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81" r:id="rId4"/>
    <p:sldId id="280" r:id="rId5"/>
    <p:sldId id="278" r:id="rId6"/>
    <p:sldId id="282" r:id="rId7"/>
    <p:sldId id="283" r:id="rId8"/>
    <p:sldId id="279" r:id="rId9"/>
    <p:sldId id="263" r:id="rId10"/>
    <p:sldId id="289" r:id="rId11"/>
    <p:sldId id="264" r:id="rId12"/>
    <p:sldId id="290" r:id="rId13"/>
    <p:sldId id="265" r:id="rId14"/>
    <p:sldId id="266" r:id="rId15"/>
    <p:sldId id="261" r:id="rId16"/>
    <p:sldId id="284" r:id="rId17"/>
    <p:sldId id="285" r:id="rId18"/>
    <p:sldId id="286" r:id="rId19"/>
    <p:sldId id="287" r:id="rId20"/>
    <p:sldId id="288" r:id="rId21"/>
    <p:sldId id="26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BCF05-5B86-47C3-8230-A6983DF81A4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FF89-D3AB-4D0C-B5CC-12AA2BC4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a00f2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ba00f2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59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ba00f27c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5ba00f27c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a00f27c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ba00f27c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4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a00f27c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ba00f27c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ba00f27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5ba00f27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274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37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03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51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a00f27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5ba00f27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00f27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ba00f27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0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ba00f27c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ba00f27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74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16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83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05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00f2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5ba00f2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07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a00f27c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ba00f27c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98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a00f27c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ba00f27c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828754" lvl="2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310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833000" y="-1623199"/>
            <a:ext cx="4526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828754" lvl="2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988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285000" y="1828839"/>
            <a:ext cx="5851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761"/>
            <a:ext cx="58516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828754" lvl="2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07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80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121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4185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4185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446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88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88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12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88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200" cy="1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00" cy="5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09603" y="1435101"/>
            <a:ext cx="4011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525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742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916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042443" y="245490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rgbClr val="366092"/>
              </a:buClr>
              <a:buSzPts val="3600"/>
            </a:pPr>
            <a:r>
              <a:rPr lang="en" sz="4800" dirty="0">
                <a:solidFill>
                  <a:srgbClr val="366092"/>
                </a:solidFill>
              </a:rPr>
              <a:t>NGS Educational Offerings </a:t>
            </a:r>
            <a:r>
              <a:rPr lang="en-US" sz="4800" dirty="0">
                <a:solidFill>
                  <a:srgbClr val="366092"/>
                </a:solidFill>
              </a:rPr>
              <a:t>and</a:t>
            </a:r>
            <a:br>
              <a:rPr lang="en-US" sz="4800" dirty="0">
                <a:solidFill>
                  <a:srgbClr val="366092"/>
                </a:solidFill>
              </a:rPr>
            </a:br>
            <a:r>
              <a:rPr lang="en-US" sz="4800" dirty="0">
                <a:solidFill>
                  <a:srgbClr val="366092"/>
                </a:solidFill>
              </a:rPr>
              <a:t>New Certificate Tool</a:t>
            </a:r>
            <a:endParaRPr sz="4800" dirty="0">
              <a:solidFill>
                <a:srgbClr val="366092"/>
              </a:solidFill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350592" y="3510427"/>
            <a:ext cx="10362800" cy="3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457189" indent="-457189">
              <a:spcBef>
                <a:spcPts val="0"/>
              </a:spcBef>
              <a:buSzPts val="3300"/>
              <a:buNone/>
            </a:pPr>
            <a:r>
              <a:rPr lang="en" sz="4400" b="1" dirty="0"/>
              <a:t>	</a:t>
            </a:r>
            <a:endParaRPr dirty="0"/>
          </a:p>
          <a:p>
            <a:pPr marL="457189" indent="-457189">
              <a:spcBef>
                <a:spcPts val="667"/>
              </a:spcBef>
              <a:buClr>
                <a:srgbClr val="366092"/>
              </a:buClr>
              <a:buSzPts val="2700"/>
              <a:buNone/>
            </a:pPr>
            <a:r>
              <a:rPr lang="en" sz="3600" dirty="0">
                <a:solidFill>
                  <a:srgbClr val="366092"/>
                </a:solidFill>
              </a:rPr>
              <a:t>Erika Little</a:t>
            </a:r>
            <a:endParaRPr dirty="0"/>
          </a:p>
          <a:p>
            <a:pPr marL="457189" indent="-457189">
              <a:spcBef>
                <a:spcPts val="533"/>
              </a:spcBef>
              <a:buClr>
                <a:srgbClr val="366092"/>
              </a:buClr>
              <a:buSzPts val="1800"/>
              <a:buNone/>
            </a:pPr>
            <a:r>
              <a:rPr lang="en" sz="2400" b="1" dirty="0">
                <a:solidFill>
                  <a:srgbClr val="366092"/>
                </a:solidFill>
              </a:rPr>
              <a:t>NGS Training Coordinator</a:t>
            </a:r>
            <a:endParaRPr dirty="0"/>
          </a:p>
          <a:p>
            <a:pPr marL="457189" indent="-457189">
              <a:spcBef>
                <a:spcPts val="533"/>
              </a:spcBef>
              <a:buClr>
                <a:srgbClr val="366092"/>
              </a:buClr>
              <a:buSzPts val="1800"/>
              <a:buNone/>
            </a:pPr>
            <a:r>
              <a:rPr lang="en" sz="2400" b="1" dirty="0">
                <a:solidFill>
                  <a:srgbClr val="366092"/>
                </a:solidFill>
              </a:rPr>
              <a:t>10/4/2022</a:t>
            </a:r>
            <a:endParaRPr sz="2400" dirty="0">
              <a:solidFill>
                <a:srgbClr val="36609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/>
        </p:nvSpPr>
        <p:spPr>
          <a:xfrm>
            <a:off x="0" y="1468389"/>
            <a:ext cx="3827282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Presentation Library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74504-7759-4C35-AEAF-F74DDBEA2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282" y="761253"/>
            <a:ext cx="6928702" cy="58870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E2C2EF-C4B9-4102-8B74-6019153C2AD6}"/>
              </a:ext>
            </a:extLst>
          </p:cNvPr>
          <p:cNvSpPr/>
          <p:nvPr/>
        </p:nvSpPr>
        <p:spPr>
          <a:xfrm>
            <a:off x="7326083" y="1817910"/>
            <a:ext cx="1944414" cy="35567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19905C-B709-47F4-87C0-51C395B7683F}"/>
              </a:ext>
            </a:extLst>
          </p:cNvPr>
          <p:cNvSpPr/>
          <p:nvPr/>
        </p:nvSpPr>
        <p:spPr>
          <a:xfrm>
            <a:off x="7404755" y="3704794"/>
            <a:ext cx="1944414" cy="35567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6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/>
          <p:cNvPicPr preferRelativeResize="0"/>
          <p:nvPr/>
        </p:nvPicPr>
        <p:blipFill rotWithShape="1">
          <a:blip r:embed="rId5">
            <a:alphaModFix/>
          </a:blip>
          <a:srcRect l="10538"/>
          <a:stretch/>
        </p:blipFill>
        <p:spPr>
          <a:xfrm>
            <a:off x="4572000" y="1987815"/>
            <a:ext cx="7311317" cy="3712045"/>
          </a:xfrm>
          <a:prstGeom prst="rect">
            <a:avLst/>
          </a:prstGeom>
          <a:noFill/>
          <a:ln w="1905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32"/>
          <p:cNvSpPr txBox="1"/>
          <p:nvPr/>
        </p:nvSpPr>
        <p:spPr>
          <a:xfrm>
            <a:off x="-138223" y="1427359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algn="ctr" defTabSz="1219170">
              <a:buClr>
                <a:srgbClr val="366092"/>
              </a:buClr>
              <a:buSzPts val="3600"/>
            </a:pPr>
            <a:r>
              <a:rPr lang="en" sz="4800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Presentation Library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3600"/>
            </a:pPr>
            <a:endParaRPr sz="4800" kern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219170">
              <a:buClr>
                <a:srgbClr val="366092"/>
              </a:buClr>
              <a:buSzPts val="3600"/>
            </a:pPr>
            <a:br>
              <a:rPr lang="en" sz="4800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kern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0" y="1968606"/>
            <a:ext cx="4433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3600"/>
            </a:pPr>
            <a:endParaRPr sz="48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219170">
              <a:buClr>
                <a:srgbClr val="366092"/>
              </a:buClr>
              <a:buSzPts val="3600"/>
            </a:pPr>
            <a:br>
              <a:rPr lang="en" sz="4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Over 780 presentations given by NGS employees, available for your viewing and use</a:t>
            </a:r>
          </a:p>
          <a:p>
            <a:pPr algn="ctr" defTabSz="1219170">
              <a:buClr>
                <a:srgbClr val="366092"/>
              </a:buClr>
              <a:buSzPts val="3600"/>
            </a:pPr>
            <a:endParaRPr lang="en" sz="2400" i="1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6BC9C-21F8-441E-B301-7A4ADA2D1A07}"/>
              </a:ext>
            </a:extLst>
          </p:cNvPr>
          <p:cNvSpPr txBox="1"/>
          <p:nvPr/>
        </p:nvSpPr>
        <p:spPr>
          <a:xfrm>
            <a:off x="435429" y="4974771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Great search function if you’re looking for something specific!</a:t>
            </a:r>
          </a:p>
          <a:p>
            <a:pPr algn="ctr"/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5BC968-43DA-4EE7-8A8A-DA46ECECDBCF}"/>
              </a:ext>
            </a:extLst>
          </p:cNvPr>
          <p:cNvSpPr/>
          <p:nvPr/>
        </p:nvSpPr>
        <p:spPr>
          <a:xfrm>
            <a:off x="10548257" y="2540206"/>
            <a:ext cx="1552774" cy="36628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-435980" y="651220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Subscription Lists</a:t>
            </a: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1B407-2A1C-4DCD-8C58-16CE09F69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844" y="651220"/>
            <a:ext cx="6427296" cy="59493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3F470C4-7C46-4A6C-8CC8-2001D78967CA}"/>
              </a:ext>
            </a:extLst>
          </p:cNvPr>
          <p:cNvSpPr/>
          <p:nvPr/>
        </p:nvSpPr>
        <p:spPr>
          <a:xfrm>
            <a:off x="9351053" y="5132576"/>
            <a:ext cx="2093087" cy="56121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9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043" y="878512"/>
            <a:ext cx="4679245" cy="5754208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33"/>
          <p:cNvSpPr txBox="1"/>
          <p:nvPr/>
        </p:nvSpPr>
        <p:spPr>
          <a:xfrm>
            <a:off x="-435980" y="651220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algn="ctr" defTabSz="1219170">
              <a:buClr>
                <a:srgbClr val="366092"/>
              </a:buClr>
              <a:buSzPts val="3600"/>
            </a:pPr>
            <a:r>
              <a:rPr lang="en" sz="4800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Subscription Lists</a:t>
            </a:r>
            <a:endParaRPr sz="4800" kern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" name="Google Shape;185;p33"/>
          <p:cNvGraphicFramePr/>
          <p:nvPr>
            <p:extLst>
              <p:ext uri="{D42A27DB-BD31-4B8C-83A1-F6EECF244321}">
                <p14:modId xmlns:p14="http://schemas.microsoft.com/office/powerpoint/2010/main" val="3140285565"/>
              </p:ext>
            </p:extLst>
          </p:nvPr>
        </p:nvGraphicFramePr>
        <p:xfrm>
          <a:off x="292873" y="2986545"/>
          <a:ext cx="5139547" cy="23584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5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41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Subscribers </a:t>
                      </a:r>
                      <a:endParaRPr sz="2000" i="1" dirty="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NGS </a:t>
                      </a:r>
                      <a:r>
                        <a:rPr lang="en" sz="24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</a:t>
                      </a:r>
                      <a:endParaRPr sz="24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 dirty="0">
                          <a:solidFill>
                            <a:srgbClr val="366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6,254</a:t>
                      </a:r>
                      <a:endParaRPr sz="2400" dirty="0">
                        <a:solidFill>
                          <a:srgbClr val="366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</a:t>
                      </a:r>
                      <a:endParaRPr sz="24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 dirty="0">
                          <a:solidFill>
                            <a:srgbClr val="366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6,275</a:t>
                      </a:r>
                      <a:endParaRPr sz="2400" dirty="0">
                        <a:solidFill>
                          <a:srgbClr val="366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Webinar Series</a:t>
                      </a:r>
                      <a:endParaRPr sz="16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 b="0" i="0" u="none" strike="noStrike" cap="none" dirty="0">
                          <a:solidFill>
                            <a:srgbClr val="366092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6,662</a:t>
                      </a:r>
                      <a:endParaRPr sz="2400" b="0" i="0" u="none" strike="noStrike" cap="none" dirty="0">
                        <a:solidFill>
                          <a:srgbClr val="366092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GPS on Bench Marks</a:t>
                      </a:r>
                      <a:endParaRPr sz="16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400" b="0" i="0" u="none" strike="noStrike" cap="none" dirty="0">
                          <a:solidFill>
                            <a:srgbClr val="366092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4,900</a:t>
                      </a:r>
                      <a:endParaRPr sz="2400" b="0" i="0" u="none" strike="noStrike" cap="none" dirty="0">
                        <a:solidFill>
                          <a:srgbClr val="366092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1001F2-08DE-4692-AE03-32F5A090D00B}"/>
              </a:ext>
            </a:extLst>
          </p:cNvPr>
          <p:cNvSpPr txBox="1"/>
          <p:nvPr/>
        </p:nvSpPr>
        <p:spPr>
          <a:xfrm>
            <a:off x="223105" y="1635501"/>
            <a:ext cx="491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way to keep up with NGS updates, job announcements, NSRS Modernization, new educational resources, and much more!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232760" y="1187391"/>
            <a:ext cx="537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algn="ctr" defTabSz="1219170">
              <a:buClr>
                <a:srgbClr val="366092"/>
              </a:buClr>
              <a:buSzPts val="3600"/>
            </a:pPr>
            <a:r>
              <a:rPr lang="en" sz="4800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14 Regional Geodetic Advisors</a:t>
            </a:r>
            <a:endParaRPr sz="4800" kern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955967" y="2642259"/>
            <a:ext cx="3931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Expert sources for training and education</a:t>
            </a:r>
            <a:endParaRPr sz="2800" kern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828AF-8127-4199-928D-D6C71EBB1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913" y="661843"/>
            <a:ext cx="4604657" cy="5868831"/>
          </a:xfrm>
          <a:prstGeom prst="rect">
            <a:avLst/>
          </a:prstGeom>
          <a:ln w="25400">
            <a:solidFill>
              <a:srgbClr val="395E89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/>
        </p:nvSpPr>
        <p:spPr>
          <a:xfrm>
            <a:off x="723888" y="687467"/>
            <a:ext cx="4811484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algn="ctr" defTabSz="1219170">
              <a:buClr>
                <a:srgbClr val="366092"/>
              </a:buClr>
              <a:buSzPts val="3600"/>
            </a:pPr>
            <a:r>
              <a:rPr lang="en" sz="44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NGS Webinar Series</a:t>
            </a:r>
            <a:endParaRPr sz="44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A722A-6A99-49B5-8D59-8E9B6EBE3EDB}"/>
              </a:ext>
            </a:extLst>
          </p:cNvPr>
          <p:cNvSpPr txBox="1"/>
          <p:nvPr/>
        </p:nvSpPr>
        <p:spPr>
          <a:xfrm>
            <a:off x="468086" y="2057399"/>
            <a:ext cx="4811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held monthly (10-12 per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 recorded webinars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added quarterly OPUS User Forums, advertised through the Webinar Series subscription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57057-7CD0-48EB-B085-B6AB8FAB1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20" y="813112"/>
            <a:ext cx="6007394" cy="5740088"/>
          </a:xfrm>
          <a:prstGeom prst="rect">
            <a:avLst/>
          </a:prstGeom>
          <a:ln w="25400">
            <a:solidFill>
              <a:srgbClr val="4A7DBA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232759" y="686649"/>
            <a:ext cx="111754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Tool to Earn Webinar Certificates on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Schedule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520537" y="2249124"/>
            <a:ext cx="4606633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42900" lvl="0" indent="-342900" defTabSz="121917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 make a webinar during the scheduled time? A recorded version is always available on the NGS website. </a:t>
            </a:r>
          </a:p>
          <a:p>
            <a:pPr marL="342900" lvl="0" indent="-342900" defTabSz="121917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NOW you can earn a certificate for viewing a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recorded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webinar.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26C89-3DCC-4071-8D53-28784BDD4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160" y="2087234"/>
            <a:ext cx="6243240" cy="4291794"/>
          </a:xfrm>
          <a:prstGeom prst="rect">
            <a:avLst/>
          </a:prstGeom>
          <a:ln w="25400">
            <a:solidFill>
              <a:srgbClr val="395E89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CAF3D43-7FE5-473A-80EF-2EAE2221420F}"/>
              </a:ext>
            </a:extLst>
          </p:cNvPr>
          <p:cNvSpPr/>
          <p:nvPr/>
        </p:nvSpPr>
        <p:spPr>
          <a:xfrm>
            <a:off x="7020226" y="4865913"/>
            <a:ext cx="4834174" cy="113211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091A8F-969C-4757-A481-468AD01B6EB2}"/>
              </a:ext>
            </a:extLst>
          </p:cNvPr>
          <p:cNvSpPr/>
          <p:nvPr/>
        </p:nvSpPr>
        <p:spPr>
          <a:xfrm>
            <a:off x="5349900" y="3988567"/>
            <a:ext cx="1867326" cy="26774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7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553195" y="2293916"/>
            <a:ext cx="4454233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NGS again worked with the COMET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program to develop a tool through which you can earn a certificate by viewing recordings of past webinars. 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100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ecorded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webinars available.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B1709-8EEE-4487-A273-7EAEDDAC9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42" y="2476901"/>
            <a:ext cx="6669800" cy="3063928"/>
          </a:xfrm>
          <a:prstGeom prst="rect">
            <a:avLst/>
          </a:prstGeom>
          <a:ln w="25400">
            <a:solidFill>
              <a:srgbClr val="395E89"/>
            </a:solidFill>
          </a:ln>
        </p:spPr>
      </p:pic>
      <p:sp>
        <p:nvSpPr>
          <p:cNvPr id="6" name="Google Shape;190;p34">
            <a:extLst>
              <a:ext uri="{FF2B5EF4-FFF2-40B4-BE49-F238E27FC236}">
                <a16:creationId xmlns:a16="http://schemas.microsoft.com/office/drawing/2014/main" id="{9DFF2447-E30E-4373-92D7-D2C0315BBF3E}"/>
              </a:ext>
            </a:extLst>
          </p:cNvPr>
          <p:cNvSpPr txBox="1"/>
          <p:nvPr/>
        </p:nvSpPr>
        <p:spPr>
          <a:xfrm>
            <a:off x="232759" y="686649"/>
            <a:ext cx="111754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Tool to Earn Webinar Certificates on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Schedule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12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553195" y="2293916"/>
            <a:ext cx="4454233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Great search function to find webinars on a certain topic.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are in the education field, you could assign these as pre-requisites, class work, extra credit, etc.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90;p34">
            <a:extLst>
              <a:ext uri="{FF2B5EF4-FFF2-40B4-BE49-F238E27FC236}">
                <a16:creationId xmlns:a16="http://schemas.microsoft.com/office/drawing/2014/main" id="{9DFF2447-E30E-4373-92D7-D2C0315BBF3E}"/>
              </a:ext>
            </a:extLst>
          </p:cNvPr>
          <p:cNvSpPr txBox="1"/>
          <p:nvPr/>
        </p:nvSpPr>
        <p:spPr>
          <a:xfrm>
            <a:off x="232759" y="686649"/>
            <a:ext cx="111754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Tool to Earn Webinar Certificates on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Schedule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80CE95-F82E-48DA-9851-2F4280730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151" y="2481943"/>
            <a:ext cx="6841707" cy="3245330"/>
          </a:xfrm>
          <a:prstGeom prst="rect">
            <a:avLst/>
          </a:prstGeom>
          <a:ln w="25400">
            <a:solidFill>
              <a:srgbClr val="395E89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593DBE1-E0F5-4618-AD99-A6B245B31481}"/>
              </a:ext>
            </a:extLst>
          </p:cNvPr>
          <p:cNvSpPr/>
          <p:nvPr/>
        </p:nvSpPr>
        <p:spPr>
          <a:xfrm>
            <a:off x="5162337" y="3114042"/>
            <a:ext cx="1867326" cy="26774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D3304B-751A-4B63-BB14-E36EFBBAF6B5}"/>
              </a:ext>
            </a:extLst>
          </p:cNvPr>
          <p:cNvSpPr/>
          <p:nvPr/>
        </p:nvSpPr>
        <p:spPr>
          <a:xfrm>
            <a:off x="5007428" y="3632262"/>
            <a:ext cx="1867326" cy="26774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3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0;p34">
            <a:extLst>
              <a:ext uri="{FF2B5EF4-FFF2-40B4-BE49-F238E27FC236}">
                <a16:creationId xmlns:a16="http://schemas.microsoft.com/office/drawing/2014/main" id="{9DFF2447-E30E-4373-92D7-D2C0315BBF3E}"/>
              </a:ext>
            </a:extLst>
          </p:cNvPr>
          <p:cNvSpPr txBox="1"/>
          <p:nvPr/>
        </p:nvSpPr>
        <p:spPr>
          <a:xfrm>
            <a:off x="232759" y="686649"/>
            <a:ext cx="111754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Tool to Earn Webinar Certificates on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Schedule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8BDE3-28F3-4630-8951-A7425FCEEC9B}"/>
              </a:ext>
            </a:extLst>
          </p:cNvPr>
          <p:cNvSpPr/>
          <p:nvPr/>
        </p:nvSpPr>
        <p:spPr>
          <a:xfrm>
            <a:off x="457200" y="2570915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121917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you watch the entirety of a webinar, you can download a Certificate of Attendance.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6BCA-07EA-493E-8057-1AB8CC828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034" y="2164419"/>
            <a:ext cx="6256592" cy="4349503"/>
          </a:xfrm>
          <a:prstGeom prst="rect">
            <a:avLst/>
          </a:prstGeom>
          <a:ln w="25400">
            <a:solidFill>
              <a:srgbClr val="395E89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65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2622752" y="3144473"/>
            <a:ext cx="7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694249" indent="-694249" defTabSz="1219170">
              <a:buClr>
                <a:srgbClr val="366092"/>
              </a:buClr>
              <a:buSzPts val="3600"/>
              <a:buFont typeface="Arial"/>
              <a:buChar char="•"/>
            </a:pPr>
            <a:r>
              <a:rPr lang="en" sz="4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Current </a:t>
            </a:r>
            <a:r>
              <a:rPr lang="en-US" sz="4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learning opportunities </a:t>
            </a:r>
          </a:p>
          <a:p>
            <a:pPr marL="694249" indent="-694249" defTabSz="1219170">
              <a:buClr>
                <a:srgbClr val="366092"/>
              </a:buClr>
              <a:buSzPts val="3600"/>
              <a:buFont typeface="Arial"/>
              <a:buChar char="•"/>
            </a:pPr>
            <a:r>
              <a:rPr lang="en-US" sz="4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New Certificate Tool for Recorded Webinars</a:t>
            </a:r>
            <a:endParaRPr lang="en-US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94249" indent="-694249" defTabSz="1219170">
              <a:buClr>
                <a:srgbClr val="366092"/>
              </a:buClr>
              <a:buSzPts val="3600"/>
              <a:buFont typeface="Arial"/>
              <a:buChar char="•"/>
            </a:pPr>
            <a:r>
              <a:rPr lang="en" sz="4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Request for input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94249" indent="-389457" defTabSz="1219170">
              <a:buClr>
                <a:srgbClr val="000000"/>
              </a:buClr>
              <a:buSzPts val="3600"/>
            </a:pPr>
            <a:endParaRPr sz="48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0;p34">
            <a:extLst>
              <a:ext uri="{FF2B5EF4-FFF2-40B4-BE49-F238E27FC236}">
                <a16:creationId xmlns:a16="http://schemas.microsoft.com/office/drawing/2014/main" id="{9DFF2447-E30E-4373-92D7-D2C0315BBF3E}"/>
              </a:ext>
            </a:extLst>
          </p:cNvPr>
          <p:cNvSpPr txBox="1"/>
          <p:nvPr/>
        </p:nvSpPr>
        <p:spPr>
          <a:xfrm>
            <a:off x="232759" y="686649"/>
            <a:ext cx="1117546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Tool to Earn Webinar Certificates on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Schedule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8BDE3-28F3-4630-8951-A7425FCEEC9B}"/>
              </a:ext>
            </a:extLst>
          </p:cNvPr>
          <p:cNvSpPr/>
          <p:nvPr/>
        </p:nvSpPr>
        <p:spPr>
          <a:xfrm>
            <a:off x="1966949" y="5964211"/>
            <a:ext cx="7707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will store all earned certificates.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DAA8C2-26EF-4EF3-ADD6-8A91A52C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55" y="1890961"/>
            <a:ext cx="11468689" cy="392450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3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/>
        </p:nvSpPr>
        <p:spPr>
          <a:xfrm>
            <a:off x="2103120" y="3423515"/>
            <a:ext cx="9077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defTabSz="1219170">
              <a:buClr>
                <a:srgbClr val="366092"/>
              </a:buClr>
              <a:buSzPts val="3300"/>
            </a:pPr>
            <a:r>
              <a:rPr lang="en" sz="40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Your Input is </a:t>
            </a:r>
            <a:r>
              <a:rPr lang="en-US" sz="40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always w</a:t>
            </a:r>
            <a:r>
              <a:rPr lang="en" sz="40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elcome on: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94249" indent="-685783" defTabSz="1219170">
              <a:spcBef>
                <a:spcPts val="800"/>
              </a:spcBef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32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sz="32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4249" indent="-685783" defTabSz="1219170"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32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94249" indent="-685783" defTabSz="1219170">
              <a:buClr>
                <a:srgbClr val="366092"/>
              </a:buClr>
              <a:buSzPts val="2700"/>
              <a:buFont typeface="Arial"/>
              <a:buChar char="•"/>
            </a:pPr>
            <a:r>
              <a:rPr lang="en" sz="32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Delivery methods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3000"/>
            </a:pPr>
            <a:endParaRPr lang="en-US" sz="36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3000"/>
            </a:pPr>
            <a:r>
              <a:rPr lang="en-US" sz="36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And/or examples of how you have used NGS materials. Thank you!</a:t>
            </a:r>
            <a:endParaRPr sz="36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3000"/>
            </a:pPr>
            <a:endParaRPr sz="36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366092"/>
              </a:buClr>
              <a:buSzPts val="3300"/>
            </a:pPr>
            <a:r>
              <a:rPr lang="en" sz="40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Send to ngs.</a:t>
            </a:r>
            <a:r>
              <a:rPr lang="en-US" sz="40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r>
              <a:rPr lang="en" sz="40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@noaa.gov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94249" indent="-389457" defTabSz="1219170">
              <a:buClr>
                <a:srgbClr val="000000"/>
              </a:buClr>
              <a:buSzPts val="3600"/>
            </a:pPr>
            <a:endParaRPr sz="4400" kern="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99E519-08E8-4F74-92CD-0AC818CB7724}"/>
              </a:ext>
            </a:extLst>
          </p:cNvPr>
          <p:cNvSpPr/>
          <p:nvPr/>
        </p:nvSpPr>
        <p:spPr>
          <a:xfrm>
            <a:off x="320511" y="3261674"/>
            <a:ext cx="3242821" cy="461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Google Shape;161;p30"/>
          <p:cNvSpPr txBox="1"/>
          <p:nvPr/>
        </p:nvSpPr>
        <p:spPr>
          <a:xfrm>
            <a:off x="0" y="1468389"/>
            <a:ext cx="3827282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Educational Videos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kumimoji="0" sz="1467" b="0" i="1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74504-7759-4C35-AEAF-F74DDBEA2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282" y="761253"/>
            <a:ext cx="6928702" cy="58870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E2C2EF-C4B9-4102-8B74-6019153C2AD6}"/>
              </a:ext>
            </a:extLst>
          </p:cNvPr>
          <p:cNvSpPr/>
          <p:nvPr/>
        </p:nvSpPr>
        <p:spPr>
          <a:xfrm>
            <a:off x="7326083" y="1817910"/>
            <a:ext cx="1944414" cy="35567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19905C-B709-47F4-87C0-51C395B7683F}"/>
              </a:ext>
            </a:extLst>
          </p:cNvPr>
          <p:cNvSpPr/>
          <p:nvPr/>
        </p:nvSpPr>
        <p:spPr>
          <a:xfrm>
            <a:off x="7347853" y="3091542"/>
            <a:ext cx="1944414" cy="35567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9911D-FE5D-4B1C-BBEC-0142CDAD4A0F}"/>
              </a:ext>
            </a:extLst>
          </p:cNvPr>
          <p:cNvSpPr txBox="1"/>
          <p:nvPr/>
        </p:nvSpPr>
        <p:spPr>
          <a:xfrm>
            <a:off x="197963" y="3261674"/>
            <a:ext cx="34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geodesy.noaa.gov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8286" y="609600"/>
            <a:ext cx="5696451" cy="6084004"/>
          </a:xfrm>
          <a:prstGeom prst="rect">
            <a:avLst/>
          </a:prstGeom>
          <a:noFill/>
          <a:ln w="1905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30"/>
          <p:cNvSpPr txBox="1"/>
          <p:nvPr/>
        </p:nvSpPr>
        <p:spPr>
          <a:xfrm>
            <a:off x="-283029" y="1468389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Educational Videos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kumimoji="0" sz="1467" b="0" i="1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1;p30">
            <a:extLst>
              <a:ext uri="{FF2B5EF4-FFF2-40B4-BE49-F238E27FC236}">
                <a16:creationId xmlns:a16="http://schemas.microsoft.com/office/drawing/2014/main" id="{E94095F1-A2E4-491D-875A-0575BC4B3D8B}"/>
              </a:ext>
            </a:extLst>
          </p:cNvPr>
          <p:cNvSpPr txBox="1"/>
          <p:nvPr/>
        </p:nvSpPr>
        <p:spPr>
          <a:xfrm>
            <a:off x="214492" y="3280893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685800" marR="0" lvl="0" indent="-68580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Average around 5 minutes each</a:t>
            </a:r>
          </a:p>
          <a:p>
            <a:pPr marL="685800" marR="0" lvl="0" indent="-68580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Could be incorporated into         in-person or virtual lectures</a:t>
            </a:r>
          </a:p>
          <a:p>
            <a:pPr marL="685800" marR="0" lvl="0" indent="-68580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Currently 12 videos in the collection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52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3442" y="882502"/>
            <a:ext cx="4878187" cy="5364788"/>
          </a:xfrm>
          <a:prstGeom prst="rect">
            <a:avLst/>
          </a:prstGeom>
          <a:noFill/>
          <a:ln w="1905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30"/>
          <p:cNvSpPr txBox="1"/>
          <p:nvPr/>
        </p:nvSpPr>
        <p:spPr>
          <a:xfrm>
            <a:off x="0" y="1468389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Educational Videos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kumimoji="0" sz="1467" b="0" i="1" u="none" strike="noStrike" kern="0" cap="none" spc="0" normalizeH="0" baseline="0" noProof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30"/>
          <p:cNvGraphicFramePr/>
          <p:nvPr>
            <p:extLst>
              <p:ext uri="{D42A27DB-BD31-4B8C-83A1-F6EECF244321}">
                <p14:modId xmlns:p14="http://schemas.microsoft.com/office/powerpoint/2010/main" val="2565243320"/>
              </p:ext>
            </p:extLst>
          </p:nvPr>
        </p:nvGraphicFramePr>
        <p:xfrm>
          <a:off x="617867" y="2550629"/>
          <a:ext cx="5605512" cy="32309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7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67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 dirty="0"/>
                        <a:t>Most Viewed on COMET YouTube channel </a:t>
                      </a:r>
                      <a:r>
                        <a:rPr lang="en" sz="1500" i="1" u="none" strike="noStrike" cap="none" dirty="0"/>
                        <a:t>(</a:t>
                      </a:r>
                      <a:r>
                        <a:rPr lang="en" sz="1600" i="1" u="none" strike="noStrike" cap="none" dirty="0"/>
                        <a:t>through 8/30/2022</a:t>
                      </a:r>
                      <a:r>
                        <a:rPr lang="en" sz="1500" i="1" u="none" strike="noStrike" cap="none" dirty="0"/>
                        <a:t>)</a:t>
                      </a:r>
                      <a:endParaRPr sz="2000" i="1" dirty="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0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are Geodetic Datums?</a:t>
                      </a:r>
                      <a:endParaRPr sz="20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366092"/>
                          </a:solidFill>
                        </a:rPr>
                        <a:t>175,790</a:t>
                      </a:r>
                      <a:endParaRPr sz="24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0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 Practices for Minimizing Errors During GNSS Data Collection</a:t>
                      </a:r>
                      <a:endParaRPr sz="20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366092"/>
                          </a:solidFill>
                        </a:rPr>
                        <a:t>90,436</a:t>
                      </a:r>
                      <a:endParaRPr sz="24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2000" b="0" i="0" u="none" strike="noStrike" cap="none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Precision and Accuracy in Geodetic Surveying</a:t>
                      </a:r>
                      <a:endParaRPr sz="2000" b="0" i="0" u="none" strike="noStrike" cap="none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366092"/>
                          </a:solidFill>
                        </a:rPr>
                        <a:t>72,944</a:t>
                      </a:r>
                      <a:endParaRPr sz="24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5B95E9B-5B16-4CD0-A0BE-E6A961BE0D06}"/>
              </a:ext>
            </a:extLst>
          </p:cNvPr>
          <p:cNvSpPr/>
          <p:nvPr/>
        </p:nvSpPr>
        <p:spPr>
          <a:xfrm>
            <a:off x="320031" y="3107696"/>
            <a:ext cx="6223379" cy="9144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49EA94-BD1C-4DA3-9A96-D8343BF23E91}"/>
              </a:ext>
            </a:extLst>
          </p:cNvPr>
          <p:cNvSpPr/>
          <p:nvPr/>
        </p:nvSpPr>
        <p:spPr>
          <a:xfrm>
            <a:off x="142542" y="4818011"/>
            <a:ext cx="6223379" cy="11432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A87BA-0A3E-441C-9F31-DD039D1FB2BE}"/>
              </a:ext>
            </a:extLst>
          </p:cNvPr>
          <p:cNvSpPr txBox="1"/>
          <p:nvPr/>
        </p:nvSpPr>
        <p:spPr>
          <a:xfrm>
            <a:off x="604219" y="6183582"/>
            <a:ext cx="690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These two videos now available in Spanish!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/>
        </p:nvSpPr>
        <p:spPr>
          <a:xfrm>
            <a:off x="0" y="1468389"/>
            <a:ext cx="3827282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kumimoji="0" sz="1467" b="0" i="1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74504-7759-4C35-AEAF-F74DDBEA2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282" y="761253"/>
            <a:ext cx="6928702" cy="58870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E2C2EF-C4B9-4102-8B74-6019153C2AD6}"/>
              </a:ext>
            </a:extLst>
          </p:cNvPr>
          <p:cNvSpPr/>
          <p:nvPr/>
        </p:nvSpPr>
        <p:spPr>
          <a:xfrm>
            <a:off x="7326083" y="1817910"/>
            <a:ext cx="1944414" cy="35567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19905C-B709-47F4-87C0-51C395B7683F}"/>
              </a:ext>
            </a:extLst>
          </p:cNvPr>
          <p:cNvSpPr/>
          <p:nvPr/>
        </p:nvSpPr>
        <p:spPr>
          <a:xfrm>
            <a:off x="7291633" y="3251163"/>
            <a:ext cx="1944414" cy="35567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/>
        </p:nvSpPr>
        <p:spPr>
          <a:xfrm>
            <a:off x="-283029" y="1468389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</a:t>
            </a:r>
            <a:endParaRPr kumimoji="0" sz="1467" b="0" i="1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Research’s (UCAR) COMET Program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1;p30">
            <a:extLst>
              <a:ext uri="{FF2B5EF4-FFF2-40B4-BE49-F238E27FC236}">
                <a16:creationId xmlns:a16="http://schemas.microsoft.com/office/drawing/2014/main" id="{E94095F1-A2E4-491D-875A-0575BC4B3D8B}"/>
              </a:ext>
            </a:extLst>
          </p:cNvPr>
          <p:cNvSpPr txBox="1"/>
          <p:nvPr/>
        </p:nvSpPr>
        <p:spPr>
          <a:xfrm>
            <a:off x="214492" y="3651012"/>
            <a:ext cx="586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Take anywhere from 45 minutes to 2 hours to complete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lessons allow the user to receive a certificate *if* a quiz is passed 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Currently 5 lessons available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Could be assigned as course work or possibly CEUs, depending on your state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88ED61-9EC9-437D-9113-0F8BB891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066" y="825840"/>
            <a:ext cx="4896505" cy="564605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41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4243" y="645317"/>
            <a:ext cx="4535816" cy="571854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31"/>
          <p:cNvSpPr txBox="1"/>
          <p:nvPr/>
        </p:nvSpPr>
        <p:spPr>
          <a:xfrm>
            <a:off x="665019" y="472919"/>
            <a:ext cx="4890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Research’s (UCAR) COMET Program</a:t>
            </a:r>
            <a:endParaRPr kumimoji="0" sz="1600" b="0" i="1" u="none" strike="noStrike" kern="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p31"/>
          <p:cNvGraphicFramePr/>
          <p:nvPr>
            <p:extLst>
              <p:ext uri="{D42A27DB-BD31-4B8C-83A1-F6EECF244321}">
                <p14:modId xmlns:p14="http://schemas.microsoft.com/office/powerpoint/2010/main" val="2652404325"/>
              </p:ext>
            </p:extLst>
          </p:nvPr>
        </p:nvGraphicFramePr>
        <p:xfrm>
          <a:off x="909641" y="1719615"/>
          <a:ext cx="4768117" cy="50031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1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904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Quiz</a:t>
                      </a:r>
                      <a:r>
                        <a:rPr lang="en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completions to date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through 8/30/2022</a:t>
                      </a:r>
                      <a:r>
                        <a:rPr lang="e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0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GNSS Positioning: Survey Planning and Data Acquisition 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820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Gravity for Geodesy II: Applications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435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0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Foundations of Global Navigation Satellite Systems (GNSS)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1,574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Gravity for Geodesy I: Foundations </a:t>
                      </a:r>
                      <a:endParaRPr lang="en-US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796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9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 Heights and Vertical Datums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2,282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AA14DF2-DE74-44EE-8E49-3BF2355C12E5}"/>
              </a:ext>
            </a:extLst>
          </p:cNvPr>
          <p:cNvSpPr/>
          <p:nvPr/>
        </p:nvSpPr>
        <p:spPr>
          <a:xfrm>
            <a:off x="169733" y="4115867"/>
            <a:ext cx="6042223" cy="1261203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AEBE17-37C9-460A-9046-59F941D5050E}"/>
              </a:ext>
            </a:extLst>
          </p:cNvPr>
          <p:cNvSpPr/>
          <p:nvPr/>
        </p:nvSpPr>
        <p:spPr>
          <a:xfrm>
            <a:off x="0" y="5844209"/>
            <a:ext cx="6042223" cy="1013791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7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4243" y="645317"/>
            <a:ext cx="4535816" cy="571854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31"/>
          <p:cNvSpPr txBox="1"/>
          <p:nvPr/>
        </p:nvSpPr>
        <p:spPr>
          <a:xfrm>
            <a:off x="665019" y="582103"/>
            <a:ext cx="4890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algn="ctr" defTabSz="1219170">
              <a:buClr>
                <a:srgbClr val="366092"/>
              </a:buClr>
              <a:buSzPts val="3600"/>
            </a:pPr>
            <a:r>
              <a:rPr lang="en" sz="4800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Online Lessons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366092"/>
              </a:buClr>
              <a:buSzPts val="1100"/>
            </a:pPr>
            <a:r>
              <a:rPr lang="en" sz="1467" i="1" ker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Partnership with the University Corporation for Atmospheric Research’s (UCAR) COMET Program</a:t>
            </a:r>
            <a:endParaRPr sz="1600" i="1" kern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p31"/>
          <p:cNvGraphicFramePr/>
          <p:nvPr>
            <p:extLst>
              <p:ext uri="{D42A27DB-BD31-4B8C-83A1-F6EECF244321}">
                <p14:modId xmlns:p14="http://schemas.microsoft.com/office/powerpoint/2010/main" val="3485913352"/>
              </p:ext>
            </p:extLst>
          </p:nvPr>
        </p:nvGraphicFramePr>
        <p:xfrm>
          <a:off x="1426539" y="2007131"/>
          <a:ext cx="3979729" cy="42869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3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27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Module/</a:t>
                      </a:r>
                      <a:r>
                        <a:rPr lang="en-US" sz="2000" dirty="0"/>
                        <a:t>Quiz</a:t>
                      </a:r>
                      <a:r>
                        <a:rPr lang="en" sz="2000" dirty="0"/>
                        <a:t> completions to date </a:t>
                      </a:r>
                      <a:r>
                        <a:rPr lang="en" sz="2000" u="sng" dirty="0"/>
                        <a:t>by sector </a:t>
                      </a:r>
                      <a:r>
                        <a:rPr lang="en" sz="2000" dirty="0"/>
                        <a:t>(</a:t>
                      </a:r>
                      <a:r>
                        <a:rPr lang="en" sz="1800" i="1" dirty="0"/>
                        <a:t>through 8/30/2022</a:t>
                      </a:r>
                      <a:r>
                        <a:rPr lang="en" sz="2000" dirty="0"/>
                        <a:t>)</a:t>
                      </a:r>
                      <a:endParaRPr sz="2000" dirty="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b="1" dirty="0">
                          <a:solidFill>
                            <a:srgbClr val="366092"/>
                          </a:solidFill>
                        </a:rPr>
                        <a:t>Education</a:t>
                      </a:r>
                      <a:endParaRPr sz="1900" b="1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366092"/>
                          </a:solidFill>
                        </a:rPr>
                        <a:t>3,024</a:t>
                      </a:r>
                      <a:endParaRPr sz="2000" b="1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66092"/>
                          </a:solidFill>
                        </a:rPr>
                        <a:t>1,215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Sector</a:t>
                      </a: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66092"/>
                          </a:solidFill>
                        </a:rPr>
                        <a:t>418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or Local</a:t>
                      </a: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66092"/>
                          </a:solidFill>
                        </a:rPr>
                        <a:t>368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9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DOD</a:t>
                      </a:r>
                      <a:endParaRPr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66092"/>
                          </a:solidFill>
                        </a:rPr>
                        <a:t>276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9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US Federal</a:t>
                      </a:r>
                      <a:endParaRPr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66092"/>
                          </a:solidFill>
                        </a:rPr>
                        <a:t>188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9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NOAA</a:t>
                      </a:r>
                      <a:endParaRPr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66092"/>
                          </a:solidFill>
                        </a:rPr>
                        <a:t>160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9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Weather Enthusiast</a:t>
                      </a:r>
                      <a:endParaRPr sz="1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66092"/>
                          </a:solidFill>
                        </a:rPr>
                        <a:t>158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</a:t>
                      </a: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66092"/>
                          </a:solidFill>
                        </a:rPr>
                        <a:t>40</a:t>
                      </a:r>
                      <a:endParaRPr sz="2000" dirty="0">
                        <a:solidFill>
                          <a:srgbClr val="366092"/>
                        </a:solidFill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E06ACD6-7901-4688-9414-BA2A9C8652DA}"/>
              </a:ext>
            </a:extLst>
          </p:cNvPr>
          <p:cNvSpPr/>
          <p:nvPr/>
        </p:nvSpPr>
        <p:spPr>
          <a:xfrm>
            <a:off x="1141940" y="2481942"/>
            <a:ext cx="4649259" cy="783159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642</Words>
  <Application>Microsoft Office PowerPoint</Application>
  <PresentationFormat>Widescreen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1_Office Theme</vt:lpstr>
      <vt:lpstr>NGS Educational Offerings and New Certificate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Educational Offerings</dc:title>
  <dc:creator>Erika Little</dc:creator>
  <cp:lastModifiedBy>Erika Little</cp:lastModifiedBy>
  <cp:revision>32</cp:revision>
  <dcterms:created xsi:type="dcterms:W3CDTF">2022-07-22T14:43:37Z</dcterms:created>
  <dcterms:modified xsi:type="dcterms:W3CDTF">2022-10-04T01:56:46Z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56BF2A58-6C06-47F1-90C4-05799ACDAF43</vt:lpwstr>
  </property>
  <property fmtid="{D5CDD505-2E9C-101B-9397-08002B2CF9AE}" pid="3" name="ArticulatePath">
    <vt:lpwstr>Little-SaGES-2022-NGS Educational Offerings and New Certificate Tool</vt:lpwstr>
  </property>
</Properties>
</file>