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  <p:sldMasterId id="2147483825" r:id="rId2"/>
  </p:sldMasterIdLst>
  <p:notesMasterIdLst>
    <p:notesMasterId r:id="rId16"/>
  </p:notesMasterIdLst>
  <p:handoutMasterIdLst>
    <p:handoutMasterId r:id="rId17"/>
  </p:handoutMasterIdLst>
  <p:sldIdLst>
    <p:sldId id="1050" r:id="rId3"/>
    <p:sldId id="1055" r:id="rId4"/>
    <p:sldId id="1054" r:id="rId5"/>
    <p:sldId id="1053" r:id="rId6"/>
    <p:sldId id="352" r:id="rId7"/>
    <p:sldId id="849" r:id="rId8"/>
    <p:sldId id="844" r:id="rId9"/>
    <p:sldId id="845" r:id="rId10"/>
    <p:sldId id="1056" r:id="rId11"/>
    <p:sldId id="1057" r:id="rId12"/>
    <p:sldId id="1058" r:id="rId13"/>
    <p:sldId id="1059" r:id="rId14"/>
    <p:sldId id="106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.Prusky" initials="J" lastIdx="6" clrIdx="0"/>
  <p:cmAuthor id="1" name="mark.schenewerk" initials="m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6400"/>
    <a:srgbClr val="F7FDFF"/>
    <a:srgbClr val="00C000"/>
    <a:srgbClr val="FFFFCC"/>
    <a:srgbClr val="FFFF00"/>
    <a:srgbClr val="AFFFAF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77" autoAdjust="0"/>
    <p:restoredTop sz="80932" autoAdjust="0"/>
  </p:normalViewPr>
  <p:slideViewPr>
    <p:cSldViewPr snapToGrid="0">
      <p:cViewPr>
        <p:scale>
          <a:sx n="70" d="100"/>
          <a:sy n="70" d="100"/>
        </p:scale>
        <p:origin x="2376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7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OPUS Projects Manager Training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2013-08-07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9B429AAC-AB6A-442A-81B1-CB17649F6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53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OPUS Projects Manager Training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2013-08-07</a:t>
            </a:r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5E8EAAE-3795-432A-A50E-7D2AD1F20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914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50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288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0488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7688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4888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2088" indent="-2397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2717C6-DF13-467E-B06C-0F8FB634C005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54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Google Shape;225;gb53374b457_0_141:notes">
            <a:extLst>
              <a:ext uri="{FF2B5EF4-FFF2-40B4-BE49-F238E27FC236}">
                <a16:creationId xmlns:a16="http://schemas.microsoft.com/office/drawing/2014/main" id="{1BF0824A-A71A-4236-B455-9FBC8368097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Google Shape;226;gb53374b457_0_141:notes">
            <a:extLst>
              <a:ext uri="{FF2B5EF4-FFF2-40B4-BE49-F238E27FC236}">
                <a16:creationId xmlns:a16="http://schemas.microsoft.com/office/drawing/2014/main" id="{3FF926BB-D547-435B-AB51-A94BEB6112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Google Shape;195;gb53374b457_0_96:notes">
            <a:extLst>
              <a:ext uri="{FF2B5EF4-FFF2-40B4-BE49-F238E27FC236}">
                <a16:creationId xmlns:a16="http://schemas.microsoft.com/office/drawing/2014/main" id="{6401F579-3D61-421E-8479-4809B118A9B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Google Shape;196;gb53374b457_0_96:notes">
            <a:extLst>
              <a:ext uri="{FF2B5EF4-FFF2-40B4-BE49-F238E27FC236}">
                <a16:creationId xmlns:a16="http://schemas.microsoft.com/office/drawing/2014/main" id="{028A1524-849A-42A0-AECA-7BF8D6492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OPUS Projects Manager Training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2013-08-07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8EAAE-3795-432A-A50E-7D2AD1F20D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Neue" panose="020B060402020202020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October 31,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Module 5: Develop Observation Schedule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7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98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67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28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15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8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1179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038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 charset="0"/>
              </a:defRPr>
            </a:lvl1pPr>
            <a:lvl2pPr>
              <a:defRPr>
                <a:latin typeface="Helvetica Neue" panose="020B0604020202020204" charset="0"/>
              </a:defRPr>
            </a:lvl2pPr>
            <a:lvl3pPr>
              <a:defRPr>
                <a:latin typeface="Helvetica Neue" panose="020B0604020202020204" charset="0"/>
              </a:defRPr>
            </a:lvl3pPr>
            <a:lvl4pPr>
              <a:defRPr>
                <a:latin typeface="Helvetica Neue" panose="020B0604020202020204" charset="0"/>
              </a:defRPr>
            </a:lvl4pPr>
            <a:lvl5pPr>
              <a:defRPr>
                <a:latin typeface="Helvetica Neue" panose="020B060402020202020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r>
              <a:rPr lang="en-US"/>
              <a:t>October 31,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r>
              <a:rPr lang="en-US"/>
              <a:t>Module 5: Develop Observation Schedule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575">
                <a:latin typeface="Helvetica Neue" panose="020B0604020202020204" charset="0"/>
              </a:defRPr>
            </a:lvl1pPr>
            <a:lvl2pPr>
              <a:defRPr sz="1350">
                <a:latin typeface="Helvetica Neue" panose="020B0604020202020204" charset="0"/>
              </a:defRPr>
            </a:lvl2pPr>
            <a:lvl3pPr>
              <a:defRPr sz="1125">
                <a:latin typeface="Helvetica Neue" panose="020B0604020202020204" charset="0"/>
              </a:defRPr>
            </a:lvl3pPr>
            <a:lvl4pPr>
              <a:defRPr sz="1013">
                <a:latin typeface="Helvetica Neue" panose="020B0604020202020204" charset="0"/>
              </a:defRPr>
            </a:lvl4pPr>
            <a:lvl5pPr>
              <a:defRPr sz="1013">
                <a:latin typeface="Helvetica Neue" panose="020B060402020202020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575">
                <a:latin typeface="Helvetica Neue" panose="020B0604020202020204" charset="0"/>
              </a:defRPr>
            </a:lvl1pPr>
            <a:lvl2pPr>
              <a:defRPr sz="1350">
                <a:latin typeface="Helvetica Neue" panose="020B0604020202020204" charset="0"/>
              </a:defRPr>
            </a:lvl2pPr>
            <a:lvl3pPr>
              <a:defRPr sz="1125">
                <a:latin typeface="Helvetica Neue" panose="020B0604020202020204" charset="0"/>
              </a:defRPr>
            </a:lvl3pPr>
            <a:lvl4pPr>
              <a:defRPr sz="1013">
                <a:latin typeface="Helvetica Neue" panose="020B0604020202020204" charset="0"/>
              </a:defRPr>
            </a:lvl4pPr>
            <a:lvl5pPr>
              <a:defRPr sz="1013">
                <a:latin typeface="Helvetica Neue" panose="020B060402020202020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October 31, 2022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Module 5: Develop Observation Schedule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350" b="1">
                <a:latin typeface="Helvetica Neue" panose="020B060402020202020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>
                <a:latin typeface="Helvetica Neue" panose="020B0604020202020204" charset="0"/>
              </a:defRPr>
            </a:lvl1pPr>
            <a:lvl2pPr>
              <a:defRPr sz="1125">
                <a:latin typeface="Helvetica Neue" panose="020B0604020202020204" charset="0"/>
              </a:defRPr>
            </a:lvl2pPr>
            <a:lvl3pPr>
              <a:defRPr sz="1013">
                <a:latin typeface="Helvetica Neue" panose="020B0604020202020204" charset="0"/>
              </a:defRPr>
            </a:lvl3pPr>
            <a:lvl4pPr>
              <a:defRPr sz="900">
                <a:latin typeface="Helvetica Neue" panose="020B0604020202020204" charset="0"/>
              </a:defRPr>
            </a:lvl4pPr>
            <a:lvl5pPr>
              <a:defRPr sz="900">
                <a:latin typeface="Helvetica Neue" panose="020B060402020202020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350" b="1">
                <a:latin typeface="Helvetica Neue" panose="020B060402020202020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>
                <a:latin typeface="Helvetica Neue" panose="020B0604020202020204" charset="0"/>
              </a:defRPr>
            </a:lvl1pPr>
            <a:lvl2pPr>
              <a:defRPr sz="1125">
                <a:latin typeface="Helvetica Neue" panose="020B0604020202020204" charset="0"/>
              </a:defRPr>
            </a:lvl2pPr>
            <a:lvl3pPr>
              <a:defRPr sz="1013">
                <a:latin typeface="Helvetica Neue" panose="020B0604020202020204" charset="0"/>
              </a:defRPr>
            </a:lvl3pPr>
            <a:lvl4pPr>
              <a:defRPr sz="900">
                <a:latin typeface="Helvetica Neue" panose="020B0604020202020204" charset="0"/>
              </a:defRPr>
            </a:lvl4pPr>
            <a:lvl5pPr>
              <a:defRPr sz="900">
                <a:latin typeface="Helvetica Neue" panose="020B0604020202020204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r>
              <a:rPr lang="en-US"/>
              <a:t>October 31, 2022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r>
              <a:rPr lang="en-US"/>
              <a:t>Module 5: Develop Observation Schedule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sz="800" b="0"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6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October 31, 2022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r>
              <a:rPr lang="en-US"/>
              <a:t>Module 5: Develop Observation Schedule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b="0"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14350">
              <a:defRPr b="0"/>
            </a:lvl1pPr>
          </a:lstStyle>
          <a:p>
            <a:r>
              <a:rPr lang="en-US"/>
              <a:t>October 31, 2022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14350">
              <a:defRPr b="0"/>
            </a:lvl1pPr>
          </a:lstStyle>
          <a:p>
            <a:r>
              <a:rPr lang="en-US"/>
              <a:t>Module 5: Develop Observation Schedule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4350">
              <a:defRPr b="0"/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46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357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45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257175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prstClr val="black">
                    <a:tint val="75000"/>
                  </a:prstClr>
                </a:solidFill>
                <a:latin typeface="Helvetica Neue" panose="020B0604020202020204" charset="0"/>
                <a:ea typeface="+mn-ea"/>
                <a:cs typeface="+mn-cs"/>
              </a:defRPr>
            </a:lvl1pPr>
          </a:lstStyle>
          <a:p>
            <a:r>
              <a:rPr lang="en-US"/>
              <a:t>October 31,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57175" fontAlgn="auto">
              <a:spcBef>
                <a:spcPts val="0"/>
              </a:spcBef>
              <a:spcAft>
                <a:spcPts val="0"/>
              </a:spcAft>
              <a:defRPr sz="800" b="0">
                <a:solidFill>
                  <a:prstClr val="black">
                    <a:tint val="75000"/>
                  </a:prstClr>
                </a:solidFill>
                <a:latin typeface="Helvetica Neue" panose="020B0604020202020204" charset="0"/>
                <a:ea typeface="+mn-ea"/>
                <a:cs typeface="+mn-cs"/>
              </a:defRPr>
            </a:lvl1pPr>
          </a:lstStyle>
          <a:p>
            <a:r>
              <a:rPr lang="en-US"/>
              <a:t>Module 5: Develop Observation Schedule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257175">
              <a:defRPr sz="800" b="0">
                <a:solidFill>
                  <a:srgbClr val="898989"/>
                </a:solidFill>
                <a:latin typeface="Helvetica Neue" panose="020B0604020202020204" charset="0"/>
              </a:defRPr>
            </a:lvl1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ctr" defTabSz="257175" rtl="0" eaLnBrk="1" fontAlgn="base" hangingPunct="1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Helvetica Neue" panose="020B0604020202020204" charset="0"/>
        </a:defRPr>
      </a:lvl1pPr>
      <a:lvl2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257175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514350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771525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028700" algn="ctr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92881" indent="-192881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Helvetica Neue" panose="020B0604020202020204" charset="0"/>
        </a:defRPr>
      </a:lvl1pPr>
      <a:lvl2pPr marL="417910" indent="-160735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+mn-cs"/>
        </a:defRPr>
      </a:lvl2pPr>
      <a:lvl3pPr marL="64293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+mn-cs"/>
        </a:defRPr>
      </a:lvl3pPr>
      <a:lvl4pPr marL="900113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+mn-cs"/>
        </a:defRPr>
      </a:lvl4pPr>
      <a:lvl5pPr marL="1157288" indent="-128588" algn="l" defTabSz="25717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Helvetica Neue" panose="020B0604020202020204" charset="0"/>
          <a:ea typeface="MS PGothic" panose="020B0600070205080204" pitchFamily="34" charset="-128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7D8B51-76F3-410F-B504-CA52D56E5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71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rika.little@noaa.gov" TargetMode="External"/><Relationship Id="rId2" Type="http://schemas.openxmlformats.org/officeDocument/2006/relationships/hyperlink" Target="mailto:Charlie.geoghegan@noaa.gov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web/science_edu/webinar_series/multi-ngss-world-at-ngs.s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.ngs.noaa.gov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 txBox="1">
            <a:spLocks/>
          </p:cNvSpPr>
          <p:nvPr/>
        </p:nvSpPr>
        <p:spPr bwMode="auto">
          <a:xfrm>
            <a:off x="573425" y="973336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NGS Update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2339" name="Content Placeholder 2"/>
          <p:cNvSpPr txBox="1">
            <a:spLocks/>
          </p:cNvSpPr>
          <p:nvPr/>
        </p:nvSpPr>
        <p:spPr bwMode="auto">
          <a:xfrm>
            <a:off x="219075" y="4276413"/>
            <a:ext cx="8705850" cy="79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defTabSz="8286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 defTabSz="828675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 defTabSz="82867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 defTabSz="828675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8286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North Carolina Geodetic Advisory Committee</a:t>
            </a: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December 06, 2022</a:t>
            </a:r>
          </a:p>
        </p:txBody>
      </p:sp>
      <p:sp>
        <p:nvSpPr>
          <p:cNvPr id="142340" name="TextBox 1"/>
          <p:cNvSpPr txBox="1">
            <a:spLocks noChangeArrowheads="1"/>
          </p:cNvSpPr>
          <p:nvPr/>
        </p:nvSpPr>
        <p:spPr bwMode="auto">
          <a:xfrm>
            <a:off x="2631750" y="5100637"/>
            <a:ext cx="39630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Dan Martin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Northeast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ME, NH, VT, MA, CT, RI, NY, NJ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Dan.martin@noaa.gov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240-676-4762</a:t>
            </a:r>
          </a:p>
        </p:txBody>
      </p:sp>
      <p:pic>
        <p:nvPicPr>
          <p:cNvPr id="142341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2" y="2528830"/>
            <a:ext cx="14509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22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D2CDF-ED7F-4737-9D1F-097D00F48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Mark Page cont.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92AB1C-D54B-4BE3-8FFA-43358EDAFF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72938"/>
            <a:ext cx="4038600" cy="298048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B41418-18C0-4F19-A4F1-4681FCD38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1798673"/>
            <a:ext cx="4038600" cy="4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8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602E6-1CB7-4765-B3B3-FDE3D018B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101" y="1600200"/>
            <a:ext cx="5751797" cy="5167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D22F11-72BE-4216-B537-348A1634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DSWorld</a:t>
            </a:r>
            <a:r>
              <a:rPr lang="en-US" dirty="0"/>
              <a:t> Web Form</a:t>
            </a:r>
          </a:p>
        </p:txBody>
      </p:sp>
    </p:spTree>
    <p:extLst>
      <p:ext uri="{BB962C8B-B14F-4D97-AF65-F5344CB8AC3E}">
        <p14:creationId xmlns:p14="http://schemas.microsoft.com/office/powerpoint/2010/main" val="322108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4DEAC-E911-4E1C-A1C2-B9A0136DA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to specify units for heights</a:t>
            </a:r>
          </a:p>
          <a:p>
            <a:r>
              <a:rPr lang="en-US" dirty="0"/>
              <a:t>Option to customize data export</a:t>
            </a:r>
          </a:p>
          <a:p>
            <a:pPr lvl="1"/>
            <a:r>
              <a:rPr lang="en-US" dirty="0"/>
              <a:t>Select which fields to output</a:t>
            </a:r>
          </a:p>
          <a:p>
            <a:r>
              <a:rPr lang="en-US"/>
              <a:t>More FAQ’s</a:t>
            </a:r>
            <a:endParaRPr lang="en-US" dirty="0"/>
          </a:p>
          <a:p>
            <a:r>
              <a:rPr lang="en-US" dirty="0"/>
              <a:t>Link to source code on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27AE0A-04D9-4470-99BF-0950CF0B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NCAT 2.1</a:t>
            </a:r>
          </a:p>
        </p:txBody>
      </p:sp>
    </p:spTree>
    <p:extLst>
      <p:ext uri="{BB962C8B-B14F-4D97-AF65-F5344CB8AC3E}">
        <p14:creationId xmlns:p14="http://schemas.microsoft.com/office/powerpoint/2010/main" val="179397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E402F-E8B1-47F7-82E9-804CF778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B8EC43-815A-4965-BFBB-DA5C512F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B6266-59E3-4569-8FC2-430EF4388518}"/>
              </a:ext>
            </a:extLst>
          </p:cNvPr>
          <p:cNvSpPr txBox="1"/>
          <p:nvPr/>
        </p:nvSpPr>
        <p:spPr bwMode="auto">
          <a:xfrm>
            <a:off x="1282889" y="2748341"/>
            <a:ext cx="65782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33945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67BA-34D6-4F7C-9229-2786A0D9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Mid-Atlantic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D31F-6955-4B6C-BAF5-4DD5421D8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Position hopefully advertised in December</a:t>
            </a:r>
          </a:p>
          <a:p>
            <a:pPr lvl="1"/>
            <a:r>
              <a:rPr lang="en-US" dirty="0"/>
              <a:t>Would look to hire within first few months of 2023</a:t>
            </a:r>
          </a:p>
          <a:p>
            <a:r>
              <a:rPr lang="en-US" dirty="0"/>
              <a:t>Working to temporarily fill with an “acting” in January 2023</a:t>
            </a:r>
          </a:p>
          <a:p>
            <a:r>
              <a:rPr lang="en-US" dirty="0"/>
              <a:t>Currently, contact Charlie Geoghegan </a:t>
            </a:r>
            <a:r>
              <a:rPr lang="en-US" dirty="0">
                <a:hlinkClick r:id="rId2"/>
              </a:rPr>
              <a:t>Charlie.geoghegan@noaa.gov</a:t>
            </a:r>
            <a:r>
              <a:rPr lang="en-US" dirty="0"/>
              <a:t> (Acting Advisor Branch Chief) for questions, or Erika Little </a:t>
            </a:r>
            <a:r>
              <a:rPr lang="en-US" dirty="0">
                <a:hlinkClick r:id="rId3"/>
              </a:rPr>
              <a:t>Erika.little@noaa.gov</a:t>
            </a:r>
            <a:r>
              <a:rPr lang="en-US" dirty="0"/>
              <a:t> for speaker requests</a:t>
            </a:r>
          </a:p>
        </p:txBody>
      </p:sp>
    </p:spTree>
    <p:extLst>
      <p:ext uri="{BB962C8B-B14F-4D97-AF65-F5344CB8AC3E}">
        <p14:creationId xmlns:p14="http://schemas.microsoft.com/office/powerpoint/2010/main" val="365426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A82C4-2FB7-467D-9F7D-46331214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400050"/>
            <a:ext cx="64865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5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27F38-3662-4385-A9A1-28EFCDD73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NGS Map to Production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F0E168-A136-4F5F-91F5-BD6F7E9B76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395" y="1417638"/>
            <a:ext cx="7255210" cy="315427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622E176-4894-4F7C-B580-222D96A3B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7771" y="4571912"/>
            <a:ext cx="4528458" cy="2068287"/>
          </a:xfrm>
        </p:spPr>
        <p:txBody>
          <a:bodyPr/>
          <a:lstStyle/>
          <a:p>
            <a:r>
              <a:rPr lang="en-US" dirty="0"/>
              <a:t>Uses ARCGIS Online</a:t>
            </a:r>
          </a:p>
          <a:p>
            <a:r>
              <a:rPr lang="en-US" dirty="0"/>
              <a:t>Can View</a:t>
            </a:r>
          </a:p>
          <a:p>
            <a:pPr lvl="1"/>
            <a:r>
              <a:rPr lang="en-US" dirty="0"/>
              <a:t>Marks in IDB</a:t>
            </a:r>
          </a:p>
          <a:p>
            <a:pPr lvl="1"/>
            <a:r>
              <a:rPr lang="en-US" dirty="0"/>
              <a:t>Marks In OPUS Share</a:t>
            </a:r>
          </a:p>
          <a:p>
            <a:pPr lvl="1"/>
            <a:r>
              <a:rPr lang="en-US" dirty="0"/>
              <a:t>CORS</a:t>
            </a:r>
          </a:p>
        </p:txBody>
      </p:sp>
    </p:spTree>
    <p:extLst>
      <p:ext uri="{BB962C8B-B14F-4D97-AF65-F5344CB8AC3E}">
        <p14:creationId xmlns:p14="http://schemas.microsoft.com/office/powerpoint/2010/main" val="352169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Google Shape;228;p28">
            <a:extLst>
              <a:ext uri="{FF2B5EF4-FFF2-40B4-BE49-F238E27FC236}">
                <a16:creationId xmlns:a16="http://schemas.microsoft.com/office/drawing/2014/main" id="{1C883662-432F-49BE-81BC-1174B5F9C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1166813"/>
            <a:ext cx="8974138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marL="457200" indent="-3810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100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Capable of ingesting all GNSS observables currently supported by the global infrastructure.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Capable of using more than two frequencies.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Capable of ingesting RINEX 2 or 3.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Capable of using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pseudorange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and phase.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Capable of multi-GNSS processing.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Uses a single-difference processing strategy.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See August 11 Webinar</a:t>
            </a:r>
          </a:p>
          <a:p>
            <a:pPr lvl="1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  <a:hlinkClick r:id="rId3"/>
              </a:rPr>
              <a:t>https://geodesy.noaa.gov/web/science_edu/webinar_series/multi-ngss-world-at-ngs.shtml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Times New Roman" panose="02020603050405020304" pitchFamily="18" charset="0"/>
              <a:buChar char="●"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Likely release to OPUS BETA by February 2023</a:t>
            </a:r>
          </a:p>
        </p:txBody>
      </p:sp>
      <p:sp>
        <p:nvSpPr>
          <p:cNvPr id="163843" name="Google Shape;229;p28">
            <a:extLst>
              <a:ext uri="{FF2B5EF4-FFF2-40B4-BE49-F238E27FC236}">
                <a16:creationId xmlns:a16="http://schemas.microsoft.com/office/drawing/2014/main" id="{0DE979F1-4E2E-4706-AFD2-9D07A46A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15466-3D76-4CFC-BDB7-7528F6F292D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844" name="Google Shape;230;p28">
            <a:extLst>
              <a:ext uri="{FF2B5EF4-FFF2-40B4-BE49-F238E27FC236}">
                <a16:creationId xmlns:a16="http://schemas.microsoft.com/office/drawing/2014/main" id="{2BE29B9D-FD8B-4D80-A681-A47782DF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30200"/>
            <a:ext cx="89741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M-PAGES = Multi-GNSS PAGES (alpha)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Google Shape;198;p25">
            <a:extLst>
              <a:ext uri="{FF2B5EF4-FFF2-40B4-BE49-F238E27FC236}">
                <a16:creationId xmlns:a16="http://schemas.microsoft.com/office/drawing/2014/main" id="{76404D1B-CA64-4736-A184-E5248D2F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F9D850-2680-4BDC-BF01-2DAA548503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9987" name="Google Shape;199;p25">
            <a:extLst>
              <a:ext uri="{FF2B5EF4-FFF2-40B4-BE49-F238E27FC236}">
                <a16:creationId xmlns:a16="http://schemas.microsoft.com/office/drawing/2014/main" id="{A507A6C2-4CBB-461B-BECB-258175EF0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330200"/>
            <a:ext cx="8974138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Obstructed View</a:t>
            </a:r>
          </a:p>
        </p:txBody>
      </p:sp>
      <p:sp>
        <p:nvSpPr>
          <p:cNvPr id="169988" name="Google Shape;200;p25">
            <a:extLst>
              <a:ext uri="{FF2B5EF4-FFF2-40B4-BE49-F238E27FC236}">
                <a16:creationId xmlns:a16="http://schemas.microsoft.com/office/drawing/2014/main" id="{42F5C251-ACAB-4D49-82BD-DAB84F76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6350"/>
            <a:ext cx="14478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January 26, 2021</a:t>
            </a:r>
          </a:p>
          <a:p>
            <a:pPr>
              <a:spcBef>
                <a:spcPct val="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endParaRPr lang="en-US" altLang="en-US" sz="1200">
              <a:solidFill>
                <a:srgbClr val="8888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9989" name="Google Shape;201;p25">
            <a:extLst>
              <a:ext uri="{FF2B5EF4-FFF2-40B4-BE49-F238E27FC236}">
                <a16:creationId xmlns:a16="http://schemas.microsoft.com/office/drawing/2014/main" id="{14CE4C1C-4C30-4714-95CB-05A5AA2F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56350"/>
            <a:ext cx="62436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SzPts val="1200"/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8888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Multi-GNSS OPUS : First Call for Internal Testing</a:t>
            </a:r>
          </a:p>
        </p:txBody>
      </p:sp>
      <p:pic>
        <p:nvPicPr>
          <p:cNvPr id="169990" name="Google Shape;202;p25">
            <a:extLst>
              <a:ext uri="{FF2B5EF4-FFF2-40B4-BE49-F238E27FC236}">
                <a16:creationId xmlns:a16="http://schemas.microsoft.com/office/drawing/2014/main" id="{E7C057E2-00CE-47C0-9C05-D72C4D59C3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" t="2190" r="7600"/>
          <a:stretch>
            <a:fillRect/>
          </a:stretch>
        </p:blipFill>
        <p:spPr bwMode="auto">
          <a:xfrm>
            <a:off x="450850" y="2187575"/>
            <a:ext cx="385286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1" name="Google Shape;203;p25">
            <a:extLst>
              <a:ext uri="{FF2B5EF4-FFF2-40B4-BE49-F238E27FC236}">
                <a16:creationId xmlns:a16="http://schemas.microsoft.com/office/drawing/2014/main" id="{17C16700-7573-4C64-986A-11471F63C2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"/>
          <a:stretch>
            <a:fillRect/>
          </a:stretch>
        </p:blipFill>
        <p:spPr bwMode="auto">
          <a:xfrm>
            <a:off x="4862513" y="2187575"/>
            <a:ext cx="383063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Google Shape;204;p25">
            <a:extLst>
              <a:ext uri="{FF2B5EF4-FFF2-40B4-BE49-F238E27FC236}">
                <a16:creationId xmlns:a16="http://schemas.microsoft.com/office/drawing/2014/main" id="{8C737B6E-FB4F-437E-A37A-275C9F92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634038"/>
            <a:ext cx="2568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888888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http://www.gnssplanningonline.com</a:t>
            </a:r>
          </a:p>
        </p:txBody>
      </p:sp>
      <p:sp>
        <p:nvSpPr>
          <p:cNvPr id="205" name="Google Shape;205;p25">
            <a:extLst>
              <a:ext uri="{FF2B5EF4-FFF2-40B4-BE49-F238E27FC236}">
                <a16:creationId xmlns:a16="http://schemas.microsoft.com/office/drawing/2014/main" id="{654E97E2-2E73-47D0-B936-4E1E19BF8F53}"/>
              </a:ext>
            </a:extLst>
          </p:cNvPr>
          <p:cNvSpPr txBox="1"/>
          <p:nvPr/>
        </p:nvSpPr>
        <p:spPr>
          <a:xfrm>
            <a:off x="82550" y="1166813"/>
            <a:ext cx="8974138" cy="1020762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/>
          <a:lstStyle/>
          <a:p>
            <a:pPr marL="45720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  <a:defRPr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Simulated sky coverage in urban or natural canyon.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381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●"/>
              <a:defRPr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GPS-only (left) isn’t viable.  Multi-GNSS (right) is.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000"/>
              </a:spcBef>
              <a:spcAft>
                <a:spcPts val="0"/>
              </a:spcAft>
              <a:defRPr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>
            <a:extLst>
              <a:ext uri="{FF2B5EF4-FFF2-40B4-BE49-F238E27FC236}">
                <a16:creationId xmlns:a16="http://schemas.microsoft.com/office/drawing/2014/main" id="{8CA3CCBA-C985-4EDF-A18A-43874DB2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OPUS Projects 5.1 (beta)</a:t>
            </a:r>
          </a:p>
        </p:txBody>
      </p:sp>
      <p:sp>
        <p:nvSpPr>
          <p:cNvPr id="161795" name="Content Placeholder 2">
            <a:extLst>
              <a:ext uri="{FF2B5EF4-FFF2-40B4-BE49-F238E27FC236}">
                <a16:creationId xmlns:a16="http://schemas.microsoft.com/office/drawing/2014/main" id="{4FD7E561-A7A2-4083-B225-DD8E615DF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Went to BETA 08/03/22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hlinkClick r:id="rId2"/>
              </a:rPr>
              <a:t>https://beta.ngs.noaa.gov</a:t>
            </a:r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Ability to include RTK/RTN vectors (any vector for that matter)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Has sample data to try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Contact your vendor about converting to gvx format</a:t>
            </a:r>
          </a:p>
        </p:txBody>
      </p:sp>
      <p:sp>
        <p:nvSpPr>
          <p:cNvPr id="161796" name="Google Shape;229;p28">
            <a:extLst>
              <a:ext uri="{FF2B5EF4-FFF2-40B4-BE49-F238E27FC236}">
                <a16:creationId xmlns:a16="http://schemas.microsoft.com/office/drawing/2014/main" id="{80552EDD-2EA3-4434-8992-4075EF9201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E443A7-5595-432D-BEC6-1FD736EC748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">
            <a:extLst>
              <a:ext uri="{FF2B5EF4-FFF2-40B4-BE49-F238E27FC236}">
                <a16:creationId xmlns:a16="http://schemas.microsoft.com/office/drawing/2014/main" id="{B47F3F7C-5A77-4A2A-B2F0-4F42BDE7C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33463"/>
            <a:ext cx="9247188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Google Shape;229;p28">
            <a:extLst>
              <a:ext uri="{FF2B5EF4-FFF2-40B4-BE49-F238E27FC236}">
                <a16:creationId xmlns:a16="http://schemas.microsoft.com/office/drawing/2014/main" id="{1362566A-0E99-4C6C-8560-F58929ED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1AC009-936A-450E-8741-6F10BDA43C0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3C88-2030-46F7-8FE6-23F607D8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Passive Mark Page (beta)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FB911-3345-4BC8-A432-D47DC906AA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31090"/>
            <a:ext cx="4038600" cy="306418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78C460-A956-4D54-B18C-38168F415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6925"/>
            <a:ext cx="4038600" cy="329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6053"/>
      </p:ext>
    </p:extLst>
  </p:cSld>
  <p:clrMapOvr>
    <a:masterClrMapping/>
  </p:clrMapOvr>
</p:sld>
</file>

<file path=ppt/theme/theme1.xml><?xml version="1.0" encoding="utf-8"?>
<a:theme xmlns:a="http://schemas.openxmlformats.org/drawingml/2006/main" name="NG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GS Theme" id="{7AC03F77-4336-4785-93A4-8AF70ED65B54}" vid="{C90D1175-02D7-4881-A9D7-A06BC0490FDB}"/>
    </a:ext>
  </a:extLst>
</a:theme>
</file>

<file path=ppt/theme/theme2.xml><?xml version="1.0" encoding="utf-8"?>
<a:theme xmlns:a="http://schemas.openxmlformats.org/drawingml/2006/main" name="NGS PowerPoint Template-geodesy.noaa.go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training_draft</Template>
  <TotalTime>5567</TotalTime>
  <Words>350</Words>
  <Application>Microsoft Office PowerPoint</Application>
  <PresentationFormat>On-screen Show (4:3)</PresentationFormat>
  <Paragraphs>60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Helvetica Neue</vt:lpstr>
      <vt:lpstr>Times New Roman</vt:lpstr>
      <vt:lpstr>NGS Theme</vt:lpstr>
      <vt:lpstr>NGS PowerPoint Template-geodesy.noaa.gov</vt:lpstr>
      <vt:lpstr>PowerPoint Presentation</vt:lpstr>
      <vt:lpstr>Mid-Atlantic Advisor</vt:lpstr>
      <vt:lpstr>PowerPoint Presentation</vt:lpstr>
      <vt:lpstr>NGS Map to Production</vt:lpstr>
      <vt:lpstr>PowerPoint Presentation</vt:lpstr>
      <vt:lpstr>PowerPoint Presentation</vt:lpstr>
      <vt:lpstr>OPUS Projects 5.1 (beta)</vt:lpstr>
      <vt:lpstr>PowerPoint Presentation</vt:lpstr>
      <vt:lpstr>Passive Mark Page (beta)</vt:lpstr>
      <vt:lpstr>Passive Mark Page cont.</vt:lpstr>
      <vt:lpstr>DSWorld Web Form</vt:lpstr>
      <vt:lpstr>NCAT 2.1</vt:lpstr>
      <vt:lpstr>PowerPoint Presentation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OPUS-Projects Manager Training</dc:title>
  <dc:subject>Introduction</dc:subject>
  <dc:creator>mark.schenewerk</dc:creator>
  <cp:keywords>OPUS-Projects</cp:keywords>
  <cp:lastModifiedBy>Dan Martin</cp:lastModifiedBy>
  <cp:revision>211</cp:revision>
  <dcterms:created xsi:type="dcterms:W3CDTF">2010-09-08T16:22:07Z</dcterms:created>
  <dcterms:modified xsi:type="dcterms:W3CDTF">2022-12-06T14:51:02Z</dcterms:modified>
  <cp:category>training</cp:category>
</cp:coreProperties>
</file>