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64"/>
  </p:notesMasterIdLst>
  <p:sldIdLst>
    <p:sldId id="257" r:id="rId2"/>
    <p:sldId id="258" r:id="rId3"/>
    <p:sldId id="360" r:id="rId4"/>
    <p:sldId id="259" r:id="rId5"/>
    <p:sldId id="310" r:id="rId6"/>
    <p:sldId id="367" r:id="rId7"/>
    <p:sldId id="361" r:id="rId8"/>
    <p:sldId id="305" r:id="rId9"/>
    <p:sldId id="291" r:id="rId10"/>
    <p:sldId id="309" r:id="rId11"/>
    <p:sldId id="296" r:id="rId12"/>
    <p:sldId id="315" r:id="rId13"/>
    <p:sldId id="316" r:id="rId14"/>
    <p:sldId id="306" r:id="rId15"/>
    <p:sldId id="314" r:id="rId16"/>
    <p:sldId id="287" r:id="rId17"/>
    <p:sldId id="286" r:id="rId18"/>
    <p:sldId id="346" r:id="rId19"/>
    <p:sldId id="311" r:id="rId20"/>
    <p:sldId id="317" r:id="rId21"/>
    <p:sldId id="271" r:id="rId22"/>
    <p:sldId id="307" r:id="rId23"/>
    <p:sldId id="308" r:id="rId24"/>
    <p:sldId id="298" r:id="rId25"/>
    <p:sldId id="270" r:id="rId26"/>
    <p:sldId id="283" r:id="rId27"/>
    <p:sldId id="304" r:id="rId28"/>
    <p:sldId id="318" r:id="rId29"/>
    <p:sldId id="362" r:id="rId30"/>
    <p:sldId id="363" r:id="rId31"/>
    <p:sldId id="324" r:id="rId32"/>
    <p:sldId id="325" r:id="rId33"/>
    <p:sldId id="337" r:id="rId34"/>
    <p:sldId id="364" r:id="rId35"/>
    <p:sldId id="365" r:id="rId36"/>
    <p:sldId id="328" r:id="rId37"/>
    <p:sldId id="329" r:id="rId38"/>
    <p:sldId id="330" r:id="rId39"/>
    <p:sldId id="331" r:id="rId40"/>
    <p:sldId id="332" r:id="rId41"/>
    <p:sldId id="333" r:id="rId42"/>
    <p:sldId id="335" r:id="rId43"/>
    <p:sldId id="336" r:id="rId44"/>
    <p:sldId id="338" r:id="rId45"/>
    <p:sldId id="339" r:id="rId46"/>
    <p:sldId id="341" r:id="rId47"/>
    <p:sldId id="342" r:id="rId48"/>
    <p:sldId id="344" r:id="rId49"/>
    <p:sldId id="340" r:id="rId50"/>
    <p:sldId id="347" r:id="rId51"/>
    <p:sldId id="348" r:id="rId52"/>
    <p:sldId id="349" r:id="rId53"/>
    <p:sldId id="350" r:id="rId54"/>
    <p:sldId id="351" r:id="rId55"/>
    <p:sldId id="352" r:id="rId56"/>
    <p:sldId id="353" r:id="rId57"/>
    <p:sldId id="355" r:id="rId58"/>
    <p:sldId id="357" r:id="rId59"/>
    <p:sldId id="358" r:id="rId60"/>
    <p:sldId id="366" r:id="rId61"/>
    <p:sldId id="359" r:id="rId62"/>
    <p:sldId id="34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D5EB"/>
    <a:srgbClr val="B5CBE3"/>
    <a:srgbClr val="C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2607" autoAdjust="0"/>
  </p:normalViewPr>
  <p:slideViewPr>
    <p:cSldViewPr snapToGrid="0">
      <p:cViewPr varScale="1">
        <p:scale>
          <a:sx n="96" d="100"/>
          <a:sy n="96" d="100"/>
        </p:scale>
        <p:origin x="1674" y="72"/>
      </p:cViewPr>
      <p:guideLst/>
    </p:cSldViewPr>
  </p:slideViewPr>
  <p:notesTextViewPr>
    <p:cViewPr>
      <p:scale>
        <a:sx n="3" d="2"/>
        <a:sy n="3" d="2"/>
      </p:scale>
      <p:origin x="0" y="0"/>
    </p:cViewPr>
  </p:notesTextViewPr>
  <p:sorterViewPr>
    <p:cViewPr varScale="1">
      <p:scale>
        <a:sx n="1" d="1"/>
        <a:sy n="1" d="1"/>
      </p:scale>
      <p:origin x="0" y="-17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gs-s-brunswick\home\Dru.Smith\Goal%202\Blueprint%20for%202022\Chapter%2001%20-%20Geometric\Copy%20of%20GPS%20occupations%20on%20real%20points%20over%20tim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r>
              <a:rPr lang="en-US" sz="2000" dirty="0">
                <a:latin typeface="+mn-lt"/>
              </a:rPr>
              <a:t>When were geodetic marks set</a:t>
            </a:r>
            <a:r>
              <a:rPr lang="en-US" sz="2000" baseline="0" dirty="0">
                <a:latin typeface="+mn-lt"/>
              </a:rPr>
              <a:t> in M</a:t>
            </a:r>
            <a:r>
              <a:rPr lang="en-US" sz="2000" dirty="0">
                <a:latin typeface="+mn-lt"/>
              </a:rPr>
              <a:t>idwest USA ?</a:t>
            </a:r>
          </a:p>
        </c:rich>
      </c:tx>
      <c:layout>
        <c:manualLayout>
          <c:xMode val="edge"/>
          <c:yMode val="edge"/>
          <c:x val="0.20396596374398812"/>
          <c:y val="0.1783136860668213"/>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89757412308737"/>
          <c:y val="0.17171296296296296"/>
          <c:w val="0.79615056588626554"/>
          <c:h val="0.5606743948673083"/>
        </c:manualLayout>
      </c:layout>
      <c:areaChart>
        <c:grouping val="stacked"/>
        <c:varyColors val="0"/>
        <c:ser>
          <c:idx val="4"/>
          <c:order val="0"/>
          <c:tx>
            <c:strRef>
              <c:f>Sheet3!$F$1</c:f>
              <c:strCache>
                <c:ptCount val="1"/>
                <c:pt idx="0">
                  <c:v>SD</c:v>
                </c:pt>
              </c:strCache>
            </c:strRef>
          </c:tx>
          <c:spPr>
            <a:solidFill>
              <a:schemeClr val="accent1">
                <a:lumMod val="20000"/>
                <a:lumOff val="80000"/>
              </a:schemeClr>
            </a:solidFill>
            <a:ln>
              <a:solidFill>
                <a:schemeClr val="accent1"/>
              </a:solidFill>
            </a:ln>
            <a:effectLst/>
          </c:spPr>
          <c:cat>
            <c:strRef>
              <c:f>Sheet3!$A$2:$A$15</c:f>
              <c:strCache>
                <c:ptCount val="14"/>
                <c:pt idx="0">
                  <c:v>UNK</c:v>
                </c:pt>
                <c:pt idx="1">
                  <c:v>Pre-1900</c:v>
                </c:pt>
                <c:pt idx="2">
                  <c:v>1900-1909</c:v>
                </c:pt>
                <c:pt idx="3">
                  <c:v>1910-1919</c:v>
                </c:pt>
                <c:pt idx="4">
                  <c:v>1920-1929</c:v>
                </c:pt>
                <c:pt idx="5">
                  <c:v>1930-1939</c:v>
                </c:pt>
                <c:pt idx="6">
                  <c:v>1940-1949</c:v>
                </c:pt>
                <c:pt idx="7">
                  <c:v>1950-1959</c:v>
                </c:pt>
                <c:pt idx="8">
                  <c:v>1960-1969</c:v>
                </c:pt>
                <c:pt idx="9">
                  <c:v>1970-1979</c:v>
                </c:pt>
                <c:pt idx="10">
                  <c:v>1980-1989</c:v>
                </c:pt>
                <c:pt idx="11">
                  <c:v>1990-1999</c:v>
                </c:pt>
                <c:pt idx="12">
                  <c:v>2000-2009</c:v>
                </c:pt>
                <c:pt idx="13">
                  <c:v>2010-2019</c:v>
                </c:pt>
              </c:strCache>
            </c:strRef>
          </c:cat>
          <c:val>
            <c:numRef>
              <c:f>Sheet3!$F$2:$F$15</c:f>
              <c:numCache>
                <c:formatCode>_(* #,##0_);_(* \(#,##0\);_(* "-"??_);_(@_)</c:formatCode>
                <c:ptCount val="14"/>
                <c:pt idx="0">
                  <c:v>1338</c:v>
                </c:pt>
                <c:pt idx="1">
                  <c:v>49</c:v>
                </c:pt>
                <c:pt idx="2">
                  <c:v>81</c:v>
                </c:pt>
                <c:pt idx="3">
                  <c:v>25</c:v>
                </c:pt>
                <c:pt idx="4">
                  <c:v>452</c:v>
                </c:pt>
                <c:pt idx="5">
                  <c:v>2470</c:v>
                </c:pt>
                <c:pt idx="6">
                  <c:v>1437</c:v>
                </c:pt>
                <c:pt idx="7">
                  <c:v>1045</c:v>
                </c:pt>
                <c:pt idx="8">
                  <c:v>2452</c:v>
                </c:pt>
                <c:pt idx="9">
                  <c:v>530</c:v>
                </c:pt>
                <c:pt idx="10">
                  <c:v>753</c:v>
                </c:pt>
                <c:pt idx="11">
                  <c:v>2182</c:v>
                </c:pt>
                <c:pt idx="12">
                  <c:v>27</c:v>
                </c:pt>
                <c:pt idx="13">
                  <c:v>3</c:v>
                </c:pt>
              </c:numCache>
            </c:numRef>
          </c:val>
          <c:extLst>
            <c:ext xmlns:c16="http://schemas.microsoft.com/office/drawing/2014/chart" uri="{C3380CC4-5D6E-409C-BE32-E72D297353CC}">
              <c16:uniqueId val="{00000000-1C60-4BDD-B9BC-35336E12BDC1}"/>
            </c:ext>
          </c:extLst>
        </c:ser>
        <c:ser>
          <c:idx val="3"/>
          <c:order val="1"/>
          <c:tx>
            <c:strRef>
              <c:f>Sheet3!$E$1</c:f>
              <c:strCache>
                <c:ptCount val="1"/>
                <c:pt idx="0">
                  <c:v>ND</c:v>
                </c:pt>
              </c:strCache>
            </c:strRef>
          </c:tx>
          <c:spPr>
            <a:solidFill>
              <a:schemeClr val="accent1">
                <a:lumMod val="40000"/>
                <a:lumOff val="60000"/>
              </a:schemeClr>
            </a:solidFill>
            <a:ln>
              <a:solidFill>
                <a:schemeClr val="accent1"/>
              </a:solidFill>
            </a:ln>
            <a:effectLst/>
          </c:spPr>
          <c:cat>
            <c:strRef>
              <c:f>Sheet3!$A$2:$A$15</c:f>
              <c:strCache>
                <c:ptCount val="14"/>
                <c:pt idx="0">
                  <c:v>UNK</c:v>
                </c:pt>
                <c:pt idx="1">
                  <c:v>Pre-1900</c:v>
                </c:pt>
                <c:pt idx="2">
                  <c:v>1900-1909</c:v>
                </c:pt>
                <c:pt idx="3">
                  <c:v>1910-1919</c:v>
                </c:pt>
                <c:pt idx="4">
                  <c:v>1920-1929</c:v>
                </c:pt>
                <c:pt idx="5">
                  <c:v>1930-1939</c:v>
                </c:pt>
                <c:pt idx="6">
                  <c:v>1940-1949</c:v>
                </c:pt>
                <c:pt idx="7">
                  <c:v>1950-1959</c:v>
                </c:pt>
                <c:pt idx="8">
                  <c:v>1960-1969</c:v>
                </c:pt>
                <c:pt idx="9">
                  <c:v>1970-1979</c:v>
                </c:pt>
                <c:pt idx="10">
                  <c:v>1980-1989</c:v>
                </c:pt>
                <c:pt idx="11">
                  <c:v>1990-1999</c:v>
                </c:pt>
                <c:pt idx="12">
                  <c:v>2000-2009</c:v>
                </c:pt>
                <c:pt idx="13">
                  <c:v>2010-2019</c:v>
                </c:pt>
              </c:strCache>
            </c:strRef>
          </c:cat>
          <c:val>
            <c:numRef>
              <c:f>Sheet3!$E$2:$E$15</c:f>
              <c:numCache>
                <c:formatCode>_(* #,##0_);_(* \(#,##0\);_(* "-"??_);_(@_)</c:formatCode>
                <c:ptCount val="14"/>
                <c:pt idx="0">
                  <c:v>460</c:v>
                </c:pt>
                <c:pt idx="1">
                  <c:v>69</c:v>
                </c:pt>
                <c:pt idx="2">
                  <c:v>8</c:v>
                </c:pt>
                <c:pt idx="3">
                  <c:v>475</c:v>
                </c:pt>
                <c:pt idx="4">
                  <c:v>138</c:v>
                </c:pt>
                <c:pt idx="5">
                  <c:v>3350</c:v>
                </c:pt>
                <c:pt idx="6">
                  <c:v>1208</c:v>
                </c:pt>
                <c:pt idx="7">
                  <c:v>726</c:v>
                </c:pt>
                <c:pt idx="8">
                  <c:v>4476</c:v>
                </c:pt>
                <c:pt idx="9">
                  <c:v>288</c:v>
                </c:pt>
                <c:pt idx="10">
                  <c:v>975</c:v>
                </c:pt>
                <c:pt idx="11">
                  <c:v>106</c:v>
                </c:pt>
                <c:pt idx="12">
                  <c:v>55</c:v>
                </c:pt>
                <c:pt idx="13">
                  <c:v>34</c:v>
                </c:pt>
              </c:numCache>
            </c:numRef>
          </c:val>
          <c:extLst>
            <c:ext xmlns:c16="http://schemas.microsoft.com/office/drawing/2014/chart" uri="{C3380CC4-5D6E-409C-BE32-E72D297353CC}">
              <c16:uniqueId val="{00000001-1C60-4BDD-B9BC-35336E12BDC1}"/>
            </c:ext>
          </c:extLst>
        </c:ser>
        <c:ser>
          <c:idx val="2"/>
          <c:order val="2"/>
          <c:tx>
            <c:strRef>
              <c:f>Sheet3!$D$1</c:f>
              <c:strCache>
                <c:ptCount val="1"/>
                <c:pt idx="0">
                  <c:v>NE</c:v>
                </c:pt>
              </c:strCache>
            </c:strRef>
          </c:tx>
          <c:spPr>
            <a:solidFill>
              <a:schemeClr val="accent1">
                <a:lumMod val="60000"/>
                <a:lumOff val="40000"/>
              </a:schemeClr>
            </a:solidFill>
            <a:ln>
              <a:solidFill>
                <a:schemeClr val="accent1"/>
              </a:solidFill>
            </a:ln>
            <a:effectLst/>
          </c:spPr>
          <c:cat>
            <c:strRef>
              <c:f>Sheet3!$A$2:$A$15</c:f>
              <c:strCache>
                <c:ptCount val="14"/>
                <c:pt idx="0">
                  <c:v>UNK</c:v>
                </c:pt>
                <c:pt idx="1">
                  <c:v>Pre-1900</c:v>
                </c:pt>
                <c:pt idx="2">
                  <c:v>1900-1909</c:v>
                </c:pt>
                <c:pt idx="3">
                  <c:v>1910-1919</c:v>
                </c:pt>
                <c:pt idx="4">
                  <c:v>1920-1929</c:v>
                </c:pt>
                <c:pt idx="5">
                  <c:v>1930-1939</c:v>
                </c:pt>
                <c:pt idx="6">
                  <c:v>1940-1949</c:v>
                </c:pt>
                <c:pt idx="7">
                  <c:v>1950-1959</c:v>
                </c:pt>
                <c:pt idx="8">
                  <c:v>1960-1969</c:v>
                </c:pt>
                <c:pt idx="9">
                  <c:v>1970-1979</c:v>
                </c:pt>
                <c:pt idx="10">
                  <c:v>1980-1989</c:v>
                </c:pt>
                <c:pt idx="11">
                  <c:v>1990-1999</c:v>
                </c:pt>
                <c:pt idx="12">
                  <c:v>2000-2009</c:v>
                </c:pt>
                <c:pt idx="13">
                  <c:v>2010-2019</c:v>
                </c:pt>
              </c:strCache>
            </c:strRef>
          </c:cat>
          <c:val>
            <c:numRef>
              <c:f>Sheet3!$D$2:$D$15</c:f>
              <c:numCache>
                <c:formatCode>_(* #,##0_);_(* \(#,##0\);_(* "-"??_);_(@_)</c:formatCode>
                <c:ptCount val="14"/>
                <c:pt idx="0">
                  <c:v>452</c:v>
                </c:pt>
                <c:pt idx="1">
                  <c:v>48</c:v>
                </c:pt>
                <c:pt idx="2">
                  <c:v>74</c:v>
                </c:pt>
                <c:pt idx="3">
                  <c:v>11</c:v>
                </c:pt>
                <c:pt idx="4">
                  <c:v>0</c:v>
                </c:pt>
                <c:pt idx="5">
                  <c:v>2594</c:v>
                </c:pt>
                <c:pt idx="6">
                  <c:v>2428</c:v>
                </c:pt>
                <c:pt idx="7">
                  <c:v>1712</c:v>
                </c:pt>
                <c:pt idx="8">
                  <c:v>822</c:v>
                </c:pt>
                <c:pt idx="9">
                  <c:v>255</c:v>
                </c:pt>
                <c:pt idx="10">
                  <c:v>508</c:v>
                </c:pt>
                <c:pt idx="11">
                  <c:v>498</c:v>
                </c:pt>
                <c:pt idx="12">
                  <c:v>46</c:v>
                </c:pt>
                <c:pt idx="13">
                  <c:v>2</c:v>
                </c:pt>
              </c:numCache>
            </c:numRef>
          </c:val>
          <c:extLst>
            <c:ext xmlns:c16="http://schemas.microsoft.com/office/drawing/2014/chart" uri="{C3380CC4-5D6E-409C-BE32-E72D297353CC}">
              <c16:uniqueId val="{00000002-1C60-4BDD-B9BC-35336E12BDC1}"/>
            </c:ext>
          </c:extLst>
        </c:ser>
        <c:ser>
          <c:idx val="1"/>
          <c:order val="3"/>
          <c:tx>
            <c:strRef>
              <c:f>Sheet3!$C$1</c:f>
              <c:strCache>
                <c:ptCount val="1"/>
                <c:pt idx="0">
                  <c:v>MN</c:v>
                </c:pt>
              </c:strCache>
            </c:strRef>
          </c:tx>
          <c:spPr>
            <a:solidFill>
              <a:schemeClr val="accent1">
                <a:lumMod val="75000"/>
              </a:schemeClr>
            </a:solidFill>
            <a:ln w="25400">
              <a:solidFill>
                <a:schemeClr val="accent1"/>
              </a:solidFill>
            </a:ln>
            <a:effectLst/>
          </c:spPr>
          <c:cat>
            <c:strRef>
              <c:f>Sheet3!$A$2:$A$15</c:f>
              <c:strCache>
                <c:ptCount val="14"/>
                <c:pt idx="0">
                  <c:v>UNK</c:v>
                </c:pt>
                <c:pt idx="1">
                  <c:v>Pre-1900</c:v>
                </c:pt>
                <c:pt idx="2">
                  <c:v>1900-1909</c:v>
                </c:pt>
                <c:pt idx="3">
                  <c:v>1910-1919</c:v>
                </c:pt>
                <c:pt idx="4">
                  <c:v>1920-1929</c:v>
                </c:pt>
                <c:pt idx="5">
                  <c:v>1930-1939</c:v>
                </c:pt>
                <c:pt idx="6">
                  <c:v>1940-1949</c:v>
                </c:pt>
                <c:pt idx="7">
                  <c:v>1950-1959</c:v>
                </c:pt>
                <c:pt idx="8">
                  <c:v>1960-1969</c:v>
                </c:pt>
                <c:pt idx="9">
                  <c:v>1970-1979</c:v>
                </c:pt>
                <c:pt idx="10">
                  <c:v>1980-1989</c:v>
                </c:pt>
                <c:pt idx="11">
                  <c:v>1990-1999</c:v>
                </c:pt>
                <c:pt idx="12">
                  <c:v>2000-2009</c:v>
                </c:pt>
                <c:pt idx="13">
                  <c:v>2010-2019</c:v>
                </c:pt>
              </c:strCache>
            </c:strRef>
          </c:cat>
          <c:val>
            <c:numRef>
              <c:f>Sheet3!$C$2:$C$15</c:f>
              <c:numCache>
                <c:formatCode>_(* #,##0_);_(* \(#,##0\);_(* "-"??_);_(@_)</c:formatCode>
                <c:ptCount val="14"/>
                <c:pt idx="0">
                  <c:v>452</c:v>
                </c:pt>
                <c:pt idx="1">
                  <c:v>48</c:v>
                </c:pt>
                <c:pt idx="2">
                  <c:v>74</c:v>
                </c:pt>
                <c:pt idx="3">
                  <c:v>11</c:v>
                </c:pt>
                <c:pt idx="4">
                  <c:v>0</c:v>
                </c:pt>
                <c:pt idx="5">
                  <c:v>2594</c:v>
                </c:pt>
                <c:pt idx="6">
                  <c:v>2428</c:v>
                </c:pt>
                <c:pt idx="7">
                  <c:v>1712</c:v>
                </c:pt>
                <c:pt idx="8">
                  <c:v>822</c:v>
                </c:pt>
                <c:pt idx="9">
                  <c:v>255</c:v>
                </c:pt>
                <c:pt idx="10">
                  <c:v>508</c:v>
                </c:pt>
                <c:pt idx="11">
                  <c:v>498</c:v>
                </c:pt>
                <c:pt idx="12">
                  <c:v>46</c:v>
                </c:pt>
                <c:pt idx="13">
                  <c:v>2</c:v>
                </c:pt>
              </c:numCache>
            </c:numRef>
          </c:val>
          <c:extLst>
            <c:ext xmlns:c16="http://schemas.microsoft.com/office/drawing/2014/chart" uri="{C3380CC4-5D6E-409C-BE32-E72D297353CC}">
              <c16:uniqueId val="{00000003-1C60-4BDD-B9BC-35336E12BDC1}"/>
            </c:ext>
          </c:extLst>
        </c:ser>
        <c:ser>
          <c:idx val="0"/>
          <c:order val="4"/>
          <c:tx>
            <c:strRef>
              <c:f>Sheet3!$B$1</c:f>
              <c:strCache>
                <c:ptCount val="1"/>
                <c:pt idx="0">
                  <c:v>IA</c:v>
                </c:pt>
              </c:strCache>
            </c:strRef>
          </c:tx>
          <c:spPr>
            <a:solidFill>
              <a:schemeClr val="accent1">
                <a:lumMod val="50000"/>
              </a:schemeClr>
            </a:solidFill>
            <a:ln>
              <a:solidFill>
                <a:schemeClr val="accent1"/>
              </a:solidFill>
            </a:ln>
            <a:effectLst/>
          </c:spPr>
          <c:cat>
            <c:strRef>
              <c:f>Sheet3!$A$2:$A$15</c:f>
              <c:strCache>
                <c:ptCount val="14"/>
                <c:pt idx="0">
                  <c:v>UNK</c:v>
                </c:pt>
                <c:pt idx="1">
                  <c:v>Pre-1900</c:v>
                </c:pt>
                <c:pt idx="2">
                  <c:v>1900-1909</c:v>
                </c:pt>
                <c:pt idx="3">
                  <c:v>1910-1919</c:v>
                </c:pt>
                <c:pt idx="4">
                  <c:v>1920-1929</c:v>
                </c:pt>
                <c:pt idx="5">
                  <c:v>1930-1939</c:v>
                </c:pt>
                <c:pt idx="6">
                  <c:v>1940-1949</c:v>
                </c:pt>
                <c:pt idx="7">
                  <c:v>1950-1959</c:v>
                </c:pt>
                <c:pt idx="8">
                  <c:v>1960-1969</c:v>
                </c:pt>
                <c:pt idx="9">
                  <c:v>1970-1979</c:v>
                </c:pt>
                <c:pt idx="10">
                  <c:v>1980-1989</c:v>
                </c:pt>
                <c:pt idx="11">
                  <c:v>1990-1999</c:v>
                </c:pt>
                <c:pt idx="12">
                  <c:v>2000-2009</c:v>
                </c:pt>
                <c:pt idx="13">
                  <c:v>2010-2019</c:v>
                </c:pt>
              </c:strCache>
            </c:strRef>
          </c:cat>
          <c:val>
            <c:numRef>
              <c:f>Sheet3!$B$2:$B$15</c:f>
              <c:numCache>
                <c:formatCode>_(* #,##0_);_(* \(#,##0\);_(* "-"??_);_(@_)</c:formatCode>
                <c:ptCount val="14"/>
                <c:pt idx="0">
                  <c:v>904</c:v>
                </c:pt>
                <c:pt idx="1">
                  <c:v>0</c:v>
                </c:pt>
                <c:pt idx="2">
                  <c:v>6</c:v>
                </c:pt>
                <c:pt idx="3">
                  <c:v>6</c:v>
                </c:pt>
                <c:pt idx="4">
                  <c:v>41</c:v>
                </c:pt>
                <c:pt idx="5">
                  <c:v>2400</c:v>
                </c:pt>
                <c:pt idx="6">
                  <c:v>960</c:v>
                </c:pt>
                <c:pt idx="7">
                  <c:v>282</c:v>
                </c:pt>
                <c:pt idx="8">
                  <c:v>384</c:v>
                </c:pt>
                <c:pt idx="9">
                  <c:v>491</c:v>
                </c:pt>
                <c:pt idx="10">
                  <c:v>277</c:v>
                </c:pt>
                <c:pt idx="11">
                  <c:v>63</c:v>
                </c:pt>
                <c:pt idx="12">
                  <c:v>56</c:v>
                </c:pt>
                <c:pt idx="13">
                  <c:v>218</c:v>
                </c:pt>
              </c:numCache>
            </c:numRef>
          </c:val>
          <c:extLst>
            <c:ext xmlns:c16="http://schemas.microsoft.com/office/drawing/2014/chart" uri="{C3380CC4-5D6E-409C-BE32-E72D297353CC}">
              <c16:uniqueId val="{00000004-1C60-4BDD-B9BC-35336E12BDC1}"/>
            </c:ext>
          </c:extLst>
        </c:ser>
        <c:dLbls>
          <c:showLegendKey val="0"/>
          <c:showVal val="0"/>
          <c:showCatName val="0"/>
          <c:showSerName val="0"/>
          <c:showPercent val="0"/>
          <c:showBubbleSize val="0"/>
        </c:dLbls>
        <c:axId val="450064224"/>
        <c:axId val="450069472"/>
      </c:areaChart>
      <c:catAx>
        <c:axId val="450064224"/>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decade monumented,</a:t>
                </a:r>
                <a:r>
                  <a:rPr lang="en-US" sz="2400" baseline="0"/>
                  <a:t> per NGS datasheet</a:t>
                </a:r>
                <a:endParaRPr lang="en-US" sz="2400"/>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50069472"/>
        <c:crosses val="autoZero"/>
        <c:auto val="1"/>
        <c:lblAlgn val="ctr"/>
        <c:lblOffset val="100"/>
        <c:noMultiLvlLbl val="0"/>
      </c:catAx>
      <c:valAx>
        <c:axId val="450069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t># </a:t>
                </a:r>
                <a:r>
                  <a:rPr lang="en-US" sz="2400" dirty="0" err="1"/>
                  <a:t>monumented</a:t>
                </a:r>
                <a:endParaRPr lang="en-US" sz="2400" dirty="0"/>
              </a:p>
            </c:rich>
          </c:tx>
          <c:layout>
            <c:manualLayout>
              <c:xMode val="edge"/>
              <c:yMode val="edge"/>
              <c:x val="0"/>
              <c:y val="0.3735177894429863"/>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50064224"/>
        <c:crosses val="autoZero"/>
        <c:crossBetween val="midCat"/>
      </c:valAx>
      <c:spPr>
        <a:noFill/>
        <a:ln>
          <a:noFill/>
        </a:ln>
        <a:effectLst/>
      </c:spPr>
    </c:plotArea>
    <c:legend>
      <c:legendPos val="b"/>
      <c:layout>
        <c:manualLayout>
          <c:xMode val="edge"/>
          <c:yMode val="edge"/>
          <c:x val="0.81017778438072585"/>
          <c:y val="0.26230592591136548"/>
          <c:w val="0.12871058768368007"/>
          <c:h val="0.3188662875473899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Longitude</a:t>
            </a:r>
            <a:r>
              <a:rPr lang="en-US" sz="2400" baseline="0" dirty="0"/>
              <a:t> (Easting) History of DI4044</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ITRF</c:v>
          </c:tx>
          <c:spPr>
            <a:ln w="50800" cap="rnd">
              <a:solidFill>
                <a:schemeClr val="accent1"/>
              </a:solidFill>
              <a:round/>
            </a:ln>
            <a:effectLst/>
          </c:spPr>
          <c:marker>
            <c:symbol val="circle"/>
            <c:size val="5"/>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0"/>
            <c:dispEq val="1"/>
            <c:trendlineLbl>
              <c:layout>
                <c:manualLayout>
                  <c:x val="-0.17322665731140044"/>
                  <c:y val="-0.16090648317593428"/>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a:t>Trend: -14.3 mm / year</a:t>
                    </a:r>
                    <a:endParaRPr lang="en-US" sz="2000"/>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Sheet1!$U$33:$U$36</c:f>
              <c:numCache>
                <c:formatCode>0.000</c:formatCode>
                <c:ptCount val="4"/>
                <c:pt idx="0">
                  <c:v>802.76455819</c:v>
                </c:pt>
                <c:pt idx="1">
                  <c:v>802.70803497999998</c:v>
                </c:pt>
                <c:pt idx="2">
                  <c:v>802.67436814999996</c:v>
                </c:pt>
                <c:pt idx="3">
                  <c:v>802.61290301999998</c:v>
                </c:pt>
              </c:numCache>
            </c:numRef>
          </c:yVal>
          <c:smooth val="0"/>
          <c:extLst>
            <c:ext xmlns:c16="http://schemas.microsoft.com/office/drawing/2014/chart" uri="{C3380CC4-5D6E-409C-BE32-E72D297353CC}">
              <c16:uniqueId val="{00000000-F3ED-4500-A246-A71125E8F377}"/>
            </c:ext>
          </c:extLst>
        </c:ser>
        <c:ser>
          <c:idx val="1"/>
          <c:order val="1"/>
          <c:tx>
            <c:v>NATRF2022</c:v>
          </c:tx>
          <c:spPr>
            <a:ln w="5080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ysDot"/>
              </a:ln>
              <a:effectLst/>
            </c:spPr>
            <c:trendlineType val="linear"/>
            <c:dispRSqr val="0"/>
            <c:dispEq val="1"/>
            <c:trendlineLbl>
              <c:layout>
                <c:manualLayout>
                  <c:x val="-5.5393926930743798E-2"/>
                  <c:y val="-0.11112001428033083"/>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a:t>Residual Trend:  -1.7 mm / year</a:t>
                    </a:r>
                    <a:endParaRPr lang="en-US" sz="180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Sheet1!$V$33:$V$36</c:f>
              <c:numCache>
                <c:formatCode>0.000</c:formatCode>
                <c:ptCount val="4"/>
                <c:pt idx="0">
                  <c:v>802.76455819</c:v>
                </c:pt>
                <c:pt idx="1">
                  <c:v>802.76722599999994</c:v>
                </c:pt>
                <c:pt idx="2">
                  <c:v>802.75250326999992</c:v>
                </c:pt>
                <c:pt idx="3">
                  <c:v>802.74801407999996</c:v>
                </c:pt>
              </c:numCache>
            </c:numRef>
          </c:yVal>
          <c:smooth val="0"/>
          <c:extLst>
            <c:ext xmlns:c16="http://schemas.microsoft.com/office/drawing/2014/chart" uri="{C3380CC4-5D6E-409C-BE32-E72D297353CC}">
              <c16:uniqueId val="{00000001-F3ED-4500-A246-A71125E8F377}"/>
            </c:ext>
          </c:extLst>
        </c:ser>
        <c:dLbls>
          <c:showLegendKey val="0"/>
          <c:showVal val="0"/>
          <c:showCatName val="0"/>
          <c:showSerName val="0"/>
          <c:showPercent val="0"/>
          <c:showBubbleSize val="0"/>
        </c:dLbls>
        <c:axId val="613025664"/>
        <c:axId val="613027304"/>
      </c:scatterChart>
      <c:valAx>
        <c:axId val="613025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13027304"/>
        <c:crosses val="autoZero"/>
        <c:crossBetween val="midCat"/>
      </c:valAx>
      <c:valAx>
        <c:axId val="613027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3025664"/>
        <c:crosses val="autoZero"/>
        <c:crossBetween val="midCat"/>
      </c:valAx>
      <c:spPr>
        <a:noFill/>
        <a:ln>
          <a:noFill/>
        </a:ln>
        <a:effectLst/>
      </c:spPr>
    </c:plotArea>
    <c:legend>
      <c:legendPos val="r"/>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EF308-5540-461B-8C6E-AF4148E19832}" type="datetimeFigureOut">
              <a:rPr lang="en-US" smtClean="0"/>
              <a:t>9/10/2018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6DE8B-F250-4584-83EE-1EA3792DC8CC}" type="slidenum">
              <a:rPr lang="en-US" smtClean="0"/>
              <a:t>‹#›</a:t>
            </a:fld>
            <a:endParaRPr lang="en-US"/>
          </a:p>
        </p:txBody>
      </p:sp>
    </p:spTree>
    <p:extLst>
      <p:ext uri="{BB962C8B-B14F-4D97-AF65-F5344CB8AC3E}">
        <p14:creationId xmlns:p14="http://schemas.microsoft.com/office/powerpoint/2010/main" val="108587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685800" y="1143000"/>
            <a:ext cx="5486400" cy="308610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400" b="1">
                <a:solidFill>
                  <a:schemeClr val="tx1"/>
                </a:solidFill>
                <a:latin typeface="Verdana" panose="020B0604030504040204" pitchFamily="34" charset="0"/>
              </a:defRPr>
            </a:lvl1pPr>
            <a:lvl2pPr marL="742950" indent="-285750" defTabSz="923925" eaLnBrk="0" hangingPunct="0">
              <a:defRPr sz="1400" b="1">
                <a:solidFill>
                  <a:schemeClr val="tx1"/>
                </a:solidFill>
                <a:latin typeface="Verdana" panose="020B0604030504040204" pitchFamily="34" charset="0"/>
              </a:defRPr>
            </a:lvl2pPr>
            <a:lvl3pPr marL="1143000" indent="-228600" defTabSz="923925" eaLnBrk="0" hangingPunct="0">
              <a:defRPr sz="1400" b="1">
                <a:solidFill>
                  <a:schemeClr val="tx1"/>
                </a:solidFill>
                <a:latin typeface="Verdana" panose="020B0604030504040204" pitchFamily="34" charset="0"/>
              </a:defRPr>
            </a:lvl3pPr>
            <a:lvl4pPr marL="1600200" indent="-228600" defTabSz="923925" eaLnBrk="0" hangingPunct="0">
              <a:defRPr sz="1400" b="1">
                <a:solidFill>
                  <a:schemeClr val="tx1"/>
                </a:solidFill>
                <a:latin typeface="Verdana" panose="020B0604030504040204" pitchFamily="34" charset="0"/>
              </a:defRPr>
            </a:lvl4pPr>
            <a:lvl5pPr marL="2057400" indent="-228600" defTabSz="923925" eaLnBrk="0" hangingPunct="0">
              <a:defRPr sz="1400" b="1">
                <a:solidFill>
                  <a:schemeClr val="tx1"/>
                </a:solidFill>
                <a:latin typeface="Verdana" panose="020B0604030504040204" pitchFamily="34" charset="0"/>
              </a:defRPr>
            </a:lvl5pPr>
            <a:lvl6pPr marL="2514600" indent="-228600" defTabSz="923925" eaLnBrk="0" fontAlgn="base" hangingPunct="0">
              <a:spcBef>
                <a:spcPct val="0"/>
              </a:spcBef>
              <a:spcAft>
                <a:spcPct val="0"/>
              </a:spcAft>
              <a:defRPr sz="1400" b="1">
                <a:solidFill>
                  <a:schemeClr val="tx1"/>
                </a:solidFill>
                <a:latin typeface="Verdana" panose="020B0604030504040204" pitchFamily="34" charset="0"/>
              </a:defRPr>
            </a:lvl6pPr>
            <a:lvl7pPr marL="2971800" indent="-228600" defTabSz="923925" eaLnBrk="0" fontAlgn="base" hangingPunct="0">
              <a:spcBef>
                <a:spcPct val="0"/>
              </a:spcBef>
              <a:spcAft>
                <a:spcPct val="0"/>
              </a:spcAft>
              <a:defRPr sz="1400" b="1">
                <a:solidFill>
                  <a:schemeClr val="tx1"/>
                </a:solidFill>
                <a:latin typeface="Verdana" panose="020B0604030504040204" pitchFamily="34" charset="0"/>
              </a:defRPr>
            </a:lvl7pPr>
            <a:lvl8pPr marL="3429000" indent="-228600" defTabSz="923925" eaLnBrk="0" fontAlgn="base" hangingPunct="0">
              <a:spcBef>
                <a:spcPct val="0"/>
              </a:spcBef>
              <a:spcAft>
                <a:spcPct val="0"/>
              </a:spcAft>
              <a:defRPr sz="1400" b="1">
                <a:solidFill>
                  <a:schemeClr val="tx1"/>
                </a:solidFill>
                <a:latin typeface="Verdana" panose="020B0604030504040204" pitchFamily="34" charset="0"/>
              </a:defRPr>
            </a:lvl8pPr>
            <a:lvl9pPr marL="3886200" indent="-228600" defTabSz="923925" eaLnBrk="0" fontAlgn="base" hangingPunct="0">
              <a:spcBef>
                <a:spcPct val="0"/>
              </a:spcBef>
              <a:spcAft>
                <a:spcPct val="0"/>
              </a:spcAft>
              <a:defRPr sz="1400" b="1">
                <a:solidFill>
                  <a:schemeClr val="tx1"/>
                </a:solidFill>
                <a:latin typeface="Verdana" panose="020B0604030504040204"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7DB0A52-C319-4DBE-B571-F6C03D9DEC8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3925"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0210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57596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24</a:t>
            </a:fld>
            <a:endParaRPr lang="en-US"/>
          </a:p>
        </p:txBody>
      </p:sp>
    </p:spTree>
    <p:extLst>
      <p:ext uri="{BB962C8B-B14F-4D97-AF65-F5344CB8AC3E}">
        <p14:creationId xmlns:p14="http://schemas.microsoft.com/office/powerpoint/2010/main" val="2747940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Shape 134"/>
          <p:cNvSpPr>
            <a:spLocks noGrp="1" noRot="1" noChangeAspect="1" noTextEdit="1"/>
          </p:cNvSpPr>
          <p:nvPr>
            <p:ph type="sldImg" idx="2"/>
          </p:nvPr>
        </p:nvSpPr>
        <p:spPr>
          <a:xfrm>
            <a:off x="685800" y="1143000"/>
            <a:ext cx="5486400" cy="3086100"/>
          </a:xfrm>
          <a:noFill/>
          <a:ln w="9525">
            <a:miter lim="800000"/>
          </a:ln>
        </p:spPr>
      </p:sp>
      <p:sp>
        <p:nvSpPr>
          <p:cNvPr id="21507" name="Shape 13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5" tIns="46500" rIns="93025" bIns="46500" numCol="1" compatLnSpc="1">
            <a:prstTxWarp prst="textNoShape">
              <a:avLst/>
            </a:prstTxWarp>
          </a:bodyPr>
          <a:lstStyle/>
          <a:p>
            <a:pPr>
              <a:spcBef>
                <a:spcPct val="0"/>
              </a:spcBef>
              <a:spcAft>
                <a:spcPct val="0"/>
              </a:spcAft>
              <a:buSzPct val="25000"/>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These high-level issues were all brought up in multiple presentations from our stakeholders at the Summit. </a:t>
            </a:r>
          </a:p>
          <a:p>
            <a:pPr>
              <a:spcBef>
                <a:spcPct val="0"/>
              </a:spcBef>
              <a:spcAft>
                <a:spcPct val="0"/>
              </a:spcAft>
              <a:buSzPct val="25000"/>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They are consistent with what is included in the Summit Report. </a:t>
            </a:r>
          </a:p>
          <a:p>
            <a:pPr>
              <a:spcBef>
                <a:spcPct val="0"/>
              </a:spcBef>
              <a:spcAft>
                <a:spcPct val="0"/>
              </a:spcAft>
              <a:buSzPct val="25000"/>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There were many other items that each stakeholder brought up that were more unique to his or her particular organization.</a:t>
            </a:r>
          </a:p>
        </p:txBody>
      </p:sp>
      <p:sp>
        <p:nvSpPr>
          <p:cNvPr id="21508" name="Shape 136"/>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92E4D858-8798-4680-B0FE-2AABDCF7C575}" type="slidenum">
              <a:rPr lang="en-US" altLang="en-US" sz="1200">
                <a:latin typeface="Calibri" panose="020F0502020204030204" pitchFamily="34" charset="0"/>
                <a:cs typeface="Calibri" panose="020F0502020204030204" pitchFamily="34" charset="0"/>
                <a:sym typeface="Calibri" panose="020F0502020204030204" pitchFamily="34" charset="0"/>
              </a:rPr>
              <a:pPr eaLnBrk="1" hangingPunct="1"/>
              <a:t>27</a:t>
            </a:fld>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81116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29</a:t>
            </a:fld>
            <a:endParaRPr lang="en-US" altLang="en-US"/>
          </a:p>
        </p:txBody>
      </p:sp>
    </p:spTree>
    <p:extLst>
      <p:ext uri="{BB962C8B-B14F-4D97-AF65-F5344CB8AC3E}">
        <p14:creationId xmlns:p14="http://schemas.microsoft.com/office/powerpoint/2010/main" val="238033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30</a:t>
            </a:fld>
            <a:endParaRPr lang="en-US" altLang="en-US"/>
          </a:p>
        </p:txBody>
      </p:sp>
    </p:spTree>
    <p:extLst>
      <p:ext uri="{BB962C8B-B14F-4D97-AF65-F5344CB8AC3E}">
        <p14:creationId xmlns:p14="http://schemas.microsoft.com/office/powerpoint/2010/main" val="53939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32</a:t>
            </a:fld>
            <a:endParaRPr lang="en-US" altLang="en-US"/>
          </a:p>
        </p:txBody>
      </p:sp>
    </p:spTree>
    <p:extLst>
      <p:ext uri="{BB962C8B-B14F-4D97-AF65-F5344CB8AC3E}">
        <p14:creationId xmlns:p14="http://schemas.microsoft.com/office/powerpoint/2010/main" val="931917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a:p>
        </p:txBody>
      </p:sp>
    </p:spTree>
    <p:extLst>
      <p:ext uri="{BB962C8B-B14F-4D97-AF65-F5344CB8AC3E}">
        <p14:creationId xmlns:p14="http://schemas.microsoft.com/office/powerpoint/2010/main" val="3863262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 name="Shape 107"/>
          <p:cNvSpPr txBox="1">
            <a:spLocks noGrp="1"/>
          </p:cNvSpPr>
          <p:nvPr>
            <p:ph type="body" idx="1"/>
          </p:nvPr>
        </p:nvSpPr>
        <p:spPr>
          <a:xfrm>
            <a:off x="701357" y="4416108"/>
            <a:ext cx="5607683" cy="4182426"/>
          </a:xfrm>
          <a:prstGeom prst="rect">
            <a:avLst/>
          </a:prstGeom>
          <a:noFill/>
          <a:ln>
            <a:noFill/>
          </a:ln>
        </p:spPr>
        <p:txBody>
          <a:bodyPr lIns="93165" tIns="46570" rIns="93165" bIns="46570" anchor="t" anchorCtr="0">
            <a:noAutofit/>
          </a:bodyPr>
          <a:lstStyle/>
          <a:p>
            <a:pPr>
              <a:spcBef>
                <a:spcPts val="0"/>
              </a:spcBef>
              <a:spcAft>
                <a:spcPts val="0"/>
              </a:spcAft>
              <a:buSzPct val="25000"/>
            </a:pPr>
            <a:r>
              <a:rPr lang="en-US">
                <a:solidFill>
                  <a:schemeClr val="dk1"/>
                </a:solidFill>
                <a:latin typeface="Calibri"/>
                <a:ea typeface="Calibri"/>
                <a:cs typeface="Calibri"/>
                <a:sym typeface="Calibri"/>
              </a:rPr>
              <a:t>Potential outline and speaker assignments; can be adjusted as needed.</a:t>
            </a:r>
          </a:p>
        </p:txBody>
      </p:sp>
      <p:sp>
        <p:nvSpPr>
          <p:cNvPr id="108" name="Shape 108"/>
          <p:cNvSpPr txBox="1">
            <a:spLocks noGrp="1"/>
          </p:cNvSpPr>
          <p:nvPr>
            <p:ph type="sldNum" idx="12"/>
          </p:nvPr>
        </p:nvSpPr>
        <p:spPr>
          <a:xfrm>
            <a:off x="3971181" y="8830627"/>
            <a:ext cx="3037627" cy="464184"/>
          </a:xfrm>
          <a:prstGeom prst="rect">
            <a:avLst/>
          </a:prstGeom>
          <a:noFill/>
          <a:ln>
            <a:noFill/>
          </a:ln>
        </p:spPr>
        <p:txBody>
          <a:bodyPr lIns="93165" tIns="46570" rIns="93165" bIns="46570" anchor="b" anchorCtr="0">
            <a:noAutofit/>
          </a:bodyPr>
          <a:lstStyle/>
          <a:p>
            <a:pPr>
              <a:spcBef>
                <a:spcPts val="0"/>
              </a:spcBef>
              <a:spcAft>
                <a:spcPts val="0"/>
              </a:spcAft>
              <a:buSzPct val="25000"/>
            </a:pPr>
            <a:fld id="{00000000-1234-1234-1234-123412341234}" type="slidenum">
              <a:rPr lang="en-US">
                <a:solidFill>
                  <a:schemeClr val="dk1"/>
                </a:solidFill>
                <a:latin typeface="Calibri"/>
                <a:ea typeface="Calibri"/>
                <a:cs typeface="Calibri"/>
                <a:sym typeface="Calibri"/>
              </a:rPr>
              <a:pPr>
                <a:spcBef>
                  <a:spcPts val="0"/>
                </a:spcBef>
                <a:spcAft>
                  <a:spcPts val="0"/>
                </a:spcAft>
                <a:buSzPct val="25000"/>
              </a:pPr>
              <a:t>43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4833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A5BC42B-F13D-4880-8614-BACD9A631A5B}"/>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9E9158EA-C856-42B1-9E0F-1786E919AB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7108" name="Slide Number Placeholder 3">
            <a:extLst>
              <a:ext uri="{FF2B5EF4-FFF2-40B4-BE49-F238E27FC236}">
                <a16:creationId xmlns:a16="http://schemas.microsoft.com/office/drawing/2014/main" id="{55F58F76-1A07-4D80-B6BA-73A941FDF1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28663" indent="-279400" eaLnBrk="0" hangingPunct="0">
              <a:spcBef>
                <a:spcPct val="30000"/>
              </a:spcBef>
              <a:defRPr sz="1200">
                <a:solidFill>
                  <a:schemeClr val="tx1"/>
                </a:solidFill>
                <a:latin typeface="Calibri" panose="020F0502020204030204" pitchFamily="34" charset="0"/>
              </a:defRPr>
            </a:lvl2pPr>
            <a:lvl3pPr marL="1123950" indent="-222250" eaLnBrk="0" hangingPunct="0">
              <a:spcBef>
                <a:spcPct val="30000"/>
              </a:spcBef>
              <a:defRPr sz="1200">
                <a:solidFill>
                  <a:schemeClr val="tx1"/>
                </a:solidFill>
                <a:latin typeface="Calibri" panose="020F0502020204030204" pitchFamily="34" charset="0"/>
              </a:defRPr>
            </a:lvl3pPr>
            <a:lvl4pPr marL="1573213" indent="-222250" eaLnBrk="0" hangingPunct="0">
              <a:spcBef>
                <a:spcPct val="30000"/>
              </a:spcBef>
              <a:defRPr sz="1200">
                <a:solidFill>
                  <a:schemeClr val="tx1"/>
                </a:solidFill>
                <a:latin typeface="Calibri" panose="020F0502020204030204" pitchFamily="34" charset="0"/>
              </a:defRPr>
            </a:lvl4pPr>
            <a:lvl5pPr marL="2022475" indent="-222250" eaLnBrk="0" hangingPunct="0">
              <a:spcBef>
                <a:spcPct val="30000"/>
              </a:spcBef>
              <a:defRPr sz="1200">
                <a:solidFill>
                  <a:schemeClr val="tx1"/>
                </a:solidFill>
                <a:latin typeface="Calibri" panose="020F0502020204030204" pitchFamily="34" charset="0"/>
              </a:defRPr>
            </a:lvl5pPr>
            <a:lvl6pPr marL="2479675" indent="-222250" eaLnBrk="0" fontAlgn="base" hangingPunct="0">
              <a:spcBef>
                <a:spcPct val="30000"/>
              </a:spcBef>
              <a:spcAft>
                <a:spcPct val="0"/>
              </a:spcAft>
              <a:defRPr sz="1200">
                <a:solidFill>
                  <a:schemeClr val="tx1"/>
                </a:solidFill>
                <a:latin typeface="Calibri" panose="020F0502020204030204" pitchFamily="34" charset="0"/>
              </a:defRPr>
            </a:lvl6pPr>
            <a:lvl7pPr marL="2936875" indent="-222250" eaLnBrk="0" fontAlgn="base" hangingPunct="0">
              <a:spcBef>
                <a:spcPct val="30000"/>
              </a:spcBef>
              <a:spcAft>
                <a:spcPct val="0"/>
              </a:spcAft>
              <a:defRPr sz="1200">
                <a:solidFill>
                  <a:schemeClr val="tx1"/>
                </a:solidFill>
                <a:latin typeface="Calibri" panose="020F0502020204030204" pitchFamily="34" charset="0"/>
              </a:defRPr>
            </a:lvl7pPr>
            <a:lvl8pPr marL="3394075" indent="-222250" eaLnBrk="0" fontAlgn="base" hangingPunct="0">
              <a:spcBef>
                <a:spcPct val="30000"/>
              </a:spcBef>
              <a:spcAft>
                <a:spcPct val="0"/>
              </a:spcAft>
              <a:defRPr sz="1200">
                <a:solidFill>
                  <a:schemeClr val="tx1"/>
                </a:solidFill>
                <a:latin typeface="Calibri" panose="020F0502020204030204" pitchFamily="34" charset="0"/>
              </a:defRPr>
            </a:lvl8pPr>
            <a:lvl9pPr marL="3851275" indent="-22225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543A115-3C94-4725-86EC-E378958965C2}" type="slidenum">
              <a:rPr lang="en-US" altLang="en-US">
                <a:ea typeface="ＭＳ Ｐゴシック" panose="020B0600070205080204" pitchFamily="34" charset="-128"/>
              </a:rPr>
              <a:pPr eaLnBrk="1" hangingPunct="1">
                <a:spcBef>
                  <a:spcPct val="0"/>
                </a:spcBef>
              </a:pPr>
              <a:t>57</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408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052C4A4-D997-4280-8136-2611119F37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200">
                <a:solidFill>
                  <a:schemeClr val="tx1"/>
                </a:solidFill>
                <a:latin typeface="Calibri" panose="020F0502020204030204" pitchFamily="34" charset="0"/>
              </a:defRPr>
            </a:lvl1pPr>
            <a:lvl2pPr marL="754063" indent="-288925" defTabSz="917575" eaLnBrk="0" hangingPunct="0">
              <a:spcBef>
                <a:spcPct val="30000"/>
              </a:spcBef>
              <a:defRPr sz="1200">
                <a:solidFill>
                  <a:schemeClr val="tx1"/>
                </a:solidFill>
                <a:latin typeface="Calibri" panose="020F0502020204030204" pitchFamily="34" charset="0"/>
              </a:defRPr>
            </a:lvl2pPr>
            <a:lvl3pPr marL="1160463" indent="-231775" defTabSz="917575" eaLnBrk="0" hangingPunct="0">
              <a:spcBef>
                <a:spcPct val="30000"/>
              </a:spcBef>
              <a:defRPr sz="1200">
                <a:solidFill>
                  <a:schemeClr val="tx1"/>
                </a:solidFill>
                <a:latin typeface="Calibri" panose="020F0502020204030204" pitchFamily="34" charset="0"/>
              </a:defRPr>
            </a:lvl3pPr>
            <a:lvl4pPr marL="1625600" indent="-231775" defTabSz="917575" eaLnBrk="0" hangingPunct="0">
              <a:spcBef>
                <a:spcPct val="30000"/>
              </a:spcBef>
              <a:defRPr sz="1200">
                <a:solidFill>
                  <a:schemeClr val="tx1"/>
                </a:solidFill>
                <a:latin typeface="Calibri" panose="020F0502020204030204" pitchFamily="34" charset="0"/>
              </a:defRPr>
            </a:lvl4pPr>
            <a:lvl5pPr marL="2090738" indent="-231775" defTabSz="917575" eaLnBrk="0" hangingPunct="0">
              <a:spcBef>
                <a:spcPct val="30000"/>
              </a:spcBef>
              <a:defRPr sz="1200">
                <a:solidFill>
                  <a:schemeClr val="tx1"/>
                </a:solidFill>
                <a:latin typeface="Calibri" panose="020F0502020204030204" pitchFamily="34" charset="0"/>
              </a:defRPr>
            </a:lvl5pPr>
            <a:lvl6pPr marL="2547938" indent="-231775" defTabSz="9175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defTabSz="9175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defTabSz="9175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defTabSz="917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9075FD-146E-4CB6-BBB4-A1C4565F8C9E}" type="slidenum">
              <a:rPr lang="en-US" altLang="en-US">
                <a:latin typeface="Times New Roman" panose="02020603050405020304" pitchFamily="18" charset="0"/>
                <a:ea typeface="ＭＳ Ｐゴシック" panose="020B0600070205080204" pitchFamily="34" charset="-128"/>
              </a:rPr>
              <a:pPr>
                <a:spcBef>
                  <a:spcPct val="0"/>
                </a:spcBef>
              </a:pPr>
              <a:t>58</a:t>
            </a:fld>
            <a:endParaRPr lang="en-US" altLang="en-US">
              <a:latin typeface="Times New Roman" panose="02020603050405020304" pitchFamily="18" charset="0"/>
              <a:ea typeface="ＭＳ Ｐゴシック" panose="020B0600070205080204" pitchFamily="34" charset="-128"/>
            </a:endParaRPr>
          </a:p>
        </p:txBody>
      </p:sp>
      <p:sp>
        <p:nvSpPr>
          <p:cNvPr id="48131" name="Rectangle 2">
            <a:extLst>
              <a:ext uri="{FF2B5EF4-FFF2-40B4-BE49-F238E27FC236}">
                <a16:creationId xmlns:a16="http://schemas.microsoft.com/office/drawing/2014/main" id="{6034CA6D-0536-43D1-8993-D719CDDBDB26}"/>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a:extLst>
              <a:ext uri="{FF2B5EF4-FFF2-40B4-BE49-F238E27FC236}">
                <a16:creationId xmlns:a16="http://schemas.microsoft.com/office/drawing/2014/main" id="{8E40EBF4-A805-435C-B98A-53317A04ED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93945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Things</a:t>
            </a:r>
            <a:r>
              <a:rPr lang="en-US" baseline="0" dirty="0"/>
              <a:t> are looking up! GNSS technologies simplify and improve access to and accuracy of our spatial reference system.</a:t>
            </a:r>
          </a:p>
          <a:p>
            <a:endParaRPr lang="en-US" baseline="0" dirty="0"/>
          </a:p>
          <a:p>
            <a:r>
              <a:rPr lang="en-US" baseline="0" dirty="0"/>
              <a:t>While we can continue to leverage this technology to maintain the old </a:t>
            </a:r>
            <a:r>
              <a:rPr lang="en-US" baseline="0" dirty="0" err="1"/>
              <a:t>datums</a:t>
            </a:r>
            <a:r>
              <a:rPr lang="en-US" baseline="0" dirty="0"/>
              <a:t>, it makes sense to adopt GRAV-D results in an unpolluted form, and align it to modern global standards.</a:t>
            </a:r>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4</a:t>
            </a:fld>
            <a:endParaRPr lang="en-US"/>
          </a:p>
        </p:txBody>
      </p:sp>
    </p:spTree>
    <p:extLst>
      <p:ext uri="{BB962C8B-B14F-4D97-AF65-F5344CB8AC3E}">
        <p14:creationId xmlns:p14="http://schemas.microsoft.com/office/powerpoint/2010/main" val="106566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8</a:t>
            </a:fld>
            <a:endParaRPr lang="en-US"/>
          </a:p>
        </p:txBody>
      </p:sp>
    </p:spTree>
    <p:extLst>
      <p:ext uri="{BB962C8B-B14F-4D97-AF65-F5344CB8AC3E}">
        <p14:creationId xmlns:p14="http://schemas.microsoft.com/office/powerpoint/2010/main" val="248124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9</a:t>
            </a:fld>
            <a:endParaRPr lang="en-US"/>
          </a:p>
        </p:txBody>
      </p:sp>
    </p:spTree>
    <p:extLst>
      <p:ext uri="{BB962C8B-B14F-4D97-AF65-F5344CB8AC3E}">
        <p14:creationId xmlns:p14="http://schemas.microsoft.com/office/powerpoint/2010/main" val="34473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11</a:t>
            </a:fld>
            <a:endParaRPr lang="en-US"/>
          </a:p>
        </p:txBody>
      </p:sp>
    </p:spTree>
    <p:extLst>
      <p:ext uri="{BB962C8B-B14F-4D97-AF65-F5344CB8AC3E}">
        <p14:creationId xmlns:p14="http://schemas.microsoft.com/office/powerpoint/2010/main" val="106922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eaLnBrk="0" hangingPunct="0">
              <a:defRPr>
                <a:solidFill>
                  <a:schemeClr val="tx1"/>
                </a:solidFill>
                <a:latin typeface="Calibri" panose="020F0502020204030204" pitchFamily="34" charset="0"/>
                <a:ea typeface="MS PGothic" panose="020B0600070205080204" pitchFamily="34" charset="-128"/>
              </a:defRPr>
            </a:lvl1pPr>
            <a:lvl2pPr marL="742950" indent="-285750" defTabSz="936625" eaLnBrk="0" hangingPunct="0">
              <a:defRPr>
                <a:solidFill>
                  <a:schemeClr val="tx1"/>
                </a:solidFill>
                <a:latin typeface="Calibri" panose="020F0502020204030204" pitchFamily="34" charset="0"/>
                <a:ea typeface="MS PGothic" panose="020B0600070205080204" pitchFamily="34" charset="-128"/>
              </a:defRPr>
            </a:lvl2pPr>
            <a:lvl3pPr marL="1143000" indent="-228600" defTabSz="936625" eaLnBrk="0" hangingPunct="0">
              <a:defRPr>
                <a:solidFill>
                  <a:schemeClr val="tx1"/>
                </a:solidFill>
                <a:latin typeface="Calibri" panose="020F0502020204030204" pitchFamily="34" charset="0"/>
                <a:ea typeface="MS PGothic" panose="020B0600070205080204" pitchFamily="34" charset="-128"/>
              </a:defRPr>
            </a:lvl3pPr>
            <a:lvl4pPr marL="1600200" indent="-228600" defTabSz="936625" eaLnBrk="0" hangingPunct="0">
              <a:defRPr>
                <a:solidFill>
                  <a:schemeClr val="tx1"/>
                </a:solidFill>
                <a:latin typeface="Calibri" panose="020F0502020204030204" pitchFamily="34" charset="0"/>
                <a:ea typeface="MS PGothic" panose="020B0600070205080204" pitchFamily="34" charset="-128"/>
              </a:defRPr>
            </a:lvl4pPr>
            <a:lvl5pPr marL="2057400" indent="-228600" defTabSz="936625" eaLnBrk="0" hangingPunct="0">
              <a:defRPr>
                <a:solidFill>
                  <a:schemeClr val="tx1"/>
                </a:solidFill>
                <a:latin typeface="Calibri" panose="020F0502020204030204" pitchFamily="34" charset="0"/>
                <a:ea typeface="MS PGothic" panose="020B0600070205080204" pitchFamily="34" charset="-128"/>
              </a:defRPr>
            </a:lvl5pPr>
            <a:lvl6pPr marL="2514600" indent="-228600" defTabSz="9366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366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366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366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D38629A-565A-44EA-B547-9F6B3681D20B}" type="slidenum">
              <a:rPr lang="en-US" altLang="en-US">
                <a:solidFill>
                  <a:srgbClr val="000000"/>
                </a:solidFill>
                <a:latin typeface="Times New Roman" panose="02020603050405020304" pitchFamily="18" charset="0"/>
              </a:rPr>
              <a:pPr/>
              <a:t>14</a:t>
            </a:fld>
            <a:endParaRPr lang="en-US" altLang="en-US">
              <a:solidFill>
                <a:srgbClr val="000000"/>
              </a:solidFill>
              <a:latin typeface="Times New Roman" panose="02020603050405020304" pitchFamily="18" charset="0"/>
            </a:endParaRPr>
          </a:p>
        </p:txBody>
      </p:sp>
      <p:sp>
        <p:nvSpPr>
          <p:cNvPr id="99331" name="Rectangle 2"/>
          <p:cNvSpPr>
            <a:spLocks noGrp="1" noRot="1" noChangeAspect="1" noChangeArrowheads="1" noTextEdit="1"/>
          </p:cNvSpPr>
          <p:nvPr>
            <p:ph type="sldImg"/>
          </p:nvPr>
        </p:nvSpPr>
        <p:spPr bwMode="auto">
          <a:xfrm>
            <a:off x="2328863" y="539750"/>
            <a:ext cx="4794250" cy="2697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1258888" y="3414713"/>
            <a:ext cx="6931025" cy="3233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800" b="1"/>
              <a:t>ITRF</a:t>
            </a:r>
            <a:r>
              <a:rPr lang="en-US" altLang="en-US" sz="800"/>
              <a:t> (International Terrestrial Reference Frame) just has an origin; take NAD83 shaped ellipsoid centered at the ITRF origin to derive ITRF97 ellipsoid heights.</a:t>
            </a:r>
          </a:p>
          <a:p>
            <a:pPr eaLnBrk="1" hangingPunct="1">
              <a:spcBef>
                <a:spcPct val="0"/>
              </a:spcBef>
            </a:pPr>
            <a:endParaRPr lang="en-US" altLang="en-US" sz="800" b="1"/>
          </a:p>
          <a:p>
            <a:pPr eaLnBrk="1" hangingPunct="1">
              <a:spcBef>
                <a:spcPct val="0"/>
              </a:spcBef>
            </a:pPr>
            <a:r>
              <a:rPr lang="en-US" altLang="en-US" sz="800" b="1"/>
              <a:t>Ellipsoid heights NAD83 vs. ITRF97</a:t>
            </a:r>
            <a:r>
              <a:rPr lang="en-US" altLang="en-US" sz="800"/>
              <a:t> - Defined origins are best estimate of the center of mass; NAD83 is not geocentric.  Move origin; move ellipsoid surface as illustrated.</a:t>
            </a:r>
          </a:p>
          <a:p>
            <a:pPr eaLnBrk="1" hangingPunct="1">
              <a:spcBef>
                <a:spcPct val="0"/>
              </a:spcBef>
            </a:pPr>
            <a:endParaRPr lang="en-US" altLang="en-US" sz="800"/>
          </a:p>
          <a:p>
            <a:pPr eaLnBrk="1" hangingPunct="1">
              <a:spcBef>
                <a:spcPct val="0"/>
              </a:spcBef>
            </a:pPr>
            <a:r>
              <a:rPr lang="en-US" altLang="en-US" sz="800" b="1"/>
              <a:t>Ellipsoid height differences</a:t>
            </a:r>
            <a:r>
              <a:rPr lang="en-US" altLang="en-US" sz="800"/>
              <a:t> reflect the non-geocentricity of NAD83.</a:t>
            </a:r>
          </a:p>
          <a:p>
            <a:pPr eaLnBrk="1" hangingPunct="1">
              <a:spcBef>
                <a:spcPct val="0"/>
              </a:spcBef>
            </a:pPr>
            <a:endParaRPr lang="en-US" altLang="en-US" sz="800"/>
          </a:p>
        </p:txBody>
      </p:sp>
    </p:spTree>
    <p:extLst>
      <p:ext uri="{BB962C8B-B14F-4D97-AF65-F5344CB8AC3E}">
        <p14:creationId xmlns:p14="http://schemas.microsoft.com/office/powerpoint/2010/main" val="2860778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NGS has not yet determined the co-definitional epoch between </a:t>
            </a:r>
            <a:r>
              <a:rPr lang="en-US" sz="1200" b="0" i="0" kern="1200" dirty="0" err="1">
                <a:solidFill>
                  <a:schemeClr val="tx1"/>
                </a:solidFill>
                <a:effectLst/>
                <a:latin typeface="+mn-lt"/>
                <a:ea typeface="+mn-ea"/>
                <a:cs typeface="+mn-cs"/>
              </a:rPr>
              <a:t>IGSxx</a:t>
            </a:r>
            <a:r>
              <a:rPr lang="en-US" sz="1200" b="0" i="0" kern="1200" dirty="0">
                <a:solidFill>
                  <a:schemeClr val="tx1"/>
                </a:solidFill>
                <a:effectLst/>
                <a:latin typeface="+mn-lt"/>
                <a:ea typeface="+mn-ea"/>
                <a:cs typeface="+mn-cs"/>
              </a:rPr>
              <a:t> and the four TRFs.  The epoch 2022.0 is for reference purposes only, and does not constitute a policy choice at this time</a:t>
            </a:r>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17</a:t>
            </a:fld>
            <a:endParaRPr lang="en-US"/>
          </a:p>
        </p:txBody>
      </p:sp>
    </p:spTree>
    <p:extLst>
      <p:ext uri="{BB962C8B-B14F-4D97-AF65-F5344CB8AC3E}">
        <p14:creationId xmlns:p14="http://schemas.microsoft.com/office/powerpoint/2010/main" val="1379854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19</a:t>
            </a:fld>
            <a:endParaRPr lang="en-US"/>
          </a:p>
        </p:txBody>
      </p:sp>
    </p:spTree>
    <p:extLst>
      <p:ext uri="{BB962C8B-B14F-4D97-AF65-F5344CB8AC3E}">
        <p14:creationId xmlns:p14="http://schemas.microsoft.com/office/powerpoint/2010/main" val="319136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20</a:t>
            </a:fld>
            <a:endParaRPr lang="en-US"/>
          </a:p>
        </p:txBody>
      </p:sp>
    </p:spTree>
    <p:extLst>
      <p:ext uri="{BB962C8B-B14F-4D97-AF65-F5344CB8AC3E}">
        <p14:creationId xmlns:p14="http://schemas.microsoft.com/office/powerpoint/2010/main" val="1733354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5"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6" name="Slide Number Placeholder 5"/>
          <p:cNvSpPr>
            <a:spLocks noGrp="1"/>
          </p:cNvSpPr>
          <p:nvPr>
            <p:ph type="sldNum" sz="quarter" idx="12"/>
          </p:nvPr>
        </p:nvSpPr>
        <p:spPr/>
        <p:txBody>
          <a:bodyPr/>
          <a:lstStyle>
            <a:lvl1pPr defTabSz="685800">
              <a:defRPr b="1"/>
            </a:lvl1pPr>
          </a:lstStyle>
          <a:p>
            <a:fld id="{4ECF5524-5AE1-4C0E-86FE-209F7A2B1F96}" type="slidenum">
              <a:rPr lang="en-US" altLang="en-US"/>
              <a:pPr/>
              <a:t>‹#›</a:t>
            </a:fld>
            <a:endParaRPr lang="en-US" altLang="en-US"/>
          </a:p>
        </p:txBody>
      </p:sp>
    </p:spTree>
    <p:extLst>
      <p:ext uri="{BB962C8B-B14F-4D97-AF65-F5344CB8AC3E}">
        <p14:creationId xmlns:p14="http://schemas.microsoft.com/office/powerpoint/2010/main" val="210581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5"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6" name="Slide Number Placeholder 5"/>
          <p:cNvSpPr>
            <a:spLocks noGrp="1"/>
          </p:cNvSpPr>
          <p:nvPr>
            <p:ph type="sldNum" sz="quarter" idx="12"/>
          </p:nvPr>
        </p:nvSpPr>
        <p:spPr/>
        <p:txBody>
          <a:bodyPr/>
          <a:lstStyle>
            <a:lvl1pPr defTabSz="685800">
              <a:defRPr b="1"/>
            </a:lvl1pPr>
          </a:lstStyle>
          <a:p>
            <a:fld id="{1C2E4CE5-60F5-46DF-BBCC-D9C2C287493D}" type="slidenum">
              <a:rPr lang="en-US" altLang="en-US"/>
              <a:pPr/>
              <a:t>‹#›</a:t>
            </a:fld>
            <a:endParaRPr lang="en-US" altLang="en-US"/>
          </a:p>
        </p:txBody>
      </p:sp>
    </p:spTree>
    <p:extLst>
      <p:ext uri="{BB962C8B-B14F-4D97-AF65-F5344CB8AC3E}">
        <p14:creationId xmlns:p14="http://schemas.microsoft.com/office/powerpoint/2010/main" val="65230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5"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6" name="Slide Number Placeholder 5"/>
          <p:cNvSpPr>
            <a:spLocks noGrp="1"/>
          </p:cNvSpPr>
          <p:nvPr>
            <p:ph type="sldNum" sz="quarter" idx="12"/>
          </p:nvPr>
        </p:nvSpPr>
        <p:spPr/>
        <p:txBody>
          <a:bodyPr/>
          <a:lstStyle>
            <a:lvl1pPr defTabSz="685800">
              <a:defRPr b="1"/>
            </a:lvl1pPr>
          </a:lstStyle>
          <a:p>
            <a:fld id="{D970A05D-251F-4E86-856B-0F8D5CDE8470}" type="slidenum">
              <a:rPr lang="en-US" altLang="en-US"/>
              <a:pPr/>
              <a:t>‹#›</a:t>
            </a:fld>
            <a:endParaRPr lang="en-US" altLang="en-US"/>
          </a:p>
        </p:txBody>
      </p:sp>
    </p:spTree>
    <p:extLst>
      <p:ext uri="{BB962C8B-B14F-4D97-AF65-F5344CB8AC3E}">
        <p14:creationId xmlns:p14="http://schemas.microsoft.com/office/powerpoint/2010/main" val="127555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5"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6" name="Slide Number Placeholder 5"/>
          <p:cNvSpPr>
            <a:spLocks noGrp="1"/>
          </p:cNvSpPr>
          <p:nvPr>
            <p:ph type="sldNum" sz="quarter" idx="12"/>
          </p:nvPr>
        </p:nvSpPr>
        <p:spPr/>
        <p:txBody>
          <a:bodyPr/>
          <a:lstStyle>
            <a:lvl1pPr defTabSz="685800">
              <a:defRPr b="1"/>
            </a:lvl1pPr>
          </a:lstStyle>
          <a:p>
            <a:fld id="{F436BE2A-DD90-41CB-88F4-EFDC5B6CF9DA}" type="slidenum">
              <a:rPr lang="en-US" altLang="en-US"/>
              <a:pPr/>
              <a:t>‹#›</a:t>
            </a:fld>
            <a:endParaRPr lang="en-US" altLang="en-US"/>
          </a:p>
        </p:txBody>
      </p:sp>
    </p:spTree>
    <p:extLst>
      <p:ext uri="{BB962C8B-B14F-4D97-AF65-F5344CB8AC3E}">
        <p14:creationId xmlns:p14="http://schemas.microsoft.com/office/powerpoint/2010/main" val="363068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5"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6" name="Slide Number Placeholder 5"/>
          <p:cNvSpPr>
            <a:spLocks noGrp="1"/>
          </p:cNvSpPr>
          <p:nvPr>
            <p:ph type="sldNum" sz="quarter" idx="12"/>
          </p:nvPr>
        </p:nvSpPr>
        <p:spPr/>
        <p:txBody>
          <a:bodyPr/>
          <a:lstStyle>
            <a:lvl1pPr defTabSz="685800">
              <a:defRPr b="1"/>
            </a:lvl1pPr>
          </a:lstStyle>
          <a:p>
            <a:fld id="{5348FC1C-9FAC-42C6-A671-AF5F02CEC57D}" type="slidenum">
              <a:rPr lang="en-US" altLang="en-US"/>
              <a:pPr/>
              <a:t>‹#›</a:t>
            </a:fld>
            <a:endParaRPr lang="en-US" altLang="en-US"/>
          </a:p>
        </p:txBody>
      </p:sp>
    </p:spTree>
    <p:extLst>
      <p:ext uri="{BB962C8B-B14F-4D97-AF65-F5344CB8AC3E}">
        <p14:creationId xmlns:p14="http://schemas.microsoft.com/office/powerpoint/2010/main" val="1755777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6"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7" name="Slide Number Placeholder 5"/>
          <p:cNvSpPr>
            <a:spLocks noGrp="1"/>
          </p:cNvSpPr>
          <p:nvPr>
            <p:ph type="sldNum" sz="quarter" idx="12"/>
          </p:nvPr>
        </p:nvSpPr>
        <p:spPr/>
        <p:txBody>
          <a:bodyPr/>
          <a:lstStyle>
            <a:lvl1pPr defTabSz="685800">
              <a:defRPr b="1"/>
            </a:lvl1pPr>
          </a:lstStyle>
          <a:p>
            <a:fld id="{16D807E3-CF9D-4CCF-B04A-D9D503FC4758}" type="slidenum">
              <a:rPr lang="en-US" altLang="en-US"/>
              <a:pPr/>
              <a:t>‹#›</a:t>
            </a:fld>
            <a:endParaRPr lang="en-US" altLang="en-US"/>
          </a:p>
        </p:txBody>
      </p:sp>
    </p:spTree>
    <p:extLst>
      <p:ext uri="{BB962C8B-B14F-4D97-AF65-F5344CB8AC3E}">
        <p14:creationId xmlns:p14="http://schemas.microsoft.com/office/powerpoint/2010/main" val="2878169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8"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9" name="Slide Number Placeholder 5"/>
          <p:cNvSpPr>
            <a:spLocks noGrp="1"/>
          </p:cNvSpPr>
          <p:nvPr>
            <p:ph type="sldNum" sz="quarter" idx="12"/>
          </p:nvPr>
        </p:nvSpPr>
        <p:spPr/>
        <p:txBody>
          <a:bodyPr/>
          <a:lstStyle>
            <a:lvl1pPr defTabSz="685800">
              <a:defRPr b="1"/>
            </a:lvl1pPr>
          </a:lstStyle>
          <a:p>
            <a:fld id="{15EF0694-624E-4497-9346-82B2A7B2F26B}" type="slidenum">
              <a:rPr lang="en-US" altLang="en-US"/>
              <a:pPr/>
              <a:t>‹#›</a:t>
            </a:fld>
            <a:endParaRPr lang="en-US" altLang="en-US"/>
          </a:p>
        </p:txBody>
      </p:sp>
    </p:spTree>
    <p:extLst>
      <p:ext uri="{BB962C8B-B14F-4D97-AF65-F5344CB8AC3E}">
        <p14:creationId xmlns:p14="http://schemas.microsoft.com/office/powerpoint/2010/main" val="329972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4"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5" name="Slide Number Placeholder 5"/>
          <p:cNvSpPr>
            <a:spLocks noGrp="1"/>
          </p:cNvSpPr>
          <p:nvPr>
            <p:ph type="sldNum" sz="quarter" idx="12"/>
          </p:nvPr>
        </p:nvSpPr>
        <p:spPr/>
        <p:txBody>
          <a:bodyPr/>
          <a:lstStyle>
            <a:lvl1pPr defTabSz="685800">
              <a:defRPr b="1"/>
            </a:lvl1pPr>
          </a:lstStyle>
          <a:p>
            <a:fld id="{EC1A3A4B-FE94-49CA-AE04-142D27859815}" type="slidenum">
              <a:rPr lang="en-US" altLang="en-US"/>
              <a:pPr/>
              <a:t>‹#›</a:t>
            </a:fld>
            <a:endParaRPr lang="en-US" altLang="en-US"/>
          </a:p>
        </p:txBody>
      </p:sp>
    </p:spTree>
    <p:extLst>
      <p:ext uri="{BB962C8B-B14F-4D97-AF65-F5344CB8AC3E}">
        <p14:creationId xmlns:p14="http://schemas.microsoft.com/office/powerpoint/2010/main" val="3374635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3"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4" name="Slide Number Placeholder 5"/>
          <p:cNvSpPr>
            <a:spLocks noGrp="1"/>
          </p:cNvSpPr>
          <p:nvPr>
            <p:ph type="sldNum" sz="quarter" idx="12"/>
          </p:nvPr>
        </p:nvSpPr>
        <p:spPr/>
        <p:txBody>
          <a:bodyPr/>
          <a:lstStyle>
            <a:lvl1pPr defTabSz="685800">
              <a:defRPr b="1"/>
            </a:lvl1pPr>
          </a:lstStyle>
          <a:p>
            <a:fld id="{2A0A0E6A-B97A-45BF-9354-180D2ED9FBB7}" type="slidenum">
              <a:rPr lang="en-US" altLang="en-US"/>
              <a:pPr/>
              <a:t>‹#›</a:t>
            </a:fld>
            <a:endParaRPr lang="en-US" altLang="en-US"/>
          </a:p>
        </p:txBody>
      </p:sp>
    </p:spTree>
    <p:extLst>
      <p:ext uri="{BB962C8B-B14F-4D97-AF65-F5344CB8AC3E}">
        <p14:creationId xmlns:p14="http://schemas.microsoft.com/office/powerpoint/2010/main" val="3965184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6"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7" name="Slide Number Placeholder 5"/>
          <p:cNvSpPr>
            <a:spLocks noGrp="1"/>
          </p:cNvSpPr>
          <p:nvPr>
            <p:ph type="sldNum" sz="quarter" idx="12"/>
          </p:nvPr>
        </p:nvSpPr>
        <p:spPr/>
        <p:txBody>
          <a:bodyPr/>
          <a:lstStyle>
            <a:lvl1pPr defTabSz="685800">
              <a:defRPr b="1"/>
            </a:lvl1pPr>
          </a:lstStyle>
          <a:p>
            <a:fld id="{BDE31B67-9AC5-4103-BE2F-D56DB4FE4530}" type="slidenum">
              <a:rPr lang="en-US" altLang="en-US"/>
              <a:pPr/>
              <a:t>‹#›</a:t>
            </a:fld>
            <a:endParaRPr lang="en-US" altLang="en-US"/>
          </a:p>
        </p:txBody>
      </p:sp>
    </p:spTree>
    <p:extLst>
      <p:ext uri="{BB962C8B-B14F-4D97-AF65-F5344CB8AC3E}">
        <p14:creationId xmlns:p14="http://schemas.microsoft.com/office/powerpoint/2010/main" val="143224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b="1"/>
            </a:lvl1pPr>
          </a:lstStyle>
          <a:p>
            <a:pPr>
              <a:defRPr/>
            </a:pPr>
            <a:r>
              <a:rPr lang="en-US"/>
              <a:t>March 08, 2018</a:t>
            </a:r>
          </a:p>
        </p:txBody>
      </p:sp>
      <p:sp>
        <p:nvSpPr>
          <p:cNvPr id="6" name="Footer Placeholder 4"/>
          <p:cNvSpPr>
            <a:spLocks noGrp="1"/>
          </p:cNvSpPr>
          <p:nvPr>
            <p:ph type="ftr" sz="quarter" idx="11"/>
          </p:nvPr>
        </p:nvSpPr>
        <p:spPr/>
        <p:txBody>
          <a:bodyPr/>
          <a:lstStyle>
            <a:lvl1pPr defTabSz="685800">
              <a:defRPr b="1"/>
            </a:lvl1pPr>
          </a:lstStyle>
          <a:p>
            <a:pPr>
              <a:defRPr/>
            </a:pPr>
            <a:r>
              <a:rPr lang="en-US"/>
              <a:t>2018 NSGIC Annual Conference</a:t>
            </a:r>
          </a:p>
        </p:txBody>
      </p:sp>
      <p:sp>
        <p:nvSpPr>
          <p:cNvPr id="7" name="Slide Number Placeholder 5"/>
          <p:cNvSpPr>
            <a:spLocks noGrp="1"/>
          </p:cNvSpPr>
          <p:nvPr>
            <p:ph type="sldNum" sz="quarter" idx="12"/>
          </p:nvPr>
        </p:nvSpPr>
        <p:spPr/>
        <p:txBody>
          <a:bodyPr/>
          <a:lstStyle>
            <a:lvl1pPr defTabSz="685800">
              <a:defRPr b="1"/>
            </a:lvl1pPr>
          </a:lstStyle>
          <a:p>
            <a:fld id="{9C338B5F-2211-44F1-ACB4-26D7BCD03E61}" type="slidenum">
              <a:rPr lang="en-US" altLang="en-US"/>
              <a:pPr/>
              <a:t>‹#›</a:t>
            </a:fld>
            <a:endParaRPr lang="en-US" altLang="en-US"/>
          </a:p>
        </p:txBody>
      </p:sp>
    </p:spTree>
    <p:extLst>
      <p:ext uri="{BB962C8B-B14F-4D97-AF65-F5344CB8AC3E}">
        <p14:creationId xmlns:p14="http://schemas.microsoft.com/office/powerpoint/2010/main" val="231995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defTabSz="342900" fontAlgn="auto">
              <a:spcBef>
                <a:spcPts val="0"/>
              </a:spcBef>
              <a:spcAft>
                <a:spcPts val="0"/>
              </a:spcAft>
              <a:defRPr sz="1000" b="1">
                <a:solidFill>
                  <a:prstClr val="black">
                    <a:tint val="75000"/>
                  </a:prstClr>
                </a:solidFill>
                <a:latin typeface="+mn-lt"/>
                <a:ea typeface="+mn-ea"/>
                <a:cs typeface="+mn-cs"/>
              </a:defRPr>
            </a:lvl1pPr>
          </a:lstStyle>
          <a:p>
            <a:pPr>
              <a:defRPr/>
            </a:pPr>
            <a:r>
              <a:rPr lang="en-US"/>
              <a:t>March 08, 2018</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defTabSz="342900" fontAlgn="auto">
              <a:spcBef>
                <a:spcPts val="0"/>
              </a:spcBef>
              <a:spcAft>
                <a:spcPts val="0"/>
              </a:spcAft>
              <a:defRPr sz="1000" b="1">
                <a:solidFill>
                  <a:prstClr val="black">
                    <a:tint val="75000"/>
                  </a:prstClr>
                </a:solidFill>
                <a:latin typeface="+mn-lt"/>
                <a:ea typeface="+mn-ea"/>
                <a:cs typeface="+mn-cs"/>
              </a:defRPr>
            </a:lvl1pPr>
          </a:lstStyle>
          <a:p>
            <a:pPr>
              <a:defRPr/>
            </a:pPr>
            <a:r>
              <a:rPr lang="en-US"/>
              <a:t>2018 NSGIC Annual Conference</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defTabSz="342900">
              <a:defRPr sz="1000" b="1">
                <a:solidFill>
                  <a:srgbClr val="898989"/>
                </a:solidFill>
                <a:latin typeface="+mn-lt"/>
              </a:defRPr>
            </a:lvl1pPr>
          </a:lstStyle>
          <a:p>
            <a:fld id="{3CA038F7-C2D1-44BA-A135-71B31C4C941C}" type="slidenum">
              <a:rPr lang="en-US" altLang="en-US" smtClean="0"/>
              <a:pPr/>
              <a:t>‹#›</a:t>
            </a:fld>
            <a:endParaRPr lang="en-US" altLang="en-US"/>
          </a:p>
        </p:txBody>
      </p:sp>
    </p:spTree>
    <p:extLst>
      <p:ext uri="{BB962C8B-B14F-4D97-AF65-F5344CB8AC3E}">
        <p14:creationId xmlns:p14="http://schemas.microsoft.com/office/powerpoint/2010/main" val="2158013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342900" rtl="0" fontAlgn="base">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geodesy.noaa.gov/datums/newdatum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geodesy.noaa.gov/INFO/subscribe.shtml"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bobcravens.com/2010/06/mac-hardware-for-a-net-developer/"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mailto:dave.Zenk@noaa.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2624300" y="1475216"/>
            <a:ext cx="7538935" cy="1411823"/>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300" b="1" dirty="0">
                <a:solidFill>
                  <a:srgbClr val="000000"/>
                </a:solidFill>
                <a:effectLst>
                  <a:outerShdw blurRad="38100" dist="38100" dir="2700000" algn="tl">
                    <a:srgbClr val="000000">
                      <a:alpha val="43137"/>
                    </a:srgbClr>
                  </a:outerShdw>
                </a:effectLst>
                <a:latin typeface="arial" panose="020B0604020202020204" pitchFamily="34" charset="0"/>
              </a:rPr>
              <a:t>New Datums:</a:t>
            </a:r>
          </a:p>
          <a:p>
            <a:pPr algn="ctr" fontAlgn="base">
              <a:spcBef>
                <a:spcPct val="0"/>
              </a:spcBef>
              <a:spcAft>
                <a:spcPct val="0"/>
              </a:spcAft>
              <a:defRPr/>
            </a:pPr>
            <a:r>
              <a:rPr lang="en-US" sz="3300" b="1" dirty="0">
                <a:solidFill>
                  <a:srgbClr val="000000"/>
                </a:solidFill>
                <a:effectLst>
                  <a:outerShdw blurRad="38100" dist="38100" dir="2700000" algn="tl">
                    <a:srgbClr val="000000">
                      <a:alpha val="43137"/>
                    </a:srgbClr>
                  </a:outerShdw>
                </a:effectLst>
                <a:latin typeface="arial" panose="020B0604020202020204" pitchFamily="34" charset="0"/>
              </a:rPr>
              <a:t> Replacing NAVD 88 and NAD 83</a:t>
            </a:r>
          </a:p>
        </p:txBody>
      </p:sp>
      <p:sp>
        <p:nvSpPr>
          <p:cNvPr id="5" name="Date Placeholder 4"/>
          <p:cNvSpPr>
            <a:spLocks noGrp="1"/>
          </p:cNvSpPr>
          <p:nvPr>
            <p:ph type="dt" sz="quarter" idx="10"/>
          </p:nvPr>
        </p:nvSpPr>
        <p:spPr/>
        <p:txBody>
          <a:bodyPr/>
          <a:lstStyle/>
          <a:p>
            <a:pPr>
              <a:defRPr/>
            </a:pPr>
            <a:r>
              <a:rPr lang="en-US">
                <a:latin typeface="Calibri"/>
              </a:rPr>
              <a:t>March 08, 2018</a:t>
            </a:r>
            <a:endParaRPr lang="en-US" dirty="0">
              <a:latin typeface="Calibri"/>
            </a:endParaRPr>
          </a:p>
        </p:txBody>
      </p:sp>
      <p:sp>
        <p:nvSpPr>
          <p:cNvPr id="6" name="Footer Placeholder 5"/>
          <p:cNvSpPr>
            <a:spLocks noGrp="1"/>
          </p:cNvSpPr>
          <p:nvPr>
            <p:ph type="ftr" sz="quarter" idx="11"/>
          </p:nvPr>
        </p:nvSpPr>
        <p:spPr/>
        <p:txBody>
          <a:bodyPr/>
          <a:lstStyle/>
          <a:p>
            <a:pPr>
              <a:defRPr/>
            </a:pPr>
            <a:r>
              <a:rPr lang="en-US">
                <a:latin typeface="Calibri"/>
              </a:rPr>
              <a:t>2018 NSGIC Annual Conference</a:t>
            </a:r>
            <a:endParaRPr lang="en-US" dirty="0">
              <a:latin typeface="Calibri"/>
            </a:endParaRPr>
          </a:p>
        </p:txBody>
      </p:sp>
      <p:sp>
        <p:nvSpPr>
          <p:cNvPr id="7" name="Slide Number Placeholder 6"/>
          <p:cNvSpPr>
            <a:spLocks noGrp="1"/>
          </p:cNvSpPr>
          <p:nvPr>
            <p:ph type="sldNum" sz="quarter" idx="12"/>
          </p:nvPr>
        </p:nvSpPr>
        <p:spPr/>
        <p:txBody>
          <a:bodyPr/>
          <a:lstStyle>
            <a:lvl1pPr eaLnBrk="0" hangingPunct="0">
              <a:defRPr sz="1050" b="1">
                <a:solidFill>
                  <a:schemeClr val="tx1"/>
                </a:solidFill>
                <a:latin typeface="Verdana" panose="020B0604030504040204" pitchFamily="34" charset="0"/>
              </a:defRPr>
            </a:lvl1pPr>
            <a:lvl2pPr marL="557213" indent="-214313" eaLnBrk="0" hangingPunct="0">
              <a:defRPr sz="1050" b="1">
                <a:solidFill>
                  <a:schemeClr val="tx1"/>
                </a:solidFill>
                <a:latin typeface="Verdana" panose="020B0604030504040204" pitchFamily="34" charset="0"/>
              </a:defRPr>
            </a:lvl2pPr>
            <a:lvl3pPr marL="857250" indent="-171450" eaLnBrk="0" hangingPunct="0">
              <a:defRPr sz="1050" b="1">
                <a:solidFill>
                  <a:schemeClr val="tx1"/>
                </a:solidFill>
                <a:latin typeface="Verdana" panose="020B0604030504040204" pitchFamily="34" charset="0"/>
              </a:defRPr>
            </a:lvl3pPr>
            <a:lvl4pPr marL="1200150" indent="-171450" eaLnBrk="0" hangingPunct="0">
              <a:defRPr sz="1050" b="1">
                <a:solidFill>
                  <a:schemeClr val="tx1"/>
                </a:solidFill>
                <a:latin typeface="Verdana" panose="020B0604030504040204" pitchFamily="34" charset="0"/>
              </a:defRPr>
            </a:lvl4pPr>
            <a:lvl5pPr marL="1543050" indent="-171450" eaLnBrk="0" hangingPunct="0">
              <a:defRPr sz="1050" b="1">
                <a:solidFill>
                  <a:schemeClr val="tx1"/>
                </a:solidFill>
                <a:latin typeface="Verdana" panose="020B0604030504040204" pitchFamily="34" charset="0"/>
              </a:defRPr>
            </a:lvl5pPr>
            <a:lvl6pPr marL="1885950" indent="-171450" eaLnBrk="0" fontAlgn="base" hangingPunct="0">
              <a:spcBef>
                <a:spcPct val="0"/>
              </a:spcBef>
              <a:spcAft>
                <a:spcPct val="0"/>
              </a:spcAft>
              <a:defRPr sz="1050" b="1">
                <a:solidFill>
                  <a:schemeClr val="tx1"/>
                </a:solidFill>
                <a:latin typeface="Verdana" panose="020B0604030504040204" pitchFamily="34" charset="0"/>
              </a:defRPr>
            </a:lvl6pPr>
            <a:lvl7pPr marL="2228850" indent="-171450" eaLnBrk="0" fontAlgn="base" hangingPunct="0">
              <a:spcBef>
                <a:spcPct val="0"/>
              </a:spcBef>
              <a:spcAft>
                <a:spcPct val="0"/>
              </a:spcAft>
              <a:defRPr sz="1050" b="1">
                <a:solidFill>
                  <a:schemeClr val="tx1"/>
                </a:solidFill>
                <a:latin typeface="Verdana" panose="020B0604030504040204" pitchFamily="34" charset="0"/>
              </a:defRPr>
            </a:lvl7pPr>
            <a:lvl8pPr marL="2571750" indent="-171450" eaLnBrk="0" fontAlgn="base" hangingPunct="0">
              <a:spcBef>
                <a:spcPct val="0"/>
              </a:spcBef>
              <a:spcAft>
                <a:spcPct val="0"/>
              </a:spcAft>
              <a:defRPr sz="1050" b="1">
                <a:solidFill>
                  <a:schemeClr val="tx1"/>
                </a:solidFill>
                <a:latin typeface="Verdana" panose="020B0604030504040204" pitchFamily="34" charset="0"/>
              </a:defRPr>
            </a:lvl8pPr>
            <a:lvl9pPr marL="2914650" indent="-171450" eaLnBrk="0" fontAlgn="base" hangingPunct="0">
              <a:spcBef>
                <a:spcPct val="0"/>
              </a:spcBef>
              <a:spcAft>
                <a:spcPct val="0"/>
              </a:spcAft>
              <a:defRPr sz="1050" b="1">
                <a:solidFill>
                  <a:schemeClr val="tx1"/>
                </a:solidFill>
                <a:latin typeface="Verdana" panose="020B0604030504040204" pitchFamily="34" charset="0"/>
              </a:defRPr>
            </a:lvl9pPr>
          </a:lstStyle>
          <a:p>
            <a:pPr eaLnBrk="1" fontAlgn="base" hangingPunct="1">
              <a:spcBef>
                <a:spcPct val="0"/>
              </a:spcBef>
              <a:spcAft>
                <a:spcPct val="0"/>
              </a:spcAft>
            </a:pPr>
            <a:fld id="{8016A0AA-7C4D-4AA7-BA44-EB6D48F200B1}" type="slidenum">
              <a:rPr lang="en-US" altLang="en-US" sz="900">
                <a:solidFill>
                  <a:srgbClr val="898989"/>
                </a:solidFill>
                <a:latin typeface="Calibri" panose="020F0502020204030204" pitchFamily="34" charset="0"/>
                <a:cs typeface="Arial" panose="020B0604020202020204" pitchFamily="34" charset="0"/>
              </a:rPr>
              <a:pPr eaLnBrk="1" fontAlgn="base" hangingPunct="1">
                <a:spcBef>
                  <a:spcPct val="0"/>
                </a:spcBef>
                <a:spcAft>
                  <a:spcPct val="0"/>
                </a:spcAft>
              </a:pPr>
              <a:t>1</a:t>
            </a:fld>
            <a:endParaRPr lang="en-US" altLang="en-US" sz="900">
              <a:solidFill>
                <a:srgbClr val="898989"/>
              </a:solidFill>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F546FCB-4189-44F1-8DF0-4A53146DA60C}"/>
              </a:ext>
            </a:extLst>
          </p:cNvPr>
          <p:cNvSpPr txBox="1"/>
          <p:nvPr/>
        </p:nvSpPr>
        <p:spPr>
          <a:xfrm>
            <a:off x="2846171" y="3292279"/>
            <a:ext cx="7095211" cy="2628412"/>
          </a:xfrm>
          <a:prstGeom prst="rect">
            <a:avLst/>
          </a:prstGeom>
          <a:noFill/>
        </p:spPr>
        <p:txBody>
          <a:bodyPr wrap="none" rtlCol="0">
            <a:spAutoFit/>
          </a:bodyPr>
          <a:lstStyle/>
          <a:p>
            <a:pPr lvl="0" algn="ctr" fontAlgn="base">
              <a:spcBef>
                <a:spcPct val="20000"/>
              </a:spcBef>
              <a:spcAft>
                <a:spcPct val="0"/>
              </a:spcAft>
              <a:defRPr/>
            </a:pPr>
            <a:r>
              <a:rPr lang="en-US" altLang="en-US" sz="2800" dirty="0">
                <a:solidFill>
                  <a:prstClr val="black"/>
                </a:solidFill>
                <a:effectLst>
                  <a:outerShdw blurRad="38100" dist="38100" dir="2700000" algn="tl">
                    <a:srgbClr val="000000">
                      <a:alpha val="43137"/>
                    </a:srgbClr>
                  </a:outerShdw>
                </a:effectLst>
              </a:rPr>
              <a:t>National States Geographic Information Council</a:t>
            </a:r>
          </a:p>
          <a:p>
            <a:pPr lvl="0" algn="ctr" fontAlgn="base">
              <a:spcBef>
                <a:spcPct val="20000"/>
              </a:spcBef>
              <a:spcAft>
                <a:spcPct val="0"/>
              </a:spcAft>
              <a:defRPr/>
            </a:pPr>
            <a:r>
              <a:rPr lang="en-US" altLang="en-US" sz="2800" dirty="0">
                <a:solidFill>
                  <a:prstClr val="black"/>
                </a:solidFill>
                <a:effectLst>
                  <a:outerShdw blurRad="38100" dist="38100" dir="2700000" algn="tl">
                    <a:srgbClr val="000000">
                      <a:alpha val="43137"/>
                    </a:srgbClr>
                  </a:outerShdw>
                </a:effectLst>
              </a:rPr>
              <a:t>NSGIC 2018 Annual Conference </a:t>
            </a:r>
          </a:p>
          <a:p>
            <a:pPr lvl="0" algn="ctr" fontAlgn="base">
              <a:spcBef>
                <a:spcPct val="20000"/>
              </a:spcBef>
              <a:spcAft>
                <a:spcPct val="0"/>
              </a:spcAft>
              <a:defRPr/>
            </a:pPr>
            <a:r>
              <a:rPr lang="en-US" altLang="en-US" sz="2800" dirty="0">
                <a:solidFill>
                  <a:prstClr val="black"/>
                </a:solidFill>
                <a:effectLst>
                  <a:outerShdw blurRad="38100" dist="38100" dir="2700000" algn="tl">
                    <a:srgbClr val="000000">
                      <a:alpha val="43137"/>
                    </a:srgbClr>
                  </a:outerShdw>
                </a:effectLst>
              </a:rPr>
              <a:t>Dave Zenk</a:t>
            </a:r>
          </a:p>
          <a:p>
            <a:pPr lvl="0" algn="ctr" fontAlgn="base">
              <a:spcBef>
                <a:spcPct val="20000"/>
              </a:spcBef>
              <a:spcAft>
                <a:spcPct val="0"/>
              </a:spcAft>
              <a:defRPr/>
            </a:pPr>
            <a:r>
              <a:rPr lang="en-US" altLang="en-US" sz="2000" dirty="0">
                <a:solidFill>
                  <a:prstClr val="black"/>
                </a:solidFill>
                <a:effectLst>
                  <a:outerShdw blurRad="38100" dist="38100" dir="2700000" algn="tl">
                    <a:srgbClr val="000000">
                      <a:alpha val="43137"/>
                    </a:srgbClr>
                  </a:outerShdw>
                </a:effectLst>
              </a:rPr>
              <a:t>NGS Northern Plains Regional Advisor</a:t>
            </a:r>
          </a:p>
          <a:p>
            <a:pPr lvl="0" algn="ctr" fontAlgn="base">
              <a:spcBef>
                <a:spcPct val="20000"/>
              </a:spcBef>
              <a:spcAft>
                <a:spcPct val="0"/>
              </a:spcAft>
              <a:defRPr/>
            </a:pPr>
            <a:r>
              <a:rPr lang="en-US" altLang="en-US" dirty="0">
                <a:solidFill>
                  <a:prstClr val="black"/>
                </a:solidFill>
                <a:effectLst>
                  <a:outerShdw blurRad="38100" dist="38100" dir="2700000" algn="tl">
                    <a:srgbClr val="000000">
                      <a:alpha val="43137"/>
                    </a:srgbClr>
                  </a:outerShdw>
                </a:effectLst>
              </a:rPr>
              <a:t>October 1, 2018</a:t>
            </a:r>
          </a:p>
          <a:p>
            <a:pPr lvl="0" algn="ctr" fontAlgn="base">
              <a:spcBef>
                <a:spcPct val="20000"/>
              </a:spcBef>
              <a:spcAft>
                <a:spcPct val="0"/>
              </a:spcAft>
              <a:defRPr/>
            </a:pPr>
            <a:r>
              <a:rPr lang="en-US" altLang="en-US" sz="2000" dirty="0">
                <a:solidFill>
                  <a:prstClr val="black"/>
                </a:solidFill>
                <a:effectLst>
                  <a:outerShdw blurRad="38100" dist="38100" dir="2700000" algn="tl">
                    <a:srgbClr val="000000">
                      <a:alpha val="43137"/>
                    </a:srgbClr>
                  </a:outerShdw>
                </a:effectLst>
              </a:rPr>
              <a:t>Duluth MN</a:t>
            </a:r>
          </a:p>
        </p:txBody>
      </p:sp>
    </p:spTree>
    <p:extLst>
      <p:ext uri="{BB962C8B-B14F-4D97-AF65-F5344CB8AC3E}">
        <p14:creationId xmlns:p14="http://schemas.microsoft.com/office/powerpoint/2010/main" val="3055690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ientist holds sign indicating land subisdence over 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724" y="4214815"/>
            <a:ext cx="3438276" cy="26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761760" y="244758"/>
            <a:ext cx="844904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passive marks may lie still, but they still lie</a:t>
            </a:r>
          </a:p>
          <a:p>
            <a:pPr lvl="0" algn="l"/>
            <a:r>
              <a:rPr lang="en-US" sz="3000" dirty="0"/>
              <a:t>small instability x long time = inaccuracy</a:t>
            </a:r>
            <a:endParaRPr lang="en-US" sz="3000" dirty="0">
              <a:solidFill>
                <a:srgbClr val="1F497D"/>
              </a:solidFill>
            </a:endParaRPr>
          </a:p>
        </p:txBody>
      </p:sp>
      <p:sp>
        <p:nvSpPr>
          <p:cNvPr id="2" name="Date Placeholder 1"/>
          <p:cNvSpPr>
            <a:spLocks noGrp="1"/>
          </p:cNvSpPr>
          <p:nvPr>
            <p:ph type="dt" sz="half" idx="10"/>
          </p:nvPr>
        </p:nvSpPr>
        <p:spPr/>
        <p:txBody>
          <a:bodyPr/>
          <a:lstStyle/>
          <a:p>
            <a:pPr>
              <a:defRPr/>
            </a:pPr>
            <a:r>
              <a:rPr lang="en-US" altLang="en-US"/>
              <a:t>March 08, 2018</a:t>
            </a:r>
          </a:p>
        </p:txBody>
      </p:sp>
      <p:sp>
        <p:nvSpPr>
          <p:cNvPr id="3" name="Footer Placeholder 2"/>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10</a:t>
            </a:fld>
            <a:endParaRPr lang="en-US" altLang="en-US" dirty="0"/>
          </a:p>
        </p:txBody>
      </p:sp>
      <p:sp>
        <p:nvSpPr>
          <p:cNvPr id="7" name="TextBox 6">
            <a:extLst>
              <a:ext uri="{FF2B5EF4-FFF2-40B4-BE49-F238E27FC236}">
                <a16:creationId xmlns:a16="http://schemas.microsoft.com/office/drawing/2014/main" id="{2DD69792-6C5D-4ED5-BACF-9C225650A74D}"/>
              </a:ext>
            </a:extLst>
          </p:cNvPr>
          <p:cNvSpPr txBox="1"/>
          <p:nvPr/>
        </p:nvSpPr>
        <p:spPr>
          <a:xfrm rot="21050907">
            <a:off x="9262243" y="5046716"/>
            <a:ext cx="1484671" cy="369332"/>
          </a:xfrm>
          <a:prstGeom prst="rect">
            <a:avLst/>
          </a:prstGeom>
          <a:noFill/>
        </p:spPr>
        <p:txBody>
          <a:bodyPr wrap="square" rtlCol="0">
            <a:spAutoFit/>
          </a:bodyPr>
          <a:lstStyle/>
          <a:p>
            <a:r>
              <a:rPr lang="en-US" dirty="0">
                <a:solidFill>
                  <a:srgbClr val="FFFF00"/>
                </a:solidFill>
              </a:rPr>
              <a:t>Destruction</a:t>
            </a:r>
          </a:p>
        </p:txBody>
      </p:sp>
      <p:sp>
        <p:nvSpPr>
          <p:cNvPr id="9" name="TextBox 8">
            <a:extLst>
              <a:ext uri="{FF2B5EF4-FFF2-40B4-BE49-F238E27FC236}">
                <a16:creationId xmlns:a16="http://schemas.microsoft.com/office/drawing/2014/main" id="{289576F0-1163-4145-A2E0-1B7F36A19F97}"/>
              </a:ext>
            </a:extLst>
          </p:cNvPr>
          <p:cNvSpPr txBox="1"/>
          <p:nvPr/>
        </p:nvSpPr>
        <p:spPr>
          <a:xfrm rot="21050907">
            <a:off x="6006202" y="4014521"/>
            <a:ext cx="1484671" cy="369332"/>
          </a:xfrm>
          <a:prstGeom prst="rect">
            <a:avLst/>
          </a:prstGeom>
          <a:noFill/>
        </p:spPr>
        <p:txBody>
          <a:bodyPr wrap="square" rtlCol="0">
            <a:spAutoFit/>
          </a:bodyPr>
          <a:lstStyle/>
          <a:p>
            <a:r>
              <a:rPr lang="en-US" dirty="0">
                <a:solidFill>
                  <a:srgbClr val="FFFF00"/>
                </a:solidFill>
              </a:rPr>
              <a:t>Subsidence</a:t>
            </a:r>
          </a:p>
        </p:txBody>
      </p:sp>
    </p:spTree>
    <p:extLst>
      <p:ext uri="{BB962C8B-B14F-4D97-AF65-F5344CB8AC3E}">
        <p14:creationId xmlns:p14="http://schemas.microsoft.com/office/powerpoint/2010/main" val="2871178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701801" y="857250"/>
            <a:ext cx="7337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NAVD 88 is not America’s only datum</a:t>
            </a:r>
            <a:endParaRPr lang="en-US" sz="3000" dirty="0">
              <a:solidFill>
                <a:srgbClr val="1F497D"/>
              </a:solidFill>
            </a:endParaRPr>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11</a:t>
            </a:fld>
            <a:endParaRPr lang="en-US" altLang="en-US"/>
          </a:p>
        </p:txBody>
      </p:sp>
      <p:sp>
        <p:nvSpPr>
          <p:cNvPr id="8" name="Content Placeholder 2"/>
          <p:cNvSpPr>
            <a:spLocks noGrp="1"/>
          </p:cNvSpPr>
          <p:nvPr>
            <p:ph idx="1"/>
          </p:nvPr>
        </p:nvSpPr>
        <p:spPr>
          <a:xfrm>
            <a:off x="1981200" y="1530353"/>
            <a:ext cx="8229600" cy="3781824"/>
          </a:xfrm>
        </p:spPr>
        <p:txBody>
          <a:bodyPr/>
          <a:lstStyle/>
          <a:p>
            <a:r>
              <a:rPr lang="en-US" sz="1800" dirty="0"/>
              <a:t>NAVD 88	North American Vertical Datum of 1988</a:t>
            </a:r>
          </a:p>
          <a:p>
            <a:r>
              <a:rPr lang="en-US" sz="1800" dirty="0"/>
              <a:t>PRVD02		Puerto Rico Vertical Datum of 2002</a:t>
            </a:r>
          </a:p>
          <a:p>
            <a:r>
              <a:rPr lang="en-US" sz="1800" dirty="0"/>
              <a:t>ASVD02		American Samoa Vertical Datum of 2002</a:t>
            </a:r>
          </a:p>
          <a:p>
            <a:r>
              <a:rPr lang="en-US" sz="1800" dirty="0"/>
              <a:t>NMVD03	Northern Marianas Vertical Datum of 2003, 3 each</a:t>
            </a:r>
          </a:p>
          <a:p>
            <a:r>
              <a:rPr lang="en-US" sz="1800" dirty="0"/>
              <a:t>GUVD04	Guam Vertical Datum of 2004 </a:t>
            </a:r>
          </a:p>
          <a:p>
            <a:r>
              <a:rPr lang="en-US" sz="1800" dirty="0"/>
              <a:t>VIVD09		Virgin Islands Vertical Datum of 2009, 3 each</a:t>
            </a:r>
          </a:p>
          <a:p>
            <a:r>
              <a:rPr lang="en-US" sz="1800" dirty="0"/>
              <a:t>Hawaii …	Hawaiian Islands Vertical Datum (coming soon)</a:t>
            </a:r>
          </a:p>
          <a:p>
            <a:r>
              <a:rPr lang="en-US" sz="1800" dirty="0"/>
              <a:t>various		local </a:t>
            </a:r>
            <a:r>
              <a:rPr lang="en-US" sz="1800" dirty="0" err="1"/>
              <a:t>datums</a:t>
            </a:r>
            <a:r>
              <a:rPr lang="en-US" sz="1800" dirty="0"/>
              <a:t>, as national datum is inaccessible</a:t>
            </a:r>
          </a:p>
          <a:p>
            <a:r>
              <a:rPr lang="en-US" sz="1800" dirty="0"/>
              <a:t>IGLD 85		International Great Lakes Datum of 1985</a:t>
            </a:r>
          </a:p>
          <a:p>
            <a:r>
              <a:rPr lang="en-US" sz="1800" dirty="0"/>
              <a:t>IGSN71		gravity dataset</a:t>
            </a:r>
          </a:p>
          <a:p>
            <a:r>
              <a:rPr lang="en-US" sz="1800" dirty="0"/>
              <a:t>GEOID12B	geoid undulations</a:t>
            </a:r>
          </a:p>
          <a:p>
            <a:r>
              <a:rPr lang="en-US" sz="1800" dirty="0"/>
              <a:t>DEFLEC12B	deflection of the vertical</a:t>
            </a:r>
          </a:p>
          <a:p>
            <a:endParaRPr lang="en-US" sz="1800" dirty="0"/>
          </a:p>
          <a:p>
            <a:endParaRPr lang="en-US" sz="1800" dirty="0"/>
          </a:p>
        </p:txBody>
      </p:sp>
      <p:sp>
        <p:nvSpPr>
          <p:cNvPr id="7" name="TextBox 6"/>
          <p:cNvSpPr txBox="1"/>
          <p:nvPr/>
        </p:nvSpPr>
        <p:spPr>
          <a:xfrm rot="19319665">
            <a:off x="6160540" y="4268247"/>
            <a:ext cx="4369437" cy="830997"/>
          </a:xfrm>
          <a:prstGeom prst="rect">
            <a:avLst/>
          </a:prstGeom>
          <a:solidFill>
            <a:schemeClr val="accent3">
              <a:lumMod val="20000"/>
              <a:lumOff val="80000"/>
              <a:alpha val="90000"/>
            </a:schemeClr>
          </a:solidFill>
        </p:spPr>
        <p:txBody>
          <a:bodyPr wrap="square" rtlCol="0">
            <a:spAutoFit/>
          </a:bodyPr>
          <a:lstStyle/>
          <a:p>
            <a:r>
              <a:rPr lang="en-US" sz="2400" b="1" dirty="0">
                <a:solidFill>
                  <a:schemeClr val="accent3">
                    <a:lumMod val="75000"/>
                  </a:schemeClr>
                </a:solidFill>
              </a:rPr>
              <a:t>Will be replaced with one vertical datum - pole-to-equator</a:t>
            </a:r>
          </a:p>
        </p:txBody>
      </p:sp>
    </p:spTree>
    <p:extLst>
      <p:ext uri="{BB962C8B-B14F-4D97-AF65-F5344CB8AC3E}">
        <p14:creationId xmlns:p14="http://schemas.microsoft.com/office/powerpoint/2010/main" val="3864470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4802" y="609601"/>
            <a:ext cx="9048451" cy="5537200"/>
          </a:xfrm>
        </p:spPr>
      </p:pic>
      <p:sp>
        <p:nvSpPr>
          <p:cNvPr id="3" name="Date Placeholder 2"/>
          <p:cNvSpPr>
            <a:spLocks noGrp="1"/>
          </p:cNvSpPr>
          <p:nvPr>
            <p:ph type="dt" sz="half" idx="10"/>
          </p:nvPr>
        </p:nvSpPr>
        <p:spPr/>
        <p:txBody>
          <a:bodyPr/>
          <a:lstStyle/>
          <a:p>
            <a:pPr>
              <a:defRPr/>
            </a:pPr>
            <a:r>
              <a:rPr 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12</a:t>
            </a:fld>
            <a:endParaRPr lang="en-US" altLang="en-US"/>
          </a:p>
        </p:txBody>
      </p:sp>
      <p:sp>
        <p:nvSpPr>
          <p:cNvPr id="8" name="TextBox 7">
            <a:extLst>
              <a:ext uri="{FF2B5EF4-FFF2-40B4-BE49-F238E27FC236}">
                <a16:creationId xmlns:a16="http://schemas.microsoft.com/office/drawing/2014/main" id="{34F5BA2C-E22B-4EFA-AC8E-0B61D127A56D}"/>
              </a:ext>
            </a:extLst>
          </p:cNvPr>
          <p:cNvSpPr txBox="1"/>
          <p:nvPr/>
        </p:nvSpPr>
        <p:spPr>
          <a:xfrm rot="20720476">
            <a:off x="7609743" y="1127380"/>
            <a:ext cx="2903701" cy="369332"/>
          </a:xfrm>
          <a:prstGeom prst="rect">
            <a:avLst/>
          </a:prstGeom>
          <a:noFill/>
        </p:spPr>
        <p:txBody>
          <a:bodyPr wrap="square" rtlCol="0">
            <a:spAutoFit/>
          </a:bodyPr>
          <a:lstStyle/>
          <a:p>
            <a:r>
              <a:rPr lang="en-US" dirty="0">
                <a:solidFill>
                  <a:srgbClr val="FFC000"/>
                </a:solidFill>
              </a:rPr>
              <a:t>Multiple regional datums</a:t>
            </a:r>
          </a:p>
        </p:txBody>
      </p:sp>
    </p:spTree>
    <p:extLst>
      <p:ext uri="{BB962C8B-B14F-4D97-AF65-F5344CB8AC3E}">
        <p14:creationId xmlns:p14="http://schemas.microsoft.com/office/powerpoint/2010/main" val="31174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13</a:t>
            </a:fld>
            <a:endParaRPr lang="en-US" altLang="en-US"/>
          </a:p>
        </p:txBody>
      </p:sp>
      <p:sp>
        <p:nvSpPr>
          <p:cNvPr id="7" name="Content Placeholder 6"/>
          <p:cNvSpPr>
            <a:spLocks noGrp="1"/>
          </p:cNvSpPr>
          <p:nvPr>
            <p:ph idx="1"/>
          </p:nvPr>
        </p:nvSpPr>
        <p:spPr/>
        <p:txBody>
          <a:bodyPr/>
          <a:lstStyle/>
          <a:p>
            <a:endParaRPr lang="en-US"/>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79662" y="614358"/>
            <a:ext cx="9043590" cy="553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D9A7CC7-1A0F-463D-9494-48D03059EB13}"/>
              </a:ext>
            </a:extLst>
          </p:cNvPr>
          <p:cNvSpPr txBox="1"/>
          <p:nvPr/>
        </p:nvSpPr>
        <p:spPr>
          <a:xfrm rot="20720476">
            <a:off x="7648491" y="1130586"/>
            <a:ext cx="2816211" cy="646331"/>
          </a:xfrm>
          <a:prstGeom prst="rect">
            <a:avLst/>
          </a:prstGeom>
          <a:noFill/>
        </p:spPr>
        <p:txBody>
          <a:bodyPr wrap="square" rtlCol="0">
            <a:spAutoFit/>
          </a:bodyPr>
          <a:lstStyle/>
          <a:p>
            <a:r>
              <a:rPr lang="en-US" dirty="0">
                <a:solidFill>
                  <a:srgbClr val="FFC000"/>
                </a:solidFill>
              </a:rPr>
              <a:t>Multiple regional datums replaced with one datum.</a:t>
            </a:r>
          </a:p>
        </p:txBody>
      </p:sp>
    </p:spTree>
    <p:extLst>
      <p:ext uri="{BB962C8B-B14F-4D97-AF65-F5344CB8AC3E}">
        <p14:creationId xmlns:p14="http://schemas.microsoft.com/office/powerpoint/2010/main" val="2030558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7"/>
          <p:cNvSpPr>
            <a:spLocks noChangeShapeType="1"/>
          </p:cNvSpPr>
          <p:nvPr/>
        </p:nvSpPr>
        <p:spPr bwMode="auto">
          <a:xfrm>
            <a:off x="3233738" y="5205413"/>
            <a:ext cx="5910262" cy="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3" name="Arc 8"/>
          <p:cNvSpPr>
            <a:spLocks/>
          </p:cNvSpPr>
          <p:nvPr/>
        </p:nvSpPr>
        <p:spPr bwMode="auto">
          <a:xfrm flipH="1">
            <a:off x="-1905000" y="1355725"/>
            <a:ext cx="5403850"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5" name="Line 3"/>
          <p:cNvSpPr>
            <a:spLocks noChangeShapeType="1"/>
          </p:cNvSpPr>
          <p:nvPr/>
        </p:nvSpPr>
        <p:spPr bwMode="auto">
          <a:xfrm flipH="1" flipV="1">
            <a:off x="2168525" y="1143001"/>
            <a:ext cx="306388" cy="4638675"/>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6" name="Arc 5"/>
          <p:cNvSpPr>
            <a:spLocks/>
          </p:cNvSpPr>
          <p:nvPr/>
        </p:nvSpPr>
        <p:spPr bwMode="auto">
          <a:xfrm>
            <a:off x="2474913" y="1644650"/>
            <a:ext cx="5402262"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7" name="Line 6"/>
          <p:cNvSpPr>
            <a:spLocks noChangeShapeType="1"/>
          </p:cNvSpPr>
          <p:nvPr/>
        </p:nvSpPr>
        <p:spPr bwMode="auto">
          <a:xfrm flipH="1" flipV="1">
            <a:off x="3487739" y="1066800"/>
            <a:ext cx="1587" cy="4332288"/>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8" name="Arc 8"/>
          <p:cNvSpPr>
            <a:spLocks/>
          </p:cNvSpPr>
          <p:nvPr/>
        </p:nvSpPr>
        <p:spPr bwMode="auto">
          <a:xfrm>
            <a:off x="3487738" y="1355725"/>
            <a:ext cx="5402262"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9" name="Line 10"/>
          <p:cNvSpPr>
            <a:spLocks noChangeShapeType="1"/>
          </p:cNvSpPr>
          <p:nvPr/>
        </p:nvSpPr>
        <p:spPr bwMode="auto">
          <a:xfrm flipV="1">
            <a:off x="6610351" y="1468438"/>
            <a:ext cx="1266825" cy="152241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1"/>
          <p:cNvSpPr>
            <a:spLocks noChangeShapeType="1"/>
          </p:cNvSpPr>
          <p:nvPr/>
        </p:nvSpPr>
        <p:spPr bwMode="auto">
          <a:xfrm flipV="1">
            <a:off x="7258050" y="1487488"/>
            <a:ext cx="590550" cy="95091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Freeform 12"/>
          <p:cNvSpPr>
            <a:spLocks/>
          </p:cNvSpPr>
          <p:nvPr/>
        </p:nvSpPr>
        <p:spPr bwMode="auto">
          <a:xfrm>
            <a:off x="6721475" y="2859088"/>
            <a:ext cx="122238"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Freeform 13"/>
          <p:cNvSpPr>
            <a:spLocks/>
          </p:cNvSpPr>
          <p:nvPr/>
        </p:nvSpPr>
        <p:spPr bwMode="auto">
          <a:xfrm>
            <a:off x="7354888"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3" name="Freeform 14"/>
          <p:cNvSpPr>
            <a:spLocks/>
          </p:cNvSpPr>
          <p:nvPr/>
        </p:nvSpPr>
        <p:spPr bwMode="auto">
          <a:xfrm>
            <a:off x="6616701"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4" name="Oval 15"/>
          <p:cNvSpPr>
            <a:spLocks noChangeArrowheads="1"/>
          </p:cNvSpPr>
          <p:nvPr/>
        </p:nvSpPr>
        <p:spPr bwMode="auto">
          <a:xfrm>
            <a:off x="7848600" y="1387476"/>
            <a:ext cx="84138" cy="112713"/>
          </a:xfrm>
          <a:prstGeom prst="ellipse">
            <a:avLst/>
          </a:prstGeom>
          <a:solidFill>
            <a:schemeClr val="tx1"/>
          </a:solidFill>
          <a:ln w="19050">
            <a:solidFill>
              <a:srgbClr val="CC00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a:solidFill>
                <a:srgbClr val="000000"/>
              </a:solidFill>
            </a:endParaRPr>
          </a:p>
        </p:txBody>
      </p:sp>
      <p:sp>
        <p:nvSpPr>
          <p:cNvPr id="66575" name="Text Box 17"/>
          <p:cNvSpPr txBox="1">
            <a:spLocks noChangeArrowheads="1"/>
          </p:cNvSpPr>
          <p:nvPr/>
        </p:nvSpPr>
        <p:spPr bwMode="auto">
          <a:xfrm>
            <a:off x="2857500" y="5599113"/>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C0504D"/>
                </a:solidFill>
                <a:latin typeface="Times New Roman" panose="02020603050405020304" pitchFamily="18" charset="0"/>
                <a:cs typeface="Times New Roman" panose="02020603050405020304" pitchFamily="18" charset="0"/>
              </a:rPr>
              <a:t>NAD 83</a:t>
            </a:r>
          </a:p>
        </p:txBody>
      </p:sp>
      <p:sp>
        <p:nvSpPr>
          <p:cNvPr id="66576" name="Text Box 18"/>
          <p:cNvSpPr txBox="1">
            <a:spLocks noChangeArrowheads="1"/>
          </p:cNvSpPr>
          <p:nvPr/>
        </p:nvSpPr>
        <p:spPr bwMode="auto">
          <a:xfrm>
            <a:off x="2879725" y="580707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C0504D"/>
                </a:solidFill>
                <a:latin typeface="Times New Roman" panose="02020603050405020304" pitchFamily="18" charset="0"/>
                <a:cs typeface="Times New Roman" panose="02020603050405020304" pitchFamily="18" charset="0"/>
              </a:rPr>
              <a:t>Origin</a:t>
            </a:r>
          </a:p>
        </p:txBody>
      </p:sp>
      <p:sp>
        <p:nvSpPr>
          <p:cNvPr id="66577" name="Text Box 19"/>
          <p:cNvSpPr txBox="1">
            <a:spLocks noChangeArrowheads="1"/>
          </p:cNvSpPr>
          <p:nvPr/>
        </p:nvSpPr>
        <p:spPr bwMode="auto">
          <a:xfrm>
            <a:off x="3879814" y="4521785"/>
            <a:ext cx="7954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dirty="0">
                <a:solidFill>
                  <a:srgbClr val="1F497D"/>
                </a:solidFill>
                <a:latin typeface="Times New Roman" panose="02020603050405020304" pitchFamily="18" charset="0"/>
                <a:cs typeface="Times New Roman" panose="02020603050405020304" pitchFamily="18" charset="0"/>
              </a:rPr>
              <a:t>IGS </a:t>
            </a:r>
            <a:r>
              <a:rPr lang="en-US" altLang="en-US" sz="1600" b="1" dirty="0" err="1">
                <a:solidFill>
                  <a:srgbClr val="1F497D"/>
                </a:solidFill>
                <a:latin typeface="Times New Roman" panose="02020603050405020304" pitchFamily="18" charset="0"/>
                <a:cs typeface="Times New Roman" panose="02020603050405020304" pitchFamily="18" charset="0"/>
              </a:rPr>
              <a:t>yy</a:t>
            </a:r>
            <a:endParaRPr lang="en-US" altLang="en-US" sz="1600" b="1" dirty="0">
              <a:solidFill>
                <a:srgbClr val="1F497D"/>
              </a:solidFill>
              <a:latin typeface="Times New Roman" panose="02020603050405020304" pitchFamily="18" charset="0"/>
              <a:cs typeface="Times New Roman" panose="02020603050405020304" pitchFamily="18" charset="0"/>
            </a:endParaRPr>
          </a:p>
        </p:txBody>
      </p:sp>
      <p:sp>
        <p:nvSpPr>
          <p:cNvPr id="66578" name="Text Box 20"/>
          <p:cNvSpPr txBox="1">
            <a:spLocks noChangeArrowheads="1"/>
          </p:cNvSpPr>
          <p:nvPr/>
        </p:nvSpPr>
        <p:spPr bwMode="auto">
          <a:xfrm>
            <a:off x="3810000" y="4725988"/>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1F497D"/>
                </a:solidFill>
                <a:latin typeface="Times New Roman" panose="02020603050405020304" pitchFamily="18" charset="0"/>
                <a:cs typeface="Times New Roman" panose="02020603050405020304" pitchFamily="18" charset="0"/>
              </a:rPr>
              <a:t>Origin</a:t>
            </a:r>
          </a:p>
        </p:txBody>
      </p:sp>
      <p:sp>
        <p:nvSpPr>
          <p:cNvPr id="66579" name="Line 21"/>
          <p:cNvSpPr>
            <a:spLocks noChangeShapeType="1"/>
          </p:cNvSpPr>
          <p:nvPr/>
        </p:nvSpPr>
        <p:spPr bwMode="auto">
          <a:xfrm flipH="1" flipV="1">
            <a:off x="2530476" y="5546726"/>
            <a:ext cx="379413" cy="3206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0" name="Line 22"/>
          <p:cNvSpPr>
            <a:spLocks noChangeShapeType="1"/>
          </p:cNvSpPr>
          <p:nvPr/>
        </p:nvSpPr>
        <p:spPr bwMode="auto">
          <a:xfrm flipH="1">
            <a:off x="3529014" y="4803776"/>
            <a:ext cx="352425" cy="352425"/>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1" name="Text Box 23"/>
          <p:cNvSpPr txBox="1">
            <a:spLocks noChangeArrowheads="1"/>
          </p:cNvSpPr>
          <p:nvPr/>
        </p:nvSpPr>
        <p:spPr bwMode="auto">
          <a:xfrm>
            <a:off x="8685214" y="1925638"/>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000000"/>
                </a:solidFill>
                <a:latin typeface="Times New Roman" panose="02020603050405020304" pitchFamily="18" charset="0"/>
                <a:cs typeface="Times New Roman" panose="02020603050405020304" pitchFamily="18" charset="0"/>
              </a:rPr>
              <a:t>Earth’s</a:t>
            </a:r>
          </a:p>
        </p:txBody>
      </p:sp>
      <p:sp>
        <p:nvSpPr>
          <p:cNvPr id="66582" name="Text Box 24"/>
          <p:cNvSpPr txBox="1">
            <a:spLocks noChangeArrowheads="1"/>
          </p:cNvSpPr>
          <p:nvPr/>
        </p:nvSpPr>
        <p:spPr bwMode="auto">
          <a:xfrm>
            <a:off x="8637588" y="221297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000000"/>
                </a:solidFill>
                <a:latin typeface="Times New Roman" panose="02020603050405020304" pitchFamily="18" charset="0"/>
                <a:cs typeface="Times New Roman" panose="02020603050405020304" pitchFamily="18" charset="0"/>
              </a:rPr>
              <a:t>Surface</a:t>
            </a:r>
          </a:p>
        </p:txBody>
      </p:sp>
      <p:sp>
        <p:nvSpPr>
          <p:cNvPr id="66583" name="Text Box 25"/>
          <p:cNvSpPr txBox="1">
            <a:spLocks noChangeArrowheads="1"/>
          </p:cNvSpPr>
          <p:nvPr/>
        </p:nvSpPr>
        <p:spPr bwMode="auto">
          <a:xfrm>
            <a:off x="6894514" y="1809750"/>
            <a:ext cx="49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000" b="1">
                <a:solidFill>
                  <a:srgbClr val="C0504D"/>
                </a:solidFill>
                <a:latin typeface="Times New Roman" panose="02020603050405020304" pitchFamily="18" charset="0"/>
                <a:cs typeface="Times New Roman" panose="02020603050405020304" pitchFamily="18" charset="0"/>
              </a:rPr>
              <a:t>h</a:t>
            </a:r>
            <a:r>
              <a:rPr lang="en-US" altLang="en-US" sz="2000" b="1" baseline="-25000">
                <a:solidFill>
                  <a:srgbClr val="C0504D"/>
                </a:solidFill>
                <a:latin typeface="Times New Roman" panose="02020603050405020304" pitchFamily="18" charset="0"/>
                <a:cs typeface="Times New Roman" panose="02020603050405020304" pitchFamily="18" charset="0"/>
              </a:rPr>
              <a:t>83</a:t>
            </a:r>
            <a:endParaRPr lang="en-US" altLang="en-US" sz="2000" b="1">
              <a:solidFill>
                <a:srgbClr val="C0504D"/>
              </a:solidFill>
              <a:latin typeface="Times New Roman" panose="02020603050405020304" pitchFamily="18" charset="0"/>
              <a:cs typeface="Times New Roman" panose="02020603050405020304" pitchFamily="18" charset="0"/>
            </a:endParaRPr>
          </a:p>
        </p:txBody>
      </p:sp>
      <p:sp>
        <p:nvSpPr>
          <p:cNvPr id="66584" name="Text Box 26"/>
          <p:cNvSpPr txBox="1">
            <a:spLocks noChangeArrowheads="1"/>
          </p:cNvSpPr>
          <p:nvPr/>
        </p:nvSpPr>
        <p:spPr bwMode="auto">
          <a:xfrm>
            <a:off x="7580132" y="1752570"/>
            <a:ext cx="497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000" b="1" dirty="0" err="1">
                <a:solidFill>
                  <a:srgbClr val="1F497D"/>
                </a:solidFill>
                <a:latin typeface="Times New Roman" panose="02020603050405020304" pitchFamily="18" charset="0"/>
                <a:cs typeface="Times New Roman" panose="02020603050405020304" pitchFamily="18" charset="0"/>
              </a:rPr>
              <a:t>h</a:t>
            </a:r>
            <a:r>
              <a:rPr lang="en-US" altLang="en-US" sz="2000" b="1" baseline="-25000" dirty="0" err="1">
                <a:solidFill>
                  <a:srgbClr val="1F497D"/>
                </a:solidFill>
                <a:latin typeface="Times New Roman" panose="02020603050405020304" pitchFamily="18" charset="0"/>
                <a:cs typeface="Times New Roman" panose="02020603050405020304" pitchFamily="18" charset="0"/>
              </a:rPr>
              <a:t>yy</a:t>
            </a:r>
            <a:endParaRPr lang="en-US" altLang="en-US" sz="2000" b="1" dirty="0">
              <a:solidFill>
                <a:srgbClr val="1F497D"/>
              </a:solidFill>
              <a:latin typeface="Times New Roman" panose="02020603050405020304" pitchFamily="18" charset="0"/>
              <a:cs typeface="Times New Roman" panose="02020603050405020304" pitchFamily="18" charset="0"/>
            </a:endParaRPr>
          </a:p>
        </p:txBody>
      </p:sp>
      <p:sp>
        <p:nvSpPr>
          <p:cNvPr id="66585" name="Arc 5"/>
          <p:cNvSpPr>
            <a:spLocks/>
          </p:cNvSpPr>
          <p:nvPr/>
        </p:nvSpPr>
        <p:spPr bwMode="auto">
          <a:xfrm flipV="1">
            <a:off x="2476501" y="5486400"/>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6" name="Arc 5"/>
          <p:cNvSpPr>
            <a:spLocks/>
          </p:cNvSpPr>
          <p:nvPr/>
        </p:nvSpPr>
        <p:spPr bwMode="auto">
          <a:xfrm flipH="1">
            <a:off x="-3475038" y="1646238"/>
            <a:ext cx="5945188"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7" name="Arc 8"/>
          <p:cNvSpPr>
            <a:spLocks/>
          </p:cNvSpPr>
          <p:nvPr/>
        </p:nvSpPr>
        <p:spPr bwMode="auto">
          <a:xfrm flipV="1">
            <a:off x="3489326" y="519747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34" name="AutoShape 9"/>
          <p:cNvCxnSpPr>
            <a:cxnSpLocks noChangeShapeType="1"/>
          </p:cNvCxnSpPr>
          <p:nvPr/>
        </p:nvCxnSpPr>
        <p:spPr bwMode="auto">
          <a:xfrm flipV="1">
            <a:off x="2476501" y="5203825"/>
            <a:ext cx="1012825" cy="287338"/>
          </a:xfrm>
          <a:prstGeom prst="straightConnector1">
            <a:avLst/>
          </a:prstGeom>
          <a:noFill/>
          <a:ln w="38100">
            <a:solidFill>
              <a:schemeClr val="accent6">
                <a:lumMod val="50000"/>
              </a:schemeClr>
            </a:solidFill>
            <a:prstDash val="sysDot"/>
            <a:round/>
            <a:headEnd type="triangle" w="med" len="med"/>
            <a:tailEnd type="triangle" w="med" len="med"/>
          </a:ln>
        </p:spPr>
      </p:cxnSp>
      <p:sp>
        <p:nvSpPr>
          <p:cNvPr id="66589" name="Text Box 16"/>
          <p:cNvSpPr txBox="1">
            <a:spLocks noChangeArrowheads="1"/>
          </p:cNvSpPr>
          <p:nvPr/>
        </p:nvSpPr>
        <p:spPr bwMode="auto">
          <a:xfrm rot="20601527">
            <a:off x="2413414" y="5007076"/>
            <a:ext cx="10310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dirty="0">
                <a:solidFill>
                  <a:srgbClr val="984807"/>
                </a:solidFill>
                <a:latin typeface="Times New Roman" panose="02020603050405020304" pitchFamily="18" charset="0"/>
                <a:cs typeface="Times New Roman" panose="02020603050405020304" pitchFamily="18" charset="0"/>
              </a:rPr>
              <a:t>~2.2 meters</a:t>
            </a:r>
          </a:p>
        </p:txBody>
      </p:sp>
      <p:sp>
        <p:nvSpPr>
          <p:cNvPr id="66590" name="Line 4"/>
          <p:cNvSpPr>
            <a:spLocks noChangeShapeType="1"/>
          </p:cNvSpPr>
          <p:nvPr/>
        </p:nvSpPr>
        <p:spPr bwMode="auto">
          <a:xfrm>
            <a:off x="2168526" y="5500689"/>
            <a:ext cx="5908675" cy="280987"/>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Title 1"/>
          <p:cNvSpPr txBox="1">
            <a:spLocks/>
          </p:cNvSpPr>
          <p:nvPr/>
        </p:nvSpPr>
        <p:spPr>
          <a:xfrm>
            <a:off x="1767682" y="483296"/>
            <a:ext cx="7337425" cy="857250"/>
          </a:xfrm>
          <a:prstGeom prst="rect">
            <a:avLst/>
          </a:prstGeom>
        </p:spPr>
        <p:txBody>
          <a:bodyPr/>
          <a:lstStyle>
            <a:lvl1pPr algn="ctr" rtl="0" eaLnBrk="0" fontAlgn="base" hangingPunct="0">
              <a:spcBef>
                <a:spcPct val="0"/>
              </a:spcBef>
              <a:spcAft>
                <a:spcPct val="0"/>
              </a:spcAft>
              <a:defRPr sz="33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pPr algn="l"/>
            <a:r>
              <a:rPr lang="en-US" sz="3000" dirty="0"/>
              <a:t>NAD 83 is non-geocentric</a:t>
            </a:r>
          </a:p>
        </p:txBody>
      </p:sp>
      <p:sp>
        <p:nvSpPr>
          <p:cNvPr id="32" name="TextBox 31"/>
          <p:cNvSpPr txBox="1"/>
          <p:nvPr/>
        </p:nvSpPr>
        <p:spPr>
          <a:xfrm>
            <a:off x="7930633" y="4007869"/>
            <a:ext cx="809837" cy="715581"/>
          </a:xfrm>
          <a:prstGeom prst="rect">
            <a:avLst/>
          </a:prstGeom>
          <a:noFill/>
        </p:spPr>
        <p:txBody>
          <a:bodyPr wrap="none" rtlCol="0">
            <a:spAutoFit/>
          </a:bodyPr>
          <a:lstStyle/>
          <a:p>
            <a:pPr fontAlgn="base">
              <a:spcBef>
                <a:spcPct val="0"/>
              </a:spcBef>
              <a:spcAft>
                <a:spcPct val="0"/>
              </a:spcAft>
            </a:pPr>
            <a:r>
              <a:rPr lang="en-US" sz="1350" dirty="0">
                <a:solidFill>
                  <a:srgbClr val="4F81BD"/>
                </a:solidFill>
                <a:latin typeface="Arial" charset="0"/>
                <a:ea typeface="MS PGothic" pitchFamily="34" charset="-128"/>
              </a:rPr>
              <a:t>same</a:t>
            </a:r>
          </a:p>
          <a:p>
            <a:pPr fontAlgn="base">
              <a:spcBef>
                <a:spcPct val="0"/>
              </a:spcBef>
              <a:spcAft>
                <a:spcPct val="0"/>
              </a:spcAft>
            </a:pPr>
            <a:r>
              <a:rPr lang="en-US" sz="1350" dirty="0">
                <a:solidFill>
                  <a:srgbClr val="4F81BD"/>
                </a:solidFill>
                <a:latin typeface="Arial" charset="0"/>
                <a:ea typeface="MS PGothic" pitchFamily="34" charset="-128"/>
              </a:rPr>
              <a:t>GRS-80</a:t>
            </a:r>
          </a:p>
          <a:p>
            <a:pPr fontAlgn="base">
              <a:spcBef>
                <a:spcPct val="0"/>
              </a:spcBef>
              <a:spcAft>
                <a:spcPct val="0"/>
              </a:spcAft>
            </a:pPr>
            <a:r>
              <a:rPr lang="en-US" sz="1350" dirty="0">
                <a:solidFill>
                  <a:srgbClr val="4F81BD"/>
                </a:solidFill>
                <a:latin typeface="Arial" charset="0"/>
                <a:ea typeface="MS PGothic" pitchFamily="34" charset="-128"/>
              </a:rPr>
              <a:t>ellipsoid</a:t>
            </a:r>
          </a:p>
        </p:txBody>
      </p:sp>
      <p:cxnSp>
        <p:nvCxnSpPr>
          <p:cNvPr id="33" name="Straight Arrow Connector 32"/>
          <p:cNvCxnSpPr>
            <a:stCxn id="32" idx="0"/>
          </p:cNvCxnSpPr>
          <p:nvPr/>
        </p:nvCxnSpPr>
        <p:spPr>
          <a:xfrm flipV="1">
            <a:off x="8335551" y="3770166"/>
            <a:ext cx="132176" cy="237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2" idx="1"/>
          </p:cNvCxnSpPr>
          <p:nvPr/>
        </p:nvCxnSpPr>
        <p:spPr>
          <a:xfrm flipH="1">
            <a:off x="7682974" y="4365660"/>
            <a:ext cx="247658" cy="313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en-US" altLang="en-US"/>
              <a:t>March 08, 2018</a:t>
            </a:r>
          </a:p>
        </p:txBody>
      </p:sp>
      <p:sp>
        <p:nvSpPr>
          <p:cNvPr id="3" name="Footer Placeholder 2"/>
          <p:cNvSpPr>
            <a:spLocks noGrp="1"/>
          </p:cNvSpPr>
          <p:nvPr>
            <p:ph type="ftr" sz="quarter" idx="11"/>
          </p:nvPr>
        </p:nvSpPr>
        <p:spPr/>
        <p:txBody>
          <a:bodyPr/>
          <a:lstStyle/>
          <a:p>
            <a:pPr>
              <a:defRPr/>
            </a:pPr>
            <a:r>
              <a:rPr lang="en-US"/>
              <a:t>2018 NSGIC Annual Conference</a:t>
            </a:r>
          </a:p>
        </p:txBody>
      </p:sp>
      <p:sp>
        <p:nvSpPr>
          <p:cNvPr id="4" name="Slide Number Placeholder 3"/>
          <p:cNvSpPr>
            <a:spLocks noGrp="1"/>
          </p:cNvSpPr>
          <p:nvPr>
            <p:ph type="sldNum" sz="quarter" idx="12"/>
          </p:nvPr>
        </p:nvSpPr>
        <p:spPr/>
        <p:txBody>
          <a:bodyPr/>
          <a:lstStyle/>
          <a:p>
            <a:pPr>
              <a:defRPr/>
            </a:pPr>
            <a:fld id="{43BFA99B-C703-4852-B2BB-2E440DC6F13D}" type="slidenum">
              <a:rPr lang="en-US" altLang="en-US" smtClean="0"/>
              <a:pPr>
                <a:defRPr/>
              </a:pPr>
              <a:t>14</a:t>
            </a:fld>
            <a:endParaRPr lang="en-US" altLang="en-US"/>
          </a:p>
        </p:txBody>
      </p:sp>
      <p:sp>
        <p:nvSpPr>
          <p:cNvPr id="5" name="TextBox 4">
            <a:extLst>
              <a:ext uri="{FF2B5EF4-FFF2-40B4-BE49-F238E27FC236}">
                <a16:creationId xmlns:a16="http://schemas.microsoft.com/office/drawing/2014/main" id="{F6944034-8730-4230-A20C-146B92470A3E}"/>
              </a:ext>
            </a:extLst>
          </p:cNvPr>
          <p:cNvSpPr txBox="1"/>
          <p:nvPr/>
        </p:nvSpPr>
        <p:spPr>
          <a:xfrm rot="20785567">
            <a:off x="2762911" y="3510779"/>
            <a:ext cx="1935945" cy="923330"/>
          </a:xfrm>
          <a:prstGeom prst="rect">
            <a:avLst/>
          </a:prstGeom>
          <a:solidFill>
            <a:schemeClr val="bg1">
              <a:alpha val="62000"/>
            </a:schemeClr>
          </a:solidFill>
          <a:ln>
            <a:solidFill>
              <a:srgbClr val="00B050"/>
            </a:solidFill>
          </a:ln>
        </p:spPr>
        <p:txBody>
          <a:bodyPr wrap="square" rtlCol="0">
            <a:spAutoFit/>
          </a:bodyPr>
          <a:lstStyle/>
          <a:p>
            <a:r>
              <a:rPr lang="en-US" dirty="0"/>
              <a:t>This shift will cause changes in Lat, Lon, and </a:t>
            </a:r>
            <a:r>
              <a:rPr lang="en-US" dirty="0" err="1"/>
              <a:t>EllHt</a:t>
            </a:r>
            <a:endParaRPr lang="en-US" dirty="0"/>
          </a:p>
        </p:txBody>
      </p:sp>
    </p:spTree>
    <p:extLst>
      <p:ext uri="{BB962C8B-B14F-4D97-AF65-F5344CB8AC3E}">
        <p14:creationId xmlns:p14="http://schemas.microsoft.com/office/powerpoint/2010/main" val="2853796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524000" y="0"/>
            <a:ext cx="9144000" cy="684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pPr>
              <a:defRPr/>
            </a:pPr>
            <a:r>
              <a:rPr lang="en-US"/>
              <a:t>March 08, 2018</a:t>
            </a:r>
            <a:endParaRPr lang="en-US" dirty="0"/>
          </a:p>
        </p:txBody>
      </p:sp>
      <p:sp>
        <p:nvSpPr>
          <p:cNvPr id="6" name="Footer Placeholder 5"/>
          <p:cNvSpPr>
            <a:spLocks noGrp="1"/>
          </p:cNvSpPr>
          <p:nvPr>
            <p:ph type="ftr" sz="quarter" idx="11"/>
          </p:nvPr>
        </p:nvSpPr>
        <p:spPr/>
        <p:txBody>
          <a:bodyPr/>
          <a:lstStyle/>
          <a:p>
            <a:pPr>
              <a:defRPr/>
            </a:pPr>
            <a:r>
              <a:rPr lang="en-US"/>
              <a:t>2018 NSGIC Annual Conference</a:t>
            </a:r>
          </a:p>
        </p:txBody>
      </p:sp>
      <p:sp>
        <p:nvSpPr>
          <p:cNvPr id="7" name="Slide Number Placeholder 6"/>
          <p:cNvSpPr>
            <a:spLocks noGrp="1"/>
          </p:cNvSpPr>
          <p:nvPr>
            <p:ph type="sldNum" sz="quarter" idx="12"/>
          </p:nvPr>
        </p:nvSpPr>
        <p:spPr/>
        <p:txBody>
          <a:bodyPr/>
          <a:lstStyle/>
          <a:p>
            <a:fld id="{F436BE2A-DD90-41CB-88F4-EFDC5B6CF9DA}" type="slidenum">
              <a:rPr lang="en-US" altLang="en-US" smtClean="0"/>
              <a:pPr/>
              <a:t>15</a:t>
            </a:fld>
            <a:endParaRPr lang="en-US" altLang="en-US"/>
          </a:p>
        </p:txBody>
      </p:sp>
      <p:sp>
        <p:nvSpPr>
          <p:cNvPr id="8" name="TextBox 7"/>
          <p:cNvSpPr txBox="1"/>
          <p:nvPr/>
        </p:nvSpPr>
        <p:spPr>
          <a:xfrm rot="20211992">
            <a:off x="8238931" y="4295267"/>
            <a:ext cx="1810139" cy="646331"/>
          </a:xfrm>
          <a:prstGeom prst="rect">
            <a:avLst/>
          </a:prstGeom>
          <a:solidFill>
            <a:schemeClr val="accent3">
              <a:lumMod val="40000"/>
              <a:lumOff val="60000"/>
            </a:schemeClr>
          </a:solidFill>
        </p:spPr>
        <p:txBody>
          <a:bodyPr wrap="square" rtlCol="0">
            <a:spAutoFit/>
          </a:bodyPr>
          <a:lstStyle/>
          <a:p>
            <a:r>
              <a:rPr lang="en-US" dirty="0">
                <a:solidFill>
                  <a:srgbClr val="FF0000"/>
                </a:solidFill>
              </a:rPr>
              <a:t>These arrows are ~ 1.1 meters long</a:t>
            </a:r>
          </a:p>
        </p:txBody>
      </p:sp>
      <p:sp>
        <p:nvSpPr>
          <p:cNvPr id="9" name="TextBox 8">
            <a:extLst>
              <a:ext uri="{FF2B5EF4-FFF2-40B4-BE49-F238E27FC236}">
                <a16:creationId xmlns:a16="http://schemas.microsoft.com/office/drawing/2014/main" id="{63928AB1-D498-43F1-B8E9-3571723B6B02}"/>
              </a:ext>
            </a:extLst>
          </p:cNvPr>
          <p:cNvSpPr txBox="1"/>
          <p:nvPr/>
        </p:nvSpPr>
        <p:spPr>
          <a:xfrm rot="20211992">
            <a:off x="1699721" y="938175"/>
            <a:ext cx="1810139" cy="646331"/>
          </a:xfrm>
          <a:prstGeom prst="rect">
            <a:avLst/>
          </a:prstGeom>
          <a:solidFill>
            <a:schemeClr val="accent3">
              <a:lumMod val="40000"/>
              <a:lumOff val="60000"/>
            </a:schemeClr>
          </a:solidFill>
        </p:spPr>
        <p:txBody>
          <a:bodyPr wrap="square" rtlCol="0">
            <a:spAutoFit/>
          </a:bodyPr>
          <a:lstStyle/>
          <a:p>
            <a:r>
              <a:rPr lang="en-US" dirty="0">
                <a:solidFill>
                  <a:srgbClr val="FF0000"/>
                </a:solidFill>
              </a:rPr>
              <a:t>These arrows are ~ 1.5 meters long</a:t>
            </a:r>
          </a:p>
        </p:txBody>
      </p:sp>
      <p:sp>
        <p:nvSpPr>
          <p:cNvPr id="10" name="TextBox 9">
            <a:extLst>
              <a:ext uri="{FF2B5EF4-FFF2-40B4-BE49-F238E27FC236}">
                <a16:creationId xmlns:a16="http://schemas.microsoft.com/office/drawing/2014/main" id="{C99D584A-D2C0-45B9-B3F4-D2CF4B66BA39}"/>
              </a:ext>
            </a:extLst>
          </p:cNvPr>
          <p:cNvSpPr txBox="1"/>
          <p:nvPr/>
        </p:nvSpPr>
        <p:spPr>
          <a:xfrm>
            <a:off x="1524000" y="-5922"/>
            <a:ext cx="9144000" cy="523220"/>
          </a:xfrm>
          <a:prstGeom prst="rect">
            <a:avLst/>
          </a:prstGeom>
          <a:solidFill>
            <a:schemeClr val="accent3">
              <a:lumMod val="40000"/>
              <a:lumOff val="60000"/>
            </a:schemeClr>
          </a:solidFill>
        </p:spPr>
        <p:txBody>
          <a:bodyPr wrap="square" rtlCol="0">
            <a:spAutoFit/>
          </a:bodyPr>
          <a:lstStyle/>
          <a:p>
            <a:pPr algn="ctr"/>
            <a:r>
              <a:rPr lang="en-US" sz="2800" dirty="0">
                <a:solidFill>
                  <a:srgbClr val="FF0000"/>
                </a:solidFill>
              </a:rPr>
              <a:t>Comparison of IGS08 and NAD83</a:t>
            </a:r>
          </a:p>
        </p:txBody>
      </p:sp>
    </p:spTree>
    <p:extLst>
      <p:ext uri="{BB962C8B-B14F-4D97-AF65-F5344CB8AC3E}">
        <p14:creationId xmlns:p14="http://schemas.microsoft.com/office/powerpoint/2010/main" val="1750454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NGS\Presentations\2013\PSLS_2013\Images\Horiz change_North Ame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4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672265" y="5841207"/>
            <a:ext cx="2169319" cy="784830"/>
          </a:xfrm>
          <a:prstGeom prst="rect">
            <a:avLst/>
          </a:prstGeom>
          <a:noFill/>
        </p:spPr>
        <p:txBody>
          <a:bodyPr>
            <a:spAutoFit/>
          </a:bodyPr>
          <a:lstStyle/>
          <a:p>
            <a:pPr algn="ctr" fontAlgn="base">
              <a:spcBef>
                <a:spcPct val="0"/>
              </a:spcBef>
              <a:spcAft>
                <a:spcPct val="0"/>
              </a:spcAft>
              <a:defRPr/>
            </a:pPr>
            <a:r>
              <a:rPr lang="en-US" sz="15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anose="020B0604020202020204" pitchFamily="34" charset="0"/>
              </a:rPr>
              <a:t>NAD 83(2011) to IGS08 at epoch 2022.0</a:t>
            </a:r>
          </a:p>
        </p:txBody>
      </p:sp>
      <p:sp>
        <p:nvSpPr>
          <p:cNvPr id="6" name="Date Placeholder 5"/>
          <p:cNvSpPr>
            <a:spLocks noGrp="1"/>
          </p:cNvSpPr>
          <p:nvPr>
            <p:ph type="dt" sz="half" idx="10"/>
          </p:nvPr>
        </p:nvSpPr>
        <p:spPr/>
        <p:txBody>
          <a:bodyPr/>
          <a:lstStyle/>
          <a:p>
            <a:pPr>
              <a:defRPr/>
            </a:pPr>
            <a:r>
              <a:rPr lang="en-US"/>
              <a:t>March 08, 2018</a:t>
            </a:r>
          </a:p>
        </p:txBody>
      </p:sp>
      <p:sp>
        <p:nvSpPr>
          <p:cNvPr id="7" name="Footer Placeholder 6"/>
          <p:cNvSpPr>
            <a:spLocks noGrp="1"/>
          </p:cNvSpPr>
          <p:nvPr>
            <p:ph type="ftr" sz="quarter" idx="11"/>
          </p:nvPr>
        </p:nvSpPr>
        <p:spPr/>
        <p:txBody>
          <a:bodyPr/>
          <a:lstStyle/>
          <a:p>
            <a:pPr>
              <a:defRPr/>
            </a:pPr>
            <a:r>
              <a:rPr lang="en-US"/>
              <a:t>2018 NSGIC Annual Conference</a:t>
            </a:r>
          </a:p>
        </p:txBody>
      </p:sp>
      <p:sp>
        <p:nvSpPr>
          <p:cNvPr id="8" name="Slide Number Placeholder 7"/>
          <p:cNvSpPr>
            <a:spLocks noGrp="1"/>
          </p:cNvSpPr>
          <p:nvPr>
            <p:ph type="sldNum" sz="quarter" idx="12"/>
          </p:nvPr>
        </p:nvSpPr>
        <p:spPr/>
        <p:txBody>
          <a:bodyPr/>
          <a:lstStyle/>
          <a:p>
            <a:fld id="{F436BE2A-DD90-41CB-88F4-EFDC5B6CF9DA}" type="slidenum">
              <a:rPr lang="en-US" altLang="en-US" smtClean="0"/>
              <a:pPr/>
              <a:t>16</a:t>
            </a:fld>
            <a:endParaRPr lang="en-US" altLang="en-US"/>
          </a:p>
        </p:txBody>
      </p:sp>
      <p:sp>
        <p:nvSpPr>
          <p:cNvPr id="9" name="TextBox 8">
            <a:extLst>
              <a:ext uri="{FF2B5EF4-FFF2-40B4-BE49-F238E27FC236}">
                <a16:creationId xmlns:a16="http://schemas.microsoft.com/office/drawing/2014/main" id="{7669ECBD-FADB-4228-B8F6-C9AE2FDBABA0}"/>
              </a:ext>
            </a:extLst>
          </p:cNvPr>
          <p:cNvSpPr txBox="1"/>
          <p:nvPr/>
        </p:nvSpPr>
        <p:spPr>
          <a:xfrm rot="20717046">
            <a:off x="6019649" y="2266522"/>
            <a:ext cx="2822887" cy="400110"/>
          </a:xfrm>
          <a:prstGeom prst="rect">
            <a:avLst/>
          </a:prstGeom>
          <a:solidFill>
            <a:srgbClr val="92D050">
              <a:alpha val="70000"/>
            </a:srgbClr>
          </a:solidFill>
        </p:spPr>
        <p:txBody>
          <a:bodyPr wrap="square" rtlCol="0">
            <a:spAutoFit/>
          </a:bodyPr>
          <a:lstStyle/>
          <a:p>
            <a:r>
              <a:rPr lang="en-US" sz="2000" b="1" dirty="0">
                <a:solidFill>
                  <a:srgbClr val="FF0000"/>
                </a:solidFill>
              </a:rPr>
              <a:t>~ 1.3 meters (NW) in IA</a:t>
            </a:r>
            <a:endParaRPr lang="en-US" sz="2000" b="1" u="sng" dirty="0">
              <a:solidFill>
                <a:srgbClr val="FF0000"/>
              </a:solidFill>
            </a:endParaRPr>
          </a:p>
        </p:txBody>
      </p:sp>
      <p:sp>
        <p:nvSpPr>
          <p:cNvPr id="2" name="Oval 1">
            <a:extLst>
              <a:ext uri="{FF2B5EF4-FFF2-40B4-BE49-F238E27FC236}">
                <a16:creationId xmlns:a16="http://schemas.microsoft.com/office/drawing/2014/main" id="{1D60718E-B35B-4DFA-AA70-0F02B46BFA53}"/>
              </a:ext>
            </a:extLst>
          </p:cNvPr>
          <p:cNvSpPr/>
          <p:nvPr/>
        </p:nvSpPr>
        <p:spPr>
          <a:xfrm>
            <a:off x="7266127" y="3680637"/>
            <a:ext cx="164965" cy="1587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523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NGS\Presentations\2013\PSLS_2013\Images\Elpsd ht change.jpg">
            <a:extLst>
              <a:ext uri="{FF2B5EF4-FFF2-40B4-BE49-F238E27FC236}">
                <a16:creationId xmlns:a16="http://schemas.microsoft.com/office/drawing/2014/main" id="{679A3494-2A6F-40B9-A884-54ECF5A86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672265" y="5841207"/>
            <a:ext cx="2169319" cy="784830"/>
          </a:xfrm>
          <a:prstGeom prst="rect">
            <a:avLst/>
          </a:prstGeom>
          <a:noFill/>
        </p:spPr>
        <p:txBody>
          <a:bodyPr>
            <a:spAutoFit/>
          </a:bodyPr>
          <a:lstStyle/>
          <a:p>
            <a:pPr algn="ctr" fontAlgn="base">
              <a:spcBef>
                <a:spcPct val="0"/>
              </a:spcBef>
              <a:spcAft>
                <a:spcPct val="0"/>
              </a:spcAft>
              <a:defRPr/>
            </a:pPr>
            <a:r>
              <a:rPr lang="en-US" sz="15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anose="020B0604020202020204" pitchFamily="34" charset="0"/>
              </a:rPr>
              <a:t>NAD 83(2011) to IGS08 at epoch 2022.0</a:t>
            </a:r>
          </a:p>
        </p:txBody>
      </p:sp>
      <p:sp>
        <p:nvSpPr>
          <p:cNvPr id="2" name="Date Placeholder 1"/>
          <p:cNvSpPr>
            <a:spLocks noGrp="1"/>
          </p:cNvSpPr>
          <p:nvPr>
            <p:ph type="dt" sz="half" idx="10"/>
          </p:nvPr>
        </p:nvSpPr>
        <p:spPr/>
        <p:txBody>
          <a:bodyPr/>
          <a:lstStyle/>
          <a:p>
            <a:pPr>
              <a:defRPr/>
            </a:pPr>
            <a:r>
              <a:rPr lang="en-US"/>
              <a:t>March 08, 2018</a:t>
            </a:r>
          </a:p>
        </p:txBody>
      </p:sp>
      <p:sp>
        <p:nvSpPr>
          <p:cNvPr id="4" name="Footer Placeholder 3"/>
          <p:cNvSpPr>
            <a:spLocks noGrp="1"/>
          </p:cNvSpPr>
          <p:nvPr>
            <p:ph type="ftr" sz="quarter" idx="11"/>
          </p:nvPr>
        </p:nvSpPr>
        <p:spPr/>
        <p:txBody>
          <a:bodyPr/>
          <a:lstStyle/>
          <a:p>
            <a:pPr>
              <a:defRPr/>
            </a:pPr>
            <a:r>
              <a:rPr lang="en-US"/>
              <a:t>2018 NSGIC Annual Conference</a:t>
            </a:r>
          </a:p>
        </p:txBody>
      </p:sp>
      <p:sp>
        <p:nvSpPr>
          <p:cNvPr id="5" name="Slide Number Placeholder 4"/>
          <p:cNvSpPr>
            <a:spLocks noGrp="1"/>
          </p:cNvSpPr>
          <p:nvPr>
            <p:ph type="sldNum" sz="quarter" idx="12"/>
          </p:nvPr>
        </p:nvSpPr>
        <p:spPr/>
        <p:txBody>
          <a:bodyPr/>
          <a:lstStyle/>
          <a:p>
            <a:fld id="{F436BE2A-DD90-41CB-88F4-EFDC5B6CF9DA}" type="slidenum">
              <a:rPr lang="en-US" altLang="en-US" smtClean="0"/>
              <a:pPr/>
              <a:t>17</a:t>
            </a:fld>
            <a:endParaRPr lang="en-US" altLang="en-US"/>
          </a:p>
        </p:txBody>
      </p:sp>
      <p:sp>
        <p:nvSpPr>
          <p:cNvPr id="7" name="Oval 6">
            <a:extLst>
              <a:ext uri="{FF2B5EF4-FFF2-40B4-BE49-F238E27FC236}">
                <a16:creationId xmlns:a16="http://schemas.microsoft.com/office/drawing/2014/main" id="{DA75D9AB-E5FC-4652-8238-2576AE5A7595}"/>
              </a:ext>
            </a:extLst>
          </p:cNvPr>
          <p:cNvSpPr/>
          <p:nvPr/>
        </p:nvSpPr>
        <p:spPr>
          <a:xfrm>
            <a:off x="8672265" y="2621758"/>
            <a:ext cx="164965" cy="1587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31D90F-20E8-434B-96CF-477518100212}"/>
              </a:ext>
            </a:extLst>
          </p:cNvPr>
          <p:cNvSpPr txBox="1"/>
          <p:nvPr/>
        </p:nvSpPr>
        <p:spPr>
          <a:xfrm rot="20717046">
            <a:off x="6598964" y="2136538"/>
            <a:ext cx="2346429" cy="400110"/>
          </a:xfrm>
          <a:prstGeom prst="rect">
            <a:avLst/>
          </a:prstGeom>
          <a:solidFill>
            <a:srgbClr val="92D050">
              <a:alpha val="70000"/>
            </a:srgbClr>
          </a:solidFill>
        </p:spPr>
        <p:txBody>
          <a:bodyPr wrap="square" rtlCol="0">
            <a:spAutoFit/>
          </a:bodyPr>
          <a:lstStyle/>
          <a:p>
            <a:r>
              <a:rPr lang="en-US" sz="2000" b="1" dirty="0">
                <a:solidFill>
                  <a:srgbClr val="FF0000"/>
                </a:solidFill>
              </a:rPr>
              <a:t>~ -0.9 meters in IA</a:t>
            </a:r>
            <a:endParaRPr lang="en-US" sz="2000" b="1" u="sng" dirty="0">
              <a:solidFill>
                <a:srgbClr val="FF0000"/>
              </a:solidFill>
            </a:endParaRPr>
          </a:p>
        </p:txBody>
      </p:sp>
    </p:spTree>
    <p:extLst>
      <p:ext uri="{BB962C8B-B14F-4D97-AF65-F5344CB8AC3E}">
        <p14:creationId xmlns:p14="http://schemas.microsoft.com/office/powerpoint/2010/main" val="1770527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F43E-B70C-4846-96BA-8F4BE06ADFF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57922A4-31ED-42F5-B096-0A66EB21F2C3}"/>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94430119-1C4E-4195-AF2C-4C7840BA8041}"/>
              </a:ext>
            </a:extLst>
          </p:cNvPr>
          <p:cNvSpPr>
            <a:spLocks noGrp="1"/>
          </p:cNvSpPr>
          <p:nvPr>
            <p:ph type="dt" sz="half" idx="10"/>
          </p:nvPr>
        </p:nvSpPr>
        <p:spPr/>
        <p:txBody>
          <a:bodyPr/>
          <a:lstStyle/>
          <a:p>
            <a:pPr>
              <a:defRPr/>
            </a:pPr>
            <a:r>
              <a:rPr lang="en-US"/>
              <a:t>March 08, 2018</a:t>
            </a:r>
          </a:p>
        </p:txBody>
      </p:sp>
      <p:sp>
        <p:nvSpPr>
          <p:cNvPr id="5" name="Footer Placeholder 4">
            <a:extLst>
              <a:ext uri="{FF2B5EF4-FFF2-40B4-BE49-F238E27FC236}">
                <a16:creationId xmlns:a16="http://schemas.microsoft.com/office/drawing/2014/main" id="{1D6D54CC-7D02-4EA0-9228-AC767497902C}"/>
              </a:ext>
            </a:extLst>
          </p:cNvPr>
          <p:cNvSpPr>
            <a:spLocks noGrp="1"/>
          </p:cNvSpPr>
          <p:nvPr>
            <p:ph type="ftr" sz="quarter" idx="11"/>
          </p:nvPr>
        </p:nvSpPr>
        <p:spPr/>
        <p:txBody>
          <a:bodyPr/>
          <a:lstStyle/>
          <a:p>
            <a:pPr>
              <a:defRPr/>
            </a:pPr>
            <a:r>
              <a:rPr lang="en-US"/>
              <a:t>2018 NSGIC Annual Conference</a:t>
            </a:r>
          </a:p>
        </p:txBody>
      </p:sp>
      <p:sp>
        <p:nvSpPr>
          <p:cNvPr id="6" name="Slide Number Placeholder 5">
            <a:extLst>
              <a:ext uri="{FF2B5EF4-FFF2-40B4-BE49-F238E27FC236}">
                <a16:creationId xmlns:a16="http://schemas.microsoft.com/office/drawing/2014/main" id="{FDE6DE7D-7700-437D-A08F-951B3F31E843}"/>
              </a:ext>
            </a:extLst>
          </p:cNvPr>
          <p:cNvSpPr>
            <a:spLocks noGrp="1"/>
          </p:cNvSpPr>
          <p:nvPr>
            <p:ph type="sldNum" sz="quarter" idx="12"/>
          </p:nvPr>
        </p:nvSpPr>
        <p:spPr/>
        <p:txBody>
          <a:bodyPr/>
          <a:lstStyle/>
          <a:p>
            <a:fld id="{F436BE2A-DD90-41CB-88F4-EFDC5B6CF9DA}" type="slidenum">
              <a:rPr lang="en-US" altLang="en-US" smtClean="0"/>
              <a:pPr/>
              <a:t>18</a:t>
            </a:fld>
            <a:endParaRPr lang="en-US" altLang="en-US"/>
          </a:p>
        </p:txBody>
      </p:sp>
      <p:pic>
        <p:nvPicPr>
          <p:cNvPr id="7" name="Picture 6">
            <a:extLst>
              <a:ext uri="{FF2B5EF4-FFF2-40B4-BE49-F238E27FC236}">
                <a16:creationId xmlns:a16="http://schemas.microsoft.com/office/drawing/2014/main" id="{90512AB4-EADF-4D3B-BC94-2852BDF9E0F1}"/>
              </a:ext>
            </a:extLst>
          </p:cNvPr>
          <p:cNvPicPr>
            <a:picLocks noChangeAspect="1"/>
          </p:cNvPicPr>
          <p:nvPr/>
        </p:nvPicPr>
        <p:blipFill>
          <a:blip r:embed="rId2"/>
          <a:stretch>
            <a:fillRect/>
          </a:stretch>
        </p:blipFill>
        <p:spPr>
          <a:xfrm>
            <a:off x="1524000" y="0"/>
            <a:ext cx="9144001" cy="6858000"/>
          </a:xfrm>
          <a:prstGeom prst="rect">
            <a:avLst/>
          </a:prstGeom>
        </p:spPr>
      </p:pic>
      <p:sp>
        <p:nvSpPr>
          <p:cNvPr id="8" name="TextBox 7">
            <a:extLst>
              <a:ext uri="{FF2B5EF4-FFF2-40B4-BE49-F238E27FC236}">
                <a16:creationId xmlns:a16="http://schemas.microsoft.com/office/drawing/2014/main" id="{ECB54A7A-0746-4039-82AB-28782CE8147D}"/>
              </a:ext>
            </a:extLst>
          </p:cNvPr>
          <p:cNvSpPr txBox="1"/>
          <p:nvPr/>
        </p:nvSpPr>
        <p:spPr>
          <a:xfrm>
            <a:off x="7494043" y="6075598"/>
            <a:ext cx="2859633" cy="323165"/>
          </a:xfrm>
          <a:prstGeom prst="rect">
            <a:avLst/>
          </a:prstGeom>
          <a:noFill/>
        </p:spPr>
        <p:txBody>
          <a:bodyPr wrap="square">
            <a:spAutoFit/>
          </a:bodyPr>
          <a:lstStyle/>
          <a:p>
            <a:pPr algn="ctr" fontAlgn="base">
              <a:spcBef>
                <a:spcPct val="0"/>
              </a:spcBef>
              <a:spcAft>
                <a:spcPct val="0"/>
              </a:spcAft>
              <a:defRPr/>
            </a:pPr>
            <a:r>
              <a:rPr lang="en-US" sz="15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anose="020B0604020202020204" pitchFamily="34" charset="0"/>
              </a:rPr>
              <a:t>NAVD88 to NAPGD2022</a:t>
            </a:r>
          </a:p>
        </p:txBody>
      </p:sp>
      <p:sp>
        <p:nvSpPr>
          <p:cNvPr id="9" name="TextBox 8">
            <a:extLst>
              <a:ext uri="{FF2B5EF4-FFF2-40B4-BE49-F238E27FC236}">
                <a16:creationId xmlns:a16="http://schemas.microsoft.com/office/drawing/2014/main" id="{0FDB8474-2737-49D8-B4A3-5292F722215A}"/>
              </a:ext>
            </a:extLst>
          </p:cNvPr>
          <p:cNvSpPr txBox="1"/>
          <p:nvPr/>
        </p:nvSpPr>
        <p:spPr>
          <a:xfrm rot="20717046">
            <a:off x="5552275" y="1100857"/>
            <a:ext cx="2418524" cy="400110"/>
          </a:xfrm>
          <a:prstGeom prst="rect">
            <a:avLst/>
          </a:prstGeom>
          <a:solidFill>
            <a:srgbClr val="92D050">
              <a:alpha val="70000"/>
            </a:srgbClr>
          </a:solidFill>
        </p:spPr>
        <p:txBody>
          <a:bodyPr wrap="square" rtlCol="0">
            <a:spAutoFit/>
          </a:bodyPr>
          <a:lstStyle/>
          <a:p>
            <a:r>
              <a:rPr lang="en-US" sz="2000" b="1" dirty="0">
                <a:solidFill>
                  <a:srgbClr val="FF0000"/>
                </a:solidFill>
              </a:rPr>
              <a:t>~ -0.75 meters in IA</a:t>
            </a:r>
            <a:endParaRPr lang="en-US" sz="2000" b="1" u="sng" dirty="0">
              <a:solidFill>
                <a:srgbClr val="FF0000"/>
              </a:solidFill>
            </a:endParaRPr>
          </a:p>
        </p:txBody>
      </p:sp>
      <p:sp>
        <p:nvSpPr>
          <p:cNvPr id="10" name="Oval 9">
            <a:extLst>
              <a:ext uri="{FF2B5EF4-FFF2-40B4-BE49-F238E27FC236}">
                <a16:creationId xmlns:a16="http://schemas.microsoft.com/office/drawing/2014/main" id="{FA8555E1-14C4-41D0-B296-4043970C4748}"/>
              </a:ext>
            </a:extLst>
          </p:cNvPr>
          <p:cNvSpPr/>
          <p:nvPr/>
        </p:nvSpPr>
        <p:spPr>
          <a:xfrm>
            <a:off x="6476782" y="2088132"/>
            <a:ext cx="164965" cy="1587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418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701800" y="857250"/>
            <a:ext cx="8077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ITRF is now mature – worldwide research sites</a:t>
            </a:r>
            <a:endParaRPr lang="en-US" sz="3000" dirty="0">
              <a:solidFill>
                <a:srgbClr val="1F497D"/>
              </a:solidFill>
            </a:endParaRPr>
          </a:p>
        </p:txBody>
      </p:sp>
      <p:sp>
        <p:nvSpPr>
          <p:cNvPr id="4" name="Date Placeholder 3"/>
          <p:cNvSpPr>
            <a:spLocks noGrp="1"/>
          </p:cNvSpPr>
          <p:nvPr>
            <p:ph type="dt" sz="half" idx="10"/>
          </p:nvPr>
        </p:nvSpPr>
        <p:spPr/>
        <p:txBody>
          <a:bodyPr/>
          <a:lstStyle/>
          <a:p>
            <a:pPr>
              <a:defRPr/>
            </a:pPr>
            <a:r>
              <a:rPr lang="en-US"/>
              <a:t>March 08, 2018</a:t>
            </a:r>
            <a:endParaRPr lang="en-US" dirty="0"/>
          </a:p>
        </p:txBody>
      </p:sp>
      <p:pic>
        <p:nvPicPr>
          <p:cNvPr id="6146" name="Picture 2" descr="http://www.iag-aig.org/templates_img/itrf2014_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35416"/>
            <a:ext cx="9194573" cy="395098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t>2018 NSGIC Annual Conference</a:t>
            </a:r>
          </a:p>
        </p:txBody>
      </p:sp>
      <p:sp>
        <p:nvSpPr>
          <p:cNvPr id="3" name="Slide Number Placeholder 2"/>
          <p:cNvSpPr>
            <a:spLocks noGrp="1"/>
          </p:cNvSpPr>
          <p:nvPr>
            <p:ph type="sldNum" sz="quarter" idx="12"/>
          </p:nvPr>
        </p:nvSpPr>
        <p:spPr/>
        <p:txBody>
          <a:bodyPr/>
          <a:lstStyle/>
          <a:p>
            <a:fld id="{F436BE2A-DD90-41CB-88F4-EFDC5B6CF9DA}" type="slidenum">
              <a:rPr lang="en-US" altLang="en-US" smtClean="0"/>
              <a:pPr/>
              <a:t>19</a:t>
            </a:fld>
            <a:endParaRPr lang="en-US" altLang="en-US"/>
          </a:p>
        </p:txBody>
      </p:sp>
    </p:spTree>
    <p:extLst>
      <p:ext uri="{BB962C8B-B14F-4D97-AF65-F5344CB8AC3E}">
        <p14:creationId xmlns:p14="http://schemas.microsoft.com/office/powerpoint/2010/main" val="1615514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solidFill>
                  <a:schemeClr val="tx2"/>
                </a:solidFill>
                <a:latin typeface="Gill Sans MT" panose="020B0502020104020203" pitchFamily="34" charset="0"/>
              </a:rPr>
              <a:t>Outline</a:t>
            </a:r>
          </a:p>
        </p:txBody>
      </p:sp>
      <p:sp>
        <p:nvSpPr>
          <p:cNvPr id="17411" name="Content Placeholder 2"/>
          <p:cNvSpPr>
            <a:spLocks noGrp="1"/>
          </p:cNvSpPr>
          <p:nvPr>
            <p:ph idx="1"/>
          </p:nvPr>
        </p:nvSpPr>
        <p:spPr>
          <a:xfrm>
            <a:off x="1981201" y="1883570"/>
            <a:ext cx="7802544" cy="3349229"/>
          </a:xfrm>
        </p:spPr>
        <p:txBody>
          <a:bodyPr/>
          <a:lstStyle/>
          <a:p>
            <a:pPr fontAlgn="b"/>
            <a:r>
              <a:rPr lang="en-US" dirty="0"/>
              <a:t>Need to replace NAD 83 and NAVD 88</a:t>
            </a:r>
          </a:p>
          <a:p>
            <a:pPr fontAlgn="b"/>
            <a:r>
              <a:rPr lang="en-US" dirty="0"/>
              <a:t>Customer Concerns</a:t>
            </a:r>
          </a:p>
          <a:p>
            <a:pPr fontAlgn="b"/>
            <a:r>
              <a:rPr lang="en-US" dirty="0"/>
              <a:t>Recent Decisions: Naming conventions and white papers</a:t>
            </a:r>
            <a:endParaRPr lang="en-US" altLang="en-US" b="1" dirty="0"/>
          </a:p>
          <a:p>
            <a:r>
              <a:rPr lang="en-US" altLang="en-US" dirty="0"/>
              <a:t>Anticipated effects of datum change and how to prepare</a:t>
            </a:r>
          </a:p>
          <a:p>
            <a:endParaRPr lang="en-US" altLang="en-US" dirty="0"/>
          </a:p>
          <a:p>
            <a:endParaRPr lang="en-US" altLang="en-US" dirty="0"/>
          </a:p>
        </p:txBody>
      </p:sp>
      <p:sp>
        <p:nvSpPr>
          <p:cNvPr id="4" name="Date Placeholder 3"/>
          <p:cNvSpPr>
            <a:spLocks noGrp="1"/>
          </p:cNvSpPr>
          <p:nvPr>
            <p:ph type="dt" sz="half" idx="10"/>
          </p:nvPr>
        </p:nvSpPr>
        <p:spPr/>
        <p:txBody>
          <a:bodyPr/>
          <a:lstStyle/>
          <a:p>
            <a:pPr>
              <a:defRPr/>
            </a:pPr>
            <a:r>
              <a:rPr lang="en-US" b="1">
                <a:solidFill>
                  <a:prstClr val="black">
                    <a:tint val="75000"/>
                  </a:prstClr>
                </a:solidFill>
                <a:latin typeface="Calibri"/>
              </a:rPr>
              <a:t>March 08, 2018</a:t>
            </a:r>
            <a:endParaRPr lang="en-US" b="1"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a:defRPr/>
            </a:pPr>
            <a:r>
              <a:rPr lang="en-US" b="1">
                <a:solidFill>
                  <a:prstClr val="black">
                    <a:tint val="75000"/>
                  </a:prstClr>
                </a:solidFill>
                <a:latin typeface="Calibri"/>
              </a:rPr>
              <a:t>2018 NSGIC Annual Conference</a:t>
            </a:r>
            <a:endParaRPr lang="en-US" b="1"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eaLnBrk="0" hangingPunct="0">
              <a:defRPr sz="1050" b="1">
                <a:solidFill>
                  <a:schemeClr val="tx1"/>
                </a:solidFill>
                <a:latin typeface="Verdana" panose="020B0604030504040204" pitchFamily="34" charset="0"/>
              </a:defRPr>
            </a:lvl1pPr>
            <a:lvl2pPr marL="557213" indent="-214313" eaLnBrk="0" hangingPunct="0">
              <a:defRPr sz="1050" b="1">
                <a:solidFill>
                  <a:schemeClr val="tx1"/>
                </a:solidFill>
                <a:latin typeface="Verdana" panose="020B0604030504040204" pitchFamily="34" charset="0"/>
              </a:defRPr>
            </a:lvl2pPr>
            <a:lvl3pPr marL="857250" indent="-171450" eaLnBrk="0" hangingPunct="0">
              <a:defRPr sz="1050" b="1">
                <a:solidFill>
                  <a:schemeClr val="tx1"/>
                </a:solidFill>
                <a:latin typeface="Verdana" panose="020B0604030504040204" pitchFamily="34" charset="0"/>
              </a:defRPr>
            </a:lvl3pPr>
            <a:lvl4pPr marL="1200150" indent="-171450" eaLnBrk="0" hangingPunct="0">
              <a:defRPr sz="1050" b="1">
                <a:solidFill>
                  <a:schemeClr val="tx1"/>
                </a:solidFill>
                <a:latin typeface="Verdana" panose="020B0604030504040204" pitchFamily="34" charset="0"/>
              </a:defRPr>
            </a:lvl4pPr>
            <a:lvl5pPr marL="1543050" indent="-171450" eaLnBrk="0" hangingPunct="0">
              <a:defRPr sz="1050" b="1">
                <a:solidFill>
                  <a:schemeClr val="tx1"/>
                </a:solidFill>
                <a:latin typeface="Verdana" panose="020B0604030504040204" pitchFamily="34" charset="0"/>
              </a:defRPr>
            </a:lvl5pPr>
            <a:lvl6pPr marL="1885950" indent="-171450" eaLnBrk="0" fontAlgn="base" hangingPunct="0">
              <a:spcBef>
                <a:spcPct val="0"/>
              </a:spcBef>
              <a:spcAft>
                <a:spcPct val="0"/>
              </a:spcAft>
              <a:defRPr sz="1050" b="1">
                <a:solidFill>
                  <a:schemeClr val="tx1"/>
                </a:solidFill>
                <a:latin typeface="Verdana" panose="020B0604030504040204" pitchFamily="34" charset="0"/>
              </a:defRPr>
            </a:lvl6pPr>
            <a:lvl7pPr marL="2228850" indent="-171450" eaLnBrk="0" fontAlgn="base" hangingPunct="0">
              <a:spcBef>
                <a:spcPct val="0"/>
              </a:spcBef>
              <a:spcAft>
                <a:spcPct val="0"/>
              </a:spcAft>
              <a:defRPr sz="1050" b="1">
                <a:solidFill>
                  <a:schemeClr val="tx1"/>
                </a:solidFill>
                <a:latin typeface="Verdana" panose="020B0604030504040204" pitchFamily="34" charset="0"/>
              </a:defRPr>
            </a:lvl7pPr>
            <a:lvl8pPr marL="2571750" indent="-171450" eaLnBrk="0" fontAlgn="base" hangingPunct="0">
              <a:spcBef>
                <a:spcPct val="0"/>
              </a:spcBef>
              <a:spcAft>
                <a:spcPct val="0"/>
              </a:spcAft>
              <a:defRPr sz="1050" b="1">
                <a:solidFill>
                  <a:schemeClr val="tx1"/>
                </a:solidFill>
                <a:latin typeface="Verdana" panose="020B0604030504040204" pitchFamily="34" charset="0"/>
              </a:defRPr>
            </a:lvl8pPr>
            <a:lvl9pPr marL="2914650" indent="-171450" eaLnBrk="0" fontAlgn="base" hangingPunct="0">
              <a:spcBef>
                <a:spcPct val="0"/>
              </a:spcBef>
              <a:spcAft>
                <a:spcPct val="0"/>
              </a:spcAft>
              <a:defRPr sz="1050" b="1">
                <a:solidFill>
                  <a:schemeClr val="tx1"/>
                </a:solidFill>
                <a:latin typeface="Verdana" panose="020B0604030504040204" pitchFamily="34" charset="0"/>
              </a:defRPr>
            </a:lvl9pPr>
          </a:lstStyle>
          <a:p>
            <a:pPr eaLnBrk="1" fontAlgn="base" hangingPunct="1">
              <a:spcBef>
                <a:spcPct val="0"/>
              </a:spcBef>
              <a:spcAft>
                <a:spcPct val="0"/>
              </a:spcAft>
            </a:pPr>
            <a:fld id="{C31906BA-A308-412F-996D-61A63739C4A8}" type="slidenum">
              <a:rPr lang="en-US" altLang="en-US" sz="900">
                <a:solidFill>
                  <a:srgbClr val="898989"/>
                </a:solidFill>
                <a:latin typeface="Calibri" panose="020F0502020204030204" pitchFamily="34" charset="0"/>
                <a:cs typeface="Arial" panose="020B0604020202020204" pitchFamily="34" charset="0"/>
              </a:rPr>
              <a:pPr eaLnBrk="1" fontAlgn="base" hangingPunct="1">
                <a:spcBef>
                  <a:spcPct val="0"/>
                </a:spcBef>
                <a:spcAft>
                  <a:spcPct val="0"/>
                </a:spcAft>
              </a:pPr>
              <a:t>2</a:t>
            </a:fld>
            <a:endParaRPr lang="en-US" altLang="en-US" sz="90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2862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701800" y="857250"/>
            <a:ext cx="8394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ITRF is now mature – smaller changes each epoch</a:t>
            </a:r>
            <a:endParaRPr lang="en-US" sz="3000" dirty="0">
              <a:solidFill>
                <a:srgbClr val="1F497D"/>
              </a:solidFill>
            </a:endParaRPr>
          </a:p>
        </p:txBody>
      </p:sp>
      <p:sp>
        <p:nvSpPr>
          <p:cNvPr id="4" name="Date Placeholder 3"/>
          <p:cNvSpPr>
            <a:spLocks noGrp="1"/>
          </p:cNvSpPr>
          <p:nvPr>
            <p:ph type="dt" sz="half" idx="10"/>
          </p:nvPr>
        </p:nvSpPr>
        <p:spPr/>
        <p:txBody>
          <a:bodyPr/>
          <a:lstStyle/>
          <a:p>
            <a:pPr>
              <a:defRPr/>
            </a:pPr>
            <a:r>
              <a:rPr lang="en-US"/>
              <a:t>March 08, 2018</a:t>
            </a:r>
            <a:endParaRPr lang="en-US" dirty="0"/>
          </a:p>
        </p:txBody>
      </p:sp>
      <p:pic>
        <p:nvPicPr>
          <p:cNvPr id="11" name="Picture 2" descr="https://lh6.googleusercontent.com/MNHqbZSb-zxT-r2U9iXZ6kxInJuExwWXXRLL_XuqyT6A5jQ1lZ0kLYhGRu28QZxAjUjOtbLjKI6NUFcfF2ccJTGbrLoH2gP66elnK8dA61bI7AMWUlAdmdeg3H3fCqAYCYedgkb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595" y="1535415"/>
            <a:ext cx="7243380" cy="525114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t>2018 NSGIC Annual Conference</a:t>
            </a:r>
          </a:p>
        </p:txBody>
      </p:sp>
      <p:sp>
        <p:nvSpPr>
          <p:cNvPr id="3" name="Slide Number Placeholder 2"/>
          <p:cNvSpPr>
            <a:spLocks noGrp="1"/>
          </p:cNvSpPr>
          <p:nvPr>
            <p:ph type="sldNum" sz="quarter" idx="12"/>
          </p:nvPr>
        </p:nvSpPr>
        <p:spPr/>
        <p:txBody>
          <a:bodyPr/>
          <a:lstStyle/>
          <a:p>
            <a:fld id="{F436BE2A-DD90-41CB-88F4-EFDC5B6CF9DA}" type="slidenum">
              <a:rPr lang="en-US" altLang="en-US" smtClean="0"/>
              <a:pPr/>
              <a:t>20</a:t>
            </a:fld>
            <a:endParaRPr lang="en-US" altLang="en-US"/>
          </a:p>
        </p:txBody>
      </p:sp>
      <p:sp>
        <p:nvSpPr>
          <p:cNvPr id="5" name="TextBox 4"/>
          <p:cNvSpPr txBox="1"/>
          <p:nvPr/>
        </p:nvSpPr>
        <p:spPr>
          <a:xfrm rot="20251788">
            <a:off x="9377951" y="5545335"/>
            <a:ext cx="1108697" cy="369332"/>
          </a:xfrm>
          <a:prstGeom prst="rect">
            <a:avLst/>
          </a:prstGeom>
          <a:noFill/>
        </p:spPr>
        <p:txBody>
          <a:bodyPr wrap="square" rtlCol="0">
            <a:spAutoFit/>
          </a:bodyPr>
          <a:lstStyle/>
          <a:p>
            <a:r>
              <a:rPr lang="en-US" dirty="0">
                <a:solidFill>
                  <a:srgbClr val="FF0000"/>
                </a:solidFill>
              </a:rPr>
              <a:t>ITRF2014</a:t>
            </a:r>
          </a:p>
        </p:txBody>
      </p:sp>
    </p:spTree>
    <p:extLst>
      <p:ext uri="{BB962C8B-B14F-4D97-AF65-F5344CB8AC3E}">
        <p14:creationId xmlns:p14="http://schemas.microsoft.com/office/powerpoint/2010/main" val="2257677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0710" y="4111523"/>
            <a:ext cx="3817290" cy="236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1981200" y="1581151"/>
            <a:ext cx="8686801" cy="3223022"/>
          </a:xfrm>
        </p:spPr>
        <p:txBody>
          <a:bodyPr/>
          <a:lstStyle/>
          <a:p>
            <a:r>
              <a:rPr lang="en-US" sz="2100" dirty="0"/>
              <a:t>GPS &amp; WAAS navigation uses WGS84, aligned to ITRF</a:t>
            </a:r>
          </a:p>
          <a:p>
            <a:r>
              <a:rPr lang="en-US" sz="2100" dirty="0"/>
              <a:t>satellite orbits and other geospatial datasets use global frames</a:t>
            </a:r>
            <a:br>
              <a:rPr lang="en-US" sz="2100" dirty="0"/>
            </a:br>
            <a:endParaRPr lang="en-US" sz="2100" dirty="0"/>
          </a:p>
          <a:p>
            <a:r>
              <a:rPr lang="en-US" sz="2100" dirty="0">
                <a:solidFill>
                  <a:schemeClr val="accent3">
                    <a:lumMod val="75000"/>
                  </a:schemeClr>
                </a:solidFill>
              </a:rPr>
              <a:t>our TRFs will </a:t>
            </a:r>
            <a:r>
              <a:rPr lang="en-US" sz="2100" u="sng" dirty="0">
                <a:solidFill>
                  <a:schemeClr val="accent3">
                    <a:lumMod val="75000"/>
                  </a:schemeClr>
                </a:solidFill>
              </a:rPr>
              <a:t>agree</a:t>
            </a:r>
            <a:r>
              <a:rPr lang="en-US" sz="2100" dirty="0">
                <a:solidFill>
                  <a:schemeClr val="accent3">
                    <a:lumMod val="75000"/>
                  </a:schemeClr>
                </a:solidFill>
              </a:rPr>
              <a:t> </a:t>
            </a:r>
            <a:r>
              <a:rPr lang="en-US" sz="2100" dirty="0"/>
              <a:t>with ITRF (specifically, </a:t>
            </a:r>
            <a:r>
              <a:rPr lang="en-US" sz="2100" dirty="0" err="1"/>
              <a:t>IGSyy</a:t>
            </a:r>
            <a:r>
              <a:rPr lang="en-US" sz="2100" dirty="0"/>
              <a:t>) at the initial epoch</a:t>
            </a:r>
          </a:p>
          <a:p>
            <a:r>
              <a:rPr lang="en-US" sz="2100" dirty="0">
                <a:solidFill>
                  <a:schemeClr val="accent6">
                    <a:lumMod val="75000"/>
                  </a:schemeClr>
                </a:solidFill>
              </a:rPr>
              <a:t>our TRFs will </a:t>
            </a:r>
            <a:r>
              <a:rPr lang="en-US" sz="2100" u="sng" dirty="0">
                <a:solidFill>
                  <a:schemeClr val="accent6">
                    <a:lumMod val="75000"/>
                  </a:schemeClr>
                </a:solidFill>
              </a:rPr>
              <a:t>diverge</a:t>
            </a:r>
            <a:r>
              <a:rPr lang="en-US" sz="2100" dirty="0">
                <a:solidFill>
                  <a:schemeClr val="accent6">
                    <a:lumMod val="75000"/>
                  </a:schemeClr>
                </a:solidFill>
              </a:rPr>
              <a:t> </a:t>
            </a:r>
            <a:r>
              <a:rPr lang="en-US" sz="2100" dirty="0"/>
              <a:t>from ITRF by a few cm each year to stay “plate-fixed”</a:t>
            </a:r>
          </a:p>
          <a:p>
            <a:pPr lvl="1"/>
            <a:r>
              <a:rPr lang="en-US" sz="1800" dirty="0"/>
              <a:t> difference is a simple Euler plate rotation</a:t>
            </a:r>
          </a:p>
          <a:p>
            <a:pPr lvl="1"/>
            <a:r>
              <a:rPr lang="en-US" sz="1800" dirty="0"/>
              <a:t>many areas will diverge further, as no plate is perfectly rigid</a:t>
            </a:r>
          </a:p>
          <a:p>
            <a:endParaRPr lang="en-US" sz="2100" dirty="0"/>
          </a:p>
          <a:p>
            <a:r>
              <a:rPr lang="en-US" sz="2100" dirty="0"/>
              <a:t>plate-fixed </a:t>
            </a:r>
            <a:r>
              <a:rPr lang="en-US" sz="2100" b="1" dirty="0"/>
              <a:t>or</a:t>
            </a:r>
            <a:r>
              <a:rPr lang="en-US" sz="2100" dirty="0"/>
              <a:t> ITRF-fixed; can’t have both</a:t>
            </a:r>
          </a:p>
        </p:txBody>
      </p:sp>
      <p:sp>
        <p:nvSpPr>
          <p:cNvPr id="2" name="Date Placeholder 1"/>
          <p:cNvSpPr>
            <a:spLocks noGrp="1"/>
          </p:cNvSpPr>
          <p:nvPr>
            <p:ph type="dt" sz="half" idx="10"/>
          </p:nvPr>
        </p:nvSpPr>
        <p:spPr/>
        <p:txBody>
          <a:bodyPr/>
          <a:lstStyle/>
          <a:p>
            <a:pPr>
              <a:defRPr/>
            </a:pPr>
            <a:r>
              <a:rPr lang="en-US" altLang="en-US"/>
              <a:t>March 08, 2018</a:t>
            </a:r>
          </a:p>
        </p:txBody>
      </p:sp>
      <p:sp>
        <p:nvSpPr>
          <p:cNvPr id="3" name="Footer Placeholder 2"/>
          <p:cNvSpPr>
            <a:spLocks noGrp="1"/>
          </p:cNvSpPr>
          <p:nvPr>
            <p:ph type="ftr" sz="quarter" idx="11"/>
          </p:nvPr>
        </p:nvSpPr>
        <p:spPr/>
        <p:txBody>
          <a:bodyPr/>
          <a:lstStyle/>
          <a:p>
            <a:pPr>
              <a:defRPr/>
            </a:pPr>
            <a:r>
              <a:rPr lang="en-US"/>
              <a:t>2018 NSGIC Annual Conference</a:t>
            </a:r>
          </a:p>
        </p:txBody>
      </p:sp>
      <p:sp>
        <p:nvSpPr>
          <p:cNvPr id="4" name="Slide Number Placeholder 3"/>
          <p:cNvSpPr>
            <a:spLocks noGrp="1"/>
          </p:cNvSpPr>
          <p:nvPr>
            <p:ph type="sldNum" sz="quarter" idx="12"/>
          </p:nvPr>
        </p:nvSpPr>
        <p:spPr/>
        <p:txBody>
          <a:bodyPr/>
          <a:lstStyle/>
          <a:p>
            <a:pPr>
              <a:defRPr/>
            </a:pPr>
            <a:fld id="{A269A303-B593-45E6-8920-67DA3337AB25}" type="slidenum">
              <a:rPr lang="en-US" altLang="en-US" smtClean="0"/>
              <a:pPr>
                <a:defRPr/>
              </a:pPr>
              <a:t>21</a:t>
            </a:fld>
            <a:endParaRPr lang="en-US" altLang="en-US" dirty="0"/>
          </a:p>
        </p:txBody>
      </p:sp>
      <p:sp>
        <p:nvSpPr>
          <p:cNvPr id="7" name="Title 1"/>
          <p:cNvSpPr txBox="1">
            <a:spLocks/>
          </p:cNvSpPr>
          <p:nvPr/>
        </p:nvSpPr>
        <p:spPr bwMode="auto">
          <a:xfrm>
            <a:off x="1701801" y="857250"/>
            <a:ext cx="7337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NAD 83 is not ITRF</a:t>
            </a:r>
            <a:endParaRPr lang="en-US" sz="3000" dirty="0">
              <a:solidFill>
                <a:srgbClr val="1F497D"/>
              </a:solidFill>
            </a:endParaRPr>
          </a:p>
        </p:txBody>
      </p:sp>
    </p:spTree>
    <p:extLst>
      <p:ext uri="{BB962C8B-B14F-4D97-AF65-F5344CB8AC3E}">
        <p14:creationId xmlns:p14="http://schemas.microsoft.com/office/powerpoint/2010/main" val="619449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www.ngs.noaa.gov/CORS/coord_info/velo-igs08-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609599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pPr>
              <a:defRPr/>
            </a:pPr>
            <a:r>
              <a:rPr 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22</a:t>
            </a:fld>
            <a:endParaRPr lang="en-US" altLang="en-US"/>
          </a:p>
        </p:txBody>
      </p:sp>
      <p:sp>
        <p:nvSpPr>
          <p:cNvPr id="7" name="TextBox 6">
            <a:extLst>
              <a:ext uri="{FF2B5EF4-FFF2-40B4-BE49-F238E27FC236}">
                <a16:creationId xmlns:a16="http://schemas.microsoft.com/office/drawing/2014/main" id="{12609ED3-7E9E-46E4-A2F9-D791271F0101}"/>
              </a:ext>
            </a:extLst>
          </p:cNvPr>
          <p:cNvSpPr txBox="1"/>
          <p:nvPr/>
        </p:nvSpPr>
        <p:spPr>
          <a:xfrm>
            <a:off x="3988594" y="274638"/>
            <a:ext cx="4214813" cy="369332"/>
          </a:xfrm>
          <a:prstGeom prst="rect">
            <a:avLst/>
          </a:prstGeom>
          <a:solidFill>
            <a:schemeClr val="bg2">
              <a:lumMod val="90000"/>
            </a:schemeClr>
          </a:solidFill>
        </p:spPr>
        <p:txBody>
          <a:bodyPr wrap="square" rtlCol="0">
            <a:spAutoFit/>
          </a:bodyPr>
          <a:lstStyle/>
          <a:p>
            <a:r>
              <a:rPr lang="en-US" dirty="0"/>
              <a:t>Velocities, relative to IGS08 epoch 2005.00</a:t>
            </a:r>
          </a:p>
        </p:txBody>
      </p:sp>
    </p:spTree>
    <p:extLst>
      <p:ext uri="{BB962C8B-B14F-4D97-AF65-F5344CB8AC3E}">
        <p14:creationId xmlns:p14="http://schemas.microsoft.com/office/powerpoint/2010/main" val="1759464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www.ngs.noaa.gov/CORS/coord_info/velo-nad83-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pPr>
              <a:defRPr/>
            </a:pPr>
            <a:r>
              <a:rPr 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23</a:t>
            </a:fld>
            <a:endParaRPr lang="en-US" altLang="en-US"/>
          </a:p>
        </p:txBody>
      </p:sp>
      <p:sp>
        <p:nvSpPr>
          <p:cNvPr id="8" name="TextBox 7">
            <a:extLst>
              <a:ext uri="{FF2B5EF4-FFF2-40B4-BE49-F238E27FC236}">
                <a16:creationId xmlns:a16="http://schemas.microsoft.com/office/drawing/2014/main" id="{661CDE2F-C688-4395-82FC-77ED7963A571}"/>
              </a:ext>
            </a:extLst>
          </p:cNvPr>
          <p:cNvSpPr txBox="1"/>
          <p:nvPr/>
        </p:nvSpPr>
        <p:spPr>
          <a:xfrm>
            <a:off x="3619500" y="274638"/>
            <a:ext cx="4953000" cy="369332"/>
          </a:xfrm>
          <a:prstGeom prst="rect">
            <a:avLst/>
          </a:prstGeom>
          <a:solidFill>
            <a:schemeClr val="bg2">
              <a:lumMod val="90000"/>
            </a:schemeClr>
          </a:solidFill>
        </p:spPr>
        <p:txBody>
          <a:bodyPr wrap="square" rtlCol="0">
            <a:spAutoFit/>
          </a:bodyPr>
          <a:lstStyle/>
          <a:p>
            <a:r>
              <a:rPr lang="en-US" dirty="0"/>
              <a:t>Velocities, relative to NAD83(2011) epoch 2010.00</a:t>
            </a:r>
          </a:p>
        </p:txBody>
      </p:sp>
    </p:spTree>
    <p:extLst>
      <p:ext uri="{BB962C8B-B14F-4D97-AF65-F5344CB8AC3E}">
        <p14:creationId xmlns:p14="http://schemas.microsoft.com/office/powerpoint/2010/main" val="572245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701801" y="857250"/>
            <a:ext cx="7337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NAD 83 “versions”</a:t>
            </a:r>
            <a:endParaRPr lang="en-US" sz="3000" dirty="0">
              <a:solidFill>
                <a:srgbClr val="1F497D"/>
              </a:solidFill>
            </a:endParaRPr>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24</a:t>
            </a:fld>
            <a:endParaRPr lang="en-US" altLang="en-US"/>
          </a:p>
        </p:txBody>
      </p:sp>
      <p:sp>
        <p:nvSpPr>
          <p:cNvPr id="8" name="Content Placeholder 2"/>
          <p:cNvSpPr>
            <a:spLocks noGrp="1"/>
          </p:cNvSpPr>
          <p:nvPr>
            <p:ph idx="1"/>
          </p:nvPr>
        </p:nvSpPr>
        <p:spPr>
          <a:xfrm>
            <a:off x="1981200" y="1530353"/>
            <a:ext cx="8229600" cy="3781824"/>
          </a:xfrm>
        </p:spPr>
        <p:txBody>
          <a:bodyPr/>
          <a:lstStyle/>
          <a:p>
            <a:r>
              <a:rPr lang="en-US" dirty="0"/>
              <a:t>NAD 83 (1986)</a:t>
            </a:r>
          </a:p>
          <a:p>
            <a:r>
              <a:rPr lang="en-US" dirty="0"/>
              <a:t>NAD 83 (HARNs)</a:t>
            </a:r>
          </a:p>
          <a:p>
            <a:r>
              <a:rPr lang="en-US" dirty="0"/>
              <a:t>NAD 83 (FBNs)</a:t>
            </a:r>
          </a:p>
          <a:p>
            <a:r>
              <a:rPr lang="en-US" dirty="0"/>
              <a:t>NAD 83 (NSRS)</a:t>
            </a:r>
          </a:p>
          <a:p>
            <a:r>
              <a:rPr lang="en-US" dirty="0"/>
              <a:t>NAD 83 (2011)</a:t>
            </a:r>
          </a:p>
          <a:p>
            <a:r>
              <a:rPr lang="en-US" dirty="0"/>
              <a:t>NAD 83 (PA11)</a:t>
            </a:r>
          </a:p>
          <a:p>
            <a:r>
              <a:rPr lang="en-US" dirty="0"/>
              <a:t>NAD 83 (MA11)</a:t>
            </a:r>
          </a:p>
        </p:txBody>
      </p:sp>
      <p:sp>
        <p:nvSpPr>
          <p:cNvPr id="10" name="TextBox 9"/>
          <p:cNvSpPr txBox="1"/>
          <p:nvPr/>
        </p:nvSpPr>
        <p:spPr>
          <a:xfrm rot="19319665">
            <a:off x="3954505" y="2558715"/>
            <a:ext cx="6664266" cy="1877437"/>
          </a:xfrm>
          <a:prstGeom prst="rect">
            <a:avLst/>
          </a:prstGeom>
          <a:solidFill>
            <a:schemeClr val="accent3">
              <a:lumMod val="20000"/>
              <a:lumOff val="80000"/>
              <a:alpha val="90000"/>
            </a:schemeClr>
          </a:solidFill>
        </p:spPr>
        <p:txBody>
          <a:bodyPr wrap="square" rtlCol="0">
            <a:spAutoFit/>
          </a:bodyPr>
          <a:lstStyle/>
          <a:p>
            <a:r>
              <a:rPr lang="en-US" sz="3600" b="1" dirty="0">
                <a:solidFill>
                  <a:schemeClr val="accent3">
                    <a:lumMod val="75000"/>
                  </a:schemeClr>
                </a:solidFill>
              </a:rPr>
              <a:t>Replace with 4 plate-fixed frames</a:t>
            </a:r>
          </a:p>
          <a:p>
            <a:pPr lvl="1"/>
            <a:r>
              <a:rPr lang="en-US" sz="2000" b="1" dirty="0">
                <a:solidFill>
                  <a:schemeClr val="accent3">
                    <a:lumMod val="75000"/>
                  </a:schemeClr>
                </a:solidFill>
              </a:rPr>
              <a:t>North America</a:t>
            </a:r>
          </a:p>
          <a:p>
            <a:pPr lvl="1"/>
            <a:r>
              <a:rPr lang="en-US" sz="2000" b="1" dirty="0">
                <a:solidFill>
                  <a:schemeClr val="accent3">
                    <a:lumMod val="75000"/>
                  </a:schemeClr>
                </a:solidFill>
              </a:rPr>
              <a:t>Caribbean</a:t>
            </a:r>
          </a:p>
          <a:p>
            <a:pPr lvl="1"/>
            <a:r>
              <a:rPr lang="en-US" sz="2000" b="1" dirty="0">
                <a:solidFill>
                  <a:schemeClr val="accent3">
                    <a:lumMod val="75000"/>
                  </a:schemeClr>
                </a:solidFill>
              </a:rPr>
              <a:t>Pacific</a:t>
            </a:r>
          </a:p>
          <a:p>
            <a:pPr lvl="1"/>
            <a:r>
              <a:rPr lang="en-US" sz="2000" b="1" dirty="0">
                <a:solidFill>
                  <a:schemeClr val="accent3">
                    <a:lumMod val="75000"/>
                  </a:schemeClr>
                </a:solidFill>
              </a:rPr>
              <a:t>Marianas</a:t>
            </a:r>
          </a:p>
        </p:txBody>
      </p:sp>
    </p:spTree>
    <p:extLst>
      <p:ext uri="{BB962C8B-B14F-4D97-AF65-F5344CB8AC3E}">
        <p14:creationId xmlns:p14="http://schemas.microsoft.com/office/powerpoint/2010/main" val="1179493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Everything must shift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9902" y="1886427"/>
            <a:ext cx="6233285" cy="3422903"/>
          </a:xfrm>
        </p:spPr>
      </p:pic>
      <p:sp>
        <p:nvSpPr>
          <p:cNvPr id="3" name="Date Placeholder 2"/>
          <p:cNvSpPr>
            <a:spLocks noGrp="1"/>
          </p:cNvSpPr>
          <p:nvPr>
            <p:ph type="dt" sz="half" idx="10"/>
          </p:nvPr>
        </p:nvSpPr>
        <p:spPr/>
        <p:txBody>
          <a:bodyPr/>
          <a:lstStyle/>
          <a:p>
            <a:pPr>
              <a:defRPr/>
            </a:pPr>
            <a:r>
              <a:rPr lang="en-US" altLang="en-US"/>
              <a:t>March 08, 2018</a:t>
            </a:r>
          </a:p>
        </p:txBody>
      </p:sp>
      <p:sp>
        <p:nvSpPr>
          <p:cNvPr id="4" name="Footer Placeholder 3"/>
          <p:cNvSpPr>
            <a:spLocks noGrp="1"/>
          </p:cNvSpPr>
          <p:nvPr>
            <p:ph type="ftr" sz="quarter" idx="11"/>
          </p:nvPr>
        </p:nvSpPr>
        <p:spPr/>
        <p:txBody>
          <a:bodyPr/>
          <a:lstStyle/>
          <a:p>
            <a:pPr>
              <a:defRPr/>
            </a:pPr>
            <a:r>
              <a:rPr lang="en-US"/>
              <a:t>2018 NSGIC Annual Conference</a:t>
            </a:r>
          </a:p>
        </p:txBody>
      </p:sp>
      <p:sp>
        <p:nvSpPr>
          <p:cNvPr id="5" name="Slide Number Placeholder 4"/>
          <p:cNvSpPr>
            <a:spLocks noGrp="1"/>
          </p:cNvSpPr>
          <p:nvPr>
            <p:ph type="sldNum" sz="quarter" idx="12"/>
          </p:nvPr>
        </p:nvSpPr>
        <p:spPr/>
        <p:txBody>
          <a:bodyPr/>
          <a:lstStyle/>
          <a:p>
            <a:pPr>
              <a:defRPr/>
            </a:pPr>
            <a:fld id="{A269A303-B593-45E6-8920-67DA3337AB25}" type="slidenum">
              <a:rPr lang="en-US" altLang="en-US" smtClean="0"/>
              <a:pPr>
                <a:defRPr/>
              </a:pPr>
              <a:t>25</a:t>
            </a:fld>
            <a:endParaRPr lang="en-US" altLang="en-US" dirty="0"/>
          </a:p>
        </p:txBody>
      </p:sp>
      <p:sp>
        <p:nvSpPr>
          <p:cNvPr id="8" name="TextBox 7"/>
          <p:cNvSpPr txBox="1"/>
          <p:nvPr/>
        </p:nvSpPr>
        <p:spPr>
          <a:xfrm>
            <a:off x="3206647" y="2129506"/>
            <a:ext cx="3954929" cy="715581"/>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Arial" charset="0"/>
                <a:ea typeface="MS PGothic" pitchFamily="34" charset="-128"/>
              </a:rPr>
              <a:t>RED:  NAD 83 coastline against NAD 83 imagery</a:t>
            </a:r>
          </a:p>
          <a:p>
            <a:pPr fontAlgn="base">
              <a:spcBef>
                <a:spcPct val="0"/>
              </a:spcBef>
              <a:spcAft>
                <a:spcPct val="0"/>
              </a:spcAft>
            </a:pPr>
            <a:r>
              <a:rPr lang="en-US" sz="1350" dirty="0">
                <a:solidFill>
                  <a:prstClr val="white"/>
                </a:solidFill>
                <a:latin typeface="Arial" charset="0"/>
                <a:ea typeface="MS PGothic" pitchFamily="34" charset="-128"/>
              </a:rPr>
              <a:t>GREEN:  Coastline shifted into NATRF2022 but </a:t>
            </a:r>
          </a:p>
          <a:p>
            <a:pPr fontAlgn="base">
              <a:spcBef>
                <a:spcPct val="0"/>
              </a:spcBef>
              <a:spcAft>
                <a:spcPct val="0"/>
              </a:spcAft>
            </a:pPr>
            <a:r>
              <a:rPr lang="en-US" sz="1350" dirty="0">
                <a:solidFill>
                  <a:prstClr val="white"/>
                </a:solidFill>
                <a:latin typeface="Arial" charset="0"/>
                <a:ea typeface="MS PGothic" pitchFamily="34" charset="-128"/>
              </a:rPr>
              <a:t>                the imagery remains on NAD 83</a:t>
            </a:r>
          </a:p>
        </p:txBody>
      </p:sp>
    </p:spTree>
    <p:extLst>
      <p:ext uri="{BB962C8B-B14F-4D97-AF65-F5344CB8AC3E}">
        <p14:creationId xmlns:p14="http://schemas.microsoft.com/office/powerpoint/2010/main" val="1870127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The NSRS in 2022…</a:t>
            </a:r>
          </a:p>
        </p:txBody>
      </p:sp>
      <p:sp>
        <p:nvSpPr>
          <p:cNvPr id="3" name="Content Placeholder 2"/>
          <p:cNvSpPr>
            <a:spLocks noGrp="1"/>
          </p:cNvSpPr>
          <p:nvPr>
            <p:ph idx="1"/>
          </p:nvPr>
        </p:nvSpPr>
        <p:spPr/>
        <p:txBody>
          <a:bodyPr/>
          <a:lstStyle/>
          <a:p>
            <a:r>
              <a:rPr lang="en-US" dirty="0"/>
              <a:t>Four semi-dynamic reference frames</a:t>
            </a:r>
          </a:p>
          <a:p>
            <a:endParaRPr lang="en-US" dirty="0"/>
          </a:p>
          <a:p>
            <a:r>
              <a:rPr lang="en-US" dirty="0"/>
              <a:t>Geoid/GPS based vertical datum</a:t>
            </a:r>
          </a:p>
          <a:p>
            <a:endParaRPr lang="en-US" dirty="0"/>
          </a:p>
          <a:p>
            <a:r>
              <a:rPr lang="en-US" dirty="0"/>
              <a:t>All data will be time tagged</a:t>
            </a:r>
          </a:p>
          <a:p>
            <a:endParaRPr lang="en-US" dirty="0"/>
          </a:p>
          <a:p>
            <a:r>
              <a:rPr lang="en-US" dirty="0"/>
              <a:t>All coordinates will come from GNSS surveys</a:t>
            </a:r>
          </a:p>
        </p:txBody>
      </p:sp>
      <p:sp>
        <p:nvSpPr>
          <p:cNvPr id="4" name="Date Placeholder 3"/>
          <p:cNvSpPr>
            <a:spLocks noGrp="1"/>
          </p:cNvSpPr>
          <p:nvPr>
            <p:ph type="dt" sz="half" idx="10"/>
          </p:nvPr>
        </p:nvSpPr>
        <p:spPr/>
        <p:txBody>
          <a:bodyPr/>
          <a:lstStyle/>
          <a:p>
            <a:pPr>
              <a:defRPr/>
            </a:pPr>
            <a:r>
              <a:rPr lang="en-US" alt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26</a:t>
            </a:fld>
            <a:endParaRPr lang="en-US" altLang="en-US" dirty="0"/>
          </a:p>
        </p:txBody>
      </p:sp>
    </p:spTree>
    <p:extLst>
      <p:ext uri="{BB962C8B-B14F-4D97-AF65-F5344CB8AC3E}">
        <p14:creationId xmlns:p14="http://schemas.microsoft.com/office/powerpoint/2010/main" val="3684725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131"/>
          <p:cNvSpPr txBox="1">
            <a:spLocks/>
          </p:cNvSpPr>
          <p:nvPr/>
        </p:nvSpPr>
        <p:spPr bwMode="auto">
          <a:xfrm>
            <a:off x="1905000" y="1920479"/>
            <a:ext cx="4064000" cy="400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75" rIns="68580" bIns="34275" numCol="1" anchor="t" anchorCtr="0" compatLnSpc="1">
            <a:prstTxWarp prst="textNoShape">
              <a:avLst/>
            </a:prstTxWarp>
            <a:noAutofit/>
          </a:bodyPr>
          <a:lst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fontAlgn="auto">
              <a:lnSpc>
                <a:spcPct val="115000"/>
              </a:lnSpc>
              <a:spcBef>
                <a:spcPts val="0"/>
              </a:spcBef>
              <a:spcAft>
                <a:spcPts val="750"/>
              </a:spcAft>
              <a:buNone/>
              <a:defRPr/>
            </a:pPr>
            <a:r>
              <a:rPr lang="en-US" sz="1800" b="1" i="1">
                <a:latin typeface="Times New Roman"/>
                <a:ea typeface="Times New Roman"/>
                <a:cs typeface="Times New Roman"/>
                <a:sym typeface="Times New Roman"/>
              </a:rPr>
              <a:t>control shouldn’t move!</a:t>
            </a:r>
          </a:p>
          <a:p>
            <a:pPr fontAlgn="auto">
              <a:lnSpc>
                <a:spcPct val="115000"/>
              </a:lnSpc>
              <a:spcBef>
                <a:spcPts val="0"/>
              </a:spcBef>
              <a:spcAft>
                <a:spcPts val="750"/>
              </a:spcAft>
              <a:defRPr/>
            </a:pPr>
            <a:r>
              <a:rPr lang="en-US" sz="1800" i="1">
                <a:latin typeface="Times New Roman"/>
                <a:ea typeface="Times New Roman"/>
                <a:cs typeface="Times New Roman"/>
                <a:sym typeface="Times New Roman"/>
              </a:rPr>
              <a:t>a national terrestrial reference frame should minimize velocities, even if that means drifting away from ITRF/WGS84 over time.</a:t>
            </a:r>
          </a:p>
          <a:p>
            <a:pPr marL="0" indent="0" fontAlgn="auto">
              <a:lnSpc>
                <a:spcPct val="115000"/>
              </a:lnSpc>
              <a:spcBef>
                <a:spcPts val="0"/>
              </a:spcBef>
              <a:spcAft>
                <a:spcPts val="750"/>
              </a:spcAft>
              <a:buNone/>
              <a:defRPr/>
            </a:pPr>
            <a:r>
              <a:rPr lang="en-US" sz="1800" b="1" i="1">
                <a:latin typeface="Times New Roman"/>
                <a:ea typeface="Times New Roman"/>
                <a:cs typeface="Times New Roman"/>
                <a:sym typeface="Times New Roman"/>
              </a:rPr>
              <a:t>don’t make us think!</a:t>
            </a:r>
          </a:p>
          <a:p>
            <a:pPr fontAlgn="auto">
              <a:lnSpc>
                <a:spcPct val="115000"/>
              </a:lnSpc>
              <a:spcBef>
                <a:spcPts val="0"/>
              </a:spcBef>
              <a:spcAft>
                <a:spcPts val="750"/>
              </a:spcAft>
              <a:buSzPct val="100000"/>
              <a:defRPr/>
            </a:pPr>
            <a:r>
              <a:rPr lang="en-US" sz="1800" i="1">
                <a:latin typeface="Times New Roman"/>
                <a:ea typeface="Times New Roman"/>
                <a:cs typeface="Times New Roman"/>
                <a:sym typeface="Times New Roman"/>
              </a:rPr>
              <a:t>provide vendor- and user-friendly </a:t>
            </a:r>
            <a:r>
              <a:rPr lang="en-US" sz="1800" b="1" i="1">
                <a:solidFill>
                  <a:srgbClr val="980000"/>
                </a:solidFill>
                <a:latin typeface="Times New Roman"/>
                <a:ea typeface="Times New Roman"/>
                <a:cs typeface="Times New Roman"/>
                <a:sym typeface="Times New Roman"/>
              </a:rPr>
              <a:t>transformation tools</a:t>
            </a:r>
            <a:r>
              <a:rPr lang="en-US" sz="1800" i="1">
                <a:latin typeface="Times New Roman"/>
                <a:ea typeface="Times New Roman"/>
                <a:cs typeface="Times New Roman"/>
                <a:sym typeface="Times New Roman"/>
              </a:rPr>
              <a:t> with modern programming</a:t>
            </a:r>
          </a:p>
          <a:p>
            <a:pPr fontAlgn="auto">
              <a:lnSpc>
                <a:spcPct val="115000"/>
              </a:lnSpc>
              <a:spcBef>
                <a:spcPts val="0"/>
              </a:spcBef>
              <a:spcAft>
                <a:spcPts val="750"/>
              </a:spcAft>
              <a:buSzPct val="100000"/>
              <a:defRPr/>
            </a:pPr>
            <a:r>
              <a:rPr lang="en-US" sz="1800" i="1">
                <a:latin typeface="Times New Roman"/>
                <a:ea typeface="Times New Roman"/>
                <a:cs typeface="Times New Roman"/>
                <a:sym typeface="Times New Roman"/>
              </a:rPr>
              <a:t>modernize datasheets and bluebooking </a:t>
            </a:r>
            <a:endParaRPr lang="en-US" sz="1800" i="1" dirty="0">
              <a:latin typeface="Times New Roman"/>
              <a:ea typeface="Times New Roman"/>
              <a:cs typeface="Times New Roman"/>
              <a:sym typeface="Times New Roman"/>
            </a:endParaRPr>
          </a:p>
        </p:txBody>
      </p:sp>
      <p:sp>
        <p:nvSpPr>
          <p:cNvPr id="7170" name="Shape 130"/>
          <p:cNvSpPr txBox="1">
            <a:spLocks noGrp="1"/>
          </p:cNvSpPr>
          <p:nvPr>
            <p:ph type="title"/>
          </p:nvPr>
        </p:nvSpPr>
        <p:spPr>
          <a:xfrm>
            <a:off x="2882900" y="490814"/>
            <a:ext cx="6172200" cy="857250"/>
          </a:xfrm>
        </p:spPr>
        <p:txBody>
          <a:bodyPr vert="horz" wrap="square" lIns="68580" tIns="34275" rIns="68580" bIns="34275" numCol="1" anchor="ctr" anchorCtr="0" compatLnSpc="1">
            <a:prstTxWarp prst="textNoShape">
              <a:avLst/>
            </a:prstTxWarp>
          </a:bodyPr>
          <a:lstStyle/>
          <a:p>
            <a:pPr>
              <a:buSzPct val="25000"/>
            </a:pPr>
            <a:r>
              <a:rPr lang="en-US" dirty="0">
                <a:solidFill>
                  <a:srgbClr val="000000"/>
                </a:solidFill>
                <a:effectLst/>
                <a:latin typeface="Arial" panose="020B0604020202020204" pitchFamily="34" charset="0"/>
              </a:rPr>
              <a:t>Customer Concerns</a:t>
            </a:r>
            <a:endParaRPr lang="en-US"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2" name="Shape 132"/>
          <p:cNvSpPr txBox="1">
            <a:spLocks noGrp="1"/>
          </p:cNvSpPr>
          <p:nvPr>
            <p:ph idx="1"/>
          </p:nvPr>
        </p:nvSpPr>
        <p:spPr>
          <a:xfrm>
            <a:off x="5969001" y="1920479"/>
            <a:ext cx="4699000" cy="4007644"/>
          </a:xfrm>
        </p:spPr>
        <p:txBody>
          <a:bodyPr vert="horz" wrap="square" lIns="68580" tIns="34275" rIns="68580" bIns="34275" numCol="1" anchor="t" anchorCtr="0" compatLnSpc="1">
            <a:prstTxWarp prst="textNoShape">
              <a:avLst/>
            </a:prstTxWarp>
            <a:noAutofit/>
          </a:bodyPr>
          <a:lstStyle/>
          <a:p>
            <a:pPr marL="0" indent="0" fontAlgn="auto">
              <a:lnSpc>
                <a:spcPct val="115000"/>
              </a:lnSpc>
              <a:spcBef>
                <a:spcPts val="0"/>
              </a:spcBef>
              <a:spcAft>
                <a:spcPts val="750"/>
              </a:spcAft>
              <a:buNone/>
              <a:defRPr/>
            </a:pPr>
            <a:r>
              <a:rPr lang="en-US" sz="1800" b="1" i="1" dirty="0">
                <a:latin typeface="Times New Roman"/>
                <a:ea typeface="Times New Roman"/>
                <a:cs typeface="Times New Roman"/>
                <a:sym typeface="Times New Roman"/>
              </a:rPr>
              <a:t>tell us more!</a:t>
            </a:r>
          </a:p>
          <a:p>
            <a:pPr marL="342900" indent="-171450" fontAlgn="auto">
              <a:lnSpc>
                <a:spcPct val="115000"/>
              </a:lnSpc>
              <a:spcBef>
                <a:spcPts val="0"/>
              </a:spcBef>
              <a:spcAft>
                <a:spcPts val="750"/>
              </a:spcAft>
              <a:buSzPct val="100000"/>
              <a:buFont typeface="Times New Roman"/>
              <a:buChar char="•"/>
              <a:defRPr/>
            </a:pPr>
            <a:r>
              <a:rPr lang="en-US" sz="1800" i="1" dirty="0">
                <a:latin typeface="Times New Roman"/>
                <a:ea typeface="Times New Roman"/>
                <a:cs typeface="Times New Roman"/>
                <a:sym typeface="Times New Roman"/>
              </a:rPr>
              <a:t>more </a:t>
            </a:r>
            <a:r>
              <a:rPr lang="en-US" sz="1800" b="1" i="1" dirty="0">
                <a:solidFill>
                  <a:srgbClr val="980000"/>
                </a:solidFill>
                <a:latin typeface="Times New Roman"/>
                <a:ea typeface="Times New Roman"/>
                <a:cs typeface="Times New Roman"/>
                <a:sym typeface="Times New Roman"/>
              </a:rPr>
              <a:t>updates, training, &amp; tutorials</a:t>
            </a:r>
          </a:p>
          <a:p>
            <a:pPr marL="342900" indent="-171450" fontAlgn="auto">
              <a:lnSpc>
                <a:spcPct val="115000"/>
              </a:lnSpc>
              <a:spcBef>
                <a:spcPts val="0"/>
              </a:spcBef>
              <a:spcAft>
                <a:spcPts val="750"/>
              </a:spcAft>
              <a:buSzPct val="100000"/>
              <a:buFont typeface="Times New Roman"/>
              <a:buChar char="•"/>
              <a:defRPr/>
            </a:pPr>
            <a:r>
              <a:rPr lang="en-US" sz="1800" i="1" dirty="0">
                <a:latin typeface="Times New Roman"/>
                <a:ea typeface="Times New Roman"/>
                <a:cs typeface="Times New Roman"/>
                <a:sym typeface="Times New Roman"/>
              </a:rPr>
              <a:t>a </a:t>
            </a:r>
            <a:r>
              <a:rPr lang="en-US" sz="1800" b="1" i="1" dirty="0">
                <a:solidFill>
                  <a:srgbClr val="980000"/>
                </a:solidFill>
                <a:latin typeface="Times New Roman"/>
                <a:ea typeface="Times New Roman"/>
                <a:cs typeface="Times New Roman"/>
                <a:sym typeface="Times New Roman"/>
              </a:rPr>
              <a:t>formal publication</a:t>
            </a:r>
            <a:r>
              <a:rPr lang="en-US" sz="1800" i="1" dirty="0">
                <a:latin typeface="Times New Roman"/>
                <a:ea typeface="Times New Roman"/>
                <a:cs typeface="Times New Roman"/>
                <a:sym typeface="Times New Roman"/>
              </a:rPr>
              <a:t> describing the differences between NAD 83 / NAVD 88 and the new reference frames</a:t>
            </a:r>
            <a:endParaRPr sz="1800" b="1" i="1" dirty="0">
              <a:latin typeface="Times New Roman"/>
              <a:ea typeface="Times New Roman"/>
              <a:cs typeface="Times New Roman"/>
              <a:sym typeface="Times New Roman"/>
            </a:endParaRPr>
          </a:p>
          <a:p>
            <a:pPr marL="0" indent="0" fontAlgn="auto">
              <a:lnSpc>
                <a:spcPct val="115000"/>
              </a:lnSpc>
              <a:spcBef>
                <a:spcPts val="0"/>
              </a:spcBef>
              <a:spcAft>
                <a:spcPts val="750"/>
              </a:spcAft>
              <a:buNone/>
              <a:defRPr/>
            </a:pPr>
            <a:r>
              <a:rPr lang="en-US" sz="1800" b="1" i="1" dirty="0">
                <a:latin typeface="Times New Roman"/>
                <a:ea typeface="Times New Roman"/>
                <a:cs typeface="Times New Roman"/>
                <a:sym typeface="Times New Roman"/>
              </a:rPr>
              <a:t>help with legislation</a:t>
            </a:r>
          </a:p>
          <a:p>
            <a:pPr marL="428625" fontAlgn="auto">
              <a:lnSpc>
                <a:spcPct val="115000"/>
              </a:lnSpc>
              <a:spcBef>
                <a:spcPts val="0"/>
              </a:spcBef>
              <a:spcAft>
                <a:spcPts val="750"/>
              </a:spcAft>
              <a:buSzPct val="100000"/>
              <a:defRPr/>
            </a:pPr>
            <a:r>
              <a:rPr lang="en-US" sz="1800" i="1" dirty="0">
                <a:latin typeface="Times New Roman"/>
                <a:ea typeface="Times New Roman"/>
                <a:cs typeface="Times New Roman"/>
                <a:sym typeface="Times New Roman"/>
              </a:rPr>
              <a:t>NSPS distribute </a:t>
            </a:r>
            <a:r>
              <a:rPr lang="en-US" sz="1800" b="1" i="1" dirty="0">
                <a:solidFill>
                  <a:srgbClr val="980000"/>
                </a:solidFill>
                <a:latin typeface="Times New Roman"/>
                <a:ea typeface="Times New Roman"/>
                <a:cs typeface="Times New Roman"/>
                <a:sym typeface="Times New Roman"/>
              </a:rPr>
              <a:t>sample language</a:t>
            </a:r>
            <a:r>
              <a:rPr lang="en-US" sz="1800" i="1" dirty="0">
                <a:latin typeface="Times New Roman"/>
                <a:ea typeface="Times New Roman"/>
                <a:cs typeface="Times New Roman"/>
                <a:sym typeface="Times New Roman"/>
              </a:rPr>
              <a:t> to update state legislation that references NAD 83</a:t>
            </a:r>
          </a:p>
          <a:p>
            <a:pPr fontAlgn="auto">
              <a:lnSpc>
                <a:spcPct val="115000"/>
              </a:lnSpc>
              <a:spcBef>
                <a:spcPts val="0"/>
              </a:spcBef>
              <a:spcAft>
                <a:spcPts val="750"/>
              </a:spcAft>
              <a:defRPr/>
            </a:pPr>
            <a:endParaRPr sz="1800" b="1" i="1" dirty="0">
              <a:latin typeface="Times New Roman"/>
              <a:ea typeface="Times New Roman"/>
              <a:cs typeface="Times New Roman"/>
              <a:sym typeface="Times New Roman"/>
            </a:endParaRPr>
          </a:p>
          <a:p>
            <a:pPr fontAlgn="auto">
              <a:lnSpc>
                <a:spcPct val="115000"/>
              </a:lnSpc>
              <a:spcBef>
                <a:spcPts val="0"/>
              </a:spcBef>
              <a:spcAft>
                <a:spcPts val="750"/>
              </a:spcAft>
              <a:defRPr/>
            </a:pPr>
            <a:endParaRPr sz="1800" b="1" i="1" dirty="0">
              <a:latin typeface="Times New Roman"/>
              <a:ea typeface="Times New Roman"/>
              <a:cs typeface="Times New Roman"/>
              <a:sym typeface="Times New Roman"/>
            </a:endParaRPr>
          </a:p>
        </p:txBody>
      </p:sp>
      <p:sp>
        <p:nvSpPr>
          <p:cNvPr id="2" name="Date Placeholder 1"/>
          <p:cNvSpPr>
            <a:spLocks noGrp="1"/>
          </p:cNvSpPr>
          <p:nvPr>
            <p:ph type="dt" sz="half" idx="10"/>
          </p:nvPr>
        </p:nvSpPr>
        <p:spPr/>
        <p:txBody>
          <a:bodyPr/>
          <a:lstStyle/>
          <a:p>
            <a:pPr>
              <a:defRPr/>
            </a:pPr>
            <a:r>
              <a:rPr lang="en-US"/>
              <a:t>March 08, 2018</a:t>
            </a:r>
            <a:endParaRPr lang="en-US" dirty="0"/>
          </a:p>
        </p:txBody>
      </p:sp>
      <p:sp>
        <p:nvSpPr>
          <p:cNvPr id="4" name="Footer Placeholder 3"/>
          <p:cNvSpPr>
            <a:spLocks noGrp="1"/>
          </p:cNvSpPr>
          <p:nvPr>
            <p:ph type="ftr" sz="quarter" idx="11"/>
          </p:nvPr>
        </p:nvSpPr>
        <p:spPr/>
        <p:txBody>
          <a:bodyPr/>
          <a:lstStyle/>
          <a:p>
            <a:pPr>
              <a:defRPr/>
            </a:pPr>
            <a:r>
              <a:rPr lang="en-US"/>
              <a:t>2018 NSGIC Annual Conference</a:t>
            </a:r>
            <a:endParaRPr lang="en-US" dirty="0"/>
          </a:p>
        </p:txBody>
      </p:sp>
      <p:sp>
        <p:nvSpPr>
          <p:cNvPr id="7" name="Slide Number Placeholder 6"/>
          <p:cNvSpPr>
            <a:spLocks noGrp="1"/>
          </p:cNvSpPr>
          <p:nvPr>
            <p:ph type="sldNum" sz="quarter" idx="12"/>
          </p:nvPr>
        </p:nvSpPr>
        <p:spPr/>
        <p:txBody>
          <a:bodyPr/>
          <a:lstStyle/>
          <a:p>
            <a:fld id="{EB5F5968-2192-4CB3-ABDB-EF83C119BB8E}" type="slidenum">
              <a:rPr lang="en-US" altLang="en-US" smtClean="0"/>
              <a:pPr/>
              <a:t>27</a:t>
            </a:fld>
            <a:endParaRPr lang="en-US" altLang="en-US"/>
          </a:p>
        </p:txBody>
      </p:sp>
      <p:sp>
        <p:nvSpPr>
          <p:cNvPr id="3" name="TextBox 2"/>
          <p:cNvSpPr txBox="1"/>
          <p:nvPr/>
        </p:nvSpPr>
        <p:spPr>
          <a:xfrm>
            <a:off x="1676401" y="1644652"/>
            <a:ext cx="901700" cy="1200329"/>
          </a:xfrm>
          <a:prstGeom prst="rect">
            <a:avLst/>
          </a:prstGeom>
          <a:noFill/>
        </p:spPr>
        <p:txBody>
          <a:bodyPr wrap="square" rtlCol="0">
            <a:spAutoFit/>
          </a:bodyPr>
          <a:lstStyle/>
          <a:p>
            <a:r>
              <a:rPr lang="en-US" sz="7200" dirty="0">
                <a:solidFill>
                  <a:srgbClr val="00B050"/>
                </a:solidFill>
              </a:rPr>
              <a:t>✓</a:t>
            </a:r>
            <a:endParaRPr lang="en-US" sz="6600" dirty="0">
              <a:solidFill>
                <a:srgbClr val="00B050"/>
              </a:solidFill>
            </a:endParaRPr>
          </a:p>
        </p:txBody>
      </p:sp>
      <p:sp>
        <p:nvSpPr>
          <p:cNvPr id="9" name="TextBox 8"/>
          <p:cNvSpPr txBox="1"/>
          <p:nvPr/>
        </p:nvSpPr>
        <p:spPr>
          <a:xfrm>
            <a:off x="5905492" y="1657354"/>
            <a:ext cx="901700" cy="1200329"/>
          </a:xfrm>
          <a:prstGeom prst="rect">
            <a:avLst/>
          </a:prstGeom>
          <a:noFill/>
        </p:spPr>
        <p:txBody>
          <a:bodyPr wrap="square" rtlCol="0">
            <a:spAutoFit/>
          </a:bodyPr>
          <a:lstStyle/>
          <a:p>
            <a:r>
              <a:rPr lang="en-US" sz="7200" dirty="0">
                <a:solidFill>
                  <a:srgbClr val="00B050"/>
                </a:solidFill>
              </a:rPr>
              <a:t>✓</a:t>
            </a:r>
            <a:endParaRPr lang="en-US" sz="6600" dirty="0">
              <a:solidFill>
                <a:srgbClr val="00B050"/>
              </a:solidFill>
            </a:endParaRPr>
          </a:p>
        </p:txBody>
      </p:sp>
      <p:sp>
        <p:nvSpPr>
          <p:cNvPr id="10" name="TextBox 9"/>
          <p:cNvSpPr txBox="1"/>
          <p:nvPr/>
        </p:nvSpPr>
        <p:spPr>
          <a:xfrm>
            <a:off x="5905494" y="3511552"/>
            <a:ext cx="901700" cy="1200329"/>
          </a:xfrm>
          <a:prstGeom prst="rect">
            <a:avLst/>
          </a:prstGeom>
          <a:noFill/>
        </p:spPr>
        <p:txBody>
          <a:bodyPr wrap="square" rtlCol="0">
            <a:spAutoFit/>
          </a:bodyPr>
          <a:lstStyle/>
          <a:p>
            <a:r>
              <a:rPr lang="en-US" sz="7200" dirty="0">
                <a:solidFill>
                  <a:srgbClr val="00B050"/>
                </a:solidFill>
              </a:rPr>
              <a:t>✓</a:t>
            </a:r>
            <a:endParaRPr lang="en-US" sz="6600" dirty="0">
              <a:solidFill>
                <a:srgbClr val="00B050"/>
              </a:solidFill>
            </a:endParaRPr>
          </a:p>
        </p:txBody>
      </p:sp>
      <p:sp>
        <p:nvSpPr>
          <p:cNvPr id="8" name="TextBox 7"/>
          <p:cNvSpPr txBox="1"/>
          <p:nvPr/>
        </p:nvSpPr>
        <p:spPr>
          <a:xfrm>
            <a:off x="1676405" y="3460753"/>
            <a:ext cx="901700" cy="1200329"/>
          </a:xfrm>
          <a:prstGeom prst="rect">
            <a:avLst/>
          </a:prstGeom>
          <a:noFill/>
        </p:spPr>
        <p:txBody>
          <a:bodyPr wrap="square" rtlCol="0">
            <a:spAutoFit/>
          </a:bodyPr>
          <a:lstStyle/>
          <a:p>
            <a:r>
              <a:rPr lang="en-US" sz="7200" dirty="0">
                <a:solidFill>
                  <a:srgbClr val="00B050"/>
                </a:solidFill>
              </a:rPr>
              <a:t>✓</a:t>
            </a:r>
            <a:endParaRPr lang="en-US" sz="6600" dirty="0">
              <a:solidFill>
                <a:srgbClr val="00B050"/>
              </a:solidFill>
            </a:endParaRPr>
          </a:p>
        </p:txBody>
      </p:sp>
      <p:sp>
        <p:nvSpPr>
          <p:cNvPr id="5" name="TextBox 4"/>
          <p:cNvSpPr txBox="1"/>
          <p:nvPr/>
        </p:nvSpPr>
        <p:spPr>
          <a:xfrm>
            <a:off x="3811252" y="1321852"/>
            <a:ext cx="6856749" cy="507831"/>
          </a:xfrm>
          <a:prstGeom prst="rect">
            <a:avLst/>
          </a:prstGeom>
          <a:noFill/>
        </p:spPr>
        <p:txBody>
          <a:bodyPr wrap="none" rtlCol="0">
            <a:spAutoFit/>
          </a:bodyPr>
          <a:lstStyle/>
          <a:p>
            <a:r>
              <a:rPr lang="en-US" sz="2700" dirty="0">
                <a:hlinkClick r:id="rId3"/>
              </a:rPr>
              <a:t>https://geodesy.noaa.gov/datums/newdatums/</a:t>
            </a:r>
            <a:endParaRPr lang="en-US" sz="27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42714"/>
          <a:stretch/>
        </p:blipFill>
        <p:spPr>
          <a:xfrm>
            <a:off x="3749082" y="3282812"/>
            <a:ext cx="3974523" cy="2946539"/>
          </a:xfrm>
          <a:prstGeom prst="rect">
            <a:avLst/>
          </a:prstGeom>
        </p:spPr>
      </p:pic>
      <p:pic>
        <p:nvPicPr>
          <p:cNvPr id="52232" name="Picture 8" descr="gov delivery ic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952390" y="5087541"/>
            <a:ext cx="608411" cy="6084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560802" y="5087541"/>
            <a:ext cx="1270001" cy="923330"/>
          </a:xfrm>
          <a:prstGeom prst="rect">
            <a:avLst/>
          </a:prstGeom>
          <a:noFill/>
        </p:spPr>
        <p:txBody>
          <a:bodyPr wrap="square" rtlCol="0">
            <a:spAutoFit/>
          </a:bodyPr>
          <a:lstStyle/>
          <a:p>
            <a:r>
              <a:rPr lang="en-US" sz="1350" b="1" dirty="0">
                <a:hlinkClick r:id="rId5"/>
              </a:rPr>
              <a:t>Subscribe for email notifications</a:t>
            </a:r>
          </a:p>
          <a:p>
            <a:endParaRPr lang="en-US" sz="1350" dirty="0"/>
          </a:p>
        </p:txBody>
      </p:sp>
    </p:spTree>
    <p:extLst>
      <p:ext uri="{BB962C8B-B14F-4D97-AF65-F5344CB8AC3E}">
        <p14:creationId xmlns:p14="http://schemas.microsoft.com/office/powerpoint/2010/main" val="2225686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32"/>
                                        </p:tgtEl>
                                        <p:attrNameLst>
                                          <p:attrName>style.visibility</p:attrName>
                                        </p:attrNameLst>
                                      </p:cBhvr>
                                      <p:to>
                                        <p:strVal val="visible"/>
                                      </p:to>
                                    </p:set>
                                    <p:anim calcmode="lin" valueType="num">
                                      <p:cBhvr additive="base">
                                        <p:cTn id="7" dur="500" fill="hold"/>
                                        <p:tgtEl>
                                          <p:spTgt spid="52232"/>
                                        </p:tgtEl>
                                        <p:attrNameLst>
                                          <p:attrName>ppt_x</p:attrName>
                                        </p:attrNameLst>
                                      </p:cBhvr>
                                      <p:tavLst>
                                        <p:tav tm="0">
                                          <p:val>
                                            <p:strVal val="#ppt_x"/>
                                          </p:val>
                                        </p:tav>
                                        <p:tav tm="100000">
                                          <p:val>
                                            <p:strVal val="#ppt_x"/>
                                          </p:val>
                                        </p:tav>
                                      </p:tavLst>
                                    </p:anim>
                                    <p:anim calcmode="lin" valueType="num">
                                      <p:cBhvr additive="base">
                                        <p:cTn id="8" dur="500" fill="hold"/>
                                        <p:tgtEl>
                                          <p:spTgt spid="522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006600" y="707924"/>
            <a:ext cx="8204200" cy="2536723"/>
          </a:xfrm>
          <a:prstGeom prst="rect">
            <a:avLst/>
          </a:prstGeom>
          <a:noFill/>
          <a:ln w="9525">
            <a:noFill/>
            <a:miter lim="800000"/>
            <a:headEnd/>
            <a:tailEnd/>
          </a:ln>
          <a:effectLst/>
        </p:spPr>
        <p:txBody>
          <a:bodyPr anchor="ctr"/>
          <a:lstStyle/>
          <a:p>
            <a:pPr algn="ctr">
              <a:defRPr/>
            </a:pPr>
            <a:r>
              <a:rPr lang="en-US" sz="3600" b="1" dirty="0">
                <a:solidFill>
                  <a:prstClr val="black"/>
                </a:solidFill>
                <a:latin typeface="Verdana" pitchFamily="34" charset="0"/>
              </a:rPr>
              <a:t>Some recent decisions: </a:t>
            </a:r>
          </a:p>
          <a:p>
            <a:pPr algn="ctr">
              <a:defRPr/>
            </a:pPr>
            <a:r>
              <a:rPr lang="en-US" sz="3600" b="1" dirty="0">
                <a:solidFill>
                  <a:prstClr val="black"/>
                </a:solidFill>
                <a:latin typeface="Verdana" pitchFamily="34" charset="0"/>
              </a:rPr>
              <a:t>Names and Blueprints</a:t>
            </a:r>
          </a:p>
          <a:p>
            <a:pPr algn="ctr">
              <a:defRPr/>
            </a:pPr>
            <a:r>
              <a:rPr lang="en-US" b="1" dirty="0">
                <a:solidFill>
                  <a:prstClr val="black"/>
                </a:solidFill>
                <a:latin typeface="Verdana" pitchFamily="34" charset="0"/>
              </a:rPr>
              <a:t>by</a:t>
            </a:r>
          </a:p>
          <a:p>
            <a:pPr algn="ctr">
              <a:defRPr/>
            </a:pPr>
            <a:r>
              <a:rPr lang="en-US" b="1" dirty="0">
                <a:solidFill>
                  <a:prstClr val="black"/>
                </a:solidFill>
                <a:latin typeface="Verdana" pitchFamily="34" charset="0"/>
              </a:rPr>
              <a:t>Dru Smith</a:t>
            </a:r>
          </a:p>
          <a:p>
            <a:pPr algn="ctr">
              <a:defRPr/>
            </a:pPr>
            <a:r>
              <a:rPr lang="en-US" dirty="0">
                <a:solidFill>
                  <a:prstClr val="black"/>
                </a:solidFill>
                <a:latin typeface="Verdana" pitchFamily="34" charset="0"/>
              </a:rPr>
              <a:t>NSRS Modernization Manager</a:t>
            </a:r>
          </a:p>
          <a:p>
            <a:pPr algn="ctr">
              <a:defRPr/>
            </a:pPr>
            <a:r>
              <a:rPr lang="en-US" b="1" dirty="0">
                <a:solidFill>
                  <a:prstClr val="black"/>
                </a:solidFill>
                <a:latin typeface="Verdana" pitchFamily="34" charset="0"/>
              </a:rPr>
              <a:t>NOAA’s National Geodetic Survey</a:t>
            </a:r>
            <a:endParaRPr lang="en-US" b="1" dirty="0">
              <a:solidFill>
                <a:prstClr val="black"/>
              </a:solidFill>
              <a:effectLst>
                <a:outerShdw blurRad="38100" dist="38100" dir="2700000" algn="tl">
                  <a:srgbClr val="C0C0C0"/>
                </a:outerShdw>
              </a:effectLst>
              <a:latin typeface="Verdana" pitchFamily="34" charset="0"/>
            </a:endParaRPr>
          </a:p>
        </p:txBody>
      </p:sp>
      <p:sp>
        <p:nvSpPr>
          <p:cNvPr id="2" name="Date Placeholder 1"/>
          <p:cNvSpPr>
            <a:spLocks noGrp="1"/>
          </p:cNvSpPr>
          <p:nvPr>
            <p:ph type="dt" sz="half" idx="10"/>
          </p:nvPr>
        </p:nvSpPr>
        <p:spPr/>
        <p:txBody>
          <a:bodyPr/>
          <a:lstStyle/>
          <a:p>
            <a:pPr>
              <a:defRPr/>
            </a:pPr>
            <a:r>
              <a:rPr lang="en-US"/>
              <a:t>March 08, 2018</a:t>
            </a:r>
            <a:endParaRPr lang="en-US" dirty="0"/>
          </a:p>
        </p:txBody>
      </p:sp>
      <p:sp>
        <p:nvSpPr>
          <p:cNvPr id="3" name="Footer Placeholder 2"/>
          <p:cNvSpPr>
            <a:spLocks noGrp="1"/>
          </p:cNvSpPr>
          <p:nvPr>
            <p:ph type="ftr" sz="quarter" idx="11"/>
          </p:nvPr>
        </p:nvSpPr>
        <p:spPr/>
        <p:txBody>
          <a:bodyPr/>
          <a:lstStyle/>
          <a:p>
            <a:pPr>
              <a:defRPr/>
            </a:pPr>
            <a:r>
              <a:rPr lang="en-US"/>
              <a:t>2018 NSGIC Annual Conference</a:t>
            </a:r>
            <a:endParaRPr lang="en-US" dirty="0"/>
          </a:p>
        </p:txBody>
      </p:sp>
      <p:sp>
        <p:nvSpPr>
          <p:cNvPr id="4" name="Slide Number Placeholder 3"/>
          <p:cNvSpPr>
            <a:spLocks noGrp="1"/>
          </p:cNvSpPr>
          <p:nvPr>
            <p:ph type="sldNum" sz="quarter" idx="12"/>
          </p:nvPr>
        </p:nvSpPr>
        <p:spPr/>
        <p:txBody>
          <a:bodyPr/>
          <a:lstStyle/>
          <a:p>
            <a:fld id="{7EAA9B20-142B-4CDE-B3D6-B0872C9C151A}" type="slidenum">
              <a:rPr lang="en-US" altLang="en-US" smtClean="0"/>
              <a:pPr/>
              <a:t>28</a:t>
            </a:fld>
            <a:endParaRPr lang="en-US" altLang="en-US"/>
          </a:p>
        </p:txBody>
      </p:sp>
      <p:pic>
        <p:nvPicPr>
          <p:cNvPr id="5" name="Picture 4">
            <a:extLst>
              <a:ext uri="{FF2B5EF4-FFF2-40B4-BE49-F238E27FC236}">
                <a16:creationId xmlns:a16="http://schemas.microsoft.com/office/drawing/2014/main" id="{DA804330-EE73-40BE-B1F8-3F408C53D4E9}"/>
              </a:ext>
            </a:extLst>
          </p:cNvPr>
          <p:cNvPicPr>
            <a:picLocks noChangeAspect="1"/>
          </p:cNvPicPr>
          <p:nvPr/>
        </p:nvPicPr>
        <p:blipFill>
          <a:blip r:embed="rId2"/>
          <a:stretch>
            <a:fillRect/>
          </a:stretch>
        </p:blipFill>
        <p:spPr>
          <a:xfrm>
            <a:off x="3775587" y="3244646"/>
            <a:ext cx="4857750" cy="3162300"/>
          </a:xfrm>
          <a:prstGeom prst="rect">
            <a:avLst/>
          </a:prstGeom>
        </p:spPr>
      </p:pic>
    </p:spTree>
    <p:extLst>
      <p:ext uri="{BB962C8B-B14F-4D97-AF65-F5344CB8AC3E}">
        <p14:creationId xmlns:p14="http://schemas.microsoft.com/office/powerpoint/2010/main" val="976240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New Names</a:t>
            </a:r>
          </a:p>
        </p:txBody>
      </p:sp>
      <p:sp>
        <p:nvSpPr>
          <p:cNvPr id="19" name="Date Placeholder 18">
            <a:extLst>
              <a:ext uri="{FF2B5EF4-FFF2-40B4-BE49-F238E27FC236}">
                <a16:creationId xmlns:a16="http://schemas.microsoft.com/office/drawing/2014/main" id="{36152445-5B5E-4CB9-9628-7D689A9D6C56}"/>
              </a:ext>
            </a:extLst>
          </p:cNvPr>
          <p:cNvSpPr>
            <a:spLocks noGrp="1"/>
          </p:cNvSpPr>
          <p:nvPr>
            <p:ph type="dt" sz="half" idx="10"/>
          </p:nvPr>
        </p:nvSpPr>
        <p:spPr/>
        <p:txBody>
          <a:bodyPr/>
          <a:lstStyle/>
          <a:p>
            <a:pPr>
              <a:defRPr/>
            </a:pPr>
            <a:r>
              <a:rPr lang="en-US"/>
              <a:t>March 08, 2018</a:t>
            </a:r>
            <a:endParaRPr lang="en-US" dirty="0"/>
          </a:p>
        </p:txBody>
      </p:sp>
      <p:sp>
        <p:nvSpPr>
          <p:cNvPr id="21" name="Footer Placeholder 20">
            <a:extLst>
              <a:ext uri="{FF2B5EF4-FFF2-40B4-BE49-F238E27FC236}">
                <a16:creationId xmlns:a16="http://schemas.microsoft.com/office/drawing/2014/main" id="{49D20A6D-47B6-4053-AB4C-DF8D1CA1B0B1}"/>
              </a:ext>
            </a:extLst>
          </p:cNvPr>
          <p:cNvSpPr>
            <a:spLocks noGrp="1"/>
          </p:cNvSpPr>
          <p:nvPr>
            <p:ph type="ftr" sz="quarter" idx="11"/>
          </p:nvPr>
        </p:nvSpPr>
        <p:spPr/>
        <p:txBody>
          <a:bodyPr/>
          <a:lstStyle/>
          <a:p>
            <a:pPr>
              <a:defRPr/>
            </a:pPr>
            <a:r>
              <a:rPr lang="en-US"/>
              <a:t>2018 NSGIC Annual Conference</a:t>
            </a:r>
            <a:endParaRPr lang="en-US" dirty="0"/>
          </a:p>
        </p:txBody>
      </p:sp>
      <p:sp>
        <p:nvSpPr>
          <p:cNvPr id="22" name="Slide Number Placeholder 21">
            <a:extLst>
              <a:ext uri="{FF2B5EF4-FFF2-40B4-BE49-F238E27FC236}">
                <a16:creationId xmlns:a16="http://schemas.microsoft.com/office/drawing/2014/main" id="{F97A9B49-4FBE-4FFA-B64E-B3B6185E0A91}"/>
              </a:ext>
            </a:extLst>
          </p:cNvPr>
          <p:cNvSpPr>
            <a:spLocks noGrp="1"/>
          </p:cNvSpPr>
          <p:nvPr>
            <p:ph type="sldNum" sz="quarter" idx="12"/>
          </p:nvPr>
        </p:nvSpPr>
        <p:spPr/>
        <p:txBody>
          <a:bodyPr/>
          <a:lstStyle/>
          <a:p>
            <a:fld id="{3CA038F7-C2D1-44BA-A135-71B31C4C941C}" type="slidenum">
              <a:rPr lang="en-US" altLang="en-US" smtClean="0"/>
              <a:pPr/>
              <a:t>29</a:t>
            </a:fld>
            <a:endParaRPr lang="en-US" altLang="en-US" dirty="0"/>
          </a:p>
        </p:txBody>
      </p:sp>
      <p:sp>
        <p:nvSpPr>
          <p:cNvPr id="4" name="Content Placeholder 2"/>
          <p:cNvSpPr txBox="1">
            <a:spLocks/>
          </p:cNvSpPr>
          <p:nvPr/>
        </p:nvSpPr>
        <p:spPr bwMode="gray">
          <a:xfrm>
            <a:off x="1524001"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Old:</a:t>
            </a:r>
          </a:p>
          <a:p>
            <a:pPr marL="0" indent="0">
              <a:buNone/>
              <a:defRPr/>
            </a:pPr>
            <a:r>
              <a:rPr lang="en-US" kern="0" dirty="0">
                <a:latin typeface="Gill Sans MT" panose="020B0502020104020203" pitchFamily="34" charset="0"/>
              </a:rPr>
              <a:t>NAD 83(2011)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83(PA11)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83(MA11)</a:t>
            </a:r>
          </a:p>
          <a:p>
            <a:pPr lvl="1">
              <a:defRPr/>
            </a:pPr>
            <a:endParaRPr lang="en-US" sz="2400" kern="0" dirty="0"/>
          </a:p>
          <a:p>
            <a:pPr marL="0" indent="0">
              <a:buNone/>
              <a:defRPr/>
            </a:pPr>
            <a:endParaRPr lang="en-US" b="1" kern="0" dirty="0">
              <a:solidFill>
                <a:srgbClr val="FF0000"/>
              </a:solidFill>
            </a:endParaRPr>
          </a:p>
        </p:txBody>
      </p:sp>
      <p:sp>
        <p:nvSpPr>
          <p:cNvPr id="13" name="Content Placeholder 2"/>
          <p:cNvSpPr txBox="1">
            <a:spLocks/>
          </p:cNvSpPr>
          <p:nvPr/>
        </p:nvSpPr>
        <p:spPr bwMode="gray">
          <a:xfrm>
            <a:off x="4114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New:</a:t>
            </a:r>
          </a:p>
          <a:p>
            <a:pPr marL="0" indent="0">
              <a:buNone/>
              <a:defRPr/>
            </a:pPr>
            <a:r>
              <a:rPr lang="en-US" sz="2000" kern="0" dirty="0">
                <a:latin typeface="Gill Sans MT" panose="020B0502020104020203" pitchFamily="34" charset="0"/>
              </a:rPr>
              <a:t>The North American Terrestrial Reference Frame of 2022 </a:t>
            </a:r>
          </a:p>
          <a:p>
            <a:pPr marL="0" indent="0">
              <a:buNone/>
              <a:defRPr/>
            </a:pPr>
            <a:r>
              <a:rPr lang="en-US" sz="2000" kern="0" dirty="0">
                <a:latin typeface="Gill Sans MT" panose="020B0502020104020203" pitchFamily="34" charset="0"/>
              </a:rPr>
              <a:t>	(</a:t>
            </a:r>
            <a:r>
              <a:rPr lang="en-US" sz="2000" kern="0" dirty="0">
                <a:solidFill>
                  <a:srgbClr val="FF0000"/>
                </a:solidFill>
                <a:latin typeface="Gill Sans MT" panose="020B0502020104020203" pitchFamily="34" charset="0"/>
              </a:rPr>
              <a:t>NATRF2022</a:t>
            </a:r>
            <a:r>
              <a:rPr lang="en-US" sz="2000" kern="0" dirty="0">
                <a:latin typeface="Gill Sans MT" panose="020B0502020104020203" pitchFamily="34" charset="0"/>
              </a:rPr>
              <a:t>)</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(CATRF2022)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Pacific Terrestrial Reference Frame of 2022 </a:t>
            </a:r>
          </a:p>
          <a:p>
            <a:pPr marL="0" indent="0">
              <a:buNone/>
              <a:defRPr/>
            </a:pPr>
            <a:r>
              <a:rPr lang="en-US" sz="2000" kern="0" dirty="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Mariana Terrestrial Reference Frame of 2022 </a:t>
            </a:r>
          </a:p>
          <a:p>
            <a:pPr marL="0" indent="0">
              <a:buNone/>
              <a:defRPr/>
            </a:pPr>
            <a:r>
              <a:rPr lang="en-US" sz="2000" kern="0" dirty="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None/>
              <a:defRPr/>
            </a:pPr>
            <a:endParaRPr lang="en-US" b="1" kern="0" dirty="0">
              <a:solidFill>
                <a:srgbClr val="FF0000"/>
              </a:solidFill>
            </a:endParaRPr>
          </a:p>
        </p:txBody>
      </p:sp>
      <p:cxnSp>
        <p:nvCxnSpPr>
          <p:cNvPr id="6" name="Straight Arrow Connector 5"/>
          <p:cNvCxnSpPr/>
          <p:nvPr/>
        </p:nvCxnSpPr>
        <p:spPr>
          <a:xfrm flipV="1">
            <a:off x="3476626" y="2314576"/>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476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76625"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476625" y="3786164"/>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685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2A4A-D39E-4A94-B842-9D62D7DC6180}"/>
              </a:ext>
            </a:extLst>
          </p:cNvPr>
          <p:cNvSpPr>
            <a:spLocks noGrp="1"/>
          </p:cNvSpPr>
          <p:nvPr>
            <p:ph type="title"/>
          </p:nvPr>
        </p:nvSpPr>
        <p:spPr/>
        <p:txBody>
          <a:bodyPr/>
          <a:lstStyle/>
          <a:p>
            <a:r>
              <a:rPr lang="en-US" dirty="0"/>
              <a:t>Why replace NAVD 88 and NAD 83?</a:t>
            </a:r>
          </a:p>
        </p:txBody>
      </p:sp>
      <p:sp>
        <p:nvSpPr>
          <p:cNvPr id="3" name="Content Placeholder 2">
            <a:extLst>
              <a:ext uri="{FF2B5EF4-FFF2-40B4-BE49-F238E27FC236}">
                <a16:creationId xmlns:a16="http://schemas.microsoft.com/office/drawing/2014/main" id="{7CE384A6-7CAB-46B9-8F6C-6DAF0994E714}"/>
              </a:ext>
            </a:extLst>
          </p:cNvPr>
          <p:cNvSpPr>
            <a:spLocks noGrp="1"/>
          </p:cNvSpPr>
          <p:nvPr>
            <p:ph idx="1"/>
          </p:nvPr>
        </p:nvSpPr>
        <p:spPr>
          <a:xfrm>
            <a:off x="2095500" y="1190867"/>
            <a:ext cx="8229600" cy="1648267"/>
          </a:xfrm>
        </p:spPr>
        <p:txBody>
          <a:bodyPr/>
          <a:lstStyle/>
          <a:p>
            <a:r>
              <a:rPr lang="en-US" dirty="0"/>
              <a:t>It’s the next logical step in a century old progression.</a:t>
            </a:r>
          </a:p>
          <a:p>
            <a:pPr lvl="1"/>
            <a:r>
              <a:rPr lang="en-US" dirty="0"/>
              <a:t>Migration from </a:t>
            </a:r>
            <a:r>
              <a:rPr lang="en-US" u="sng" dirty="0">
                <a:solidFill>
                  <a:srgbClr val="FF0000"/>
                </a:solidFill>
              </a:rPr>
              <a:t>assumed</a:t>
            </a:r>
            <a:r>
              <a:rPr lang="en-US" dirty="0"/>
              <a:t> coordinates, height, and direction to worldwide need to share </a:t>
            </a:r>
            <a:r>
              <a:rPr lang="en-US" u="sng" dirty="0">
                <a:solidFill>
                  <a:srgbClr val="FF0000"/>
                </a:solidFill>
              </a:rPr>
              <a:t>unified</a:t>
            </a:r>
            <a:r>
              <a:rPr lang="en-US" dirty="0"/>
              <a:t> datasets.</a:t>
            </a:r>
          </a:p>
          <a:p>
            <a:r>
              <a:rPr lang="en-US" dirty="0"/>
              <a:t>US Standard Datum -&gt; NAD27 -&gt; NAD83 -&gt; NATRF2022</a:t>
            </a:r>
          </a:p>
        </p:txBody>
      </p:sp>
      <p:sp>
        <p:nvSpPr>
          <p:cNvPr id="4" name="Date Placeholder 3">
            <a:extLst>
              <a:ext uri="{FF2B5EF4-FFF2-40B4-BE49-F238E27FC236}">
                <a16:creationId xmlns:a16="http://schemas.microsoft.com/office/drawing/2014/main" id="{417AF065-6877-49C5-BC7F-EA2BBA28E438}"/>
              </a:ext>
            </a:extLst>
          </p:cNvPr>
          <p:cNvSpPr>
            <a:spLocks noGrp="1"/>
          </p:cNvSpPr>
          <p:nvPr>
            <p:ph type="dt" sz="half" idx="10"/>
          </p:nvPr>
        </p:nvSpPr>
        <p:spPr/>
        <p:txBody>
          <a:bodyPr/>
          <a:lstStyle/>
          <a:p>
            <a:pPr>
              <a:defRPr/>
            </a:pPr>
            <a:r>
              <a:rPr lang="en-US"/>
              <a:t>March 08, 2018</a:t>
            </a:r>
            <a:endParaRPr lang="en-US" dirty="0"/>
          </a:p>
        </p:txBody>
      </p:sp>
      <p:sp>
        <p:nvSpPr>
          <p:cNvPr id="5" name="Footer Placeholder 4">
            <a:extLst>
              <a:ext uri="{FF2B5EF4-FFF2-40B4-BE49-F238E27FC236}">
                <a16:creationId xmlns:a16="http://schemas.microsoft.com/office/drawing/2014/main" id="{BA1AE4AA-F6AC-4ED4-BE58-F704844EC51D}"/>
              </a:ext>
            </a:extLst>
          </p:cNvPr>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a:extLst>
              <a:ext uri="{FF2B5EF4-FFF2-40B4-BE49-F238E27FC236}">
                <a16:creationId xmlns:a16="http://schemas.microsoft.com/office/drawing/2014/main" id="{EE898841-2135-4C2C-9CBC-EEEA5256178E}"/>
              </a:ext>
            </a:extLst>
          </p:cNvPr>
          <p:cNvSpPr>
            <a:spLocks noGrp="1"/>
          </p:cNvSpPr>
          <p:nvPr>
            <p:ph type="sldNum" sz="quarter" idx="12"/>
          </p:nvPr>
        </p:nvSpPr>
        <p:spPr/>
        <p:txBody>
          <a:bodyPr/>
          <a:lstStyle/>
          <a:p>
            <a:fld id="{EB5F5968-2192-4CB3-ABDB-EF83C119BB8E}" type="slidenum">
              <a:rPr lang="en-US" altLang="en-US" smtClean="0"/>
              <a:pPr/>
              <a:t>3</a:t>
            </a:fld>
            <a:endParaRPr lang="en-US" altLang="en-US"/>
          </a:p>
        </p:txBody>
      </p:sp>
      <p:pic>
        <p:nvPicPr>
          <p:cNvPr id="8" name="Picture 7">
            <a:extLst>
              <a:ext uri="{FF2B5EF4-FFF2-40B4-BE49-F238E27FC236}">
                <a16:creationId xmlns:a16="http://schemas.microsoft.com/office/drawing/2014/main" id="{115F56F7-0B8C-4AE2-A171-EFED87DF7D48}"/>
              </a:ext>
            </a:extLst>
          </p:cNvPr>
          <p:cNvPicPr>
            <a:picLocks noChangeAspect="1"/>
          </p:cNvPicPr>
          <p:nvPr/>
        </p:nvPicPr>
        <p:blipFill>
          <a:blip r:embed="rId2"/>
          <a:stretch>
            <a:fillRect/>
          </a:stretch>
        </p:blipFill>
        <p:spPr>
          <a:xfrm>
            <a:off x="5762680" y="2927056"/>
            <a:ext cx="4648200" cy="3486150"/>
          </a:xfrm>
          <a:prstGeom prst="rect">
            <a:avLst/>
          </a:prstGeom>
        </p:spPr>
      </p:pic>
      <p:pic>
        <p:nvPicPr>
          <p:cNvPr id="10" name="Picture 9">
            <a:extLst>
              <a:ext uri="{FF2B5EF4-FFF2-40B4-BE49-F238E27FC236}">
                <a16:creationId xmlns:a16="http://schemas.microsoft.com/office/drawing/2014/main" id="{08D9F7D0-09D3-4BDB-8F0D-F2FA386B0DFA}"/>
              </a:ext>
            </a:extLst>
          </p:cNvPr>
          <p:cNvPicPr>
            <a:picLocks noChangeAspect="1"/>
          </p:cNvPicPr>
          <p:nvPr/>
        </p:nvPicPr>
        <p:blipFill rotWithShape="1">
          <a:blip r:embed="rId3"/>
          <a:srcRect r="75482"/>
          <a:stretch/>
        </p:blipFill>
        <p:spPr>
          <a:xfrm rot="2382901">
            <a:off x="2530273" y="2545044"/>
            <a:ext cx="616509" cy="3257550"/>
          </a:xfrm>
          <a:prstGeom prst="rect">
            <a:avLst/>
          </a:prstGeom>
        </p:spPr>
      </p:pic>
      <p:sp>
        <p:nvSpPr>
          <p:cNvPr id="11" name="TextBox 10">
            <a:extLst>
              <a:ext uri="{FF2B5EF4-FFF2-40B4-BE49-F238E27FC236}">
                <a16:creationId xmlns:a16="http://schemas.microsoft.com/office/drawing/2014/main" id="{21D14CE7-F28F-4592-A0AD-C07CE9D0EAB3}"/>
              </a:ext>
            </a:extLst>
          </p:cNvPr>
          <p:cNvSpPr txBox="1"/>
          <p:nvPr/>
        </p:nvSpPr>
        <p:spPr>
          <a:xfrm rot="18585303">
            <a:off x="2356383" y="3862073"/>
            <a:ext cx="2518987" cy="1200329"/>
          </a:xfrm>
          <a:prstGeom prst="rect">
            <a:avLst/>
          </a:prstGeom>
          <a:noFill/>
        </p:spPr>
        <p:txBody>
          <a:bodyPr wrap="square" rtlCol="0">
            <a:spAutoFit/>
          </a:bodyPr>
          <a:lstStyle/>
          <a:p>
            <a:r>
              <a:rPr lang="en-US" dirty="0"/>
              <a:t>Assumed NORTH</a:t>
            </a:r>
          </a:p>
          <a:p>
            <a:r>
              <a:rPr lang="en-US" dirty="0"/>
              <a:t>N=5,000</a:t>
            </a:r>
          </a:p>
          <a:p>
            <a:r>
              <a:rPr lang="en-US" dirty="0"/>
              <a:t>E=10,000</a:t>
            </a:r>
          </a:p>
          <a:p>
            <a:r>
              <a:rPr lang="en-US" dirty="0" err="1"/>
              <a:t>Ht</a:t>
            </a:r>
            <a:r>
              <a:rPr lang="en-US" dirty="0"/>
              <a:t>=100</a:t>
            </a:r>
          </a:p>
        </p:txBody>
      </p:sp>
      <p:cxnSp>
        <p:nvCxnSpPr>
          <p:cNvPr id="13" name="Straight Arrow Connector 12">
            <a:extLst>
              <a:ext uri="{FF2B5EF4-FFF2-40B4-BE49-F238E27FC236}">
                <a16:creationId xmlns:a16="http://schemas.microsoft.com/office/drawing/2014/main" id="{BCD9FFA2-4985-4A18-9DD6-15D42725702C}"/>
              </a:ext>
            </a:extLst>
          </p:cNvPr>
          <p:cNvCxnSpPr>
            <a:cxnSpLocks/>
          </p:cNvCxnSpPr>
          <p:nvPr/>
        </p:nvCxnSpPr>
        <p:spPr>
          <a:xfrm>
            <a:off x="4288471" y="4653915"/>
            <a:ext cx="1771650" cy="0"/>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609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New Names</a:t>
            </a:r>
          </a:p>
        </p:txBody>
      </p:sp>
      <p:sp>
        <p:nvSpPr>
          <p:cNvPr id="22" name="Date Placeholder 21">
            <a:extLst>
              <a:ext uri="{FF2B5EF4-FFF2-40B4-BE49-F238E27FC236}">
                <a16:creationId xmlns:a16="http://schemas.microsoft.com/office/drawing/2014/main" id="{7A792AE7-14B3-4421-92BA-BFDD70CFACFD}"/>
              </a:ext>
            </a:extLst>
          </p:cNvPr>
          <p:cNvSpPr>
            <a:spLocks noGrp="1"/>
          </p:cNvSpPr>
          <p:nvPr>
            <p:ph type="dt" sz="half" idx="10"/>
          </p:nvPr>
        </p:nvSpPr>
        <p:spPr/>
        <p:txBody>
          <a:bodyPr/>
          <a:lstStyle/>
          <a:p>
            <a:pPr>
              <a:defRPr/>
            </a:pPr>
            <a:r>
              <a:rPr lang="en-US"/>
              <a:t>March 08, 2018</a:t>
            </a:r>
            <a:endParaRPr lang="en-US" dirty="0"/>
          </a:p>
        </p:txBody>
      </p:sp>
      <p:sp>
        <p:nvSpPr>
          <p:cNvPr id="23" name="Footer Placeholder 22">
            <a:extLst>
              <a:ext uri="{FF2B5EF4-FFF2-40B4-BE49-F238E27FC236}">
                <a16:creationId xmlns:a16="http://schemas.microsoft.com/office/drawing/2014/main" id="{AA844483-AF2D-4208-84A2-8537067E02DC}"/>
              </a:ext>
            </a:extLst>
          </p:cNvPr>
          <p:cNvSpPr>
            <a:spLocks noGrp="1"/>
          </p:cNvSpPr>
          <p:nvPr>
            <p:ph type="ftr" sz="quarter" idx="11"/>
          </p:nvPr>
        </p:nvSpPr>
        <p:spPr/>
        <p:txBody>
          <a:bodyPr/>
          <a:lstStyle/>
          <a:p>
            <a:pPr>
              <a:defRPr/>
            </a:pPr>
            <a:r>
              <a:rPr lang="en-US"/>
              <a:t>2018 NSGIC Annual Conference</a:t>
            </a:r>
            <a:endParaRPr lang="en-US" dirty="0"/>
          </a:p>
        </p:txBody>
      </p:sp>
      <p:sp>
        <p:nvSpPr>
          <p:cNvPr id="24" name="Slide Number Placeholder 23">
            <a:extLst>
              <a:ext uri="{FF2B5EF4-FFF2-40B4-BE49-F238E27FC236}">
                <a16:creationId xmlns:a16="http://schemas.microsoft.com/office/drawing/2014/main" id="{3865D8F4-C245-42F5-A147-E3962C9E206F}"/>
              </a:ext>
            </a:extLst>
          </p:cNvPr>
          <p:cNvSpPr>
            <a:spLocks noGrp="1"/>
          </p:cNvSpPr>
          <p:nvPr>
            <p:ph type="sldNum" sz="quarter" idx="12"/>
          </p:nvPr>
        </p:nvSpPr>
        <p:spPr/>
        <p:txBody>
          <a:bodyPr/>
          <a:lstStyle/>
          <a:p>
            <a:fld id="{3CA038F7-C2D1-44BA-A135-71B31C4C941C}" type="slidenum">
              <a:rPr lang="en-US" altLang="en-US" smtClean="0"/>
              <a:pPr/>
              <a:t>30</a:t>
            </a:fld>
            <a:endParaRPr lang="en-US" altLang="en-US" dirty="0"/>
          </a:p>
        </p:txBody>
      </p:sp>
      <p:sp>
        <p:nvSpPr>
          <p:cNvPr id="23556" name="Content Placeholder 2"/>
          <p:cNvSpPr txBox="1">
            <a:spLocks/>
          </p:cNvSpPr>
          <p:nvPr/>
        </p:nvSpPr>
        <p:spPr bwMode="auto">
          <a:xfrm>
            <a:off x="2384426" y="1524001"/>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Old:</a:t>
            </a:r>
          </a:p>
          <a:p>
            <a:pPr marL="457200" lvl="1" indent="0">
              <a:buNone/>
            </a:pPr>
            <a:r>
              <a:rPr lang="en-US" altLang="en-US" sz="2400" dirty="0">
                <a:cs typeface="Times New Roman" panose="02020603050405020304" pitchFamily="18" charset="0"/>
              </a:rPr>
              <a:t>NAVD 88</a:t>
            </a:r>
          </a:p>
          <a:p>
            <a:pPr marL="457200" lvl="1" indent="0">
              <a:buNone/>
            </a:pPr>
            <a:r>
              <a:rPr lang="en-US" altLang="en-US" sz="2400" dirty="0">
                <a:cs typeface="Times New Roman" panose="02020603050405020304" pitchFamily="18" charset="0"/>
              </a:rPr>
              <a:t>PRVD 02</a:t>
            </a:r>
          </a:p>
          <a:p>
            <a:pPr marL="457200" lvl="1" indent="0">
              <a:buNone/>
            </a:pPr>
            <a:r>
              <a:rPr lang="en-US" altLang="en-US" sz="2400" dirty="0">
                <a:cs typeface="Times New Roman" panose="02020603050405020304" pitchFamily="18" charset="0"/>
              </a:rPr>
              <a:t>VIVD09</a:t>
            </a:r>
          </a:p>
          <a:p>
            <a:pPr marL="457200" lvl="1" indent="0">
              <a:buNone/>
            </a:pPr>
            <a:r>
              <a:rPr lang="en-US" altLang="en-US" sz="2400" dirty="0">
                <a:cs typeface="Times New Roman" panose="02020603050405020304" pitchFamily="18" charset="0"/>
              </a:rPr>
              <a:t>ASVD02</a:t>
            </a:r>
          </a:p>
          <a:p>
            <a:pPr marL="457200" lvl="1" indent="0">
              <a:buNone/>
            </a:pPr>
            <a:r>
              <a:rPr lang="en-US" altLang="en-US" sz="2400" dirty="0">
                <a:cs typeface="Times New Roman" panose="02020603050405020304" pitchFamily="18" charset="0"/>
              </a:rPr>
              <a:t>NMVD03</a:t>
            </a:r>
          </a:p>
          <a:p>
            <a:pPr marL="457200" lvl="1" indent="0">
              <a:buNone/>
            </a:pPr>
            <a:r>
              <a:rPr lang="en-US" altLang="en-US" sz="2400" dirty="0">
                <a:cs typeface="Times New Roman" panose="02020603050405020304" pitchFamily="18" charset="0"/>
              </a:rPr>
              <a:t>GUVD04</a:t>
            </a:r>
          </a:p>
          <a:p>
            <a:pPr marL="457200" lvl="1" indent="0">
              <a:buNone/>
            </a:pPr>
            <a:r>
              <a:rPr lang="en-US" altLang="en-US" sz="2400" dirty="0">
                <a:cs typeface="Times New Roman" panose="02020603050405020304" pitchFamily="18" charset="0"/>
              </a:rPr>
              <a:t>IGLD 85</a:t>
            </a:r>
          </a:p>
          <a:p>
            <a:pPr marL="457200" lvl="1" indent="0">
              <a:buNone/>
            </a:pPr>
            <a:r>
              <a:rPr lang="en-US" altLang="en-US" sz="2400" dirty="0">
                <a:cs typeface="Times New Roman" panose="02020603050405020304" pitchFamily="18" charset="0"/>
              </a:rPr>
              <a:t>IGSN71</a:t>
            </a:r>
          </a:p>
          <a:p>
            <a:pPr marL="457200" lvl="1" indent="0">
              <a:buNone/>
            </a:pPr>
            <a:r>
              <a:rPr lang="en-US" altLang="en-US" sz="2400" dirty="0">
                <a:cs typeface="Times New Roman" panose="02020603050405020304" pitchFamily="18" charset="0"/>
              </a:rPr>
              <a:t>GEOID12B</a:t>
            </a:r>
          </a:p>
          <a:p>
            <a:pPr marL="457200" lvl="1" indent="0">
              <a:buNone/>
            </a:pPr>
            <a:r>
              <a:rPr lang="en-US" altLang="en-US" sz="2400" dirty="0">
                <a:cs typeface="Times New Roman" panose="02020603050405020304" pitchFamily="18" charset="0"/>
              </a:rPr>
              <a:t>DEFLEC12B</a:t>
            </a: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5592567" y="2514600"/>
            <a:ext cx="5075433" cy="263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New:</a:t>
            </a:r>
          </a:p>
          <a:p>
            <a:pPr marL="457200" lvl="1" indent="0">
              <a:buNone/>
            </a:pPr>
            <a:r>
              <a:rPr lang="en-US" altLang="en-US" sz="2400" dirty="0">
                <a:cs typeface="Times New Roman" panose="02020603050405020304" pitchFamily="18" charset="0"/>
              </a:rPr>
              <a:t>The North American-Pacific Geopotential Datum of 2022 (</a:t>
            </a:r>
            <a:r>
              <a:rPr lang="en-US" altLang="en-US" sz="2400" dirty="0">
                <a:solidFill>
                  <a:srgbClr val="FF0000"/>
                </a:solidFill>
                <a:cs typeface="Times New Roman" panose="02020603050405020304" pitchFamily="18" charset="0"/>
              </a:rPr>
              <a:t>NAPGD2022</a:t>
            </a:r>
            <a:r>
              <a:rPr lang="en-US" altLang="en-US" sz="2400" dirty="0">
                <a:cs typeface="Times New Roman" panose="02020603050405020304" pitchFamily="18" charset="0"/>
              </a:rPr>
              <a:t>)</a:t>
            </a:r>
          </a:p>
          <a:p>
            <a:pPr marL="457200" lvl="1" indent="0">
              <a:buNone/>
            </a:pPr>
            <a:endParaRPr lang="en-US" altLang="en-US" sz="2400" dirty="0">
              <a:cs typeface="Times New Roman" panose="02020603050405020304" pitchFamily="18" charset="0"/>
            </a:endParaRPr>
          </a:p>
          <a:p>
            <a:pPr marL="457200" lvl="1" indent="0">
              <a:buNone/>
            </a:pPr>
            <a:r>
              <a:rPr lang="en-US" altLang="en-US" sz="2400" dirty="0">
                <a:cs typeface="Times New Roman" panose="02020603050405020304" pitchFamily="18" charset="0"/>
              </a:rPr>
              <a:t>	- Will include GEOID2022</a:t>
            </a:r>
          </a:p>
          <a:p>
            <a:pPr marL="457200" lvl="1" indent="0">
              <a:buNone/>
            </a:pPr>
            <a:endParaRPr lang="en-US" altLang="en-US" sz="2400" dirty="0">
              <a:cs typeface="Times New Roman" panose="02020603050405020304" pitchFamily="18" charset="0"/>
            </a:endParaRPr>
          </a:p>
          <a:p>
            <a:pPr marL="457200" lvl="1" indent="0">
              <a:buNone/>
            </a:pPr>
            <a:endParaRPr lang="en-US" altLang="en-US" sz="2400" dirty="0">
              <a:cs typeface="Times New Roman" panose="02020603050405020304" pitchFamily="18" charset="0"/>
            </a:endParaRP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24001" y="1990726"/>
            <a:ext cx="910827" cy="430887"/>
          </a:xfrm>
          <a:prstGeom prst="rect">
            <a:avLst/>
          </a:prstGeom>
          <a:noFill/>
        </p:spPr>
        <p:txBody>
          <a:bodyPr wrap="none" rtlCol="0">
            <a:spAutoFit/>
          </a:bodyPr>
          <a:lstStyle/>
          <a:p>
            <a:r>
              <a:rPr lang="en-US" sz="1100" b="1" dirty="0">
                <a:solidFill>
                  <a:srgbClr val="FF0000"/>
                </a:solidFill>
              </a:rPr>
              <a:t>Orthometric</a:t>
            </a:r>
          </a:p>
          <a:p>
            <a:r>
              <a:rPr lang="en-US" sz="1100" b="1" dirty="0">
                <a:solidFill>
                  <a:srgbClr val="FF0000"/>
                </a:solidFill>
              </a:rPr>
              <a:t>Heights</a:t>
            </a:r>
          </a:p>
        </p:txBody>
      </p:sp>
      <p:sp>
        <p:nvSpPr>
          <p:cNvPr id="8" name="TextBox 7"/>
          <p:cNvSpPr txBox="1"/>
          <p:nvPr/>
        </p:nvSpPr>
        <p:spPr>
          <a:xfrm>
            <a:off x="1524001" y="3238454"/>
            <a:ext cx="910827" cy="600164"/>
          </a:xfrm>
          <a:prstGeom prst="rect">
            <a:avLst/>
          </a:prstGeom>
          <a:noFill/>
        </p:spPr>
        <p:txBody>
          <a:bodyPr wrap="none" rtlCol="0">
            <a:spAutoFit/>
          </a:bodyPr>
          <a:lstStyle/>
          <a:p>
            <a:r>
              <a:rPr lang="en-US" sz="1100" b="1" dirty="0">
                <a:solidFill>
                  <a:srgbClr val="FF0000"/>
                </a:solidFill>
              </a:rPr>
              <a:t>Normal</a:t>
            </a:r>
          </a:p>
          <a:p>
            <a:r>
              <a:rPr lang="en-US" sz="1100" b="1" dirty="0">
                <a:solidFill>
                  <a:srgbClr val="FF0000"/>
                </a:solidFill>
              </a:rPr>
              <a:t>Orthometric</a:t>
            </a:r>
          </a:p>
          <a:p>
            <a:r>
              <a:rPr lang="en-US" sz="1100" b="1" dirty="0">
                <a:solidFill>
                  <a:srgbClr val="FF0000"/>
                </a:solidFill>
              </a:rPr>
              <a:t>Heights</a:t>
            </a:r>
          </a:p>
        </p:txBody>
      </p:sp>
      <p:sp>
        <p:nvSpPr>
          <p:cNvPr id="5" name="Left Brace 4"/>
          <p:cNvSpPr/>
          <p:nvPr/>
        </p:nvSpPr>
        <p:spPr>
          <a:xfrm>
            <a:off x="2513374" y="2514600"/>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486514" y="4602096"/>
            <a:ext cx="694421" cy="430887"/>
          </a:xfrm>
          <a:prstGeom prst="rect">
            <a:avLst/>
          </a:prstGeom>
          <a:noFill/>
        </p:spPr>
        <p:txBody>
          <a:bodyPr wrap="none" rtlCol="0">
            <a:spAutoFit/>
          </a:bodyPr>
          <a:lstStyle/>
          <a:p>
            <a:r>
              <a:rPr lang="en-US" sz="1100" b="1" dirty="0">
                <a:solidFill>
                  <a:srgbClr val="FF0000"/>
                </a:solidFill>
              </a:rPr>
              <a:t>Dynamic</a:t>
            </a:r>
          </a:p>
          <a:p>
            <a:r>
              <a:rPr lang="en-US" sz="1100" b="1" dirty="0">
                <a:solidFill>
                  <a:srgbClr val="FF0000"/>
                </a:solidFill>
              </a:rPr>
              <a:t>Heights</a:t>
            </a:r>
          </a:p>
        </p:txBody>
      </p:sp>
      <p:sp>
        <p:nvSpPr>
          <p:cNvPr id="11" name="TextBox 10"/>
          <p:cNvSpPr txBox="1"/>
          <p:nvPr/>
        </p:nvSpPr>
        <p:spPr>
          <a:xfrm>
            <a:off x="1480163" y="5153110"/>
            <a:ext cx="612668" cy="261610"/>
          </a:xfrm>
          <a:prstGeom prst="rect">
            <a:avLst/>
          </a:prstGeom>
          <a:noFill/>
        </p:spPr>
        <p:txBody>
          <a:bodyPr wrap="none" rtlCol="0">
            <a:spAutoFit/>
          </a:bodyPr>
          <a:lstStyle/>
          <a:p>
            <a:r>
              <a:rPr lang="en-US" sz="1100" b="1" dirty="0">
                <a:solidFill>
                  <a:srgbClr val="FF0000"/>
                </a:solidFill>
              </a:rPr>
              <a:t>Gravity</a:t>
            </a:r>
          </a:p>
        </p:txBody>
      </p:sp>
      <p:sp>
        <p:nvSpPr>
          <p:cNvPr id="13" name="TextBox 12"/>
          <p:cNvSpPr txBox="1"/>
          <p:nvPr/>
        </p:nvSpPr>
        <p:spPr>
          <a:xfrm>
            <a:off x="1480164" y="5534849"/>
            <a:ext cx="898003" cy="430887"/>
          </a:xfrm>
          <a:prstGeom prst="rect">
            <a:avLst/>
          </a:prstGeom>
          <a:noFill/>
        </p:spPr>
        <p:txBody>
          <a:bodyPr wrap="none" rtlCol="0">
            <a:spAutoFit/>
          </a:bodyPr>
          <a:lstStyle/>
          <a:p>
            <a:r>
              <a:rPr lang="en-US" sz="1100" b="1" dirty="0">
                <a:solidFill>
                  <a:srgbClr val="FF0000"/>
                </a:solidFill>
              </a:rPr>
              <a:t>Geoid</a:t>
            </a:r>
          </a:p>
          <a:p>
            <a:r>
              <a:rPr lang="en-US" sz="1100" b="1" dirty="0">
                <a:solidFill>
                  <a:srgbClr val="FF0000"/>
                </a:solidFill>
              </a:rPr>
              <a:t>Undulations</a:t>
            </a:r>
          </a:p>
        </p:txBody>
      </p:sp>
      <p:sp>
        <p:nvSpPr>
          <p:cNvPr id="14" name="TextBox 13"/>
          <p:cNvSpPr txBox="1"/>
          <p:nvPr/>
        </p:nvSpPr>
        <p:spPr>
          <a:xfrm>
            <a:off x="1512779" y="5965736"/>
            <a:ext cx="997389" cy="430887"/>
          </a:xfrm>
          <a:prstGeom prst="rect">
            <a:avLst/>
          </a:prstGeom>
          <a:noFill/>
        </p:spPr>
        <p:txBody>
          <a:bodyPr wrap="none" rtlCol="0">
            <a:spAutoFit/>
          </a:bodyPr>
          <a:lstStyle/>
          <a:p>
            <a:r>
              <a:rPr lang="en-US" sz="1100" b="1" dirty="0">
                <a:solidFill>
                  <a:srgbClr val="FF0000"/>
                </a:solidFill>
              </a:rPr>
              <a:t>Deflections of</a:t>
            </a:r>
          </a:p>
          <a:p>
            <a:r>
              <a:rPr lang="en-US" sz="1100" b="1" dirty="0">
                <a:solidFill>
                  <a:srgbClr val="FF0000"/>
                </a:solidFill>
              </a:rPr>
              <a:t>the Vertical</a:t>
            </a:r>
          </a:p>
        </p:txBody>
      </p:sp>
      <p:sp>
        <p:nvSpPr>
          <p:cNvPr id="2" name="Arrow: Right 1">
            <a:extLst>
              <a:ext uri="{FF2B5EF4-FFF2-40B4-BE49-F238E27FC236}">
                <a16:creationId xmlns:a16="http://schemas.microsoft.com/office/drawing/2014/main" id="{63806074-EF6D-448C-9C04-E6B5048BC622}"/>
              </a:ext>
            </a:extLst>
          </p:cNvPr>
          <p:cNvSpPr/>
          <p:nvPr/>
        </p:nvSpPr>
        <p:spPr>
          <a:xfrm>
            <a:off x="4411038" y="2712378"/>
            <a:ext cx="1448656" cy="24407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74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0-#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0-#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8" grpId="0"/>
      <p:bldP spid="5" grpId="0" animBg="1"/>
      <p:bldP spid="10" grpId="0"/>
      <p:bldP spid="11" grpId="0"/>
      <p:bldP spid="13" grpId="0"/>
      <p:bldP spid="14"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Scientific Decisions</a:t>
            </a:r>
          </a:p>
        </p:txBody>
      </p:sp>
      <p:sp>
        <p:nvSpPr>
          <p:cNvPr id="3" name="Content Placeholder 2"/>
          <p:cNvSpPr>
            <a:spLocks noGrp="1"/>
          </p:cNvSpPr>
          <p:nvPr>
            <p:ph idx="1"/>
          </p:nvPr>
        </p:nvSpPr>
        <p:spPr/>
        <p:txBody>
          <a:bodyPr/>
          <a:lstStyle/>
          <a:p>
            <a:r>
              <a:rPr lang="en-US" dirty="0"/>
              <a:t>Blueprint for 2022, </a:t>
            </a:r>
            <a:r>
              <a:rPr lang="en-US" u="sng" dirty="0"/>
              <a:t>Part 1:  Geometric</a:t>
            </a:r>
          </a:p>
          <a:p>
            <a:pPr lvl="1">
              <a:buFont typeface="Wingdings" panose="05000000000000000000" pitchFamily="2" charset="2"/>
              <a:buChar char="ü"/>
            </a:pPr>
            <a:r>
              <a:rPr lang="en-US" dirty="0"/>
              <a:t>Four plate-fixed Terrestrial Reference Frames</a:t>
            </a:r>
          </a:p>
          <a:p>
            <a:pPr lvl="2">
              <a:buFont typeface="Wingdings" panose="05000000000000000000" pitchFamily="2" charset="2"/>
              <a:buChar char="ü"/>
            </a:pPr>
            <a:r>
              <a:rPr lang="en-US" dirty="0"/>
              <a:t>And what “plate fixed” means</a:t>
            </a:r>
          </a:p>
          <a:p>
            <a:pPr lvl="1">
              <a:buFont typeface="Wingdings" panose="05000000000000000000" pitchFamily="2" charset="2"/>
              <a:buChar char="ü"/>
            </a:pPr>
            <a:r>
              <a:rPr lang="en-US" dirty="0"/>
              <a:t>Mathematical equation between IGS and TRFs</a:t>
            </a:r>
          </a:p>
          <a:p>
            <a:pPr lvl="2">
              <a:buFont typeface="Wingdings" panose="05000000000000000000" pitchFamily="2" charset="2"/>
              <a:buChar char="ü"/>
            </a:pPr>
            <a:r>
              <a:rPr lang="en-US" dirty="0"/>
              <a:t>Plate Rotation Model for each plate</a:t>
            </a:r>
          </a:p>
          <a:p>
            <a:pPr lvl="2">
              <a:buFont typeface="Wingdings" panose="05000000000000000000" pitchFamily="2" charset="2"/>
              <a:buChar char="ü"/>
            </a:pPr>
            <a:r>
              <a:rPr lang="en-US" dirty="0"/>
              <a:t>Coordinates at survey epoch</a:t>
            </a:r>
          </a:p>
          <a:p>
            <a:pPr lvl="1">
              <a:buFont typeface="Wingdings" panose="05000000000000000000" pitchFamily="2" charset="2"/>
              <a:buChar char="ü"/>
            </a:pPr>
            <a:r>
              <a:rPr lang="en-US" dirty="0"/>
              <a:t>Intra-frame velocity model</a:t>
            </a:r>
          </a:p>
          <a:p>
            <a:pPr lvl="2">
              <a:buFont typeface="Wingdings" panose="05000000000000000000" pitchFamily="2" charset="2"/>
              <a:buChar char="ü"/>
            </a:pPr>
            <a:r>
              <a:rPr lang="en-US" dirty="0"/>
              <a:t>To compare coordinates surveyed at different epochs</a:t>
            </a:r>
          </a:p>
        </p:txBody>
      </p:sp>
      <p:sp>
        <p:nvSpPr>
          <p:cNvPr id="4" name="Date Placeholder 3"/>
          <p:cNvSpPr>
            <a:spLocks noGrp="1"/>
          </p:cNvSpPr>
          <p:nvPr>
            <p:ph type="dt" sz="half" idx="10"/>
          </p:nvPr>
        </p:nvSpPr>
        <p:spPr/>
        <p:txBody>
          <a:bodyPr/>
          <a:lstStyle/>
          <a:p>
            <a:pPr>
              <a:defRPr/>
            </a:pPr>
            <a:r>
              <a:rPr 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31</a:t>
            </a:fld>
            <a:endParaRPr lang="en-US" altLang="en-US"/>
          </a:p>
        </p:txBody>
      </p:sp>
      <p:sp>
        <p:nvSpPr>
          <p:cNvPr id="9" name="TextBox 8">
            <a:extLst>
              <a:ext uri="{FF2B5EF4-FFF2-40B4-BE49-F238E27FC236}">
                <a16:creationId xmlns:a16="http://schemas.microsoft.com/office/drawing/2014/main" id="{747F51B1-1F69-436E-AE26-0B10E1B46C16}"/>
              </a:ext>
            </a:extLst>
          </p:cNvPr>
          <p:cNvSpPr txBox="1"/>
          <p:nvPr/>
        </p:nvSpPr>
        <p:spPr>
          <a:xfrm>
            <a:off x="1981201" y="4556505"/>
            <a:ext cx="7778435" cy="1815882"/>
          </a:xfrm>
          <a:prstGeom prst="rect">
            <a:avLst/>
          </a:prstGeom>
          <a:noFill/>
        </p:spPr>
        <p:txBody>
          <a:bodyPr wrap="square" rtlCol="0">
            <a:spAutoFit/>
          </a:bodyPr>
          <a:lstStyle/>
          <a:p>
            <a:r>
              <a:rPr lang="en-US" sz="1600" b="1" dirty="0"/>
              <a:t>Other Blueprints:</a:t>
            </a:r>
          </a:p>
          <a:p>
            <a:r>
              <a:rPr lang="en-US" sz="1600" dirty="0"/>
              <a:t>We are finalizing NOAA Technical Report NOS NGS 64, “Blueprint for 2022, Part 2: Geopotential Coordinates,” for an August 2017 release. The document describes the year 2022 replacement of all vertical datums and other NSRS geopotential quantities. It will serve as a companion document to NOAA Technical Report NOS NGS 62, “Blueprint for 2022, Part 1: Geometric Coordinates,” released in March of this year. Work has begun on Part 3 to address the re-invention of </a:t>
            </a:r>
            <a:r>
              <a:rPr lang="en-US" sz="1600" dirty="0" err="1"/>
              <a:t>Bluebooking</a:t>
            </a:r>
            <a:endParaRPr lang="en-US" sz="1600" dirty="0"/>
          </a:p>
        </p:txBody>
      </p:sp>
      <p:pic>
        <p:nvPicPr>
          <p:cNvPr id="8" name="Picture 7">
            <a:extLst>
              <a:ext uri="{FF2B5EF4-FFF2-40B4-BE49-F238E27FC236}">
                <a16:creationId xmlns:a16="http://schemas.microsoft.com/office/drawing/2014/main" id="{12DC6BBF-0C47-450C-81E1-DEE7119F69C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8139" y="1895469"/>
            <a:ext cx="2028832" cy="2028832"/>
          </a:xfrm>
          <a:prstGeom prst="rect">
            <a:avLst/>
          </a:prstGeom>
        </p:spPr>
      </p:pic>
    </p:spTree>
    <p:extLst>
      <p:ext uri="{BB962C8B-B14F-4D97-AF65-F5344CB8AC3E}">
        <p14:creationId xmlns:p14="http://schemas.microsoft.com/office/powerpoint/2010/main" val="2613496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Replacing the NAD 83’s</a:t>
            </a:r>
          </a:p>
        </p:txBody>
      </p:sp>
      <p:sp>
        <p:nvSpPr>
          <p:cNvPr id="6" name="Content Placeholder 5"/>
          <p:cNvSpPr>
            <a:spLocks noGrp="1"/>
          </p:cNvSpPr>
          <p:nvPr>
            <p:ph idx="1"/>
          </p:nvPr>
        </p:nvSpPr>
        <p:spPr/>
        <p:txBody>
          <a:bodyPr/>
          <a:lstStyle/>
          <a:p>
            <a:r>
              <a:rPr lang="en-US" sz="2800" u="sng" dirty="0"/>
              <a:t>Three</a:t>
            </a:r>
            <a:r>
              <a:rPr lang="en-US" sz="2800" dirty="0"/>
              <a:t> plate-(</a:t>
            </a:r>
            <a:r>
              <a:rPr lang="en-US" sz="2800" i="1" dirty="0">
                <a:solidFill>
                  <a:srgbClr val="FF0000"/>
                </a:solidFill>
              </a:rPr>
              <a:t>pseudo</a:t>
            </a:r>
            <a:r>
              <a:rPr lang="en-US" sz="2800" dirty="0"/>
              <a:t>)fixed frames will be replaced with </a:t>
            </a:r>
            <a:r>
              <a:rPr lang="en-US" sz="2800" u="sng" dirty="0"/>
              <a:t>four</a:t>
            </a:r>
            <a:r>
              <a:rPr lang="en-US" sz="2800" dirty="0"/>
              <a:t> </a:t>
            </a:r>
            <a:r>
              <a:rPr lang="en-US" sz="2800" i="1" dirty="0"/>
              <a:t>plate-fixed</a:t>
            </a:r>
            <a:r>
              <a:rPr lang="en-US" sz="2800" dirty="0"/>
              <a:t> reference frames</a:t>
            </a:r>
          </a:p>
          <a:p>
            <a:pPr lvl="1"/>
            <a:r>
              <a:rPr lang="en-US" sz="2400" dirty="0"/>
              <a:t>N. Amer., Pacific, Mariana, Caribbean(new!)</a:t>
            </a:r>
          </a:p>
          <a:p>
            <a:r>
              <a:rPr lang="en-US" sz="2800" dirty="0"/>
              <a:t>Remove long-standing non-</a:t>
            </a:r>
            <a:r>
              <a:rPr lang="en-US" sz="2800" dirty="0" err="1"/>
              <a:t>geocentricity</a:t>
            </a:r>
            <a:r>
              <a:rPr lang="en-US" sz="2800" dirty="0"/>
              <a:t> of NAD 83 frames</a:t>
            </a:r>
            <a:endParaRPr lang="en-US" dirty="0"/>
          </a:p>
          <a:p>
            <a:r>
              <a:rPr lang="en-US" sz="2800" dirty="0"/>
              <a:t>All four : identical to </a:t>
            </a:r>
            <a:r>
              <a:rPr lang="en-US" sz="2800" dirty="0" err="1"/>
              <a:t>IGSxx</a:t>
            </a:r>
            <a:r>
              <a:rPr lang="en-US" sz="2800" dirty="0"/>
              <a:t> at a TBD epoch</a:t>
            </a:r>
          </a:p>
          <a:p>
            <a:pPr lvl="1"/>
            <a:r>
              <a:rPr lang="en-US" sz="2400" dirty="0"/>
              <a:t>2020.00?</a:t>
            </a:r>
          </a:p>
          <a:p>
            <a:r>
              <a:rPr lang="en-US" sz="2800" dirty="0"/>
              <a:t>All four : differ from </a:t>
            </a:r>
            <a:r>
              <a:rPr lang="en-US" sz="2800" dirty="0" err="1"/>
              <a:t>IGSxx</a:t>
            </a:r>
            <a:r>
              <a:rPr lang="en-US" sz="2800" dirty="0"/>
              <a:t> by plate rotation only</a:t>
            </a:r>
          </a:p>
          <a:p>
            <a:pPr lvl="1"/>
            <a:r>
              <a:rPr lang="en-US" sz="2400" dirty="0"/>
              <a:t>Updated Euler Pole determination for rigid plate only</a:t>
            </a:r>
          </a:p>
        </p:txBody>
      </p:sp>
      <p:sp>
        <p:nvSpPr>
          <p:cNvPr id="4" name="Date Placeholder 3"/>
          <p:cNvSpPr>
            <a:spLocks noGrp="1"/>
          </p:cNvSpPr>
          <p:nvPr>
            <p:ph type="dt" sz="half" idx="10"/>
          </p:nvPr>
        </p:nvSpPr>
        <p:spPr/>
        <p:txBody>
          <a:bodyPr/>
          <a:lstStyle/>
          <a:p>
            <a:pPr>
              <a:defRPr/>
            </a:pPr>
            <a:r>
              <a:rPr lang="en-US" alt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3" name="Slide Number Placeholder 2"/>
          <p:cNvSpPr>
            <a:spLocks noGrp="1"/>
          </p:cNvSpPr>
          <p:nvPr>
            <p:ph type="sldNum" sz="quarter" idx="12"/>
          </p:nvPr>
        </p:nvSpPr>
        <p:spPr/>
        <p:txBody>
          <a:bodyPr/>
          <a:lstStyle/>
          <a:p>
            <a:fld id="{EB5F5968-2192-4CB3-ABDB-EF83C119BB8E}" type="slidenum">
              <a:rPr lang="en-US" altLang="en-US" smtClean="0"/>
              <a:pPr/>
              <a:t>32</a:t>
            </a:fld>
            <a:endParaRPr lang="en-US" altLang="en-US"/>
          </a:p>
        </p:txBody>
      </p:sp>
    </p:spTree>
    <p:extLst>
      <p:ext uri="{BB962C8B-B14F-4D97-AF65-F5344CB8AC3E}">
        <p14:creationId xmlns:p14="http://schemas.microsoft.com/office/powerpoint/2010/main" val="2424344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870" t="4969" r="8695" b="47165"/>
          <a:stretch/>
        </p:blipFill>
        <p:spPr bwMode="auto">
          <a:xfrm>
            <a:off x="2132460" y="1097340"/>
            <a:ext cx="8034464" cy="510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2057400" y="236538"/>
            <a:ext cx="8229600" cy="1143000"/>
          </a:xfrm>
        </p:spPr>
        <p:txBody>
          <a:bodyPr/>
          <a:lstStyle/>
          <a:p>
            <a:r>
              <a:rPr lang="en-US" dirty="0"/>
              <a:t>Four Frames/Plates in 2022</a:t>
            </a:r>
          </a:p>
        </p:txBody>
      </p:sp>
      <p:sp>
        <p:nvSpPr>
          <p:cNvPr id="3" name="Date Placeholder 2"/>
          <p:cNvSpPr>
            <a:spLocks noGrp="1"/>
          </p:cNvSpPr>
          <p:nvPr>
            <p:ph type="dt" sz="half" idx="10"/>
          </p:nvPr>
        </p:nvSpPr>
        <p:spPr>
          <a:xfrm>
            <a:off x="2057400" y="6318253"/>
            <a:ext cx="2133600" cy="365125"/>
          </a:xfrm>
        </p:spPr>
        <p:txBody>
          <a:bodyPr/>
          <a:lstStyle/>
          <a:p>
            <a:pPr>
              <a:defRPr/>
            </a:pPr>
            <a:r>
              <a:rPr lang="en-US"/>
              <a:t>March 08, 2018</a:t>
            </a:r>
          </a:p>
        </p:txBody>
      </p:sp>
      <p:sp>
        <p:nvSpPr>
          <p:cNvPr id="4" name="Footer Placeholder 3"/>
          <p:cNvSpPr>
            <a:spLocks noGrp="1"/>
          </p:cNvSpPr>
          <p:nvPr>
            <p:ph type="ftr" sz="quarter" idx="11"/>
          </p:nvPr>
        </p:nvSpPr>
        <p:spPr>
          <a:xfrm>
            <a:off x="4724400" y="6318253"/>
            <a:ext cx="2895600" cy="365125"/>
          </a:xfrm>
        </p:spPr>
        <p:txBody>
          <a:bodyPr/>
          <a:lstStyle/>
          <a:p>
            <a:pPr>
              <a:defRPr/>
            </a:pPr>
            <a:r>
              <a:rPr lang="en-US"/>
              <a:t>2018 NSGIC Annual Conference</a:t>
            </a:r>
          </a:p>
        </p:txBody>
      </p:sp>
      <p:sp>
        <p:nvSpPr>
          <p:cNvPr id="5" name="Slide Number Placeholder 4"/>
          <p:cNvSpPr>
            <a:spLocks noGrp="1"/>
          </p:cNvSpPr>
          <p:nvPr>
            <p:ph type="sldNum" sz="quarter" idx="12"/>
          </p:nvPr>
        </p:nvSpPr>
        <p:spPr>
          <a:xfrm>
            <a:off x="8153400" y="6318253"/>
            <a:ext cx="2133600" cy="365125"/>
          </a:xfrm>
        </p:spPr>
        <p:txBody>
          <a:bodyPr/>
          <a:lstStyle/>
          <a:p>
            <a:pPr>
              <a:defRPr/>
            </a:pPr>
            <a:fld id="{15F27518-E41A-445E-8A23-8E4626402EC8}" type="slidenum">
              <a:rPr lang="en-US" smtClean="0"/>
              <a:pPr>
                <a:defRPr/>
              </a:pPr>
              <a:t>33</a:t>
            </a:fld>
            <a:endParaRPr lang="en-US"/>
          </a:p>
        </p:txBody>
      </p:sp>
      <p:sp>
        <p:nvSpPr>
          <p:cNvPr id="7" name="TextBox 6"/>
          <p:cNvSpPr txBox="1"/>
          <p:nvPr/>
        </p:nvSpPr>
        <p:spPr>
          <a:xfrm>
            <a:off x="6760780" y="2965450"/>
            <a:ext cx="1395703" cy="400110"/>
          </a:xfrm>
          <a:prstGeom prst="rect">
            <a:avLst/>
          </a:prstGeom>
          <a:noFill/>
        </p:spPr>
        <p:txBody>
          <a:bodyPr wrap="none" rtlCol="0">
            <a:spAutoFit/>
          </a:bodyPr>
          <a:lstStyle/>
          <a:p>
            <a:r>
              <a:rPr lang="en-US" sz="2000" b="1" dirty="0"/>
              <a:t>NATRF2022</a:t>
            </a:r>
          </a:p>
        </p:txBody>
      </p:sp>
      <p:sp>
        <p:nvSpPr>
          <p:cNvPr id="12" name="TextBox 11"/>
          <p:cNvSpPr txBox="1"/>
          <p:nvPr/>
        </p:nvSpPr>
        <p:spPr>
          <a:xfrm>
            <a:off x="7207466" y="4810016"/>
            <a:ext cx="1363643" cy="400110"/>
          </a:xfrm>
          <a:prstGeom prst="rect">
            <a:avLst/>
          </a:prstGeom>
          <a:noFill/>
        </p:spPr>
        <p:txBody>
          <a:bodyPr wrap="none" rtlCol="0">
            <a:spAutoFit/>
          </a:bodyPr>
          <a:lstStyle/>
          <a:p>
            <a:r>
              <a:rPr lang="en-US" sz="2000" b="1" dirty="0"/>
              <a:t>CATRF2022</a:t>
            </a:r>
          </a:p>
        </p:txBody>
      </p:sp>
      <p:sp>
        <p:nvSpPr>
          <p:cNvPr id="13" name="TextBox 12"/>
          <p:cNvSpPr txBox="1"/>
          <p:nvPr/>
        </p:nvSpPr>
        <p:spPr>
          <a:xfrm>
            <a:off x="5299842" y="4962416"/>
            <a:ext cx="1346266" cy="400110"/>
          </a:xfrm>
          <a:prstGeom prst="rect">
            <a:avLst/>
          </a:prstGeom>
          <a:noFill/>
        </p:spPr>
        <p:txBody>
          <a:bodyPr wrap="none" rtlCol="0">
            <a:spAutoFit/>
          </a:bodyPr>
          <a:lstStyle/>
          <a:p>
            <a:r>
              <a:rPr lang="en-US" sz="2000" b="1" dirty="0"/>
              <a:t>PATRF2022</a:t>
            </a:r>
          </a:p>
        </p:txBody>
      </p:sp>
      <p:sp>
        <p:nvSpPr>
          <p:cNvPr id="15" name="TextBox 14"/>
          <p:cNvSpPr txBox="1"/>
          <p:nvPr/>
        </p:nvSpPr>
        <p:spPr>
          <a:xfrm>
            <a:off x="3429010" y="3900873"/>
            <a:ext cx="1468672" cy="400110"/>
          </a:xfrm>
          <a:prstGeom prst="rect">
            <a:avLst/>
          </a:prstGeom>
          <a:noFill/>
        </p:spPr>
        <p:txBody>
          <a:bodyPr wrap="none" rtlCol="0">
            <a:spAutoFit/>
          </a:bodyPr>
          <a:lstStyle/>
          <a:p>
            <a:r>
              <a:rPr lang="en-US" sz="2000" b="1" dirty="0"/>
              <a:t>MATRF2022</a:t>
            </a:r>
          </a:p>
        </p:txBody>
      </p:sp>
      <p:sp>
        <p:nvSpPr>
          <p:cNvPr id="8" name="TextBox 7"/>
          <p:cNvSpPr txBox="1"/>
          <p:nvPr/>
        </p:nvSpPr>
        <p:spPr>
          <a:xfrm>
            <a:off x="7475727" y="6173515"/>
            <a:ext cx="2043316" cy="338554"/>
          </a:xfrm>
          <a:prstGeom prst="rect">
            <a:avLst/>
          </a:prstGeom>
          <a:noFill/>
        </p:spPr>
        <p:txBody>
          <a:bodyPr wrap="none" rtlCol="0">
            <a:spAutoFit/>
          </a:bodyPr>
          <a:lstStyle/>
          <a:p>
            <a:r>
              <a:rPr lang="en-US" sz="1600" dirty="0"/>
              <a:t>Image from </a:t>
            </a:r>
            <a:r>
              <a:rPr lang="en-US" sz="1600" dirty="0" err="1"/>
              <a:t>Snay</a:t>
            </a:r>
            <a:r>
              <a:rPr lang="en-US" sz="1600" dirty="0"/>
              <a:t> 2003</a:t>
            </a:r>
          </a:p>
        </p:txBody>
      </p:sp>
    </p:spTree>
    <p:extLst>
      <p:ext uri="{BB962C8B-B14F-4D97-AF65-F5344CB8AC3E}">
        <p14:creationId xmlns:p14="http://schemas.microsoft.com/office/powerpoint/2010/main" val="376833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53051" y="615750"/>
            <a:ext cx="4876800" cy="5534226"/>
          </a:xfrm>
          <a:prstGeom prst="rect">
            <a:avLst/>
          </a:prstGeom>
          <a:noFill/>
          <a:ln>
            <a:noFill/>
          </a:ln>
        </p:spPr>
      </p:pic>
      <p:sp>
        <p:nvSpPr>
          <p:cNvPr id="17" name="Date Placeholder 16">
            <a:extLst>
              <a:ext uri="{FF2B5EF4-FFF2-40B4-BE49-F238E27FC236}">
                <a16:creationId xmlns:a16="http://schemas.microsoft.com/office/drawing/2014/main" id="{75D74736-B63B-4E13-865A-4C814B29E17F}"/>
              </a:ext>
            </a:extLst>
          </p:cNvPr>
          <p:cNvSpPr>
            <a:spLocks noGrp="1"/>
          </p:cNvSpPr>
          <p:nvPr>
            <p:ph type="dt" sz="half" idx="10"/>
          </p:nvPr>
        </p:nvSpPr>
        <p:spPr/>
        <p:txBody>
          <a:bodyPr/>
          <a:lstStyle/>
          <a:p>
            <a:pPr>
              <a:defRPr/>
            </a:pPr>
            <a:r>
              <a:rPr lang="en-US"/>
              <a:t>March 08, 2018</a:t>
            </a:r>
            <a:endParaRPr lang="en-US" dirty="0"/>
          </a:p>
        </p:txBody>
      </p:sp>
      <p:sp>
        <p:nvSpPr>
          <p:cNvPr id="18" name="Footer Placeholder 17">
            <a:extLst>
              <a:ext uri="{FF2B5EF4-FFF2-40B4-BE49-F238E27FC236}">
                <a16:creationId xmlns:a16="http://schemas.microsoft.com/office/drawing/2014/main" id="{835413FF-F9A0-47E7-8948-57CF64708C6D}"/>
              </a:ext>
            </a:extLst>
          </p:cNvPr>
          <p:cNvSpPr>
            <a:spLocks noGrp="1"/>
          </p:cNvSpPr>
          <p:nvPr>
            <p:ph type="ftr" sz="quarter" idx="11"/>
          </p:nvPr>
        </p:nvSpPr>
        <p:spPr/>
        <p:txBody>
          <a:bodyPr/>
          <a:lstStyle/>
          <a:p>
            <a:pPr>
              <a:defRPr/>
            </a:pPr>
            <a:r>
              <a:rPr lang="en-US"/>
              <a:t>2018 NSGIC Annual Conference</a:t>
            </a:r>
            <a:endParaRPr lang="en-US" dirty="0"/>
          </a:p>
        </p:txBody>
      </p:sp>
      <p:sp>
        <p:nvSpPr>
          <p:cNvPr id="19" name="Slide Number Placeholder 18">
            <a:extLst>
              <a:ext uri="{FF2B5EF4-FFF2-40B4-BE49-F238E27FC236}">
                <a16:creationId xmlns:a16="http://schemas.microsoft.com/office/drawing/2014/main" id="{F1144898-85DC-4EB0-B2CE-E8F2CCFB42C9}"/>
              </a:ext>
            </a:extLst>
          </p:cNvPr>
          <p:cNvSpPr>
            <a:spLocks noGrp="1"/>
          </p:cNvSpPr>
          <p:nvPr>
            <p:ph type="sldNum" sz="quarter" idx="12"/>
          </p:nvPr>
        </p:nvSpPr>
        <p:spPr/>
        <p:txBody>
          <a:bodyPr/>
          <a:lstStyle/>
          <a:p>
            <a:fld id="{3CA038F7-C2D1-44BA-A135-71B31C4C941C}" type="slidenum">
              <a:rPr lang="en-US" altLang="en-US" smtClean="0"/>
              <a:pPr/>
              <a:t>34</a:t>
            </a:fld>
            <a:endParaRPr lang="en-US" altLang="en-US" dirty="0"/>
          </a:p>
        </p:txBody>
      </p:sp>
      <p:sp>
        <p:nvSpPr>
          <p:cNvPr id="7" name="TextBox 6"/>
          <p:cNvSpPr txBox="1"/>
          <p:nvPr/>
        </p:nvSpPr>
        <p:spPr>
          <a:xfrm>
            <a:off x="1800226" y="1323976"/>
            <a:ext cx="3375155" cy="2585323"/>
          </a:xfrm>
          <a:prstGeom prst="rect">
            <a:avLst/>
          </a:prstGeom>
          <a:noFill/>
        </p:spPr>
        <p:txBody>
          <a:bodyPr wrap="none" rtlCol="0">
            <a:spAutoFit/>
          </a:bodyPr>
          <a:lstStyle/>
          <a:p>
            <a:r>
              <a:rPr lang="en-US" dirty="0"/>
              <a:t>Each frame will get 3 parameters</a:t>
            </a:r>
          </a:p>
          <a:p>
            <a:pPr marL="285750" indent="-285750">
              <a:buFontTx/>
              <a:buChar char="-"/>
            </a:pPr>
            <a:r>
              <a:rPr lang="en-US" dirty="0"/>
              <a:t>Euler Pole Latitude</a:t>
            </a:r>
          </a:p>
          <a:p>
            <a:pPr marL="285750" indent="-285750">
              <a:buFontTx/>
              <a:buChar char="-"/>
            </a:pPr>
            <a:r>
              <a:rPr lang="en-US" dirty="0"/>
              <a:t>Euler Pole Longitude</a:t>
            </a:r>
          </a:p>
          <a:p>
            <a:pPr marL="285750" indent="-285750">
              <a:buFontTx/>
              <a:buChar char="-"/>
            </a:pPr>
            <a:r>
              <a:rPr lang="en-US" dirty="0"/>
              <a:t>Rotation rate (radians / year)</a:t>
            </a:r>
          </a:p>
          <a:p>
            <a:endParaRPr lang="en-US" dirty="0"/>
          </a:p>
          <a:p>
            <a:r>
              <a:rPr lang="en-US" dirty="0"/>
              <a:t>This will be used to compute</a:t>
            </a:r>
          </a:p>
          <a:p>
            <a:r>
              <a:rPr lang="en-US" dirty="0"/>
              <a:t>time-dependent NATRF2022 </a:t>
            </a:r>
          </a:p>
          <a:p>
            <a:r>
              <a:rPr lang="en-US" dirty="0"/>
              <a:t>coordinates from time-dependent</a:t>
            </a:r>
          </a:p>
          <a:p>
            <a:r>
              <a:rPr lang="en-US" dirty="0"/>
              <a:t>IGS coordinates. </a:t>
            </a:r>
          </a:p>
        </p:txBody>
      </p:sp>
      <p:sp>
        <p:nvSpPr>
          <p:cNvPr id="3" name="TextBox 2">
            <a:extLst>
              <a:ext uri="{FF2B5EF4-FFF2-40B4-BE49-F238E27FC236}">
                <a16:creationId xmlns:a16="http://schemas.microsoft.com/office/drawing/2014/main" id="{EBB77516-08A0-4EA1-BFD1-099217BD6FE4}"/>
              </a:ext>
            </a:extLst>
          </p:cNvPr>
          <p:cNvSpPr txBox="1"/>
          <p:nvPr/>
        </p:nvSpPr>
        <p:spPr>
          <a:xfrm rot="21054718">
            <a:off x="7384609" y="5076282"/>
            <a:ext cx="1385180" cy="369332"/>
          </a:xfrm>
          <a:prstGeom prst="rect">
            <a:avLst/>
          </a:prstGeom>
          <a:noFill/>
        </p:spPr>
        <p:txBody>
          <a:bodyPr wrap="square" rtlCol="0">
            <a:spAutoFit/>
          </a:bodyPr>
          <a:lstStyle/>
          <a:p>
            <a:r>
              <a:rPr lang="en-US" dirty="0">
                <a:solidFill>
                  <a:srgbClr val="FF0000"/>
                </a:solidFill>
              </a:rPr>
              <a:t>EULER Pole</a:t>
            </a:r>
          </a:p>
        </p:txBody>
      </p:sp>
      <p:sp>
        <p:nvSpPr>
          <p:cNvPr id="2" name="Partial Circle 1">
            <a:extLst>
              <a:ext uri="{FF2B5EF4-FFF2-40B4-BE49-F238E27FC236}">
                <a16:creationId xmlns:a16="http://schemas.microsoft.com/office/drawing/2014/main" id="{D3178AE9-1A00-49D0-ADC6-3DF6E9834161}"/>
              </a:ext>
            </a:extLst>
          </p:cNvPr>
          <p:cNvSpPr/>
          <p:nvPr/>
        </p:nvSpPr>
        <p:spPr>
          <a:xfrm rot="7838207">
            <a:off x="5697531" y="2181701"/>
            <a:ext cx="5800578" cy="5998265"/>
          </a:xfrm>
          <a:prstGeom prst="pie">
            <a:avLst>
              <a:gd name="adj1" fmla="val 5309861"/>
              <a:gd name="adj2" fmla="val 10165927"/>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Arrow: Circular 4">
            <a:extLst>
              <a:ext uri="{FF2B5EF4-FFF2-40B4-BE49-F238E27FC236}">
                <a16:creationId xmlns:a16="http://schemas.microsoft.com/office/drawing/2014/main" id="{CBFA3893-FC78-4D67-886A-547BEBF5525F}"/>
              </a:ext>
            </a:extLst>
          </p:cNvPr>
          <p:cNvSpPr/>
          <p:nvPr/>
        </p:nvSpPr>
        <p:spPr>
          <a:xfrm rot="1691144" flipH="1">
            <a:off x="5513151" y="2086502"/>
            <a:ext cx="5993186" cy="5997715"/>
          </a:xfrm>
          <a:prstGeom prst="circularArrow">
            <a:avLst>
              <a:gd name="adj1" fmla="val 641"/>
              <a:gd name="adj2" fmla="val 599331"/>
              <a:gd name="adj3" fmla="val 21306641"/>
              <a:gd name="adj4" fmla="val 1525736"/>
              <a:gd name="adj5" fmla="val 2202"/>
            </a:avLst>
          </a:prstGeom>
          <a:gradFill>
            <a:gsLst>
              <a:gs pos="0">
                <a:schemeClr val="accent1">
                  <a:tint val="100000"/>
                  <a:shade val="100000"/>
                  <a:satMod val="130000"/>
                  <a:alpha val="17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E2414F-6A92-4965-99F2-C7ADD8A5B587}"/>
              </a:ext>
            </a:extLst>
          </p:cNvPr>
          <p:cNvSpPr txBox="1"/>
          <p:nvPr/>
        </p:nvSpPr>
        <p:spPr>
          <a:xfrm rot="21029776">
            <a:off x="6105881" y="4439663"/>
            <a:ext cx="3009900" cy="646331"/>
          </a:xfrm>
          <a:prstGeom prst="rect">
            <a:avLst/>
          </a:prstGeom>
          <a:noFill/>
        </p:spPr>
        <p:txBody>
          <a:bodyPr wrap="square" rtlCol="0">
            <a:spAutoFit/>
          </a:bodyPr>
          <a:lstStyle/>
          <a:p>
            <a:r>
              <a:rPr lang="en-US" i="1" dirty="0">
                <a:solidFill>
                  <a:srgbClr val="FF0000"/>
                </a:solidFill>
              </a:rPr>
              <a:t>North American Plate rotates CCW around its Euler Pole</a:t>
            </a:r>
          </a:p>
        </p:txBody>
      </p:sp>
    </p:spTree>
    <p:extLst>
      <p:ext uri="{BB962C8B-B14F-4D97-AF65-F5344CB8AC3E}">
        <p14:creationId xmlns:p14="http://schemas.microsoft.com/office/powerpoint/2010/main" val="3825377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1000"/>
                                  </p:stCondLst>
                                  <p:childTnLst>
                                    <p:animRot by="-432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US unlabeled 3 .jpg"/>
          <p:cNvPicPr>
            <a:picLocks noChangeAspect="1"/>
          </p:cNvPicPr>
          <p:nvPr/>
        </p:nvPicPr>
        <p:blipFill>
          <a:blip r:embed="rId2" cstate="print"/>
          <a:stretch>
            <a:fillRect/>
          </a:stretch>
        </p:blipFill>
        <p:spPr>
          <a:xfrm>
            <a:off x="1949450" y="1727094"/>
            <a:ext cx="7340600" cy="4305300"/>
          </a:xfrm>
          <a:prstGeom prst="rect">
            <a:avLst/>
          </a:prstGeom>
        </p:spPr>
      </p:pic>
      <p:sp>
        <p:nvSpPr>
          <p:cNvPr id="9" name="Title 1"/>
          <p:cNvSpPr>
            <a:spLocks noGrp="1"/>
          </p:cNvSpPr>
          <p:nvPr>
            <p:ph type="title"/>
          </p:nvPr>
        </p:nvSpPr>
        <p:spPr>
          <a:xfrm>
            <a:off x="1562100" y="457200"/>
            <a:ext cx="8458200" cy="1143000"/>
          </a:xfrm>
        </p:spPr>
        <p:txBody>
          <a:bodyPr/>
          <a:lstStyle/>
          <a:p>
            <a:r>
              <a:rPr lang="en-US" sz="4000" dirty="0"/>
              <a:t>NATRF2022 frame is rigid and </a:t>
            </a:r>
            <a:br>
              <a:rPr lang="en-US" sz="4000" dirty="0"/>
            </a:br>
            <a:r>
              <a:rPr lang="en-US" sz="4000" dirty="0"/>
              <a:t>fixed to rigid part of the N.A. plate</a:t>
            </a:r>
          </a:p>
        </p:txBody>
      </p:sp>
      <p:sp>
        <p:nvSpPr>
          <p:cNvPr id="28" name="Date Placeholder 27">
            <a:extLst>
              <a:ext uri="{FF2B5EF4-FFF2-40B4-BE49-F238E27FC236}">
                <a16:creationId xmlns:a16="http://schemas.microsoft.com/office/drawing/2014/main" id="{69571629-59A7-443A-8F8F-9204F5911784}"/>
              </a:ext>
            </a:extLst>
          </p:cNvPr>
          <p:cNvSpPr>
            <a:spLocks noGrp="1"/>
          </p:cNvSpPr>
          <p:nvPr>
            <p:ph type="dt" sz="half" idx="10"/>
          </p:nvPr>
        </p:nvSpPr>
        <p:spPr/>
        <p:txBody>
          <a:bodyPr/>
          <a:lstStyle/>
          <a:p>
            <a:pPr>
              <a:defRPr/>
            </a:pPr>
            <a:r>
              <a:rPr lang="en-US"/>
              <a:t>March 08, 2018</a:t>
            </a:r>
            <a:endParaRPr lang="en-US" dirty="0"/>
          </a:p>
        </p:txBody>
      </p:sp>
      <p:sp>
        <p:nvSpPr>
          <p:cNvPr id="29" name="Footer Placeholder 28">
            <a:extLst>
              <a:ext uri="{FF2B5EF4-FFF2-40B4-BE49-F238E27FC236}">
                <a16:creationId xmlns:a16="http://schemas.microsoft.com/office/drawing/2014/main" id="{D48630D7-DCBE-49AD-9DDD-A05040F0A2E7}"/>
              </a:ext>
            </a:extLst>
          </p:cNvPr>
          <p:cNvSpPr>
            <a:spLocks noGrp="1"/>
          </p:cNvSpPr>
          <p:nvPr>
            <p:ph type="ftr" sz="quarter" idx="11"/>
          </p:nvPr>
        </p:nvSpPr>
        <p:spPr/>
        <p:txBody>
          <a:bodyPr/>
          <a:lstStyle/>
          <a:p>
            <a:pPr>
              <a:defRPr/>
            </a:pPr>
            <a:r>
              <a:rPr lang="en-US"/>
              <a:t>2018 NSGIC Annual Conference</a:t>
            </a:r>
            <a:endParaRPr lang="en-US" dirty="0"/>
          </a:p>
        </p:txBody>
      </p:sp>
      <p:sp>
        <p:nvSpPr>
          <p:cNvPr id="30" name="Slide Number Placeholder 29">
            <a:extLst>
              <a:ext uri="{FF2B5EF4-FFF2-40B4-BE49-F238E27FC236}">
                <a16:creationId xmlns:a16="http://schemas.microsoft.com/office/drawing/2014/main" id="{DC34D1C4-3C1E-4F56-B4AC-2F8AE293BFD9}"/>
              </a:ext>
            </a:extLst>
          </p:cNvPr>
          <p:cNvSpPr>
            <a:spLocks noGrp="1"/>
          </p:cNvSpPr>
          <p:nvPr>
            <p:ph type="sldNum" sz="quarter" idx="12"/>
          </p:nvPr>
        </p:nvSpPr>
        <p:spPr/>
        <p:txBody>
          <a:bodyPr/>
          <a:lstStyle/>
          <a:p>
            <a:fld id="{3CA038F7-C2D1-44BA-A135-71B31C4C941C}" type="slidenum">
              <a:rPr lang="en-US" altLang="en-US" smtClean="0"/>
              <a:pPr/>
              <a:t>35</a:t>
            </a:fld>
            <a:endParaRPr lang="en-US" altLang="en-US" dirty="0"/>
          </a:p>
        </p:txBody>
      </p:sp>
      <p:sp>
        <p:nvSpPr>
          <p:cNvPr id="23" name="5-Point Star 22"/>
          <p:cNvSpPr/>
          <p:nvPr/>
        </p:nvSpPr>
        <p:spPr bwMode="auto">
          <a:xfrm>
            <a:off x="5183515" y="3365397"/>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6" name="Freeform 5"/>
          <p:cNvSpPr/>
          <p:nvPr/>
        </p:nvSpPr>
        <p:spPr>
          <a:xfrm>
            <a:off x="1790178" y="1871359"/>
            <a:ext cx="2451772" cy="3122633"/>
          </a:xfrm>
          <a:custGeom>
            <a:avLst/>
            <a:gdLst>
              <a:gd name="connsiteX0" fmla="*/ 220519 w 2451772"/>
              <a:gd name="connsiteY0" fmla="*/ 60681 h 3122633"/>
              <a:gd name="connsiteX1" fmla="*/ 1444635 w 2451772"/>
              <a:gd name="connsiteY1" fmla="*/ 193416 h 3122633"/>
              <a:gd name="connsiteX2" fmla="*/ 1813345 w 2451772"/>
              <a:gd name="connsiteY2" fmla="*/ 1181558 h 3122633"/>
              <a:gd name="connsiteX3" fmla="*/ 2447525 w 2451772"/>
              <a:gd name="connsiteY3" fmla="*/ 2361429 h 3122633"/>
              <a:gd name="connsiteX4" fmla="*/ 1474132 w 2451772"/>
              <a:gd name="connsiteY4" fmla="*/ 3069352 h 3122633"/>
              <a:gd name="connsiteX5" fmla="*/ 530235 w 2451772"/>
              <a:gd name="connsiteY5" fmla="*/ 2951365 h 3122633"/>
              <a:gd name="connsiteX6" fmla="*/ 43538 w 2451772"/>
              <a:gd name="connsiteY6" fmla="*/ 1992719 h 3122633"/>
              <a:gd name="connsiteX7" fmla="*/ 43538 w 2451772"/>
              <a:gd name="connsiteY7" fmla="*/ 916087 h 3122633"/>
              <a:gd name="connsiteX8" fmla="*/ 220519 w 2451772"/>
              <a:gd name="connsiteY8" fmla="*/ 60681 h 312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72" h="3122633">
                <a:moveTo>
                  <a:pt x="220519" y="60681"/>
                </a:moveTo>
                <a:cubicBezTo>
                  <a:pt x="454035" y="-59764"/>
                  <a:pt x="1179164" y="6603"/>
                  <a:pt x="1444635" y="193416"/>
                </a:cubicBezTo>
                <a:cubicBezTo>
                  <a:pt x="1710106" y="380229"/>
                  <a:pt x="1646197" y="820223"/>
                  <a:pt x="1813345" y="1181558"/>
                </a:cubicBezTo>
                <a:cubicBezTo>
                  <a:pt x="1980493" y="1542893"/>
                  <a:pt x="2504061" y="2046797"/>
                  <a:pt x="2447525" y="2361429"/>
                </a:cubicBezTo>
                <a:cubicBezTo>
                  <a:pt x="2390990" y="2676061"/>
                  <a:pt x="1793680" y="2971029"/>
                  <a:pt x="1474132" y="3069352"/>
                </a:cubicBezTo>
                <a:cubicBezTo>
                  <a:pt x="1154584" y="3167675"/>
                  <a:pt x="768667" y="3130804"/>
                  <a:pt x="530235" y="2951365"/>
                </a:cubicBezTo>
                <a:cubicBezTo>
                  <a:pt x="291803" y="2771926"/>
                  <a:pt x="124654" y="2331932"/>
                  <a:pt x="43538" y="1992719"/>
                </a:cubicBezTo>
                <a:cubicBezTo>
                  <a:pt x="-37578" y="1653506"/>
                  <a:pt x="14041" y="1240551"/>
                  <a:pt x="43538" y="916087"/>
                </a:cubicBezTo>
                <a:cubicBezTo>
                  <a:pt x="73035" y="591623"/>
                  <a:pt x="-12997" y="181126"/>
                  <a:pt x="220519" y="6068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sp>
        <p:nvSpPr>
          <p:cNvPr id="25" name="5-Point Star 24"/>
          <p:cNvSpPr/>
          <p:nvPr/>
        </p:nvSpPr>
        <p:spPr bwMode="auto">
          <a:xfrm>
            <a:off x="2749364" y="4063488"/>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grpSp>
        <p:nvGrpSpPr>
          <p:cNvPr id="11" name="Group 10"/>
          <p:cNvGrpSpPr/>
          <p:nvPr/>
        </p:nvGrpSpPr>
        <p:grpSpPr>
          <a:xfrm>
            <a:off x="1790179" y="1719521"/>
            <a:ext cx="7499871" cy="4236672"/>
            <a:chOff x="419099" y="1652846"/>
            <a:chExt cx="6766580" cy="4236672"/>
          </a:xfrm>
        </p:grpSpPr>
        <p:cxnSp>
          <p:nvCxnSpPr>
            <p:cNvPr id="12" name="Straight Connector 11"/>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790178" y="5287890"/>
            <a:ext cx="2451772" cy="1015663"/>
          </a:xfrm>
          <a:prstGeom prst="rect">
            <a:avLst/>
          </a:prstGeom>
          <a:solidFill>
            <a:schemeClr val="bg1"/>
          </a:solidFill>
        </p:spPr>
        <p:txBody>
          <a:bodyPr wrap="square" rtlCol="0">
            <a:spAutoFit/>
          </a:bodyPr>
          <a:lstStyle/>
          <a:p>
            <a:pPr algn="ctr"/>
            <a:r>
              <a:rPr lang="en-US" sz="2000" b="1" dirty="0">
                <a:solidFill>
                  <a:srgbClr val="FF0000"/>
                </a:solidFill>
              </a:rPr>
              <a:t>Non-rigid part of the N.A. plate </a:t>
            </a:r>
          </a:p>
          <a:p>
            <a:pPr algn="ctr"/>
            <a:r>
              <a:rPr lang="en-US" sz="2000" b="1" dirty="0">
                <a:solidFill>
                  <a:srgbClr val="FF0000"/>
                </a:solidFill>
              </a:rPr>
              <a:t>(deformation area) </a:t>
            </a:r>
          </a:p>
        </p:txBody>
      </p:sp>
      <p:sp>
        <p:nvSpPr>
          <p:cNvPr id="19" name="Freeform 5">
            <a:extLst>
              <a:ext uri="{FF2B5EF4-FFF2-40B4-BE49-F238E27FC236}">
                <a16:creationId xmlns:a16="http://schemas.microsoft.com/office/drawing/2014/main" id="{468351BB-D99F-4FC0-85B5-C98A6F2C4436}"/>
              </a:ext>
            </a:extLst>
          </p:cNvPr>
          <p:cNvSpPr/>
          <p:nvPr/>
        </p:nvSpPr>
        <p:spPr>
          <a:xfrm flipH="1" flipV="1">
            <a:off x="3815977" y="1924158"/>
            <a:ext cx="4997508" cy="3155466"/>
          </a:xfrm>
          <a:custGeom>
            <a:avLst/>
            <a:gdLst>
              <a:gd name="connsiteX0" fmla="*/ 220519 w 2451772"/>
              <a:gd name="connsiteY0" fmla="*/ 60681 h 3122633"/>
              <a:gd name="connsiteX1" fmla="*/ 1444635 w 2451772"/>
              <a:gd name="connsiteY1" fmla="*/ 193416 h 3122633"/>
              <a:gd name="connsiteX2" fmla="*/ 1813345 w 2451772"/>
              <a:gd name="connsiteY2" fmla="*/ 1181558 h 3122633"/>
              <a:gd name="connsiteX3" fmla="*/ 2447525 w 2451772"/>
              <a:gd name="connsiteY3" fmla="*/ 2361429 h 3122633"/>
              <a:gd name="connsiteX4" fmla="*/ 1474132 w 2451772"/>
              <a:gd name="connsiteY4" fmla="*/ 3069352 h 3122633"/>
              <a:gd name="connsiteX5" fmla="*/ 530235 w 2451772"/>
              <a:gd name="connsiteY5" fmla="*/ 2951365 h 3122633"/>
              <a:gd name="connsiteX6" fmla="*/ 43538 w 2451772"/>
              <a:gd name="connsiteY6" fmla="*/ 1992719 h 3122633"/>
              <a:gd name="connsiteX7" fmla="*/ 43538 w 2451772"/>
              <a:gd name="connsiteY7" fmla="*/ 916087 h 3122633"/>
              <a:gd name="connsiteX8" fmla="*/ 220519 w 2451772"/>
              <a:gd name="connsiteY8" fmla="*/ 60681 h 312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72" h="3122633">
                <a:moveTo>
                  <a:pt x="220519" y="60681"/>
                </a:moveTo>
                <a:cubicBezTo>
                  <a:pt x="454035" y="-59764"/>
                  <a:pt x="1179164" y="6603"/>
                  <a:pt x="1444635" y="193416"/>
                </a:cubicBezTo>
                <a:cubicBezTo>
                  <a:pt x="1710106" y="380229"/>
                  <a:pt x="1646197" y="820223"/>
                  <a:pt x="1813345" y="1181558"/>
                </a:cubicBezTo>
                <a:cubicBezTo>
                  <a:pt x="1980493" y="1542893"/>
                  <a:pt x="2504061" y="2046797"/>
                  <a:pt x="2447525" y="2361429"/>
                </a:cubicBezTo>
                <a:cubicBezTo>
                  <a:pt x="2390990" y="2676061"/>
                  <a:pt x="1793680" y="2971029"/>
                  <a:pt x="1474132" y="3069352"/>
                </a:cubicBezTo>
                <a:cubicBezTo>
                  <a:pt x="1154584" y="3167675"/>
                  <a:pt x="768667" y="3130804"/>
                  <a:pt x="530235" y="2951365"/>
                </a:cubicBezTo>
                <a:cubicBezTo>
                  <a:pt x="291803" y="2771926"/>
                  <a:pt x="124654" y="2331932"/>
                  <a:pt x="43538" y="1992719"/>
                </a:cubicBezTo>
                <a:cubicBezTo>
                  <a:pt x="-37578" y="1653506"/>
                  <a:pt x="14041" y="1240551"/>
                  <a:pt x="43538" y="916087"/>
                </a:cubicBezTo>
                <a:cubicBezTo>
                  <a:pt x="73035" y="591623"/>
                  <a:pt x="-12997" y="181126"/>
                  <a:pt x="220519" y="60681"/>
                </a:cubicBezTo>
                <a:close/>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sp>
        <p:nvSpPr>
          <p:cNvPr id="20" name="TextBox 19">
            <a:extLst>
              <a:ext uri="{FF2B5EF4-FFF2-40B4-BE49-F238E27FC236}">
                <a16:creationId xmlns:a16="http://schemas.microsoft.com/office/drawing/2014/main" id="{701116A2-8007-4BBB-BDD8-34F268A6F1C7}"/>
              </a:ext>
            </a:extLst>
          </p:cNvPr>
          <p:cNvSpPr txBox="1"/>
          <p:nvPr/>
        </p:nvSpPr>
        <p:spPr>
          <a:xfrm>
            <a:off x="8077201" y="5324508"/>
            <a:ext cx="2289515" cy="707886"/>
          </a:xfrm>
          <a:prstGeom prst="rect">
            <a:avLst/>
          </a:prstGeom>
          <a:solidFill>
            <a:schemeClr val="bg1"/>
          </a:solidFill>
        </p:spPr>
        <p:txBody>
          <a:bodyPr wrap="square" rtlCol="0">
            <a:spAutoFit/>
          </a:bodyPr>
          <a:lstStyle/>
          <a:p>
            <a:pPr algn="ctr"/>
            <a:r>
              <a:rPr lang="en-US" sz="2000" b="1" dirty="0">
                <a:solidFill>
                  <a:srgbClr val="00B050"/>
                </a:solidFill>
              </a:rPr>
              <a:t>Rigid part of the N.A. plate </a:t>
            </a:r>
          </a:p>
        </p:txBody>
      </p:sp>
    </p:spTree>
    <p:extLst>
      <p:ext uri="{BB962C8B-B14F-4D97-AF65-F5344CB8AC3E}">
        <p14:creationId xmlns:p14="http://schemas.microsoft.com/office/powerpoint/2010/main" val="1118483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157582" y="4239924"/>
            <a:ext cx="2539940" cy="1592313"/>
            <a:chOff x="419099" y="1652846"/>
            <a:chExt cx="6766580" cy="4236672"/>
          </a:xfrm>
        </p:grpSpPr>
        <p:cxnSp>
          <p:nvCxnSpPr>
            <p:cNvPr id="43" name="Straight Connector 42"/>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799265" y="4363880"/>
            <a:ext cx="2539940" cy="1592313"/>
            <a:chOff x="419099" y="1652846"/>
            <a:chExt cx="6766580" cy="4236672"/>
          </a:xfrm>
        </p:grpSpPr>
        <p:cxnSp>
          <p:nvCxnSpPr>
            <p:cNvPr id="32" name="Straight Connector 31"/>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pPr>
              <a:defRPr/>
            </a:pPr>
            <a:r>
              <a:rPr lang="en-US" alt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2" name="Slide Number Placeholder 1"/>
          <p:cNvSpPr>
            <a:spLocks noGrp="1"/>
          </p:cNvSpPr>
          <p:nvPr>
            <p:ph type="sldNum" sz="quarter" idx="12"/>
          </p:nvPr>
        </p:nvSpPr>
        <p:spPr/>
        <p:txBody>
          <a:bodyPr/>
          <a:lstStyle/>
          <a:p>
            <a:fld id="{EB5F5968-2192-4CB3-ABDB-EF83C119BB8E}" type="slidenum">
              <a:rPr lang="en-US" altLang="en-US" smtClean="0"/>
              <a:pPr/>
              <a:t>36</a:t>
            </a:fld>
            <a:endParaRPr lang="en-US" altLang="en-US"/>
          </a:p>
        </p:txBody>
      </p:sp>
      <p:cxnSp>
        <p:nvCxnSpPr>
          <p:cNvPr id="7" name="Straight Arrow Connector 6"/>
          <p:cNvCxnSpPr/>
          <p:nvPr/>
        </p:nvCxnSpPr>
        <p:spPr>
          <a:xfrm flipV="1">
            <a:off x="6981921" y="2075659"/>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981922" y="3611947"/>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65715" y="2090407"/>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165716" y="3626695"/>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5-Point Star 13"/>
          <p:cNvSpPr/>
          <p:nvPr/>
        </p:nvSpPr>
        <p:spPr bwMode="auto">
          <a:xfrm>
            <a:off x="6685199" y="1692434"/>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5" name="5-Point Star 14"/>
          <p:cNvSpPr/>
          <p:nvPr/>
        </p:nvSpPr>
        <p:spPr bwMode="auto">
          <a:xfrm>
            <a:off x="2041725" y="169243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6" name="TextBox 15"/>
          <p:cNvSpPr txBox="1"/>
          <p:nvPr/>
        </p:nvSpPr>
        <p:spPr>
          <a:xfrm>
            <a:off x="6951899" y="1641118"/>
            <a:ext cx="2921184" cy="400110"/>
          </a:xfrm>
          <a:prstGeom prst="rect">
            <a:avLst/>
          </a:prstGeom>
          <a:noFill/>
        </p:spPr>
        <p:txBody>
          <a:bodyPr wrap="none" rtlCol="0">
            <a:spAutoFit/>
          </a:bodyPr>
          <a:lstStyle/>
          <a:p>
            <a:r>
              <a:rPr lang="en-US" sz="2000" dirty="0"/>
              <a:t>Point on </a:t>
            </a:r>
            <a:r>
              <a:rPr lang="en-US" sz="2000" u="sng" dirty="0"/>
              <a:t>rigid</a:t>
            </a:r>
            <a:r>
              <a:rPr lang="en-US" sz="2000" dirty="0"/>
              <a:t> part of plate</a:t>
            </a:r>
          </a:p>
        </p:txBody>
      </p:sp>
      <p:sp>
        <p:nvSpPr>
          <p:cNvPr id="19" name="TextBox 18"/>
          <p:cNvSpPr txBox="1"/>
          <p:nvPr/>
        </p:nvSpPr>
        <p:spPr>
          <a:xfrm>
            <a:off x="2307492" y="1641118"/>
            <a:ext cx="3535520" cy="400110"/>
          </a:xfrm>
          <a:prstGeom prst="rect">
            <a:avLst/>
          </a:prstGeom>
          <a:noFill/>
        </p:spPr>
        <p:txBody>
          <a:bodyPr wrap="none" rtlCol="0">
            <a:spAutoFit/>
          </a:bodyPr>
          <a:lstStyle/>
          <a:p>
            <a:r>
              <a:rPr lang="en-US" sz="2000" dirty="0"/>
              <a:t>Point on </a:t>
            </a:r>
            <a:r>
              <a:rPr lang="en-US" sz="2000" u="sng" dirty="0"/>
              <a:t>deforming</a:t>
            </a:r>
            <a:r>
              <a:rPr lang="en-US" sz="2000" dirty="0"/>
              <a:t> part of plate</a:t>
            </a:r>
          </a:p>
        </p:txBody>
      </p:sp>
      <p:sp>
        <p:nvSpPr>
          <p:cNvPr id="22" name="5-Point Star 21"/>
          <p:cNvSpPr/>
          <p:nvPr/>
        </p:nvSpPr>
        <p:spPr bwMode="auto">
          <a:xfrm>
            <a:off x="7802535" y="5140082"/>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3" name="5-Point Star 22"/>
          <p:cNvSpPr/>
          <p:nvPr/>
        </p:nvSpPr>
        <p:spPr bwMode="auto">
          <a:xfrm>
            <a:off x="3931354" y="517572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4" name="TextBox 23"/>
          <p:cNvSpPr txBox="1"/>
          <p:nvPr/>
        </p:nvSpPr>
        <p:spPr>
          <a:xfrm>
            <a:off x="6326277" y="2492319"/>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26" name="TextBox 25"/>
          <p:cNvSpPr txBox="1"/>
          <p:nvPr/>
        </p:nvSpPr>
        <p:spPr>
          <a:xfrm>
            <a:off x="1504939" y="2507067"/>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27" name="TextBox 26"/>
          <p:cNvSpPr txBox="1"/>
          <p:nvPr/>
        </p:nvSpPr>
        <p:spPr>
          <a:xfrm>
            <a:off x="7802535" y="3532037"/>
            <a:ext cx="362600" cy="707886"/>
          </a:xfrm>
          <a:prstGeom prst="rect">
            <a:avLst/>
          </a:prstGeom>
          <a:noFill/>
        </p:spPr>
        <p:txBody>
          <a:bodyPr wrap="none" rtlCol="0">
            <a:spAutoFit/>
          </a:bodyPr>
          <a:lstStyle/>
          <a:p>
            <a:r>
              <a:rPr lang="en-US" sz="4000" b="1" dirty="0"/>
              <a:t>t</a:t>
            </a:r>
          </a:p>
        </p:txBody>
      </p:sp>
      <p:sp>
        <p:nvSpPr>
          <p:cNvPr id="28" name="TextBox 27"/>
          <p:cNvSpPr txBox="1"/>
          <p:nvPr/>
        </p:nvSpPr>
        <p:spPr>
          <a:xfrm>
            <a:off x="3249458" y="3546785"/>
            <a:ext cx="362600" cy="707886"/>
          </a:xfrm>
          <a:prstGeom prst="rect">
            <a:avLst/>
          </a:prstGeom>
          <a:noFill/>
        </p:spPr>
        <p:txBody>
          <a:bodyPr wrap="none" rtlCol="0">
            <a:spAutoFit/>
          </a:bodyPr>
          <a:lstStyle/>
          <a:p>
            <a:r>
              <a:rPr lang="en-US" sz="4000" b="1" dirty="0"/>
              <a:t>t</a:t>
            </a:r>
          </a:p>
        </p:txBody>
      </p:sp>
      <p:sp>
        <p:nvSpPr>
          <p:cNvPr id="29" name="Oval 28"/>
          <p:cNvSpPr/>
          <p:nvPr/>
        </p:nvSpPr>
        <p:spPr>
          <a:xfrm>
            <a:off x="7126075" y="2628468"/>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359698" y="2207741"/>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bwMode="auto">
          <a:xfrm>
            <a:off x="21336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NATRF2022 coordinates over time</a:t>
            </a:r>
            <a:br>
              <a:rPr lang="en-US" dirty="0"/>
            </a:br>
            <a:r>
              <a:rPr lang="en-US" sz="2000" dirty="0">
                <a:solidFill>
                  <a:srgbClr val="FF0000"/>
                </a:solidFill>
              </a:rPr>
              <a:t>(Remember:  The NATRF2022 </a:t>
            </a:r>
            <a:r>
              <a:rPr lang="en-US" sz="2000" i="1" dirty="0">
                <a:solidFill>
                  <a:srgbClr val="FF0000"/>
                </a:solidFill>
              </a:rPr>
              <a:t>frame</a:t>
            </a:r>
            <a:r>
              <a:rPr lang="en-US" sz="2000" dirty="0">
                <a:solidFill>
                  <a:srgbClr val="FF0000"/>
                </a:solidFill>
              </a:rPr>
              <a:t> is rigid)</a:t>
            </a:r>
            <a:endParaRPr lang="en-US" dirty="0">
              <a:solidFill>
                <a:srgbClr val="FF0000"/>
              </a:solidFill>
            </a:endParaRPr>
          </a:p>
        </p:txBody>
      </p:sp>
      <p:sp>
        <p:nvSpPr>
          <p:cNvPr id="3" name="TextBox 2">
            <a:extLst>
              <a:ext uri="{FF2B5EF4-FFF2-40B4-BE49-F238E27FC236}">
                <a16:creationId xmlns:a16="http://schemas.microsoft.com/office/drawing/2014/main" id="{B085F040-0255-4CDF-B022-5449E96F382D}"/>
              </a:ext>
            </a:extLst>
          </p:cNvPr>
          <p:cNvSpPr txBox="1"/>
          <p:nvPr/>
        </p:nvSpPr>
        <p:spPr>
          <a:xfrm rot="16200000">
            <a:off x="1144443" y="2628400"/>
            <a:ext cx="1677088" cy="338554"/>
          </a:xfrm>
          <a:prstGeom prst="rect">
            <a:avLst/>
          </a:prstGeom>
          <a:noFill/>
        </p:spPr>
        <p:txBody>
          <a:bodyPr wrap="square" rtlCol="0">
            <a:spAutoFit/>
          </a:bodyPr>
          <a:lstStyle/>
          <a:p>
            <a:r>
              <a:rPr lang="en-US" sz="1600" b="1" i="1" dirty="0"/>
              <a:t>EAST LONGITUDE</a:t>
            </a:r>
          </a:p>
        </p:txBody>
      </p:sp>
      <p:sp>
        <p:nvSpPr>
          <p:cNvPr id="48" name="TextBox 47">
            <a:extLst>
              <a:ext uri="{FF2B5EF4-FFF2-40B4-BE49-F238E27FC236}">
                <a16:creationId xmlns:a16="http://schemas.microsoft.com/office/drawing/2014/main" id="{4B64FE08-925A-4419-92D2-9FC6D3945010}"/>
              </a:ext>
            </a:extLst>
          </p:cNvPr>
          <p:cNvSpPr txBox="1"/>
          <p:nvPr/>
        </p:nvSpPr>
        <p:spPr>
          <a:xfrm>
            <a:off x="4050752" y="3636220"/>
            <a:ext cx="678926" cy="338554"/>
          </a:xfrm>
          <a:prstGeom prst="rect">
            <a:avLst/>
          </a:prstGeom>
          <a:noFill/>
        </p:spPr>
        <p:txBody>
          <a:bodyPr wrap="square" rtlCol="0">
            <a:spAutoFit/>
          </a:bodyPr>
          <a:lstStyle/>
          <a:p>
            <a:r>
              <a:rPr lang="en-US" sz="1600" b="1" i="1" dirty="0"/>
              <a:t>TIME</a:t>
            </a:r>
          </a:p>
        </p:txBody>
      </p:sp>
      <p:sp>
        <p:nvSpPr>
          <p:cNvPr id="49" name="TextBox 48">
            <a:extLst>
              <a:ext uri="{FF2B5EF4-FFF2-40B4-BE49-F238E27FC236}">
                <a16:creationId xmlns:a16="http://schemas.microsoft.com/office/drawing/2014/main" id="{D8FAC3E2-6AB7-46DC-A2FD-205916698F55}"/>
              </a:ext>
            </a:extLst>
          </p:cNvPr>
          <p:cNvSpPr txBox="1"/>
          <p:nvPr/>
        </p:nvSpPr>
        <p:spPr>
          <a:xfrm>
            <a:off x="8801560" y="3595635"/>
            <a:ext cx="678926" cy="338554"/>
          </a:xfrm>
          <a:prstGeom prst="rect">
            <a:avLst/>
          </a:prstGeom>
          <a:noFill/>
        </p:spPr>
        <p:txBody>
          <a:bodyPr wrap="square" rtlCol="0">
            <a:spAutoFit/>
          </a:bodyPr>
          <a:lstStyle/>
          <a:p>
            <a:r>
              <a:rPr lang="en-US" sz="1600" b="1" i="1" dirty="0"/>
              <a:t>TIME</a:t>
            </a:r>
          </a:p>
        </p:txBody>
      </p:sp>
      <p:sp>
        <p:nvSpPr>
          <p:cNvPr id="50" name="TextBox 49">
            <a:extLst>
              <a:ext uri="{FF2B5EF4-FFF2-40B4-BE49-F238E27FC236}">
                <a16:creationId xmlns:a16="http://schemas.microsoft.com/office/drawing/2014/main" id="{3F832CDB-9AA9-49FC-9B06-EFF28EA2A161}"/>
              </a:ext>
            </a:extLst>
          </p:cNvPr>
          <p:cNvSpPr txBox="1"/>
          <p:nvPr/>
        </p:nvSpPr>
        <p:spPr>
          <a:xfrm rot="16200000">
            <a:off x="5996489" y="2636431"/>
            <a:ext cx="1677088" cy="338554"/>
          </a:xfrm>
          <a:prstGeom prst="rect">
            <a:avLst/>
          </a:prstGeom>
          <a:noFill/>
        </p:spPr>
        <p:txBody>
          <a:bodyPr wrap="square" rtlCol="0">
            <a:spAutoFit/>
          </a:bodyPr>
          <a:lstStyle/>
          <a:p>
            <a:r>
              <a:rPr lang="en-US" sz="1600" b="1" i="1" dirty="0"/>
              <a:t>EAST LONGITUDE</a:t>
            </a:r>
          </a:p>
        </p:txBody>
      </p:sp>
    </p:spTree>
    <p:extLst>
      <p:ext uri="{BB962C8B-B14F-4D97-AF65-F5344CB8AC3E}">
        <p14:creationId xmlns:p14="http://schemas.microsoft.com/office/powerpoint/2010/main" val="23300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157582" y="4239924"/>
            <a:ext cx="2539940" cy="1592313"/>
            <a:chOff x="419099" y="1652846"/>
            <a:chExt cx="6766580" cy="4236672"/>
          </a:xfrm>
        </p:grpSpPr>
        <p:cxnSp>
          <p:nvCxnSpPr>
            <p:cNvPr id="36" name="Straight Connector 35"/>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799265" y="4363880"/>
            <a:ext cx="2539940" cy="1592313"/>
            <a:chOff x="419099" y="1652846"/>
            <a:chExt cx="6766580" cy="4236672"/>
          </a:xfrm>
        </p:grpSpPr>
        <p:cxnSp>
          <p:nvCxnSpPr>
            <p:cNvPr id="44" name="Straight Connector 43"/>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pPr>
              <a:defRPr/>
            </a:pPr>
            <a:r>
              <a:rPr lang="en-US" alt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2" name="Slide Number Placeholder 1"/>
          <p:cNvSpPr>
            <a:spLocks noGrp="1"/>
          </p:cNvSpPr>
          <p:nvPr>
            <p:ph type="sldNum" sz="quarter" idx="12"/>
          </p:nvPr>
        </p:nvSpPr>
        <p:spPr/>
        <p:txBody>
          <a:bodyPr/>
          <a:lstStyle/>
          <a:p>
            <a:fld id="{EB5F5968-2192-4CB3-ABDB-EF83C119BB8E}" type="slidenum">
              <a:rPr lang="en-US" altLang="en-US" smtClean="0"/>
              <a:pPr/>
              <a:t>37</a:t>
            </a:fld>
            <a:endParaRPr lang="en-US" altLang="en-US"/>
          </a:p>
        </p:txBody>
      </p:sp>
      <p:cxnSp>
        <p:nvCxnSpPr>
          <p:cNvPr id="7" name="Straight Arrow Connector 6"/>
          <p:cNvCxnSpPr/>
          <p:nvPr/>
        </p:nvCxnSpPr>
        <p:spPr>
          <a:xfrm flipV="1">
            <a:off x="6981921" y="2075659"/>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981922" y="3611947"/>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65715" y="2090407"/>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165716" y="3626695"/>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5-Point Star 13"/>
          <p:cNvSpPr/>
          <p:nvPr/>
        </p:nvSpPr>
        <p:spPr bwMode="auto">
          <a:xfrm>
            <a:off x="6685199" y="1692434"/>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5" name="5-Point Star 14"/>
          <p:cNvSpPr/>
          <p:nvPr/>
        </p:nvSpPr>
        <p:spPr bwMode="auto">
          <a:xfrm>
            <a:off x="2041725" y="169243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6" name="TextBox 15"/>
          <p:cNvSpPr txBox="1"/>
          <p:nvPr/>
        </p:nvSpPr>
        <p:spPr>
          <a:xfrm>
            <a:off x="6951899" y="1641118"/>
            <a:ext cx="2921184" cy="400110"/>
          </a:xfrm>
          <a:prstGeom prst="rect">
            <a:avLst/>
          </a:prstGeom>
          <a:noFill/>
        </p:spPr>
        <p:txBody>
          <a:bodyPr wrap="none" rtlCol="0">
            <a:spAutoFit/>
          </a:bodyPr>
          <a:lstStyle/>
          <a:p>
            <a:r>
              <a:rPr lang="en-US" sz="2000" dirty="0"/>
              <a:t>Point on </a:t>
            </a:r>
            <a:r>
              <a:rPr lang="en-US" sz="2000" u="sng" dirty="0"/>
              <a:t>rigid</a:t>
            </a:r>
            <a:r>
              <a:rPr lang="en-US" sz="2000" dirty="0"/>
              <a:t> part of plate</a:t>
            </a:r>
          </a:p>
        </p:txBody>
      </p:sp>
      <p:sp>
        <p:nvSpPr>
          <p:cNvPr id="19" name="TextBox 18"/>
          <p:cNvSpPr txBox="1"/>
          <p:nvPr/>
        </p:nvSpPr>
        <p:spPr>
          <a:xfrm>
            <a:off x="2307492" y="1641118"/>
            <a:ext cx="3535520" cy="400110"/>
          </a:xfrm>
          <a:prstGeom prst="rect">
            <a:avLst/>
          </a:prstGeom>
          <a:noFill/>
        </p:spPr>
        <p:txBody>
          <a:bodyPr wrap="none" rtlCol="0">
            <a:spAutoFit/>
          </a:bodyPr>
          <a:lstStyle/>
          <a:p>
            <a:r>
              <a:rPr lang="en-US" sz="2000" dirty="0"/>
              <a:t>Point on </a:t>
            </a:r>
            <a:r>
              <a:rPr lang="en-US" sz="2000" u="sng" dirty="0"/>
              <a:t>deforming</a:t>
            </a:r>
            <a:r>
              <a:rPr lang="en-US" sz="2000" dirty="0"/>
              <a:t> part of plate</a:t>
            </a:r>
          </a:p>
        </p:txBody>
      </p:sp>
      <p:sp>
        <p:nvSpPr>
          <p:cNvPr id="22" name="5-Point Star 21"/>
          <p:cNvSpPr/>
          <p:nvPr/>
        </p:nvSpPr>
        <p:spPr bwMode="auto">
          <a:xfrm>
            <a:off x="7802535" y="5140082"/>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3" name="5-Point Star 22"/>
          <p:cNvSpPr/>
          <p:nvPr/>
        </p:nvSpPr>
        <p:spPr bwMode="auto">
          <a:xfrm>
            <a:off x="3931354" y="517572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6" name="TextBox 25"/>
          <p:cNvSpPr txBox="1"/>
          <p:nvPr/>
        </p:nvSpPr>
        <p:spPr>
          <a:xfrm>
            <a:off x="1504939" y="2507067"/>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27" name="TextBox 26"/>
          <p:cNvSpPr txBox="1"/>
          <p:nvPr/>
        </p:nvSpPr>
        <p:spPr>
          <a:xfrm>
            <a:off x="7802535" y="3532037"/>
            <a:ext cx="362600" cy="707886"/>
          </a:xfrm>
          <a:prstGeom prst="rect">
            <a:avLst/>
          </a:prstGeom>
          <a:noFill/>
        </p:spPr>
        <p:txBody>
          <a:bodyPr wrap="none" rtlCol="0">
            <a:spAutoFit/>
          </a:bodyPr>
          <a:lstStyle/>
          <a:p>
            <a:r>
              <a:rPr lang="en-US" sz="4000" b="1" dirty="0"/>
              <a:t>t</a:t>
            </a:r>
          </a:p>
        </p:txBody>
      </p:sp>
      <p:sp>
        <p:nvSpPr>
          <p:cNvPr id="28" name="TextBox 27"/>
          <p:cNvSpPr txBox="1"/>
          <p:nvPr/>
        </p:nvSpPr>
        <p:spPr>
          <a:xfrm>
            <a:off x="3249458" y="3546785"/>
            <a:ext cx="362600" cy="707886"/>
          </a:xfrm>
          <a:prstGeom prst="rect">
            <a:avLst/>
          </a:prstGeom>
          <a:noFill/>
        </p:spPr>
        <p:txBody>
          <a:bodyPr wrap="none" rtlCol="0">
            <a:spAutoFit/>
          </a:bodyPr>
          <a:lstStyle/>
          <a:p>
            <a:r>
              <a:rPr lang="en-US" sz="4000" b="1" dirty="0"/>
              <a:t>t</a:t>
            </a:r>
          </a:p>
        </p:txBody>
      </p:sp>
      <p:sp>
        <p:nvSpPr>
          <p:cNvPr id="29" name="Oval 28"/>
          <p:cNvSpPr/>
          <p:nvPr/>
        </p:nvSpPr>
        <p:spPr>
          <a:xfrm>
            <a:off x="7126075" y="2628468"/>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359698" y="2207741"/>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bwMode="auto">
          <a:xfrm>
            <a:off x="3537881" y="4917255"/>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31" name="Oval 30"/>
          <p:cNvSpPr/>
          <p:nvPr/>
        </p:nvSpPr>
        <p:spPr>
          <a:xfrm>
            <a:off x="2806292" y="2403401"/>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31459" y="2632821"/>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p:cNvSpPr txBox="1">
            <a:spLocks/>
          </p:cNvSpPr>
          <p:nvPr/>
        </p:nvSpPr>
        <p:spPr bwMode="auto">
          <a:xfrm>
            <a:off x="21336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NATRF2022 coordinates over time</a:t>
            </a:r>
            <a:br>
              <a:rPr lang="en-US" dirty="0"/>
            </a:br>
            <a:r>
              <a:rPr lang="en-US" sz="2000" dirty="0">
                <a:solidFill>
                  <a:srgbClr val="FF0000"/>
                </a:solidFill>
              </a:rPr>
              <a:t>(Remember:  The NATRF2022 </a:t>
            </a:r>
            <a:r>
              <a:rPr lang="en-US" sz="2000" i="1" dirty="0">
                <a:solidFill>
                  <a:srgbClr val="FF0000"/>
                </a:solidFill>
              </a:rPr>
              <a:t>frame</a:t>
            </a:r>
            <a:r>
              <a:rPr lang="en-US" sz="2000" dirty="0">
                <a:solidFill>
                  <a:srgbClr val="FF0000"/>
                </a:solidFill>
              </a:rPr>
              <a:t> is rigid)</a:t>
            </a:r>
            <a:endParaRPr lang="en-US" dirty="0">
              <a:solidFill>
                <a:srgbClr val="FF0000"/>
              </a:solidFill>
            </a:endParaRPr>
          </a:p>
        </p:txBody>
      </p:sp>
      <p:sp>
        <p:nvSpPr>
          <p:cNvPr id="51" name="TextBox 50">
            <a:extLst>
              <a:ext uri="{FF2B5EF4-FFF2-40B4-BE49-F238E27FC236}">
                <a16:creationId xmlns:a16="http://schemas.microsoft.com/office/drawing/2014/main" id="{179146CC-D731-4512-871B-5F929BAFFC46}"/>
              </a:ext>
            </a:extLst>
          </p:cNvPr>
          <p:cNvSpPr txBox="1"/>
          <p:nvPr/>
        </p:nvSpPr>
        <p:spPr>
          <a:xfrm>
            <a:off x="6326277" y="2492319"/>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52" name="TextBox 51">
            <a:extLst>
              <a:ext uri="{FF2B5EF4-FFF2-40B4-BE49-F238E27FC236}">
                <a16:creationId xmlns:a16="http://schemas.microsoft.com/office/drawing/2014/main" id="{443084BE-F378-4A89-B305-5EF9E9CF3EA7}"/>
              </a:ext>
            </a:extLst>
          </p:cNvPr>
          <p:cNvSpPr txBox="1"/>
          <p:nvPr/>
        </p:nvSpPr>
        <p:spPr>
          <a:xfrm rot="16200000">
            <a:off x="1144443" y="2628400"/>
            <a:ext cx="1677088" cy="338554"/>
          </a:xfrm>
          <a:prstGeom prst="rect">
            <a:avLst/>
          </a:prstGeom>
          <a:noFill/>
        </p:spPr>
        <p:txBody>
          <a:bodyPr wrap="square" rtlCol="0">
            <a:spAutoFit/>
          </a:bodyPr>
          <a:lstStyle/>
          <a:p>
            <a:r>
              <a:rPr lang="en-US" sz="1600" b="1" i="1" dirty="0"/>
              <a:t>EAST LONGITUDE</a:t>
            </a:r>
          </a:p>
        </p:txBody>
      </p:sp>
      <p:sp>
        <p:nvSpPr>
          <p:cNvPr id="53" name="TextBox 52">
            <a:extLst>
              <a:ext uri="{FF2B5EF4-FFF2-40B4-BE49-F238E27FC236}">
                <a16:creationId xmlns:a16="http://schemas.microsoft.com/office/drawing/2014/main" id="{F8CDDE9B-8037-4A5D-80AC-DEAC84245BDA}"/>
              </a:ext>
            </a:extLst>
          </p:cNvPr>
          <p:cNvSpPr txBox="1"/>
          <p:nvPr/>
        </p:nvSpPr>
        <p:spPr>
          <a:xfrm rot="16200000">
            <a:off x="5996489" y="2636431"/>
            <a:ext cx="1677088" cy="338554"/>
          </a:xfrm>
          <a:prstGeom prst="rect">
            <a:avLst/>
          </a:prstGeom>
          <a:noFill/>
        </p:spPr>
        <p:txBody>
          <a:bodyPr wrap="square" rtlCol="0">
            <a:spAutoFit/>
          </a:bodyPr>
          <a:lstStyle/>
          <a:p>
            <a:r>
              <a:rPr lang="en-US" sz="1600" b="1" i="1" dirty="0"/>
              <a:t>EAST LONGITUDE</a:t>
            </a:r>
          </a:p>
        </p:txBody>
      </p:sp>
    </p:spTree>
    <p:extLst>
      <p:ext uri="{BB962C8B-B14F-4D97-AF65-F5344CB8AC3E}">
        <p14:creationId xmlns:p14="http://schemas.microsoft.com/office/powerpoint/2010/main" val="336680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2157582" y="4239924"/>
            <a:ext cx="2539940" cy="1592313"/>
            <a:chOff x="419099" y="1652846"/>
            <a:chExt cx="6766580" cy="4236672"/>
          </a:xfrm>
        </p:grpSpPr>
        <p:cxnSp>
          <p:nvCxnSpPr>
            <p:cNvPr id="41" name="Straight Connector 40"/>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799265" y="4363880"/>
            <a:ext cx="2539940" cy="1592313"/>
            <a:chOff x="419099" y="1652846"/>
            <a:chExt cx="6766580" cy="4236672"/>
          </a:xfrm>
        </p:grpSpPr>
        <p:cxnSp>
          <p:nvCxnSpPr>
            <p:cNvPr id="49" name="Straight Connector 48"/>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pPr>
              <a:defRPr/>
            </a:pPr>
            <a:r>
              <a:rPr lang="en-US" alt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2" name="Slide Number Placeholder 1"/>
          <p:cNvSpPr>
            <a:spLocks noGrp="1"/>
          </p:cNvSpPr>
          <p:nvPr>
            <p:ph type="sldNum" sz="quarter" idx="12"/>
          </p:nvPr>
        </p:nvSpPr>
        <p:spPr/>
        <p:txBody>
          <a:bodyPr/>
          <a:lstStyle/>
          <a:p>
            <a:fld id="{EB5F5968-2192-4CB3-ABDB-EF83C119BB8E}" type="slidenum">
              <a:rPr lang="en-US" altLang="en-US" smtClean="0"/>
              <a:pPr/>
              <a:t>38</a:t>
            </a:fld>
            <a:endParaRPr lang="en-US" altLang="en-US"/>
          </a:p>
        </p:txBody>
      </p:sp>
      <p:cxnSp>
        <p:nvCxnSpPr>
          <p:cNvPr id="7" name="Straight Arrow Connector 6"/>
          <p:cNvCxnSpPr/>
          <p:nvPr/>
        </p:nvCxnSpPr>
        <p:spPr>
          <a:xfrm flipV="1">
            <a:off x="6981921" y="2075659"/>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981922" y="3611947"/>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65715" y="2090407"/>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165716" y="3626695"/>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5-Point Star 13"/>
          <p:cNvSpPr/>
          <p:nvPr/>
        </p:nvSpPr>
        <p:spPr bwMode="auto">
          <a:xfrm>
            <a:off x="6685199" y="1692434"/>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5" name="5-Point Star 14"/>
          <p:cNvSpPr/>
          <p:nvPr/>
        </p:nvSpPr>
        <p:spPr bwMode="auto">
          <a:xfrm>
            <a:off x="2041725" y="169243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6" name="TextBox 15"/>
          <p:cNvSpPr txBox="1"/>
          <p:nvPr/>
        </p:nvSpPr>
        <p:spPr>
          <a:xfrm>
            <a:off x="6951899" y="1641118"/>
            <a:ext cx="2921184" cy="400110"/>
          </a:xfrm>
          <a:prstGeom prst="rect">
            <a:avLst/>
          </a:prstGeom>
          <a:noFill/>
        </p:spPr>
        <p:txBody>
          <a:bodyPr wrap="none" rtlCol="0">
            <a:spAutoFit/>
          </a:bodyPr>
          <a:lstStyle/>
          <a:p>
            <a:r>
              <a:rPr lang="en-US" sz="2000" dirty="0"/>
              <a:t>Point on </a:t>
            </a:r>
            <a:r>
              <a:rPr lang="en-US" sz="2000" u="sng" dirty="0"/>
              <a:t>rigid</a:t>
            </a:r>
            <a:r>
              <a:rPr lang="en-US" sz="2000" dirty="0"/>
              <a:t> part of plate</a:t>
            </a:r>
          </a:p>
        </p:txBody>
      </p:sp>
      <p:sp>
        <p:nvSpPr>
          <p:cNvPr id="19" name="TextBox 18"/>
          <p:cNvSpPr txBox="1"/>
          <p:nvPr/>
        </p:nvSpPr>
        <p:spPr>
          <a:xfrm>
            <a:off x="2307492" y="1641118"/>
            <a:ext cx="3535520" cy="400110"/>
          </a:xfrm>
          <a:prstGeom prst="rect">
            <a:avLst/>
          </a:prstGeom>
          <a:noFill/>
        </p:spPr>
        <p:txBody>
          <a:bodyPr wrap="none" rtlCol="0">
            <a:spAutoFit/>
          </a:bodyPr>
          <a:lstStyle/>
          <a:p>
            <a:r>
              <a:rPr lang="en-US" sz="2000" dirty="0"/>
              <a:t>Point on </a:t>
            </a:r>
            <a:r>
              <a:rPr lang="en-US" sz="2000" u="sng" dirty="0"/>
              <a:t>deforming</a:t>
            </a:r>
            <a:r>
              <a:rPr lang="en-US" sz="2000" dirty="0"/>
              <a:t> part of plate</a:t>
            </a:r>
          </a:p>
        </p:txBody>
      </p:sp>
      <p:sp>
        <p:nvSpPr>
          <p:cNvPr id="22" name="5-Point Star 21"/>
          <p:cNvSpPr/>
          <p:nvPr/>
        </p:nvSpPr>
        <p:spPr bwMode="auto">
          <a:xfrm>
            <a:off x="7802535" y="5140082"/>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3" name="5-Point Star 22"/>
          <p:cNvSpPr/>
          <p:nvPr/>
        </p:nvSpPr>
        <p:spPr bwMode="auto">
          <a:xfrm>
            <a:off x="3931354" y="517572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6" name="TextBox 25"/>
          <p:cNvSpPr txBox="1"/>
          <p:nvPr/>
        </p:nvSpPr>
        <p:spPr>
          <a:xfrm>
            <a:off x="1504939" y="2507067"/>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27" name="TextBox 26"/>
          <p:cNvSpPr txBox="1"/>
          <p:nvPr/>
        </p:nvSpPr>
        <p:spPr>
          <a:xfrm>
            <a:off x="7802535" y="3532037"/>
            <a:ext cx="362600" cy="707886"/>
          </a:xfrm>
          <a:prstGeom prst="rect">
            <a:avLst/>
          </a:prstGeom>
          <a:noFill/>
        </p:spPr>
        <p:txBody>
          <a:bodyPr wrap="none" rtlCol="0">
            <a:spAutoFit/>
          </a:bodyPr>
          <a:lstStyle/>
          <a:p>
            <a:r>
              <a:rPr lang="en-US" sz="4000" b="1" dirty="0"/>
              <a:t>t</a:t>
            </a:r>
          </a:p>
        </p:txBody>
      </p:sp>
      <p:sp>
        <p:nvSpPr>
          <p:cNvPr id="28" name="TextBox 27"/>
          <p:cNvSpPr txBox="1"/>
          <p:nvPr/>
        </p:nvSpPr>
        <p:spPr>
          <a:xfrm>
            <a:off x="3249458" y="3546785"/>
            <a:ext cx="362600" cy="707886"/>
          </a:xfrm>
          <a:prstGeom prst="rect">
            <a:avLst/>
          </a:prstGeom>
          <a:noFill/>
        </p:spPr>
        <p:txBody>
          <a:bodyPr wrap="none" rtlCol="0">
            <a:spAutoFit/>
          </a:bodyPr>
          <a:lstStyle/>
          <a:p>
            <a:r>
              <a:rPr lang="en-US" sz="4000" b="1" dirty="0"/>
              <a:t>t</a:t>
            </a:r>
          </a:p>
        </p:txBody>
      </p:sp>
      <p:sp>
        <p:nvSpPr>
          <p:cNvPr id="29" name="Oval 28"/>
          <p:cNvSpPr/>
          <p:nvPr/>
        </p:nvSpPr>
        <p:spPr>
          <a:xfrm>
            <a:off x="7126075" y="2628468"/>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359698" y="2207741"/>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bwMode="auto">
          <a:xfrm>
            <a:off x="3537881" y="4917255"/>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31" name="Oval 30"/>
          <p:cNvSpPr/>
          <p:nvPr/>
        </p:nvSpPr>
        <p:spPr>
          <a:xfrm>
            <a:off x="2806292" y="2403401"/>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31459" y="2632821"/>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bwMode="auto">
          <a:xfrm>
            <a:off x="3191218" y="4674050"/>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35" name="Oval 34"/>
          <p:cNvSpPr/>
          <p:nvPr/>
        </p:nvSpPr>
        <p:spPr>
          <a:xfrm>
            <a:off x="3242530" y="2637180"/>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078867" y="2632821"/>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bwMode="auto">
          <a:xfrm>
            <a:off x="21336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NATRF2022 coordinates over time</a:t>
            </a:r>
            <a:br>
              <a:rPr lang="en-US" dirty="0"/>
            </a:br>
            <a:r>
              <a:rPr lang="en-US" sz="2000" dirty="0">
                <a:solidFill>
                  <a:srgbClr val="FF0000"/>
                </a:solidFill>
              </a:rPr>
              <a:t>(Remember:  The NATRF2022 </a:t>
            </a:r>
            <a:r>
              <a:rPr lang="en-US" sz="2000" i="1" dirty="0">
                <a:solidFill>
                  <a:srgbClr val="FF0000"/>
                </a:solidFill>
              </a:rPr>
              <a:t>frame</a:t>
            </a:r>
            <a:r>
              <a:rPr lang="en-US" sz="2000" dirty="0">
                <a:solidFill>
                  <a:srgbClr val="FF0000"/>
                </a:solidFill>
              </a:rPr>
              <a:t> is rigid)</a:t>
            </a:r>
            <a:endParaRPr lang="en-US" dirty="0">
              <a:solidFill>
                <a:srgbClr val="FF0000"/>
              </a:solidFill>
            </a:endParaRPr>
          </a:p>
        </p:txBody>
      </p:sp>
      <p:sp>
        <p:nvSpPr>
          <p:cNvPr id="56" name="TextBox 55">
            <a:extLst>
              <a:ext uri="{FF2B5EF4-FFF2-40B4-BE49-F238E27FC236}">
                <a16:creationId xmlns:a16="http://schemas.microsoft.com/office/drawing/2014/main" id="{0BED1B0B-48DF-428A-9B84-3E966B68E118}"/>
              </a:ext>
            </a:extLst>
          </p:cNvPr>
          <p:cNvSpPr txBox="1"/>
          <p:nvPr/>
        </p:nvSpPr>
        <p:spPr>
          <a:xfrm>
            <a:off x="6326277" y="2492319"/>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57" name="TextBox 56">
            <a:extLst>
              <a:ext uri="{FF2B5EF4-FFF2-40B4-BE49-F238E27FC236}">
                <a16:creationId xmlns:a16="http://schemas.microsoft.com/office/drawing/2014/main" id="{73A9E693-E7BF-4730-880B-AA08A6AA843C}"/>
              </a:ext>
            </a:extLst>
          </p:cNvPr>
          <p:cNvSpPr txBox="1"/>
          <p:nvPr/>
        </p:nvSpPr>
        <p:spPr>
          <a:xfrm rot="16200000">
            <a:off x="1144443" y="2628400"/>
            <a:ext cx="1677088" cy="338554"/>
          </a:xfrm>
          <a:prstGeom prst="rect">
            <a:avLst/>
          </a:prstGeom>
          <a:noFill/>
        </p:spPr>
        <p:txBody>
          <a:bodyPr wrap="square" rtlCol="0">
            <a:spAutoFit/>
          </a:bodyPr>
          <a:lstStyle/>
          <a:p>
            <a:r>
              <a:rPr lang="en-US" sz="1600" b="1" i="1" dirty="0"/>
              <a:t>EAST LONGITUDE</a:t>
            </a:r>
          </a:p>
        </p:txBody>
      </p:sp>
      <p:sp>
        <p:nvSpPr>
          <p:cNvPr id="58" name="TextBox 57">
            <a:extLst>
              <a:ext uri="{FF2B5EF4-FFF2-40B4-BE49-F238E27FC236}">
                <a16:creationId xmlns:a16="http://schemas.microsoft.com/office/drawing/2014/main" id="{4B79D9CD-93E3-4E49-A82E-8FBAE5E099FD}"/>
              </a:ext>
            </a:extLst>
          </p:cNvPr>
          <p:cNvSpPr txBox="1"/>
          <p:nvPr/>
        </p:nvSpPr>
        <p:spPr>
          <a:xfrm rot="16200000">
            <a:off x="5996489" y="2636431"/>
            <a:ext cx="1677088" cy="338554"/>
          </a:xfrm>
          <a:prstGeom prst="rect">
            <a:avLst/>
          </a:prstGeom>
          <a:noFill/>
        </p:spPr>
        <p:txBody>
          <a:bodyPr wrap="square" rtlCol="0">
            <a:spAutoFit/>
          </a:bodyPr>
          <a:lstStyle/>
          <a:p>
            <a:r>
              <a:rPr lang="en-US" sz="1600" b="1" i="1" dirty="0"/>
              <a:t>EAST LONGITUDE</a:t>
            </a:r>
          </a:p>
        </p:txBody>
      </p:sp>
    </p:spTree>
    <p:extLst>
      <p:ext uri="{BB962C8B-B14F-4D97-AF65-F5344CB8AC3E}">
        <p14:creationId xmlns:p14="http://schemas.microsoft.com/office/powerpoint/2010/main" val="2979467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2157582" y="4239924"/>
            <a:ext cx="2539940" cy="1592313"/>
            <a:chOff x="419099" y="1652846"/>
            <a:chExt cx="6766580" cy="4236672"/>
          </a:xfrm>
        </p:grpSpPr>
        <p:cxnSp>
          <p:nvCxnSpPr>
            <p:cNvPr id="41" name="Straight Connector 40"/>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799265" y="4363880"/>
            <a:ext cx="2539940" cy="1592313"/>
            <a:chOff x="419099" y="1652846"/>
            <a:chExt cx="6766580" cy="4236672"/>
          </a:xfrm>
        </p:grpSpPr>
        <p:cxnSp>
          <p:nvCxnSpPr>
            <p:cNvPr id="49" name="Straight Connector 48"/>
            <p:cNvCxnSpPr/>
            <p:nvPr/>
          </p:nvCxnSpPr>
          <p:spPr>
            <a:xfrm>
              <a:off x="175260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105150"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48175"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816927" y="1652846"/>
              <a:ext cx="9525" cy="4236672"/>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19100" y="2705100"/>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19100" y="3757354"/>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19099" y="4800083"/>
              <a:ext cx="6766579" cy="9525"/>
            </a:xfrm>
            <a:prstGeom prst="line">
              <a:avLst/>
            </a:prstGeom>
            <a:ln w="508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pPr>
              <a:defRPr/>
            </a:pPr>
            <a:r>
              <a:rPr lang="en-US" alt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2" name="Slide Number Placeholder 1"/>
          <p:cNvSpPr>
            <a:spLocks noGrp="1"/>
          </p:cNvSpPr>
          <p:nvPr>
            <p:ph type="sldNum" sz="quarter" idx="12"/>
          </p:nvPr>
        </p:nvSpPr>
        <p:spPr/>
        <p:txBody>
          <a:bodyPr/>
          <a:lstStyle/>
          <a:p>
            <a:fld id="{EB5F5968-2192-4CB3-ABDB-EF83C119BB8E}" type="slidenum">
              <a:rPr lang="en-US" altLang="en-US" smtClean="0"/>
              <a:pPr/>
              <a:t>39</a:t>
            </a:fld>
            <a:endParaRPr lang="en-US" altLang="en-US"/>
          </a:p>
        </p:txBody>
      </p:sp>
      <p:cxnSp>
        <p:nvCxnSpPr>
          <p:cNvPr id="7" name="Straight Arrow Connector 6"/>
          <p:cNvCxnSpPr/>
          <p:nvPr/>
        </p:nvCxnSpPr>
        <p:spPr>
          <a:xfrm flipV="1">
            <a:off x="6981921" y="2075659"/>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981922" y="3611947"/>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65715" y="2090407"/>
            <a:ext cx="0" cy="1541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165716" y="3626695"/>
            <a:ext cx="2531807" cy="4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5-Point Star 13"/>
          <p:cNvSpPr/>
          <p:nvPr/>
        </p:nvSpPr>
        <p:spPr bwMode="auto">
          <a:xfrm>
            <a:off x="6685199" y="1692434"/>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5" name="5-Point Star 14"/>
          <p:cNvSpPr/>
          <p:nvPr/>
        </p:nvSpPr>
        <p:spPr bwMode="auto">
          <a:xfrm>
            <a:off x="2041725" y="169243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16" name="TextBox 15"/>
          <p:cNvSpPr txBox="1"/>
          <p:nvPr/>
        </p:nvSpPr>
        <p:spPr>
          <a:xfrm>
            <a:off x="6951899" y="1641118"/>
            <a:ext cx="2921184" cy="400110"/>
          </a:xfrm>
          <a:prstGeom prst="rect">
            <a:avLst/>
          </a:prstGeom>
          <a:noFill/>
        </p:spPr>
        <p:txBody>
          <a:bodyPr wrap="none" rtlCol="0">
            <a:spAutoFit/>
          </a:bodyPr>
          <a:lstStyle/>
          <a:p>
            <a:r>
              <a:rPr lang="en-US" sz="2000" dirty="0"/>
              <a:t>Point on </a:t>
            </a:r>
            <a:r>
              <a:rPr lang="en-US" sz="2000" u="sng" dirty="0"/>
              <a:t>rigid</a:t>
            </a:r>
            <a:r>
              <a:rPr lang="en-US" sz="2000" dirty="0"/>
              <a:t> part of plate</a:t>
            </a:r>
          </a:p>
        </p:txBody>
      </p:sp>
      <p:sp>
        <p:nvSpPr>
          <p:cNvPr id="19" name="TextBox 18"/>
          <p:cNvSpPr txBox="1"/>
          <p:nvPr/>
        </p:nvSpPr>
        <p:spPr>
          <a:xfrm>
            <a:off x="2307492" y="1641118"/>
            <a:ext cx="3535520" cy="400110"/>
          </a:xfrm>
          <a:prstGeom prst="rect">
            <a:avLst/>
          </a:prstGeom>
          <a:noFill/>
        </p:spPr>
        <p:txBody>
          <a:bodyPr wrap="none" rtlCol="0">
            <a:spAutoFit/>
          </a:bodyPr>
          <a:lstStyle/>
          <a:p>
            <a:r>
              <a:rPr lang="en-US" sz="2000" dirty="0"/>
              <a:t>Point on </a:t>
            </a:r>
            <a:r>
              <a:rPr lang="en-US" sz="2000" u="sng" dirty="0"/>
              <a:t>deforming</a:t>
            </a:r>
            <a:r>
              <a:rPr lang="en-US" sz="2000" dirty="0"/>
              <a:t> part of plate</a:t>
            </a:r>
          </a:p>
        </p:txBody>
      </p:sp>
      <p:sp>
        <p:nvSpPr>
          <p:cNvPr id="22" name="5-Point Star 21"/>
          <p:cNvSpPr/>
          <p:nvPr/>
        </p:nvSpPr>
        <p:spPr bwMode="auto">
          <a:xfrm>
            <a:off x="7802535" y="5140082"/>
            <a:ext cx="2667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3" name="5-Point Star 22"/>
          <p:cNvSpPr/>
          <p:nvPr/>
        </p:nvSpPr>
        <p:spPr bwMode="auto">
          <a:xfrm>
            <a:off x="3931354" y="517572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26" name="TextBox 25"/>
          <p:cNvSpPr txBox="1"/>
          <p:nvPr/>
        </p:nvSpPr>
        <p:spPr>
          <a:xfrm>
            <a:off x="1504939" y="2507067"/>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27" name="TextBox 26"/>
          <p:cNvSpPr txBox="1"/>
          <p:nvPr/>
        </p:nvSpPr>
        <p:spPr>
          <a:xfrm>
            <a:off x="7802535" y="3532037"/>
            <a:ext cx="362600" cy="707886"/>
          </a:xfrm>
          <a:prstGeom prst="rect">
            <a:avLst/>
          </a:prstGeom>
          <a:noFill/>
        </p:spPr>
        <p:txBody>
          <a:bodyPr wrap="none" rtlCol="0">
            <a:spAutoFit/>
          </a:bodyPr>
          <a:lstStyle/>
          <a:p>
            <a:r>
              <a:rPr lang="en-US" sz="4000" b="1" dirty="0"/>
              <a:t>t</a:t>
            </a:r>
          </a:p>
        </p:txBody>
      </p:sp>
      <p:sp>
        <p:nvSpPr>
          <p:cNvPr id="28" name="TextBox 27"/>
          <p:cNvSpPr txBox="1"/>
          <p:nvPr/>
        </p:nvSpPr>
        <p:spPr>
          <a:xfrm>
            <a:off x="3249458" y="3546785"/>
            <a:ext cx="362600" cy="707886"/>
          </a:xfrm>
          <a:prstGeom prst="rect">
            <a:avLst/>
          </a:prstGeom>
          <a:noFill/>
        </p:spPr>
        <p:txBody>
          <a:bodyPr wrap="none" rtlCol="0">
            <a:spAutoFit/>
          </a:bodyPr>
          <a:lstStyle/>
          <a:p>
            <a:r>
              <a:rPr lang="en-US" sz="4000" b="1" dirty="0"/>
              <a:t>t</a:t>
            </a:r>
          </a:p>
        </p:txBody>
      </p:sp>
      <p:sp>
        <p:nvSpPr>
          <p:cNvPr id="29" name="Oval 28"/>
          <p:cNvSpPr/>
          <p:nvPr/>
        </p:nvSpPr>
        <p:spPr>
          <a:xfrm>
            <a:off x="7126075" y="2628468"/>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359698" y="2207741"/>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bwMode="auto">
          <a:xfrm>
            <a:off x="3537881" y="4917255"/>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31" name="Oval 30"/>
          <p:cNvSpPr/>
          <p:nvPr/>
        </p:nvSpPr>
        <p:spPr>
          <a:xfrm>
            <a:off x="2806292" y="2403401"/>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31459" y="2632821"/>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bwMode="auto">
          <a:xfrm>
            <a:off x="3191218" y="4674050"/>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35" name="Oval 34"/>
          <p:cNvSpPr/>
          <p:nvPr/>
        </p:nvSpPr>
        <p:spPr>
          <a:xfrm>
            <a:off x="3242530" y="2637180"/>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078867" y="2632821"/>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bwMode="auto">
          <a:xfrm>
            <a:off x="21336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NATRF2022 coordinates over time</a:t>
            </a:r>
            <a:br>
              <a:rPr lang="en-US" dirty="0"/>
            </a:br>
            <a:r>
              <a:rPr lang="en-US" sz="2000" dirty="0">
                <a:solidFill>
                  <a:srgbClr val="FF0000"/>
                </a:solidFill>
              </a:rPr>
              <a:t>(Remember:  The NATRF2022 </a:t>
            </a:r>
            <a:r>
              <a:rPr lang="en-US" sz="2000" i="1" dirty="0">
                <a:solidFill>
                  <a:srgbClr val="FF0000"/>
                </a:solidFill>
              </a:rPr>
              <a:t>frame</a:t>
            </a:r>
            <a:r>
              <a:rPr lang="en-US" sz="2000" dirty="0">
                <a:solidFill>
                  <a:srgbClr val="FF0000"/>
                </a:solidFill>
              </a:rPr>
              <a:t> is rigid)</a:t>
            </a:r>
            <a:endParaRPr lang="en-US" dirty="0">
              <a:solidFill>
                <a:srgbClr val="FF0000"/>
              </a:solidFill>
            </a:endParaRPr>
          </a:p>
        </p:txBody>
      </p:sp>
      <p:sp>
        <p:nvSpPr>
          <p:cNvPr id="56" name="5-Point Star 55"/>
          <p:cNvSpPr/>
          <p:nvPr/>
        </p:nvSpPr>
        <p:spPr bwMode="auto">
          <a:xfrm>
            <a:off x="2850132" y="4318584"/>
            <a:ext cx="266700" cy="2667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b="1">
              <a:latin typeface="Verdana" pitchFamily="34" charset="0"/>
            </a:endParaRPr>
          </a:p>
        </p:txBody>
      </p:sp>
      <p:sp>
        <p:nvSpPr>
          <p:cNvPr id="57" name="Oval 56"/>
          <p:cNvSpPr/>
          <p:nvPr/>
        </p:nvSpPr>
        <p:spPr>
          <a:xfrm>
            <a:off x="3664867" y="2857883"/>
            <a:ext cx="158314" cy="158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497967" y="2632821"/>
            <a:ext cx="158314" cy="1583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7F9FFA36-74E6-46D8-B518-E8C34F091288}"/>
              </a:ext>
            </a:extLst>
          </p:cNvPr>
          <p:cNvSpPr txBox="1"/>
          <p:nvPr/>
        </p:nvSpPr>
        <p:spPr>
          <a:xfrm>
            <a:off x="6326277" y="2492319"/>
            <a:ext cx="466794" cy="707886"/>
          </a:xfrm>
          <a:prstGeom prst="rect">
            <a:avLst/>
          </a:prstGeom>
          <a:noFill/>
        </p:spPr>
        <p:txBody>
          <a:bodyPr wrap="none" rtlCol="0">
            <a:spAutoFit/>
          </a:bodyPr>
          <a:lstStyle/>
          <a:p>
            <a:r>
              <a:rPr lang="en-US" sz="4000" b="1" dirty="0">
                <a:latin typeface="Symbol" panose="05050102010706020507" pitchFamily="18" charset="2"/>
              </a:rPr>
              <a:t>l</a:t>
            </a:r>
          </a:p>
        </p:txBody>
      </p:sp>
      <p:sp>
        <p:nvSpPr>
          <p:cNvPr id="60" name="TextBox 59">
            <a:extLst>
              <a:ext uri="{FF2B5EF4-FFF2-40B4-BE49-F238E27FC236}">
                <a16:creationId xmlns:a16="http://schemas.microsoft.com/office/drawing/2014/main" id="{93975D92-674D-45A2-A772-5DB4A0F79773}"/>
              </a:ext>
            </a:extLst>
          </p:cNvPr>
          <p:cNvSpPr txBox="1"/>
          <p:nvPr/>
        </p:nvSpPr>
        <p:spPr>
          <a:xfrm rot="16200000">
            <a:off x="1144443" y="2628400"/>
            <a:ext cx="1677088" cy="338554"/>
          </a:xfrm>
          <a:prstGeom prst="rect">
            <a:avLst/>
          </a:prstGeom>
          <a:noFill/>
        </p:spPr>
        <p:txBody>
          <a:bodyPr wrap="square" rtlCol="0">
            <a:spAutoFit/>
          </a:bodyPr>
          <a:lstStyle/>
          <a:p>
            <a:r>
              <a:rPr lang="en-US" sz="1600" b="1" i="1" dirty="0"/>
              <a:t>EAST LONGITUDE</a:t>
            </a:r>
          </a:p>
        </p:txBody>
      </p:sp>
      <p:sp>
        <p:nvSpPr>
          <p:cNvPr id="61" name="TextBox 60">
            <a:extLst>
              <a:ext uri="{FF2B5EF4-FFF2-40B4-BE49-F238E27FC236}">
                <a16:creationId xmlns:a16="http://schemas.microsoft.com/office/drawing/2014/main" id="{75EBAD56-8E86-4D73-9F38-8D49D241F023}"/>
              </a:ext>
            </a:extLst>
          </p:cNvPr>
          <p:cNvSpPr txBox="1"/>
          <p:nvPr/>
        </p:nvSpPr>
        <p:spPr>
          <a:xfrm rot="16200000">
            <a:off x="5996489" y="2636431"/>
            <a:ext cx="1677088" cy="338554"/>
          </a:xfrm>
          <a:prstGeom prst="rect">
            <a:avLst/>
          </a:prstGeom>
          <a:noFill/>
        </p:spPr>
        <p:txBody>
          <a:bodyPr wrap="square" rtlCol="0">
            <a:spAutoFit/>
          </a:bodyPr>
          <a:lstStyle/>
          <a:p>
            <a:r>
              <a:rPr lang="en-US" sz="1600" b="1" i="1" dirty="0"/>
              <a:t>EAST LONGITUDE</a:t>
            </a:r>
          </a:p>
        </p:txBody>
      </p:sp>
    </p:spTree>
    <p:extLst>
      <p:ext uri="{BB962C8B-B14F-4D97-AF65-F5344CB8AC3E}">
        <p14:creationId xmlns:p14="http://schemas.microsoft.com/office/powerpoint/2010/main" val="1978883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48779"/>
            <a:ext cx="8229600" cy="857250"/>
          </a:xfrm>
        </p:spPr>
        <p:txBody>
          <a:bodyPr/>
          <a:lstStyle/>
          <a:p>
            <a:r>
              <a:rPr lang="en-US" dirty="0"/>
              <a:t>Why replace NAVD 88 and NAD 83?</a:t>
            </a:r>
          </a:p>
        </p:txBody>
      </p:sp>
      <p:sp>
        <p:nvSpPr>
          <p:cNvPr id="3" name="Content Placeholder 2"/>
          <p:cNvSpPr>
            <a:spLocks noGrp="1"/>
          </p:cNvSpPr>
          <p:nvPr>
            <p:ph idx="1"/>
          </p:nvPr>
        </p:nvSpPr>
        <p:spPr>
          <a:xfrm>
            <a:off x="1981201" y="1530353"/>
            <a:ext cx="8546841" cy="4825999"/>
          </a:xfrm>
        </p:spPr>
        <p:txBody>
          <a:bodyPr/>
          <a:lstStyle/>
          <a:p>
            <a:r>
              <a:rPr lang="en-US" sz="2000" b="1" dirty="0"/>
              <a:t>EXPANDS ACCESS!</a:t>
            </a:r>
          </a:p>
          <a:p>
            <a:pPr lvl="1"/>
            <a:r>
              <a:rPr lang="en-US" sz="2000" dirty="0"/>
              <a:t>easier to </a:t>
            </a:r>
            <a:r>
              <a:rPr lang="en-US" sz="2000" b="1" dirty="0"/>
              <a:t>find</a:t>
            </a:r>
            <a:r>
              <a:rPr lang="en-US" sz="2000" dirty="0"/>
              <a:t> the sky than to find a 60-year-old bench mark</a:t>
            </a:r>
          </a:p>
          <a:p>
            <a:pPr lvl="1"/>
            <a:r>
              <a:rPr lang="en-US" sz="2000" dirty="0"/>
              <a:t>GNSS equipment is cheap and fast</a:t>
            </a:r>
          </a:p>
          <a:p>
            <a:r>
              <a:rPr lang="en-US" sz="2000" b="1" dirty="0"/>
              <a:t>ENSURES ACCURACY!</a:t>
            </a:r>
          </a:p>
          <a:p>
            <a:pPr lvl="1"/>
            <a:r>
              <a:rPr lang="en-US" sz="2000" dirty="0"/>
              <a:t>easier to</a:t>
            </a:r>
            <a:r>
              <a:rPr lang="en-US" sz="2000" b="1" dirty="0"/>
              <a:t> trust </a:t>
            </a:r>
            <a:r>
              <a:rPr lang="en-US" sz="2000" dirty="0"/>
              <a:t>the sky than to trust a 60-year old bench mark</a:t>
            </a:r>
          </a:p>
          <a:p>
            <a:pPr lvl="1"/>
            <a:r>
              <a:rPr lang="en-US" sz="2000" dirty="0"/>
              <a:t>immune to passive mark instability</a:t>
            </a:r>
          </a:p>
          <a:p>
            <a:r>
              <a:rPr lang="en-US" sz="2000" b="1" dirty="0"/>
              <a:t>GLOBAL STANDARDS!</a:t>
            </a:r>
          </a:p>
          <a:p>
            <a:pPr lvl="1"/>
            <a:r>
              <a:rPr lang="en-US" sz="2000" dirty="0"/>
              <a:t>systematic errors of many meters across the US</a:t>
            </a:r>
          </a:p>
          <a:p>
            <a:pPr lvl="1"/>
            <a:r>
              <a:rPr lang="en-US" sz="2000" dirty="0"/>
              <a:t>aligns with GPS, international efforts</a:t>
            </a:r>
          </a:p>
          <a:p>
            <a:pPr lvl="1"/>
            <a:r>
              <a:rPr lang="en-US" sz="2000" dirty="0"/>
              <a:t>aligns with Canada, Mexico</a:t>
            </a:r>
          </a:p>
          <a:p>
            <a:r>
              <a:rPr lang="en-US" sz="2000" b="1" dirty="0"/>
              <a:t>GEOPHYSICS!</a:t>
            </a:r>
          </a:p>
          <a:p>
            <a:pPr lvl="1"/>
            <a:r>
              <a:rPr lang="en-US" sz="2000" dirty="0"/>
              <a:t>Gravity defines level surfaces</a:t>
            </a:r>
          </a:p>
          <a:p>
            <a:pPr lvl="1"/>
            <a:r>
              <a:rPr lang="en-US" sz="2000" dirty="0"/>
              <a:t>Satellite orbits based on gravitational center of mass</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a:t>
            </a:fld>
            <a:endParaRPr lang="en-US" altLang="en-US"/>
          </a:p>
        </p:txBody>
      </p:sp>
    </p:spTree>
    <p:extLst>
      <p:ext uri="{BB962C8B-B14F-4D97-AF65-F5344CB8AC3E}">
        <p14:creationId xmlns:p14="http://schemas.microsoft.com/office/powerpoint/2010/main" val="1106087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81200" y="545066"/>
            <a:ext cx="8229600" cy="1143000"/>
          </a:xfrm>
        </p:spPr>
        <p:txBody>
          <a:bodyPr/>
          <a:lstStyle/>
          <a:p>
            <a:r>
              <a:rPr lang="en-US" altLang="en-US" dirty="0"/>
              <a:t>Intra-frame velocities</a:t>
            </a:r>
          </a:p>
        </p:txBody>
      </p:sp>
      <p:sp>
        <p:nvSpPr>
          <p:cNvPr id="2" name="Date Placeholder 1"/>
          <p:cNvSpPr>
            <a:spLocks noGrp="1"/>
          </p:cNvSpPr>
          <p:nvPr>
            <p:ph type="dt" sz="half" idx="10"/>
          </p:nvPr>
        </p:nvSpPr>
        <p:spPr/>
        <p:txBody>
          <a:bodyPr/>
          <a:lstStyle/>
          <a:p>
            <a:pPr>
              <a:defRPr/>
            </a:pPr>
            <a:r>
              <a:rPr lang="en-US" altLang="en-US"/>
              <a:t>March 08, 2018</a:t>
            </a:r>
          </a:p>
        </p:txBody>
      </p:sp>
      <p:sp>
        <p:nvSpPr>
          <p:cNvPr id="3" name="Footer Placeholder 2"/>
          <p:cNvSpPr>
            <a:spLocks noGrp="1"/>
          </p:cNvSpPr>
          <p:nvPr>
            <p:ph type="ftr" sz="quarter" idx="11"/>
          </p:nvPr>
        </p:nvSpPr>
        <p:spPr/>
        <p:txBody>
          <a:bodyPr/>
          <a:lstStyle/>
          <a:p>
            <a:pPr>
              <a:defRPr/>
            </a:pPr>
            <a:r>
              <a:rPr lang="en-US"/>
              <a:t>2018 NSGIC Annual Conference</a:t>
            </a:r>
          </a:p>
        </p:txBody>
      </p:sp>
      <p:sp>
        <p:nvSpPr>
          <p:cNvPr id="7" name="Slide Number Placeholder 6"/>
          <p:cNvSpPr>
            <a:spLocks noGrp="1"/>
          </p:cNvSpPr>
          <p:nvPr>
            <p:ph type="sldNum" sz="quarter" idx="12"/>
          </p:nvPr>
        </p:nvSpPr>
        <p:spPr/>
        <p:txBody>
          <a:bodyPr/>
          <a:lstStyle/>
          <a:p>
            <a:fld id="{EB5F5968-2192-4CB3-ABDB-EF83C119BB8E}" type="slidenum">
              <a:rPr lang="en-US" altLang="en-US" smtClean="0"/>
              <a:pPr/>
              <a:t>40</a:t>
            </a:fld>
            <a:endParaRPr lang="en-US" altLang="en-US"/>
          </a:p>
        </p:txBody>
      </p:sp>
      <p:graphicFrame>
        <p:nvGraphicFramePr>
          <p:cNvPr id="8" name="Chart 7"/>
          <p:cNvGraphicFramePr>
            <a:graphicFrameLocks/>
          </p:cNvGraphicFramePr>
          <p:nvPr>
            <p:extLst/>
          </p:nvPr>
        </p:nvGraphicFramePr>
        <p:xfrm>
          <a:off x="2514600" y="1870630"/>
          <a:ext cx="7696200" cy="4668283"/>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a:xfrm rot="1841794">
            <a:off x="2980943" y="3787122"/>
            <a:ext cx="6010656" cy="91669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725532" y="4933407"/>
            <a:ext cx="1942468" cy="1015663"/>
          </a:xfrm>
          <a:prstGeom prst="rect">
            <a:avLst/>
          </a:prstGeom>
          <a:noFill/>
        </p:spPr>
        <p:txBody>
          <a:bodyPr wrap="square" rtlCol="0">
            <a:spAutoFit/>
          </a:bodyPr>
          <a:lstStyle/>
          <a:p>
            <a:r>
              <a:rPr lang="en-US" sz="1200" b="1" dirty="0">
                <a:solidFill>
                  <a:schemeClr val="accent1"/>
                </a:solidFill>
              </a:rPr>
              <a:t>This is the velocity of the </a:t>
            </a:r>
          </a:p>
          <a:p>
            <a:r>
              <a:rPr lang="en-US" sz="1200" b="1" dirty="0">
                <a:solidFill>
                  <a:schemeClr val="accent1"/>
                </a:solidFill>
              </a:rPr>
              <a:t>point in ITRF.  Includes all </a:t>
            </a:r>
          </a:p>
          <a:p>
            <a:r>
              <a:rPr lang="en-US" sz="1200" b="1" dirty="0">
                <a:solidFill>
                  <a:schemeClr val="accent1"/>
                </a:solidFill>
              </a:rPr>
              <a:t>movements, but the </a:t>
            </a:r>
          </a:p>
          <a:p>
            <a:r>
              <a:rPr lang="en-US" sz="1200" b="1" dirty="0">
                <a:solidFill>
                  <a:schemeClr val="accent1"/>
                </a:solidFill>
              </a:rPr>
              <a:t>dominant one is the </a:t>
            </a:r>
          </a:p>
          <a:p>
            <a:r>
              <a:rPr lang="en-US" sz="1200" b="1" dirty="0">
                <a:solidFill>
                  <a:schemeClr val="accent1"/>
                </a:solidFill>
              </a:rPr>
              <a:t>rotation of the N.A. Plate.</a:t>
            </a:r>
          </a:p>
        </p:txBody>
      </p:sp>
      <p:sp>
        <p:nvSpPr>
          <p:cNvPr id="9" name="Oval 8"/>
          <p:cNvSpPr/>
          <p:nvPr/>
        </p:nvSpPr>
        <p:spPr>
          <a:xfrm rot="171326">
            <a:off x="3168058" y="2931091"/>
            <a:ext cx="6010656" cy="57619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725532" y="1541352"/>
            <a:ext cx="1942468" cy="1569660"/>
          </a:xfrm>
          <a:prstGeom prst="rect">
            <a:avLst/>
          </a:prstGeom>
          <a:noFill/>
        </p:spPr>
        <p:txBody>
          <a:bodyPr wrap="square" rtlCol="0">
            <a:spAutoFit/>
          </a:bodyPr>
          <a:lstStyle/>
          <a:p>
            <a:r>
              <a:rPr lang="en-US" sz="1200" b="1" dirty="0">
                <a:solidFill>
                  <a:srgbClr val="C00000"/>
                </a:solidFill>
              </a:rPr>
              <a:t>This is the velocity of the </a:t>
            </a:r>
          </a:p>
          <a:p>
            <a:r>
              <a:rPr lang="en-US" sz="1200" b="1" dirty="0">
                <a:solidFill>
                  <a:srgbClr val="C00000"/>
                </a:solidFill>
              </a:rPr>
              <a:t>point in NATRF2022.  </a:t>
            </a:r>
          </a:p>
          <a:p>
            <a:r>
              <a:rPr lang="en-US" sz="1200" b="1" dirty="0">
                <a:solidFill>
                  <a:srgbClr val="C00000"/>
                </a:solidFill>
              </a:rPr>
              <a:t>Rotation of plate removed.</a:t>
            </a:r>
          </a:p>
          <a:p>
            <a:r>
              <a:rPr lang="en-US" sz="1200" b="1" dirty="0">
                <a:solidFill>
                  <a:srgbClr val="C00000"/>
                </a:solidFill>
              </a:rPr>
              <a:t>It is not constant because</a:t>
            </a:r>
          </a:p>
          <a:p>
            <a:r>
              <a:rPr lang="en-US" sz="1200" b="1" dirty="0">
                <a:solidFill>
                  <a:srgbClr val="C00000"/>
                </a:solidFill>
              </a:rPr>
              <a:t>the point still suffers small</a:t>
            </a:r>
          </a:p>
          <a:p>
            <a:r>
              <a:rPr lang="en-US" sz="1200" b="1" dirty="0">
                <a:solidFill>
                  <a:srgbClr val="C00000"/>
                </a:solidFill>
              </a:rPr>
              <a:t>“intra-frame” velocities.</a:t>
            </a:r>
          </a:p>
          <a:p>
            <a:r>
              <a:rPr lang="en-US" sz="1200" b="1" i="1" u="sng" dirty="0">
                <a:solidFill>
                  <a:srgbClr val="C00000"/>
                </a:solidFill>
              </a:rPr>
              <a:t>Such IFVs will be captured</a:t>
            </a:r>
          </a:p>
          <a:p>
            <a:r>
              <a:rPr lang="en-US" sz="1200" b="1" i="1" u="sng" dirty="0">
                <a:solidFill>
                  <a:srgbClr val="C00000"/>
                </a:solidFill>
              </a:rPr>
              <a:t>in a model by NGS.</a:t>
            </a:r>
          </a:p>
        </p:txBody>
      </p:sp>
    </p:spTree>
    <p:extLst>
      <p:ext uri="{BB962C8B-B14F-4D97-AF65-F5344CB8AC3E}">
        <p14:creationId xmlns:p14="http://schemas.microsoft.com/office/powerpoint/2010/main" val="324162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Scientific Decisions!!</a:t>
            </a:r>
          </a:p>
        </p:txBody>
      </p:sp>
      <p:sp>
        <p:nvSpPr>
          <p:cNvPr id="3" name="Content Placeholder 2"/>
          <p:cNvSpPr>
            <a:spLocks noGrp="1"/>
          </p:cNvSpPr>
          <p:nvPr>
            <p:ph idx="1"/>
          </p:nvPr>
        </p:nvSpPr>
        <p:spPr/>
        <p:txBody>
          <a:bodyPr/>
          <a:lstStyle/>
          <a:p>
            <a:r>
              <a:rPr lang="en-US" dirty="0"/>
              <a:t>Blueprint for 2022, </a:t>
            </a:r>
            <a:r>
              <a:rPr lang="en-US" u="sng" dirty="0"/>
              <a:t>Part 2:  Geopotential</a:t>
            </a:r>
          </a:p>
          <a:p>
            <a:pPr lvl="1">
              <a:buFont typeface="Wingdings" panose="05000000000000000000" pitchFamily="2" charset="2"/>
              <a:buChar char="ü"/>
            </a:pPr>
            <a:r>
              <a:rPr lang="en-US" dirty="0"/>
              <a:t>Global 3-D Geopotential Model (GGM)</a:t>
            </a:r>
          </a:p>
          <a:p>
            <a:pPr lvl="2">
              <a:buFont typeface="Wingdings" panose="05000000000000000000" pitchFamily="2" charset="2"/>
              <a:buChar char="ü"/>
            </a:pPr>
            <a:r>
              <a:rPr lang="en-US" dirty="0"/>
              <a:t>Will contain all GRAV-D data</a:t>
            </a:r>
          </a:p>
          <a:p>
            <a:pPr lvl="2">
              <a:buFont typeface="Wingdings" panose="05000000000000000000" pitchFamily="2" charset="2"/>
              <a:buChar char="ü"/>
            </a:pPr>
            <a:r>
              <a:rPr lang="en-US" dirty="0"/>
              <a:t>Able to yield any physical value on/above surface </a:t>
            </a:r>
          </a:p>
          <a:p>
            <a:pPr lvl="1">
              <a:buFont typeface="Wingdings" panose="05000000000000000000" pitchFamily="2" charset="2"/>
              <a:buChar char="ü"/>
            </a:pPr>
            <a:r>
              <a:rPr lang="en-US" dirty="0"/>
              <a:t>Special high-resolution geoid, </a:t>
            </a:r>
            <a:r>
              <a:rPr lang="en-US" dirty="0" err="1"/>
              <a:t>DoV</a:t>
            </a:r>
            <a:r>
              <a:rPr lang="en-US" dirty="0"/>
              <a:t> and surface gravity products consistent with GGM</a:t>
            </a:r>
          </a:p>
          <a:p>
            <a:pPr lvl="2">
              <a:buFont typeface="Wingdings" panose="05000000000000000000" pitchFamily="2" charset="2"/>
              <a:buChar char="ü"/>
            </a:pPr>
            <a:r>
              <a:rPr lang="en-US" dirty="0"/>
              <a:t>Not global:  NA/Pacific, American Samoa, Guam/CNMI</a:t>
            </a:r>
          </a:p>
          <a:p>
            <a:pPr lvl="1">
              <a:buFont typeface="Wingdings" panose="05000000000000000000" pitchFamily="2" charset="2"/>
              <a:buChar char="ü"/>
            </a:pPr>
            <a:r>
              <a:rPr lang="en-US" dirty="0"/>
              <a:t>Time-Dependencies</a:t>
            </a:r>
          </a:p>
          <a:p>
            <a:pPr lvl="2">
              <a:buFont typeface="Wingdings" panose="05000000000000000000" pitchFamily="2" charset="2"/>
              <a:buChar char="ü"/>
            </a:pPr>
            <a:r>
              <a:rPr lang="en-US" dirty="0"/>
              <a:t>Geoid monitoring service</a:t>
            </a:r>
          </a:p>
          <a:p>
            <a:pPr lvl="3">
              <a:buFont typeface="Wingdings" panose="05000000000000000000" pitchFamily="2" charset="2"/>
              <a:buChar char="ü"/>
            </a:pPr>
            <a:r>
              <a:rPr lang="en-US" dirty="0"/>
              <a:t>Impacts of deglaciation, sea level rise, earthquakes, </a:t>
            </a:r>
            <a:r>
              <a:rPr lang="en-US" dirty="0" err="1"/>
              <a:t>etc</a:t>
            </a:r>
            <a:endParaRPr lang="en-US" dirty="0"/>
          </a:p>
          <a:p>
            <a:endParaRPr lang="en-US" u="sng" dirty="0">
              <a:solidFill>
                <a:srgbClr val="FF0000"/>
              </a:solidFill>
            </a:endParaRPr>
          </a:p>
          <a:p>
            <a:pPr lvl="1"/>
            <a:endParaRPr lang="en-US" dirty="0"/>
          </a:p>
        </p:txBody>
      </p:sp>
      <p:sp>
        <p:nvSpPr>
          <p:cNvPr id="4" name="Date Placeholder 3"/>
          <p:cNvSpPr>
            <a:spLocks noGrp="1"/>
          </p:cNvSpPr>
          <p:nvPr>
            <p:ph type="dt" sz="half" idx="10"/>
          </p:nvPr>
        </p:nvSpPr>
        <p:spPr/>
        <p:txBody>
          <a:bodyPr/>
          <a:lstStyle/>
          <a:p>
            <a:pPr>
              <a:defRPr/>
            </a:pPr>
            <a:r>
              <a:rPr 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41</a:t>
            </a:fld>
            <a:endParaRPr lang="en-US" altLang="en-US"/>
          </a:p>
        </p:txBody>
      </p:sp>
    </p:spTree>
    <p:extLst>
      <p:ext uri="{BB962C8B-B14F-4D97-AF65-F5344CB8AC3E}">
        <p14:creationId xmlns:p14="http://schemas.microsoft.com/office/powerpoint/2010/main" val="1118386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Blueprint for 2022</a:t>
            </a:r>
          </a:p>
        </p:txBody>
      </p:sp>
      <p:sp>
        <p:nvSpPr>
          <p:cNvPr id="3" name="Content Placeholder 2"/>
          <p:cNvSpPr>
            <a:spLocks noGrp="1"/>
          </p:cNvSpPr>
          <p:nvPr>
            <p:ph idx="1"/>
          </p:nvPr>
        </p:nvSpPr>
        <p:spPr/>
        <p:txBody>
          <a:bodyPr/>
          <a:lstStyle/>
          <a:p>
            <a:r>
              <a:rPr lang="en-US" dirty="0"/>
              <a:t>Part 1: Geometric – now available April 2017</a:t>
            </a:r>
          </a:p>
          <a:p>
            <a:endParaRPr lang="en-US" dirty="0"/>
          </a:p>
          <a:p>
            <a:r>
              <a:rPr lang="en-US" dirty="0"/>
              <a:t>Part 2:  Geopotential – coming soon, Summer 2017</a:t>
            </a:r>
          </a:p>
          <a:p>
            <a:endParaRPr lang="en-US" dirty="0"/>
          </a:p>
          <a:p>
            <a:r>
              <a:rPr lang="en-US" dirty="0"/>
              <a:t>Part 3:  </a:t>
            </a:r>
            <a:r>
              <a:rPr lang="en-US" dirty="0" err="1"/>
              <a:t>Bluebooking</a:t>
            </a:r>
            <a:endParaRPr lang="en-US" dirty="0"/>
          </a:p>
          <a:p>
            <a:endParaRPr lang="en-US" dirty="0"/>
          </a:p>
        </p:txBody>
      </p:sp>
      <p:sp>
        <p:nvSpPr>
          <p:cNvPr id="4" name="Date Placeholder 3"/>
          <p:cNvSpPr>
            <a:spLocks noGrp="1"/>
          </p:cNvSpPr>
          <p:nvPr>
            <p:ph type="dt" sz="half" idx="10"/>
          </p:nvPr>
        </p:nvSpPr>
        <p:spPr/>
        <p:txBody>
          <a:bodyPr/>
          <a:lstStyle/>
          <a:p>
            <a:pPr>
              <a:defRPr/>
            </a:pPr>
            <a:r>
              <a:rPr lang="en-US"/>
              <a:t>March 08, 2018</a:t>
            </a:r>
          </a:p>
        </p:txBody>
      </p:sp>
      <p:sp>
        <p:nvSpPr>
          <p:cNvPr id="5" name="Footer Placeholder 4"/>
          <p:cNvSpPr>
            <a:spLocks noGrp="1"/>
          </p:cNvSpPr>
          <p:nvPr>
            <p:ph type="ftr" sz="quarter" idx="11"/>
          </p:nvPr>
        </p:nvSpPr>
        <p:spPr/>
        <p:txBody>
          <a:bodyPr/>
          <a:lstStyle/>
          <a:p>
            <a:pPr>
              <a:defRPr/>
            </a:pPr>
            <a:r>
              <a:rPr lang="en-US"/>
              <a:t>2018 NSGIC Annual Conference</a:t>
            </a: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42</a:t>
            </a:fld>
            <a:endParaRPr lang="en-US" altLang="en-US"/>
          </a:p>
        </p:txBody>
      </p:sp>
      <p:sp>
        <p:nvSpPr>
          <p:cNvPr id="7" name="TextBox 6"/>
          <p:cNvSpPr txBox="1"/>
          <p:nvPr/>
        </p:nvSpPr>
        <p:spPr>
          <a:xfrm rot="20968523">
            <a:off x="1788326" y="3937359"/>
            <a:ext cx="8434393" cy="646331"/>
          </a:xfrm>
          <a:prstGeom prst="rect">
            <a:avLst/>
          </a:prstGeom>
          <a:noFill/>
        </p:spPr>
        <p:txBody>
          <a:bodyPr wrap="square" rtlCol="0">
            <a:spAutoFit/>
          </a:bodyPr>
          <a:lstStyle/>
          <a:p>
            <a:r>
              <a:rPr lang="en-US" dirty="0"/>
              <a:t>NOAA Technical Report NOS NGS 62 Blueprint for 2022, Part 1: Geometric Coordinates</a:t>
            </a:r>
            <a:endParaRPr lang="en-US" dirty="0">
              <a:solidFill>
                <a:srgbClr val="FF0000"/>
              </a:solidFill>
            </a:endParaRPr>
          </a:p>
          <a:p>
            <a:r>
              <a:rPr lang="en-US" dirty="0">
                <a:solidFill>
                  <a:srgbClr val="FF0000"/>
                </a:solidFill>
              </a:rPr>
              <a:t>https://geodesy.noaa.gov/PUBS_LIB/NOAA_TR_NOS_NGS_0062.pdf</a:t>
            </a:r>
          </a:p>
        </p:txBody>
      </p:sp>
    </p:spTree>
    <p:extLst>
      <p:ext uri="{BB962C8B-B14F-4D97-AF65-F5344CB8AC3E}">
        <p14:creationId xmlns:p14="http://schemas.microsoft.com/office/powerpoint/2010/main" val="2513561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9555" y="3254441"/>
            <a:ext cx="8277420" cy="2727786"/>
          </a:xfrm>
          <a:prstGeom prst="rect">
            <a:avLst/>
          </a:prstGeom>
        </p:spPr>
      </p:pic>
      <p:sp>
        <p:nvSpPr>
          <p:cNvPr id="40" name="Shape 103"/>
          <p:cNvSpPr txBox="1">
            <a:spLocks noGrp="1"/>
          </p:cNvSpPr>
          <p:nvPr>
            <p:ph type="title"/>
          </p:nvPr>
        </p:nvSpPr>
        <p:spPr>
          <a:xfrm>
            <a:off x="1981200" y="350837"/>
            <a:ext cx="8229600" cy="1143000"/>
          </a:xfrm>
          <a:prstGeom prst="rect">
            <a:avLst/>
          </a:prstGeom>
          <a:noFill/>
          <a:ln>
            <a:noFill/>
          </a:ln>
        </p:spPr>
        <p:txBody>
          <a:bodyPr vert="horz" wrap="square" lIns="91425" tIns="45700" rIns="91425" bIns="45700" numCol="1" anchor="ctr" anchorCtr="0" compatLnSpc="1">
            <a:prstTxWarp prst="textNoShape">
              <a:avLst/>
            </a:prstTxWarp>
            <a:noAutofit/>
          </a:bodyPr>
          <a:lstStyle/>
          <a:p>
            <a:pPr>
              <a:spcBef>
                <a:spcPts val="0"/>
              </a:spcBef>
              <a:spcAft>
                <a:spcPts val="0"/>
              </a:spcAft>
              <a:buSzPct val="25000"/>
            </a:pPr>
            <a:r>
              <a:rPr lang="en-US" sz="4000" dirty="0">
                <a:ea typeface="Times New Roman"/>
                <a:cs typeface="Times New Roman"/>
                <a:sym typeface="Times New Roman"/>
              </a:rPr>
              <a:t>Time-Dependencies as a service:</a:t>
            </a:r>
            <a:br>
              <a:rPr lang="en-US" sz="4000" dirty="0">
                <a:ea typeface="Times New Roman"/>
                <a:cs typeface="Times New Roman"/>
                <a:sym typeface="Times New Roman"/>
              </a:rPr>
            </a:br>
            <a:r>
              <a:rPr lang="en-US" sz="4000" dirty="0">
                <a:ea typeface="Times New Roman"/>
                <a:cs typeface="Times New Roman"/>
                <a:sym typeface="Times New Roman"/>
              </a:rPr>
              <a:t>NATRF2022 and actual survey epochs</a:t>
            </a:r>
          </a:p>
        </p:txBody>
      </p:sp>
      <p:sp>
        <p:nvSpPr>
          <p:cNvPr id="2" name="Date Placeholder 1"/>
          <p:cNvSpPr>
            <a:spLocks noGrp="1"/>
          </p:cNvSpPr>
          <p:nvPr>
            <p:ph type="dt" sz="half" idx="10"/>
          </p:nvPr>
        </p:nvSpPr>
        <p:spPr/>
        <p:txBody>
          <a:bodyPr/>
          <a:lstStyle/>
          <a:p>
            <a:pPr>
              <a:defRPr/>
            </a:pPr>
            <a:r>
              <a:rPr lang="en-US" altLang="en-US"/>
              <a:t>March 08, 2018</a:t>
            </a:r>
          </a:p>
        </p:txBody>
      </p:sp>
      <p:sp>
        <p:nvSpPr>
          <p:cNvPr id="3" name="Footer Placeholder 2"/>
          <p:cNvSpPr>
            <a:spLocks noGrp="1"/>
          </p:cNvSpPr>
          <p:nvPr>
            <p:ph type="ftr" sz="quarter" idx="11"/>
          </p:nvPr>
        </p:nvSpPr>
        <p:spPr/>
        <p:txBody>
          <a:bodyPr/>
          <a:lstStyle/>
          <a:p>
            <a:pPr>
              <a:defRPr/>
            </a:pPr>
            <a:r>
              <a:rPr lang="en-US"/>
              <a:t>2018 NSGIC Annual Conference</a:t>
            </a:r>
          </a:p>
        </p:txBody>
      </p:sp>
      <p:sp>
        <p:nvSpPr>
          <p:cNvPr id="4" name="Slide Number Placeholder 3"/>
          <p:cNvSpPr>
            <a:spLocks noGrp="1"/>
          </p:cNvSpPr>
          <p:nvPr>
            <p:ph type="sldNum" sz="quarter" idx="12"/>
          </p:nvPr>
        </p:nvSpPr>
        <p:spPr/>
        <p:txBody>
          <a:bodyPr/>
          <a:lstStyle/>
          <a:p>
            <a:fld id="{EB5F5968-2192-4CB3-ABDB-EF83C119BB8E}" type="slidenum">
              <a:rPr lang="en-US" altLang="en-US" smtClean="0"/>
              <a:pPr/>
              <a:t>43</a:t>
            </a:fld>
            <a:endParaRPr lang="en-US" altLang="en-US"/>
          </a:p>
        </p:txBody>
      </p:sp>
      <p:sp>
        <p:nvSpPr>
          <p:cNvPr id="45" name="TextBox 44"/>
          <p:cNvSpPr txBox="1"/>
          <p:nvPr/>
        </p:nvSpPr>
        <p:spPr>
          <a:xfrm>
            <a:off x="4628276" y="6454531"/>
            <a:ext cx="6039724" cy="369332"/>
          </a:xfrm>
          <a:prstGeom prst="rect">
            <a:avLst/>
          </a:prstGeom>
          <a:noFill/>
        </p:spPr>
        <p:txBody>
          <a:bodyPr wrap="square" rtlCol="0">
            <a:spAutoFit/>
          </a:bodyPr>
          <a:lstStyle/>
          <a:p>
            <a:r>
              <a:rPr lang="en-US" b="1" dirty="0"/>
              <a:t>          </a:t>
            </a:r>
            <a:r>
              <a:rPr lang="en-US" b="1" dirty="0">
                <a:solidFill>
                  <a:srgbClr val="008000"/>
                </a:solidFill>
              </a:rPr>
              <a:t>CORS best estimate of dh/</a:t>
            </a:r>
            <a:r>
              <a:rPr lang="en-US" b="1" dirty="0" err="1">
                <a:solidFill>
                  <a:srgbClr val="008000"/>
                </a:solidFill>
              </a:rPr>
              <a:t>dt</a:t>
            </a:r>
            <a:r>
              <a:rPr lang="en-US" b="1" dirty="0">
                <a:solidFill>
                  <a:srgbClr val="008000"/>
                </a:solidFill>
              </a:rPr>
              <a:t>:  -2.2 mm / year</a:t>
            </a:r>
          </a:p>
        </p:txBody>
      </p:sp>
      <p:sp>
        <p:nvSpPr>
          <p:cNvPr id="46" name="TextBox 45"/>
          <p:cNvSpPr txBox="1"/>
          <p:nvPr/>
        </p:nvSpPr>
        <p:spPr>
          <a:xfrm>
            <a:off x="4628276" y="6169580"/>
            <a:ext cx="6039724" cy="369332"/>
          </a:xfrm>
          <a:prstGeom prst="rect">
            <a:avLst/>
          </a:prstGeom>
          <a:noFill/>
        </p:spPr>
        <p:txBody>
          <a:bodyPr wrap="square" rtlCol="0">
            <a:spAutoFit/>
          </a:bodyPr>
          <a:lstStyle/>
          <a:p>
            <a:r>
              <a:rPr lang="en-US" b="1" dirty="0"/>
              <a:t>NATRF2022 best estimate of dh/</a:t>
            </a:r>
            <a:r>
              <a:rPr lang="en-US" b="1" dirty="0" err="1"/>
              <a:t>dt</a:t>
            </a:r>
            <a:r>
              <a:rPr lang="en-US" b="1" dirty="0"/>
              <a:t>:  -4.2 mm / year</a:t>
            </a:r>
          </a:p>
        </p:txBody>
      </p:sp>
      <p:grpSp>
        <p:nvGrpSpPr>
          <p:cNvPr id="72" name="Group 71"/>
          <p:cNvGrpSpPr/>
          <p:nvPr/>
        </p:nvGrpSpPr>
        <p:grpSpPr>
          <a:xfrm>
            <a:off x="4872873" y="4992264"/>
            <a:ext cx="123304" cy="198283"/>
            <a:chOff x="-643708" y="1678503"/>
            <a:chExt cx="123304" cy="198283"/>
          </a:xfrm>
        </p:grpSpPr>
        <p:sp>
          <p:nvSpPr>
            <p:cNvPr id="73" name="Rectangle 72"/>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5135336" y="4990605"/>
            <a:ext cx="123304" cy="198283"/>
            <a:chOff x="-643708" y="1678503"/>
            <a:chExt cx="123304" cy="198283"/>
          </a:xfrm>
        </p:grpSpPr>
        <p:sp>
          <p:nvSpPr>
            <p:cNvPr id="77" name="Rectangle 76"/>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7116729" y="4992176"/>
            <a:ext cx="123304" cy="198283"/>
            <a:chOff x="-643708" y="1678503"/>
            <a:chExt cx="123304" cy="198283"/>
          </a:xfrm>
        </p:grpSpPr>
        <p:sp>
          <p:nvSpPr>
            <p:cNvPr id="83" name="Rectangle 82"/>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373472" y="4996870"/>
            <a:ext cx="123304" cy="198283"/>
            <a:chOff x="-643708" y="1678503"/>
            <a:chExt cx="123304" cy="198283"/>
          </a:xfrm>
        </p:grpSpPr>
        <p:sp>
          <p:nvSpPr>
            <p:cNvPr id="87" name="Rectangle 86"/>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8760042" y="4994118"/>
            <a:ext cx="123304" cy="198283"/>
            <a:chOff x="-643708" y="1678503"/>
            <a:chExt cx="123304" cy="198283"/>
          </a:xfrm>
        </p:grpSpPr>
        <p:sp>
          <p:nvSpPr>
            <p:cNvPr id="91" name="Rectangle 90"/>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6569709" y="4989318"/>
            <a:ext cx="123304" cy="198283"/>
            <a:chOff x="-643708" y="1678503"/>
            <a:chExt cx="123304" cy="198283"/>
          </a:xfrm>
        </p:grpSpPr>
        <p:sp>
          <p:nvSpPr>
            <p:cNvPr id="95" name="Rectangle 94"/>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8" name="Straight Arrow Connector 97"/>
          <p:cNvCxnSpPr/>
          <p:nvPr/>
        </p:nvCxnSpPr>
        <p:spPr>
          <a:xfrm flipV="1">
            <a:off x="4915535" y="4418281"/>
            <a:ext cx="0" cy="571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6630204" y="4771239"/>
            <a:ext cx="0" cy="218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85" idx="0"/>
          </p:cNvCxnSpPr>
          <p:nvPr/>
        </p:nvCxnSpPr>
        <p:spPr>
          <a:xfrm flipH="1" flipV="1">
            <a:off x="7175913" y="4590433"/>
            <a:ext cx="2468" cy="401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7431212" y="4679407"/>
            <a:ext cx="0" cy="309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8820810" y="4868209"/>
            <a:ext cx="0" cy="12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5196104" y="4622457"/>
            <a:ext cx="0" cy="366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4628276" y="5934424"/>
            <a:ext cx="6039724" cy="369332"/>
          </a:xfrm>
          <a:prstGeom prst="rect">
            <a:avLst/>
          </a:prstGeom>
          <a:noFill/>
        </p:spPr>
        <p:txBody>
          <a:bodyPr wrap="square" rtlCol="0">
            <a:spAutoFit/>
          </a:bodyPr>
          <a:lstStyle/>
          <a:p>
            <a:r>
              <a:rPr lang="en-US" b="1" dirty="0">
                <a:solidFill>
                  <a:schemeClr val="accent6"/>
                </a:solidFill>
              </a:rPr>
              <a:t>NAD 83        best estimate of dh/</a:t>
            </a:r>
            <a:r>
              <a:rPr lang="en-US" b="1" dirty="0" err="1">
                <a:solidFill>
                  <a:schemeClr val="accent6"/>
                </a:solidFill>
              </a:rPr>
              <a:t>dt</a:t>
            </a:r>
            <a:r>
              <a:rPr lang="en-US" b="1" dirty="0">
                <a:solidFill>
                  <a:schemeClr val="accent6"/>
                </a:solidFill>
              </a:rPr>
              <a:t>:  +2.8 mm / year</a:t>
            </a:r>
          </a:p>
        </p:txBody>
      </p:sp>
      <p:sp>
        <p:nvSpPr>
          <p:cNvPr id="41" name="TextBox 40"/>
          <p:cNvSpPr txBox="1"/>
          <p:nvPr/>
        </p:nvSpPr>
        <p:spPr>
          <a:xfrm>
            <a:off x="2247025" y="1493051"/>
            <a:ext cx="8420975" cy="1569660"/>
          </a:xfrm>
          <a:prstGeom prst="rect">
            <a:avLst/>
          </a:prstGeom>
          <a:noFill/>
        </p:spPr>
        <p:txBody>
          <a:bodyPr wrap="square" rtlCol="0">
            <a:spAutoFit/>
          </a:bodyPr>
          <a:lstStyle/>
          <a:p>
            <a:r>
              <a:rPr lang="en-US" sz="1600" dirty="0"/>
              <a:t>NAD 83 forcibly combined data spanning many years (using HTDP with no vertical modeling) to compute and find </a:t>
            </a:r>
            <a:r>
              <a:rPr lang="en-US" sz="1600" i="1" dirty="0"/>
              <a:t>one</a:t>
            </a:r>
            <a:r>
              <a:rPr lang="en-US" sz="1600" dirty="0"/>
              <a:t> height at </a:t>
            </a:r>
            <a:r>
              <a:rPr lang="en-US" sz="1600" i="1" dirty="0"/>
              <a:t>one</a:t>
            </a:r>
            <a:r>
              <a:rPr lang="en-US" sz="1600" dirty="0"/>
              <a:t> epoch.  </a:t>
            </a:r>
          </a:p>
          <a:p>
            <a:endParaRPr lang="en-US" sz="1600" dirty="0"/>
          </a:p>
          <a:p>
            <a:r>
              <a:rPr lang="en-US" sz="1600" dirty="0"/>
              <a:t>NATRF2022 will compute coordinates at survey epoch to show actual motion.</a:t>
            </a:r>
          </a:p>
          <a:p>
            <a:endParaRPr lang="en-US" sz="1600" dirty="0"/>
          </a:p>
          <a:p>
            <a:r>
              <a:rPr lang="en-US" sz="1600" dirty="0"/>
              <a:t>Even gridding surrounding CORS yields better subsidence rates than you have today. </a:t>
            </a:r>
          </a:p>
        </p:txBody>
      </p:sp>
    </p:spTree>
    <p:extLst>
      <p:ext uri="{BB962C8B-B14F-4D97-AF65-F5344CB8AC3E}">
        <p14:creationId xmlns:p14="http://schemas.microsoft.com/office/powerpoint/2010/main" val="1962192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Change and Preparedness</a:t>
            </a:r>
          </a:p>
        </p:txBody>
      </p:sp>
      <p:sp>
        <p:nvSpPr>
          <p:cNvPr id="8" name="Subtitle 7"/>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44</a:t>
            </a:fld>
            <a:endParaRPr lang="en-US" altLang="en-US"/>
          </a:p>
        </p:txBody>
      </p:sp>
    </p:spTree>
    <p:extLst>
      <p:ext uri="{BB962C8B-B14F-4D97-AF65-F5344CB8AC3E}">
        <p14:creationId xmlns:p14="http://schemas.microsoft.com/office/powerpoint/2010/main" val="30538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SHIFTS:  1.25 meters N&amp;W x 0.75 meters VERT</a:t>
            </a:r>
          </a:p>
        </p:txBody>
      </p:sp>
      <p:sp>
        <p:nvSpPr>
          <p:cNvPr id="3" name="Content Placeholder 2"/>
          <p:cNvSpPr>
            <a:spLocks noGrp="1"/>
          </p:cNvSpPr>
          <p:nvPr>
            <p:ph idx="1"/>
          </p:nvPr>
        </p:nvSpPr>
        <p:spPr/>
        <p:txBody>
          <a:bodyPr/>
          <a:lstStyle/>
          <a:p>
            <a:r>
              <a:rPr lang="en-US" dirty="0"/>
              <a:t>Changes in Lat/Lon/</a:t>
            </a:r>
            <a:r>
              <a:rPr lang="en-US" dirty="0" err="1"/>
              <a:t>EllHT</a:t>
            </a:r>
            <a:r>
              <a:rPr lang="en-US" dirty="0"/>
              <a:t> and </a:t>
            </a:r>
            <a:r>
              <a:rPr lang="en-US" dirty="0" err="1"/>
              <a:t>OrthoHt</a:t>
            </a:r>
            <a:r>
              <a:rPr lang="en-US" dirty="0"/>
              <a:t> not negligible</a:t>
            </a:r>
          </a:p>
          <a:p>
            <a:r>
              <a:rPr lang="en-US" dirty="0"/>
              <a:t>Systematic shift over local areas</a:t>
            </a:r>
          </a:p>
          <a:p>
            <a:r>
              <a:rPr lang="en-US" dirty="0"/>
              <a:t>Paper maps – at scale of 1”=100 feet, change = 0.04” (1 mm)</a:t>
            </a:r>
          </a:p>
          <a:p>
            <a:pPr lvl="1"/>
            <a:r>
              <a:rPr lang="en-US" dirty="0"/>
              <a:t>So, overlays of old and new data may be a concern.</a:t>
            </a:r>
          </a:p>
          <a:p>
            <a:endParaRPr lang="en-US" dirty="0"/>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45</a:t>
            </a:fld>
            <a:endParaRPr lang="en-US" altLang="en-US"/>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399450" y="3555442"/>
            <a:ext cx="4891013" cy="268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247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Databases and Software</a:t>
            </a:r>
          </a:p>
        </p:txBody>
      </p:sp>
      <p:sp>
        <p:nvSpPr>
          <p:cNvPr id="3" name="Content Placeholder 2"/>
          <p:cNvSpPr>
            <a:spLocks noGrp="1"/>
          </p:cNvSpPr>
          <p:nvPr>
            <p:ph idx="1"/>
          </p:nvPr>
        </p:nvSpPr>
        <p:spPr/>
        <p:txBody>
          <a:bodyPr/>
          <a:lstStyle/>
          <a:p>
            <a:r>
              <a:rPr lang="en-US" dirty="0"/>
              <a:t>Many databases were designed with coordinate conversions in mind, but not all.</a:t>
            </a:r>
          </a:p>
          <a:p>
            <a:r>
              <a:rPr lang="en-US" dirty="0"/>
              <a:t>Some cannot handle datum conversions, even if they handle coordinate conversions.</a:t>
            </a:r>
          </a:p>
          <a:p>
            <a:r>
              <a:rPr lang="en-US" dirty="0"/>
              <a:t>NGS will release</a:t>
            </a:r>
            <a:r>
              <a:rPr lang="en-US" dirty="0">
                <a:solidFill>
                  <a:srgbClr val="FF0000"/>
                </a:solidFill>
              </a:rPr>
              <a:t> NCAT </a:t>
            </a:r>
            <a:r>
              <a:rPr lang="en-US" dirty="0"/>
              <a:t>to assist in managing datum and coordinate conversions.</a:t>
            </a:r>
          </a:p>
          <a:p>
            <a:pPr lvl="1"/>
            <a:r>
              <a:rPr lang="en-US" i="1" dirty="0"/>
              <a:t>How big are your datasets?</a:t>
            </a:r>
          </a:p>
          <a:p>
            <a:r>
              <a:rPr lang="en-US" dirty="0"/>
              <a:t>Will your software be ready to handle a new datum?</a:t>
            </a:r>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46</a:t>
            </a:fld>
            <a:endParaRPr lang="en-US" altLang="en-US"/>
          </a:p>
        </p:txBody>
      </p:sp>
    </p:spTree>
    <p:extLst>
      <p:ext uri="{BB962C8B-B14F-4D97-AF65-F5344CB8AC3E}">
        <p14:creationId xmlns:p14="http://schemas.microsoft.com/office/powerpoint/2010/main" val="1102361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 and Employee Education</a:t>
            </a:r>
          </a:p>
        </p:txBody>
      </p:sp>
      <p:sp>
        <p:nvSpPr>
          <p:cNvPr id="3" name="Content Placeholder 2"/>
          <p:cNvSpPr>
            <a:spLocks noGrp="1"/>
          </p:cNvSpPr>
          <p:nvPr>
            <p:ph idx="1"/>
          </p:nvPr>
        </p:nvSpPr>
        <p:spPr>
          <a:xfrm>
            <a:off x="1981200" y="1600203"/>
            <a:ext cx="4171950" cy="4525963"/>
          </a:xfrm>
        </p:spPr>
        <p:txBody>
          <a:bodyPr/>
          <a:lstStyle/>
          <a:p>
            <a:r>
              <a:rPr lang="en-US" dirty="0"/>
              <a:t>Many clients and employees may not understand what datums are.</a:t>
            </a:r>
          </a:p>
          <a:p>
            <a:r>
              <a:rPr lang="en-US" dirty="0"/>
              <a:t>NGS has resources available to help explain the concepts.</a:t>
            </a:r>
          </a:p>
          <a:p>
            <a:r>
              <a:rPr lang="en-US" dirty="0"/>
              <a:t>Prepare handouts.</a:t>
            </a:r>
          </a:p>
          <a:p>
            <a:r>
              <a:rPr lang="en-US" dirty="0"/>
              <a:t>Teach </a:t>
            </a:r>
            <a:r>
              <a:rPr lang="en-US" i="1" dirty="0"/>
              <a:t>up</a:t>
            </a:r>
            <a:r>
              <a:rPr lang="en-US" dirty="0"/>
              <a:t> the organization.</a:t>
            </a:r>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47</a:t>
            </a:fld>
            <a:endParaRPr lang="en-US" altLang="en-US" dirty="0"/>
          </a:p>
        </p:txBody>
      </p:sp>
      <p:pic>
        <p:nvPicPr>
          <p:cNvPr id="7" name="Picture 6"/>
          <p:cNvPicPr>
            <a:picLocks noChangeAspect="1"/>
          </p:cNvPicPr>
          <p:nvPr/>
        </p:nvPicPr>
        <p:blipFill rotWithShape="1">
          <a:blip r:embed="rId2"/>
          <a:srcRect l="9152" t="8658" r="8100" b="8199"/>
          <a:stretch/>
        </p:blipFill>
        <p:spPr>
          <a:xfrm>
            <a:off x="6382723" y="1195526"/>
            <a:ext cx="4170079" cy="4697415"/>
          </a:xfrm>
          <a:prstGeom prst="rect">
            <a:avLst/>
          </a:prstGeom>
        </p:spPr>
      </p:pic>
      <p:sp>
        <p:nvSpPr>
          <p:cNvPr id="8" name="TextBox 7"/>
          <p:cNvSpPr txBox="1"/>
          <p:nvPr/>
        </p:nvSpPr>
        <p:spPr>
          <a:xfrm rot="20889481">
            <a:off x="5256010" y="3359565"/>
            <a:ext cx="2412974" cy="369332"/>
          </a:xfrm>
          <a:prstGeom prst="rect">
            <a:avLst/>
          </a:prstGeom>
          <a:noFill/>
        </p:spPr>
        <p:txBody>
          <a:bodyPr wrap="square" rtlCol="0">
            <a:spAutoFit/>
          </a:bodyPr>
          <a:lstStyle/>
          <a:p>
            <a:r>
              <a:rPr lang="en-US" dirty="0">
                <a:solidFill>
                  <a:srgbClr val="FF0000"/>
                </a:solidFill>
              </a:rPr>
              <a:t>see Educational Videos</a:t>
            </a:r>
          </a:p>
        </p:txBody>
      </p:sp>
    </p:spTree>
    <p:extLst>
      <p:ext uri="{BB962C8B-B14F-4D97-AF65-F5344CB8AC3E}">
        <p14:creationId xmlns:p14="http://schemas.microsoft.com/office/powerpoint/2010/main" val="3637685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 and Current Metadata</a:t>
            </a:r>
          </a:p>
        </p:txBody>
      </p:sp>
      <p:sp>
        <p:nvSpPr>
          <p:cNvPr id="3" name="Content Placeholder 2"/>
          <p:cNvSpPr>
            <a:spLocks noGrp="1"/>
          </p:cNvSpPr>
          <p:nvPr>
            <p:ph idx="1"/>
          </p:nvPr>
        </p:nvSpPr>
        <p:spPr/>
        <p:txBody>
          <a:bodyPr/>
          <a:lstStyle/>
          <a:p>
            <a:r>
              <a:rPr lang="en-US" dirty="0"/>
              <a:t>There are many existing data sets that lack correct and current metadata.</a:t>
            </a:r>
          </a:p>
          <a:p>
            <a:r>
              <a:rPr lang="en-US" dirty="0"/>
              <a:t>Now would be a good time to inventory and update/correct any such records in your possession.</a:t>
            </a:r>
          </a:p>
          <a:p>
            <a:r>
              <a:rPr lang="en-US" dirty="0"/>
              <a:t>A clever practitioner could search the metadata record in Section 4:</a:t>
            </a:r>
          </a:p>
          <a:p>
            <a:pPr lvl="1"/>
            <a:r>
              <a:rPr lang="en-US" dirty="0"/>
              <a:t>FGDC section 4.1.4.1 Horizontal Coordinate System Definition</a:t>
            </a:r>
          </a:p>
          <a:p>
            <a:r>
              <a:rPr lang="en-US" dirty="0"/>
              <a:t>If metadata are correct, then some </a:t>
            </a:r>
            <a:r>
              <a:rPr lang="en-US" dirty="0" err="1"/>
              <a:t>softwares</a:t>
            </a:r>
            <a:r>
              <a:rPr lang="en-US" dirty="0"/>
              <a:t> can convert on-the-fly to desired coordinate system.</a:t>
            </a:r>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48</a:t>
            </a:fld>
            <a:endParaRPr lang="en-US" altLang="en-US"/>
          </a:p>
        </p:txBody>
      </p:sp>
    </p:spTree>
    <p:extLst>
      <p:ext uri="{BB962C8B-B14F-4D97-AF65-F5344CB8AC3E}">
        <p14:creationId xmlns:p14="http://schemas.microsoft.com/office/powerpoint/2010/main" val="3210421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Laws and Rules</a:t>
            </a:r>
          </a:p>
        </p:txBody>
      </p:sp>
      <p:sp>
        <p:nvSpPr>
          <p:cNvPr id="3" name="Content Placeholder 2"/>
          <p:cNvSpPr>
            <a:spLocks noGrp="1"/>
          </p:cNvSpPr>
          <p:nvPr>
            <p:ph idx="1"/>
          </p:nvPr>
        </p:nvSpPr>
        <p:spPr>
          <a:xfrm>
            <a:off x="1981200" y="1600203"/>
            <a:ext cx="8425543" cy="4436704"/>
          </a:xfrm>
        </p:spPr>
        <p:txBody>
          <a:bodyPr/>
          <a:lstStyle/>
          <a:p>
            <a:r>
              <a:rPr lang="en-US" dirty="0"/>
              <a:t>Many states embody requirements for datums in state law or agency rules.</a:t>
            </a:r>
          </a:p>
          <a:p>
            <a:r>
              <a:rPr lang="en-US" dirty="0"/>
              <a:t>These requirements will need changing in order for transition to new datums.</a:t>
            </a:r>
          </a:p>
          <a:p>
            <a:r>
              <a:rPr lang="en-US" dirty="0"/>
              <a:t>Work with Legislative Committee and others, refer to NSPS Model Legislation</a:t>
            </a:r>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49</a:t>
            </a:fld>
            <a:endParaRPr lang="en-US" altLang="en-US"/>
          </a:p>
        </p:txBody>
      </p:sp>
      <p:graphicFrame>
        <p:nvGraphicFramePr>
          <p:cNvPr id="7" name="Content Placeholder 3"/>
          <p:cNvGraphicFramePr>
            <a:graphicFrameLocks/>
          </p:cNvGraphicFramePr>
          <p:nvPr>
            <p:extLst>
              <p:ext uri="{D42A27DB-BD31-4B8C-83A1-F6EECF244321}">
                <p14:modId xmlns:p14="http://schemas.microsoft.com/office/powerpoint/2010/main" val="3681536940"/>
              </p:ext>
            </p:extLst>
          </p:nvPr>
        </p:nvGraphicFramePr>
        <p:xfrm>
          <a:off x="2284443" y="4091264"/>
          <a:ext cx="7623114" cy="2265088"/>
        </p:xfrm>
        <a:graphic>
          <a:graphicData uri="http://schemas.openxmlformats.org/drawingml/2006/table">
            <a:tbl>
              <a:tblPr firstRow="1" bandRow="1">
                <a:tableStyleId>{5C22544A-7EE6-4342-B048-85BDC9FD1C3A}</a:tableStyleId>
              </a:tblPr>
              <a:tblGrid>
                <a:gridCol w="1451924">
                  <a:extLst>
                    <a:ext uri="{9D8B030D-6E8A-4147-A177-3AD203B41FA5}">
                      <a16:colId xmlns:a16="http://schemas.microsoft.com/office/drawing/2014/main" val="20000"/>
                    </a:ext>
                  </a:extLst>
                </a:gridCol>
                <a:gridCol w="939725">
                  <a:extLst>
                    <a:ext uri="{9D8B030D-6E8A-4147-A177-3AD203B41FA5}">
                      <a16:colId xmlns:a16="http://schemas.microsoft.com/office/drawing/2014/main" val="20001"/>
                    </a:ext>
                  </a:extLst>
                </a:gridCol>
                <a:gridCol w="1046293">
                  <a:extLst>
                    <a:ext uri="{9D8B030D-6E8A-4147-A177-3AD203B41FA5}">
                      <a16:colId xmlns:a16="http://schemas.microsoft.com/office/drawing/2014/main" val="20002"/>
                    </a:ext>
                  </a:extLst>
                </a:gridCol>
                <a:gridCol w="1046293">
                  <a:extLst>
                    <a:ext uri="{9D8B030D-6E8A-4147-A177-3AD203B41FA5}">
                      <a16:colId xmlns:a16="http://schemas.microsoft.com/office/drawing/2014/main" val="20003"/>
                    </a:ext>
                  </a:extLst>
                </a:gridCol>
                <a:gridCol w="1046293">
                  <a:extLst>
                    <a:ext uri="{9D8B030D-6E8A-4147-A177-3AD203B41FA5}">
                      <a16:colId xmlns:a16="http://schemas.microsoft.com/office/drawing/2014/main" val="20004"/>
                    </a:ext>
                  </a:extLst>
                </a:gridCol>
                <a:gridCol w="1046293">
                  <a:extLst>
                    <a:ext uri="{9D8B030D-6E8A-4147-A177-3AD203B41FA5}">
                      <a16:colId xmlns:a16="http://schemas.microsoft.com/office/drawing/2014/main" val="20005"/>
                    </a:ext>
                  </a:extLst>
                </a:gridCol>
                <a:gridCol w="1046293">
                  <a:extLst>
                    <a:ext uri="{9D8B030D-6E8A-4147-A177-3AD203B41FA5}">
                      <a16:colId xmlns:a16="http://schemas.microsoft.com/office/drawing/2014/main" val="20006"/>
                    </a:ext>
                  </a:extLst>
                </a:gridCol>
              </a:tblGrid>
              <a:tr h="304653">
                <a:tc>
                  <a:txBody>
                    <a:bodyPr/>
                    <a:lstStyle/>
                    <a:p>
                      <a:r>
                        <a:rPr lang="en-US" sz="1600" dirty="0">
                          <a:latin typeface="+mn-lt"/>
                        </a:rPr>
                        <a:t>State</a:t>
                      </a:r>
                    </a:p>
                  </a:txBody>
                  <a:tcPr marL="91445" marR="91445" marT="45717" marB="45717"/>
                </a:tc>
                <a:tc>
                  <a:txBody>
                    <a:bodyPr/>
                    <a:lstStyle/>
                    <a:p>
                      <a:r>
                        <a:rPr lang="en-US" sz="1600" dirty="0">
                          <a:latin typeface="+mn-lt"/>
                        </a:rPr>
                        <a:t>NAD83</a:t>
                      </a:r>
                    </a:p>
                  </a:txBody>
                  <a:tcPr marL="91445" marR="91445" marT="45717" marB="45717"/>
                </a:tc>
                <a:tc>
                  <a:txBody>
                    <a:bodyPr/>
                    <a:lstStyle/>
                    <a:p>
                      <a:r>
                        <a:rPr lang="en-US" sz="1600" dirty="0">
                          <a:latin typeface="+mn-lt"/>
                        </a:rPr>
                        <a:t>NAD27</a:t>
                      </a:r>
                    </a:p>
                  </a:txBody>
                  <a:tcPr marL="91445" marR="91445" marT="45717" marB="45717"/>
                </a:tc>
                <a:tc>
                  <a:txBody>
                    <a:bodyPr/>
                    <a:lstStyle/>
                    <a:p>
                      <a:r>
                        <a:rPr lang="en-US" sz="1600" dirty="0">
                          <a:latin typeface="+mn-lt"/>
                        </a:rPr>
                        <a:t>NAVD88</a:t>
                      </a:r>
                    </a:p>
                  </a:txBody>
                  <a:tcPr marL="91445" marR="91445" marT="45717" marB="45717"/>
                </a:tc>
                <a:tc>
                  <a:txBody>
                    <a:bodyPr/>
                    <a:lstStyle/>
                    <a:p>
                      <a:r>
                        <a:rPr lang="en-US" sz="1600" dirty="0">
                          <a:latin typeface="+mn-lt"/>
                        </a:rPr>
                        <a:t>NGVD29</a:t>
                      </a:r>
                    </a:p>
                  </a:txBody>
                  <a:tcPr marL="91445" marR="91445" marT="45717" marB="45717"/>
                </a:tc>
                <a:tc>
                  <a:txBody>
                    <a:bodyPr/>
                    <a:lstStyle/>
                    <a:p>
                      <a:r>
                        <a:rPr lang="en-US" sz="1600" dirty="0">
                          <a:latin typeface="+mn-lt"/>
                        </a:rPr>
                        <a:t>SPCS27</a:t>
                      </a:r>
                    </a:p>
                  </a:txBody>
                  <a:tcPr marL="91445" marR="91445" marT="45717" marB="45717"/>
                </a:tc>
                <a:tc>
                  <a:txBody>
                    <a:bodyPr/>
                    <a:lstStyle/>
                    <a:p>
                      <a:r>
                        <a:rPr lang="en-US" sz="1600" dirty="0">
                          <a:latin typeface="+mn-lt"/>
                        </a:rPr>
                        <a:t>SPCS83</a:t>
                      </a:r>
                    </a:p>
                  </a:txBody>
                  <a:tcPr marL="91445" marR="91445" marT="45717" marB="45717"/>
                </a:tc>
                <a:extLst>
                  <a:ext uri="{0D108BD9-81ED-4DB2-BD59-A6C34878D82A}">
                    <a16:rowId xmlns:a16="http://schemas.microsoft.com/office/drawing/2014/main" val="10000"/>
                  </a:ext>
                </a:extLst>
              </a:tr>
              <a:tr h="279265">
                <a:tc>
                  <a:txBody>
                    <a:bodyPr/>
                    <a:lstStyle/>
                    <a:p>
                      <a:pPr algn="l" fontAlgn="ctr"/>
                      <a:r>
                        <a:rPr lang="en-US" sz="1600" b="0" i="0" u="none" strike="noStrike" dirty="0">
                          <a:solidFill>
                            <a:srgbClr val="003300"/>
                          </a:solidFill>
                          <a:effectLst/>
                          <a:latin typeface="+mn-lt"/>
                        </a:rPr>
                        <a:t>Iowa</a:t>
                      </a:r>
                    </a:p>
                  </a:txBody>
                  <a:tcPr marL="85730" marR="9526" marT="9526" marB="0" anchor="ctr"/>
                </a:tc>
                <a:tc>
                  <a:txBody>
                    <a:bodyPr/>
                    <a:lstStyle/>
                    <a:p>
                      <a:pPr algn="ctr"/>
                      <a:r>
                        <a:rPr lang="en-US" sz="1600" dirty="0">
                          <a:latin typeface="+mn-lt"/>
                        </a:rPr>
                        <a:t>x</a:t>
                      </a: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r>
                        <a:rPr lang="en-US" sz="1600" dirty="0">
                          <a:latin typeface="+mn-lt"/>
                        </a:rPr>
                        <a:t>x</a:t>
                      </a:r>
                    </a:p>
                  </a:txBody>
                  <a:tcPr marL="91445" marR="91445" marT="45727" marB="45727"/>
                </a:tc>
                <a:extLst>
                  <a:ext uri="{0D108BD9-81ED-4DB2-BD59-A6C34878D82A}">
                    <a16:rowId xmlns:a16="http://schemas.microsoft.com/office/drawing/2014/main" val="10001"/>
                  </a:ext>
                </a:extLst>
              </a:tr>
              <a:tr h="279265">
                <a:tc>
                  <a:txBody>
                    <a:bodyPr/>
                    <a:lstStyle/>
                    <a:p>
                      <a:pPr algn="l" fontAlgn="ctr"/>
                      <a:r>
                        <a:rPr lang="en-US" sz="1600" b="0" i="0" u="none" strike="noStrike" dirty="0">
                          <a:solidFill>
                            <a:srgbClr val="003300"/>
                          </a:solidFill>
                          <a:effectLst/>
                          <a:latin typeface="+mn-lt"/>
                        </a:rPr>
                        <a:t>Minnesota</a:t>
                      </a:r>
                    </a:p>
                  </a:txBody>
                  <a:tcPr marL="85730" marR="9526" marT="9526" marB="0" anchor="ctr"/>
                </a:tc>
                <a:tc>
                  <a:txBody>
                    <a:bodyPr/>
                    <a:lstStyle/>
                    <a:p>
                      <a:pPr algn="ctr"/>
                      <a:r>
                        <a:rPr lang="en-US" sz="1600" dirty="0">
                          <a:latin typeface="+mn-lt"/>
                        </a:rPr>
                        <a:t>x</a:t>
                      </a:r>
                    </a:p>
                  </a:txBody>
                  <a:tcPr marL="91445" marR="91445" marT="45727" marB="45727"/>
                </a:tc>
                <a:tc>
                  <a:txBody>
                    <a:bodyPr/>
                    <a:lstStyle/>
                    <a:p>
                      <a:pPr algn="ctr"/>
                      <a:r>
                        <a:rPr lang="en-US" sz="1600" dirty="0">
                          <a:latin typeface="+mn-lt"/>
                        </a:rPr>
                        <a:t>x</a:t>
                      </a: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r>
                        <a:rPr lang="en-US" sz="1600" dirty="0">
                          <a:latin typeface="+mn-lt"/>
                        </a:rPr>
                        <a:t>x</a:t>
                      </a:r>
                    </a:p>
                  </a:txBody>
                  <a:tcPr marL="91445" marR="91445" marT="45727" marB="45727"/>
                </a:tc>
                <a:tc>
                  <a:txBody>
                    <a:bodyPr/>
                    <a:lstStyle/>
                    <a:p>
                      <a:pPr algn="ctr"/>
                      <a:r>
                        <a:rPr lang="en-US" sz="1600" dirty="0">
                          <a:latin typeface="+mn-lt"/>
                        </a:rPr>
                        <a:t>x</a:t>
                      </a:r>
                    </a:p>
                  </a:txBody>
                  <a:tcPr marL="91445" marR="91445" marT="45727" marB="45727"/>
                </a:tc>
                <a:extLst>
                  <a:ext uri="{0D108BD9-81ED-4DB2-BD59-A6C34878D82A}">
                    <a16:rowId xmlns:a16="http://schemas.microsoft.com/office/drawing/2014/main" val="2734481772"/>
                  </a:ext>
                </a:extLst>
              </a:tr>
              <a:tr h="279265">
                <a:tc>
                  <a:txBody>
                    <a:bodyPr/>
                    <a:lstStyle/>
                    <a:p>
                      <a:pPr algn="l" fontAlgn="ctr"/>
                      <a:r>
                        <a:rPr lang="en-US" sz="1600" b="0" i="0" u="none" strike="noStrike" dirty="0">
                          <a:solidFill>
                            <a:srgbClr val="003300"/>
                          </a:solidFill>
                          <a:effectLst/>
                          <a:latin typeface="+mn-lt"/>
                        </a:rPr>
                        <a:t>North Dakota</a:t>
                      </a:r>
                    </a:p>
                  </a:txBody>
                  <a:tcPr marL="85730" marR="9526" marT="9526" marB="0" anchor="ctr"/>
                </a:tc>
                <a:tc>
                  <a:txBody>
                    <a:bodyPr/>
                    <a:lstStyle/>
                    <a:p>
                      <a:pPr algn="ctr"/>
                      <a:r>
                        <a:rPr lang="en-US" sz="1600" dirty="0">
                          <a:latin typeface="+mn-lt"/>
                        </a:rPr>
                        <a:t>x</a:t>
                      </a:r>
                    </a:p>
                  </a:txBody>
                  <a:tcPr marL="91445" marR="91445" marT="45727" marB="45727"/>
                </a:tc>
                <a:tc>
                  <a:txBody>
                    <a:bodyPr/>
                    <a:lstStyle/>
                    <a:p>
                      <a:pPr algn="ctr"/>
                      <a:r>
                        <a:rPr lang="en-US" sz="1600" dirty="0">
                          <a:latin typeface="+mn-lt"/>
                        </a:rPr>
                        <a:t>x</a:t>
                      </a: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r>
                        <a:rPr lang="en-US" sz="1600" dirty="0">
                          <a:latin typeface="+mn-lt"/>
                        </a:rPr>
                        <a:t>x</a:t>
                      </a:r>
                    </a:p>
                  </a:txBody>
                  <a:tcPr marL="91445" marR="91445" marT="45727" marB="45727"/>
                </a:tc>
                <a:tc>
                  <a:txBody>
                    <a:bodyPr/>
                    <a:lstStyle/>
                    <a:p>
                      <a:pPr algn="ctr"/>
                      <a:r>
                        <a:rPr lang="en-US" sz="1600" dirty="0">
                          <a:latin typeface="+mn-lt"/>
                        </a:rPr>
                        <a:t>x</a:t>
                      </a:r>
                    </a:p>
                  </a:txBody>
                  <a:tcPr marL="91445" marR="91445" marT="45727" marB="45727"/>
                </a:tc>
                <a:extLst>
                  <a:ext uri="{0D108BD9-81ED-4DB2-BD59-A6C34878D82A}">
                    <a16:rowId xmlns:a16="http://schemas.microsoft.com/office/drawing/2014/main" val="3483910333"/>
                  </a:ext>
                </a:extLst>
              </a:tr>
              <a:tr h="279265">
                <a:tc>
                  <a:txBody>
                    <a:bodyPr/>
                    <a:lstStyle/>
                    <a:p>
                      <a:pPr algn="l" fontAlgn="ctr"/>
                      <a:r>
                        <a:rPr lang="en-US" sz="1600" b="0" i="0" u="none" strike="noStrike" dirty="0">
                          <a:solidFill>
                            <a:srgbClr val="003300"/>
                          </a:solidFill>
                          <a:effectLst/>
                          <a:latin typeface="+mn-lt"/>
                        </a:rPr>
                        <a:t>Nebraska</a:t>
                      </a:r>
                    </a:p>
                  </a:txBody>
                  <a:tcPr marL="85730" marR="9526" marT="9526" marB="0" anchor="ctr"/>
                </a:tc>
                <a:tc>
                  <a:txBody>
                    <a:bodyPr/>
                    <a:lstStyle/>
                    <a:p>
                      <a:pPr algn="ctr"/>
                      <a:r>
                        <a:rPr lang="en-US" sz="1600" dirty="0">
                          <a:latin typeface="+mn-lt"/>
                        </a:rPr>
                        <a:t>x</a:t>
                      </a: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endParaRPr lang="en-US" sz="1600" dirty="0">
                        <a:latin typeface="+mn-lt"/>
                      </a:endParaRPr>
                    </a:p>
                  </a:txBody>
                  <a:tcPr marL="91445" marR="91445" marT="45727" marB="45727"/>
                </a:tc>
                <a:tc>
                  <a:txBody>
                    <a:bodyPr/>
                    <a:lstStyle/>
                    <a:p>
                      <a:pPr algn="ctr"/>
                      <a:r>
                        <a:rPr lang="en-US" sz="1600" dirty="0">
                          <a:latin typeface="+mn-lt"/>
                        </a:rPr>
                        <a:t>x</a:t>
                      </a:r>
                    </a:p>
                  </a:txBody>
                  <a:tcPr marL="91445" marR="91445" marT="45727" marB="45727"/>
                </a:tc>
                <a:extLst>
                  <a:ext uri="{0D108BD9-81ED-4DB2-BD59-A6C34878D82A}">
                    <a16:rowId xmlns:a16="http://schemas.microsoft.com/office/drawing/2014/main" val="10002"/>
                  </a:ext>
                </a:extLst>
              </a:tr>
              <a:tr h="279265">
                <a:tc>
                  <a:txBody>
                    <a:bodyPr/>
                    <a:lstStyle/>
                    <a:p>
                      <a:pPr algn="l" fontAlgn="ctr"/>
                      <a:r>
                        <a:rPr lang="en-US" sz="1600" b="0" i="0" u="none" strike="noStrike" dirty="0">
                          <a:solidFill>
                            <a:srgbClr val="003300"/>
                          </a:solidFill>
                          <a:effectLst/>
                          <a:latin typeface="+mn-lt"/>
                        </a:rPr>
                        <a:t>South Dakota</a:t>
                      </a:r>
                    </a:p>
                  </a:txBody>
                  <a:tcPr marL="85730" marR="9526" marT="9524" marB="0" anchor="ctr"/>
                </a:tc>
                <a:tc>
                  <a:txBody>
                    <a:bodyPr/>
                    <a:lstStyle/>
                    <a:p>
                      <a:pPr algn="ctr"/>
                      <a:r>
                        <a:rPr lang="en-US" sz="1600" dirty="0">
                          <a:latin typeface="+mn-lt"/>
                        </a:rPr>
                        <a:t>x</a:t>
                      </a:r>
                    </a:p>
                  </a:txBody>
                  <a:tcPr marL="91445" marR="91445" marT="45717" marB="45717"/>
                </a:tc>
                <a:tc>
                  <a:txBody>
                    <a:bodyPr/>
                    <a:lstStyle/>
                    <a:p>
                      <a:pPr algn="ctr"/>
                      <a:r>
                        <a:rPr lang="en-US" sz="1600" dirty="0">
                          <a:latin typeface="+mn-lt"/>
                        </a:rPr>
                        <a:t>x</a:t>
                      </a:r>
                    </a:p>
                  </a:txBody>
                  <a:tcPr marL="91445" marR="91445" marT="45717" marB="45717"/>
                </a:tc>
                <a:tc>
                  <a:txBody>
                    <a:bodyPr/>
                    <a:lstStyle/>
                    <a:p>
                      <a:pPr algn="ctr"/>
                      <a:endParaRPr lang="en-US" sz="1600" dirty="0">
                        <a:latin typeface="+mn-lt"/>
                      </a:endParaRPr>
                    </a:p>
                  </a:txBody>
                  <a:tcPr marL="91445" marR="91445" marT="45717" marB="45717"/>
                </a:tc>
                <a:tc>
                  <a:txBody>
                    <a:bodyPr/>
                    <a:lstStyle/>
                    <a:p>
                      <a:pPr algn="ctr"/>
                      <a:endParaRPr lang="en-US" sz="1600" dirty="0">
                        <a:latin typeface="+mn-lt"/>
                      </a:endParaRPr>
                    </a:p>
                  </a:txBody>
                  <a:tcPr marL="91445" marR="91445" marT="45717" marB="45717"/>
                </a:tc>
                <a:tc>
                  <a:txBody>
                    <a:bodyPr/>
                    <a:lstStyle/>
                    <a:p>
                      <a:pPr algn="ctr"/>
                      <a:r>
                        <a:rPr lang="en-US" sz="1600" dirty="0">
                          <a:latin typeface="+mn-lt"/>
                        </a:rPr>
                        <a:t>x</a:t>
                      </a:r>
                    </a:p>
                  </a:txBody>
                  <a:tcPr marL="91445" marR="91445" marT="45717" marB="45717"/>
                </a:tc>
                <a:tc>
                  <a:txBody>
                    <a:bodyPr/>
                    <a:lstStyle/>
                    <a:p>
                      <a:pPr algn="ctr"/>
                      <a:r>
                        <a:rPr lang="en-US" sz="1600" dirty="0">
                          <a:latin typeface="+mn-lt"/>
                        </a:rPr>
                        <a:t>x</a:t>
                      </a:r>
                    </a:p>
                  </a:txBody>
                  <a:tcPr marL="91445" marR="91445" marT="45717" marB="45717"/>
                </a:tc>
                <a:extLst>
                  <a:ext uri="{0D108BD9-81ED-4DB2-BD59-A6C34878D82A}">
                    <a16:rowId xmlns:a16="http://schemas.microsoft.com/office/drawing/2014/main" val="10003"/>
                  </a:ext>
                </a:extLst>
              </a:tr>
              <a:tr h="211038">
                <a:tc>
                  <a:txBody>
                    <a:bodyPr/>
                    <a:lstStyle/>
                    <a:p>
                      <a:pPr algn="l" fontAlgn="ctr"/>
                      <a:r>
                        <a:rPr lang="en-US" sz="1600" b="0" i="0" u="none" strike="noStrike" dirty="0">
                          <a:solidFill>
                            <a:srgbClr val="FF0000"/>
                          </a:solidFill>
                          <a:effectLst/>
                          <a:latin typeface="+mn-lt"/>
                        </a:rPr>
                        <a:t>50 State TOTALS</a:t>
                      </a:r>
                    </a:p>
                  </a:txBody>
                  <a:tcPr marL="85730" marR="9526" marT="9524" marB="0" anchor="ctr"/>
                </a:tc>
                <a:tc>
                  <a:txBody>
                    <a:bodyPr/>
                    <a:lstStyle/>
                    <a:p>
                      <a:pPr algn="ctr" fontAlgn="t"/>
                      <a:r>
                        <a:rPr lang="en-US" sz="1600" b="0" i="0" u="none" strike="noStrike" dirty="0">
                          <a:solidFill>
                            <a:srgbClr val="FF0000"/>
                          </a:solidFill>
                          <a:effectLst/>
                          <a:latin typeface="+mn-lt"/>
                        </a:rPr>
                        <a:t>45</a:t>
                      </a:r>
                    </a:p>
                  </a:txBody>
                  <a:tcPr marL="9526" marR="9526" marT="9524" marB="0"/>
                </a:tc>
                <a:tc>
                  <a:txBody>
                    <a:bodyPr/>
                    <a:lstStyle/>
                    <a:p>
                      <a:pPr algn="ctr" fontAlgn="t"/>
                      <a:r>
                        <a:rPr lang="en-US" sz="1600" b="0" i="0" u="none" strike="noStrike" dirty="0">
                          <a:solidFill>
                            <a:srgbClr val="FF0000"/>
                          </a:solidFill>
                          <a:effectLst/>
                          <a:latin typeface="+mn-lt"/>
                        </a:rPr>
                        <a:t>33</a:t>
                      </a:r>
                    </a:p>
                  </a:txBody>
                  <a:tcPr marL="9526" marR="9526" marT="9524" marB="0"/>
                </a:tc>
                <a:tc>
                  <a:txBody>
                    <a:bodyPr/>
                    <a:lstStyle/>
                    <a:p>
                      <a:pPr algn="ctr" fontAlgn="t"/>
                      <a:r>
                        <a:rPr lang="en-US" sz="1600" b="0" i="0" u="none" strike="noStrike" dirty="0">
                          <a:solidFill>
                            <a:srgbClr val="FF0000"/>
                          </a:solidFill>
                          <a:effectLst/>
                          <a:latin typeface="+mn-lt"/>
                        </a:rPr>
                        <a:t>2</a:t>
                      </a:r>
                    </a:p>
                  </a:txBody>
                  <a:tcPr marL="9526" marR="9526" marT="9524" marB="0"/>
                </a:tc>
                <a:tc>
                  <a:txBody>
                    <a:bodyPr/>
                    <a:lstStyle/>
                    <a:p>
                      <a:pPr algn="ctr" fontAlgn="t"/>
                      <a:r>
                        <a:rPr lang="en-US" sz="1600" b="0" i="0" u="none" strike="noStrike" dirty="0">
                          <a:solidFill>
                            <a:srgbClr val="FF0000"/>
                          </a:solidFill>
                          <a:effectLst/>
                          <a:latin typeface="+mn-lt"/>
                        </a:rPr>
                        <a:t>5</a:t>
                      </a:r>
                    </a:p>
                  </a:txBody>
                  <a:tcPr marL="9526" marR="9526" marT="9524" marB="0"/>
                </a:tc>
                <a:tc>
                  <a:txBody>
                    <a:bodyPr/>
                    <a:lstStyle/>
                    <a:p>
                      <a:pPr algn="ctr" fontAlgn="t"/>
                      <a:r>
                        <a:rPr lang="en-US" sz="1600" b="0" i="0" u="none" strike="noStrike" dirty="0">
                          <a:solidFill>
                            <a:srgbClr val="FF0000"/>
                          </a:solidFill>
                          <a:effectLst/>
                          <a:latin typeface="+mn-lt"/>
                        </a:rPr>
                        <a:t>30</a:t>
                      </a:r>
                    </a:p>
                  </a:txBody>
                  <a:tcPr marL="9526" marR="9526" marT="9524" marB="0"/>
                </a:tc>
                <a:tc>
                  <a:txBody>
                    <a:bodyPr/>
                    <a:lstStyle/>
                    <a:p>
                      <a:pPr algn="ctr" fontAlgn="t"/>
                      <a:r>
                        <a:rPr lang="en-US" sz="1600" b="0" i="0" u="none" strike="noStrike" dirty="0">
                          <a:solidFill>
                            <a:srgbClr val="FF0000"/>
                          </a:solidFill>
                          <a:effectLst/>
                          <a:latin typeface="+mn-lt"/>
                        </a:rPr>
                        <a:t>43</a:t>
                      </a:r>
                    </a:p>
                  </a:txBody>
                  <a:tcPr marL="9526" marR="9526" marT="9524"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89251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7542" y="9130"/>
            <a:ext cx="9170458" cy="6848870"/>
          </a:xfrm>
        </p:spPr>
      </p:pic>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5</a:t>
            </a:fld>
            <a:endParaRPr lang="en-US" altLang="en-US"/>
          </a:p>
        </p:txBody>
      </p:sp>
      <p:sp>
        <p:nvSpPr>
          <p:cNvPr id="2" name="TextBox 1">
            <a:extLst>
              <a:ext uri="{FF2B5EF4-FFF2-40B4-BE49-F238E27FC236}">
                <a16:creationId xmlns:a16="http://schemas.microsoft.com/office/drawing/2014/main" id="{52D67053-2C27-4E75-B4B3-BE7F7955D574}"/>
              </a:ext>
            </a:extLst>
          </p:cNvPr>
          <p:cNvSpPr txBox="1"/>
          <p:nvPr/>
        </p:nvSpPr>
        <p:spPr>
          <a:xfrm rot="20721334">
            <a:off x="3099841" y="2314500"/>
            <a:ext cx="1838527" cy="646331"/>
          </a:xfrm>
          <a:prstGeom prst="rect">
            <a:avLst/>
          </a:prstGeom>
          <a:solidFill>
            <a:srgbClr val="92D050">
              <a:alpha val="40000"/>
            </a:srgbClr>
          </a:solidFill>
          <a:ln w="34925">
            <a:solidFill>
              <a:srgbClr val="00B050"/>
            </a:solidFill>
          </a:ln>
        </p:spPr>
        <p:txBody>
          <a:bodyPr wrap="square" rtlCol="0">
            <a:spAutoFit/>
          </a:bodyPr>
          <a:lstStyle/>
          <a:p>
            <a:r>
              <a:rPr lang="en-US" b="1" dirty="0">
                <a:solidFill>
                  <a:srgbClr val="FF0000"/>
                </a:solidFill>
              </a:rPr>
              <a:t>Dense as it is, it’s not everywhere!</a:t>
            </a:r>
          </a:p>
        </p:txBody>
      </p:sp>
    </p:spTree>
    <p:extLst>
      <p:ext uri="{BB962C8B-B14F-4D97-AF65-F5344CB8AC3E}">
        <p14:creationId xmlns:p14="http://schemas.microsoft.com/office/powerpoint/2010/main" val="3019119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4">
            <a:extLst>
              <a:ext uri="{FF2B5EF4-FFF2-40B4-BE49-F238E27FC236}">
                <a16:creationId xmlns:a16="http://schemas.microsoft.com/office/drawing/2014/main" id="{35B8E07A-D1D7-419B-9CDB-366079131A53}"/>
              </a:ext>
            </a:extLst>
          </p:cNvPr>
          <p:cNvSpPr>
            <a:spLocks noGrp="1"/>
          </p:cNvSpPr>
          <p:nvPr>
            <p:ph type="title"/>
          </p:nvPr>
        </p:nvSpPr>
        <p:spPr/>
        <p:txBody>
          <a:bodyPr/>
          <a:lstStyle/>
          <a:p>
            <a:r>
              <a:rPr lang="en-US" altLang="en-US">
                <a:ea typeface="ＭＳ Ｐゴシック" panose="020B0600070205080204" pitchFamily="34" charset="-128"/>
              </a:rPr>
              <a:t>Plan for the Future</a:t>
            </a:r>
          </a:p>
        </p:txBody>
      </p:sp>
      <p:sp>
        <p:nvSpPr>
          <p:cNvPr id="23554" name="Content Placeholder 5">
            <a:extLst>
              <a:ext uri="{FF2B5EF4-FFF2-40B4-BE49-F238E27FC236}">
                <a16:creationId xmlns:a16="http://schemas.microsoft.com/office/drawing/2014/main" id="{4F0102DA-47F6-4CD4-B333-0DBC82C17B73}"/>
              </a:ext>
            </a:extLst>
          </p:cNvPr>
          <p:cNvSpPr>
            <a:spLocks noGrp="1"/>
          </p:cNvSpPr>
          <p:nvPr>
            <p:ph idx="1"/>
          </p:nvPr>
        </p:nvSpPr>
        <p:spPr/>
        <p:txBody>
          <a:bodyPr/>
          <a:lstStyle/>
          <a:p>
            <a:r>
              <a:rPr lang="en-US" altLang="en-US" i="1">
                <a:ea typeface="ＭＳ Ｐゴシック" panose="020B0600070205080204" pitchFamily="34" charset="-128"/>
              </a:rPr>
              <a:t>National Geodetic Survey has created a working group specifically for this task.</a:t>
            </a:r>
          </a:p>
          <a:p>
            <a:r>
              <a:rPr lang="en-US" altLang="en-US" i="1">
                <a:ea typeface="ＭＳ Ｐゴシック" panose="020B0600070205080204" pitchFamily="34" charset="-128"/>
              </a:rPr>
              <a:t>Working with partners from</a:t>
            </a:r>
          </a:p>
          <a:p>
            <a:pPr lvl="1"/>
            <a:r>
              <a:rPr lang="en-US" altLang="en-US" i="1">
                <a:ea typeface="ＭＳ Ｐゴシック" panose="020B0600070205080204" pitchFamily="34" charset="-128"/>
              </a:rPr>
              <a:t>National Society of Professional Surveyors</a:t>
            </a:r>
          </a:p>
          <a:p>
            <a:pPr lvl="1"/>
            <a:r>
              <a:rPr lang="en-US" altLang="en-US" i="1">
                <a:ea typeface="ＭＳ Ｐゴシック" panose="020B0600070205080204" pitchFamily="34" charset="-128"/>
              </a:rPr>
              <a:t>American Association of Geodetic Surveying</a:t>
            </a:r>
          </a:p>
          <a:p>
            <a:r>
              <a:rPr lang="en-US" altLang="en-US" i="1">
                <a:ea typeface="ＭＳ Ｐゴシック" panose="020B0600070205080204" pitchFamily="34" charset="-128"/>
              </a:rPr>
              <a:t>The NSPS/AAGS/NGS Advisory Committee on NSPS Legislation has produced this flyer - - &gt;</a:t>
            </a:r>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4" name="Date Placeholder 3">
            <a:extLst>
              <a:ext uri="{FF2B5EF4-FFF2-40B4-BE49-F238E27FC236}">
                <a16:creationId xmlns:a16="http://schemas.microsoft.com/office/drawing/2014/main" id="{27593294-9994-4269-897F-E35CC5F91039}"/>
              </a:ext>
            </a:extLst>
          </p:cNvPr>
          <p:cNvSpPr>
            <a:spLocks noGrp="1"/>
          </p:cNvSpPr>
          <p:nvPr>
            <p:ph type="dt" sz="half" idx="10"/>
          </p:nvPr>
        </p:nvSpPr>
        <p:spPr/>
        <p:txBody>
          <a:bodyPr/>
          <a:lstStyle/>
          <a:p>
            <a:pPr>
              <a:defRPr/>
            </a:pPr>
            <a:r>
              <a:rPr lang="en-US"/>
              <a:t>March 08, 2018</a:t>
            </a:r>
            <a:endParaRPr lang="en-US" dirty="0"/>
          </a:p>
        </p:txBody>
      </p:sp>
      <p:sp>
        <p:nvSpPr>
          <p:cNvPr id="5" name="Footer Placeholder 4">
            <a:extLst>
              <a:ext uri="{FF2B5EF4-FFF2-40B4-BE49-F238E27FC236}">
                <a16:creationId xmlns:a16="http://schemas.microsoft.com/office/drawing/2014/main" id="{7EBEA3E4-1DD4-4394-B1EA-7C81E399102E}"/>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BE78E1BF-4D4D-42CC-8CB1-68F9C3E9B2BB}"/>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67C20C6-9B89-4476-9BDB-165F1B2FFC31}" type="slidenum">
              <a:rPr lang="en-US" altLang="en-US">
                <a:solidFill>
                  <a:srgbClr val="898989"/>
                </a:solidFill>
              </a:rPr>
              <a:pPr eaLnBrk="1" hangingPunct="1"/>
              <a:t>50</a:t>
            </a:fld>
            <a:endParaRPr lang="en-US" altLang="en-US">
              <a:solidFill>
                <a:srgbClr val="898989"/>
              </a:solidFill>
            </a:endParaRPr>
          </a:p>
        </p:txBody>
      </p:sp>
      <p:sp>
        <p:nvSpPr>
          <p:cNvPr id="3" name="TextBox 2">
            <a:extLst>
              <a:ext uri="{FF2B5EF4-FFF2-40B4-BE49-F238E27FC236}">
                <a16:creationId xmlns:a16="http://schemas.microsoft.com/office/drawing/2014/main" id="{FF518ACD-3B0F-4D4C-B5B1-29345AB98776}"/>
              </a:ext>
            </a:extLst>
          </p:cNvPr>
          <p:cNvSpPr txBox="1"/>
          <p:nvPr/>
        </p:nvSpPr>
        <p:spPr>
          <a:xfrm rot="21031179">
            <a:off x="1956721" y="4800600"/>
            <a:ext cx="7667625" cy="338554"/>
          </a:xfrm>
          <a:prstGeom prst="rect">
            <a:avLst/>
          </a:prstGeom>
          <a:noFill/>
        </p:spPr>
        <p:txBody>
          <a:bodyPr wrap="square" rtlCol="0">
            <a:spAutoFit/>
          </a:bodyPr>
          <a:lstStyle/>
          <a:p>
            <a:r>
              <a:rPr lang="en-US" sz="1600" dirty="0">
                <a:solidFill>
                  <a:srgbClr val="FF0000"/>
                </a:solidFill>
              </a:rPr>
              <a:t>https://www.ngs.noaa.gov/datums/newdatums/nad-83_state-plane-leg-coord_flyer.pdf</a:t>
            </a:r>
          </a:p>
        </p:txBody>
      </p:sp>
    </p:spTree>
    <p:extLst>
      <p:ext uri="{BB962C8B-B14F-4D97-AF65-F5344CB8AC3E}">
        <p14:creationId xmlns:p14="http://schemas.microsoft.com/office/powerpoint/2010/main" val="299298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BC2598EB-E934-42F6-AEB4-CDA13D484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54050"/>
            <a:ext cx="4559300" cy="5899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Date Placeholder 2">
            <a:extLst>
              <a:ext uri="{FF2B5EF4-FFF2-40B4-BE49-F238E27FC236}">
                <a16:creationId xmlns:a16="http://schemas.microsoft.com/office/drawing/2014/main" id="{6917B581-8A44-4E21-B931-EA44EC9FE2B4}"/>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18A27324-3ECB-4256-86EF-2E59DA1FFF36}"/>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2E44FFE8-F4F1-408C-8BA7-E9DA7E55D66B}"/>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E1F40A5-4A07-4BAB-8BD9-D2CA33A6CF10}" type="slidenum">
              <a:rPr lang="en-US" altLang="en-US">
                <a:solidFill>
                  <a:srgbClr val="898989"/>
                </a:solidFill>
              </a:rPr>
              <a:pPr eaLnBrk="1" hangingPunct="1"/>
              <a:t>51</a:t>
            </a:fld>
            <a:endParaRPr lang="en-US" altLang="en-US">
              <a:solidFill>
                <a:srgbClr val="898989"/>
              </a:solidFill>
            </a:endParaRPr>
          </a:p>
        </p:txBody>
      </p:sp>
    </p:spTree>
    <p:extLst>
      <p:ext uri="{BB962C8B-B14F-4D97-AF65-F5344CB8AC3E}">
        <p14:creationId xmlns:p14="http://schemas.microsoft.com/office/powerpoint/2010/main" val="4186437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4">
            <a:extLst>
              <a:ext uri="{FF2B5EF4-FFF2-40B4-BE49-F238E27FC236}">
                <a16:creationId xmlns:a16="http://schemas.microsoft.com/office/drawing/2014/main" id="{35131810-A259-4B25-9F3E-A67D7D1458A2}"/>
              </a:ext>
            </a:extLst>
          </p:cNvPr>
          <p:cNvSpPr>
            <a:spLocks noGrp="1"/>
          </p:cNvSpPr>
          <p:nvPr>
            <p:ph type="title"/>
          </p:nvPr>
        </p:nvSpPr>
        <p:spPr/>
        <p:txBody>
          <a:bodyPr/>
          <a:lstStyle/>
          <a:p>
            <a:r>
              <a:rPr lang="en-US" altLang="en-US">
                <a:ea typeface="ＭＳ Ｐゴシック" panose="020B0600070205080204" pitchFamily="34" charset="-128"/>
              </a:rPr>
              <a:t>Plan for the Future</a:t>
            </a:r>
          </a:p>
        </p:txBody>
      </p:sp>
      <p:sp>
        <p:nvSpPr>
          <p:cNvPr id="25602" name="Content Placeholder 5">
            <a:extLst>
              <a:ext uri="{FF2B5EF4-FFF2-40B4-BE49-F238E27FC236}">
                <a16:creationId xmlns:a16="http://schemas.microsoft.com/office/drawing/2014/main" id="{993BA08D-C6C6-4BA5-8E25-F14D2DAAA301}"/>
              </a:ext>
            </a:extLst>
          </p:cNvPr>
          <p:cNvSpPr>
            <a:spLocks noGrp="1"/>
          </p:cNvSpPr>
          <p:nvPr>
            <p:ph idx="1"/>
          </p:nvPr>
        </p:nvSpPr>
        <p:spPr/>
        <p:txBody>
          <a:bodyPr/>
          <a:lstStyle/>
          <a:p>
            <a:r>
              <a:rPr lang="en-US" altLang="en-US" dirty="0">
                <a:ea typeface="ＭＳ Ｐゴシック" panose="020B0600070205080204" pitchFamily="34" charset="-128"/>
              </a:rPr>
              <a:t>The flyer states the following major points:</a:t>
            </a:r>
          </a:p>
          <a:p>
            <a:pPr lvl="1"/>
            <a:r>
              <a:rPr lang="en-US" altLang="en-US" i="1" dirty="0">
                <a:ea typeface="ＭＳ Ｐゴシック" panose="020B0600070205080204" pitchFamily="34" charset="-128"/>
              </a:rPr>
              <a:t>NAD83 and NAVD88 will be replaced.</a:t>
            </a:r>
          </a:p>
          <a:p>
            <a:pPr lvl="1"/>
            <a:r>
              <a:rPr lang="en-US" altLang="en-US" i="1" dirty="0">
                <a:ea typeface="ＭＳ Ｐゴシック" panose="020B0600070205080204" pitchFamily="34" charset="-128"/>
              </a:rPr>
              <a:t>the new datums will have different names.</a:t>
            </a:r>
          </a:p>
        </p:txBody>
      </p:sp>
      <p:sp>
        <p:nvSpPr>
          <p:cNvPr id="3" name="Date Placeholder 2">
            <a:extLst>
              <a:ext uri="{FF2B5EF4-FFF2-40B4-BE49-F238E27FC236}">
                <a16:creationId xmlns:a16="http://schemas.microsoft.com/office/drawing/2014/main" id="{76725B8F-B8DB-4E91-9F69-5420BD532B6C}"/>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8E48047C-CFAA-4045-937D-10A4B0763799}"/>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C25DE5AD-1D0C-4D12-BBB3-2506C08EED51}"/>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F9CA29B-C37D-4ADC-957C-B30D581445A5}" type="slidenum">
              <a:rPr lang="en-US" altLang="en-US">
                <a:solidFill>
                  <a:srgbClr val="898989"/>
                </a:solidFill>
              </a:rPr>
              <a:pPr eaLnBrk="1" hangingPunct="1"/>
              <a:t>52</a:t>
            </a:fld>
            <a:endParaRPr lang="en-US" altLang="en-US">
              <a:solidFill>
                <a:srgbClr val="898989"/>
              </a:solidFill>
            </a:endParaRPr>
          </a:p>
        </p:txBody>
      </p:sp>
      <p:pic>
        <p:nvPicPr>
          <p:cNvPr id="25604" name="Picture 3">
            <a:extLst>
              <a:ext uri="{FF2B5EF4-FFF2-40B4-BE49-F238E27FC236}">
                <a16:creationId xmlns:a16="http://schemas.microsoft.com/office/drawing/2014/main" id="{9CE01C3A-F739-40F8-A3B8-30A42BC7A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3490914"/>
            <a:ext cx="7478713" cy="23764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8">
            <a:extLst>
              <a:ext uri="{FF2B5EF4-FFF2-40B4-BE49-F238E27FC236}">
                <a16:creationId xmlns:a16="http://schemas.microsoft.com/office/drawing/2014/main" id="{6283060F-4298-4D6B-8869-67A8412DA395}"/>
              </a:ext>
            </a:extLst>
          </p:cNvPr>
          <p:cNvSpPr/>
          <p:nvPr/>
        </p:nvSpPr>
        <p:spPr>
          <a:xfrm>
            <a:off x="4271964" y="4000500"/>
            <a:ext cx="2543175"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3AC36C8D-87C5-424F-940D-B6807AA42F14}"/>
              </a:ext>
            </a:extLst>
          </p:cNvPr>
          <p:cNvSpPr/>
          <p:nvPr/>
        </p:nvSpPr>
        <p:spPr>
          <a:xfrm>
            <a:off x="4191001" y="4610100"/>
            <a:ext cx="2543175"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48661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4">
            <a:extLst>
              <a:ext uri="{FF2B5EF4-FFF2-40B4-BE49-F238E27FC236}">
                <a16:creationId xmlns:a16="http://schemas.microsoft.com/office/drawing/2014/main" id="{69E9CC25-A2D9-446E-BE76-2DE5442BF7E1}"/>
              </a:ext>
            </a:extLst>
          </p:cNvPr>
          <p:cNvSpPr>
            <a:spLocks noGrp="1"/>
          </p:cNvSpPr>
          <p:nvPr>
            <p:ph type="title"/>
          </p:nvPr>
        </p:nvSpPr>
        <p:spPr/>
        <p:txBody>
          <a:bodyPr/>
          <a:lstStyle/>
          <a:p>
            <a:r>
              <a:rPr lang="en-US" altLang="en-US">
                <a:ea typeface="ＭＳ Ｐゴシック" panose="020B0600070205080204" pitchFamily="34" charset="-128"/>
              </a:rPr>
              <a:t>Plan for the Future</a:t>
            </a:r>
          </a:p>
        </p:txBody>
      </p:sp>
      <p:sp>
        <p:nvSpPr>
          <p:cNvPr id="26626" name="Content Placeholder 5">
            <a:extLst>
              <a:ext uri="{FF2B5EF4-FFF2-40B4-BE49-F238E27FC236}">
                <a16:creationId xmlns:a16="http://schemas.microsoft.com/office/drawing/2014/main" id="{3ACEAA9A-6E87-4B1F-919B-F7B17E3413CB}"/>
              </a:ext>
            </a:extLst>
          </p:cNvPr>
          <p:cNvSpPr>
            <a:spLocks noGrp="1"/>
          </p:cNvSpPr>
          <p:nvPr>
            <p:ph idx="1"/>
          </p:nvPr>
        </p:nvSpPr>
        <p:spPr/>
        <p:txBody>
          <a:bodyPr/>
          <a:lstStyle/>
          <a:p>
            <a:r>
              <a:rPr lang="en-US" altLang="en-US" dirty="0">
                <a:ea typeface="ＭＳ Ｐゴシック" panose="020B0600070205080204" pitchFamily="34" charset="-128"/>
              </a:rPr>
              <a:t>The flyer states the following major points:</a:t>
            </a:r>
          </a:p>
          <a:p>
            <a:pPr lvl="1"/>
            <a:r>
              <a:rPr lang="en-US" altLang="en-US" i="1" dirty="0">
                <a:ea typeface="ＭＳ Ｐゴシック" panose="020B0600070205080204" pitchFamily="34" charset="-128"/>
              </a:rPr>
              <a:t>State laws will not reflect the new names – unless the laws are changed!</a:t>
            </a:r>
          </a:p>
        </p:txBody>
      </p:sp>
      <p:sp>
        <p:nvSpPr>
          <p:cNvPr id="3" name="Date Placeholder 2">
            <a:extLst>
              <a:ext uri="{FF2B5EF4-FFF2-40B4-BE49-F238E27FC236}">
                <a16:creationId xmlns:a16="http://schemas.microsoft.com/office/drawing/2014/main" id="{5C2EE53A-4E14-4FC8-B36C-98C9905BD8F9}"/>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8C16B259-3040-4E7E-BE7A-F1682568950E}"/>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AC7FDB7C-7F12-422D-85FF-28CCD62D94DD}"/>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EA141A3-F6B5-4809-84E7-C4BB842459DF}" type="slidenum">
              <a:rPr lang="en-US" altLang="en-US">
                <a:solidFill>
                  <a:srgbClr val="898989"/>
                </a:solidFill>
              </a:rPr>
              <a:pPr eaLnBrk="1" hangingPunct="1"/>
              <a:t>53</a:t>
            </a:fld>
            <a:endParaRPr lang="en-US" altLang="en-US">
              <a:solidFill>
                <a:srgbClr val="898989"/>
              </a:solidFill>
            </a:endParaRPr>
          </a:p>
        </p:txBody>
      </p:sp>
      <p:pic>
        <p:nvPicPr>
          <p:cNvPr id="26628" name="Picture 2">
            <a:extLst>
              <a:ext uri="{FF2B5EF4-FFF2-40B4-BE49-F238E27FC236}">
                <a16:creationId xmlns:a16="http://schemas.microsoft.com/office/drawing/2014/main" id="{3EFA9E0E-A9F1-4808-8D39-4072C5FAC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3124200"/>
            <a:ext cx="7434263" cy="2895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a:extLst>
              <a:ext uri="{FF2B5EF4-FFF2-40B4-BE49-F238E27FC236}">
                <a16:creationId xmlns:a16="http://schemas.microsoft.com/office/drawing/2014/main" id="{67EC28D0-18C7-4C52-9E8A-75C03103B3DF}"/>
              </a:ext>
            </a:extLst>
          </p:cNvPr>
          <p:cNvSpPr/>
          <p:nvPr/>
        </p:nvSpPr>
        <p:spPr>
          <a:xfrm>
            <a:off x="2895601" y="3886200"/>
            <a:ext cx="2543175"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4BA93E56-763B-4842-99A5-E16D70C95C4D}"/>
              </a:ext>
            </a:extLst>
          </p:cNvPr>
          <p:cNvSpPr/>
          <p:nvPr/>
        </p:nvSpPr>
        <p:spPr>
          <a:xfrm>
            <a:off x="4495801" y="5486400"/>
            <a:ext cx="2543175"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8162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2">
            <a:extLst>
              <a:ext uri="{FF2B5EF4-FFF2-40B4-BE49-F238E27FC236}">
                <a16:creationId xmlns:a16="http://schemas.microsoft.com/office/drawing/2014/main" id="{E5F3443C-97E2-449A-884B-D423F6CAD3C5}"/>
              </a:ext>
            </a:extLst>
          </p:cNvPr>
          <p:cNvSpPr>
            <a:spLocks noGrp="1"/>
          </p:cNvSpPr>
          <p:nvPr>
            <p:ph type="title"/>
          </p:nvPr>
        </p:nvSpPr>
        <p:spPr/>
        <p:txBody>
          <a:bodyPr/>
          <a:lstStyle/>
          <a:p>
            <a:r>
              <a:rPr lang="en-US" altLang="en-US">
                <a:ea typeface="ＭＳ Ｐゴシック" panose="020B0600070205080204" pitchFamily="34" charset="-128"/>
              </a:rPr>
              <a:t>Plan for the Future</a:t>
            </a:r>
          </a:p>
        </p:txBody>
      </p:sp>
      <p:sp>
        <p:nvSpPr>
          <p:cNvPr id="27650" name="Content Placeholder 1">
            <a:extLst>
              <a:ext uri="{FF2B5EF4-FFF2-40B4-BE49-F238E27FC236}">
                <a16:creationId xmlns:a16="http://schemas.microsoft.com/office/drawing/2014/main" id="{CF8737DA-80E0-437A-8236-113D9257CABE}"/>
              </a:ext>
            </a:extLst>
          </p:cNvPr>
          <p:cNvSpPr>
            <a:spLocks noGrp="1"/>
          </p:cNvSpPr>
          <p:nvPr>
            <p:ph idx="1"/>
          </p:nvPr>
        </p:nvSpPr>
        <p:spPr/>
        <p:txBody>
          <a:bodyPr/>
          <a:lstStyle/>
          <a:p>
            <a:r>
              <a:rPr lang="en-US" altLang="en-US">
                <a:ea typeface="ＭＳ Ｐゴシック" panose="020B0600070205080204" pitchFamily="34" charset="-128"/>
              </a:rPr>
              <a:t>The flyer recommends that the laws be changed because 3 important reasons:</a:t>
            </a:r>
          </a:p>
          <a:p>
            <a:endParaRPr lang="en-US" altLang="en-US">
              <a:ea typeface="ＭＳ Ｐゴシック" panose="020B0600070205080204" pitchFamily="34" charset="-128"/>
            </a:endParaRPr>
          </a:p>
        </p:txBody>
      </p:sp>
      <p:sp>
        <p:nvSpPr>
          <p:cNvPr id="3" name="Date Placeholder 2">
            <a:extLst>
              <a:ext uri="{FF2B5EF4-FFF2-40B4-BE49-F238E27FC236}">
                <a16:creationId xmlns:a16="http://schemas.microsoft.com/office/drawing/2014/main" id="{27DFF77D-BF2F-4DB4-B56A-A803E0B2153B}"/>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17E4A459-DFF3-4243-8968-4BB5D03A0410}"/>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D2B84543-94F5-46F2-B04B-E2601119A962}"/>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50EB6E9-4C70-4CEF-8562-676D67433FD8}" type="slidenum">
              <a:rPr lang="en-US" altLang="en-US">
                <a:solidFill>
                  <a:srgbClr val="898989"/>
                </a:solidFill>
              </a:rPr>
              <a:pPr eaLnBrk="1" hangingPunct="1"/>
              <a:t>54</a:t>
            </a:fld>
            <a:endParaRPr lang="en-US" altLang="en-US">
              <a:solidFill>
                <a:srgbClr val="898989"/>
              </a:solidFill>
            </a:endParaRPr>
          </a:p>
        </p:txBody>
      </p:sp>
      <p:pic>
        <p:nvPicPr>
          <p:cNvPr id="27652" name="Picture 2">
            <a:extLst>
              <a:ext uri="{FF2B5EF4-FFF2-40B4-BE49-F238E27FC236}">
                <a16:creationId xmlns:a16="http://schemas.microsoft.com/office/drawing/2014/main" id="{CB618689-4393-4107-BBA3-61F9A610A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664" y="3124200"/>
            <a:ext cx="5381625" cy="1181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653" name="Picture 3">
            <a:extLst>
              <a:ext uri="{FF2B5EF4-FFF2-40B4-BE49-F238E27FC236}">
                <a16:creationId xmlns:a16="http://schemas.microsoft.com/office/drawing/2014/main" id="{2D5E7FD9-57CC-45BB-A97B-247F7D475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530726"/>
            <a:ext cx="5467350" cy="1914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a:extLst>
              <a:ext uri="{FF2B5EF4-FFF2-40B4-BE49-F238E27FC236}">
                <a16:creationId xmlns:a16="http://schemas.microsoft.com/office/drawing/2014/main" id="{450A43CC-D2EB-4FD2-BA2C-0A638D417761}"/>
              </a:ext>
            </a:extLst>
          </p:cNvPr>
          <p:cNvSpPr/>
          <p:nvPr/>
        </p:nvSpPr>
        <p:spPr>
          <a:xfrm>
            <a:off x="6542089" y="5462588"/>
            <a:ext cx="2543175"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7390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a:extLst>
              <a:ext uri="{FF2B5EF4-FFF2-40B4-BE49-F238E27FC236}">
                <a16:creationId xmlns:a16="http://schemas.microsoft.com/office/drawing/2014/main" id="{9EA253C8-6330-40EB-897E-899AEFE66B1F}"/>
              </a:ext>
            </a:extLst>
          </p:cNvPr>
          <p:cNvSpPr>
            <a:spLocks noGrp="1"/>
          </p:cNvSpPr>
          <p:nvPr>
            <p:ph type="title"/>
          </p:nvPr>
        </p:nvSpPr>
        <p:spPr/>
        <p:txBody>
          <a:bodyPr/>
          <a:lstStyle/>
          <a:p>
            <a:r>
              <a:rPr lang="en-US" altLang="en-US">
                <a:ea typeface="ＭＳ Ｐゴシック" panose="020B0600070205080204" pitchFamily="34" charset="-128"/>
              </a:rPr>
              <a:t>Plan for the Future</a:t>
            </a:r>
          </a:p>
        </p:txBody>
      </p:sp>
      <p:sp>
        <p:nvSpPr>
          <p:cNvPr id="28674" name="Content Placeholder 1">
            <a:extLst>
              <a:ext uri="{FF2B5EF4-FFF2-40B4-BE49-F238E27FC236}">
                <a16:creationId xmlns:a16="http://schemas.microsoft.com/office/drawing/2014/main" id="{D0CC76A2-8184-4517-A5DA-4B6B44F21B93}"/>
              </a:ext>
            </a:extLst>
          </p:cNvPr>
          <p:cNvSpPr>
            <a:spLocks noGrp="1"/>
          </p:cNvSpPr>
          <p:nvPr>
            <p:ph idx="1"/>
          </p:nvPr>
        </p:nvSpPr>
        <p:spPr/>
        <p:txBody>
          <a:bodyPr/>
          <a:lstStyle/>
          <a:p>
            <a:r>
              <a:rPr lang="en-US" altLang="en-US">
                <a:ea typeface="ＭＳ Ｐゴシック" panose="020B0600070205080204" pitchFamily="34" charset="-128"/>
              </a:rPr>
              <a:t>The flyer recommends that the laws be changed because 3 important reasons:</a:t>
            </a:r>
          </a:p>
        </p:txBody>
      </p:sp>
      <p:sp>
        <p:nvSpPr>
          <p:cNvPr id="3" name="Date Placeholder 2">
            <a:extLst>
              <a:ext uri="{FF2B5EF4-FFF2-40B4-BE49-F238E27FC236}">
                <a16:creationId xmlns:a16="http://schemas.microsoft.com/office/drawing/2014/main" id="{B02A9F42-128E-46D9-8910-4F83867722D2}"/>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2C02BC88-1F21-49AB-9F4A-B6C4B1D5434B}"/>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4DB03397-1614-4438-9DD4-AE25A9D59C01}"/>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5962FF7-0F19-4A08-9964-68267D3AA4D6}" type="slidenum">
              <a:rPr lang="en-US" altLang="en-US">
                <a:solidFill>
                  <a:srgbClr val="898989"/>
                </a:solidFill>
              </a:rPr>
              <a:pPr eaLnBrk="1" hangingPunct="1"/>
              <a:t>55</a:t>
            </a:fld>
            <a:endParaRPr lang="en-US" altLang="en-US">
              <a:solidFill>
                <a:srgbClr val="898989"/>
              </a:solidFill>
            </a:endParaRPr>
          </a:p>
        </p:txBody>
      </p:sp>
      <p:pic>
        <p:nvPicPr>
          <p:cNvPr id="28676" name="Picture 2">
            <a:extLst>
              <a:ext uri="{FF2B5EF4-FFF2-40B4-BE49-F238E27FC236}">
                <a16:creationId xmlns:a16="http://schemas.microsoft.com/office/drawing/2014/main" id="{4F6270B3-730C-43B6-99F9-6808779FB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99"/>
          <a:stretch>
            <a:fillRect/>
          </a:stretch>
        </p:blipFill>
        <p:spPr bwMode="auto">
          <a:xfrm>
            <a:off x="2895601" y="3505201"/>
            <a:ext cx="5476875" cy="1260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a:extLst>
              <a:ext uri="{FF2B5EF4-FFF2-40B4-BE49-F238E27FC236}">
                <a16:creationId xmlns:a16="http://schemas.microsoft.com/office/drawing/2014/main" id="{02E5BBEC-DAF8-44E5-9BFC-FE3F01F36001}"/>
              </a:ext>
            </a:extLst>
          </p:cNvPr>
          <p:cNvSpPr/>
          <p:nvPr/>
        </p:nvSpPr>
        <p:spPr>
          <a:xfrm>
            <a:off x="4011614" y="3614738"/>
            <a:ext cx="2543175"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8985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2">
            <a:extLst>
              <a:ext uri="{FF2B5EF4-FFF2-40B4-BE49-F238E27FC236}">
                <a16:creationId xmlns:a16="http://schemas.microsoft.com/office/drawing/2014/main" id="{90616343-04F5-402E-A662-AC7AB4C2DA72}"/>
              </a:ext>
            </a:extLst>
          </p:cNvPr>
          <p:cNvSpPr>
            <a:spLocks noGrp="1"/>
          </p:cNvSpPr>
          <p:nvPr>
            <p:ph type="title"/>
          </p:nvPr>
        </p:nvSpPr>
        <p:spPr/>
        <p:txBody>
          <a:bodyPr/>
          <a:lstStyle/>
          <a:p>
            <a:r>
              <a:rPr lang="en-US" altLang="en-US">
                <a:ea typeface="ＭＳ Ｐゴシック" panose="020B0600070205080204" pitchFamily="34" charset="-128"/>
              </a:rPr>
              <a:t>Plan for the Future</a:t>
            </a:r>
          </a:p>
        </p:txBody>
      </p:sp>
      <p:sp>
        <p:nvSpPr>
          <p:cNvPr id="29698" name="Content Placeholder 1">
            <a:extLst>
              <a:ext uri="{FF2B5EF4-FFF2-40B4-BE49-F238E27FC236}">
                <a16:creationId xmlns:a16="http://schemas.microsoft.com/office/drawing/2014/main" id="{995A1D73-4365-439D-82A3-0EC3CF00CA8B}"/>
              </a:ext>
            </a:extLst>
          </p:cNvPr>
          <p:cNvSpPr>
            <a:spLocks noGrp="1"/>
          </p:cNvSpPr>
          <p:nvPr>
            <p:ph idx="1"/>
          </p:nvPr>
        </p:nvSpPr>
        <p:spPr/>
        <p:txBody>
          <a:bodyPr/>
          <a:lstStyle/>
          <a:p>
            <a:r>
              <a:rPr lang="en-US" altLang="en-US">
                <a:ea typeface="ＭＳ Ｐゴシック" panose="020B0600070205080204" pitchFamily="34" charset="-128"/>
              </a:rPr>
              <a:t>The flyer recommends that the laws be changed because 3 important reasons:</a:t>
            </a:r>
          </a:p>
        </p:txBody>
      </p:sp>
      <p:sp>
        <p:nvSpPr>
          <p:cNvPr id="3" name="Date Placeholder 2">
            <a:extLst>
              <a:ext uri="{FF2B5EF4-FFF2-40B4-BE49-F238E27FC236}">
                <a16:creationId xmlns:a16="http://schemas.microsoft.com/office/drawing/2014/main" id="{CC6934AC-48A8-4FF8-82D7-9B0B3FE45BF4}"/>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CCD9D540-1F74-46D1-AAB2-F259EB7715A7}"/>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CA204820-A7B8-4220-8B0B-DDC3AE182B0E}"/>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4EC70C6-053F-4B0D-B678-66BB82CAB9D9}" type="slidenum">
              <a:rPr lang="en-US" altLang="en-US">
                <a:solidFill>
                  <a:srgbClr val="898989"/>
                </a:solidFill>
              </a:rPr>
              <a:pPr eaLnBrk="1" hangingPunct="1"/>
              <a:t>56</a:t>
            </a:fld>
            <a:endParaRPr lang="en-US" altLang="en-US">
              <a:solidFill>
                <a:srgbClr val="898989"/>
              </a:solidFill>
            </a:endParaRPr>
          </a:p>
        </p:txBody>
      </p:sp>
      <p:pic>
        <p:nvPicPr>
          <p:cNvPr id="29700" name="Picture 2">
            <a:extLst>
              <a:ext uri="{FF2B5EF4-FFF2-40B4-BE49-F238E27FC236}">
                <a16:creationId xmlns:a16="http://schemas.microsoft.com/office/drawing/2014/main" id="{7C64207B-CA72-4616-85A2-FEA636B0C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810000"/>
            <a:ext cx="44196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a:extLst>
              <a:ext uri="{FF2B5EF4-FFF2-40B4-BE49-F238E27FC236}">
                <a16:creationId xmlns:a16="http://schemas.microsoft.com/office/drawing/2014/main" id="{49E591FE-DD3F-4C3E-9D33-0F2EB45CD9F4}"/>
              </a:ext>
            </a:extLst>
          </p:cNvPr>
          <p:cNvSpPr/>
          <p:nvPr/>
        </p:nvSpPr>
        <p:spPr>
          <a:xfrm>
            <a:off x="5081589" y="4548188"/>
            <a:ext cx="2543175"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75167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a:extLst>
              <a:ext uri="{FF2B5EF4-FFF2-40B4-BE49-F238E27FC236}">
                <a16:creationId xmlns:a16="http://schemas.microsoft.com/office/drawing/2014/main" id="{8266166C-AA65-4F07-91C0-FCB3B73898E0}"/>
              </a:ext>
            </a:extLst>
          </p:cNvPr>
          <p:cNvSpPr>
            <a:spLocks noGrp="1"/>
          </p:cNvSpPr>
          <p:nvPr>
            <p:ph type="title"/>
          </p:nvPr>
        </p:nvSpPr>
        <p:spPr/>
        <p:txBody>
          <a:bodyPr/>
          <a:lstStyle/>
          <a:p>
            <a:r>
              <a:rPr lang="en-US" altLang="en-US" dirty="0">
                <a:ea typeface="ＭＳ Ｐゴシック" panose="020B0600070205080204" pitchFamily="34" charset="-128"/>
              </a:rPr>
              <a:t>How to Plan for the Future</a:t>
            </a:r>
          </a:p>
        </p:txBody>
      </p:sp>
      <p:sp>
        <p:nvSpPr>
          <p:cNvPr id="31746" name="Content Placeholder 2">
            <a:extLst>
              <a:ext uri="{FF2B5EF4-FFF2-40B4-BE49-F238E27FC236}">
                <a16:creationId xmlns:a16="http://schemas.microsoft.com/office/drawing/2014/main" id="{6BC1B4D4-1337-4764-A65B-4CC0099B0A7E}"/>
              </a:ext>
            </a:extLst>
          </p:cNvPr>
          <p:cNvSpPr>
            <a:spLocks noGrp="1"/>
          </p:cNvSpPr>
          <p:nvPr>
            <p:ph idx="1"/>
          </p:nvPr>
        </p:nvSpPr>
        <p:spPr>
          <a:xfrm>
            <a:off x="1981200" y="1295401"/>
            <a:ext cx="8229600" cy="5286375"/>
          </a:xfrm>
        </p:spPr>
        <p:txBody>
          <a:bodyPr/>
          <a:lstStyle/>
          <a:p>
            <a:r>
              <a:rPr lang="en-US" altLang="en-US" sz="2000" dirty="0">
                <a:ea typeface="ＭＳ Ｐゴシック" panose="020B0600070205080204" pitchFamily="34" charset="-128"/>
              </a:rPr>
              <a:t>Move to newest realizations</a:t>
            </a:r>
          </a:p>
          <a:p>
            <a:pPr lvl="1"/>
            <a:r>
              <a:rPr lang="en-US" altLang="en-US" sz="2000" dirty="0">
                <a:ea typeface="ＭＳ Ｐゴシック" panose="020B0600070205080204" pitchFamily="34" charset="-128"/>
              </a:rPr>
              <a:t>NAD 83(2011) epoch 2010.00</a:t>
            </a:r>
          </a:p>
          <a:p>
            <a:pPr lvl="1"/>
            <a:r>
              <a:rPr lang="en-US" altLang="en-US" sz="2000" dirty="0">
                <a:ea typeface="ＭＳ Ｐゴシック" panose="020B0600070205080204" pitchFamily="34" charset="-128"/>
              </a:rPr>
              <a:t>USGG12 (gravimetric geoid) / GEOID12B (hybrid geoid)</a:t>
            </a:r>
          </a:p>
          <a:p>
            <a:r>
              <a:rPr lang="en-US" altLang="en-US" sz="2000" dirty="0">
                <a:ea typeface="ＭＳ Ｐゴシック" panose="020B0600070205080204" pitchFamily="34" charset="-128"/>
              </a:rPr>
              <a:t>Obtain precise ellipsoid heights on NAVD 88 bench marks (GPS on BM via OPUS-SHARE, contact NGS Geodetic Advisor)</a:t>
            </a:r>
          </a:p>
          <a:p>
            <a:pPr lvl="1"/>
            <a:r>
              <a:rPr lang="en-US" altLang="en-US" sz="2000" dirty="0">
                <a:ea typeface="ＭＳ Ｐゴシック" panose="020B0600070205080204" pitchFamily="34" charset="-128"/>
              </a:rPr>
              <a:t>Improves hybrid geoid models and provides “hard points” in new 	vertical datum</a:t>
            </a:r>
          </a:p>
          <a:p>
            <a:pPr lvl="1"/>
            <a:r>
              <a:rPr lang="en-US" altLang="en-US" sz="2000" dirty="0">
                <a:ea typeface="ＭＳ Ｐゴシック" panose="020B0600070205080204" pitchFamily="34" charset="-128"/>
              </a:rPr>
              <a:t>Follow new NGS Guidelines when released</a:t>
            </a:r>
          </a:p>
          <a:p>
            <a:r>
              <a:rPr lang="en-US" altLang="en-US" sz="2000" dirty="0">
                <a:ea typeface="ＭＳ Ｐゴシック" panose="020B0600070205080204" pitchFamily="34" charset="-128"/>
              </a:rPr>
              <a:t>Move off of NGVD 29 to NAVD 88</a:t>
            </a:r>
          </a:p>
          <a:p>
            <a:pPr lvl="1"/>
            <a:r>
              <a:rPr lang="en-US" altLang="en-US" sz="2000" dirty="0">
                <a:ea typeface="ＭＳ Ｐゴシック" panose="020B0600070205080204" pitchFamily="34" charset="-128"/>
              </a:rPr>
              <a:t>Understand the accuracy of VERTCON in your area</a:t>
            </a:r>
          </a:p>
          <a:p>
            <a:r>
              <a:rPr lang="en-US" altLang="en-US" sz="2000" dirty="0">
                <a:ea typeface="ＭＳ Ｐゴシック" panose="020B0600070205080204" pitchFamily="34" charset="-128"/>
              </a:rPr>
              <a:t>Move away from passive marks to GNSS</a:t>
            </a:r>
          </a:p>
          <a:p>
            <a:pPr lvl="1"/>
            <a:r>
              <a:rPr lang="en-US" altLang="en-US" sz="2000" dirty="0">
                <a:ea typeface="ＭＳ Ｐゴシック" panose="020B0600070205080204" pitchFamily="34" charset="-128"/>
              </a:rPr>
              <a:t>Especially move off of classical passive control</a:t>
            </a:r>
          </a:p>
          <a:p>
            <a:r>
              <a:rPr lang="en-US" altLang="en-US" sz="2000" dirty="0">
                <a:ea typeface="ＭＳ Ｐゴシック" panose="020B0600070205080204" pitchFamily="34" charset="-128"/>
              </a:rPr>
              <a:t>Require/provide complete metadata for all mapping contracts</a:t>
            </a:r>
          </a:p>
          <a:p>
            <a:pPr lvl="1"/>
            <a:r>
              <a:rPr lang="en-US" altLang="en-US" sz="2000" dirty="0">
                <a:ea typeface="ＭＳ Ｐゴシック" panose="020B0600070205080204" pitchFamily="34" charset="-128"/>
              </a:rPr>
              <a:t>How did they get the positions/heights?   Document it!!</a:t>
            </a:r>
          </a:p>
        </p:txBody>
      </p:sp>
      <p:sp>
        <p:nvSpPr>
          <p:cNvPr id="3" name="Date Placeholder 2">
            <a:extLst>
              <a:ext uri="{FF2B5EF4-FFF2-40B4-BE49-F238E27FC236}">
                <a16:creationId xmlns:a16="http://schemas.microsoft.com/office/drawing/2014/main" id="{F491E03A-D861-4F03-B2E9-E5463B9A1EB1}"/>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5C32B50C-4A70-4F97-B468-37FC5FEF4EA6}"/>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125D5E74-AC01-4C68-A8C8-9CB304EB9760}"/>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F706D30-F38A-4FFE-B5C9-1E75EB152717}" type="slidenum">
              <a:rPr lang="en-US" altLang="en-US">
                <a:solidFill>
                  <a:srgbClr val="898989"/>
                </a:solidFill>
              </a:rPr>
              <a:pPr eaLnBrk="1" hangingPunct="1"/>
              <a:t>57</a:t>
            </a:fld>
            <a:endParaRPr lang="en-US" altLang="en-US">
              <a:solidFill>
                <a:srgbClr val="898989"/>
              </a:solidFill>
            </a:endParaRPr>
          </a:p>
        </p:txBody>
      </p:sp>
    </p:spTree>
    <p:extLst>
      <p:ext uri="{BB962C8B-B14F-4D97-AF65-F5344CB8AC3E}">
        <p14:creationId xmlns:p14="http://schemas.microsoft.com/office/powerpoint/2010/main" val="691461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a:extLst>
              <a:ext uri="{FF2B5EF4-FFF2-40B4-BE49-F238E27FC236}">
                <a16:creationId xmlns:a16="http://schemas.microsoft.com/office/drawing/2014/main" id="{D0D8F874-40CD-4812-A222-6B6C409A34AC}"/>
              </a:ext>
            </a:extLst>
          </p:cNvPr>
          <p:cNvSpPr>
            <a:spLocks noGrp="1"/>
          </p:cNvSpPr>
          <p:nvPr>
            <p:ph type="title"/>
          </p:nvPr>
        </p:nvSpPr>
        <p:spPr/>
        <p:txBody>
          <a:bodyPr/>
          <a:lstStyle/>
          <a:p>
            <a:r>
              <a:rPr lang="en-US" altLang="en-US">
                <a:ea typeface="ＭＳ Ｐゴシック" panose="020B0600070205080204" pitchFamily="34" charset="-128"/>
                <a:cs typeface="Times New Roman" panose="02020603050405020304" pitchFamily="18" charset="0"/>
              </a:rPr>
              <a:t>Recommendations</a:t>
            </a:r>
            <a:endParaRPr lang="en-US" altLang="en-US">
              <a:ea typeface="ＭＳ Ｐゴシック" panose="020B0600070205080204" pitchFamily="34" charset="-128"/>
            </a:endParaRPr>
          </a:p>
        </p:txBody>
      </p:sp>
      <p:sp>
        <p:nvSpPr>
          <p:cNvPr id="33794" name="Rectangle 3">
            <a:extLst>
              <a:ext uri="{FF2B5EF4-FFF2-40B4-BE49-F238E27FC236}">
                <a16:creationId xmlns:a16="http://schemas.microsoft.com/office/drawing/2014/main" id="{7400516A-143B-4F53-9BA5-003987AE8B02}"/>
              </a:ext>
            </a:extLst>
          </p:cNvPr>
          <p:cNvSpPr>
            <a:spLocks noGrp="1" noChangeArrowheads="1"/>
          </p:cNvSpPr>
          <p:nvPr>
            <p:ph idx="1"/>
          </p:nvPr>
        </p:nvSpPr>
        <p:spPr/>
        <p:txBody>
          <a:bodyPr/>
          <a:lstStyle/>
          <a:p>
            <a:pPr eaLnBrk="1" hangingPunct="1">
              <a:lnSpc>
                <a:spcPct val="80000"/>
              </a:lnSpc>
              <a:buClr>
                <a:srgbClr val="003300"/>
              </a:buClr>
            </a:pPr>
            <a:r>
              <a:rPr lang="en-US" altLang="en-US" sz="2800" dirty="0">
                <a:ea typeface="ＭＳ Ｐゴシック" panose="020B0600070205080204" pitchFamily="34" charset="-128"/>
                <a:cs typeface="Times New Roman" panose="02020603050405020304" pitchFamily="18" charset="0"/>
              </a:rPr>
              <a:t>Horizontal/Geometric and Vertical/Geopotential datums should be defined the same way in the Federal Register Notice and in State Legislation</a:t>
            </a:r>
          </a:p>
          <a:p>
            <a:pPr lvl="2"/>
            <a:r>
              <a:rPr lang="en-US" altLang="en-US" dirty="0">
                <a:ea typeface="ＭＳ Ｐゴシック" panose="020B0600070205080204" pitchFamily="34" charset="-128"/>
              </a:rPr>
              <a:t>New wording “</a:t>
            </a:r>
            <a:r>
              <a:rPr lang="en-US" altLang="en-US" i="1" dirty="0">
                <a:ea typeface="ＭＳ Ｐゴシック" panose="020B0600070205080204" pitchFamily="34" charset="-128"/>
              </a:rPr>
              <a:t>National Spatial Reference System</a:t>
            </a:r>
            <a:r>
              <a:rPr lang="en-US" altLang="en-US" dirty="0">
                <a:ea typeface="ＭＳ Ｐゴシック" panose="020B0600070205080204" pitchFamily="34" charset="-128"/>
              </a:rPr>
              <a:t>”</a:t>
            </a:r>
          </a:p>
          <a:p>
            <a:pPr eaLnBrk="1" hangingPunct="1">
              <a:lnSpc>
                <a:spcPct val="80000"/>
              </a:lnSpc>
              <a:buClr>
                <a:srgbClr val="003300"/>
              </a:buClr>
            </a:pPr>
            <a:endParaRPr lang="en-US" altLang="en-US" sz="2800" dirty="0">
              <a:solidFill>
                <a:srgbClr val="FF0000"/>
              </a:solidFill>
              <a:ea typeface="ＭＳ Ｐゴシック" panose="020B0600070205080204" pitchFamily="34" charset="-128"/>
              <a:cs typeface="Times New Roman" panose="02020603050405020304" pitchFamily="18" charset="0"/>
            </a:endParaRPr>
          </a:p>
          <a:p>
            <a:pPr eaLnBrk="1" hangingPunct="1">
              <a:lnSpc>
                <a:spcPct val="80000"/>
              </a:lnSpc>
              <a:buClr>
                <a:srgbClr val="003300"/>
              </a:buClr>
            </a:pPr>
            <a:r>
              <a:rPr lang="en-US" altLang="en-US" sz="2800" dirty="0">
                <a:solidFill>
                  <a:srgbClr val="FF0000"/>
                </a:solidFill>
                <a:ea typeface="ＭＳ Ｐゴシック" panose="020B0600070205080204" pitchFamily="34" charset="-128"/>
                <a:cs typeface="Times New Roman" panose="02020603050405020304" pitchFamily="18" charset="0"/>
              </a:rPr>
              <a:t>NSPS will take the lead in disseminating </a:t>
            </a:r>
            <a:r>
              <a:rPr lang="en-US" altLang="en-US" sz="2800" b="1" dirty="0">
                <a:solidFill>
                  <a:srgbClr val="FF0000"/>
                </a:solidFill>
                <a:ea typeface="ＭＳ Ｐゴシック" panose="020B0600070205080204" pitchFamily="34" charset="-128"/>
                <a:cs typeface="Times New Roman" panose="02020603050405020304" pitchFamily="18" charset="0"/>
              </a:rPr>
              <a:t>model language.</a:t>
            </a:r>
            <a:endParaRPr lang="en-US" altLang="en-US" sz="2800" dirty="0">
              <a:solidFill>
                <a:srgbClr val="FF0000"/>
              </a:solidFill>
              <a:ea typeface="ＭＳ Ｐゴシック" panose="020B0600070205080204" pitchFamily="34" charset="-128"/>
              <a:cs typeface="Times New Roman" panose="02020603050405020304" pitchFamily="18" charset="0"/>
            </a:endParaRPr>
          </a:p>
          <a:p>
            <a:pPr lvl="2"/>
            <a:r>
              <a:rPr lang="en-US" altLang="en-US" dirty="0">
                <a:ea typeface="ＭＳ Ｐゴシック" panose="020B0600070205080204" pitchFamily="34" charset="-128"/>
              </a:rPr>
              <a:t>Model language is now available</a:t>
            </a:r>
          </a:p>
          <a:p>
            <a:pPr eaLnBrk="1" hangingPunct="1">
              <a:lnSpc>
                <a:spcPct val="80000"/>
              </a:lnSpc>
              <a:buClr>
                <a:srgbClr val="003300"/>
              </a:buClr>
            </a:pPr>
            <a:endParaRPr lang="en-US" altLang="en-US" sz="2800" dirty="0">
              <a:solidFill>
                <a:srgbClr val="FF0000"/>
              </a:solidFill>
              <a:ea typeface="ＭＳ Ｐゴシック" panose="020B0600070205080204" pitchFamily="34" charset="-128"/>
              <a:cs typeface="Times New Roman" panose="02020603050405020304" pitchFamily="18" charset="0"/>
            </a:endParaRPr>
          </a:p>
        </p:txBody>
      </p:sp>
      <p:sp>
        <p:nvSpPr>
          <p:cNvPr id="3" name="Date Placeholder 2">
            <a:extLst>
              <a:ext uri="{FF2B5EF4-FFF2-40B4-BE49-F238E27FC236}">
                <a16:creationId xmlns:a16="http://schemas.microsoft.com/office/drawing/2014/main" id="{11F0598E-14D7-4903-A39E-003D3A3ECFF1}"/>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46B15525-9443-46B0-9F4B-9E18B460E9C6}"/>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6889EB6D-801C-4A8A-872B-E35A0EF5D04C}"/>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44B9025-65FE-4D56-9A7E-3B961104EBF0}" type="slidenum">
              <a:rPr lang="en-US" altLang="en-US">
                <a:solidFill>
                  <a:srgbClr val="898989"/>
                </a:solidFill>
              </a:rPr>
              <a:pPr eaLnBrk="1" hangingPunct="1"/>
              <a:t>58</a:t>
            </a:fld>
            <a:endParaRPr lang="en-US" altLang="en-US">
              <a:solidFill>
                <a:srgbClr val="898989"/>
              </a:solidFill>
            </a:endParaRPr>
          </a:p>
        </p:txBody>
      </p:sp>
      <p:sp>
        <p:nvSpPr>
          <p:cNvPr id="25603" name="Rectangle 4">
            <a:extLst>
              <a:ext uri="{FF2B5EF4-FFF2-40B4-BE49-F238E27FC236}">
                <a16:creationId xmlns:a16="http://schemas.microsoft.com/office/drawing/2014/main" id="{16549FD1-D68E-46A7-AB02-FBC88F8E388C}"/>
              </a:ext>
            </a:extLst>
          </p:cNvPr>
          <p:cNvSpPr>
            <a:spLocks noChangeArrowheads="1"/>
          </p:cNvSpPr>
          <p:nvPr/>
        </p:nvSpPr>
        <p:spPr bwMode="auto">
          <a:xfrm>
            <a:off x="1524000" y="142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defRPr/>
            </a:pPr>
            <a:endParaRPr lang="en-US" altLang="en-US" sz="4000" b="1" dirty="0">
              <a:solidFill>
                <a:srgbClr val="3905BB"/>
              </a:solidFill>
              <a:latin typeface="+mn-lt"/>
              <a:cs typeface="Times New Roman" pitchFamily="18" charset="0"/>
            </a:endParaRPr>
          </a:p>
        </p:txBody>
      </p:sp>
      <p:sp>
        <p:nvSpPr>
          <p:cNvPr id="33797" name="TextBox 1">
            <a:extLst>
              <a:ext uri="{FF2B5EF4-FFF2-40B4-BE49-F238E27FC236}">
                <a16:creationId xmlns:a16="http://schemas.microsoft.com/office/drawing/2014/main" id="{D5BE12C9-A740-459D-9184-D4D29D09DC5B}"/>
              </a:ext>
            </a:extLst>
          </p:cNvPr>
          <p:cNvSpPr txBox="1">
            <a:spLocks noChangeArrowheads="1"/>
          </p:cNvSpPr>
          <p:nvPr/>
        </p:nvSpPr>
        <p:spPr bwMode="auto">
          <a:xfrm>
            <a:off x="1562100" y="4800600"/>
            <a:ext cx="89535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The "Advisory Committee on National Spatial Reference System Legislation" has been working on a template, with the intent that such a template will serve as a </a:t>
            </a:r>
            <a:r>
              <a:rPr lang="en-US" altLang="en-US" sz="1800" b="1"/>
              <a:t>consistent foundation </a:t>
            </a:r>
            <a:r>
              <a:rPr lang="en-US" altLang="en-US" sz="1800"/>
              <a:t>for each state and territory to </a:t>
            </a:r>
            <a:r>
              <a:rPr lang="en-US" altLang="en-US" sz="1800" b="1"/>
              <a:t>modify </a:t>
            </a:r>
            <a:r>
              <a:rPr lang="en-US" altLang="en-US" sz="1800"/>
              <a:t>their existing legislation.  Further, the intent is that the language so adopted will be general enough to specify the use of the NSRS while not relying on the name of one specific datum, thus (hopefully) eliminating the need to update state or territory laws in the foreseeable future.</a:t>
            </a:r>
          </a:p>
        </p:txBody>
      </p:sp>
    </p:spTree>
    <p:extLst>
      <p:ext uri="{BB962C8B-B14F-4D97-AF65-F5344CB8AC3E}">
        <p14:creationId xmlns:p14="http://schemas.microsoft.com/office/powerpoint/2010/main" val="980363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2">
            <a:extLst>
              <a:ext uri="{FF2B5EF4-FFF2-40B4-BE49-F238E27FC236}">
                <a16:creationId xmlns:a16="http://schemas.microsoft.com/office/drawing/2014/main" id="{1C1A10BB-0EAF-4A8B-BE09-570BA95EDEF1}"/>
              </a:ext>
            </a:extLst>
          </p:cNvPr>
          <p:cNvSpPr>
            <a:spLocks noGrp="1"/>
          </p:cNvSpPr>
          <p:nvPr>
            <p:ph type="title"/>
          </p:nvPr>
        </p:nvSpPr>
        <p:spPr/>
        <p:txBody>
          <a:bodyPr/>
          <a:lstStyle/>
          <a:p>
            <a:r>
              <a:rPr lang="en-US" altLang="en-US" dirty="0">
                <a:ea typeface="ＭＳ Ｐゴシック" panose="020B0600070205080204" pitchFamily="34" charset="-128"/>
              </a:rPr>
              <a:t>Future of Coordinate Systems</a:t>
            </a:r>
          </a:p>
        </p:txBody>
      </p:sp>
      <p:sp>
        <p:nvSpPr>
          <p:cNvPr id="34818" name="Content Placeholder 1">
            <a:extLst>
              <a:ext uri="{FF2B5EF4-FFF2-40B4-BE49-F238E27FC236}">
                <a16:creationId xmlns:a16="http://schemas.microsoft.com/office/drawing/2014/main" id="{ECF72A84-2107-4731-A00B-FD391EFCC0A4}"/>
              </a:ext>
            </a:extLst>
          </p:cNvPr>
          <p:cNvSpPr>
            <a:spLocks noGrp="1"/>
          </p:cNvSpPr>
          <p:nvPr>
            <p:ph idx="1"/>
          </p:nvPr>
        </p:nvSpPr>
        <p:spPr/>
        <p:txBody>
          <a:bodyPr/>
          <a:lstStyle/>
          <a:p>
            <a:r>
              <a:rPr lang="en-US" altLang="en-US" sz="2600" dirty="0">
                <a:ea typeface="ＭＳ Ｐゴシック" panose="020B0600070205080204" pitchFamily="34" charset="-128"/>
              </a:rPr>
              <a:t>When NGS releases NAD2022, there will be impacts on what to do with State Plane Coordinate Systems.</a:t>
            </a:r>
          </a:p>
          <a:p>
            <a:r>
              <a:rPr lang="en-US" altLang="en-US" sz="2600" dirty="0">
                <a:ea typeface="ＭＳ Ｐゴシック" panose="020B0600070205080204" pitchFamily="34" charset="-128"/>
              </a:rPr>
              <a:t>As in the NAD27 to NAD83 changeover, states told NGS what they wanted to see happen.</a:t>
            </a:r>
          </a:p>
          <a:p>
            <a:r>
              <a:rPr lang="en-US" altLang="en-US" sz="2600" dirty="0">
                <a:ea typeface="ＭＳ Ｐゴシック" panose="020B0600070205080204" pitchFamily="34" charset="-128"/>
              </a:rPr>
              <a:t>Nebraska, Montana, South Carolina wanted single zone.</a:t>
            </a:r>
          </a:p>
          <a:p>
            <a:r>
              <a:rPr lang="en-US" altLang="en-US" sz="2600" dirty="0">
                <a:ea typeface="ＭＳ Ｐゴシック" panose="020B0600070205080204" pitchFamily="34" charset="-128"/>
              </a:rPr>
              <a:t>Most wanted to retain defining parameters</a:t>
            </a:r>
          </a:p>
          <a:p>
            <a:r>
              <a:rPr lang="en-US" altLang="en-US" sz="2600" dirty="0">
                <a:ea typeface="ＭＳ Ｐゴシック" panose="020B0600070205080204" pitchFamily="34" charset="-128"/>
              </a:rPr>
              <a:t>But, most wanted a shift in </a:t>
            </a:r>
            <a:r>
              <a:rPr lang="en-US" altLang="en-US" sz="2600" dirty="0" err="1">
                <a:ea typeface="ＭＳ Ｐゴシック" panose="020B0600070205080204" pitchFamily="34" charset="-128"/>
              </a:rPr>
              <a:t>Nb</a:t>
            </a:r>
            <a:r>
              <a:rPr lang="en-US" altLang="en-US" sz="2600" dirty="0">
                <a:ea typeface="ＭＳ Ｐゴシック" panose="020B0600070205080204" pitchFamily="34" charset="-128"/>
              </a:rPr>
              <a:t> and </a:t>
            </a:r>
            <a:r>
              <a:rPr lang="en-US" altLang="en-US" sz="2600" dirty="0" err="1">
                <a:ea typeface="ＭＳ Ｐゴシック" panose="020B0600070205080204" pitchFamily="34" charset="-128"/>
              </a:rPr>
              <a:t>Eb</a:t>
            </a:r>
            <a:r>
              <a:rPr lang="en-US" altLang="en-US" sz="2600" dirty="0">
                <a:ea typeface="ＭＳ Ｐゴシック" panose="020B0600070205080204" pitchFamily="34" charset="-128"/>
              </a:rPr>
              <a:t> to avoid confusion.</a:t>
            </a:r>
          </a:p>
          <a:p>
            <a:r>
              <a:rPr lang="en-US" altLang="en-US" sz="2600" dirty="0">
                <a:ea typeface="ＭＳ Ｐゴシック" panose="020B0600070205080204" pitchFamily="34" charset="-128"/>
              </a:rPr>
              <a:t>Most wanted to retain county-by-county zonal assignments.</a:t>
            </a:r>
          </a:p>
          <a:p>
            <a:r>
              <a:rPr lang="en-US" altLang="en-US" sz="2600" dirty="0">
                <a:ea typeface="ＭＳ Ｐゴシック" panose="020B0600070205080204" pitchFamily="34" charset="-128"/>
              </a:rPr>
              <a:t>LDP discussions</a:t>
            </a:r>
          </a:p>
        </p:txBody>
      </p:sp>
      <p:sp>
        <p:nvSpPr>
          <p:cNvPr id="3" name="Date Placeholder 2">
            <a:extLst>
              <a:ext uri="{FF2B5EF4-FFF2-40B4-BE49-F238E27FC236}">
                <a16:creationId xmlns:a16="http://schemas.microsoft.com/office/drawing/2014/main" id="{45A472BF-E719-40F3-8452-E706D719CF60}"/>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C5742AFB-1D68-4BC6-99F1-DD19772ED5B2}"/>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47C10AF8-0B2A-43DC-8E85-E3A2D792FE19}"/>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E262ABA-ADBA-4A45-80C8-C6CC9F0DC98B}" type="slidenum">
              <a:rPr lang="en-US" altLang="en-US">
                <a:solidFill>
                  <a:srgbClr val="898989"/>
                </a:solidFill>
              </a:rPr>
              <a:pPr eaLnBrk="1" hangingPunct="1"/>
              <a:t>59</a:t>
            </a:fld>
            <a:endParaRPr lang="en-US" altLang="en-US">
              <a:solidFill>
                <a:srgbClr val="898989"/>
              </a:solidFill>
            </a:endParaRPr>
          </a:p>
        </p:txBody>
      </p:sp>
    </p:spTree>
    <p:extLst>
      <p:ext uri="{BB962C8B-B14F-4D97-AF65-F5344CB8AC3E}">
        <p14:creationId xmlns:p14="http://schemas.microsoft.com/office/powerpoint/2010/main" val="3077029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2529" t="20451"/>
          <a:stretch/>
        </p:blipFill>
        <p:spPr>
          <a:xfrm>
            <a:off x="1524000" y="1270510"/>
            <a:ext cx="9144000" cy="5085842"/>
          </a:xfrm>
          <a:prstGeom prst="rect">
            <a:avLst/>
          </a:prstGeom>
        </p:spPr>
      </p:pic>
      <p:sp>
        <p:nvSpPr>
          <p:cNvPr id="2" name="Title 1"/>
          <p:cNvSpPr>
            <a:spLocks noGrp="1"/>
          </p:cNvSpPr>
          <p:nvPr>
            <p:ph type="title"/>
          </p:nvPr>
        </p:nvSpPr>
        <p:spPr/>
        <p:txBody>
          <a:bodyPr/>
          <a:lstStyle/>
          <a:p>
            <a:r>
              <a:rPr lang="en-US" dirty="0"/>
              <a:t>Where are IA’s Benchmarks?</a:t>
            </a:r>
          </a:p>
        </p:txBody>
      </p:sp>
      <p:sp>
        <p:nvSpPr>
          <p:cNvPr id="4" name="Date Placeholder 3"/>
          <p:cNvSpPr>
            <a:spLocks noGrp="1"/>
          </p:cNvSpPr>
          <p:nvPr>
            <p:ph type="dt" idx="10"/>
          </p:nvPr>
        </p:nvSpPr>
        <p:spPr/>
        <p:txBody>
          <a:bodyPr/>
          <a:lstStyle/>
          <a:p>
            <a:r>
              <a:rPr lang="en-US"/>
              <a:t>March 08, 2018</a:t>
            </a:r>
          </a:p>
        </p:txBody>
      </p:sp>
      <p:sp>
        <p:nvSpPr>
          <p:cNvPr id="5" name="Slide Number Placeholder 4"/>
          <p:cNvSpPr>
            <a:spLocks noGrp="1"/>
          </p:cNvSpPr>
          <p:nvPr>
            <p:ph type="sldNum" idx="12"/>
          </p:nvPr>
        </p:nvSpPr>
        <p:spPr/>
        <p:txBody>
          <a:bodyPr/>
          <a:lstStyle/>
          <a:p>
            <a:pPr>
              <a:buSzPct val="25000"/>
            </a:pPr>
            <a:fld id="{00000000-1234-1234-1234-123412341234}" type="slidenum">
              <a:rPr lang="en-US" sz="1200" b="0">
                <a:solidFill>
                  <a:srgbClr val="888888"/>
                </a:solidFill>
                <a:latin typeface="Calibri"/>
                <a:ea typeface="Calibri"/>
                <a:cs typeface="Calibri"/>
                <a:sym typeface="Calibri"/>
              </a:rPr>
              <a:pPr>
                <a:buSzPct val="25000"/>
              </a:pPr>
              <a:t>6</a:t>
            </a:fld>
            <a:endParaRPr lang="en-US" sz="1200" b="0" dirty="0">
              <a:solidFill>
                <a:srgbClr val="888888"/>
              </a:solidFill>
              <a:latin typeface="Calibri"/>
              <a:ea typeface="Calibri"/>
              <a:cs typeface="Calibri"/>
              <a:sym typeface="Calibri"/>
            </a:endParaRPr>
          </a:p>
        </p:txBody>
      </p:sp>
      <p:sp>
        <p:nvSpPr>
          <p:cNvPr id="10" name="TextBox 9"/>
          <p:cNvSpPr txBox="1"/>
          <p:nvPr/>
        </p:nvSpPr>
        <p:spPr>
          <a:xfrm rot="20962972">
            <a:off x="3875452" y="6104193"/>
            <a:ext cx="2725866" cy="369332"/>
          </a:xfrm>
          <a:prstGeom prst="rect">
            <a:avLst/>
          </a:prstGeom>
          <a:noFill/>
        </p:spPr>
        <p:txBody>
          <a:bodyPr wrap="square" rtlCol="0">
            <a:spAutoFit/>
          </a:bodyPr>
          <a:lstStyle/>
          <a:p>
            <a:r>
              <a:rPr lang="en-US" dirty="0"/>
              <a:t>Everywhere, but with gaps</a:t>
            </a:r>
          </a:p>
        </p:txBody>
      </p:sp>
      <p:sp>
        <p:nvSpPr>
          <p:cNvPr id="3" name="Footer Placeholder 2">
            <a:extLst>
              <a:ext uri="{FF2B5EF4-FFF2-40B4-BE49-F238E27FC236}">
                <a16:creationId xmlns:a16="http://schemas.microsoft.com/office/drawing/2014/main" id="{5243AFA3-B7D6-4952-981E-6959CFA19286}"/>
              </a:ext>
            </a:extLst>
          </p:cNvPr>
          <p:cNvSpPr>
            <a:spLocks noGrp="1"/>
          </p:cNvSpPr>
          <p:nvPr>
            <p:ph type="ftr" sz="quarter" idx="11"/>
          </p:nvPr>
        </p:nvSpPr>
        <p:spPr/>
        <p:txBody>
          <a:bodyPr/>
          <a:lstStyle/>
          <a:p>
            <a:pPr>
              <a:defRPr/>
            </a:pPr>
            <a:r>
              <a:rPr lang="en-US"/>
              <a:t>2018 NSGIC Annual Conference</a:t>
            </a:r>
          </a:p>
        </p:txBody>
      </p:sp>
    </p:spTree>
    <p:extLst>
      <p:ext uri="{BB962C8B-B14F-4D97-AF65-F5344CB8AC3E}">
        <p14:creationId xmlns:p14="http://schemas.microsoft.com/office/powerpoint/2010/main" val="146302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8B2-18C3-4842-900D-3E77C1ACB1C1}"/>
              </a:ext>
            </a:extLst>
          </p:cNvPr>
          <p:cNvSpPr>
            <a:spLocks noGrp="1"/>
          </p:cNvSpPr>
          <p:nvPr>
            <p:ph type="title"/>
          </p:nvPr>
        </p:nvSpPr>
        <p:spPr/>
        <p:txBody>
          <a:bodyPr/>
          <a:lstStyle/>
          <a:p>
            <a:r>
              <a:rPr lang="en-US" dirty="0"/>
              <a:t>SPCS2022 Webinar</a:t>
            </a:r>
          </a:p>
        </p:txBody>
      </p:sp>
      <p:sp>
        <p:nvSpPr>
          <p:cNvPr id="3" name="Content Placeholder 2">
            <a:extLst>
              <a:ext uri="{FF2B5EF4-FFF2-40B4-BE49-F238E27FC236}">
                <a16:creationId xmlns:a16="http://schemas.microsoft.com/office/drawing/2014/main" id="{637C8265-3F6F-4679-8629-5C5E446E40CB}"/>
              </a:ext>
            </a:extLst>
          </p:cNvPr>
          <p:cNvSpPr>
            <a:spLocks noGrp="1"/>
          </p:cNvSpPr>
          <p:nvPr>
            <p:ph idx="1"/>
          </p:nvPr>
        </p:nvSpPr>
        <p:spPr/>
        <p:txBody>
          <a:bodyPr/>
          <a:lstStyle/>
          <a:p>
            <a:r>
              <a:rPr lang="en-US" dirty="0"/>
              <a:t>Webinar on State Plane Coordinates on March 8, 2018 by Michael Dennis</a:t>
            </a:r>
          </a:p>
        </p:txBody>
      </p:sp>
      <p:sp>
        <p:nvSpPr>
          <p:cNvPr id="4" name="Date Placeholder 3">
            <a:extLst>
              <a:ext uri="{FF2B5EF4-FFF2-40B4-BE49-F238E27FC236}">
                <a16:creationId xmlns:a16="http://schemas.microsoft.com/office/drawing/2014/main" id="{80E84E5A-E36A-41D9-B748-7CF2D851137B}"/>
              </a:ext>
            </a:extLst>
          </p:cNvPr>
          <p:cNvSpPr>
            <a:spLocks noGrp="1"/>
          </p:cNvSpPr>
          <p:nvPr>
            <p:ph type="dt" sz="half" idx="10"/>
          </p:nvPr>
        </p:nvSpPr>
        <p:spPr/>
        <p:txBody>
          <a:bodyPr/>
          <a:lstStyle/>
          <a:p>
            <a:pPr>
              <a:defRPr/>
            </a:pPr>
            <a:r>
              <a:rPr lang="en-US"/>
              <a:t>March 08, 2018</a:t>
            </a:r>
          </a:p>
        </p:txBody>
      </p:sp>
      <p:sp>
        <p:nvSpPr>
          <p:cNvPr id="5" name="Footer Placeholder 4">
            <a:extLst>
              <a:ext uri="{FF2B5EF4-FFF2-40B4-BE49-F238E27FC236}">
                <a16:creationId xmlns:a16="http://schemas.microsoft.com/office/drawing/2014/main" id="{EE25B703-C96B-4068-83B4-033FA6EE3168}"/>
              </a:ext>
            </a:extLst>
          </p:cNvPr>
          <p:cNvSpPr>
            <a:spLocks noGrp="1"/>
          </p:cNvSpPr>
          <p:nvPr>
            <p:ph type="ftr" sz="quarter" idx="11"/>
          </p:nvPr>
        </p:nvSpPr>
        <p:spPr/>
        <p:txBody>
          <a:bodyPr/>
          <a:lstStyle/>
          <a:p>
            <a:pPr>
              <a:defRPr/>
            </a:pPr>
            <a:r>
              <a:rPr lang="en-US"/>
              <a:t>2018 NSGIC Annual Conference</a:t>
            </a:r>
          </a:p>
        </p:txBody>
      </p:sp>
      <p:sp>
        <p:nvSpPr>
          <p:cNvPr id="6" name="Slide Number Placeholder 5">
            <a:extLst>
              <a:ext uri="{FF2B5EF4-FFF2-40B4-BE49-F238E27FC236}">
                <a16:creationId xmlns:a16="http://schemas.microsoft.com/office/drawing/2014/main" id="{F9D4CE7C-132F-463E-B3AB-961CC7040A19}"/>
              </a:ext>
            </a:extLst>
          </p:cNvPr>
          <p:cNvSpPr>
            <a:spLocks noGrp="1"/>
          </p:cNvSpPr>
          <p:nvPr>
            <p:ph type="sldNum" sz="quarter" idx="12"/>
          </p:nvPr>
        </p:nvSpPr>
        <p:spPr/>
        <p:txBody>
          <a:bodyPr/>
          <a:lstStyle/>
          <a:p>
            <a:fld id="{F436BE2A-DD90-41CB-88F4-EFDC5B6CF9DA}" type="slidenum">
              <a:rPr lang="en-US" altLang="en-US" smtClean="0"/>
              <a:pPr/>
              <a:t>60</a:t>
            </a:fld>
            <a:endParaRPr lang="en-US" altLang="en-US"/>
          </a:p>
        </p:txBody>
      </p:sp>
      <p:pic>
        <p:nvPicPr>
          <p:cNvPr id="8" name="Picture 7" descr="Screen Clipping">
            <a:extLst>
              <a:ext uri="{FF2B5EF4-FFF2-40B4-BE49-F238E27FC236}">
                <a16:creationId xmlns:a16="http://schemas.microsoft.com/office/drawing/2014/main" id="{80F8FA60-873B-4EF4-9A13-8C1ED1BFE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979" y="2483010"/>
            <a:ext cx="5601482" cy="2257740"/>
          </a:xfrm>
          <a:prstGeom prst="rect">
            <a:avLst/>
          </a:prstGeom>
          <a:ln>
            <a:solidFill>
              <a:schemeClr val="accent1"/>
            </a:solidFill>
          </a:ln>
        </p:spPr>
      </p:pic>
      <p:sp>
        <p:nvSpPr>
          <p:cNvPr id="9" name="Rectangle 8">
            <a:extLst>
              <a:ext uri="{FF2B5EF4-FFF2-40B4-BE49-F238E27FC236}">
                <a16:creationId xmlns:a16="http://schemas.microsoft.com/office/drawing/2014/main" id="{A4401EB2-94D6-4532-AE88-5C4E6CACF540}"/>
              </a:ext>
            </a:extLst>
          </p:cNvPr>
          <p:cNvSpPr/>
          <p:nvPr/>
        </p:nvSpPr>
        <p:spPr>
          <a:xfrm>
            <a:off x="2197980" y="4970937"/>
            <a:ext cx="7862213" cy="369332"/>
          </a:xfrm>
          <a:prstGeom prst="rect">
            <a:avLst/>
          </a:prstGeom>
        </p:spPr>
        <p:txBody>
          <a:bodyPr wrap="square">
            <a:spAutoFit/>
          </a:bodyPr>
          <a:lstStyle/>
          <a:p>
            <a:r>
              <a:rPr lang="en-US" dirty="0"/>
              <a:t>https://geodesy.noaa.gov/web/science_edu/webinar_series/Webinars.shtml</a:t>
            </a:r>
          </a:p>
        </p:txBody>
      </p:sp>
    </p:spTree>
    <p:extLst>
      <p:ext uri="{BB962C8B-B14F-4D97-AF65-F5344CB8AC3E}">
        <p14:creationId xmlns:p14="http://schemas.microsoft.com/office/powerpoint/2010/main" val="4162710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2">
            <a:extLst>
              <a:ext uri="{FF2B5EF4-FFF2-40B4-BE49-F238E27FC236}">
                <a16:creationId xmlns:a16="http://schemas.microsoft.com/office/drawing/2014/main" id="{906D4AB5-1045-4E22-8D70-572B3DD5A999}"/>
              </a:ext>
            </a:extLst>
          </p:cNvPr>
          <p:cNvSpPr>
            <a:spLocks noGrp="1"/>
          </p:cNvSpPr>
          <p:nvPr>
            <p:ph type="title"/>
          </p:nvPr>
        </p:nvSpPr>
        <p:spPr/>
        <p:txBody>
          <a:bodyPr/>
          <a:lstStyle/>
          <a:p>
            <a:r>
              <a:rPr lang="en-US" altLang="en-US" dirty="0">
                <a:ea typeface="ＭＳ Ｐゴシック" panose="020B0600070205080204" pitchFamily="34" charset="-128"/>
              </a:rPr>
              <a:t>Homework Assignment</a:t>
            </a:r>
          </a:p>
        </p:txBody>
      </p:sp>
      <p:sp>
        <p:nvSpPr>
          <p:cNvPr id="35842" name="Content Placeholder 1">
            <a:extLst>
              <a:ext uri="{FF2B5EF4-FFF2-40B4-BE49-F238E27FC236}">
                <a16:creationId xmlns:a16="http://schemas.microsoft.com/office/drawing/2014/main" id="{DC38EAA0-3F6C-4B40-AF7A-736905C5E5AB}"/>
              </a:ext>
            </a:extLst>
          </p:cNvPr>
          <p:cNvSpPr>
            <a:spLocks noGrp="1"/>
          </p:cNvSpPr>
          <p:nvPr>
            <p:ph idx="1"/>
          </p:nvPr>
        </p:nvSpPr>
        <p:spPr/>
        <p:txBody>
          <a:bodyPr/>
          <a:lstStyle/>
          <a:p>
            <a:r>
              <a:rPr lang="en-US" altLang="en-US" dirty="0">
                <a:ea typeface="ＭＳ Ｐゴシック" panose="020B0600070205080204" pitchFamily="34" charset="-128"/>
              </a:rPr>
              <a:t>I strongly urge survey leaders to carefully read: </a:t>
            </a:r>
          </a:p>
          <a:p>
            <a:pPr lvl="1"/>
            <a:r>
              <a:rPr lang="en-US" altLang="en-US" sz="2000" dirty="0">
                <a:solidFill>
                  <a:srgbClr val="0070C0"/>
                </a:solidFill>
                <a:ea typeface="ＭＳ Ｐゴシック" panose="020B0600070205080204" pitchFamily="34" charset="-128"/>
              </a:rPr>
              <a:t>NOS 2 NAD83 Report, by Charles R. Schwartz, 1989. Chapter 21 – User Participation and Impact on pages 237-247 </a:t>
            </a:r>
          </a:p>
          <a:p>
            <a:pPr lvl="1"/>
            <a:r>
              <a:rPr lang="en-US" altLang="en-US" sz="2000" dirty="0">
                <a:solidFill>
                  <a:srgbClr val="00B050"/>
                </a:solidFill>
                <a:ea typeface="ＭＳ Ｐゴシック" panose="020B0600070205080204" pitchFamily="34" charset="-128"/>
              </a:rPr>
              <a:t>NOAA Manual NOS NGS 5, State Plane Coordinate System of 1983, by James E. Stem, 1989, pages 1-12</a:t>
            </a:r>
          </a:p>
          <a:p>
            <a:r>
              <a:rPr lang="en-US" altLang="en-US" dirty="0">
                <a:ea typeface="ＭＳ Ｐゴシック" panose="020B0600070205080204" pitchFamily="34" charset="-128"/>
              </a:rPr>
              <a:t>Discuss impacts of new datum on mapping activities, legislation to enable, desired changes to SPCS, and action plan to implement.</a:t>
            </a:r>
          </a:p>
          <a:p>
            <a:r>
              <a:rPr lang="en-US" altLang="en-US" dirty="0">
                <a:ea typeface="ＭＳ Ｐゴシック" panose="020B0600070205080204" pitchFamily="34" charset="-128"/>
              </a:rPr>
              <a:t>Work with local surveying and mapping  leaders (NSPS, NDSPLS, NDDOT) and NGS Advisor.</a:t>
            </a:r>
          </a:p>
        </p:txBody>
      </p:sp>
      <p:sp>
        <p:nvSpPr>
          <p:cNvPr id="3" name="Date Placeholder 2">
            <a:extLst>
              <a:ext uri="{FF2B5EF4-FFF2-40B4-BE49-F238E27FC236}">
                <a16:creationId xmlns:a16="http://schemas.microsoft.com/office/drawing/2014/main" id="{5D6AECB9-034F-499C-9DEF-2545AD668BA3}"/>
              </a:ext>
            </a:extLst>
          </p:cNvPr>
          <p:cNvSpPr>
            <a:spLocks noGrp="1"/>
          </p:cNvSpPr>
          <p:nvPr>
            <p:ph type="dt" sz="half" idx="10"/>
          </p:nvPr>
        </p:nvSpPr>
        <p:spPr/>
        <p:txBody>
          <a:bodyPr/>
          <a:lstStyle/>
          <a:p>
            <a:pPr>
              <a:defRPr/>
            </a:pPr>
            <a:r>
              <a:rPr lang="en-US"/>
              <a:t>March 08, 2018</a:t>
            </a:r>
            <a:endParaRPr lang="en-US" dirty="0"/>
          </a:p>
        </p:txBody>
      </p:sp>
      <p:sp>
        <p:nvSpPr>
          <p:cNvPr id="4" name="Footer Placeholder 3">
            <a:extLst>
              <a:ext uri="{FF2B5EF4-FFF2-40B4-BE49-F238E27FC236}">
                <a16:creationId xmlns:a16="http://schemas.microsoft.com/office/drawing/2014/main" id="{BDF7BEEB-BA78-4E19-8A5B-DC56842CC5B0}"/>
              </a:ext>
            </a:extLst>
          </p:cNvPr>
          <p:cNvSpPr>
            <a:spLocks noGrp="1"/>
          </p:cNvSpPr>
          <p:nvPr>
            <p:ph type="ftr" sz="quarter" idx="11"/>
          </p:nvPr>
        </p:nvSpPr>
        <p:spPr/>
        <p:txBody>
          <a:bodyPr/>
          <a:lstStyle/>
          <a:p>
            <a:pPr>
              <a:defRPr/>
            </a:pPr>
            <a:r>
              <a:rPr lang="en-US"/>
              <a:t>2018 NSGIC Annual Conference</a:t>
            </a:r>
            <a:endParaRPr lang="en-US" dirty="0"/>
          </a:p>
        </p:txBody>
      </p:sp>
      <p:sp>
        <p:nvSpPr>
          <p:cNvPr id="2" name="Slide Number Placeholder 1">
            <a:extLst>
              <a:ext uri="{FF2B5EF4-FFF2-40B4-BE49-F238E27FC236}">
                <a16:creationId xmlns:a16="http://schemas.microsoft.com/office/drawing/2014/main" id="{3DA8F2A3-920D-4196-80FD-BEEA10051346}"/>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8B7F2D-107E-4C49-9699-5BD2D078B60D}" type="slidenum">
              <a:rPr lang="en-US" altLang="en-US">
                <a:solidFill>
                  <a:srgbClr val="898989"/>
                </a:solidFill>
              </a:rPr>
              <a:pPr eaLnBrk="1" hangingPunct="1"/>
              <a:t>61</a:t>
            </a:fld>
            <a:endParaRPr lang="en-US" altLang="en-US">
              <a:solidFill>
                <a:srgbClr val="898989"/>
              </a:solidFill>
            </a:endParaRPr>
          </a:p>
        </p:txBody>
      </p:sp>
    </p:spTree>
    <p:extLst>
      <p:ext uri="{BB962C8B-B14F-4D97-AF65-F5344CB8AC3E}">
        <p14:creationId xmlns:p14="http://schemas.microsoft.com/office/powerpoint/2010/main" val="1522841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62</a:t>
            </a:fld>
            <a:endParaRPr lang="en-US" altLang="en-US"/>
          </a:p>
        </p:txBody>
      </p:sp>
      <p:sp>
        <p:nvSpPr>
          <p:cNvPr id="7" name="TextBox 6">
            <a:extLst>
              <a:ext uri="{FF2B5EF4-FFF2-40B4-BE49-F238E27FC236}">
                <a16:creationId xmlns:a16="http://schemas.microsoft.com/office/drawing/2014/main" id="{F1D04E81-63AA-4C1F-B51C-06A4208613BE}"/>
              </a:ext>
            </a:extLst>
          </p:cNvPr>
          <p:cNvSpPr txBox="1"/>
          <p:nvPr/>
        </p:nvSpPr>
        <p:spPr>
          <a:xfrm>
            <a:off x="3394319" y="1347840"/>
            <a:ext cx="5583677" cy="4062651"/>
          </a:xfrm>
          <a:prstGeom prst="rect">
            <a:avLst/>
          </a:prstGeom>
          <a:noFill/>
        </p:spPr>
        <p:txBody>
          <a:bodyPr wrap="square" rtlCol="0">
            <a:spAutoFit/>
          </a:bodyPr>
          <a:lstStyle/>
          <a:p>
            <a:r>
              <a:rPr lang="en-US" sz="2000" dirty="0"/>
              <a:t>David Zenk PE LS</a:t>
            </a:r>
            <a:br>
              <a:rPr lang="en-US" sz="2000" dirty="0"/>
            </a:br>
            <a:r>
              <a:rPr lang="en-US" sz="2000" dirty="0"/>
              <a:t>Geodesist, National Geodetic Survey</a:t>
            </a:r>
          </a:p>
          <a:p>
            <a:r>
              <a:rPr lang="en-US" sz="2000" dirty="0"/>
              <a:t>Northern Plains Regional Advisor</a:t>
            </a:r>
          </a:p>
          <a:p>
            <a:r>
              <a:rPr lang="en-US" sz="2000" dirty="0"/>
              <a:t>MN, ND, SD, NE, IA</a:t>
            </a:r>
          </a:p>
          <a:p>
            <a:endParaRPr lang="en-US" sz="2000" dirty="0"/>
          </a:p>
          <a:p>
            <a:r>
              <a:rPr lang="en-US" sz="2000" dirty="0"/>
              <a:t>University of Minnesota, Geography Department</a:t>
            </a:r>
          </a:p>
          <a:p>
            <a:r>
              <a:rPr lang="en-US" sz="2000" dirty="0"/>
              <a:t>414A Social Sciences Building</a:t>
            </a:r>
          </a:p>
          <a:p>
            <a:r>
              <a:rPr lang="en-US" sz="2000" dirty="0"/>
              <a:t>267 19th Ave S </a:t>
            </a:r>
          </a:p>
          <a:p>
            <a:r>
              <a:rPr lang="en-US" sz="2000" dirty="0"/>
              <a:t>Minneapolis, MN 55455</a:t>
            </a:r>
          </a:p>
          <a:p>
            <a:endParaRPr lang="en-US" sz="2000" dirty="0"/>
          </a:p>
          <a:p>
            <a:r>
              <a:rPr lang="en-US" sz="2000" dirty="0"/>
              <a:t>763-600-6912 office</a:t>
            </a:r>
          </a:p>
          <a:p>
            <a:r>
              <a:rPr lang="en-US" sz="2000" dirty="0"/>
              <a:t>612-414-9522 mobile</a:t>
            </a:r>
          </a:p>
          <a:p>
            <a:r>
              <a:rPr lang="en-US" sz="2000" dirty="0">
                <a:hlinkClick r:id="rId2"/>
              </a:rPr>
              <a:t>dave.zenk@noaa.gov</a:t>
            </a:r>
            <a:r>
              <a:rPr lang="en-US" sz="2000" dirty="0"/>
              <a:t> (federal business)</a:t>
            </a:r>
            <a:endParaRPr lang="en-US" dirty="0"/>
          </a:p>
        </p:txBody>
      </p:sp>
    </p:spTree>
    <p:extLst>
      <p:ext uri="{BB962C8B-B14F-4D97-AF65-F5344CB8AC3E}">
        <p14:creationId xmlns:p14="http://schemas.microsoft.com/office/powerpoint/2010/main" val="612239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0626-8D48-4AF9-AF1D-44871107AD2D}"/>
              </a:ext>
            </a:extLst>
          </p:cNvPr>
          <p:cNvSpPr>
            <a:spLocks noGrp="1"/>
          </p:cNvSpPr>
          <p:nvPr>
            <p:ph type="title"/>
          </p:nvPr>
        </p:nvSpPr>
        <p:spPr/>
        <p:txBody>
          <a:bodyPr/>
          <a:lstStyle/>
          <a:p>
            <a:r>
              <a:rPr lang="en-US" b="1" dirty="0"/>
              <a:t>Access</a:t>
            </a:r>
            <a:r>
              <a:rPr lang="en-US" dirty="0"/>
              <a:t> to New Datum – Now and Future</a:t>
            </a:r>
          </a:p>
        </p:txBody>
      </p:sp>
      <p:sp>
        <p:nvSpPr>
          <p:cNvPr id="3" name="Content Placeholder 2">
            <a:extLst>
              <a:ext uri="{FF2B5EF4-FFF2-40B4-BE49-F238E27FC236}">
                <a16:creationId xmlns:a16="http://schemas.microsoft.com/office/drawing/2014/main" id="{E47A29CF-32CC-4A84-A4B7-3142C71E2BB6}"/>
              </a:ext>
            </a:extLst>
          </p:cNvPr>
          <p:cNvSpPr>
            <a:spLocks noGrp="1"/>
          </p:cNvSpPr>
          <p:nvPr>
            <p:ph idx="1"/>
          </p:nvPr>
        </p:nvSpPr>
        <p:spPr>
          <a:xfrm>
            <a:off x="1981200" y="1545358"/>
            <a:ext cx="8229600" cy="4525963"/>
          </a:xfrm>
        </p:spPr>
        <p:txBody>
          <a:bodyPr/>
          <a:lstStyle/>
          <a:p>
            <a:r>
              <a:rPr lang="en-US" dirty="0"/>
              <a:t>In the future vertical datum (NAPGD2022), access will be via GPS, OPUS, and a GEOID model. Here’s a sample of current OPUS output with highlighted items:</a:t>
            </a:r>
          </a:p>
        </p:txBody>
      </p:sp>
      <p:sp>
        <p:nvSpPr>
          <p:cNvPr id="4" name="Date Placeholder 3">
            <a:extLst>
              <a:ext uri="{FF2B5EF4-FFF2-40B4-BE49-F238E27FC236}">
                <a16:creationId xmlns:a16="http://schemas.microsoft.com/office/drawing/2014/main" id="{190A3ADD-3CDB-4EE4-9ED4-A993D8E119CE}"/>
              </a:ext>
            </a:extLst>
          </p:cNvPr>
          <p:cNvSpPr>
            <a:spLocks noGrp="1"/>
          </p:cNvSpPr>
          <p:nvPr>
            <p:ph type="dt" sz="half" idx="10"/>
          </p:nvPr>
        </p:nvSpPr>
        <p:spPr/>
        <p:txBody>
          <a:bodyPr/>
          <a:lstStyle/>
          <a:p>
            <a:pPr>
              <a:defRPr/>
            </a:pPr>
            <a:r>
              <a:rPr lang="en-US"/>
              <a:t>March 08, 2018</a:t>
            </a:r>
            <a:endParaRPr lang="en-US" dirty="0"/>
          </a:p>
        </p:txBody>
      </p:sp>
      <p:sp>
        <p:nvSpPr>
          <p:cNvPr id="5" name="Footer Placeholder 4">
            <a:extLst>
              <a:ext uri="{FF2B5EF4-FFF2-40B4-BE49-F238E27FC236}">
                <a16:creationId xmlns:a16="http://schemas.microsoft.com/office/drawing/2014/main" id="{1BDE6637-E3EC-4CDE-BCD9-F38562EB7F0B}"/>
              </a:ext>
            </a:extLst>
          </p:cNvPr>
          <p:cNvSpPr>
            <a:spLocks noGrp="1"/>
          </p:cNvSpPr>
          <p:nvPr>
            <p:ph type="ftr" sz="quarter" idx="11"/>
          </p:nvPr>
        </p:nvSpPr>
        <p:spPr/>
        <p:txBody>
          <a:bodyPr/>
          <a:lstStyle/>
          <a:p>
            <a:pPr>
              <a:defRPr/>
            </a:pPr>
            <a:r>
              <a:rPr lang="en-US"/>
              <a:t>2018 NSGIC Annual Conference</a:t>
            </a:r>
            <a:endParaRPr lang="en-US" dirty="0"/>
          </a:p>
        </p:txBody>
      </p:sp>
      <p:sp>
        <p:nvSpPr>
          <p:cNvPr id="6" name="Slide Number Placeholder 5">
            <a:extLst>
              <a:ext uri="{FF2B5EF4-FFF2-40B4-BE49-F238E27FC236}">
                <a16:creationId xmlns:a16="http://schemas.microsoft.com/office/drawing/2014/main" id="{11A54D55-40C4-4200-AF16-BB8DDF112430}"/>
              </a:ext>
            </a:extLst>
          </p:cNvPr>
          <p:cNvSpPr>
            <a:spLocks noGrp="1"/>
          </p:cNvSpPr>
          <p:nvPr>
            <p:ph type="sldNum" sz="quarter" idx="12"/>
          </p:nvPr>
        </p:nvSpPr>
        <p:spPr/>
        <p:txBody>
          <a:bodyPr/>
          <a:lstStyle/>
          <a:p>
            <a:fld id="{EB5F5968-2192-4CB3-ABDB-EF83C119BB8E}" type="slidenum">
              <a:rPr lang="en-US" altLang="en-US" smtClean="0"/>
              <a:pPr/>
              <a:t>7</a:t>
            </a:fld>
            <a:endParaRPr lang="en-US" altLang="en-US"/>
          </a:p>
        </p:txBody>
      </p:sp>
      <p:sp>
        <p:nvSpPr>
          <p:cNvPr id="7" name="TextBox 6">
            <a:extLst>
              <a:ext uri="{FF2B5EF4-FFF2-40B4-BE49-F238E27FC236}">
                <a16:creationId xmlns:a16="http://schemas.microsoft.com/office/drawing/2014/main" id="{60E5F21A-DBAF-4A03-BF90-9F226EE3629A}"/>
              </a:ext>
            </a:extLst>
          </p:cNvPr>
          <p:cNvSpPr txBox="1"/>
          <p:nvPr/>
        </p:nvSpPr>
        <p:spPr>
          <a:xfrm>
            <a:off x="1584617" y="2793106"/>
            <a:ext cx="9022766" cy="2031325"/>
          </a:xfrm>
          <a:prstGeom prst="rect">
            <a:avLst/>
          </a:prstGeom>
          <a:noFill/>
          <a:ln w="19050">
            <a:solidFill>
              <a:schemeClr val="accent1"/>
            </a:solidFill>
          </a:ln>
        </p:spPr>
        <p:txBody>
          <a:bodyPr wrap="square" rtlCol="0">
            <a:spAutoFit/>
          </a:bodyPr>
          <a:lstStyle/>
          <a:p>
            <a:r>
              <a:rPr lang="en-US" sz="1400" b="1" dirty="0">
                <a:latin typeface="Courier New" panose="02070309020205020404" pitchFamily="49" charset="0"/>
                <a:cs typeface="Courier New" panose="02070309020205020404" pitchFamily="49" charset="0"/>
              </a:rPr>
              <a:t>REF FRAME: NAD_83(2011)(EPOCH:2010.0000)              </a:t>
            </a:r>
            <a:r>
              <a:rPr lang="en-US" sz="1400" b="1" dirty="0">
                <a:solidFill>
                  <a:srgbClr val="FF0000"/>
                </a:solidFill>
                <a:latin typeface="Courier New" panose="02070309020205020404" pitchFamily="49" charset="0"/>
                <a:cs typeface="Courier New" panose="02070309020205020404" pitchFamily="49" charset="0"/>
              </a:rPr>
              <a:t>IGS08 (EPOCH:2016.5642)</a:t>
            </a:r>
            <a:br>
              <a:rPr lang="en-US" sz="1400" b="1" dirty="0">
                <a:solidFill>
                  <a:srgbClr val="FF0000"/>
                </a:solidFill>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       LAT:   44 59 16.25809      0.006(m)        </a:t>
            </a:r>
            <a:r>
              <a:rPr lang="en-US" sz="1400" b="1" dirty="0">
                <a:solidFill>
                  <a:srgbClr val="FF0000"/>
                </a:solidFill>
                <a:latin typeface="Courier New" panose="02070309020205020404" pitchFamily="49" charset="0"/>
                <a:cs typeface="Courier New" panose="02070309020205020404" pitchFamily="49" charset="0"/>
              </a:rPr>
              <a:t>44 59 16.28558</a:t>
            </a:r>
            <a:r>
              <a:rPr lang="en-US" sz="1400" b="1" dirty="0">
                <a:latin typeface="Courier New" panose="02070309020205020404" pitchFamily="49" charset="0"/>
                <a:cs typeface="Courier New" panose="02070309020205020404" pitchFamily="49" charset="0"/>
              </a:rPr>
              <a:t>      0.006(m)</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     E LON:  266 30 48.71589      0.002(m)       266 30 48.67220      0.002(m)</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     W LON:   93 29 11.28411      0.002(m)        </a:t>
            </a:r>
            <a:r>
              <a:rPr lang="en-US" sz="1400" b="1" dirty="0">
                <a:solidFill>
                  <a:srgbClr val="FF0000"/>
                </a:solidFill>
                <a:latin typeface="Courier New" panose="02070309020205020404" pitchFamily="49" charset="0"/>
                <a:cs typeface="Courier New" panose="02070309020205020404" pitchFamily="49" charset="0"/>
              </a:rPr>
              <a:t>93 29 11.32780</a:t>
            </a:r>
            <a:r>
              <a:rPr lang="en-US" sz="1400" b="1" dirty="0">
                <a:latin typeface="Courier New" panose="02070309020205020404" pitchFamily="49" charset="0"/>
                <a:cs typeface="Courier New" panose="02070309020205020404" pitchFamily="49" charset="0"/>
              </a:rPr>
              <a:t>      0.002(m)</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    EL HGT:          272.794(m)   0.013(m)               </a:t>
            </a:r>
            <a:r>
              <a:rPr lang="en-US" sz="1400" b="1" dirty="0">
                <a:solidFill>
                  <a:srgbClr val="FF0000"/>
                </a:solidFill>
                <a:latin typeface="Courier New" panose="02070309020205020404" pitchFamily="49" charset="0"/>
                <a:cs typeface="Courier New" panose="02070309020205020404" pitchFamily="49" charset="0"/>
              </a:rPr>
              <a:t>271.868</a:t>
            </a:r>
            <a:r>
              <a:rPr lang="en-US" sz="1400" b="1" dirty="0">
                <a:latin typeface="Courier New" panose="02070309020205020404" pitchFamily="49" charset="0"/>
                <a:cs typeface="Courier New" panose="02070309020205020404" pitchFamily="49" charset="0"/>
              </a:rPr>
              <a:t>(m)   0.013(m)</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 ORTHO HGT:          299.770(m)   0.024(m) [NAVD88 (Computed using GEOID12B)]</a:t>
            </a:r>
          </a:p>
          <a:p>
            <a:endParaRPr lang="en-US" sz="1400" b="1" dirty="0">
              <a:solidFill>
                <a:srgbClr val="FF0000"/>
              </a:solidFill>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And at bottom of the OPUS report:</a:t>
            </a:r>
          </a:p>
          <a:p>
            <a:r>
              <a:rPr lang="en-US" sz="1400" b="1" dirty="0">
                <a:solidFill>
                  <a:srgbClr val="FF0000"/>
                </a:solidFill>
                <a:latin typeface="Courier New" panose="02070309020205020404" pitchFamily="49" charset="0"/>
                <a:cs typeface="Courier New" panose="02070309020205020404" pitchFamily="49" charset="0"/>
              </a:rPr>
              <a:t>APPROX ORTHO HGT:    298.971 (m) [PROTOTYPE (Computed using xGeoid16B,GRS80,IGS08)]</a:t>
            </a:r>
          </a:p>
        </p:txBody>
      </p:sp>
      <p:sp>
        <p:nvSpPr>
          <p:cNvPr id="8" name="TextBox 7">
            <a:extLst>
              <a:ext uri="{FF2B5EF4-FFF2-40B4-BE49-F238E27FC236}">
                <a16:creationId xmlns:a16="http://schemas.microsoft.com/office/drawing/2014/main" id="{29E0A215-AA03-4E42-87E0-E828C1DA7487}"/>
              </a:ext>
            </a:extLst>
          </p:cNvPr>
          <p:cNvSpPr txBox="1"/>
          <p:nvPr/>
        </p:nvSpPr>
        <p:spPr>
          <a:xfrm rot="20836325">
            <a:off x="4318688" y="5257012"/>
            <a:ext cx="3807847" cy="646331"/>
          </a:xfrm>
          <a:prstGeom prst="rect">
            <a:avLst/>
          </a:prstGeom>
          <a:noFill/>
        </p:spPr>
        <p:txBody>
          <a:bodyPr wrap="square" rtlCol="0">
            <a:spAutoFit/>
          </a:bodyPr>
          <a:lstStyle/>
          <a:p>
            <a:r>
              <a:rPr lang="en-US" dirty="0"/>
              <a:t>Black = current datums</a:t>
            </a:r>
          </a:p>
          <a:p>
            <a:r>
              <a:rPr lang="en-US" dirty="0">
                <a:solidFill>
                  <a:srgbClr val="FF0000"/>
                </a:solidFill>
              </a:rPr>
              <a:t>Red = future datums</a:t>
            </a:r>
          </a:p>
        </p:txBody>
      </p:sp>
      <p:sp>
        <p:nvSpPr>
          <p:cNvPr id="9" name="TextBox 8">
            <a:extLst>
              <a:ext uri="{FF2B5EF4-FFF2-40B4-BE49-F238E27FC236}">
                <a16:creationId xmlns:a16="http://schemas.microsoft.com/office/drawing/2014/main" id="{97C1D038-3E7A-4BDC-BEA6-E4A9215020B5}"/>
              </a:ext>
            </a:extLst>
          </p:cNvPr>
          <p:cNvSpPr txBox="1"/>
          <p:nvPr/>
        </p:nvSpPr>
        <p:spPr>
          <a:xfrm rot="20820655">
            <a:off x="7391714" y="5101484"/>
            <a:ext cx="3124200" cy="1169551"/>
          </a:xfrm>
          <a:prstGeom prst="rect">
            <a:avLst/>
          </a:prstGeom>
          <a:noFill/>
        </p:spPr>
        <p:txBody>
          <a:bodyPr wrap="square" rtlCol="0">
            <a:spAutoFit/>
          </a:bodyPr>
          <a:lstStyle/>
          <a:p>
            <a:r>
              <a:rPr lang="en-US" sz="1400" dirty="0"/>
              <a:t>Location west of Minneapolis, MN</a:t>
            </a:r>
          </a:p>
          <a:p>
            <a:r>
              <a:rPr lang="en-US" sz="1400" dirty="0"/>
              <a:t>Lat = + 0.846 m</a:t>
            </a:r>
          </a:p>
          <a:p>
            <a:r>
              <a:rPr lang="en-US" sz="1400" dirty="0"/>
              <a:t>Lon = + 0.932 m</a:t>
            </a:r>
          </a:p>
          <a:p>
            <a:r>
              <a:rPr lang="en-US" sz="1400" dirty="0"/>
              <a:t>Ell </a:t>
            </a:r>
            <a:r>
              <a:rPr lang="en-US" sz="1400" dirty="0" err="1"/>
              <a:t>Ht</a:t>
            </a:r>
            <a:r>
              <a:rPr lang="en-US" sz="1400" dirty="0"/>
              <a:t> = - 0.926 m</a:t>
            </a:r>
          </a:p>
          <a:p>
            <a:r>
              <a:rPr lang="en-US" sz="1400" dirty="0"/>
              <a:t>Ortho </a:t>
            </a:r>
            <a:r>
              <a:rPr lang="en-US" sz="1400" dirty="0" err="1"/>
              <a:t>Ht</a:t>
            </a:r>
            <a:r>
              <a:rPr lang="en-US" sz="1400" dirty="0"/>
              <a:t> = - 0.799 m</a:t>
            </a:r>
          </a:p>
        </p:txBody>
      </p:sp>
    </p:spTree>
    <p:extLst>
      <p:ext uri="{BB962C8B-B14F-4D97-AF65-F5344CB8AC3E}">
        <p14:creationId xmlns:p14="http://schemas.microsoft.com/office/powerpoint/2010/main" val="2596200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0" name="Rectangle 9"/>
          <p:cNvSpPr/>
          <p:nvPr/>
        </p:nvSpPr>
        <p:spPr>
          <a:xfrm>
            <a:off x="1701801" y="400043"/>
            <a:ext cx="8337549" cy="746125"/>
          </a:xfrm>
          <a:prstGeom prst="rect">
            <a:avLst/>
          </a:prstGeom>
          <a:gradFill flip="none" rotWithShape="1">
            <a:gsLst>
              <a:gs pos="0">
                <a:srgbClr val="C9D5EB"/>
              </a:gs>
              <a:gs pos="100000">
                <a:srgbClr val="B5CBE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pPr>
              <a:defRPr/>
            </a:pPr>
            <a:r>
              <a:rPr lang="en-US"/>
              <a:t>March 08, 2018</a:t>
            </a:r>
            <a:endParaRPr lang="en-US" dirty="0"/>
          </a:p>
        </p:txBody>
      </p:sp>
      <p:sp>
        <p:nvSpPr>
          <p:cNvPr id="5" name="Footer Placeholder 4"/>
          <p:cNvSpPr>
            <a:spLocks noGrp="1"/>
          </p:cNvSpPr>
          <p:nvPr>
            <p:ph type="ftr" sz="quarter" idx="11"/>
          </p:nvPr>
        </p:nvSpPr>
        <p:spPr>
          <a:xfrm>
            <a:off x="4552950" y="6356352"/>
            <a:ext cx="3429000" cy="365125"/>
          </a:xfrm>
        </p:spPr>
        <p:txBody>
          <a:bodyPr/>
          <a:lstStyle/>
          <a:p>
            <a:pPr>
              <a:defRPr/>
            </a:pPr>
            <a:r>
              <a:rPr lang="en-US"/>
              <a:t>2018 NSGIC Annual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8</a:t>
            </a:fld>
            <a:endParaRPr lang="en-US" altLang="en-US"/>
          </a:p>
        </p:txBody>
      </p:sp>
      <p:sp>
        <p:nvSpPr>
          <p:cNvPr id="16" name="Title 1"/>
          <p:cNvSpPr txBox="1">
            <a:spLocks/>
          </p:cNvSpPr>
          <p:nvPr/>
        </p:nvSpPr>
        <p:spPr bwMode="auto">
          <a:xfrm>
            <a:off x="1718553" y="344479"/>
            <a:ext cx="875489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2400" dirty="0"/>
              <a:t>NAVD 88 is tilted and biased compared to </a:t>
            </a:r>
            <a:r>
              <a:rPr lang="en-US" sz="2400" u="sng" dirty="0"/>
              <a:t>gravitational potential</a:t>
            </a:r>
          </a:p>
        </p:txBody>
      </p:sp>
    </p:spTree>
    <p:extLst>
      <p:ext uri="{BB962C8B-B14F-4D97-AF65-F5344CB8AC3E}">
        <p14:creationId xmlns:p14="http://schemas.microsoft.com/office/powerpoint/2010/main" val="1714797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2735885042"/>
              </p:ext>
            </p:extLst>
          </p:nvPr>
        </p:nvGraphicFramePr>
        <p:xfrm>
          <a:off x="1866901" y="569626"/>
          <a:ext cx="8582025" cy="569782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6CC8B531-0AF4-4661-B08E-5373AB890563}"/>
              </a:ext>
            </a:extLst>
          </p:cNvPr>
          <p:cNvSpPr>
            <a:spLocks noGrp="1"/>
          </p:cNvSpPr>
          <p:nvPr>
            <p:ph type="title"/>
          </p:nvPr>
        </p:nvSpPr>
        <p:spPr/>
        <p:txBody>
          <a:bodyPr/>
          <a:lstStyle/>
          <a:p>
            <a:r>
              <a:rPr lang="en-US" sz="3600" dirty="0"/>
              <a:t>passive marks are old</a:t>
            </a:r>
            <a:endParaRPr lang="en-US" dirty="0"/>
          </a:p>
        </p:txBody>
      </p:sp>
      <p:sp>
        <p:nvSpPr>
          <p:cNvPr id="2" name="Date Placeholder 1"/>
          <p:cNvSpPr>
            <a:spLocks noGrp="1"/>
          </p:cNvSpPr>
          <p:nvPr>
            <p:ph type="dt" sz="half" idx="10"/>
          </p:nvPr>
        </p:nvSpPr>
        <p:spPr/>
        <p:txBody>
          <a:bodyPr/>
          <a:lstStyle/>
          <a:p>
            <a:pPr>
              <a:defRPr/>
            </a:pPr>
            <a:r>
              <a:rPr lang="en-US"/>
              <a:t>March 08, 2018</a:t>
            </a:r>
          </a:p>
        </p:txBody>
      </p:sp>
      <p:sp>
        <p:nvSpPr>
          <p:cNvPr id="3" name="Footer Placeholder 2"/>
          <p:cNvSpPr>
            <a:spLocks noGrp="1"/>
          </p:cNvSpPr>
          <p:nvPr>
            <p:ph type="ftr" sz="quarter" idx="11"/>
          </p:nvPr>
        </p:nvSpPr>
        <p:spPr/>
        <p:txBody>
          <a:bodyPr/>
          <a:lstStyle/>
          <a:p>
            <a:pPr>
              <a:defRPr/>
            </a:pPr>
            <a:r>
              <a:rPr lang="en-US"/>
              <a:t>2018 NSGIC Annual Conference</a:t>
            </a:r>
          </a:p>
        </p:txBody>
      </p:sp>
      <p:sp>
        <p:nvSpPr>
          <p:cNvPr id="4" name="Slide Number Placeholder 3"/>
          <p:cNvSpPr>
            <a:spLocks noGrp="1"/>
          </p:cNvSpPr>
          <p:nvPr>
            <p:ph type="sldNum" sz="quarter" idx="12"/>
          </p:nvPr>
        </p:nvSpPr>
        <p:spPr/>
        <p:txBody>
          <a:bodyPr/>
          <a:lstStyle/>
          <a:p>
            <a:fld id="{F436BE2A-DD90-41CB-88F4-EFDC5B6CF9DA}" type="slidenum">
              <a:rPr lang="en-US" altLang="en-US" smtClean="0"/>
              <a:pPr/>
              <a:t>9</a:t>
            </a:fld>
            <a:endParaRPr lang="en-US" altLang="en-US"/>
          </a:p>
        </p:txBody>
      </p:sp>
    </p:spTree>
    <p:extLst>
      <p:ext uri="{BB962C8B-B14F-4D97-AF65-F5344CB8AC3E}">
        <p14:creationId xmlns:p14="http://schemas.microsoft.com/office/powerpoint/2010/main" val="1462814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3752</TotalTime>
  <Words>3173</Words>
  <Application>Microsoft Office PowerPoint</Application>
  <PresentationFormat>Widescreen</PresentationFormat>
  <Paragraphs>683</Paragraphs>
  <Slides>62</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MS PGothic</vt:lpstr>
      <vt:lpstr>MS PGothic</vt:lpstr>
      <vt:lpstr>arial</vt:lpstr>
      <vt:lpstr>arial</vt:lpstr>
      <vt:lpstr>Calibri</vt:lpstr>
      <vt:lpstr>Courier New</vt:lpstr>
      <vt:lpstr>Gill Sans MT</vt:lpstr>
      <vt:lpstr>Symbol</vt:lpstr>
      <vt:lpstr>Times New Roman</vt:lpstr>
      <vt:lpstr>Verdana</vt:lpstr>
      <vt:lpstr>Wingdings</vt:lpstr>
      <vt:lpstr>1_NGSPowerPointTemplate</vt:lpstr>
      <vt:lpstr>PowerPoint Presentation</vt:lpstr>
      <vt:lpstr>Outline</vt:lpstr>
      <vt:lpstr>Why replace NAVD 88 and NAD 83?</vt:lpstr>
      <vt:lpstr>Why replace NAVD 88 and NAD 83?</vt:lpstr>
      <vt:lpstr>PowerPoint Presentation</vt:lpstr>
      <vt:lpstr>Where are IA’s Benchmarks?</vt:lpstr>
      <vt:lpstr>Access to New Datum – Now and Future</vt:lpstr>
      <vt:lpstr>PowerPoint Presentation</vt:lpstr>
      <vt:lpstr>passive marks are 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Everything must shift</vt:lpstr>
      <vt:lpstr>Summary:  The NSRS in 2022…</vt:lpstr>
      <vt:lpstr>Customer Concerns</vt:lpstr>
      <vt:lpstr>PowerPoint Presentation</vt:lpstr>
      <vt:lpstr>New Names</vt:lpstr>
      <vt:lpstr>New Names</vt:lpstr>
      <vt:lpstr>Scientific Decisions</vt:lpstr>
      <vt:lpstr>Replacing the NAD 83’s</vt:lpstr>
      <vt:lpstr>Four Frames/Plates in 2022</vt:lpstr>
      <vt:lpstr>PowerPoint Presentation</vt:lpstr>
      <vt:lpstr>NATRF2022 frame is rigid and  fixed to rigid part of the N.A. plate</vt:lpstr>
      <vt:lpstr>PowerPoint Presentation</vt:lpstr>
      <vt:lpstr>PowerPoint Presentation</vt:lpstr>
      <vt:lpstr>PowerPoint Presentation</vt:lpstr>
      <vt:lpstr>PowerPoint Presentation</vt:lpstr>
      <vt:lpstr>Intra-frame velocities</vt:lpstr>
      <vt:lpstr>Scientific Decisions!!</vt:lpstr>
      <vt:lpstr>Blueprint for 2022</vt:lpstr>
      <vt:lpstr>Time-Dependencies as a service: NATRF2022 and actual survey epochs</vt:lpstr>
      <vt:lpstr>Change and Preparedness</vt:lpstr>
      <vt:lpstr>SHIFTS:  1.25 meters N&amp;W x 0.75 meters VERT</vt:lpstr>
      <vt:lpstr>Databases and Software</vt:lpstr>
      <vt:lpstr>Client and Employee Education</vt:lpstr>
      <vt:lpstr>Correct and Current Metadata</vt:lpstr>
      <vt:lpstr>Laws and Rules</vt:lpstr>
      <vt:lpstr>Plan for the Future</vt:lpstr>
      <vt:lpstr>PowerPoint Presentation</vt:lpstr>
      <vt:lpstr>Plan for the Future</vt:lpstr>
      <vt:lpstr>Plan for the Future</vt:lpstr>
      <vt:lpstr>Plan for the Future</vt:lpstr>
      <vt:lpstr>Plan for the Future</vt:lpstr>
      <vt:lpstr>Plan for the Future</vt:lpstr>
      <vt:lpstr>How to Plan for the Future</vt:lpstr>
      <vt:lpstr>Recommendations</vt:lpstr>
      <vt:lpstr>Future of Coordinate Systems</vt:lpstr>
      <vt:lpstr>SPCS2022 Webinar</vt:lpstr>
      <vt:lpstr>Homework Assignment</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Evjen</dc:creator>
  <cp:lastModifiedBy>David Zenk</cp:lastModifiedBy>
  <cp:revision>205</cp:revision>
  <dcterms:created xsi:type="dcterms:W3CDTF">2017-04-17T06:30:29Z</dcterms:created>
  <dcterms:modified xsi:type="dcterms:W3CDTF">2018-09-10T15:18:01Z</dcterms:modified>
</cp:coreProperties>
</file>