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handoutMasterIdLst>
    <p:handoutMasterId r:id="rId112"/>
  </p:handoutMasterIdLst>
  <p:sldIdLst>
    <p:sldId id="257" r:id="rId2"/>
    <p:sldId id="264" r:id="rId3"/>
    <p:sldId id="258" r:id="rId4"/>
    <p:sldId id="328" r:id="rId5"/>
    <p:sldId id="280" r:id="rId6"/>
    <p:sldId id="323" r:id="rId7"/>
    <p:sldId id="333" r:id="rId8"/>
    <p:sldId id="359" r:id="rId9"/>
    <p:sldId id="334" r:id="rId10"/>
    <p:sldId id="357" r:id="rId11"/>
    <p:sldId id="3019" r:id="rId12"/>
    <p:sldId id="1579" r:id="rId13"/>
    <p:sldId id="1765" r:id="rId14"/>
    <p:sldId id="1877" r:id="rId15"/>
    <p:sldId id="3026" r:id="rId16"/>
    <p:sldId id="1997" r:id="rId17"/>
    <p:sldId id="1992" r:id="rId18"/>
    <p:sldId id="1989" r:id="rId19"/>
    <p:sldId id="2786" r:id="rId20"/>
    <p:sldId id="2787" r:id="rId21"/>
    <p:sldId id="2785" r:id="rId22"/>
    <p:sldId id="2782" r:id="rId23"/>
    <p:sldId id="2783" r:id="rId24"/>
    <p:sldId id="2784" r:id="rId25"/>
    <p:sldId id="1958" r:id="rId26"/>
    <p:sldId id="1405" r:id="rId27"/>
    <p:sldId id="1867" r:id="rId28"/>
    <p:sldId id="1065" r:id="rId29"/>
    <p:sldId id="324" r:id="rId30"/>
    <p:sldId id="1066" r:id="rId31"/>
    <p:sldId id="1067" r:id="rId32"/>
    <p:sldId id="1068" r:id="rId33"/>
    <p:sldId id="1069" r:id="rId34"/>
    <p:sldId id="1070" r:id="rId35"/>
    <p:sldId id="1071" r:id="rId36"/>
    <p:sldId id="1072" r:id="rId37"/>
    <p:sldId id="1073" r:id="rId38"/>
    <p:sldId id="1074" r:id="rId39"/>
    <p:sldId id="1075" r:id="rId40"/>
    <p:sldId id="1076" r:id="rId41"/>
    <p:sldId id="1077" r:id="rId42"/>
    <p:sldId id="1078" r:id="rId43"/>
    <p:sldId id="1079" r:id="rId44"/>
    <p:sldId id="1080" r:id="rId45"/>
    <p:sldId id="1081" r:id="rId46"/>
    <p:sldId id="1082" r:id="rId47"/>
    <p:sldId id="1083" r:id="rId48"/>
    <p:sldId id="1084" r:id="rId49"/>
    <p:sldId id="1085" r:id="rId50"/>
    <p:sldId id="1086" r:id="rId51"/>
    <p:sldId id="3020" r:id="rId52"/>
    <p:sldId id="3028" r:id="rId53"/>
    <p:sldId id="3029" r:id="rId54"/>
    <p:sldId id="3030" r:id="rId55"/>
    <p:sldId id="3031" r:id="rId56"/>
    <p:sldId id="3032" r:id="rId57"/>
    <p:sldId id="3033" r:id="rId58"/>
    <p:sldId id="3034" r:id="rId59"/>
    <p:sldId id="287" r:id="rId60"/>
    <p:sldId id="262" r:id="rId61"/>
    <p:sldId id="3036" r:id="rId62"/>
    <p:sldId id="3037" r:id="rId63"/>
    <p:sldId id="3022" r:id="rId64"/>
    <p:sldId id="3038" r:id="rId65"/>
    <p:sldId id="3039" r:id="rId66"/>
    <p:sldId id="3040" r:id="rId67"/>
    <p:sldId id="1036" r:id="rId68"/>
    <p:sldId id="3041" r:id="rId69"/>
    <p:sldId id="3042" r:id="rId70"/>
    <p:sldId id="3043" r:id="rId71"/>
    <p:sldId id="3044" r:id="rId72"/>
    <p:sldId id="3045" r:id="rId73"/>
    <p:sldId id="3046" r:id="rId74"/>
    <p:sldId id="3047" r:id="rId75"/>
    <p:sldId id="3049" r:id="rId76"/>
    <p:sldId id="3050" r:id="rId77"/>
    <p:sldId id="3051" r:id="rId78"/>
    <p:sldId id="3052" r:id="rId79"/>
    <p:sldId id="3053" r:id="rId80"/>
    <p:sldId id="3054" r:id="rId81"/>
    <p:sldId id="3055" r:id="rId82"/>
    <p:sldId id="3056" r:id="rId83"/>
    <p:sldId id="3057" r:id="rId84"/>
    <p:sldId id="3058" r:id="rId85"/>
    <p:sldId id="3059" r:id="rId86"/>
    <p:sldId id="3060" r:id="rId87"/>
    <p:sldId id="3061" r:id="rId88"/>
    <p:sldId id="3062" r:id="rId89"/>
    <p:sldId id="3063" r:id="rId90"/>
    <p:sldId id="3064" r:id="rId91"/>
    <p:sldId id="3065" r:id="rId92"/>
    <p:sldId id="3024" r:id="rId93"/>
    <p:sldId id="3018" r:id="rId94"/>
    <p:sldId id="285" r:id="rId95"/>
    <p:sldId id="3066" r:id="rId96"/>
    <p:sldId id="3067" r:id="rId97"/>
    <p:sldId id="3068" r:id="rId98"/>
    <p:sldId id="3069" r:id="rId99"/>
    <p:sldId id="3070" r:id="rId100"/>
    <p:sldId id="1064" r:id="rId101"/>
    <p:sldId id="297" r:id="rId102"/>
    <p:sldId id="3071" r:id="rId103"/>
    <p:sldId id="1487" r:id="rId104"/>
    <p:sldId id="259" r:id="rId105"/>
    <p:sldId id="322" r:id="rId106"/>
    <p:sldId id="306" r:id="rId107"/>
    <p:sldId id="1488" r:id="rId108"/>
    <p:sldId id="265" r:id="rId109"/>
    <p:sldId id="3072"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A9EFB3-95B9-416B-BF0A-C39B8B255917}">
          <p14:sldIdLst>
            <p14:sldId id="257"/>
            <p14:sldId id="264"/>
            <p14:sldId id="258"/>
            <p14:sldId id="328"/>
            <p14:sldId id="280"/>
            <p14:sldId id="323"/>
            <p14:sldId id="333"/>
            <p14:sldId id="359"/>
            <p14:sldId id="334"/>
            <p14:sldId id="357"/>
          </p14:sldIdLst>
        </p14:section>
        <p14:section name="SPCS2022" id="{D16FA05D-ED53-4BA5-BCC0-EDED5CCDA1C1}">
          <p14:sldIdLst>
            <p14:sldId id="3019"/>
            <p14:sldId id="1579"/>
            <p14:sldId id="1765"/>
            <p14:sldId id="1877"/>
            <p14:sldId id="3026"/>
            <p14:sldId id="1997"/>
            <p14:sldId id="1992"/>
            <p14:sldId id="1989"/>
            <p14:sldId id="2786"/>
            <p14:sldId id="2787"/>
            <p14:sldId id="2785"/>
            <p14:sldId id="2782"/>
            <p14:sldId id="2783"/>
            <p14:sldId id="2784"/>
            <p14:sldId id="1958"/>
            <p14:sldId id="1405"/>
            <p14:sldId id="1867"/>
          </p14:sldIdLst>
        </p14:section>
        <p14:section name="New Types of Coordinates" id="{5DF0CCB0-8DCC-46BA-8E67-E304DD5CF6E6}">
          <p14:sldIdLst>
            <p14:sldId id="1065"/>
            <p14:sldId id="324"/>
            <p14:sldId id="1066"/>
            <p14:sldId id="1067"/>
            <p14:sldId id="1068"/>
            <p14:sldId id="1069"/>
            <p14:sldId id="1070"/>
            <p14:sldId id="1071"/>
            <p14:sldId id="1072"/>
            <p14:sldId id="1073"/>
            <p14:sldId id="1074"/>
            <p14:sldId id="1075"/>
            <p14:sldId id="1076"/>
            <p14:sldId id="1077"/>
            <p14:sldId id="1078"/>
            <p14:sldId id="1079"/>
            <p14:sldId id="1080"/>
            <p14:sldId id="1081"/>
            <p14:sldId id="1082"/>
            <p14:sldId id="1083"/>
            <p14:sldId id="1084"/>
            <p14:sldId id="1085"/>
            <p14:sldId id="1086"/>
          </p14:sldIdLst>
        </p14:section>
        <p14:section name="New Datums" id="{77805768-9012-4F2C-89D3-4106422B4367}">
          <p14:sldIdLst>
            <p14:sldId id="3020"/>
            <p14:sldId id="3028"/>
            <p14:sldId id="3029"/>
            <p14:sldId id="3030"/>
            <p14:sldId id="3031"/>
            <p14:sldId id="3032"/>
            <p14:sldId id="3033"/>
            <p14:sldId id="3034"/>
            <p14:sldId id="287"/>
            <p14:sldId id="262"/>
            <p14:sldId id="3036"/>
            <p14:sldId id="3037"/>
            <p14:sldId id="3022"/>
            <p14:sldId id="3038"/>
            <p14:sldId id="3039"/>
            <p14:sldId id="3040"/>
            <p14:sldId id="1036"/>
            <p14:sldId id="3041"/>
            <p14:sldId id="3042"/>
            <p14:sldId id="3043"/>
            <p14:sldId id="3044"/>
            <p14:sldId id="3045"/>
            <p14:sldId id="3046"/>
            <p14:sldId id="3047"/>
            <p14:sldId id="3049"/>
            <p14:sldId id="3050"/>
            <p14:sldId id="3051"/>
            <p14:sldId id="3052"/>
            <p14:sldId id="3053"/>
            <p14:sldId id="3054"/>
            <p14:sldId id="3055"/>
          </p14:sldIdLst>
        </p14:section>
        <p14:section name="Data Delivery" id="{E31FB328-F154-400C-9618-6215C0C00FDE}">
          <p14:sldIdLst>
            <p14:sldId id="3056"/>
            <p14:sldId id="3057"/>
            <p14:sldId id="3058"/>
            <p14:sldId id="3059"/>
            <p14:sldId id="3060"/>
            <p14:sldId id="3061"/>
            <p14:sldId id="3062"/>
            <p14:sldId id="3063"/>
            <p14:sldId id="3064"/>
            <p14:sldId id="3065"/>
          </p14:sldIdLst>
        </p14:section>
        <p14:section name="GPS on BM" id="{3F481E84-023E-4233-9660-42CE07BF0532}">
          <p14:sldIdLst>
            <p14:sldId id="3024"/>
            <p14:sldId id="3018"/>
            <p14:sldId id="285"/>
            <p14:sldId id="3066"/>
            <p14:sldId id="3067"/>
            <p14:sldId id="3068"/>
            <p14:sldId id="3069"/>
            <p14:sldId id="3070"/>
          </p14:sldIdLst>
        </p14:section>
        <p14:section name="Almost Done" id="{5AD6B583-4CB1-354F-B0D9-A4FFD3FB5BA4}">
          <p14:sldIdLst>
            <p14:sldId id="1064"/>
            <p14:sldId id="297"/>
          </p14:sldIdLst>
        </p14:section>
        <p14:section name="IGLD" id="{575099BC-06B2-412F-A485-C7F069E35CD7}">
          <p14:sldIdLst>
            <p14:sldId id="3071"/>
            <p14:sldId id="1487"/>
            <p14:sldId id="259"/>
            <p14:sldId id="322"/>
            <p14:sldId id="306"/>
            <p14:sldId id="1488"/>
            <p14:sldId id="265"/>
            <p14:sldId id="3072"/>
          </p14:sldIdLst>
        </p14:section>
        <p14:section name="Wrap-up" id="{A68C82F3-53A9-4CA0-A621-20941117E19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77" autoAdjust="0"/>
    <p:restoredTop sz="69178" autoAdjust="0"/>
  </p:normalViewPr>
  <p:slideViewPr>
    <p:cSldViewPr snapToGrid="0" snapToObjects="1">
      <p:cViewPr varScale="1">
        <p:scale>
          <a:sx n="114" d="100"/>
          <a:sy n="114" d="100"/>
        </p:scale>
        <p:origin x="1152" y="176"/>
      </p:cViewPr>
      <p:guideLst>
        <p:guide orient="horz" pos="1620"/>
        <p:guide pos="2880"/>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317E7-C00D-4786-9A48-55674456F918}" type="datetimeFigureOut">
              <a:rPr lang="en-US" smtClean="0"/>
              <a:t>1/12/23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A5E392-8934-444B-AC8A-8120B2295ECC}" type="slidenum">
              <a:rPr lang="en-US" smtClean="0"/>
              <a:t>‹#›</a:t>
            </a:fld>
            <a:endParaRPr lang="en-US"/>
          </a:p>
        </p:txBody>
      </p:sp>
    </p:spTree>
    <p:extLst>
      <p:ext uri="{BB962C8B-B14F-4D97-AF65-F5344CB8AC3E}">
        <p14:creationId xmlns:p14="http://schemas.microsoft.com/office/powerpoint/2010/main" val="2706878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72876-540D-41A7-8253-5B96EE390D8F}" type="datetimeFigureOut">
              <a:rPr lang="en-US" smtClean="0"/>
              <a:t>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09EB3-BC24-4466-81E7-26F4DEB0FFCC}" type="slidenum">
              <a:rPr lang="en-US" smtClean="0"/>
              <a:t>‹#›</a:t>
            </a:fld>
            <a:endParaRPr lang="en-US"/>
          </a:p>
        </p:txBody>
      </p:sp>
    </p:spTree>
    <p:extLst>
      <p:ext uri="{BB962C8B-B14F-4D97-AF65-F5344CB8AC3E}">
        <p14:creationId xmlns:p14="http://schemas.microsoft.com/office/powerpoint/2010/main" val="369801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dana.caccamise@noaa.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Update on SPCS2022</a:t>
            </a:r>
          </a:p>
          <a:p>
            <a:r>
              <a:rPr lang="en-US" sz="1200" b="0" i="0" kern="1200" dirty="0">
                <a:solidFill>
                  <a:schemeClr val="tx1"/>
                </a:solidFill>
                <a:effectLst/>
                <a:latin typeface="+mn-lt"/>
                <a:ea typeface="+mn-ea"/>
                <a:cs typeface="+mn-cs"/>
              </a:rPr>
              <a:t>Working with time-dependent coordinates</a:t>
            </a:r>
          </a:p>
          <a:p>
            <a:r>
              <a:rPr lang="en-US" sz="1200" b="0" i="0" kern="1200" dirty="0">
                <a:solidFill>
                  <a:schemeClr val="tx1"/>
                </a:solidFill>
                <a:effectLst/>
                <a:latin typeface="+mn-lt"/>
                <a:ea typeface="+mn-ea"/>
                <a:cs typeface="+mn-cs"/>
              </a:rPr>
              <a:t>Update on rollout of the new datums</a:t>
            </a:r>
          </a:p>
          <a:p>
            <a:r>
              <a:rPr lang="en-US" sz="1200" b="0" i="0" kern="1200" dirty="0">
                <a:solidFill>
                  <a:schemeClr val="tx1"/>
                </a:solidFill>
                <a:effectLst/>
                <a:latin typeface="+mn-lt"/>
                <a:ea typeface="+mn-ea"/>
                <a:cs typeface="+mn-cs"/>
              </a:rPr>
              <a:t>Update on the next Geoid model rollout</a:t>
            </a:r>
          </a:p>
          <a:p>
            <a:r>
              <a:rPr lang="en-US" sz="1200" b="0" i="0" kern="1200" dirty="0">
                <a:solidFill>
                  <a:schemeClr val="tx1"/>
                </a:solidFill>
                <a:effectLst/>
                <a:latin typeface="+mn-lt"/>
                <a:ea typeface="+mn-ea"/>
                <a:cs typeface="+mn-cs"/>
              </a:rPr>
              <a:t>OPUS Projects updates</a:t>
            </a:r>
          </a:p>
          <a:p>
            <a:r>
              <a:rPr lang="en-US" sz="1200" b="0" i="0" kern="1200" dirty="0">
                <a:solidFill>
                  <a:schemeClr val="tx1"/>
                </a:solidFill>
                <a:effectLst/>
                <a:latin typeface="+mn-lt"/>
                <a:ea typeface="+mn-ea"/>
                <a:cs typeface="+mn-cs"/>
              </a:rPr>
              <a:t>Data Sheets / Data Delivery</a:t>
            </a:r>
          </a:p>
          <a:p>
            <a:r>
              <a:rPr lang="en-US" sz="1200" b="0" i="0" kern="1200" dirty="0">
                <a:solidFill>
                  <a:schemeClr val="tx1"/>
                </a:solidFill>
                <a:effectLst/>
                <a:latin typeface="+mn-lt"/>
                <a:ea typeface="+mn-ea"/>
                <a:cs typeface="+mn-cs"/>
              </a:rPr>
              <a:t>GPS on BM’s</a:t>
            </a:r>
          </a:p>
          <a:p>
            <a:r>
              <a:rPr lang="en-US" sz="1200" b="0" i="0" kern="1200" dirty="0">
                <a:solidFill>
                  <a:schemeClr val="tx1"/>
                </a:solidFill>
                <a:effectLst/>
                <a:latin typeface="+mn-lt"/>
                <a:ea typeface="+mn-ea"/>
                <a:cs typeface="+mn-cs"/>
              </a:rPr>
              <a:t>IGLD if we have time?</a:t>
            </a:r>
          </a:p>
        </p:txBody>
      </p:sp>
      <p:sp>
        <p:nvSpPr>
          <p:cNvPr id="4" name="Slide Number Placeholder 3"/>
          <p:cNvSpPr>
            <a:spLocks noGrp="1"/>
          </p:cNvSpPr>
          <p:nvPr>
            <p:ph type="sldNum" sz="quarter" idx="10"/>
          </p:nvPr>
        </p:nvSpPr>
        <p:spPr/>
        <p:txBody>
          <a:bodyPr/>
          <a:lstStyle/>
          <a:p>
            <a:fld id="{C1509EB3-BC24-4466-81E7-26F4DEB0FFCC}" type="slidenum">
              <a:rPr lang="en-US" smtClean="0"/>
              <a:t>1</a:t>
            </a:fld>
            <a:endParaRPr lang="en-US"/>
          </a:p>
        </p:txBody>
      </p:sp>
    </p:spTree>
    <p:extLst>
      <p:ext uri="{BB962C8B-B14F-4D97-AF65-F5344CB8AC3E}">
        <p14:creationId xmlns:p14="http://schemas.microsoft.com/office/powerpoint/2010/main" val="71068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B26D6A9D-7366-4D0D-9A71-D1DA53E9BA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8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967EC1-7869-4C08-8E9A-F71725F5FAE4}" type="slidenum">
              <a:rPr lang="en-US" altLang="en-US" smtClean="0">
                <a:solidFill>
                  <a:srgbClr val="000000"/>
                </a:solidFill>
                <a:latin typeface="Arial" panose="020B0604020202020204" pitchFamily="34" charset="0"/>
              </a:rPr>
              <a:pPr>
                <a:spcBef>
                  <a:spcPct val="0"/>
                </a:spcBef>
              </a:pPr>
              <a:t>29</a:t>
            </a:fld>
            <a:endParaRPr lang="en-US" altLang="en-US">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rPr>
              <a:t>This is how we used to determine coordinates. Time dependency couldn’t be detected. It took years to make observations</a:t>
            </a:r>
          </a:p>
        </p:txBody>
      </p:sp>
    </p:spTree>
    <p:extLst>
      <p:ext uri="{BB962C8B-B14F-4D97-AF65-F5344CB8AC3E}">
        <p14:creationId xmlns:p14="http://schemas.microsoft.com/office/powerpoint/2010/main" val="405567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information in this presentation is in the NGS Blueprint Part 3</a:t>
            </a:r>
          </a:p>
          <a:p>
            <a:r>
              <a:rPr lang="en-US" dirty="0"/>
              <a:t>Was updated in 2021</a:t>
            </a:r>
          </a:p>
          <a:p>
            <a:r>
              <a:rPr lang="en-US" dirty="0"/>
              <a:t>Definitions come directly out of it</a:t>
            </a:r>
          </a:p>
        </p:txBody>
      </p:sp>
      <p:sp>
        <p:nvSpPr>
          <p:cNvPr id="4" name="Slide Number Placeholder 3"/>
          <p:cNvSpPr>
            <a:spLocks noGrp="1"/>
          </p:cNvSpPr>
          <p:nvPr>
            <p:ph type="sldNum" sz="quarter" idx="5"/>
          </p:nvPr>
        </p:nvSpPr>
        <p:spPr/>
        <p:txBody>
          <a:bodyPr/>
          <a:lstStyle/>
          <a:p>
            <a:fld id="{C1509EB3-BC24-4466-81E7-26F4DEB0FFCC}" type="slidenum">
              <a:rPr lang="en-US" smtClean="0"/>
              <a:t>30</a:t>
            </a:fld>
            <a:endParaRPr lang="en-US"/>
          </a:p>
        </p:txBody>
      </p:sp>
    </p:spTree>
    <p:extLst>
      <p:ext uri="{BB962C8B-B14F-4D97-AF65-F5344CB8AC3E}">
        <p14:creationId xmlns:p14="http://schemas.microsoft.com/office/powerpoint/2010/main" val="302686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coordinate types apply to both geopotential coordinates and geometric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dirty="0"/>
          </a:p>
        </p:txBody>
      </p:sp>
    </p:spTree>
    <p:extLst>
      <p:ext uri="{BB962C8B-B14F-4D97-AF65-F5344CB8AC3E}">
        <p14:creationId xmlns:p14="http://schemas.microsoft.com/office/powerpoint/2010/main" val="402277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35</a:t>
            </a:fld>
            <a:endParaRPr lang="en-US"/>
          </a:p>
        </p:txBody>
      </p:sp>
    </p:spTree>
    <p:extLst>
      <p:ext uri="{BB962C8B-B14F-4D97-AF65-F5344CB8AC3E}">
        <p14:creationId xmlns:p14="http://schemas.microsoft.com/office/powerpoint/2010/main" val="1946910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directly reported to NGS without the data necessary for us to replicate or evaluate them.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dirty="0"/>
          </a:p>
        </p:txBody>
      </p:sp>
    </p:spTree>
    <p:extLst>
      <p:ext uri="{BB962C8B-B14F-4D97-AF65-F5344CB8AC3E}">
        <p14:creationId xmlns:p14="http://schemas.microsoft.com/office/powerpoint/2010/main" val="362543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dirty="0"/>
          </a:p>
        </p:txBody>
      </p:sp>
    </p:spTree>
    <p:extLst>
      <p:ext uri="{BB962C8B-B14F-4D97-AF65-F5344CB8AC3E}">
        <p14:creationId xmlns:p14="http://schemas.microsoft.com/office/powerpoint/2010/main" val="556324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38</a:t>
            </a:fld>
            <a:endParaRPr lang="en-US" altLang="en-US" dirty="0"/>
          </a:p>
        </p:txBody>
      </p:sp>
    </p:spTree>
    <p:extLst>
      <p:ext uri="{BB962C8B-B14F-4D97-AF65-F5344CB8AC3E}">
        <p14:creationId xmlns:p14="http://schemas.microsoft.com/office/powerpoint/2010/main" val="3493841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a:p>
        </p:txBody>
      </p:sp>
    </p:spTree>
    <p:extLst>
      <p:ext uri="{BB962C8B-B14F-4D97-AF65-F5344CB8AC3E}">
        <p14:creationId xmlns:p14="http://schemas.microsoft.com/office/powerpoint/2010/main" val="302790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40</a:t>
            </a:fld>
            <a:endParaRPr lang="en-US" altLang="en-US"/>
          </a:p>
        </p:txBody>
      </p:sp>
    </p:spTree>
    <p:extLst>
      <p:ext uri="{BB962C8B-B14F-4D97-AF65-F5344CB8AC3E}">
        <p14:creationId xmlns:p14="http://schemas.microsoft.com/office/powerpoint/2010/main" val="225888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Title:</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NSRS Tidbits and Progress Towards Modernization</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Topic:</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National Geodetic Survey (NGS) for over 15 years has been working on updating the National Spatial Reference Systems (NSRS). The NSRS work is simply too much for a single discussion, but I will cover some of the tastier morsels. I plan to talk about key bits related to the rollout of the new datums.</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BIOGRAPHICAL INFORMATION</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J.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Caccamise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II,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Ph.D</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NOAA’s National Geodetic Survey (NGS)</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3"/>
              </a:rPr>
              <a:t>dana.caccamise@noaa.gov</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Caccamise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is the NOAA/National Geodetic Survey’s (NGS) Pacific Southwest Region Geodetic Advisor. Assisting the geospatial community throughout California and Nevada—including public- and private-sector surveyors, GIS professionals, engineers, and earth scientists—with the proper application of the National Spatial Reference System.</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Dana has graduate degrees in Earth Sciences, Geophysics, and Geodesy and currently resides in San Diego, California. The California Spatial Reference Center (CSRC), located at Scripps Institution of Oceanography (SIO) at the University of California San Diego (UCSD), is hosting his position. In addition, Dana holds a Research Associate position in the SIO’s Institute of Geophysics and Planetary Physics (IGPP).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4DB945B-FACF-404C-A0D4-C282A7A811B6}" type="slidenum">
              <a:rPr lang="en-US" smtClean="0"/>
              <a:t>2</a:t>
            </a:fld>
            <a:endParaRPr lang="en-US"/>
          </a:p>
        </p:txBody>
      </p:sp>
    </p:spTree>
    <p:extLst>
      <p:ext uri="{BB962C8B-B14F-4D97-AF65-F5344CB8AC3E}">
        <p14:creationId xmlns:p14="http://schemas.microsoft.com/office/powerpoint/2010/main" val="383372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is the modernized NSRS</a:t>
            </a:r>
          </a:p>
          <a:p>
            <a:r>
              <a:rPr lang="en-US" dirty="0"/>
              <a:t> - OPUS 6.0</a:t>
            </a:r>
          </a:p>
        </p:txBody>
      </p:sp>
      <p:sp>
        <p:nvSpPr>
          <p:cNvPr id="4" name="Slide Number Placeholder 3"/>
          <p:cNvSpPr>
            <a:spLocks noGrp="1"/>
          </p:cNvSpPr>
          <p:nvPr>
            <p:ph type="sldNum" sz="quarter" idx="5"/>
          </p:nvPr>
        </p:nvSpPr>
        <p:spPr/>
        <p:txBody>
          <a:bodyPr/>
          <a:lstStyle/>
          <a:p>
            <a:pPr>
              <a:defRPr/>
            </a:pPr>
            <a:fld id="{864C0EB6-6B3B-45C7-9857-7C8A32EED98F}" type="slidenum">
              <a:rPr lang="en-US" altLang="en-US" smtClean="0"/>
              <a:pPr>
                <a:defRPr/>
              </a:pPr>
              <a:t>41</a:t>
            </a:fld>
            <a:endParaRPr lang="en-US" altLang="en-US"/>
          </a:p>
        </p:txBody>
      </p:sp>
    </p:spTree>
    <p:extLst>
      <p:ext uri="{BB962C8B-B14F-4D97-AF65-F5344CB8AC3E}">
        <p14:creationId xmlns:p14="http://schemas.microsoft.com/office/powerpoint/2010/main" val="4182487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in an adjustment project to estimate the coordinates at one of the official (every five or ten years, as currently planned) reference epochs NGS will define</a:t>
            </a:r>
          </a:p>
          <a:p>
            <a:r>
              <a:rPr lang="en-US" dirty="0"/>
              <a:t>” As (generally) all such coordinates come from observations that did not take place at the reference epoch, such coordinates require the introduction of an intra-frame deformation model (IFDM) into the adjustment, and thus the coordinates so computed are subject to all uncertainties and assumptions in the IFDM. 38 See Section 2.11, and Figure 3. </a:t>
            </a:r>
          </a:p>
          <a:p>
            <a:r>
              <a:rPr lang="en-US" sz="1200" dirty="0"/>
              <a:t>Part of the NSRS</a:t>
            </a:r>
          </a:p>
          <a:p>
            <a:r>
              <a:rPr lang="en-US" sz="1200" kern="1200" dirty="0">
                <a:solidFill>
                  <a:schemeClr val="tx1"/>
                </a:solidFill>
                <a:latin typeface="+mn-lt"/>
                <a:ea typeface="+mn-ea"/>
                <a:cs typeface="+mn-cs"/>
              </a:rPr>
              <a:t>Based on “snapshot” of entire NSRS control network</a:t>
            </a:r>
          </a:p>
          <a:p>
            <a:r>
              <a:rPr lang="en-US" sz="1200" kern="1200" dirty="0">
                <a:solidFill>
                  <a:schemeClr val="tx1"/>
                </a:solidFill>
                <a:latin typeface="+mn-lt"/>
                <a:ea typeface="+mn-ea"/>
                <a:cs typeface="+mn-cs"/>
              </a:rPr>
              <a:t>Published every 5 or 10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Familiar to many users…</a:t>
            </a:r>
            <a:r>
              <a:rPr lang="en-US" sz="1100" dirty="0">
                <a:latin typeface="Arial" panose="020B0604020202020204" pitchFamily="34" charset="0"/>
                <a:cs typeface="Arial" panose="020B0604020202020204" pitchFamily="34" charset="0"/>
              </a:rPr>
              <a:t>NAD 83(2011) epoch 2010.00 (sort of) would’ve fallen under this category</a:t>
            </a:r>
          </a:p>
          <a:p>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42</a:t>
            </a:fld>
            <a:endParaRPr lang="en-US" altLang="en-US"/>
          </a:p>
        </p:txBody>
      </p:sp>
    </p:spTree>
    <p:extLst>
      <p:ext uri="{BB962C8B-B14F-4D97-AF65-F5344CB8AC3E}">
        <p14:creationId xmlns:p14="http://schemas.microsoft.com/office/powerpoint/2010/main" val="698208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using submitted data and its metadata, then checked, adjusted and defined at one “survey epoch.” Thus, they are “part of the NSRS.” These represent the best estimates we have of the coordinates at any mark at some specific point in time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dirty="0"/>
          </a:p>
        </p:txBody>
      </p:sp>
    </p:spTree>
    <p:extLst>
      <p:ext uri="{BB962C8B-B14F-4D97-AF65-F5344CB8AC3E}">
        <p14:creationId xmlns:p14="http://schemas.microsoft.com/office/powerpoint/2010/main" val="3855595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defTabSz="342900"/>
            <a:r>
              <a:rPr lang="en-US" sz="1200" kern="1200" dirty="0">
                <a:solidFill>
                  <a:prstClr val="black"/>
                </a:solidFill>
                <a:latin typeface="+mn-lt"/>
                <a:ea typeface="+mn-ea"/>
                <a:cs typeface="+mn-cs"/>
              </a:rPr>
              <a:t>SECs can be used to highlight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RECs can be used to “hide”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Exact age-limit won’t be known until we start experimenting in 2022 with the 2020.00 REC adjustments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Ellipsoidal height SECs (purple) and RECs (red) for a fictitious point. Note that RECs are computed on a regular and repeating schedule, but SECs are computed specifically for when data is collected. As such, note the growing error bars for RECs going forward in time as no new data is being collected on this point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44</a:t>
            </a:fld>
            <a:endParaRPr lang="en-US" altLang="en-US" dirty="0"/>
          </a:p>
        </p:txBody>
      </p:sp>
    </p:spTree>
    <p:extLst>
      <p:ext uri="{BB962C8B-B14F-4D97-AF65-F5344CB8AC3E}">
        <p14:creationId xmlns:p14="http://schemas.microsoft.com/office/powerpoint/2010/main" val="58784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all other coordinates, active coordinates are actually coordinate functions in time, and not associated with a specific epoch. They will only be generated by NGS at stations with active control, such as a continuous GNSS receiver or a continuous gravimeter. Thus, they are “part of the NSRS”. At a CORS, they will be identical to the CORS coordinate function (see Terminology Guide). They will not exist on passive control</a:t>
            </a:r>
          </a:p>
          <a:p>
            <a:endParaRPr lang="en-US" dirty="0"/>
          </a:p>
          <a:p>
            <a:r>
              <a:rPr lang="en-US" dirty="0"/>
              <a:t>Daily or weekly CORS coordinates will be generated and the active coordinates will be a function fit to these regularly generated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45</a:t>
            </a:fld>
            <a:endParaRPr lang="en-US" altLang="en-US"/>
          </a:p>
        </p:txBody>
      </p:sp>
    </p:spTree>
    <p:extLst>
      <p:ext uri="{BB962C8B-B14F-4D97-AF65-F5344CB8AC3E}">
        <p14:creationId xmlns:p14="http://schemas.microsoft.com/office/powerpoint/2010/main" val="98111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46</a:t>
            </a:fld>
            <a:endParaRPr lang="en-US" altLang="en-US" dirty="0"/>
          </a:p>
        </p:txBody>
      </p:sp>
    </p:spTree>
    <p:extLst>
      <p:ext uri="{BB962C8B-B14F-4D97-AF65-F5344CB8AC3E}">
        <p14:creationId xmlns:p14="http://schemas.microsoft.com/office/powerpoint/2010/main" val="3007810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96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905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CLICKS slowly</a:t>
            </a:r>
          </a:p>
          <a:p>
            <a:r>
              <a:rPr lang="en-US" dirty="0"/>
              <a:t>RED are “transformations”.  Black are “conversions”.  ALL are inside of NCAT.</a:t>
            </a:r>
          </a:p>
          <a:p>
            <a:r>
              <a:rPr lang="en-US" dirty="0"/>
              <a:t>2 CLICKS slowly</a:t>
            </a:r>
          </a:p>
          <a:p>
            <a:r>
              <a:rPr lang="en-US" dirty="0"/>
              <a:t>When it is released, NATRF2022 will be added to NCAT.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871337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50</a:t>
            </a:fld>
            <a:endParaRPr lang="en-US"/>
          </a:p>
        </p:txBody>
      </p:sp>
    </p:spTree>
    <p:extLst>
      <p:ext uri="{BB962C8B-B14F-4D97-AF65-F5344CB8AC3E}">
        <p14:creationId xmlns:p14="http://schemas.microsoft.com/office/powerpoint/2010/main" val="87991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REC=Reference Epoch Coordinates</a:t>
            </a:r>
          </a:p>
        </p:txBody>
      </p:sp>
      <p:sp>
        <p:nvSpPr>
          <p:cNvPr id="4" name="Slide Number Placeholder 3"/>
          <p:cNvSpPr>
            <a:spLocks noGrp="1"/>
          </p:cNvSpPr>
          <p:nvPr>
            <p:ph type="sldNum" sz="quarter" idx="5"/>
          </p:nvPr>
        </p:nvSpPr>
        <p:spPr/>
        <p:txBody>
          <a:bodyPr/>
          <a:lstStyle/>
          <a:p>
            <a:fld id="{C1509EB3-BC24-4466-81E7-26F4DEB0FFCC}" type="slidenum">
              <a:rPr lang="en-US" smtClean="0"/>
              <a:t>54</a:t>
            </a:fld>
            <a:endParaRPr lang="en-US"/>
          </a:p>
        </p:txBody>
      </p:sp>
    </p:spTree>
    <p:extLst>
      <p:ext uri="{BB962C8B-B14F-4D97-AF65-F5344CB8AC3E}">
        <p14:creationId xmlns:p14="http://schemas.microsoft.com/office/powerpoint/2010/main" val="4289818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55</a:t>
            </a:fld>
            <a:endParaRPr lang="en-US"/>
          </a:p>
        </p:txBody>
      </p:sp>
    </p:spTree>
    <p:extLst>
      <p:ext uri="{BB962C8B-B14F-4D97-AF65-F5344CB8AC3E}">
        <p14:creationId xmlns:p14="http://schemas.microsoft.com/office/powerpoint/2010/main" val="2121098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57</a:t>
            </a:fld>
            <a:endParaRPr lang="en-US" altLang="en-US"/>
          </a:p>
        </p:txBody>
      </p:sp>
    </p:spTree>
    <p:extLst>
      <p:ext uri="{BB962C8B-B14F-4D97-AF65-F5344CB8AC3E}">
        <p14:creationId xmlns:p14="http://schemas.microsoft.com/office/powerpoint/2010/main" val="2406730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58</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ft altitude</a:t>
            </a:r>
          </a:p>
          <a:p>
            <a:pPr eaLnBrk="1" hangingPunct="1">
              <a:spcBef>
                <a:spcPct val="0"/>
              </a:spcBef>
            </a:pPr>
            <a:r>
              <a:rPr lang="en-US" altLang="en-US" sz="1200" dirty="0">
                <a:cs typeface="Arial" panose="020B0604020202020204" pitchFamily="34" charset="0"/>
              </a:rPr>
              <a:t>230 kt flight speed</a:t>
            </a:r>
          </a:p>
          <a:p>
            <a:endParaRPr lang="en-US" dirty="0"/>
          </a:p>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61</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2aed8fb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2aed8fb9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122aed8fb9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64</a:t>
            </a:fld>
            <a:endParaRPr lang="en-US"/>
          </a:p>
        </p:txBody>
      </p:sp>
    </p:spTree>
    <p:extLst>
      <p:ext uri="{BB962C8B-B14F-4D97-AF65-F5344CB8AC3E}">
        <p14:creationId xmlns:p14="http://schemas.microsoft.com/office/powerpoint/2010/main" val="1023386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9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4.0, our recent improvement allows users to submit campaign-style GPS surveys for inclusion into the NGS Integrated Database</a:t>
            </a:r>
          </a:p>
          <a:p>
            <a:r>
              <a:rPr lang="en-US" dirty="0">
                <a:sym typeface="Wingdings" panose="05000000000000000000" pitchFamily="2" charset="2"/>
              </a:rPr>
              <a:t>if you haven’t heard the phrase IDB before, that’s the database that holds the coordinates</a:t>
            </a:r>
            <a:r>
              <a:rPr lang="en-US" baseline="0" dirty="0">
                <a:sym typeface="Wingdings" panose="05000000000000000000" pitchFamily="2" charset="2"/>
              </a:rPr>
              <a:t> that you get on a Datasheet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So with version 4.0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GPS data to OPUS-S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mark descriptions and photos … I do want to point out that descriptions and photos must be created/formatted with another tool we provide called </a:t>
            </a:r>
            <a:r>
              <a:rPr lang="en-US" baseline="0" dirty="0" err="1">
                <a:sym typeface="Wingdings" panose="05000000000000000000" pitchFamily="2" charset="2"/>
              </a:rPr>
              <a:t>WinDesc</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Process simultaneous/overlapping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Run least squares adjustment on the resulting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Then when you’re ready to submit just click the “Submit” button to send to us!</a:t>
            </a:r>
          </a:p>
          <a:p>
            <a:endParaRPr lang="en-US" baseline="0" dirty="0">
              <a:sym typeface="Wingdings" panose="05000000000000000000" pitchFamily="2" charset="2"/>
            </a:endParaRPr>
          </a:p>
          <a:p>
            <a:r>
              <a:rPr lang="en-US" b="1" baseline="0" dirty="0">
                <a:sym typeface="Wingdings" panose="05000000000000000000" pitchFamily="2" charset="2"/>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For full details see our Webinar Series, recorded on 11 February 2021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8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VRS</a:t>
            </a:r>
          </a:p>
          <a:p>
            <a:r>
              <a:rPr lang="en-US" altLang="en-US"/>
              <a:t>1.) Rover sends approx. position to RTN control center</a:t>
            </a:r>
          </a:p>
          <a:p>
            <a:r>
              <a:rPr lang="en-US" altLang="en-US"/>
              <a:t>2.) Control center assigns this position as the location of an imaginary base station and interpolates corrections at this virtual location</a:t>
            </a:r>
          </a:p>
          <a:p>
            <a:r>
              <a:rPr lang="en-US" altLang="en-US"/>
              <a:t>3.) These interpolated corrections are used to generate corrected pseudo-observables that are “transmitted” from the virtual base to the rover to be processed using conventional single-base RTK algorithms to solve for precise geodetic coordinates at the rover (Wang et al. 2010) </a:t>
            </a:r>
          </a:p>
          <a:p>
            <a:r>
              <a:rPr lang="en-US" altLang="en-US" b="1"/>
              <a:t>MAC</a:t>
            </a:r>
          </a:p>
          <a:p>
            <a:r>
              <a:rPr lang="en-US" altLang="en-US"/>
              <a:t>1.) The rover transmits an uncorrected point position to the central server, and then the server searches and selects a “cell” of reference stations for generating corrections </a:t>
            </a:r>
          </a:p>
          <a:p>
            <a:r>
              <a:rPr lang="en-US" altLang="en-US"/>
              <a:t>2.) The phase ranges from all selected stations are reduced to a common ambiguity level, and dispersive and nondispersive errors for each frequency and satellite-receiver pair are computed relative to the master station</a:t>
            </a:r>
          </a:p>
          <a:p>
            <a:r>
              <a:rPr lang="en-US" altLang="en-US"/>
              <a:t>3.) The residual corrections between the auxiliary stations and the master station, as well as the full corrections and published coordinates at the master station are transmitted to the rover. The rover then interpolates the received corrections and network information to derive its precise position (Janssen 2009).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06EBC0-AC88-4657-9E88-6E14CCED7D94}" type="slidenum">
              <a:rPr lang="en-US" altLang="en-US" smtClean="0">
                <a:latin typeface="Calibri" panose="020F0502020204030204" pitchFamily="34" charset="0"/>
                <a:ea typeface="MS PGothic" panose="020B0600070205080204" pitchFamily="34" charset="-128"/>
              </a:rPr>
              <a:pPr/>
              <a:t>69</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250339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70</a:t>
            </a:fld>
            <a:endParaRPr lang="en-US"/>
          </a:p>
        </p:txBody>
      </p:sp>
    </p:spTree>
    <p:extLst>
      <p:ext uri="{BB962C8B-B14F-4D97-AF65-F5344CB8AC3E}">
        <p14:creationId xmlns:p14="http://schemas.microsoft.com/office/powerpoint/2010/main" val="43393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71</a:t>
            </a:fld>
            <a:endParaRPr lang="en-US"/>
          </a:p>
        </p:txBody>
      </p:sp>
    </p:spTree>
    <p:extLst>
      <p:ext uri="{BB962C8B-B14F-4D97-AF65-F5344CB8AC3E}">
        <p14:creationId xmlns:p14="http://schemas.microsoft.com/office/powerpoint/2010/main" val="2928602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6 will allow you to upload multiple types of data, and multiple files for each type, to a single survey project.  You can then process/reduce the data, and adjust it.</a:t>
            </a:r>
          </a:p>
          <a:p>
            <a:r>
              <a:rPr lang="en-US" dirty="0"/>
              <a:t>The colors imply how finished each format is.  RINEX is well established, GVX was released in 2021 but requires an update, likely in 2022 in a joint roll-out with CVX and LVX.  RGX has not been substantially fleshed out yet.</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81</a:t>
            </a:fld>
            <a:endParaRPr lang="en-US" altLang="en-US"/>
          </a:p>
        </p:txBody>
      </p:sp>
    </p:spTree>
    <p:extLst>
      <p:ext uri="{BB962C8B-B14F-4D97-AF65-F5344CB8AC3E}">
        <p14:creationId xmlns:p14="http://schemas.microsoft.com/office/powerpoint/2010/main" val="3533044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82</a:t>
            </a:fld>
            <a:endParaRPr lang="en-US"/>
          </a:p>
        </p:txBody>
      </p:sp>
    </p:spTree>
    <p:extLst>
      <p:ext uri="{BB962C8B-B14F-4D97-AF65-F5344CB8AC3E}">
        <p14:creationId xmlns:p14="http://schemas.microsoft.com/office/powerpoint/2010/main" val="1537226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3db8d5fee7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13db8d5fee7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db8d5fee7_0_7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13db8d5fee7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87</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NGS’ GPSonBM program is now requesting data to build the models that NCAT and </a:t>
            </a:r>
            <a:r>
              <a:rPr lang="en-US" sz="1200" dirty="0" err="1"/>
              <a:t>VDatum</a:t>
            </a:r>
            <a:r>
              <a:rPr lang="en-US" sz="1200" dirty="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benefits that we derive that other countries could derive as well.</a:t>
            </a:r>
            <a:r>
              <a:rPr lang="en-US" sz="1200" baseline="0" dirty="0"/>
              <a:t> The processes, tools, workflow, and technical specifications that we have developed can be applied in other places. We are keeping in house the definition of the NSRS, outsourcing the observations to realize the frames</a:t>
            </a:r>
            <a:endParaRPr lang="en-US" sz="1200" dirty="0"/>
          </a:p>
          <a:p>
            <a:endParaRPr lang="en-US" dirty="0"/>
          </a:p>
          <a:p>
            <a:r>
              <a:rPr lang="en-US" dirty="0"/>
              <a:t>Went back to marks that were set before that are no longer accessible or </a:t>
            </a:r>
            <a:r>
              <a:rPr lang="en-US" dirty="0" err="1"/>
              <a:t>gpsable</a:t>
            </a:r>
            <a:r>
              <a:rPr lang="en-US" dirty="0"/>
              <a:t> – so this provides ongoing maintenance. Marks were set open fields and now are developments – road widening (Chicago grew)  </a:t>
            </a:r>
          </a:p>
          <a:p>
            <a:r>
              <a:rPr lang="en-US" dirty="0"/>
              <a:t>revisit Geodetic infrastructure regularly for maintenance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4e99cd280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04e99cd280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04e99cd280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Monthly webinar series</a:t>
            </a:r>
          </a:p>
          <a:p>
            <a:pPr lvl="1"/>
            <a:r>
              <a:rPr lang="en-US" dirty="0">
                <a:latin typeface="Arial" panose="020B0604020202020204" pitchFamily="34" charset="0"/>
                <a:cs typeface="Arial" panose="020B0604020202020204" pitchFamily="34" charset="0"/>
              </a:rPr>
              <a:t>All webinars are recorded and available online</a:t>
            </a:r>
          </a:p>
          <a:p>
            <a:r>
              <a:rPr lang="en-US" dirty="0">
                <a:latin typeface="Arial" panose="020B0604020202020204" pitchFamily="34" charset="0"/>
                <a:cs typeface="Arial" panose="020B0604020202020204" pitchFamily="34" charset="0"/>
              </a:rPr>
              <a:t>Online lessons</a:t>
            </a:r>
          </a:p>
          <a:p>
            <a:r>
              <a:rPr lang="en-US" dirty="0">
                <a:latin typeface="Arial" panose="020B0604020202020204" pitchFamily="34" charset="0"/>
                <a:cs typeface="Arial" panose="020B0604020202020204" pitchFamily="34" charset="0"/>
              </a:rPr>
              <a:t>Video library</a:t>
            </a:r>
          </a:p>
          <a:p>
            <a:r>
              <a:rPr lang="en-US" dirty="0">
                <a:latin typeface="Arial" panose="020B0604020202020204" pitchFamily="34" charset="0"/>
                <a:cs typeface="Arial" panose="020B0604020202020204" pitchFamily="34" charset="0"/>
              </a:rPr>
              <a:t>Publication library</a:t>
            </a:r>
          </a:p>
          <a:p>
            <a:r>
              <a:rPr lang="en-US" dirty="0">
                <a:latin typeface="Arial" panose="020B0604020202020204" pitchFamily="34" charset="0"/>
                <a:cs typeface="Arial" panose="020B0604020202020204" pitchFamily="34" charset="0"/>
              </a:rPr>
              <a:t>NSRS Modernization News</a:t>
            </a:r>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100</a:t>
            </a:fld>
            <a:endParaRPr lang="en-US"/>
          </a:p>
        </p:txBody>
      </p:sp>
    </p:spTree>
    <p:extLst>
      <p:ext uri="{BB962C8B-B14F-4D97-AF65-F5344CB8AC3E}">
        <p14:creationId xmlns:p14="http://schemas.microsoft.com/office/powerpoint/2010/main" val="770851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101</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103</a:t>
            </a:fld>
            <a:endParaRPr lang="en-US"/>
          </a:p>
        </p:txBody>
      </p:sp>
    </p:spTree>
    <p:extLst>
      <p:ext uri="{BB962C8B-B14F-4D97-AF65-F5344CB8AC3E}">
        <p14:creationId xmlns:p14="http://schemas.microsoft.com/office/powerpoint/2010/main" val="37625911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104</a:t>
            </a:fld>
            <a:endParaRPr lang="en-US"/>
          </a:p>
        </p:txBody>
      </p:sp>
    </p:spTree>
    <p:extLst>
      <p:ext uri="{BB962C8B-B14F-4D97-AF65-F5344CB8AC3E}">
        <p14:creationId xmlns:p14="http://schemas.microsoft.com/office/powerpoint/2010/main" val="2013690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106</a:t>
            </a:fld>
            <a:endParaRPr lang="en-US"/>
          </a:p>
        </p:txBody>
      </p:sp>
    </p:spTree>
    <p:extLst>
      <p:ext uri="{BB962C8B-B14F-4D97-AF65-F5344CB8AC3E}">
        <p14:creationId xmlns:p14="http://schemas.microsoft.com/office/powerpoint/2010/main" val="4134108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107</a:t>
            </a:fld>
            <a:endParaRPr lang="en-US"/>
          </a:p>
        </p:txBody>
      </p:sp>
    </p:spTree>
    <p:extLst>
      <p:ext uri="{BB962C8B-B14F-4D97-AF65-F5344CB8AC3E}">
        <p14:creationId xmlns:p14="http://schemas.microsoft.com/office/powerpoint/2010/main" val="264555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09427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108</a:t>
            </a:fld>
            <a:endParaRPr lang="en-US"/>
          </a:p>
        </p:txBody>
      </p:sp>
    </p:spTree>
    <p:extLst>
      <p:ext uri="{BB962C8B-B14F-4D97-AF65-F5344CB8AC3E}">
        <p14:creationId xmlns:p14="http://schemas.microsoft.com/office/powerpoint/2010/main" val="58615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9150CA3D-5650-4AAF-BA0F-C77D5CF15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7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38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280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1"/>
            <a:ext cx="1828800" cy="136922"/>
          </a:xfrm>
          <a:prstGeom prst="rect">
            <a:avLst/>
          </a:prstGeom>
        </p:spPr>
        <p:txBody>
          <a:bodyPr/>
          <a:lstStyle>
            <a:lvl1pPr>
              <a:defRPr/>
            </a:lvl1pPr>
          </a:lstStyle>
          <a:p>
            <a:pPr>
              <a:defRPr/>
            </a:pPr>
            <a:endParaRPr lang="en-US" altLang="en-US" dirty="0"/>
          </a:p>
        </p:txBody>
      </p:sp>
      <p:sp>
        <p:nvSpPr>
          <p:cNvPr id="6" name="Slide Number Placeholder 7"/>
          <p:cNvSpPr>
            <a:spLocks noGrp="1"/>
          </p:cNvSpPr>
          <p:nvPr>
            <p:ph type="sldNum" sz="quarter" idx="11"/>
          </p:nvPr>
        </p:nvSpPr>
        <p:spPr>
          <a:xfrm>
            <a:off x="17860"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7817174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784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aseline="0">
                <a:solidFill>
                  <a:schemeClr val="tx2"/>
                </a:solidFill>
              </a:defRPr>
            </a:lvl1pPr>
          </a:lstStyle>
          <a:p>
            <a:fld id="{D3D538F9-49A3-B84F-B36B-A7030CDE5D5B}" type="slidenum">
              <a:rPr lang="en-US" smtClean="0"/>
              <a:pPr/>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p:txStyles>
    <p:titleStyle>
      <a:lvl1pPr algn="ctr" defTabSz="457200" rtl="0" eaLnBrk="1" latinLnBrk="0" hangingPunct="1">
        <a:spcBef>
          <a:spcPct val="0"/>
        </a:spcBef>
        <a:buNone/>
        <a:defRPr sz="4400" kern="1200" baseline="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baseline="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jpe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hyperlink" Target="mailto:Dana.Caccamise@noaa.gov"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10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gi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beta.ngs.noaa.gov/OP-bluebook/OpusProjects.s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4" Type="http://schemas.openxmlformats.org/officeDocument/2006/relationships/hyperlink" Target="https://www.ngs.noaa.gov/OPUS-Projects/docs/Documentation.pdf"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2" Type="http://schemas.openxmlformats.org/officeDocument/2006/relationships/hyperlink" Target="mailto:NGS.Feedback@noaa.g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geodesy.noaa.gov/GPSonBM/" TargetMode="External"/><Relationship Id="rId2" Type="http://schemas.openxmlformats.org/officeDocument/2006/relationships/hyperlink" Target="https://noaa.maps.arcgis.com/apps/webappviewer/index.html?id=6093dd81e9e94f7a9062e2fe5fb2f7f5" TargetMode="Externa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hyperlink" Target="https://geodesy.noaa.gov/marks/recovery/" TargetMode="External"/><Relationship Id="rId7"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99.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3530"/>
            <a:ext cx="9144000" cy="1781533"/>
          </a:xfrm>
          <a:noFill/>
        </p:spPr>
        <p:txBody>
          <a:bodyPr>
            <a:noAutofit/>
          </a:bodyPr>
          <a:lstStyle/>
          <a:p>
            <a:r>
              <a:rPr lang="en-US" sz="3600" b="1" dirty="0">
                <a:solidFill>
                  <a:schemeClr val="tx2"/>
                </a:solidFill>
                <a:latin typeface="Times New Roman" panose="02020603050405020304" pitchFamily="18" charset="0"/>
                <a:cs typeface="Times New Roman" panose="02020603050405020304" pitchFamily="18" charset="0"/>
              </a:rPr>
              <a:t>Tidbits and Progress </a:t>
            </a:r>
            <a:br>
              <a:rPr lang="en-US" sz="3600" b="1" dirty="0">
                <a:solidFill>
                  <a:schemeClr val="tx2"/>
                </a:solidFill>
                <a:latin typeface="Times New Roman" panose="02020603050405020304" pitchFamily="18" charset="0"/>
                <a:cs typeface="Times New Roman" panose="02020603050405020304" pitchFamily="18" charset="0"/>
              </a:rPr>
            </a:br>
            <a:r>
              <a:rPr lang="en-US" sz="3600" b="1" dirty="0">
                <a:solidFill>
                  <a:schemeClr val="tx2"/>
                </a:solidFill>
                <a:latin typeface="Times New Roman" panose="02020603050405020304" pitchFamily="18" charset="0"/>
                <a:cs typeface="Times New Roman" panose="02020603050405020304" pitchFamily="18" charset="0"/>
              </a:rPr>
              <a:t>Towards Modernization</a:t>
            </a:r>
            <a:br>
              <a:rPr lang="en-US" sz="3600" b="1" dirty="0">
                <a:solidFill>
                  <a:schemeClr val="tx2"/>
                </a:solidFill>
                <a:latin typeface="Times New Roman" panose="02020603050405020304" pitchFamily="18" charset="0"/>
                <a:cs typeface="Times New Roman" panose="02020603050405020304" pitchFamily="18" charset="0"/>
              </a:rPr>
            </a:br>
            <a:endParaRPr lang="en-US" sz="3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901" y="2559846"/>
            <a:ext cx="7772197" cy="1781533"/>
          </a:xfrm>
        </p:spPr>
        <p:txBody>
          <a:bodyPr>
            <a:normAutofit fontScale="92500" lnSpcReduction="20000"/>
          </a:bodyPr>
          <a:lstStyle/>
          <a:p>
            <a:pPr algn="ctr">
              <a:buNone/>
            </a:pPr>
            <a:r>
              <a:rPr lang="en-US" b="1" dirty="0">
                <a:solidFill>
                  <a:schemeClr val="tx2"/>
                </a:solidFill>
                <a:latin typeface="Times New Roman" charset="0"/>
                <a:cs typeface="Times New Roman" charset="0"/>
              </a:rPr>
              <a:t>Dana </a:t>
            </a:r>
            <a:r>
              <a:rPr lang="en-US" b="1" dirty="0" err="1">
                <a:solidFill>
                  <a:schemeClr val="tx2"/>
                </a:solidFill>
                <a:latin typeface="Times New Roman" charset="0"/>
                <a:cs typeface="Times New Roman" charset="0"/>
              </a:rPr>
              <a:t>Caccamise</a:t>
            </a:r>
            <a:endParaRPr lang="en-US" b="1" dirty="0">
              <a:solidFill>
                <a:schemeClr val="tx2"/>
              </a:solidFill>
              <a:latin typeface="Times New Roman" charset="0"/>
              <a:cs typeface="Times New Roman" charset="0"/>
            </a:endParaRPr>
          </a:p>
          <a:p>
            <a:pPr algn="ctr">
              <a:buNone/>
            </a:pPr>
            <a:r>
              <a:rPr lang="en-US" sz="3000" b="1" dirty="0">
                <a:solidFill>
                  <a:schemeClr val="tx2"/>
                </a:solidFill>
                <a:latin typeface="Times New Roman" charset="0"/>
                <a:cs typeface="Times New Roman" charset="0"/>
              </a:rPr>
              <a:t>Pacific Southwest Regional Geodetic Advisor</a:t>
            </a:r>
          </a:p>
          <a:p>
            <a:pPr algn="ctr">
              <a:buNone/>
            </a:pPr>
            <a:r>
              <a:rPr lang="en-US" sz="3000" b="1" dirty="0">
                <a:solidFill>
                  <a:schemeClr val="tx2"/>
                </a:solidFill>
                <a:latin typeface="Times New Roman" charset="0"/>
                <a:cs typeface="Times New Roman" charset="0"/>
              </a:rPr>
              <a:t>NOAA/National Geodetic Survey</a:t>
            </a:r>
          </a:p>
          <a:p>
            <a:pPr algn="ctr">
              <a:buNone/>
            </a:pPr>
            <a:r>
              <a:rPr lang="en-US" sz="3000" b="1" dirty="0">
                <a:solidFill>
                  <a:schemeClr val="tx2"/>
                </a:solidFill>
                <a:latin typeface="Times New Roman" charset="0"/>
                <a:cs typeface="Times New Roman" charset="0"/>
              </a:rPr>
              <a:t>CPP Geomatics Conference</a:t>
            </a:r>
          </a:p>
          <a:p>
            <a:pPr>
              <a:buNone/>
            </a:pPr>
            <a:endParaRPr lang="en-US" sz="1900" dirty="0">
              <a:solidFill>
                <a:schemeClr val="tx2"/>
              </a:solidFill>
              <a:latin typeface="Times New Roman"/>
            </a:endParaRPr>
          </a:p>
        </p:txBody>
      </p:sp>
      <p:sp>
        <p:nvSpPr>
          <p:cNvPr id="4" name="Date Placeholder 3"/>
          <p:cNvSpPr>
            <a:spLocks noGrp="1"/>
          </p:cNvSpPr>
          <p:nvPr>
            <p:ph type="dt" sz="half" idx="10"/>
          </p:nvPr>
        </p:nvSpPr>
        <p:spPr/>
        <p:txBody>
          <a:bodyPr/>
          <a:lstStyle/>
          <a:p>
            <a:r>
              <a:rPr lang="en-US" dirty="0">
                <a:solidFill>
                  <a:schemeClr val="tx2"/>
                </a:solidFill>
              </a:rPr>
              <a:t>January 13,2023 </a:t>
            </a:r>
          </a:p>
        </p:txBody>
      </p:sp>
      <p:sp>
        <p:nvSpPr>
          <p:cNvPr id="6" name="Slide Number Placeholder 5"/>
          <p:cNvSpPr>
            <a:spLocks noGrp="1"/>
          </p:cNvSpPr>
          <p:nvPr>
            <p:ph type="sldNum" sz="quarter" idx="12"/>
          </p:nvPr>
        </p:nvSpPr>
        <p:spPr/>
        <p:txBody>
          <a:bodyPr/>
          <a:lstStyle/>
          <a:p>
            <a:fld id="{D3D538F9-49A3-B84F-B36B-A7030CDE5D5B}" type="slidenum">
              <a:rPr lang="en-US" smtClean="0">
                <a:solidFill>
                  <a:schemeClr val="tx2"/>
                </a:solidFill>
              </a:rPr>
              <a:t>1</a:t>
            </a:fld>
            <a:endParaRPr lang="en-US" dirty="0">
              <a:solidFill>
                <a:schemeClr val="tx2"/>
              </a:solidFill>
            </a:endParaRPr>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761949" y="4756320"/>
            <a:ext cx="6946771"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rPr>
              <a:t>https://www.federalregister.gov/documents/2020/10/05/2020-21902/deprecation-of-the-united-states-us-survey-foot</a:t>
            </a:r>
            <a:endParaRPr kumimoji="0" lang="en-US" sz="1100" b="0" i="0" u="none" strike="noStrike" cap="none" spc="0" normalizeH="0" baseline="0" dirty="0">
              <a:ln>
                <a:noFill/>
              </a:ln>
              <a:solidFill>
                <a:srgbClr val="002E97"/>
              </a:solidFill>
              <a:effectLst/>
              <a:uFillTx/>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953542" y="238146"/>
            <a:ext cx="723691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Deprecation of US Survey Foot</a:t>
            </a:r>
            <a:endParaRPr dirty="0">
              <a:solidFill>
                <a:srgbClr val="002E97"/>
              </a:solidFill>
            </a:endParaRPr>
          </a:p>
        </p:txBody>
      </p:sp>
      <p:sp>
        <p:nvSpPr>
          <p:cNvPr id="10" name="TextBox 9">
            <a:extLst>
              <a:ext uri="{FF2B5EF4-FFF2-40B4-BE49-F238E27FC236}">
                <a16:creationId xmlns:a16="http://schemas.microsoft.com/office/drawing/2014/main" id="{C7141DE4-757B-427C-97D1-B24C01F1A9C7}"/>
              </a:ext>
            </a:extLst>
          </p:cNvPr>
          <p:cNvSpPr txBox="1"/>
          <p:nvPr/>
        </p:nvSpPr>
        <p:spPr>
          <a:xfrm>
            <a:off x="313210" y="4738093"/>
            <a:ext cx="35041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rPr>
              <a:t>FRN</a:t>
            </a:r>
            <a:endParaRPr kumimoji="0" lang="en-US" sz="1200" b="1" i="0" u="none" strike="noStrike" cap="none" spc="0" normalizeH="0" baseline="0" dirty="0">
              <a:ln>
                <a:noFill/>
              </a:ln>
              <a:solidFill>
                <a:srgbClr val="002E97"/>
              </a:solidFill>
              <a:effectLst/>
              <a:uFillTx/>
              <a:sym typeface="Calibri"/>
            </a:endParaRPr>
          </a:p>
        </p:txBody>
      </p:sp>
      <p:sp>
        <p:nvSpPr>
          <p:cNvPr id="12" name="TextBox 11">
            <a:extLst>
              <a:ext uri="{FF2B5EF4-FFF2-40B4-BE49-F238E27FC236}">
                <a16:creationId xmlns:a16="http://schemas.microsoft.com/office/drawing/2014/main" id="{37F759EB-595E-40DE-9BE1-057E8467875F}"/>
              </a:ext>
            </a:extLst>
          </p:cNvPr>
          <p:cNvSpPr txBox="1"/>
          <p:nvPr/>
        </p:nvSpPr>
        <p:spPr>
          <a:xfrm>
            <a:off x="3847764" y="888994"/>
            <a:ext cx="173861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b="1" dirty="0">
                <a:solidFill>
                  <a:srgbClr val="002E97"/>
                </a:solidFill>
              </a:rPr>
              <a:t>December 31, 2022</a:t>
            </a:r>
            <a:endParaRPr kumimoji="0" lang="en-US" sz="1600" b="1" i="0" u="none" strike="noStrike" cap="none" spc="0" normalizeH="0" baseline="0" dirty="0">
              <a:ln>
                <a:noFill/>
              </a:ln>
              <a:solidFill>
                <a:srgbClr val="002E97"/>
              </a:solidFill>
              <a:effectLst/>
              <a:uFillTx/>
              <a:sym typeface="Calibri"/>
            </a:endParaRPr>
          </a:p>
        </p:txBody>
      </p:sp>
      <p:sp>
        <p:nvSpPr>
          <p:cNvPr id="13" name="TextBox 12">
            <a:extLst>
              <a:ext uri="{FF2B5EF4-FFF2-40B4-BE49-F238E27FC236}">
                <a16:creationId xmlns:a16="http://schemas.microsoft.com/office/drawing/2014/main" id="{4247965A-FEB1-4C0A-8545-CF29D1C9A2C6}"/>
              </a:ext>
            </a:extLst>
          </p:cNvPr>
          <p:cNvSpPr txBox="1"/>
          <p:nvPr/>
        </p:nvSpPr>
        <p:spPr>
          <a:xfrm>
            <a:off x="300378" y="3775199"/>
            <a:ext cx="659879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dirty="0">
                <a:solidFill>
                  <a:srgbClr val="002E97"/>
                </a:solidFill>
              </a:rPr>
              <a:t>Will NOT impact current SPCS 83 coordinates.  The US Survey Foot (</a:t>
            </a:r>
            <a:r>
              <a:rPr lang="en-US" sz="1600" dirty="0" err="1">
                <a:solidFill>
                  <a:srgbClr val="002E97"/>
                </a:solidFill>
              </a:rPr>
              <a:t>sft</a:t>
            </a:r>
            <a:r>
              <a:rPr lang="en-US" sz="1600" dirty="0">
                <a:solidFill>
                  <a:srgbClr val="002E97"/>
                </a:solidFill>
              </a:rPr>
              <a:t>) will </a:t>
            </a:r>
          </a:p>
          <a:p>
            <a:r>
              <a:rPr lang="en-US" sz="1600" dirty="0">
                <a:solidFill>
                  <a:srgbClr val="002E97"/>
                </a:solidFill>
              </a:rPr>
              <a:t>c</a:t>
            </a:r>
            <a:r>
              <a:rPr kumimoji="0" lang="en-US" sz="1600" i="0" u="none" strike="noStrike" cap="none" spc="0" normalizeH="0" baseline="0" dirty="0">
                <a:ln>
                  <a:noFill/>
                </a:ln>
                <a:solidFill>
                  <a:srgbClr val="002E97"/>
                </a:solidFill>
                <a:effectLst/>
                <a:uFillTx/>
                <a:sym typeface="Calibri"/>
              </a:rPr>
              <a:t>ontinue to be supported in the SPCS 83 system indefinitely.</a:t>
            </a:r>
          </a:p>
          <a:p>
            <a:r>
              <a:rPr lang="en-US" sz="1600" dirty="0">
                <a:solidFill>
                  <a:srgbClr val="002E97"/>
                </a:solidFill>
              </a:rPr>
              <a:t>The International Foot (</a:t>
            </a:r>
            <a:r>
              <a:rPr lang="en-US" sz="1600" dirty="0" err="1">
                <a:solidFill>
                  <a:srgbClr val="002E97"/>
                </a:solidFill>
              </a:rPr>
              <a:t>ift</a:t>
            </a:r>
            <a:r>
              <a:rPr lang="en-US" sz="1600" dirty="0">
                <a:solidFill>
                  <a:srgbClr val="002E97"/>
                </a:solidFill>
              </a:rPr>
              <a:t>) will be used in the Modernized NSRS and SPCS2022</a:t>
            </a:r>
          </a:p>
        </p:txBody>
      </p:sp>
      <p:pic>
        <p:nvPicPr>
          <p:cNvPr id="14" name="Picture 2" descr="http://annerussellart.com/newimages/Twoleftfeet.jpg">
            <a:extLst>
              <a:ext uri="{FF2B5EF4-FFF2-40B4-BE49-F238E27FC236}">
                <a16:creationId xmlns:a16="http://schemas.microsoft.com/office/drawing/2014/main" id="{C7FA0D83-25EC-4E97-8893-3E12DBD6A86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6628682" y="675084"/>
            <a:ext cx="2286718" cy="3793331"/>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45BDCA-C10F-4FDC-AA51-DC392110A342}"/>
              </a:ext>
            </a:extLst>
          </p:cNvPr>
          <p:cNvSpPr txBox="1"/>
          <p:nvPr/>
        </p:nvSpPr>
        <p:spPr>
          <a:xfrm>
            <a:off x="1157317" y="4540015"/>
            <a:ext cx="522194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rPr>
              <a:t>https://geodesy.noaa.gov/web/science_edu/webinar_series/ending-us-survey-foot.shtml</a:t>
            </a:r>
            <a:endParaRPr kumimoji="0" lang="en-US" sz="1100" b="0" i="0" u="none" strike="noStrike" cap="none" spc="0" normalizeH="0" baseline="0" dirty="0">
              <a:ln>
                <a:noFill/>
              </a:ln>
              <a:solidFill>
                <a:srgbClr val="002E97"/>
              </a:solidFill>
              <a:effectLst/>
              <a:uFillTx/>
              <a:sym typeface="Calibri"/>
            </a:endParaRPr>
          </a:p>
        </p:txBody>
      </p:sp>
      <p:sp>
        <p:nvSpPr>
          <p:cNvPr id="16" name="TextBox 15">
            <a:extLst>
              <a:ext uri="{FF2B5EF4-FFF2-40B4-BE49-F238E27FC236}">
                <a16:creationId xmlns:a16="http://schemas.microsoft.com/office/drawing/2014/main" id="{B80E3675-D8D7-4F6F-A0B0-FB1038BB18DC}"/>
              </a:ext>
            </a:extLst>
          </p:cNvPr>
          <p:cNvSpPr txBox="1"/>
          <p:nvPr/>
        </p:nvSpPr>
        <p:spPr>
          <a:xfrm>
            <a:off x="313210" y="4529312"/>
            <a:ext cx="67903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rPr>
              <a:t>Webinar </a:t>
            </a:r>
            <a:endParaRPr kumimoji="0" lang="en-US" sz="1200" b="1" i="0" u="none" strike="noStrike" cap="none" spc="0" normalizeH="0" baseline="0" dirty="0">
              <a:ln>
                <a:noFill/>
              </a:ln>
              <a:solidFill>
                <a:srgbClr val="002E97"/>
              </a:solidFill>
              <a:effectLst/>
              <a:uFillTx/>
              <a:sym typeface="Calibri"/>
            </a:endParaRPr>
          </a:p>
        </p:txBody>
      </p:sp>
      <p:pic>
        <p:nvPicPr>
          <p:cNvPr id="17" name="Picture 16">
            <a:extLst>
              <a:ext uri="{FF2B5EF4-FFF2-40B4-BE49-F238E27FC236}">
                <a16:creationId xmlns:a16="http://schemas.microsoft.com/office/drawing/2014/main" id="{ACFC2FEF-799F-4D94-A995-1612A0A5B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8416" y="1211205"/>
            <a:ext cx="3147166" cy="2360375"/>
          </a:xfrm>
          <a:prstGeom prst="rect">
            <a:avLst/>
          </a:prstGeom>
        </p:spPr>
      </p:pic>
    </p:spTree>
    <p:extLst>
      <p:ext uri="{BB962C8B-B14F-4D97-AF65-F5344CB8AC3E}">
        <p14:creationId xmlns:p14="http://schemas.microsoft.com/office/powerpoint/2010/main" val="2893308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https://geodesy.noaa.gov/</a:t>
            </a:r>
          </a:p>
        </p:txBody>
      </p:sp>
      <p:sp>
        <p:nvSpPr>
          <p:cNvPr id="7" name="Slide Number Placeholder 6"/>
          <p:cNvSpPr>
            <a:spLocks noGrp="1"/>
          </p:cNvSpPr>
          <p:nvPr>
            <p:ph type="sldNum" sz="quarter" idx="12"/>
          </p:nvPr>
        </p:nvSpPr>
        <p:spPr/>
        <p:txBody>
          <a:bodyPr/>
          <a:lstStyle/>
          <a:p>
            <a:fld id="{F816B496-F0A6-46B4-B7DE-38DD1EF75C42}" type="slidenum">
              <a:rPr lang="en-US" altLang="en-US" smtClean="0"/>
              <a:pPr/>
              <a:t>100</a:t>
            </a:fld>
            <a:endParaRPr lang="en-US" altLang="en-US"/>
          </a:p>
        </p:txBody>
      </p:sp>
      <p:sp>
        <p:nvSpPr>
          <p:cNvPr id="12" name="Rectangle 11"/>
          <p:cNvSpPr/>
          <p:nvPr/>
        </p:nvSpPr>
        <p:spPr>
          <a:xfrm>
            <a:off x="1485900" y="4375332"/>
            <a:ext cx="3814663" cy="461665"/>
          </a:xfrm>
          <a:prstGeom prst="rect">
            <a:avLst/>
          </a:prstGeom>
          <a:solidFill>
            <a:schemeClr val="bg1"/>
          </a:solidFill>
        </p:spPr>
        <p:txBody>
          <a:bodyPr wrap="square">
            <a:spAutoFit/>
          </a:bodyPr>
          <a:lstStyle/>
          <a:p>
            <a:endParaRPr lang="en-US" sz="2400" b="1" dirty="0"/>
          </a:p>
        </p:txBody>
      </p:sp>
      <p:sp>
        <p:nvSpPr>
          <p:cNvPr id="14" name="Content Placeholder 13">
            <a:extLst>
              <a:ext uri="{FF2B5EF4-FFF2-40B4-BE49-F238E27FC236}">
                <a16:creationId xmlns:a16="http://schemas.microsoft.com/office/drawing/2014/main" id="{D0E2868A-D8DF-432C-BEB6-1776775193AC}"/>
              </a:ext>
            </a:extLst>
          </p:cNvPr>
          <p:cNvSpPr>
            <a:spLocks noGrp="1"/>
          </p:cNvSpPr>
          <p:nvPr>
            <p:ph sz="half" idx="1"/>
          </p:nvPr>
        </p:nvSpPr>
        <p:spPr/>
        <p:txBody>
          <a:bodyPr/>
          <a:lstStyle/>
          <a:p>
            <a:endParaRPr lang="en-US"/>
          </a:p>
        </p:txBody>
      </p:sp>
      <p:pic>
        <p:nvPicPr>
          <p:cNvPr id="16" name="Picture 15">
            <a:extLst>
              <a:ext uri="{FF2B5EF4-FFF2-40B4-BE49-F238E27FC236}">
                <a16:creationId xmlns:a16="http://schemas.microsoft.com/office/drawing/2014/main" id="{3873FD91-5024-4E45-AB5B-2AEE9843DC89}"/>
              </a:ext>
            </a:extLst>
          </p:cNvPr>
          <p:cNvPicPr>
            <a:picLocks noChangeAspect="1"/>
          </p:cNvPicPr>
          <p:nvPr/>
        </p:nvPicPr>
        <p:blipFill>
          <a:blip r:embed="rId3"/>
          <a:stretch>
            <a:fillRect/>
          </a:stretch>
        </p:blipFill>
        <p:spPr>
          <a:xfrm>
            <a:off x="1485900" y="943234"/>
            <a:ext cx="6018706" cy="3994287"/>
          </a:xfrm>
          <a:prstGeom prst="rect">
            <a:avLst/>
          </a:prstGeom>
        </p:spPr>
      </p:pic>
      <p:sp>
        <p:nvSpPr>
          <p:cNvPr id="17" name="Oval 16">
            <a:extLst>
              <a:ext uri="{FF2B5EF4-FFF2-40B4-BE49-F238E27FC236}">
                <a16:creationId xmlns:a16="http://schemas.microsoft.com/office/drawing/2014/main" id="{2E653EE0-205F-4068-9C6D-810CB8D76F1C}"/>
              </a:ext>
            </a:extLst>
          </p:cNvPr>
          <p:cNvSpPr/>
          <p:nvPr/>
        </p:nvSpPr>
        <p:spPr>
          <a:xfrm>
            <a:off x="5225143" y="4200265"/>
            <a:ext cx="2812863" cy="8408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8162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Dana J </a:t>
            </a:r>
            <a:r>
              <a:rPr lang="en-US" sz="1800" dirty="0" err="1">
                <a:latin typeface="Arial" panose="020B0604020202020204" pitchFamily="34" charset="0"/>
                <a:cs typeface="Arial" panose="020B0604020202020204" pitchFamily="34" charset="0"/>
              </a:rPr>
              <a:t>Caccamise</a:t>
            </a:r>
            <a:r>
              <a:rPr lang="en-US" sz="1800" dirty="0">
                <a:latin typeface="Arial" panose="020B0604020202020204" pitchFamily="34" charset="0"/>
                <a:cs typeface="Arial" panose="020B0604020202020204" pitchFamily="34" charset="0"/>
              </a:rPr>
              <a:t> II, Ph.D.</a:t>
            </a:r>
          </a:p>
          <a:p>
            <a:pPr>
              <a:defRPr/>
            </a:pPr>
            <a:r>
              <a:rPr lang="en-US" sz="1800" dirty="0">
                <a:latin typeface="Arial" panose="020B0604020202020204" pitchFamily="34" charset="0"/>
                <a:cs typeface="Arial" panose="020B0604020202020204" pitchFamily="34" charset="0"/>
              </a:rPr>
              <a:t>Pacific Southwest Regional Geodetic Advisor (CA NV)</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Dana.Caccamise@noaa.gov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Hosted by the California Spatial Reference Center (CSRC)</a:t>
            </a:r>
          </a:p>
          <a:p>
            <a:pPr>
              <a:buFont typeface="Arial" charset="0"/>
              <a:buNone/>
              <a:defRPr/>
            </a:pPr>
            <a:r>
              <a:rPr lang="en-US" sz="1800" dirty="0">
                <a:effectLst/>
                <a:latin typeface="Cambria" panose="02040503050406030204" pitchFamily="18" charset="0"/>
                <a:ea typeface="Cambria" panose="02040503050406030204" pitchFamily="18" charset="0"/>
                <a:cs typeface="Times New Roman" panose="02020603050405020304" pitchFamily="18" charset="0"/>
              </a:rPr>
              <a:t>located at Scripps Institution of Oceanography (SIO) at the University California San Diego (UCSD)</a:t>
            </a:r>
            <a:r>
              <a:rPr lang="en-US" sz="1100" dirty="0">
                <a:effectLst/>
              </a:rPr>
              <a:t> </a:t>
            </a:r>
            <a:r>
              <a:rPr lang="en-US" sz="1800" dirty="0">
                <a:latin typeface="Arial" panose="020B0604020202020204" pitchFamily="34" charset="0"/>
                <a:cs typeface="Arial" panose="020B0604020202020204" pitchFamily="34" charset="0"/>
              </a:rPr>
              <a:t> </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D3D538F9-49A3-B84F-B36B-A7030CDE5D5B}" type="slidenum">
              <a:rPr lang="en-US" smtClean="0"/>
              <a:t>101</a:t>
            </a:fld>
            <a:endParaRPr lang="en-US"/>
          </a:p>
        </p:txBody>
      </p:sp>
    </p:spTree>
    <p:extLst>
      <p:ext uri="{BB962C8B-B14F-4D97-AF65-F5344CB8AC3E}">
        <p14:creationId xmlns:p14="http://schemas.microsoft.com/office/powerpoint/2010/main" val="849027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IGLD Update</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765033E4-C5B8-4423-9A69-095D679339D2}"/>
              </a:ext>
            </a:extLst>
          </p:cNvPr>
          <p:cNvSpPr>
            <a:spLocks noGrp="1"/>
          </p:cNvSpPr>
          <p:nvPr>
            <p:ph type="sldNum" sz="quarter" idx="12"/>
          </p:nvPr>
        </p:nvSpPr>
        <p:spPr/>
        <p:txBody>
          <a:bodyPr/>
          <a:lstStyle/>
          <a:p>
            <a:fld id="{D3D538F9-49A3-B84F-B36B-A7030CDE5D5B}" type="slidenum">
              <a:rPr lang="en-US" smtClean="0"/>
              <a:t>102</a:t>
            </a:fld>
            <a:endParaRPr lang="en-US"/>
          </a:p>
        </p:txBody>
      </p:sp>
    </p:spTree>
    <p:extLst>
      <p:ext uri="{BB962C8B-B14F-4D97-AF65-F5344CB8AC3E}">
        <p14:creationId xmlns:p14="http://schemas.microsoft.com/office/powerpoint/2010/main" val="16835706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is IGLD?</a:t>
            </a:r>
          </a:p>
        </p:txBody>
      </p:sp>
      <p:sp>
        <p:nvSpPr>
          <p:cNvPr id="3" name="Content Placeholder 2"/>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International Great Lakes Datum (IGLD) is a common height reference system by which water levels can be measured and meaningfully related to each other</a:t>
            </a:r>
          </a:p>
          <a:p>
            <a:r>
              <a:rPr lang="en-US" dirty="0">
                <a:latin typeface="Arial" panose="020B0604020202020204" pitchFamily="34" charset="0"/>
                <a:cs typeface="Arial" panose="020B0604020202020204" pitchFamily="34" charset="0"/>
              </a:rPr>
              <a:t>Joint effort between the United States and Canada</a:t>
            </a:r>
          </a:p>
          <a:p>
            <a:r>
              <a:rPr lang="en-US" dirty="0">
                <a:latin typeface="Arial" panose="020B0604020202020204" pitchFamily="34" charset="0"/>
                <a:cs typeface="Arial" panose="020B0604020202020204" pitchFamily="34" charset="0"/>
              </a:rPr>
              <a:t>Maintained by the Coordinating Committee on Great Lakes Basic Hydraulic and Hydrologic Data</a:t>
            </a:r>
          </a:p>
          <a:p>
            <a:r>
              <a:rPr lang="en-US" dirty="0">
                <a:latin typeface="Arial" panose="020B0604020202020204" pitchFamily="34" charset="0"/>
                <a:cs typeface="Arial" panose="020B0604020202020204" pitchFamily="34" charset="0"/>
              </a:rPr>
              <a:t>Due primarily to Glacial Isostatic Adjustment, IGLD is updated every 25-35 years</a:t>
            </a:r>
          </a:p>
          <a:p>
            <a:r>
              <a:rPr lang="en-US" dirty="0">
                <a:latin typeface="Arial" panose="020B0604020202020204" pitchFamily="34" charset="0"/>
                <a:cs typeface="Arial" panose="020B0604020202020204" pitchFamily="34" charset="0"/>
              </a:rPr>
              <a:t>The next update will be IGLD (2020)</a:t>
            </a:r>
          </a:p>
          <a:p>
            <a:endParaRPr lang="en-US" dirty="0"/>
          </a:p>
        </p:txBody>
      </p:sp>
      <p:sp>
        <p:nvSpPr>
          <p:cNvPr id="4" name="Slide Number Placeholder 3"/>
          <p:cNvSpPr>
            <a:spLocks noGrp="1"/>
          </p:cNvSpPr>
          <p:nvPr>
            <p:ph type="sldNum" sz="quarter" idx="12"/>
          </p:nvPr>
        </p:nvSpPr>
        <p:spPr/>
        <p:txBody>
          <a:bodyPr/>
          <a:lstStyle/>
          <a:p>
            <a:fld id="{18A0109D-9819-4DA5-AF56-9A2860C22C73}" type="slidenum">
              <a:rPr lang="en-US" smtClean="0"/>
              <a:t>103</a:t>
            </a:fld>
            <a:endParaRPr lang="en-US"/>
          </a:p>
        </p:txBody>
      </p:sp>
    </p:spTree>
    <p:extLst>
      <p:ext uri="{BB962C8B-B14F-4D97-AF65-F5344CB8AC3E}">
        <p14:creationId xmlns:p14="http://schemas.microsoft.com/office/powerpoint/2010/main" val="3234911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Fig5-IGLD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4570334" y="1095819"/>
            <a:ext cx="4573667" cy="3438082"/>
          </a:xfrm>
          <a:prstGeom prst="rect">
            <a:avLst/>
          </a:prstGeom>
          <a:noFill/>
          <a:ln>
            <a:noFill/>
          </a:ln>
        </p:spPr>
      </p:pic>
      <p:sp>
        <p:nvSpPr>
          <p:cNvPr id="5" name="Slide Number Placeholder 4"/>
          <p:cNvSpPr>
            <a:spLocks noGrp="1"/>
          </p:cNvSpPr>
          <p:nvPr>
            <p:ph type="sldNum" sz="quarter" idx="12"/>
          </p:nvPr>
        </p:nvSpPr>
        <p:spPr/>
        <p:txBody>
          <a:bodyPr/>
          <a:lstStyle/>
          <a:p>
            <a:fld id="{18A0109D-9819-4DA5-AF56-9A2860C22C73}" type="slidenum">
              <a:rPr lang="en-US" smtClean="0"/>
              <a:t>104</a:t>
            </a:fld>
            <a:endParaRPr lang="en-US"/>
          </a:p>
        </p:txBody>
      </p:sp>
    </p:spTree>
    <p:extLst>
      <p:ext uri="{BB962C8B-B14F-4D97-AF65-F5344CB8AC3E}">
        <p14:creationId xmlns:p14="http://schemas.microsoft.com/office/powerpoint/2010/main" val="19297403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(1985) Reference Surface</a:t>
            </a:r>
          </a:p>
        </p:txBody>
      </p:sp>
      <p:sp>
        <p:nvSpPr>
          <p:cNvPr id="4" name="Slide Number Placeholder 3"/>
          <p:cNvSpPr>
            <a:spLocks noGrp="1"/>
          </p:cNvSpPr>
          <p:nvPr>
            <p:ph type="sldNum" sz="quarter" idx="12"/>
          </p:nvPr>
        </p:nvSpPr>
        <p:spPr/>
        <p:txBody>
          <a:bodyPr/>
          <a:lstStyle/>
          <a:p>
            <a:fld id="{18A0109D-9819-4DA5-AF56-9A2860C22C73}" type="slidenum">
              <a:rPr lang="en-US" smtClean="0"/>
              <a:t>105</a:t>
            </a:fld>
            <a:endParaRPr lang="en-US"/>
          </a:p>
        </p:txBody>
      </p:sp>
      <p:sp>
        <p:nvSpPr>
          <p:cNvPr id="5" name="Google Shape;1106;p20"/>
          <p:cNvSpPr txBox="1">
            <a:spLocks/>
          </p:cNvSpPr>
          <p:nvPr/>
        </p:nvSpPr>
        <p:spPr>
          <a:xfrm>
            <a:off x="200025" y="1268016"/>
            <a:ext cx="8743950" cy="370403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spcBef>
                <a:spcPts val="0"/>
              </a:spcBef>
              <a:buClr>
                <a:srgbClr val="000000"/>
              </a:buClr>
              <a:buSzPts val="2000"/>
              <a:buFont typeface="Noto Sans Symbols"/>
              <a:buChar char="▪"/>
            </a:pPr>
            <a:r>
              <a:rPr lang="en-US" sz="1600" dirty="0">
                <a:solidFill>
                  <a:schemeClr val="tx2"/>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solidFill>
                <a:schemeClr val="tx2"/>
              </a:solidFill>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chemeClr val="tx2"/>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solidFill>
                <a:schemeClr val="tx2"/>
              </a:solidFill>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chemeClr val="tx2"/>
                </a:solidFill>
                <a:latin typeface="Arial" panose="020B0604020202020204" pitchFamily="34" charset="0"/>
                <a:ea typeface="Calibri"/>
                <a:cs typeface="Arial" panose="020B0604020202020204" pitchFamily="34" charset="0"/>
                <a:sym typeface="Calibri"/>
              </a:rPr>
              <a:t>Very time consuming &amp; cost prohibitive</a:t>
            </a:r>
            <a:endParaRPr lang="en-US" sz="2000" dirty="0">
              <a:solidFill>
                <a:schemeClr val="tx2"/>
              </a:solidFill>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chemeClr val="tx2"/>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solidFill>
                <a:schemeClr val="tx2"/>
              </a:solidFill>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chemeClr val="tx2"/>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solidFill>
                <a:schemeClr val="tx2"/>
              </a:solidFill>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chemeClr val="tx2"/>
                </a:solidFill>
                <a:latin typeface="Arial" panose="020B0604020202020204" pitchFamily="34" charset="0"/>
                <a:ea typeface="Calibri"/>
                <a:cs typeface="Arial" panose="020B0604020202020204" pitchFamily="34" charset="0"/>
                <a:sym typeface="Calibri"/>
              </a:rPr>
              <a:t>Extends the reference zero inland</a:t>
            </a:r>
            <a:endParaRPr lang="en-US" sz="2400" dirty="0">
              <a:solidFill>
                <a:schemeClr val="tx2"/>
              </a:solidFill>
              <a:latin typeface="Arial" panose="020B0604020202020204" pitchFamily="34" charset="0"/>
              <a:cs typeface="Arial" panose="020B0604020202020204" pitchFamily="34" charset="0"/>
            </a:endParaRPr>
          </a:p>
          <a:p>
            <a:pPr marL="257175" indent="-161925">
              <a:spcBef>
                <a:spcPts val="300"/>
              </a:spcBef>
              <a:buClr>
                <a:srgbClr val="3F3F3F"/>
              </a:buClr>
              <a:buSzPts val="2000"/>
              <a:buNone/>
            </a:pPr>
            <a:endParaRPr lang="en-US" sz="1500" dirty="0">
              <a:solidFill>
                <a:schemeClr val="tx2"/>
              </a:solidFill>
              <a:latin typeface="Calibri"/>
              <a:ea typeface="Calibri"/>
              <a:cs typeface="Calibri"/>
              <a:sym typeface="Calibri"/>
            </a:endParaRPr>
          </a:p>
          <a:p>
            <a:pPr marL="0" indent="0">
              <a:spcBef>
                <a:spcPts val="0"/>
              </a:spcBef>
              <a:buNone/>
            </a:pPr>
            <a:endParaRPr lang="en-US" sz="2100" dirty="0">
              <a:solidFill>
                <a:schemeClr val="tx2"/>
              </a:solidFill>
            </a:endParaRPr>
          </a:p>
        </p:txBody>
      </p:sp>
      <p:pic>
        <p:nvPicPr>
          <p:cNvPr id="6" name="Google Shape;1107;p20" descr="Fig1-NAVD88-CGVD2013-labels-trim.pdf"/>
          <p:cNvPicPr preferRelativeResize="0"/>
          <p:nvPr/>
        </p:nvPicPr>
        <p:blipFill rotWithShape="1">
          <a:blip r:embed="rId2">
            <a:alphaModFix/>
          </a:blip>
          <a:srcRect/>
          <a:stretch/>
        </p:blipFill>
        <p:spPr>
          <a:xfrm>
            <a:off x="448106" y="3263309"/>
            <a:ext cx="3581400" cy="1524000"/>
          </a:xfrm>
          <a:prstGeom prst="rect">
            <a:avLst/>
          </a:prstGeom>
          <a:noFill/>
          <a:ln>
            <a:noFill/>
          </a:ln>
        </p:spPr>
      </p:pic>
      <p:pic>
        <p:nvPicPr>
          <p:cNvPr id="7" name="Google Shape;1108;p20" descr="IGLD85-Fig2.gif"/>
          <p:cNvPicPr preferRelativeResize="0"/>
          <p:nvPr/>
        </p:nvPicPr>
        <p:blipFill rotWithShape="1">
          <a:blip r:embed="rId3">
            <a:alphaModFix/>
          </a:blip>
          <a:srcRect/>
          <a:stretch/>
        </p:blipFill>
        <p:spPr>
          <a:xfrm>
            <a:off x="4522662" y="2806995"/>
            <a:ext cx="3018982" cy="1865899"/>
          </a:xfrm>
          <a:prstGeom prst="rect">
            <a:avLst/>
          </a:prstGeom>
          <a:noFill/>
          <a:ln>
            <a:noFill/>
          </a:ln>
        </p:spPr>
      </p:pic>
      <p:pic>
        <p:nvPicPr>
          <p:cNvPr id="8" name="Google Shape;1109;p20" descr="NGS Rod Man trim.jpg"/>
          <p:cNvPicPr preferRelativeResize="0"/>
          <p:nvPr/>
        </p:nvPicPr>
        <p:blipFill rotWithShape="1">
          <a:blip r:embed="rId4">
            <a:alphaModFix/>
          </a:blip>
          <a:srcRect/>
          <a:stretch/>
        </p:blipFill>
        <p:spPr>
          <a:xfrm>
            <a:off x="7703289" y="2182254"/>
            <a:ext cx="651673" cy="2490640"/>
          </a:xfrm>
          <a:prstGeom prst="rect">
            <a:avLst/>
          </a:prstGeom>
          <a:noFill/>
          <a:ln w="9525" cap="flat" cmpd="sng">
            <a:solidFill>
              <a:schemeClr val="dk1"/>
            </a:solidFill>
            <a:prstDash val="solid"/>
            <a:round/>
            <a:headEnd type="none" w="sm" len="sm"/>
            <a:tailEnd type="none" w="sm" len="sm"/>
          </a:ln>
        </p:spPr>
      </p:pic>
      <p:sp>
        <p:nvSpPr>
          <p:cNvPr id="10" name="Rectangle 9">
            <a:extLst>
              <a:ext uri="{FF2B5EF4-FFF2-40B4-BE49-F238E27FC236}">
                <a16:creationId xmlns:a16="http://schemas.microsoft.com/office/drawing/2014/main" id="{E06F6ECB-38BE-45D5-A0E7-7961D660089B}"/>
              </a:ext>
            </a:extLst>
          </p:cNvPr>
          <p:cNvSpPr/>
          <p:nvPr/>
        </p:nvSpPr>
        <p:spPr>
          <a:xfrm flipV="1">
            <a:off x="4537165" y="4445616"/>
            <a:ext cx="487488" cy="219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4625575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a new IGLD?</a:t>
            </a:r>
          </a:p>
        </p:txBody>
      </p:sp>
      <p:sp>
        <p:nvSpPr>
          <p:cNvPr id="4" name="Slide Number Placeholder 3"/>
          <p:cNvSpPr>
            <a:spLocks noGrp="1"/>
          </p:cNvSpPr>
          <p:nvPr>
            <p:ph type="sldNum" sz="quarter" idx="12"/>
          </p:nvPr>
        </p:nvSpPr>
        <p:spPr/>
        <p:txBody>
          <a:bodyPr/>
          <a:lstStyle/>
          <a:p>
            <a:fld id="{18A0109D-9819-4DA5-AF56-9A2860C22C73}" type="slidenum">
              <a:rPr lang="en-US" smtClean="0"/>
              <a:t>106</a:t>
            </a:fld>
            <a:endParaRPr lang="en-US"/>
          </a:p>
        </p:txBody>
      </p:sp>
      <p:sp>
        <p:nvSpPr>
          <p:cNvPr id="5" name="Google Shape;1057;p14"/>
          <p:cNvSpPr txBox="1">
            <a:spLocks/>
          </p:cNvSpPr>
          <p:nvPr/>
        </p:nvSpPr>
        <p:spPr>
          <a:xfrm>
            <a:off x="200025" y="979865"/>
            <a:ext cx="8743950" cy="3962494"/>
          </a:xfrm>
          <a:prstGeom prst="rect">
            <a:avLst/>
          </a:prstGeom>
          <a:noFill/>
          <a:ln>
            <a:noFill/>
          </a:ln>
        </p:spPr>
        <p:txBody>
          <a:bodyPr spcFirstLastPara="1" vert="horz" wrap="square" lIns="68569" tIns="34275" rIns="68569" bIns="3427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3F3F3F"/>
              </a:buClr>
              <a:buSzPts val="2400"/>
              <a:buNone/>
            </a:pPr>
            <a:r>
              <a:rPr lang="en-US" sz="1800" dirty="0">
                <a:solidFill>
                  <a:schemeClr val="tx2"/>
                </a:solidFill>
              </a:rPr>
              <a:t>		</a:t>
            </a:r>
            <a:br>
              <a:rPr lang="en-US" sz="1800" dirty="0">
                <a:solidFill>
                  <a:schemeClr val="tx2"/>
                </a:solidFill>
              </a:rPr>
            </a:br>
            <a:r>
              <a:rPr lang="en-US" sz="1800" u="sng" dirty="0">
                <a:solidFill>
                  <a:schemeClr val="tx2"/>
                </a:solidFill>
              </a:rPr>
              <a:t>Glacial Isostatic Adjustment – (GIA)</a:t>
            </a:r>
            <a:endParaRPr lang="en-US" sz="2100" dirty="0">
              <a:solidFill>
                <a:schemeClr val="tx2"/>
              </a:solidFill>
            </a:endParaRPr>
          </a:p>
          <a:p>
            <a:pPr marL="257175" indent="-142875">
              <a:spcBef>
                <a:spcPts val="0"/>
              </a:spcBef>
              <a:buClr>
                <a:srgbClr val="3F3F3F"/>
              </a:buClr>
              <a:buSzPts val="2400"/>
              <a:buNone/>
            </a:pPr>
            <a:endParaRPr lang="en-US" sz="1800" dirty="0">
              <a:solidFill>
                <a:schemeClr val="tx2"/>
              </a:solidFill>
            </a:endParaRPr>
          </a:p>
        </p:txBody>
      </p:sp>
      <p:sp>
        <p:nvSpPr>
          <p:cNvPr id="6" name="Google Shape;1058;p14"/>
          <p:cNvSpPr txBox="1"/>
          <p:nvPr/>
        </p:nvSpPr>
        <p:spPr>
          <a:xfrm>
            <a:off x="3177485" y="1892272"/>
            <a:ext cx="1850210" cy="2646296"/>
          </a:xfrm>
          <a:prstGeom prst="rect">
            <a:avLst/>
          </a:prstGeom>
          <a:noFill/>
          <a:ln>
            <a:noFill/>
          </a:ln>
        </p:spPr>
        <p:txBody>
          <a:bodyPr spcFirstLastPara="1" wrap="square" lIns="68569" tIns="34275" rIns="68569" bIns="34275" anchor="t" anchorCtr="0">
            <a:noAutofit/>
          </a:bodyPr>
          <a:lstStyle/>
          <a:p>
            <a:pPr algn="ctr"/>
            <a:r>
              <a:rPr lang="en-US" sz="1200" dirty="0">
                <a:solidFill>
                  <a:schemeClr val="tx2"/>
                </a:solidFill>
                <a:latin typeface="Arial"/>
                <a:ea typeface="Arial"/>
                <a:cs typeface="Arial"/>
                <a:sym typeface="Arial"/>
              </a:rPr>
              <a:t>Uplifting in north</a:t>
            </a:r>
            <a:endParaRPr sz="1600" dirty="0">
              <a:solidFill>
                <a:schemeClr val="tx2"/>
              </a:solidFill>
            </a:endParaRPr>
          </a:p>
          <a:p>
            <a:pPr algn="ctr"/>
            <a:r>
              <a:rPr lang="en-US" sz="1200" dirty="0">
                <a:solidFill>
                  <a:schemeClr val="tx2"/>
                </a:solidFill>
                <a:latin typeface="Arial"/>
                <a:ea typeface="Arial"/>
                <a:cs typeface="Arial"/>
                <a:sym typeface="Arial"/>
              </a:rPr>
              <a:t>Subsiding in south</a:t>
            </a:r>
            <a:endParaRPr sz="1600" dirty="0">
              <a:solidFill>
                <a:schemeClr val="tx2"/>
              </a:solidFill>
            </a:endParaRPr>
          </a:p>
          <a:p>
            <a:pPr algn="ctr"/>
            <a:endParaRPr sz="1200" dirty="0">
              <a:solidFill>
                <a:schemeClr val="tx2"/>
              </a:solidFill>
              <a:latin typeface="Arial"/>
              <a:ea typeface="Arial"/>
              <a:cs typeface="Arial"/>
              <a:sym typeface="Arial"/>
            </a:endParaRPr>
          </a:p>
          <a:p>
            <a:pPr algn="ctr"/>
            <a:r>
              <a:rPr lang="en-US" sz="1200" dirty="0">
                <a:solidFill>
                  <a:schemeClr val="tx2"/>
                </a:solidFill>
                <a:latin typeface="Arial"/>
                <a:ea typeface="Arial"/>
                <a:cs typeface="Arial"/>
                <a:sym typeface="Arial"/>
              </a:rPr>
              <a:t>Overall tilting ~7 mm/year  (21cm or 0.7’ over 30 year)</a:t>
            </a:r>
            <a:endParaRPr sz="1600" dirty="0">
              <a:solidFill>
                <a:schemeClr val="tx2"/>
              </a:solidFill>
            </a:endParaRPr>
          </a:p>
          <a:p>
            <a:pPr algn="ctr"/>
            <a:endParaRPr sz="1200" dirty="0">
              <a:solidFill>
                <a:schemeClr val="tx2"/>
              </a:solidFill>
              <a:latin typeface="Arial"/>
              <a:ea typeface="Arial"/>
              <a:cs typeface="Arial"/>
              <a:sym typeface="Arial"/>
            </a:endParaRPr>
          </a:p>
          <a:p>
            <a:pPr algn="ctr"/>
            <a:r>
              <a:rPr lang="en-US" sz="1200" dirty="0">
                <a:solidFill>
                  <a:schemeClr val="tx2"/>
                </a:solidFill>
                <a:latin typeface="Arial"/>
                <a:ea typeface="Arial"/>
                <a:cs typeface="Arial"/>
                <a:sym typeface="Arial"/>
              </a:rPr>
              <a:t>Need to update IGLD every 25-30 years</a:t>
            </a:r>
            <a:endParaRPr sz="1200" dirty="0">
              <a:solidFill>
                <a:schemeClr val="tx2"/>
              </a:solidFill>
              <a:latin typeface="Arial"/>
              <a:ea typeface="Arial"/>
              <a:cs typeface="Arial"/>
              <a:sym typeface="Arial"/>
            </a:endParaRPr>
          </a:p>
          <a:p>
            <a:pPr algn="ctr"/>
            <a:endParaRPr sz="1050" dirty="0">
              <a:solidFill>
                <a:schemeClr val="tx2"/>
              </a:solidFill>
              <a:latin typeface="Arial"/>
              <a:ea typeface="Arial"/>
              <a:cs typeface="Arial"/>
              <a:sym typeface="Arial"/>
            </a:endParaRPr>
          </a:p>
        </p:txBody>
      </p:sp>
      <p:pic>
        <p:nvPicPr>
          <p:cNvPr id="7" name="Google Shape;1059;p14" descr="gia_image.jpg"/>
          <p:cNvPicPr preferRelativeResize="0"/>
          <p:nvPr/>
        </p:nvPicPr>
        <p:blipFill rotWithShape="1">
          <a:blip r:embed="rId3">
            <a:alphaModFix/>
          </a:blip>
          <a:srcRect/>
          <a:stretch/>
        </p:blipFill>
        <p:spPr>
          <a:xfrm>
            <a:off x="684006" y="1762990"/>
            <a:ext cx="2508997" cy="2775578"/>
          </a:xfrm>
          <a:prstGeom prst="rect">
            <a:avLst/>
          </a:prstGeom>
          <a:noFill/>
          <a:ln>
            <a:noFill/>
          </a:ln>
        </p:spPr>
      </p:pic>
      <p:sp>
        <p:nvSpPr>
          <p:cNvPr id="9" name="Google Shape;1061;p14"/>
          <p:cNvSpPr txBox="1"/>
          <p:nvPr/>
        </p:nvSpPr>
        <p:spPr>
          <a:xfrm>
            <a:off x="3453715" y="3765144"/>
            <a:ext cx="5490260" cy="1054104"/>
          </a:xfrm>
          <a:prstGeom prst="rect">
            <a:avLst/>
          </a:prstGeom>
          <a:noFill/>
          <a:ln>
            <a:noFill/>
          </a:ln>
        </p:spPr>
        <p:txBody>
          <a:bodyPr spcFirstLastPara="1" wrap="square" lIns="68569" tIns="34275" rIns="68569" bIns="34275" anchor="t" anchorCtr="0">
            <a:spAutoFit/>
          </a:bodyPr>
          <a:lstStyle/>
          <a:p>
            <a:r>
              <a:rPr lang="en-US" sz="1600" i="1" dirty="0">
                <a:solidFill>
                  <a:schemeClr val="tx2"/>
                </a:solidFill>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600" i="1" dirty="0" err="1">
                <a:solidFill>
                  <a:schemeClr val="tx2"/>
                </a:solidFill>
                <a:latin typeface="Arial" panose="020B0604020202020204" pitchFamily="34" charset="0"/>
                <a:cs typeface="Arial" panose="020B0604020202020204" pitchFamily="34" charset="0"/>
              </a:rPr>
              <a:t>Craymer</a:t>
            </a:r>
            <a:r>
              <a:rPr lang="en-US" sz="1600" i="1" dirty="0">
                <a:solidFill>
                  <a:schemeClr val="tx2"/>
                </a:solidFill>
                <a:latin typeface="Arial" panose="020B0604020202020204" pitchFamily="34" charset="0"/>
                <a:cs typeface="Arial" panose="020B0604020202020204" pitchFamily="34" charset="0"/>
              </a:rPr>
              <a:t> and C. </a:t>
            </a:r>
            <a:r>
              <a:rPr lang="en-US" sz="1600" i="1" dirty="0" err="1">
                <a:solidFill>
                  <a:schemeClr val="tx2"/>
                </a:solidFill>
                <a:latin typeface="Arial" panose="020B0604020202020204" pitchFamily="34" charset="0"/>
                <a:cs typeface="Arial" panose="020B0604020202020204" pitchFamily="34" charset="0"/>
              </a:rPr>
              <a:t>Wisotzkey</a:t>
            </a:r>
            <a:r>
              <a:rPr lang="en-US" sz="1600" i="1" dirty="0">
                <a:solidFill>
                  <a:schemeClr val="tx2"/>
                </a:solidFill>
                <a:latin typeface="Arial" panose="020B0604020202020204" pitchFamily="34" charset="0"/>
                <a:cs typeface="Arial" panose="020B0604020202020204" pitchFamily="34" charset="0"/>
              </a:rPr>
              <a:t>, 2021. </a:t>
            </a:r>
            <a:endParaRPr sz="1200" dirty="0">
              <a:solidFill>
                <a:schemeClr val="tx2"/>
              </a:solidFill>
              <a:latin typeface="Arial" panose="020B0604020202020204" pitchFamily="34" charset="0"/>
              <a:cs typeface="Arial" panose="020B0604020202020204" pitchFamily="34" charset="0"/>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5103895" y="1205445"/>
            <a:ext cx="3451685" cy="2467071"/>
          </a:xfrm>
          <a:prstGeom prst="rect">
            <a:avLst/>
          </a:prstGeom>
          <a:ln w="6350">
            <a:solidFill>
              <a:sysClr val="windowText" lastClr="000000"/>
            </a:solidFill>
          </a:ln>
        </p:spPr>
      </p:pic>
    </p:spTree>
    <p:extLst>
      <p:ext uri="{BB962C8B-B14F-4D97-AF65-F5344CB8AC3E}">
        <p14:creationId xmlns:p14="http://schemas.microsoft.com/office/powerpoint/2010/main" val="787035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8A0109D-9819-4DA5-AF56-9A2860C22C73}" type="slidenum">
              <a:rPr lang="en-US" smtClean="0"/>
              <a:t>107</a:t>
            </a:fld>
            <a:endParaRPr lang="en-US"/>
          </a:p>
        </p:txBody>
      </p:sp>
    </p:spTree>
    <p:extLst>
      <p:ext uri="{BB962C8B-B14F-4D97-AF65-F5344CB8AC3E}">
        <p14:creationId xmlns:p14="http://schemas.microsoft.com/office/powerpoint/2010/main" val="20957361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Status of IGLD Update</a:t>
            </a:r>
          </a:p>
        </p:txBody>
      </p:sp>
      <p:sp>
        <p:nvSpPr>
          <p:cNvPr id="3" name="Content Placeholder 2"/>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GNSS field campaign planned for 2022 – no plans to postpone again</a:t>
            </a:r>
          </a:p>
          <a:p>
            <a:r>
              <a:rPr lang="en-US" dirty="0">
                <a:latin typeface="Arial" panose="020B0604020202020204" pitchFamily="34" charset="0"/>
                <a:cs typeface="Arial" panose="020B0604020202020204" pitchFamily="34" charset="0"/>
              </a:rPr>
              <a:t>Seasonal gauging continues</a:t>
            </a:r>
          </a:p>
          <a:p>
            <a:r>
              <a:rPr lang="en-US" dirty="0">
                <a:latin typeface="Arial" panose="020B0604020202020204" pitchFamily="34" charset="0"/>
                <a:cs typeface="Arial" panose="020B0604020202020204" pitchFamily="34" charset="0"/>
              </a:rPr>
              <a:t>Hydraulic corrector working group set up to investigate the need for HCs in IGLD (2020)</a:t>
            </a:r>
          </a:p>
          <a:p>
            <a:r>
              <a:rPr lang="en-US" dirty="0">
                <a:latin typeface="Arial" panose="020B0604020202020204" pitchFamily="34" charset="0"/>
                <a:cs typeface="Arial" panose="020B0604020202020204" pitchFamily="34" charset="0"/>
              </a:rPr>
              <a:t>IGLD (2020) is planned for release about one year after the release of the NAPGD2022 vertical datum</a:t>
            </a:r>
          </a:p>
        </p:txBody>
      </p:sp>
      <p:sp>
        <p:nvSpPr>
          <p:cNvPr id="4" name="Slide Number Placeholder 3"/>
          <p:cNvSpPr>
            <a:spLocks noGrp="1"/>
          </p:cNvSpPr>
          <p:nvPr>
            <p:ph type="sldNum" sz="quarter" idx="12"/>
          </p:nvPr>
        </p:nvSpPr>
        <p:spPr/>
        <p:txBody>
          <a:bodyPr/>
          <a:lstStyle/>
          <a:p>
            <a:fld id="{18A0109D-9819-4DA5-AF56-9A2860C22C73}" type="slidenum">
              <a:rPr lang="en-US" smtClean="0"/>
              <a:t>108</a:t>
            </a:fld>
            <a:endParaRPr lang="en-US"/>
          </a:p>
        </p:txBody>
      </p:sp>
    </p:spTree>
    <p:extLst>
      <p:ext uri="{BB962C8B-B14F-4D97-AF65-F5344CB8AC3E}">
        <p14:creationId xmlns:p14="http://schemas.microsoft.com/office/powerpoint/2010/main" val="8806484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04DA-38CB-43DD-9503-2C2B214D61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102F8E-8DA3-4412-94A8-07C469C575BE}"/>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FFA9CD4C-B118-4C7A-852C-5C511CC1AB61}"/>
              </a:ext>
            </a:extLst>
          </p:cNvPr>
          <p:cNvSpPr>
            <a:spLocks noGrp="1"/>
          </p:cNvSpPr>
          <p:nvPr>
            <p:ph type="sldNum" sz="quarter" idx="12"/>
          </p:nvPr>
        </p:nvSpPr>
        <p:spPr/>
        <p:txBody>
          <a:bodyPr/>
          <a:lstStyle/>
          <a:p>
            <a:fld id="{D3D538F9-49A3-B84F-B36B-A7030CDE5D5B}" type="slidenum">
              <a:rPr lang="en-US" smtClean="0"/>
              <a:t>109</a:t>
            </a:fld>
            <a:endParaRPr lang="en-US"/>
          </a:p>
        </p:txBody>
      </p:sp>
      <p:pic>
        <p:nvPicPr>
          <p:cNvPr id="7" name="Picture 6">
            <a:extLst>
              <a:ext uri="{FF2B5EF4-FFF2-40B4-BE49-F238E27FC236}">
                <a16:creationId xmlns:a16="http://schemas.microsoft.com/office/drawing/2014/main" id="{8FE7ACA3-45CB-403F-A006-CD9D5D2FD6AA}"/>
              </a:ext>
            </a:extLst>
          </p:cNvPr>
          <p:cNvPicPr>
            <a:picLocks noChangeAspect="1"/>
          </p:cNvPicPr>
          <p:nvPr/>
        </p:nvPicPr>
        <p:blipFill>
          <a:blip r:embed="rId2"/>
          <a:stretch>
            <a:fillRect/>
          </a:stretch>
        </p:blipFill>
        <p:spPr>
          <a:xfrm>
            <a:off x="0" y="476250"/>
            <a:ext cx="9144000" cy="4191000"/>
          </a:xfrm>
          <a:prstGeom prst="rect">
            <a:avLst/>
          </a:prstGeom>
        </p:spPr>
      </p:pic>
    </p:spTree>
    <p:extLst>
      <p:ext uri="{BB962C8B-B14F-4D97-AF65-F5344CB8AC3E}">
        <p14:creationId xmlns:p14="http://schemas.microsoft.com/office/powerpoint/2010/main" val="1146818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SPCS2022</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7453491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Getting acquainted with SPCS2022</a:t>
            </a:r>
            <a:endParaRPr lang="en-US" sz="3600" b="1"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742950" y="1199914"/>
            <a:ext cx="7658100" cy="3430663"/>
          </a:xfrm>
        </p:spPr>
        <p:txBody>
          <a:bodyPr>
            <a:normAutofit fontScale="77500" lnSpcReduction="20000"/>
          </a:bodyPr>
          <a:lstStyle/>
          <a:p>
            <a:r>
              <a:rPr lang="en-US" b="1" dirty="0">
                <a:latin typeface="Arial" panose="020B0604020202020204" pitchFamily="34" charset="0"/>
                <a:cs typeface="Arial" panose="020B0604020202020204" pitchFamily="34" charset="0"/>
              </a:rPr>
              <a:t>Distortion design philosophy</a:t>
            </a:r>
          </a:p>
          <a:p>
            <a:pPr lvl="1"/>
            <a:r>
              <a:rPr lang="en-US" b="1" i="1" dirty="0">
                <a:latin typeface="Arial" panose="020B0604020202020204" pitchFamily="34" charset="0"/>
                <a:cs typeface="Arial" panose="020B0604020202020204" pitchFamily="34" charset="0"/>
              </a:rPr>
              <a:t>Linear distortion </a:t>
            </a:r>
            <a:r>
              <a:rPr lang="en-US" dirty="0">
                <a:latin typeface="Arial" panose="020B0604020202020204" pitchFamily="34" charset="0"/>
                <a:cs typeface="Arial" panose="020B0604020202020204" pitchFamily="34" charset="0"/>
              </a:rPr>
              <a:t>minimized at topographic surface (</a:t>
            </a:r>
            <a:r>
              <a:rPr lang="en-US" b="1"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at ellipsoid surface)</a:t>
            </a:r>
          </a:p>
          <a:p>
            <a:pPr lvl="1"/>
            <a:r>
              <a:rPr lang="en-US" b="1" i="1" dirty="0">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to reduce difference between projected “grid” and actual “ground” distances</a:t>
            </a:r>
          </a:p>
          <a:p>
            <a:r>
              <a:rPr lang="en-US" b="1" dirty="0">
                <a:latin typeface="Arial" panose="020B0604020202020204" pitchFamily="34" charset="0"/>
                <a:cs typeface="Arial" panose="020B0604020202020204" pitchFamily="34" charset="0"/>
              </a:rPr>
              <a:t>Other things:</a:t>
            </a:r>
          </a:p>
          <a:p>
            <a:pPr lvl="1"/>
            <a:r>
              <a:rPr lang="en-US" dirty="0">
                <a:latin typeface="Arial" panose="020B0604020202020204" pitchFamily="34" charset="0"/>
                <a:cs typeface="Arial" panose="020B0604020202020204" pitchFamily="34" charset="0"/>
              </a:rPr>
              <a:t>Zone “layers”</a:t>
            </a:r>
          </a:p>
          <a:p>
            <a:pPr lvl="1"/>
            <a:r>
              <a:rPr lang="en-US" dirty="0">
                <a:latin typeface="Arial" panose="020B0604020202020204" pitchFamily="34" charset="0"/>
                <a:cs typeface="Arial" panose="020B0604020202020204" pitchFamily="34" charset="0"/>
              </a:rPr>
              <a:t>Low distortion projections (LDPs)</a:t>
            </a:r>
          </a:p>
          <a:p>
            <a:pPr lvl="1"/>
            <a:r>
              <a:rPr lang="en-US" dirty="0">
                <a:latin typeface="Arial" panose="020B0604020202020204" pitchFamily="34" charset="0"/>
                <a:cs typeface="Arial" panose="020B0604020202020204" pitchFamily="34" charset="0"/>
              </a:rPr>
              <a:t>Status and performance of zone designs</a:t>
            </a:r>
          </a:p>
          <a:p>
            <a:pPr lvl="1"/>
            <a:r>
              <a:rPr lang="en-US" dirty="0">
                <a:latin typeface="Arial" panose="020B0604020202020204" pitchFamily="34" charset="0"/>
                <a:cs typeface="Arial" panose="020B0604020202020204" pitchFamily="34" charset="0"/>
              </a:rPr>
              <a:t>The timing of it all…</a:t>
            </a:r>
          </a:p>
        </p:txBody>
      </p:sp>
      <p:sp>
        <p:nvSpPr>
          <p:cNvPr id="4" name="Slide Number Placeholder 3">
            <a:extLst>
              <a:ext uri="{FF2B5EF4-FFF2-40B4-BE49-F238E27FC236}">
                <a16:creationId xmlns:a16="http://schemas.microsoft.com/office/drawing/2014/main" id="{B992AF2B-F86A-4FC0-866D-865FFFCD9682}"/>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12</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1858484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SPCS2022</a:t>
            </a:r>
            <a:r>
              <a:rPr lang="en-US" b="1" dirty="0">
                <a:solidFill>
                  <a:schemeClr val="tx2"/>
                </a:solidFill>
              </a:rPr>
              <a:t> </a:t>
            </a:r>
            <a:r>
              <a:rPr lang="en-US" sz="3600" b="1" dirty="0">
                <a:latin typeface="Arial" panose="020B0604020202020204" pitchFamily="34" charset="0"/>
                <a:cs typeface="Arial" panose="020B0604020202020204" pitchFamily="34" charset="0"/>
              </a:rPr>
              <a:t>“layers” and designs</a:t>
            </a:r>
          </a:p>
        </p:txBody>
      </p:sp>
      <p:sp>
        <p:nvSpPr>
          <p:cNvPr id="3" name="Content Placeholder 2">
            <a:extLst>
              <a:ext uri="{FF2B5EF4-FFF2-40B4-BE49-F238E27FC236}">
                <a16:creationId xmlns:a16="http://schemas.microsoft.com/office/drawing/2014/main" id="{9AB6BE67-F904-4D6A-ADFF-BDBC89C7A4EC}"/>
              </a:ext>
            </a:extLst>
          </p:cNvPr>
          <p:cNvSpPr>
            <a:spLocks noGrp="1"/>
          </p:cNvSpPr>
          <p:nvPr>
            <p:ph idx="1"/>
          </p:nvPr>
        </p:nvSpPr>
        <p:spPr>
          <a:xfrm>
            <a:off x="676175" y="1130718"/>
            <a:ext cx="7791650" cy="3636545"/>
          </a:xfrm>
        </p:spPr>
        <p:txBody>
          <a:bodyPr>
            <a:normAutofit fontScale="85000" lnSpcReduction="10000"/>
          </a:bodyPr>
          <a:lstStyle/>
          <a:p>
            <a:r>
              <a:rPr lang="en-US" sz="2475" dirty="0">
                <a:latin typeface="Arial" panose="020B0604020202020204" pitchFamily="34" charset="0"/>
                <a:cs typeface="Arial" panose="020B0604020202020204" pitchFamily="34" charset="0"/>
              </a:rPr>
              <a:t>Max of up to </a:t>
            </a:r>
            <a:r>
              <a:rPr lang="en-US" sz="2475" b="1" i="1" dirty="0">
                <a:latin typeface="Arial" panose="020B0604020202020204" pitchFamily="34" charset="0"/>
                <a:cs typeface="Arial" panose="020B0604020202020204" pitchFamily="34" charset="0"/>
              </a:rPr>
              <a:t>3 zone “layers” </a:t>
            </a:r>
            <a:r>
              <a:rPr lang="en-US" sz="2475" dirty="0">
                <a:latin typeface="Arial" panose="020B0604020202020204" pitchFamily="34" charset="0"/>
                <a:cs typeface="Arial" panose="020B0604020202020204" pitchFamily="34" charset="0"/>
              </a:rPr>
              <a:t>allowed</a:t>
            </a:r>
          </a:p>
          <a:p>
            <a:pPr lvl="1"/>
            <a:r>
              <a:rPr lang="en-US" dirty="0">
                <a:latin typeface="Arial" panose="020B0604020202020204" pitchFamily="34" charset="0"/>
                <a:cs typeface="Arial" panose="020B0604020202020204" pitchFamily="34" charset="0"/>
              </a:rPr>
              <a:t>One must be statewide zone</a:t>
            </a:r>
          </a:p>
          <a:p>
            <a:pPr lvl="1"/>
            <a:r>
              <a:rPr lang="en-US" dirty="0">
                <a:latin typeface="Arial" panose="020B0604020202020204" pitchFamily="34" charset="0"/>
                <a:cs typeface="Arial" panose="020B0604020202020204" pitchFamily="34" charset="0"/>
              </a:rPr>
              <a:t>California will have total of 2 layers</a:t>
            </a:r>
          </a:p>
          <a:p>
            <a:r>
              <a:rPr lang="en-US" sz="2475" dirty="0">
                <a:latin typeface="Arial" panose="020B0604020202020204" pitchFamily="34" charset="0"/>
                <a:cs typeface="Arial" panose="020B0604020202020204" pitchFamily="34" charset="0"/>
              </a:rPr>
              <a:t>NGS designs:</a:t>
            </a:r>
          </a:p>
          <a:p>
            <a:pPr lvl="1"/>
            <a:r>
              <a:rPr lang="en-US" b="1" i="1" dirty="0">
                <a:latin typeface="Arial" panose="020B0604020202020204" pitchFamily="34" charset="0"/>
                <a:cs typeface="Arial" panose="020B0604020202020204" pitchFamily="34" charset="0"/>
              </a:rPr>
              <a:t>Statewide</a:t>
            </a:r>
            <a:r>
              <a:rPr lang="en-US" dirty="0">
                <a:latin typeface="Arial" panose="020B0604020202020204" pitchFamily="34" charset="0"/>
                <a:cs typeface="Arial" panose="020B0604020202020204" pitchFamily="34" charset="0"/>
              </a:rPr>
              <a:t> zone for every state</a:t>
            </a:r>
          </a:p>
          <a:p>
            <a:pPr lvl="1"/>
            <a:r>
              <a:rPr lang="en-US" b="1" i="1" dirty="0">
                <a:latin typeface="Arial" panose="020B0604020202020204" pitchFamily="34" charset="0"/>
                <a:cs typeface="Arial" panose="020B0604020202020204" pitchFamily="34" charset="0"/>
              </a:rPr>
              <a:t>Multiple</a:t>
            </a:r>
            <a:r>
              <a:rPr lang="en-US" dirty="0">
                <a:latin typeface="Arial" panose="020B0604020202020204" pitchFamily="34" charset="0"/>
                <a:cs typeface="Arial" panose="020B0604020202020204" pitchFamily="34" charset="0"/>
              </a:rPr>
              <a:t> zones not designed by stakeholders</a:t>
            </a:r>
          </a:p>
          <a:p>
            <a:r>
              <a:rPr lang="en-US" sz="2475" dirty="0">
                <a:latin typeface="Arial" panose="020B0604020202020204" pitchFamily="34" charset="0"/>
                <a:cs typeface="Arial" panose="020B0604020202020204" pitchFamily="34" charset="0"/>
              </a:rPr>
              <a:t>Many states made </a:t>
            </a:r>
            <a:r>
              <a:rPr lang="en-US" sz="2475" b="1" i="1" dirty="0">
                <a:latin typeface="Arial" panose="020B0604020202020204" pitchFamily="34" charset="0"/>
                <a:cs typeface="Arial" panose="020B0604020202020204" pitchFamily="34" charset="0"/>
              </a:rPr>
              <a:t>requests</a:t>
            </a:r>
            <a:r>
              <a:rPr lang="en-US" sz="2475" dirty="0">
                <a:latin typeface="Arial" panose="020B0604020202020204" pitchFamily="34" charset="0"/>
                <a:cs typeface="Arial" panose="020B0604020202020204" pitchFamily="34" charset="0"/>
              </a:rPr>
              <a:t> and </a:t>
            </a:r>
            <a:r>
              <a:rPr lang="en-US" sz="2475" b="1" i="1" dirty="0">
                <a:latin typeface="Arial" panose="020B0604020202020204" pitchFamily="34" charset="0"/>
                <a:cs typeface="Arial" panose="020B0604020202020204" pitchFamily="34" charset="0"/>
              </a:rPr>
              <a:t>proposals</a:t>
            </a:r>
          </a:p>
          <a:p>
            <a:pPr lvl="1"/>
            <a:r>
              <a:rPr lang="en-US" b="1" i="1" dirty="0">
                <a:latin typeface="Arial" panose="020B0604020202020204" pitchFamily="34" charset="0"/>
                <a:cs typeface="Arial" panose="020B0604020202020204" pitchFamily="34" charset="0"/>
              </a:rPr>
              <a:t>Requests </a:t>
            </a:r>
            <a:r>
              <a:rPr lang="en-US" dirty="0">
                <a:latin typeface="Arial" panose="020B0604020202020204" pitchFamily="34" charset="0"/>
                <a:cs typeface="Arial" panose="020B0604020202020204" pitchFamily="34" charset="0"/>
              </a:rPr>
              <a:t>for zones designed by NGS</a:t>
            </a:r>
          </a:p>
          <a:p>
            <a:pPr lvl="1"/>
            <a:r>
              <a:rPr lang="en-US" b="1" i="1" dirty="0">
                <a:latin typeface="Arial" panose="020B0604020202020204" pitchFamily="34" charset="0"/>
                <a:cs typeface="Arial" panose="020B0604020202020204" pitchFamily="34" charset="0"/>
              </a:rPr>
              <a:t>Proposals</a:t>
            </a:r>
            <a:r>
              <a:rPr lang="en-US" dirty="0">
                <a:latin typeface="Arial" panose="020B0604020202020204" pitchFamily="34" charset="0"/>
                <a:cs typeface="Arial" panose="020B0604020202020204" pitchFamily="34" charset="0"/>
              </a:rPr>
              <a:t> for zones designed by stakeholders</a:t>
            </a:r>
          </a:p>
          <a:p>
            <a:pPr lvl="1"/>
            <a:endParaRPr lang="en-US" dirty="0"/>
          </a:p>
        </p:txBody>
      </p:sp>
      <p:sp>
        <p:nvSpPr>
          <p:cNvPr id="6" name="Slide Number Placeholder 5">
            <a:extLst>
              <a:ext uri="{FF2B5EF4-FFF2-40B4-BE49-F238E27FC236}">
                <a16:creationId xmlns:a16="http://schemas.microsoft.com/office/drawing/2014/main" id="{7724F4BB-6B3B-4C3E-829D-E36656ACA40F}"/>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13</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193498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BC52F-3E45-4676-A448-A02C3BBCAEF5}"/>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Linear distortion magnitudes</a:t>
            </a:r>
          </a:p>
        </p:txBody>
      </p:sp>
      <p:graphicFrame>
        <p:nvGraphicFramePr>
          <p:cNvPr id="5" name="Table 4">
            <a:extLst>
              <a:ext uri="{FF2B5EF4-FFF2-40B4-BE49-F238E27FC236}">
                <a16:creationId xmlns:a16="http://schemas.microsoft.com/office/drawing/2014/main" id="{BB9C5577-4055-4A85-BB3F-7E5208A86C26}"/>
              </a:ext>
            </a:extLst>
          </p:cNvPr>
          <p:cNvGraphicFramePr>
            <a:graphicFrameLocks noGrp="1"/>
          </p:cNvGraphicFramePr>
          <p:nvPr/>
        </p:nvGraphicFramePr>
        <p:xfrm>
          <a:off x="1485900" y="1173911"/>
          <a:ext cx="6172200" cy="3482670"/>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3392396671"/>
                    </a:ext>
                  </a:extLst>
                </a:gridCol>
                <a:gridCol w="1543050">
                  <a:extLst>
                    <a:ext uri="{9D8B030D-6E8A-4147-A177-3AD203B41FA5}">
                      <a16:colId xmlns:a16="http://schemas.microsoft.com/office/drawing/2014/main" val="2296970034"/>
                    </a:ext>
                  </a:extLst>
                </a:gridCol>
                <a:gridCol w="1543050">
                  <a:extLst>
                    <a:ext uri="{9D8B030D-6E8A-4147-A177-3AD203B41FA5}">
                      <a16:colId xmlns:a16="http://schemas.microsoft.com/office/drawing/2014/main" val="542963314"/>
                    </a:ext>
                  </a:extLst>
                </a:gridCol>
                <a:gridCol w="1543050">
                  <a:extLst>
                    <a:ext uri="{9D8B030D-6E8A-4147-A177-3AD203B41FA5}">
                      <a16:colId xmlns:a16="http://schemas.microsoft.com/office/drawing/2014/main" val="2885494713"/>
                    </a:ext>
                  </a:extLst>
                </a:gridCol>
              </a:tblGrid>
              <a:tr h="696534">
                <a:tc>
                  <a:txBody>
                    <a:bodyPr/>
                    <a:lstStyle/>
                    <a:p>
                      <a:pPr algn="ctr"/>
                      <a:r>
                        <a:rPr lang="en-US" sz="1800" b="1" dirty="0"/>
                        <a:t>Parts per million</a:t>
                      </a:r>
                    </a:p>
                  </a:txBody>
                  <a:tcPr marL="68580" marR="68580" marT="34290" marB="34290" anchor="ctr"/>
                </a:tc>
                <a:tc>
                  <a:txBody>
                    <a:bodyPr/>
                    <a:lstStyle/>
                    <a:p>
                      <a:pPr algn="ctr"/>
                      <a:r>
                        <a:rPr lang="en-US" sz="1800" b="1" dirty="0"/>
                        <a:t>Centimeters per kilometer</a:t>
                      </a:r>
                    </a:p>
                  </a:txBody>
                  <a:tcPr marL="68580" marR="68580" marT="34290" marB="34290" anchor="ctr"/>
                </a:tc>
                <a:tc>
                  <a:txBody>
                    <a:bodyPr/>
                    <a:lstStyle/>
                    <a:p>
                      <a:pPr algn="ctr"/>
                      <a:r>
                        <a:rPr lang="en-US" sz="1800" b="1" dirty="0"/>
                        <a:t>Feet </a:t>
                      </a:r>
                      <a:br>
                        <a:rPr lang="en-US" sz="1800" b="1" dirty="0"/>
                      </a:br>
                      <a:r>
                        <a:rPr lang="en-US" sz="1800" b="1" dirty="0"/>
                        <a:t>per mile</a:t>
                      </a:r>
                    </a:p>
                  </a:txBody>
                  <a:tcPr marL="68580" marR="68580" marT="34290" marB="34290" anchor="ctr"/>
                </a:tc>
                <a:tc>
                  <a:txBody>
                    <a:bodyPr/>
                    <a:lstStyle/>
                    <a:p>
                      <a:pPr algn="ctr"/>
                      <a:r>
                        <a:rPr lang="en-US" sz="1800" b="1" dirty="0"/>
                        <a:t>Dimensionless ratio</a:t>
                      </a:r>
                    </a:p>
                  </a:txBody>
                  <a:tcPr marL="68580" marR="68580" marT="34290" marB="34290" anchor="ctr"/>
                </a:tc>
                <a:extLst>
                  <a:ext uri="{0D108BD9-81ED-4DB2-BD59-A6C34878D82A}">
                    <a16:rowId xmlns:a16="http://schemas.microsoft.com/office/drawing/2014/main" val="393860204"/>
                  </a:ext>
                </a:extLst>
              </a:tr>
              <a:tr h="696534">
                <a:tc>
                  <a:txBody>
                    <a:bodyPr/>
                    <a:lstStyle/>
                    <a:p>
                      <a:pPr algn="ctr"/>
                      <a:r>
                        <a:rPr lang="en-US" sz="1800" b="1" dirty="0"/>
                        <a:t>20 ppm</a:t>
                      </a:r>
                    </a:p>
                  </a:txBody>
                  <a:tcPr marL="68580" marR="68580" marT="34290" marB="34290" anchor="ctr"/>
                </a:tc>
                <a:tc>
                  <a:txBody>
                    <a:bodyPr/>
                    <a:lstStyle/>
                    <a:p>
                      <a:pPr algn="ctr"/>
                      <a:r>
                        <a:rPr lang="en-US" sz="1800" b="1" dirty="0"/>
                        <a:t>2 cm/km</a:t>
                      </a:r>
                    </a:p>
                  </a:txBody>
                  <a:tcPr marL="68580" marR="68580" marT="34290" marB="34290" anchor="ctr"/>
                </a:tc>
                <a:tc>
                  <a:txBody>
                    <a:bodyPr/>
                    <a:lstStyle/>
                    <a:p>
                      <a:pPr algn="ctr"/>
                      <a:r>
                        <a:rPr lang="en-US" sz="1800" b="1" dirty="0"/>
                        <a:t>0.1 ft/mile</a:t>
                      </a:r>
                    </a:p>
                  </a:txBody>
                  <a:tcPr marL="68580" marR="68580" marT="34290" marB="34290" anchor="ctr"/>
                </a:tc>
                <a:tc>
                  <a:txBody>
                    <a:bodyPr/>
                    <a:lstStyle/>
                    <a:p>
                      <a:pPr algn="ctr"/>
                      <a:r>
                        <a:rPr lang="en-US" sz="1800" b="1" dirty="0"/>
                        <a:t>1:50,000</a:t>
                      </a:r>
                    </a:p>
                  </a:txBody>
                  <a:tcPr marL="68580" marR="68580" marT="34290" marB="34290" anchor="ctr"/>
                </a:tc>
                <a:extLst>
                  <a:ext uri="{0D108BD9-81ED-4DB2-BD59-A6C34878D82A}">
                    <a16:rowId xmlns:a16="http://schemas.microsoft.com/office/drawing/2014/main" val="2789944770"/>
                  </a:ext>
                </a:extLst>
              </a:tr>
              <a:tr h="696534">
                <a:tc>
                  <a:txBody>
                    <a:bodyPr/>
                    <a:lstStyle/>
                    <a:p>
                      <a:pPr algn="ctr"/>
                      <a:r>
                        <a:rPr lang="en-US" sz="1800" b="1" dirty="0"/>
                        <a:t>50 ppm </a:t>
                      </a:r>
                    </a:p>
                  </a:txBody>
                  <a:tcPr marL="68580" marR="68580" marT="34290" marB="34290" anchor="ctr"/>
                </a:tc>
                <a:tc>
                  <a:txBody>
                    <a:bodyPr/>
                    <a:lstStyle/>
                    <a:p>
                      <a:pPr algn="ctr"/>
                      <a:r>
                        <a:rPr lang="en-US" sz="1800" b="1" dirty="0"/>
                        <a:t>5 cm/km</a:t>
                      </a:r>
                    </a:p>
                  </a:txBody>
                  <a:tcPr marL="68580" marR="68580" marT="34290" marB="34290" anchor="ctr"/>
                </a:tc>
                <a:tc>
                  <a:txBody>
                    <a:bodyPr/>
                    <a:lstStyle/>
                    <a:p>
                      <a:pPr algn="ctr"/>
                      <a:r>
                        <a:rPr lang="en-US" sz="1800" b="1" dirty="0"/>
                        <a:t>0.3 ft/mile</a:t>
                      </a:r>
                    </a:p>
                  </a:txBody>
                  <a:tcPr marL="68580" marR="68580" marT="34290" marB="34290" anchor="ctr"/>
                </a:tc>
                <a:tc>
                  <a:txBody>
                    <a:bodyPr/>
                    <a:lstStyle/>
                    <a:p>
                      <a:pPr algn="ctr"/>
                      <a:r>
                        <a:rPr lang="en-US" sz="1800" b="1" dirty="0"/>
                        <a:t>1:20,000</a:t>
                      </a:r>
                    </a:p>
                  </a:txBody>
                  <a:tcPr marL="68580" marR="68580" marT="34290" marB="34290" anchor="ctr"/>
                </a:tc>
                <a:extLst>
                  <a:ext uri="{0D108BD9-81ED-4DB2-BD59-A6C34878D82A}">
                    <a16:rowId xmlns:a16="http://schemas.microsoft.com/office/drawing/2014/main" val="1930693936"/>
                  </a:ext>
                </a:extLst>
              </a:tr>
              <a:tr h="696534">
                <a:tc>
                  <a:txBody>
                    <a:bodyPr/>
                    <a:lstStyle/>
                    <a:p>
                      <a:pPr algn="ctr"/>
                      <a:r>
                        <a:rPr lang="en-US" sz="1800" b="1" dirty="0"/>
                        <a:t>100 ppm</a:t>
                      </a:r>
                    </a:p>
                  </a:txBody>
                  <a:tcPr marL="68580" marR="68580" marT="34290" marB="34290" anchor="ctr"/>
                </a:tc>
                <a:tc>
                  <a:txBody>
                    <a:bodyPr/>
                    <a:lstStyle/>
                    <a:p>
                      <a:pPr algn="ctr"/>
                      <a:r>
                        <a:rPr lang="en-US" sz="1800" b="1" dirty="0"/>
                        <a:t>10 cm/km</a:t>
                      </a:r>
                    </a:p>
                  </a:txBody>
                  <a:tcPr marL="68580" marR="68580" marT="34290" marB="34290" anchor="ctr"/>
                </a:tc>
                <a:tc>
                  <a:txBody>
                    <a:bodyPr/>
                    <a:lstStyle/>
                    <a:p>
                      <a:pPr algn="ctr"/>
                      <a:r>
                        <a:rPr lang="en-US" sz="1800" b="1" dirty="0"/>
                        <a:t>0.5 ft/mile</a:t>
                      </a:r>
                    </a:p>
                  </a:txBody>
                  <a:tcPr marL="68580" marR="68580" marT="34290" marB="34290" anchor="ctr"/>
                </a:tc>
                <a:tc>
                  <a:txBody>
                    <a:bodyPr/>
                    <a:lstStyle/>
                    <a:p>
                      <a:pPr algn="ctr"/>
                      <a:r>
                        <a:rPr lang="en-US" sz="1800" b="1" dirty="0"/>
                        <a:t>1:10,000</a:t>
                      </a:r>
                    </a:p>
                  </a:txBody>
                  <a:tcPr marL="68580" marR="68580" marT="34290" marB="34290" anchor="ctr"/>
                </a:tc>
                <a:extLst>
                  <a:ext uri="{0D108BD9-81ED-4DB2-BD59-A6C34878D82A}">
                    <a16:rowId xmlns:a16="http://schemas.microsoft.com/office/drawing/2014/main" val="4018885100"/>
                  </a:ext>
                </a:extLst>
              </a:tr>
              <a:tr h="696534">
                <a:tc>
                  <a:txBody>
                    <a:bodyPr/>
                    <a:lstStyle/>
                    <a:p>
                      <a:pPr algn="ctr"/>
                      <a:r>
                        <a:rPr lang="en-US" sz="1800" b="1" dirty="0"/>
                        <a:t>400 ppm</a:t>
                      </a:r>
                    </a:p>
                  </a:txBody>
                  <a:tcPr marL="68580" marR="68580" marT="34290" marB="34290" anchor="ctr"/>
                </a:tc>
                <a:tc>
                  <a:txBody>
                    <a:bodyPr/>
                    <a:lstStyle/>
                    <a:p>
                      <a:pPr algn="ctr"/>
                      <a:r>
                        <a:rPr lang="en-US" sz="1800" b="1" dirty="0"/>
                        <a:t>40 cm/km</a:t>
                      </a:r>
                    </a:p>
                  </a:txBody>
                  <a:tcPr marL="68580" marR="68580" marT="34290" marB="34290" anchor="ctr"/>
                </a:tc>
                <a:tc>
                  <a:txBody>
                    <a:bodyPr/>
                    <a:lstStyle/>
                    <a:p>
                      <a:pPr algn="ctr"/>
                      <a:r>
                        <a:rPr lang="en-US" sz="1800" b="1" dirty="0"/>
                        <a:t>2.1 ft/mile</a:t>
                      </a:r>
                    </a:p>
                  </a:txBody>
                  <a:tcPr marL="68580" marR="68580" marT="34290" marB="34290" anchor="ctr"/>
                </a:tc>
                <a:tc>
                  <a:txBody>
                    <a:bodyPr/>
                    <a:lstStyle/>
                    <a:p>
                      <a:pPr algn="ctr"/>
                      <a:r>
                        <a:rPr lang="en-US" sz="1800" b="1" dirty="0"/>
                        <a:t>1:2,500</a:t>
                      </a:r>
                    </a:p>
                  </a:txBody>
                  <a:tcPr marL="68580" marR="68580" marT="34290" marB="34290" anchor="ctr"/>
                </a:tc>
                <a:extLst>
                  <a:ext uri="{0D108BD9-81ED-4DB2-BD59-A6C34878D82A}">
                    <a16:rowId xmlns:a16="http://schemas.microsoft.com/office/drawing/2014/main" val="3788568049"/>
                  </a:ext>
                </a:extLst>
              </a:tr>
            </a:tbl>
          </a:graphicData>
        </a:graphic>
      </p:graphicFrame>
      <p:sp>
        <p:nvSpPr>
          <p:cNvPr id="2" name="Slide Number Placeholder 1">
            <a:extLst>
              <a:ext uri="{FF2B5EF4-FFF2-40B4-BE49-F238E27FC236}">
                <a16:creationId xmlns:a16="http://schemas.microsoft.com/office/drawing/2014/main" id="{76FBC482-ED89-48C8-8A30-C7A26F46FFAB}"/>
              </a:ext>
            </a:extLst>
          </p:cNvPr>
          <p:cNvSpPr>
            <a:spLocks noGrp="1"/>
          </p:cNvSpPr>
          <p:nvPr>
            <p:ph type="sldNum" sz="quarter" idx="12"/>
          </p:nvPr>
        </p:nvSpPr>
        <p:spPr/>
        <p:txBody>
          <a:bodyPr/>
          <a:lstStyle/>
          <a:p>
            <a:pPr defTabSz="685800">
              <a:defRPr/>
            </a:pPr>
            <a:fld id="{DBBAD978-2583-3440-BBC6-16DB090D697E}" type="slidenum">
              <a:rPr lang="en-US" sz="900">
                <a:solidFill>
                  <a:prstClr val="black">
                    <a:tint val="75000"/>
                  </a:prstClr>
                </a:solidFill>
                <a:latin typeface="Calibri"/>
              </a:rPr>
              <a:pPr defTabSz="685800">
                <a:defRPr/>
              </a:pPr>
              <a:t>14</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194745616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15</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22275"/>
            <a:ext cx="3302881" cy="212365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effectLst/>
                <a:uFillTx/>
                <a:latin typeface="Arial" panose="020B0604020202020204" pitchFamily="34" charset="0"/>
                <a:cs typeface="Arial" panose="020B0604020202020204" pitchFamily="34" charset="0"/>
                <a:sym typeface="Calibri"/>
              </a:rPr>
              <a:t>Puerto Rico and U.S Virgin Islands</a:t>
            </a:r>
          </a:p>
          <a:p>
            <a:pPr lvl="1" indent="0"/>
            <a:endParaRPr lang="en-US" sz="800" dirty="0">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effectLst/>
                <a:uFillTx/>
                <a:latin typeface="Arial" panose="020B0604020202020204" pitchFamily="34" charset="0"/>
                <a:cs typeface="Arial" panose="020B0604020202020204" pitchFamily="34" charset="0"/>
                <a:sym typeface="Calibri"/>
              </a:rPr>
              <a:t>	American Samoa</a:t>
            </a:r>
          </a:p>
          <a:p>
            <a:pPr lvl="1" indent="0"/>
            <a:endParaRPr lang="en-US" sz="800" dirty="0">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effectLst/>
                <a:uFillTx/>
                <a:latin typeface="Arial" panose="020B0604020202020204" pitchFamily="34" charset="0"/>
                <a:cs typeface="Arial" panose="020B0604020202020204" pitchFamily="34" charset="0"/>
                <a:sym typeface="Calibri"/>
              </a:rPr>
              <a:t>	Guam and Commonwealth of the</a:t>
            </a:r>
          </a:p>
          <a:p>
            <a:pPr lvl="1" indent="0"/>
            <a:r>
              <a:rPr lang="en-US" sz="1200" dirty="0">
                <a:latin typeface="Arial" panose="020B0604020202020204" pitchFamily="34" charset="0"/>
                <a:cs typeface="Arial" panose="020B0604020202020204" pitchFamily="34" charset="0"/>
              </a:rPr>
              <a:t>	</a:t>
            </a:r>
            <a:r>
              <a:rPr kumimoji="0" lang="en-US" sz="1200" i="0" u="none" strike="noStrike" cap="none" spc="0" normalizeH="0" baseline="0" dirty="0">
                <a:ln>
                  <a:noFill/>
                </a:ln>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F5085-846D-4300-BC12-A790C0E27B36}"/>
              </a:ext>
            </a:extLst>
          </p:cNvPr>
          <p:cNvSpPr>
            <a:spLocks noGrp="1"/>
          </p:cNvSpPr>
          <p:nvPr>
            <p:ph type="sldNum" sz="quarter" idx="12"/>
          </p:nvPr>
        </p:nvSpPr>
        <p:spPr/>
        <p:txBody>
          <a:bodyPr/>
          <a:lstStyle/>
          <a:p>
            <a:pPr>
              <a:defRPr/>
            </a:pPr>
            <a:fld id="{3BA20699-3253-714E-A86F-ABA98CEE1FD0}" type="slidenum">
              <a:rPr lang="en-US" smtClean="0"/>
              <a:pPr>
                <a:defRPr/>
              </a:pPr>
              <a:t>16</a:t>
            </a:fld>
            <a:endParaRPr lang="en-US" dirty="0"/>
          </a:p>
        </p:txBody>
      </p:sp>
      <p:pic>
        <p:nvPicPr>
          <p:cNvPr id="4" name="Picture 3">
            <a:extLst>
              <a:ext uri="{FF2B5EF4-FFF2-40B4-BE49-F238E27FC236}">
                <a16:creationId xmlns:a16="http://schemas.microsoft.com/office/drawing/2014/main" id="{77EB33BD-08C2-4965-835B-66D752FE6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5" name="TextBox 4">
            <a:extLst>
              <a:ext uri="{FF2B5EF4-FFF2-40B4-BE49-F238E27FC236}">
                <a16:creationId xmlns:a16="http://schemas.microsoft.com/office/drawing/2014/main" id="{19DBE08E-17E2-485B-B587-62628AFA889A}"/>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846 zones</a:t>
            </a:r>
          </a:p>
        </p:txBody>
      </p:sp>
      <p:sp>
        <p:nvSpPr>
          <p:cNvPr id="6" name="TextBox 5">
            <a:extLst>
              <a:ext uri="{FF2B5EF4-FFF2-40B4-BE49-F238E27FC236}">
                <a16:creationId xmlns:a16="http://schemas.microsoft.com/office/drawing/2014/main" id="{BBDE9EE3-05EF-4A29-B522-60353B37CD4E}"/>
              </a:ext>
            </a:extLst>
          </p:cNvPr>
          <p:cNvSpPr txBox="1"/>
          <p:nvPr/>
        </p:nvSpPr>
        <p:spPr>
          <a:xfrm>
            <a:off x="1245870" y="3531870"/>
            <a:ext cx="205740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7" name="TextBox 6">
            <a:extLst>
              <a:ext uri="{FF2B5EF4-FFF2-40B4-BE49-F238E27FC236}">
                <a16:creationId xmlns:a16="http://schemas.microsoft.com/office/drawing/2014/main" id="{09511103-1BBC-4300-8FEF-AD2BBB8FDA53}"/>
              </a:ext>
            </a:extLst>
          </p:cNvPr>
          <p:cNvSpPr txBox="1"/>
          <p:nvPr/>
        </p:nvSpPr>
        <p:spPr>
          <a:xfrm>
            <a:off x="4709160" y="3909061"/>
            <a:ext cx="1645920" cy="1131079"/>
          </a:xfrm>
          <a:prstGeom prst="rect">
            <a:avLst/>
          </a:prstGeom>
          <a:noFill/>
        </p:spPr>
        <p:txBody>
          <a:bodyPr wrap="square" rtlCol="0">
            <a:spAutoFit/>
          </a:bodyPr>
          <a:lstStyle/>
          <a:p>
            <a:r>
              <a:rPr lang="en-US" sz="1350" b="1" i="1" dirty="0"/>
              <a:t>Percent area within:</a:t>
            </a:r>
          </a:p>
          <a:p>
            <a:r>
              <a:rPr lang="en-US" sz="1350" b="1" dirty="0"/>
              <a:t>±20 ppm = 58%</a:t>
            </a:r>
          </a:p>
          <a:p>
            <a:r>
              <a:rPr lang="en-US" sz="1350" b="1" dirty="0"/>
              <a:t>±50 ppm = 76%</a:t>
            </a:r>
          </a:p>
          <a:p>
            <a:r>
              <a:rPr lang="en-US" sz="1350" b="1" dirty="0"/>
              <a:t>±100 ppm = 89%</a:t>
            </a:r>
          </a:p>
          <a:p>
            <a:r>
              <a:rPr lang="en-US" sz="1350" b="1" dirty="0"/>
              <a:t>±400 ppm = 99.9%</a:t>
            </a:r>
          </a:p>
        </p:txBody>
      </p:sp>
    </p:spTree>
    <p:extLst>
      <p:ext uri="{BB962C8B-B14F-4D97-AF65-F5344CB8AC3E}">
        <p14:creationId xmlns:p14="http://schemas.microsoft.com/office/powerpoint/2010/main" val="299483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2A203-9912-47FE-B011-941F3B62F54C}"/>
              </a:ext>
            </a:extLst>
          </p:cNvPr>
          <p:cNvSpPr>
            <a:spLocks noGrp="1"/>
          </p:cNvSpPr>
          <p:nvPr>
            <p:ph type="sldNum" sz="quarter" idx="12"/>
          </p:nvPr>
        </p:nvSpPr>
        <p:spPr/>
        <p:txBody>
          <a:bodyPr/>
          <a:lstStyle/>
          <a:p>
            <a:pPr>
              <a:defRPr/>
            </a:pPr>
            <a:fld id="{3BA20699-3253-714E-A86F-ABA98CEE1FD0}" type="slidenum">
              <a:rPr lang="en-US" smtClean="0"/>
              <a:pPr>
                <a:defRPr/>
              </a:pPr>
              <a:t>17</a:t>
            </a:fld>
            <a:endParaRPr lang="en-US" dirty="0"/>
          </a:p>
        </p:txBody>
      </p:sp>
      <p:pic>
        <p:nvPicPr>
          <p:cNvPr id="6" name="Picture 5">
            <a:extLst>
              <a:ext uri="{FF2B5EF4-FFF2-40B4-BE49-F238E27FC236}">
                <a16:creationId xmlns:a16="http://schemas.microsoft.com/office/drawing/2014/main" id="{8CF376B9-2589-41F7-9A99-2C93714A8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7" name="TextBox 6">
            <a:extLst>
              <a:ext uri="{FF2B5EF4-FFF2-40B4-BE49-F238E27FC236}">
                <a16:creationId xmlns:a16="http://schemas.microsoft.com/office/drawing/2014/main" id="{72DE07A5-0B19-41AA-8EC0-F35A096E00F8}"/>
              </a:ext>
            </a:extLst>
          </p:cNvPr>
          <p:cNvSpPr txBox="1"/>
          <p:nvPr/>
        </p:nvSpPr>
        <p:spPr>
          <a:xfrm>
            <a:off x="1245870" y="3531870"/>
            <a:ext cx="205740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8" name="TextBox 7">
            <a:extLst>
              <a:ext uri="{FF2B5EF4-FFF2-40B4-BE49-F238E27FC236}">
                <a16:creationId xmlns:a16="http://schemas.microsoft.com/office/drawing/2014/main" id="{D5D70831-76DD-4385-BD06-65D1A584777D}"/>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106 zones</a:t>
            </a:r>
          </a:p>
        </p:txBody>
      </p:sp>
      <p:sp>
        <p:nvSpPr>
          <p:cNvPr id="9" name="TextBox 8">
            <a:extLst>
              <a:ext uri="{FF2B5EF4-FFF2-40B4-BE49-F238E27FC236}">
                <a16:creationId xmlns:a16="http://schemas.microsoft.com/office/drawing/2014/main" id="{D69A3034-2313-4E12-8827-E5E531D3E3D7}"/>
              </a:ext>
            </a:extLst>
          </p:cNvPr>
          <p:cNvSpPr txBox="1"/>
          <p:nvPr/>
        </p:nvSpPr>
        <p:spPr>
          <a:xfrm>
            <a:off x="4709160" y="3909061"/>
            <a:ext cx="1645920" cy="1131079"/>
          </a:xfrm>
          <a:prstGeom prst="rect">
            <a:avLst/>
          </a:prstGeom>
          <a:noFill/>
        </p:spPr>
        <p:txBody>
          <a:bodyPr wrap="square" rtlCol="0">
            <a:spAutoFit/>
          </a:bodyPr>
          <a:lstStyle/>
          <a:p>
            <a:r>
              <a:rPr lang="en-US" sz="1350" b="1" i="1" dirty="0"/>
              <a:t>Percent area within:</a:t>
            </a:r>
          </a:p>
          <a:p>
            <a:r>
              <a:rPr lang="en-US" sz="1350" b="1" dirty="0"/>
              <a:t>±20 ppm = 6%</a:t>
            </a:r>
          </a:p>
          <a:p>
            <a:r>
              <a:rPr lang="en-US" sz="1350" b="1" dirty="0"/>
              <a:t>±50 ppm = 17%</a:t>
            </a:r>
          </a:p>
          <a:p>
            <a:r>
              <a:rPr lang="en-US" sz="1350" b="1" dirty="0"/>
              <a:t>±100 ppm = 41%</a:t>
            </a:r>
          </a:p>
          <a:p>
            <a:r>
              <a:rPr lang="en-US" sz="1350" b="1" dirty="0"/>
              <a:t>±400 ppm = 91%</a:t>
            </a:r>
          </a:p>
        </p:txBody>
      </p:sp>
    </p:spTree>
    <p:extLst>
      <p:ext uri="{BB962C8B-B14F-4D97-AF65-F5344CB8AC3E}">
        <p14:creationId xmlns:p14="http://schemas.microsoft.com/office/powerpoint/2010/main" val="70229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E0D8-7575-4A96-B8FA-6A4E789AA2B6}"/>
              </a:ext>
            </a:extLst>
          </p:cNvPr>
          <p:cNvSpPr>
            <a:spLocks noGrp="1"/>
          </p:cNvSpPr>
          <p:nvPr>
            <p:ph type="sldNum" sz="quarter" idx="12"/>
          </p:nvPr>
        </p:nvSpPr>
        <p:spPr/>
        <p:txBody>
          <a:bodyPr/>
          <a:lstStyle/>
          <a:p>
            <a:pPr>
              <a:defRPr/>
            </a:pPr>
            <a:fld id="{3BA20699-3253-714E-A86F-ABA98CEE1FD0}" type="slidenum">
              <a:rPr lang="en-US" smtClean="0"/>
              <a:pPr>
                <a:defRPr/>
              </a:pPr>
              <a:t>18</a:t>
            </a:fld>
            <a:endParaRPr lang="en-US" dirty="0"/>
          </a:p>
        </p:txBody>
      </p:sp>
      <p:pic>
        <p:nvPicPr>
          <p:cNvPr id="12" name="Picture 11">
            <a:extLst>
              <a:ext uri="{FF2B5EF4-FFF2-40B4-BE49-F238E27FC236}">
                <a16:creationId xmlns:a16="http://schemas.microsoft.com/office/drawing/2014/main" id="{13CD056A-F7F0-446E-A571-3177FD1A3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13" name="TextBox 12">
            <a:extLst>
              <a:ext uri="{FF2B5EF4-FFF2-40B4-BE49-F238E27FC236}">
                <a16:creationId xmlns:a16="http://schemas.microsoft.com/office/drawing/2014/main" id="{B853F658-501C-4669-940A-C31E51A88EDD}"/>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49 zones</a:t>
            </a:r>
          </a:p>
        </p:txBody>
      </p:sp>
      <p:sp>
        <p:nvSpPr>
          <p:cNvPr id="14" name="TextBox 13">
            <a:extLst>
              <a:ext uri="{FF2B5EF4-FFF2-40B4-BE49-F238E27FC236}">
                <a16:creationId xmlns:a16="http://schemas.microsoft.com/office/drawing/2014/main" id="{FBA01943-6706-4A3C-BD3F-0A47D4FC3F00}"/>
              </a:ext>
            </a:extLst>
          </p:cNvPr>
          <p:cNvSpPr txBox="1"/>
          <p:nvPr/>
        </p:nvSpPr>
        <p:spPr>
          <a:xfrm>
            <a:off x="1245870" y="3531870"/>
            <a:ext cx="205740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16" name="TextBox 15">
            <a:extLst>
              <a:ext uri="{FF2B5EF4-FFF2-40B4-BE49-F238E27FC236}">
                <a16:creationId xmlns:a16="http://schemas.microsoft.com/office/drawing/2014/main" id="{C372C3DC-1CE1-4557-A8F2-13E0220E14FB}"/>
              </a:ext>
            </a:extLst>
          </p:cNvPr>
          <p:cNvSpPr txBox="1"/>
          <p:nvPr/>
        </p:nvSpPr>
        <p:spPr>
          <a:xfrm>
            <a:off x="4709160" y="3909061"/>
            <a:ext cx="1645920" cy="1131079"/>
          </a:xfrm>
          <a:prstGeom prst="rect">
            <a:avLst/>
          </a:prstGeom>
          <a:noFill/>
        </p:spPr>
        <p:txBody>
          <a:bodyPr wrap="square" rtlCol="0">
            <a:spAutoFit/>
          </a:bodyPr>
          <a:lstStyle/>
          <a:p>
            <a:r>
              <a:rPr lang="en-US" sz="1350" b="1" i="1" dirty="0"/>
              <a:t>Percent area within:</a:t>
            </a:r>
          </a:p>
          <a:p>
            <a:r>
              <a:rPr lang="en-US" sz="1350" b="1" dirty="0"/>
              <a:t>±20 ppm = 7%</a:t>
            </a:r>
          </a:p>
          <a:p>
            <a:r>
              <a:rPr lang="en-US" sz="1350" b="1" dirty="0"/>
              <a:t>±50 ppm = 18%</a:t>
            </a:r>
          </a:p>
          <a:p>
            <a:r>
              <a:rPr lang="en-US" sz="1350" b="1" dirty="0"/>
              <a:t>±100 ppm = 36%</a:t>
            </a:r>
          </a:p>
          <a:p>
            <a:r>
              <a:rPr lang="en-US" sz="1350" b="1" dirty="0"/>
              <a:t>±400 ppm = 88%</a:t>
            </a:r>
          </a:p>
        </p:txBody>
      </p:sp>
    </p:spTree>
    <p:extLst>
      <p:ext uri="{BB962C8B-B14F-4D97-AF65-F5344CB8AC3E}">
        <p14:creationId xmlns:p14="http://schemas.microsoft.com/office/powerpoint/2010/main" val="192367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06E1-5E06-A646-B75D-9F1BDAF54FB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A9182E8-E2F0-BD48-AF95-4F8115818E79}"/>
              </a:ext>
            </a:extLst>
          </p:cNvPr>
          <p:cNvSpPr>
            <a:spLocks noGrp="1"/>
          </p:cNvSpPr>
          <p:nvPr>
            <p:ph type="sldNum" sz="quarter" idx="12"/>
          </p:nvPr>
        </p:nvSpPr>
        <p:spPr/>
        <p:txBody>
          <a:bodyPr/>
          <a:lstStyle/>
          <a:p>
            <a:pPr>
              <a:defRPr/>
            </a:pPr>
            <a:fld id="{8521C175-7EF2-4F00-94D5-418B427E826E}" type="slidenum">
              <a:rPr lang="en-US" smtClean="0"/>
              <a:pPr>
                <a:defRPr/>
              </a:pPr>
              <a:t>19</a:t>
            </a:fld>
            <a:endParaRPr lang="en-US"/>
          </a:p>
        </p:txBody>
      </p:sp>
      <p:pic>
        <p:nvPicPr>
          <p:cNvPr id="5" name="Picture 4">
            <a:extLst>
              <a:ext uri="{FF2B5EF4-FFF2-40B4-BE49-F238E27FC236}">
                <a16:creationId xmlns:a16="http://schemas.microsoft.com/office/drawing/2014/main" id="{AE1C158C-88EC-D544-AECE-63219E1076C5}"/>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9240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My Background</a:t>
            </a:r>
          </a:p>
        </p:txBody>
      </p:sp>
      <p:sp>
        <p:nvSpPr>
          <p:cNvPr id="3" name="Content Placeholder 2"/>
          <p:cNvSpPr>
            <a:spLocks noGrp="1"/>
          </p:cNvSpPr>
          <p:nvPr>
            <p:ph idx="1"/>
          </p:nvPr>
        </p:nvSpPr>
        <p:spPr>
          <a:xfrm>
            <a:off x="457200" y="965179"/>
            <a:ext cx="5045529" cy="3710730"/>
          </a:xfrm>
        </p:spPr>
        <p:txBody>
          <a:bodyPr>
            <a:normAutofit lnSpcReduction="10000"/>
          </a:bodyPr>
          <a:lstStyle/>
          <a:p>
            <a:pPr marL="0" marR="0" indent="0">
              <a:spcBef>
                <a:spcPts val="0"/>
              </a:spcBef>
              <a:spcAft>
                <a:spcPts val="0"/>
              </a:spcAft>
              <a:buNone/>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p>
          <a:p>
            <a:pPr marL="0" marR="0">
              <a:spcBef>
                <a:spcPts val="0"/>
              </a:spcBef>
              <a:spcAft>
                <a:spcPts val="0"/>
              </a:spcAft>
            </a:pPr>
            <a:r>
              <a:rPr lang="en-US" sz="1800" dirty="0">
                <a:latin typeface="Cambria" panose="02040503050406030204" pitchFamily="18" charset="0"/>
                <a:ea typeface="Cambria" panose="02040503050406030204" pitchFamily="18" charset="0"/>
                <a:cs typeface="Times New Roman" panose="02020603050405020304" pitchFamily="18" charset="0"/>
              </a:rPr>
              <a:t>Working at the</a:t>
            </a:r>
            <a:r>
              <a:rPr lang="en-US" sz="1800" dirty="0">
                <a:effectLst/>
                <a:latin typeface="Cambria" panose="02040503050406030204" pitchFamily="18" charset="0"/>
                <a:ea typeface="Cambria" panose="02040503050406030204" pitchFamily="18" charset="0"/>
                <a:cs typeface="Times New Roman" panose="02020603050405020304" pitchFamily="18" charset="0"/>
              </a:rPr>
              <a:t> NGS since 2014 and has graduate degrees in the fields of Earth Sciences, Geophysics, and Geodesy and currently resides in San Diego, California.  </a:t>
            </a:r>
          </a:p>
          <a:p>
            <a:pPr marL="0" marR="0">
              <a:spcBef>
                <a:spcPts val="0"/>
              </a:spcBef>
              <a:spcAft>
                <a:spcPts val="0"/>
              </a:spcAft>
            </a:pPr>
            <a:endParaRPr lang="en-US" sz="1800" dirty="0">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The California Spatial Reference Center (CSRC), located at Scripps Institution of Oceanography (SIO) at the University California San Diego (UCSD), is hosting his position. </a:t>
            </a:r>
          </a:p>
          <a:p>
            <a:pPr marL="0" marR="0">
              <a:spcBef>
                <a:spcPts val="0"/>
              </a:spcBef>
              <a:spcAft>
                <a:spcPts val="0"/>
              </a:spcAft>
            </a:pPr>
            <a:endParaRPr lang="en-US" sz="1800" dirty="0">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Research Associate position in the SIO’s Institute of Geophysics and Planetary Physics (IGPP).</a:t>
            </a:r>
          </a:p>
          <a:p>
            <a:endParaRPr lang="en-US" dirty="0"/>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2</a:t>
            </a:fld>
            <a:endParaRPr lang="en-US" altLang="en-US"/>
          </a:p>
        </p:txBody>
      </p:sp>
      <p:pic>
        <p:nvPicPr>
          <p:cNvPr id="4" name="Picture 3">
            <a:extLst>
              <a:ext uri="{FF2B5EF4-FFF2-40B4-BE49-F238E27FC236}">
                <a16:creationId xmlns:a16="http://schemas.microsoft.com/office/drawing/2014/main" id="{1269E819-877E-A16F-17DB-95621B7AC19D}"/>
              </a:ext>
            </a:extLst>
          </p:cNvPr>
          <p:cNvPicPr>
            <a:picLocks noChangeAspect="1"/>
          </p:cNvPicPr>
          <p:nvPr/>
        </p:nvPicPr>
        <p:blipFill>
          <a:blip r:embed="rId3"/>
          <a:stretch>
            <a:fillRect/>
          </a:stretch>
        </p:blipFill>
        <p:spPr>
          <a:xfrm>
            <a:off x="6122149" y="1063229"/>
            <a:ext cx="2386232" cy="3182916"/>
          </a:xfrm>
          <a:prstGeom prst="rect">
            <a:avLst/>
          </a:prstGeom>
          <a:effectLst>
            <a:glow rad="139700">
              <a:schemeClr val="accent1">
                <a:satMod val="175000"/>
                <a:alpha val="40000"/>
              </a:schemeClr>
            </a:glow>
            <a:outerShdw blurRad="50800" dist="38100" dir="10800000" algn="r" rotWithShape="0">
              <a:prstClr val="black">
                <a:alpha val="40000"/>
              </a:prstClr>
            </a:outerShdw>
          </a:effectLst>
        </p:spPr>
      </p:pic>
    </p:spTree>
    <p:extLst>
      <p:ext uri="{BB962C8B-B14F-4D97-AF65-F5344CB8AC3E}">
        <p14:creationId xmlns:p14="http://schemas.microsoft.com/office/powerpoint/2010/main" val="216450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B494-8AC4-1949-876C-2B7CB0AFC79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153CD3A-A64C-D543-BB80-4AE60CB57BA5}"/>
              </a:ext>
            </a:extLst>
          </p:cNvPr>
          <p:cNvSpPr>
            <a:spLocks noGrp="1"/>
          </p:cNvSpPr>
          <p:nvPr>
            <p:ph type="sldNum" sz="quarter" idx="12"/>
          </p:nvPr>
        </p:nvSpPr>
        <p:spPr/>
        <p:txBody>
          <a:bodyPr/>
          <a:lstStyle/>
          <a:p>
            <a:pPr>
              <a:defRPr/>
            </a:pPr>
            <a:fld id="{8521C175-7EF2-4F00-94D5-418B427E826E}" type="slidenum">
              <a:rPr lang="en-US" smtClean="0"/>
              <a:pPr>
                <a:defRPr/>
              </a:pPr>
              <a:t>20</a:t>
            </a:fld>
            <a:endParaRPr lang="en-US"/>
          </a:p>
        </p:txBody>
      </p:sp>
      <p:pic>
        <p:nvPicPr>
          <p:cNvPr id="5" name="Picture 4">
            <a:extLst>
              <a:ext uri="{FF2B5EF4-FFF2-40B4-BE49-F238E27FC236}">
                <a16:creationId xmlns:a16="http://schemas.microsoft.com/office/drawing/2014/main" id="{6424CD38-6AB5-DF45-A19E-5FC4E4DE6240}"/>
              </a:ext>
            </a:extLst>
          </p:cNvPr>
          <p:cNvPicPr>
            <a:picLocks noChangeAspect="1"/>
          </p:cNvPicPr>
          <p:nvPr/>
        </p:nvPicPr>
        <p:blipFill>
          <a:blip r:embed="rId2"/>
          <a:stretch>
            <a:fillRect/>
          </a:stretch>
        </p:blipFill>
        <p:spPr>
          <a:xfrm>
            <a:off x="1143000" y="-14748"/>
            <a:ext cx="6858000" cy="5143500"/>
          </a:xfrm>
          <a:prstGeom prst="rect">
            <a:avLst/>
          </a:prstGeom>
        </p:spPr>
      </p:pic>
    </p:spTree>
    <p:extLst>
      <p:ext uri="{BB962C8B-B14F-4D97-AF65-F5344CB8AC3E}">
        <p14:creationId xmlns:p14="http://schemas.microsoft.com/office/powerpoint/2010/main" val="65408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AA3C-30E3-534F-9FC5-522AD7093A8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529C904-934B-EB4C-9287-C87DC076C14B}"/>
              </a:ext>
            </a:extLst>
          </p:cNvPr>
          <p:cNvSpPr>
            <a:spLocks noGrp="1"/>
          </p:cNvSpPr>
          <p:nvPr>
            <p:ph type="sldNum" sz="quarter" idx="12"/>
          </p:nvPr>
        </p:nvSpPr>
        <p:spPr/>
        <p:txBody>
          <a:bodyPr/>
          <a:lstStyle/>
          <a:p>
            <a:pPr>
              <a:defRPr/>
            </a:pPr>
            <a:fld id="{8521C175-7EF2-4F00-94D5-418B427E826E}" type="slidenum">
              <a:rPr lang="en-US" smtClean="0"/>
              <a:pPr>
                <a:defRPr/>
              </a:pPr>
              <a:t>21</a:t>
            </a:fld>
            <a:endParaRPr lang="en-US"/>
          </a:p>
        </p:txBody>
      </p:sp>
      <p:pic>
        <p:nvPicPr>
          <p:cNvPr id="5" name="Picture 4">
            <a:extLst>
              <a:ext uri="{FF2B5EF4-FFF2-40B4-BE49-F238E27FC236}">
                <a16:creationId xmlns:a16="http://schemas.microsoft.com/office/drawing/2014/main" id="{1BE8C8B5-DD95-124E-A4EF-5F51A40E3EF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0926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68AC-21D0-3048-88ED-27203918C20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EC970E3-1685-7B46-992E-8EFDF3F2519D}"/>
              </a:ext>
            </a:extLst>
          </p:cNvPr>
          <p:cNvSpPr>
            <a:spLocks noGrp="1"/>
          </p:cNvSpPr>
          <p:nvPr>
            <p:ph type="sldNum" sz="quarter" idx="12"/>
          </p:nvPr>
        </p:nvSpPr>
        <p:spPr/>
        <p:txBody>
          <a:bodyPr/>
          <a:lstStyle/>
          <a:p>
            <a:pPr>
              <a:defRPr/>
            </a:pPr>
            <a:fld id="{8521C175-7EF2-4F00-94D5-418B427E826E}" type="slidenum">
              <a:rPr lang="en-US" smtClean="0"/>
              <a:pPr>
                <a:defRPr/>
              </a:pPr>
              <a:t>22</a:t>
            </a:fld>
            <a:endParaRPr lang="en-US"/>
          </a:p>
        </p:txBody>
      </p:sp>
      <p:pic>
        <p:nvPicPr>
          <p:cNvPr id="5" name="Picture 4">
            <a:extLst>
              <a:ext uri="{FF2B5EF4-FFF2-40B4-BE49-F238E27FC236}">
                <a16:creationId xmlns:a16="http://schemas.microsoft.com/office/drawing/2014/main" id="{380868CD-F761-4542-9EA8-42C5440BEAC7}"/>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453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7C23-0BDC-AC46-A434-5056A116912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A157F20-38B9-3149-902C-4DB1DCA1CD9D}"/>
              </a:ext>
            </a:extLst>
          </p:cNvPr>
          <p:cNvSpPr>
            <a:spLocks noGrp="1"/>
          </p:cNvSpPr>
          <p:nvPr>
            <p:ph type="sldNum" sz="quarter" idx="12"/>
          </p:nvPr>
        </p:nvSpPr>
        <p:spPr/>
        <p:txBody>
          <a:bodyPr/>
          <a:lstStyle/>
          <a:p>
            <a:pPr>
              <a:defRPr/>
            </a:pPr>
            <a:fld id="{8521C175-7EF2-4F00-94D5-418B427E826E}" type="slidenum">
              <a:rPr lang="en-US" smtClean="0"/>
              <a:pPr>
                <a:defRPr/>
              </a:pPr>
              <a:t>23</a:t>
            </a:fld>
            <a:endParaRPr lang="en-US"/>
          </a:p>
        </p:txBody>
      </p:sp>
      <p:pic>
        <p:nvPicPr>
          <p:cNvPr id="5" name="Picture 4">
            <a:extLst>
              <a:ext uri="{FF2B5EF4-FFF2-40B4-BE49-F238E27FC236}">
                <a16:creationId xmlns:a16="http://schemas.microsoft.com/office/drawing/2014/main" id="{4DE2C91F-9DEF-2F4A-B9AE-35C4B807F43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3147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7AAB-3380-7E40-8F83-2D5561F5E21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1BA5505-82AD-0F40-AEBA-A997FE6A7843}"/>
              </a:ext>
            </a:extLst>
          </p:cNvPr>
          <p:cNvSpPr>
            <a:spLocks noGrp="1"/>
          </p:cNvSpPr>
          <p:nvPr>
            <p:ph type="sldNum" sz="quarter" idx="12"/>
          </p:nvPr>
        </p:nvSpPr>
        <p:spPr/>
        <p:txBody>
          <a:bodyPr/>
          <a:lstStyle/>
          <a:p>
            <a:pPr>
              <a:defRPr/>
            </a:pPr>
            <a:fld id="{8521C175-7EF2-4F00-94D5-418B427E826E}" type="slidenum">
              <a:rPr lang="en-US" smtClean="0"/>
              <a:pPr>
                <a:defRPr/>
              </a:pPr>
              <a:t>24</a:t>
            </a:fld>
            <a:endParaRPr lang="en-US"/>
          </a:p>
        </p:txBody>
      </p:sp>
      <p:pic>
        <p:nvPicPr>
          <p:cNvPr id="5" name="Picture 4">
            <a:extLst>
              <a:ext uri="{FF2B5EF4-FFF2-40B4-BE49-F238E27FC236}">
                <a16:creationId xmlns:a16="http://schemas.microsoft.com/office/drawing/2014/main" id="{E6C99285-DBAC-7248-AD9A-0E924834268E}"/>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23717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to expect for SPCS2022</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a:xfrm>
            <a:off x="742950" y="1475185"/>
            <a:ext cx="7658100" cy="3429000"/>
          </a:xfrm>
        </p:spPr>
        <p:txBody>
          <a:bodyPr>
            <a:normAutofit fontScale="77500" lnSpcReduction="20000"/>
          </a:bodyPr>
          <a:lstStyle/>
          <a:p>
            <a:r>
              <a:rPr lang="en-US" b="1" dirty="0">
                <a:latin typeface="Arial" panose="020B0604020202020204" pitchFamily="34" charset="0"/>
                <a:cs typeface="Arial" panose="020B0604020202020204" pitchFamily="34" charset="0"/>
              </a:rPr>
              <a:t>Coordinates will change by at least 10,000 m</a:t>
            </a:r>
          </a:p>
          <a:p>
            <a:pPr lvl="1"/>
            <a:r>
              <a:rPr lang="en-US" dirty="0">
                <a:latin typeface="Arial" panose="020B0604020202020204" pitchFamily="34" charset="0"/>
                <a:cs typeface="Arial" panose="020B0604020202020204" pitchFamily="34" charset="0"/>
              </a:rPr>
              <a:t>Latitude and longitude change about 1-2 m</a:t>
            </a:r>
          </a:p>
          <a:p>
            <a:pPr lvl="1"/>
            <a:r>
              <a:rPr lang="en-US" dirty="0">
                <a:latin typeface="Arial" panose="020B0604020202020204" pitchFamily="34" charset="0"/>
                <a:cs typeface="Arial" panose="020B0604020202020204" pitchFamily="34" charset="0"/>
              </a:rPr>
              <a:t>Rest of change due to projection definition</a:t>
            </a:r>
          </a:p>
          <a:p>
            <a:r>
              <a:rPr lang="en-US" b="1" dirty="0">
                <a:latin typeface="Arial" panose="020B0604020202020204" pitchFamily="34" charset="0"/>
                <a:cs typeface="Arial" panose="020B0604020202020204" pitchFamily="34" charset="0"/>
              </a:rPr>
              <a:t>Less difference between “grid” and “ground”</a:t>
            </a:r>
          </a:p>
          <a:p>
            <a:r>
              <a:rPr lang="en-US" b="1" dirty="0">
                <a:latin typeface="Arial" panose="020B0604020202020204" pitchFamily="34" charset="0"/>
                <a:cs typeface="Arial" panose="020B0604020202020204" pitchFamily="34" charset="0"/>
              </a:rPr>
              <a:t>More than one zone layer in most states</a:t>
            </a:r>
          </a:p>
          <a:p>
            <a:pPr lvl="1"/>
            <a:r>
              <a:rPr lang="en-US" dirty="0">
                <a:latin typeface="Arial" panose="020B0604020202020204" pitchFamily="34" charset="0"/>
                <a:cs typeface="Arial" panose="020B0604020202020204" pitchFamily="34" charset="0"/>
              </a:rPr>
              <a:t>Zones will be similar to SPCS 83 in some states</a:t>
            </a:r>
          </a:p>
          <a:p>
            <a:pPr lvl="1"/>
            <a:r>
              <a:rPr lang="en-US" dirty="0">
                <a:latin typeface="Arial" panose="020B0604020202020204" pitchFamily="34" charset="0"/>
                <a:cs typeface="Arial" panose="020B0604020202020204" pitchFamily="34" charset="0"/>
              </a:rPr>
              <a:t>Zones will be very different in most states</a:t>
            </a:r>
          </a:p>
          <a:p>
            <a:r>
              <a:rPr lang="en-US" b="1" dirty="0">
                <a:latin typeface="Arial" panose="020B0604020202020204" pitchFamily="34" charset="0"/>
                <a:cs typeface="Arial" panose="020B0604020202020204" pitchFamily="34" charset="0"/>
              </a:rPr>
              <a:t>Every state will have a statewide zone layer</a:t>
            </a:r>
          </a:p>
        </p:txBody>
      </p:sp>
      <p:sp>
        <p:nvSpPr>
          <p:cNvPr id="6" name="Slide Number Placeholder 5">
            <a:extLst>
              <a:ext uri="{FF2B5EF4-FFF2-40B4-BE49-F238E27FC236}">
                <a16:creationId xmlns:a16="http://schemas.microsoft.com/office/drawing/2014/main" id="{4975AB0E-1664-4997-9671-A7493B49CF1B}"/>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25</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2925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4392-7782-41BA-980F-4158A4138EED}"/>
              </a:ext>
            </a:extLst>
          </p:cNvPr>
          <p:cNvSpPr>
            <a:spLocks noGrp="1"/>
          </p:cNvSpPr>
          <p:nvPr>
            <p:ph type="title"/>
          </p:nvPr>
        </p:nvSpPr>
        <p:spPr>
          <a:xfrm>
            <a:off x="685800" y="377837"/>
            <a:ext cx="8001000" cy="685800"/>
          </a:xfrm>
        </p:spPr>
        <p:txBody>
          <a:bodyPr>
            <a:noAutofit/>
          </a:bodyPr>
          <a:lstStyle/>
          <a:p>
            <a:r>
              <a:rPr lang="en-US" sz="3600" b="1" dirty="0">
                <a:latin typeface="Arial" panose="020B0604020202020204" pitchFamily="34" charset="0"/>
                <a:cs typeface="Arial" panose="020B0604020202020204" pitchFamily="34" charset="0"/>
              </a:rPr>
              <a:t>Deprecation of the U.S. survey foot</a:t>
            </a:r>
          </a:p>
        </p:txBody>
      </p:sp>
      <p:sp>
        <p:nvSpPr>
          <p:cNvPr id="3" name="Content Placeholder 2">
            <a:extLst>
              <a:ext uri="{FF2B5EF4-FFF2-40B4-BE49-F238E27FC236}">
                <a16:creationId xmlns:a16="http://schemas.microsoft.com/office/drawing/2014/main" id="{C64153D3-3CD7-4869-8F0E-D0D1F30B8E08}"/>
              </a:ext>
            </a:extLst>
          </p:cNvPr>
          <p:cNvSpPr>
            <a:spLocks noGrp="1"/>
          </p:cNvSpPr>
          <p:nvPr>
            <p:ph idx="1"/>
          </p:nvPr>
        </p:nvSpPr>
        <p:spPr>
          <a:xfrm>
            <a:off x="914401" y="1317458"/>
            <a:ext cx="7772400" cy="3551722"/>
          </a:xfrm>
        </p:spPr>
        <p:txBody>
          <a:bodyPr>
            <a:normAutofit fontScale="85000" lnSpcReduction="10000"/>
          </a:bodyPr>
          <a:lstStyle/>
          <a:p>
            <a:r>
              <a:rPr lang="en-US" dirty="0">
                <a:latin typeface="Arial" panose="020B0604020202020204" pitchFamily="34" charset="0"/>
                <a:cs typeface="Arial" panose="020B0604020202020204" pitchFamily="34" charset="0"/>
              </a:rPr>
              <a:t>SPCS2022 parameter definitions </a:t>
            </a:r>
            <a:r>
              <a:rPr lang="en-US" b="1" i="1" dirty="0">
                <a:latin typeface="Arial" panose="020B0604020202020204" pitchFamily="34" charset="0"/>
                <a:cs typeface="Arial" panose="020B0604020202020204" pitchFamily="34" charset="0"/>
              </a:rPr>
              <a:t>metric</a:t>
            </a:r>
          </a:p>
          <a:p>
            <a:pPr lvl="1"/>
            <a:r>
              <a:rPr lang="en-US" dirty="0">
                <a:latin typeface="Arial" panose="020B0604020202020204" pitchFamily="34" charset="0"/>
                <a:cs typeface="Arial" panose="020B0604020202020204" pitchFamily="34" charset="0"/>
              </a:rPr>
              <a:t>Output coordinates in feet </a:t>
            </a:r>
            <a:r>
              <a:rPr lang="en-US" dirty="0">
                <a:latin typeface="Arial" panose="020B0604020202020204" pitchFamily="34" charset="0"/>
                <a:cs typeface="Arial" panose="020B0604020202020204" pitchFamily="34" charset="0"/>
                <a:sym typeface="Wingdings" panose="05000000000000000000" pitchFamily="2" charset="2"/>
              </a:rPr>
              <a:t> </a:t>
            </a:r>
            <a:r>
              <a:rPr lang="en-US" b="1" i="1" dirty="0">
                <a:latin typeface="Arial" panose="020B0604020202020204" pitchFamily="34" charset="0"/>
                <a:cs typeface="Arial" panose="020B0604020202020204" pitchFamily="34" charset="0"/>
                <a:sym typeface="Wingdings" panose="05000000000000000000" pitchFamily="2" charset="2"/>
              </a:rPr>
              <a:t>international feet</a:t>
            </a:r>
            <a:endParaRPr lang="en-US" b="1" i="1"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Can use name “foot” or “international foot”</a:t>
            </a:r>
          </a:p>
          <a:p>
            <a:pPr lvl="1"/>
            <a:r>
              <a:rPr lang="en-US" b="1" dirty="0">
                <a:latin typeface="Arial" panose="020B0604020202020204" pitchFamily="34" charset="0"/>
                <a:cs typeface="Arial" panose="020B0604020202020204" pitchFamily="34" charset="0"/>
              </a:rPr>
              <a:t>1 foot = 0.3048 meter (exact)</a:t>
            </a:r>
          </a:p>
          <a:p>
            <a:r>
              <a:rPr lang="en-US" dirty="0">
                <a:latin typeface="Arial" panose="020B0604020202020204" pitchFamily="34" charset="0"/>
                <a:cs typeface="Arial" panose="020B0604020202020204" pitchFamily="34" charset="0"/>
              </a:rPr>
              <a:t>U.S. survey foot deprecated after Dec 31, 2022</a:t>
            </a:r>
          </a:p>
          <a:p>
            <a:pPr lvl="1"/>
            <a:r>
              <a:rPr lang="en-US" dirty="0">
                <a:latin typeface="Arial" panose="020B0604020202020204" pitchFamily="34" charset="0"/>
                <a:cs typeface="Arial" panose="020B0604020202020204" pitchFamily="34" charset="0"/>
              </a:rPr>
              <a:t>Will not be used for SPCS2022</a:t>
            </a:r>
          </a:p>
          <a:p>
            <a:pPr lvl="1"/>
            <a:r>
              <a:rPr lang="en-US" dirty="0">
                <a:latin typeface="Arial" panose="020B0604020202020204" pitchFamily="34" charset="0"/>
                <a:cs typeface="Arial" panose="020B0604020202020204" pitchFamily="34" charset="0"/>
              </a:rPr>
              <a:t>But legacy applications supported (e.g., SPCS 83)</a:t>
            </a:r>
          </a:p>
        </p:txBody>
      </p:sp>
      <p:sp>
        <p:nvSpPr>
          <p:cNvPr id="6" name="Slide Number Placeholder 5">
            <a:extLst>
              <a:ext uri="{FF2B5EF4-FFF2-40B4-BE49-F238E27FC236}">
                <a16:creationId xmlns:a16="http://schemas.microsoft.com/office/drawing/2014/main" id="{7CEDE46B-595B-4FC4-8A33-04EE0702CFEA}"/>
              </a:ext>
            </a:extLst>
          </p:cNvPr>
          <p:cNvSpPr>
            <a:spLocks noGrp="1"/>
          </p:cNvSpPr>
          <p:nvPr>
            <p:ph type="sldNum" sz="quarter" idx="12"/>
          </p:nvPr>
        </p:nvSpPr>
        <p:spPr/>
        <p:txBody>
          <a:bodyPr/>
          <a:lstStyle/>
          <a:p>
            <a:pPr>
              <a:defRPr/>
            </a:pPr>
            <a:fld id="{BF6EBFE9-79BB-431F-AEDF-EF334E7ED36B}" type="slidenum">
              <a:rPr lang="en-US" smtClean="0"/>
              <a:pPr>
                <a:defRPr/>
              </a:pPr>
              <a:t>26</a:t>
            </a:fld>
            <a:endParaRPr lang="en-US" dirty="0"/>
          </a:p>
        </p:txBody>
      </p:sp>
    </p:spTree>
    <p:extLst>
      <p:ext uri="{BB962C8B-B14F-4D97-AF65-F5344CB8AC3E}">
        <p14:creationId xmlns:p14="http://schemas.microsoft.com/office/powerpoint/2010/main" val="52502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SPCS2022 summary</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571500" y="1131689"/>
            <a:ext cx="8001000" cy="3567113"/>
          </a:xfrm>
        </p:spPr>
        <p:txBody>
          <a:bodyPr>
            <a:normAutofit fontScale="70000" lnSpcReduction="20000"/>
          </a:bodyPr>
          <a:lstStyle/>
          <a:p>
            <a:r>
              <a:rPr lang="en-US" dirty="0">
                <a:latin typeface="Arial" panose="020B0604020202020204" pitchFamily="34" charset="0"/>
                <a:cs typeface="Arial" panose="020B0604020202020204" pitchFamily="34" charset="0"/>
              </a:rPr>
              <a:t>Minimize distortion at </a:t>
            </a:r>
            <a:r>
              <a:rPr lang="en-US" b="1" i="1" dirty="0">
                <a:latin typeface="Arial" panose="020B0604020202020204" pitchFamily="34" charset="0"/>
                <a:cs typeface="Arial" panose="020B0604020202020204" pitchFamily="34" charset="0"/>
              </a:rPr>
              <a:t>topo surface</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ellipsoid</a:t>
            </a:r>
          </a:p>
          <a:p>
            <a:r>
              <a:rPr lang="en-US" dirty="0">
                <a:latin typeface="Arial" panose="020B0604020202020204" pitchFamily="34" charset="0"/>
                <a:cs typeface="Arial" panose="020B0604020202020204" pitchFamily="34" charset="0"/>
              </a:rPr>
              <a:t>Up to </a:t>
            </a:r>
            <a:r>
              <a:rPr lang="en-US" b="1" i="1" dirty="0">
                <a:latin typeface="Arial" panose="020B0604020202020204" pitchFamily="34" charset="0"/>
                <a:cs typeface="Arial" panose="020B0604020202020204" pitchFamily="34" charset="0"/>
              </a:rPr>
              <a:t>3 zone “layers” </a:t>
            </a:r>
            <a:r>
              <a:rPr lang="en-US" dirty="0">
                <a:latin typeface="Arial" panose="020B0604020202020204" pitchFamily="34" charset="0"/>
                <a:cs typeface="Arial" panose="020B0604020202020204" pitchFamily="34" charset="0"/>
              </a:rPr>
              <a:t>allowed</a:t>
            </a:r>
          </a:p>
          <a:p>
            <a:pPr lvl="1"/>
            <a:r>
              <a:rPr lang="en-US" dirty="0">
                <a:latin typeface="Arial" panose="020B0604020202020204" pitchFamily="34" charset="0"/>
                <a:cs typeface="Arial" panose="020B0604020202020204" pitchFamily="34" charset="0"/>
              </a:rPr>
              <a:t>Some layers very similar to existing SPCS 83</a:t>
            </a:r>
          </a:p>
          <a:p>
            <a:pPr lvl="1"/>
            <a:r>
              <a:rPr lang="en-US" dirty="0">
                <a:latin typeface="Arial" panose="020B0604020202020204" pitchFamily="34" charset="0"/>
                <a:cs typeface="Arial" panose="020B0604020202020204" pitchFamily="34" charset="0"/>
              </a:rPr>
              <a:t>Some layers very different</a:t>
            </a:r>
          </a:p>
          <a:p>
            <a:r>
              <a:rPr lang="en-US" b="1" i="1" dirty="0">
                <a:latin typeface="Arial" panose="020B0604020202020204" pitchFamily="34" charset="0"/>
                <a:cs typeface="Arial" panose="020B0604020202020204" pitchFamily="34" charset="0"/>
              </a:rPr>
              <a:t>Total of 968 zones </a:t>
            </a:r>
            <a:r>
              <a:rPr lang="en-US" dirty="0">
                <a:latin typeface="Arial" panose="020B0604020202020204" pitchFamily="34" charset="0"/>
                <a:cs typeface="Arial" panose="020B0604020202020204" pitchFamily="34" charset="0"/>
              </a:rPr>
              <a:t>(likely will decrease somewhat):</a:t>
            </a:r>
          </a:p>
          <a:p>
            <a:pPr lvl="1"/>
            <a:r>
              <a:rPr lang="en-US" dirty="0">
                <a:latin typeface="Arial" panose="020B0604020202020204" pitchFamily="34" charset="0"/>
                <a:cs typeface="Arial" panose="020B0604020202020204" pitchFamily="34" charset="0"/>
              </a:rPr>
              <a:t>54 statewide zones</a:t>
            </a:r>
          </a:p>
          <a:p>
            <a:pPr lvl="1"/>
            <a:r>
              <a:rPr lang="en-US" dirty="0">
                <a:latin typeface="Arial" panose="020B0604020202020204" pitchFamily="34" charset="0"/>
                <a:cs typeface="Arial" panose="020B0604020202020204" pitchFamily="34" charset="0"/>
              </a:rPr>
              <a:t>911 zones that cover part of a state</a:t>
            </a:r>
          </a:p>
          <a:p>
            <a:pPr lvl="1"/>
            <a:r>
              <a:rPr lang="en-US" dirty="0">
                <a:latin typeface="Arial" panose="020B0604020202020204" pitchFamily="34" charset="0"/>
                <a:cs typeface="Arial" panose="020B0604020202020204" pitchFamily="34" charset="0"/>
              </a:rPr>
              <a:t>3 special use zones</a:t>
            </a:r>
          </a:p>
          <a:p>
            <a:r>
              <a:rPr lang="en-US" dirty="0">
                <a:latin typeface="Arial" panose="020B0604020202020204" pitchFamily="34" charset="0"/>
                <a:cs typeface="Arial" panose="020B0604020202020204" pitchFamily="34" charset="0"/>
              </a:rPr>
              <a:t>Will be implemented along with Modernized NSRS</a:t>
            </a:r>
          </a:p>
          <a:p>
            <a:pPr lvl="1"/>
            <a:r>
              <a:rPr lang="en-US" dirty="0">
                <a:latin typeface="Arial" panose="020B0604020202020204" pitchFamily="34" charset="0"/>
                <a:cs typeface="Arial" panose="020B0604020202020204" pitchFamily="34" charset="0"/>
              </a:rPr>
              <a:t>Earlier usage with NAD 83 will not be supported by NGS</a:t>
            </a:r>
          </a:p>
          <a:p>
            <a:pPr lvl="1"/>
            <a:r>
              <a:rPr lang="en-US" b="1" i="1" dirty="0">
                <a:solidFill>
                  <a:srgbClr val="C00000"/>
                </a:solidFill>
                <a:latin typeface="Arial" panose="020B0604020202020204" pitchFamily="34" charset="0"/>
                <a:cs typeface="Arial" panose="020B0604020202020204" pitchFamily="34" charset="0"/>
              </a:rPr>
              <a:t>Can change/add/remove zones after modernized NSRS</a:t>
            </a:r>
          </a:p>
          <a:p>
            <a:pPr>
              <a:lnSpc>
                <a:spcPct val="100000"/>
              </a:lnSpc>
            </a:pPr>
            <a:endParaRPr lang="en-US" dirty="0"/>
          </a:p>
        </p:txBody>
      </p:sp>
      <p:sp>
        <p:nvSpPr>
          <p:cNvPr id="4" name="Slide Number Placeholder 3">
            <a:extLst>
              <a:ext uri="{FF2B5EF4-FFF2-40B4-BE49-F238E27FC236}">
                <a16:creationId xmlns:a16="http://schemas.microsoft.com/office/drawing/2014/main" id="{EC90BCC9-35D1-4469-87E6-DC0012E879ED}"/>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27</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553735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0C9B-B2FF-479D-9CBB-0E6E84C3145F}"/>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New types of Coordinates</a:t>
            </a:r>
          </a:p>
        </p:txBody>
      </p:sp>
      <p:sp>
        <p:nvSpPr>
          <p:cNvPr id="3" name="Text Placeholder 2">
            <a:extLst>
              <a:ext uri="{FF2B5EF4-FFF2-40B4-BE49-F238E27FC236}">
                <a16:creationId xmlns:a16="http://schemas.microsoft.com/office/drawing/2014/main" id="{3969B729-C236-4BCA-B466-C22AF1F83C02}"/>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0C48B75C-89A5-41AC-88B6-498316EDFD5A}"/>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17823380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099560" y="505778"/>
            <a:ext cx="4972050" cy="3937397"/>
          </a:xfrm>
        </p:spPr>
      </p:pic>
      <p:sp>
        <p:nvSpPr>
          <p:cNvPr id="73731" name="Text Box 7"/>
          <p:cNvSpPr txBox="1">
            <a:spLocks noChangeArrowheads="1"/>
          </p:cNvSpPr>
          <p:nvPr/>
        </p:nvSpPr>
        <p:spPr bwMode="auto">
          <a:xfrm>
            <a:off x="5959553" y="4139090"/>
            <a:ext cx="1048227" cy="4040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defRPr/>
            </a:pPr>
            <a:r>
              <a:rPr lang="en-US" altLang="en-US" sz="1013">
                <a:solidFill>
                  <a:srgbClr val="333399"/>
                </a:solidFill>
                <a:latin typeface="Arial" panose="020B0604020202020204" pitchFamily="34" charset="0"/>
              </a:rPr>
              <a:t>STEEL BILBY TOWER</a:t>
            </a:r>
            <a:r>
              <a:rPr lang="en-US" altLang="en-US" sz="1013">
                <a:solidFill>
                  <a:srgbClr val="000000"/>
                </a:solidFill>
                <a:latin typeface="Arial" panose="020B0604020202020204" pitchFamily="34" charset="0"/>
              </a:rPr>
              <a:t> </a:t>
            </a:r>
          </a:p>
        </p:txBody>
      </p:sp>
      <p:sp>
        <p:nvSpPr>
          <p:cNvPr id="38916" name="Line 8"/>
          <p:cNvSpPr>
            <a:spLocks noChangeShapeType="1"/>
          </p:cNvSpPr>
          <p:nvPr/>
        </p:nvSpPr>
        <p:spPr bwMode="auto">
          <a:xfrm flipV="1">
            <a:off x="6483667" y="900112"/>
            <a:ext cx="1157288" cy="7715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pic>
        <p:nvPicPr>
          <p:cNvPr id="5" name="Picture 4" descr="41 Tushor Mt">
            <a:extLst>
              <a:ext uri="{FF2B5EF4-FFF2-40B4-BE49-F238E27FC236}">
                <a16:creationId xmlns:a16="http://schemas.microsoft.com/office/drawing/2014/main" id="{CCEEE082-34B3-48A5-99E1-BA84C52307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63097" y="877730"/>
            <a:ext cx="3745266" cy="3261360"/>
          </a:xfrm>
          <a:prstGeom prst="rect">
            <a:avLst/>
          </a:prstGeom>
          <a:noFill/>
        </p:spPr>
      </p:pic>
    </p:spTree>
    <p:extLst>
      <p:ext uri="{BB962C8B-B14F-4D97-AF65-F5344CB8AC3E}">
        <p14:creationId xmlns:p14="http://schemas.microsoft.com/office/powerpoint/2010/main" val="32227786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3"/>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4"/>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5"/>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3</a:t>
            </a:fld>
            <a:endParaRPr lang="en-US"/>
          </a:p>
        </p:txBody>
      </p:sp>
      <p:pic>
        <p:nvPicPr>
          <p:cNvPr id="3074" name="Picture 2" descr="https://nauticalcharts.noaa.gov/about/images/history-of-coast-survey/US_CSO_Logo1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823736-43C1-4B89-AB18-398424CB0B41}"/>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04910FA4-D685-4960-98E5-251313C18DF8}"/>
              </a:ext>
            </a:extLst>
          </p:cNvPr>
          <p:cNvSpPr>
            <a:spLocks noGrp="1"/>
          </p:cNvSpPr>
          <p:nvPr>
            <p:ph sz="half" idx="1"/>
          </p:nvPr>
        </p:nvSpPr>
        <p:spPr/>
        <p:txBody>
          <a:bodyPr>
            <a:normAutofit fontScale="92500"/>
          </a:bodyPr>
          <a:lstStyle/>
          <a:p>
            <a:endParaRPr lang="en-US"/>
          </a:p>
        </p:txBody>
      </p:sp>
      <p:sp>
        <p:nvSpPr>
          <p:cNvPr id="10" name="Content Placeholder 9">
            <a:extLst>
              <a:ext uri="{FF2B5EF4-FFF2-40B4-BE49-F238E27FC236}">
                <a16:creationId xmlns:a16="http://schemas.microsoft.com/office/drawing/2014/main" id="{8301D084-8D57-4B87-85BD-B95AFC2E848C}"/>
              </a:ext>
            </a:extLst>
          </p:cNvPr>
          <p:cNvSpPr>
            <a:spLocks noGrp="1"/>
          </p:cNvSpPr>
          <p:nvPr>
            <p:ph sz="half" idx="2"/>
          </p:nvPr>
        </p:nvSpPr>
        <p:spPr/>
        <p:txBody>
          <a:bodyPr>
            <a:normAutofit fontScale="92500"/>
          </a:bodyPr>
          <a:lstStyle/>
          <a:p>
            <a:pPr marL="0" indent="0">
              <a:buNone/>
            </a:pPr>
            <a:r>
              <a:rPr lang="en-US" b="1" dirty="0">
                <a:latin typeface="Arial" panose="020B0604020202020204" pitchFamily="34" charset="0"/>
                <a:cs typeface="Arial" panose="020B0604020202020204" pitchFamily="34" charset="0"/>
              </a:rPr>
              <a:t>Coordinate:</a:t>
            </a:r>
            <a:r>
              <a:rPr lang="en-US" dirty="0">
                <a:latin typeface="Arial" panose="020B0604020202020204" pitchFamily="34" charset="0"/>
                <a:cs typeface="Arial" panose="020B0604020202020204" pitchFamily="34" charset="0"/>
              </a:rPr>
              <a:t> One of a set of N numbers designating the location of a point in N-dimensional space. Specific to the modernized NSRS, five types of coordinates will be supported.</a:t>
            </a:r>
          </a:p>
          <a:p>
            <a:endParaRPr lang="en-US" dirty="0"/>
          </a:p>
        </p:txBody>
      </p:sp>
      <p:sp>
        <p:nvSpPr>
          <p:cNvPr id="6" name="Slide Number Placeholder 5">
            <a:extLst>
              <a:ext uri="{FF2B5EF4-FFF2-40B4-BE49-F238E27FC236}">
                <a16:creationId xmlns:a16="http://schemas.microsoft.com/office/drawing/2014/main" id="{13121F7D-7C43-499C-8345-7E726038B4CD}"/>
              </a:ext>
            </a:extLst>
          </p:cNvPr>
          <p:cNvSpPr>
            <a:spLocks noGrp="1"/>
          </p:cNvSpPr>
          <p:nvPr>
            <p:ph type="sldNum" sz="quarter" idx="12"/>
          </p:nvPr>
        </p:nvSpPr>
        <p:spPr/>
        <p:txBody>
          <a:bodyPr/>
          <a:lstStyle/>
          <a:p>
            <a:fld id="{D3D538F9-49A3-B84F-B36B-A7030CDE5D5B}" type="slidenum">
              <a:rPr lang="en-US" smtClean="0"/>
              <a:t>30</a:t>
            </a:fld>
            <a:endParaRPr lang="en-US"/>
          </a:p>
        </p:txBody>
      </p:sp>
      <p:pic>
        <p:nvPicPr>
          <p:cNvPr id="7" name="Picture 6">
            <a:extLst>
              <a:ext uri="{FF2B5EF4-FFF2-40B4-BE49-F238E27FC236}">
                <a16:creationId xmlns:a16="http://schemas.microsoft.com/office/drawing/2014/main" id="{D182B0CD-C630-4BDA-AC6C-41DCB092B0AD}"/>
              </a:ext>
            </a:extLst>
          </p:cNvPr>
          <p:cNvPicPr>
            <a:picLocks noChangeAspect="1"/>
          </p:cNvPicPr>
          <p:nvPr/>
        </p:nvPicPr>
        <p:blipFill>
          <a:blip r:embed="rId3"/>
          <a:stretch>
            <a:fillRect/>
          </a:stretch>
        </p:blipFill>
        <p:spPr>
          <a:xfrm>
            <a:off x="457200" y="365200"/>
            <a:ext cx="3554845" cy="4594623"/>
          </a:xfrm>
          <a:prstGeom prst="rect">
            <a:avLst/>
          </a:prstGeom>
        </p:spPr>
      </p:pic>
    </p:spTree>
    <p:extLst>
      <p:ext uri="{BB962C8B-B14F-4D97-AF65-F5344CB8AC3E}">
        <p14:creationId xmlns:p14="http://schemas.microsoft.com/office/powerpoint/2010/main" val="13359573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7" name="Content Placeholder 6">
            <a:extLst>
              <a:ext uri="{FF2B5EF4-FFF2-40B4-BE49-F238E27FC236}">
                <a16:creationId xmlns:a16="http://schemas.microsoft.com/office/drawing/2014/main" id="{3442C682-5BBE-4AC1-BABC-8AB8799EC1DC}"/>
              </a:ext>
            </a:extLst>
          </p:cNvPr>
          <p:cNvSpPr>
            <a:spLocks noGrp="1"/>
          </p:cNvSpPr>
          <p:nvPr>
            <p:ph idx="1"/>
          </p:nvPr>
        </p:nvSpPr>
        <p:spPr>
          <a:xfrm>
            <a:off x="457200" y="1200151"/>
            <a:ext cx="8229600" cy="3567112"/>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NGS anticipates that 5 types of coordinates will be used in the NSRS. They are:</a:t>
            </a:r>
          </a:p>
          <a:p>
            <a:pPr marL="0" indent="0">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Reported</a:t>
            </a:r>
          </a:p>
          <a:p>
            <a:pPr marL="0" indent="0" algn="ctr">
              <a:buNone/>
            </a:pPr>
            <a:r>
              <a:rPr lang="en-US" dirty="0">
                <a:latin typeface="Arial" panose="020B0604020202020204" pitchFamily="34" charset="0"/>
                <a:cs typeface="Arial" panose="020B0604020202020204" pitchFamily="34" charset="0"/>
              </a:rPr>
              <a:t>OPUS</a:t>
            </a:r>
          </a:p>
          <a:p>
            <a:pPr marL="0" indent="0" algn="ctr">
              <a:buNone/>
            </a:pPr>
            <a:r>
              <a:rPr lang="en-US" dirty="0">
                <a:latin typeface="Arial" panose="020B0604020202020204" pitchFamily="34" charset="0"/>
                <a:cs typeface="Arial" panose="020B0604020202020204" pitchFamily="34" charset="0"/>
              </a:rPr>
              <a:t>Reference Epoch</a:t>
            </a:r>
          </a:p>
          <a:p>
            <a:pPr marL="0" indent="0" algn="ctr">
              <a:buNone/>
            </a:pPr>
            <a:r>
              <a:rPr lang="en-US" dirty="0">
                <a:latin typeface="Arial" panose="020B0604020202020204" pitchFamily="34" charset="0"/>
                <a:cs typeface="Arial" panose="020B0604020202020204" pitchFamily="34" charset="0"/>
              </a:rPr>
              <a:t>Survey Epoch</a:t>
            </a:r>
          </a:p>
          <a:p>
            <a:pPr marL="0" indent="0" algn="ctr">
              <a:buNone/>
            </a:pPr>
            <a:r>
              <a:rPr lang="en-US" dirty="0">
                <a:latin typeface="Arial" panose="020B0604020202020204" pitchFamily="34" charset="0"/>
                <a:cs typeface="Arial" panose="020B0604020202020204" pitchFamily="34" charset="0"/>
              </a:rPr>
              <a:t>Active</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31</a:t>
            </a:fld>
            <a:endParaRPr lang="en-US" altLang="en-US"/>
          </a:p>
        </p:txBody>
      </p:sp>
    </p:spTree>
    <p:extLst>
      <p:ext uri="{BB962C8B-B14F-4D97-AF65-F5344CB8AC3E}">
        <p14:creationId xmlns:p14="http://schemas.microsoft.com/office/powerpoint/2010/main" val="385022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67EF-BEB9-435F-8947-45237D971ADF}"/>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“Part of the NSRS”</a:t>
            </a:r>
          </a:p>
        </p:txBody>
      </p:sp>
      <p:sp>
        <p:nvSpPr>
          <p:cNvPr id="3" name="Content Placeholder 2">
            <a:extLst>
              <a:ext uri="{FF2B5EF4-FFF2-40B4-BE49-F238E27FC236}">
                <a16:creationId xmlns:a16="http://schemas.microsoft.com/office/drawing/2014/main" id="{526A26D3-907A-4148-97AF-A6B3098907EB}"/>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Only coordinates computed by NGS and stored in the NSRS database are </a:t>
            </a:r>
            <a:r>
              <a:rPr lang="en-US" i="1" dirty="0">
                <a:latin typeface="Arial" panose="020B0604020202020204" pitchFamily="34" charset="0"/>
                <a:cs typeface="Arial" panose="020B0604020202020204" pitchFamily="34" charset="0"/>
              </a:rPr>
              <a:t>“part of the NSRS”</a:t>
            </a:r>
          </a:p>
          <a:p>
            <a:pPr lvl="1" algn="ctr"/>
            <a:r>
              <a:rPr lang="en-US" i="1" dirty="0">
                <a:latin typeface="Arial" panose="020B0604020202020204" pitchFamily="34" charset="0"/>
                <a:cs typeface="Arial" panose="020B0604020202020204" pitchFamily="34" charset="0"/>
              </a:rPr>
              <a:t>Reference Epoch</a:t>
            </a:r>
          </a:p>
          <a:p>
            <a:pPr lvl="1" algn="ctr"/>
            <a:r>
              <a:rPr lang="en-US" i="1" dirty="0">
                <a:latin typeface="Arial" panose="020B0604020202020204" pitchFamily="34" charset="0"/>
                <a:cs typeface="Arial" panose="020B0604020202020204" pitchFamily="34" charset="0"/>
              </a:rPr>
              <a:t>Survey Epoch</a:t>
            </a:r>
          </a:p>
          <a:p>
            <a:pPr lvl="1" algn="ctr"/>
            <a:r>
              <a:rPr lang="en-US" i="1" dirty="0">
                <a:latin typeface="Arial" panose="020B0604020202020204" pitchFamily="34" charset="0"/>
                <a:cs typeface="Arial" panose="020B0604020202020204" pitchFamily="34" charset="0"/>
              </a:rPr>
              <a:t>Active</a:t>
            </a:r>
          </a:p>
          <a:p>
            <a:pPr lvl="1"/>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OPUS Coordinates can be </a:t>
            </a:r>
            <a:r>
              <a:rPr lang="en-US" i="1" dirty="0">
                <a:latin typeface="Arial" panose="020B0604020202020204" pitchFamily="34" charset="0"/>
                <a:cs typeface="Arial" panose="020B0604020202020204" pitchFamily="34" charset="0"/>
              </a:rPr>
              <a:t>“tied to the NSRS”</a:t>
            </a:r>
          </a:p>
        </p:txBody>
      </p:sp>
      <p:sp>
        <p:nvSpPr>
          <p:cNvPr id="6" name="Slide Number Placeholder 5">
            <a:extLst>
              <a:ext uri="{FF2B5EF4-FFF2-40B4-BE49-F238E27FC236}">
                <a16:creationId xmlns:a16="http://schemas.microsoft.com/office/drawing/2014/main" id="{AD547E38-1448-4BE2-9FB9-C4448E6B6FFE}"/>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191143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866BB-79D5-446D-9E68-B4F9D8C94973}"/>
              </a:ext>
            </a:extLst>
          </p:cNvPr>
          <p:cNvSpPr>
            <a:spLocks noGrp="1"/>
          </p:cNvSpPr>
          <p:nvPr>
            <p:ph type="body" idx="1"/>
          </p:nvPr>
        </p:nvSpPr>
        <p:spPr>
          <a:xfrm>
            <a:off x="457199" y="518518"/>
            <a:ext cx="4040188" cy="479822"/>
          </a:xfrm>
        </p:spPr>
        <p:txBody>
          <a:bodyPr>
            <a:noAutofit/>
          </a:bodyPr>
          <a:lstStyle/>
          <a:p>
            <a:r>
              <a:rPr lang="en-US" sz="3200" dirty="0">
                <a:latin typeface="Arial" panose="020B0604020202020204" pitchFamily="34" charset="0"/>
                <a:cs typeface="Arial" panose="020B0604020202020204" pitchFamily="34" charset="0"/>
              </a:rPr>
              <a:t>Passive Control</a:t>
            </a:r>
          </a:p>
        </p:txBody>
      </p:sp>
      <p:sp>
        <p:nvSpPr>
          <p:cNvPr id="4" name="Content Placeholder 3">
            <a:extLst>
              <a:ext uri="{FF2B5EF4-FFF2-40B4-BE49-F238E27FC236}">
                <a16:creationId xmlns:a16="http://schemas.microsoft.com/office/drawing/2014/main" id="{EFA64A9E-2215-4DBC-ABEC-8EA35FCB5846}"/>
              </a:ext>
            </a:extLst>
          </p:cNvPr>
          <p:cNvSpPr>
            <a:spLocks noGrp="1"/>
          </p:cNvSpPr>
          <p:nvPr>
            <p:ph sz="half" idx="2"/>
          </p:nvPr>
        </p:nvSpPr>
        <p:spPr>
          <a:xfrm>
            <a:off x="466807" y="1226942"/>
            <a:ext cx="4040188" cy="2963466"/>
          </a:xfrm>
        </p:spPr>
        <p:txBody>
          <a:bodyPr>
            <a:normAutofit/>
          </a:bodyPr>
          <a:lstStyle/>
          <a:p>
            <a:r>
              <a:rPr lang="en-US" dirty="0">
                <a:latin typeface="Arial" panose="020B0604020202020204" pitchFamily="34" charset="0"/>
                <a:cs typeface="Arial" panose="020B0604020202020204" pitchFamily="34" charset="0"/>
              </a:rPr>
              <a:t>Any geodetic control point that is not active control. Common examples include a metal disk set in concrete or stone, or a stainless steel rod driven into the ground. </a:t>
            </a:r>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33</a:t>
            </a:fld>
            <a:endParaRPr lang="en-US"/>
          </a:p>
        </p:txBody>
      </p:sp>
      <p:pic>
        <p:nvPicPr>
          <p:cNvPr id="10" name="Picture 5">
            <a:extLst>
              <a:ext uri="{FF2B5EF4-FFF2-40B4-BE49-F238E27FC236}">
                <a16:creationId xmlns:a16="http://schemas.microsoft.com/office/drawing/2014/main" id="{1466A8C9-4165-4D0A-B99B-0088AB1FE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097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8ADFD-FA0E-4C90-903C-AE9C3B9C6BB1}"/>
              </a:ext>
            </a:extLst>
          </p:cNvPr>
          <p:cNvSpPr>
            <a:spLocks noGrp="1"/>
          </p:cNvSpPr>
          <p:nvPr>
            <p:ph type="body" sz="quarter" idx="3"/>
          </p:nvPr>
        </p:nvSpPr>
        <p:spPr>
          <a:xfrm>
            <a:off x="4645025" y="514923"/>
            <a:ext cx="4041775" cy="479822"/>
          </a:xfrm>
        </p:spPr>
        <p:txBody>
          <a:bodyPr>
            <a:noAutofit/>
          </a:bodyPr>
          <a:lstStyle/>
          <a:p>
            <a:r>
              <a:rPr lang="en-US" sz="3200" dirty="0">
                <a:latin typeface="Arial" panose="020B0604020202020204" pitchFamily="34" charset="0"/>
                <a:cs typeface="Arial" panose="020B0604020202020204" pitchFamily="34" charset="0"/>
              </a:rPr>
              <a:t>Active Control</a:t>
            </a:r>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34</a:t>
            </a:fld>
            <a:endParaRPr lang="en-US"/>
          </a:p>
        </p:txBody>
      </p:sp>
      <p:sp>
        <p:nvSpPr>
          <p:cNvPr id="10" name="Content Placeholder 9">
            <a:extLst>
              <a:ext uri="{FF2B5EF4-FFF2-40B4-BE49-F238E27FC236}">
                <a16:creationId xmlns:a16="http://schemas.microsoft.com/office/drawing/2014/main" id="{A22B9FC9-5F30-4E06-B0A0-AC2B18D3AD7E}"/>
              </a:ext>
            </a:extLst>
          </p:cNvPr>
          <p:cNvSpPr>
            <a:spLocks noGrp="1"/>
          </p:cNvSpPr>
          <p:nvPr>
            <p:ph sz="half" idx="2"/>
          </p:nvPr>
        </p:nvSpPr>
        <p:spPr>
          <a:xfrm>
            <a:off x="4572000" y="1237018"/>
            <a:ext cx="4040188" cy="2963466"/>
          </a:xfrm>
        </p:spPr>
        <p:txBody>
          <a:bodyPr>
            <a:normAutofit fontScale="92500" lnSpcReduction="10000"/>
          </a:bodyPr>
          <a:lstStyle/>
          <a:p>
            <a:r>
              <a:rPr lang="en-US" dirty="0">
                <a:latin typeface="Arial" panose="020B0604020202020204" pitchFamily="34" charset="0"/>
                <a:cs typeface="Arial" panose="020B0604020202020204" pitchFamily="34" charset="0"/>
              </a:rPr>
              <a:t>A geodetic control point at a station occupied by equipment intended for and capable of continuously collecting geodetic quality data for multiple years and with active defined by or adopted by NGS.</a:t>
            </a:r>
          </a:p>
          <a:p>
            <a:r>
              <a:rPr lang="en-US" dirty="0">
                <a:latin typeface="Arial" panose="020B0604020202020204" pitchFamily="34" charset="0"/>
                <a:cs typeface="Arial" panose="020B0604020202020204" pitchFamily="34" charset="0"/>
              </a:rPr>
              <a:t>CORS</a:t>
            </a:r>
          </a:p>
          <a:p>
            <a:endParaRPr lang="en-US" dirty="0"/>
          </a:p>
        </p:txBody>
      </p:sp>
      <p:pic>
        <p:nvPicPr>
          <p:cNvPr id="18" name="Picture 2" descr="https://geodesy.noaa.gov/CORS/SitePhotos/Required/vith/vith_ant_180.jpg">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www.ngs.noaa.gov/CORS/SitePhotos/Required/corb/corb_monu.jpg">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www.ngs.noaa.gov/CORS/SitePhotos/Required/flf1/flf1_ant_090.jpg">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9675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Shift and Drift</a:t>
            </a:r>
          </a:p>
        </p:txBody>
      </p:sp>
      <p:sp>
        <p:nvSpPr>
          <p:cNvPr id="3" name="Content Placeholder 2"/>
          <p:cNvSpPr>
            <a:spLocks noGrp="1"/>
          </p:cNvSpPr>
          <p:nvPr>
            <p:ph idx="1"/>
          </p:nvPr>
        </p:nvSpPr>
        <p:spPr>
          <a:xfrm>
            <a:off x="1001367" y="1218010"/>
            <a:ext cx="7141266" cy="3394472"/>
          </a:xfrm>
        </p:spPr>
        <p:txBody>
          <a:bodyPr>
            <a:normAutofit fontScale="77500" lnSpcReduction="20000"/>
          </a:bodyPr>
          <a:lstStyle/>
          <a:p>
            <a:pPr marL="0" indent="0">
              <a:buNone/>
            </a:pPr>
            <a:r>
              <a:rPr lang="en-US" dirty="0">
                <a:latin typeface="Arial" panose="020B0604020202020204" pitchFamily="34" charset="0"/>
                <a:cs typeface="Arial" panose="020B0604020202020204" pitchFamily="34" charset="0"/>
              </a:rPr>
              <a:t>When transitioning off of NAD 83, your coordinates will experience shift and drift</a:t>
            </a:r>
          </a:p>
          <a:p>
            <a:pPr marL="0"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Shift: A one-time jump somewhere in the 0 to 4 meter range (latitude, longitude, ellipsoid height)</a:t>
            </a:r>
          </a:p>
          <a:p>
            <a:pPr lvl="2"/>
            <a:endParaRPr lang="en-US" sz="21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Drift:  Coordinates are now time-dependent.  The shift will take you to 2020.00.  Working at any other epoch means you must account for the drift (velocity, as well as any other motions over time) of your coordinates</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35</a:t>
            </a:fld>
            <a:endParaRPr lang="en-US"/>
          </a:p>
        </p:txBody>
      </p:sp>
    </p:spTree>
    <p:extLst>
      <p:ext uri="{BB962C8B-B14F-4D97-AF65-F5344CB8AC3E}">
        <p14:creationId xmlns:p14="http://schemas.microsoft.com/office/powerpoint/2010/main" val="171304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97072"/>
            <a:ext cx="7658100" cy="857250"/>
          </a:xfrm>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742950" y="1086212"/>
            <a:ext cx="7658100" cy="3394472"/>
          </a:xfrm>
        </p:spPr>
        <p:txBody>
          <a:bodyPr>
            <a:normAutofit fontScale="92500" lnSpcReduction="10000"/>
          </a:bodyPr>
          <a:lstStyle/>
          <a:p>
            <a:r>
              <a:rPr lang="en-US" b="1" i="1" dirty="0">
                <a:solidFill>
                  <a:srgbClr val="C00000"/>
                </a:solidFill>
                <a:latin typeface="Arial" panose="020B0604020202020204" pitchFamily="34" charset="0"/>
                <a:cs typeface="Arial" panose="020B0604020202020204" pitchFamily="34" charset="0"/>
              </a:rPr>
              <a:t>Reported</a:t>
            </a:r>
          </a:p>
          <a:p>
            <a:pPr lvl="1"/>
            <a:r>
              <a:rPr lang="en-US" i="1" dirty="0">
                <a:latin typeface="Arial" panose="020B0604020202020204" pitchFamily="34" charset="0"/>
                <a:cs typeface="Arial" panose="020B0604020202020204" pitchFamily="34" charset="0"/>
              </a:rPr>
              <a:t>“Coordinates directly reported to NGS without the data necessary for NGS to replicate or evaluate them. These coordinates are neither ‘part of the NSRS’ nor ‘tied to the NSRS.’”</a:t>
            </a:r>
          </a:p>
          <a:p>
            <a:pPr lvl="2"/>
            <a:r>
              <a:rPr lang="en-US" sz="2100" dirty="0">
                <a:latin typeface="Arial" panose="020B0604020202020204" pitchFamily="34" charset="0"/>
                <a:cs typeface="Arial" panose="020B0604020202020204" pitchFamily="34" charset="0"/>
              </a:rPr>
              <a:t>Scaled from a map</a:t>
            </a:r>
          </a:p>
          <a:p>
            <a:pPr lvl="2"/>
            <a:r>
              <a:rPr lang="en-US" sz="2100" dirty="0">
                <a:latin typeface="Arial" panose="020B0604020202020204" pitchFamily="34" charset="0"/>
                <a:cs typeface="Arial" panose="020B0604020202020204" pitchFamily="34" charset="0"/>
              </a:rPr>
              <a:t>Transformed using NCAT or </a:t>
            </a:r>
            <a:r>
              <a:rPr lang="en-US" sz="2100" dirty="0" err="1">
                <a:latin typeface="Arial" panose="020B0604020202020204" pitchFamily="34" charset="0"/>
                <a:cs typeface="Arial" panose="020B0604020202020204" pitchFamily="34" charset="0"/>
              </a:rPr>
              <a:t>VDatum</a:t>
            </a:r>
            <a:endParaRPr lang="en-US" sz="2100" dirty="0">
              <a:latin typeface="Arial" panose="020B0604020202020204" pitchFamily="34" charset="0"/>
              <a:cs typeface="Arial" panose="020B0604020202020204" pitchFamily="34" charset="0"/>
            </a:endParaRPr>
          </a:p>
          <a:p>
            <a:pPr lvl="2"/>
            <a:r>
              <a:rPr lang="en-US" sz="2100" dirty="0">
                <a:latin typeface="Arial" panose="020B0604020202020204" pitchFamily="34" charset="0"/>
                <a:cs typeface="Arial" panose="020B0604020202020204" pitchFamily="34" charset="0"/>
              </a:rPr>
              <a:t>Smartphone</a:t>
            </a:r>
          </a:p>
          <a:p>
            <a:pPr lvl="2"/>
            <a:r>
              <a:rPr lang="en-US" sz="2100" dirty="0">
                <a:latin typeface="Arial" panose="020B0604020202020204" pitchFamily="34" charset="0"/>
                <a:cs typeface="Arial" panose="020B0604020202020204" pitchFamily="34" charset="0"/>
              </a:rPr>
              <a:t>Reported directly from an RTK rover without data files</a:t>
            </a:r>
          </a:p>
          <a:p>
            <a:pPr lvl="2"/>
            <a:endParaRPr lang="en-US" dirty="0"/>
          </a:p>
          <a:p>
            <a:pPr lvl="1"/>
            <a:endParaRPr lang="en-US"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36</a:t>
            </a:fld>
            <a:endParaRPr lang="en-US" altLang="en-US"/>
          </a:p>
        </p:txBody>
      </p:sp>
    </p:spTree>
    <p:extLst>
      <p:ext uri="{BB962C8B-B14F-4D97-AF65-F5344CB8AC3E}">
        <p14:creationId xmlns:p14="http://schemas.microsoft.com/office/powerpoint/2010/main" val="3563977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Reported Coordinates</a:t>
            </a:r>
          </a:p>
        </p:txBody>
      </p:sp>
      <p:pic>
        <p:nvPicPr>
          <p:cNvPr id="7" name="Content Placeholder 6"/>
          <p:cNvPicPr>
            <a:picLocks noGrp="1" noChangeAspect="1"/>
          </p:cNvPicPr>
          <p:nvPr>
            <p:ph idx="1"/>
          </p:nvPr>
        </p:nvPicPr>
        <p:blipFill rotWithShape="1">
          <a:blip r:embed="rId3"/>
          <a:srcRect l="8013" t="5920" r="-8013"/>
          <a:stretch/>
        </p:blipFill>
        <p:spPr>
          <a:xfrm>
            <a:off x="1485579" y="1205803"/>
            <a:ext cx="2727624" cy="3193532"/>
          </a:xfrm>
          <a:prstGeom prst="rect">
            <a:avLst/>
          </a:prstGeom>
        </p:spPr>
      </p:pic>
      <p:pic>
        <p:nvPicPr>
          <p:cNvPr id="8" name="Picture 7"/>
          <p:cNvPicPr>
            <a:picLocks noChangeAspect="1"/>
          </p:cNvPicPr>
          <p:nvPr/>
        </p:nvPicPr>
        <p:blipFill rotWithShape="1">
          <a:blip r:embed="rId4"/>
          <a:srcRect/>
          <a:stretch/>
        </p:blipFill>
        <p:spPr>
          <a:xfrm>
            <a:off x="4213204" y="1200151"/>
            <a:ext cx="3473471" cy="3181806"/>
          </a:xfrm>
          <a:prstGeom prst="rect">
            <a:avLst/>
          </a:prstGeom>
        </p:spPr>
      </p:pic>
      <p:sp>
        <p:nvSpPr>
          <p:cNvPr id="9" name="Rectangle 8"/>
          <p:cNvSpPr/>
          <p:nvPr/>
        </p:nvSpPr>
        <p:spPr>
          <a:xfrm>
            <a:off x="6352062" y="2776078"/>
            <a:ext cx="1087066" cy="2799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37</a:t>
            </a:fld>
            <a:endParaRPr lang="en-US" altLang="en-US"/>
          </a:p>
        </p:txBody>
      </p:sp>
    </p:spTree>
    <p:extLst>
      <p:ext uri="{BB962C8B-B14F-4D97-AF65-F5344CB8AC3E}">
        <p14:creationId xmlns:p14="http://schemas.microsoft.com/office/powerpoint/2010/main" val="425998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Buyer Beware!</a:t>
            </a:r>
          </a:p>
        </p:txBody>
      </p:sp>
      <p:sp>
        <p:nvSpPr>
          <p:cNvPr id="3" name="Content Placeholder 2"/>
          <p:cNvSpPr>
            <a:spLocks noGrp="1"/>
          </p:cNvSpPr>
          <p:nvPr>
            <p:ph idx="1"/>
          </p:nvPr>
        </p:nvSpPr>
        <p:spPr>
          <a:xfrm>
            <a:off x="971550" y="1078816"/>
            <a:ext cx="7200900" cy="3394472"/>
          </a:xfrm>
        </p:spPr>
        <p:txBody>
          <a:bodyPr>
            <a:normAutofit fontScale="85000" lnSpcReduction="10000"/>
          </a:bodyPr>
          <a:lstStyle/>
          <a:p>
            <a:r>
              <a:rPr lang="en-US" b="1" i="1" dirty="0">
                <a:solidFill>
                  <a:srgbClr val="C00000"/>
                </a:solidFill>
                <a:latin typeface="Arial" panose="020B0604020202020204" pitchFamily="34" charset="0"/>
                <a:cs typeface="Arial" panose="020B0604020202020204" pitchFamily="34" charset="0"/>
              </a:rPr>
              <a:t>Reported</a:t>
            </a:r>
            <a:r>
              <a:rPr lang="en-US" dirty="0">
                <a:latin typeface="Arial" panose="020B0604020202020204" pitchFamily="34" charset="0"/>
                <a:cs typeface="Arial" panose="020B0604020202020204" pitchFamily="34" charset="0"/>
              </a:rPr>
              <a:t> coordinates might be </a:t>
            </a:r>
            <a:r>
              <a:rPr lang="en-US" i="1" dirty="0">
                <a:latin typeface="Arial" panose="020B0604020202020204" pitchFamily="34" charset="0"/>
                <a:cs typeface="Arial" panose="020B0604020202020204" pitchFamily="34" charset="0"/>
              </a:rPr>
              <a:t>very</a:t>
            </a:r>
            <a:r>
              <a:rPr lang="en-US" dirty="0">
                <a:latin typeface="Arial" panose="020B0604020202020204" pitchFamily="34" charset="0"/>
                <a:cs typeface="Arial" panose="020B0604020202020204" pitchFamily="34" charset="0"/>
              </a:rPr>
              <a:t> wrong!</a:t>
            </a:r>
          </a:p>
          <a:p>
            <a:pPr lvl="1"/>
            <a:r>
              <a:rPr lang="en-US" sz="2100" dirty="0">
                <a:latin typeface="Arial" panose="020B0604020202020204" pitchFamily="34" charset="0"/>
                <a:cs typeface="Arial" panose="020B0604020202020204" pitchFamily="34" charset="0"/>
              </a:rPr>
              <a:t>Reported in NAD 27 or NAD 83 or WGS 84</a:t>
            </a:r>
          </a:p>
          <a:p>
            <a:pPr lvl="2"/>
            <a:r>
              <a:rPr lang="en-US" sz="1900" dirty="0">
                <a:latin typeface="Arial" panose="020B0604020202020204" pitchFamily="34" charset="0"/>
                <a:cs typeface="Arial" panose="020B0604020202020204" pitchFamily="34" charset="0"/>
              </a:rPr>
              <a:t>Systematic Error:  2–100 meters</a:t>
            </a:r>
          </a:p>
          <a:p>
            <a:pPr lvl="1"/>
            <a:r>
              <a:rPr lang="en-US" sz="2100" dirty="0">
                <a:latin typeface="Arial" panose="020B0604020202020204" pitchFamily="34" charset="0"/>
                <a:cs typeface="Arial" panose="020B0604020202020204" pitchFamily="34" charset="0"/>
              </a:rPr>
              <a:t>Scaled off of a USGS topographic map</a:t>
            </a:r>
          </a:p>
          <a:p>
            <a:pPr lvl="2"/>
            <a:r>
              <a:rPr lang="en-US" sz="1900" dirty="0">
                <a:latin typeface="Arial" panose="020B0604020202020204" pitchFamily="34" charset="0"/>
                <a:cs typeface="Arial" panose="020B0604020202020204" pitchFamily="34" charset="0"/>
              </a:rPr>
              <a:t>Random Error:  ± 600 meters</a:t>
            </a:r>
          </a:p>
          <a:p>
            <a:pPr lvl="1"/>
            <a:r>
              <a:rPr lang="en-US" sz="2100" dirty="0">
                <a:latin typeface="Arial" panose="020B0604020202020204" pitchFamily="34" charset="0"/>
                <a:cs typeface="Arial" panose="020B0604020202020204" pitchFamily="34" charset="0"/>
              </a:rPr>
              <a:t>Smartphone</a:t>
            </a:r>
          </a:p>
          <a:p>
            <a:pPr lvl="2"/>
            <a:r>
              <a:rPr lang="en-US" sz="1900" dirty="0">
                <a:latin typeface="Arial" panose="020B0604020202020204" pitchFamily="34" charset="0"/>
                <a:cs typeface="Arial" panose="020B0604020202020204" pitchFamily="34" charset="0"/>
              </a:rPr>
              <a:t>Random Error: ± 10–50 meters</a:t>
            </a:r>
          </a:p>
          <a:p>
            <a:r>
              <a:rPr lang="en-US" dirty="0">
                <a:latin typeface="Arial" panose="020B0604020202020204" pitchFamily="34" charset="0"/>
                <a:cs typeface="Arial" panose="020B0604020202020204" pitchFamily="34" charset="0"/>
              </a:rPr>
              <a:t>NGS </a:t>
            </a:r>
            <a:r>
              <a:rPr lang="en-US" b="1" i="1" dirty="0">
                <a:solidFill>
                  <a:srgbClr val="C00000"/>
                </a:solidFill>
                <a:latin typeface="Arial" panose="020B0604020202020204" pitchFamily="34" charset="0"/>
                <a:cs typeface="Arial" panose="020B0604020202020204" pitchFamily="34" charset="0"/>
              </a:rPr>
              <a:t>will show you </a:t>
            </a:r>
            <a:r>
              <a:rPr lang="en-US" dirty="0">
                <a:latin typeface="Arial" panose="020B0604020202020204" pitchFamily="34" charset="0"/>
                <a:cs typeface="Arial" panose="020B0604020202020204" pitchFamily="34" charset="0"/>
              </a:rPr>
              <a:t>reported coordinates</a:t>
            </a:r>
          </a:p>
          <a:p>
            <a:pPr lvl="1"/>
            <a:r>
              <a:rPr lang="en-US" sz="2100" dirty="0">
                <a:latin typeface="Arial" panose="020B0604020202020204" pitchFamily="34" charset="0"/>
                <a:cs typeface="Arial" panose="020B0604020202020204" pitchFamily="34" charset="0"/>
              </a:rPr>
              <a:t>But their function is to get you “in the neighborhood” of a mark, not to use as geodetic control!</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38</a:t>
            </a:fld>
            <a:endParaRPr lang="en-US" altLang="en-US"/>
          </a:p>
        </p:txBody>
      </p:sp>
    </p:spTree>
    <p:extLst>
      <p:ext uri="{BB962C8B-B14F-4D97-AF65-F5344CB8AC3E}">
        <p14:creationId xmlns:p14="http://schemas.microsoft.com/office/powerpoint/2010/main" val="357144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116040"/>
            <a:ext cx="7185828" cy="3703320"/>
          </a:xfrm>
        </p:spPr>
        <p:txBody>
          <a:bodyPr>
            <a:normAutofit fontScale="77500" lnSpcReduction="20000"/>
          </a:bodyPr>
          <a:lstStyle/>
          <a:p>
            <a:r>
              <a:rPr lang="en-US" sz="3900" b="1" i="1" dirty="0">
                <a:solidFill>
                  <a:srgbClr val="C00000"/>
                </a:solidFill>
                <a:latin typeface="Arial" panose="020B0604020202020204" pitchFamily="34" charset="0"/>
                <a:cs typeface="Arial" panose="020B0604020202020204" pitchFamily="34" charset="0"/>
              </a:rPr>
              <a:t>OPUS</a:t>
            </a:r>
          </a:p>
          <a:p>
            <a:pPr lvl="1"/>
            <a:r>
              <a:rPr lang="en-US" i="1" dirty="0">
                <a:latin typeface="Arial" panose="020B0604020202020204" pitchFamily="34" charset="0"/>
                <a:cs typeface="Arial" panose="020B0604020202020204" pitchFamily="34" charset="0"/>
              </a:rPr>
              <a:t>“Coordinates computed by OPUS that have not been evaluated by anyone at NGS. As these coordinates are not computed by NGS they are not considered “part of the NSRS.” However, if NGS-provided OPUS recommendations are followed, they may be ‘tied to the NSRS.’ ”</a:t>
            </a:r>
          </a:p>
          <a:p>
            <a:pPr lvl="2"/>
            <a:r>
              <a:rPr lang="en-US" i="1" dirty="0">
                <a:latin typeface="Arial" panose="020B0604020202020204" pitchFamily="34" charset="0"/>
                <a:cs typeface="Arial" panose="020B0604020202020204" pitchFamily="34" charset="0"/>
              </a:rPr>
              <a:t>User-computed</a:t>
            </a:r>
            <a:r>
              <a:rPr lang="en-US" dirty="0">
                <a:latin typeface="Arial" panose="020B0604020202020204" pitchFamily="34" charset="0"/>
                <a:cs typeface="Arial" panose="020B0604020202020204" pitchFamily="34" charset="0"/>
              </a:rPr>
              <a:t> values, such as they might get today from either OPUS-S or OPUS Projects</a:t>
            </a:r>
          </a:p>
          <a:p>
            <a:pPr lvl="2"/>
            <a:r>
              <a:rPr lang="en-US" dirty="0">
                <a:solidFill>
                  <a:srgbClr val="C00000"/>
                </a:solidFill>
                <a:latin typeface="Arial" panose="020B0604020202020204" pitchFamily="34" charset="0"/>
                <a:cs typeface="Arial" panose="020B0604020202020204" pitchFamily="34" charset="0"/>
              </a:rPr>
              <a:t>“OPUS” coordinates are the </a:t>
            </a:r>
            <a:r>
              <a:rPr lang="en-US" b="1" i="1" dirty="0">
                <a:solidFill>
                  <a:srgbClr val="C00000"/>
                </a:solidFill>
                <a:latin typeface="Arial" panose="020B0604020202020204" pitchFamily="34" charset="0"/>
                <a:cs typeface="Arial" panose="020B0604020202020204" pitchFamily="34" charset="0"/>
              </a:rPr>
              <a:t>only</a:t>
            </a:r>
            <a:r>
              <a:rPr lang="en-US" dirty="0">
                <a:solidFill>
                  <a:srgbClr val="C00000"/>
                </a:solidFill>
                <a:latin typeface="Arial" panose="020B0604020202020204" pitchFamily="34" charset="0"/>
                <a:cs typeface="Arial" panose="020B0604020202020204" pitchFamily="34" charset="0"/>
              </a:rPr>
              <a:t> coordinates a user will get directly from OPUS</a:t>
            </a:r>
          </a:p>
          <a:p>
            <a:pPr lvl="2"/>
            <a:r>
              <a:rPr lang="en-US" dirty="0">
                <a:latin typeface="Arial" panose="020B0604020202020204" pitchFamily="34" charset="0"/>
                <a:cs typeface="Arial" panose="020B0604020202020204" pitchFamily="34" charset="0"/>
              </a:rPr>
              <a:t>NGS will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evaluate your OPUS coordinates!</a:t>
            </a:r>
          </a:p>
          <a:p>
            <a:pPr marL="685800" lvl="2" indent="0">
              <a:buNone/>
            </a:pPr>
            <a:endParaRPr lang="en-US" dirty="0">
              <a:solidFill>
                <a:srgbClr val="C00000"/>
              </a:solidFill>
            </a:endParaRPr>
          </a:p>
          <a:p>
            <a:pPr lvl="1"/>
            <a:endParaRPr lang="en-US"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39</a:t>
            </a:fld>
            <a:endParaRPr lang="en-US" altLang="en-US"/>
          </a:p>
        </p:txBody>
      </p:sp>
    </p:spTree>
    <p:extLst>
      <p:ext uri="{BB962C8B-B14F-4D97-AF65-F5344CB8AC3E}">
        <p14:creationId xmlns:p14="http://schemas.microsoft.com/office/powerpoint/2010/main" val="418730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4</a:t>
            </a:fld>
            <a:endParaRPr lang="en-US"/>
          </a:p>
        </p:txBody>
      </p:sp>
    </p:spTree>
    <p:extLst>
      <p:ext uri="{BB962C8B-B14F-4D97-AF65-F5344CB8AC3E}">
        <p14:creationId xmlns:p14="http://schemas.microsoft.com/office/powerpoint/2010/main" val="29856928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024866"/>
            <a:ext cx="7185828" cy="3704034"/>
          </a:xfrm>
        </p:spPr>
        <p:txBody>
          <a:bodyPr>
            <a:normAutofit/>
          </a:bodyPr>
          <a:lstStyle/>
          <a:p>
            <a:r>
              <a:rPr lang="en-US" sz="3000" b="1" i="1" dirty="0">
                <a:solidFill>
                  <a:srgbClr val="C00000"/>
                </a:solidFill>
                <a:latin typeface="Arial" panose="020B0604020202020204" pitchFamily="34" charset="0"/>
                <a:cs typeface="Arial" panose="020B0604020202020204" pitchFamily="34" charset="0"/>
              </a:rPr>
              <a:t>OPUS </a:t>
            </a:r>
            <a:r>
              <a:rPr lang="en-US" sz="3000" dirty="0">
                <a:latin typeface="Arial" panose="020B0604020202020204" pitchFamily="34" charset="0"/>
                <a:cs typeface="Arial" panose="020B0604020202020204" pitchFamily="34" charset="0"/>
              </a:rPr>
              <a:t>coordinates </a:t>
            </a:r>
            <a:r>
              <a:rPr lang="en-US" sz="3000" i="1" u="sng" dirty="0">
                <a:latin typeface="Arial" panose="020B0604020202020204" pitchFamily="34" charset="0"/>
                <a:cs typeface="Arial" panose="020B0604020202020204" pitchFamily="34" charset="0"/>
              </a:rPr>
              <a:t>may</a:t>
            </a:r>
            <a:r>
              <a:rPr lang="en-US" sz="3000" dirty="0">
                <a:latin typeface="Arial" panose="020B0604020202020204" pitchFamily="34" charset="0"/>
                <a:cs typeface="Arial" panose="020B0604020202020204" pitchFamily="34" charset="0"/>
              </a:rPr>
              <a:t> also come with the label “</a:t>
            </a:r>
            <a:r>
              <a:rPr lang="en-US" sz="3000" b="1" dirty="0">
                <a:solidFill>
                  <a:srgbClr val="C00000"/>
                </a:solidFill>
                <a:latin typeface="Arial" panose="020B0604020202020204" pitchFamily="34" charset="0"/>
                <a:cs typeface="Arial" panose="020B0604020202020204" pitchFamily="34" charset="0"/>
              </a:rPr>
              <a:t>tied to the NSRS</a:t>
            </a:r>
            <a:r>
              <a:rPr lang="en-US" sz="3000" dirty="0">
                <a:latin typeface="Arial" panose="020B0604020202020204" pitchFamily="34" charset="0"/>
                <a:cs typeface="Arial" panose="020B0604020202020204" pitchFamily="34" charset="0"/>
              </a:rPr>
              <a:t>”</a:t>
            </a:r>
          </a:p>
          <a:p>
            <a:pPr lvl="1"/>
            <a:r>
              <a:rPr lang="en-US" sz="1800" b="1" dirty="0">
                <a:solidFill>
                  <a:srgbClr val="C00000"/>
                </a:solidFill>
                <a:latin typeface="Arial" panose="020B0604020202020204" pitchFamily="34" charset="0"/>
                <a:cs typeface="Arial" panose="020B0604020202020204" pitchFamily="34" charset="0"/>
              </a:rPr>
              <a:t>Only</a:t>
            </a:r>
            <a:r>
              <a:rPr lang="en-US" sz="1800" dirty="0">
                <a:latin typeface="Arial" panose="020B0604020202020204" pitchFamily="34" charset="0"/>
                <a:cs typeface="Arial" panose="020B0604020202020204" pitchFamily="34" charset="0"/>
              </a:rPr>
              <a:t> if a user restricts their computations to OPUS-recommended constraints </a:t>
            </a:r>
          </a:p>
          <a:p>
            <a:pPr lvl="1"/>
            <a:r>
              <a:rPr lang="en-US" sz="1800" dirty="0">
                <a:latin typeface="Arial" panose="020B0604020202020204" pitchFamily="34" charset="0"/>
                <a:cs typeface="Arial" panose="020B0604020202020204" pitchFamily="34" charset="0"/>
              </a:rPr>
              <a:t>Users who deviate from OPUS-recommended constraints can still perform computations and will get OPUS coordinates, but they will not be “tied to the NSRS”, nor have any NSRS label at all.</a:t>
            </a:r>
          </a:p>
          <a:p>
            <a:pPr lvl="1"/>
            <a:r>
              <a:rPr lang="en-US" sz="1800" dirty="0">
                <a:latin typeface="Arial" panose="020B0604020202020204" pitchFamily="34" charset="0"/>
                <a:cs typeface="Arial" panose="020B0604020202020204" pitchFamily="34" charset="0"/>
              </a:rPr>
              <a:t>In neither case will OPUS coordinates be considered “</a:t>
            </a:r>
            <a:r>
              <a:rPr lang="en-US" sz="1800" b="1" i="1" dirty="0">
                <a:solidFill>
                  <a:srgbClr val="C00000"/>
                </a:solidFill>
                <a:latin typeface="Arial" panose="020B0604020202020204" pitchFamily="34" charset="0"/>
                <a:cs typeface="Arial" panose="020B0604020202020204" pitchFamily="34" charset="0"/>
              </a:rPr>
              <a:t>part of the NSRS</a:t>
            </a:r>
            <a:r>
              <a:rPr lang="en-US" sz="1800" dirty="0">
                <a:latin typeface="Arial" panose="020B0604020202020204" pitchFamily="34" charset="0"/>
                <a:cs typeface="Arial" panose="020B0604020202020204" pitchFamily="34" charset="0"/>
              </a:rPr>
              <a:t>” however.</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40</a:t>
            </a:fld>
            <a:endParaRPr lang="en-US" altLang="en-US"/>
          </a:p>
        </p:txBody>
      </p:sp>
    </p:spTree>
    <p:extLst>
      <p:ext uri="{BB962C8B-B14F-4D97-AF65-F5344CB8AC3E}">
        <p14:creationId xmlns:p14="http://schemas.microsoft.com/office/powerpoint/2010/main" val="68689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MS PGothic" panose="020B0600070205080204" pitchFamily="34" charset="-128"/>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D4D60FD-C5A9-43B4-9C76-037CC86A2F84}" type="slidenum">
              <a:rPr lang="en-US" altLang="en-US" sz="900">
                <a:solidFill>
                  <a:srgbClr val="898989"/>
                </a:solidFill>
              </a:rPr>
              <a:pPr>
                <a:spcBef>
                  <a:spcPct val="0"/>
                </a:spcBef>
                <a:buFontTx/>
                <a:buNone/>
              </a:pPr>
              <a:t>41</a:t>
            </a:fld>
            <a:endParaRPr lang="en-US" altLang="en-US" sz="900">
              <a:solidFill>
                <a:srgbClr val="898989"/>
              </a:solidFill>
            </a:endParaRPr>
          </a:p>
        </p:txBody>
      </p:sp>
      <p:sp>
        <p:nvSpPr>
          <p:cNvPr id="3" name="Rectangle 2">
            <a:extLst>
              <a:ext uri="{FF2B5EF4-FFF2-40B4-BE49-F238E27FC236}">
                <a16:creationId xmlns:a16="http://schemas.microsoft.com/office/drawing/2014/main" id="{510450AC-8899-3A4F-AADB-7BCA599C4631}"/>
              </a:ext>
            </a:extLst>
          </p:cNvPr>
          <p:cNvSpPr/>
          <p:nvPr/>
        </p:nvSpPr>
        <p:spPr>
          <a:xfrm>
            <a:off x="1686732" y="701328"/>
            <a:ext cx="1087120" cy="452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chemeClr val="tx1"/>
                </a:solidFill>
              </a:rPr>
              <a:t>OPUS</a:t>
            </a:r>
          </a:p>
        </p:txBody>
      </p:sp>
      <p:sp>
        <p:nvSpPr>
          <p:cNvPr id="4" name="Rectangle 3">
            <a:extLst>
              <a:ext uri="{FF2B5EF4-FFF2-40B4-BE49-F238E27FC236}">
                <a16:creationId xmlns:a16="http://schemas.microsoft.com/office/drawing/2014/main" id="{208A1A4F-05B3-344F-96EA-31F69C0136A0}"/>
              </a:ext>
            </a:extLst>
          </p:cNvPr>
          <p:cNvSpPr/>
          <p:nvPr/>
        </p:nvSpPr>
        <p:spPr>
          <a:xfrm>
            <a:off x="57150" y="665237"/>
            <a:ext cx="1087120" cy="5243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Survey data</a:t>
            </a:r>
          </a:p>
        </p:txBody>
      </p:sp>
      <p:sp>
        <p:nvSpPr>
          <p:cNvPr id="5" name="Rectangle 4">
            <a:extLst>
              <a:ext uri="{FF2B5EF4-FFF2-40B4-BE49-F238E27FC236}">
                <a16:creationId xmlns:a16="http://schemas.microsoft.com/office/drawing/2014/main" id="{72980C0C-42FA-F041-BEBA-0092C9342E5E}"/>
              </a:ext>
            </a:extLst>
          </p:cNvPr>
          <p:cNvSpPr/>
          <p:nvPr/>
        </p:nvSpPr>
        <p:spPr>
          <a:xfrm>
            <a:off x="5420533" y="602701"/>
            <a:ext cx="1587500" cy="6493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Did you follow OPUS recommendations?</a:t>
            </a:r>
          </a:p>
        </p:txBody>
      </p:sp>
      <p:sp>
        <p:nvSpPr>
          <p:cNvPr id="6" name="Rectangle 5">
            <a:extLst>
              <a:ext uri="{FF2B5EF4-FFF2-40B4-BE49-F238E27FC236}">
                <a16:creationId xmlns:a16="http://schemas.microsoft.com/office/drawing/2014/main" id="{AB9091BE-E945-C84F-96D4-DEB6AB560B9C}"/>
              </a:ext>
            </a:extLst>
          </p:cNvPr>
          <p:cNvSpPr/>
          <p:nvPr/>
        </p:nvSpPr>
        <p:spPr>
          <a:xfrm>
            <a:off x="3838457" y="1902745"/>
            <a:ext cx="221487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dirty="0"/>
              <a:t>“tied to the NSRS”</a:t>
            </a:r>
          </a:p>
        </p:txBody>
      </p:sp>
      <p:sp>
        <p:nvSpPr>
          <p:cNvPr id="7" name="Rectangle 6">
            <a:extLst>
              <a:ext uri="{FF2B5EF4-FFF2-40B4-BE49-F238E27FC236}">
                <a16:creationId xmlns:a16="http://schemas.microsoft.com/office/drawing/2014/main" id="{3C9D9A94-EA3E-6F4F-B689-848E23953EAB}"/>
              </a:ext>
            </a:extLst>
          </p:cNvPr>
          <p:cNvSpPr/>
          <p:nvPr/>
        </p:nvSpPr>
        <p:spPr>
          <a:xfrm>
            <a:off x="6387691" y="1901449"/>
            <a:ext cx="238124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i="1" dirty="0"/>
              <a:t>“not</a:t>
            </a:r>
            <a:r>
              <a:rPr lang="en-US" sz="1350" dirty="0"/>
              <a:t> tied to the NSRS”</a:t>
            </a:r>
          </a:p>
        </p:txBody>
      </p:sp>
      <p:cxnSp>
        <p:nvCxnSpPr>
          <p:cNvPr id="8" name="Straight Arrow Connector 7">
            <a:extLst>
              <a:ext uri="{FF2B5EF4-FFF2-40B4-BE49-F238E27FC236}">
                <a16:creationId xmlns:a16="http://schemas.microsoft.com/office/drawing/2014/main" id="{6B26DD75-566C-5243-9C2C-CABDDFAA72E5}"/>
              </a:ext>
            </a:extLst>
          </p:cNvPr>
          <p:cNvCxnSpPr>
            <a:cxnSpLocks/>
            <a:stCxn id="4" idx="3"/>
            <a:endCxn id="3" idx="1"/>
          </p:cNvCxnSpPr>
          <p:nvPr/>
        </p:nvCxnSpPr>
        <p:spPr>
          <a:xfrm>
            <a:off x="1144270" y="927387"/>
            <a:ext cx="542462"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15FDBF-8054-544A-BECE-6FB7A72B28BC}"/>
              </a:ext>
            </a:extLst>
          </p:cNvPr>
          <p:cNvCxnSpPr>
            <a:cxnSpLocks/>
            <a:stCxn id="3" idx="3"/>
            <a:endCxn id="5" idx="1"/>
          </p:cNvCxnSpPr>
          <p:nvPr/>
        </p:nvCxnSpPr>
        <p:spPr>
          <a:xfrm>
            <a:off x="2773852" y="927388"/>
            <a:ext cx="2646681"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A0B92D99-EC44-664C-8A0A-C1D878DAA769}"/>
              </a:ext>
            </a:extLst>
          </p:cNvPr>
          <p:cNvCxnSpPr>
            <a:cxnSpLocks/>
            <a:stCxn id="5" idx="2"/>
            <a:endCxn id="6" idx="0"/>
          </p:cNvCxnSpPr>
          <p:nvPr/>
        </p:nvCxnSpPr>
        <p:spPr>
          <a:xfrm rot="5400000">
            <a:off x="5254755" y="943217"/>
            <a:ext cx="650670" cy="126838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98DFF529-7F7F-284B-BA58-F9293A3851C6}"/>
              </a:ext>
            </a:extLst>
          </p:cNvPr>
          <p:cNvCxnSpPr>
            <a:cxnSpLocks/>
            <a:stCxn id="5" idx="2"/>
            <a:endCxn id="7" idx="0"/>
          </p:cNvCxnSpPr>
          <p:nvPr/>
        </p:nvCxnSpPr>
        <p:spPr>
          <a:xfrm rot="16200000" flipH="1">
            <a:off x="6571612" y="894745"/>
            <a:ext cx="649374" cy="1364033"/>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3B915B3A-3DAC-4F4E-847F-9E0DA22C3596}"/>
              </a:ext>
            </a:extLst>
          </p:cNvPr>
          <p:cNvCxnSpPr>
            <a:stCxn id="6" idx="2"/>
            <a:endCxn id="16" idx="0"/>
          </p:cNvCxnSpPr>
          <p:nvPr/>
        </p:nvCxnSpPr>
        <p:spPr>
          <a:xfrm rot="16200000" flipH="1">
            <a:off x="5368006" y="2024194"/>
            <a:ext cx="678534" cy="1522754"/>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F02C005-6855-4E47-9256-300BDA694D02}"/>
              </a:ext>
            </a:extLst>
          </p:cNvPr>
          <p:cNvCxnSpPr>
            <a:stCxn id="7" idx="2"/>
            <a:endCxn id="16" idx="0"/>
          </p:cNvCxnSpPr>
          <p:nvPr/>
        </p:nvCxnSpPr>
        <p:spPr>
          <a:xfrm rot="5400000">
            <a:off x="6683568" y="2230090"/>
            <a:ext cx="679830" cy="110966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77375F7-EC8F-5341-9C70-8642B3A68650}"/>
              </a:ext>
            </a:extLst>
          </p:cNvPr>
          <p:cNvSpPr txBox="1"/>
          <p:nvPr/>
        </p:nvSpPr>
        <p:spPr>
          <a:xfrm>
            <a:off x="5395880" y="1225627"/>
            <a:ext cx="414985" cy="300082"/>
          </a:xfrm>
          <a:prstGeom prst="rect">
            <a:avLst/>
          </a:prstGeom>
          <a:noFill/>
        </p:spPr>
        <p:txBody>
          <a:bodyPr wrap="none" rtlCol="0">
            <a:spAutoFit/>
          </a:bodyPr>
          <a:lstStyle/>
          <a:p>
            <a:r>
              <a:rPr lang="en-US" sz="1350" dirty="0"/>
              <a:t>yes</a:t>
            </a:r>
          </a:p>
        </p:txBody>
      </p:sp>
      <p:sp>
        <p:nvSpPr>
          <p:cNvPr id="15" name="TextBox 14">
            <a:extLst>
              <a:ext uri="{FF2B5EF4-FFF2-40B4-BE49-F238E27FC236}">
                <a16:creationId xmlns:a16="http://schemas.microsoft.com/office/drawing/2014/main" id="{A83E6B1F-10EB-5E47-BE57-AA57F908CF73}"/>
              </a:ext>
            </a:extLst>
          </p:cNvPr>
          <p:cNvSpPr txBox="1"/>
          <p:nvPr/>
        </p:nvSpPr>
        <p:spPr>
          <a:xfrm>
            <a:off x="6735679" y="1230202"/>
            <a:ext cx="367408" cy="300082"/>
          </a:xfrm>
          <a:prstGeom prst="rect">
            <a:avLst/>
          </a:prstGeom>
          <a:noFill/>
        </p:spPr>
        <p:txBody>
          <a:bodyPr wrap="none" rtlCol="0">
            <a:spAutoFit/>
          </a:bodyPr>
          <a:lstStyle/>
          <a:p>
            <a:r>
              <a:rPr lang="en-US" sz="1350" dirty="0"/>
              <a:t>no</a:t>
            </a:r>
          </a:p>
        </p:txBody>
      </p:sp>
      <p:sp>
        <p:nvSpPr>
          <p:cNvPr id="16" name="Rectangle 15">
            <a:extLst>
              <a:ext uri="{FF2B5EF4-FFF2-40B4-BE49-F238E27FC236}">
                <a16:creationId xmlns:a16="http://schemas.microsoft.com/office/drawing/2014/main" id="{F6003F01-E0D8-5349-A8E8-52F3978CCAFC}"/>
              </a:ext>
            </a:extLst>
          </p:cNvPr>
          <p:cNvSpPr/>
          <p:nvPr/>
        </p:nvSpPr>
        <p:spPr>
          <a:xfrm>
            <a:off x="5358984" y="3124838"/>
            <a:ext cx="2219332" cy="4521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Do you want to “share” your results with the world?</a:t>
            </a:r>
          </a:p>
        </p:txBody>
      </p:sp>
      <p:sp>
        <p:nvSpPr>
          <p:cNvPr id="17" name="Rectangle 16">
            <a:extLst>
              <a:ext uri="{FF2B5EF4-FFF2-40B4-BE49-F238E27FC236}">
                <a16:creationId xmlns:a16="http://schemas.microsoft.com/office/drawing/2014/main" id="{78F78D7C-2A29-BB41-9A9B-8E2AD70A9DB4}"/>
              </a:ext>
            </a:extLst>
          </p:cNvPr>
          <p:cNvSpPr/>
          <p:nvPr/>
        </p:nvSpPr>
        <p:spPr>
          <a:xfrm>
            <a:off x="4675043" y="4041135"/>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Unique, public URL for this survey which you can share with anyone</a:t>
            </a:r>
          </a:p>
        </p:txBody>
      </p:sp>
      <p:sp>
        <p:nvSpPr>
          <p:cNvPr id="18" name="Rectangle 17">
            <a:extLst>
              <a:ext uri="{FF2B5EF4-FFF2-40B4-BE49-F238E27FC236}">
                <a16:creationId xmlns:a16="http://schemas.microsoft.com/office/drawing/2014/main" id="{6EAE5E77-616D-F74D-9F5B-77775E6051D6}"/>
              </a:ext>
            </a:extLst>
          </p:cNvPr>
          <p:cNvSpPr/>
          <p:nvPr/>
        </p:nvSpPr>
        <p:spPr>
          <a:xfrm>
            <a:off x="6767047" y="4036343"/>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Your results are shown to you on screen or via email only</a:t>
            </a:r>
          </a:p>
        </p:txBody>
      </p:sp>
      <p:cxnSp>
        <p:nvCxnSpPr>
          <p:cNvPr id="19" name="Elbow Connector 18">
            <a:extLst>
              <a:ext uri="{FF2B5EF4-FFF2-40B4-BE49-F238E27FC236}">
                <a16:creationId xmlns:a16="http://schemas.microsoft.com/office/drawing/2014/main" id="{E24BFA6E-DFAC-A342-A0FC-421C1D98D275}"/>
              </a:ext>
            </a:extLst>
          </p:cNvPr>
          <p:cNvCxnSpPr>
            <a:stCxn id="16" idx="2"/>
            <a:endCxn id="17" idx="0"/>
          </p:cNvCxnSpPr>
          <p:nvPr/>
        </p:nvCxnSpPr>
        <p:spPr>
          <a:xfrm rot="5400000">
            <a:off x="5745394" y="3317878"/>
            <a:ext cx="464175" cy="982339"/>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45DA257B-B353-B945-892C-CE971F91847A}"/>
              </a:ext>
            </a:extLst>
          </p:cNvPr>
          <p:cNvCxnSpPr>
            <a:stCxn id="16" idx="2"/>
            <a:endCxn id="18" idx="0"/>
          </p:cNvCxnSpPr>
          <p:nvPr/>
        </p:nvCxnSpPr>
        <p:spPr>
          <a:xfrm rot="16200000" flipH="1">
            <a:off x="6793792" y="3251818"/>
            <a:ext cx="459383" cy="110966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474A81-0AC8-B346-9856-75647CB636F8}"/>
              </a:ext>
            </a:extLst>
          </p:cNvPr>
          <p:cNvSpPr txBox="1"/>
          <p:nvPr/>
        </p:nvSpPr>
        <p:spPr>
          <a:xfrm>
            <a:off x="5580088" y="3557517"/>
            <a:ext cx="527786" cy="300082"/>
          </a:xfrm>
          <a:prstGeom prst="rect">
            <a:avLst/>
          </a:prstGeom>
          <a:noFill/>
        </p:spPr>
        <p:txBody>
          <a:bodyPr wrap="square" rtlCol="0">
            <a:spAutoFit/>
          </a:bodyPr>
          <a:lstStyle/>
          <a:p>
            <a:r>
              <a:rPr lang="en-US" sz="1350" dirty="0"/>
              <a:t>yes</a:t>
            </a:r>
          </a:p>
        </p:txBody>
      </p:sp>
      <p:sp>
        <p:nvSpPr>
          <p:cNvPr id="22" name="TextBox 21">
            <a:extLst>
              <a:ext uri="{FF2B5EF4-FFF2-40B4-BE49-F238E27FC236}">
                <a16:creationId xmlns:a16="http://schemas.microsoft.com/office/drawing/2014/main" id="{A591BA21-D380-524A-A0F1-832D6FB7DF05}"/>
              </a:ext>
            </a:extLst>
          </p:cNvPr>
          <p:cNvSpPr txBox="1"/>
          <p:nvPr/>
        </p:nvSpPr>
        <p:spPr>
          <a:xfrm>
            <a:off x="6896299" y="3557517"/>
            <a:ext cx="449553" cy="300082"/>
          </a:xfrm>
          <a:prstGeom prst="rect">
            <a:avLst/>
          </a:prstGeom>
          <a:noFill/>
        </p:spPr>
        <p:txBody>
          <a:bodyPr wrap="square" rtlCol="0">
            <a:spAutoFit/>
          </a:bodyPr>
          <a:lstStyle/>
          <a:p>
            <a:r>
              <a:rPr lang="en-US" sz="1350" dirty="0"/>
              <a:t>no</a:t>
            </a:r>
          </a:p>
        </p:txBody>
      </p:sp>
      <p:sp>
        <p:nvSpPr>
          <p:cNvPr id="23" name="TextBox 22">
            <a:extLst>
              <a:ext uri="{FF2B5EF4-FFF2-40B4-BE49-F238E27FC236}">
                <a16:creationId xmlns:a16="http://schemas.microsoft.com/office/drawing/2014/main" id="{6D907889-D011-0741-B977-B40624F86F2D}"/>
              </a:ext>
            </a:extLst>
          </p:cNvPr>
          <p:cNvSpPr txBox="1"/>
          <p:nvPr/>
        </p:nvSpPr>
        <p:spPr>
          <a:xfrm>
            <a:off x="3260295" y="630200"/>
            <a:ext cx="1371600" cy="553998"/>
          </a:xfrm>
          <a:prstGeom prst="rect">
            <a:avLst/>
          </a:prstGeom>
          <a:noFill/>
        </p:spPr>
        <p:txBody>
          <a:bodyPr wrap="square" rtlCol="0">
            <a:spAutoFit/>
          </a:bodyPr>
          <a:lstStyle/>
          <a:p>
            <a:r>
              <a:rPr lang="en-US" sz="1500" dirty="0"/>
              <a:t>data processing</a:t>
            </a:r>
          </a:p>
        </p:txBody>
      </p:sp>
      <p:sp>
        <p:nvSpPr>
          <p:cNvPr id="25" name="TextBox 24">
            <a:extLst>
              <a:ext uri="{FF2B5EF4-FFF2-40B4-BE49-F238E27FC236}">
                <a16:creationId xmlns:a16="http://schemas.microsoft.com/office/drawing/2014/main" id="{55FAD6D0-3FD6-5946-AD99-E81EC2915CB6}"/>
              </a:ext>
            </a:extLst>
          </p:cNvPr>
          <p:cNvSpPr txBox="1"/>
          <p:nvPr/>
        </p:nvSpPr>
        <p:spPr>
          <a:xfrm>
            <a:off x="146359" y="1927106"/>
            <a:ext cx="3620359" cy="2169825"/>
          </a:xfrm>
          <a:prstGeom prst="rect">
            <a:avLst/>
          </a:prstGeom>
          <a:noFill/>
          <a:ln w="19050">
            <a:solidFill>
              <a:schemeClr val="accent1"/>
            </a:solidFill>
          </a:ln>
        </p:spPr>
        <p:txBody>
          <a:bodyPr wrap="square" rtlCol="0">
            <a:spAutoFit/>
          </a:bodyPr>
          <a:lstStyle/>
          <a:p>
            <a:r>
              <a:rPr lang="en-US" sz="1500" dirty="0">
                <a:latin typeface="Arial" panose="020B0604020202020204" pitchFamily="34" charset="0"/>
                <a:cs typeface="Arial" panose="020B0604020202020204" pitchFamily="34" charset="0"/>
              </a:rPr>
              <a:t>If you choose to deviate from the OPUS recommendations:</a:t>
            </a:r>
          </a:p>
          <a:p>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OPUS will warn you when you do</a:t>
            </a:r>
          </a:p>
          <a:p>
            <a:pPr marL="342900" indent="-342900">
              <a:buFont typeface="+mj-lt"/>
              <a:buAutoNum type="arabicPeriod"/>
            </a:pPr>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You will receive an explanation why your coordinates are not tied to the NSRS</a:t>
            </a:r>
          </a:p>
          <a:p>
            <a:pPr marL="214313" indent="-214313">
              <a:buFont typeface="Arial" panose="020B0604020202020204" pitchFamily="34" charset="0"/>
              <a:buChar char="•"/>
            </a:pPr>
            <a:endParaRPr lang="en-US" sz="1500" dirty="0"/>
          </a:p>
        </p:txBody>
      </p:sp>
    </p:spTree>
    <p:extLst>
      <p:ext uri="{BB962C8B-B14F-4D97-AF65-F5344CB8AC3E}">
        <p14:creationId xmlns:p14="http://schemas.microsoft.com/office/powerpoint/2010/main" val="21530651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50" y="992509"/>
            <a:ext cx="7200900" cy="3792278"/>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Reference epoch coordinates (RECs)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“Coordinates estimated by NGS for one of the official reference epochs.  As these coordinates are computed by NGS they are considered ‘part of the NSRS’”</a:t>
            </a:r>
          </a:p>
          <a:p>
            <a:pPr lvl="1"/>
            <a:r>
              <a:rPr lang="en-US" sz="2600" dirty="0">
                <a:latin typeface="Arial" panose="020B0604020202020204" pitchFamily="34" charset="0"/>
                <a:cs typeface="Arial" panose="020B0604020202020204" pitchFamily="34" charset="0"/>
              </a:rPr>
              <a:t>These will be computed by NGS every 5 or 10 years</a:t>
            </a:r>
          </a:p>
          <a:p>
            <a:pPr lvl="3"/>
            <a:r>
              <a:rPr lang="en-US" sz="1800" dirty="0">
                <a:latin typeface="Arial" panose="020B0604020202020204" pitchFamily="34" charset="0"/>
                <a:cs typeface="Arial" panose="020B0604020202020204" pitchFamily="34" charset="0"/>
              </a:rPr>
              <a:t>On a schedule 2–3 years past the reference epoch</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42</a:t>
            </a:fld>
            <a:endParaRPr lang="en-US" altLang="en-US"/>
          </a:p>
        </p:txBody>
      </p:sp>
    </p:spTree>
    <p:extLst>
      <p:ext uri="{BB962C8B-B14F-4D97-AF65-F5344CB8AC3E}">
        <p14:creationId xmlns:p14="http://schemas.microsoft.com/office/powerpoint/2010/main" val="4002995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86622" y="1087112"/>
            <a:ext cx="7170756" cy="3394472"/>
          </a:xfrm>
        </p:spPr>
        <p:txBody>
          <a:bodyPr>
            <a:normAutofit fontScale="92500" lnSpcReduction="20000"/>
          </a:bodyPr>
          <a:lstStyle/>
          <a:p>
            <a:pPr marL="0" indent="0">
              <a:buNone/>
            </a:pPr>
            <a:r>
              <a:rPr lang="en-US" b="1" dirty="0">
                <a:solidFill>
                  <a:srgbClr val="C00000"/>
                </a:solidFill>
                <a:latin typeface="Arial" panose="020B0604020202020204" pitchFamily="34" charset="0"/>
                <a:cs typeface="Arial" panose="020B0604020202020204" pitchFamily="34" charset="0"/>
              </a:rPr>
              <a:t>Survey epoch coordinates (SECs)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a:t>
            </a:r>
            <a:r>
              <a:rPr lang="en-US" i="1" dirty="0"/>
              <a:t>Coordinates computed by NGS for one survey epoch. As these coordinates are computed by NGS they are considered ‘part of the NSRS.’” </a:t>
            </a:r>
            <a:r>
              <a:rPr lang="en-US" i="1"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These represent the best estimates NGS has of the time-dependent coordinates at any mark</a:t>
            </a:r>
          </a:p>
          <a:p>
            <a:pPr lvl="2"/>
            <a:r>
              <a:rPr lang="en-US" dirty="0">
                <a:latin typeface="Arial" panose="020B0604020202020204" pitchFamily="34" charset="0"/>
                <a:cs typeface="Arial" panose="020B0604020202020204" pitchFamily="34" charset="0"/>
              </a:rPr>
              <a:t>Adjusting multiple surveys in timespans called “adjustment windows”, to a single epoch within that window.</a:t>
            </a:r>
          </a:p>
          <a:p>
            <a:pPr lvl="3"/>
            <a:r>
              <a:rPr lang="en-US" dirty="0">
                <a:latin typeface="Arial" panose="020B0604020202020204" pitchFamily="34" charset="0"/>
                <a:cs typeface="Arial" panose="020B0604020202020204" pitchFamily="34" charset="0"/>
              </a:rPr>
              <a:t>Initial plan:  4 weeks for GNSS; 1 year for leveling</a:t>
            </a:r>
          </a:p>
          <a:p>
            <a:pPr lvl="1"/>
            <a:endParaRPr lang="en-US" dirty="0"/>
          </a:p>
          <a:p>
            <a:pPr lvl="1"/>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43</a:t>
            </a:fld>
            <a:endParaRPr lang="en-US" dirty="0"/>
          </a:p>
        </p:txBody>
      </p:sp>
    </p:spTree>
    <p:extLst>
      <p:ext uri="{BB962C8B-B14F-4D97-AF65-F5344CB8AC3E}">
        <p14:creationId xmlns:p14="http://schemas.microsoft.com/office/powerpoint/2010/main" val="904252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More on SECs and RECs</a:t>
            </a:r>
          </a:p>
        </p:txBody>
      </p:sp>
      <p:sp>
        <p:nvSpPr>
          <p:cNvPr id="8" name="Content Placeholder 7">
            <a:extLst>
              <a:ext uri="{FF2B5EF4-FFF2-40B4-BE49-F238E27FC236}">
                <a16:creationId xmlns:a16="http://schemas.microsoft.com/office/drawing/2014/main" id="{9BCDD8F3-11F9-45D4-BA2B-F9061E5541F0}"/>
              </a:ext>
            </a:extLst>
          </p:cNvPr>
          <p:cNvSpPr>
            <a:spLocks noGrp="1"/>
          </p:cNvSpPr>
          <p:nvPr>
            <p:ph sz="half" idx="2"/>
          </p:nvPr>
        </p:nvSpPr>
        <p:spPr/>
        <p:txBody>
          <a:bodyPr>
            <a:normAutofit fontScale="85000" lnSpcReduction="20000"/>
          </a:bodyPr>
          <a:lstStyle/>
          <a:p>
            <a:endParaRPr lang="en-US"/>
          </a:p>
        </p:txBody>
      </p:sp>
      <p:pic>
        <p:nvPicPr>
          <p:cNvPr id="7" name="Picture 6">
            <a:extLst>
              <a:ext uri="{FF2B5EF4-FFF2-40B4-BE49-F238E27FC236}">
                <a16:creationId xmlns:a16="http://schemas.microsoft.com/office/drawing/2014/main" id="{60BBCD10-3528-4BFA-99B6-E61E42EA2A22}"/>
              </a:ext>
            </a:extLst>
          </p:cNvPr>
          <p:cNvPicPr>
            <a:picLocks noChangeAspect="1"/>
          </p:cNvPicPr>
          <p:nvPr/>
        </p:nvPicPr>
        <p:blipFill>
          <a:blip r:embed="rId3"/>
          <a:stretch>
            <a:fillRect/>
          </a:stretch>
        </p:blipFill>
        <p:spPr>
          <a:xfrm>
            <a:off x="4256633" y="1390372"/>
            <a:ext cx="4430167" cy="2362756"/>
          </a:xfrm>
          <a:prstGeom prst="rect">
            <a:avLst/>
          </a:prstGeom>
        </p:spPr>
      </p:pic>
      <p:sp>
        <p:nvSpPr>
          <p:cNvPr id="6" name="Slide Number Placeholder 5"/>
          <p:cNvSpPr>
            <a:spLocks noGrp="1"/>
          </p:cNvSpPr>
          <p:nvPr>
            <p:ph type="sldNum" sz="quarter" idx="12"/>
          </p:nvPr>
        </p:nvSpPr>
        <p:spPr/>
        <p:txBody>
          <a:bodyPr/>
          <a:lstStyle/>
          <a:p>
            <a:fld id="{84C1C367-1155-47A8-B187-ABB1E4FCD3DE}" type="slidenum">
              <a:rPr lang="en-US" altLang="en-US" smtClean="0"/>
              <a:pPr/>
              <a:t>44</a:t>
            </a:fld>
            <a:endParaRPr lang="en-US" altLang="en-US"/>
          </a:p>
        </p:txBody>
      </p:sp>
      <p:sp>
        <p:nvSpPr>
          <p:cNvPr id="3" name="Content Placeholder 2"/>
          <p:cNvSpPr>
            <a:spLocks noGrp="1"/>
          </p:cNvSpPr>
          <p:nvPr>
            <p:ph sz="half" idx="1"/>
          </p:nvPr>
        </p:nvSpPr>
        <p:spPr>
          <a:xfrm>
            <a:off x="457200" y="1200151"/>
            <a:ext cx="4038600" cy="3394472"/>
          </a:xfrm>
        </p:spPr>
        <p:txBody>
          <a:bodyPr>
            <a:normAutofit fontScale="85000" lnSpcReduction="20000"/>
          </a:bodyPr>
          <a:lstStyle/>
          <a:p>
            <a:r>
              <a:rPr lang="en-US" sz="2100" dirty="0">
                <a:latin typeface="Arial" panose="020B0604020202020204" pitchFamily="34" charset="0"/>
                <a:cs typeface="Arial" panose="020B0604020202020204" pitchFamily="34" charset="0"/>
              </a:rPr>
              <a:t>At passive control</a:t>
            </a:r>
          </a:p>
          <a:p>
            <a:r>
              <a:rPr lang="en-US" sz="2100" dirty="0">
                <a:latin typeface="Arial" panose="020B0604020202020204" pitchFamily="34" charset="0"/>
                <a:cs typeface="Arial" panose="020B0604020202020204" pitchFamily="34" charset="0"/>
              </a:rPr>
              <a:t>SECs: adjusted to a midpoint epoch near the survey</a:t>
            </a:r>
          </a:p>
          <a:p>
            <a:pPr lvl="1"/>
            <a:r>
              <a:rPr lang="en-US" sz="1900" dirty="0">
                <a:latin typeface="Arial" panose="020B0604020202020204" pitchFamily="34" charset="0"/>
                <a:cs typeface="Arial" panose="020B0604020202020204" pitchFamily="34" charset="0"/>
              </a:rPr>
              <a:t>(4 weeks for GNSS; 1 year for leveling)</a:t>
            </a:r>
          </a:p>
          <a:p>
            <a:r>
              <a:rPr lang="en-US" sz="2100" dirty="0">
                <a:latin typeface="Arial" panose="020B0604020202020204" pitchFamily="34" charset="0"/>
                <a:cs typeface="Arial" panose="020B0604020202020204" pitchFamily="34" charset="0"/>
              </a:rPr>
              <a:t>RECs:  adjusted to a ref. epoch (2020.00, etc.)</a:t>
            </a:r>
          </a:p>
          <a:p>
            <a:r>
              <a:rPr lang="en-US" sz="2100" dirty="0">
                <a:latin typeface="Arial" panose="020B0604020202020204" pitchFamily="34" charset="0"/>
                <a:cs typeface="Arial" panose="020B0604020202020204" pitchFamily="34" charset="0"/>
              </a:rPr>
              <a:t>REC adjustments will include Some </a:t>
            </a:r>
            <a:r>
              <a:rPr lang="en-US" sz="2100" b="1" i="1" dirty="0">
                <a:solidFill>
                  <a:srgbClr val="C00000"/>
                </a:solidFill>
                <a:latin typeface="Arial" panose="020B0604020202020204" pitchFamily="34" charset="0"/>
                <a:cs typeface="Arial" panose="020B0604020202020204" pitchFamily="34" charset="0"/>
              </a:rPr>
              <a:t>age-limited</a:t>
            </a:r>
            <a:r>
              <a:rPr lang="en-US" sz="2100" dirty="0">
                <a:solidFill>
                  <a:srgbClr val="FF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span of data</a:t>
            </a:r>
          </a:p>
          <a:p>
            <a:pPr lvl="1"/>
            <a:r>
              <a:rPr lang="en-US" sz="1900" dirty="0">
                <a:latin typeface="Arial" panose="020B0604020202020204" pitchFamily="34" charset="0"/>
                <a:cs typeface="Arial" panose="020B0604020202020204" pitchFamily="34" charset="0"/>
              </a:rPr>
              <a:t>If that age-limit were 10 years prior and 2 years post R.E., Then 2020.00 RECs come from data spanning 2010.00 to 2021.99999</a:t>
            </a:r>
          </a:p>
        </p:txBody>
      </p:sp>
    </p:spTree>
    <p:extLst>
      <p:ext uri="{BB962C8B-B14F-4D97-AF65-F5344CB8AC3E}">
        <p14:creationId xmlns:p14="http://schemas.microsoft.com/office/powerpoint/2010/main" val="1710546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49" y="1078301"/>
            <a:ext cx="7200901" cy="3394472"/>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Active coordinates (ACs)</a:t>
            </a:r>
            <a:endParaRPr lang="en-US" dirty="0">
              <a:solidFill>
                <a:srgbClr val="C0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Coordinate functions in time, generated by NGS, and not associated with a specific epoch. As these coordinates are computed by NGS (or adopted by NGS) they are considered “part of the NSRS.” </a:t>
            </a:r>
          </a:p>
          <a:p>
            <a:pPr lvl="1"/>
            <a:r>
              <a:rPr lang="en-US" sz="2450" dirty="0">
                <a:latin typeface="Arial" panose="020B0604020202020204" pitchFamily="34" charset="0"/>
                <a:cs typeface="Arial" panose="020B0604020202020204" pitchFamily="34" charset="0"/>
              </a:rPr>
              <a:t>Which will be generated by a “fit” to regularly computed coordinates</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45</a:t>
            </a:fld>
            <a:endParaRPr lang="en-US" altLang="en-US"/>
          </a:p>
        </p:txBody>
      </p:sp>
    </p:spTree>
    <p:extLst>
      <p:ext uri="{BB962C8B-B14F-4D97-AF65-F5344CB8AC3E}">
        <p14:creationId xmlns:p14="http://schemas.microsoft.com/office/powerpoint/2010/main" val="2949023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46905"/>
            <a:ext cx="7543800" cy="857250"/>
          </a:xfrm>
        </p:spPr>
        <p:txBody>
          <a:bodyPr>
            <a:noAutofit/>
          </a:bodyPr>
          <a:lstStyle/>
          <a:p>
            <a:r>
              <a:rPr lang="en-US" sz="3200" b="1" dirty="0">
                <a:latin typeface="Arial" panose="020B0604020202020204" pitchFamily="34" charset="0"/>
                <a:cs typeface="Arial" panose="020B0604020202020204" pitchFamily="34" charset="0"/>
              </a:rPr>
              <a:t>Examples of How Non-Linear CORS Coordinate Functions Might Look</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 y="1448747"/>
            <a:ext cx="3786617" cy="3200400"/>
          </a:xfrm>
          <a:prstGeom prst="rect">
            <a:avLst/>
          </a:prstGeom>
          <a:noFill/>
          <a:ln>
            <a:noFill/>
          </a:ln>
        </p:spPr>
      </p:pic>
      <p:pic>
        <p:nvPicPr>
          <p:cNvPr id="8" name="image5.png"/>
          <p:cNvPicPr>
            <a:picLocks noChangeAspect="1"/>
          </p:cNvPicPr>
          <p:nvPr/>
        </p:nvPicPr>
        <p:blipFill>
          <a:blip r:embed="rId4"/>
          <a:srcRect/>
          <a:stretch>
            <a:fillRect/>
          </a:stretch>
        </p:blipFill>
        <p:spPr>
          <a:xfrm>
            <a:off x="4572001" y="1448749"/>
            <a:ext cx="4051680" cy="3200400"/>
          </a:xfrm>
          <a:prstGeom prst="rect">
            <a:avLst/>
          </a:prstGeom>
          <a:ln/>
        </p:spPr>
      </p:pic>
      <p:sp>
        <p:nvSpPr>
          <p:cNvPr id="5" name="Slide Number Placeholder 4"/>
          <p:cNvSpPr>
            <a:spLocks noGrp="1"/>
          </p:cNvSpPr>
          <p:nvPr>
            <p:ph type="sldNum" sz="quarter" idx="12"/>
          </p:nvPr>
        </p:nvSpPr>
        <p:spPr/>
        <p:txBody>
          <a:bodyPr/>
          <a:lstStyle/>
          <a:p>
            <a:fld id="{84C1C367-1155-47A8-B187-ABB1E4FCD3DE}" type="slidenum">
              <a:rPr lang="en-US" altLang="en-US" smtClean="0"/>
              <a:pPr/>
              <a:t>46</a:t>
            </a:fld>
            <a:endParaRPr lang="en-US" altLang="en-US"/>
          </a:p>
        </p:txBody>
      </p:sp>
    </p:spTree>
    <p:extLst>
      <p:ext uri="{BB962C8B-B14F-4D97-AF65-F5344CB8AC3E}">
        <p14:creationId xmlns:p14="http://schemas.microsoft.com/office/powerpoint/2010/main" val="122636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rapezoid 1"/>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3" name="Oval 12"/>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4156342" y="3983184"/>
            <a:ext cx="2798654" cy="0"/>
          </a:xfrm>
          <a:prstGeom prst="line">
            <a:avLst/>
          </a:prstGeom>
          <a:ln w="9525">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20" name="Straight Connector 19"/>
          <p:cNvCxnSpPr>
            <a:endCxn id="13" idx="0"/>
          </p:cNvCxnSpPr>
          <p:nvPr/>
        </p:nvCxnSpPr>
        <p:spPr>
          <a:xfrm>
            <a:off x="6892665" y="3983183"/>
            <a:ext cx="6913" cy="43641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1981200" y="579678"/>
            <a:ext cx="5806611" cy="646331"/>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cs typeface="Arial" panose="020B0604020202020204" pitchFamily="34" charset="0"/>
              </a:rPr>
              <a:t>Published Coordinates</a:t>
            </a:r>
          </a:p>
        </p:txBody>
      </p:sp>
      <p:sp>
        <p:nvSpPr>
          <p:cNvPr id="17" name="Rectangle 16"/>
          <p:cNvSpPr/>
          <p:nvPr/>
        </p:nvSpPr>
        <p:spPr>
          <a:xfrm>
            <a:off x="213388" y="1262993"/>
            <a:ext cx="5806412" cy="430887"/>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p:txBody>
      </p:sp>
      <p:sp>
        <p:nvSpPr>
          <p:cNvPr id="5" name="Slide Number Placeholder 4">
            <a:extLst>
              <a:ext uri="{FF2B5EF4-FFF2-40B4-BE49-F238E27FC236}">
                <a16:creationId xmlns:a16="http://schemas.microsoft.com/office/drawing/2014/main" id="{ADB96F6F-248A-4A7A-A71D-AC188A47E063}"/>
              </a:ext>
            </a:extLst>
          </p:cNvPr>
          <p:cNvSpPr>
            <a:spLocks noGrp="1"/>
          </p:cNvSpPr>
          <p:nvPr>
            <p:ph type="sldNum" sz="quarter" idx="12"/>
          </p:nvPr>
        </p:nvSpPr>
        <p:spPr/>
        <p:txBody>
          <a:bodyPr/>
          <a:lstStyle/>
          <a:p>
            <a:fld id="{D3D538F9-49A3-B84F-B36B-A7030CDE5D5B}" type="slidenum">
              <a:rPr lang="en-US" smtClean="0"/>
              <a:t>47</a:t>
            </a:fld>
            <a:endParaRPr lang="en-US"/>
          </a:p>
        </p:txBody>
      </p:sp>
    </p:spTree>
    <p:extLst>
      <p:ext uri="{BB962C8B-B14F-4D97-AF65-F5344CB8AC3E}">
        <p14:creationId xmlns:p14="http://schemas.microsoft.com/office/powerpoint/2010/main" val="1947894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13388" y="1262993"/>
            <a:ext cx="5750994" cy="1785104"/>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endParaRPr>
          </a:p>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SECs </a:t>
            </a:r>
            <a:r>
              <a:rPr lang="en-US" altLang="en-US" sz="2200" dirty="0">
                <a:latin typeface="Arial" panose="020B0604020202020204" pitchFamily="34" charset="0"/>
                <a:cs typeface="Arial" panose="020B0604020202020204" pitchFamily="34" charset="0"/>
                <a:sym typeface="Wingdings" panose="05000000000000000000" pitchFamily="2" charset="2"/>
              </a:rPr>
              <a:t>reflective of narrow window in time</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sym typeface="Wingdings" panose="05000000000000000000" pitchFamily="2" charset="2"/>
            </a:endParaRPr>
          </a:p>
          <a:p>
            <a:pPr marL="168275" indent="-168275">
              <a:buFont typeface="Arial" panose="020B0604020202020204" pitchFamily="34" charset="0"/>
              <a:buChar char="•"/>
            </a:pP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ACs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or </a:t>
            </a:r>
            <a:r>
              <a:rPr lang="en-US" altLang="en-US" sz="2200" b="1" i="1" dirty="0">
                <a:solidFill>
                  <a:prstClr val="black"/>
                </a:solidFill>
                <a:latin typeface="Arial" panose="020B0604020202020204" pitchFamily="34" charset="0"/>
                <a:cs typeface="Arial" panose="020B0604020202020204" pitchFamily="34" charset="0"/>
                <a:sym typeface="Wingdings" panose="05000000000000000000" pitchFamily="2" charset="2"/>
              </a:rPr>
              <a:t>Coordinate Function</a:t>
            </a: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at </a:t>
            </a:r>
            <a:r>
              <a:rPr lang="en-US" altLang="en-US" sz="2200" dirty="0">
                <a:latin typeface="Arial" panose="020B0604020202020204" pitchFamily="34" charset="0"/>
                <a:cs typeface="Arial" panose="020B0604020202020204" pitchFamily="34" charset="0"/>
                <a:sym typeface="Wingdings" panose="05000000000000000000" pitchFamily="2" charset="2"/>
              </a:rPr>
              <a:t>CORS</a:t>
            </a:r>
            <a:endPar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12" name="Rectangle 11"/>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81200" y="579678"/>
            <a:ext cx="5806611" cy="646331"/>
          </a:xfrm>
          <a:prstGeom prst="rect">
            <a:avLst/>
          </a:prstGeom>
        </p:spPr>
        <p:txBody>
          <a:bodyPr wrap="square">
            <a:spAutoFit/>
          </a:bodyPr>
          <a:lstStyle/>
          <a:p>
            <a:pPr algn="ctr"/>
            <a:r>
              <a:rPr lang="en-US" sz="3600" dirty="0">
                <a:latin typeface="Arial" panose="020B0604020202020204" pitchFamily="34" charset="0"/>
                <a:ea typeface="Times New Roman" panose="02020603050405020304" pitchFamily="18" charset="0"/>
                <a:cs typeface="Arial" panose="020B0604020202020204" pitchFamily="34" charset="0"/>
              </a:rPr>
              <a:t>Published Coordinates</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rapezoid 1"/>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3" name="Oval 12"/>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5896922" y="1523157"/>
            <a:ext cx="0" cy="127461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896922" y="2797775"/>
            <a:ext cx="2805546"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16200000">
            <a:off x="5304251" y="1887989"/>
            <a:ext cx="900545" cy="276999"/>
          </a:xfrm>
          <a:prstGeom prst="rect">
            <a:avLst/>
          </a:prstGeom>
          <a:noFill/>
        </p:spPr>
        <p:txBody>
          <a:bodyPr wrap="square" rtlCol="0">
            <a:spAutoFit/>
          </a:bodyPr>
          <a:lstStyle/>
          <a:p>
            <a:r>
              <a:rPr lang="en-US" sz="1200" dirty="0"/>
              <a:t>height</a:t>
            </a:r>
          </a:p>
        </p:txBody>
      </p:sp>
      <p:sp>
        <p:nvSpPr>
          <p:cNvPr id="34" name="TextBox 33"/>
          <p:cNvSpPr txBox="1"/>
          <p:nvPr/>
        </p:nvSpPr>
        <p:spPr>
          <a:xfrm>
            <a:off x="6892163" y="2797775"/>
            <a:ext cx="676514" cy="276999"/>
          </a:xfrm>
          <a:prstGeom prst="rect">
            <a:avLst/>
          </a:prstGeom>
          <a:noFill/>
        </p:spPr>
        <p:txBody>
          <a:bodyPr wrap="square" rtlCol="0">
            <a:spAutoFit/>
          </a:bodyPr>
          <a:lstStyle/>
          <a:p>
            <a:r>
              <a:rPr lang="en-US" sz="1200" dirty="0"/>
              <a:t>time</a:t>
            </a:r>
          </a:p>
        </p:txBody>
      </p:sp>
      <p:grpSp>
        <p:nvGrpSpPr>
          <p:cNvPr id="5" name="CORS"/>
          <p:cNvGrpSpPr/>
          <p:nvPr/>
        </p:nvGrpSpPr>
        <p:grpSpPr>
          <a:xfrm>
            <a:off x="8465127" y="4475128"/>
            <a:ext cx="138545" cy="306243"/>
            <a:chOff x="8465127" y="4198504"/>
            <a:chExt cx="138545" cy="306243"/>
          </a:xfrm>
        </p:grpSpPr>
        <p:cxnSp>
          <p:nvCxnSpPr>
            <p:cNvPr id="39" name="Straight Connector 38"/>
            <p:cNvCxnSpPr/>
            <p:nvPr/>
          </p:nvCxnSpPr>
          <p:spPr>
            <a:xfrm>
              <a:off x="8534397" y="4267779"/>
              <a:ext cx="2" cy="236968"/>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37" name="Pie 36"/>
            <p:cNvSpPr/>
            <p:nvPr/>
          </p:nvSpPr>
          <p:spPr>
            <a:xfrm rot="5400000">
              <a:off x="8451271" y="4212360"/>
              <a:ext cx="166257" cy="138545"/>
            </a:xfrm>
            <a:prstGeom prst="pie">
              <a:avLst>
                <a:gd name="adj1" fmla="val 5277263"/>
                <a:gd name="adj2" fmla="val 1620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0" name="CORS plot"/>
          <p:cNvSpPr/>
          <p:nvPr/>
        </p:nvSpPr>
        <p:spPr>
          <a:xfrm>
            <a:off x="6012873" y="2071255"/>
            <a:ext cx="2473036" cy="547719"/>
          </a:xfrm>
          <a:custGeom>
            <a:avLst/>
            <a:gdLst>
              <a:gd name="connsiteX0" fmla="*/ 0 w 2473036"/>
              <a:gd name="connsiteY0" fmla="*/ 0 h 547719"/>
              <a:gd name="connsiteX1" fmla="*/ 339436 w 2473036"/>
              <a:gd name="connsiteY1" fmla="*/ 90054 h 547719"/>
              <a:gd name="connsiteX2" fmla="*/ 533400 w 2473036"/>
              <a:gd name="connsiteY2" fmla="*/ 207818 h 547719"/>
              <a:gd name="connsiteX3" fmla="*/ 796636 w 2473036"/>
              <a:gd name="connsiteY3" fmla="*/ 145472 h 547719"/>
              <a:gd name="connsiteX4" fmla="*/ 1136072 w 2473036"/>
              <a:gd name="connsiteY4" fmla="*/ 325581 h 547719"/>
              <a:gd name="connsiteX5" fmla="*/ 1385454 w 2473036"/>
              <a:gd name="connsiteY5" fmla="*/ 277090 h 547719"/>
              <a:gd name="connsiteX6" fmla="*/ 1669472 w 2473036"/>
              <a:gd name="connsiteY6" fmla="*/ 457200 h 547719"/>
              <a:gd name="connsiteX7" fmla="*/ 1911927 w 2473036"/>
              <a:gd name="connsiteY7" fmla="*/ 408709 h 547719"/>
              <a:gd name="connsiteX8" fmla="*/ 2202872 w 2473036"/>
              <a:gd name="connsiteY8" fmla="*/ 540327 h 547719"/>
              <a:gd name="connsiteX9" fmla="*/ 2473036 w 2473036"/>
              <a:gd name="connsiteY9" fmla="*/ 519545 h 5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547719">
                <a:moveTo>
                  <a:pt x="0" y="0"/>
                </a:moveTo>
                <a:cubicBezTo>
                  <a:pt x="125268" y="27709"/>
                  <a:pt x="250536" y="55418"/>
                  <a:pt x="339436" y="90054"/>
                </a:cubicBezTo>
                <a:cubicBezTo>
                  <a:pt x="428336" y="124690"/>
                  <a:pt x="457200" y="198582"/>
                  <a:pt x="533400" y="207818"/>
                </a:cubicBezTo>
                <a:cubicBezTo>
                  <a:pt x="609600" y="217054"/>
                  <a:pt x="696191" y="125845"/>
                  <a:pt x="796636" y="145472"/>
                </a:cubicBezTo>
                <a:cubicBezTo>
                  <a:pt x="897081" y="165099"/>
                  <a:pt x="1037936" y="303645"/>
                  <a:pt x="1136072" y="325581"/>
                </a:cubicBezTo>
                <a:cubicBezTo>
                  <a:pt x="1234208" y="347517"/>
                  <a:pt x="1296554" y="255154"/>
                  <a:pt x="1385454" y="277090"/>
                </a:cubicBezTo>
                <a:cubicBezTo>
                  <a:pt x="1474354" y="299026"/>
                  <a:pt x="1581727" y="435264"/>
                  <a:pt x="1669472" y="457200"/>
                </a:cubicBezTo>
                <a:cubicBezTo>
                  <a:pt x="1757218" y="479137"/>
                  <a:pt x="1823027" y="394855"/>
                  <a:pt x="1911927" y="408709"/>
                </a:cubicBezTo>
                <a:cubicBezTo>
                  <a:pt x="2000827" y="422563"/>
                  <a:pt x="2109354" y="521854"/>
                  <a:pt x="2202872" y="540327"/>
                </a:cubicBezTo>
                <a:cubicBezTo>
                  <a:pt x="2296390" y="558800"/>
                  <a:pt x="2384713" y="539172"/>
                  <a:pt x="2473036" y="51954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5" name="SEC plot"/>
          <p:cNvCxnSpPr/>
          <p:nvPr/>
        </p:nvCxnSpPr>
        <p:spPr>
          <a:xfrm>
            <a:off x="6012873" y="2096941"/>
            <a:ext cx="2521527" cy="522033"/>
          </a:xfrm>
          <a:prstGeom prst="line">
            <a:avLst/>
          </a:prstGeom>
          <a:ln w="19050">
            <a:solidFill>
              <a:schemeClr val="bg1">
                <a:lumMod val="50000"/>
              </a:schemeClr>
            </a:solidFill>
            <a:prstDash val="sysDot"/>
          </a:ln>
        </p:spPr>
        <p:style>
          <a:lnRef idx="2">
            <a:schemeClr val="dk1"/>
          </a:lnRef>
          <a:fillRef idx="0">
            <a:schemeClr val="dk1"/>
          </a:fillRef>
          <a:effectRef idx="1">
            <a:schemeClr val="dk1"/>
          </a:effectRef>
          <a:fontRef idx="minor">
            <a:schemeClr val="tx1"/>
          </a:fontRef>
        </p:style>
      </p:cxnSp>
      <p:sp>
        <p:nvSpPr>
          <p:cNvPr id="29" name="plot1"/>
          <p:cNvSpPr/>
          <p:nvPr/>
        </p:nvSpPr>
        <p:spPr>
          <a:xfrm>
            <a:off x="6177821" y="2096941"/>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ot2"/>
          <p:cNvSpPr/>
          <p:nvPr/>
        </p:nvSpPr>
        <p:spPr>
          <a:xfrm>
            <a:off x="6700484" y="2186996"/>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lot3"/>
          <p:cNvSpPr/>
          <p:nvPr/>
        </p:nvSpPr>
        <p:spPr>
          <a:xfrm>
            <a:off x="7230420" y="2354429"/>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ot4"/>
          <p:cNvSpPr/>
          <p:nvPr/>
        </p:nvSpPr>
        <p:spPr>
          <a:xfrm>
            <a:off x="8022900" y="2498684"/>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603672" y="4233903"/>
            <a:ext cx="486540" cy="369332"/>
          </a:xfrm>
          <a:prstGeom prst="rect">
            <a:avLst/>
          </a:prstGeom>
          <a:noFill/>
        </p:spPr>
        <p:txBody>
          <a:bodyPr wrap="square" rtlCol="0">
            <a:spAutoFit/>
          </a:bodyPr>
          <a:lstStyle/>
          <a:p>
            <a:endParaRPr lang="en-US" dirty="0"/>
          </a:p>
        </p:txBody>
      </p:sp>
      <p:sp>
        <p:nvSpPr>
          <p:cNvPr id="8" name="Slide Number Placeholder 7">
            <a:extLst>
              <a:ext uri="{FF2B5EF4-FFF2-40B4-BE49-F238E27FC236}">
                <a16:creationId xmlns:a16="http://schemas.microsoft.com/office/drawing/2014/main" id="{6C78B264-A922-4649-B62D-5F31391AF8F0}"/>
              </a:ext>
            </a:extLst>
          </p:cNvPr>
          <p:cNvSpPr>
            <a:spLocks noGrp="1"/>
          </p:cNvSpPr>
          <p:nvPr>
            <p:ph type="sldNum" sz="quarter" idx="12"/>
          </p:nvPr>
        </p:nvSpPr>
        <p:spPr/>
        <p:txBody>
          <a:bodyPr/>
          <a:lstStyle/>
          <a:p>
            <a:fld id="{D3D538F9-49A3-B84F-B36B-A7030CDE5D5B}" type="slidenum">
              <a:rPr lang="en-US" smtClean="0"/>
              <a:t>48</a:t>
            </a:fld>
            <a:endParaRPr lang="en-US"/>
          </a:p>
        </p:txBody>
      </p:sp>
    </p:spTree>
    <p:extLst>
      <p:ext uri="{BB962C8B-B14F-4D97-AF65-F5344CB8AC3E}">
        <p14:creationId xmlns:p14="http://schemas.microsoft.com/office/powerpoint/2010/main" val="31202670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00138 0.05123 " pathEditMode="relative" ptsTypes="AA">
                                      <p:cBhvr>
                                        <p:cTn id="6" dur="5000" fill="hold"/>
                                        <p:tgtEl>
                                          <p:spTgt spid="1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138 0.05123 " pathEditMode="relative" ptsTypes="AA">
                                      <p:cBhvr>
                                        <p:cTn id="8" dur="5000" fill="hold"/>
                                        <p:tgtEl>
                                          <p:spTgt spid="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138 0.05123 " pathEditMode="relative" ptsTypes="AA">
                                      <p:cBhvr>
                                        <p:cTn id="10" dur="5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0138 0.05123 " pathEditMode="relative" ptsTypes="AA">
                                      <p:cBhvr>
                                        <p:cTn id="12" dur="5000" fill="hold"/>
                                        <p:tgtEl>
                                          <p:spTgt spid="13"/>
                                        </p:tgtEl>
                                        <p:attrNameLst>
                                          <p:attrName>ppt_x</p:attrName>
                                          <p:attrName>ppt_y</p:attrName>
                                        </p:attrNameLst>
                                      </p:cBhvr>
                                    </p:animMotion>
                                  </p:childTnLst>
                                </p:cTn>
                              </p:par>
                              <p:par>
                                <p:cTn id="13" presetID="47" presetClass="entr" presetSubtype="0" fill="hold" grpId="0" nodeType="withEffect">
                                  <p:stCondLst>
                                    <p:cond delay="25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4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5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36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500"/>
                                        <p:tgtEl>
                                          <p:spTgt spid="21">
                                            <p:txEl>
                                              <p:pRg st="4" end="4"/>
                                            </p:txEl>
                                          </p:spTgt>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 calcmode="lin" valueType="num">
                                      <p:cBhvr>
                                        <p:cTn id="47" dur="1000" fill="hold"/>
                                        <p:tgtEl>
                                          <p:spTgt spid="5"/>
                                        </p:tgtEl>
                                        <p:attrNameLst>
                                          <p:attrName>style.rotation</p:attrName>
                                        </p:attrNameLst>
                                      </p:cBhvr>
                                      <p:tavLst>
                                        <p:tav tm="0">
                                          <p:val>
                                            <p:fltVal val="90"/>
                                          </p:val>
                                        </p:tav>
                                        <p:tav tm="100000">
                                          <p:val>
                                            <p:fltVal val="0"/>
                                          </p:val>
                                        </p:tav>
                                      </p:tavLst>
                                    </p:anim>
                                    <p:animEffect transition="in" filter="fade">
                                      <p:cBhvr>
                                        <p:cTn id="48" dur="1000"/>
                                        <p:tgtEl>
                                          <p:spTgt spid="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3" grpId="0" animBg="1"/>
      <p:bldP spid="10" grpId="0" animBg="1"/>
      <p:bldP spid="29" grpId="0" animBg="1"/>
      <p:bldP spid="30" grpId="0" animBg="1"/>
      <p:bldP spid="31"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a:spLocks noGrp="1"/>
          </p:cNvSpPr>
          <p:nvPr>
            <p:ph type="title"/>
          </p:nvPr>
        </p:nvSpPr>
        <p:spPr>
          <a:xfrm>
            <a:off x="957214" y="149017"/>
            <a:ext cx="6858000" cy="857250"/>
          </a:xfrm>
        </p:spPr>
        <p:txBody>
          <a:bodyPr>
            <a:normAutofit fontScale="90000"/>
          </a:bodyPr>
          <a:lstStyle/>
          <a:p>
            <a:r>
              <a:rPr lang="en-US" sz="3100" b="1" dirty="0">
                <a:latin typeface="Arial" panose="020B0604020202020204" pitchFamily="34" charset="0"/>
                <a:cs typeface="Arial" panose="020B0604020202020204" pitchFamily="34" charset="0"/>
              </a:rPr>
              <a:t>NCAT</a:t>
            </a:r>
            <a:br>
              <a:rPr lang="en-US" sz="3000" b="1" dirty="0">
                <a:latin typeface="Times New Roman" panose="02020603050405020304" pitchFamily="18" charset="0"/>
                <a:cs typeface="Times New Roman" panose="02020603050405020304" pitchFamily="18" charset="0"/>
              </a:rPr>
            </a:br>
            <a:r>
              <a:rPr lang="en-US" sz="2200" dirty="0">
                <a:latin typeface="Arial" panose="020B0604020202020204" pitchFamily="34" charset="0"/>
                <a:cs typeface="Arial" panose="020B0604020202020204" pitchFamily="34" charset="0"/>
                <a:hlinkClick r:id="rId3"/>
              </a:rPr>
              <a:t>https://www.ngs.noaa.gov/NCAT/</a:t>
            </a:r>
            <a:r>
              <a:rPr lang="en-US" sz="2200" dirty="0">
                <a:latin typeface="Arial" panose="020B0604020202020204" pitchFamily="34" charset="0"/>
                <a:cs typeface="Arial" panose="020B0604020202020204" pitchFamily="34" charset="0"/>
              </a:rPr>
              <a:t> </a:t>
            </a:r>
            <a:endParaRPr lang="en-US" dirty="0"/>
          </a:p>
        </p:txBody>
      </p:sp>
      <p:grpSp>
        <p:nvGrpSpPr>
          <p:cNvPr id="35" name="Group 34"/>
          <p:cNvGrpSpPr/>
          <p:nvPr/>
        </p:nvGrpSpPr>
        <p:grpSpPr>
          <a:xfrm rot="19510649">
            <a:off x="6026101" y="2971669"/>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919841" y="3596007"/>
            <a:ext cx="1443101" cy="1227774"/>
            <a:chOff x="1352465" y="1688796"/>
            <a:chExt cx="1924135" cy="1637032"/>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 name="Oval 4"/>
            <p:cNvSpPr/>
            <p:nvPr/>
          </p:nvSpPr>
          <p:spPr>
            <a:xfrm>
              <a:off x="1722286" y="284094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 name="Straight Connector 8"/>
            <p:cNvCxnSpPr>
              <a:stCxn id="8" idx="4"/>
              <a:endCxn id="5" idx="0"/>
            </p:cNvCxnSpPr>
            <p:nvPr/>
          </p:nvCxnSpPr>
          <p:spPr>
            <a:xfrm flipH="1">
              <a:off x="1964727" y="2145996"/>
              <a:ext cx="321273" cy="694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flipV="1">
              <a:off x="2207167" y="3060997"/>
              <a:ext cx="242441" cy="22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70104" y="3480573"/>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1580959" y="3053928"/>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6045175" y="404824"/>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1306022" y="1588784"/>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507428" y="340067"/>
            <a:ext cx="1259732" cy="1092716"/>
            <a:chOff x="391789" y="73353"/>
            <a:chExt cx="1679642" cy="1456955"/>
          </a:xfrm>
        </p:grpSpPr>
        <p:sp>
          <p:nvSpPr>
            <p:cNvPr id="91" name="Oval 90"/>
            <p:cNvSpPr/>
            <p:nvPr/>
          </p:nvSpPr>
          <p:spPr>
            <a:xfrm rot="6262407">
              <a:off x="1125739" y="87433"/>
              <a:ext cx="49533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7" name="Straight Connector 96"/>
            <p:cNvCxnSpPr>
              <a:stCxn id="95" idx="3"/>
              <a:endCxn id="91" idx="7"/>
            </p:cNvCxnSpPr>
            <p:nvPr/>
          </p:nvCxnSpPr>
          <p:spPr>
            <a:xfrm flipH="1" flipV="1">
              <a:off x="1489930" y="531664"/>
              <a:ext cx="236443" cy="450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2918525" y="2430847"/>
            <a:ext cx="3482468" cy="507831"/>
          </a:xfrm>
          <a:prstGeom prst="rect">
            <a:avLst/>
          </a:prstGeom>
          <a:noFill/>
        </p:spPr>
        <p:txBody>
          <a:bodyPr wrap="square" rtlCol="0">
            <a:spAutoFit/>
          </a:bodyPr>
          <a:lstStyle/>
          <a:p>
            <a:pPr defTabSz="685800"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Transformations in </a:t>
            </a:r>
            <a:r>
              <a:rPr lang="en-US" sz="1350" dirty="0">
                <a:solidFill>
                  <a:srgbClr val="FF0000"/>
                </a:solidFill>
                <a:latin typeface="Times New Roman" panose="02020603050405020304" pitchFamily="18" charset="0"/>
                <a:ea typeface="MS PGothic" pitchFamily="34" charset="-128"/>
                <a:cs typeface="Times New Roman" panose="02020603050405020304" pitchFamily="18" charset="0"/>
              </a:rPr>
              <a:t>RED</a:t>
            </a:r>
          </a:p>
          <a:p>
            <a:pPr defTabSz="685800" fontAlgn="base">
              <a:spcBef>
                <a:spcPct val="0"/>
              </a:spcBef>
              <a:spcAft>
                <a:spcPct val="0"/>
              </a:spcAft>
              <a:defRPr/>
            </a:pPr>
            <a:r>
              <a:rPr lang="en-US" sz="1350" dirty="0">
                <a:latin typeface="Times New Roman" panose="02020603050405020304" pitchFamily="18" charset="0"/>
                <a:ea typeface="MS PGothic" pitchFamily="34" charset="-128"/>
                <a:cs typeface="Times New Roman" panose="02020603050405020304" pitchFamily="18" charset="0"/>
              </a:rPr>
              <a:t>Conversions in BLACK</a:t>
            </a:r>
          </a:p>
        </p:txBody>
      </p:sp>
      <p:grpSp>
        <p:nvGrpSpPr>
          <p:cNvPr id="102" name="Group 101"/>
          <p:cNvGrpSpPr/>
          <p:nvPr/>
        </p:nvGrpSpPr>
        <p:grpSpPr>
          <a:xfrm rot="17285526">
            <a:off x="6424290" y="1632770"/>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Calibri"/>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rPr>
                <a:t>f</a:t>
              </a:r>
              <a:r>
                <a:rPr lang="en-US" sz="675" b="1" dirty="0">
                  <a:solidFill>
                    <a:prstClr val="black"/>
                  </a:solidFill>
                  <a:latin typeface="Calibri"/>
                </a:rPr>
                <a:t>, </a:t>
              </a:r>
              <a:r>
                <a:rPr lang="en-US" sz="675" b="1" dirty="0">
                  <a:solidFill>
                    <a:prstClr val="black"/>
                  </a:solidFill>
                  <a:latin typeface="Symbol" panose="05050102010706020507" pitchFamily="18" charset="2"/>
                </a:rPr>
                <a:t>l</a:t>
              </a:r>
              <a:r>
                <a:rPr lang="en-US" sz="675" b="1" dirty="0">
                  <a:solidFill>
                    <a:prstClr val="black"/>
                  </a:solidFill>
                  <a:latin typeface="Calibri"/>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738431" y="1147478"/>
            <a:ext cx="530915"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USSD</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4" name="TextBox 113"/>
          <p:cNvSpPr txBox="1"/>
          <p:nvPr/>
        </p:nvSpPr>
        <p:spPr>
          <a:xfrm>
            <a:off x="2562184" y="1926860"/>
            <a:ext cx="646331"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27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5" name="TextBox 114"/>
          <p:cNvSpPr txBox="1"/>
          <p:nvPr/>
        </p:nvSpPr>
        <p:spPr>
          <a:xfrm>
            <a:off x="2620019" y="3026846"/>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(1986)</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6" name="TextBox 115"/>
          <p:cNvSpPr txBox="1"/>
          <p:nvPr/>
        </p:nvSpPr>
        <p:spPr>
          <a:xfrm>
            <a:off x="5463930" y="1985270"/>
            <a:ext cx="1039067"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(2011)</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2010.00</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7" name="TextBox 116"/>
          <p:cNvSpPr txBox="1"/>
          <p:nvPr/>
        </p:nvSpPr>
        <p:spPr>
          <a:xfrm>
            <a:off x="5169168" y="2859564"/>
            <a:ext cx="1385316"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(NSRS2007)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8" name="TextBox 117"/>
          <p:cNvSpPr txBox="1"/>
          <p:nvPr/>
        </p:nvSpPr>
        <p:spPr>
          <a:xfrm>
            <a:off x="4770022" y="3254980"/>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(FBN)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9" name="TextBox 118"/>
          <p:cNvSpPr txBox="1"/>
          <p:nvPr/>
        </p:nvSpPr>
        <p:spPr>
          <a:xfrm>
            <a:off x="3218907" y="3394753"/>
            <a:ext cx="116730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(HARN)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20" name="TextBox 119"/>
          <p:cNvSpPr txBox="1"/>
          <p:nvPr/>
        </p:nvSpPr>
        <p:spPr>
          <a:xfrm>
            <a:off x="5247655" y="938574"/>
            <a:ext cx="1026243"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NATRF2022</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2020.00 </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cxnSp>
        <p:nvCxnSpPr>
          <p:cNvPr id="122" name="Straight Connector 121"/>
          <p:cNvCxnSpPr>
            <a:stCxn id="95" idx="6"/>
            <a:endCxn id="84" idx="2"/>
          </p:cNvCxnSpPr>
          <p:nvPr/>
        </p:nvCxnSpPr>
        <p:spPr>
          <a:xfrm flipH="1">
            <a:off x="2405322" y="1334948"/>
            <a:ext cx="147827" cy="5714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2484536" y="2239997"/>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837084" y="3479067"/>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791442" y="3652023"/>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441705" y="3330969"/>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6512525" y="2286785"/>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7" idx="7"/>
          </p:cNvCxnSpPr>
          <p:nvPr/>
        </p:nvCxnSpPr>
        <p:spPr>
          <a:xfrm>
            <a:off x="6345691" y="1190251"/>
            <a:ext cx="303332" cy="78067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pPr defTabSz="685800">
              <a:defRPr/>
            </a:pPr>
            <a:endParaRPr lang="en-US" sz="900" dirty="0">
              <a:solidFill>
                <a:prstClr val="black">
                  <a:tint val="75000"/>
                </a:prstClr>
              </a:solidFill>
              <a:latin typeface="Calibri"/>
            </a:endParaRPr>
          </a:p>
        </p:txBody>
      </p:sp>
      <p:sp>
        <p:nvSpPr>
          <p:cNvPr id="13" name="Footer Placeholder 12"/>
          <p:cNvSpPr>
            <a:spLocks noGrp="1"/>
          </p:cNvSpPr>
          <p:nvPr>
            <p:ph type="ftr" sz="quarter" idx="11"/>
          </p:nvPr>
        </p:nvSpPr>
        <p:spPr/>
        <p:txBody>
          <a:bodyPr/>
          <a:lstStyle/>
          <a:p>
            <a:pPr defTabSz="685800">
              <a:defRPr/>
            </a:pPr>
            <a:endParaRPr lang="en-US" sz="900" dirty="0">
              <a:solidFill>
                <a:prstClr val="black">
                  <a:tint val="75000"/>
                </a:prstClr>
              </a:solidFill>
              <a:latin typeface="Calibri"/>
            </a:endParaRPr>
          </a:p>
        </p:txBody>
      </p:sp>
      <p:sp>
        <p:nvSpPr>
          <p:cNvPr id="14" name="Slide Number Placeholder 13"/>
          <p:cNvSpPr>
            <a:spLocks noGrp="1"/>
          </p:cNvSpPr>
          <p:nvPr>
            <p:ph type="sldNum" sz="quarter" idx="12"/>
          </p:nvPr>
        </p:nvSpPr>
        <p:spPr/>
        <p:txBody>
          <a:bodyPr/>
          <a:lstStyle/>
          <a:p>
            <a:pPr defTabSz="685800">
              <a:defRPr/>
            </a:pPr>
            <a:fld id="{EB6791C4-DF4E-4C17-A41C-B2BEB15390BD}" type="slidenum">
              <a:rPr lang="en-US" sz="900">
                <a:solidFill>
                  <a:prstClr val="black">
                    <a:tint val="75000"/>
                  </a:prstClr>
                </a:solidFill>
                <a:latin typeface="Calibri"/>
              </a:rPr>
              <a:pPr defTabSz="685800">
                <a:defRPr/>
              </a:pPr>
              <a:t>49</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8693565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36"/>
                                        </p:tgtEl>
                                        <p:attrNameLst>
                                          <p:attrName>style.visibility</p:attrName>
                                        </p:attrNameLst>
                                      </p:cBhvr>
                                      <p:to>
                                        <p:strVal val="visible"/>
                                      </p:to>
                                    </p:set>
                                    <p:animEffect transition="in" filter="wipe(up)">
                                      <p:cBhvr>
                                        <p:cTn id="49" dur="500"/>
                                        <p:tgtEl>
                                          <p:spTgt spid="136"/>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33"/>
                                        </p:tgtEl>
                                        <p:attrNameLst>
                                          <p:attrName>style.visibility</p:attrName>
                                        </p:attrNameLst>
                                      </p:cBhvr>
                                      <p:to>
                                        <p:strVal val="visible"/>
                                      </p:to>
                                    </p:set>
                                    <p:animEffect transition="in" filter="wipe(right)">
                                      <p:cBhvr>
                                        <p:cTn id="53" dur="500"/>
                                        <p:tgtEl>
                                          <p:spTgt spid="133"/>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30"/>
                                        </p:tgtEl>
                                        <p:attrNameLst>
                                          <p:attrName>style.visibility</p:attrName>
                                        </p:attrNameLst>
                                      </p:cBhvr>
                                      <p:to>
                                        <p:strVal val="visible"/>
                                      </p:to>
                                    </p:set>
                                    <p:animEffect transition="in" filter="wipe(right)">
                                      <p:cBhvr>
                                        <p:cTn id="57" dur="500"/>
                                        <p:tgtEl>
                                          <p:spTgt spid="130"/>
                                        </p:tgtEl>
                                      </p:cBhvr>
                                    </p:animEffect>
                                  </p:childTnLst>
                                </p:cTn>
                              </p:par>
                            </p:childTnLst>
                          </p:cTn>
                        </p:par>
                        <p:par>
                          <p:cTn id="58" fill="hold">
                            <p:stCondLst>
                              <p:cond delay="1500"/>
                            </p:stCondLst>
                            <p:childTnLst>
                              <p:par>
                                <p:cTn id="59" presetID="22" presetClass="entr" presetSubtype="2" fill="hold"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wipe(right)">
                                      <p:cBhvr>
                                        <p:cTn id="61" dur="500"/>
                                        <p:tgtEl>
                                          <p:spTgt spid="127"/>
                                        </p:tgtEl>
                                      </p:cBhvr>
                                    </p:animEffect>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wipe(down)">
                                      <p:cBhvr>
                                        <p:cTn id="65" dur="500"/>
                                        <p:tgtEl>
                                          <p:spTgt spid="124"/>
                                        </p:tgtEl>
                                      </p:cBhvr>
                                    </p:animEffect>
                                  </p:childTnLst>
                                </p:cTn>
                              </p:par>
                            </p:childTnLst>
                          </p:cTn>
                        </p:par>
                        <p:par>
                          <p:cTn id="66" fill="hold">
                            <p:stCondLst>
                              <p:cond delay="2500"/>
                            </p:stCondLst>
                            <p:childTnLst>
                              <p:par>
                                <p:cTn id="67" presetID="22" presetClass="entr" presetSubtype="4" fill="hold" nodeType="afterEffect">
                                  <p:stCondLst>
                                    <p:cond delay="0"/>
                                  </p:stCondLst>
                                  <p:childTnLst>
                                    <p:set>
                                      <p:cBhvr>
                                        <p:cTn id="68" dur="1" fill="hold">
                                          <p:stCondLst>
                                            <p:cond delay="0"/>
                                          </p:stCondLst>
                                        </p:cTn>
                                        <p:tgtEl>
                                          <p:spTgt spid="122"/>
                                        </p:tgtEl>
                                        <p:attrNameLst>
                                          <p:attrName>style.visibility</p:attrName>
                                        </p:attrNameLst>
                                      </p:cBhvr>
                                      <p:to>
                                        <p:strVal val="visible"/>
                                      </p:to>
                                    </p:set>
                                    <p:animEffect transition="in" filter="wipe(down)">
                                      <p:cBhvr>
                                        <p:cTn id="69" dur="500"/>
                                        <p:tgtEl>
                                          <p:spTgt spid="1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500"/>
                                        <p:tgtEl>
                                          <p:spTgt spid="1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39"/>
                                        </p:tgtEl>
                                        <p:attrNameLst>
                                          <p:attrName>style.visibility</p:attrName>
                                        </p:attrNameLst>
                                      </p:cBhvr>
                                      <p:to>
                                        <p:strVal val="visible"/>
                                      </p:to>
                                    </p:set>
                                    <p:animEffect transition="in" filter="wipe(down)">
                                      <p:cBhvr>
                                        <p:cTn id="90"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P spid="118" grpId="0"/>
      <p:bldP spid="119"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863"/>
          <a:stretch/>
        </p:blipFill>
        <p:spPr>
          <a:xfrm>
            <a:off x="5757455" y="3404656"/>
            <a:ext cx="3020785" cy="1656978"/>
          </a:xfrm>
          <a:prstGeom prst="rect">
            <a:avLst/>
          </a:prstGeom>
        </p:spPr>
      </p:pic>
      <p:sp>
        <p:nvSpPr>
          <p:cNvPr id="12" name="Slide Number Placeholder 1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5</a:t>
            </a:fld>
            <a:endParaRPr lang="en-US"/>
          </a:p>
        </p:txBody>
      </p:sp>
      <p:sp>
        <p:nvSpPr>
          <p:cNvPr id="8" name="TextBox 7"/>
          <p:cNvSpPr txBox="1"/>
          <p:nvPr/>
        </p:nvSpPr>
        <p:spPr>
          <a:xfrm>
            <a:off x="6686176"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FDA159D8-C996-4488-8346-F50105284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74" y="923423"/>
            <a:ext cx="5542349" cy="4165105"/>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FCDE517B-9317-4E64-9242-E2C27A8A8270}"/>
              </a:ext>
            </a:extLst>
          </p:cNvPr>
          <p:cNvSpPr txBox="1"/>
          <p:nvPr/>
        </p:nvSpPr>
        <p:spPr>
          <a:xfrm>
            <a:off x="3880440"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(2 acting)</a:t>
            </a:r>
          </a:p>
        </p:txBody>
      </p:sp>
      <p:pic>
        <p:nvPicPr>
          <p:cNvPr id="5" name="Picture 2" descr="State Geodetic Coordinator">
            <a:extLst>
              <a:ext uri="{FF2B5EF4-FFF2-40B4-BE49-F238E27FC236}">
                <a16:creationId xmlns:a16="http://schemas.microsoft.com/office/drawing/2014/main" id="{1CCCD615-11BC-455C-A35A-D685D61E4C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2704"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latin typeface="Arial" panose="020B0604020202020204" pitchFamily="34" charset="0"/>
                <a:cs typeface="Arial" panose="020B0604020202020204" pitchFamily="34" charset="0"/>
              </a:rPr>
              <a:t>Coordinates</a:t>
            </a:r>
            <a:endParaRPr lang="en-US" sz="40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71550" y="888423"/>
            <a:ext cx="7200900" cy="3878840"/>
          </a:xfrm>
        </p:spPr>
        <p:txBody>
          <a:bodyPr>
            <a:normAutofit fontScale="92500" lnSpcReduction="10000"/>
          </a:bodyPr>
          <a:lstStyle/>
          <a:p>
            <a:r>
              <a:rPr lang="en-US" sz="2800" dirty="0">
                <a:latin typeface="Arial" panose="020B0604020202020204" pitchFamily="34" charset="0"/>
                <a:cs typeface="Arial" panose="020B0604020202020204" pitchFamily="34" charset="0"/>
              </a:rPr>
              <a:t>Five types:</a:t>
            </a:r>
          </a:p>
          <a:p>
            <a:pPr lvl="1"/>
            <a:r>
              <a:rPr lang="en-US" sz="2400" b="1" dirty="0">
                <a:latin typeface="Arial" panose="020B0604020202020204" pitchFamily="34" charset="0"/>
                <a:cs typeface="Arial" panose="020B0604020202020204" pitchFamily="34" charset="0"/>
              </a:rPr>
              <a:t>Active</a:t>
            </a:r>
            <a:r>
              <a:rPr lang="en-US" sz="2400" dirty="0">
                <a:latin typeface="Arial" panose="020B0604020202020204" pitchFamily="34" charset="0"/>
                <a:cs typeface="Arial" panose="020B0604020202020204" pitchFamily="34" charset="0"/>
              </a:rPr>
              <a:t>:  Continuous functions at a CORS</a:t>
            </a:r>
          </a:p>
          <a:p>
            <a:pPr lvl="1"/>
            <a:r>
              <a:rPr lang="en-US" sz="2400" b="1" dirty="0">
                <a:latin typeface="Arial" panose="020B0604020202020204" pitchFamily="34" charset="0"/>
                <a:cs typeface="Arial" panose="020B0604020202020204" pitchFamily="34" charset="0"/>
              </a:rPr>
              <a:t>Survey Epoch</a:t>
            </a:r>
            <a:r>
              <a:rPr lang="en-US" sz="2400" dirty="0">
                <a:latin typeface="Arial" panose="020B0604020202020204" pitchFamily="34" charset="0"/>
                <a:cs typeface="Arial" panose="020B0604020202020204" pitchFamily="34" charset="0"/>
              </a:rPr>
              <a:t>:  “Time dependent coordinates”</a:t>
            </a:r>
          </a:p>
          <a:p>
            <a:pPr lvl="1"/>
            <a:r>
              <a:rPr lang="en-US" sz="2400" b="1" dirty="0">
                <a:latin typeface="Arial" panose="020B0604020202020204" pitchFamily="34" charset="0"/>
                <a:cs typeface="Arial" panose="020B0604020202020204" pitchFamily="34" charset="0"/>
              </a:rPr>
              <a:t>Reference Epoch</a:t>
            </a:r>
            <a:r>
              <a:rPr lang="en-US" sz="2400" dirty="0">
                <a:latin typeface="Arial" panose="020B0604020202020204" pitchFamily="34" charset="0"/>
                <a:cs typeface="Arial" panose="020B0604020202020204" pitchFamily="34" charset="0"/>
              </a:rPr>
              <a:t>:  “Estimated at 2020, 2025, 2030, …”</a:t>
            </a:r>
          </a:p>
          <a:p>
            <a:pPr lvl="1"/>
            <a:r>
              <a:rPr lang="en-US" sz="2400" b="1" dirty="0">
                <a:latin typeface="Arial" panose="020B0604020202020204" pitchFamily="34" charset="0"/>
                <a:cs typeface="Arial" panose="020B0604020202020204" pitchFamily="34" charset="0"/>
              </a:rPr>
              <a:t>OPUS</a:t>
            </a:r>
            <a:r>
              <a:rPr lang="en-US" sz="2400" dirty="0">
                <a:latin typeface="Arial" panose="020B0604020202020204" pitchFamily="34" charset="0"/>
                <a:cs typeface="Arial" panose="020B0604020202020204" pitchFamily="34" charset="0"/>
              </a:rPr>
              <a:t>:  Computed by you, and as accurate or inaccurate as the choices you make</a:t>
            </a:r>
          </a:p>
          <a:p>
            <a:pPr lvl="2"/>
            <a:r>
              <a:rPr lang="en-US" sz="1800" i="1" dirty="0">
                <a:latin typeface="Arial" panose="020B0604020202020204" pitchFamily="34" charset="0"/>
                <a:cs typeface="Arial" panose="020B0604020202020204" pitchFamily="34" charset="0"/>
              </a:rPr>
              <a:t>Tied to the NSRS if you follow OPUS recommendations</a:t>
            </a:r>
          </a:p>
          <a:p>
            <a:pPr lvl="1"/>
            <a:r>
              <a:rPr lang="en-US" sz="2400" b="1" dirty="0">
                <a:latin typeface="Arial" panose="020B0604020202020204" pitchFamily="34" charset="0"/>
                <a:cs typeface="Arial" panose="020B0604020202020204" pitchFamily="34" charset="0"/>
              </a:rPr>
              <a:t>Reported</a:t>
            </a:r>
            <a:r>
              <a:rPr lang="en-US" sz="2400" dirty="0">
                <a:latin typeface="Arial" panose="020B0604020202020204" pitchFamily="34" charset="0"/>
                <a:cs typeface="Arial" panose="020B0604020202020204" pitchFamily="34" charset="0"/>
              </a:rPr>
              <a:t>:  Good for finding a point somewhere on Earth.</a:t>
            </a:r>
          </a:p>
          <a:p>
            <a:pPr lvl="2"/>
            <a:r>
              <a:rPr lang="en-US" sz="1800" i="1" dirty="0">
                <a:latin typeface="Arial" panose="020B0604020202020204" pitchFamily="34" charset="0"/>
                <a:cs typeface="Arial" panose="020B0604020202020204" pitchFamily="34" charset="0"/>
              </a:rPr>
              <a:t>Not to be used as geodetic control</a:t>
            </a:r>
          </a:p>
          <a:p>
            <a:endParaRPr lang="en-US" sz="2100"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50</a:t>
            </a:fld>
            <a:endParaRPr lang="en-US" altLang="en-US"/>
          </a:p>
        </p:txBody>
      </p:sp>
    </p:spTree>
    <p:extLst>
      <p:ext uri="{BB962C8B-B14F-4D97-AF65-F5344CB8AC3E}">
        <p14:creationId xmlns:p14="http://schemas.microsoft.com/office/powerpoint/2010/main" val="18596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Update on Rollout of New Datums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51</a:t>
            </a:fld>
            <a:endParaRPr lang="en-US"/>
          </a:p>
        </p:txBody>
      </p:sp>
    </p:spTree>
    <p:extLst>
      <p:ext uri="{BB962C8B-B14F-4D97-AF65-F5344CB8AC3E}">
        <p14:creationId xmlns:p14="http://schemas.microsoft.com/office/powerpoint/2010/main" val="24069223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It’s official:  we are delayed beyond 2022</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Will names change?</a:t>
            </a:r>
          </a:p>
          <a:p>
            <a:pPr lvl="2"/>
            <a:r>
              <a:rPr lang="en-US" dirty="0">
                <a:latin typeface="Arial" panose="020B0604020202020204" pitchFamily="34" charset="0"/>
                <a:cs typeface="Arial" panose="020B0604020202020204" pitchFamily="34" charset="0"/>
              </a:rPr>
              <a:t> No, “GEOID2022”, “NATRF2022”, etc. will remain the same</a:t>
            </a:r>
          </a:p>
        </p:txBody>
      </p:sp>
      <p:sp>
        <p:nvSpPr>
          <p:cNvPr id="6" name="Slide Number Placeholder 5">
            <a:extLst>
              <a:ext uri="{FF2B5EF4-FFF2-40B4-BE49-F238E27FC236}">
                <a16:creationId xmlns:a16="http://schemas.microsoft.com/office/drawing/2014/main" id="{98C59A26-C4F5-4FBE-9B89-F7C01C5E277F}"/>
              </a:ext>
            </a:extLst>
          </p:cNvPr>
          <p:cNvSpPr>
            <a:spLocks noGrp="1"/>
          </p:cNvSpPr>
          <p:nvPr>
            <p:ph type="sldNum" sz="quarter" idx="12"/>
          </p:nvPr>
        </p:nvSpPr>
        <p:spPr/>
        <p:txBody>
          <a:bodyPr/>
          <a:lstStyle/>
          <a:p>
            <a:fld id="{D3D538F9-49A3-B84F-B36B-A7030CDE5D5B}" type="slidenum">
              <a:rPr lang="en-US" smtClean="0"/>
              <a:t>52</a:t>
            </a:fld>
            <a:endParaRPr lang="en-US"/>
          </a:p>
        </p:txBody>
      </p:sp>
    </p:spTree>
    <p:extLst>
      <p:ext uri="{BB962C8B-B14F-4D97-AF65-F5344CB8AC3E}">
        <p14:creationId xmlns:p14="http://schemas.microsoft.com/office/powerpoint/2010/main" val="22387788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Resources are being diverted from tool building to the assurance of quality </a:t>
            </a:r>
            <a:r>
              <a:rPr lang="en-US" b="1" i="1" dirty="0">
                <a:latin typeface="Arial" panose="020B0604020202020204" pitchFamily="34" charset="0"/>
                <a:cs typeface="Arial" panose="020B0604020202020204" pitchFamily="34" charset="0"/>
              </a:rPr>
              <a:t>data</a:t>
            </a:r>
            <a:r>
              <a:rPr lang="en-US" dirty="0">
                <a:latin typeface="Arial" panose="020B0604020202020204" pitchFamily="34" charset="0"/>
                <a:cs typeface="Arial" panose="020B0604020202020204" pitchFamily="34" charset="0"/>
              </a:rPr>
              <a:t> first and foremost</a:t>
            </a:r>
          </a:p>
          <a:p>
            <a:r>
              <a:rPr lang="en-US" dirty="0">
                <a:latin typeface="Arial" panose="020B0604020202020204" pitchFamily="34" charset="0"/>
                <a:cs typeface="Arial" panose="020B0604020202020204" pitchFamily="34" charset="0"/>
              </a:rPr>
              <a:t>As such, based on this new approach, NGS anticipates the release of all data, and limited tools, by the </a:t>
            </a:r>
            <a:r>
              <a:rPr lang="en-US" b="1" dirty="0">
                <a:solidFill>
                  <a:srgbClr val="C00000"/>
                </a:solidFill>
                <a:latin typeface="Arial" panose="020B0604020202020204" pitchFamily="34" charset="0"/>
                <a:cs typeface="Arial" panose="020B0604020202020204" pitchFamily="34" charset="0"/>
              </a:rPr>
              <a:t>middle of 2025</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dirty="0">
                <a:latin typeface="Arial" panose="020B0604020202020204" pitchFamily="34" charset="0"/>
                <a:cs typeface="Arial" panose="020B0604020202020204" pitchFamily="34" charset="0"/>
              </a:rPr>
              <a:t>Work on additional tools will continue in the out-years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p:txBody>
          <a:bodyPr/>
          <a:lstStyle/>
          <a:p>
            <a:pPr>
              <a:defRPr/>
            </a:pPr>
            <a:fld id="{EB6791C4-DF4E-4C17-A41C-B2BEB15390BD}" type="slidenum">
              <a:rPr lang="en-US" smtClean="0"/>
              <a:pPr>
                <a:defRPr/>
              </a:pPr>
              <a:t>53</a:t>
            </a:fld>
            <a:endParaRPr lang="en-US"/>
          </a:p>
        </p:txBody>
      </p:sp>
    </p:spTree>
    <p:extLst>
      <p:ext uri="{BB962C8B-B14F-4D97-AF65-F5344CB8AC3E}">
        <p14:creationId xmlns:p14="http://schemas.microsoft.com/office/powerpoint/2010/main" val="6769966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1CC3-F2AE-494C-A787-14F2A4854D3E}"/>
              </a:ext>
            </a:extLst>
          </p:cNvPr>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What to look for by the end of 2022</a:t>
            </a:r>
          </a:p>
        </p:txBody>
      </p:sp>
      <p:sp>
        <p:nvSpPr>
          <p:cNvPr id="3" name="Content Placeholder 2">
            <a:extLst>
              <a:ext uri="{FF2B5EF4-FFF2-40B4-BE49-F238E27FC236}">
                <a16:creationId xmlns:a16="http://schemas.microsoft.com/office/drawing/2014/main" id="{BCE87C47-FCF5-41F4-BB3F-FE0553A4233F}"/>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OPUS-S to be updated to M-PAGES</a:t>
            </a:r>
          </a:p>
          <a:p>
            <a:r>
              <a:rPr lang="en-US" dirty="0">
                <a:latin typeface="Arial" panose="020B0604020202020204" pitchFamily="34" charset="0"/>
                <a:cs typeface="Arial" panose="020B0604020202020204" pitchFamily="34" charset="0"/>
              </a:rPr>
              <a:t>Science papers focusing on least squares adjustments</a:t>
            </a:r>
          </a:p>
          <a:p>
            <a:r>
              <a:rPr lang="en-US" dirty="0">
                <a:latin typeface="Arial" panose="020B0604020202020204" pitchFamily="34" charset="0"/>
                <a:cs typeface="Arial" panose="020B0604020202020204" pitchFamily="34" charset="0"/>
              </a:rPr>
              <a:t>An “alpha” set of 2020.00 RECs</a:t>
            </a:r>
          </a:p>
          <a:p>
            <a:endParaRPr lang="en-US" dirty="0"/>
          </a:p>
          <a:p>
            <a:endParaRPr lang="en-US" dirty="0"/>
          </a:p>
        </p:txBody>
      </p:sp>
      <p:sp>
        <p:nvSpPr>
          <p:cNvPr id="6" name="Slide Number Placeholder 5">
            <a:extLst>
              <a:ext uri="{FF2B5EF4-FFF2-40B4-BE49-F238E27FC236}">
                <a16:creationId xmlns:a16="http://schemas.microsoft.com/office/drawing/2014/main" id="{B1BE6788-9A62-43AF-B119-B2699A8BA2BD}"/>
              </a:ext>
            </a:extLst>
          </p:cNvPr>
          <p:cNvSpPr>
            <a:spLocks noGrp="1"/>
          </p:cNvSpPr>
          <p:nvPr>
            <p:ph type="sldNum" sz="quarter" idx="12"/>
          </p:nvPr>
        </p:nvSpPr>
        <p:spPr/>
        <p:txBody>
          <a:bodyPr/>
          <a:lstStyle/>
          <a:p>
            <a:pPr>
              <a:defRPr/>
            </a:pPr>
            <a:fld id="{EB6791C4-DF4E-4C17-A41C-B2BEB15390BD}" type="slidenum">
              <a:rPr lang="en-US" smtClean="0"/>
              <a:pPr>
                <a:defRPr/>
              </a:pPr>
              <a:t>54</a:t>
            </a:fld>
            <a:endParaRPr lang="en-US"/>
          </a:p>
        </p:txBody>
      </p:sp>
    </p:spTree>
    <p:extLst>
      <p:ext uri="{BB962C8B-B14F-4D97-AF65-F5344CB8AC3E}">
        <p14:creationId xmlns:p14="http://schemas.microsoft.com/office/powerpoint/2010/main" val="2076035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Updated 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id="{30BA37AB-02DB-45DC-B264-22642A9E6658}"/>
              </a:ext>
            </a:extLst>
          </p:cNvPr>
          <p:cNvSpPr>
            <a:spLocks noGrp="1"/>
          </p:cNvSpPr>
          <p:nvPr>
            <p:ph type="sldNum" sz="quarter" idx="12"/>
          </p:nvPr>
        </p:nvSpPr>
        <p:spPr/>
        <p:txBody>
          <a:bodyPr/>
          <a:lstStyle/>
          <a:p>
            <a:fld id="{D3D538F9-49A3-B84F-B36B-A7030CDE5D5B}" type="slidenum">
              <a:rPr lang="en-US" smtClean="0"/>
              <a:t>55</a:t>
            </a:fld>
            <a:endParaRPr lang="en-US"/>
          </a:p>
        </p:txBody>
      </p:sp>
      <p:pic>
        <p:nvPicPr>
          <p:cNvPr id="7" name="Picture 6">
            <a:extLst>
              <a:ext uri="{FF2B5EF4-FFF2-40B4-BE49-F238E27FC236}">
                <a16:creationId xmlns:a16="http://schemas.microsoft.com/office/drawing/2014/main" id="{4F66B3B2-3ABE-4DD6-BF7D-AA3D026A007B}"/>
              </a:ext>
            </a:extLst>
          </p:cNvPr>
          <p:cNvPicPr>
            <a:picLocks noChangeAspect="1"/>
          </p:cNvPicPr>
          <p:nvPr/>
        </p:nvPicPr>
        <p:blipFill>
          <a:blip r:embed="rId3"/>
          <a:stretch>
            <a:fillRect/>
          </a:stretch>
        </p:blipFill>
        <p:spPr>
          <a:xfrm>
            <a:off x="457200" y="1201909"/>
            <a:ext cx="1835555" cy="2437376"/>
          </a:xfrm>
          <a:prstGeom prst="rect">
            <a:avLst/>
          </a:prstGeom>
        </p:spPr>
      </p:pic>
      <p:sp>
        <p:nvSpPr>
          <p:cNvPr id="8" name="TextBox 7">
            <a:extLst>
              <a:ext uri="{FF2B5EF4-FFF2-40B4-BE49-F238E27FC236}">
                <a16:creationId xmlns:a16="http://schemas.microsoft.com/office/drawing/2014/main" id="{99B2BDD1-A3B6-4651-AE35-1B7A87A009B2}"/>
              </a:ext>
            </a:extLst>
          </p:cNvPr>
          <p:cNvSpPr txBox="1"/>
          <p:nvPr/>
        </p:nvSpPr>
        <p:spPr>
          <a:xfrm>
            <a:off x="376781" y="3686851"/>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Geometric:</a:t>
            </a:r>
          </a:p>
          <a:p>
            <a:pPr algn="ctr"/>
            <a:r>
              <a:rPr lang="en-US" sz="1350" dirty="0">
                <a:latin typeface="Times New Roman" panose="02020603050405020304" pitchFamily="18" charset="0"/>
              </a:rPr>
              <a:t>Sep 2017</a:t>
            </a:r>
          </a:p>
          <a:p>
            <a:pPr algn="ctr"/>
            <a:r>
              <a:rPr lang="en-US" sz="1350" i="1" dirty="0">
                <a:latin typeface="Times New Roman" panose="02020603050405020304" pitchFamily="18" charset="0"/>
              </a:rPr>
              <a:t>Revised April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62</a:t>
            </a:r>
          </a:p>
          <a:p>
            <a:pPr algn="ctr"/>
            <a:r>
              <a:rPr lang="en-US" sz="788" dirty="0">
                <a:latin typeface="Times New Roman" panose="02020603050405020304" pitchFamily="18" charset="0"/>
              </a:rPr>
              <a:t>61 pages</a:t>
            </a:r>
          </a:p>
          <a:p>
            <a:pPr algn="ctr"/>
            <a:endParaRPr lang="en-US" sz="1350" dirty="0">
              <a:latin typeface="Times New Roman" panose="02020603050405020304" pitchFamily="18" charset="0"/>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755350" y="3625956"/>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Geopotential:</a:t>
            </a:r>
          </a:p>
          <a:p>
            <a:pPr algn="ctr"/>
            <a:r>
              <a:rPr lang="en-US" sz="1350" dirty="0">
                <a:latin typeface="Times New Roman" panose="02020603050405020304" pitchFamily="18" charset="0"/>
              </a:rPr>
              <a:t>Nov 2017</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64</a:t>
            </a:r>
          </a:p>
          <a:p>
            <a:pPr algn="ctr"/>
            <a:r>
              <a:rPr lang="en-US" sz="788" dirty="0">
                <a:latin typeface="Times New Roman" panose="02020603050405020304" pitchFamily="18" charset="0"/>
              </a:rPr>
              <a:t>53 pages</a:t>
            </a:r>
          </a:p>
          <a:p>
            <a:pPr algn="ctr"/>
            <a:endParaRPr lang="en-US" sz="1350" dirty="0">
              <a:latin typeface="Times New Roman" panose="02020603050405020304" pitchFamily="18" charset="0"/>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70826" y="3582975"/>
            <a:ext cx="1915973" cy="1460080"/>
          </a:xfrm>
          <a:prstGeom prst="rect">
            <a:avLst/>
          </a:prstGeom>
          <a:noFill/>
        </p:spPr>
        <p:txBody>
          <a:bodyPr wrap="none" rtlCol="0">
            <a:spAutoFit/>
          </a:bodyPr>
          <a:lstStyle/>
          <a:p>
            <a:pPr algn="ctr"/>
            <a:r>
              <a:rPr lang="en-US" sz="1350" b="1" dirty="0">
                <a:latin typeface="Times New Roman" panose="02020603050405020304" pitchFamily="18" charset="0"/>
              </a:rPr>
              <a:t>Working in the </a:t>
            </a:r>
          </a:p>
          <a:p>
            <a:pPr algn="ctr"/>
            <a:r>
              <a:rPr lang="en-US" sz="1350" b="1" dirty="0">
                <a:latin typeface="Times New Roman" panose="02020603050405020304" pitchFamily="18" charset="0"/>
              </a:rPr>
              <a:t>Modernized NSRS:</a:t>
            </a:r>
          </a:p>
          <a:p>
            <a:pPr algn="ctr"/>
            <a:r>
              <a:rPr lang="en-US" sz="1350" dirty="0">
                <a:latin typeface="Times New Roman" panose="02020603050405020304" pitchFamily="18" charset="0"/>
              </a:rPr>
              <a:t>April 2019</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67</a:t>
            </a:r>
          </a:p>
          <a:p>
            <a:pPr algn="ctr"/>
            <a:r>
              <a:rPr lang="en-US" sz="788" dirty="0">
                <a:latin typeface="Times New Roman" panose="02020603050405020304" pitchFamily="18" charset="0"/>
              </a:rPr>
              <a:t>133 pages</a:t>
            </a:r>
          </a:p>
          <a:p>
            <a:pPr algn="ctr"/>
            <a:endParaRPr lang="en-US" sz="1350" dirty="0">
              <a:latin typeface="Times New Roman" panose="02020603050405020304" pitchFamily="18" charset="0"/>
            </a:endParaRPr>
          </a:p>
        </p:txBody>
      </p:sp>
      <p:pic>
        <p:nvPicPr>
          <p:cNvPr id="11" name="Picture 10">
            <a:extLst>
              <a:ext uri="{FF2B5EF4-FFF2-40B4-BE49-F238E27FC236}">
                <a16:creationId xmlns:a16="http://schemas.microsoft.com/office/drawing/2014/main" id="{76205595-AD9E-431D-A4B9-33A5FE9F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857" y="1198182"/>
            <a:ext cx="1845994" cy="2441103"/>
          </a:xfrm>
          <a:prstGeom prst="rect">
            <a:avLst/>
          </a:prstGeom>
        </p:spPr>
      </p:pic>
      <p:pic>
        <p:nvPicPr>
          <p:cNvPr id="12" name="Picture 11">
            <a:extLst>
              <a:ext uri="{FF2B5EF4-FFF2-40B4-BE49-F238E27FC236}">
                <a16:creationId xmlns:a16="http://schemas.microsoft.com/office/drawing/2014/main" id="{2DD8729E-9A52-487A-A1BB-C069CD411809}"/>
              </a:ext>
            </a:extLst>
          </p:cNvPr>
          <p:cNvPicPr>
            <a:picLocks noChangeAspect="1"/>
          </p:cNvPicPr>
          <p:nvPr/>
        </p:nvPicPr>
        <p:blipFill>
          <a:blip r:embed="rId5"/>
          <a:stretch>
            <a:fillRect/>
          </a:stretch>
        </p:blipFill>
        <p:spPr>
          <a:xfrm>
            <a:off x="6881715" y="1201909"/>
            <a:ext cx="1811821" cy="2439344"/>
          </a:xfrm>
          <a:prstGeom prst="rect">
            <a:avLst/>
          </a:prstGeom>
        </p:spPr>
      </p:pic>
      <p:pic>
        <p:nvPicPr>
          <p:cNvPr id="15" name="Picture 14">
            <a:extLst>
              <a:ext uri="{FF2B5EF4-FFF2-40B4-BE49-F238E27FC236}">
                <a16:creationId xmlns:a16="http://schemas.microsoft.com/office/drawing/2014/main" id="{76F0A98C-BF05-42A5-9E3E-8D07F601EAB7}"/>
              </a:ext>
            </a:extLst>
          </p:cNvPr>
          <p:cNvPicPr>
            <a:picLocks noChangeAspect="1"/>
          </p:cNvPicPr>
          <p:nvPr/>
        </p:nvPicPr>
        <p:blipFill>
          <a:blip r:embed="rId6"/>
          <a:stretch>
            <a:fillRect/>
          </a:stretch>
        </p:blipFill>
        <p:spPr>
          <a:xfrm>
            <a:off x="6888298" y="1198181"/>
            <a:ext cx="1805238" cy="2337495"/>
          </a:xfrm>
          <a:prstGeom prst="rect">
            <a:avLst/>
          </a:prstGeom>
        </p:spPr>
      </p:pic>
      <p:pic>
        <p:nvPicPr>
          <p:cNvPr id="16" name="Picture 15">
            <a:extLst>
              <a:ext uri="{FF2B5EF4-FFF2-40B4-BE49-F238E27FC236}">
                <a16:creationId xmlns:a16="http://schemas.microsoft.com/office/drawing/2014/main" id="{47BEBED5-F1EE-40BC-826F-22C14C49C77D}"/>
              </a:ext>
            </a:extLst>
          </p:cNvPr>
          <p:cNvPicPr>
            <a:picLocks noChangeAspect="1"/>
          </p:cNvPicPr>
          <p:nvPr/>
        </p:nvPicPr>
        <p:blipFill>
          <a:blip r:embed="rId7"/>
          <a:stretch>
            <a:fillRect/>
          </a:stretch>
        </p:blipFill>
        <p:spPr>
          <a:xfrm>
            <a:off x="3787498" y="1198181"/>
            <a:ext cx="1870354" cy="2427775"/>
          </a:xfrm>
          <a:prstGeom prst="rect">
            <a:avLst/>
          </a:prstGeom>
        </p:spPr>
      </p:pic>
      <p:pic>
        <p:nvPicPr>
          <p:cNvPr id="17" name="Picture 16">
            <a:extLst>
              <a:ext uri="{FF2B5EF4-FFF2-40B4-BE49-F238E27FC236}">
                <a16:creationId xmlns:a16="http://schemas.microsoft.com/office/drawing/2014/main" id="{B0D09571-17AE-49B6-9F07-02A3A9AA9A4F}"/>
              </a:ext>
            </a:extLst>
          </p:cNvPr>
          <p:cNvPicPr>
            <a:picLocks noChangeAspect="1"/>
          </p:cNvPicPr>
          <p:nvPr/>
        </p:nvPicPr>
        <p:blipFill>
          <a:blip r:embed="rId8"/>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835350" y="2387084"/>
            <a:ext cx="7473299" cy="369332"/>
          </a:xfrm>
          <a:prstGeom prst="rect">
            <a:avLst/>
          </a:prstGeom>
        </p:spPr>
        <p:txBody>
          <a:bodyPr wrap="square">
            <a:spAutoFit/>
          </a:bodyPr>
          <a:lstStyle/>
          <a:p>
            <a:r>
              <a:rPr lang="en-US" dirty="0">
                <a:solidFill>
                  <a:schemeClr val="tx2"/>
                </a:solidFill>
              </a:rPr>
              <a:t>Available in the NGS Publications Library:  https://geodesy.noaa.gov/library/</a:t>
            </a:r>
          </a:p>
        </p:txBody>
      </p:sp>
    </p:spTree>
    <p:extLst>
      <p:ext uri="{BB962C8B-B14F-4D97-AF65-F5344CB8AC3E}">
        <p14:creationId xmlns:p14="http://schemas.microsoft.com/office/powerpoint/2010/main" val="3823993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A two-track approach to coordinates</a:t>
            </a:r>
          </a:p>
        </p:txBody>
      </p:sp>
      <p:sp>
        <p:nvSpPr>
          <p:cNvPr id="3" name="Content Placeholder 2"/>
          <p:cNvSpPr>
            <a:spLocks noGrp="1"/>
          </p:cNvSpPr>
          <p:nvPr>
            <p:ph idx="1"/>
          </p:nvPr>
        </p:nvSpPr>
        <p:spPr>
          <a:xfrm>
            <a:off x="457200" y="1673352"/>
            <a:ext cx="4123944" cy="2921273"/>
          </a:xfrm>
        </p:spPr>
        <p:txBody>
          <a:bodyPr>
            <a:normAutofit fontScale="92500" lnSpcReduction="20000"/>
          </a:bodyPr>
          <a:lstStyle/>
          <a:p>
            <a:r>
              <a:rPr lang="en-US" sz="3000" dirty="0">
                <a:latin typeface="Arial" panose="020B0604020202020204" pitchFamily="34" charset="0"/>
                <a:cs typeface="Arial" panose="020B0604020202020204" pitchFamily="34" charset="0"/>
              </a:rPr>
              <a:t>An estimated “snapshot” of entire network</a:t>
            </a:r>
          </a:p>
          <a:p>
            <a:r>
              <a:rPr lang="en-US" sz="3000" dirty="0">
                <a:latin typeface="Arial" panose="020B0604020202020204" pitchFamily="34" charset="0"/>
                <a:cs typeface="Arial" panose="020B0604020202020204" pitchFamily="34" charset="0"/>
              </a:rPr>
              <a:t>Every 5 or 10 years</a:t>
            </a:r>
          </a:p>
          <a:p>
            <a:r>
              <a:rPr lang="en-US" sz="3000" dirty="0">
                <a:latin typeface="Arial" panose="020B0604020202020204" pitchFamily="34" charset="0"/>
                <a:cs typeface="Arial" panose="020B0604020202020204" pitchFamily="34" charset="0"/>
              </a:rPr>
              <a:t>Similar to NAD 83(2011) epoch 2010.00</a:t>
            </a:r>
          </a:p>
          <a:p>
            <a:endParaRPr lang="en-US" dirty="0"/>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56</a:t>
            </a:fld>
            <a:endParaRPr lang="en-US" altLang="en-US" dirty="0"/>
          </a:p>
        </p:txBody>
      </p:sp>
      <p:sp>
        <p:nvSpPr>
          <p:cNvPr id="5" name="TextBox 4"/>
          <p:cNvSpPr txBox="1"/>
          <p:nvPr/>
        </p:nvSpPr>
        <p:spPr>
          <a:xfrm>
            <a:off x="523914" y="1194617"/>
            <a:ext cx="4028667" cy="415498"/>
          </a:xfrm>
          <a:prstGeom prst="rect">
            <a:avLst/>
          </a:prstGeom>
          <a:noFill/>
        </p:spPr>
        <p:txBody>
          <a:bodyPr wrap="none" rtlCol="0">
            <a:spAutoFit/>
          </a:bodyPr>
          <a:lstStyle/>
          <a:p>
            <a:r>
              <a:rPr lang="en-US" sz="2100" b="1" u="sng" dirty="0">
                <a:solidFill>
                  <a:srgbClr val="C00000"/>
                </a:solidFill>
                <a:latin typeface="Arial" panose="020B0604020202020204" pitchFamily="34" charset="0"/>
                <a:cs typeface="Arial" panose="020B0604020202020204" pitchFamily="34" charset="0"/>
              </a:rPr>
              <a:t>Reference Epoch Coordinates</a:t>
            </a:r>
          </a:p>
        </p:txBody>
      </p:sp>
      <p:sp>
        <p:nvSpPr>
          <p:cNvPr id="7" name="TextBox 6"/>
          <p:cNvSpPr txBox="1"/>
          <p:nvPr/>
        </p:nvSpPr>
        <p:spPr>
          <a:xfrm>
            <a:off x="5022136" y="1194617"/>
            <a:ext cx="3626314" cy="415498"/>
          </a:xfrm>
          <a:prstGeom prst="rect">
            <a:avLst/>
          </a:prstGeom>
          <a:noFill/>
        </p:spPr>
        <p:txBody>
          <a:bodyPr wrap="none" rtlCol="0">
            <a:spAutoFit/>
          </a:bodyPr>
          <a:lstStyle/>
          <a:p>
            <a:r>
              <a:rPr lang="en-US" sz="2100" b="1" u="sng" dirty="0">
                <a:solidFill>
                  <a:srgbClr val="C00000"/>
                </a:solidFill>
                <a:latin typeface="Arial" panose="020B0604020202020204" pitchFamily="34" charset="0"/>
                <a:cs typeface="Arial" panose="020B0604020202020204" pitchFamily="34" charset="0"/>
              </a:rPr>
              <a:t>Survey Epoch Coordinates</a:t>
            </a:r>
          </a:p>
        </p:txBody>
      </p:sp>
      <p:sp>
        <p:nvSpPr>
          <p:cNvPr id="8" name="Content Placeholder 2"/>
          <p:cNvSpPr txBox="1">
            <a:spLocks/>
          </p:cNvSpPr>
          <p:nvPr/>
        </p:nvSpPr>
        <p:spPr bwMode="auto">
          <a:xfrm>
            <a:off x="4752241" y="1632889"/>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tx2"/>
                </a:solidFill>
                <a:latin typeface="Arial" panose="020B0604020202020204" pitchFamily="34" charset="0"/>
                <a:cs typeface="Arial" panose="020B0604020202020204" pitchFamily="34" charset="0"/>
              </a:rPr>
              <a:t>Time-dependent!</a:t>
            </a:r>
          </a:p>
          <a:p>
            <a:r>
              <a:rPr lang="en-US" sz="2800" dirty="0">
                <a:solidFill>
                  <a:schemeClr val="tx2"/>
                </a:solidFill>
                <a:latin typeface="Arial" panose="020B0604020202020204" pitchFamily="34" charset="0"/>
                <a:cs typeface="Arial" panose="020B0604020202020204" pitchFamily="34" charset="0"/>
              </a:rPr>
              <a:t>Reflects coordinates at time of observation</a:t>
            </a:r>
          </a:p>
          <a:p>
            <a:r>
              <a:rPr lang="en-US" sz="2800" dirty="0">
                <a:solidFill>
                  <a:schemeClr val="tx2"/>
                </a:solidFill>
                <a:latin typeface="Arial" panose="020B0604020202020204" pitchFamily="34" charset="0"/>
                <a:cs typeface="Arial" panose="020B0604020202020204" pitchFamily="34" charset="0"/>
              </a:rPr>
              <a:t>Multiple SECs can show changes over time</a:t>
            </a:r>
          </a:p>
          <a:p>
            <a:endParaRPr lang="en-US" sz="2400" dirty="0">
              <a:solidFill>
                <a:schemeClr val="tx2"/>
              </a:solidFill>
            </a:endParaRPr>
          </a:p>
        </p:txBody>
      </p:sp>
    </p:spTree>
    <p:extLst>
      <p:ext uri="{BB962C8B-B14F-4D97-AF65-F5344CB8AC3E}">
        <p14:creationId xmlns:p14="http://schemas.microsoft.com/office/powerpoint/2010/main" val="3793690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NAD 83</a:t>
            </a:r>
          </a:p>
        </p:txBody>
      </p:sp>
      <p:sp>
        <p:nvSpPr>
          <p:cNvPr id="4" name="Content Placeholder 2"/>
          <p:cNvSpPr txBox="1">
            <a:spLocks/>
          </p:cNvSpPr>
          <p:nvPr/>
        </p:nvSpPr>
        <p:spPr bwMode="gray">
          <a:xfrm>
            <a:off x="1181103" y="1209196"/>
            <a:ext cx="2050676"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800" u="sng" kern="0" dirty="0">
                <a:solidFill>
                  <a:schemeClr val="tx2"/>
                </a:solidFill>
                <a:latin typeface="Gill Sans MT" panose="020B0502020104020203" pitchFamily="34" charset="0"/>
              </a:rPr>
              <a:t>The Old:</a:t>
            </a:r>
          </a:p>
          <a:p>
            <a:pPr marL="0" indent="0">
              <a:buNone/>
              <a:defRPr/>
            </a:pPr>
            <a:r>
              <a:rPr lang="en-US" sz="1800" kern="0" dirty="0">
                <a:solidFill>
                  <a:schemeClr val="tx2"/>
                </a:solidFill>
                <a:latin typeface="Gill Sans MT" panose="020B0502020104020203" pitchFamily="34" charset="0"/>
              </a:rPr>
              <a:t>NAD 83(2011)</a:t>
            </a:r>
          </a:p>
          <a:p>
            <a:pPr marL="0" indent="0">
              <a:buNone/>
              <a:defRPr/>
            </a:pPr>
            <a:endParaRPr lang="en-US" sz="1800" kern="0" dirty="0">
              <a:solidFill>
                <a:schemeClr val="tx2"/>
              </a:solidFill>
              <a:latin typeface="Gill Sans MT" panose="020B0502020104020203" pitchFamily="34" charset="0"/>
            </a:endParaRPr>
          </a:p>
          <a:p>
            <a:pPr marL="0" indent="0">
              <a:buNone/>
              <a:defRPr/>
            </a:pPr>
            <a:r>
              <a:rPr lang="en-US" sz="1800" kern="0" dirty="0">
                <a:solidFill>
                  <a:schemeClr val="tx2"/>
                </a:solidFill>
                <a:latin typeface="Gill Sans MT" panose="020B0502020104020203" pitchFamily="34" charset="0"/>
              </a:rPr>
              <a:t>NAD 83(PA11)</a:t>
            </a:r>
          </a:p>
          <a:p>
            <a:pPr marL="0" indent="0">
              <a:buNone/>
              <a:defRPr/>
            </a:pPr>
            <a:endParaRPr lang="en-US" sz="1800" kern="0" dirty="0">
              <a:solidFill>
                <a:schemeClr val="tx2"/>
              </a:solidFill>
              <a:latin typeface="Gill Sans MT" panose="020B0502020104020203" pitchFamily="34" charset="0"/>
            </a:endParaRPr>
          </a:p>
          <a:p>
            <a:pPr marL="0" indent="0">
              <a:buNone/>
              <a:defRPr/>
            </a:pPr>
            <a:r>
              <a:rPr lang="en-US" sz="1800" kern="0" dirty="0">
                <a:solidFill>
                  <a:schemeClr val="tx2"/>
                </a:solidFill>
                <a:latin typeface="Gill Sans MT" panose="020B0502020104020203" pitchFamily="34" charset="0"/>
              </a:rPr>
              <a:t>NAD 83(MA11)</a:t>
            </a:r>
          </a:p>
          <a:p>
            <a:pPr lvl="1">
              <a:defRPr/>
            </a:pPr>
            <a:endParaRPr lang="en-US" sz="1800" kern="0" dirty="0">
              <a:solidFill>
                <a:schemeClr val="tx2"/>
              </a:solidFill>
            </a:endParaRPr>
          </a:p>
          <a:p>
            <a:pPr marL="0" indent="0">
              <a:buNone/>
              <a:defRPr/>
            </a:pPr>
            <a:endParaRPr lang="en-US" sz="1800" b="1" kern="0" dirty="0">
              <a:solidFill>
                <a:schemeClr val="tx2"/>
              </a:solidFill>
            </a:endParaRPr>
          </a:p>
        </p:txBody>
      </p:sp>
      <p:sp>
        <p:nvSpPr>
          <p:cNvPr id="13" name="Content Placeholder 2"/>
          <p:cNvSpPr txBox="1">
            <a:spLocks/>
          </p:cNvSpPr>
          <p:nvPr/>
        </p:nvSpPr>
        <p:spPr bwMode="gray">
          <a:xfrm>
            <a:off x="3124200" y="1115021"/>
            <a:ext cx="4743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800" u="sng" kern="0" dirty="0">
                <a:solidFill>
                  <a:schemeClr val="tx2"/>
                </a:solidFill>
                <a:latin typeface="Gill Sans MT" panose="020B0502020104020203" pitchFamily="34" charset="0"/>
              </a:rPr>
              <a:t>The New:</a:t>
            </a:r>
          </a:p>
          <a:p>
            <a:pPr marL="0" indent="0">
              <a:buNone/>
              <a:defRPr/>
            </a:pPr>
            <a:r>
              <a:rPr lang="en-US" sz="1500" kern="0" dirty="0">
                <a:solidFill>
                  <a:schemeClr val="tx2"/>
                </a:solidFill>
                <a:latin typeface="Gill Sans MT" panose="020B0502020104020203" pitchFamily="34" charset="0"/>
              </a:rPr>
              <a:t>The North American Terrestrial Reference Frame of 2022 </a:t>
            </a:r>
          </a:p>
          <a:p>
            <a:pPr marL="0" indent="0">
              <a:buNone/>
              <a:defRPr/>
            </a:pPr>
            <a:r>
              <a:rPr lang="en-US" sz="1500" kern="0" dirty="0">
                <a:solidFill>
                  <a:schemeClr val="tx2"/>
                </a:solidFill>
                <a:latin typeface="Gill Sans MT" panose="020B0502020104020203" pitchFamily="34" charset="0"/>
              </a:rPr>
              <a:t>	(NATRF2022)</a:t>
            </a:r>
          </a:p>
          <a:p>
            <a:pPr marL="0" indent="0">
              <a:buNone/>
              <a:defRPr/>
            </a:pPr>
            <a:endParaRPr lang="en-US" sz="1500" kern="0" dirty="0">
              <a:solidFill>
                <a:schemeClr val="tx2"/>
              </a:solidFill>
              <a:latin typeface="Gill Sans MT" panose="020B0502020104020203" pitchFamily="34" charset="0"/>
            </a:endParaRPr>
          </a:p>
          <a:p>
            <a:pPr marL="0" indent="0">
              <a:buNone/>
              <a:defRPr/>
            </a:pPr>
            <a:r>
              <a:rPr lang="en-US" sz="1500" kern="0" dirty="0">
                <a:solidFill>
                  <a:schemeClr val="tx2"/>
                </a:solidFill>
                <a:latin typeface="Gill Sans MT" panose="020B0502020104020203" pitchFamily="34" charset="0"/>
              </a:rPr>
              <a:t>The Caribbean Terrestrial Reference Frame of 2022 </a:t>
            </a:r>
          </a:p>
          <a:p>
            <a:pPr marL="0" indent="0">
              <a:buNone/>
              <a:defRPr/>
            </a:pPr>
            <a:r>
              <a:rPr lang="en-US" sz="1500" kern="0" dirty="0">
                <a:solidFill>
                  <a:schemeClr val="tx2"/>
                </a:solidFill>
                <a:latin typeface="Gill Sans MT" panose="020B0502020104020203" pitchFamily="34" charset="0"/>
              </a:rPr>
              <a:t>	(CATRF2022)</a:t>
            </a:r>
          </a:p>
          <a:p>
            <a:pPr marL="0" indent="0">
              <a:buNone/>
              <a:defRPr/>
            </a:pPr>
            <a:endParaRPr lang="en-US" sz="1500" kern="0" dirty="0">
              <a:solidFill>
                <a:schemeClr val="tx2"/>
              </a:solidFill>
              <a:latin typeface="Gill Sans MT" panose="020B0502020104020203" pitchFamily="34" charset="0"/>
            </a:endParaRPr>
          </a:p>
          <a:p>
            <a:pPr marL="0" indent="0">
              <a:buNone/>
              <a:defRPr/>
            </a:pPr>
            <a:r>
              <a:rPr lang="en-US" sz="1500" kern="0" dirty="0">
                <a:solidFill>
                  <a:schemeClr val="tx2"/>
                </a:solidFill>
                <a:latin typeface="Gill Sans MT" panose="020B0502020104020203" pitchFamily="34" charset="0"/>
              </a:rPr>
              <a:t>The Pacific Terrestrial Reference Frame of 2022 </a:t>
            </a:r>
          </a:p>
          <a:p>
            <a:pPr marL="0" indent="0">
              <a:buNone/>
              <a:defRPr/>
            </a:pPr>
            <a:r>
              <a:rPr lang="en-US" sz="1500" kern="0" dirty="0">
                <a:solidFill>
                  <a:schemeClr val="tx2"/>
                </a:solidFill>
                <a:latin typeface="Gill Sans MT" panose="020B0502020104020203" pitchFamily="34" charset="0"/>
              </a:rPr>
              <a:t>	(PATRF2022)</a:t>
            </a:r>
          </a:p>
          <a:p>
            <a:pPr marL="0" indent="0">
              <a:buNone/>
              <a:defRPr/>
            </a:pPr>
            <a:endParaRPr lang="en-US" sz="1500" kern="0" dirty="0">
              <a:solidFill>
                <a:schemeClr val="tx2"/>
              </a:solidFill>
              <a:latin typeface="Gill Sans MT" panose="020B0502020104020203" pitchFamily="34" charset="0"/>
            </a:endParaRPr>
          </a:p>
          <a:p>
            <a:pPr marL="0" indent="0">
              <a:buNone/>
              <a:defRPr/>
            </a:pPr>
            <a:r>
              <a:rPr lang="en-US" sz="1500" kern="0" dirty="0">
                <a:solidFill>
                  <a:schemeClr val="tx2"/>
                </a:solidFill>
                <a:latin typeface="Gill Sans MT" panose="020B0502020104020203" pitchFamily="34" charset="0"/>
              </a:rPr>
              <a:t>The Mariana Terrestrial Reference Frame of 2022 </a:t>
            </a:r>
          </a:p>
          <a:p>
            <a:pPr marL="0" indent="0">
              <a:buNone/>
              <a:defRPr/>
            </a:pPr>
            <a:r>
              <a:rPr lang="en-US" sz="1500" kern="0" dirty="0">
                <a:solidFill>
                  <a:schemeClr val="tx2"/>
                </a:solidFill>
                <a:latin typeface="Gill Sans MT" panose="020B0502020104020203" pitchFamily="34" charset="0"/>
              </a:rPr>
              <a:t>	(MATRF2022</a:t>
            </a:r>
            <a:r>
              <a:rPr lang="en-US" sz="1800" kern="0" dirty="0">
                <a:solidFill>
                  <a:schemeClr val="tx2"/>
                </a:solidFill>
                <a:latin typeface="Gill Sans MT" panose="020B0502020104020203" pitchFamily="34" charset="0"/>
              </a:rPr>
              <a:t>)</a:t>
            </a:r>
          </a:p>
          <a:p>
            <a:pPr lvl="1">
              <a:defRPr/>
            </a:pPr>
            <a:endParaRPr lang="en-US" sz="1800" kern="0" dirty="0">
              <a:solidFill>
                <a:schemeClr val="tx2"/>
              </a:solidFill>
            </a:endParaRPr>
          </a:p>
          <a:p>
            <a:pPr marL="0" indent="0">
              <a:buNone/>
              <a:defRPr/>
            </a:pPr>
            <a:endParaRPr lang="en-US" sz="1800" b="1" kern="0" dirty="0">
              <a:solidFill>
                <a:schemeClr val="tx2"/>
              </a:solidFill>
            </a:endParaRPr>
          </a:p>
        </p:txBody>
      </p:sp>
      <p:cxnSp>
        <p:nvCxnSpPr>
          <p:cNvPr id="6" name="Straight Arrow Connector 5"/>
          <p:cNvCxnSpPr/>
          <p:nvPr/>
        </p:nvCxnSpPr>
        <p:spPr>
          <a:xfrm flipV="1">
            <a:off x="2645572" y="1642662"/>
            <a:ext cx="478631"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45569" y="1642660"/>
            <a:ext cx="586208" cy="6858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645571" y="2178442"/>
            <a:ext cx="586208" cy="94746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45571" y="2746353"/>
            <a:ext cx="586208" cy="120374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57</a:t>
            </a:fld>
            <a:endParaRPr lang="en-US"/>
          </a:p>
        </p:txBody>
      </p:sp>
    </p:spTree>
    <p:extLst>
      <p:ext uri="{BB962C8B-B14F-4D97-AF65-F5344CB8AC3E}">
        <p14:creationId xmlns:p14="http://schemas.microsoft.com/office/powerpoint/2010/main" val="314214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solidFill>
                  <a:schemeClr val="tx2"/>
                </a:solidFill>
                <a:cs typeface="Times New Roman" panose="02020603050405020304" pitchFamily="18" charset="0"/>
              </a:rPr>
              <a:t>The Old:</a:t>
            </a:r>
          </a:p>
          <a:p>
            <a:pPr marL="342900" lvl="1" indent="0">
              <a:buNone/>
            </a:pPr>
            <a:r>
              <a:rPr lang="en-US" altLang="en-US" sz="1800" dirty="0">
                <a:solidFill>
                  <a:schemeClr val="tx2"/>
                </a:solidFill>
                <a:cs typeface="Times New Roman" panose="02020603050405020304" pitchFamily="18" charset="0"/>
              </a:rPr>
              <a:t>NAVD 88</a:t>
            </a:r>
          </a:p>
          <a:p>
            <a:pPr marL="342900" lvl="1" indent="0">
              <a:buNone/>
            </a:pPr>
            <a:r>
              <a:rPr lang="en-US" altLang="en-US" sz="1800" dirty="0">
                <a:solidFill>
                  <a:schemeClr val="tx2"/>
                </a:solidFill>
                <a:cs typeface="Times New Roman" panose="02020603050405020304" pitchFamily="18" charset="0"/>
              </a:rPr>
              <a:t>PRVD 02</a:t>
            </a:r>
          </a:p>
          <a:p>
            <a:pPr marL="342900" lvl="1" indent="0">
              <a:buNone/>
            </a:pPr>
            <a:r>
              <a:rPr lang="en-US" altLang="en-US" sz="1800" dirty="0">
                <a:solidFill>
                  <a:schemeClr val="tx2"/>
                </a:solidFill>
                <a:cs typeface="Times New Roman" panose="02020603050405020304" pitchFamily="18" charset="0"/>
              </a:rPr>
              <a:t>VIVD09</a:t>
            </a:r>
          </a:p>
          <a:p>
            <a:pPr marL="342900" lvl="1" indent="0">
              <a:buNone/>
            </a:pPr>
            <a:r>
              <a:rPr lang="en-US" altLang="en-US" sz="1800" dirty="0">
                <a:solidFill>
                  <a:schemeClr val="tx2"/>
                </a:solidFill>
                <a:cs typeface="Times New Roman" panose="02020603050405020304" pitchFamily="18" charset="0"/>
              </a:rPr>
              <a:t>ASVD02</a:t>
            </a:r>
          </a:p>
          <a:p>
            <a:pPr marL="342900" lvl="1" indent="0">
              <a:buNone/>
            </a:pPr>
            <a:r>
              <a:rPr lang="en-US" altLang="en-US" sz="1800" dirty="0">
                <a:solidFill>
                  <a:schemeClr val="tx2"/>
                </a:solidFill>
                <a:cs typeface="Times New Roman" panose="02020603050405020304" pitchFamily="18" charset="0"/>
              </a:rPr>
              <a:t>NMVD03</a:t>
            </a:r>
          </a:p>
          <a:p>
            <a:pPr marL="342900" lvl="1" indent="0">
              <a:buNone/>
            </a:pPr>
            <a:r>
              <a:rPr lang="en-US" altLang="en-US" sz="1800" dirty="0">
                <a:solidFill>
                  <a:schemeClr val="tx2"/>
                </a:solidFill>
                <a:cs typeface="Times New Roman" panose="02020603050405020304" pitchFamily="18" charset="0"/>
              </a:rPr>
              <a:t>GUVD04</a:t>
            </a:r>
          </a:p>
          <a:p>
            <a:pPr marL="342900" lvl="1" indent="0">
              <a:buNone/>
            </a:pPr>
            <a:r>
              <a:rPr lang="en-US" altLang="en-US" sz="1800" dirty="0">
                <a:solidFill>
                  <a:schemeClr val="tx2"/>
                </a:solidFill>
                <a:cs typeface="Times New Roman" panose="02020603050405020304" pitchFamily="18" charset="0"/>
              </a:rPr>
              <a:t>IGLD 85</a:t>
            </a:r>
          </a:p>
          <a:p>
            <a:pPr marL="342900" lvl="1" indent="0">
              <a:buNone/>
            </a:pPr>
            <a:r>
              <a:rPr lang="en-US" altLang="en-US" sz="1800" dirty="0">
                <a:solidFill>
                  <a:schemeClr val="tx2"/>
                </a:solidFill>
                <a:cs typeface="Times New Roman" panose="02020603050405020304" pitchFamily="18" charset="0"/>
              </a:rPr>
              <a:t>IGSN71</a:t>
            </a:r>
          </a:p>
          <a:p>
            <a:pPr marL="342900" lvl="1" indent="0">
              <a:buNone/>
            </a:pPr>
            <a:r>
              <a:rPr lang="en-US" altLang="en-US" sz="1800" dirty="0">
                <a:solidFill>
                  <a:schemeClr val="tx2"/>
                </a:solidFill>
                <a:cs typeface="Times New Roman" panose="02020603050405020304" pitchFamily="18" charset="0"/>
              </a:rPr>
              <a:t>GEOID12B</a:t>
            </a:r>
          </a:p>
          <a:p>
            <a:pPr marL="342900" lvl="1" indent="0">
              <a:buNone/>
            </a:pPr>
            <a:r>
              <a:rPr lang="en-US" altLang="en-US" sz="1800" dirty="0">
                <a:solidFill>
                  <a:schemeClr val="tx2"/>
                </a:solidFill>
                <a:cs typeface="Times New Roman" panose="02020603050405020304" pitchFamily="18" charset="0"/>
              </a:rPr>
              <a:t>DEFLEC12B</a:t>
            </a:r>
          </a:p>
          <a:p>
            <a:pPr marL="342900" lvl="1" indent="0">
              <a:buNone/>
            </a:pPr>
            <a:endParaRPr lang="en-US" altLang="en-US" sz="2100" dirty="0">
              <a:solidFill>
                <a:schemeClr val="tx2"/>
              </a:solidFill>
              <a:cs typeface="Times New Roman" panose="02020603050405020304" pitchFamily="18" charset="0"/>
            </a:endParaRPr>
          </a:p>
          <a:p>
            <a:pPr lvl="1" eaLnBrk="1" hangingPunct="1"/>
            <a:endParaRPr lang="en-US" altLang="en-US" sz="1800" dirty="0">
              <a:solidFill>
                <a:schemeClr val="tx2"/>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chemeClr val="tx2"/>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solidFill>
                  <a:schemeClr val="tx2"/>
                </a:solidFill>
                <a:cs typeface="Times New Roman" panose="02020603050405020304" pitchFamily="18" charset="0"/>
              </a:rPr>
              <a:t>The New:</a:t>
            </a:r>
          </a:p>
          <a:p>
            <a:pPr marL="342900" lvl="1" indent="0">
              <a:buNone/>
            </a:pPr>
            <a:r>
              <a:rPr lang="en-US" altLang="en-US" sz="1800" dirty="0">
                <a:solidFill>
                  <a:schemeClr val="tx2"/>
                </a:solidFill>
                <a:cs typeface="Times New Roman" panose="02020603050405020304" pitchFamily="18" charset="0"/>
              </a:rPr>
              <a:t>The North American-Pacific </a:t>
            </a:r>
            <a:r>
              <a:rPr lang="en-US" altLang="en-US" sz="1800" b="1" i="1" u="sng" dirty="0">
                <a:solidFill>
                  <a:schemeClr val="tx2"/>
                </a:solidFill>
                <a:cs typeface="Times New Roman" panose="02020603050405020304" pitchFamily="18" charset="0"/>
              </a:rPr>
              <a:t>Geopotential</a:t>
            </a:r>
            <a:r>
              <a:rPr lang="en-US" altLang="en-US" sz="1800" dirty="0">
                <a:solidFill>
                  <a:schemeClr val="tx2"/>
                </a:solidFill>
                <a:cs typeface="Times New Roman" panose="02020603050405020304" pitchFamily="18" charset="0"/>
              </a:rPr>
              <a:t> </a:t>
            </a:r>
            <a:r>
              <a:rPr lang="en-US" altLang="en-US" sz="1800" b="1" i="1" u="sng" dirty="0">
                <a:solidFill>
                  <a:schemeClr val="tx2"/>
                </a:solidFill>
                <a:cs typeface="Times New Roman" panose="02020603050405020304" pitchFamily="18" charset="0"/>
              </a:rPr>
              <a:t>Datum</a:t>
            </a:r>
            <a:r>
              <a:rPr lang="en-US" altLang="en-US" sz="1800" dirty="0">
                <a:solidFill>
                  <a:schemeClr val="tx2"/>
                </a:solidFill>
                <a:cs typeface="Times New Roman" panose="02020603050405020304" pitchFamily="18" charset="0"/>
              </a:rPr>
              <a:t> of 2022 (NAPGD2022)</a:t>
            </a:r>
          </a:p>
          <a:p>
            <a:pPr marL="342900" lvl="1" indent="0">
              <a:buNone/>
            </a:pPr>
            <a:endParaRPr lang="en-US" altLang="en-US" sz="1800" dirty="0">
              <a:solidFill>
                <a:schemeClr val="tx2"/>
              </a:solidFill>
              <a:cs typeface="Times New Roman" panose="02020603050405020304" pitchFamily="18" charset="0"/>
            </a:endParaRPr>
          </a:p>
          <a:p>
            <a:pPr marL="342900" lvl="1" indent="0">
              <a:buNone/>
            </a:pPr>
            <a:r>
              <a:rPr lang="en-US" altLang="en-US" sz="1800" dirty="0">
                <a:solidFill>
                  <a:schemeClr val="tx2"/>
                </a:solidFill>
                <a:cs typeface="Times New Roman" panose="02020603050405020304" pitchFamily="18" charset="0"/>
              </a:rPr>
              <a:t>Will include:</a:t>
            </a:r>
          </a:p>
          <a:p>
            <a:pPr lvl="1">
              <a:spcBef>
                <a:spcPts val="0"/>
              </a:spcBef>
            </a:pPr>
            <a:r>
              <a:rPr lang="en-US" altLang="en-US" sz="1800" dirty="0">
                <a:solidFill>
                  <a:schemeClr val="tx2"/>
                </a:solidFill>
                <a:cs typeface="Times New Roman" panose="02020603050405020304" pitchFamily="18" charset="0"/>
              </a:rPr>
              <a:t>GEOID2022</a:t>
            </a:r>
          </a:p>
          <a:p>
            <a:pPr lvl="1">
              <a:spcBef>
                <a:spcPts val="0"/>
              </a:spcBef>
            </a:pPr>
            <a:r>
              <a:rPr lang="en-US" altLang="en-US" sz="1800" dirty="0">
                <a:solidFill>
                  <a:schemeClr val="tx2"/>
                </a:solidFill>
                <a:cs typeface="Times New Roman" panose="02020603050405020304" pitchFamily="18" charset="0"/>
              </a:rPr>
              <a:t>DEFLEC2022</a:t>
            </a:r>
          </a:p>
          <a:p>
            <a:pPr lvl="1">
              <a:spcBef>
                <a:spcPts val="0"/>
              </a:spcBef>
            </a:pPr>
            <a:r>
              <a:rPr lang="en-US" altLang="en-US" sz="1800" dirty="0">
                <a:solidFill>
                  <a:schemeClr val="tx2"/>
                </a:solidFill>
                <a:cs typeface="Times New Roman" panose="02020603050405020304" pitchFamily="18" charset="0"/>
              </a:rPr>
              <a:t>GRAV2022</a:t>
            </a:r>
          </a:p>
          <a:p>
            <a:pPr lvl="1">
              <a:spcBef>
                <a:spcPts val="0"/>
              </a:spcBef>
            </a:pPr>
            <a:r>
              <a:rPr lang="en-US" altLang="en-US" sz="1800" dirty="0">
                <a:solidFill>
                  <a:schemeClr val="tx2"/>
                </a:solidFill>
                <a:cs typeface="Times New Roman" panose="02020603050405020304" pitchFamily="18" charset="0"/>
              </a:rPr>
              <a:t>DEM2022</a:t>
            </a:r>
          </a:p>
          <a:p>
            <a:pPr lvl="1">
              <a:spcBef>
                <a:spcPts val="0"/>
              </a:spcBef>
            </a:pPr>
            <a:r>
              <a:rPr lang="en-US" altLang="en-US" sz="1350" dirty="0">
                <a:solidFill>
                  <a:schemeClr val="tx2"/>
                </a:solidFill>
                <a:cs typeface="Times New Roman" panose="02020603050405020304" pitchFamily="18" charset="0"/>
              </a:rPr>
              <a:t>More</a:t>
            </a:r>
          </a:p>
          <a:p>
            <a:pPr lvl="2">
              <a:spcBef>
                <a:spcPts val="0"/>
              </a:spcBef>
            </a:pPr>
            <a:endParaRPr lang="en-US" altLang="en-US" sz="1050" dirty="0">
              <a:solidFill>
                <a:schemeClr val="tx2"/>
              </a:solidFill>
              <a:cs typeface="Times New Roman" panose="02020603050405020304" pitchFamily="18" charset="0"/>
            </a:endParaRPr>
          </a:p>
          <a:p>
            <a:pPr lvl="1">
              <a:spcBef>
                <a:spcPts val="0"/>
              </a:spcBef>
            </a:pPr>
            <a:endParaRPr lang="en-US" altLang="en-US" sz="1350" dirty="0">
              <a:solidFill>
                <a:schemeClr val="tx2"/>
              </a:solidFill>
              <a:cs typeface="Times New Roman" panose="02020603050405020304" pitchFamily="18" charset="0"/>
            </a:endParaRPr>
          </a:p>
          <a:p>
            <a:pPr lvl="2">
              <a:spcBef>
                <a:spcPts val="0"/>
              </a:spcBef>
            </a:pPr>
            <a:endParaRPr lang="en-US" altLang="en-US" sz="1800" dirty="0">
              <a:solidFill>
                <a:schemeClr val="tx2"/>
              </a:solidFill>
              <a:cs typeface="Times New Roman" panose="02020603050405020304" pitchFamily="18" charset="0"/>
            </a:endParaRPr>
          </a:p>
          <a:p>
            <a:pPr marL="342900" lvl="1" indent="0">
              <a:buNone/>
            </a:pPr>
            <a:endParaRPr lang="en-US" altLang="en-US" sz="1800" dirty="0">
              <a:solidFill>
                <a:schemeClr val="tx2"/>
              </a:solidFill>
              <a:cs typeface="Times New Roman" panose="02020603050405020304" pitchFamily="18" charset="0"/>
            </a:endParaRPr>
          </a:p>
          <a:p>
            <a:pPr marL="342900" lvl="1" indent="0">
              <a:buNone/>
            </a:pPr>
            <a:endParaRPr lang="en-US" altLang="en-US" sz="2100" dirty="0">
              <a:solidFill>
                <a:schemeClr val="tx2"/>
              </a:solidFill>
              <a:cs typeface="Times New Roman" panose="02020603050405020304" pitchFamily="18" charset="0"/>
            </a:endParaRPr>
          </a:p>
          <a:p>
            <a:pPr lvl="1" eaLnBrk="1" hangingPunct="1"/>
            <a:endParaRPr lang="en-US" altLang="en-US" sz="1800" dirty="0">
              <a:solidFill>
                <a:schemeClr val="tx2"/>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chemeClr val="tx2"/>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841897" cy="400110"/>
          </a:xfrm>
          <a:prstGeom prst="rect">
            <a:avLst/>
          </a:prstGeom>
          <a:noFill/>
        </p:spPr>
        <p:txBody>
          <a:bodyPr wrap="none" rtlCol="0">
            <a:spAutoFit/>
          </a:bodyPr>
          <a:lstStyle/>
          <a:p>
            <a:r>
              <a:rPr lang="en-US" sz="1000" b="1" dirty="0">
                <a:solidFill>
                  <a:srgbClr val="C00000"/>
                </a:solidFill>
              </a:rPr>
              <a:t>Orthometric</a:t>
            </a:r>
          </a:p>
          <a:p>
            <a:r>
              <a:rPr lang="en-US" sz="1000" b="1" dirty="0">
                <a:solidFill>
                  <a:srgbClr val="C00000"/>
                </a:solidFill>
              </a:rPr>
              <a:t>Heights</a:t>
            </a:r>
          </a:p>
        </p:txBody>
      </p:sp>
      <p:sp>
        <p:nvSpPr>
          <p:cNvPr id="8" name="TextBox 7"/>
          <p:cNvSpPr txBox="1"/>
          <p:nvPr/>
        </p:nvSpPr>
        <p:spPr>
          <a:xfrm>
            <a:off x="1143003" y="2428840"/>
            <a:ext cx="841897" cy="553998"/>
          </a:xfrm>
          <a:prstGeom prst="rect">
            <a:avLst/>
          </a:prstGeom>
          <a:noFill/>
        </p:spPr>
        <p:txBody>
          <a:bodyPr wrap="none" rtlCol="0">
            <a:spAutoFit/>
          </a:bodyPr>
          <a:lstStyle/>
          <a:p>
            <a:r>
              <a:rPr lang="en-US" sz="1000" b="1" dirty="0">
                <a:solidFill>
                  <a:srgbClr val="C00000"/>
                </a:solidFill>
              </a:rPr>
              <a:t>Normal</a:t>
            </a:r>
          </a:p>
          <a:p>
            <a:r>
              <a:rPr lang="en-US" sz="1000" b="1" dirty="0">
                <a:solidFill>
                  <a:srgbClr val="C00000"/>
                </a:solidFill>
              </a:rPr>
              <a:t>Orthometric</a:t>
            </a:r>
          </a:p>
          <a:p>
            <a:r>
              <a:rPr lang="en-US" sz="1000" b="1" dirty="0">
                <a:solidFill>
                  <a:srgbClr val="C00000"/>
                </a:solidFill>
              </a:rPr>
              <a:t>Heights</a:t>
            </a:r>
          </a:p>
        </p:txBody>
      </p:sp>
      <p:sp>
        <p:nvSpPr>
          <p:cNvPr id="5" name="Left Brace 4"/>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chemeClr val="tx2"/>
              </a:solidFill>
            </a:endParaRPr>
          </a:p>
        </p:txBody>
      </p:sp>
      <p:sp>
        <p:nvSpPr>
          <p:cNvPr id="10" name="TextBox 9"/>
          <p:cNvSpPr txBox="1"/>
          <p:nvPr/>
        </p:nvSpPr>
        <p:spPr>
          <a:xfrm>
            <a:off x="1114886" y="3451574"/>
            <a:ext cx="646331" cy="400110"/>
          </a:xfrm>
          <a:prstGeom prst="rect">
            <a:avLst/>
          </a:prstGeom>
          <a:noFill/>
        </p:spPr>
        <p:txBody>
          <a:bodyPr wrap="none" rtlCol="0">
            <a:spAutoFit/>
          </a:bodyPr>
          <a:lstStyle/>
          <a:p>
            <a:r>
              <a:rPr lang="en-US" sz="1000" b="1" dirty="0">
                <a:solidFill>
                  <a:srgbClr val="C00000"/>
                </a:solidFill>
              </a:rPr>
              <a:t>Dynamic</a:t>
            </a:r>
          </a:p>
          <a:p>
            <a:r>
              <a:rPr lang="en-US" sz="1000" b="1" dirty="0">
                <a:solidFill>
                  <a:srgbClr val="C00000"/>
                </a:solidFill>
              </a:rPr>
              <a:t>Heights</a:t>
            </a:r>
          </a:p>
        </p:txBody>
      </p:sp>
      <p:sp>
        <p:nvSpPr>
          <p:cNvPr id="11" name="TextBox 10"/>
          <p:cNvSpPr txBox="1"/>
          <p:nvPr/>
        </p:nvSpPr>
        <p:spPr>
          <a:xfrm>
            <a:off x="1110123" y="3864833"/>
            <a:ext cx="572593" cy="246221"/>
          </a:xfrm>
          <a:prstGeom prst="rect">
            <a:avLst/>
          </a:prstGeom>
          <a:noFill/>
        </p:spPr>
        <p:txBody>
          <a:bodyPr wrap="none" rtlCol="0">
            <a:spAutoFit/>
          </a:bodyPr>
          <a:lstStyle/>
          <a:p>
            <a:r>
              <a:rPr lang="en-US" sz="1000" b="1" dirty="0">
                <a:solidFill>
                  <a:srgbClr val="C00000"/>
                </a:solidFill>
              </a:rPr>
              <a:t>Gravity</a:t>
            </a:r>
          </a:p>
        </p:txBody>
      </p:sp>
      <p:sp>
        <p:nvSpPr>
          <p:cNvPr id="13" name="TextBox 12"/>
          <p:cNvSpPr txBox="1"/>
          <p:nvPr/>
        </p:nvSpPr>
        <p:spPr>
          <a:xfrm>
            <a:off x="1110124" y="4151139"/>
            <a:ext cx="835485" cy="400110"/>
          </a:xfrm>
          <a:prstGeom prst="rect">
            <a:avLst/>
          </a:prstGeom>
          <a:noFill/>
        </p:spPr>
        <p:txBody>
          <a:bodyPr wrap="none" rtlCol="0">
            <a:spAutoFit/>
          </a:bodyPr>
          <a:lstStyle/>
          <a:p>
            <a:r>
              <a:rPr lang="en-US" sz="1000" b="1" dirty="0">
                <a:solidFill>
                  <a:srgbClr val="C00000"/>
                </a:solidFill>
              </a:rPr>
              <a:t>Geoid</a:t>
            </a:r>
          </a:p>
          <a:p>
            <a:r>
              <a:rPr lang="en-US" sz="1000" b="1" dirty="0">
                <a:solidFill>
                  <a:srgbClr val="C00000"/>
                </a:solidFill>
              </a:rPr>
              <a:t>Undulations</a:t>
            </a:r>
          </a:p>
        </p:txBody>
      </p:sp>
      <p:sp>
        <p:nvSpPr>
          <p:cNvPr id="14" name="TextBox 13"/>
          <p:cNvSpPr txBox="1"/>
          <p:nvPr/>
        </p:nvSpPr>
        <p:spPr>
          <a:xfrm>
            <a:off x="1112283" y="4474304"/>
            <a:ext cx="922047" cy="400110"/>
          </a:xfrm>
          <a:prstGeom prst="rect">
            <a:avLst/>
          </a:prstGeom>
          <a:noFill/>
        </p:spPr>
        <p:txBody>
          <a:bodyPr wrap="none" rtlCol="0">
            <a:spAutoFit/>
          </a:bodyPr>
          <a:lstStyle/>
          <a:p>
            <a:r>
              <a:rPr lang="en-US" sz="1000" b="1" dirty="0">
                <a:solidFill>
                  <a:srgbClr val="C00000"/>
                </a:solidFill>
              </a:rPr>
              <a:t>Deflections of</a:t>
            </a:r>
          </a:p>
          <a:p>
            <a:r>
              <a:rPr lang="en-US" sz="1000" b="1" dirty="0">
                <a:solidFill>
                  <a:srgbClr val="C00000"/>
                </a:solidFill>
              </a:rPr>
              <a:t>the Vertical</a:t>
            </a:r>
          </a:p>
        </p:txBody>
      </p:sp>
      <p:sp>
        <p:nvSpPr>
          <p:cNvPr id="6" name="Slide Number Placeholder 5"/>
          <p:cNvSpPr>
            <a:spLocks noGrp="1"/>
          </p:cNvSpPr>
          <p:nvPr>
            <p:ph type="sldNum" sz="quarter" idx="12"/>
          </p:nvPr>
        </p:nvSpPr>
        <p:spPr/>
        <p:txBody>
          <a:bodyPr/>
          <a:lstStyle/>
          <a:p>
            <a:pPr>
              <a:defRPr/>
            </a:pPr>
            <a:fld id="{5A837433-97E9-4D94-B898-19FA6F4A2CA7}" type="slidenum">
              <a:rPr lang="en-US" smtClean="0"/>
              <a:pPr>
                <a:defRPr/>
              </a:pPr>
              <a:t>58</a:t>
            </a:fld>
            <a:endParaRPr lang="en-US"/>
          </a:p>
        </p:txBody>
      </p:sp>
      <p:sp>
        <p:nvSpPr>
          <p:cNvPr id="7" name="TextBox 6"/>
          <p:cNvSpPr txBox="1"/>
          <p:nvPr/>
        </p:nvSpPr>
        <p:spPr>
          <a:xfrm>
            <a:off x="5217322" y="3082874"/>
            <a:ext cx="3588931" cy="1708160"/>
          </a:xfrm>
          <a:prstGeom prst="rect">
            <a:avLst/>
          </a:prstGeom>
          <a:noFill/>
        </p:spPr>
        <p:txBody>
          <a:bodyPr wrap="none" rtlCol="0">
            <a:spAutoFit/>
          </a:bodyPr>
          <a:lstStyle/>
          <a:p>
            <a:r>
              <a:rPr lang="en-US" sz="2100" b="1" dirty="0">
                <a:solidFill>
                  <a:schemeClr val="tx2"/>
                </a:solidFill>
              </a:rPr>
              <a:t>A HUGE component of this </a:t>
            </a:r>
          </a:p>
          <a:p>
            <a:r>
              <a:rPr lang="en-US" sz="2100" b="1" dirty="0">
                <a:solidFill>
                  <a:schemeClr val="tx2"/>
                </a:solidFill>
              </a:rPr>
              <a:t>effort is  </a:t>
            </a:r>
            <a:r>
              <a:rPr lang="en-US" sz="2100" b="1" u="sng" dirty="0">
                <a:solidFill>
                  <a:schemeClr val="tx2"/>
                </a:solidFill>
              </a:rPr>
              <a:t>GRAV-D</a:t>
            </a:r>
            <a:r>
              <a:rPr lang="en-US" sz="2100" b="1" dirty="0">
                <a:solidFill>
                  <a:schemeClr val="tx2"/>
                </a:solidFill>
              </a:rPr>
              <a:t>:  </a:t>
            </a:r>
          </a:p>
          <a:p>
            <a:endParaRPr lang="en-US" sz="2100" b="1" dirty="0">
              <a:solidFill>
                <a:schemeClr val="tx2"/>
              </a:solidFill>
            </a:endParaRPr>
          </a:p>
          <a:p>
            <a:r>
              <a:rPr lang="en-US" sz="2100" b="1" dirty="0">
                <a:solidFill>
                  <a:srgbClr val="C00000"/>
                </a:solidFill>
              </a:rPr>
              <a:t>G</a:t>
            </a:r>
            <a:r>
              <a:rPr lang="en-US" sz="2100" b="1" dirty="0">
                <a:solidFill>
                  <a:schemeClr val="tx2"/>
                </a:solidFill>
              </a:rPr>
              <a:t>ravity for the </a:t>
            </a:r>
            <a:r>
              <a:rPr lang="en-US" sz="2100" b="1" dirty="0">
                <a:solidFill>
                  <a:srgbClr val="C00000"/>
                </a:solidFill>
              </a:rPr>
              <a:t>R</a:t>
            </a:r>
            <a:r>
              <a:rPr lang="en-US" sz="2100" b="1" dirty="0">
                <a:solidFill>
                  <a:schemeClr val="tx2"/>
                </a:solidFill>
              </a:rPr>
              <a:t>edefinition of </a:t>
            </a:r>
          </a:p>
          <a:p>
            <a:r>
              <a:rPr lang="en-US" sz="2100" b="1" dirty="0">
                <a:solidFill>
                  <a:schemeClr val="tx2"/>
                </a:solidFill>
              </a:rPr>
              <a:t>the </a:t>
            </a:r>
            <a:r>
              <a:rPr lang="en-US" sz="2100" b="1" dirty="0">
                <a:solidFill>
                  <a:srgbClr val="C00000"/>
                </a:solidFill>
              </a:rPr>
              <a:t>A</a:t>
            </a:r>
            <a:r>
              <a:rPr lang="en-US" sz="2100" b="1" dirty="0">
                <a:solidFill>
                  <a:schemeClr val="tx2"/>
                </a:solidFill>
              </a:rPr>
              <a:t>merican </a:t>
            </a:r>
            <a:r>
              <a:rPr lang="en-US" sz="2100" b="1" dirty="0">
                <a:solidFill>
                  <a:srgbClr val="C00000"/>
                </a:solidFill>
              </a:rPr>
              <a:t>V</a:t>
            </a:r>
            <a:r>
              <a:rPr lang="en-US" sz="2100" b="1" dirty="0">
                <a:solidFill>
                  <a:schemeClr val="tx2"/>
                </a:solidFill>
              </a:rPr>
              <a:t>ertical </a:t>
            </a:r>
            <a:r>
              <a:rPr lang="en-US" sz="2100" b="1" dirty="0">
                <a:solidFill>
                  <a:srgbClr val="C00000"/>
                </a:solidFill>
              </a:rPr>
              <a:t>D</a:t>
            </a:r>
            <a:r>
              <a:rPr lang="en-US" sz="2100" b="1" dirty="0">
                <a:solidFill>
                  <a:schemeClr val="tx2"/>
                </a:solidFill>
              </a:rPr>
              <a:t>atum</a:t>
            </a:r>
          </a:p>
        </p:txBody>
      </p:sp>
    </p:spTree>
    <p:extLst>
      <p:ext uri="{BB962C8B-B14F-4D97-AF65-F5344CB8AC3E}">
        <p14:creationId xmlns:p14="http://schemas.microsoft.com/office/powerpoint/2010/main" val="16732213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7" name="TextBox 1"/>
          <p:cNvSpPr txBox="1"/>
          <p:nvPr/>
        </p:nvSpPr>
        <p:spPr>
          <a:xfrm>
            <a:off x="5149814" y="765481"/>
            <a:ext cx="321498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96.8% Complete (11/21/2022)</a:t>
            </a:r>
            <a:endParaRPr sz="2000" dirty="0">
              <a:solidFill>
                <a:srgbClr val="002E97"/>
              </a:solidFill>
            </a:endParaRPr>
          </a:p>
        </p:txBody>
      </p:sp>
      <p:sp>
        <p:nvSpPr>
          <p:cNvPr id="3" name="Slide Number Placeholder 2"/>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59</a:t>
            </a:fld>
            <a:endParaRPr lang="en-US"/>
          </a:p>
        </p:txBody>
      </p:sp>
      <p:pic>
        <p:nvPicPr>
          <p:cNvPr id="9" name="Picture 8">
            <a:extLst>
              <a:ext uri="{FF2B5EF4-FFF2-40B4-BE49-F238E27FC236}">
                <a16:creationId xmlns:a16="http://schemas.microsoft.com/office/drawing/2014/main" id="{1A2EEB45-3A79-45BD-8F63-63FA688B9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0255"/>
            <a:ext cx="9144000" cy="4023360"/>
          </a:xfrm>
          <a:prstGeom prst="rect">
            <a:avLst/>
          </a:prstGeom>
        </p:spPr>
      </p:pic>
    </p:spTree>
    <p:extLst>
      <p:ext uri="{BB962C8B-B14F-4D97-AF65-F5344CB8AC3E}">
        <p14:creationId xmlns:p14="http://schemas.microsoft.com/office/powerpoint/2010/main" val="1014520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6</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September 30, 2023</a:t>
            </a:r>
          </a:p>
        </p:txBody>
      </p:sp>
    </p:spTree>
    <p:extLst>
      <p:ext uri="{BB962C8B-B14F-4D97-AF65-F5344CB8AC3E}">
        <p14:creationId xmlns:p14="http://schemas.microsoft.com/office/powerpoint/2010/main" val="24421439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chemeClr val="tx2"/>
                </a:solidFill>
              </a:rPr>
              <a:t>The Earth is Infinitely Complex</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chemeClr val="tx2"/>
                </a:solidFill>
                <a:latin typeface="Times New Roman" panose="02020603050405020304" pitchFamily="18" charset="0"/>
                <a:cs typeface="Times New Roman" panose="02020603050405020304" pitchFamily="18" charset="0"/>
              </a:rPr>
              <a:t>Build Models to Simplify</a:t>
            </a:r>
            <a:endParaRPr sz="2800" dirty="0">
              <a:solidFill>
                <a:schemeClr val="tx2"/>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60</a:t>
            </a:fld>
            <a:endParaRPr lang="en-US"/>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2351926"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5" name="Slide Number Placeholder 4">
            <a:extLst>
              <a:ext uri="{FF2B5EF4-FFF2-40B4-BE49-F238E27FC236}">
                <a16:creationId xmlns:a16="http://schemas.microsoft.com/office/drawing/2014/main" id="{3E13BEA5-8C73-43FB-982C-AFA4B1DEA37A}"/>
              </a:ext>
            </a:extLst>
          </p:cNvPr>
          <p:cNvSpPr>
            <a:spLocks noGrp="1"/>
          </p:cNvSpPr>
          <p:nvPr>
            <p:ph type="sldNum" sz="quarter" idx="12"/>
          </p:nvPr>
        </p:nvSpPr>
        <p:spPr/>
        <p:txBody>
          <a:bodyPr/>
          <a:lstStyle/>
          <a:p>
            <a:fld id="{D3D538F9-49A3-B84F-B36B-A7030CDE5D5B}" type="slidenum">
              <a:rPr lang="en-US" smtClean="0"/>
              <a:t>61</a:t>
            </a:fld>
            <a:endParaRPr lang="en-US"/>
          </a:p>
        </p:txBody>
      </p:sp>
    </p:spTree>
    <p:extLst>
      <p:ext uri="{BB962C8B-B14F-4D97-AF65-F5344CB8AC3E}">
        <p14:creationId xmlns:p14="http://schemas.microsoft.com/office/powerpoint/2010/main" val="26791821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457200" y="205979"/>
            <a:ext cx="8229600" cy="857250"/>
          </a:xfrm>
          <a:prstGeom prst="rect">
            <a:avLst/>
          </a:prstGeom>
        </p:spPr>
        <p:txBody>
          <a:bodyPr spcFirstLastPara="1" vert="horz" wrap="square" lIns="68569" tIns="34275" rIns="68569" bIns="34275" rtlCol="0" anchor="ctr" anchorCtr="0">
            <a:noAutofit/>
          </a:bodyPr>
          <a:lstStyle/>
          <a:p>
            <a:pPr>
              <a:spcBef>
                <a:spcPts val="0"/>
              </a:spcBef>
            </a:pPr>
            <a:r>
              <a:rPr lang="en-US" sz="3600" b="1" dirty="0">
                <a:latin typeface="Arial" panose="020B0604020202020204" pitchFamily="34" charset="0"/>
                <a:ea typeface="Calibri"/>
                <a:cs typeface="Arial" panose="020B0604020202020204" pitchFamily="34" charset="0"/>
                <a:sym typeface="Calibri"/>
              </a:rPr>
              <a:t>What modernization means</a:t>
            </a:r>
            <a:endParaRPr sz="3600" b="1" dirty="0">
              <a:latin typeface="Arial" panose="020B0604020202020204" pitchFamily="34" charset="0"/>
              <a:ea typeface="Calibri"/>
              <a:cs typeface="Arial" panose="020B0604020202020204" pitchFamily="34" charset="0"/>
              <a:sym typeface="Calibri"/>
            </a:endParaRPr>
          </a:p>
        </p:txBody>
      </p:sp>
      <p:sp>
        <p:nvSpPr>
          <p:cNvPr id="149" name="Google Shape;149;p21"/>
          <p:cNvSpPr txBox="1">
            <a:spLocks noGrp="1"/>
          </p:cNvSpPr>
          <p:nvPr>
            <p:ph type="body" idx="1"/>
          </p:nvPr>
        </p:nvSpPr>
        <p:spPr>
          <a:xfrm>
            <a:off x="457200" y="1200154"/>
            <a:ext cx="8229600" cy="3394575"/>
          </a:xfrm>
          <a:prstGeom prst="rect">
            <a:avLst/>
          </a:prstGeom>
        </p:spPr>
        <p:txBody>
          <a:bodyPr spcFirstLastPara="1" vert="horz" wrap="square" lIns="68569" tIns="34275" rIns="68569" bIns="34275" rtlCol="0" anchor="t" anchorCtr="0">
            <a:noAutofit/>
          </a:bodyPr>
          <a:lstStyle/>
          <a:p>
            <a:pPr marL="0" indent="0" algn="ctr">
              <a:spcBef>
                <a:spcPts val="270"/>
              </a:spcBef>
              <a:buNone/>
            </a:pPr>
            <a:r>
              <a:rPr lang="en-US" sz="2700" b="1" dirty="0">
                <a:latin typeface="Arial" panose="020B0604020202020204" pitchFamily="34" charset="0"/>
                <a:ea typeface="Calibri"/>
                <a:cs typeface="Arial" panose="020B0604020202020204" pitchFamily="34" charset="0"/>
                <a:sym typeface="Calibri"/>
              </a:rPr>
              <a:t>Positions and Heights will change</a:t>
            </a:r>
            <a:endParaRPr sz="2700" b="1" dirty="0">
              <a:latin typeface="Arial" panose="020B0604020202020204" pitchFamily="34" charset="0"/>
              <a:ea typeface="Calibri"/>
              <a:cs typeface="Arial" panose="020B0604020202020204" pitchFamily="34" charset="0"/>
              <a:sym typeface="Calibri"/>
            </a:endParaRPr>
          </a:p>
          <a:p>
            <a:pPr indent="0">
              <a:lnSpc>
                <a:spcPct val="115000"/>
              </a:lnSpc>
              <a:spcBef>
                <a:spcPts val="270"/>
              </a:spcBef>
              <a:buNone/>
            </a:pPr>
            <a:endParaRPr sz="1800" dirty="0">
              <a:latin typeface="Calibri"/>
              <a:ea typeface="Calibri"/>
              <a:cs typeface="Calibri"/>
              <a:sym typeface="Calibri"/>
            </a:endParaRPr>
          </a:p>
        </p:txBody>
      </p:sp>
      <p:sp>
        <p:nvSpPr>
          <p:cNvPr id="150" name="Google Shape;150;p21"/>
          <p:cNvSpPr txBox="1">
            <a:spLocks noGrp="1"/>
          </p:cNvSpPr>
          <p:nvPr>
            <p:ph type="sldNum" idx="12"/>
          </p:nvPr>
        </p:nvSpPr>
        <p:spPr>
          <a:xfrm>
            <a:off x="6553200" y="4767266"/>
            <a:ext cx="2133675"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62</a:t>
            </a:fld>
            <a:endParaRPr/>
          </a:p>
        </p:txBody>
      </p:sp>
      <p:pic>
        <p:nvPicPr>
          <p:cNvPr id="151" name="Google Shape;151;p21"/>
          <p:cNvPicPr preferRelativeResize="0"/>
          <p:nvPr/>
        </p:nvPicPr>
        <p:blipFill>
          <a:blip r:embed="rId3">
            <a:alphaModFix/>
          </a:blip>
          <a:stretch>
            <a:fillRect/>
          </a:stretch>
        </p:blipFill>
        <p:spPr>
          <a:xfrm>
            <a:off x="411806" y="1833535"/>
            <a:ext cx="4286250" cy="3207544"/>
          </a:xfrm>
          <a:prstGeom prst="rect">
            <a:avLst/>
          </a:prstGeom>
          <a:noFill/>
          <a:ln>
            <a:noFill/>
          </a:ln>
        </p:spPr>
      </p:pic>
      <p:pic>
        <p:nvPicPr>
          <p:cNvPr id="152" name="Google Shape;152;p21"/>
          <p:cNvPicPr preferRelativeResize="0"/>
          <p:nvPr/>
        </p:nvPicPr>
        <p:blipFill>
          <a:blip r:embed="rId4">
            <a:alphaModFix/>
          </a:blip>
          <a:stretch>
            <a:fillRect/>
          </a:stretch>
        </p:blipFill>
        <p:spPr>
          <a:xfrm>
            <a:off x="4765294" y="1829972"/>
            <a:ext cx="4286250" cy="32146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OPUS-PROJECTS Updates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63</a:t>
            </a:fld>
            <a:endParaRPr lang="en-US"/>
          </a:p>
        </p:txBody>
      </p:sp>
    </p:spTree>
    <p:extLst>
      <p:ext uri="{BB962C8B-B14F-4D97-AF65-F5344CB8AC3E}">
        <p14:creationId xmlns:p14="http://schemas.microsoft.com/office/powerpoint/2010/main" val="12616979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NGS Products and Services</a:t>
            </a:r>
          </a:p>
        </p:txBody>
      </p:sp>
      <p:sp>
        <p:nvSpPr>
          <p:cNvPr id="3" name="Content Placeholder 2"/>
          <p:cNvSpPr>
            <a:spLocks noGrp="1"/>
          </p:cNvSpPr>
          <p:nvPr>
            <p:ph idx="1"/>
          </p:nvPr>
        </p:nvSpPr>
        <p:spPr>
          <a:xfrm>
            <a:off x="126332" y="1063230"/>
            <a:ext cx="8897352" cy="3976440"/>
          </a:xfrm>
        </p:spPr>
        <p:txBody>
          <a:bodyPr>
            <a:noAutofit/>
          </a:bodyPr>
          <a:lstStyle/>
          <a:p>
            <a:r>
              <a:rPr lang="en-US" sz="2800" dirty="0">
                <a:latin typeface="Arial" panose="020B0604020202020204" pitchFamily="34" charset="0"/>
                <a:cs typeface="Arial" panose="020B0604020202020204" pitchFamily="34" charset="0"/>
              </a:rPr>
              <a:t>Not just OPUS</a:t>
            </a:r>
          </a:p>
          <a:p>
            <a:r>
              <a:rPr lang="en-US" sz="2800" dirty="0">
                <a:latin typeface="Arial" panose="020B0604020202020204" pitchFamily="34" charset="0"/>
                <a:cs typeface="Arial" panose="020B0604020202020204" pitchFamily="34" charset="0"/>
              </a:rPr>
              <a:t>All exist in three environments:</a:t>
            </a:r>
          </a:p>
          <a:p>
            <a:pPr marL="573088" lvl="1"/>
            <a:r>
              <a:rPr lang="en-US" sz="2400" b="1" dirty="0">
                <a:latin typeface="Arial" panose="020B0604020202020204" pitchFamily="34" charset="0"/>
                <a:cs typeface="Arial" panose="020B0604020202020204" pitchFamily="34" charset="0"/>
              </a:rPr>
              <a:t>Development</a:t>
            </a:r>
            <a:r>
              <a:rPr lang="en-US" sz="2400" dirty="0">
                <a:latin typeface="Arial" panose="020B0604020202020204" pitchFamily="34" charset="0"/>
                <a:cs typeface="Arial" panose="020B0604020202020204" pitchFamily="34" charset="0"/>
              </a:rPr>
              <a:t> (DEV) - internal testing and development</a:t>
            </a:r>
          </a:p>
          <a:p>
            <a:pPr marL="1025525" lvl="2"/>
            <a:r>
              <a:rPr lang="en-US" sz="1800" dirty="0">
                <a:latin typeface="Arial" panose="020B0604020202020204" pitchFamily="34" charset="0"/>
                <a:cs typeface="Arial" panose="020B0604020202020204" pitchFamily="34" charset="0"/>
              </a:rPr>
              <a:t>same as when you hear a company talk about an “Alpha” product</a:t>
            </a:r>
          </a:p>
          <a:p>
            <a:pPr marL="573088" lvl="1"/>
            <a:r>
              <a:rPr lang="en-US" sz="2400" b="1" dirty="0">
                <a:latin typeface="Arial" panose="020B0604020202020204" pitchFamily="34" charset="0"/>
                <a:cs typeface="Arial" panose="020B0604020202020204" pitchFamily="34" charset="0"/>
              </a:rPr>
              <a:t>Beta</a:t>
            </a:r>
            <a:r>
              <a:rPr lang="en-US" sz="2400" dirty="0">
                <a:latin typeface="Arial" panose="020B0604020202020204" pitchFamily="34" charset="0"/>
                <a:cs typeface="Arial" panose="020B0604020202020204" pitchFamily="34" charset="0"/>
              </a:rPr>
              <a:t> - continued internal testing, open for public testing </a:t>
            </a:r>
          </a:p>
          <a:p>
            <a:pPr marL="1025525" lvl="2"/>
            <a:r>
              <a:rPr lang="en-US" sz="1800" dirty="0">
                <a:latin typeface="Arial" panose="020B0604020202020204" pitchFamily="34" charset="0"/>
                <a:cs typeface="Arial" panose="020B0604020202020204" pitchFamily="34" charset="0"/>
              </a:rPr>
              <a:t>key features have already been vetted/tested</a:t>
            </a:r>
          </a:p>
          <a:p>
            <a:pPr marL="573088" lvl="1"/>
            <a:r>
              <a:rPr lang="en-US" sz="2400" b="1" dirty="0">
                <a:latin typeface="Arial" panose="020B0604020202020204" pitchFamily="34" charset="0"/>
                <a:cs typeface="Arial" panose="020B0604020202020204" pitchFamily="34" charset="0"/>
              </a:rPr>
              <a:t>Production</a:t>
            </a:r>
            <a:r>
              <a:rPr lang="en-US" sz="2400" dirty="0">
                <a:latin typeface="Arial" panose="020B0604020202020204" pitchFamily="34" charset="0"/>
                <a:cs typeface="Arial" panose="020B0604020202020204" pitchFamily="34" charset="0"/>
              </a:rPr>
              <a:t> - final product, open to public use</a:t>
            </a:r>
          </a:p>
          <a:p>
            <a:pPr marL="1025525" lvl="2"/>
            <a:r>
              <a:rPr lang="en-US" sz="1800" dirty="0">
                <a:latin typeface="Arial" panose="020B0604020202020204" pitchFamily="34" charset="0"/>
                <a:cs typeface="Arial" panose="020B0604020202020204" pitchFamily="34" charset="0"/>
              </a:rPr>
              <a:t>this is what you see first when navigating our website</a:t>
            </a:r>
            <a:endParaRPr lang="en-US" sz="20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119B005-85BE-48E2-B1F2-5B3D53A43627}"/>
              </a:ext>
            </a:extLst>
          </p:cNvPr>
          <p:cNvSpPr>
            <a:spLocks noGrp="1"/>
          </p:cNvSpPr>
          <p:nvPr>
            <p:ph type="sldNum" sz="quarter" idx="12"/>
          </p:nvPr>
        </p:nvSpPr>
        <p:spPr/>
        <p:txBody>
          <a:bodyPr/>
          <a:lstStyle/>
          <a:p>
            <a:fld id="{D3D538F9-49A3-B84F-B36B-A7030CDE5D5B}" type="slidenum">
              <a:rPr lang="en-US" smtClean="0"/>
              <a:t>64</a:t>
            </a:fld>
            <a:endParaRPr lang="en-US"/>
          </a:p>
        </p:txBody>
      </p:sp>
    </p:spTree>
    <p:extLst>
      <p:ext uri="{BB962C8B-B14F-4D97-AF65-F5344CB8AC3E}">
        <p14:creationId xmlns:p14="http://schemas.microsoft.com/office/powerpoint/2010/main" val="200685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21706" y="2082901"/>
            <a:ext cx="2722294" cy="646331"/>
          </a:xfrm>
          <a:prstGeom prst="rect">
            <a:avLst/>
          </a:prstGeom>
          <a:solidFill>
            <a:schemeClr val="bg1">
              <a:lumMod val="85000"/>
            </a:schemeClr>
          </a:solidFill>
          <a:effectLst>
            <a:softEdge rad="50800"/>
          </a:effectLst>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Remember, you won’t see the DEV environment…</a:t>
            </a:r>
          </a:p>
        </p:txBody>
      </p:sp>
      <p:pic>
        <p:nvPicPr>
          <p:cNvPr id="6" name="PR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2" y="32605"/>
            <a:ext cx="4420903" cy="5130221"/>
          </a:xfrm>
          <a:prstGeom prst="rect">
            <a:avLst/>
          </a:prstGeom>
          <a:ln w="28575">
            <a:solidFill>
              <a:schemeClr val="tx1"/>
            </a:solidFill>
          </a:ln>
        </p:spPr>
      </p:pic>
      <p:pic>
        <p:nvPicPr>
          <p:cNvPr id="7" name="BE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03" y="1000919"/>
            <a:ext cx="4420903" cy="4663440"/>
          </a:xfrm>
          <a:prstGeom prst="rect">
            <a:avLst/>
          </a:prstGeom>
          <a:ln w="28575">
            <a:solidFill>
              <a:schemeClr val="tx1"/>
            </a:solidFill>
          </a:ln>
        </p:spPr>
      </p:pic>
      <p:pic>
        <p:nvPicPr>
          <p:cNvPr id="8" name="DEV"/>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45" y="1990870"/>
            <a:ext cx="4411601" cy="5131304"/>
          </a:xfrm>
          <a:prstGeom prst="rect">
            <a:avLst/>
          </a:prstGeom>
          <a:ln w="28575">
            <a:solidFill>
              <a:schemeClr val="tx1"/>
            </a:solidFill>
          </a:ln>
        </p:spPr>
      </p:pic>
      <p:sp>
        <p:nvSpPr>
          <p:cNvPr id="10" name="TextBox 9"/>
          <p:cNvSpPr txBox="1"/>
          <p:nvPr/>
        </p:nvSpPr>
        <p:spPr>
          <a:xfrm>
            <a:off x="4838062" y="292308"/>
            <a:ext cx="2722294" cy="461665"/>
          </a:xfrm>
          <a:prstGeom prst="rect">
            <a:avLst/>
          </a:prstGeom>
          <a:noFill/>
        </p:spPr>
        <p:txBody>
          <a:bodyPr wrap="square" rtlCol="0">
            <a:spAutoFit/>
          </a:bodyPr>
          <a:lstStyle/>
          <a:p>
            <a:r>
              <a:rPr lang="en-US" sz="2400" dirty="0">
                <a:solidFill>
                  <a:schemeClr val="tx2"/>
                </a:solidFill>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6611275" y="1045048"/>
            <a:ext cx="2722294"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beta.ngs.noaa.gov</a:t>
            </a:r>
          </a:p>
        </p:txBody>
      </p:sp>
      <p:sp>
        <p:nvSpPr>
          <p:cNvPr id="4" name="Slide Number Placeholder 3">
            <a:extLst>
              <a:ext uri="{FF2B5EF4-FFF2-40B4-BE49-F238E27FC236}">
                <a16:creationId xmlns:a16="http://schemas.microsoft.com/office/drawing/2014/main" id="{D2BC0D38-D0E5-4252-8FDE-3234C9EA58FA}"/>
              </a:ext>
            </a:extLst>
          </p:cNvPr>
          <p:cNvSpPr>
            <a:spLocks noGrp="1"/>
          </p:cNvSpPr>
          <p:nvPr>
            <p:ph type="sldNum" sz="quarter" idx="12"/>
          </p:nvPr>
        </p:nvSpPr>
        <p:spPr/>
        <p:txBody>
          <a:bodyPr/>
          <a:lstStyle/>
          <a:p>
            <a:fld id="{D3D538F9-49A3-B84F-B36B-A7030CDE5D5B}" type="slidenum">
              <a:rPr lang="en-US" smtClean="0"/>
              <a:t>65</a:t>
            </a:fld>
            <a:endParaRPr lang="en-US"/>
          </a:p>
        </p:txBody>
      </p:sp>
    </p:spTree>
    <p:extLst>
      <p:ext uri="{BB962C8B-B14F-4D97-AF65-F5344CB8AC3E}">
        <p14:creationId xmlns:p14="http://schemas.microsoft.com/office/powerpoint/2010/main" val="22717233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199" y="982133"/>
            <a:ext cx="8348134" cy="4058974"/>
          </a:xfrm>
        </p:spPr>
        <p:txBody>
          <a:bodyPr>
            <a:normAutofit fontScale="55000" lnSpcReduction="20000"/>
          </a:bodyPr>
          <a:lstStyle/>
          <a:p>
            <a:r>
              <a:rPr lang="en-US" sz="3600" dirty="0">
                <a:latin typeface="Arial" panose="020B0604020202020204" pitchFamily="34" charset="0"/>
                <a:cs typeface="Arial" panose="020B0604020202020204" pitchFamily="34" charset="0"/>
              </a:rPr>
              <a:t>Supports both static GPS and RTK GNSS surveys</a:t>
            </a:r>
          </a:p>
          <a:p>
            <a:r>
              <a:rPr lang="en-US" sz="3600" dirty="0">
                <a:latin typeface="Arial" panose="020B0604020202020204" pitchFamily="34" charset="0"/>
                <a:cs typeface="Arial" panose="020B0604020202020204" pitchFamily="34" charset="0"/>
              </a:rPr>
              <a:t>Organizes data for multiple occupations on more than one mark</a:t>
            </a:r>
          </a:p>
          <a:p>
            <a:pPr lvl="1"/>
            <a:r>
              <a:rPr lang="en-US" sz="2900" dirty="0">
                <a:latin typeface="Arial" panose="020B0604020202020204" pitchFamily="34" charset="0"/>
                <a:cs typeface="Arial" panose="020B0604020202020204" pitchFamily="34" charset="0"/>
              </a:rPr>
              <a:t>Campaign-style surveys for control</a:t>
            </a:r>
          </a:p>
          <a:p>
            <a:r>
              <a:rPr lang="en-US" sz="3600" dirty="0">
                <a:latin typeface="Arial" panose="020B0604020202020204" pitchFamily="34" charset="0"/>
                <a:cs typeface="Arial" panose="020B0604020202020204" pitchFamily="34" charset="0"/>
              </a:rPr>
              <a:t>Performs least squares adjustments of control survey networks</a:t>
            </a:r>
          </a:p>
          <a:p>
            <a:pPr lvl="1"/>
            <a:r>
              <a:rPr lang="en-US" sz="2900" dirty="0">
                <a:latin typeface="Arial" panose="020B0604020202020204" pitchFamily="34" charset="0"/>
                <a:cs typeface="Arial" panose="020B0604020202020204" pitchFamily="34" charset="0"/>
              </a:rPr>
              <a:t>Estimate relative accuracy between marks</a:t>
            </a:r>
          </a:p>
          <a:p>
            <a:r>
              <a:rPr lang="en-US" sz="3600" dirty="0">
                <a:latin typeface="Arial" panose="020B0604020202020204" pitchFamily="34" charset="0"/>
                <a:cs typeface="Arial" panose="020B0604020202020204" pitchFamily="34" charset="0"/>
              </a:rPr>
              <a:t>Constrains NAVD 88 bench marks – check/establish NAVD 88 heights</a:t>
            </a:r>
          </a:p>
          <a:p>
            <a:r>
              <a:rPr lang="en-US" sz="3600" dirty="0">
                <a:latin typeface="Arial" panose="020B0604020202020204" pitchFamily="34" charset="0"/>
                <a:cs typeface="Arial" panose="020B0604020202020204" pitchFamily="34" charset="0"/>
              </a:rPr>
              <a:t>Ensures survey is tied to the NSRS</a:t>
            </a:r>
          </a:p>
          <a:p>
            <a:pPr lvl="1"/>
            <a:r>
              <a:rPr lang="en-US" sz="2900" dirty="0">
                <a:latin typeface="Arial" panose="020B0604020202020204" pitchFamily="34" charset="0"/>
                <a:cs typeface="Arial" panose="020B0604020202020204" pitchFamily="34" charset="0"/>
              </a:rPr>
              <a:t>CORS data and published coordinates/heights</a:t>
            </a:r>
          </a:p>
          <a:p>
            <a:pPr lvl="1"/>
            <a:r>
              <a:rPr lang="en-US" sz="2900" dirty="0">
                <a:latin typeface="Arial" panose="020B0604020202020204" pitchFamily="34" charset="0"/>
                <a:cs typeface="Arial" panose="020B0604020202020204" pitchFamily="34" charset="0"/>
              </a:rPr>
              <a:t>Official models (HTDP, GEOID18)</a:t>
            </a:r>
          </a:p>
          <a:p>
            <a:r>
              <a:rPr lang="en-US" sz="3600" dirty="0">
                <a:latin typeface="Arial" panose="020B0604020202020204" pitchFamily="34" charset="0"/>
                <a:cs typeface="Arial" panose="020B0604020202020204" pitchFamily="34" charset="0"/>
              </a:rPr>
              <a:t>Submits survey to NGS for review, loading in database, and publication on datasheets</a:t>
            </a:r>
          </a:p>
          <a:p>
            <a:pPr lvl="1"/>
            <a:r>
              <a:rPr lang="en-US" sz="2900" dirty="0">
                <a:latin typeface="Arial" panose="020B0604020202020204" pitchFamily="34" charset="0"/>
                <a:cs typeface="Arial" panose="020B0604020202020204" pitchFamily="34" charset="0"/>
              </a:rPr>
              <a:t>Establishment of geodetic control</a:t>
            </a:r>
          </a:p>
          <a:p>
            <a:pPr lvl="1"/>
            <a:r>
              <a:rPr lang="en-US" sz="2900" dirty="0">
                <a:latin typeface="Arial" panose="020B0604020202020204" pitchFamily="34" charset="0"/>
                <a:cs typeface="Arial" panose="020B0604020202020204" pitchFamily="34" charset="0"/>
              </a:rPr>
              <a:t>NGS will use data for making models (e.g., future transformation model for the new datums)</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66802E2-FC2C-44D2-945C-7A5837594DA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66</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5778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OPUS-Project 4.0</a:t>
            </a:r>
          </a:p>
        </p:txBody>
      </p:sp>
      <p:sp>
        <p:nvSpPr>
          <p:cNvPr id="3" name="Content Placeholder 2"/>
          <p:cNvSpPr>
            <a:spLocks noGrp="1"/>
          </p:cNvSpPr>
          <p:nvPr>
            <p:ph idx="1"/>
          </p:nvPr>
        </p:nvSpPr>
        <p:spPr>
          <a:xfrm>
            <a:off x="126332" y="1063230"/>
            <a:ext cx="8897352" cy="3976440"/>
          </a:xfrm>
          <a:effectLst/>
        </p:spPr>
        <p:txBody>
          <a:bodyPr>
            <a:noAutofit/>
          </a:bodyPr>
          <a:lstStyle/>
          <a:p>
            <a:r>
              <a:rPr lang="en-US" sz="2800" dirty="0">
                <a:latin typeface="Arial" panose="020B0604020202020204" pitchFamily="34" charset="0"/>
                <a:cs typeface="Arial" panose="020B0604020202020204" pitchFamily="34" charset="0"/>
              </a:rPr>
              <a:t>Currently on Production</a:t>
            </a:r>
          </a:p>
          <a:p>
            <a:r>
              <a:rPr lang="en-US" sz="2800" dirty="0">
                <a:latin typeface="Arial" panose="020B0604020202020204" pitchFamily="34" charset="0"/>
                <a:cs typeface="Arial" panose="020B0604020202020204" pitchFamily="34" charset="0"/>
              </a:rPr>
              <a:t>What does this version add?</a:t>
            </a:r>
          </a:p>
          <a:p>
            <a:pPr marL="573088" lvl="1"/>
            <a:r>
              <a:rPr lang="en-US" sz="2400" dirty="0">
                <a:latin typeface="Arial" panose="020B0604020202020204" pitchFamily="34" charset="0"/>
                <a:cs typeface="Arial" panose="020B0604020202020204" pitchFamily="34" charset="0"/>
              </a:rPr>
              <a:t>Allows you to submit campaign style GPS survey to NGS for inclusion in the IDB (Integrated </a:t>
            </a:r>
            <a:r>
              <a:rPr lang="en-US" sz="2400" dirty="0" err="1">
                <a:latin typeface="Arial" panose="020B0604020202020204" pitchFamily="34" charset="0"/>
                <a:cs typeface="Arial" panose="020B0604020202020204" pitchFamily="34" charset="0"/>
              </a:rPr>
              <a:t>DataBase</a:t>
            </a:r>
            <a:r>
              <a:rPr lang="en-US" sz="2400" dirty="0">
                <a:latin typeface="Arial" panose="020B0604020202020204" pitchFamily="34" charset="0"/>
                <a:cs typeface="Arial" panose="020B0604020202020204" pitchFamily="34" charset="0"/>
              </a:rPr>
              <a:t>)</a:t>
            </a:r>
          </a:p>
          <a:p>
            <a:pPr marL="973138" lvl="2"/>
            <a:r>
              <a:rPr lang="en-US" sz="2000" dirty="0">
                <a:latin typeface="Arial" panose="020B0604020202020204" pitchFamily="34" charset="0"/>
                <a:cs typeface="Arial" panose="020B0604020202020204" pitchFamily="34" charset="0"/>
              </a:rPr>
              <a:t>Upload GPS data to OPUS-S</a:t>
            </a:r>
          </a:p>
          <a:p>
            <a:pPr marL="973138" lvl="2"/>
            <a:r>
              <a:rPr lang="en-US" sz="2000" dirty="0">
                <a:latin typeface="Arial" panose="020B0604020202020204" pitchFamily="34" charset="0"/>
                <a:cs typeface="Arial" panose="020B0604020202020204" pitchFamily="34" charset="0"/>
              </a:rPr>
              <a:t>Upload </a:t>
            </a:r>
            <a:r>
              <a:rPr lang="en-US" sz="2000" dirty="0"/>
              <a:t>photos and </a:t>
            </a:r>
            <a:r>
              <a:rPr lang="en-US" sz="2000" dirty="0">
                <a:latin typeface="Arial" panose="020B0604020202020204" pitchFamily="34" charset="0"/>
                <a:cs typeface="Arial" panose="020B0604020202020204" pitchFamily="34" charset="0"/>
              </a:rPr>
              <a:t>mark descriptions</a:t>
            </a:r>
          </a:p>
          <a:p>
            <a:pPr marL="973138" lvl="2"/>
            <a:r>
              <a:rPr lang="en-US" sz="2000" dirty="0">
                <a:latin typeface="Arial" panose="020B0604020202020204" pitchFamily="34" charset="0"/>
                <a:cs typeface="Arial" panose="020B0604020202020204" pitchFamily="34" charset="0"/>
              </a:rPr>
              <a:t>Process simultaneous/overlapping sessions</a:t>
            </a:r>
          </a:p>
          <a:p>
            <a:pPr marL="973138" lvl="2"/>
            <a:r>
              <a:rPr lang="en-US" sz="2000" dirty="0">
                <a:latin typeface="Arial" panose="020B0604020202020204" pitchFamily="34" charset="0"/>
                <a:cs typeface="Arial" panose="020B0604020202020204" pitchFamily="34" charset="0"/>
              </a:rPr>
              <a:t>Run network adjustment (using GPSCOM and ADJUST)</a:t>
            </a:r>
          </a:p>
          <a:p>
            <a:pPr marL="973138" lvl="2"/>
            <a:r>
              <a:rPr lang="en-US" sz="2000" dirty="0">
                <a:latin typeface="Arial" panose="020B0604020202020204" pitchFamily="34" charset="0"/>
                <a:cs typeface="Arial" panose="020B0604020202020204" pitchFamily="34" charset="0"/>
              </a:rPr>
              <a:t>Click the “Submit” button to send to NGS!</a:t>
            </a:r>
          </a:p>
        </p:txBody>
      </p:sp>
      <p:grpSp>
        <p:nvGrpSpPr>
          <p:cNvPr id="7" name="Group 6"/>
          <p:cNvGrpSpPr/>
          <p:nvPr/>
        </p:nvGrpSpPr>
        <p:grpSpPr>
          <a:xfrm>
            <a:off x="5421664" y="3107501"/>
            <a:ext cx="3126666" cy="646331"/>
            <a:chOff x="6326090" y="2953000"/>
            <a:chExt cx="2691578" cy="646331"/>
          </a:xfrm>
        </p:grpSpPr>
        <p:cxnSp>
          <p:nvCxnSpPr>
            <p:cNvPr id="6" name="Straight Arrow Connector 5"/>
            <p:cNvCxnSpPr/>
            <p:nvPr/>
          </p:nvCxnSpPr>
          <p:spPr>
            <a:xfrm flipH="1">
              <a:off x="6326090" y="3271016"/>
              <a:ext cx="746877" cy="0"/>
            </a:xfrm>
            <a:prstGeom prst="straightConnector1">
              <a:avLst/>
            </a:prstGeom>
            <a:ln>
              <a:solidFill>
                <a:schemeClr val="bg1">
                  <a:lumMod val="75000"/>
                </a:schemeClr>
              </a:solidFill>
              <a:tailEnd type="triangle"/>
            </a:ln>
            <a:effectLst/>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88722" y="2953000"/>
              <a:ext cx="2128946" cy="646331"/>
            </a:xfrm>
            <a:prstGeom prst="rect">
              <a:avLst/>
            </a:prstGeom>
            <a:solidFill>
              <a:schemeClr val="bg1">
                <a:lumMod val="75000"/>
              </a:schemeClr>
            </a:solidFill>
            <a:effectLst>
              <a:softEdge rad="31750"/>
            </a:effectLst>
          </p:spPr>
          <p:txBody>
            <a:bodyPr wrap="square" rtlCol="0">
              <a:spAutoFit/>
            </a:bodyPr>
            <a:lstStyle/>
            <a:p>
              <a:pPr algn="ctr"/>
              <a:r>
                <a:rPr lang="en-US" dirty="0"/>
                <a:t>(must be created using </a:t>
              </a:r>
              <a:r>
                <a:rPr lang="en-US" dirty="0" err="1"/>
                <a:t>WinDesc</a:t>
              </a:r>
              <a:r>
                <a:rPr lang="en-US" dirty="0"/>
                <a:t>)</a:t>
              </a:r>
            </a:p>
          </p:txBody>
        </p:sp>
      </p:grpSp>
      <p:sp>
        <p:nvSpPr>
          <p:cNvPr id="10" name="Slide Number Placeholder 9">
            <a:extLst>
              <a:ext uri="{FF2B5EF4-FFF2-40B4-BE49-F238E27FC236}">
                <a16:creationId xmlns:a16="http://schemas.microsoft.com/office/drawing/2014/main" id="{4237E336-080B-4AFB-ADBC-CA2E9F62FAFD}"/>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26016001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OPUS-Projects 5</a:t>
            </a:r>
          </a:p>
        </p:txBody>
      </p:sp>
      <p:sp>
        <p:nvSpPr>
          <p:cNvPr id="3" name="Content Placeholder 2"/>
          <p:cNvSpPr>
            <a:spLocks noGrp="1"/>
          </p:cNvSpPr>
          <p:nvPr>
            <p:ph idx="1"/>
          </p:nvPr>
        </p:nvSpPr>
        <p:spPr>
          <a:xfrm>
            <a:off x="0" y="961629"/>
            <a:ext cx="9144000" cy="3394472"/>
          </a:xfrm>
        </p:spPr>
        <p:txBody>
          <a:bodyPr>
            <a:noAutofit/>
          </a:bodyPr>
          <a:lstStyle/>
          <a:p>
            <a:r>
              <a:rPr lang="en-US" sz="1900" dirty="0">
                <a:latin typeface="Arial" panose="020B0604020202020204" pitchFamily="34" charset="0"/>
                <a:cs typeface="Arial" panose="020B0604020202020204" pitchFamily="34" charset="0"/>
              </a:rPr>
              <a:t>Available on BETA at: </a:t>
            </a:r>
            <a:r>
              <a:rPr lang="en-US" sz="1900" dirty="0">
                <a:latin typeface="Arial" panose="020B0604020202020204" pitchFamily="34" charset="0"/>
                <a:cs typeface="Arial" panose="020B0604020202020204" pitchFamily="34" charset="0"/>
                <a:hlinkClick r:id="rId2"/>
              </a:rPr>
              <a:t>https://beta.ngs.noaa.gov/OP-bluebook/OpusProjects.shtml</a:t>
            </a:r>
            <a:r>
              <a:rPr lang="en-US" sz="1900" dirty="0">
                <a:latin typeface="Arial" panose="020B0604020202020204" pitchFamily="34" charset="0"/>
                <a:cs typeface="Arial" panose="020B0604020202020204" pitchFamily="34" charset="0"/>
              </a:rPr>
              <a:t> </a:t>
            </a:r>
          </a:p>
          <a:p>
            <a:r>
              <a:rPr lang="en-US" sz="1900" dirty="0">
                <a:latin typeface="Arial" panose="020B0604020202020204" pitchFamily="34" charset="0"/>
                <a:cs typeface="Arial" panose="020B0604020202020204" pitchFamily="34" charset="0"/>
              </a:rPr>
              <a:t>Continues to support static GPS baseline processing and network adjustments</a:t>
            </a:r>
          </a:p>
          <a:p>
            <a:r>
              <a:rPr lang="en-US" sz="1900" dirty="0">
                <a:latin typeface="Arial" panose="020B0604020202020204" pitchFamily="34" charset="0"/>
                <a:cs typeface="Arial" panose="020B0604020202020204" pitchFamily="34" charset="0"/>
              </a:rPr>
              <a:t>Continues to prepares all files according to FGCS Bluebook for submission to NGS for loading in the NGS Integrated Database and publication on Datasheets</a:t>
            </a:r>
          </a:p>
          <a:p>
            <a:r>
              <a:rPr lang="en-US" sz="1900" dirty="0">
                <a:latin typeface="Arial" panose="020B0604020202020204" pitchFamily="34" charset="0"/>
                <a:cs typeface="Arial" panose="020B0604020202020204" pitchFamily="34" charset="0"/>
              </a:rPr>
              <a:t>Supports GVX </a:t>
            </a:r>
            <a:r>
              <a:rPr lang="en-US" sz="1900" dirty="0">
                <a:latin typeface="Arial" panose="020B0604020202020204" pitchFamily="34" charset="0"/>
                <a:cs typeface="Arial" panose="020B0604020202020204" pitchFamily="34" charset="0"/>
                <a:sym typeface="Wingdings" panose="05000000000000000000" pitchFamily="2" charset="2"/>
              </a:rPr>
              <a:t> </a:t>
            </a:r>
            <a:r>
              <a:rPr lang="en-US" sz="1900" dirty="0">
                <a:latin typeface="Arial" panose="020B0604020202020204" pitchFamily="34" charset="0"/>
                <a:cs typeface="Arial" panose="020B0604020202020204" pitchFamily="34" charset="0"/>
              </a:rPr>
              <a:t>uploading of previously processed GNSS vectors</a:t>
            </a:r>
          </a:p>
          <a:p>
            <a:pPr lvl="1"/>
            <a:r>
              <a:rPr lang="en-US" sz="1900" dirty="0">
                <a:latin typeface="Arial" panose="020B0604020202020204" pitchFamily="34" charset="0"/>
                <a:cs typeface="Arial" panose="020B0604020202020204" pitchFamily="34" charset="0"/>
              </a:rPr>
              <a:t>Single-base RTK vectors</a:t>
            </a:r>
          </a:p>
          <a:p>
            <a:pPr lvl="1"/>
            <a:r>
              <a:rPr lang="en-US" sz="1900" dirty="0">
                <a:latin typeface="Arial" panose="020B0604020202020204" pitchFamily="34" charset="0"/>
                <a:cs typeface="Arial" panose="020B0604020202020204" pitchFamily="34" charset="0"/>
              </a:rPr>
              <a:t>Network RTK vectors</a:t>
            </a:r>
          </a:p>
          <a:p>
            <a:pPr lvl="1"/>
            <a:r>
              <a:rPr lang="en-US" sz="1900" dirty="0">
                <a:latin typeface="Arial" panose="020B0604020202020204" pitchFamily="34" charset="0"/>
                <a:cs typeface="Arial" panose="020B0604020202020204" pitchFamily="34" charset="0"/>
              </a:rPr>
              <a:t>Vectors post-processed in other software</a:t>
            </a:r>
          </a:p>
          <a:p>
            <a:r>
              <a:rPr lang="en-US" sz="1900" dirty="0">
                <a:latin typeface="Arial" panose="020B0604020202020204" pitchFamily="34" charset="0"/>
                <a:cs typeface="Arial" panose="020B0604020202020204" pitchFamily="34" charset="0"/>
              </a:rPr>
              <a:t>Automatically “weights” uploaded vectors in a network least squares adjustment</a:t>
            </a:r>
          </a:p>
        </p:txBody>
      </p:sp>
      <p:sp>
        <p:nvSpPr>
          <p:cNvPr id="5" name="Slide Number Placeholder 4"/>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2737335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3BDF799D-5D68-4AE9-9A32-CCE5E7BA6135}" type="slidenum">
              <a:rPr lang="en-US" altLang="en-US" sz="675">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pPr>
                <a:spcBef>
                  <a:spcPct val="0"/>
                </a:spcBef>
                <a:buFontTx/>
                <a:buNone/>
              </a:pPr>
              <a:t>69</a:t>
            </a:fld>
            <a:endParaRPr lang="en-US" altLang="en-US" sz="675">
              <a:solidFill>
                <a:schemeClr val="tx2"/>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4212" name="Title 1"/>
          <p:cNvSpPr>
            <a:spLocks noGrp="1"/>
          </p:cNvSpPr>
          <p:nvPr>
            <p:ph type="title" idx="4294967295"/>
          </p:nvPr>
        </p:nvSpPr>
        <p:spPr>
          <a:xfrm>
            <a:off x="1143000" y="326231"/>
            <a:ext cx="6172200" cy="514350"/>
          </a:xfrm>
        </p:spPr>
        <p:txBody>
          <a:bodyPr>
            <a:noAutofit/>
          </a:bodyPr>
          <a:lstStyle/>
          <a:p>
            <a:r>
              <a:rPr lang="en-US" altLang="en-US" sz="3600" b="1" dirty="0">
                <a:latin typeface="Arial" panose="020B0604020202020204" pitchFamily="34" charset="0"/>
                <a:cs typeface="Arial" panose="020B0604020202020204" pitchFamily="34" charset="0"/>
              </a:rPr>
              <a:t>Real-Time Networks </a:t>
            </a:r>
          </a:p>
        </p:txBody>
      </p:sp>
      <p:sp>
        <p:nvSpPr>
          <p:cNvPr id="94213" name="Content Placeholder 1"/>
          <p:cNvSpPr>
            <a:spLocks noGrp="1"/>
          </p:cNvSpPr>
          <p:nvPr>
            <p:ph idx="4294967295"/>
          </p:nvPr>
        </p:nvSpPr>
        <p:spPr>
          <a:xfrm>
            <a:off x="804672" y="894160"/>
            <a:ext cx="3756613" cy="1039415"/>
          </a:xfrm>
        </p:spPr>
        <p:txBody>
          <a:bodyPr/>
          <a:lstStyle/>
          <a:p>
            <a:pPr marL="0" indent="0" algn="ctr">
              <a:buNone/>
            </a:pPr>
            <a:r>
              <a:rPr lang="en-US" altLang="en-US" sz="1500" u="sng" dirty="0">
                <a:latin typeface="Times New Roman" panose="02020603050405020304" pitchFamily="18" charset="0"/>
                <a:cs typeface="Times New Roman" panose="02020603050405020304" pitchFamily="18" charset="0"/>
              </a:rPr>
              <a:t>Virtual Reference Stations (VRS)</a:t>
            </a:r>
          </a:p>
        </p:txBody>
      </p:sp>
      <p:sp>
        <p:nvSpPr>
          <p:cNvPr id="94214" name="Content Placeholder 1"/>
          <p:cNvSpPr txBox="1">
            <a:spLocks/>
          </p:cNvSpPr>
          <p:nvPr/>
        </p:nvSpPr>
        <p:spPr bwMode="auto">
          <a:xfrm>
            <a:off x="4561285" y="894160"/>
            <a:ext cx="3756613"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buFontTx/>
              <a:buNone/>
            </a:pPr>
            <a:r>
              <a:rPr lang="en-US" altLang="en-US" sz="1500" u="sng"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Master-Auxiliary Concept (MAC)</a:t>
            </a:r>
          </a:p>
        </p:txBody>
      </p:sp>
      <p:pic>
        <p:nvPicPr>
          <p:cNvPr id="9421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71687"/>
            <a:ext cx="341828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6"/>
          <p:cNvSpPr txBox="1">
            <a:spLocks noChangeArrowheads="1"/>
          </p:cNvSpPr>
          <p:nvPr/>
        </p:nvSpPr>
        <p:spPr bwMode="auto">
          <a:xfrm>
            <a:off x="2926556" y="2900363"/>
            <a:ext cx="421910"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94217" name="Rectangle 19"/>
          <p:cNvSpPr>
            <a:spLocks noChangeArrowheads="1"/>
          </p:cNvSpPr>
          <p:nvPr/>
        </p:nvSpPr>
        <p:spPr bwMode="auto">
          <a:xfrm>
            <a:off x="2156222" y="4744641"/>
            <a:ext cx="112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94218" name="TextBox 21"/>
          <p:cNvSpPr txBox="1">
            <a:spLocks noChangeArrowheads="1"/>
          </p:cNvSpPr>
          <p:nvPr/>
        </p:nvSpPr>
        <p:spPr bwMode="auto">
          <a:xfrm>
            <a:off x="2072879" y="1870472"/>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19" name="TextBox 22"/>
          <p:cNvSpPr txBox="1">
            <a:spLocks noChangeArrowheads="1"/>
          </p:cNvSpPr>
          <p:nvPr/>
        </p:nvSpPr>
        <p:spPr bwMode="auto">
          <a:xfrm>
            <a:off x="3914776" y="1853804"/>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0" name="TextBox 23"/>
          <p:cNvSpPr txBox="1">
            <a:spLocks noChangeArrowheads="1"/>
          </p:cNvSpPr>
          <p:nvPr/>
        </p:nvSpPr>
        <p:spPr bwMode="auto">
          <a:xfrm>
            <a:off x="3806429" y="4705350"/>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1" name="Content Placeholder 1"/>
          <p:cNvSpPr txBox="1">
            <a:spLocks/>
          </p:cNvSpPr>
          <p:nvPr/>
        </p:nvSpPr>
        <p:spPr bwMode="auto">
          <a:xfrm>
            <a:off x="1369219" y="1151335"/>
            <a:ext cx="3192066" cy="7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Vector “tails” referenced to virtual base station</a:t>
            </a:r>
          </a:p>
          <a:p>
            <a:pPr eaLnBrk="1" hangingPunct="1">
              <a:buFontTx/>
              <a:buChar char="•"/>
            </a:pPr>
            <a:r>
              <a:rPr lang="en-US" altLang="en-US" sz="1350"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Base station position is variable </a:t>
            </a:r>
          </a:p>
        </p:txBody>
      </p:sp>
      <p:sp>
        <p:nvSpPr>
          <p:cNvPr id="94222" name="Content Placeholder 1"/>
          <p:cNvSpPr txBox="1">
            <a:spLocks/>
          </p:cNvSpPr>
          <p:nvPr/>
        </p:nvSpPr>
        <p:spPr bwMode="auto">
          <a:xfrm>
            <a:off x="4893469" y="1144191"/>
            <a:ext cx="3096816"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Vector “tails” connected to physical base station</a:t>
            </a:r>
          </a:p>
          <a:p>
            <a:pPr eaLnBrk="1" hangingPunct="1">
              <a:buFontTx/>
              <a:buChar char="•"/>
            </a:pPr>
            <a:r>
              <a:rPr lang="en-US" altLang="en-US" sz="1350"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Base station position is fixed</a:t>
            </a:r>
          </a:p>
        </p:txBody>
      </p:sp>
      <p:cxnSp>
        <p:nvCxnSpPr>
          <p:cNvPr id="94223" name="Straight Connector 14"/>
          <p:cNvCxnSpPr>
            <a:cxnSpLocks noChangeShapeType="1"/>
          </p:cNvCxnSpPr>
          <p:nvPr/>
        </p:nvCxnSpPr>
        <p:spPr bwMode="auto">
          <a:xfrm>
            <a:off x="4561285" y="879873"/>
            <a:ext cx="0" cy="424934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94224" name="Rectangle 26"/>
          <p:cNvSpPr>
            <a:spLocks noChangeArrowheads="1"/>
          </p:cNvSpPr>
          <p:nvPr/>
        </p:nvSpPr>
        <p:spPr bwMode="auto">
          <a:xfrm>
            <a:off x="5892404" y="4856560"/>
            <a:ext cx="7777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(Leica 2005)</a:t>
            </a:r>
          </a:p>
        </p:txBody>
      </p:sp>
      <p:sp>
        <p:nvSpPr>
          <p:cNvPr id="94225" name="TextBox 27"/>
          <p:cNvSpPr txBox="1">
            <a:spLocks noChangeArrowheads="1"/>
          </p:cNvSpPr>
          <p:nvPr/>
        </p:nvSpPr>
        <p:spPr bwMode="auto">
          <a:xfrm>
            <a:off x="1231107" y="3539729"/>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pic>
        <p:nvPicPr>
          <p:cNvPr id="94226" name="Picture 20" descr="Image result for master auxiliary concept leica take it to the 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432" y="2077641"/>
            <a:ext cx="3375422" cy="283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0460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7</a:t>
            </a:fld>
            <a:endParaRPr lang="en-US"/>
          </a:p>
        </p:txBody>
      </p:sp>
      <p:sp>
        <p:nvSpPr>
          <p:cNvPr id="9" name="TextBox 1">
            <a:extLst>
              <a:ext uri="{FF2B5EF4-FFF2-40B4-BE49-F238E27FC236}">
                <a16:creationId xmlns:a16="http://schemas.microsoft.com/office/drawing/2014/main" id="{4605A002-8349-4BFA-B586-5FDFA21AD66B}"/>
              </a:ext>
            </a:extLst>
          </p:cNvPr>
          <p:cNvSpPr txBox="1"/>
          <p:nvPr/>
        </p:nvSpPr>
        <p:spPr>
          <a:xfrm>
            <a:off x="2623580" y="404500"/>
            <a:ext cx="36798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10" name="Rectangle 2">
            <a:extLst>
              <a:ext uri="{FF2B5EF4-FFF2-40B4-BE49-F238E27FC236}">
                <a16:creationId xmlns:a16="http://schemas.microsoft.com/office/drawing/2014/main" id="{C00CBAE5-6785-46AC-BF46-324520A6203F}"/>
              </a:ext>
            </a:extLst>
          </p:cNvPr>
          <p:cNvSpPr txBox="1"/>
          <p:nvPr/>
        </p:nvSpPr>
        <p:spPr>
          <a:xfrm>
            <a:off x="349720" y="1333976"/>
            <a:ext cx="7243328"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NGS Training Center</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Educational Videos</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NGS Webinar Series</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p>
          <a:p>
            <a:pPr>
              <a:defRPr sz="3000">
                <a:solidFill>
                  <a:srgbClr val="17375E"/>
                </a:solidFill>
                <a:latin typeface="Arial"/>
                <a:ea typeface="Arial"/>
                <a:cs typeface="Arial"/>
                <a:sym typeface="Arial"/>
              </a:defRPr>
            </a:pPr>
            <a:r>
              <a:rPr sz="2400" b="1" dirty="0">
                <a:solidFill>
                  <a:srgbClr val="002E97"/>
                </a:solidFill>
                <a:latin typeface="Times New Roman" panose="02020603050405020304" pitchFamily="18" charset="0"/>
                <a:cs typeface="Times New Roman" panose="02020603050405020304" pitchFamily="18" charset="0"/>
              </a:rPr>
              <a:t>Geospatial Summit</a:t>
            </a:r>
            <a:r>
              <a:rPr lang="en-US" b="1" dirty="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(2021, 2019 recorded sessions)</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https://geodesy.noaa.gov/geospatial-summit/</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pic>
        <p:nvPicPr>
          <p:cNvPr id="11" name="Picture 2" descr="side image">
            <a:extLst>
              <a:ext uri="{FF2B5EF4-FFF2-40B4-BE49-F238E27FC236}">
                <a16:creationId xmlns:a16="http://schemas.microsoft.com/office/drawing/2014/main" id="{E478AEEB-1B25-419A-B0CF-A81C0DFE2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382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3375" y="452438"/>
            <a:ext cx="8810625" cy="514350"/>
          </a:xfrm>
        </p:spPr>
        <p:txBody>
          <a:bodyPr>
            <a:noAutofit/>
          </a:bodyPr>
          <a:lstStyle/>
          <a:p>
            <a:r>
              <a:rPr lang="en-US" altLang="en-US" sz="2800" b="1" dirty="0">
                <a:latin typeface="Arial" panose="020B0604020202020204" pitchFamily="34" charset="0"/>
                <a:cs typeface="Arial" panose="020B0604020202020204" pitchFamily="34" charset="0"/>
              </a:rPr>
              <a:t>Empirical Evaluation of the Accuracy of RTNs</a:t>
            </a:r>
          </a:p>
        </p:txBody>
      </p:sp>
      <p:pic>
        <p:nvPicPr>
          <p:cNvPr id="13315"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3422" y="1195432"/>
            <a:ext cx="613767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62219"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2" name="TextBox 1"/>
          <p:cNvSpPr txBox="1"/>
          <p:nvPr/>
        </p:nvSpPr>
        <p:spPr>
          <a:xfrm>
            <a:off x="6701194" y="2501807"/>
            <a:ext cx="2092849" cy="2031325"/>
          </a:xfrm>
          <a:prstGeom prst="rect">
            <a:avLst/>
          </a:prstGeom>
          <a:solidFill>
            <a:schemeClr val="bg1"/>
          </a:solidFill>
          <a:ln>
            <a:solidFill>
              <a:srgbClr val="000000"/>
            </a:solidFill>
          </a:ln>
        </p:spPr>
        <p:txBody>
          <a:bodyPr wrap="square" rtlCol="0">
            <a:spAutoFit/>
          </a:bodyPr>
          <a:lstStyle/>
          <a:p>
            <a:r>
              <a:rPr lang="en-US" b="1" i="1" u="sng" dirty="0">
                <a:latin typeface="Times New Roman" panose="02020603050405020304" pitchFamily="18" charset="0"/>
                <a:cs typeface="Times New Roman" panose="02020603050405020304" pitchFamily="18" charset="0"/>
              </a:rPr>
              <a:t>95% Confidence</a:t>
            </a:r>
          </a:p>
          <a:p>
            <a:r>
              <a:rPr lang="en-US" b="1" i="1" dirty="0">
                <a:latin typeface="Times New Roman" panose="02020603050405020304" pitchFamily="18" charset="0"/>
                <a:cs typeface="Times New Roman" panose="02020603050405020304" pitchFamily="18" charset="0"/>
              </a:rPr>
              <a:t>± 5.0 cm, vertical</a:t>
            </a:r>
          </a:p>
          <a:p>
            <a:r>
              <a:rPr lang="en-US" b="1" i="1" dirty="0">
                <a:latin typeface="Times New Roman" panose="02020603050405020304" pitchFamily="18" charset="0"/>
                <a:cs typeface="Times New Roman" panose="02020603050405020304" pitchFamily="18" charset="0"/>
              </a:rPr>
              <a:t>± 2.5 cm, horizontal</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Or similar to accuracy of a 2-h OPUS-S solution!</a:t>
            </a:r>
          </a:p>
        </p:txBody>
      </p:sp>
      <p:sp>
        <p:nvSpPr>
          <p:cNvPr id="8" name="Slide Number Placeholder 2"/>
          <p:cNvSpPr>
            <a:spLocks noGrp="1"/>
          </p:cNvSpPr>
          <p:nvPr>
            <p:ph type="sldNum" sz="quarter" idx="4294967295"/>
          </p:nvPr>
        </p:nvSpPr>
        <p:spPr>
          <a:xfrm>
            <a:off x="8794043" y="4836275"/>
            <a:ext cx="2133600" cy="273844"/>
          </a:xfrm>
          <a:prstGeom prst="rect">
            <a:avLst/>
          </a:prstGeom>
        </p:spPr>
        <p:txBody>
          <a:bodyPr/>
          <a:lstStyle/>
          <a:p>
            <a:fld id="{D3D538F9-49A3-B84F-B36B-A7030CDE5D5B}" type="slidenum">
              <a:rPr lang="en-US" smtClean="0">
                <a:solidFill>
                  <a:schemeClr val="bg1">
                    <a:lumMod val="65000"/>
                  </a:schemeClr>
                </a:solidFill>
              </a:rPr>
              <a:t>70</a:t>
            </a:fld>
            <a:endParaRPr lang="en-US" dirty="0">
              <a:solidFill>
                <a:schemeClr val="bg1">
                  <a:lumMod val="65000"/>
                </a:schemeClr>
              </a:solidFill>
            </a:endParaRPr>
          </a:p>
        </p:txBody>
      </p:sp>
      <p:sp>
        <p:nvSpPr>
          <p:cNvPr id="3" name="Oval 2"/>
          <p:cNvSpPr/>
          <p:nvPr/>
        </p:nvSpPr>
        <p:spPr>
          <a:xfrm>
            <a:off x="3431569" y="2609635"/>
            <a:ext cx="616449" cy="1633591"/>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a:stCxn id="2" idx="1"/>
            <a:endCxn id="3" idx="6"/>
          </p:cNvCxnSpPr>
          <p:nvPr/>
        </p:nvCxnSpPr>
        <p:spPr>
          <a:xfrm flipH="1" flipV="1">
            <a:off x="4048018" y="3426431"/>
            <a:ext cx="2653176" cy="910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rot="253147">
            <a:off x="4063566" y="2705636"/>
            <a:ext cx="1709530" cy="369332"/>
          </a:xfrm>
          <a:prstGeom prst="rect">
            <a:avLst/>
          </a:prstGeom>
          <a:noFill/>
        </p:spPr>
        <p:txBody>
          <a:bodyPr wrap="square" rtlCol="0">
            <a:spAutoFit/>
          </a:bodyPr>
          <a:lstStyle/>
          <a:p>
            <a:r>
              <a:rPr lang="en-US" dirty="0"/>
              <a:t>Ellipsoid Height</a:t>
            </a:r>
          </a:p>
        </p:txBody>
      </p:sp>
      <p:sp>
        <p:nvSpPr>
          <p:cNvPr id="11" name="TextBox 10"/>
          <p:cNvSpPr txBox="1"/>
          <p:nvPr/>
        </p:nvSpPr>
        <p:spPr>
          <a:xfrm rot="253147">
            <a:off x="4262613" y="3534336"/>
            <a:ext cx="1709530" cy="369332"/>
          </a:xfrm>
          <a:prstGeom prst="rect">
            <a:avLst/>
          </a:prstGeom>
          <a:noFill/>
        </p:spPr>
        <p:txBody>
          <a:bodyPr wrap="square" rtlCol="0">
            <a:spAutoFit/>
          </a:bodyPr>
          <a:lstStyle/>
          <a:p>
            <a:r>
              <a:rPr lang="en-US" dirty="0"/>
              <a:t>Horizontal</a:t>
            </a:r>
          </a:p>
        </p:txBody>
      </p:sp>
      <p:sp>
        <p:nvSpPr>
          <p:cNvPr id="13" name="Slide Number Placeholder 4"/>
          <p:cNvSpPr>
            <a:spLocks noGrp="1"/>
          </p:cNvSpPr>
          <p:nvPr>
            <p:ph type="sldNum" sz="quarter" idx="4294967295"/>
          </p:nvPr>
        </p:nvSpPr>
        <p:spPr bwMode="auto">
          <a:xfrm>
            <a:off x="8679681" y="4875703"/>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F3F3FEED-352B-4E63-A80B-62BAA8BCEE63}"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70</a:t>
            </a:fld>
            <a:endParaRPr lang="en-US" altLang="en-US" sz="900" dirty="0">
              <a:solidFill>
                <a:srgbClr val="717171"/>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455770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490650"/>
            <a:ext cx="9144000" cy="857250"/>
          </a:xfrm>
        </p:spPr>
        <p:txBody>
          <a:bodyPr>
            <a:noAutofit/>
          </a:bodyPr>
          <a:lstStyle/>
          <a:p>
            <a:r>
              <a:rPr lang="en-US" altLang="en-US" sz="3600" b="1" dirty="0">
                <a:solidFill>
                  <a:srgbClr val="C00000"/>
                </a:solidFill>
                <a:latin typeface="Arial" panose="020B0604020202020204" pitchFamily="34" charset="0"/>
                <a:cs typeface="Arial" panose="020B0604020202020204" pitchFamily="34" charset="0"/>
              </a:rPr>
              <a:t>G</a:t>
            </a:r>
            <a:r>
              <a:rPr lang="en-US" altLang="en-US" sz="3600" dirty="0">
                <a:latin typeface="Arial" panose="020B0604020202020204" pitchFamily="34" charset="0"/>
                <a:cs typeface="Arial" panose="020B0604020202020204" pitchFamily="34" charset="0"/>
              </a:rPr>
              <a:t>NSS </a:t>
            </a:r>
            <a:r>
              <a:rPr lang="en-US" altLang="en-US" sz="3600" b="1" dirty="0">
                <a:solidFill>
                  <a:srgbClr val="C00000"/>
                </a:solidFill>
                <a:latin typeface="Arial" panose="020B0604020202020204" pitchFamily="34" charset="0"/>
                <a:cs typeface="Arial" panose="020B0604020202020204" pitchFamily="34" charset="0"/>
              </a:rPr>
              <a:t>V</a:t>
            </a:r>
            <a:r>
              <a:rPr lang="en-US" altLang="en-US" sz="3600" dirty="0">
                <a:latin typeface="Arial" panose="020B0604020202020204" pitchFamily="34" charset="0"/>
                <a:cs typeface="Arial" panose="020B0604020202020204" pitchFamily="34" charset="0"/>
              </a:rPr>
              <a:t>ector </a:t>
            </a:r>
            <a:r>
              <a:rPr lang="en-US" altLang="en-US" sz="3600" dirty="0" err="1">
                <a:latin typeface="Arial" panose="020B0604020202020204" pitchFamily="34" charset="0"/>
                <a:cs typeface="Arial" panose="020B0604020202020204" pitchFamily="34" charset="0"/>
              </a:rPr>
              <a:t>E</a:t>
            </a:r>
            <a:r>
              <a:rPr lang="en-US" altLang="en-US" sz="3600" b="1" dirty="0" err="1">
                <a:solidFill>
                  <a:srgbClr val="C00000"/>
                </a:solidFill>
                <a:latin typeface="Arial" panose="020B0604020202020204" pitchFamily="34" charset="0"/>
                <a:cs typeface="Arial" panose="020B0604020202020204" pitchFamily="34" charset="0"/>
              </a:rPr>
              <a:t>X</a:t>
            </a:r>
            <a:r>
              <a:rPr lang="en-US" altLang="en-US" sz="3600" dirty="0" err="1">
                <a:latin typeface="Arial" panose="020B0604020202020204" pitchFamily="34" charset="0"/>
                <a:cs typeface="Arial" panose="020B0604020202020204" pitchFamily="34" charset="0"/>
              </a:rPr>
              <a:t>change</a:t>
            </a:r>
            <a:r>
              <a:rPr lang="en-US" altLang="en-US" sz="3600" dirty="0">
                <a:latin typeface="Arial" panose="020B0604020202020204" pitchFamily="34" charset="0"/>
                <a:cs typeface="Arial" panose="020B0604020202020204" pitchFamily="34" charset="0"/>
              </a:rPr>
              <a:t> Format (GVX)</a:t>
            </a:r>
          </a:p>
        </p:txBody>
      </p:sp>
      <p:sp>
        <p:nvSpPr>
          <p:cNvPr id="3" name="Content Placeholder 2"/>
          <p:cNvSpPr>
            <a:spLocks noGrp="1"/>
          </p:cNvSpPr>
          <p:nvPr>
            <p:ph idx="1"/>
          </p:nvPr>
        </p:nvSpPr>
        <p:spPr>
          <a:xfrm>
            <a:off x="457200" y="1545208"/>
            <a:ext cx="8229600" cy="3394472"/>
          </a:xfrm>
        </p:spPr>
        <p:txBody>
          <a:bodyPr>
            <a:normAutofit fontScale="55000" lnSpcReduction="20000"/>
          </a:bodyPr>
          <a:lstStyle/>
          <a:p>
            <a:pPr marL="0" indent="0">
              <a:buNone/>
              <a:defRPr/>
            </a:pPr>
            <a:r>
              <a:rPr lang="en-US" b="1" u="sng" dirty="0">
                <a:latin typeface="Arial" panose="020B0604020202020204" pitchFamily="34" charset="0"/>
                <a:cs typeface="Arial" panose="020B0604020202020204" pitchFamily="34" charset="0"/>
              </a:rPr>
              <a:t>Website: </a:t>
            </a:r>
            <a:r>
              <a:rPr lang="en-US" dirty="0">
                <a:latin typeface="Arial" panose="020B0604020202020204" pitchFamily="34" charset="0"/>
                <a:cs typeface="Arial" panose="020B0604020202020204" pitchFamily="34" charset="0"/>
                <a:hlinkClick r:id="rId3"/>
              </a:rPr>
              <a:t>https://www.ngs.noaa.gov/data/formats/GVX/index.shtml</a:t>
            </a: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Detailed documentation </a:t>
            </a:r>
          </a:p>
          <a:p>
            <a:pPr>
              <a:defRPr/>
            </a:pPr>
            <a:r>
              <a:rPr lang="en-US" dirty="0">
                <a:latin typeface="Arial" panose="020B0604020202020204" pitchFamily="34" charset="0"/>
                <a:cs typeface="Arial" panose="020B0604020202020204" pitchFamily="34" charset="0"/>
              </a:rPr>
              <a:t>Schema (XSD)</a:t>
            </a:r>
          </a:p>
          <a:p>
            <a:pPr>
              <a:defRPr/>
            </a:pPr>
            <a:r>
              <a:rPr lang="en-US" dirty="0">
                <a:latin typeface="Arial" panose="020B0604020202020204" pitchFamily="34" charset="0"/>
                <a:cs typeface="Arial" panose="020B0604020202020204" pitchFamily="34" charset="0"/>
              </a:rPr>
              <a:t>Example vector files</a:t>
            </a:r>
          </a:p>
          <a:p>
            <a:pPr marL="0" indent="0">
              <a:buNone/>
              <a:defRPr/>
            </a:pPr>
            <a:endParaRPr lang="en-US" b="1" u="sng" dirty="0">
              <a:latin typeface="Arial" panose="020B0604020202020204" pitchFamily="34" charset="0"/>
              <a:cs typeface="Arial" panose="020B0604020202020204" pitchFamily="34" charset="0"/>
            </a:endParaRPr>
          </a:p>
          <a:p>
            <a:pPr marL="0" indent="0">
              <a:buNone/>
              <a:defRPr/>
            </a:pPr>
            <a:r>
              <a:rPr lang="en-US" b="1" u="sng" dirty="0">
                <a:latin typeface="Arial" panose="020B0604020202020204" pitchFamily="34" charset="0"/>
                <a:cs typeface="Arial" panose="020B0604020202020204" pitchFamily="34" charset="0"/>
              </a:rPr>
              <a:t>GVX is written in Extensible Markup Language (XML)</a:t>
            </a:r>
          </a:p>
          <a:p>
            <a:pPr>
              <a:defRPr/>
            </a:pPr>
            <a:r>
              <a:rPr lang="en-US" dirty="0">
                <a:latin typeface="Arial" panose="020B0604020202020204" pitchFamily="34" charset="0"/>
                <a:cs typeface="Arial" panose="020B0604020202020204" pitchFamily="34" charset="0"/>
              </a:rPr>
              <a:t>Designed to store and carry data in plain text format</a:t>
            </a:r>
          </a:p>
          <a:p>
            <a:pPr>
              <a:defRPr/>
            </a:pPr>
            <a:r>
              <a:rPr lang="en-US" dirty="0">
                <a:latin typeface="Arial" panose="020B0604020202020204" pitchFamily="34" charset="0"/>
                <a:cs typeface="Arial" panose="020B0604020202020204" pitchFamily="34" charset="0"/>
              </a:rPr>
              <a:t>Flexible representation of arbitrary data structures</a:t>
            </a:r>
          </a:p>
          <a:p>
            <a:pPr>
              <a:defRPr/>
            </a:pPr>
            <a:r>
              <a:rPr lang="en-US" dirty="0">
                <a:latin typeface="Arial" panose="020B0604020202020204" pitchFamily="34" charset="0"/>
                <a:cs typeface="Arial" panose="020B0604020202020204" pitchFamily="34" charset="0"/>
              </a:rPr>
              <a:t>Extensible – new elements can be added later without breaking applications</a:t>
            </a:r>
          </a:p>
          <a:p>
            <a:pPr>
              <a:defRPr/>
            </a:pPr>
            <a:r>
              <a:rPr lang="en-US" dirty="0">
                <a:latin typeface="Arial" panose="020B0604020202020204" pitchFamily="34" charset="0"/>
                <a:cs typeface="Arial" panose="020B0604020202020204" pitchFamily="34" charset="0"/>
              </a:rPr>
              <a:t>Both machine-readable and human-readable</a:t>
            </a:r>
          </a:p>
          <a:p>
            <a:pPr>
              <a:defRPr/>
            </a:pPr>
            <a:r>
              <a:rPr lang="en-US" dirty="0">
                <a:latin typeface="Arial" panose="020B0604020202020204" pitchFamily="34" charset="0"/>
                <a:cs typeface="Arial" panose="020B0604020202020204" pitchFamily="34"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D538F9-49A3-B84F-B36B-A7030CDE5D5B}" type="slidenum">
              <a:rPr lang="en-US" smtClean="0"/>
              <a:t>71</a:t>
            </a:fld>
            <a:endParaRPr lang="en-US"/>
          </a:p>
        </p:txBody>
      </p:sp>
    </p:spTree>
    <p:extLst>
      <p:ext uri="{BB962C8B-B14F-4D97-AF65-F5344CB8AC3E}">
        <p14:creationId xmlns:p14="http://schemas.microsoft.com/office/powerpoint/2010/main" val="8726670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GVX Flow Chart</a:t>
            </a:r>
          </a:p>
        </p:txBody>
      </p:sp>
      <p:pic>
        <p:nvPicPr>
          <p:cNvPr id="42" name="Picture 41"/>
          <p:cNvPicPr>
            <a:picLocks noChangeAspect="1"/>
          </p:cNvPicPr>
          <p:nvPr/>
        </p:nvPicPr>
        <p:blipFill>
          <a:blip r:embed="rId2"/>
          <a:stretch>
            <a:fillRect/>
          </a:stretch>
        </p:blipFill>
        <p:spPr>
          <a:xfrm>
            <a:off x="161813" y="970761"/>
            <a:ext cx="8982187" cy="3432274"/>
          </a:xfrm>
          <a:prstGeom prst="rect">
            <a:avLst/>
          </a:prstGeom>
        </p:spPr>
      </p:pic>
      <p:sp>
        <p:nvSpPr>
          <p:cNvPr id="44" name="Slide Number Placeholder 43"/>
          <p:cNvSpPr>
            <a:spLocks noGrp="1"/>
          </p:cNvSpPr>
          <p:nvPr>
            <p:ph type="sldNum" sz="quarter" idx="12"/>
          </p:nvPr>
        </p:nvSpPr>
        <p:spPr/>
        <p:txBody>
          <a:bodyPr/>
          <a:lstStyle/>
          <a:p>
            <a:fld id="{D3D538F9-49A3-B84F-B36B-A7030CDE5D5B}" type="slidenum">
              <a:rPr lang="en-US" smtClean="0"/>
              <a:t>72</a:t>
            </a:fld>
            <a:endParaRPr lang="en-US" dirty="0"/>
          </a:p>
        </p:txBody>
      </p:sp>
    </p:spTree>
    <p:extLst>
      <p:ext uri="{BB962C8B-B14F-4D97-AF65-F5344CB8AC3E}">
        <p14:creationId xmlns:p14="http://schemas.microsoft.com/office/powerpoint/2010/main" val="9782639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6E91-1253-4B0F-8697-B83B11F543B5}"/>
              </a:ext>
            </a:extLst>
          </p:cNvPr>
          <p:cNvSpPr>
            <a:spLocks noGrp="1"/>
          </p:cNvSpPr>
          <p:nvPr>
            <p:ph type="title"/>
          </p:nvPr>
        </p:nvSpPr>
        <p:spPr>
          <a:xfrm>
            <a:off x="457200" y="477902"/>
            <a:ext cx="8229600" cy="514350"/>
          </a:xfrm>
        </p:spPr>
        <p:txBody>
          <a:bodyPr>
            <a:noAutofit/>
          </a:bodyPr>
          <a:lstStyle/>
          <a:p>
            <a:r>
              <a:rPr lang="en-US" sz="3600" b="1" dirty="0">
                <a:latin typeface="Arial" panose="020B0604020202020204" pitchFamily="34" charset="0"/>
                <a:cs typeface="Arial" panose="020B0604020202020204" pitchFamily="34" charset="0"/>
              </a:rPr>
              <a:t>Status of GVX Exporters</a:t>
            </a:r>
          </a:p>
        </p:txBody>
      </p:sp>
      <p:sp>
        <p:nvSpPr>
          <p:cNvPr id="3" name="Content Placeholder 2">
            <a:extLst>
              <a:ext uri="{FF2B5EF4-FFF2-40B4-BE49-F238E27FC236}">
                <a16:creationId xmlns:a16="http://schemas.microsoft.com/office/drawing/2014/main" id="{DC2EB0FB-5BCC-41B6-844B-5F3AADEB04ED}"/>
              </a:ext>
            </a:extLst>
          </p:cNvPr>
          <p:cNvSpPr>
            <a:spLocks noGrp="1"/>
          </p:cNvSpPr>
          <p:nvPr>
            <p:ph idx="1"/>
          </p:nvPr>
        </p:nvSpPr>
        <p:spPr>
          <a:xfrm>
            <a:off x="2349037" y="1606287"/>
            <a:ext cx="1816802" cy="1854886"/>
          </a:xfrm>
        </p:spPr>
        <p:txBody>
          <a:bodyPr/>
          <a:lstStyle/>
          <a:p>
            <a:r>
              <a:rPr lang="en-US" dirty="0">
                <a:latin typeface="Times New Roman" panose="02020603050405020304" pitchFamily="18" charset="0"/>
                <a:cs typeface="Times New Roman" panose="02020603050405020304" pitchFamily="18" charset="0"/>
              </a:rPr>
              <a:t>Trimble Business Center (TBC) 5.60 (11/15/2021)</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Topcon MAGNET Field v. 7.2 (11/18/2021)</a:t>
            </a: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A6A98BC-73E6-4F4D-A7F5-7DDA409DC7FB}"/>
              </a:ext>
            </a:extLst>
          </p:cNvPr>
          <p:cNvSpPr>
            <a:spLocks noGrp="1"/>
          </p:cNvSpPr>
          <p:nvPr>
            <p:ph type="sldNum" sz="quarter" idx="11"/>
          </p:nvPr>
        </p:nvSpPr>
        <p:spPr>
          <a:xfrm>
            <a:off x="8408019" y="4861099"/>
            <a:ext cx="364331" cy="136922"/>
          </a:xfrm>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73</a:t>
            </a:fld>
            <a:endParaRPr lang="en-US" altLang="en-US" dirty="0">
              <a:latin typeface="Times New Roman" panose="02020603050405020304" pitchFamily="18" charset="0"/>
              <a:cs typeface="Times New Roman" panose="02020603050405020304" pitchFamily="18" charset="0"/>
            </a:endParaRPr>
          </a:p>
        </p:txBody>
      </p:sp>
      <p:pic>
        <p:nvPicPr>
          <p:cNvPr id="6" name="Picture 4" descr="Image result for trimble logo">
            <a:extLst>
              <a:ext uri="{FF2B5EF4-FFF2-40B4-BE49-F238E27FC236}">
                <a16:creationId xmlns:a16="http://schemas.microsoft.com/office/drawing/2014/main" id="{BDBED548-2496-4F33-8115-4F86D2CD591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31915"/>
          <a:stretch/>
        </p:blipFill>
        <p:spPr bwMode="auto">
          <a:xfrm>
            <a:off x="634398" y="1567855"/>
            <a:ext cx="1695793" cy="599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topcon logo">
            <a:extLst>
              <a:ext uri="{FF2B5EF4-FFF2-40B4-BE49-F238E27FC236}">
                <a16:creationId xmlns:a16="http://schemas.microsoft.com/office/drawing/2014/main" id="{74E25EE1-A503-45D1-AFE0-1136237B3F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8141" y="2330627"/>
            <a:ext cx="1270129" cy="10806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leica geosystems logo">
            <a:extLst>
              <a:ext uri="{FF2B5EF4-FFF2-40B4-BE49-F238E27FC236}">
                <a16:creationId xmlns:a16="http://schemas.microsoft.com/office/drawing/2014/main" id="{35CC0F02-11D8-431C-A0C8-759D4764EA5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41685" y="2584344"/>
            <a:ext cx="1478865" cy="9612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igage gnss logo">
            <a:extLst>
              <a:ext uri="{FF2B5EF4-FFF2-40B4-BE49-F238E27FC236}">
                <a16:creationId xmlns:a16="http://schemas.microsoft.com/office/drawing/2014/main" id="{296B08C0-2493-4C4C-925E-6EDF0CF935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33026" y="3665966"/>
            <a:ext cx="1478866" cy="661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mage result for javad gnss logo">
            <a:extLst>
              <a:ext uri="{FF2B5EF4-FFF2-40B4-BE49-F238E27FC236}">
                <a16:creationId xmlns:a16="http://schemas.microsoft.com/office/drawing/2014/main" id="{281104DD-DCC6-45EB-8F4C-7EFA4510353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31278" b="28756"/>
          <a:stretch/>
        </p:blipFill>
        <p:spPr bwMode="auto">
          <a:xfrm>
            <a:off x="5033026" y="4447925"/>
            <a:ext cx="1691701" cy="41317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4E6D907-6C4B-4176-8726-57AD4254786E}"/>
              </a:ext>
            </a:extLst>
          </p:cNvPr>
          <p:cNvSpPr txBox="1">
            <a:spLocks/>
          </p:cNvSpPr>
          <p:nvPr/>
        </p:nvSpPr>
        <p:spPr>
          <a:xfrm>
            <a:off x="6744462" y="2819150"/>
            <a:ext cx="2444376" cy="3257550"/>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Leica Infinity 4.0.0 (coming in 2022)</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-GAGE X-PAD</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JAVAD in Triumph-LS device </a:t>
            </a:r>
          </a:p>
          <a:p>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33EB83-5A7E-4AA0-967D-6F0A2EA6B425}"/>
              </a:ext>
            </a:extLst>
          </p:cNvPr>
          <p:cNvSpPr txBox="1"/>
          <p:nvPr/>
        </p:nvSpPr>
        <p:spPr>
          <a:xfrm>
            <a:off x="1381760" y="1103409"/>
            <a:ext cx="2181013" cy="369332"/>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Available Now</a:t>
            </a:r>
          </a:p>
        </p:txBody>
      </p:sp>
      <p:sp>
        <p:nvSpPr>
          <p:cNvPr id="15" name="TextBox 14">
            <a:extLst>
              <a:ext uri="{FF2B5EF4-FFF2-40B4-BE49-F238E27FC236}">
                <a16:creationId xmlns:a16="http://schemas.microsoft.com/office/drawing/2014/main" id="{C4C65E9B-68DB-43BC-ABBB-D26B3C66EECD}"/>
              </a:ext>
            </a:extLst>
          </p:cNvPr>
          <p:cNvSpPr txBox="1"/>
          <p:nvPr/>
        </p:nvSpPr>
        <p:spPr>
          <a:xfrm>
            <a:off x="6038426" y="2189824"/>
            <a:ext cx="2181013" cy="369332"/>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Coming Soon</a:t>
            </a:r>
          </a:p>
        </p:txBody>
      </p:sp>
    </p:spTree>
    <p:extLst>
      <p:ext uri="{BB962C8B-B14F-4D97-AF65-F5344CB8AC3E}">
        <p14:creationId xmlns:p14="http://schemas.microsoft.com/office/powerpoint/2010/main" val="200007160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7B8B-91BC-4DF3-A72A-CA39AD8D05E6}"/>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Steps for Submitting a Survey to NGS</a:t>
            </a:r>
          </a:p>
        </p:txBody>
      </p:sp>
      <p:sp>
        <p:nvSpPr>
          <p:cNvPr id="3" name="Content Placeholder 2">
            <a:extLst>
              <a:ext uri="{FF2B5EF4-FFF2-40B4-BE49-F238E27FC236}">
                <a16:creationId xmlns:a16="http://schemas.microsoft.com/office/drawing/2014/main" id="{1EB908A5-E9F0-43F1-85A6-449869FE5752}"/>
              </a:ext>
            </a:extLst>
          </p:cNvPr>
          <p:cNvSpPr>
            <a:spLocks noGrp="1"/>
          </p:cNvSpPr>
          <p:nvPr>
            <p:ph idx="1"/>
          </p:nvPr>
        </p:nvSpPr>
        <p:spPr>
          <a:xfrm>
            <a:off x="457200" y="1045212"/>
            <a:ext cx="8229600" cy="3394472"/>
          </a:xfrm>
        </p:spPr>
        <p:txBody>
          <a:bodyPr>
            <a:normAutofit fontScale="62500" lnSpcReduction="20000"/>
          </a:bodyPr>
          <a:lstStyle/>
          <a:p>
            <a:pPr marL="514350" indent="-514350">
              <a:buFont typeface="+mj-lt"/>
              <a:buAutoNum type="arabicPeriod"/>
            </a:pPr>
            <a:r>
              <a:rPr lang="en-US" dirty="0">
                <a:latin typeface="Arial" panose="020B0604020202020204" pitchFamily="34" charset="0"/>
                <a:cs typeface="Arial" panose="020B0604020202020204" pitchFamily="34" charset="0"/>
              </a:rPr>
              <a:t>Submit a </a:t>
            </a:r>
            <a:r>
              <a:rPr lang="en-US" dirty="0">
                <a:latin typeface="Arial" panose="020B0604020202020204" pitchFamily="34" charset="0"/>
                <a:cs typeface="Arial" panose="020B0604020202020204" pitchFamily="34" charset="0"/>
                <a:hlinkClick r:id="rId2"/>
              </a:rPr>
              <a:t>survey project proposal</a:t>
            </a:r>
            <a:r>
              <a:rPr lang="en-US" dirty="0">
                <a:latin typeface="Arial" panose="020B0604020202020204" pitchFamily="34" charset="0"/>
                <a:cs typeface="Arial" panose="020B0604020202020204" pitchFamily="34" charset="0"/>
              </a:rPr>
              <a:t> and obtain a project tracking ID</a:t>
            </a:r>
          </a:p>
          <a:p>
            <a:pPr marL="514350" indent="-514350">
              <a:buFont typeface="+mj-lt"/>
              <a:buAutoNum type="arabicPeriod"/>
            </a:pPr>
            <a:r>
              <a:rPr lang="en-US" dirty="0">
                <a:latin typeface="Arial" panose="020B0604020202020204" pitchFamily="34" charset="0"/>
                <a:cs typeface="Arial" panose="020B0604020202020204" pitchFamily="34" charset="0"/>
              </a:rPr>
              <a:t>Create descriptions for marks in </a:t>
            </a:r>
            <a:r>
              <a:rPr lang="en-US" dirty="0" err="1">
                <a:latin typeface="Arial" panose="020B0604020202020204" pitchFamily="34" charset="0"/>
                <a:cs typeface="Arial" panose="020B0604020202020204" pitchFamily="34" charset="0"/>
              </a:rPr>
              <a:t>WinDesc</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Tutorial video</a:t>
            </a:r>
            <a:r>
              <a:rPr lang="en-US" dirty="0">
                <a:latin typeface="Arial" panose="020B0604020202020204" pitchFamily="34" charset="0"/>
                <a:cs typeface="Arial" panose="020B0604020202020204" pitchFamily="34" charset="0"/>
              </a:rPr>
              <a:t> available</a:t>
            </a:r>
          </a:p>
          <a:p>
            <a:pPr marL="514350" indent="-514350">
              <a:buFont typeface="+mj-lt"/>
              <a:buAutoNum type="arabicPeriod"/>
            </a:pPr>
            <a:r>
              <a:rPr lang="en-US" dirty="0">
                <a:latin typeface="Arial" panose="020B0604020202020204" pitchFamily="34" charset="0"/>
                <a:cs typeface="Arial" panose="020B0604020202020204" pitchFamily="34" charset="0"/>
              </a:rPr>
              <a:t>Upload all static data via Beta OPUS-S</a:t>
            </a:r>
          </a:p>
          <a:p>
            <a:pPr marL="514350" indent="-514350">
              <a:buFont typeface="+mj-lt"/>
              <a:buAutoNum type="arabicPeriod"/>
            </a:pPr>
            <a:r>
              <a:rPr lang="en-US" b="1" dirty="0">
                <a:latin typeface="Arial" panose="020B0604020202020204" pitchFamily="34" charset="0"/>
                <a:cs typeface="Arial" panose="020B0604020202020204" pitchFamily="34" charset="0"/>
              </a:rPr>
              <a:t>Upload GVX file(s)</a:t>
            </a:r>
          </a:p>
          <a:p>
            <a:pPr marL="514350" indent="-514350">
              <a:buFont typeface="+mj-lt"/>
              <a:buAutoNum type="arabicPeriod"/>
            </a:pPr>
            <a:r>
              <a:rPr lang="en-US" dirty="0">
                <a:latin typeface="Arial" panose="020B0604020202020204" pitchFamily="34" charset="0"/>
                <a:cs typeface="Arial" panose="020B0604020202020204" pitchFamily="34" charset="0"/>
              </a:rPr>
              <a:t>Upload description files from </a:t>
            </a:r>
            <a:r>
              <a:rPr lang="en-US" dirty="0" err="1">
                <a:latin typeface="Arial" panose="020B0604020202020204" pitchFamily="34" charset="0"/>
                <a:cs typeface="Arial" panose="020B0604020202020204" pitchFamily="34" charset="0"/>
              </a:rPr>
              <a:t>WinDesc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Perform session baseline processing</a:t>
            </a:r>
          </a:p>
          <a:p>
            <a:pPr marL="514350" indent="-514350">
              <a:buFont typeface="+mj-lt"/>
              <a:buAutoNum type="arabicPeriod"/>
            </a:pPr>
            <a:r>
              <a:rPr lang="en-US" dirty="0">
                <a:latin typeface="Arial" panose="020B0604020202020204" pitchFamily="34" charset="0"/>
                <a:cs typeface="Arial" panose="020B0604020202020204" pitchFamily="34" charset="0"/>
              </a:rPr>
              <a:t>Run all 5 network adjustments</a:t>
            </a:r>
          </a:p>
          <a:p>
            <a:pPr marL="514350" indent="-514350">
              <a:buFont typeface="+mj-lt"/>
              <a:buAutoNum type="arabicPeriod"/>
            </a:pPr>
            <a:r>
              <a:rPr lang="en-US" dirty="0">
                <a:latin typeface="Arial" panose="020B0604020202020204" pitchFamily="34" charset="0"/>
                <a:cs typeface="Arial" panose="020B0604020202020204" pitchFamily="34" charset="0"/>
              </a:rPr>
              <a:t>Upload 3 photos per mark (close-up of mark, horizon photo, and downward from eye-level)</a:t>
            </a:r>
          </a:p>
          <a:p>
            <a:pPr marL="514350" indent="-514350">
              <a:buFont typeface="+mj-lt"/>
              <a:buAutoNum type="arabicPeriod"/>
            </a:pPr>
            <a:r>
              <a:rPr lang="en-US" dirty="0">
                <a:latin typeface="Arial" panose="020B0604020202020204" pitchFamily="34" charset="0"/>
                <a:cs typeface="Arial" panose="020B0604020202020204" pitchFamily="34" charset="0"/>
              </a:rPr>
              <a:t>Upload observation logs (as a single PDF), and a project report</a:t>
            </a:r>
          </a:p>
          <a:p>
            <a:pPr marL="514350" indent="-514350">
              <a:buFont typeface="+mj-lt"/>
              <a:buAutoNum type="arabicPeriod"/>
            </a:pPr>
            <a:r>
              <a:rPr lang="en-US" dirty="0">
                <a:latin typeface="Arial" panose="020B0604020202020204" pitchFamily="34" charset="0"/>
                <a:cs typeface="Arial" panose="020B0604020202020204" pitchFamily="34" charset="0"/>
              </a:rPr>
              <a:t>Submit to NGS (</a:t>
            </a:r>
            <a:r>
              <a:rPr lang="en-US" i="1" dirty="0">
                <a:solidFill>
                  <a:srgbClr val="C00000"/>
                </a:solidFill>
                <a:latin typeface="Arial" panose="020B0604020202020204" pitchFamily="34" charset="0"/>
                <a:cs typeface="Arial" panose="020B0604020202020204" pitchFamily="34" charset="0"/>
              </a:rPr>
              <a:t>button not enabled on Beta</a:t>
            </a:r>
            <a:r>
              <a:rPr lang="en-US" dirty="0">
                <a:latin typeface="Arial" panose="020B0604020202020204" pitchFamily="34" charset="0"/>
                <a:cs typeface="Arial" panose="020B0604020202020204" pitchFamily="34" charset="0"/>
              </a:rPr>
              <a:t>)</a:t>
            </a:r>
          </a:p>
        </p:txBody>
      </p:sp>
      <p:sp>
        <p:nvSpPr>
          <p:cNvPr id="5" name="Slide Number Placeholder 4">
            <a:extLst>
              <a:ext uri="{FF2B5EF4-FFF2-40B4-BE49-F238E27FC236}">
                <a16:creationId xmlns:a16="http://schemas.microsoft.com/office/drawing/2014/main" id="{76C25E08-56A7-4829-AD2E-91EFEEE0ED07}"/>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74</a:t>
            </a:fld>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383A58F-A191-493C-9B92-6DDBC5209FE9}"/>
              </a:ext>
            </a:extLst>
          </p:cNvPr>
          <p:cNvSpPr txBox="1"/>
          <p:nvPr/>
        </p:nvSpPr>
        <p:spPr>
          <a:xfrm>
            <a:off x="4126654" y="4439684"/>
            <a:ext cx="386757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dirty="0"/>
              <a:t>All but step 4 is currently explained in the </a:t>
            </a:r>
            <a:r>
              <a:rPr lang="en-US" i="1" dirty="0">
                <a:hlinkClick r:id="rId4"/>
              </a:rPr>
              <a:t>OPUS-Projects User Guide! </a:t>
            </a:r>
            <a:endParaRPr lang="en-US" i="1" dirty="0"/>
          </a:p>
        </p:txBody>
      </p:sp>
    </p:spTree>
    <p:extLst>
      <p:ext uri="{BB962C8B-B14F-4D97-AF65-F5344CB8AC3E}">
        <p14:creationId xmlns:p14="http://schemas.microsoft.com/office/powerpoint/2010/main" val="29895494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8D41-003B-445C-8BD6-612C1F2EDB58}"/>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Guidance for RTK Surveys</a:t>
            </a:r>
          </a:p>
        </p:txBody>
      </p:sp>
      <p:sp>
        <p:nvSpPr>
          <p:cNvPr id="5" name="Slide Number Placeholder 4">
            <a:extLst>
              <a:ext uri="{FF2B5EF4-FFF2-40B4-BE49-F238E27FC236}">
                <a16:creationId xmlns:a16="http://schemas.microsoft.com/office/drawing/2014/main" id="{F1E2A26C-05DF-4519-9428-023B2D41DD56}"/>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75</a:t>
            </a:fld>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C3C5BDA-1FEF-4718-90A3-D5AE2D296B0E}"/>
              </a:ext>
            </a:extLst>
          </p:cNvPr>
          <p:cNvPicPr>
            <a:picLocks noChangeAspect="1"/>
          </p:cNvPicPr>
          <p:nvPr/>
        </p:nvPicPr>
        <p:blipFill>
          <a:blip r:embed="rId2"/>
          <a:stretch>
            <a:fillRect/>
          </a:stretch>
        </p:blipFill>
        <p:spPr>
          <a:xfrm>
            <a:off x="929715" y="1073864"/>
            <a:ext cx="7089911" cy="3474619"/>
          </a:xfrm>
          <a:prstGeom prst="rect">
            <a:avLst/>
          </a:prstGeom>
        </p:spPr>
      </p:pic>
      <p:sp>
        <p:nvSpPr>
          <p:cNvPr id="9" name="Rectangle 8">
            <a:extLst>
              <a:ext uri="{FF2B5EF4-FFF2-40B4-BE49-F238E27FC236}">
                <a16:creationId xmlns:a16="http://schemas.microsoft.com/office/drawing/2014/main" id="{E0056362-D93B-4B89-9DED-0D221E33A9EF}"/>
              </a:ext>
            </a:extLst>
          </p:cNvPr>
          <p:cNvSpPr/>
          <p:nvPr/>
        </p:nvSpPr>
        <p:spPr>
          <a:xfrm>
            <a:off x="677333" y="3291841"/>
            <a:ext cx="7193280" cy="3996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4526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F8E9-5E56-47ED-A2B3-8F752BDDBC6A}"/>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Additional Guidance</a:t>
            </a:r>
          </a:p>
        </p:txBody>
      </p:sp>
      <p:sp>
        <p:nvSpPr>
          <p:cNvPr id="3" name="Content Placeholder 2">
            <a:extLst>
              <a:ext uri="{FF2B5EF4-FFF2-40B4-BE49-F238E27FC236}">
                <a16:creationId xmlns:a16="http://schemas.microsoft.com/office/drawing/2014/main" id="{F0491BBC-5434-4DB9-83DF-AF3F4EA41B68}"/>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Repeat occupations:</a:t>
            </a:r>
          </a:p>
          <a:p>
            <a:pPr lvl="1"/>
            <a:r>
              <a:rPr lang="en-US" dirty="0">
                <a:latin typeface="Arial" panose="020B0604020202020204" pitchFamily="34" charset="0"/>
                <a:cs typeface="Arial" panose="020B0604020202020204" pitchFamily="34" charset="0"/>
              </a:rPr>
              <a:t>Start time differs by &gt; 3 hours</a:t>
            </a:r>
          </a:p>
          <a:p>
            <a:pPr lvl="1"/>
            <a:r>
              <a:rPr lang="en-US" dirty="0">
                <a:latin typeface="Arial" panose="020B0604020202020204" pitchFamily="34" charset="0"/>
                <a:cs typeface="Arial" panose="020B0604020202020204" pitchFamily="34" charset="0"/>
              </a:rPr>
              <a:t>Recommended allowable precision</a:t>
            </a:r>
          </a:p>
          <a:p>
            <a:pPr marL="914400" lvl="2"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A64DB11-753A-4AB4-B8EE-114E8232F11A}"/>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76</a:t>
            </a:fld>
            <a:endParaRPr lang="en-US">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ACE9479-CEA8-4B78-A0E2-D13D7FE9773F}"/>
              </a:ext>
            </a:extLst>
          </p:cNvPr>
          <p:cNvGraphicFramePr>
            <a:graphicFrameLocks noGrp="1"/>
          </p:cNvGraphicFramePr>
          <p:nvPr/>
        </p:nvGraphicFramePr>
        <p:xfrm>
          <a:off x="1713653" y="2897624"/>
          <a:ext cx="4219787" cy="1752600"/>
        </p:xfrm>
        <a:graphic>
          <a:graphicData uri="http://schemas.openxmlformats.org/drawingml/2006/table">
            <a:tbl>
              <a:tblPr firstRow="1" bandRow="1">
                <a:tableStyleId>{5C22544A-7EE6-4342-B048-85BDC9FD1C3A}</a:tableStyleId>
              </a:tblPr>
              <a:tblGrid>
                <a:gridCol w="1171787">
                  <a:extLst>
                    <a:ext uri="{9D8B030D-6E8A-4147-A177-3AD203B41FA5}">
                      <a16:colId xmlns:a16="http://schemas.microsoft.com/office/drawing/2014/main" val="876234127"/>
                    </a:ext>
                  </a:extLst>
                </a:gridCol>
                <a:gridCol w="1524000">
                  <a:extLst>
                    <a:ext uri="{9D8B030D-6E8A-4147-A177-3AD203B41FA5}">
                      <a16:colId xmlns:a16="http://schemas.microsoft.com/office/drawing/2014/main" val="1153225742"/>
                    </a:ext>
                  </a:extLst>
                </a:gridCol>
                <a:gridCol w="1524000">
                  <a:extLst>
                    <a:ext uri="{9D8B030D-6E8A-4147-A177-3AD203B41FA5}">
                      <a16:colId xmlns:a16="http://schemas.microsoft.com/office/drawing/2014/main" val="667050770"/>
                    </a:ext>
                  </a:extLst>
                </a:gridCol>
              </a:tblGrid>
              <a:tr h="370840">
                <a:tc>
                  <a:txBody>
                    <a:bodyPr/>
                    <a:lstStyle/>
                    <a:p>
                      <a:pPr algn="ctr"/>
                      <a:r>
                        <a:rPr lang="en-US" dirty="0"/>
                        <a:t>Vertical Standard</a:t>
                      </a:r>
                    </a:p>
                  </a:txBody>
                  <a:tcPr/>
                </a:tc>
                <a:tc>
                  <a:txBody>
                    <a:bodyPr/>
                    <a:lstStyle/>
                    <a:p>
                      <a:pPr algn="ctr"/>
                      <a:r>
                        <a:rPr lang="en-US" dirty="0"/>
                        <a:t>Horizontal Precision (cm)</a:t>
                      </a:r>
                    </a:p>
                  </a:txBody>
                  <a:tcPr/>
                </a:tc>
                <a:tc>
                  <a:txBody>
                    <a:bodyPr/>
                    <a:lstStyle/>
                    <a:p>
                      <a:pPr algn="ctr"/>
                      <a:r>
                        <a:rPr lang="en-US" dirty="0"/>
                        <a:t>Vertical Precision (cm)</a:t>
                      </a:r>
                    </a:p>
                  </a:txBody>
                  <a:tcPr/>
                </a:tc>
                <a:extLst>
                  <a:ext uri="{0D108BD9-81ED-4DB2-BD59-A6C34878D82A}">
                    <a16:rowId xmlns:a16="http://schemas.microsoft.com/office/drawing/2014/main" val="1492069375"/>
                  </a:ext>
                </a:extLst>
              </a:tr>
              <a:tr h="370840">
                <a:tc>
                  <a:txBody>
                    <a:bodyPr/>
                    <a:lstStyle/>
                    <a:p>
                      <a:pPr algn="ctr"/>
                      <a:r>
                        <a:rPr lang="en-US" dirty="0"/>
                        <a:t>3.0</a:t>
                      </a:r>
                    </a:p>
                  </a:txBody>
                  <a:tcPr/>
                </a:tc>
                <a:tc>
                  <a:txBody>
                    <a:bodyPr/>
                    <a:lstStyle/>
                    <a:p>
                      <a:pPr algn="ctr"/>
                      <a:r>
                        <a:rPr lang="en-US" dirty="0"/>
                        <a:t>3.0</a:t>
                      </a:r>
                    </a:p>
                  </a:txBody>
                  <a:tcPr/>
                </a:tc>
                <a:tc>
                  <a:txBody>
                    <a:bodyPr/>
                    <a:lstStyle/>
                    <a:p>
                      <a:pPr algn="ctr"/>
                      <a:r>
                        <a:rPr lang="en-US" dirty="0"/>
                        <a:t>6.0</a:t>
                      </a:r>
                    </a:p>
                  </a:txBody>
                  <a:tcPr/>
                </a:tc>
                <a:extLst>
                  <a:ext uri="{0D108BD9-81ED-4DB2-BD59-A6C34878D82A}">
                    <a16:rowId xmlns:a16="http://schemas.microsoft.com/office/drawing/2014/main" val="2683838483"/>
                  </a:ext>
                </a:extLst>
              </a:tr>
              <a:tr h="370840">
                <a:tc>
                  <a:txBody>
                    <a:bodyPr/>
                    <a:lstStyle/>
                    <a:p>
                      <a:pPr algn="ctr"/>
                      <a:r>
                        <a:rPr lang="en-US" dirty="0"/>
                        <a:t>2.5</a:t>
                      </a:r>
                    </a:p>
                  </a:txBody>
                  <a:tcPr/>
                </a:tc>
                <a:tc>
                  <a:txBody>
                    <a:bodyPr/>
                    <a:lstStyle/>
                    <a:p>
                      <a:pPr algn="ctr"/>
                      <a:r>
                        <a:rPr lang="en-US" dirty="0"/>
                        <a:t>2.5</a:t>
                      </a:r>
                    </a:p>
                  </a:txBody>
                  <a:tcPr/>
                </a:tc>
                <a:tc>
                  <a:txBody>
                    <a:bodyPr/>
                    <a:lstStyle/>
                    <a:p>
                      <a:pPr algn="ctr"/>
                      <a:r>
                        <a:rPr lang="en-US" dirty="0"/>
                        <a:t>5.0</a:t>
                      </a:r>
                    </a:p>
                  </a:txBody>
                  <a:tcPr/>
                </a:tc>
                <a:extLst>
                  <a:ext uri="{0D108BD9-81ED-4DB2-BD59-A6C34878D82A}">
                    <a16:rowId xmlns:a16="http://schemas.microsoft.com/office/drawing/2014/main" val="4288201842"/>
                  </a:ext>
                </a:extLst>
              </a:tr>
              <a:tr h="370840">
                <a:tc>
                  <a:txBody>
                    <a:bodyPr/>
                    <a:lstStyle/>
                    <a:p>
                      <a:pPr algn="ctr"/>
                      <a:r>
                        <a:rPr lang="en-US" dirty="0"/>
                        <a:t>2.0</a:t>
                      </a:r>
                    </a:p>
                  </a:txBody>
                  <a:tcPr/>
                </a:tc>
                <a:tc>
                  <a:txBody>
                    <a:bodyPr/>
                    <a:lstStyle/>
                    <a:p>
                      <a:pPr algn="ctr"/>
                      <a:r>
                        <a:rPr lang="en-US" dirty="0"/>
                        <a:t>1.0</a:t>
                      </a:r>
                    </a:p>
                  </a:txBody>
                  <a:tcPr/>
                </a:tc>
                <a:tc>
                  <a:txBody>
                    <a:bodyPr/>
                    <a:lstStyle/>
                    <a:p>
                      <a:pPr algn="ctr"/>
                      <a:r>
                        <a:rPr lang="en-US" dirty="0"/>
                        <a:t>2.0</a:t>
                      </a:r>
                    </a:p>
                  </a:txBody>
                  <a:tcPr/>
                </a:tc>
                <a:extLst>
                  <a:ext uri="{0D108BD9-81ED-4DB2-BD59-A6C34878D82A}">
                    <a16:rowId xmlns:a16="http://schemas.microsoft.com/office/drawing/2014/main" val="2694387875"/>
                  </a:ext>
                </a:extLst>
              </a:tr>
            </a:tbl>
          </a:graphicData>
        </a:graphic>
      </p:graphicFrame>
      <p:sp>
        <p:nvSpPr>
          <p:cNvPr id="7" name="Rectangle 6">
            <a:extLst>
              <a:ext uri="{FF2B5EF4-FFF2-40B4-BE49-F238E27FC236}">
                <a16:creationId xmlns:a16="http://schemas.microsoft.com/office/drawing/2014/main" id="{FA965772-97A8-4279-B5FD-755B1AFB3EE5}"/>
              </a:ext>
            </a:extLst>
          </p:cNvPr>
          <p:cNvSpPr/>
          <p:nvPr/>
        </p:nvSpPr>
        <p:spPr>
          <a:xfrm>
            <a:off x="1564640" y="3496309"/>
            <a:ext cx="4470400" cy="3996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741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BB7C-82DE-46A1-B7F2-899A6D6BE15A}"/>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Equipment Setup</a:t>
            </a:r>
          </a:p>
        </p:txBody>
      </p:sp>
      <p:sp>
        <p:nvSpPr>
          <p:cNvPr id="3" name="Content Placeholder 2">
            <a:extLst>
              <a:ext uri="{FF2B5EF4-FFF2-40B4-BE49-F238E27FC236}">
                <a16:creationId xmlns:a16="http://schemas.microsoft.com/office/drawing/2014/main" id="{64B31384-CBAE-4CF4-A6DD-73C8FE83CEC4}"/>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When using VRS, store points as </a:t>
            </a:r>
            <a:r>
              <a:rPr lang="en-US" u="sng" dirty="0">
                <a:latin typeface="Arial" panose="020B0604020202020204" pitchFamily="34" charset="0"/>
                <a:cs typeface="Arial" panose="020B0604020202020204" pitchFamily="34" charset="0"/>
              </a:rPr>
              <a:t>vectors</a:t>
            </a:r>
          </a:p>
        </p:txBody>
      </p:sp>
      <p:sp>
        <p:nvSpPr>
          <p:cNvPr id="5" name="Slide Number Placeholder 4">
            <a:extLst>
              <a:ext uri="{FF2B5EF4-FFF2-40B4-BE49-F238E27FC236}">
                <a16:creationId xmlns:a16="http://schemas.microsoft.com/office/drawing/2014/main" id="{ED742DA1-3D2E-4726-85FD-3B186440FAA0}"/>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77</a:t>
            </a:fld>
            <a:endParaRPr lang="en-US">
              <a:latin typeface="Times New Roman" panose="02020603050405020304" pitchFamily="18" charset="0"/>
              <a:cs typeface="Times New Roman" panose="02020603050405020304" pitchFamily="18" charset="0"/>
            </a:endParaRPr>
          </a:p>
        </p:txBody>
      </p:sp>
      <p:pic>
        <p:nvPicPr>
          <p:cNvPr id="1026" name="Picture 2" descr="https://lh5.googleusercontent.com/4TNLUY1Q9nb0v1OAOLNYi9VtRwKQCbxA3jpV3_QErj-1tl9PpTwmJm46UObrz0xjj2If3Cik6ggIhAPZ0wUpnitp0PBh-id3ML8AU1KtllSMGPXdrBTJ6P-Um9z0zBJ41OCHSNP5">
            <a:extLst>
              <a:ext uri="{FF2B5EF4-FFF2-40B4-BE49-F238E27FC236}">
                <a16:creationId xmlns:a16="http://schemas.microsoft.com/office/drawing/2014/main" id="{7759E556-D424-4457-A749-C2F79B6E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518" y="2015385"/>
            <a:ext cx="4858462" cy="263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585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78</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06322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06322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063228"/>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0" y="148107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0" y="1571660"/>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1619250"/>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238994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244359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288207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151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DB8D-A9FC-4865-A380-0F6CF19F84E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Future Directions</a:t>
            </a:r>
          </a:p>
        </p:txBody>
      </p:sp>
      <p:sp>
        <p:nvSpPr>
          <p:cNvPr id="3" name="Content Placeholder 2">
            <a:extLst>
              <a:ext uri="{FF2B5EF4-FFF2-40B4-BE49-F238E27FC236}">
                <a16:creationId xmlns:a16="http://schemas.microsoft.com/office/drawing/2014/main" id="{3C1A5DFA-CA32-487B-BC84-EB2220DF2431}"/>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Perform Beta Testing and respond to feedback from users</a:t>
            </a:r>
          </a:p>
          <a:p>
            <a:pPr lvl="1"/>
            <a:r>
              <a:rPr lang="en-US" dirty="0">
                <a:latin typeface="Arial" panose="020B0604020202020204" pitchFamily="34" charset="0"/>
                <a:cs typeface="Arial" panose="020B0604020202020204" pitchFamily="34" charset="0"/>
              </a:rPr>
              <a:t>Provide your feedback! </a:t>
            </a:r>
            <a:r>
              <a:rPr lang="en-US" b="1" dirty="0">
                <a:latin typeface="Arial" panose="020B0604020202020204" pitchFamily="34" charset="0"/>
                <a:cs typeface="Arial" panose="020B0604020202020204" pitchFamily="34" charset="0"/>
                <a:hlinkClick r:id="rId2"/>
              </a:rPr>
              <a:t>NGS.Feedback@noaa.gov</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Finish OPUS-Projects 5 development and enable “submit” button</a:t>
            </a:r>
          </a:p>
          <a:p>
            <a:r>
              <a:rPr lang="en-US" dirty="0">
                <a:latin typeface="Arial" panose="020B0604020202020204" pitchFamily="34" charset="0"/>
                <a:cs typeface="Arial" panose="020B0604020202020204" pitchFamily="34" charset="0"/>
              </a:rPr>
              <a:t>Update OPUS-Projects User Guide materials to include GVX workflow</a:t>
            </a:r>
          </a:p>
          <a:p>
            <a:r>
              <a:rPr lang="en-US" dirty="0">
                <a:latin typeface="Arial" panose="020B0604020202020204" pitchFamily="34" charset="0"/>
                <a:cs typeface="Arial" panose="020B0604020202020204" pitchFamily="34" charset="0"/>
              </a:rPr>
              <a:t>Draft new guidelines for surveying with RTK/RTN to replace NGS-58/59</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7C96A6D-2A52-45BE-87DE-ECE09A06EE0E}"/>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3570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02226"/>
            <a:ext cx="711989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Educational Videos</a:t>
            </a:r>
            <a:endParaRPr sz="3600" dirty="0">
              <a:solidFill>
                <a:srgbClr val="002E97"/>
              </a:solidFill>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2"/>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3"/>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4"/>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6032812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38154"/>
            <a:ext cx="6172200" cy="857250"/>
          </a:xfrm>
        </p:spPr>
        <p:txBody>
          <a:bodyPr>
            <a:normAutofit fontScale="90000"/>
          </a:bodyPr>
          <a:lstStyle/>
          <a:p>
            <a:r>
              <a:rPr lang="en-US" dirty="0">
                <a:latin typeface="Arial" panose="020B0604020202020204" pitchFamily="34" charset="0"/>
                <a:cs typeface="Arial" panose="020B0604020202020204" pitchFamily="34" charset="0"/>
              </a:rPr>
              <a:t>Brief overview:</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Re-inventing “</a:t>
            </a:r>
            <a:r>
              <a:rPr lang="en-US" dirty="0" err="1">
                <a:latin typeface="Arial" panose="020B0604020202020204" pitchFamily="34" charset="0"/>
                <a:cs typeface="Arial" panose="020B0604020202020204" pitchFamily="34" charset="0"/>
              </a:rPr>
              <a:t>Bluebooking</a:t>
            </a:r>
            <a:r>
              <a:rPr lang="en-US" dirty="0">
                <a:latin typeface="Arial" panose="020B0604020202020204" pitchFamily="34" charset="0"/>
                <a:cs typeface="Arial" panose="020B0604020202020204" pitchFamily="34" charset="0"/>
              </a:rPr>
              <a:t>” or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The Modernized OPUS</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AKA </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“OPUS 6”</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80</a:t>
            </a:fld>
            <a:endParaRPr lang="en-US">
              <a:latin typeface="Calibri"/>
            </a:endParaRPr>
          </a:p>
        </p:txBody>
      </p:sp>
    </p:spTree>
    <p:extLst>
      <p:ext uri="{BB962C8B-B14F-4D97-AF65-F5344CB8AC3E}">
        <p14:creationId xmlns:p14="http://schemas.microsoft.com/office/powerpoint/2010/main" val="22219650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Connector: Elbow 48">
            <a:extLst>
              <a:ext uri="{FF2B5EF4-FFF2-40B4-BE49-F238E27FC236}">
                <a16:creationId xmlns:a16="http://schemas.microsoft.com/office/drawing/2014/main" id="{F108336B-AFF3-40EE-840A-95C00E4FD994}"/>
              </a:ext>
            </a:extLst>
          </p:cNvPr>
          <p:cNvCxnSpPr>
            <a:cxnSpLocks/>
            <a:stCxn id="31" idx="2"/>
            <a:endCxn id="28" idx="0"/>
          </p:cNvCxnSpPr>
          <p:nvPr/>
        </p:nvCxnSpPr>
        <p:spPr>
          <a:xfrm rot="16200000" flipH="1">
            <a:off x="2461118" y="739071"/>
            <a:ext cx="529489" cy="3718605"/>
          </a:xfrm>
          <a:prstGeom prst="bent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28F85E64-946F-441E-99F8-832EE1A6AF14}"/>
              </a:ext>
            </a:extLst>
          </p:cNvPr>
          <p:cNvSpPr txBox="1"/>
          <p:nvPr/>
        </p:nvSpPr>
        <p:spPr>
          <a:xfrm>
            <a:off x="8354013" y="20133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46" name="TextBox 45">
            <a:extLst>
              <a:ext uri="{FF2B5EF4-FFF2-40B4-BE49-F238E27FC236}">
                <a16:creationId xmlns:a16="http://schemas.microsoft.com/office/drawing/2014/main" id="{91CD089F-67E1-4827-A34F-004DC1A70066}"/>
              </a:ext>
            </a:extLst>
          </p:cNvPr>
          <p:cNvSpPr txBox="1"/>
          <p:nvPr/>
        </p:nvSpPr>
        <p:spPr>
          <a:xfrm>
            <a:off x="8239713" y="18990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45" name="TextBox 44">
            <a:extLst>
              <a:ext uri="{FF2B5EF4-FFF2-40B4-BE49-F238E27FC236}">
                <a16:creationId xmlns:a16="http://schemas.microsoft.com/office/drawing/2014/main" id="{F7E80D24-F64C-486E-AFE7-5B50E016EB55}"/>
              </a:ext>
            </a:extLst>
          </p:cNvPr>
          <p:cNvSpPr txBox="1"/>
          <p:nvPr/>
        </p:nvSpPr>
        <p:spPr>
          <a:xfrm>
            <a:off x="8125413" y="17847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44" name="TextBox 43">
            <a:extLst>
              <a:ext uri="{FF2B5EF4-FFF2-40B4-BE49-F238E27FC236}">
                <a16:creationId xmlns:a16="http://schemas.microsoft.com/office/drawing/2014/main" id="{9E9013E4-4235-4822-A788-BE120057A11E}"/>
              </a:ext>
            </a:extLst>
          </p:cNvPr>
          <p:cNvSpPr txBox="1"/>
          <p:nvPr/>
        </p:nvSpPr>
        <p:spPr>
          <a:xfrm>
            <a:off x="4525816" y="20371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43" name="TextBox 42">
            <a:extLst>
              <a:ext uri="{FF2B5EF4-FFF2-40B4-BE49-F238E27FC236}">
                <a16:creationId xmlns:a16="http://schemas.microsoft.com/office/drawing/2014/main" id="{39B1875D-0828-4679-93EB-7840CF067DA3}"/>
              </a:ext>
            </a:extLst>
          </p:cNvPr>
          <p:cNvSpPr txBox="1"/>
          <p:nvPr/>
        </p:nvSpPr>
        <p:spPr>
          <a:xfrm>
            <a:off x="4411516" y="19228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42" name="TextBox 41">
            <a:extLst>
              <a:ext uri="{FF2B5EF4-FFF2-40B4-BE49-F238E27FC236}">
                <a16:creationId xmlns:a16="http://schemas.microsoft.com/office/drawing/2014/main" id="{CB87016C-212E-4177-BC06-D6809AD06DF8}"/>
              </a:ext>
            </a:extLst>
          </p:cNvPr>
          <p:cNvSpPr txBox="1"/>
          <p:nvPr/>
        </p:nvSpPr>
        <p:spPr>
          <a:xfrm>
            <a:off x="4297216" y="18085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41" name="TextBox 40">
            <a:extLst>
              <a:ext uri="{FF2B5EF4-FFF2-40B4-BE49-F238E27FC236}">
                <a16:creationId xmlns:a16="http://schemas.microsoft.com/office/drawing/2014/main" id="{B1C1C66E-7F52-423D-9541-88B29224A68C}"/>
              </a:ext>
            </a:extLst>
          </p:cNvPr>
          <p:cNvSpPr txBox="1"/>
          <p:nvPr/>
        </p:nvSpPr>
        <p:spPr>
          <a:xfrm>
            <a:off x="6461251" y="20270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40" name="TextBox 39">
            <a:extLst>
              <a:ext uri="{FF2B5EF4-FFF2-40B4-BE49-F238E27FC236}">
                <a16:creationId xmlns:a16="http://schemas.microsoft.com/office/drawing/2014/main" id="{E633CB50-7E05-4500-ACA8-F1F585F2B126}"/>
              </a:ext>
            </a:extLst>
          </p:cNvPr>
          <p:cNvSpPr txBox="1"/>
          <p:nvPr/>
        </p:nvSpPr>
        <p:spPr>
          <a:xfrm>
            <a:off x="6346951" y="19127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39" name="TextBox 38">
            <a:extLst>
              <a:ext uri="{FF2B5EF4-FFF2-40B4-BE49-F238E27FC236}">
                <a16:creationId xmlns:a16="http://schemas.microsoft.com/office/drawing/2014/main" id="{6D845E4D-54A5-4F98-A284-C2A3E347778D}"/>
              </a:ext>
            </a:extLst>
          </p:cNvPr>
          <p:cNvSpPr txBox="1"/>
          <p:nvPr/>
        </p:nvSpPr>
        <p:spPr>
          <a:xfrm>
            <a:off x="6232651" y="17984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34" name="TextBox 33">
            <a:extLst>
              <a:ext uri="{FF2B5EF4-FFF2-40B4-BE49-F238E27FC236}">
                <a16:creationId xmlns:a16="http://schemas.microsoft.com/office/drawing/2014/main" id="{64121BD1-F968-4571-BB3D-155B20C5C9A1}"/>
              </a:ext>
            </a:extLst>
          </p:cNvPr>
          <p:cNvSpPr txBox="1"/>
          <p:nvPr/>
        </p:nvSpPr>
        <p:spPr>
          <a:xfrm>
            <a:off x="2760764" y="20317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33" name="TextBox 32">
            <a:extLst>
              <a:ext uri="{FF2B5EF4-FFF2-40B4-BE49-F238E27FC236}">
                <a16:creationId xmlns:a16="http://schemas.microsoft.com/office/drawing/2014/main" id="{5249B706-1D8D-463B-803C-0FA61297C19B}"/>
              </a:ext>
            </a:extLst>
          </p:cNvPr>
          <p:cNvSpPr txBox="1"/>
          <p:nvPr/>
        </p:nvSpPr>
        <p:spPr>
          <a:xfrm>
            <a:off x="2646464" y="19174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32" name="TextBox 31">
            <a:extLst>
              <a:ext uri="{FF2B5EF4-FFF2-40B4-BE49-F238E27FC236}">
                <a16:creationId xmlns:a16="http://schemas.microsoft.com/office/drawing/2014/main" id="{A59ED619-2E47-417B-AC6B-3518A7E4210E}"/>
              </a:ext>
            </a:extLst>
          </p:cNvPr>
          <p:cNvSpPr txBox="1"/>
          <p:nvPr/>
        </p:nvSpPr>
        <p:spPr>
          <a:xfrm>
            <a:off x="2532164" y="18031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31" name="TextBox 30">
            <a:extLst>
              <a:ext uri="{FF2B5EF4-FFF2-40B4-BE49-F238E27FC236}">
                <a16:creationId xmlns:a16="http://schemas.microsoft.com/office/drawing/2014/main" id="{DACCA431-8AC7-402B-B1E2-E8E5DC7A5D08}"/>
              </a:ext>
            </a:extLst>
          </p:cNvPr>
          <p:cNvSpPr txBox="1"/>
          <p:nvPr/>
        </p:nvSpPr>
        <p:spPr>
          <a:xfrm>
            <a:off x="561829" y="20335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30" name="TextBox 29">
            <a:extLst>
              <a:ext uri="{FF2B5EF4-FFF2-40B4-BE49-F238E27FC236}">
                <a16:creationId xmlns:a16="http://schemas.microsoft.com/office/drawing/2014/main" id="{E304240B-15C0-48AC-850C-BA78F3DA52CC}"/>
              </a:ext>
            </a:extLst>
          </p:cNvPr>
          <p:cNvSpPr txBox="1"/>
          <p:nvPr/>
        </p:nvSpPr>
        <p:spPr>
          <a:xfrm>
            <a:off x="447529" y="19192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29" name="TextBox 28">
            <a:extLst>
              <a:ext uri="{FF2B5EF4-FFF2-40B4-BE49-F238E27FC236}">
                <a16:creationId xmlns:a16="http://schemas.microsoft.com/office/drawing/2014/main" id="{A5E7C316-AE5A-400A-A0BC-F042BB4D0DFB}"/>
              </a:ext>
            </a:extLst>
          </p:cNvPr>
          <p:cNvSpPr txBox="1"/>
          <p:nvPr/>
        </p:nvSpPr>
        <p:spPr>
          <a:xfrm>
            <a:off x="333229" y="18049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6" name="Slide Number Placeholder 5">
            <a:extLst>
              <a:ext uri="{FF2B5EF4-FFF2-40B4-BE49-F238E27FC236}">
                <a16:creationId xmlns:a16="http://schemas.microsoft.com/office/drawing/2014/main" id="{30171821-9233-4DD7-8C1C-0E7803BD31D1}"/>
              </a:ext>
            </a:extLst>
          </p:cNvPr>
          <p:cNvSpPr>
            <a:spLocks noGrp="1"/>
          </p:cNvSpPr>
          <p:nvPr>
            <p:ph type="sldNum" sz="quarter" idx="12"/>
          </p:nvPr>
        </p:nvSpPr>
        <p:spPr/>
        <p:txBody>
          <a:bodyPr/>
          <a:lstStyle/>
          <a:p>
            <a:pPr>
              <a:defRPr/>
            </a:pPr>
            <a:fld id="{EB6791C4-DF4E-4C17-A41C-B2BEB15390BD}" type="slidenum">
              <a:rPr lang="en-US" smtClean="0"/>
              <a:pPr>
                <a:defRPr/>
              </a:pPr>
              <a:t>81</a:t>
            </a:fld>
            <a:endParaRPr lang="en-US"/>
          </a:p>
        </p:txBody>
      </p:sp>
      <p:pic>
        <p:nvPicPr>
          <p:cNvPr id="8" name="Picture 7">
            <a:extLst>
              <a:ext uri="{FF2B5EF4-FFF2-40B4-BE49-F238E27FC236}">
                <a16:creationId xmlns:a16="http://schemas.microsoft.com/office/drawing/2014/main" id="{A306DEBE-6BB0-452C-9903-2E09666514B4}"/>
              </a:ext>
            </a:extLst>
          </p:cNvPr>
          <p:cNvPicPr>
            <a:picLocks noChangeAspect="1"/>
          </p:cNvPicPr>
          <p:nvPr/>
        </p:nvPicPr>
        <p:blipFill>
          <a:blip r:embed="rId3"/>
          <a:stretch>
            <a:fillRect/>
          </a:stretch>
        </p:blipFill>
        <p:spPr>
          <a:xfrm>
            <a:off x="315443" y="591302"/>
            <a:ext cx="790657" cy="964427"/>
          </a:xfrm>
          <a:prstGeom prst="rect">
            <a:avLst/>
          </a:prstGeom>
        </p:spPr>
      </p:pic>
      <p:pic>
        <p:nvPicPr>
          <p:cNvPr id="10" name="Picture 9">
            <a:extLst>
              <a:ext uri="{FF2B5EF4-FFF2-40B4-BE49-F238E27FC236}">
                <a16:creationId xmlns:a16="http://schemas.microsoft.com/office/drawing/2014/main" id="{1167A2E0-21B6-483F-9973-4CD408FE9F5D}"/>
              </a:ext>
            </a:extLst>
          </p:cNvPr>
          <p:cNvPicPr>
            <a:picLocks noChangeAspect="1"/>
          </p:cNvPicPr>
          <p:nvPr/>
        </p:nvPicPr>
        <p:blipFill>
          <a:blip r:embed="rId4"/>
          <a:stretch>
            <a:fillRect/>
          </a:stretch>
        </p:blipFill>
        <p:spPr>
          <a:xfrm>
            <a:off x="2416216" y="591302"/>
            <a:ext cx="721925" cy="949198"/>
          </a:xfrm>
          <a:prstGeom prst="rect">
            <a:avLst/>
          </a:prstGeom>
        </p:spPr>
      </p:pic>
      <p:pic>
        <p:nvPicPr>
          <p:cNvPr id="12" name="Picture 11">
            <a:extLst>
              <a:ext uri="{FF2B5EF4-FFF2-40B4-BE49-F238E27FC236}">
                <a16:creationId xmlns:a16="http://schemas.microsoft.com/office/drawing/2014/main" id="{0B55FC03-DE95-4918-9902-7C4755A1BD39}"/>
              </a:ext>
            </a:extLst>
          </p:cNvPr>
          <p:cNvPicPr>
            <a:picLocks noChangeAspect="1"/>
          </p:cNvPicPr>
          <p:nvPr/>
        </p:nvPicPr>
        <p:blipFill>
          <a:blip r:embed="rId5"/>
          <a:stretch>
            <a:fillRect/>
          </a:stretch>
        </p:blipFill>
        <p:spPr>
          <a:xfrm>
            <a:off x="6084712" y="591301"/>
            <a:ext cx="829211" cy="942647"/>
          </a:xfrm>
          <a:prstGeom prst="rect">
            <a:avLst/>
          </a:prstGeom>
        </p:spPr>
      </p:pic>
      <p:pic>
        <p:nvPicPr>
          <p:cNvPr id="14" name="Picture 13">
            <a:extLst>
              <a:ext uri="{FF2B5EF4-FFF2-40B4-BE49-F238E27FC236}">
                <a16:creationId xmlns:a16="http://schemas.microsoft.com/office/drawing/2014/main" id="{03A86B67-7636-47AC-88AE-84C82D04FF93}"/>
              </a:ext>
            </a:extLst>
          </p:cNvPr>
          <p:cNvPicPr>
            <a:picLocks noChangeAspect="1"/>
          </p:cNvPicPr>
          <p:nvPr/>
        </p:nvPicPr>
        <p:blipFill>
          <a:blip r:embed="rId6"/>
          <a:stretch>
            <a:fillRect/>
          </a:stretch>
        </p:blipFill>
        <p:spPr>
          <a:xfrm>
            <a:off x="4180882" y="577643"/>
            <a:ext cx="721925" cy="1012223"/>
          </a:xfrm>
          <a:prstGeom prst="rect">
            <a:avLst/>
          </a:prstGeom>
        </p:spPr>
      </p:pic>
      <p:pic>
        <p:nvPicPr>
          <p:cNvPr id="16" name="Picture 15">
            <a:extLst>
              <a:ext uri="{FF2B5EF4-FFF2-40B4-BE49-F238E27FC236}">
                <a16:creationId xmlns:a16="http://schemas.microsoft.com/office/drawing/2014/main" id="{9D4559BF-12D2-4D00-A649-4C1DCF455B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431" y="591301"/>
            <a:ext cx="847750" cy="1012223"/>
          </a:xfrm>
          <a:prstGeom prst="rect">
            <a:avLst/>
          </a:prstGeom>
        </p:spPr>
      </p:pic>
      <p:sp>
        <p:nvSpPr>
          <p:cNvPr id="18" name="TextBox 17">
            <a:extLst>
              <a:ext uri="{FF2B5EF4-FFF2-40B4-BE49-F238E27FC236}">
                <a16:creationId xmlns:a16="http://schemas.microsoft.com/office/drawing/2014/main" id="{AFB22711-2D78-4A26-83F3-DB589E502FC1}"/>
              </a:ext>
            </a:extLst>
          </p:cNvPr>
          <p:cNvSpPr txBox="1"/>
          <p:nvPr/>
        </p:nvSpPr>
        <p:spPr>
          <a:xfrm>
            <a:off x="152074" y="314302"/>
            <a:ext cx="1128086" cy="300082"/>
          </a:xfrm>
          <a:prstGeom prst="rect">
            <a:avLst/>
          </a:prstGeom>
          <a:solidFill>
            <a:schemeClr val="bg1"/>
          </a:solidFill>
        </p:spPr>
        <p:txBody>
          <a:bodyPr wrap="square" rtlCol="0">
            <a:spAutoFit/>
          </a:bodyPr>
          <a:lstStyle/>
          <a:p>
            <a:pPr algn="ctr"/>
            <a:r>
              <a:rPr lang="en-US" sz="1350" dirty="0"/>
              <a:t>Static GNSS</a:t>
            </a:r>
          </a:p>
        </p:txBody>
      </p:sp>
      <p:sp>
        <p:nvSpPr>
          <p:cNvPr id="19" name="TextBox 18">
            <a:extLst>
              <a:ext uri="{FF2B5EF4-FFF2-40B4-BE49-F238E27FC236}">
                <a16:creationId xmlns:a16="http://schemas.microsoft.com/office/drawing/2014/main" id="{FCE7305E-0DE6-425D-9D80-5DB54C4DB6E8}"/>
              </a:ext>
            </a:extLst>
          </p:cNvPr>
          <p:cNvSpPr txBox="1"/>
          <p:nvPr/>
        </p:nvSpPr>
        <p:spPr>
          <a:xfrm>
            <a:off x="2159880" y="314302"/>
            <a:ext cx="1128086" cy="300082"/>
          </a:xfrm>
          <a:prstGeom prst="rect">
            <a:avLst/>
          </a:prstGeom>
          <a:solidFill>
            <a:schemeClr val="bg1"/>
          </a:solidFill>
        </p:spPr>
        <p:txBody>
          <a:bodyPr wrap="square" rtlCol="0">
            <a:spAutoFit/>
          </a:bodyPr>
          <a:lstStyle/>
          <a:p>
            <a:pPr algn="ctr"/>
            <a:r>
              <a:rPr lang="en-US" sz="1350" dirty="0"/>
              <a:t>RTK/RTN</a:t>
            </a:r>
          </a:p>
        </p:txBody>
      </p:sp>
      <p:sp>
        <p:nvSpPr>
          <p:cNvPr id="20" name="TextBox 19">
            <a:extLst>
              <a:ext uri="{FF2B5EF4-FFF2-40B4-BE49-F238E27FC236}">
                <a16:creationId xmlns:a16="http://schemas.microsoft.com/office/drawing/2014/main" id="{47A99F19-561F-412B-AA58-1396A59DF034}"/>
              </a:ext>
            </a:extLst>
          </p:cNvPr>
          <p:cNvSpPr txBox="1"/>
          <p:nvPr/>
        </p:nvSpPr>
        <p:spPr>
          <a:xfrm>
            <a:off x="5935274" y="314302"/>
            <a:ext cx="1128086" cy="300082"/>
          </a:xfrm>
          <a:prstGeom prst="rect">
            <a:avLst/>
          </a:prstGeom>
          <a:solidFill>
            <a:schemeClr val="bg1"/>
          </a:solidFill>
        </p:spPr>
        <p:txBody>
          <a:bodyPr wrap="square" rtlCol="0">
            <a:spAutoFit/>
          </a:bodyPr>
          <a:lstStyle/>
          <a:p>
            <a:pPr algn="ctr"/>
            <a:r>
              <a:rPr lang="en-US" sz="1350" dirty="0"/>
              <a:t>Leveling</a:t>
            </a:r>
          </a:p>
        </p:txBody>
      </p:sp>
      <p:sp>
        <p:nvSpPr>
          <p:cNvPr id="21" name="TextBox 20">
            <a:extLst>
              <a:ext uri="{FF2B5EF4-FFF2-40B4-BE49-F238E27FC236}">
                <a16:creationId xmlns:a16="http://schemas.microsoft.com/office/drawing/2014/main" id="{1C529D70-9DF4-456B-8E44-EE5B8B11E030}"/>
              </a:ext>
            </a:extLst>
          </p:cNvPr>
          <p:cNvSpPr txBox="1"/>
          <p:nvPr/>
        </p:nvSpPr>
        <p:spPr>
          <a:xfrm>
            <a:off x="3958467" y="308203"/>
            <a:ext cx="1086240" cy="300082"/>
          </a:xfrm>
          <a:prstGeom prst="rect">
            <a:avLst/>
          </a:prstGeom>
          <a:solidFill>
            <a:schemeClr val="bg1"/>
          </a:solidFill>
        </p:spPr>
        <p:txBody>
          <a:bodyPr wrap="square" rtlCol="0">
            <a:spAutoFit/>
          </a:bodyPr>
          <a:lstStyle/>
          <a:p>
            <a:pPr algn="ctr"/>
            <a:r>
              <a:rPr lang="en-US" sz="1350" dirty="0"/>
              <a:t>Classical</a:t>
            </a:r>
          </a:p>
        </p:txBody>
      </p:sp>
      <p:sp>
        <p:nvSpPr>
          <p:cNvPr id="22" name="TextBox 21">
            <a:extLst>
              <a:ext uri="{FF2B5EF4-FFF2-40B4-BE49-F238E27FC236}">
                <a16:creationId xmlns:a16="http://schemas.microsoft.com/office/drawing/2014/main" id="{A2C14F3F-74C9-473D-9716-5FA42A6055E2}"/>
              </a:ext>
            </a:extLst>
          </p:cNvPr>
          <p:cNvSpPr txBox="1"/>
          <p:nvPr/>
        </p:nvSpPr>
        <p:spPr>
          <a:xfrm>
            <a:off x="7876259" y="300643"/>
            <a:ext cx="1086240" cy="300082"/>
          </a:xfrm>
          <a:prstGeom prst="rect">
            <a:avLst/>
          </a:prstGeom>
          <a:solidFill>
            <a:schemeClr val="bg1"/>
          </a:solidFill>
        </p:spPr>
        <p:txBody>
          <a:bodyPr wrap="square" rtlCol="0">
            <a:spAutoFit/>
          </a:bodyPr>
          <a:lstStyle/>
          <a:p>
            <a:pPr algn="ctr"/>
            <a:r>
              <a:rPr lang="en-US" sz="1350" dirty="0"/>
              <a:t>Rel. Gravity</a:t>
            </a:r>
          </a:p>
        </p:txBody>
      </p:sp>
      <p:sp>
        <p:nvSpPr>
          <p:cNvPr id="23" name="TextBox 22">
            <a:extLst>
              <a:ext uri="{FF2B5EF4-FFF2-40B4-BE49-F238E27FC236}">
                <a16:creationId xmlns:a16="http://schemas.microsoft.com/office/drawing/2014/main" id="{EA02E7A8-4E80-4455-A3F3-8BCF7B3113A4}"/>
              </a:ext>
            </a:extLst>
          </p:cNvPr>
          <p:cNvSpPr txBox="1"/>
          <p:nvPr/>
        </p:nvSpPr>
        <p:spPr>
          <a:xfrm>
            <a:off x="218929" y="16906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24" name="TextBox 23">
            <a:extLst>
              <a:ext uri="{FF2B5EF4-FFF2-40B4-BE49-F238E27FC236}">
                <a16:creationId xmlns:a16="http://schemas.microsoft.com/office/drawing/2014/main" id="{3D6A2A25-A765-4317-8D18-875EAC9ED8B9}"/>
              </a:ext>
            </a:extLst>
          </p:cNvPr>
          <p:cNvSpPr txBox="1"/>
          <p:nvPr/>
        </p:nvSpPr>
        <p:spPr>
          <a:xfrm>
            <a:off x="2417864" y="16888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25" name="TextBox 24">
            <a:extLst>
              <a:ext uri="{FF2B5EF4-FFF2-40B4-BE49-F238E27FC236}">
                <a16:creationId xmlns:a16="http://schemas.microsoft.com/office/drawing/2014/main" id="{CFBDCB7E-810D-4E32-A5FD-EDA7464B8C81}"/>
              </a:ext>
            </a:extLst>
          </p:cNvPr>
          <p:cNvSpPr txBox="1"/>
          <p:nvPr/>
        </p:nvSpPr>
        <p:spPr>
          <a:xfrm>
            <a:off x="6118351" y="16841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26" name="TextBox 25">
            <a:extLst>
              <a:ext uri="{FF2B5EF4-FFF2-40B4-BE49-F238E27FC236}">
                <a16:creationId xmlns:a16="http://schemas.microsoft.com/office/drawing/2014/main" id="{5B0F5322-57CB-4B3B-95D8-6A3444F05ADE}"/>
              </a:ext>
            </a:extLst>
          </p:cNvPr>
          <p:cNvSpPr txBox="1"/>
          <p:nvPr/>
        </p:nvSpPr>
        <p:spPr>
          <a:xfrm>
            <a:off x="4182916" y="16942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27" name="TextBox 26">
            <a:extLst>
              <a:ext uri="{FF2B5EF4-FFF2-40B4-BE49-F238E27FC236}">
                <a16:creationId xmlns:a16="http://schemas.microsoft.com/office/drawing/2014/main" id="{FD63B210-8292-4233-BE4F-184D82FD53B5}"/>
              </a:ext>
            </a:extLst>
          </p:cNvPr>
          <p:cNvSpPr txBox="1"/>
          <p:nvPr/>
        </p:nvSpPr>
        <p:spPr>
          <a:xfrm>
            <a:off x="8011113" y="16704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28" name="Rectangle 27">
            <a:extLst>
              <a:ext uri="{FF2B5EF4-FFF2-40B4-BE49-F238E27FC236}">
                <a16:creationId xmlns:a16="http://schemas.microsoft.com/office/drawing/2014/main" id="{7B05AC91-C063-4FCB-8B61-004EF4DAE972}"/>
              </a:ext>
            </a:extLst>
          </p:cNvPr>
          <p:cNvSpPr/>
          <p:nvPr/>
        </p:nvSpPr>
        <p:spPr>
          <a:xfrm>
            <a:off x="152074" y="2863119"/>
            <a:ext cx="8866181" cy="2177988"/>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numCol="2" rtlCol="0" anchor="ctr"/>
          <a:lstStyle/>
          <a:p>
            <a:pPr marL="214313" indent="-214313">
              <a:buFont typeface="Arial" panose="020B0604020202020204" pitchFamily="34" charset="0"/>
              <a:buChar char="•"/>
            </a:pPr>
            <a:r>
              <a:rPr lang="en-US" sz="1350" dirty="0">
                <a:solidFill>
                  <a:schemeClr val="tx1"/>
                </a:solidFill>
              </a:rPr>
              <a:t>Upload multiple types of data and multiple files into a single survey project</a:t>
            </a:r>
          </a:p>
          <a:p>
            <a:pPr marL="214313" indent="-214313">
              <a:buFont typeface="Arial" panose="020B0604020202020204" pitchFamily="34" charset="0"/>
              <a:buChar char="•"/>
            </a:pPr>
            <a:r>
              <a:rPr lang="en-US" sz="1350" dirty="0">
                <a:solidFill>
                  <a:schemeClr val="tx1"/>
                </a:solidFill>
              </a:rPr>
              <a:t>Process RINEX into a position (like today’s OPUS-S)</a:t>
            </a:r>
          </a:p>
          <a:p>
            <a:pPr marL="214313" indent="-214313">
              <a:buFont typeface="Arial" panose="020B0604020202020204" pitchFamily="34" charset="0"/>
              <a:buChar char="•"/>
            </a:pPr>
            <a:r>
              <a:rPr lang="en-US" sz="1350" dirty="0">
                <a:solidFill>
                  <a:schemeClr val="tx1"/>
                </a:solidFill>
              </a:rPr>
              <a:t>Process RINEX into mark-to-mark vectors</a:t>
            </a:r>
          </a:p>
          <a:p>
            <a:pPr marL="214313" indent="-214313">
              <a:buFont typeface="Arial" panose="020B0604020202020204" pitchFamily="34" charset="0"/>
              <a:buChar char="•"/>
            </a:pPr>
            <a:r>
              <a:rPr lang="en-US" sz="1350" dirty="0">
                <a:solidFill>
                  <a:schemeClr val="tx1"/>
                </a:solidFill>
              </a:rPr>
              <a:t>Process Classical into mark-to-mark angles/distances</a:t>
            </a:r>
          </a:p>
          <a:p>
            <a:pPr marL="214313" indent="-214313">
              <a:buFont typeface="Arial" panose="020B0604020202020204" pitchFamily="34" charset="0"/>
              <a:buChar char="•"/>
            </a:pPr>
            <a:r>
              <a:rPr lang="en-US" sz="1350" dirty="0">
                <a:solidFill>
                  <a:schemeClr val="tx1"/>
                </a:solidFill>
              </a:rPr>
              <a:t>Process Leveling into mark-to-mark ortho. differences</a:t>
            </a:r>
          </a:p>
          <a:p>
            <a:pPr marL="214313" indent="-214313">
              <a:buFont typeface="Arial" panose="020B0604020202020204" pitchFamily="34" charset="0"/>
              <a:buChar char="•"/>
            </a:pPr>
            <a:r>
              <a:rPr lang="en-US" sz="1350" dirty="0">
                <a:solidFill>
                  <a:schemeClr val="tx1"/>
                </a:solidFill>
              </a:rPr>
              <a:t>Process Rel. Gravity into mark gravity</a:t>
            </a:r>
          </a:p>
          <a:p>
            <a:pPr marL="214313" indent="-214313">
              <a:buFont typeface="Arial" panose="020B0604020202020204" pitchFamily="34" charset="0"/>
              <a:buChar char="•"/>
            </a:pPr>
            <a:r>
              <a:rPr lang="en-US" sz="1350" dirty="0">
                <a:solidFill>
                  <a:schemeClr val="tx1"/>
                </a:solidFill>
              </a:rPr>
              <a:t>Combine GNSS, RTK/N, Classical in a Geometric Adjustment</a:t>
            </a:r>
          </a:p>
          <a:p>
            <a:pPr marL="214313" indent="-214313">
              <a:buFont typeface="Arial" panose="020B0604020202020204" pitchFamily="34" charset="0"/>
              <a:buChar char="•"/>
            </a:pPr>
            <a:r>
              <a:rPr lang="en-US" sz="1350" dirty="0">
                <a:solidFill>
                  <a:schemeClr val="tx1"/>
                </a:solidFill>
              </a:rPr>
              <a:t>Combine Classical and Leveling in an Orthometric Adj.</a:t>
            </a:r>
          </a:p>
          <a:p>
            <a:pPr marL="214313" indent="-214313">
              <a:buFont typeface="Arial" panose="020B0604020202020204" pitchFamily="34" charset="0"/>
              <a:buChar char="•"/>
            </a:pPr>
            <a:r>
              <a:rPr lang="en-US" sz="1350" dirty="0">
                <a:solidFill>
                  <a:schemeClr val="tx1"/>
                </a:solidFill>
              </a:rPr>
              <a:t>Adjust Relative Gravity for either gravity or vertical gradients in a Gravimetric Adjustment</a:t>
            </a:r>
          </a:p>
          <a:p>
            <a:pPr marL="214313" indent="-214313">
              <a:buFont typeface="Arial" panose="020B0604020202020204" pitchFamily="34" charset="0"/>
              <a:buChar char="•"/>
            </a:pPr>
            <a:r>
              <a:rPr lang="en-US" sz="1350" dirty="0">
                <a:solidFill>
                  <a:schemeClr val="tx1"/>
                </a:solidFill>
              </a:rPr>
              <a:t>Special settings for “Calibration Base Lines”</a:t>
            </a:r>
          </a:p>
          <a:p>
            <a:pPr marL="214313" indent="-214313">
              <a:buFont typeface="Arial" panose="020B0604020202020204" pitchFamily="34" charset="0"/>
              <a:buChar char="•"/>
            </a:pPr>
            <a:r>
              <a:rPr lang="en-US" sz="1350" dirty="0">
                <a:solidFill>
                  <a:schemeClr val="tx1"/>
                </a:solidFill>
              </a:rPr>
              <a:t>Choose your epoch and frame</a:t>
            </a:r>
          </a:p>
          <a:p>
            <a:pPr marL="214313" indent="-214313">
              <a:buFont typeface="Arial" panose="020B0604020202020204" pitchFamily="34" charset="0"/>
              <a:buChar char="•"/>
            </a:pPr>
            <a:r>
              <a:rPr lang="en-US" sz="1350" dirty="0">
                <a:solidFill>
                  <a:schemeClr val="tx1"/>
                </a:solidFill>
              </a:rPr>
              <a:t>All coordinates returned are “OPUS Coordinates”</a:t>
            </a:r>
          </a:p>
          <a:p>
            <a:pPr marL="214313" indent="-214313">
              <a:buFont typeface="Arial" panose="020B0604020202020204" pitchFamily="34" charset="0"/>
              <a:buChar char="•"/>
            </a:pPr>
            <a:r>
              <a:rPr lang="en-US" sz="1350" dirty="0">
                <a:solidFill>
                  <a:schemeClr val="tx1"/>
                </a:solidFill>
              </a:rPr>
              <a:t>Submit your data to NGS for QA/QC, database loading, and improvement of future passive mark coordinates (RECs and SECs)</a:t>
            </a:r>
          </a:p>
          <a:p>
            <a:pPr marL="214313" indent="-214313">
              <a:buFont typeface="Arial" panose="020B0604020202020204" pitchFamily="34" charset="0"/>
              <a:buChar char="•"/>
            </a:pPr>
            <a:endParaRPr lang="en-US" sz="1350" dirty="0">
              <a:solidFill>
                <a:schemeClr val="tx1"/>
              </a:solidFill>
            </a:endParaRPr>
          </a:p>
        </p:txBody>
      </p:sp>
      <p:cxnSp>
        <p:nvCxnSpPr>
          <p:cNvPr id="51" name="Connector: Elbow 50">
            <a:extLst>
              <a:ext uri="{FF2B5EF4-FFF2-40B4-BE49-F238E27FC236}">
                <a16:creationId xmlns:a16="http://schemas.microsoft.com/office/drawing/2014/main" id="{C14BE4D4-B42C-41C0-8F0E-2211283EE907}"/>
              </a:ext>
            </a:extLst>
          </p:cNvPr>
          <p:cNvCxnSpPr>
            <a:cxnSpLocks/>
            <a:stCxn id="34" idx="2"/>
            <a:endCxn id="28" idx="0"/>
          </p:cNvCxnSpPr>
          <p:nvPr/>
        </p:nvCxnSpPr>
        <p:spPr>
          <a:xfrm rot="16200000" flipH="1">
            <a:off x="3527422" y="1805375"/>
            <a:ext cx="531279" cy="158420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nector: Elbow 58">
            <a:extLst>
              <a:ext uri="{FF2B5EF4-FFF2-40B4-BE49-F238E27FC236}">
                <a16:creationId xmlns:a16="http://schemas.microsoft.com/office/drawing/2014/main" id="{456AF5E4-6E64-48B9-913F-AF1378375703}"/>
              </a:ext>
            </a:extLst>
          </p:cNvPr>
          <p:cNvCxnSpPr>
            <a:cxnSpLocks/>
            <a:stCxn id="44" idx="2"/>
            <a:endCxn id="28" idx="0"/>
          </p:cNvCxnSpPr>
          <p:nvPr/>
        </p:nvCxnSpPr>
        <p:spPr>
          <a:xfrm rot="5400000">
            <a:off x="4408835" y="2513541"/>
            <a:ext cx="525909" cy="17324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ctor: Elbow 68">
            <a:extLst>
              <a:ext uri="{FF2B5EF4-FFF2-40B4-BE49-F238E27FC236}">
                <a16:creationId xmlns:a16="http://schemas.microsoft.com/office/drawing/2014/main" id="{E53408A0-380B-4C65-A640-985684A059C6}"/>
              </a:ext>
            </a:extLst>
          </p:cNvPr>
          <p:cNvCxnSpPr>
            <a:cxnSpLocks/>
            <a:stCxn id="41" idx="2"/>
            <a:endCxn id="28" idx="0"/>
          </p:cNvCxnSpPr>
          <p:nvPr/>
        </p:nvCxnSpPr>
        <p:spPr>
          <a:xfrm rot="5400000">
            <a:off x="5363188" y="1549098"/>
            <a:ext cx="535999" cy="2092043"/>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Connector: Elbow 72">
            <a:extLst>
              <a:ext uri="{FF2B5EF4-FFF2-40B4-BE49-F238E27FC236}">
                <a16:creationId xmlns:a16="http://schemas.microsoft.com/office/drawing/2014/main" id="{4EAAEC2B-28AA-471A-A6D3-F4876CEBDB73}"/>
              </a:ext>
            </a:extLst>
          </p:cNvPr>
          <p:cNvCxnSpPr>
            <a:cxnSpLocks/>
            <a:stCxn id="47" idx="2"/>
            <a:endCxn id="28" idx="0"/>
          </p:cNvCxnSpPr>
          <p:nvPr/>
        </p:nvCxnSpPr>
        <p:spPr>
          <a:xfrm rot="5400000">
            <a:off x="6313863" y="584763"/>
            <a:ext cx="549658" cy="4007054"/>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93FFF187-A1AB-484E-B9B2-5710493B1425}"/>
              </a:ext>
            </a:extLst>
          </p:cNvPr>
          <p:cNvSpPr txBox="1"/>
          <p:nvPr/>
        </p:nvSpPr>
        <p:spPr>
          <a:xfrm>
            <a:off x="7879959" y="4318932"/>
            <a:ext cx="1010213" cy="415498"/>
          </a:xfrm>
          <a:prstGeom prst="rect">
            <a:avLst/>
          </a:prstGeom>
          <a:noFill/>
        </p:spPr>
        <p:txBody>
          <a:bodyPr wrap="none" rtlCol="0">
            <a:spAutoFit/>
          </a:bodyPr>
          <a:lstStyle/>
          <a:p>
            <a:r>
              <a:rPr lang="en-US" sz="2100" b="1" dirty="0"/>
              <a:t>OPUS 6</a:t>
            </a:r>
          </a:p>
        </p:txBody>
      </p:sp>
    </p:spTree>
    <p:extLst>
      <p:ext uri="{BB962C8B-B14F-4D97-AF65-F5344CB8AC3E}">
        <p14:creationId xmlns:p14="http://schemas.microsoft.com/office/powerpoint/2010/main" val="3008069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E71BD9-6F29-47B6-885F-780A2487DFC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delivery system</a:t>
            </a:r>
          </a:p>
        </p:txBody>
      </p:sp>
      <p:sp>
        <p:nvSpPr>
          <p:cNvPr id="8" name="Text Placeholder 7">
            <a:extLst>
              <a:ext uri="{FF2B5EF4-FFF2-40B4-BE49-F238E27FC236}">
                <a16:creationId xmlns:a16="http://schemas.microsoft.com/office/drawing/2014/main" id="{CD8FF12E-9D21-41D3-A9E4-4D80D698B7B9}"/>
              </a:ext>
            </a:extLst>
          </p:cNvPr>
          <p:cNvSpPr>
            <a:spLocks noGrp="1"/>
          </p:cNvSpPr>
          <p:nvPr>
            <p:ph type="body" idx="1"/>
          </p:nvPr>
        </p:nvSpPr>
        <p:spPr/>
        <p:txBody>
          <a:bodyPr>
            <a:normAutofit/>
          </a:bodyPr>
          <a:lstStyle/>
          <a:p>
            <a:r>
              <a:rPr lang="en-US" sz="3200" dirty="0">
                <a:latin typeface="Arial" panose="020B0604020202020204" pitchFamily="34" charset="0"/>
                <a:cs typeface="Arial" panose="020B0604020202020204" pitchFamily="34" charset="0"/>
              </a:rPr>
              <a:t>The future of datasheets</a:t>
            </a:r>
          </a:p>
        </p:txBody>
      </p:sp>
      <p:sp>
        <p:nvSpPr>
          <p:cNvPr id="6" name="Slide Number Placeholder 5">
            <a:extLst>
              <a:ext uri="{FF2B5EF4-FFF2-40B4-BE49-F238E27FC236}">
                <a16:creationId xmlns:a16="http://schemas.microsoft.com/office/drawing/2014/main" id="{1588E1BC-2587-4AED-856A-551B6B8F6C55}"/>
              </a:ext>
            </a:extLst>
          </p:cNvPr>
          <p:cNvSpPr>
            <a:spLocks noGrp="1"/>
          </p:cNvSpPr>
          <p:nvPr>
            <p:ph type="sldNum" sz="quarter" idx="12"/>
          </p:nvPr>
        </p:nvSpPr>
        <p:spPr/>
        <p:txBody>
          <a:bodyPr/>
          <a:lstStyle/>
          <a:p>
            <a:fld id="{D3D538F9-49A3-B84F-B36B-A7030CDE5D5B}" type="slidenum">
              <a:rPr lang="en-US" smtClean="0"/>
              <a:t>82</a:t>
            </a:fld>
            <a:endParaRPr lang="en-US"/>
          </a:p>
        </p:txBody>
      </p:sp>
    </p:spTree>
    <p:extLst>
      <p:ext uri="{BB962C8B-B14F-4D97-AF65-F5344CB8AC3E}">
        <p14:creationId xmlns:p14="http://schemas.microsoft.com/office/powerpoint/2010/main" val="39853663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B923-0CFC-48B1-B747-F6BFDB79674E}"/>
              </a:ext>
            </a:extLst>
          </p:cNvPr>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Data Delivery System </a:t>
            </a:r>
          </a:p>
        </p:txBody>
      </p:sp>
      <p:sp>
        <p:nvSpPr>
          <p:cNvPr id="3" name="Content Placeholder 2">
            <a:extLst>
              <a:ext uri="{FF2B5EF4-FFF2-40B4-BE49-F238E27FC236}">
                <a16:creationId xmlns:a16="http://schemas.microsoft.com/office/drawing/2014/main" id="{7D5245DC-F3AE-44D6-BCCB-3D877397BF6E}"/>
              </a:ext>
            </a:extLst>
          </p:cNvPr>
          <p:cNvSpPr>
            <a:spLocks noGrp="1"/>
          </p:cNvSpPr>
          <p:nvPr>
            <p:ph idx="1"/>
          </p:nvPr>
        </p:nvSpPr>
        <p:spPr/>
        <p:txBody>
          <a:bodyPr>
            <a:normAutofit lnSpcReduction="10000"/>
          </a:bodyPr>
          <a:lstStyle/>
          <a:p>
            <a:r>
              <a:rPr lang="en-US" sz="3000" dirty="0"/>
              <a:t>The </a:t>
            </a:r>
            <a:r>
              <a:rPr lang="en-US" sz="3000" b="1" dirty="0"/>
              <a:t>Data Delivery System </a:t>
            </a:r>
            <a:r>
              <a:rPr lang="en-US" sz="3000" dirty="0"/>
              <a:t>(DDS) is a system for querying the new </a:t>
            </a:r>
            <a:r>
              <a:rPr lang="en-US" sz="3000" b="1" dirty="0"/>
              <a:t>NSRS database</a:t>
            </a:r>
          </a:p>
          <a:p>
            <a:pPr lvl="1"/>
            <a:r>
              <a:rPr lang="en-US" sz="2600" dirty="0"/>
              <a:t>The most common query will be for a new version of </a:t>
            </a:r>
            <a:r>
              <a:rPr lang="en-US" sz="2600" b="1" dirty="0"/>
              <a:t>datasheets</a:t>
            </a:r>
          </a:p>
          <a:p>
            <a:pPr lvl="1"/>
            <a:r>
              <a:rPr lang="en-US" sz="2600" dirty="0"/>
              <a:t>But other queries will be part of the DDS</a:t>
            </a:r>
          </a:p>
          <a:p>
            <a:pPr lvl="2"/>
            <a:r>
              <a:rPr lang="en-US" sz="2200" dirty="0"/>
              <a:t>Mark recovery and mark reporting</a:t>
            </a:r>
          </a:p>
          <a:p>
            <a:pPr lvl="2"/>
            <a:r>
              <a:rPr lang="en-US" sz="2200" dirty="0"/>
              <a:t>Active control (CORSs)</a:t>
            </a:r>
          </a:p>
          <a:p>
            <a:pPr lvl="2"/>
            <a:r>
              <a:rPr lang="en-US" sz="2200" dirty="0"/>
              <a:t>Projects, observations, data, etc.</a:t>
            </a:r>
          </a:p>
          <a:p>
            <a:pPr lvl="1"/>
            <a:endParaRPr lang="en-US" i="1" dirty="0"/>
          </a:p>
          <a:p>
            <a:pPr lvl="1"/>
            <a:endParaRPr lang="en-US" i="1" dirty="0"/>
          </a:p>
        </p:txBody>
      </p:sp>
      <p:sp>
        <p:nvSpPr>
          <p:cNvPr id="6" name="Slide Number Placeholder 5">
            <a:extLst>
              <a:ext uri="{FF2B5EF4-FFF2-40B4-BE49-F238E27FC236}">
                <a16:creationId xmlns:a16="http://schemas.microsoft.com/office/drawing/2014/main" id="{2200F08C-8940-48FF-B061-C9BB342E8F80}"/>
              </a:ext>
            </a:extLst>
          </p:cNvPr>
          <p:cNvSpPr>
            <a:spLocks noGrp="1"/>
          </p:cNvSpPr>
          <p:nvPr>
            <p:ph type="sldNum" sz="quarter" idx="12"/>
          </p:nvPr>
        </p:nvSpPr>
        <p:spPr/>
        <p:txBody>
          <a:bodyPr/>
          <a:lstStyle/>
          <a:p>
            <a:pPr>
              <a:defRPr/>
            </a:pPr>
            <a:fld id="{EB6791C4-DF4E-4C17-A41C-B2BEB15390BD}" type="slidenum">
              <a:rPr lang="en-US" smtClean="0"/>
              <a:pPr>
                <a:defRPr/>
              </a:pPr>
              <a:t>83</a:t>
            </a:fld>
            <a:endParaRPr lang="en-US"/>
          </a:p>
        </p:txBody>
      </p:sp>
    </p:spTree>
    <p:extLst>
      <p:ext uri="{BB962C8B-B14F-4D97-AF65-F5344CB8AC3E}">
        <p14:creationId xmlns:p14="http://schemas.microsoft.com/office/powerpoint/2010/main" val="25127930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B443F8-C41C-4821-9097-961562B16D1F}"/>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FE39F1D8-6A10-4AB2-8E20-20C6E6A60428}"/>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316E14A3-B41F-47F1-A33C-535C0BACAB06}"/>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Datasheets are the current way to access the NSRS</a:t>
            </a:r>
          </a:p>
          <a:p>
            <a:r>
              <a:rPr lang="en-US" dirty="0">
                <a:latin typeface="Arial" panose="020B0604020202020204" pitchFamily="34" charset="0"/>
                <a:cs typeface="Arial" panose="020B0604020202020204" pitchFamily="34" charset="0"/>
              </a:rPr>
              <a:t>Give information about passive marks, including coordinates</a:t>
            </a:r>
          </a:p>
        </p:txBody>
      </p:sp>
      <p:sp>
        <p:nvSpPr>
          <p:cNvPr id="6" name="Slide Number Placeholder 5">
            <a:extLst>
              <a:ext uri="{FF2B5EF4-FFF2-40B4-BE49-F238E27FC236}">
                <a16:creationId xmlns:a16="http://schemas.microsoft.com/office/drawing/2014/main" id="{C44B3D70-7D44-489B-AE1C-790825BB3090}"/>
              </a:ext>
            </a:extLst>
          </p:cNvPr>
          <p:cNvSpPr>
            <a:spLocks noGrp="1"/>
          </p:cNvSpPr>
          <p:nvPr>
            <p:ph type="sldNum" sz="quarter" idx="12"/>
          </p:nvPr>
        </p:nvSpPr>
        <p:spPr/>
        <p:txBody>
          <a:bodyPr/>
          <a:lstStyle/>
          <a:p>
            <a:fld id="{D3D538F9-49A3-B84F-B36B-A7030CDE5D5B}" type="slidenum">
              <a:rPr lang="en-US" smtClean="0"/>
              <a:t>84</a:t>
            </a:fld>
            <a:endParaRPr lang="en-US"/>
          </a:p>
        </p:txBody>
      </p:sp>
      <p:pic>
        <p:nvPicPr>
          <p:cNvPr id="2" name="Picture 1">
            <a:extLst>
              <a:ext uri="{FF2B5EF4-FFF2-40B4-BE49-F238E27FC236}">
                <a16:creationId xmlns:a16="http://schemas.microsoft.com/office/drawing/2014/main" id="{4FCFBF1F-D04D-4798-B1B7-429F1FEFABCC}"/>
              </a:ext>
            </a:extLst>
          </p:cNvPr>
          <p:cNvPicPr>
            <a:picLocks noChangeAspect="1"/>
          </p:cNvPicPr>
          <p:nvPr/>
        </p:nvPicPr>
        <p:blipFill>
          <a:blip r:embed="rId2"/>
          <a:stretch>
            <a:fillRect/>
          </a:stretch>
        </p:blipFill>
        <p:spPr>
          <a:xfrm>
            <a:off x="598612" y="379140"/>
            <a:ext cx="3692102" cy="4764359"/>
          </a:xfrm>
          <a:prstGeom prst="rect">
            <a:avLst/>
          </a:prstGeom>
        </p:spPr>
      </p:pic>
    </p:spTree>
    <p:extLst>
      <p:ext uri="{BB962C8B-B14F-4D97-AF65-F5344CB8AC3E}">
        <p14:creationId xmlns:p14="http://schemas.microsoft.com/office/powerpoint/2010/main" val="31165835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3db8d5fee7_0_713"/>
          <p:cNvSpPr txBox="1"/>
          <p:nvPr/>
        </p:nvSpPr>
        <p:spPr>
          <a:xfrm>
            <a:off x="120869" y="441960"/>
            <a:ext cx="8902200" cy="4602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ASCII Datasheet for PID=AC6803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Starting Datasheet Retrieval...</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1        National Geodetic Survey,   Retrieval Date = JULY  1, 2022</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HT_MOD      -  This is a Height Modernization Survey Station.</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PACS        -  This is a Primary Airport Control Station.</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DESIGNATION -  AZC A</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PID         -  AC6803</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STATE/COUNTY-  AZ/MOHAVE</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COUNTRY     -  US</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  USGS QUAD   -  LOST SPRING MOUNTAIN EAST (2018)</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Courier New"/>
                <a:ea typeface="Courier New"/>
                <a:cs typeface="Courier New"/>
                <a:sym typeface="Courier New"/>
              </a:rPr>
              <a:t> AC6803</a:t>
            </a:r>
            <a:endParaRPr/>
          </a:p>
          <a:p>
            <a:pPr marL="0" marR="0" lvl="0" indent="0" algn="l" rtl="0">
              <a:lnSpc>
                <a:spcPct val="100000"/>
              </a:lnSpc>
              <a:spcBef>
                <a:spcPts val="0"/>
              </a:spcBef>
              <a:spcAft>
                <a:spcPts val="0"/>
              </a:spcAft>
              <a:buNone/>
            </a:pPr>
            <a:r>
              <a:rPr lang="en-US" sz="2800" b="1" i="0" u="none" strike="noStrike" cap="none">
                <a:solidFill>
                  <a:srgbClr val="FF0000"/>
                </a:solidFill>
                <a:latin typeface="Arial"/>
                <a:ea typeface="Arial"/>
                <a:cs typeface="Arial"/>
                <a:sym typeface="Arial"/>
              </a:rPr>
              <a:t>…</a:t>
            </a:r>
            <a:endParaRPr sz="2800" b="1" i="0" u="none" strike="noStrike" cap="none">
              <a:solidFill>
                <a:srgbClr val="FF0000"/>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5AA2C1EE-C1CF-49F1-AF1C-171A36EC52BD}"/>
              </a:ext>
            </a:extLst>
          </p:cNvPr>
          <p:cNvSpPr>
            <a:spLocks noGrp="1"/>
          </p:cNvSpPr>
          <p:nvPr>
            <p:ph type="sldNum" sz="quarter" idx="12"/>
          </p:nvPr>
        </p:nvSpPr>
        <p:spPr/>
        <p:txBody>
          <a:bodyPr/>
          <a:lstStyle/>
          <a:p>
            <a:fld id="{D3D538F9-49A3-B84F-B36B-A7030CDE5D5B}" type="slidenum">
              <a:rPr lang="en-US" smtClean="0"/>
              <a:t>85</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3db8d5fee7_0_717"/>
          <p:cNvSpPr txBox="1"/>
          <p:nvPr/>
        </p:nvSpPr>
        <p:spPr>
          <a:xfrm>
            <a:off x="113249" y="380445"/>
            <a:ext cx="8902200" cy="470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JSON Datasheet for PID=AC6803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{"datasheet":</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"datasheetHeading":"National Geodetic Survey",</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"datasheetRetrievalDate":"JULY  1, 2022",</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"htMod":"This is a Height Modernization Survey Station.",</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"pacs":"This is a Primary Airport Control Station.",</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"determinedProjects":[</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{"project":"GPS1154"},{"project":"GPS2300"},{"project":"GPS2507"},{"project":"GPS280"},</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{"project":"GPS2846"}</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"observedProjects":[{"project":"GPS1154"},{"project":"GPS1195/11"},{"project":"GPS2507"}],</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"occupiedProjects":[{"project":"GPS1154"},{"project":"GPS1195/11"}],</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"designation":"AZC A",</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"pid":"AC6803",</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"state":"AZ",</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"county":"MOHAVE",</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"country":"US",</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"quad":"LOST SPRING MOUNTAIN EAST (2018)",</a:t>
            </a:r>
            <a:endParaRPr/>
          </a:p>
          <a:p>
            <a:pPr marL="0" marR="0" lvl="0" indent="0" algn="l" rtl="0">
              <a:lnSpc>
                <a:spcPct val="100000"/>
              </a:lnSpc>
              <a:spcBef>
                <a:spcPts val="0"/>
              </a:spcBef>
              <a:spcAft>
                <a:spcPts val="0"/>
              </a:spcAft>
              <a:buNone/>
            </a:pPr>
            <a:r>
              <a:rPr lang="en-US" sz="2800" b="1" i="0" u="none" strike="noStrike" cap="none">
                <a:solidFill>
                  <a:srgbClr val="FF0000"/>
                </a:solidFill>
                <a:latin typeface="Courier New"/>
                <a:ea typeface="Courier New"/>
                <a:cs typeface="Courier New"/>
                <a:sym typeface="Courier New"/>
              </a:rPr>
              <a:t>…</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   }</a:t>
            </a:r>
            <a:endParaRPr/>
          </a:p>
          <a:p>
            <a:pPr marL="0" marR="0" lvl="0" indent="0" algn="l" rtl="0">
              <a:lnSpc>
                <a:spcPct val="100000"/>
              </a:lnSpc>
              <a:spcBef>
                <a:spcPts val="0"/>
              </a:spcBef>
              <a:spcAft>
                <a:spcPts val="0"/>
              </a:spcAft>
              <a:buNone/>
            </a:pPr>
            <a:r>
              <a:rPr lang="en-US" sz="1050" b="1" i="0" u="none" strike="noStrike" cap="none">
                <a:solidFill>
                  <a:srgbClr val="000000"/>
                </a:solidFill>
                <a:latin typeface="Courier New"/>
                <a:ea typeface="Courier New"/>
                <a:cs typeface="Courier New"/>
                <a:sym typeface="Courier New"/>
              </a:rPr>
              <a:t>}</a:t>
            </a:r>
            <a:endParaRPr sz="1050" b="1" i="0" u="none" strike="noStrike" cap="none">
              <a:solidFill>
                <a:srgbClr val="000000"/>
              </a:solidFill>
              <a:latin typeface="Courier New"/>
              <a:ea typeface="Courier New"/>
              <a:cs typeface="Courier New"/>
              <a:sym typeface="Courier New"/>
            </a:endParaRPr>
          </a:p>
        </p:txBody>
      </p:sp>
      <p:sp>
        <p:nvSpPr>
          <p:cNvPr id="4" name="Slide Number Placeholder 3">
            <a:extLst>
              <a:ext uri="{FF2B5EF4-FFF2-40B4-BE49-F238E27FC236}">
                <a16:creationId xmlns:a16="http://schemas.microsoft.com/office/drawing/2014/main" id="{D8A209D5-87F8-45CC-92F2-A10BD258E272}"/>
              </a:ext>
            </a:extLst>
          </p:cNvPr>
          <p:cNvSpPr>
            <a:spLocks noGrp="1"/>
          </p:cNvSpPr>
          <p:nvPr>
            <p:ph type="sldNum" sz="quarter" idx="12"/>
          </p:nvPr>
        </p:nvSpPr>
        <p:spPr/>
        <p:txBody>
          <a:bodyPr/>
          <a:lstStyle/>
          <a:p>
            <a:fld id="{D3D538F9-49A3-B84F-B36B-A7030CDE5D5B}" type="slidenum">
              <a:rPr lang="en-US" smtClean="0"/>
              <a:t>86</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6" name="Slide Number Placeholder 5">
            <a:extLst>
              <a:ext uri="{FF2B5EF4-FFF2-40B4-BE49-F238E27FC236}">
                <a16:creationId xmlns:a16="http://schemas.microsoft.com/office/drawing/2014/main" id="{41DD9A90-23CD-4591-9926-E63F3E1B7397}"/>
              </a:ext>
            </a:extLst>
          </p:cNvPr>
          <p:cNvSpPr>
            <a:spLocks noGrp="1"/>
          </p:cNvSpPr>
          <p:nvPr>
            <p:ph type="sldNum" sz="quarter" idx="12"/>
          </p:nvPr>
        </p:nvSpPr>
        <p:spPr/>
        <p:txBody>
          <a:bodyPr/>
          <a:lstStyle/>
          <a:p>
            <a:fld id="{D3D538F9-49A3-B84F-B36B-A7030CDE5D5B}" type="slidenum">
              <a:rPr lang="en-US" smtClean="0"/>
              <a:t>87</a:t>
            </a:fld>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Tree>
    <p:extLst>
      <p:ext uri="{BB962C8B-B14F-4D97-AF65-F5344CB8AC3E}">
        <p14:creationId xmlns:p14="http://schemas.microsoft.com/office/powerpoint/2010/main" val="12081062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F11688-58B3-46FE-9E33-4EC9BD2F80F8}"/>
              </a:ext>
            </a:extLst>
          </p:cNvPr>
          <p:cNvPicPr>
            <a:picLocks noChangeAspect="1"/>
          </p:cNvPicPr>
          <p:nvPr/>
        </p:nvPicPr>
        <p:blipFill>
          <a:blip r:embed="rId2"/>
          <a:stretch>
            <a:fillRect/>
          </a:stretch>
        </p:blipFill>
        <p:spPr>
          <a:xfrm>
            <a:off x="0" y="987200"/>
            <a:ext cx="4679340" cy="4156300"/>
          </a:xfrm>
          <a:prstGeom prst="rect">
            <a:avLst/>
          </a:prstGeom>
        </p:spPr>
      </p:pic>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sp>
        <p:nvSpPr>
          <p:cNvPr id="7" name="Slide Number Placeholder 6">
            <a:extLst>
              <a:ext uri="{FF2B5EF4-FFF2-40B4-BE49-F238E27FC236}">
                <a16:creationId xmlns:a16="http://schemas.microsoft.com/office/drawing/2014/main" id="{E5CFEA33-D46F-4B1D-9C27-43C6EB95BD58}"/>
              </a:ext>
            </a:extLst>
          </p:cNvPr>
          <p:cNvSpPr>
            <a:spLocks noGrp="1"/>
          </p:cNvSpPr>
          <p:nvPr>
            <p:ph type="sldNum" sz="quarter" idx="12"/>
          </p:nvPr>
        </p:nvSpPr>
        <p:spPr/>
        <p:txBody>
          <a:bodyPr/>
          <a:lstStyle/>
          <a:p>
            <a:fld id="{D3D538F9-49A3-B84F-B36B-A7030CDE5D5B}" type="slidenum">
              <a:rPr lang="en-US" smtClean="0"/>
              <a:t>88</a:t>
            </a:fld>
            <a:endParaRPr lang="en-US"/>
          </a:p>
        </p:txBody>
      </p:sp>
      <p:cxnSp>
        <p:nvCxnSpPr>
          <p:cNvPr id="11" name="Straight Arrow Connector 10">
            <a:extLst>
              <a:ext uri="{FF2B5EF4-FFF2-40B4-BE49-F238E27FC236}">
                <a16:creationId xmlns:a16="http://schemas.microsoft.com/office/drawing/2014/main" id="{4612E72A-6B90-4FB7-B475-9FF510AC2F53}"/>
              </a:ext>
            </a:extLst>
          </p:cNvPr>
          <p:cNvCxnSpPr/>
          <p:nvPr/>
        </p:nvCxnSpPr>
        <p:spPr>
          <a:xfrm flipH="1">
            <a:off x="1894114" y="1087709"/>
            <a:ext cx="2873829" cy="192607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a:extLst>
              <a:ext uri="{FF2B5EF4-FFF2-40B4-BE49-F238E27FC236}">
                <a16:creationId xmlns:a16="http://schemas.microsoft.com/office/drawing/2014/main" id="{39175C3A-B18D-47C8-9282-7C4CB8634A0D}"/>
              </a:ext>
            </a:extLst>
          </p:cNvPr>
          <p:cNvPicPr>
            <a:picLocks noChangeAspect="1"/>
          </p:cNvPicPr>
          <p:nvPr/>
        </p:nvPicPr>
        <p:blipFill>
          <a:blip r:embed="rId3"/>
          <a:stretch>
            <a:fillRect/>
          </a:stretch>
        </p:blipFill>
        <p:spPr>
          <a:xfrm>
            <a:off x="4440504" y="1087709"/>
            <a:ext cx="4779696" cy="4055791"/>
          </a:xfrm>
          <a:prstGeom prst="rect">
            <a:avLst/>
          </a:prstGeom>
        </p:spPr>
      </p:pic>
    </p:spTree>
    <p:extLst>
      <p:ext uri="{BB962C8B-B14F-4D97-AF65-F5344CB8AC3E}">
        <p14:creationId xmlns:p14="http://schemas.microsoft.com/office/powerpoint/2010/main" val="10482684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3" name="Content Placeholder 2">
            <a:extLst>
              <a:ext uri="{FF2B5EF4-FFF2-40B4-BE49-F238E27FC236}">
                <a16:creationId xmlns:a16="http://schemas.microsoft.com/office/drawing/2014/main" id="{B82F5697-CBA0-4905-8147-19110FBE8B4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sp>
        <p:nvSpPr>
          <p:cNvPr id="7" name="Slide Number Placeholder 6">
            <a:extLst>
              <a:ext uri="{FF2B5EF4-FFF2-40B4-BE49-F238E27FC236}">
                <a16:creationId xmlns:a16="http://schemas.microsoft.com/office/drawing/2014/main" id="{E5CFEA33-D46F-4B1D-9C27-43C6EB95BD58}"/>
              </a:ext>
            </a:extLst>
          </p:cNvPr>
          <p:cNvSpPr>
            <a:spLocks noGrp="1"/>
          </p:cNvSpPr>
          <p:nvPr>
            <p:ph type="sldNum" sz="quarter" idx="12"/>
          </p:nvPr>
        </p:nvSpPr>
        <p:spPr/>
        <p:txBody>
          <a:bodyPr/>
          <a:lstStyle/>
          <a:p>
            <a:fld id="{D3D538F9-49A3-B84F-B36B-A7030CDE5D5B}" type="slidenum">
              <a:rPr lang="en-US" smtClean="0"/>
              <a:t>89</a:t>
            </a:fld>
            <a:endParaRPr lang="en-US"/>
          </a:p>
        </p:txBody>
      </p:sp>
      <p:pic>
        <p:nvPicPr>
          <p:cNvPr id="8" name="Picture 7">
            <a:extLst>
              <a:ext uri="{FF2B5EF4-FFF2-40B4-BE49-F238E27FC236}">
                <a16:creationId xmlns:a16="http://schemas.microsoft.com/office/drawing/2014/main" id="{D5B623ED-4C83-4161-9FE7-432339639F8E}"/>
              </a:ext>
            </a:extLst>
          </p:cNvPr>
          <p:cNvPicPr>
            <a:picLocks noChangeAspect="1"/>
          </p:cNvPicPr>
          <p:nvPr/>
        </p:nvPicPr>
        <p:blipFill>
          <a:blip r:embed="rId2"/>
          <a:stretch>
            <a:fillRect/>
          </a:stretch>
        </p:blipFill>
        <p:spPr>
          <a:xfrm>
            <a:off x="-5423" y="1014516"/>
            <a:ext cx="4653623" cy="3923005"/>
          </a:xfrm>
          <a:prstGeom prst="rect">
            <a:avLst/>
          </a:prstGeom>
        </p:spPr>
      </p:pic>
      <p:pic>
        <p:nvPicPr>
          <p:cNvPr id="9" name="Picture 8">
            <a:extLst>
              <a:ext uri="{FF2B5EF4-FFF2-40B4-BE49-F238E27FC236}">
                <a16:creationId xmlns:a16="http://schemas.microsoft.com/office/drawing/2014/main" id="{C0822FFB-0720-42F8-ABEA-B442A50C5582}"/>
              </a:ext>
            </a:extLst>
          </p:cNvPr>
          <p:cNvPicPr>
            <a:picLocks noChangeAspect="1"/>
          </p:cNvPicPr>
          <p:nvPr/>
        </p:nvPicPr>
        <p:blipFill>
          <a:blip r:embed="rId3"/>
          <a:stretch>
            <a:fillRect/>
          </a:stretch>
        </p:blipFill>
        <p:spPr>
          <a:xfrm>
            <a:off x="4552519" y="998449"/>
            <a:ext cx="4526167" cy="4082788"/>
          </a:xfrm>
          <a:prstGeom prst="rect">
            <a:avLst/>
          </a:prstGeom>
        </p:spPr>
      </p:pic>
    </p:spTree>
    <p:extLst>
      <p:ext uri="{BB962C8B-B14F-4D97-AF65-F5344CB8AC3E}">
        <p14:creationId xmlns:p14="http://schemas.microsoft.com/office/powerpoint/2010/main" val="4727738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776911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https://geodesy.noaa.gov/web/science_edu/online_lessons/index.shtml</a:t>
            </a:r>
          </a:p>
        </p:txBody>
      </p:sp>
      <p:sp>
        <p:nvSpPr>
          <p:cNvPr id="2" name="Slide Number Placeholder 1"/>
          <p:cNvSpPr>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02226"/>
            <a:ext cx="635045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Online Lessons</a:t>
            </a:r>
            <a:endParaRPr sz="3600" dirty="0">
              <a:solidFill>
                <a:srgbClr val="002E97"/>
              </a:solidFill>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2"/>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4"/>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5"/>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171-7A15-4234-9312-E3DB6214731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Easy to use mark recovery tool</a:t>
            </a:r>
          </a:p>
        </p:txBody>
      </p:sp>
      <p:sp>
        <p:nvSpPr>
          <p:cNvPr id="3" name="Content Placeholder 2">
            <a:extLst>
              <a:ext uri="{FF2B5EF4-FFF2-40B4-BE49-F238E27FC236}">
                <a16:creationId xmlns:a16="http://schemas.microsoft.com/office/drawing/2014/main" id="{108C4FCD-4D5F-49EA-A29B-84331D68D7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4F5595-993B-4F59-ABCF-514B6AF13197}"/>
              </a:ext>
            </a:extLst>
          </p:cNvPr>
          <p:cNvSpPr>
            <a:spLocks noGrp="1"/>
          </p:cNvSpPr>
          <p:nvPr>
            <p:ph sz="half" idx="2"/>
          </p:nvPr>
        </p:nvSpPr>
        <p:spPr/>
        <p:txBody>
          <a:bodyPr/>
          <a:lstStyle/>
          <a:p>
            <a:endParaRPr lang="en-US"/>
          </a:p>
        </p:txBody>
      </p:sp>
      <p:sp>
        <p:nvSpPr>
          <p:cNvPr id="7" name="Slide Number Placeholder 6">
            <a:extLst>
              <a:ext uri="{FF2B5EF4-FFF2-40B4-BE49-F238E27FC236}">
                <a16:creationId xmlns:a16="http://schemas.microsoft.com/office/drawing/2014/main" id="{3BA76F49-748A-4802-B1A6-3F9BF1282DE2}"/>
              </a:ext>
            </a:extLst>
          </p:cNvPr>
          <p:cNvSpPr>
            <a:spLocks noGrp="1"/>
          </p:cNvSpPr>
          <p:nvPr>
            <p:ph type="sldNum" sz="quarter" idx="12"/>
          </p:nvPr>
        </p:nvSpPr>
        <p:spPr/>
        <p:txBody>
          <a:bodyPr/>
          <a:lstStyle/>
          <a:p>
            <a:fld id="{D3D538F9-49A3-B84F-B36B-A7030CDE5D5B}" type="slidenum">
              <a:rPr lang="en-US" smtClean="0"/>
              <a:t>90</a:t>
            </a:fld>
            <a:endParaRPr lang="en-US"/>
          </a:p>
        </p:txBody>
      </p:sp>
      <p:sp>
        <p:nvSpPr>
          <p:cNvPr id="9" name="Rectangle 8">
            <a:extLst>
              <a:ext uri="{FF2B5EF4-FFF2-40B4-BE49-F238E27FC236}">
                <a16:creationId xmlns:a16="http://schemas.microsoft.com/office/drawing/2014/main" id="{E46B54DF-5AE6-4B29-8400-44C484EBCA99}"/>
              </a:ext>
            </a:extLst>
          </p:cNvPr>
          <p:cNvSpPr/>
          <p:nvPr/>
        </p:nvSpPr>
        <p:spPr>
          <a:xfrm>
            <a:off x="718456" y="738486"/>
            <a:ext cx="7707087" cy="461665"/>
          </a:xfrm>
          <a:prstGeom prst="rect">
            <a:avLst/>
          </a:prstGeom>
        </p:spPr>
        <p:txBody>
          <a:bodyPr wrap="square">
            <a:spAutoFit/>
          </a:bodyPr>
          <a:lstStyle/>
          <a:p>
            <a:r>
              <a:rPr lang="en-US" sz="2400" b="1" dirty="0"/>
              <a:t>https://geodesy.noaa.gov/cgi-bin/mark_recovery_form.prl</a:t>
            </a:r>
          </a:p>
        </p:txBody>
      </p:sp>
      <p:pic>
        <p:nvPicPr>
          <p:cNvPr id="10" name="Picture 9">
            <a:extLst>
              <a:ext uri="{FF2B5EF4-FFF2-40B4-BE49-F238E27FC236}">
                <a16:creationId xmlns:a16="http://schemas.microsoft.com/office/drawing/2014/main" id="{32C7A10B-FC3B-4D32-AAE1-5E1F910226DF}"/>
              </a:ext>
            </a:extLst>
          </p:cNvPr>
          <p:cNvPicPr>
            <a:picLocks noChangeAspect="1"/>
          </p:cNvPicPr>
          <p:nvPr/>
        </p:nvPicPr>
        <p:blipFill>
          <a:blip r:embed="rId2"/>
          <a:stretch>
            <a:fillRect/>
          </a:stretch>
        </p:blipFill>
        <p:spPr>
          <a:xfrm>
            <a:off x="1743384" y="1165986"/>
            <a:ext cx="4809816" cy="3952183"/>
          </a:xfrm>
          <a:prstGeom prst="rect">
            <a:avLst/>
          </a:prstGeom>
        </p:spPr>
      </p:pic>
    </p:spTree>
    <p:extLst>
      <p:ext uri="{BB962C8B-B14F-4D97-AF65-F5344CB8AC3E}">
        <p14:creationId xmlns:p14="http://schemas.microsoft.com/office/powerpoint/2010/main" val="7516547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810CD436-FEB5-43FE-8035-856EB40F3504}"/>
              </a:ext>
            </a:extLst>
          </p:cNvPr>
          <p:cNvSpPr>
            <a:spLocks noGrp="1"/>
          </p:cNvSpPr>
          <p:nvPr>
            <p:ph type="sldNum" sz="quarter" idx="12"/>
          </p:nvPr>
        </p:nvSpPr>
        <p:spPr/>
        <p:txBody>
          <a:bodyPr/>
          <a:lstStyle/>
          <a:p>
            <a:fld id="{D3D538F9-49A3-B84F-B36B-A7030CDE5D5B}" type="slidenum">
              <a:rPr lang="en-US" smtClean="0"/>
              <a:t>91</a:t>
            </a:fld>
            <a:endParaRPr lang="en-US"/>
          </a:p>
        </p:txBody>
      </p:sp>
      <p:pic>
        <p:nvPicPr>
          <p:cNvPr id="9" name="Picture 8">
            <a:extLst>
              <a:ext uri="{FF2B5EF4-FFF2-40B4-BE49-F238E27FC236}">
                <a16:creationId xmlns:a16="http://schemas.microsoft.com/office/drawing/2014/main" id="{17D889C5-EA42-4992-96A7-1BD9868FE592}"/>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8" name="Rectangle 7">
            <a:extLst>
              <a:ext uri="{FF2B5EF4-FFF2-40B4-BE49-F238E27FC236}">
                <a16:creationId xmlns:a16="http://schemas.microsoft.com/office/drawing/2014/main" id="{EEF136D0-88D7-4A3C-A8B6-B21D2B9055E6}"/>
              </a:ext>
            </a:extLst>
          </p:cNvPr>
          <p:cNvSpPr/>
          <p:nvPr/>
        </p:nvSpPr>
        <p:spPr>
          <a:xfrm>
            <a:off x="1590869" y="2554455"/>
            <a:ext cx="5962261" cy="646331"/>
          </a:xfrm>
          <a:prstGeom prst="rect">
            <a:avLst/>
          </a:prstGeom>
          <a:solidFill>
            <a:schemeClr val="bg1"/>
          </a:solidFill>
        </p:spPr>
        <p:txBody>
          <a:bodyPr wrap="square">
            <a:spAutoFit/>
          </a:bodyPr>
          <a:lstStyle/>
          <a:p>
            <a:r>
              <a:rPr lang="en-US" dirty="0"/>
              <a:t>https://noaa.maps.arcgis.com/apps/webappviewer/index.html?id=190385f9aadb4cf1b0dd8759893032db</a:t>
            </a:r>
          </a:p>
        </p:txBody>
      </p:sp>
    </p:spTree>
    <p:extLst>
      <p:ext uri="{BB962C8B-B14F-4D97-AF65-F5344CB8AC3E}">
        <p14:creationId xmlns:p14="http://schemas.microsoft.com/office/powerpoint/2010/main" val="37989372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GPS on Bench Marks</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92</a:t>
            </a:fld>
            <a:endParaRPr lang="en-US"/>
          </a:p>
        </p:txBody>
      </p:sp>
    </p:spTree>
    <p:extLst>
      <p:ext uri="{BB962C8B-B14F-4D97-AF65-F5344CB8AC3E}">
        <p14:creationId xmlns:p14="http://schemas.microsoft.com/office/powerpoint/2010/main" val="16639250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569CB9-6C44-4E28-81F1-95FE3DE4778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GPS on Bench Marks</a:t>
            </a:r>
          </a:p>
        </p:txBody>
      </p:sp>
      <p:sp>
        <p:nvSpPr>
          <p:cNvPr id="10" name="Content Placeholder 9">
            <a:extLst>
              <a:ext uri="{FF2B5EF4-FFF2-40B4-BE49-F238E27FC236}">
                <a16:creationId xmlns:a16="http://schemas.microsoft.com/office/drawing/2014/main" id="{B3B226C7-BCD9-4B1C-BC2C-0EFF0279383D}"/>
              </a:ext>
            </a:extLst>
          </p:cNvPr>
          <p:cNvSpPr>
            <a:spLocks noGrp="1"/>
          </p:cNvSpPr>
          <p:nvPr>
            <p:ph sz="half" idx="1"/>
          </p:nvPr>
        </p:nvSpPr>
        <p:spPr/>
        <p:txBody>
          <a:bodyPr>
            <a:normAutofit fontScale="92500" lnSpcReduction="10000"/>
          </a:bodyPr>
          <a:lstStyle/>
          <a:p>
            <a:endParaRPr lang="en-US"/>
          </a:p>
        </p:txBody>
      </p:sp>
      <p:sp>
        <p:nvSpPr>
          <p:cNvPr id="11" name="Content Placeholder 10">
            <a:extLst>
              <a:ext uri="{FF2B5EF4-FFF2-40B4-BE49-F238E27FC236}">
                <a16:creationId xmlns:a16="http://schemas.microsoft.com/office/drawing/2014/main" id="{C082DFF8-428B-485B-B3E0-45DCF16D3CA0}"/>
              </a:ext>
            </a:extLst>
          </p:cNvPr>
          <p:cNvSpPr>
            <a:spLocks noGrp="1"/>
          </p:cNvSpPr>
          <p:nvPr>
            <p:ph sz="half" idx="2"/>
          </p:nvPr>
        </p:nvSpPr>
        <p:spPr/>
        <p:txBody>
          <a:bodyPr>
            <a:normAutofit fontScale="92500" lnSpcReduction="10000"/>
          </a:bodyPr>
          <a:lstStyle/>
          <a:p>
            <a:r>
              <a:rPr lang="en-US" dirty="0">
                <a:latin typeface="Arial" panose="020B0604020202020204" pitchFamily="34" charset="0"/>
                <a:cs typeface="Arial" panose="020B0604020202020204" pitchFamily="34" charset="0"/>
              </a:rPr>
              <a:t>Priority Map: </a:t>
            </a:r>
          </a:p>
          <a:p>
            <a:pPr marL="0" indent="0">
              <a:buNone/>
            </a:pPr>
            <a:r>
              <a:rPr lang="en-US" dirty="0">
                <a:hlinkClick r:id="rId2"/>
              </a:rPr>
              <a:t>https://noaa.maps.arcgis.com/apps/webappviewer/index.html?id=6093dd81e9e94f7a9062e2fe5fb2f7f5</a:t>
            </a:r>
            <a:endParaRPr lang="en-US" dirty="0"/>
          </a:p>
          <a:p>
            <a:pPr marL="0" indent="0">
              <a:buNone/>
            </a:pPr>
            <a:endParaRPr lang="en-US" dirty="0"/>
          </a:p>
          <a:p>
            <a:pPr marL="0" indent="0">
              <a:buNone/>
            </a:pPr>
            <a:r>
              <a:rPr lang="en-US" dirty="0">
                <a:hlinkClick r:id="rId3"/>
              </a:rPr>
              <a:t>https://geodesy.noaa.gov/GPSonBM/</a:t>
            </a:r>
            <a:r>
              <a:rPr lang="en-US" dirty="0"/>
              <a:t> </a:t>
            </a:r>
          </a:p>
        </p:txBody>
      </p:sp>
      <p:sp>
        <p:nvSpPr>
          <p:cNvPr id="6" name="Slide Number Placeholder 5">
            <a:extLst>
              <a:ext uri="{FF2B5EF4-FFF2-40B4-BE49-F238E27FC236}">
                <a16:creationId xmlns:a16="http://schemas.microsoft.com/office/drawing/2014/main" id="{DAD7AE2A-80D7-4E24-BF47-B489DB9B1F50}"/>
              </a:ext>
            </a:extLst>
          </p:cNvPr>
          <p:cNvSpPr>
            <a:spLocks noGrp="1"/>
          </p:cNvSpPr>
          <p:nvPr>
            <p:ph type="sldNum" sz="quarter" idx="12"/>
          </p:nvPr>
        </p:nvSpPr>
        <p:spPr/>
        <p:txBody>
          <a:bodyPr/>
          <a:lstStyle/>
          <a:p>
            <a:fld id="{D3D538F9-49A3-B84F-B36B-A7030CDE5D5B}" type="slidenum">
              <a:rPr lang="en-US" smtClean="0"/>
              <a:t>93</a:t>
            </a:fld>
            <a:endParaRPr lang="en-US"/>
          </a:p>
        </p:txBody>
      </p:sp>
      <p:pic>
        <p:nvPicPr>
          <p:cNvPr id="8" name="Picture 7">
            <a:extLst>
              <a:ext uri="{FF2B5EF4-FFF2-40B4-BE49-F238E27FC236}">
                <a16:creationId xmlns:a16="http://schemas.microsoft.com/office/drawing/2014/main" id="{DE30D399-ED15-40E6-9934-63DBFA47A35D}"/>
              </a:ext>
            </a:extLst>
          </p:cNvPr>
          <p:cNvPicPr>
            <a:picLocks noChangeAspect="1"/>
          </p:cNvPicPr>
          <p:nvPr/>
        </p:nvPicPr>
        <p:blipFill rotWithShape="1">
          <a:blip r:embed="rId4"/>
          <a:srcRect r="53302"/>
          <a:stretch/>
        </p:blipFill>
        <p:spPr>
          <a:xfrm>
            <a:off x="457200" y="976909"/>
            <a:ext cx="3913426" cy="3840956"/>
          </a:xfrm>
          <a:prstGeom prst="rect">
            <a:avLst/>
          </a:prstGeom>
        </p:spPr>
      </p:pic>
    </p:spTree>
    <p:extLst>
      <p:ext uri="{BB962C8B-B14F-4D97-AF65-F5344CB8AC3E}">
        <p14:creationId xmlns:p14="http://schemas.microsoft.com/office/powerpoint/2010/main" val="34470805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147" y="413398"/>
            <a:ext cx="8186468" cy="642938"/>
          </a:xfrm>
        </p:spPr>
        <p:txBody>
          <a:bodyPr>
            <a:noAutofit/>
          </a:bodyPr>
          <a:lstStyle/>
          <a:p>
            <a:r>
              <a:rPr lang="en-US" sz="3000" b="1" dirty="0">
                <a:latin typeface="Arial" panose="020B0604020202020204" pitchFamily="34" charset="0"/>
                <a:cs typeface="Arial" panose="020B0604020202020204" pitchFamily="34" charset="0"/>
              </a:rPr>
              <a:t>GPS on Bench Marks - What &amp; Why?</a:t>
            </a:r>
            <a:br>
              <a:rPr lang="en-US" sz="30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endParaRPr lang="en-US" sz="3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113" y="1823541"/>
            <a:ext cx="6404959" cy="2316976"/>
          </a:xfrm>
        </p:spPr>
        <p:txBody>
          <a:bodyPr>
            <a:noAutofit/>
          </a:bodyPr>
          <a:lstStyle/>
          <a:p>
            <a:pPr marL="0" indent="0" algn="ctr">
              <a:buNone/>
            </a:pPr>
            <a:r>
              <a:rPr lang="en-US" sz="1800" b="1" dirty="0">
                <a:latin typeface="Arial" panose="020B0604020202020204" pitchFamily="34" charset="0"/>
                <a:cs typeface="Arial" panose="020B0604020202020204" pitchFamily="34" charset="0"/>
              </a:rPr>
              <a:t>Primary GPSonBM Campaign Benefits: </a:t>
            </a:r>
          </a:p>
          <a:p>
            <a:r>
              <a:rPr lang="en-US" sz="1800" dirty="0">
                <a:latin typeface="Arial" panose="020B0604020202020204" pitchFamily="34" charset="0"/>
                <a:cs typeface="Arial" panose="020B0604020202020204" pitchFamily="34" charset="0"/>
              </a:rPr>
              <a:t>2020.0 Reference Epoch Coordinates (REC’s)</a:t>
            </a:r>
          </a:p>
          <a:p>
            <a:r>
              <a:rPr lang="en-US" sz="1800" dirty="0">
                <a:latin typeface="Arial" panose="020B0604020202020204" pitchFamily="34" charset="0"/>
                <a:cs typeface="Arial" panose="020B0604020202020204" pitchFamily="34" charset="0"/>
              </a:rPr>
              <a:t>Data for NAVD 88 – NAPGD2022 Transformation Tools</a:t>
            </a:r>
          </a:p>
          <a:p>
            <a:r>
              <a:rPr lang="en-US" sz="1800" dirty="0">
                <a:latin typeface="Arial" panose="020B0604020202020204" pitchFamily="34" charset="0"/>
                <a:cs typeface="Arial" panose="020B0604020202020204" pitchFamily="34" charset="0"/>
              </a:rPr>
              <a:t>Build time series of observations in areas of motion</a:t>
            </a:r>
          </a:p>
          <a:p>
            <a:pPr marL="0" indent="0" algn="ctr">
              <a:buNone/>
            </a:pPr>
            <a:endParaRPr lang="en-US" sz="1800"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cs typeface="Arial" panose="020B0604020202020204" pitchFamily="34" charset="0"/>
              </a:rPr>
              <a:t>Added benefits:</a:t>
            </a:r>
          </a:p>
          <a:p>
            <a:pPr fontAlgn="base"/>
            <a:r>
              <a:rPr lang="en-US" sz="1800" dirty="0">
                <a:latin typeface="Arial" panose="020B0604020202020204" pitchFamily="34" charset="0"/>
                <a:cs typeface="Arial" panose="020B0604020202020204" pitchFamily="34" charset="0"/>
              </a:rPr>
              <a:t>Evaluate gravimetric geoid models</a:t>
            </a:r>
          </a:p>
          <a:p>
            <a:r>
              <a:rPr lang="en-US" sz="1800" dirty="0">
                <a:latin typeface="Arial" panose="020B0604020202020204" pitchFamily="34" charset="0"/>
                <a:cs typeface="Arial" panose="020B0604020202020204" pitchFamily="34" charset="0"/>
              </a:rPr>
              <a:t>Check your RTN results</a:t>
            </a:r>
          </a:p>
          <a:p>
            <a:pPr fontAlgn="base"/>
            <a:r>
              <a:rPr lang="en-US" sz="1800" dirty="0">
                <a:latin typeface="Arial" panose="020B0604020202020204" pitchFamily="34" charset="0"/>
                <a:cs typeface="Arial" panose="020B0604020202020204" pitchFamily="34" charset="0"/>
              </a:rPr>
              <a:t>Update and maintain passive control marks</a:t>
            </a:r>
          </a:p>
          <a:p>
            <a:pPr fontAlgn="base"/>
            <a:r>
              <a:rPr lang="en-US" sz="1800" dirty="0">
                <a:latin typeface="Arial" panose="020B0604020202020204" pitchFamily="34" charset="0"/>
                <a:cs typeface="Arial" panose="020B0604020202020204" pitchFamily="34" charset="0"/>
              </a:rPr>
              <a:t>Identify marks suspected of movement</a:t>
            </a:r>
          </a:p>
          <a:p>
            <a:pPr fontAlgn="base"/>
            <a:endParaRPr lang="en-US" sz="1800" dirty="0"/>
          </a:p>
          <a:p>
            <a:pPr fontAlgn="base"/>
            <a:endParaRPr lang="en-US" sz="1500" b="1" dirty="0"/>
          </a:p>
          <a:p>
            <a:endParaRPr lang="en-US" sz="1500" dirty="0"/>
          </a:p>
        </p:txBody>
      </p:sp>
      <p:pic>
        <p:nvPicPr>
          <p:cNvPr id="6" name="Picture 5"/>
          <p:cNvPicPr>
            <a:picLocks noChangeAspect="1"/>
          </p:cNvPicPr>
          <p:nvPr/>
        </p:nvPicPr>
        <p:blipFill rotWithShape="1">
          <a:blip r:embed="rId3"/>
          <a:srcRect t="7731"/>
          <a:stretch/>
        </p:blipFill>
        <p:spPr>
          <a:xfrm>
            <a:off x="6980265" y="1697986"/>
            <a:ext cx="2220885" cy="2051793"/>
          </a:xfrm>
          <a:prstGeom prst="rect">
            <a:avLst/>
          </a:prstGeom>
        </p:spPr>
      </p:pic>
      <p:sp>
        <p:nvSpPr>
          <p:cNvPr id="4" name="Rectangle 3"/>
          <p:cNvSpPr/>
          <p:nvPr/>
        </p:nvSpPr>
        <p:spPr>
          <a:xfrm>
            <a:off x="228600" y="841999"/>
            <a:ext cx="8645237" cy="923330"/>
          </a:xfrm>
          <a:prstGeom prst="rect">
            <a:avLst/>
          </a:prstGeom>
        </p:spPr>
        <p:txBody>
          <a:bodyPr wrap="square">
            <a:spAutoFit/>
          </a:bodyPr>
          <a:lstStyle/>
          <a:p>
            <a:r>
              <a:rPr lang="en-US" dirty="0">
                <a:solidFill>
                  <a:schemeClr val="tx2"/>
                </a:solidFill>
                <a:latin typeface="Arial" panose="020B0604020202020204" pitchFamily="34" charset="0"/>
                <a:cs typeface="Arial" panose="020B0604020202020204" pitchFamily="34" charset="0"/>
              </a:rPr>
              <a:t>GPS on Bench Marks is about preparing the country and our communities to take full advantage of the benefits of the Modernized NSRS, by collecting new GPS observations on bench marks with published NAVD 88 heights. </a:t>
            </a:r>
          </a:p>
        </p:txBody>
      </p:sp>
      <p:grpSp>
        <p:nvGrpSpPr>
          <p:cNvPr id="12" name="Group 11"/>
          <p:cNvGrpSpPr/>
          <p:nvPr/>
        </p:nvGrpSpPr>
        <p:grpSpPr>
          <a:xfrm>
            <a:off x="6240543" y="2392075"/>
            <a:ext cx="2150171" cy="2143125"/>
            <a:chOff x="6805028" y="1792002"/>
            <a:chExt cx="5192972" cy="5020307"/>
          </a:xfrm>
        </p:grpSpPr>
        <p:pic>
          <p:nvPicPr>
            <p:cNvPr id="5" name="Picture 4"/>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p:cNvPicPr>
              <a:picLocks noChangeAspect="1"/>
            </p:cNvPicPr>
            <p:nvPr/>
          </p:nvPicPr>
          <p:blipFill>
            <a:blip r:embed="rId5"/>
            <a:stretch>
              <a:fillRect/>
            </a:stretch>
          </p:blipFill>
          <p:spPr>
            <a:xfrm>
              <a:off x="6805028" y="1792002"/>
              <a:ext cx="5192972" cy="2418432"/>
            </a:xfrm>
            <a:prstGeom prst="rect">
              <a:avLst/>
            </a:prstGeom>
          </p:spPr>
        </p:pic>
      </p:grpSp>
      <p:pic>
        <p:nvPicPr>
          <p:cNvPr id="7" name="Picture 6"/>
          <p:cNvPicPr>
            <a:picLocks noChangeAspect="1"/>
          </p:cNvPicPr>
          <p:nvPr/>
        </p:nvPicPr>
        <p:blipFill>
          <a:blip r:embed="rId6"/>
          <a:stretch>
            <a:fillRect/>
          </a:stretch>
        </p:blipFill>
        <p:spPr>
          <a:xfrm>
            <a:off x="5119247" y="3454563"/>
            <a:ext cx="2728263" cy="1586544"/>
          </a:xfrm>
          <a:prstGeom prst="rect">
            <a:avLst/>
          </a:prstGeom>
        </p:spPr>
      </p:pic>
      <p:sp>
        <p:nvSpPr>
          <p:cNvPr id="10" name="Slide Number Placeholder 9">
            <a:extLst>
              <a:ext uri="{FF2B5EF4-FFF2-40B4-BE49-F238E27FC236}">
                <a16:creationId xmlns:a16="http://schemas.microsoft.com/office/drawing/2014/main" id="{8459F498-EF7D-49BA-A980-77F3F722E69F}"/>
              </a:ext>
            </a:extLst>
          </p:cNvPr>
          <p:cNvSpPr>
            <a:spLocks noGrp="1"/>
          </p:cNvSpPr>
          <p:nvPr>
            <p:ph type="sldNum" sz="quarter" idx="12"/>
          </p:nvPr>
        </p:nvSpPr>
        <p:spPr/>
        <p:txBody>
          <a:bodyPr/>
          <a:lstStyle/>
          <a:p>
            <a:fld id="{D3D538F9-49A3-B84F-B36B-A7030CDE5D5B}" type="slidenum">
              <a:rPr lang="en-US" smtClean="0"/>
              <a:t>94</a:t>
            </a:fld>
            <a:endParaRPr lang="en-US"/>
          </a:p>
        </p:txBody>
      </p:sp>
    </p:spTree>
    <p:extLst>
      <p:ext uri="{BB962C8B-B14F-4D97-AF65-F5344CB8AC3E}">
        <p14:creationId xmlns:p14="http://schemas.microsoft.com/office/powerpoint/2010/main" val="3391418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 y="387143"/>
            <a:ext cx="8899264" cy="568821"/>
          </a:xfrm>
        </p:spPr>
        <p:txBody>
          <a:bodyPr>
            <a:normAutofit fontScale="90000"/>
          </a:bodyPr>
          <a:lstStyle/>
          <a:p>
            <a:pPr defTabSz="457189">
              <a:spcBef>
                <a:spcPts val="0"/>
              </a:spcBef>
              <a:defRPr/>
            </a:pPr>
            <a:r>
              <a:rPr lang="en-US" sz="3000" b="1" dirty="0">
                <a:latin typeface="Arial" panose="020B0604020202020204" pitchFamily="34" charset="0"/>
                <a:cs typeface="Arial" panose="020B0604020202020204" pitchFamily="34" charset="0"/>
                <a:sym typeface="Times New Roman"/>
              </a:rPr>
              <a:t>GPSonBM Measurements Connect </a:t>
            </a:r>
            <a:br>
              <a:rPr lang="en-US" sz="3000" b="1" dirty="0">
                <a:latin typeface="Arial" panose="020B0604020202020204" pitchFamily="34" charset="0"/>
                <a:cs typeface="Arial" panose="020B0604020202020204" pitchFamily="34" charset="0"/>
                <a:sym typeface="Times New Roman"/>
              </a:rPr>
            </a:br>
            <a:r>
              <a:rPr lang="en-US" sz="3000" b="1" dirty="0">
                <a:latin typeface="Arial" panose="020B0604020202020204" pitchFamily="34" charset="0"/>
                <a:cs typeface="Arial" panose="020B0604020202020204" pitchFamily="34" charset="0"/>
                <a:sym typeface="Times New Roman"/>
              </a:rPr>
              <a:t>Current and Future Datums</a:t>
            </a:r>
          </a:p>
        </p:txBody>
      </p:sp>
      <p:sp>
        <p:nvSpPr>
          <p:cNvPr id="3" name="Content Placeholder 2"/>
          <p:cNvSpPr>
            <a:spLocks noGrp="1"/>
          </p:cNvSpPr>
          <p:nvPr>
            <p:ph idx="1"/>
          </p:nvPr>
        </p:nvSpPr>
        <p:spPr>
          <a:xfrm>
            <a:off x="163264" y="1111678"/>
            <a:ext cx="8734097" cy="856248"/>
          </a:xfrm>
        </p:spPr>
        <p:txBody>
          <a:bodyPr>
            <a:normAutofit fontScale="92500" lnSpcReduction="10000"/>
          </a:bodyPr>
          <a:lstStyle/>
          <a:p>
            <a:pPr marL="0" indent="0" defTabSz="685800">
              <a:spcBef>
                <a:spcPts val="0"/>
              </a:spcBef>
              <a:buNone/>
              <a:defRPr/>
            </a:pPr>
            <a:r>
              <a:rPr lang="en-US" sz="1800" dirty="0">
                <a:latin typeface="Arial" panose="020B0604020202020204" pitchFamily="34" charset="0"/>
                <a:cs typeface="Arial" panose="020B0604020202020204" pitchFamily="34" charset="0"/>
              </a:rPr>
              <a:t>The relationship between the old and new datums vary by location. GPSonBM data is used to measure that relationship. The accuracy of the transformations in any particular place will be directly related to the density of GPSonBM data available in that area.</a:t>
            </a:r>
          </a:p>
        </p:txBody>
      </p:sp>
      <p:sp>
        <p:nvSpPr>
          <p:cNvPr id="6" name="Slide Number Placeholder 5"/>
          <p:cNvSpPr>
            <a:spLocks noGrp="1"/>
          </p:cNvSpPr>
          <p:nvPr>
            <p:ph type="sldNum" sz="quarter" idx="12"/>
          </p:nvPr>
        </p:nvSpPr>
        <p:spPr/>
        <p:txBody>
          <a:bodyPr/>
          <a:lstStyle/>
          <a:p>
            <a:pPr defTabSz="685800">
              <a:defRPr/>
            </a:pPr>
            <a:fld id="{EB6791C4-DF4E-4C17-A41C-B2BEB15390BD}" type="slidenum">
              <a:rPr lang="en-US" sz="900">
                <a:latin typeface="Times New Roman" panose="02020603050405020304" pitchFamily="18" charset="0"/>
              </a:rPr>
              <a:pPr defTabSz="685800">
                <a:defRPr/>
              </a:pPr>
              <a:t>95</a:t>
            </a:fld>
            <a:endParaRPr lang="en-US" sz="900">
              <a:latin typeface="Times New Roman" panose="02020603050405020304" pitchFamily="18" charset="0"/>
            </a:endParaRPr>
          </a:p>
        </p:txBody>
      </p:sp>
      <p:sp>
        <p:nvSpPr>
          <p:cNvPr id="9" name="TextBox 8"/>
          <p:cNvSpPr txBox="1"/>
          <p:nvPr/>
        </p:nvSpPr>
        <p:spPr>
          <a:xfrm>
            <a:off x="6670437" y="3276046"/>
            <a:ext cx="1112805" cy="300082"/>
          </a:xfrm>
          <a:prstGeom prst="rect">
            <a:avLst/>
          </a:prstGeom>
          <a:noFill/>
        </p:spPr>
        <p:txBody>
          <a:bodyPr wrap="none" rtlCol="0">
            <a:spAutoFit/>
          </a:bodyPr>
          <a:lstStyle/>
          <a:p>
            <a:pPr defTabSz="685800" fontAlgn="base">
              <a:spcBef>
                <a:spcPct val="0"/>
              </a:spcBef>
              <a:spcAft>
                <a:spcPct val="0"/>
              </a:spcAft>
              <a:defRPr/>
            </a:pPr>
            <a:r>
              <a:rPr lang="en-US" sz="1350" dirty="0">
                <a:solidFill>
                  <a:schemeClr val="tx2"/>
                </a:solidFill>
                <a:latin typeface="Times New Roman" panose="02020603050405020304" pitchFamily="18" charset="0"/>
                <a:ea typeface="MS PGothic" pitchFamily="34" charset="-128"/>
              </a:rPr>
              <a:t>PID: EZ0840</a:t>
            </a:r>
          </a:p>
        </p:txBody>
      </p:sp>
      <p:sp>
        <p:nvSpPr>
          <p:cNvPr id="8" name="Rectangle 7"/>
          <p:cNvSpPr/>
          <p:nvPr/>
        </p:nvSpPr>
        <p:spPr>
          <a:xfrm>
            <a:off x="172161" y="1944262"/>
            <a:ext cx="4011385" cy="1246495"/>
          </a:xfrm>
          <a:prstGeom prst="rect">
            <a:avLst/>
          </a:prstGeom>
        </p:spPr>
        <p:txBody>
          <a:bodyPr wrap="square">
            <a:spAutoFit/>
          </a:bodyPr>
          <a:lstStyle/>
          <a:p>
            <a:pPr lvl="1">
              <a:defRPr/>
            </a:pPr>
            <a:r>
              <a:rPr lang="en-US" sz="1500" b="1" dirty="0">
                <a:solidFill>
                  <a:schemeClr val="tx2"/>
                </a:solidFill>
                <a:latin typeface="Arial" panose="020B0604020202020204" pitchFamily="34" charset="0"/>
                <a:cs typeface="Arial" panose="020B0604020202020204" pitchFamily="34" charset="0"/>
              </a:rPr>
              <a:t>In moving from NAVD 88 to NAPGD2022, there will be a Shift</a:t>
            </a:r>
            <a:r>
              <a:rPr lang="en-US" sz="1500" dirty="0">
                <a:solidFill>
                  <a:schemeClr val="tx2"/>
                </a:solidFill>
                <a:latin typeface="Arial" panose="020B0604020202020204" pitchFamily="34" charset="0"/>
                <a:cs typeface="Arial" panose="020B0604020202020204" pitchFamily="34" charset="0"/>
              </a:rPr>
              <a:t>: A one-time 0 to 2 meter jump in orthometric heights</a:t>
            </a:r>
          </a:p>
          <a:p>
            <a:pPr marL="342900" lvl="1" defTabSz="685800">
              <a:defRPr/>
            </a:pPr>
            <a:r>
              <a:rPr lang="en-US" sz="1500" dirty="0">
                <a:solidFill>
                  <a:schemeClr val="tx2"/>
                </a:solidFill>
                <a:latin typeface="Arial" panose="020B0604020202020204" pitchFamily="34" charset="0"/>
                <a:cs typeface="Arial" panose="020B0604020202020204" pitchFamily="34" charset="0"/>
              </a:rPr>
              <a:t>-</a:t>
            </a:r>
            <a:r>
              <a:rPr lang="en-US" sz="1350" dirty="0">
                <a:solidFill>
                  <a:schemeClr val="tx2"/>
                </a:solidFill>
                <a:latin typeface="Arial" panose="020B0604020202020204" pitchFamily="34" charset="0"/>
                <a:cs typeface="Arial" panose="020B0604020202020204" pitchFamily="34" charset="0"/>
              </a:rPr>
              <a:t>From fixing biases and/or tilts in NAVD 88</a:t>
            </a:r>
          </a:p>
        </p:txBody>
      </p:sp>
      <p:grpSp>
        <p:nvGrpSpPr>
          <p:cNvPr id="5" name="Group 4">
            <a:extLst>
              <a:ext uri="{FF2B5EF4-FFF2-40B4-BE49-F238E27FC236}">
                <a16:creationId xmlns:a16="http://schemas.microsoft.com/office/drawing/2014/main" id="{B1938F56-A8D6-457B-877D-0EDDD500D60E}"/>
              </a:ext>
            </a:extLst>
          </p:cNvPr>
          <p:cNvGrpSpPr/>
          <p:nvPr/>
        </p:nvGrpSpPr>
        <p:grpSpPr>
          <a:xfrm>
            <a:off x="163265" y="1966242"/>
            <a:ext cx="8980735" cy="3245907"/>
            <a:chOff x="217686" y="2624631"/>
            <a:chExt cx="11974313" cy="4327876"/>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124" y="2624631"/>
              <a:ext cx="6495875" cy="432787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6" y="4315445"/>
              <a:ext cx="3382764" cy="2545530"/>
            </a:xfrm>
            <a:prstGeom prst="rect">
              <a:avLst/>
            </a:prstGeom>
          </p:spPr>
        </p:pic>
        <p:sp>
          <p:nvSpPr>
            <p:cNvPr id="11" name="Right Arrow Callout 10"/>
            <p:cNvSpPr/>
            <p:nvPr/>
          </p:nvSpPr>
          <p:spPr>
            <a:xfrm>
              <a:off x="4095450" y="4879902"/>
              <a:ext cx="3575995" cy="1661992"/>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dirty="0">
                  <a:solidFill>
                    <a:schemeClr val="tx2"/>
                  </a:solidFill>
                  <a:latin typeface="Arial" panose="020B0604020202020204" pitchFamily="34" charset="0"/>
                  <a:cs typeface="Arial" panose="020B0604020202020204" pitchFamily="34" charset="0"/>
                </a:rPr>
                <a:t>GPSonBM data is used to measure  the Shift</a:t>
              </a:r>
            </a:p>
          </p:txBody>
        </p:sp>
      </p:grpSp>
    </p:spTree>
    <p:extLst>
      <p:ext uri="{BB962C8B-B14F-4D97-AF65-F5344CB8AC3E}">
        <p14:creationId xmlns:p14="http://schemas.microsoft.com/office/powerpoint/2010/main" val="1171900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621"/>
            <a:ext cx="8229600" cy="657224"/>
          </a:xfrm>
        </p:spPr>
        <p:txBody>
          <a:bodyPr>
            <a:noAutofit/>
          </a:bodyPr>
          <a:lstStyle/>
          <a:p>
            <a:r>
              <a:rPr lang="en-US" sz="3600" b="1" dirty="0">
                <a:latin typeface="Arial" panose="020B0604020202020204" pitchFamily="34" charset="0"/>
                <a:cs typeface="Arial" panose="020B0604020202020204" pitchFamily="34" charset="0"/>
              </a:rPr>
              <a:t>2022 Transformation Tool Campaign</a:t>
            </a:r>
          </a:p>
        </p:txBody>
      </p:sp>
      <p:sp>
        <p:nvSpPr>
          <p:cNvPr id="3" name="Content Placeholder 2"/>
          <p:cNvSpPr>
            <a:spLocks noGrp="1"/>
          </p:cNvSpPr>
          <p:nvPr>
            <p:ph idx="1"/>
          </p:nvPr>
        </p:nvSpPr>
        <p:spPr>
          <a:xfrm>
            <a:off x="230678" y="1127703"/>
            <a:ext cx="8881658" cy="2514599"/>
          </a:xfrm>
        </p:spPr>
        <p:txBody>
          <a:bodyPr>
            <a:noAutofit/>
          </a:bodyPr>
          <a:lstStyle/>
          <a:p>
            <a:pPr marL="0" indent="0" fontAlgn="base">
              <a:buNone/>
            </a:pPr>
            <a:r>
              <a:rPr lang="en-US" sz="1800" dirty="0">
                <a:latin typeface="Arial" panose="020B0604020202020204" pitchFamily="34" charset="0"/>
                <a:cs typeface="Arial" panose="020B0604020202020204" pitchFamily="34" charset="0"/>
              </a:rPr>
              <a:t>NGS will make a </a:t>
            </a:r>
            <a:r>
              <a:rPr lang="en-US" sz="1800" b="1" dirty="0">
                <a:latin typeface="Arial" panose="020B0604020202020204" pitchFamily="34" charset="0"/>
                <a:cs typeface="Arial" panose="020B0604020202020204" pitchFamily="34" charset="0"/>
              </a:rPr>
              <a:t>national scale</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mapping grade</a:t>
            </a:r>
            <a:r>
              <a:rPr lang="en-US" sz="1800" dirty="0">
                <a:latin typeface="Arial" panose="020B0604020202020204" pitchFamily="34" charset="0"/>
                <a:cs typeface="Arial" panose="020B0604020202020204" pitchFamily="34" charset="0"/>
              </a:rPr>
              <a:t> transformation tool with the data we have in the NGS Database and Shared through OPUS. We must interpolate over areas with data gaps. </a:t>
            </a:r>
          </a:p>
          <a:p>
            <a:pPr marL="0" indent="0" fontAlgn="base">
              <a:buNone/>
            </a:pPr>
            <a:endParaRPr lang="en-US" sz="1500" dirty="0"/>
          </a:p>
          <a:p>
            <a:pPr marL="0" indent="0" fontAlgn="base">
              <a:buNone/>
            </a:pPr>
            <a:br>
              <a:rPr lang="en-US" sz="1500" dirty="0"/>
            </a:br>
            <a:endParaRPr lang="en-US" sz="1500" dirty="0"/>
          </a:p>
        </p:txBody>
      </p:sp>
      <p:pic>
        <p:nvPicPr>
          <p:cNvPr id="5" name="Picture 4">
            <a:extLst>
              <a:ext uri="{FF2B5EF4-FFF2-40B4-BE49-F238E27FC236}">
                <a16:creationId xmlns:a16="http://schemas.microsoft.com/office/drawing/2014/main" id="{0AE22770-B1AD-406A-BA1E-2CDA272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581" y="2181259"/>
            <a:ext cx="4381219" cy="2918987"/>
          </a:xfrm>
          <a:prstGeom prst="rect">
            <a:avLst/>
          </a:prstGeom>
        </p:spPr>
      </p:pic>
      <p:grpSp>
        <p:nvGrpSpPr>
          <p:cNvPr id="11" name="Group 10">
            <a:extLst>
              <a:ext uri="{FF2B5EF4-FFF2-40B4-BE49-F238E27FC236}">
                <a16:creationId xmlns:a16="http://schemas.microsoft.com/office/drawing/2014/main" id="{F6D18C05-B0EA-4B5C-BC6A-F5BA228CF75B}"/>
              </a:ext>
            </a:extLst>
          </p:cNvPr>
          <p:cNvGrpSpPr/>
          <p:nvPr/>
        </p:nvGrpSpPr>
        <p:grpSpPr>
          <a:xfrm>
            <a:off x="292673" y="2181259"/>
            <a:ext cx="8881658" cy="2918987"/>
            <a:chOff x="367483" y="2073007"/>
            <a:chExt cx="11842210" cy="3891982"/>
          </a:xfrm>
        </p:grpSpPr>
        <p:pic>
          <p:nvPicPr>
            <p:cNvPr id="10" name="Picture 9">
              <a:extLst>
                <a:ext uri="{FF2B5EF4-FFF2-40B4-BE49-F238E27FC236}">
                  <a16:creationId xmlns:a16="http://schemas.microsoft.com/office/drawing/2014/main" id="{5D3BCE40-5D80-43E8-8E14-F8F9F264F583}"/>
                </a:ext>
              </a:extLst>
            </p:cNvPr>
            <p:cNvPicPr>
              <a:picLocks noChangeAspect="1"/>
            </p:cNvPicPr>
            <p:nvPr/>
          </p:nvPicPr>
          <p:blipFill>
            <a:blip r:embed="rId4"/>
            <a:stretch>
              <a:fillRect/>
            </a:stretch>
          </p:blipFill>
          <p:spPr>
            <a:xfrm>
              <a:off x="367483" y="3291560"/>
              <a:ext cx="3899676" cy="2669297"/>
            </a:xfrm>
            <a:prstGeom prst="rect">
              <a:avLst/>
            </a:prstGeom>
          </p:spPr>
        </p:pic>
        <p:pic>
          <p:nvPicPr>
            <p:cNvPr id="8" name="Picture 7">
              <a:extLst>
                <a:ext uri="{FF2B5EF4-FFF2-40B4-BE49-F238E27FC236}">
                  <a16:creationId xmlns:a16="http://schemas.microsoft.com/office/drawing/2014/main" id="{DBD71BAF-AFB8-465A-BBE8-900252A640F6}"/>
                </a:ext>
              </a:extLst>
            </p:cNvPr>
            <p:cNvPicPr>
              <a:picLocks noChangeAspect="1"/>
            </p:cNvPicPr>
            <p:nvPr/>
          </p:nvPicPr>
          <p:blipFill>
            <a:blip r:embed="rId5"/>
            <a:stretch>
              <a:fillRect/>
            </a:stretch>
          </p:blipFill>
          <p:spPr>
            <a:xfrm>
              <a:off x="5118200" y="2073007"/>
              <a:ext cx="7091493" cy="3891982"/>
            </a:xfrm>
            <a:prstGeom prst="rect">
              <a:avLst/>
            </a:prstGeom>
          </p:spPr>
        </p:pic>
      </p:grpSp>
      <p:sp>
        <p:nvSpPr>
          <p:cNvPr id="12" name="Rectangle 11">
            <a:extLst>
              <a:ext uri="{FF2B5EF4-FFF2-40B4-BE49-F238E27FC236}">
                <a16:creationId xmlns:a16="http://schemas.microsoft.com/office/drawing/2014/main" id="{CA5A0F21-C86C-4DCC-B956-45C074B1DB83}"/>
              </a:ext>
            </a:extLst>
          </p:cNvPr>
          <p:cNvSpPr/>
          <p:nvPr/>
        </p:nvSpPr>
        <p:spPr>
          <a:xfrm>
            <a:off x="230678" y="1924126"/>
            <a:ext cx="3504833" cy="1200329"/>
          </a:xfrm>
          <a:prstGeom prst="rect">
            <a:avLst/>
          </a:prstGeom>
        </p:spPr>
        <p:txBody>
          <a:bodyPr wrap="square">
            <a:spAutoFit/>
          </a:bodyPr>
          <a:lstStyle/>
          <a:p>
            <a:r>
              <a:rPr lang="en-US" dirty="0">
                <a:solidFill>
                  <a:schemeClr val="tx2"/>
                </a:solidFill>
                <a:latin typeface="Arial" panose="020B0604020202020204" pitchFamily="34" charset="0"/>
                <a:ea typeface="MS PGothic" pitchFamily="34" charset="-128"/>
                <a:cs typeface="Arial" panose="020B0604020202020204" pitchFamily="34" charset="0"/>
              </a:rPr>
              <a:t>Uncertainties in the transformed coordinates will grow larger as the distance from a GPSonBM data point increases.</a:t>
            </a:r>
          </a:p>
        </p:txBody>
      </p:sp>
      <p:pic>
        <p:nvPicPr>
          <p:cNvPr id="13" name="Picture 12">
            <a:extLst>
              <a:ext uri="{FF2B5EF4-FFF2-40B4-BE49-F238E27FC236}">
                <a16:creationId xmlns:a16="http://schemas.microsoft.com/office/drawing/2014/main" id="{806AB3B2-0674-4564-8E3C-25AAF323C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7293" y="2069787"/>
            <a:ext cx="5477038" cy="3083115"/>
          </a:xfrm>
          <a:prstGeom prst="rect">
            <a:avLst/>
          </a:prstGeom>
        </p:spPr>
      </p:pic>
      <p:sp>
        <p:nvSpPr>
          <p:cNvPr id="7" name="Slide Number Placeholder 6">
            <a:extLst>
              <a:ext uri="{FF2B5EF4-FFF2-40B4-BE49-F238E27FC236}">
                <a16:creationId xmlns:a16="http://schemas.microsoft.com/office/drawing/2014/main" id="{6336E4B5-5198-4C15-9078-EAD56DF388AF}"/>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13178115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331" name="Google Shape;331;g104e99cd280_0_330"/>
          <p:cNvGraphicFramePr/>
          <p:nvPr/>
        </p:nvGraphicFramePr>
        <p:xfrm>
          <a:off x="451268" y="772279"/>
          <a:ext cx="8188038" cy="4136279"/>
        </p:xfrm>
        <a:graphic>
          <a:graphicData uri="http://schemas.openxmlformats.org/drawingml/2006/table">
            <a:tbl>
              <a:tblPr>
                <a:noFill/>
              </a:tblPr>
              <a:tblGrid>
                <a:gridCol w="1536557">
                  <a:extLst>
                    <a:ext uri="{9D8B030D-6E8A-4147-A177-3AD203B41FA5}">
                      <a16:colId xmlns:a16="http://schemas.microsoft.com/office/drawing/2014/main" val="20000"/>
                    </a:ext>
                  </a:extLst>
                </a:gridCol>
                <a:gridCol w="3386238">
                  <a:extLst>
                    <a:ext uri="{9D8B030D-6E8A-4147-A177-3AD203B41FA5}">
                      <a16:colId xmlns:a16="http://schemas.microsoft.com/office/drawing/2014/main" val="20001"/>
                    </a:ext>
                  </a:extLst>
                </a:gridCol>
                <a:gridCol w="3265243">
                  <a:extLst>
                    <a:ext uri="{9D8B030D-6E8A-4147-A177-3AD203B41FA5}">
                      <a16:colId xmlns:a16="http://schemas.microsoft.com/office/drawing/2014/main" val="20002"/>
                    </a:ext>
                  </a:extLst>
                </a:gridCol>
              </a:tblGrid>
              <a:tr h="868658">
                <a:tc>
                  <a:txBody>
                    <a:bodyPr/>
                    <a:lstStyle/>
                    <a:p>
                      <a:pPr marL="0" lvl="0" indent="0" algn="l"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a:t>
                      </a:r>
                      <a:r>
                        <a:rPr lang="en-US" sz="1200" b="1" u="sng" dirty="0">
                          <a:solidFill>
                            <a:schemeClr val="dk1"/>
                          </a:solidFill>
                        </a:rPr>
                        <a:t>shar</a:t>
                      </a:r>
                      <a:r>
                        <a:rPr lang="en-US" sz="1200" b="1" dirty="0">
                          <a:solidFill>
                            <a:schemeClr val="dk1"/>
                          </a:solidFill>
                        </a:rPr>
                        <a:t>e my solution”</a:t>
                      </a:r>
                    </a:p>
                    <a:p>
                      <a:pPr marL="0" lvl="0" indent="0" algn="ctr" rtl="0">
                        <a:spcBef>
                          <a:spcPts val="0"/>
                        </a:spcBef>
                        <a:spcAft>
                          <a:spcPts val="0"/>
                        </a:spcAft>
                        <a:buNone/>
                      </a:pPr>
                      <a:endParaRPr lang="en-US" sz="1200" b="1" dirty="0">
                        <a:solidFill>
                          <a:schemeClr val="dk1"/>
                        </a:solidFill>
                      </a:endParaRPr>
                    </a:p>
                    <a:p>
                      <a:pPr marL="0" lvl="0" indent="0" algn="ctr"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800"/>
                        <a:buFont typeface="Arial"/>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“project ID”</a:t>
                      </a: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48618">
                <a:tc>
                  <a:txBody>
                    <a:bodyPr/>
                    <a:lstStyle/>
                    <a:p>
                      <a:pPr marL="0" lvl="0" indent="0" algn="l" rtl="0">
                        <a:spcBef>
                          <a:spcPts val="0"/>
                        </a:spcBef>
                        <a:spcAft>
                          <a:spcPts val="0"/>
                        </a:spcAft>
                        <a:buNone/>
                      </a:pPr>
                      <a:r>
                        <a:rPr lang="en-US" sz="1200" b="1">
                          <a:solidFill>
                            <a:schemeClr val="dk1"/>
                          </a:solidFill>
                        </a:rPr>
                        <a:t>WHAT DATA?</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minimal</a:t>
                      </a:r>
                      <a:br>
                        <a:rPr lang="en-US" sz="1200" dirty="0"/>
                      </a:br>
                      <a:r>
                        <a:rPr lang="en-US" sz="1200" dirty="0"/>
                        <a:t>one receiver, one 4+ hour observation</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more; </a:t>
                      </a:r>
                      <a:r>
                        <a:rPr lang="en-US" sz="1200" dirty="0"/>
                        <a:t>many receivers, redundant sessions, network adjusted by project manager</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68658">
                <a:tc>
                  <a:txBody>
                    <a:bodyPr/>
                    <a:lstStyle/>
                    <a:p>
                      <a:pPr marL="0" lvl="0" indent="0" algn="l" rtl="0">
                        <a:spcBef>
                          <a:spcPts val="480"/>
                        </a:spcBef>
                        <a:spcAft>
                          <a:spcPts val="0"/>
                        </a:spcAft>
                        <a:buNone/>
                      </a:pPr>
                      <a:r>
                        <a:rPr lang="en-US" sz="1200" b="1" dirty="0">
                          <a:solidFill>
                            <a:schemeClr val="dk1"/>
                          </a:solidFill>
                        </a:rPr>
                        <a:t>USE, in transformation tool</a:t>
                      </a:r>
                      <a:endParaRPr sz="1200" b="1" dirty="0">
                        <a:solidFill>
                          <a:schemeClr val="dk1"/>
                        </a:solidFill>
                      </a:endParaRPr>
                    </a:p>
                    <a:p>
                      <a:pPr marL="0" lvl="0" indent="0" algn="l" rtl="0">
                        <a:spcBef>
                          <a:spcPts val="480"/>
                        </a:spcBef>
                        <a:spcAft>
                          <a:spcPts val="0"/>
                        </a:spcAft>
                        <a:buNone/>
                      </a:pPr>
                      <a:endParaRPr sz="1200" b="1" dirty="0">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480"/>
                        </a:spcBef>
                        <a:spcAft>
                          <a:spcPts val="0"/>
                        </a:spcAft>
                        <a:buNone/>
                      </a:pPr>
                      <a:r>
                        <a:rPr lang="en-US" sz="1200" dirty="0">
                          <a:solidFill>
                            <a:schemeClr val="dk1"/>
                          </a:solidFill>
                        </a:rPr>
                        <a:t>Will be used in modeling, </a:t>
                      </a:r>
                      <a:br>
                        <a:rPr lang="en-US" sz="1200" dirty="0">
                          <a:solidFill>
                            <a:schemeClr val="dk1"/>
                          </a:solidFill>
                        </a:rPr>
                      </a:br>
                      <a:r>
                        <a:rPr lang="en-US" sz="1200" dirty="0">
                          <a:solidFill>
                            <a:srgbClr val="CC0000"/>
                          </a:solidFill>
                        </a:rPr>
                        <a:t>existing BMs only (with published ortho heights)</a:t>
                      </a:r>
                      <a:endParaRPr sz="1200" dirty="0"/>
                    </a:p>
                  </a:txBody>
                  <a:tcPr marL="68569" marR="68569" marT="68569" marB="68569">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Will be used in modeling,</a:t>
                      </a:r>
                      <a:br>
                        <a:rPr lang="en-US" sz="1200" dirty="0"/>
                      </a:br>
                      <a:r>
                        <a:rPr lang="en-US" sz="1200" dirty="0">
                          <a:solidFill>
                            <a:srgbClr val="6AA84F"/>
                          </a:solidFill>
                        </a:rPr>
                        <a:t>all marks, as projects publish new NGS datasheets with ortho heights</a:t>
                      </a:r>
                      <a:endParaRPr lang="en-US" sz="1200" dirty="0"/>
                    </a:p>
                    <a:p>
                      <a:pPr marL="0" lvl="0" indent="0" algn="l" rtl="0">
                        <a:spcBef>
                          <a:spcPts val="0"/>
                        </a:spcBef>
                        <a:spcAft>
                          <a:spcPts val="0"/>
                        </a:spcAft>
                        <a:buNone/>
                      </a:pPr>
                      <a:endParaRPr sz="1200" dirty="0"/>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51538">
                <a:tc>
                  <a:txBody>
                    <a:bodyPr/>
                    <a:lstStyle/>
                    <a:p>
                      <a:pPr marL="0" lvl="0" indent="0" algn="l" rtl="0">
                        <a:spcBef>
                          <a:spcPts val="0"/>
                        </a:spcBef>
                        <a:spcAft>
                          <a:spcPts val="0"/>
                        </a:spcAft>
                        <a:buNone/>
                      </a:pPr>
                      <a:r>
                        <a:rPr lang="en-US" sz="1200" b="1">
                          <a:solidFill>
                            <a:schemeClr val="dk1"/>
                          </a:solidFill>
                        </a:rPr>
                        <a:t>USE, in</a:t>
                      </a:r>
                      <a:br>
                        <a:rPr lang="en-US" sz="1200" b="1">
                          <a:solidFill>
                            <a:schemeClr val="dk1"/>
                          </a:solidFill>
                        </a:rPr>
                      </a:br>
                      <a:r>
                        <a:rPr lang="en-US" sz="1200" b="1" i="1">
                          <a:solidFill>
                            <a:srgbClr val="CC0000"/>
                          </a:solidFill>
                        </a:rPr>
                        <a:t>current </a:t>
                      </a:r>
                      <a:r>
                        <a:rPr lang="en-US" sz="1200" b="1">
                          <a:solidFill>
                            <a:schemeClr val="dk1"/>
                          </a:solidFill>
                        </a:rPr>
                        <a:t>generation datasheets</a:t>
                      </a:r>
                      <a:endParaRPr sz="1200" b="1">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‘shared solutions’</a:t>
                      </a:r>
                      <a:endParaRPr sz="1200" dirty="0"/>
                    </a:p>
                    <a:p>
                      <a:pPr marL="0" lvl="0" indent="0" algn="l" rtl="0">
                        <a:spcBef>
                          <a:spcPts val="0"/>
                        </a:spcBef>
                        <a:spcAft>
                          <a:spcPts val="0"/>
                        </a:spcAft>
                        <a:buClr>
                          <a:schemeClr val="dk1"/>
                        </a:buClr>
                        <a:buSzPts val="1100"/>
                        <a:buFont typeface="Arial"/>
                        <a:buNone/>
                      </a:pPr>
                      <a:r>
                        <a:rPr lang="en-US" sz="1200" dirty="0">
                          <a:solidFill>
                            <a:schemeClr val="dk1"/>
                          </a:solidFill>
                        </a:rPr>
                        <a:t>  </a:t>
                      </a:r>
                      <a:r>
                        <a:rPr lang="en-US" sz="1200" dirty="0">
                          <a:solidFill>
                            <a:srgbClr val="CC0000"/>
                          </a:solidFill>
                        </a:rPr>
                        <a:t> = not published geodetic control</a:t>
                      </a:r>
                      <a:endParaRPr sz="1200" dirty="0"/>
                    </a:p>
                    <a:p>
                      <a:pPr marL="0" lvl="0" indent="0" algn="l" rtl="0">
                        <a:spcBef>
                          <a:spcPts val="0"/>
                        </a:spcBef>
                        <a:spcAft>
                          <a:spcPts val="0"/>
                        </a:spcAft>
                        <a:buClr>
                          <a:schemeClr val="dk1"/>
                        </a:buClr>
                        <a:buSzPts val="1100"/>
                        <a:buFont typeface="Arial"/>
                        <a:buNone/>
                      </a:pPr>
                      <a:r>
                        <a:rPr lang="en-US" sz="1200" i="1" dirty="0">
                          <a:solidFill>
                            <a:srgbClr val="666666"/>
                          </a:solidFill>
                        </a:rPr>
                        <a:t>for existing BM datasheets only,</a:t>
                      </a:r>
                      <a:br>
                        <a:rPr lang="en-US" sz="1200" i="1" dirty="0">
                          <a:solidFill>
                            <a:srgbClr val="666666"/>
                          </a:solidFill>
                        </a:rPr>
                      </a:br>
                      <a:r>
                        <a:rPr lang="en-US" sz="1200" i="1" dirty="0">
                          <a:solidFill>
                            <a:srgbClr val="666666"/>
                          </a:solidFill>
                        </a:rPr>
                        <a:t>updates “SCALED”&gt;“HD_HELD2” coordinates</a:t>
                      </a:r>
                      <a:endParaRPr sz="1200" i="1" dirty="0">
                        <a:solidFill>
                          <a:srgbClr val="666666"/>
                        </a:solidFill>
                      </a:endParaRPr>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NGS datasheets</a:t>
                      </a:r>
                      <a:br>
                        <a:rPr lang="en-US" sz="1200" dirty="0"/>
                      </a:br>
                      <a:r>
                        <a:rPr lang="en-US" sz="1200" dirty="0">
                          <a:solidFill>
                            <a:srgbClr val="6AA84F"/>
                          </a:solidFill>
                        </a:rPr>
                        <a:t>   = published geodetic control</a:t>
                      </a:r>
                      <a:endParaRPr sz="1200" dirty="0">
                        <a:solidFill>
                          <a:srgbClr val="6AA84F"/>
                        </a:solidFill>
                      </a:endParaRPr>
                    </a:p>
                  </a:txBody>
                  <a:tcPr marL="68569" marR="68569" marT="68569" marB="68569">
                    <a:lnL w="28575" cap="flat" cmpd="sng" algn="ctr">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98807">
                <a:tc>
                  <a:txBody>
                    <a:bodyPr/>
                    <a:lstStyle/>
                    <a:p>
                      <a:pPr marL="0" lvl="0" indent="0" algn="l" rtl="0">
                        <a:spcBef>
                          <a:spcPts val="0"/>
                        </a:spcBef>
                        <a:spcAft>
                          <a:spcPts val="0"/>
                        </a:spcAft>
                        <a:buClr>
                          <a:schemeClr val="dk1"/>
                        </a:buClr>
                        <a:buSzPts val="1100"/>
                        <a:buFont typeface="Arial"/>
                        <a:buNone/>
                      </a:pPr>
                      <a:r>
                        <a:rPr lang="en-US" sz="1200" b="1">
                          <a:solidFill>
                            <a:schemeClr val="dk1"/>
                          </a:solidFill>
                        </a:rPr>
                        <a:t>USE, in</a:t>
                      </a:r>
                      <a:br>
                        <a:rPr lang="en-US" sz="1200" b="1">
                          <a:solidFill>
                            <a:schemeClr val="dk1"/>
                          </a:solidFill>
                        </a:rPr>
                      </a:br>
                      <a:r>
                        <a:rPr lang="en-US" sz="1200" b="1" i="1">
                          <a:solidFill>
                            <a:srgbClr val="6AA84F"/>
                          </a:solidFill>
                        </a:rPr>
                        <a:t>next </a:t>
                      </a:r>
                      <a:r>
                        <a:rPr lang="en-US" sz="1200" b="1">
                          <a:solidFill>
                            <a:schemeClr val="dk1"/>
                          </a:solidFill>
                        </a:rPr>
                        <a:t>generation datasheets</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endParaRPr sz="800" dirty="0"/>
                    </a:p>
                    <a:p>
                      <a:pPr marL="0" lvl="0" indent="0" algn="ctr" rtl="0">
                        <a:spcBef>
                          <a:spcPts val="480"/>
                        </a:spcBef>
                        <a:spcAft>
                          <a:spcPts val="0"/>
                        </a:spcAft>
                        <a:buNone/>
                      </a:pPr>
                      <a:r>
                        <a:rPr lang="en-US" sz="1500" dirty="0">
                          <a:solidFill>
                            <a:srgbClr val="6AA84F"/>
                          </a:solidFill>
                        </a:rPr>
                        <a:t>will be published with 2020.00 RECs in the modernized NSRS</a:t>
                      </a:r>
                      <a:endParaRPr sz="1500" dirty="0">
                        <a:solidFill>
                          <a:schemeClr val="dk1"/>
                        </a:solidFill>
                      </a:endParaRPr>
                    </a:p>
                    <a:p>
                      <a:pPr marL="0" lvl="0" indent="0" algn="ctr" rtl="0">
                        <a:spcBef>
                          <a:spcPts val="0"/>
                        </a:spcBef>
                        <a:spcAft>
                          <a:spcPts val="0"/>
                        </a:spcAft>
                        <a:buNone/>
                      </a:pPr>
                      <a:endParaRPr sz="14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32" name="Google Shape;332;g104e99cd280_0_330"/>
          <p:cNvSpPr txBox="1">
            <a:spLocks noGrp="1"/>
          </p:cNvSpPr>
          <p:nvPr>
            <p:ph type="title"/>
          </p:nvPr>
        </p:nvSpPr>
        <p:spPr>
          <a:xfrm>
            <a:off x="1485902" y="290945"/>
            <a:ext cx="6172200" cy="435113"/>
          </a:xfrm>
          <a:prstGeom prst="rect">
            <a:avLst/>
          </a:prstGeom>
          <a:noFill/>
          <a:ln>
            <a:noFill/>
          </a:ln>
        </p:spPr>
        <p:txBody>
          <a:bodyPr spcFirstLastPara="1" vert="horz" wrap="square" lIns="68569" tIns="34275" rIns="68569" bIns="34275" rtlCol="0" anchor="ctr" anchorCtr="0">
            <a:noAutofit/>
          </a:bodyPr>
          <a:lstStyle/>
          <a:p>
            <a:r>
              <a:rPr lang="en-US" sz="3600" b="1" dirty="0">
                <a:latin typeface="Arial" panose="020B0604020202020204" pitchFamily="34" charset="0"/>
                <a:cs typeface="Arial" panose="020B0604020202020204" pitchFamily="34" charset="0"/>
              </a:rPr>
              <a:t>Data Contribution Routes</a:t>
            </a:r>
            <a:endParaRPr sz="3600" b="1" dirty="0">
              <a:latin typeface="Arial" panose="020B0604020202020204" pitchFamily="34" charset="0"/>
              <a:cs typeface="Arial" panose="020B0604020202020204" pitchFamily="34" charset="0"/>
            </a:endParaRPr>
          </a:p>
        </p:txBody>
      </p:sp>
      <p:sp>
        <p:nvSpPr>
          <p:cNvPr id="333" name="Google Shape;333;g104e99cd280_0_330"/>
          <p:cNvSpPr txBox="1"/>
          <p:nvPr/>
        </p:nvSpPr>
        <p:spPr>
          <a:xfrm>
            <a:off x="825074" y="4852555"/>
            <a:ext cx="5454450" cy="377389"/>
          </a:xfrm>
          <a:prstGeom prst="rect">
            <a:avLst/>
          </a:prstGeom>
          <a:noFill/>
          <a:ln>
            <a:noFill/>
          </a:ln>
        </p:spPr>
        <p:txBody>
          <a:bodyPr spcFirstLastPara="1" wrap="square" lIns="68569" tIns="68569" rIns="68569" bIns="68569" anchor="t" anchorCtr="0">
            <a:spAutoFit/>
          </a:bodyPr>
          <a:lstStyle/>
          <a:p>
            <a:pPr>
              <a:lnSpc>
                <a:spcPct val="115000"/>
              </a:lnSpc>
              <a:buClr>
                <a:srgbClr val="000000"/>
              </a:buClr>
            </a:pPr>
            <a:r>
              <a:rPr lang="en-US" sz="1350" b="1" kern="0" dirty="0">
                <a:solidFill>
                  <a:srgbClr val="000000"/>
                </a:solidFill>
                <a:highlight>
                  <a:srgbClr val="FFFFFF"/>
                </a:highlight>
                <a:latin typeface="Arial"/>
                <a:cs typeface="Arial"/>
                <a:sym typeface="Arial"/>
              </a:rPr>
              <a:t> see also, </a:t>
            </a:r>
            <a:r>
              <a:rPr lang="en-US" sz="1350" b="1" kern="0" dirty="0">
                <a:solidFill>
                  <a:srgbClr val="990000"/>
                </a:solidFill>
                <a:highlight>
                  <a:srgbClr val="FFFFFF"/>
                </a:highlight>
                <a:uFill>
                  <a:noFill/>
                </a:uFill>
                <a:latin typeface="Arial"/>
                <a:cs typeface="Arial"/>
                <a:sym typeface="Arial"/>
                <a:hlinkClick r:id="rId3">
                  <a:extLst>
                    <a:ext uri="{A12FA001-AC4F-418D-AE19-62706E023703}">
                      <ahyp:hlinkClr xmlns:ahyp="http://schemas.microsoft.com/office/drawing/2018/hyperlinkcolor" val="tx"/>
                    </a:ext>
                  </a:extLst>
                </a:hlinkClick>
              </a:rPr>
              <a:t>mark recovery</a:t>
            </a:r>
            <a:r>
              <a:rPr lang="en-US" sz="1350" kern="0" dirty="0">
                <a:solidFill>
                  <a:srgbClr val="000000"/>
                </a:solidFill>
                <a:latin typeface="Calibri"/>
                <a:ea typeface="Calibri"/>
                <a:cs typeface="Calibri"/>
                <a:sym typeface="Calibri"/>
              </a:rPr>
              <a:t> to update mark descriptions and add photos</a:t>
            </a:r>
            <a:endParaRPr sz="1350" kern="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C7FF4E1-7285-40A8-AAEF-88F49C4F8783}"/>
              </a:ext>
            </a:extLst>
          </p:cNvPr>
          <p:cNvPicPr>
            <a:picLocks noChangeAspect="1"/>
          </p:cNvPicPr>
          <p:nvPr/>
        </p:nvPicPr>
        <p:blipFill rotWithShape="1">
          <a:blip r:embed="rId4"/>
          <a:srcRect b="69897"/>
          <a:stretch/>
        </p:blipFill>
        <p:spPr>
          <a:xfrm>
            <a:off x="6279524" y="1330252"/>
            <a:ext cx="2386495" cy="282362"/>
          </a:xfrm>
          <a:prstGeom prst="rect">
            <a:avLst/>
          </a:prstGeom>
        </p:spPr>
      </p:pic>
      <p:pic>
        <p:nvPicPr>
          <p:cNvPr id="4" name="Picture 3">
            <a:extLst>
              <a:ext uri="{FF2B5EF4-FFF2-40B4-BE49-F238E27FC236}">
                <a16:creationId xmlns:a16="http://schemas.microsoft.com/office/drawing/2014/main" id="{3EBB1977-C8D2-44AA-AA76-47972BAE1C3F}"/>
              </a:ext>
            </a:extLst>
          </p:cNvPr>
          <p:cNvPicPr>
            <a:picLocks noChangeAspect="1"/>
          </p:cNvPicPr>
          <p:nvPr/>
        </p:nvPicPr>
        <p:blipFill rotWithShape="1">
          <a:blip r:embed="rId5"/>
          <a:srcRect t="8415" b="17144"/>
          <a:stretch/>
        </p:blipFill>
        <p:spPr>
          <a:xfrm>
            <a:off x="2874600" y="1310365"/>
            <a:ext cx="2085975" cy="265890"/>
          </a:xfrm>
          <a:prstGeom prst="rect">
            <a:avLst/>
          </a:prstGeom>
        </p:spPr>
      </p:pic>
      <p:pic>
        <p:nvPicPr>
          <p:cNvPr id="5" name="Picture 4">
            <a:extLst>
              <a:ext uri="{FF2B5EF4-FFF2-40B4-BE49-F238E27FC236}">
                <a16:creationId xmlns:a16="http://schemas.microsoft.com/office/drawing/2014/main" id="{01F0A008-27DD-4C2D-8437-B9A5DF1DFD77}"/>
              </a:ext>
            </a:extLst>
          </p:cNvPr>
          <p:cNvPicPr>
            <a:picLocks noChangeAspect="1"/>
          </p:cNvPicPr>
          <p:nvPr/>
        </p:nvPicPr>
        <p:blipFill>
          <a:blip r:embed="rId6"/>
          <a:stretch>
            <a:fillRect/>
          </a:stretch>
        </p:blipFill>
        <p:spPr>
          <a:xfrm>
            <a:off x="5473011" y="776405"/>
            <a:ext cx="746499" cy="1003005"/>
          </a:xfrm>
          <a:prstGeom prst="rect">
            <a:avLst/>
          </a:prstGeom>
        </p:spPr>
      </p:pic>
      <p:pic>
        <p:nvPicPr>
          <p:cNvPr id="6" name="Picture 5">
            <a:extLst>
              <a:ext uri="{FF2B5EF4-FFF2-40B4-BE49-F238E27FC236}">
                <a16:creationId xmlns:a16="http://schemas.microsoft.com/office/drawing/2014/main" id="{1D82C0DA-FD6C-4748-B8C2-89508687999B}"/>
              </a:ext>
            </a:extLst>
          </p:cNvPr>
          <p:cNvPicPr>
            <a:picLocks noChangeAspect="1"/>
          </p:cNvPicPr>
          <p:nvPr/>
        </p:nvPicPr>
        <p:blipFill>
          <a:blip r:embed="rId7"/>
          <a:stretch>
            <a:fillRect/>
          </a:stretch>
        </p:blipFill>
        <p:spPr>
          <a:xfrm>
            <a:off x="2128101" y="750323"/>
            <a:ext cx="746499" cy="989852"/>
          </a:xfrm>
          <a:prstGeom prst="rect">
            <a:avLst/>
          </a:prstGeom>
        </p:spPr>
      </p:pic>
      <p:sp>
        <p:nvSpPr>
          <p:cNvPr id="8" name="Slide Number Placeholder 7">
            <a:extLst>
              <a:ext uri="{FF2B5EF4-FFF2-40B4-BE49-F238E27FC236}">
                <a16:creationId xmlns:a16="http://schemas.microsoft.com/office/drawing/2014/main" id="{65658BEA-1525-47C9-B3DE-0551B700F4D9}"/>
              </a:ext>
            </a:extLst>
          </p:cNvPr>
          <p:cNvSpPr>
            <a:spLocks noGrp="1"/>
          </p:cNvSpPr>
          <p:nvPr>
            <p:ph type="sldNum" sz="quarter" idx="12"/>
          </p:nvPr>
        </p:nvSpPr>
        <p:spPr/>
        <p:txBody>
          <a:bodyPr/>
          <a:lstStyle/>
          <a:p>
            <a:fld id="{D3D538F9-49A3-B84F-B36B-A7030CDE5D5B}" type="slidenum">
              <a:rPr lang="en-US" smtClean="0"/>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FAQ’s #1</a:t>
            </a:r>
          </a:p>
        </p:txBody>
      </p:sp>
      <p:sp>
        <p:nvSpPr>
          <p:cNvPr id="5" name="Content Placeholder 4"/>
          <p:cNvSpPr>
            <a:spLocks noGrp="1"/>
          </p:cNvSpPr>
          <p:nvPr>
            <p:ph idx="1"/>
          </p:nvPr>
        </p:nvSpPr>
        <p:spPr>
          <a:xfrm>
            <a:off x="44607" y="949777"/>
            <a:ext cx="8800655" cy="1060865"/>
          </a:xfrm>
        </p:spPr>
        <p:txBody>
          <a:bodyPr>
            <a:normAutofit/>
          </a:bodyPr>
          <a:lstStyle/>
          <a:p>
            <a:pPr marL="0" indent="0">
              <a:buNone/>
            </a:pPr>
            <a:r>
              <a:rPr lang="en-US" sz="1800" dirty="0">
                <a:latin typeface="Arial" panose="020B0604020202020204" pitchFamily="34" charset="0"/>
                <a:cs typeface="Arial" panose="020B0604020202020204" pitchFamily="34" charset="0"/>
              </a:rPr>
              <a:t>Q: What is the deadline to submit </a:t>
            </a:r>
            <a:r>
              <a:rPr lang="en-US" sz="1800" dirty="0" err="1">
                <a:latin typeface="Arial" panose="020B0604020202020204" pitchFamily="34" charset="0"/>
                <a:cs typeface="Arial" panose="020B0604020202020204" pitchFamily="34" charset="0"/>
              </a:rPr>
              <a:t>GPSonBM</a:t>
            </a:r>
            <a:r>
              <a:rPr lang="en-US" sz="1800" dirty="0">
                <a:latin typeface="Arial" panose="020B0604020202020204" pitchFamily="34" charset="0"/>
                <a:cs typeface="Arial" panose="020B0604020202020204" pitchFamily="34" charset="0"/>
              </a:rPr>
              <a:t> for the Transformation Tool?</a:t>
            </a:r>
          </a:p>
          <a:p>
            <a:pPr marL="0" indent="0">
              <a:buNone/>
            </a:pPr>
            <a:r>
              <a:rPr lang="en-US" sz="1800" dirty="0">
                <a:latin typeface="Arial" panose="020B0604020202020204" pitchFamily="34" charset="0"/>
                <a:cs typeface="Arial" panose="020B0604020202020204" pitchFamily="34" charset="0"/>
              </a:rPr>
              <a:t>A: </a:t>
            </a:r>
            <a:r>
              <a:rPr lang="en-US" sz="1800" b="1" dirty="0">
                <a:latin typeface="Arial" panose="020B0604020202020204" pitchFamily="34" charset="0"/>
                <a:cs typeface="Arial" panose="020B0604020202020204" pitchFamily="34" charset="0"/>
              </a:rPr>
              <a:t>December 31, 2022 </a:t>
            </a:r>
            <a:r>
              <a:rPr lang="en-US" sz="1800" dirty="0">
                <a:latin typeface="Arial" panose="020B0604020202020204" pitchFamily="34" charset="0"/>
                <a:cs typeface="Arial" panose="020B0604020202020204" pitchFamily="34" charset="0"/>
              </a:rPr>
              <a:t>– so that observations can be used to create 2020.0 Reference Epoch Coordinates (See Blueprint 3 -Working in the Modernized NSRS)</a:t>
            </a:r>
            <a:endParaRPr lang="en-US" sz="2100" dirty="0">
              <a:latin typeface="Arial" panose="020B0604020202020204" pitchFamily="34" charset="0"/>
              <a:cs typeface="Arial" panose="020B0604020202020204" pitchFamily="34" charset="0"/>
            </a:endParaRPr>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p:txBody>
      </p:sp>
      <p:sp>
        <p:nvSpPr>
          <p:cNvPr id="6" name="Content Placeholder 4"/>
          <p:cNvSpPr txBox="1">
            <a:spLocks/>
          </p:cNvSpPr>
          <p:nvPr/>
        </p:nvSpPr>
        <p:spPr>
          <a:xfrm>
            <a:off x="44607" y="1935307"/>
            <a:ext cx="6616908" cy="3105800"/>
          </a:xfrm>
          <a:prstGeom prst="rect">
            <a:avLst/>
          </a:prstGeom>
        </p:spPr>
        <p:txBody>
          <a:bodyPr vert="horz" lIns="68580" tIns="34290" rIns="68580" bIns="3429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dirty="0">
                <a:solidFill>
                  <a:schemeClr val="tx2"/>
                </a:solidFill>
                <a:latin typeface="Arial" panose="020B0604020202020204" pitchFamily="34" charset="0"/>
                <a:cs typeface="Arial" panose="020B0604020202020204" pitchFamily="34" charset="0"/>
              </a:rPr>
              <a:t>Q: Can we submit previous observations?</a:t>
            </a:r>
          </a:p>
          <a:p>
            <a:pPr marL="0" indent="0">
              <a:buNone/>
            </a:pPr>
            <a:r>
              <a:rPr lang="en-US" sz="1800" dirty="0">
                <a:solidFill>
                  <a:schemeClr val="tx2"/>
                </a:solidFill>
                <a:latin typeface="Arial" panose="020B0604020202020204" pitchFamily="34" charset="0"/>
                <a:cs typeface="Arial" panose="020B0604020202020204" pitchFamily="34" charset="0"/>
              </a:rPr>
              <a:t>A:  Yes! Observations made within the past 3 years may be submitted </a:t>
            </a:r>
            <a:r>
              <a:rPr lang="en-US" sz="1800" u="sng" dirty="0">
                <a:solidFill>
                  <a:schemeClr val="tx2"/>
                </a:solidFill>
                <a:latin typeface="Arial" panose="020B0604020202020204" pitchFamily="34" charset="0"/>
                <a:cs typeface="Arial" panose="020B0604020202020204" pitchFamily="34" charset="0"/>
              </a:rPr>
              <a:t>if you have the required metadata and pictures</a:t>
            </a:r>
            <a:r>
              <a:rPr lang="en-US" sz="1800" dirty="0">
                <a:solidFill>
                  <a:schemeClr val="tx2"/>
                </a:solidFill>
                <a:latin typeface="Arial" panose="020B0604020202020204" pitchFamily="34" charset="0"/>
                <a:cs typeface="Arial" panose="020B0604020202020204" pitchFamily="34" charset="0"/>
              </a:rPr>
              <a:t>.</a:t>
            </a:r>
          </a:p>
          <a:p>
            <a:pPr marL="0" indent="0">
              <a:buNone/>
            </a:pPr>
            <a:endParaRPr lang="en-US" sz="1800" dirty="0">
              <a:solidFill>
                <a:schemeClr val="tx2"/>
              </a:solidFill>
              <a:latin typeface="Arial" panose="020B0604020202020204" pitchFamily="34" charset="0"/>
              <a:cs typeface="Arial" panose="020B0604020202020204" pitchFamily="34" charset="0"/>
            </a:endParaRPr>
          </a:p>
          <a:p>
            <a:pPr marL="0" indent="0">
              <a:buNone/>
            </a:pPr>
            <a:r>
              <a:rPr lang="en-US" sz="1800" dirty="0">
                <a:solidFill>
                  <a:schemeClr val="tx2"/>
                </a:solidFill>
                <a:latin typeface="Arial" panose="020B0604020202020204" pitchFamily="34" charset="0"/>
                <a:cs typeface="Arial" panose="020B0604020202020204" pitchFamily="34" charset="0"/>
              </a:rPr>
              <a:t>Q: What do we do if we can’t find the priority mark or if it not observable with GPS?</a:t>
            </a:r>
          </a:p>
          <a:p>
            <a:pPr marL="0" indent="0">
              <a:buNone/>
            </a:pPr>
            <a:r>
              <a:rPr lang="en-US" sz="1800" dirty="0">
                <a:solidFill>
                  <a:schemeClr val="tx2"/>
                </a:solidFill>
                <a:latin typeface="Arial" panose="020B0604020202020204" pitchFamily="34" charset="0"/>
                <a:cs typeface="Arial" panose="020B0604020202020204" pitchFamily="34" charset="0"/>
              </a:rPr>
              <a:t>A:  1) Submit a Mark Recovery with the new Mark Recovery Form. </a:t>
            </a:r>
          </a:p>
          <a:p>
            <a:pPr marL="0" indent="0">
              <a:buNone/>
            </a:pPr>
            <a:r>
              <a:rPr lang="en-US" sz="1800" dirty="0">
                <a:solidFill>
                  <a:schemeClr val="tx2"/>
                </a:solidFill>
                <a:latin typeface="Arial" panose="020B0604020202020204" pitchFamily="34" charset="0"/>
                <a:cs typeface="Arial" panose="020B0604020202020204" pitchFamily="34" charset="0"/>
              </a:rPr>
              <a:t>     2) Find and observe a secondary mark listed in the hexagon layer on the web map.</a:t>
            </a:r>
            <a:endParaRPr lang="en-US" sz="1800" dirty="0">
              <a:solidFill>
                <a:schemeClr val="tx2"/>
              </a:solidFill>
            </a:endParaRPr>
          </a:p>
          <a:p>
            <a:pPr marL="0" indent="0">
              <a:buNone/>
            </a:pPr>
            <a:endParaRPr lang="en-US" sz="1800" dirty="0">
              <a:solidFill>
                <a:schemeClr val="tx2"/>
              </a:solidFill>
            </a:endParaRPr>
          </a:p>
        </p:txBody>
      </p:sp>
      <p:grpSp>
        <p:nvGrpSpPr>
          <p:cNvPr id="9" name="Group 8">
            <a:extLst>
              <a:ext uri="{FF2B5EF4-FFF2-40B4-BE49-F238E27FC236}">
                <a16:creationId xmlns:a16="http://schemas.microsoft.com/office/drawing/2014/main" id="{F288AEF2-42F9-48A1-A48B-34E9ED8F5821}"/>
              </a:ext>
            </a:extLst>
          </p:cNvPr>
          <p:cNvGrpSpPr/>
          <p:nvPr/>
        </p:nvGrpSpPr>
        <p:grpSpPr>
          <a:xfrm>
            <a:off x="5867161" y="2292043"/>
            <a:ext cx="3266519" cy="2851457"/>
            <a:chOff x="7822882" y="3056057"/>
            <a:chExt cx="4355358" cy="3801943"/>
          </a:xfrm>
        </p:grpSpPr>
        <p:grpSp>
          <p:nvGrpSpPr>
            <p:cNvPr id="3" name="Group 2"/>
            <p:cNvGrpSpPr/>
            <p:nvPr/>
          </p:nvGrpSpPr>
          <p:grpSpPr>
            <a:xfrm>
              <a:off x="8945102" y="3056057"/>
              <a:ext cx="3233138" cy="3801943"/>
              <a:chOff x="8945102" y="3056057"/>
              <a:chExt cx="3233138" cy="380194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pic>
          <p:nvPicPr>
            <p:cNvPr id="4" name="Picture 3">
              <a:extLst>
                <a:ext uri="{FF2B5EF4-FFF2-40B4-BE49-F238E27FC236}">
                  <a16:creationId xmlns:a16="http://schemas.microsoft.com/office/drawing/2014/main" id="{54792ABA-173A-41C1-9B0A-6F1BBC679476}"/>
                </a:ext>
              </a:extLst>
            </p:cNvPr>
            <p:cNvPicPr>
              <a:picLocks noChangeAspect="1"/>
            </p:cNvPicPr>
            <p:nvPr/>
          </p:nvPicPr>
          <p:blipFill>
            <a:blip r:embed="rId5"/>
            <a:stretch>
              <a:fillRect/>
            </a:stretch>
          </p:blipFill>
          <p:spPr>
            <a:xfrm>
              <a:off x="7822882" y="6448425"/>
              <a:ext cx="3038475" cy="409575"/>
            </a:xfrm>
            <a:prstGeom prst="rect">
              <a:avLst/>
            </a:prstGeom>
          </p:spPr>
        </p:pic>
      </p:grpSp>
      <p:sp>
        <p:nvSpPr>
          <p:cNvPr id="12" name="Slide Number Placeholder 11">
            <a:extLst>
              <a:ext uri="{FF2B5EF4-FFF2-40B4-BE49-F238E27FC236}">
                <a16:creationId xmlns:a16="http://schemas.microsoft.com/office/drawing/2014/main" id="{F080B335-9940-473B-9067-E3861689BC76}"/>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24332885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FAQ’s #2</a:t>
            </a:r>
          </a:p>
        </p:txBody>
      </p:sp>
      <p:sp>
        <p:nvSpPr>
          <p:cNvPr id="5" name="Content Placeholder 4"/>
          <p:cNvSpPr>
            <a:spLocks noGrp="1"/>
          </p:cNvSpPr>
          <p:nvPr>
            <p:ph idx="1"/>
          </p:nvPr>
        </p:nvSpPr>
        <p:spPr>
          <a:xfrm>
            <a:off x="457200" y="833480"/>
            <a:ext cx="8229600" cy="4212916"/>
          </a:xfrm>
        </p:spPr>
        <p:txBody>
          <a:bodyPr>
            <a:noAutofit/>
          </a:bodyPr>
          <a:lstStyle/>
          <a:p>
            <a:pPr marL="0" indent="0">
              <a:buNone/>
            </a:pPr>
            <a:r>
              <a:rPr lang="en-US" sz="2000" dirty="0">
                <a:latin typeface="Arial" panose="020B0604020202020204" pitchFamily="34" charset="0"/>
                <a:cs typeface="Arial" panose="020B0604020202020204" pitchFamily="34" charset="0"/>
              </a:rPr>
              <a:t>Q: Can we submit offset observations for marks that are not GPS-able?</a:t>
            </a:r>
          </a:p>
          <a:p>
            <a:pPr marL="0" indent="0">
              <a:buNone/>
            </a:pPr>
            <a:r>
              <a:rPr lang="en-US" sz="2000" dirty="0">
                <a:latin typeface="Arial" panose="020B0604020202020204" pitchFamily="34" charset="0"/>
                <a:cs typeface="Arial" panose="020B0604020202020204" pitchFamily="34" charset="0"/>
              </a:rPr>
              <a:t>A: Not for now, unless you follow the NGS </a:t>
            </a:r>
            <a:r>
              <a:rPr lang="en-US" sz="2000" dirty="0">
                <a:latin typeface="Arial" panose="020B0604020202020204" pitchFamily="34" charset="0"/>
                <a:cs typeface="Arial" panose="020B0604020202020204" pitchFamily="34" charset="0"/>
                <a:hlinkClick r:id="rId3"/>
              </a:rPr>
              <a:t>Mark Reset Procedures</a:t>
            </a:r>
            <a:r>
              <a:rPr lang="en-US" sz="2000" dirty="0">
                <a:latin typeface="Arial" panose="020B0604020202020204" pitchFamily="34" charset="0"/>
                <a:cs typeface="Arial" panose="020B0604020202020204" pitchFamily="34" charset="0"/>
              </a:rPr>
              <a:t>. In the future, OPUS 6.0 will enable you to process and adjust GPS, leveling, and total station observations together, and submit them to NGS.</a:t>
            </a:r>
          </a:p>
          <a:p>
            <a:pPr marL="0" indent="0">
              <a:buNone/>
            </a:pPr>
            <a:endParaRPr lang="en-US" sz="8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less than 4 hours of data?</a:t>
            </a:r>
          </a:p>
          <a:p>
            <a:pPr marL="0" indent="0">
              <a:buNone/>
            </a:pPr>
            <a:r>
              <a:rPr lang="en-US" sz="2000" dirty="0">
                <a:latin typeface="Arial" panose="020B0604020202020204" pitchFamily="34" charset="0"/>
                <a:cs typeface="Arial" panose="020B0604020202020204" pitchFamily="34" charset="0"/>
              </a:rPr>
              <a:t>A: Yes, but only by using OPUS Projects to Bluebook the data.</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RTK observations?</a:t>
            </a:r>
          </a:p>
          <a:p>
            <a:pPr marL="0" indent="0">
              <a:buNone/>
            </a:pPr>
            <a:r>
              <a:rPr lang="en-US" sz="2000" dirty="0">
                <a:latin typeface="Arial" panose="020B0604020202020204" pitchFamily="34" charset="0"/>
                <a:cs typeface="Arial" panose="020B0604020202020204" pitchFamily="34" charset="0"/>
              </a:rPr>
              <a:t>A: YES! The recently released BETA version of OPUS Projects 5.0 enables processing of Hybrid Survey Networks that include both static and real-time observations uploaded in the new GVX vector exchange file format.</a:t>
            </a:r>
          </a:p>
          <a:p>
            <a:pPr marL="0" indent="0">
              <a:buNone/>
            </a:pPr>
            <a:endParaRPr lang="en-US" sz="2100" dirty="0"/>
          </a:p>
        </p:txBody>
      </p:sp>
      <p:sp>
        <p:nvSpPr>
          <p:cNvPr id="6" name="Slide Number Placeholder 5">
            <a:extLst>
              <a:ext uri="{FF2B5EF4-FFF2-40B4-BE49-F238E27FC236}">
                <a16:creationId xmlns:a16="http://schemas.microsoft.com/office/drawing/2014/main" id="{6C34239D-4207-49C7-B46C-B8B85417C3EC}"/>
              </a:ext>
            </a:extLst>
          </p:cNvPr>
          <p:cNvSpPr>
            <a:spLocks noGrp="1"/>
          </p:cNvSpPr>
          <p:nvPr>
            <p:ph type="sldNum" sz="quarter" idx="12"/>
          </p:nvPr>
        </p:nvSpPr>
        <p:spPr/>
        <p:txBody>
          <a:bodyPr/>
          <a:lstStyle/>
          <a:p>
            <a:fld id="{D3D538F9-49A3-B84F-B36B-A7030CDE5D5B}" type="slidenum">
              <a:rPr lang="en-US" smtClean="0"/>
              <a:t>99</a:t>
            </a:fld>
            <a:endParaRPr lang="en-US"/>
          </a:p>
        </p:txBody>
      </p:sp>
    </p:spTree>
    <p:extLst>
      <p:ext uri="{BB962C8B-B14F-4D97-AF65-F5344CB8AC3E}">
        <p14:creationId xmlns:p14="http://schemas.microsoft.com/office/powerpoint/2010/main" val="19525825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30293</TotalTime>
  <Words>7925</Words>
  <Application>Microsoft Macintosh PowerPoint</Application>
  <PresentationFormat>On-screen Show (16:9)</PresentationFormat>
  <Paragraphs>1146</Paragraphs>
  <Slides>109</Slides>
  <Notes>60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109</vt:i4>
      </vt:variant>
    </vt:vector>
  </HeadingPairs>
  <TitlesOfParts>
    <vt:vector size="123" baseType="lpstr">
      <vt:lpstr>Arial</vt:lpstr>
      <vt:lpstr>Arial Black</vt:lpstr>
      <vt:lpstr>Calibri</vt:lpstr>
      <vt:lpstr>Cambria</vt:lpstr>
      <vt:lpstr>Cambria Math</vt:lpstr>
      <vt:lpstr>Courier New</vt:lpstr>
      <vt:lpstr>Gill Sans MT</vt:lpstr>
      <vt:lpstr>Helvetica Neue</vt:lpstr>
      <vt:lpstr>Noto Sans Symbols</vt:lpstr>
      <vt:lpstr>Symbol</vt:lpstr>
      <vt:lpstr>Times New Roman</vt:lpstr>
      <vt:lpstr>Verdana</vt:lpstr>
      <vt:lpstr>Wingdings</vt:lpstr>
      <vt:lpstr>Office Theme</vt:lpstr>
      <vt:lpstr>Tidbits and Progress  Towards Modernization </vt:lpstr>
      <vt:lpstr>My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vt:lpstr>
      <vt:lpstr>Getting acquainted with SPCS2022</vt:lpstr>
      <vt:lpstr>SPCS2022 “layers” and designs</vt:lpstr>
      <vt:lpstr>Linear distortion magnitudes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expect for SPCS2022</vt:lpstr>
      <vt:lpstr>Deprecation of the U.S. survey foot</vt:lpstr>
      <vt:lpstr>SPCS2022 summary</vt:lpstr>
      <vt:lpstr>New types of Coordinates</vt:lpstr>
      <vt:lpstr>PowerPoint Presentation</vt:lpstr>
      <vt:lpstr>PowerPoint Presentation</vt:lpstr>
      <vt:lpstr>New Types of Coordinates</vt:lpstr>
      <vt:lpstr>“Part of the NSRS”</vt:lpstr>
      <vt:lpstr>PowerPoint Presentation</vt:lpstr>
      <vt:lpstr>PowerPoint Presentation</vt:lpstr>
      <vt:lpstr>Shift and Drift</vt:lpstr>
      <vt:lpstr>New Types of Coordinates</vt:lpstr>
      <vt:lpstr>Reported Coordinates</vt:lpstr>
      <vt:lpstr>Buyer Beware!</vt:lpstr>
      <vt:lpstr>New Types of Coordinates</vt:lpstr>
      <vt:lpstr>New Types of Coordinates</vt:lpstr>
      <vt:lpstr>PowerPoint Presentation</vt:lpstr>
      <vt:lpstr>New Types of Coordinates</vt:lpstr>
      <vt:lpstr>New Types of Coordinates</vt:lpstr>
      <vt:lpstr>More on SECs and RECs</vt:lpstr>
      <vt:lpstr>New Types of Coordinates</vt:lpstr>
      <vt:lpstr>Examples of How Non-Linear CORS Coordinate Functions Might Look</vt:lpstr>
      <vt:lpstr>PowerPoint Presentation</vt:lpstr>
      <vt:lpstr>PowerPoint Presentation</vt:lpstr>
      <vt:lpstr>NCAT https://www.ngs.noaa.gov/NCAT/ </vt:lpstr>
      <vt:lpstr>Coordinates</vt:lpstr>
      <vt:lpstr>Update on Rollout of New Datums</vt:lpstr>
      <vt:lpstr>NSRS Modernization: Delay</vt:lpstr>
      <vt:lpstr>Timeline</vt:lpstr>
      <vt:lpstr>What to look for by the end of 2022</vt:lpstr>
      <vt:lpstr>Updated blueprint documents</vt:lpstr>
      <vt:lpstr>A two-track approach to coordinates</vt:lpstr>
      <vt:lpstr>Replacing NAD 83</vt:lpstr>
      <vt:lpstr>Replacing NAVD 88</vt:lpstr>
      <vt:lpstr>PowerPoint Presentation</vt:lpstr>
      <vt:lpstr>PowerPoint Presentation</vt:lpstr>
      <vt:lpstr>The Geoid, and Heights</vt:lpstr>
      <vt:lpstr>What modernization means</vt:lpstr>
      <vt:lpstr>OPUS-PROJECTS Updates</vt:lpstr>
      <vt:lpstr>NGS Products and Services</vt:lpstr>
      <vt:lpstr>PowerPoint Presentation</vt:lpstr>
      <vt:lpstr>Why use OPUS-Projects?</vt:lpstr>
      <vt:lpstr>OPUS-Project 4.0</vt:lpstr>
      <vt:lpstr>OPUS-Projects 5</vt:lpstr>
      <vt:lpstr>Real-Time Networks </vt:lpstr>
      <vt:lpstr>Empirical Evaluation of the Accuracy of RTNs</vt:lpstr>
      <vt:lpstr>GNSS Vector EXchange Format (GVX)</vt:lpstr>
      <vt:lpstr>GVX Flow Chart</vt:lpstr>
      <vt:lpstr>Status of GVX Exporters</vt:lpstr>
      <vt:lpstr>Steps for Submitting a Survey to NGS</vt:lpstr>
      <vt:lpstr>Guidance for RTK Surveys</vt:lpstr>
      <vt:lpstr>Additional Guidance</vt:lpstr>
      <vt:lpstr>Equipment Setup</vt:lpstr>
      <vt:lpstr>Three Cases for RTK/RTN Bases</vt:lpstr>
      <vt:lpstr>Future Directions</vt:lpstr>
      <vt:lpstr>Brief overview: Re-inventing “Bluebooking” or  The Modernized OPUS AKA  “OPUS 6”</vt:lpstr>
      <vt:lpstr>PowerPoint Presentation</vt:lpstr>
      <vt:lpstr>Data delivery system</vt:lpstr>
      <vt:lpstr>Data Delivery System </vt:lpstr>
      <vt:lpstr>PowerPoint Presentation</vt:lpstr>
      <vt:lpstr>PowerPoint Presentation</vt:lpstr>
      <vt:lpstr>PowerPoint Presentation</vt:lpstr>
      <vt:lpstr>Beta Passive Marks page</vt:lpstr>
      <vt:lpstr>Beta Passive Marks page</vt:lpstr>
      <vt:lpstr>Beta Passive Marks page</vt:lpstr>
      <vt:lpstr>Easy to use mark recovery tool</vt:lpstr>
      <vt:lpstr>NGS Map</vt:lpstr>
      <vt:lpstr>GPS on Bench Marks</vt:lpstr>
      <vt:lpstr>GPS on Bench Marks</vt:lpstr>
      <vt:lpstr>GPS on Bench Marks - What &amp; Why?     </vt:lpstr>
      <vt:lpstr>GPSonBM Measurements Connect  Current and Future Datums</vt:lpstr>
      <vt:lpstr>2022 Transformation Tool Campaign</vt:lpstr>
      <vt:lpstr>Data Contribution Routes</vt:lpstr>
      <vt:lpstr>FAQ’s #1</vt:lpstr>
      <vt:lpstr>FAQ’s #2</vt:lpstr>
      <vt:lpstr>https://geodesy.noaa.gov/</vt:lpstr>
      <vt:lpstr>Thank You!</vt:lpstr>
      <vt:lpstr>IGLD Update</vt:lpstr>
      <vt:lpstr>What is IGLD?</vt:lpstr>
      <vt:lpstr>Current IGLD</vt:lpstr>
      <vt:lpstr>IGLD (1985) Reference Surface</vt:lpstr>
      <vt:lpstr>Why a new IGLD?</vt:lpstr>
      <vt:lpstr>Definition of IGLD (2020)</vt:lpstr>
      <vt:lpstr>Status of IGLD Update</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Caccamise, Dana</cp:lastModifiedBy>
  <cp:revision>262</cp:revision>
  <cp:lastPrinted>2021-06-25T22:16:34Z</cp:lastPrinted>
  <dcterms:created xsi:type="dcterms:W3CDTF">2017-02-03T22:38:58Z</dcterms:created>
  <dcterms:modified xsi:type="dcterms:W3CDTF">2023-01-13T19:40:13Z</dcterms:modified>
</cp:coreProperties>
</file>