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71.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Lst>
  <p:notesMasterIdLst>
    <p:notesMasterId r:id="rId67"/>
  </p:notesMasterIdLst>
  <p:sldIdLst>
    <p:sldId id="343" r:id="rId3"/>
    <p:sldId id="389" r:id="rId4"/>
    <p:sldId id="516" r:id="rId5"/>
    <p:sldId id="517" r:id="rId6"/>
    <p:sldId id="656" r:id="rId7"/>
    <p:sldId id="566" r:id="rId8"/>
    <p:sldId id="861" r:id="rId9"/>
    <p:sldId id="770" r:id="rId10"/>
    <p:sldId id="771" r:id="rId11"/>
    <p:sldId id="783" r:id="rId12"/>
    <p:sldId id="782" r:id="rId13"/>
    <p:sldId id="779" r:id="rId14"/>
    <p:sldId id="773" r:id="rId15"/>
    <p:sldId id="795" r:id="rId16"/>
    <p:sldId id="774" r:id="rId17"/>
    <p:sldId id="794" r:id="rId18"/>
    <p:sldId id="775" r:id="rId19"/>
    <p:sldId id="776" r:id="rId20"/>
    <p:sldId id="796" r:id="rId21"/>
    <p:sldId id="777" r:id="rId22"/>
    <p:sldId id="841" r:id="rId23"/>
    <p:sldId id="842" r:id="rId24"/>
    <p:sldId id="793" r:id="rId25"/>
    <p:sldId id="780" r:id="rId26"/>
    <p:sldId id="571" r:id="rId27"/>
    <p:sldId id="572" r:id="rId28"/>
    <p:sldId id="844" r:id="rId29"/>
    <p:sldId id="590" r:id="rId30"/>
    <p:sldId id="797" r:id="rId31"/>
    <p:sldId id="845" r:id="rId32"/>
    <p:sldId id="846" r:id="rId33"/>
    <p:sldId id="847" r:id="rId34"/>
    <p:sldId id="607" r:id="rId35"/>
    <p:sldId id="605" r:id="rId36"/>
    <p:sldId id="609" r:id="rId37"/>
    <p:sldId id="862" r:id="rId38"/>
    <p:sldId id="639" r:id="rId39"/>
    <p:sldId id="640" r:id="rId40"/>
    <p:sldId id="642" r:id="rId41"/>
    <p:sldId id="644" r:id="rId42"/>
    <p:sldId id="809" r:id="rId43"/>
    <p:sldId id="806" r:id="rId44"/>
    <p:sldId id="800" r:id="rId45"/>
    <p:sldId id="814" r:id="rId46"/>
    <p:sldId id="815" r:id="rId47"/>
    <p:sldId id="816" r:id="rId48"/>
    <p:sldId id="684" r:id="rId49"/>
    <p:sldId id="852" r:id="rId50"/>
    <p:sldId id="848" r:id="rId51"/>
    <p:sldId id="765" r:id="rId52"/>
    <p:sldId id="766" r:id="rId53"/>
    <p:sldId id="853" r:id="rId54"/>
    <p:sldId id="758" r:id="rId55"/>
    <p:sldId id="822" r:id="rId56"/>
    <p:sldId id="856" r:id="rId57"/>
    <p:sldId id="857" r:id="rId58"/>
    <p:sldId id="858" r:id="rId59"/>
    <p:sldId id="825" r:id="rId60"/>
    <p:sldId id="854" r:id="rId61"/>
    <p:sldId id="827" r:id="rId62"/>
    <p:sldId id="828" r:id="rId63"/>
    <p:sldId id="829" r:id="rId64"/>
    <p:sldId id="830" r:id="rId65"/>
    <p:sldId id="563" r:id="rId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E68900"/>
    <a:srgbClr val="FF9900"/>
    <a:srgbClr val="FF33CC"/>
    <a:srgbClr val="CC00FF"/>
    <a:srgbClr val="C5D5E9"/>
    <a:srgbClr val="B2CEEC"/>
    <a:srgbClr val="C2D8F0"/>
    <a:srgbClr val="D7E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44" autoAdjust="0"/>
  </p:normalViewPr>
  <p:slideViewPr>
    <p:cSldViewPr snapToGrid="0">
      <p:cViewPr varScale="1">
        <p:scale>
          <a:sx n="113" d="100"/>
          <a:sy n="113" d="100"/>
        </p:scale>
        <p:origin x="918" y="102"/>
      </p:cViewPr>
      <p:guideLst/>
    </p:cSldViewPr>
  </p:slideViewPr>
  <p:notesTextViewPr>
    <p:cViewPr>
      <p:scale>
        <a:sx n="1" d="1"/>
        <a:sy n="1" d="1"/>
      </p:scale>
      <p:origin x="0" y="0"/>
    </p:cViewPr>
  </p:notesTextViewPr>
  <p:notesViewPr>
    <p:cSldViewPr snapToGrid="0">
      <p:cViewPr varScale="1">
        <p:scale>
          <a:sx n="54" d="100"/>
          <a:sy n="54"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ngs-s-brunswick\home\Dru.Smith\Geoid%20Slope%20Validation%20Survey%202011\Papers\Official%20Paper\RMS%20list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layout>
        <c:manualLayout>
          <c:xMode val="edge"/>
          <c:yMode val="edge"/>
          <c:x val="6.9092409240924108E-2"/>
          <c:y val="8.1614589346875495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Predicted Errors of various geoid models over </a:t>
            </a:r>
            <a:r>
              <a:rPr lang="en-US" sz="2400" dirty="0" smtClean="0"/>
              <a:t>GSVS11 </a:t>
            </a:r>
          </a:p>
          <a:p>
            <a:pPr>
              <a:defRPr sz="2400"/>
            </a:pPr>
            <a:r>
              <a:rPr lang="en-US" sz="2400" dirty="0" smtClean="0"/>
              <a:t>after removal of GPS/Leveling error budget</a:t>
            </a:r>
            <a:endParaRPr lang="en-US" sz="2400" dirty="0"/>
          </a:p>
        </c:rich>
      </c:tx>
      <c:layout>
        <c:manualLayout>
          <c:xMode val="edge"/>
          <c:yMode val="edge"/>
          <c:x val="0.12445751340868987"/>
          <c:y val="0.10619350630889768"/>
        </c:manualLayout>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Sheet2!$N$2:$N$13</c:f>
              <c:numCache>
                <c:formatCode>General</c:formatCode>
                <c:ptCount val="12"/>
                <c:pt idx="0">
                  <c:v>0.87100994831322665</c:v>
                </c:pt>
                <c:pt idx="1">
                  <c:v>1.060068665092595</c:v>
                </c:pt>
                <c:pt idx="2">
                  <c:v>1.3640397918456049</c:v>
                </c:pt>
                <c:pt idx="3">
                  <c:v>1.6649558145469829</c:v>
                </c:pt>
                <c:pt idx="4">
                  <c:v>1.8561584675203877</c:v>
                </c:pt>
                <c:pt idx="5">
                  <c:v>2.2610607487206003</c:v>
                </c:pt>
                <c:pt idx="6">
                  <c:v>2.5576126451774996</c:v>
                </c:pt>
                <c:pt idx="7">
                  <c:v>2.6427808516287983</c:v>
                </c:pt>
                <c:pt idx="8">
                  <c:v>2.8322352341417503</c:v>
                </c:pt>
                <c:pt idx="9">
                  <c:v>2.8066371099863017</c:v>
                </c:pt>
                <c:pt idx="10">
                  <c:v>2.446390360548893</c:v>
                </c:pt>
                <c:pt idx="11">
                  <c:v>1.4332366127603684</c:v>
                </c:pt>
              </c:numCache>
            </c:numRef>
          </c:val>
          <c:extLst>
            <c:ext xmlns:c16="http://schemas.microsoft.com/office/drawing/2014/chart" uri="{C3380CC4-5D6E-409C-BE32-E72D297353CC}">
              <c16:uniqueId val="{00000000-9C6F-4FD0-B160-04FC76F5EB73}"/>
            </c:ext>
          </c:extLst>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Sheet2!$O$2:$O$13</c:f>
              <c:numCache>
                <c:formatCode>General</c:formatCode>
                <c:ptCount val="12"/>
                <c:pt idx="0">
                  <c:v>0.87100994831322665</c:v>
                </c:pt>
                <c:pt idx="1">
                  <c:v>1.1720689291638084</c:v>
                </c:pt>
                <c:pt idx="2">
                  <c:v>1.5813299952059976</c:v>
                </c:pt>
                <c:pt idx="3">
                  <c:v>1.8793823092691406</c:v>
                </c:pt>
                <c:pt idx="4">
                  <c:v>1.9634979644877746</c:v>
                </c:pt>
                <c:pt idx="5">
                  <c:v>2.0475340557375259</c:v>
                </c:pt>
                <c:pt idx="6">
                  <c:v>2.1310519568447517</c:v>
                </c:pt>
                <c:pt idx="7">
                  <c:v>2.4298746119369694</c:v>
                </c:pt>
                <c:pt idx="8">
                  <c:v>2.6194572761383177</c:v>
                </c:pt>
                <c:pt idx="9">
                  <c:v>2.5917584507728062</c:v>
                </c:pt>
                <c:pt idx="10">
                  <c:v>2.7739549016136764</c:v>
                </c:pt>
                <c:pt idx="11">
                  <c:v>1.9323993345467736</c:v>
                </c:pt>
              </c:numCache>
            </c:numRef>
          </c:val>
          <c:extLst>
            <c:ext xmlns:c16="http://schemas.microsoft.com/office/drawing/2014/chart" uri="{C3380CC4-5D6E-409C-BE32-E72D297353CC}">
              <c16:uniqueId val="{00000001-9C6F-4FD0-B160-04FC76F5EB73}"/>
            </c:ext>
          </c:extLst>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Sheet2!$P$2:$P$13</c:f>
              <c:numCache>
                <c:formatCode>General</c:formatCode>
                <c:ptCount val="12"/>
                <c:pt idx="0">
                  <c:v>0.87100994831322665</c:v>
                </c:pt>
                <c:pt idx="1">
                  <c:v>1.28208641468163</c:v>
                </c:pt>
                <c:pt idx="2">
                  <c:v>1.6883733454832202</c:v>
                </c:pt>
                <c:pt idx="3">
                  <c:v>2.0909514256418795</c:v>
                </c:pt>
                <c:pt idx="4">
                  <c:v>2.4910488266085102</c:v>
                </c:pt>
                <c:pt idx="5">
                  <c:v>2.7861076270318348</c:v>
                </c:pt>
                <c:pt idx="6">
                  <c:v>2.9768074245358647</c:v>
                </c:pt>
                <c:pt idx="7">
                  <c:v>2.9587650514591113</c:v>
                </c:pt>
                <c:pt idx="8">
                  <c:v>2.7260881169753071</c:v>
                </c:pt>
                <c:pt idx="9">
                  <c:v>2.1534186465135519</c:v>
                </c:pt>
                <c:pt idx="10">
                  <c:v>1.9962028444490658</c:v>
                </c:pt>
                <c:pt idx="11">
                  <c:v>2.6180464449961183</c:v>
                </c:pt>
              </c:numCache>
            </c:numRef>
          </c:val>
          <c:extLst>
            <c:ext xmlns:c16="http://schemas.microsoft.com/office/drawing/2014/chart" uri="{C3380CC4-5D6E-409C-BE32-E72D297353CC}">
              <c16:uniqueId val="{00000002-9C6F-4FD0-B160-04FC76F5EB73}"/>
            </c:ext>
          </c:extLst>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Sheet2!$Q$2:$Q$13</c:f>
              <c:numCache>
                <c:formatCode>General</c:formatCode>
                <c:ptCount val="12"/>
                <c:pt idx="0">
                  <c:v>0.7540943774227532</c:v>
                </c:pt>
                <c:pt idx="1">
                  <c:v>0.82688909456540571</c:v>
                </c:pt>
                <c:pt idx="2">
                  <c:v>0.90587226126987763</c:v>
                </c:pt>
                <c:pt idx="3">
                  <c:v>0.98594009168600449</c:v>
                </c:pt>
                <c:pt idx="4">
                  <c:v>0.94091671073885907</c:v>
                </c:pt>
                <c:pt idx="5">
                  <c:v>1.0209778202316449</c:v>
                </c:pt>
                <c:pt idx="6">
                  <c:v>1.1006282036963462</c:v>
                </c:pt>
                <c:pt idx="7">
                  <c:v>0.91339511151299513</c:v>
                </c:pt>
                <c:pt idx="8">
                  <c:v>0.67937943854224514</c:v>
                </c:pt>
                <c:pt idx="9">
                  <c:v>0.56321564888793541</c:v>
                </c:pt>
                <c:pt idx="10">
                  <c:v>0.80921307217972083</c:v>
                </c:pt>
                <c:pt idx="11">
                  <c:v>1.5633832505680794</c:v>
                </c:pt>
              </c:numCache>
            </c:numRef>
          </c:val>
          <c:extLst>
            <c:ext xmlns:c16="http://schemas.microsoft.com/office/drawing/2014/chart" uri="{C3380CC4-5D6E-409C-BE32-E72D297353CC}">
              <c16:uniqueId val="{00000003-9C6F-4FD0-B160-04FC76F5EB73}"/>
            </c:ext>
          </c:extLst>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Sheet2!$R$2:$R$13</c:f>
              <c:numCache>
                <c:formatCode>General</c:formatCode>
                <c:ptCount val="12"/>
                <c:pt idx="0">
                  <c:v>0.7540943774227532</c:v>
                </c:pt>
                <c:pt idx="1">
                  <c:v>0.94538117958376799</c:v>
                </c:pt>
                <c:pt idx="2">
                  <c:v>1.0249900261652312</c:v>
                </c:pt>
                <c:pt idx="3">
                  <c:v>1.1054763065727855</c:v>
                </c:pt>
                <c:pt idx="4">
                  <c:v>1.0655159579037914</c:v>
                </c:pt>
                <c:pt idx="5">
                  <c:v>1.1455984066875096</c:v>
                </c:pt>
                <c:pt idx="6">
                  <c:v>1.2253091213125962</c:v>
                </c:pt>
                <c:pt idx="7">
                  <c:v>0.91339511151299513</c:v>
                </c:pt>
                <c:pt idx="8">
                  <c:v>0.14682105269332563</c:v>
                </c:pt>
                <c:pt idx="9">
                  <c:v>0.29531655414530755</c:v>
                </c:pt>
                <c:pt idx="10">
                  <c:v>0.62034328898323909</c:v>
                </c:pt>
                <c:pt idx="11">
                  <c:v>1.1550615516745477</c:v>
                </c:pt>
              </c:numCache>
            </c:numRef>
          </c:val>
          <c:extLst>
            <c:ext xmlns:c16="http://schemas.microsoft.com/office/drawing/2014/chart" uri="{C3380CC4-5D6E-409C-BE32-E72D297353CC}">
              <c16:uniqueId val="{00000004-9C6F-4FD0-B160-04FC76F5EB73}"/>
            </c:ext>
          </c:extLst>
        </c:ser>
        <c:dLbls>
          <c:showLegendKey val="0"/>
          <c:showVal val="0"/>
          <c:showCatName val="0"/>
          <c:showSerName val="0"/>
          <c:showPercent val="0"/>
          <c:showBubbleSize val="0"/>
        </c:dLbls>
        <c:gapWidth val="150"/>
        <c:axId val="95950720"/>
        <c:axId val="95961088"/>
      </c:barChart>
      <c:catAx>
        <c:axId val="95950720"/>
        <c:scaling>
          <c:orientation val="minMax"/>
        </c:scaling>
        <c:delete val="0"/>
        <c:axPos val="b"/>
        <c:title>
          <c:tx>
            <c:rich>
              <a:bodyPr/>
              <a:lstStyle/>
              <a:p>
                <a:pPr>
                  <a:defRPr/>
                </a:pPr>
                <a:r>
                  <a:rPr lang="en-US" sz="2400" dirty="0"/>
                  <a:t>Distances</a:t>
                </a:r>
                <a:r>
                  <a:rPr lang="en-US" sz="2400" baseline="0" dirty="0"/>
                  <a:t> between points (km)</a:t>
                </a:r>
                <a:endParaRPr lang="en-US" sz="2400" dirty="0"/>
              </a:p>
            </c:rich>
          </c:tx>
          <c:overlay val="0"/>
        </c:title>
        <c:numFmt formatCode="General" sourceLinked="1"/>
        <c:majorTickMark val="out"/>
        <c:minorTickMark val="none"/>
        <c:tickLblPos val="nextTo"/>
        <c:txPr>
          <a:bodyPr rot="-2700000"/>
          <a:lstStyle/>
          <a:p>
            <a:pPr>
              <a:defRPr/>
            </a:pPr>
            <a:endParaRPr lang="en-US"/>
          </a:p>
        </c:txPr>
        <c:crossAx val="95961088"/>
        <c:crosses val="autoZero"/>
        <c:auto val="1"/>
        <c:lblAlgn val="ctr"/>
        <c:lblOffset val="100"/>
        <c:noMultiLvlLbl val="0"/>
      </c:catAx>
      <c:valAx>
        <c:axId val="95961088"/>
        <c:scaling>
          <c:orientation val="minMax"/>
        </c:scaling>
        <c:delete val="0"/>
        <c:axPos val="l"/>
        <c:majorGridlines/>
        <c:title>
          <c:tx>
            <c:rich>
              <a:bodyPr rot="-5400000" vert="horz"/>
              <a:lstStyle/>
              <a:p>
                <a:pPr>
                  <a:defRPr/>
                </a:pPr>
                <a:r>
                  <a:rPr lang="en-US" sz="2400" dirty="0"/>
                  <a:t>RMS Errors (cm)</a:t>
                </a:r>
              </a:p>
            </c:rich>
          </c:tx>
          <c:overlay val="0"/>
        </c:title>
        <c:numFmt formatCode="General" sourceLinked="1"/>
        <c:majorTickMark val="out"/>
        <c:minorTickMark val="none"/>
        <c:tickLblPos val="nextTo"/>
        <c:crossAx val="95950720"/>
        <c:crosses val="autoZero"/>
        <c:crossBetween val="between"/>
      </c:valAx>
    </c:plotArea>
    <c:legend>
      <c:legendPos val="r"/>
      <c:layout>
        <c:manualLayout>
          <c:xMode val="edge"/>
          <c:yMode val="edge"/>
          <c:x val="0.81972815205258998"/>
          <c:y val="0.20744213667171482"/>
          <c:w val="0.17474484675137994"/>
          <c:h val="0.23861239829270617"/>
        </c:manualLayout>
      </c:layout>
      <c:overlay val="0"/>
    </c:legend>
    <c:plotVisOnly val="1"/>
    <c:dispBlanksAs val="gap"/>
    <c:showDLblsOverMax val="0"/>
  </c:chart>
  <c:txPr>
    <a:bodyPr/>
    <a:lstStyle/>
    <a:p>
      <a:pPr>
        <a:defRPr sz="1400" baseline="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playlist?list=PLsyDl_aqUTdFY6eKURmiCBBk-mP4R10Dx"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a:t>
            </a:fld>
            <a:endParaRPr lang="en-US" dirty="0"/>
          </a:p>
        </p:txBody>
      </p:sp>
    </p:spTree>
    <p:extLst>
      <p:ext uri="{BB962C8B-B14F-4D97-AF65-F5344CB8AC3E}">
        <p14:creationId xmlns:p14="http://schemas.microsoft.com/office/powerpoint/2010/main" val="144747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 of GNSS technology is widely used</a:t>
            </a:r>
            <a:r>
              <a:rPr lang="en-US" baseline="0" dirty="0" smtClean="0"/>
              <a:t> today in surveying, mapping, navigation will cell.  Phones, auto on-board navigation, and autonomous driving is fine in open pit mines, but do we really want autonomously driven trucks operating with maps that may be in error because of the difference between NAD83 and GNSS positioning?</a:t>
            </a:r>
            <a:endParaRPr lang="en-US" dirty="0"/>
          </a:p>
        </p:txBody>
      </p:sp>
    </p:spTree>
    <p:extLst>
      <p:ext uri="{BB962C8B-B14F-4D97-AF65-F5344CB8AC3E}">
        <p14:creationId xmlns:p14="http://schemas.microsoft.com/office/powerpoint/2010/main" val="294744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17</a:t>
            </a:fld>
            <a:endParaRPr lang="en-US" altLang="en-US" smtClean="0"/>
          </a:p>
        </p:txBody>
      </p:sp>
    </p:spTree>
    <p:extLst>
      <p:ext uri="{BB962C8B-B14F-4D97-AF65-F5344CB8AC3E}">
        <p14:creationId xmlns:p14="http://schemas.microsoft.com/office/powerpoint/2010/main" val="267922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70979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209846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 of GNSS technology is widely used</a:t>
            </a:r>
            <a:r>
              <a:rPr lang="en-US" baseline="0" dirty="0" smtClean="0"/>
              <a:t> today in surveying, mapping, navigation will cell.  Phones, auto on-board navigation, and autonomous driving is fine in open pit mines, but do we really want autonomously driven trucks operating with maps that may be in error because of the difference between NAD83 and GNSS positioning?</a:t>
            </a:r>
            <a:endParaRPr lang="en-US" dirty="0"/>
          </a:p>
        </p:txBody>
      </p:sp>
    </p:spTree>
    <p:extLst>
      <p:ext uri="{BB962C8B-B14F-4D97-AF65-F5344CB8AC3E}">
        <p14:creationId xmlns:p14="http://schemas.microsoft.com/office/powerpoint/2010/main" val="79525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890954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cs typeface="Arial"/>
              <a:sym typeface="Arial"/>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55435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1238060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2175750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31</a:t>
            </a:fld>
            <a:endParaRPr lang="en-US" altLang="en-US" smtClean="0"/>
          </a:p>
        </p:txBody>
      </p:sp>
    </p:spTree>
    <p:extLst>
      <p:ext uri="{BB962C8B-B14F-4D97-AF65-F5344CB8AC3E}">
        <p14:creationId xmlns:p14="http://schemas.microsoft.com/office/powerpoint/2010/main" val="403838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10769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This slide shows “crossovers” between any of the 1755 terrestrial gravity surveys which NGS holds in its database.  These are</a:t>
            </a:r>
          </a:p>
          <a:p>
            <a:r>
              <a:rPr lang="en-US" altLang="en-US" dirty="0" smtClean="0">
                <a:latin typeface="Arial" pitchFamily="34" charset="0"/>
              </a:rPr>
              <a:t>basically mismatches between surveys that overlap one another, plotted at the point of overlap.  Note that the color bar</a:t>
            </a:r>
          </a:p>
          <a:p>
            <a:r>
              <a:rPr lang="en-US" altLang="en-US" dirty="0" smtClean="0">
                <a:latin typeface="Arial" pitchFamily="34" charset="0"/>
              </a:rPr>
              <a:t>is +/- 2 mGals, and how many surveys disagree with one another at that level.  GRAV-D flights should yield about 2 mGal</a:t>
            </a:r>
          </a:p>
          <a:p>
            <a:r>
              <a:rPr lang="en-US" altLang="en-US" dirty="0" smtClean="0">
                <a:latin typeface="Arial" pitchFamily="34" charset="0"/>
              </a:rPr>
              <a:t>accuracy surveys, and help reduce the level of disagreement to that range.</a:t>
            </a:r>
          </a:p>
          <a:p>
            <a:endParaRPr lang="en-US" altLang="en-US" dirty="0" smtClean="0">
              <a:latin typeface="Arial" pitchFamily="34" charset="0"/>
            </a:endParaRPr>
          </a:p>
          <a:p>
            <a:r>
              <a:rPr lang="en-US" altLang="en-US" dirty="0" smtClean="0">
                <a:latin typeface="Arial" pitchFamily="34" charset="0"/>
              </a:rPr>
              <a:t>The vertical axis of the lower plot is “Percent of points with this level of crossover error”  So while it is bell-shaped around -0.26 mGals, the “wings” at the &gt;+2 or &lt;-2 range contain a good 45-50% of all crossovers.</a:t>
            </a:r>
          </a:p>
          <a:p>
            <a:endParaRPr lang="en-US" altLang="en-US" dirty="0" smtClean="0">
              <a:latin typeface="Arial" pitchFamily="34" charset="0"/>
            </a:endParaRPr>
          </a:p>
          <a:p>
            <a:r>
              <a:rPr lang="en-US" altLang="en-US" dirty="0" smtClean="0">
                <a:latin typeface="Arial" pitchFamily="34" charset="0"/>
              </a:rPr>
              <a:t>Added October 2010.</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921102-9800-4999-B3DD-36B290E19843}" type="slidenum">
              <a:rPr lang="en-US" altLang="en-US">
                <a:solidFill>
                  <a:prstClr val="black"/>
                </a:solidFill>
                <a:latin typeface="Arial" pitchFamily="34" charset="0"/>
              </a:rPr>
              <a:pPr eaLnBrk="1" hangingPunct="1">
                <a:spcBef>
                  <a:spcPct val="0"/>
                </a:spcBef>
              </a:pPr>
              <a:t>33</a:t>
            </a:fld>
            <a:endParaRPr lang="en-US" altLang="en-US" dirty="0">
              <a:solidFill>
                <a:prstClr val="black"/>
              </a:solidFill>
              <a:latin typeface="Arial" pitchFamily="34" charset="0"/>
            </a:endParaRP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2005706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269039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36</a:t>
            </a:fld>
            <a:endParaRPr lang="en-US" dirty="0"/>
          </a:p>
        </p:txBody>
      </p:sp>
    </p:spTree>
    <p:extLst>
      <p:ext uri="{BB962C8B-B14F-4D97-AF65-F5344CB8AC3E}">
        <p14:creationId xmlns:p14="http://schemas.microsoft.com/office/powerpoint/2010/main" val="49833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dirty="0" smtClean="0">
                <a:latin typeface="Arial" pitchFamily="34" charset="0"/>
              </a:rPr>
              <a:t>GSVS11</a:t>
            </a:r>
            <a:r>
              <a:rPr lang="en-US" altLang="en-US" dirty="0"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0212EC-6578-4485-9262-506223830A8D}" type="slidenum">
              <a:rPr lang="en-US" altLang="en-US">
                <a:solidFill>
                  <a:prstClr val="black"/>
                </a:solidFill>
                <a:latin typeface="Arial" pitchFamily="34" charset="0"/>
              </a:rPr>
              <a:pPr eaLnBrk="1" hangingPunct="1">
                <a:spcBef>
                  <a:spcPct val="0"/>
                </a:spcBef>
              </a:pPr>
              <a:t>37</a:t>
            </a:fld>
            <a:endParaRPr lang="en-US" altLang="en-US" dirty="0">
              <a:solidFill>
                <a:prstClr val="black"/>
              </a:solidFill>
              <a:latin typeface="Arial" pitchFamily="34" charset="0"/>
            </a:endParaRP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3879728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38</a:t>
            </a:fld>
            <a:endParaRPr lang="en-US" altLang="en-US" dirty="0" smtClean="0">
              <a:solidFill>
                <a:prstClr val="black"/>
              </a:solidFill>
              <a:latin typeface="Arial" pitchFamily="34" charset="0"/>
            </a:endParaRPr>
          </a:p>
        </p:txBody>
      </p:sp>
    </p:spTree>
    <p:extLst>
      <p:ext uri="{BB962C8B-B14F-4D97-AF65-F5344CB8AC3E}">
        <p14:creationId xmlns:p14="http://schemas.microsoft.com/office/powerpoint/2010/main" val="2825222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39</a:t>
            </a:fld>
            <a:endParaRPr lang="en-US" altLang="en-US" dirty="0" smtClean="0">
              <a:solidFill>
                <a:prstClr val="black"/>
              </a:solidFill>
              <a:ea typeface="MS PGothic" pitchFamily="34" charset="-128"/>
            </a:endParaRPr>
          </a:p>
        </p:txBody>
      </p:sp>
    </p:spTree>
    <p:extLst>
      <p:ext uri="{BB962C8B-B14F-4D97-AF65-F5344CB8AC3E}">
        <p14:creationId xmlns:p14="http://schemas.microsoft.com/office/powerpoint/2010/main" val="867503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charset="0"/>
              </a:rPr>
              <a:t>This slide is a companion to the previous one, but the h-H errors have been removed, in an RMS sense, from the total h-H-N errors, leaving gravimetric geoid model errors only.  </a:t>
            </a:r>
          </a:p>
          <a:p>
            <a:endParaRPr lang="en-US" altLang="en-US" dirty="0" smtClean="0">
              <a:latin typeface="Arial" charset="0"/>
            </a:endParaRPr>
          </a:p>
          <a:p>
            <a:r>
              <a:rPr lang="en-US" altLang="en-US" dirty="0" smtClean="0">
                <a:latin typeface="Arial" charset="0"/>
              </a:rPr>
              <a:t>As seen previously, the geoids based on airborne gravity data are the best performers, and the very slight degradation using new high resolution software at short wavelengths is noticeably offset by the significant improvement at medium wavelengths.</a:t>
            </a:r>
          </a:p>
          <a:p>
            <a:endParaRPr lang="en-US" altLang="en-US" dirty="0" smtClean="0">
              <a:latin typeface="Arial" charset="0"/>
            </a:endParaRPr>
          </a:p>
          <a:p>
            <a:r>
              <a:rPr lang="en-US" altLang="en-US" dirty="0" smtClean="0">
                <a:latin typeface="Arial" charset="0"/>
              </a:rPr>
              <a:t>In fact, as a general statement, it could be said that adding airborne gravity data to the gravimetric geoid model has yielded about 1 cm differential geoid undulation accuracy across all distances (orange</a:t>
            </a:r>
            <a:r>
              <a:rPr lang="en-US" altLang="en-US" baseline="0" dirty="0" smtClean="0">
                <a:latin typeface="Arial" charset="0"/>
              </a:rPr>
              <a:t> and red bars)</a:t>
            </a:r>
            <a:r>
              <a:rPr lang="en-US" altLang="en-US" dirty="0" smtClean="0">
                <a:latin typeface="Arial" charset="0"/>
              </a:rPr>
              <a:t>, in the region of GSVS11, and that this can be further improved by continued improvement to the high resolution modeling software.</a:t>
            </a:r>
          </a:p>
          <a:p>
            <a:endParaRPr lang="en-US" altLang="en-US" dirty="0" smtClean="0">
              <a:latin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187" eaLnBrk="0" hangingPunct="0">
              <a:spcBef>
                <a:spcPct val="30000"/>
              </a:spcBef>
              <a:defRPr sz="1200">
                <a:solidFill>
                  <a:schemeClr val="tx1"/>
                </a:solidFill>
                <a:latin typeface="Calibri" pitchFamily="34" charset="0"/>
              </a:defRPr>
            </a:lvl1pPr>
            <a:lvl2pPr marL="720884" indent="-277263" defTabSz="904187" eaLnBrk="0" hangingPunct="0">
              <a:spcBef>
                <a:spcPct val="30000"/>
              </a:spcBef>
              <a:defRPr sz="1200">
                <a:solidFill>
                  <a:schemeClr val="tx1"/>
                </a:solidFill>
                <a:latin typeface="Calibri" pitchFamily="34" charset="0"/>
              </a:defRPr>
            </a:lvl2pPr>
            <a:lvl3pPr marL="1109053" indent="-221811" defTabSz="904187" eaLnBrk="0" hangingPunct="0">
              <a:spcBef>
                <a:spcPct val="30000"/>
              </a:spcBef>
              <a:defRPr sz="1200">
                <a:solidFill>
                  <a:schemeClr val="tx1"/>
                </a:solidFill>
                <a:latin typeface="Calibri" pitchFamily="34" charset="0"/>
              </a:defRPr>
            </a:lvl3pPr>
            <a:lvl4pPr marL="1552674" indent="-221811" defTabSz="904187" eaLnBrk="0" hangingPunct="0">
              <a:spcBef>
                <a:spcPct val="30000"/>
              </a:spcBef>
              <a:defRPr sz="1200">
                <a:solidFill>
                  <a:schemeClr val="tx1"/>
                </a:solidFill>
                <a:latin typeface="Calibri" pitchFamily="34" charset="0"/>
              </a:defRPr>
            </a:lvl4pPr>
            <a:lvl5pPr marL="1996295" indent="-221811" defTabSz="904187" eaLnBrk="0" hangingPunct="0">
              <a:spcBef>
                <a:spcPct val="30000"/>
              </a:spcBef>
              <a:defRPr sz="1200">
                <a:solidFill>
                  <a:schemeClr val="tx1"/>
                </a:solidFill>
                <a:latin typeface="Calibri" pitchFamily="34" charset="0"/>
              </a:defRPr>
            </a:lvl5pPr>
            <a:lvl6pPr marL="2439916" indent="-221811" defTabSz="904187" eaLnBrk="0" fontAlgn="base" hangingPunct="0">
              <a:spcBef>
                <a:spcPct val="30000"/>
              </a:spcBef>
              <a:spcAft>
                <a:spcPct val="0"/>
              </a:spcAft>
              <a:defRPr sz="1200">
                <a:solidFill>
                  <a:schemeClr val="tx1"/>
                </a:solidFill>
                <a:latin typeface="Calibri" pitchFamily="34" charset="0"/>
              </a:defRPr>
            </a:lvl6pPr>
            <a:lvl7pPr marL="2883538" indent="-221811" defTabSz="904187" eaLnBrk="0" fontAlgn="base" hangingPunct="0">
              <a:spcBef>
                <a:spcPct val="30000"/>
              </a:spcBef>
              <a:spcAft>
                <a:spcPct val="0"/>
              </a:spcAft>
              <a:defRPr sz="1200">
                <a:solidFill>
                  <a:schemeClr val="tx1"/>
                </a:solidFill>
                <a:latin typeface="Calibri" pitchFamily="34" charset="0"/>
              </a:defRPr>
            </a:lvl7pPr>
            <a:lvl8pPr marL="3327159" indent="-221811" defTabSz="904187" eaLnBrk="0" fontAlgn="base" hangingPunct="0">
              <a:spcBef>
                <a:spcPct val="30000"/>
              </a:spcBef>
              <a:spcAft>
                <a:spcPct val="0"/>
              </a:spcAft>
              <a:defRPr sz="1200">
                <a:solidFill>
                  <a:schemeClr val="tx1"/>
                </a:solidFill>
                <a:latin typeface="Calibri" pitchFamily="34" charset="0"/>
              </a:defRPr>
            </a:lvl8pPr>
            <a:lvl9pPr marL="3770780" indent="-221811" defTabSz="9041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408001-E4F8-41B0-9484-5D6D31BC343C}" type="slidenum">
              <a:rPr lang="en-US" altLang="en-US" smtClean="0">
                <a:solidFill>
                  <a:prstClr val="black"/>
                </a:solidFill>
                <a:latin typeface="Arial" charset="0"/>
              </a:rPr>
              <a:pPr eaLnBrk="1" hangingPunct="1">
                <a:spcBef>
                  <a:spcPct val="0"/>
                </a:spcBef>
              </a:pPr>
              <a:t>40</a:t>
            </a:fld>
            <a:endParaRPr lang="en-US" altLang="en-US" dirty="0" smtClean="0">
              <a:solidFill>
                <a:prstClr val="black"/>
              </a:solidFill>
              <a:latin typeface="Arial" charset="0"/>
            </a:endParaRPr>
          </a:p>
        </p:txBody>
      </p:sp>
    </p:spTree>
    <p:extLst>
      <p:ext uri="{BB962C8B-B14F-4D97-AF65-F5344CB8AC3E}">
        <p14:creationId xmlns:p14="http://schemas.microsoft.com/office/powerpoint/2010/main" val="579390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 of GNSS technology is widely used</a:t>
            </a:r>
            <a:r>
              <a:rPr lang="en-US" baseline="0" dirty="0" smtClean="0"/>
              <a:t> today in surveying, mapping, navigation will cell.  Phones, auto on-board navigation, and autonomous driving is fine in open pit mines, but do we really want autonomously driven trucks operating with maps that may be in error because of the difference between NAD83 and GNSS positioning?</a:t>
            </a:r>
            <a:endParaRPr lang="en-US" dirty="0"/>
          </a:p>
        </p:txBody>
      </p:sp>
    </p:spTree>
    <p:extLst>
      <p:ext uri="{BB962C8B-B14F-4D97-AF65-F5344CB8AC3E}">
        <p14:creationId xmlns:p14="http://schemas.microsoft.com/office/powerpoint/2010/main" val="2116121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17537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45</a:t>
            </a:fld>
            <a:endParaRPr lang="en-US" altLang="en-US" dirty="0" smtClean="0">
              <a:ea typeface="ＭＳ Ｐゴシック" pitchFamily="34" charset="-128"/>
            </a:endParaRPr>
          </a:p>
        </p:txBody>
      </p:sp>
    </p:spTree>
    <p:extLst>
      <p:ext uri="{BB962C8B-B14F-4D97-AF65-F5344CB8AC3E}">
        <p14:creationId xmlns:p14="http://schemas.microsoft.com/office/powerpoint/2010/main" val="165631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b="1" dirty="0" smtClean="0"/>
              <a:t>Define</a:t>
            </a:r>
            <a:r>
              <a:rPr lang="en-US" altLang="en-US" dirty="0" smtClean="0"/>
              <a:t>: explain how NSRS was developed through the passive network, status of passive network, and how NSRS</a:t>
            </a:r>
            <a:r>
              <a:rPr lang="en-US" altLang="en-US" baseline="0" dirty="0" smtClean="0"/>
              <a:t> now based on CORS network.</a:t>
            </a:r>
          </a:p>
          <a:p>
            <a:pPr marL="171450" indent="-171450">
              <a:spcBef>
                <a:spcPct val="0"/>
              </a:spcBef>
              <a:buFontTx/>
              <a:buChar char="-"/>
            </a:pPr>
            <a:r>
              <a:rPr lang="en-US" altLang="en-US" b="1" dirty="0" smtClean="0"/>
              <a:t>Maintain:</a:t>
            </a:r>
            <a:r>
              <a:rPr lang="en-US" altLang="en-US" dirty="0" smtClean="0"/>
              <a:t> determination of CORS positions and the changes to those positions, datum</a:t>
            </a:r>
            <a:r>
              <a:rPr lang="en-US" altLang="en-US" baseline="0" dirty="0" smtClean="0"/>
              <a:t> (ref. frame) updates (ex. NAD (2011), updated hybrid geoid models, programs and tools for transformations, inverses, on-line vertical leveling adjustments, Geodetic Tool kit. </a:t>
            </a:r>
            <a:endParaRPr lang="en-US" altLang="en-US" b="1" baseline="0" dirty="0" smtClean="0"/>
          </a:p>
          <a:p>
            <a:pPr marL="171450" indent="-171450">
              <a:spcBef>
                <a:spcPct val="0"/>
              </a:spcBef>
              <a:buFontTx/>
              <a:buChar char="-"/>
            </a:pPr>
            <a:r>
              <a:rPr lang="en-US" altLang="en-US" b="1" baseline="0" dirty="0" smtClean="0"/>
              <a:t>Access:</a:t>
            </a:r>
            <a:r>
              <a:rPr lang="en-US" altLang="en-US" baseline="0" dirty="0" smtClean="0"/>
              <a:t>  </a:t>
            </a:r>
            <a:r>
              <a:rPr lang="en-US" altLang="en-US" dirty="0" smtClean="0"/>
              <a:t> provide access to the NSRS through CORS</a:t>
            </a:r>
            <a:r>
              <a:rPr lang="en-US" altLang="en-US" baseline="0" dirty="0" smtClean="0"/>
              <a:t> static data, control mark datasheets, and the suite of OPUS products.</a:t>
            </a:r>
          </a:p>
        </p:txBody>
      </p:sp>
    </p:spTree>
    <p:extLst>
      <p:ext uri="{BB962C8B-B14F-4D97-AF65-F5344CB8AC3E}">
        <p14:creationId xmlns:p14="http://schemas.microsoft.com/office/powerpoint/2010/main" val="732420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related to how</a:t>
            </a:r>
            <a:r>
              <a:rPr lang="en-US" baseline="0" dirty="0" smtClean="0"/>
              <a:t> someone establishes control is important.  Important for today’s positions, but especially as we moving toward and into the coming new datums in 2022.</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46</a:t>
            </a:fld>
            <a:endParaRPr lang="en-US" dirty="0"/>
          </a:p>
        </p:txBody>
      </p:sp>
    </p:spTree>
    <p:extLst>
      <p:ext uri="{BB962C8B-B14F-4D97-AF65-F5344CB8AC3E}">
        <p14:creationId xmlns:p14="http://schemas.microsoft.com/office/powerpoint/2010/main" val="3351478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54FB85-CC0D-41F1-8786-0E8E08EFF49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8993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54FB85-CC0D-41F1-8786-0E8E08EFF49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0027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hlinkClick r:id="rId3"/>
              </a:rPr>
              <a:t>https://www.youtube.com/playlist?list=PLsyDl_aqUTdFY6eKURmiCBBk-mP4R10Dx</a:t>
            </a: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587" indent="-280344" eaLnBrk="0" hangingPunct="0">
              <a:spcBef>
                <a:spcPct val="30000"/>
              </a:spcBef>
              <a:defRPr sz="1200">
                <a:solidFill>
                  <a:schemeClr val="tx1"/>
                </a:solidFill>
                <a:latin typeface="Calibri" pitchFamily="34" charset="0"/>
              </a:defRPr>
            </a:lvl2pPr>
            <a:lvl3pPr marL="1122917" indent="-223351" eaLnBrk="0" hangingPunct="0">
              <a:spcBef>
                <a:spcPct val="30000"/>
              </a:spcBef>
              <a:defRPr sz="1200">
                <a:solidFill>
                  <a:schemeClr val="tx1"/>
                </a:solidFill>
                <a:latin typeface="Calibri" pitchFamily="34" charset="0"/>
              </a:defRPr>
            </a:lvl3pPr>
            <a:lvl4pPr marL="1571158" indent="-223351" eaLnBrk="0" hangingPunct="0">
              <a:spcBef>
                <a:spcPct val="30000"/>
              </a:spcBef>
              <a:defRPr sz="1200">
                <a:solidFill>
                  <a:schemeClr val="tx1"/>
                </a:solidFill>
                <a:latin typeface="Calibri" pitchFamily="34" charset="0"/>
              </a:defRPr>
            </a:lvl4pPr>
            <a:lvl5pPr marL="2020941" indent="-223351" eaLnBrk="0" hangingPunct="0">
              <a:spcBef>
                <a:spcPct val="30000"/>
              </a:spcBef>
              <a:defRPr sz="1200">
                <a:solidFill>
                  <a:schemeClr val="tx1"/>
                </a:solidFill>
                <a:latin typeface="Calibri" pitchFamily="34" charset="0"/>
              </a:defRPr>
            </a:lvl5pPr>
            <a:lvl6pPr marL="2464562" indent="-223351" defTabSz="443621" eaLnBrk="0" fontAlgn="base" hangingPunct="0">
              <a:spcBef>
                <a:spcPct val="30000"/>
              </a:spcBef>
              <a:spcAft>
                <a:spcPct val="0"/>
              </a:spcAft>
              <a:defRPr sz="1200">
                <a:solidFill>
                  <a:schemeClr val="tx1"/>
                </a:solidFill>
                <a:latin typeface="Calibri" pitchFamily="34" charset="0"/>
              </a:defRPr>
            </a:lvl6pPr>
            <a:lvl7pPr marL="2908183" indent="-223351" defTabSz="443621" eaLnBrk="0" fontAlgn="base" hangingPunct="0">
              <a:spcBef>
                <a:spcPct val="30000"/>
              </a:spcBef>
              <a:spcAft>
                <a:spcPct val="0"/>
              </a:spcAft>
              <a:defRPr sz="1200">
                <a:solidFill>
                  <a:schemeClr val="tx1"/>
                </a:solidFill>
                <a:latin typeface="Calibri" pitchFamily="34" charset="0"/>
              </a:defRPr>
            </a:lvl7pPr>
            <a:lvl8pPr marL="3351804" indent="-223351" defTabSz="443621" eaLnBrk="0" fontAlgn="base" hangingPunct="0">
              <a:spcBef>
                <a:spcPct val="30000"/>
              </a:spcBef>
              <a:spcAft>
                <a:spcPct val="0"/>
              </a:spcAft>
              <a:defRPr sz="1200">
                <a:solidFill>
                  <a:schemeClr val="tx1"/>
                </a:solidFill>
                <a:latin typeface="Calibri" pitchFamily="34" charset="0"/>
              </a:defRPr>
            </a:lvl8pPr>
            <a:lvl9pPr marL="3795425" indent="-22335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028CF0C-2CD8-40E3-B547-3222A9168BC2}" type="slidenum">
              <a:rPr lang="en-US" altLang="en-US" smtClean="0">
                <a:solidFill>
                  <a:srgbClr val="000000"/>
                </a:solidFill>
                <a:latin typeface="Gill Sans MT" pitchFamily="34" charset="0"/>
                <a:ea typeface="MS PGothic" pitchFamily="34" charset="-128"/>
              </a:rPr>
              <a:pPr eaLnBrk="1" hangingPunct="1">
                <a:spcBef>
                  <a:spcPct val="0"/>
                </a:spcBef>
              </a:pPr>
              <a:t>59</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1081084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04111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DF59-BEB2-4146-A463-4E2A29AFB8B3}" type="slidenum">
              <a:rPr lang="en-US" altLang="en-US">
                <a:solidFill>
                  <a:prstClr val="black"/>
                </a:solidFill>
              </a:rPr>
              <a:pPr/>
              <a:t>6</a:t>
            </a:fld>
            <a:endParaRPr lang="en-US" altLang="en-US" dirty="0">
              <a:solidFill>
                <a:prstClr val="black"/>
              </a:solidFill>
            </a:endParaRPr>
          </a:p>
        </p:txBody>
      </p:sp>
      <p:sp>
        <p:nvSpPr>
          <p:cNvPr id="492546" name="Rectangle 2"/>
          <p:cNvSpPr>
            <a:spLocks noGrp="1" noRot="1" noChangeAspect="1" noChangeArrowheads="1" noTextEdit="1"/>
          </p:cNvSpPr>
          <p:nvPr>
            <p:ph type="sldImg"/>
          </p:nvPr>
        </p:nvSpPr>
        <p:spPr>
          <a:xfrm>
            <a:off x="1143000" y="687388"/>
            <a:ext cx="4572000" cy="3429000"/>
          </a:xfrm>
          <a:ln/>
        </p:spPr>
      </p:sp>
      <p:sp>
        <p:nvSpPr>
          <p:cNvPr id="492547" name="Rectangle 3"/>
          <p:cNvSpPr>
            <a:spLocks noGrp="1" noChangeArrowheads="1"/>
          </p:cNvSpPr>
          <p:nvPr>
            <p:ph type="body" idx="1"/>
          </p:nvPr>
        </p:nvSpPr>
        <p:spPr>
          <a:xfrm>
            <a:off x="685800" y="4343400"/>
            <a:ext cx="5486400" cy="4113213"/>
          </a:xfrm>
        </p:spPr>
        <p:txBody>
          <a:bodyPr/>
          <a:lstStyle/>
          <a:p>
            <a:endParaRPr lang="en-US" altLang="en-US" dirty="0"/>
          </a:p>
        </p:txBody>
      </p:sp>
    </p:spTree>
    <p:extLst>
      <p:ext uri="{BB962C8B-B14F-4D97-AF65-F5344CB8AC3E}">
        <p14:creationId xmlns:p14="http://schemas.microsoft.com/office/powerpoint/2010/main" val="175988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DF59-BEB2-4146-A463-4E2A29AFB8B3}" type="slidenum">
              <a:rPr lang="en-US" altLang="en-US">
                <a:solidFill>
                  <a:prstClr val="black"/>
                </a:solidFill>
              </a:rPr>
              <a:pPr/>
              <a:t>7</a:t>
            </a:fld>
            <a:endParaRPr lang="en-US" altLang="en-US" dirty="0">
              <a:solidFill>
                <a:prstClr val="black"/>
              </a:solidFill>
            </a:endParaRPr>
          </a:p>
        </p:txBody>
      </p:sp>
      <p:sp>
        <p:nvSpPr>
          <p:cNvPr id="492546" name="Rectangle 2"/>
          <p:cNvSpPr>
            <a:spLocks noGrp="1" noRot="1" noChangeAspect="1" noChangeArrowheads="1" noTextEdit="1"/>
          </p:cNvSpPr>
          <p:nvPr>
            <p:ph type="sldImg"/>
          </p:nvPr>
        </p:nvSpPr>
        <p:spPr>
          <a:xfrm>
            <a:off x="1143000" y="687388"/>
            <a:ext cx="4572000" cy="3429000"/>
          </a:xfrm>
          <a:ln/>
        </p:spPr>
      </p:sp>
      <p:sp>
        <p:nvSpPr>
          <p:cNvPr id="492547" name="Rectangle 3"/>
          <p:cNvSpPr>
            <a:spLocks noGrp="1" noChangeArrowheads="1"/>
          </p:cNvSpPr>
          <p:nvPr>
            <p:ph type="body" idx="1"/>
          </p:nvPr>
        </p:nvSpPr>
        <p:spPr>
          <a:xfrm>
            <a:off x="685800" y="4343400"/>
            <a:ext cx="5486400" cy="4113213"/>
          </a:xfrm>
        </p:spPr>
        <p:txBody>
          <a:bodyPr/>
          <a:lstStyle/>
          <a:p>
            <a:endParaRPr lang="en-US" altLang="en-US" dirty="0"/>
          </a:p>
        </p:txBody>
      </p:sp>
    </p:spTree>
    <p:extLst>
      <p:ext uri="{BB962C8B-B14F-4D97-AF65-F5344CB8AC3E}">
        <p14:creationId xmlns:p14="http://schemas.microsoft.com/office/powerpoint/2010/main" val="404384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35943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3792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76632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76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43409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534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368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jp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6" r:id="rId4"/>
    <p:sldLayoutId id="2147483657" r:id="rId5"/>
    <p:sldLayoutId id="214748365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10/2/2018</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 id="2147483678"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chart" Target="../charts/chart2.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0" y="118808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lang="en-US" sz="4000" b="1" i="1" kern="1200" dirty="0" smtClean="0">
                <a:solidFill>
                  <a:srgbClr val="000099"/>
                </a:solidFill>
                <a:latin typeface="Arial" pitchFamily="34" charset="0"/>
                <a:cs typeface="Arial" pitchFamily="34" charset="0"/>
              </a:rPr>
              <a:t>U.S. </a:t>
            </a:r>
            <a:r>
              <a:rPr kumimoji="0" lang="en-US" sz="40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Datums: </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 We’ve Been, </a:t>
            </a:r>
          </a:p>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a:t>
            </a:r>
            <a:r>
              <a:rPr kumimoji="0" lang="en-US" sz="3200" b="1" i="1" u="none" strike="noStrike" kern="1200" cap="none" spc="0" normalizeH="0" noProof="0" dirty="0" smtClean="0">
                <a:ln>
                  <a:noFill/>
                </a:ln>
                <a:solidFill>
                  <a:srgbClr val="000099"/>
                </a:solidFill>
                <a:effectLst/>
                <a:uLnTx/>
                <a:uFillTx/>
                <a:latin typeface="Arial" pitchFamily="34" charset="0"/>
                <a:ea typeface="ＭＳ Ｐゴシック" pitchFamily="34" charset="-128"/>
                <a:cs typeface="Arial" pitchFamily="34" charset="0"/>
              </a:rPr>
              <a:t> W</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e’re Going</a:t>
            </a:r>
            <a:endParaRPr kumimoji="0" lang="en-US" sz="3200" b="1" i="1" u="none" strike="noStrike" kern="1200" cap="none" spc="0" normalizeH="0" baseline="0" noProof="0" dirty="0">
              <a:ln>
                <a:noFill/>
              </a:ln>
              <a:solidFill>
                <a:srgbClr val="000099"/>
              </a:solidFill>
              <a:effectLst/>
              <a:uLnTx/>
              <a:uFillTx/>
              <a:latin typeface="Arial" pitchFamily="34" charset="0"/>
              <a:ea typeface="ＭＳ Ｐゴシック" pitchFamily="34" charset="-128"/>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70458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University of Florida Geomatics Program</a:t>
            </a:r>
            <a:endPar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Webinar Presentation</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October</a:t>
            </a:r>
            <a:r>
              <a:rPr kumimoji="0" lang="en-US" sz="2400" b="1" i="0" u="none" strike="noStrike" kern="1200" cap="none" spc="0" normalizeH="0" noProof="0" dirty="0" smtClean="0">
                <a:ln>
                  <a:noFill/>
                </a:ln>
                <a:effectLst/>
                <a:uLnTx/>
                <a:uFillTx/>
                <a:latin typeface="Calibri" pitchFamily="34" charset="0"/>
                <a:ea typeface="ＭＳ Ｐゴシック" pitchFamily="34" charset="-128"/>
                <a:cs typeface="+mn-cs"/>
              </a:rPr>
              <a:t> </a:t>
            </a: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2, 2018</a:t>
            </a:r>
            <a:endParaRPr kumimoji="0" lang="en-US" sz="2400" b="1" i="0" u="none" strike="noStrike" kern="1200" cap="none" spc="0" normalizeH="0" baseline="0" noProof="0" dirty="0">
              <a:ln>
                <a:noFill/>
              </a:ln>
              <a:effectLst/>
              <a:uLnTx/>
              <a:uFillTx/>
              <a:latin typeface="Calibri" pitchFamily="34" charset="0"/>
              <a:ea typeface="ＭＳ Ｐゴシック" pitchFamily="34" charset="-128"/>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133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0" y="113857"/>
            <a:ext cx="9144000" cy="6633311"/>
          </a:xfrm>
          <a:prstGeom prst="rect">
            <a:avLst/>
          </a:prstGeom>
        </p:spPr>
      </p:pic>
      <p:sp>
        <p:nvSpPr>
          <p:cNvPr id="40962" name="Title 1"/>
          <p:cNvSpPr>
            <a:spLocks noGrp="1"/>
          </p:cNvSpPr>
          <p:nvPr>
            <p:ph type="title"/>
          </p:nvPr>
        </p:nvSpPr>
        <p:spPr>
          <a:xfrm>
            <a:off x="1782619" y="350988"/>
            <a:ext cx="4341092" cy="517229"/>
          </a:xfrm>
          <a:solidFill>
            <a:schemeClr val="bg1"/>
          </a:solidFill>
        </p:spPr>
        <p:txBody>
          <a:bodyPr/>
          <a:lstStyle/>
          <a:p>
            <a:pPr eaLnBrk="1" hangingPunct="1"/>
            <a:r>
              <a:rPr lang="en-US" altLang="en-US" sz="3600" b="1" dirty="0" smtClean="0">
                <a:solidFill>
                  <a:srgbClr val="000099"/>
                </a:solidFill>
              </a:rPr>
              <a:t>NGS Published CORS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tint val="75000"/>
                  </a:prstClr>
                </a:solidFill>
                <a:effectLst/>
                <a:uLnTx/>
                <a:uFillTx/>
                <a:latin typeface="Calibri"/>
                <a:cs typeface="+mn-cs"/>
                <a:sym typeface="Arial"/>
              </a:rPr>
              <a:t>Northern Chapter PLSC</a:t>
            </a:r>
          </a:p>
        </p:txBody>
      </p:sp>
    </p:spTree>
    <p:extLst>
      <p:ext uri="{BB962C8B-B14F-4D97-AF65-F5344CB8AC3E}">
        <p14:creationId xmlns:p14="http://schemas.microsoft.com/office/powerpoint/2010/main" val="363383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65158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8" y="1546164"/>
            <a:ext cx="9144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NAD83 is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ＭＳ Ｐゴシック" charset="0"/>
              </a:rPr>
              <a:t>NON</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-geocentric &amp; hence inconsistent w/GNSS</a:t>
            </a:r>
          </a:p>
          <a:p>
            <a:pPr marL="0" marR="0" lvl="0" indent="0" algn="l" defTabSz="457200" rtl="0" eaLnBrk="1" fontAlgn="base" latinLnBrk="0" hangingPunct="1">
              <a:lnSpc>
                <a:spcPct val="150000"/>
              </a:lnSpc>
              <a:spcBef>
                <a:spcPct val="20000"/>
              </a:spcBef>
              <a:spcAft>
                <a:spcPct val="0"/>
              </a:spcAft>
              <a:buClrTx/>
              <a:buSzTx/>
              <a:buNone/>
              <a:tabLst/>
              <a:defRPr/>
            </a:pPr>
            <a:r>
              <a:rPr lang="en-US" altLang="en-US" sz="2400" b="1" dirty="0">
                <a:solidFill>
                  <a:sysClr val="windowText" lastClr="000000"/>
                </a:solidFill>
                <a:latin typeface="Calibri"/>
              </a:rPr>
              <a:t>	</a:t>
            </a:r>
            <a:r>
              <a:rPr lang="en-US" altLang="en-US" sz="2400" b="1" dirty="0" smtClean="0">
                <a:solidFill>
                  <a:sysClr val="windowText" lastClr="000000"/>
                </a:solidFill>
                <a:latin typeface="Calibri"/>
              </a:rPr>
              <a:t>(datum is near 40 years old)</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Difficult to maintain consistency between CORS &amp; passive networks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 83 does not track / report passive mark motion</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Lack of monument stability / permanency</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Necessary for agreement with future ubiquitous positioning capability</a:t>
            </a: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Tree>
    <p:extLst>
      <p:ext uri="{BB962C8B-B14F-4D97-AF65-F5344CB8AC3E}">
        <p14:creationId xmlns:p14="http://schemas.microsoft.com/office/powerpoint/2010/main" val="37589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0602" t="22250" r="41590" b="45320"/>
          <a:stretch/>
        </p:blipFill>
        <p:spPr>
          <a:xfrm>
            <a:off x="1908902" y="1321117"/>
            <a:ext cx="5414758" cy="5392947"/>
          </a:xfrm>
          <a:prstGeom prst="rect">
            <a:avLst/>
          </a:prstGeom>
        </p:spPr>
      </p:pic>
      <p:sp>
        <p:nvSpPr>
          <p:cNvPr id="4" name="Title 1"/>
          <p:cNvSpPr txBox="1">
            <a:spLocks/>
          </p:cNvSpPr>
          <p:nvPr/>
        </p:nvSpPr>
        <p:spPr bwMode="auto">
          <a:xfrm>
            <a:off x="0" y="300218"/>
            <a:ext cx="91440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99"/>
                </a:solidFill>
                <a:effectLst/>
                <a:uLnTx/>
                <a:uFillTx/>
                <a:latin typeface="Calibri"/>
                <a:ea typeface="ＭＳ Ｐゴシック" charset="0"/>
              </a:rPr>
              <a:t>Why Replace NAD83? – Future</a:t>
            </a:r>
            <a:r>
              <a:rPr kumimoji="0" lang="en-US" altLang="en-US" sz="3200" b="1" i="0" u="none" strike="noStrike" kern="1200" cap="none" spc="0" normalizeH="0" noProof="0" dirty="0" smtClean="0">
                <a:ln>
                  <a:noFill/>
                </a:ln>
                <a:solidFill>
                  <a:srgbClr val="000099"/>
                </a:solidFill>
                <a:effectLst/>
                <a:uLnTx/>
                <a:uFillTx/>
                <a:latin typeface="Calibri"/>
                <a:ea typeface="ＭＳ Ｐゴシック" charset="0"/>
              </a:rPr>
              <a:t> Uses of the NSRS</a:t>
            </a:r>
            <a:endParaRPr kumimoji="0" lang="en-US" altLang="en-US" sz="32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7" name="Picture 6"/>
          <p:cNvPicPr>
            <a:picLocks noChangeAspect="1"/>
          </p:cNvPicPr>
          <p:nvPr/>
        </p:nvPicPr>
        <p:blipFill rotWithShape="1">
          <a:blip r:embed="rId4"/>
          <a:srcRect l="12361" t="34998" r="47656" b="15525"/>
          <a:stretch/>
        </p:blipFill>
        <p:spPr>
          <a:xfrm>
            <a:off x="55332" y="1168400"/>
            <a:ext cx="4616653" cy="3124200"/>
          </a:xfrm>
          <a:prstGeom prst="rect">
            <a:avLst/>
          </a:prstGeom>
        </p:spPr>
      </p:pic>
      <p:pic>
        <p:nvPicPr>
          <p:cNvPr id="8" name="Picture 7"/>
          <p:cNvPicPr>
            <a:picLocks noChangeAspect="1"/>
          </p:cNvPicPr>
          <p:nvPr/>
        </p:nvPicPr>
        <p:blipFill rotWithShape="1">
          <a:blip r:embed="rId5"/>
          <a:srcRect l="11318" t="35946" r="45504" b="17362"/>
          <a:stretch/>
        </p:blipFill>
        <p:spPr>
          <a:xfrm>
            <a:off x="3905720" y="3604435"/>
            <a:ext cx="5043548" cy="2982632"/>
          </a:xfrm>
          <a:prstGeom prst="rect">
            <a:avLst/>
          </a:prstGeom>
          <a:ln w="25400">
            <a:solidFill>
              <a:srgbClr val="0000CC"/>
            </a:solidFill>
          </a:ln>
        </p:spPr>
      </p:pic>
      <p:pic>
        <p:nvPicPr>
          <p:cNvPr id="9" name="Picture 8"/>
          <p:cNvPicPr>
            <a:picLocks noChangeAspect="1"/>
          </p:cNvPicPr>
          <p:nvPr/>
        </p:nvPicPr>
        <p:blipFill rotWithShape="1">
          <a:blip r:embed="rId6"/>
          <a:srcRect l="3475" t="31391" r="38621" b="12065"/>
          <a:stretch/>
        </p:blipFill>
        <p:spPr>
          <a:xfrm>
            <a:off x="225881" y="1410338"/>
            <a:ext cx="8450324" cy="4512738"/>
          </a:xfrm>
          <a:prstGeom prst="rect">
            <a:avLst/>
          </a:prstGeom>
        </p:spPr>
      </p:pic>
      <p:pic>
        <p:nvPicPr>
          <p:cNvPr id="11" name="Picture 10"/>
          <p:cNvPicPr>
            <a:picLocks noChangeAspect="1"/>
          </p:cNvPicPr>
          <p:nvPr/>
        </p:nvPicPr>
        <p:blipFill rotWithShape="1">
          <a:blip r:embed="rId7"/>
          <a:srcRect l="6131" t="32825" r="41441" b="13415"/>
          <a:stretch/>
        </p:blipFill>
        <p:spPr>
          <a:xfrm>
            <a:off x="556356" y="2751667"/>
            <a:ext cx="6660567" cy="3735030"/>
          </a:xfrm>
          <a:prstGeom prst="rect">
            <a:avLst/>
          </a:prstGeom>
          <a:ln w="50800">
            <a:solidFill>
              <a:schemeClr val="accent6">
                <a:lumMod val="75000"/>
              </a:schemeClr>
            </a:solidFill>
          </a:ln>
        </p:spPr>
      </p:pic>
      <p:pic>
        <p:nvPicPr>
          <p:cNvPr id="10" name="Picture 9"/>
          <p:cNvPicPr>
            <a:picLocks noChangeAspect="1"/>
          </p:cNvPicPr>
          <p:nvPr/>
        </p:nvPicPr>
        <p:blipFill rotWithShape="1">
          <a:blip r:embed="rId8"/>
          <a:srcRect l="9469" t="38244" r="45702" b="14651"/>
          <a:stretch/>
        </p:blipFill>
        <p:spPr>
          <a:xfrm>
            <a:off x="373508" y="1410338"/>
            <a:ext cx="8743357" cy="4963568"/>
          </a:xfrm>
          <a:prstGeom prst="rect">
            <a:avLst/>
          </a:prstGeom>
        </p:spPr>
      </p:pic>
      <p:pic>
        <p:nvPicPr>
          <p:cNvPr id="12" name="Picture 11"/>
          <p:cNvPicPr>
            <a:picLocks noChangeAspect="1"/>
          </p:cNvPicPr>
          <p:nvPr/>
        </p:nvPicPr>
        <p:blipFill rotWithShape="1">
          <a:blip r:embed="rId9"/>
          <a:srcRect l="7897" t="33327" r="41446" b="13664"/>
          <a:stretch/>
        </p:blipFill>
        <p:spPr>
          <a:xfrm>
            <a:off x="465665" y="1664796"/>
            <a:ext cx="7787667" cy="4456615"/>
          </a:xfrm>
          <a:prstGeom prst="rect">
            <a:avLst/>
          </a:prstGeom>
          <a:ln w="38100">
            <a:solidFill>
              <a:srgbClr val="000099"/>
            </a:solidFill>
          </a:ln>
        </p:spPr>
      </p:pic>
    </p:spTree>
    <p:extLst>
      <p:ext uri="{BB962C8B-B14F-4D97-AF65-F5344CB8AC3E}">
        <p14:creationId xmlns:p14="http://schemas.microsoft.com/office/powerpoint/2010/main" val="412628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097" y="0"/>
            <a:ext cx="5293492" cy="6858000"/>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3"/>
          <a:srcRect l="20132" t="18245" r="21269"/>
          <a:stretch/>
        </p:blipFill>
        <p:spPr>
          <a:xfrm>
            <a:off x="685799" y="416861"/>
            <a:ext cx="7885394" cy="5943598"/>
          </a:xfrm>
          <a:prstGeom prst="rect">
            <a:avLst/>
          </a:prstGeom>
          <a:ln w="31750">
            <a:solidFill>
              <a:srgbClr val="000099"/>
            </a:solidFill>
          </a:ln>
        </p:spPr>
      </p:pic>
      <p:sp>
        <p:nvSpPr>
          <p:cNvPr id="4" name="Rectangle 3"/>
          <p:cNvSpPr/>
          <p:nvPr/>
        </p:nvSpPr>
        <p:spPr>
          <a:xfrm>
            <a:off x="6750423" y="3146612"/>
            <a:ext cx="1734670" cy="726141"/>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75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93554"/>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9525" y="1106773"/>
            <a:ext cx="9134476" cy="5370512"/>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a:p>
            <a:pPr>
              <a:lnSpc>
                <a:spcPct val="200000"/>
              </a:lnSpc>
              <a:buFont typeface="Arial" panose="020B0604020202020204" pitchFamily="34" charset="0"/>
              <a:buChar char="•"/>
              <a:defRPr/>
            </a:pPr>
            <a:r>
              <a:rPr lang="en-US" altLang="en-US" sz="2400" b="1" dirty="0"/>
              <a:t>P</a:t>
            </a:r>
            <a:r>
              <a:rPr lang="en-US" altLang="en-US" sz="2400" b="1" dirty="0" smtClean="0"/>
              <a:t>assive control tied to new reference frame (not a component).</a:t>
            </a:r>
          </a:p>
          <a:p>
            <a:pPr>
              <a:lnSpc>
                <a:spcPct val="200000"/>
              </a:lnSpc>
              <a:buFont typeface="Arial" panose="020B0604020202020204" pitchFamily="34" charset="0"/>
              <a:buChar char="•"/>
              <a:defRPr/>
            </a:pPr>
            <a:endParaRPr lang="en-US" altLang="en-US" sz="800" b="1" dirty="0" smtClean="0"/>
          </a:p>
          <a:p>
            <a:pPr>
              <a:buFont typeface="Arial" panose="020B0604020202020204" pitchFamily="34" charset="0"/>
              <a:buChar char="•"/>
              <a:defRPr/>
            </a:pPr>
            <a:r>
              <a:rPr lang="en-US" altLang="en-US" sz="2400" b="1" dirty="0"/>
              <a:t>T</a:t>
            </a:r>
            <a:r>
              <a:rPr lang="en-US" altLang="en-US" sz="2400" b="1" dirty="0" smtClean="0"/>
              <a:t>ransformation tools will relate NAD83 to new US reference </a:t>
            </a:r>
          </a:p>
          <a:p>
            <a:pPr marL="349250" indent="0">
              <a:buNone/>
              <a:defRPr/>
            </a:pPr>
            <a:r>
              <a:rPr lang="en-US" altLang="en-US" sz="2400" b="1" dirty="0" smtClean="0"/>
              <a:t>frame (NCAT with 2022 transformation).</a:t>
            </a:r>
          </a:p>
        </p:txBody>
      </p:sp>
    </p:spTree>
    <p:extLst>
      <p:ext uri="{BB962C8B-B14F-4D97-AF65-F5344CB8AC3E}">
        <p14:creationId xmlns:p14="http://schemas.microsoft.com/office/powerpoint/2010/main" val="414574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371" y="614680"/>
            <a:ext cx="7268845" cy="558800"/>
          </a:xfrm>
          <a:prstGeom prst="rect">
            <a:avLst/>
          </a:prstGeom>
        </p:spPr>
        <p:txBody>
          <a:bodyPr vert="horz" wrap="square" lIns="0" tIns="0" rIns="0" bIns="0" rtlCol="0">
            <a:spAutoFit/>
          </a:bodyPr>
          <a:lstStyle/>
          <a:p>
            <a:pPr>
              <a:lnSpc>
                <a:spcPts val="4180"/>
              </a:lnSpc>
            </a:pPr>
            <a:r>
              <a:rPr sz="4400" spc="-60" dirty="0">
                <a:latin typeface="Calibri"/>
                <a:cs typeface="Calibri"/>
              </a:rPr>
              <a:t>Tectonic </a:t>
            </a:r>
            <a:r>
              <a:rPr sz="4400" spc="-20" dirty="0">
                <a:latin typeface="Calibri"/>
                <a:cs typeface="Calibri"/>
              </a:rPr>
              <a:t>plates </a:t>
            </a:r>
            <a:r>
              <a:rPr sz="4400" spc="-5" dirty="0">
                <a:latin typeface="Calibri"/>
                <a:cs typeface="Calibri"/>
              </a:rPr>
              <a:t>modeled </a:t>
            </a:r>
            <a:r>
              <a:rPr sz="4400" spc="-20" dirty="0">
                <a:latin typeface="Calibri"/>
                <a:cs typeface="Calibri"/>
              </a:rPr>
              <a:t>by</a:t>
            </a:r>
            <a:r>
              <a:rPr sz="4400" spc="85" dirty="0">
                <a:latin typeface="Calibri"/>
                <a:cs typeface="Calibri"/>
              </a:rPr>
              <a:t> </a:t>
            </a:r>
            <a:r>
              <a:rPr sz="4400" spc="-5" dirty="0">
                <a:latin typeface="Calibri"/>
                <a:cs typeface="Calibri"/>
              </a:rPr>
              <a:t>NGS</a:t>
            </a:r>
            <a:endParaRPr sz="4400" dirty="0">
              <a:latin typeface="Calibri"/>
              <a:cs typeface="Calibri"/>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535940" y="6424866"/>
            <a:ext cx="8286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July 12,</a:t>
            </a:r>
            <a:r>
              <a:rPr sz="1200" spc="-65" dirty="0">
                <a:solidFill>
                  <a:srgbClr val="8A8A8A"/>
                </a:solidFill>
                <a:latin typeface="Calibri"/>
                <a:cs typeface="Calibri"/>
              </a:rPr>
              <a:t> </a:t>
            </a:r>
            <a:r>
              <a:rPr sz="1200" spc="-5" dirty="0">
                <a:solidFill>
                  <a:srgbClr val="8A8A8A"/>
                </a:solidFill>
                <a:latin typeface="Calibri"/>
                <a:cs typeface="Calibri"/>
              </a:rPr>
              <a:t>2017</a:t>
            </a:r>
            <a:endParaRPr sz="1200" dirty="0">
              <a:latin typeface="Calibri"/>
              <a:cs typeface="Calibri"/>
            </a:endParaRPr>
          </a:p>
        </p:txBody>
      </p:sp>
      <p:sp>
        <p:nvSpPr>
          <p:cNvPr id="6" name="object 6"/>
          <p:cNvSpPr txBox="1"/>
          <p:nvPr/>
        </p:nvSpPr>
        <p:spPr>
          <a:xfrm>
            <a:off x="3742283" y="6424866"/>
            <a:ext cx="16592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2017 Esri User</a:t>
            </a:r>
            <a:r>
              <a:rPr sz="1200" spc="0" dirty="0">
                <a:solidFill>
                  <a:srgbClr val="8A8A8A"/>
                </a:solidFill>
                <a:latin typeface="Calibri"/>
                <a:cs typeface="Calibri"/>
              </a:rPr>
              <a:t> </a:t>
            </a:r>
            <a:r>
              <a:rPr sz="1200" spc="-10" dirty="0">
                <a:solidFill>
                  <a:srgbClr val="8A8A8A"/>
                </a:solidFill>
                <a:latin typeface="Calibri"/>
                <a:cs typeface="Calibri"/>
              </a:rPr>
              <a:t>Conference</a:t>
            </a:r>
            <a:endParaRPr sz="1200" dirty="0">
              <a:latin typeface="Calibri"/>
              <a:cs typeface="Calibri"/>
            </a:endParaRPr>
          </a:p>
        </p:txBody>
      </p:sp>
      <p:sp>
        <p:nvSpPr>
          <p:cNvPr id="7" name="object 7"/>
          <p:cNvSpPr txBox="1"/>
          <p:nvPr/>
        </p:nvSpPr>
        <p:spPr>
          <a:xfrm>
            <a:off x="8427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13</a:t>
            </a:r>
            <a:endParaRPr sz="1200" dirty="0">
              <a:latin typeface="Calibri"/>
              <a:cs typeface="Calibri"/>
            </a:endParaRPr>
          </a:p>
        </p:txBody>
      </p:sp>
      <p:sp>
        <p:nvSpPr>
          <p:cNvPr id="8" name="object 8"/>
          <p:cNvSpPr/>
          <p:nvPr/>
        </p:nvSpPr>
        <p:spPr>
          <a:xfrm>
            <a:off x="3414521" y="3391661"/>
            <a:ext cx="1720595" cy="1277873"/>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3474720" y="3429000"/>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0" name="object 10"/>
          <p:cNvSpPr/>
          <p:nvPr/>
        </p:nvSpPr>
        <p:spPr>
          <a:xfrm>
            <a:off x="5538978" y="1315211"/>
            <a:ext cx="1720595" cy="1277873"/>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5599176" y="1352550"/>
            <a:ext cx="1600200" cy="1157605"/>
          </a:xfrm>
          <a:custGeom>
            <a:avLst/>
            <a:gdLst/>
            <a:ahLst/>
            <a:cxnLst/>
            <a:rect l="l" t="t" r="r" b="b"/>
            <a:pathLst>
              <a:path w="1600200" h="1157605">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2" name="object 12"/>
          <p:cNvSpPr/>
          <p:nvPr/>
        </p:nvSpPr>
        <p:spPr>
          <a:xfrm>
            <a:off x="766572" y="2244089"/>
            <a:ext cx="1720595" cy="1277873"/>
          </a:xfrm>
          <a:prstGeom prst="rect">
            <a:avLst/>
          </a:prstGeom>
          <a:blipFill>
            <a:blip r:embed="rId3" cstate="print"/>
            <a:stretch>
              <a:fillRect/>
            </a:stretch>
          </a:blipFill>
        </p:spPr>
        <p:txBody>
          <a:bodyPr wrap="square" lIns="0" tIns="0" rIns="0" bIns="0" rtlCol="0"/>
          <a:lstStyle/>
          <a:p>
            <a:endParaRPr dirty="0"/>
          </a:p>
        </p:txBody>
      </p:sp>
      <p:sp>
        <p:nvSpPr>
          <p:cNvPr id="13" name="object 13"/>
          <p:cNvSpPr/>
          <p:nvPr/>
        </p:nvSpPr>
        <p:spPr>
          <a:xfrm>
            <a:off x="826769" y="2281427"/>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4" name="object 14"/>
          <p:cNvSpPr/>
          <p:nvPr/>
        </p:nvSpPr>
        <p:spPr>
          <a:xfrm>
            <a:off x="6405371" y="2481833"/>
            <a:ext cx="1720595" cy="1277873"/>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6465570" y="2519172"/>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7" name="Title 5"/>
          <p:cNvSpPr>
            <a:spLocks noGrp="1"/>
          </p:cNvSpPr>
          <p:nvPr>
            <p:ph type="title"/>
          </p:nvPr>
        </p:nvSpPr>
        <p:spPr>
          <a:xfrm>
            <a:off x="438728" y="60882"/>
            <a:ext cx="8229600" cy="382090"/>
          </a:xfrm>
        </p:spPr>
        <p:txBody>
          <a:bodyPr/>
          <a:lstStyle/>
          <a:p>
            <a:r>
              <a:rPr lang="en-US" sz="2800" b="1" dirty="0" smtClean="0">
                <a:solidFill>
                  <a:srgbClr val="000099"/>
                </a:solidFill>
              </a:rPr>
              <a:t>Four Frames/Plates in 2022</a:t>
            </a:r>
            <a:endParaRPr lang="en-US" sz="2800" b="1" dirty="0">
              <a:solidFill>
                <a:srgbClr val="000099"/>
              </a:solidFill>
            </a:endParaRPr>
          </a:p>
        </p:txBody>
      </p:sp>
    </p:spTree>
    <p:extLst>
      <p:ext uri="{BB962C8B-B14F-4D97-AF65-F5344CB8AC3E}">
        <p14:creationId xmlns:p14="http://schemas.microsoft.com/office/powerpoint/2010/main" val="664022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Datum Names</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91334" y="793376"/>
            <a:ext cx="5158268" cy="5760010"/>
          </a:xfrm>
          <a:prstGeom prst="rect">
            <a:avLst/>
          </a:prstGeom>
          <a:noFill/>
          <a:ln>
            <a:noFill/>
          </a:ln>
        </p:spPr>
      </p:pic>
      <p:sp>
        <p:nvSpPr>
          <p:cNvPr id="7" name="TextBox 6"/>
          <p:cNvSpPr txBox="1"/>
          <p:nvPr/>
        </p:nvSpPr>
        <p:spPr>
          <a:xfrm>
            <a:off x="47626" y="1323975"/>
            <a:ext cx="3943708" cy="2862322"/>
          </a:xfrm>
          <a:prstGeom prst="rect">
            <a:avLst/>
          </a:prstGeom>
          <a:noFill/>
        </p:spPr>
        <p:txBody>
          <a:bodyPr wrap="none" rtlCol="0">
            <a:spAutoFit/>
          </a:bodyPr>
          <a:lstStyle/>
          <a:p>
            <a:r>
              <a:rPr lang="en-US" sz="2000" dirty="0" smtClean="0"/>
              <a:t>Each frame will get 3 parameters</a:t>
            </a:r>
          </a:p>
          <a:p>
            <a:pPr marL="285750" indent="-285750">
              <a:buFontTx/>
              <a:buChar char="-"/>
            </a:pPr>
            <a:r>
              <a:rPr lang="en-US" sz="2000" dirty="0" smtClean="0"/>
              <a:t>Euler Pole Latitude</a:t>
            </a:r>
          </a:p>
          <a:p>
            <a:pPr marL="285750" indent="-285750">
              <a:buFontTx/>
              <a:buChar char="-"/>
            </a:pPr>
            <a:r>
              <a:rPr lang="en-US" sz="2000" dirty="0" smtClean="0"/>
              <a:t>Euler Pole Longitude</a:t>
            </a:r>
          </a:p>
          <a:p>
            <a:pPr marL="285750" indent="-285750">
              <a:buFontTx/>
              <a:buChar char="-"/>
            </a:pPr>
            <a:r>
              <a:rPr lang="en-US" sz="2000" dirty="0" smtClean="0"/>
              <a:t>Rotation rate (radians / year)</a:t>
            </a:r>
          </a:p>
          <a:p>
            <a:endParaRPr lang="en-US" sz="2000" dirty="0"/>
          </a:p>
          <a:p>
            <a:r>
              <a:rPr lang="en-US" sz="2000" dirty="0" smtClean="0"/>
              <a:t>This will be used to compute</a:t>
            </a:r>
          </a:p>
          <a:p>
            <a:r>
              <a:rPr lang="en-US" sz="2000" dirty="0" smtClean="0"/>
              <a:t>time-dependent TRF2022 </a:t>
            </a:r>
          </a:p>
          <a:p>
            <a:r>
              <a:rPr lang="en-US" sz="2000" dirty="0" smtClean="0"/>
              <a:t>coordinates from time-dependent</a:t>
            </a:r>
          </a:p>
          <a:p>
            <a:r>
              <a:rPr lang="en-US" sz="2000" dirty="0" smtClean="0"/>
              <a:t>IGS coordinates. </a:t>
            </a:r>
          </a:p>
        </p:txBody>
      </p:sp>
      <p:sp>
        <p:nvSpPr>
          <p:cNvPr id="4"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Plate Rotation</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Mod</a:t>
            </a: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eling</a:t>
            </a:r>
          </a:p>
        </p:txBody>
      </p:sp>
      <p:sp>
        <p:nvSpPr>
          <p:cNvPr id="16" name="TextBox 15">
            <a:extLst>
              <a:ext uri="{FF2B5EF4-FFF2-40B4-BE49-F238E27FC236}">
                <a16:creationId xmlns:a16="http://schemas.microsoft.com/office/drawing/2014/main" id="{EBB77516-08A0-4EA1-BFD1-099217BD6FE4}"/>
              </a:ext>
            </a:extLst>
          </p:cNvPr>
          <p:cNvSpPr txBox="1"/>
          <p:nvPr/>
        </p:nvSpPr>
        <p:spPr>
          <a:xfrm rot="21054718">
            <a:off x="5967853" y="5476602"/>
            <a:ext cx="1385180" cy="338554"/>
          </a:xfrm>
          <a:prstGeom prst="rect">
            <a:avLst/>
          </a:prstGeom>
          <a:noFill/>
        </p:spPr>
        <p:txBody>
          <a:bodyPr wrap="square" rtlCol="0">
            <a:spAutoFit/>
          </a:bodyPr>
          <a:lstStyle/>
          <a:p>
            <a:r>
              <a:rPr lang="en-US" sz="1600" b="1" dirty="0">
                <a:solidFill>
                  <a:srgbClr val="FF0000"/>
                </a:solidFill>
              </a:rPr>
              <a:t>EULER Pole</a:t>
            </a:r>
          </a:p>
        </p:txBody>
      </p:sp>
      <p:grpSp>
        <p:nvGrpSpPr>
          <p:cNvPr id="18" name="Group 17"/>
          <p:cNvGrpSpPr>
            <a:grpSpLocks noChangeAspect="1"/>
          </p:cNvGrpSpPr>
          <p:nvPr/>
        </p:nvGrpSpPr>
        <p:grpSpPr>
          <a:xfrm>
            <a:off x="4195344" y="2234418"/>
            <a:ext cx="6400800" cy="6400800"/>
            <a:chOff x="5513151" y="2086502"/>
            <a:chExt cx="6083801" cy="5997715"/>
          </a:xfrm>
        </p:grpSpPr>
        <p:sp>
          <p:nvSpPr>
            <p:cNvPr id="19" name="Slide Number Placeholder 18">
              <a:extLst>
                <a:ext uri="{FF2B5EF4-FFF2-40B4-BE49-F238E27FC236}">
                  <a16:creationId xmlns:a16="http://schemas.microsoft.com/office/drawing/2014/main" id="{F1144898-85DC-4EB0-B2CE-E8F2CCFB42C9}"/>
                </a:ext>
              </a:extLst>
            </p:cNvPr>
            <p:cNvSpPr txBox="1">
              <a:spLocks/>
            </p:cNvSpPr>
            <p:nvPr/>
          </p:nvSpPr>
          <p:spPr>
            <a:xfrm>
              <a:off x="8737600" y="6356353"/>
              <a:ext cx="284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CA038F7-C2D1-44BA-A135-71B31C4C941C}" type="slidenum">
                <a:rPr lang="en-US" altLang="en-US" smtClean="0"/>
                <a:pPr/>
                <a:t>18</a:t>
              </a:fld>
              <a:endParaRPr lang="en-US" altLang="en-US" dirty="0"/>
            </a:p>
          </p:txBody>
        </p:sp>
        <p:sp>
          <p:nvSpPr>
            <p:cNvPr id="20"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589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92547" y="489650"/>
            <a:ext cx="8229600" cy="1143000"/>
          </a:xfrm>
        </p:spPr>
        <p:txBody>
          <a:bodyPr/>
          <a:lstStyle/>
          <a:p>
            <a:r>
              <a:rPr lang="en-US" altLang="en-US" sz="3600" b="1" dirty="0" smtClean="0">
                <a:solidFill>
                  <a:srgbClr val="000099"/>
                </a:solidFill>
              </a:rPr>
              <a:t>Intra-frame velocities</a:t>
            </a:r>
          </a:p>
        </p:txBody>
      </p:sp>
      <p:graphicFrame>
        <p:nvGraphicFramePr>
          <p:cNvPr id="8" name="Chart 7"/>
          <p:cNvGraphicFramePr>
            <a:graphicFrameLocks/>
          </p:cNvGraphicFramePr>
          <p:nvPr>
            <p:extLst/>
          </p:nvPr>
        </p:nvGraphicFramePr>
        <p:xfrm>
          <a:off x="990600" y="1870629"/>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rot="1841794">
            <a:off x="1456943" y="3787121"/>
            <a:ext cx="6010656" cy="91669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TextBox 4"/>
          <p:cNvSpPr txBox="1"/>
          <p:nvPr/>
        </p:nvSpPr>
        <p:spPr>
          <a:xfrm>
            <a:off x="7017520" y="5249406"/>
            <a:ext cx="212648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point in ITRF.  Includes 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movements, but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dominant one is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rotation of the N.A. Plate.</a:t>
            </a:r>
            <a:endParaRPr kumimoji="0" lang="en-US" sz="1200" b="1" i="0" u="none" strike="noStrike" kern="0" cap="none" spc="0" normalizeH="0" baseline="0" noProof="0" dirty="0">
              <a:ln>
                <a:noFill/>
              </a:ln>
              <a:solidFill>
                <a:srgbClr val="4F81BD"/>
              </a:solidFill>
              <a:effectLst/>
              <a:uLnTx/>
              <a:uFillTx/>
              <a:latin typeface="Arial"/>
              <a:cs typeface="Arial"/>
              <a:sym typeface="Arial"/>
            </a:endParaRPr>
          </a:p>
        </p:txBody>
      </p:sp>
      <p:sp>
        <p:nvSpPr>
          <p:cNvPr id="9" name="Oval 8"/>
          <p:cNvSpPr/>
          <p:nvPr/>
        </p:nvSpPr>
        <p:spPr>
          <a:xfrm rot="171326">
            <a:off x="1644058" y="2931091"/>
            <a:ext cx="6010656" cy="57619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TextBox 9"/>
          <p:cNvSpPr txBox="1"/>
          <p:nvPr/>
        </p:nvSpPr>
        <p:spPr>
          <a:xfrm>
            <a:off x="7017520" y="1667718"/>
            <a:ext cx="213872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point in NATRF2022.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Rotation of plate removed.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It is not constant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t</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he point still suffers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“intra-frame” velocities.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Such IFVs will be captured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i</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n a model by NGS.</a:t>
            </a:r>
            <a:endParaRPr kumimoji="0" lang="en-US" sz="12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82967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457200" y="320040"/>
            <a:ext cx="8229600" cy="1143000"/>
          </a:xfrm>
        </p:spPr>
        <p:txBody>
          <a:bodyPr/>
          <a:lstStyle/>
          <a:p>
            <a:pPr eaLnBrk="1" hangingPunct="1"/>
            <a:r>
              <a:rPr lang="en-US" sz="3600" b="1" dirty="0" smtClean="0">
                <a:solidFill>
                  <a:srgbClr val="000099"/>
                </a:solidFill>
                <a:ea typeface="ＭＳ Ｐゴシック" pitchFamily="34" charset="-128"/>
              </a:rPr>
              <a:t>Presentation Outline</a:t>
            </a:r>
          </a:p>
        </p:txBody>
      </p:sp>
      <p:sp>
        <p:nvSpPr>
          <p:cNvPr id="3" name="Content Placeholder 2"/>
          <p:cNvSpPr>
            <a:spLocks noGrp="1"/>
          </p:cNvSpPr>
          <p:nvPr>
            <p:ph idx="1"/>
          </p:nvPr>
        </p:nvSpPr>
        <p:spPr>
          <a:xfrm>
            <a:off x="182880" y="1489367"/>
            <a:ext cx="8778240" cy="4800600"/>
          </a:xfrm>
        </p:spPr>
        <p:txBody>
          <a:bodyPr/>
          <a:lstStyle/>
          <a:p>
            <a:pPr marL="0" indent="0" eaLnBrk="1" hangingPunct="1">
              <a:lnSpc>
                <a:spcPct val="120000"/>
              </a:lnSpc>
              <a:spcBef>
                <a:spcPct val="0"/>
              </a:spcBef>
              <a:buNone/>
            </a:pPr>
            <a:r>
              <a:rPr lang="en-US" sz="2800" b="1" dirty="0" smtClean="0">
                <a:solidFill>
                  <a:srgbClr val="000099"/>
                </a:solidFill>
                <a:ea typeface="ＭＳ Ｐゴシック" pitchFamily="34" charset="-128"/>
              </a:rPr>
              <a:t>1.  -  Introductions.</a:t>
            </a:r>
            <a:endParaRPr lang="en-US" sz="1000" dirty="0">
              <a:solidFill>
                <a:srgbClr val="000099"/>
              </a:solidFill>
              <a:ea typeface="ＭＳ Ｐゴシック" pitchFamily="34" charset="-128"/>
            </a:endParaRPr>
          </a:p>
          <a:p>
            <a:pPr eaLnBrk="1" hangingPunct="1">
              <a:lnSpc>
                <a:spcPct val="120000"/>
              </a:lnSpc>
              <a:spcBef>
                <a:spcPct val="0"/>
              </a:spcBef>
            </a:pPr>
            <a:endParaRPr lang="en-US" sz="800" dirty="0">
              <a:solidFill>
                <a:srgbClr val="000099"/>
              </a:solidFill>
              <a:ea typeface="ＭＳ Ｐゴシック" pitchFamily="34" charset="-128"/>
            </a:endParaRPr>
          </a:p>
          <a:p>
            <a:pPr marL="514350" indent="-514350" eaLnBrk="1" hangingPunct="1">
              <a:lnSpc>
                <a:spcPct val="120000"/>
              </a:lnSpc>
              <a:spcBef>
                <a:spcPct val="0"/>
              </a:spcBef>
              <a:buAutoNum type="arabicPeriod" startAt="2"/>
            </a:pPr>
            <a:r>
              <a:rPr lang="en-US" sz="2800" b="1" dirty="0" smtClean="0">
                <a:solidFill>
                  <a:srgbClr val="000099"/>
                </a:solidFill>
                <a:ea typeface="ＭＳ Ｐゴシック" pitchFamily="34" charset="-128"/>
              </a:rPr>
              <a:t>-  National Geodetic Survey.</a:t>
            </a:r>
          </a:p>
          <a:p>
            <a:pPr marL="228600" indent="-228600" eaLnBrk="1" hangingPunct="1">
              <a:lnSpc>
                <a:spcPct val="120000"/>
              </a:lnSpc>
              <a:spcBef>
                <a:spcPct val="0"/>
              </a:spcBef>
              <a:buAutoNum type="arabicPeriod" startAt="2"/>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Horizontal Datums / New Reference Frames.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Vertical Datums / New Geopotential Datum. </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a:solidFill>
                  <a:srgbClr val="000099"/>
                </a:solidFill>
                <a:ea typeface="ＭＳ Ｐゴシック" pitchFamily="34" charset="-128"/>
              </a:rPr>
              <a:t>-  </a:t>
            </a:r>
            <a:r>
              <a:rPr lang="en-US" sz="2800" b="1" dirty="0" smtClean="0">
                <a:solidFill>
                  <a:srgbClr val="000099"/>
                </a:solidFill>
                <a:ea typeface="ＭＳ Ｐゴシック" pitchFamily="34" charset="-128"/>
              </a:rPr>
              <a:t>Update on NGS Products.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smtClean="0">
                <a:solidFill>
                  <a:srgbClr val="000099"/>
                </a:solidFill>
                <a:ea typeface="ＭＳ Ｐゴシック" pitchFamily="34" charset="-128"/>
              </a:rPr>
              <a:t>-  Questions.</a:t>
            </a:r>
            <a:endParaRPr lang="en-US" sz="2800" b="1" dirty="0">
              <a:solidFill>
                <a:srgbClr val="000099"/>
              </a:solidFill>
              <a:ea typeface="ＭＳ Ｐゴシック" pitchFamily="34" charset="-128"/>
            </a:endParaRPr>
          </a:p>
        </p:txBody>
      </p:sp>
    </p:spTree>
    <p:extLst>
      <p:ext uri="{BB962C8B-B14F-4D97-AF65-F5344CB8AC3E}">
        <p14:creationId xmlns:p14="http://schemas.microsoft.com/office/powerpoint/2010/main" val="21126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velocities after Repro1</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53995" y="1597099"/>
            <a:ext cx="7615018" cy="3432707"/>
          </a:xfrm>
        </p:spPr>
      </p:pic>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1250" y="1536969"/>
            <a:ext cx="2913999" cy="2551543"/>
          </a:xfrm>
        </p:spPr>
      </p:pic>
      <p:sp>
        <p:nvSpPr>
          <p:cNvPr id="12" name="TextBox 11"/>
          <p:cNvSpPr txBox="1"/>
          <p:nvPr/>
        </p:nvSpPr>
        <p:spPr>
          <a:xfrm>
            <a:off x="710121" y="5029197"/>
            <a:ext cx="7050007" cy="369332"/>
          </a:xfrm>
          <a:prstGeom prst="rect">
            <a:avLst/>
          </a:prstGeom>
          <a:noFill/>
        </p:spPr>
        <p:txBody>
          <a:bodyPr wrap="none" rtlCol="0">
            <a:spAutoFit/>
          </a:bodyPr>
          <a:lstStyle/>
          <a:p>
            <a:r>
              <a:rPr lang="en-US" dirty="0" smtClean="0"/>
              <a:t>Note scale difference between West (10 mm/</a:t>
            </a:r>
            <a:r>
              <a:rPr lang="en-US" dirty="0" err="1" smtClean="0"/>
              <a:t>yr</a:t>
            </a:r>
            <a:r>
              <a:rPr lang="en-US" dirty="0" smtClean="0"/>
              <a:t>) and east (2 mm/</a:t>
            </a:r>
            <a:r>
              <a:rPr lang="en-US" dirty="0" err="1" smtClean="0"/>
              <a:t>yr</a:t>
            </a:r>
            <a:r>
              <a:rPr lang="en-US" dirty="0" smtClean="0"/>
              <a:t>)</a:t>
            </a:r>
            <a:endParaRPr lang="en-US" dirty="0"/>
          </a:p>
        </p:txBody>
      </p:sp>
      <p:sp>
        <p:nvSpPr>
          <p:cNvPr id="3" name="TextBox 2"/>
          <p:cNvSpPr txBox="1"/>
          <p:nvPr/>
        </p:nvSpPr>
        <p:spPr>
          <a:xfrm>
            <a:off x="1261571" y="5809130"/>
            <a:ext cx="6563015" cy="400110"/>
          </a:xfrm>
          <a:prstGeom prst="rect">
            <a:avLst/>
          </a:prstGeom>
          <a:noFill/>
        </p:spPr>
        <p:txBody>
          <a:bodyPr wrap="none" rtlCol="0">
            <a:spAutoFit/>
          </a:bodyPr>
          <a:lstStyle/>
          <a:p>
            <a:r>
              <a:rPr lang="en-US" sz="2000" dirty="0" smtClean="0">
                <a:solidFill>
                  <a:srgbClr val="0000CC"/>
                </a:solidFill>
              </a:rPr>
              <a:t>Intra Frame Velocity Models to be defined for each TRF.</a:t>
            </a:r>
            <a:endParaRPr lang="en-US" sz="2000" dirty="0">
              <a:solidFill>
                <a:srgbClr val="0000CC"/>
              </a:solidFill>
            </a:endParaRPr>
          </a:p>
        </p:txBody>
      </p:sp>
    </p:spTree>
    <p:extLst>
      <p:ext uri="{BB962C8B-B14F-4D97-AF65-F5344CB8AC3E}">
        <p14:creationId xmlns:p14="http://schemas.microsoft.com/office/powerpoint/2010/main" val="194760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00196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0.8 &gt; 1.02 m  (2.6 &gt; 3.3 ft.)</a:t>
            </a:r>
            <a:endParaRPr lang="en-US" sz="2400" b="1" dirty="0"/>
          </a:p>
        </p:txBody>
      </p:sp>
    </p:spTree>
    <p:extLst>
      <p:ext uri="{BB962C8B-B14F-4D97-AF65-F5344CB8AC3E}">
        <p14:creationId xmlns:p14="http://schemas.microsoft.com/office/powerpoint/2010/main" val="124066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a:t>
            </a:r>
            <a:b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b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(ellipsoid height)</a:t>
            </a:r>
          </a:p>
        </p:txBody>
      </p:sp>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5838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-1.39 &gt; -1.62 m  (-4.5 &gt; -5.3 ft.)</a:t>
            </a:r>
            <a:endParaRPr lang="en-US" sz="2400" b="1" dirty="0"/>
          </a:p>
        </p:txBody>
      </p:sp>
    </p:spTree>
    <p:extLst>
      <p:ext uri="{BB962C8B-B14F-4D97-AF65-F5344CB8AC3E}">
        <p14:creationId xmlns:p14="http://schemas.microsoft.com/office/powerpoint/2010/main" val="294771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l="40602" t="22250" r="41590" b="45320"/>
          <a:stretch/>
        </p:blipFill>
        <p:spPr>
          <a:xfrm>
            <a:off x="-3969" y="1192927"/>
            <a:ext cx="2394156" cy="2384512"/>
          </a:xfrm>
          <a:prstGeom prst="rect">
            <a:avLst/>
          </a:prstGeom>
        </p:spPr>
      </p:pic>
      <p:pic>
        <p:nvPicPr>
          <p:cNvPr id="7" name="Picture 6"/>
          <p:cNvPicPr>
            <a:picLocks noChangeAspect="1"/>
          </p:cNvPicPr>
          <p:nvPr/>
        </p:nvPicPr>
        <p:blipFill rotWithShape="1">
          <a:blip r:embed="rId5"/>
          <a:srcRect l="12361" t="34998" r="47656" b="15525"/>
          <a:stretch/>
        </p:blipFill>
        <p:spPr>
          <a:xfrm>
            <a:off x="11745" y="4571844"/>
            <a:ext cx="3042444" cy="2058895"/>
          </a:xfrm>
          <a:prstGeom prst="rect">
            <a:avLst/>
          </a:prstGeom>
        </p:spPr>
      </p:pic>
      <p:sp>
        <p:nvSpPr>
          <p:cNvPr id="14" name="Rectangle 2"/>
          <p:cNvSpPr>
            <a:spLocks noGrp="1" noChangeArrowheads="1"/>
          </p:cNvSpPr>
          <p:nvPr>
            <p:ph type="title"/>
          </p:nvPr>
        </p:nvSpPr>
        <p:spPr>
          <a:xfrm>
            <a:off x="274320" y="2373"/>
            <a:ext cx="8458200" cy="652618"/>
          </a:xfrm>
        </p:spPr>
        <p:txBody>
          <a:bodyPr/>
          <a:lstStyle/>
          <a:p>
            <a:pPr eaLnBrk="1" hangingPunct="1"/>
            <a:r>
              <a:rPr lang="en-US" altLang="en-US" sz="3200" b="1" dirty="0" smtClean="0">
                <a:solidFill>
                  <a:srgbClr val="000099"/>
                </a:solidFill>
              </a:rPr>
              <a:t>Determining Geometric Positions After 2022</a:t>
            </a:r>
          </a:p>
        </p:txBody>
      </p:sp>
      <p:sp>
        <p:nvSpPr>
          <p:cNvPr id="3" name="TextBox 2"/>
          <p:cNvSpPr txBox="1"/>
          <p:nvPr/>
        </p:nvSpPr>
        <p:spPr>
          <a:xfrm>
            <a:off x="18827" y="718392"/>
            <a:ext cx="2723823" cy="369332"/>
          </a:xfrm>
          <a:prstGeom prst="rect">
            <a:avLst/>
          </a:prstGeom>
          <a:noFill/>
        </p:spPr>
        <p:txBody>
          <a:bodyPr wrap="none" rtlCol="0">
            <a:spAutoFit/>
          </a:bodyPr>
          <a:lstStyle/>
          <a:p>
            <a:r>
              <a:rPr lang="en-US" sz="1800" b="1" dirty="0" smtClean="0">
                <a:solidFill>
                  <a:srgbClr val="FF0000"/>
                </a:solidFill>
              </a:rPr>
              <a:t>GNSS Lat., Long., </a:t>
            </a:r>
            <a:r>
              <a:rPr lang="en-US" sz="1800" b="1" dirty="0" err="1" smtClean="0">
                <a:solidFill>
                  <a:srgbClr val="FF0000"/>
                </a:solidFill>
              </a:rPr>
              <a:t>Hght</a:t>
            </a:r>
            <a:endParaRPr lang="en-US" sz="1800" b="1" dirty="0">
              <a:solidFill>
                <a:srgbClr val="FF0000"/>
              </a:solidFill>
            </a:endParaRPr>
          </a:p>
        </p:txBody>
      </p:sp>
      <p:sp>
        <p:nvSpPr>
          <p:cNvPr id="18" name="TextBox 17"/>
          <p:cNvSpPr txBox="1"/>
          <p:nvPr/>
        </p:nvSpPr>
        <p:spPr>
          <a:xfrm>
            <a:off x="3270544" y="744433"/>
            <a:ext cx="2531462" cy="369332"/>
          </a:xfrm>
          <a:prstGeom prst="rect">
            <a:avLst/>
          </a:prstGeom>
          <a:noFill/>
        </p:spPr>
        <p:txBody>
          <a:bodyPr wrap="none" rtlCol="0">
            <a:spAutoFit/>
          </a:bodyPr>
          <a:lstStyle/>
          <a:p>
            <a:r>
              <a:rPr lang="en-US" sz="1800" b="1" dirty="0" smtClean="0">
                <a:solidFill>
                  <a:srgbClr val="000099"/>
                </a:solidFill>
              </a:rPr>
              <a:t>CORS Ref. Positions</a:t>
            </a:r>
            <a:endParaRPr lang="en-US" sz="1800" b="1" dirty="0">
              <a:solidFill>
                <a:srgbClr val="000099"/>
              </a:solidFill>
            </a:endParaRPr>
          </a:p>
        </p:txBody>
      </p:sp>
      <p:cxnSp>
        <p:nvCxnSpPr>
          <p:cNvPr id="22" name="Straight Arrow Connector 21"/>
          <p:cNvCxnSpPr/>
          <p:nvPr/>
        </p:nvCxnSpPr>
        <p:spPr>
          <a:xfrm flipH="1">
            <a:off x="2879379" y="3686573"/>
            <a:ext cx="483327" cy="825019"/>
          </a:xfrm>
          <a:prstGeom prst="straightConnector1">
            <a:avLst/>
          </a:prstGeom>
          <a:ln w="50800">
            <a:solidFill>
              <a:srgbClr val="00009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098576" y="4843803"/>
            <a:ext cx="814518" cy="481232"/>
          </a:xfrm>
          <a:prstGeom prst="straightConnector1">
            <a:avLst/>
          </a:prstGeom>
          <a:ln w="508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21186" y="5436208"/>
            <a:ext cx="1954381" cy="646331"/>
          </a:xfrm>
          <a:prstGeom prst="rect">
            <a:avLst/>
          </a:prstGeom>
          <a:noFill/>
          <a:ln w="25400">
            <a:solidFill>
              <a:srgbClr val="00B050"/>
            </a:solidFill>
          </a:ln>
        </p:spPr>
        <p:txBody>
          <a:bodyPr wrap="none" rtlCol="0">
            <a:spAutoFit/>
          </a:bodyPr>
          <a:lstStyle/>
          <a:p>
            <a:pPr algn="ctr"/>
            <a:r>
              <a:rPr lang="en-US" sz="1800" b="1" dirty="0" smtClean="0">
                <a:solidFill>
                  <a:srgbClr val="00B050"/>
                </a:solidFill>
              </a:rPr>
              <a:t>TRF Referenced</a:t>
            </a:r>
          </a:p>
          <a:p>
            <a:pPr algn="ctr"/>
            <a:r>
              <a:rPr lang="en-US" sz="1800" b="1" dirty="0" smtClean="0">
                <a:solidFill>
                  <a:srgbClr val="00B050"/>
                </a:solidFill>
              </a:rPr>
              <a:t>Positions</a:t>
            </a:r>
            <a:endParaRPr lang="en-US" sz="1800" b="1" dirty="0">
              <a:solidFill>
                <a:srgbClr val="00B050"/>
              </a:solidFill>
            </a:endParaRPr>
          </a:p>
        </p:txBody>
      </p:sp>
      <p:pic>
        <p:nvPicPr>
          <p:cNvPr id="4" name="Picture 3"/>
          <p:cNvPicPr>
            <a:picLocks noChangeAspect="1"/>
          </p:cNvPicPr>
          <p:nvPr/>
        </p:nvPicPr>
        <p:blipFill rotWithShape="1">
          <a:blip r:embed="rId6"/>
          <a:srcRect l="27470" t="29915" r="35634" b="10592"/>
          <a:stretch/>
        </p:blipFill>
        <p:spPr>
          <a:xfrm>
            <a:off x="3140778" y="1203208"/>
            <a:ext cx="2737206" cy="2384512"/>
          </a:xfrm>
          <a:prstGeom prst="rect">
            <a:avLst/>
          </a:prstGeom>
          <a:ln w="25400">
            <a:solidFill>
              <a:srgbClr val="0000CC"/>
            </a:solidFill>
          </a:ln>
        </p:spPr>
      </p:pic>
      <p:sp>
        <p:nvSpPr>
          <p:cNvPr id="11" name="TextBox 10"/>
          <p:cNvSpPr txBox="1"/>
          <p:nvPr/>
        </p:nvSpPr>
        <p:spPr>
          <a:xfrm>
            <a:off x="758412" y="3913097"/>
            <a:ext cx="1441420" cy="646331"/>
          </a:xfrm>
          <a:prstGeom prst="rect">
            <a:avLst/>
          </a:prstGeom>
          <a:noFill/>
        </p:spPr>
        <p:txBody>
          <a:bodyPr wrap="none" rtlCol="0">
            <a:spAutoFit/>
          </a:bodyPr>
          <a:lstStyle/>
          <a:p>
            <a:r>
              <a:rPr lang="en-US" sz="1800" b="1" dirty="0" smtClean="0"/>
              <a:t> Real-Time </a:t>
            </a:r>
          </a:p>
          <a:p>
            <a:r>
              <a:rPr lang="en-US" sz="1800" b="1" dirty="0" smtClean="0"/>
              <a:t>Positioning</a:t>
            </a:r>
            <a:endParaRPr lang="en-US" sz="1800" b="1" dirty="0"/>
          </a:p>
        </p:txBody>
      </p:sp>
      <p:sp>
        <p:nvSpPr>
          <p:cNvPr id="16" name="TextBox 15"/>
          <p:cNvSpPr txBox="1"/>
          <p:nvPr/>
        </p:nvSpPr>
        <p:spPr>
          <a:xfrm>
            <a:off x="6677786" y="4042183"/>
            <a:ext cx="1992853" cy="369332"/>
          </a:xfrm>
          <a:prstGeom prst="rect">
            <a:avLst/>
          </a:prstGeom>
          <a:noFill/>
        </p:spPr>
        <p:txBody>
          <a:bodyPr wrap="none" rtlCol="0">
            <a:spAutoFit/>
          </a:bodyPr>
          <a:lstStyle/>
          <a:p>
            <a:r>
              <a:rPr lang="en-US" sz="1800" b="1" dirty="0" smtClean="0"/>
              <a:t>Post Processing</a:t>
            </a:r>
          </a:p>
        </p:txBody>
      </p:sp>
      <p:cxnSp>
        <p:nvCxnSpPr>
          <p:cNvPr id="17" name="Straight Arrow Connector 16"/>
          <p:cNvCxnSpPr/>
          <p:nvPr/>
        </p:nvCxnSpPr>
        <p:spPr>
          <a:xfrm>
            <a:off x="411033" y="3587720"/>
            <a:ext cx="15686" cy="93393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4"/>
          <a:srcRect l="40602" t="22250" r="41590" b="45320"/>
          <a:stretch/>
        </p:blipFill>
        <p:spPr>
          <a:xfrm>
            <a:off x="6737491" y="1183963"/>
            <a:ext cx="2394156" cy="2384512"/>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11325" r="9756" b="21835"/>
          <a:stretch/>
        </p:blipFill>
        <p:spPr>
          <a:xfrm>
            <a:off x="6307764" y="4552464"/>
            <a:ext cx="2823883" cy="2097653"/>
          </a:xfrm>
          <a:prstGeom prst="rect">
            <a:avLst/>
          </a:prstGeom>
          <a:ln w="31750">
            <a:solidFill>
              <a:srgbClr val="FFC000"/>
            </a:solidFill>
          </a:ln>
        </p:spPr>
      </p:pic>
      <p:sp>
        <p:nvSpPr>
          <p:cNvPr id="24" name="TextBox 23"/>
          <p:cNvSpPr txBox="1"/>
          <p:nvPr/>
        </p:nvSpPr>
        <p:spPr>
          <a:xfrm>
            <a:off x="6451007" y="722875"/>
            <a:ext cx="2723823" cy="369332"/>
          </a:xfrm>
          <a:prstGeom prst="rect">
            <a:avLst/>
          </a:prstGeom>
          <a:noFill/>
        </p:spPr>
        <p:txBody>
          <a:bodyPr wrap="none" rtlCol="0">
            <a:spAutoFit/>
          </a:bodyPr>
          <a:lstStyle/>
          <a:p>
            <a:r>
              <a:rPr lang="en-US" sz="1800" b="1" dirty="0" smtClean="0">
                <a:solidFill>
                  <a:srgbClr val="FF0000"/>
                </a:solidFill>
              </a:rPr>
              <a:t>GNSS Lat., Long., </a:t>
            </a:r>
            <a:r>
              <a:rPr lang="en-US" sz="1800" b="1" dirty="0" err="1" smtClean="0">
                <a:solidFill>
                  <a:srgbClr val="FF0000"/>
                </a:solidFill>
              </a:rPr>
              <a:t>Hght</a:t>
            </a:r>
            <a:endParaRPr lang="en-US" sz="1800" b="1" dirty="0">
              <a:solidFill>
                <a:srgbClr val="FF0000"/>
              </a:solidFill>
            </a:endParaRPr>
          </a:p>
        </p:txBody>
      </p:sp>
      <p:cxnSp>
        <p:nvCxnSpPr>
          <p:cNvPr id="25" name="Straight Arrow Connector 24"/>
          <p:cNvCxnSpPr/>
          <p:nvPr/>
        </p:nvCxnSpPr>
        <p:spPr>
          <a:xfrm>
            <a:off x="5620871" y="3677163"/>
            <a:ext cx="830136" cy="734352"/>
          </a:xfrm>
          <a:prstGeom prst="straightConnector1">
            <a:avLst/>
          </a:prstGeom>
          <a:ln w="50800">
            <a:solidFill>
              <a:srgbClr val="00009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813971" y="3562874"/>
            <a:ext cx="17149" cy="948718"/>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620871" y="4843803"/>
            <a:ext cx="656063" cy="481232"/>
          </a:xfrm>
          <a:prstGeom prst="straightConnector1">
            <a:avLst/>
          </a:prstGeom>
          <a:ln w="508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28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U.S. Vertical Datums</a:t>
            </a:r>
          </a:p>
        </p:txBody>
      </p:sp>
    </p:spTree>
    <p:extLst>
      <p:ext uri="{BB962C8B-B14F-4D97-AF65-F5344CB8AC3E}">
        <p14:creationId xmlns:p14="http://schemas.microsoft.com/office/powerpoint/2010/main" val="79484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p:cNvSpPr txBox="1">
            <a:spLocks noChangeArrowheads="1"/>
          </p:cNvSpPr>
          <p:nvPr/>
        </p:nvSpPr>
        <p:spPr bwMode="auto">
          <a:xfrm>
            <a:off x="256582" y="547688"/>
            <a:ext cx="8781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pitchFamily="34" charset="-128"/>
                <a:cs typeface="Calibri" panose="020F0502020204030204" pitchFamily="34" charset="0"/>
              </a:rPr>
              <a:t>VERTICAL CONTROL USED FOR NGVD 1929 DATUM</a:t>
            </a:r>
          </a:p>
        </p:txBody>
      </p:sp>
      <p:pic>
        <p:nvPicPr>
          <p:cNvPr id="66564" name="Picture 2" descr="AUGUST~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9247" y="1349552"/>
            <a:ext cx="9134753" cy="49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952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ptember 16, 1999 (5)"/>
          <p:cNvPicPr>
            <a:picLocks noChangeAspect="1" noChangeArrowheads="1"/>
          </p:cNvPicPr>
          <p:nvPr/>
        </p:nvPicPr>
        <p:blipFill>
          <a:blip r:embed="rId3">
            <a:extLst>
              <a:ext uri="{28A0092B-C50C-407E-A947-70E740481C1C}">
                <a14:useLocalDpi xmlns:a14="http://schemas.microsoft.com/office/drawing/2010/main" val="0"/>
              </a:ext>
            </a:extLst>
          </a:blip>
          <a:srcRect l="2254" r="1753" b="3300"/>
          <a:stretch>
            <a:fillRect/>
          </a:stretch>
        </p:blipFill>
        <p:spPr bwMode="auto">
          <a:xfrm>
            <a:off x="92360" y="0"/>
            <a:ext cx="89723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04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12773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28</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35561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74" y="96992"/>
            <a:ext cx="5212053" cy="67524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71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69581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uiExpand="1" build="p"/>
      <p:bldP spid="256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784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Old:</a:t>
            </a:r>
          </a:p>
          <a:p>
            <a:pPr marL="457200" lvl="1" indent="0" eaLnBrk="1" hangingPunct="1">
              <a:buNone/>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None/>
            </a:pPr>
            <a:r>
              <a:rPr lang="en-US" altLang="en-US" sz="2400" dirty="0" smtClean="0">
                <a:cs typeface="Times New Roman" panose="02020603050405020304" pitchFamily="18" charset="0"/>
              </a:rPr>
              <a:t>IGSN71</a:t>
            </a:r>
          </a:p>
          <a:p>
            <a:pPr marL="457200" lvl="1" indent="0" eaLnBrk="1" hangingPunct="1">
              <a:buNone/>
            </a:pPr>
            <a:r>
              <a:rPr lang="en-US" altLang="en-US" sz="2400" dirty="0" smtClean="0">
                <a:cs typeface="Times New Roman" panose="02020603050405020304" pitchFamily="18" charset="0"/>
              </a:rPr>
              <a:t>GEOID12B</a:t>
            </a:r>
          </a:p>
          <a:p>
            <a:pPr marL="457200" lvl="1" indent="0" eaLnBrk="1" hangingPunct="1">
              <a:buNone/>
            </a:pPr>
            <a:r>
              <a:rPr lang="en-US" altLang="en-US" sz="2400" dirty="0" smtClean="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New:</a:t>
            </a:r>
          </a:p>
          <a:p>
            <a:pPr marL="457200" lvl="1" indent="0" eaLnBrk="1" hangingPunct="1">
              <a:buNone/>
            </a:pPr>
            <a:r>
              <a:rPr lang="en-US" altLang="en-US" sz="2400" dirty="0" smtClean="0">
                <a:cs typeface="Times New Roman" panose="02020603050405020304" pitchFamily="18" charset="0"/>
              </a:rPr>
              <a:t>The North American-Pacific Geopotential Datum of 2022 (NAPGD2022)</a:t>
            </a: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990725"/>
            <a:ext cx="989373" cy="430887"/>
          </a:xfrm>
          <a:prstGeom prst="rect">
            <a:avLst/>
          </a:prstGeom>
          <a:noFill/>
        </p:spPr>
        <p:txBody>
          <a:bodyPr wrap="none" rtlCol="0">
            <a:spAutoFit/>
          </a:bodyPr>
          <a:lstStyle/>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8" name="TextBox 7"/>
          <p:cNvSpPr txBox="1"/>
          <p:nvPr/>
        </p:nvSpPr>
        <p:spPr>
          <a:xfrm>
            <a:off x="0" y="3238454"/>
            <a:ext cx="989373" cy="600164"/>
          </a:xfrm>
          <a:prstGeom prst="rect">
            <a:avLst/>
          </a:prstGeom>
          <a:noFill/>
        </p:spPr>
        <p:txBody>
          <a:bodyPr wrap="none" rtlCol="0">
            <a:spAutoFit/>
          </a:bodyPr>
          <a:lstStyle/>
          <a:p>
            <a:r>
              <a:rPr lang="en-US" sz="1100" b="1" dirty="0" smtClean="0">
                <a:solidFill>
                  <a:srgbClr val="FF0000"/>
                </a:solidFill>
              </a:rPr>
              <a:t>Normal</a:t>
            </a:r>
          </a:p>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5" name="Left Brace 4"/>
          <p:cNvSpPr/>
          <p:nvPr/>
        </p:nvSpPr>
        <p:spPr>
          <a:xfrm>
            <a:off x="989373" y="2514599"/>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7487" y="4602095"/>
            <a:ext cx="772969" cy="430887"/>
          </a:xfrm>
          <a:prstGeom prst="rect">
            <a:avLst/>
          </a:prstGeom>
          <a:noFill/>
        </p:spPr>
        <p:txBody>
          <a:bodyPr wrap="none" rtlCol="0">
            <a:spAutoFit/>
          </a:bodyPr>
          <a:lstStyle/>
          <a:p>
            <a:r>
              <a:rPr lang="en-US" sz="1100" b="1" dirty="0" smtClean="0">
                <a:solidFill>
                  <a:srgbClr val="FF0000"/>
                </a:solidFill>
              </a:rPr>
              <a:t>Dynamic</a:t>
            </a:r>
          </a:p>
          <a:p>
            <a:r>
              <a:rPr lang="en-US" sz="1100" b="1" dirty="0" smtClean="0">
                <a:solidFill>
                  <a:srgbClr val="FF0000"/>
                </a:solidFill>
              </a:rPr>
              <a:t>Heights</a:t>
            </a:r>
            <a:endParaRPr lang="en-US" sz="1100" b="1" dirty="0">
              <a:solidFill>
                <a:srgbClr val="FF0000"/>
              </a:solidFill>
            </a:endParaRPr>
          </a:p>
        </p:txBody>
      </p:sp>
      <p:sp>
        <p:nvSpPr>
          <p:cNvPr id="11" name="TextBox 10"/>
          <p:cNvSpPr txBox="1"/>
          <p:nvPr/>
        </p:nvSpPr>
        <p:spPr>
          <a:xfrm>
            <a:off x="-43837" y="5153110"/>
            <a:ext cx="668773" cy="261610"/>
          </a:xfrm>
          <a:prstGeom prst="rect">
            <a:avLst/>
          </a:prstGeom>
          <a:noFill/>
        </p:spPr>
        <p:txBody>
          <a:bodyPr wrap="none" rtlCol="0">
            <a:spAutoFit/>
          </a:bodyPr>
          <a:lstStyle/>
          <a:p>
            <a:r>
              <a:rPr lang="en-US" sz="1100" b="1" dirty="0" smtClean="0">
                <a:solidFill>
                  <a:srgbClr val="FF0000"/>
                </a:solidFil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r>
              <a:rPr lang="en-US" sz="1100" b="1" dirty="0" smtClean="0">
                <a:solidFill>
                  <a:srgbClr val="FF0000"/>
                </a:solidFill>
              </a:rPr>
              <a:t>Geoid</a:t>
            </a:r>
          </a:p>
          <a:p>
            <a:r>
              <a:rPr lang="en-US" sz="1100" b="1" dirty="0" smtClean="0">
                <a:solidFill>
                  <a:srgbClr val="FF0000"/>
                </a:solidFil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r>
              <a:rPr lang="en-US" sz="1100" b="1" dirty="0" smtClean="0">
                <a:solidFill>
                  <a:srgbClr val="FF0000"/>
                </a:solidFill>
              </a:rPr>
              <a:t>Deflections of</a:t>
            </a:r>
          </a:p>
          <a:p>
            <a:r>
              <a:rPr lang="en-US" sz="1100" b="1" dirty="0">
                <a:solidFill>
                  <a:srgbClr val="FF0000"/>
                </a:solidFill>
              </a:rPr>
              <a:t>t</a:t>
            </a:r>
            <a:r>
              <a:rPr lang="en-US" sz="1100" b="1" dirty="0" smtClean="0">
                <a:solidFill>
                  <a:srgbClr val="FF0000"/>
                </a:solidFill>
              </a:rPr>
              <a:t>he Vertical</a:t>
            </a:r>
          </a:p>
        </p:txBody>
      </p:sp>
    </p:spTree>
    <p:extLst>
      <p:ext uri="{BB962C8B-B14F-4D97-AF65-F5344CB8AC3E}">
        <p14:creationId xmlns:p14="http://schemas.microsoft.com/office/powerpoint/2010/main" val="196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65" y="72933"/>
            <a:ext cx="8229600" cy="1143000"/>
          </a:xfrm>
        </p:spPr>
        <p:txBody>
          <a:bodyPr/>
          <a:lstStyle/>
          <a:p>
            <a:r>
              <a:rPr lang="en-US" sz="3200" dirty="0">
                <a:solidFill>
                  <a:srgbClr val="000099"/>
                </a:solidFill>
                <a:latin typeface="Arial" panose="020B0604020202020204" pitchFamily="34" charset="0"/>
                <a:cs typeface="Arial" panose="020B0604020202020204" pitchFamily="34" charset="0"/>
              </a:rPr>
              <a:t>Expected changes to orthometric heights</a:t>
            </a: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121025" y="1038666"/>
            <a:ext cx="8875058" cy="518732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69138" y="6320119"/>
            <a:ext cx="5676554" cy="461665"/>
          </a:xfrm>
          <a:prstGeom prst="rect">
            <a:avLst/>
          </a:prstGeom>
          <a:noFill/>
        </p:spPr>
        <p:txBody>
          <a:bodyPr wrap="none" rtlCol="0">
            <a:spAutoFit/>
          </a:bodyPr>
          <a:lstStyle/>
          <a:p>
            <a:r>
              <a:rPr lang="en-US" sz="2400" b="1" dirty="0" smtClean="0"/>
              <a:t>For Florida = 0.1 &gt; -0.3 m (4 &gt; -11 in.)</a:t>
            </a:r>
            <a:endParaRPr lang="en-US" sz="2400" b="1" dirty="0"/>
          </a:p>
        </p:txBody>
      </p:sp>
    </p:spTree>
    <p:extLst>
      <p:ext uri="{BB962C8B-B14F-4D97-AF65-F5344CB8AC3E}">
        <p14:creationId xmlns:p14="http://schemas.microsoft.com/office/powerpoint/2010/main" val="1880653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5669281" y="1600200"/>
            <a:ext cx="3474720" cy="3933825"/>
          </a:xfrm>
        </p:spPr>
        <p:txBody>
          <a:bodyPr/>
          <a:lstStyle/>
          <a:p>
            <a:pPr>
              <a:lnSpc>
                <a:spcPct val="80000"/>
              </a:lnSpc>
            </a:pPr>
            <a:endParaRPr lang="en-US" altLang="en-US" sz="1000" dirty="0" smtClean="0"/>
          </a:p>
          <a:p>
            <a:pPr>
              <a:lnSpc>
                <a:spcPct val="80000"/>
              </a:lnSpc>
            </a:pPr>
            <a:r>
              <a:rPr lang="en-US" altLang="en-US" sz="2400" dirty="0" smtClean="0">
                <a:solidFill>
                  <a:srgbClr val="000099"/>
                </a:solidFill>
              </a:rPr>
              <a:t>Decades of gravity surveys are inconsistent with one another (1755 surveys)</a:t>
            </a:r>
          </a:p>
          <a:p>
            <a:pPr>
              <a:lnSpc>
                <a:spcPct val="80000"/>
              </a:lnSpc>
            </a:pPr>
            <a:endParaRPr lang="en-US" altLang="en-US" sz="2400" dirty="0" smtClean="0">
              <a:solidFill>
                <a:srgbClr val="000099"/>
              </a:solidFill>
            </a:endParaRPr>
          </a:p>
          <a:p>
            <a:pPr>
              <a:lnSpc>
                <a:spcPct val="80000"/>
              </a:lnSpc>
            </a:pPr>
            <a:r>
              <a:rPr lang="en-US" altLang="en-US" sz="2400" dirty="0" smtClean="0">
                <a:solidFill>
                  <a:srgbClr val="000099"/>
                </a:solidFill>
              </a:rPr>
              <a:t>Airborne gravity will provide a baseline for removing these inconsistencies…</a:t>
            </a:r>
            <a:br>
              <a:rPr lang="en-US" altLang="en-US" sz="2400" dirty="0" smtClean="0">
                <a:solidFill>
                  <a:srgbClr val="000099"/>
                </a:solidFill>
              </a:rPr>
            </a:br>
            <a:r>
              <a:rPr lang="en-US" altLang="en-US" sz="2400" dirty="0" smtClean="0">
                <a:solidFill>
                  <a:srgbClr val="000099"/>
                </a:solidFill>
              </a:rPr>
              <a:t/>
            </a:r>
            <a:br>
              <a:rPr lang="en-US" altLang="en-US" sz="2400" dirty="0" smtClean="0">
                <a:solidFill>
                  <a:srgbClr val="000099"/>
                </a:solidFill>
              </a:rPr>
            </a:br>
            <a:r>
              <a:rPr lang="en-US" altLang="en-US" sz="2400" dirty="0" smtClean="0">
                <a:solidFill>
                  <a:srgbClr val="000099"/>
                </a:solidFill>
              </a:rPr>
              <a:t>… as well as “filling in” information between the  resolutions of satellite and ground data.</a:t>
            </a:r>
            <a:endParaRPr lang="en-US" altLang="en-US" dirty="0" smtClean="0"/>
          </a:p>
          <a:p>
            <a:pPr lvl="1"/>
            <a:endParaRPr lang="en-US" altLang="en-US" dirty="0" smtClean="0"/>
          </a:p>
          <a:p>
            <a:endParaRPr lang="en-US" altLang="en-US" dirty="0" smtClean="0"/>
          </a:p>
          <a:p>
            <a:pPr>
              <a:buFontTx/>
              <a:buNone/>
            </a:pPr>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3600" b="1" kern="0" dirty="0">
                <a:solidFill>
                  <a:srgbClr val="000099"/>
                </a:solidFill>
                <a:latin typeface="Times New Roman" pitchFamily="18" charset="0"/>
                <a:ea typeface="+mn-ea"/>
                <a:cs typeface="Times New Roman" pitchFamily="18" charset="0"/>
              </a:rPr>
              <a:t>Problems with Gravity Holdings</a:t>
            </a:r>
          </a:p>
        </p:txBody>
      </p:sp>
      <p:pic>
        <p:nvPicPr>
          <p:cNvPr id="47108" name="Picture 8" descr="ECOEs_2mG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a:spcBef>
                <a:spcPct val="0"/>
              </a:spcBef>
              <a:buFontTx/>
              <a:buNone/>
            </a:pPr>
            <a:r>
              <a:rPr lang="en-US" altLang="en-US" sz="1000" dirty="0" smtClean="0">
                <a:solidFill>
                  <a:prstClr val="black"/>
                </a:solidFill>
                <a:latin typeface="Verdana" pitchFamily="34" charset="0"/>
                <a:ea typeface="+mn-ea"/>
              </a:rPr>
              <a:t>%</a:t>
            </a:r>
          </a:p>
        </p:txBody>
      </p:sp>
    </p:spTree>
    <p:extLst>
      <p:ext uri="{BB962C8B-B14F-4D97-AF65-F5344CB8AC3E}">
        <p14:creationId xmlns:p14="http://schemas.microsoft.com/office/powerpoint/2010/main" val="312792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z="3200" b="1" dirty="0" smtClean="0">
                <a:solidFill>
                  <a:srgbClr val="000099"/>
                </a:solidFill>
              </a:rPr>
              <a:t>Current and Best NGS Geoid: USGG2012</a:t>
            </a:r>
          </a:p>
        </p:txBody>
      </p:sp>
      <p:sp>
        <p:nvSpPr>
          <p:cNvPr id="45059" name="Content Placeholder 3"/>
          <p:cNvSpPr>
            <a:spLocks noGrp="1"/>
          </p:cNvSpPr>
          <p:nvPr>
            <p:ph sz="half" idx="1"/>
          </p:nvPr>
        </p:nvSpPr>
        <p:spPr>
          <a:xfrm>
            <a:off x="76200" y="1892300"/>
            <a:ext cx="4267200" cy="3822700"/>
          </a:xfrm>
        </p:spPr>
        <p:txBody>
          <a:bodyPr/>
          <a:lstStyle/>
          <a:p>
            <a:r>
              <a:rPr lang="en-US" altLang="en-US" sz="2400" dirty="0" smtClean="0">
                <a:solidFill>
                  <a:srgbClr val="000099"/>
                </a:solidFill>
              </a:rPr>
              <a:t>GRACE + 2 yrs. of GOCE + other satellite data </a:t>
            </a:r>
          </a:p>
          <a:p>
            <a:r>
              <a:rPr lang="en-US" altLang="en-US" sz="2400" dirty="0" smtClean="0">
                <a:solidFill>
                  <a:srgbClr val="000099"/>
                </a:solidFill>
              </a:rPr>
              <a:t>+ World Gravity Model (EGM2008) </a:t>
            </a:r>
          </a:p>
          <a:p>
            <a:r>
              <a:rPr lang="en-US" altLang="en-US" sz="2400" dirty="0" smtClean="0">
                <a:solidFill>
                  <a:srgbClr val="000099"/>
                </a:solidFill>
              </a:rPr>
              <a:t>+ Estimated Gravity from Topography </a:t>
            </a:r>
          </a:p>
          <a:p>
            <a:r>
              <a:rPr lang="en-US" altLang="en-US" sz="2400" dirty="0" smtClean="0">
                <a:solidFill>
                  <a:srgbClr val="000099"/>
                </a:solidFill>
              </a:rPr>
              <a:t>+ Around Two Million Surface Gravity Points</a:t>
            </a:r>
          </a:p>
        </p:txBody>
      </p:sp>
      <p:pic>
        <p:nvPicPr>
          <p:cNvPr id="45060"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2114550"/>
            <a:ext cx="4408488" cy="2686050"/>
          </a:xfrm>
        </p:spPr>
      </p:pic>
      <p:pic>
        <p:nvPicPr>
          <p:cNvPr id="4506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7713" y="2133600"/>
            <a:ext cx="62388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5303520"/>
            <a:ext cx="9144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pPr>
            <a:endParaRPr lang="en-US" altLang="en-US" sz="1800" dirty="0" smtClean="0">
              <a:solidFill>
                <a:prstClr val="black"/>
              </a:solidFill>
              <a:latin typeface="Arial" pitchFamily="34" charset="0"/>
              <a:ea typeface="+mn-ea"/>
            </a:endParaRPr>
          </a:p>
          <a:p>
            <a:pPr algn="ctr" defTabSz="914400" eaLnBrk="1" hangingPunct="1">
              <a:spcBef>
                <a:spcPct val="0"/>
              </a:spcBef>
              <a:buFontTx/>
              <a:buNone/>
            </a:pPr>
            <a:r>
              <a:rPr lang="en-US" altLang="en-US" sz="2400" dirty="0" smtClean="0">
                <a:solidFill>
                  <a:srgbClr val="FF0000"/>
                </a:solidFill>
                <a:latin typeface="Arial" pitchFamily="34" charset="0"/>
                <a:ea typeface="+mn-ea"/>
              </a:rPr>
              <a:t>But even this isn’t good enough for a 1-2 cm  accuracy vertical reference surface</a:t>
            </a:r>
          </a:p>
          <a:p>
            <a:pPr algn="ctr" defTabSz="914400" eaLnBrk="1" hangingPunct="1">
              <a:spcBef>
                <a:spcPct val="0"/>
              </a:spcBef>
              <a:buFontTx/>
              <a:buNone/>
            </a:pPr>
            <a:endParaRPr lang="en-US" altLang="en-US" sz="1800" dirty="0" smtClean="0">
              <a:solidFill>
                <a:prstClr val="black"/>
              </a:solidFill>
              <a:latin typeface="Arial" pitchFamily="34" charset="0"/>
              <a:ea typeface="+mn-ea"/>
            </a:endParaRPr>
          </a:p>
        </p:txBody>
      </p:sp>
    </p:spTree>
    <p:extLst>
      <p:ext uri="{BB962C8B-B14F-4D97-AF65-F5344CB8AC3E}">
        <p14:creationId xmlns:p14="http://schemas.microsoft.com/office/powerpoint/2010/main" val="138151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7613"/>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Acting Manager: Monica Youngman</a:t>
            </a: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Monica.Youngman@noaa.gov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22421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4257682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457200" y="960437"/>
            <a:ext cx="8229600" cy="4525963"/>
          </a:xfrm>
        </p:spPr>
        <p:txBody>
          <a:bodyPr/>
          <a:lstStyle/>
          <a:p>
            <a:pPr>
              <a:buFont typeface="Arial" pitchFamily="34" charset="0"/>
              <a:buNone/>
            </a:pPr>
            <a:r>
              <a:rPr lang="en-US" altLang="en-US" dirty="0" smtClean="0">
                <a:solidFill>
                  <a:srgbClr val="000099"/>
                </a:solidFill>
              </a:rPr>
              <a:t>“Action speaks louder than words </a:t>
            </a:r>
            <a:br>
              <a:rPr lang="en-US" altLang="en-US" dirty="0" smtClean="0">
                <a:solidFill>
                  <a:srgbClr val="000099"/>
                </a:solidFill>
              </a:rPr>
            </a:br>
            <a:r>
              <a:rPr lang="en-US" altLang="en-US" dirty="0" smtClean="0">
                <a:solidFill>
                  <a:srgbClr val="000099"/>
                </a:solidFill>
              </a:rPr>
              <a:t>but not nearly as often.” ― Mark Twain</a:t>
            </a:r>
          </a:p>
          <a:p>
            <a:pPr>
              <a:buFont typeface="Arial" pitchFamily="34" charset="0"/>
              <a:buNone/>
            </a:pPr>
            <a:endParaRPr lang="en-US" altLang="en-US" b="1" dirty="0" smtClean="0">
              <a:solidFill>
                <a:srgbClr val="000099"/>
              </a:solidFill>
            </a:endParaRPr>
          </a:p>
          <a:p>
            <a:pPr>
              <a:buFont typeface="Arial" pitchFamily="34" charset="0"/>
              <a:buNone/>
            </a:pPr>
            <a:r>
              <a:rPr lang="en-US" altLang="en-US" b="1" dirty="0" smtClean="0">
                <a:solidFill>
                  <a:srgbClr val="000099"/>
                </a:solidFill>
              </a:rPr>
              <a:t>Prove that our goal with GRAV-D is possible:</a:t>
            </a:r>
          </a:p>
          <a:p>
            <a:pPr>
              <a:buFont typeface="Arial" pitchFamily="34" charset="0"/>
              <a:buNone/>
            </a:pPr>
            <a:r>
              <a:rPr lang="en-US" altLang="en-US" dirty="0" smtClean="0">
                <a:solidFill>
                  <a:srgbClr val="000099"/>
                </a:solidFill>
              </a:rPr>
              <a:t>“...the gravimetric geoid used in defining</a:t>
            </a:r>
            <a:br>
              <a:rPr lang="en-US" altLang="en-US" dirty="0" smtClean="0">
                <a:solidFill>
                  <a:srgbClr val="000099"/>
                </a:solidFill>
              </a:rPr>
            </a:br>
            <a:r>
              <a:rPr lang="en-US" altLang="en-US" dirty="0" smtClean="0">
                <a:solidFill>
                  <a:srgbClr val="000099"/>
                </a:solidFill>
              </a:rPr>
              <a:t>the </a:t>
            </a:r>
            <a:r>
              <a:rPr lang="en-US" altLang="en-US" i="1" dirty="0" smtClean="0">
                <a:solidFill>
                  <a:srgbClr val="000099"/>
                </a:solidFill>
              </a:rPr>
              <a:t>future vertical datum of the United States</a:t>
            </a:r>
            <a:r>
              <a:rPr lang="en-US" altLang="en-US" dirty="0" smtClean="0">
                <a:solidFill>
                  <a:srgbClr val="000099"/>
                </a:solidFill>
              </a:rPr>
              <a:t> should have an absolute accuracy of 1 centimeter at any place and at any time.”</a:t>
            </a:r>
          </a:p>
          <a:p>
            <a:pPr>
              <a:buFont typeface="Arial" pitchFamily="34" charset="0"/>
              <a:buNone/>
            </a:pPr>
            <a:r>
              <a:rPr lang="en-US" altLang="en-US" dirty="0" smtClean="0">
                <a:solidFill>
                  <a:srgbClr val="000099"/>
                </a:solidFill>
              </a:rPr>
              <a:t>				-- The NGS 10 year plan 					(2008-2018)</a:t>
            </a:r>
          </a:p>
        </p:txBody>
      </p:sp>
    </p:spTree>
    <p:extLst>
      <p:ext uri="{BB962C8B-B14F-4D97-AF65-F5344CB8AC3E}">
        <p14:creationId xmlns:p14="http://schemas.microsoft.com/office/powerpoint/2010/main" val="4094973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b="1" dirty="0" smtClean="0">
                <a:solidFill>
                  <a:srgbClr val="000099"/>
                </a:solidFill>
              </a:rPr>
              <a:t>Validating Geoid Accuracy</a:t>
            </a:r>
            <a:br>
              <a:rPr lang="en-US" altLang="en-US" sz="3600" b="1" dirty="0" smtClean="0">
                <a:solidFill>
                  <a:srgbClr val="000099"/>
                </a:solidFill>
              </a:rPr>
            </a:br>
            <a:endParaRPr lang="en-US" altLang="en-US" sz="3600" b="1" dirty="0" smtClean="0">
              <a:solidFill>
                <a:srgbClr val="000099"/>
              </a:solidFill>
            </a:endParaRPr>
          </a:p>
        </p:txBody>
      </p:sp>
      <p:sp>
        <p:nvSpPr>
          <p:cNvPr id="5123" name="Content Placeholder 2"/>
          <p:cNvSpPr>
            <a:spLocks noGrp="1"/>
          </p:cNvSpPr>
          <p:nvPr>
            <p:ph idx="1"/>
          </p:nvPr>
        </p:nvSpPr>
        <p:spPr>
          <a:xfrm>
            <a:off x="429032" y="1662432"/>
            <a:ext cx="8393112" cy="3676650"/>
          </a:xfrm>
        </p:spPr>
        <p:txBody>
          <a:bodyPr/>
          <a:lstStyle/>
          <a:p>
            <a:r>
              <a:rPr lang="en-US" altLang="en-US" dirty="0" smtClean="0">
                <a:solidFill>
                  <a:srgbClr val="000099"/>
                </a:solidFill>
              </a:rPr>
              <a:t>NGS has performed </a:t>
            </a:r>
            <a:r>
              <a:rPr lang="en-US" altLang="en-US" u="sng" dirty="0" smtClean="0">
                <a:solidFill>
                  <a:srgbClr val="000099"/>
                </a:solidFill>
              </a:rPr>
              <a:t>3 surveys </a:t>
            </a:r>
            <a:r>
              <a:rPr lang="en-US" altLang="en-US" dirty="0" smtClean="0">
                <a:solidFill>
                  <a:srgbClr val="000099"/>
                </a:solidFill>
              </a:rPr>
              <a:t>to validate the accuracy of the gravimetric geoid model</a:t>
            </a:r>
          </a:p>
          <a:p>
            <a:endParaRPr lang="en-US" altLang="en-US" sz="1200" dirty="0" smtClean="0">
              <a:solidFill>
                <a:srgbClr val="000099"/>
              </a:solidFill>
            </a:endParaRPr>
          </a:p>
          <a:p>
            <a:pPr lvl="1"/>
            <a:r>
              <a:rPr lang="en-US" altLang="en-US" dirty="0" smtClean="0">
                <a:solidFill>
                  <a:srgbClr val="000099"/>
                </a:solidFill>
              </a:rPr>
              <a:t>Geoid Slope Validation Survey (GSVS) 2011</a:t>
            </a:r>
          </a:p>
          <a:p>
            <a:pPr lvl="2"/>
            <a:r>
              <a:rPr lang="en-US" altLang="en-US" dirty="0" smtClean="0">
                <a:solidFill>
                  <a:srgbClr val="000099"/>
                </a:solidFill>
              </a:rPr>
              <a:t>2011; Low/Flat/Simple:  </a:t>
            </a:r>
            <a:r>
              <a:rPr lang="en-US" altLang="en-US" b="1" dirty="0" smtClean="0">
                <a:solidFill>
                  <a:srgbClr val="000099"/>
                </a:solidFill>
              </a:rPr>
              <a:t>Texas</a:t>
            </a:r>
            <a:r>
              <a:rPr lang="en-US" altLang="en-US" dirty="0" smtClean="0">
                <a:solidFill>
                  <a:srgbClr val="000099"/>
                </a:solidFill>
              </a:rPr>
              <a:t>; Done; Success!</a:t>
            </a:r>
          </a:p>
          <a:p>
            <a:pPr lvl="1"/>
            <a:r>
              <a:rPr lang="en-US" altLang="en-US" dirty="0" smtClean="0">
                <a:solidFill>
                  <a:srgbClr val="000099"/>
                </a:solidFill>
              </a:rPr>
              <a:t>GSVS14</a:t>
            </a:r>
          </a:p>
          <a:p>
            <a:pPr lvl="2"/>
            <a:r>
              <a:rPr lang="en-US" altLang="en-US" dirty="0" smtClean="0">
                <a:solidFill>
                  <a:srgbClr val="000099"/>
                </a:solidFill>
              </a:rPr>
              <a:t>2014; High/Flat/Complicated: </a:t>
            </a:r>
            <a:r>
              <a:rPr lang="en-US" altLang="en-US" b="1" dirty="0" smtClean="0">
                <a:solidFill>
                  <a:srgbClr val="000099"/>
                </a:solidFill>
              </a:rPr>
              <a:t>Iowa</a:t>
            </a:r>
            <a:r>
              <a:rPr lang="en-US" altLang="en-US" dirty="0" smtClean="0">
                <a:solidFill>
                  <a:srgbClr val="000099"/>
                </a:solidFill>
              </a:rPr>
              <a:t>; Field work Complete</a:t>
            </a:r>
          </a:p>
          <a:p>
            <a:pPr lvl="1"/>
            <a:r>
              <a:rPr lang="en-US" altLang="en-US" dirty="0" smtClean="0">
                <a:solidFill>
                  <a:srgbClr val="000099"/>
                </a:solidFill>
              </a:rPr>
              <a:t>GSVS17</a:t>
            </a:r>
          </a:p>
          <a:p>
            <a:pPr lvl="2"/>
            <a:r>
              <a:rPr lang="en-US" altLang="en-US" dirty="0" smtClean="0">
                <a:solidFill>
                  <a:srgbClr val="000099"/>
                </a:solidFill>
              </a:rPr>
              <a:t>2017; High/Rugged: </a:t>
            </a:r>
            <a:r>
              <a:rPr lang="en-US" altLang="en-US" b="1" dirty="0" smtClean="0">
                <a:solidFill>
                  <a:srgbClr val="000099"/>
                </a:solidFill>
              </a:rPr>
              <a:t>Colorado</a:t>
            </a:r>
            <a:r>
              <a:rPr lang="en-US" altLang="en-US" dirty="0" smtClean="0">
                <a:solidFill>
                  <a:srgbClr val="000099"/>
                </a:solidFill>
              </a:rPr>
              <a:t>;  Field work complete. </a:t>
            </a:r>
          </a:p>
          <a:p>
            <a:endParaRPr lang="en-US" altLang="en-US" sz="2200" b="1" dirty="0" smtClean="0">
              <a:solidFill>
                <a:srgbClr val="000099"/>
              </a:solidFill>
            </a:endParaRPr>
          </a:p>
          <a:p>
            <a:endParaRPr lang="en-US" altLang="en-US" sz="2200" b="1" dirty="0" smtClean="0">
              <a:solidFill>
                <a:srgbClr val="0000CC"/>
              </a:solidFill>
            </a:endParaRPr>
          </a:p>
        </p:txBody>
      </p:sp>
    </p:spTree>
    <p:extLst>
      <p:ext uri="{BB962C8B-B14F-4D97-AF65-F5344CB8AC3E}">
        <p14:creationId xmlns:p14="http://schemas.microsoft.com/office/powerpoint/2010/main" val="97753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z="3600" b="1" dirty="0" smtClean="0">
                <a:solidFill>
                  <a:srgbClr val="000099"/>
                </a:solidFill>
              </a:rPr>
              <a:t>Surveys Performed</a:t>
            </a:r>
          </a:p>
        </p:txBody>
      </p:sp>
      <p:sp>
        <p:nvSpPr>
          <p:cNvPr id="78851" name="Content Placeholder 2"/>
          <p:cNvSpPr>
            <a:spLocks noGrp="1"/>
          </p:cNvSpPr>
          <p:nvPr>
            <p:ph idx="1"/>
          </p:nvPr>
        </p:nvSpPr>
        <p:spPr/>
        <p:txBody>
          <a:bodyPr/>
          <a:lstStyle/>
          <a:p>
            <a:r>
              <a:rPr lang="en-US" altLang="en-US" u="sng" dirty="0" smtClean="0">
                <a:solidFill>
                  <a:srgbClr val="000099"/>
                </a:solidFill>
              </a:rPr>
              <a:t>GPS</a:t>
            </a:r>
            <a:r>
              <a:rPr lang="en-US" altLang="en-US" dirty="0" smtClean="0">
                <a:solidFill>
                  <a:srgbClr val="000099"/>
                </a:solidFill>
              </a:rPr>
              <a:t>: </a:t>
            </a:r>
            <a:r>
              <a:rPr lang="en-US" altLang="en-US" sz="2400" dirty="0" smtClean="0">
                <a:solidFill>
                  <a:srgbClr val="000099"/>
                </a:solidFill>
              </a:rPr>
              <a:t>20 identical units, 10/day leapfrog, 40 hrs. ea. </a:t>
            </a:r>
          </a:p>
          <a:p>
            <a:r>
              <a:rPr lang="en-US" altLang="en-US" u="sng" dirty="0" smtClean="0">
                <a:solidFill>
                  <a:srgbClr val="000099"/>
                </a:solidFill>
              </a:rPr>
              <a:t>Leveling</a:t>
            </a:r>
            <a:r>
              <a:rPr lang="en-US" altLang="en-US" dirty="0" smtClean="0">
                <a:solidFill>
                  <a:srgbClr val="000099"/>
                </a:solidFill>
              </a:rPr>
              <a:t>:</a:t>
            </a:r>
            <a:r>
              <a:rPr lang="en-US" altLang="en-US" sz="2400" dirty="0" smtClean="0">
                <a:solidFill>
                  <a:srgbClr val="000099"/>
                </a:solidFill>
              </a:rPr>
              <a:t> 1</a:t>
            </a:r>
            <a:r>
              <a:rPr lang="en-US" altLang="en-US" sz="2400" baseline="30000" dirty="0" smtClean="0">
                <a:solidFill>
                  <a:srgbClr val="000099"/>
                </a:solidFill>
              </a:rPr>
              <a:t>st</a:t>
            </a:r>
            <a:r>
              <a:rPr lang="en-US" altLang="en-US" sz="2400" dirty="0" smtClean="0">
                <a:solidFill>
                  <a:srgbClr val="000099"/>
                </a:solidFill>
              </a:rPr>
              <a:t> order, class II, digital barcode leveling</a:t>
            </a:r>
          </a:p>
          <a:p>
            <a:r>
              <a:rPr lang="en-US" altLang="en-US" u="sng" dirty="0" smtClean="0">
                <a:solidFill>
                  <a:srgbClr val="000099"/>
                </a:solidFill>
              </a:rPr>
              <a:t>Gravity</a:t>
            </a:r>
            <a:r>
              <a:rPr lang="en-US" altLang="en-US" dirty="0" smtClean="0">
                <a:solidFill>
                  <a:srgbClr val="000099"/>
                </a:solidFill>
              </a:rPr>
              <a:t>: </a:t>
            </a:r>
            <a:r>
              <a:rPr lang="en-US" altLang="en-US" sz="2400" dirty="0" smtClean="0">
                <a:solidFill>
                  <a:srgbClr val="000099"/>
                </a:solidFill>
              </a:rPr>
              <a:t>FG-5 and A-10 anchors, 4 L/R in 2 teams</a:t>
            </a:r>
          </a:p>
          <a:p>
            <a:r>
              <a:rPr lang="en-US" altLang="en-US" u="sng" dirty="0" smtClean="0">
                <a:solidFill>
                  <a:srgbClr val="000099"/>
                </a:solidFill>
              </a:rPr>
              <a:t>DoV</a:t>
            </a:r>
            <a:r>
              <a:rPr lang="en-US" altLang="en-US" dirty="0" smtClean="0">
                <a:solidFill>
                  <a:srgbClr val="000099"/>
                </a:solidFill>
              </a:rPr>
              <a:t>: </a:t>
            </a:r>
            <a:r>
              <a:rPr lang="en-US" altLang="en-US" sz="2400" dirty="0" smtClean="0">
                <a:solidFill>
                  <a:srgbClr val="000099"/>
                </a:solidFill>
              </a:rPr>
              <a:t>ETH Zurich DIADEM GPS &amp; camera system</a:t>
            </a:r>
          </a:p>
          <a:p>
            <a:r>
              <a:rPr lang="en-US" altLang="en-US" u="sng" dirty="0" smtClean="0">
                <a:solidFill>
                  <a:srgbClr val="000099"/>
                </a:solidFill>
              </a:rPr>
              <a:t>LIDAR</a:t>
            </a:r>
            <a:r>
              <a:rPr lang="en-US" altLang="en-US" sz="2400" dirty="0" smtClean="0">
                <a:solidFill>
                  <a:srgbClr val="000099"/>
                </a:solidFill>
              </a:rPr>
              <a:t>: Riegl Q680i-D, 2 pt/m</a:t>
            </a:r>
            <a:r>
              <a:rPr lang="en-US" altLang="en-US" sz="2400" baseline="30000" dirty="0" smtClean="0">
                <a:solidFill>
                  <a:srgbClr val="000099"/>
                </a:solidFill>
              </a:rPr>
              <a:t>2</a:t>
            </a:r>
            <a:r>
              <a:rPr lang="en-US" altLang="en-US" sz="2400" dirty="0" smtClean="0">
                <a:solidFill>
                  <a:srgbClr val="000099"/>
                </a:solidFill>
              </a:rPr>
              <a:t> spacing, 0.5 km width</a:t>
            </a:r>
          </a:p>
          <a:p>
            <a:r>
              <a:rPr lang="en-US" altLang="en-US" u="sng" dirty="0" smtClean="0">
                <a:solidFill>
                  <a:srgbClr val="000099"/>
                </a:solidFill>
              </a:rPr>
              <a:t>Imagery</a:t>
            </a:r>
            <a:r>
              <a:rPr lang="en-US" altLang="en-US" dirty="0" smtClean="0">
                <a:solidFill>
                  <a:srgbClr val="000099"/>
                </a:solidFill>
              </a:rPr>
              <a:t>:  </a:t>
            </a:r>
            <a:r>
              <a:rPr lang="en-US" altLang="en-US" sz="2400" dirty="0" smtClean="0">
                <a:solidFill>
                  <a:srgbClr val="000099"/>
                </a:solidFill>
              </a:rPr>
              <a:t>Applanix 439 RGB DualCam, 5000’ AGL</a:t>
            </a:r>
          </a:p>
          <a:p>
            <a:r>
              <a:rPr lang="en-US" altLang="en-US" u="sng" dirty="0" smtClean="0">
                <a:solidFill>
                  <a:srgbClr val="000099"/>
                </a:solidFill>
              </a:rPr>
              <a:t>Other</a:t>
            </a:r>
            <a:r>
              <a:rPr lang="en-US" altLang="en-US" dirty="0" smtClean="0">
                <a:solidFill>
                  <a:srgbClr val="000099"/>
                </a:solidFill>
              </a:rPr>
              <a:t>: </a:t>
            </a:r>
            <a:r>
              <a:rPr lang="en-US" altLang="en-US" sz="2400" dirty="0" smtClean="0">
                <a:solidFill>
                  <a:srgbClr val="000099"/>
                </a:solidFill>
              </a:rPr>
              <a:t>RTN, short-session GPS, extra gravity marks around 		Austin, gravity gradients</a:t>
            </a:r>
          </a:p>
        </p:txBody>
      </p:sp>
    </p:spTree>
    <p:extLst>
      <p:ext uri="{BB962C8B-B14F-4D97-AF65-F5344CB8AC3E}">
        <p14:creationId xmlns:p14="http://schemas.microsoft.com/office/powerpoint/2010/main" val="2052511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82880"/>
            <a:ext cx="9144000" cy="859472"/>
          </a:xfrm>
        </p:spPr>
        <p:txBody>
          <a:bodyPr/>
          <a:lstStyle/>
          <a:p>
            <a:r>
              <a:rPr lang="en-US" altLang="en-US" sz="3200" b="1" dirty="0" smtClean="0">
                <a:solidFill>
                  <a:srgbClr val="000099"/>
                </a:solidFill>
              </a:rPr>
              <a:t>NGS MISSION - The NSRS</a:t>
            </a:r>
          </a:p>
        </p:txBody>
      </p:sp>
      <p:sp>
        <p:nvSpPr>
          <p:cNvPr id="2" name="TextBox 1"/>
          <p:cNvSpPr txBox="1"/>
          <p:nvPr/>
        </p:nvSpPr>
        <p:spPr>
          <a:xfrm>
            <a:off x="45720" y="1371600"/>
            <a:ext cx="518654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Define</a:t>
            </a:r>
            <a:r>
              <a:rPr kumimoji="0" lang="en-US" sz="24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 - National Coordinate Sys. (NSRS)</a:t>
            </a:r>
            <a:endPar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endParaRPr>
          </a:p>
        </p:txBody>
      </p:sp>
      <p:pic>
        <p:nvPicPr>
          <p:cNvPr id="6"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5212080" y="1234440"/>
            <a:ext cx="2306638" cy="17859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5956" t="9258" r="21514"/>
          <a:stretch/>
        </p:blipFill>
        <p:spPr>
          <a:xfrm>
            <a:off x="6769465" y="1143000"/>
            <a:ext cx="2191655" cy="2839496"/>
          </a:xfrm>
          <a:prstGeom prst="rect">
            <a:avLst/>
          </a:prstGeom>
          <a:ln w="25400">
            <a:solidFill>
              <a:schemeClr val="tx1"/>
            </a:solidFill>
          </a:ln>
        </p:spPr>
      </p:pic>
      <p:sp>
        <p:nvSpPr>
          <p:cNvPr id="9" name="TextBox 8"/>
          <p:cNvSpPr txBox="1"/>
          <p:nvPr/>
        </p:nvSpPr>
        <p:spPr>
          <a:xfrm>
            <a:off x="45720" y="3515975"/>
            <a:ext cx="277319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Maintain</a:t>
            </a:r>
            <a:r>
              <a:rPr kumimoji="0" lang="en-US" sz="2400" b="0"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 -  the NSRS</a:t>
            </a:r>
            <a:endParaRPr kumimoji="0" lang="en-US" sz="2400" b="0" i="0" u="none" strike="noStrike" kern="1200" cap="none" spc="0" normalizeH="0" baseline="0" noProof="0" dirty="0">
              <a:ln>
                <a:noFill/>
              </a:ln>
              <a:solidFill>
                <a:srgbClr val="000099"/>
              </a:solidFill>
              <a:effectLst/>
              <a:uLnTx/>
              <a:uFillTx/>
              <a:latin typeface="Calibri" pitchFamily="34" charset="0"/>
              <a:ea typeface="ＭＳ Ｐゴシック" pitchFamily="34" charset="-128"/>
              <a:cs typeface="Arial"/>
              <a:sym typeface="Aria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964" t="18526" r="41595" b="24203"/>
          <a:stretch/>
        </p:blipFill>
        <p:spPr bwMode="auto">
          <a:xfrm>
            <a:off x="2880360" y="2240280"/>
            <a:ext cx="2846295" cy="2865648"/>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208" t="7982" r="19329" b="20321"/>
          <a:stretch/>
        </p:blipFill>
        <p:spPr bwMode="auto">
          <a:xfrm>
            <a:off x="3657600" y="2606040"/>
            <a:ext cx="2857044" cy="2562055"/>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8321" t="8125" r="19328" b="37857"/>
          <a:stretch/>
        </p:blipFill>
        <p:spPr bwMode="auto">
          <a:xfrm>
            <a:off x="4389120" y="2743200"/>
            <a:ext cx="3800902" cy="2572603"/>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7985" t="7981" r="18993" b="25105"/>
          <a:stretch/>
        </p:blipFill>
        <p:spPr bwMode="auto">
          <a:xfrm>
            <a:off x="5611929" y="2921304"/>
            <a:ext cx="3257751" cy="2702256"/>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45720" y="5253335"/>
            <a:ext cx="207313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itchFamily="34" charset="0"/>
                <a:ea typeface="ＭＳ Ｐゴシック" pitchFamily="34" charset="-128"/>
                <a:cs typeface="Arial"/>
                <a:sym typeface="Arial"/>
              </a:rPr>
              <a:t>Provide Access</a:t>
            </a:r>
            <a:endParaRPr kumimoji="0" lang="en-US" sz="2400" b="1"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a:sym typeface="Arial"/>
            </a:endParaRPr>
          </a:p>
        </p:txBody>
      </p:sp>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2239" t="9415" r="22463" b="25999"/>
          <a:stretch/>
        </p:blipFill>
        <p:spPr bwMode="auto">
          <a:xfrm>
            <a:off x="2824315" y="3596599"/>
            <a:ext cx="3485045"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21213" t="20877" r="19216" b="7624"/>
          <a:stretch/>
        </p:blipFill>
        <p:spPr bwMode="auto">
          <a:xfrm>
            <a:off x="3931920" y="3632353"/>
            <a:ext cx="3391286"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22687" t="18298" r="2538" b="14000"/>
          <a:stretch/>
        </p:blipFill>
        <p:spPr bwMode="auto">
          <a:xfrm>
            <a:off x="4787757" y="3703320"/>
            <a:ext cx="4280128" cy="302748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642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Gray Slide background - 0813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a:graphicFrameLocks/>
          </p:cNvGraphicFramePr>
          <p:nvPr>
            <p:extLst/>
          </p:nvPr>
        </p:nvGraphicFramePr>
        <p:xfrm>
          <a:off x="0" y="374616"/>
          <a:ext cx="9191241" cy="6346859"/>
        </p:xfrm>
        <a:graphic>
          <a:graphicData uri="http://schemas.openxmlformats.org/drawingml/2006/chart">
            <c:chart xmlns:c="http://schemas.openxmlformats.org/drawingml/2006/chart" xmlns:r="http://schemas.openxmlformats.org/officeDocument/2006/relationships" r:id="rId5"/>
          </a:graphicData>
        </a:graphic>
      </p:graphicFrame>
      <p:sp>
        <p:nvSpPr>
          <p:cNvPr id="44048" name="Title 1"/>
          <p:cNvSpPr>
            <a:spLocks noGrp="1"/>
          </p:cNvSpPr>
          <p:nvPr>
            <p:ph type="title"/>
          </p:nvPr>
        </p:nvSpPr>
        <p:spPr>
          <a:xfrm>
            <a:off x="91440" y="45720"/>
            <a:ext cx="8229600" cy="822960"/>
          </a:xfrm>
        </p:spPr>
        <p:txBody>
          <a:bodyPr/>
          <a:lstStyle/>
          <a:p>
            <a:pPr algn="l"/>
            <a:r>
              <a:rPr lang="en-US" altLang="en-US" sz="3600" b="1" dirty="0" smtClean="0">
                <a:solidFill>
                  <a:srgbClr val="000099"/>
                </a:solidFill>
                <a:ea typeface="ＭＳ Ｐゴシック" pitchFamily="34" charset="-128"/>
              </a:rPr>
              <a:t>GSVS11 Results</a:t>
            </a:r>
          </a:p>
        </p:txBody>
      </p:sp>
      <p:sp>
        <p:nvSpPr>
          <p:cNvPr id="6" name="Slide Number Placeholder 5"/>
          <p:cNvSpPr>
            <a:spLocks noGrp="1"/>
          </p:cNvSpPr>
          <p:nvPr>
            <p:ph type="sldNum" sz="quarter" idx="12"/>
          </p:nvPr>
        </p:nvSpPr>
        <p:spPr/>
        <p:txBody>
          <a:bodyPr/>
          <a:lstStyle/>
          <a:p>
            <a:pPr>
              <a:defRPr/>
            </a:pPr>
            <a:fld id="{0644299A-FE28-4698-AD7E-A01A40957279}" type="slidenum">
              <a:rPr lang="en-US" smtClean="0"/>
              <a:pPr>
                <a:defRPr/>
              </a:pPr>
              <a:t>40</a:t>
            </a:fld>
            <a:endParaRPr lang="en-US" dirty="0"/>
          </a:p>
        </p:txBody>
      </p:sp>
      <p:cxnSp>
        <p:nvCxnSpPr>
          <p:cNvPr id="9" name="Straight Connector 8"/>
          <p:cNvCxnSpPr/>
          <p:nvPr/>
        </p:nvCxnSpPr>
        <p:spPr>
          <a:xfrm>
            <a:off x="868363" y="4097338"/>
            <a:ext cx="6513512" cy="0"/>
          </a:xfrm>
          <a:prstGeom prst="line">
            <a:avLst/>
          </a:prstGeom>
          <a:ln w="1016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039" name="TextBox 12"/>
          <p:cNvSpPr txBox="1">
            <a:spLocks noChangeArrowheads="1"/>
          </p:cNvSpPr>
          <p:nvPr/>
        </p:nvSpPr>
        <p:spPr bwMode="auto">
          <a:xfrm>
            <a:off x="7497763" y="4629785"/>
            <a:ext cx="166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srgbClr val="00B050"/>
                </a:solidFill>
                <a:latin typeface="Verdana" pitchFamily="34" charset="0"/>
              </a:rPr>
              <a:t>“1 cm geoid”</a:t>
            </a:r>
          </a:p>
        </p:txBody>
      </p:sp>
      <p:sp>
        <p:nvSpPr>
          <p:cNvPr id="2" name="Rectangle 1"/>
          <p:cNvSpPr/>
          <p:nvPr/>
        </p:nvSpPr>
        <p:spPr>
          <a:xfrm>
            <a:off x="7459663" y="1655445"/>
            <a:ext cx="1511300" cy="9048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sp>
        <p:nvSpPr>
          <p:cNvPr id="44041" name="TextBox 2"/>
          <p:cNvSpPr txBox="1">
            <a:spLocks noChangeArrowheads="1"/>
          </p:cNvSpPr>
          <p:nvPr/>
        </p:nvSpPr>
        <p:spPr bwMode="auto">
          <a:xfrm>
            <a:off x="8183880" y="448945"/>
            <a:ext cx="1025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p>
          <a:p>
            <a:pPr>
              <a:spcBef>
                <a:spcPct val="0"/>
              </a:spcBef>
              <a:buFontTx/>
              <a:buNone/>
            </a:pPr>
            <a:r>
              <a:rPr lang="en-US" altLang="en-US" sz="1400" b="1" i="1" dirty="0">
                <a:solidFill>
                  <a:srgbClr val="FF0000"/>
                </a:solidFill>
                <a:latin typeface="Verdana" pitchFamily="34" charset="0"/>
              </a:rPr>
              <a:t>without </a:t>
            </a:r>
          </a:p>
          <a:p>
            <a:pPr>
              <a:spcBef>
                <a:spcPct val="0"/>
              </a:spcBef>
              <a:buFontTx/>
              <a:buNone/>
            </a:pPr>
            <a:r>
              <a:rPr lang="en-US" altLang="en-US" sz="1400" b="1" dirty="0">
                <a:solidFill>
                  <a:prstClr val="black"/>
                </a:solidFill>
                <a:latin typeface="Verdana" pitchFamily="34" charset="0"/>
              </a:rPr>
              <a:t>GRAV-D</a:t>
            </a:r>
          </a:p>
        </p:txBody>
      </p:sp>
      <p:sp>
        <p:nvSpPr>
          <p:cNvPr id="44042" name="TextBox 11"/>
          <p:cNvSpPr txBox="1">
            <a:spLocks noChangeArrowheads="1"/>
          </p:cNvSpPr>
          <p:nvPr/>
        </p:nvSpPr>
        <p:spPr bwMode="auto">
          <a:xfrm>
            <a:off x="7543800" y="3362325"/>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r>
              <a:rPr lang="en-US" altLang="en-US" sz="1400" b="1" i="1" dirty="0">
                <a:solidFill>
                  <a:srgbClr val="00B050"/>
                </a:solidFill>
                <a:latin typeface="Verdana" pitchFamily="34" charset="0"/>
              </a:rPr>
              <a:t>with</a:t>
            </a:r>
          </a:p>
          <a:p>
            <a:pPr>
              <a:spcBef>
                <a:spcPct val="0"/>
              </a:spcBef>
              <a:buFontTx/>
              <a:buNone/>
            </a:pPr>
            <a:r>
              <a:rPr lang="en-US" altLang="en-US" sz="1400" b="1" dirty="0">
                <a:solidFill>
                  <a:prstClr val="black"/>
                </a:solidFill>
                <a:latin typeface="Verdana" pitchFamily="34" charset="0"/>
              </a:rPr>
              <a:t>GRAV-D</a:t>
            </a:r>
          </a:p>
        </p:txBody>
      </p:sp>
      <p:cxnSp>
        <p:nvCxnSpPr>
          <p:cNvPr id="8" name="Straight Arrow Connector 7"/>
          <p:cNvCxnSpPr/>
          <p:nvPr/>
        </p:nvCxnSpPr>
        <p:spPr>
          <a:xfrm>
            <a:off x="8732520" y="1188720"/>
            <a:ext cx="14605" cy="466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44" name="TextBox 17"/>
          <p:cNvSpPr txBox="1">
            <a:spLocks noChangeArrowheads="1"/>
          </p:cNvSpPr>
          <p:nvPr/>
        </p:nvSpPr>
        <p:spPr bwMode="auto">
          <a:xfrm>
            <a:off x="7672388" y="2801938"/>
            <a:ext cx="1454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dirty="0">
                <a:solidFill>
                  <a:prstClr val="black"/>
                </a:solidFill>
              </a:rPr>
              <a:t>xUSGG2011          </a:t>
            </a:r>
          </a:p>
        </p:txBody>
      </p:sp>
      <p:sp>
        <p:nvSpPr>
          <p:cNvPr id="10" name="Rectangle 9"/>
          <p:cNvSpPr/>
          <p:nvPr/>
        </p:nvSpPr>
        <p:spPr>
          <a:xfrm>
            <a:off x="7459663" y="2606992"/>
            <a:ext cx="1511300" cy="547688"/>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pic>
        <p:nvPicPr>
          <p:cNvPr id="440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063" y="2944177"/>
            <a:ext cx="119062"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V="1">
            <a:off x="8747125" y="3154680"/>
            <a:ext cx="0" cy="2695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7543800" y="4114800"/>
            <a:ext cx="543905" cy="463883"/>
          </a:xfrm>
          <a:custGeom>
            <a:avLst/>
            <a:gdLst>
              <a:gd name="connsiteX0" fmla="*/ 531628 w 543905"/>
              <a:gd name="connsiteY0" fmla="*/ 463883 h 463883"/>
              <a:gd name="connsiteX1" fmla="*/ 531628 w 543905"/>
              <a:gd name="connsiteY1" fmla="*/ 155539 h 463883"/>
              <a:gd name="connsiteX2" fmla="*/ 404037 w 543905"/>
              <a:gd name="connsiteY2" fmla="*/ 17315 h 463883"/>
              <a:gd name="connsiteX3" fmla="*/ 0 w 543905"/>
              <a:gd name="connsiteY3" fmla="*/ 6683 h 463883"/>
            </a:gdLst>
            <a:ahLst/>
            <a:cxnLst>
              <a:cxn ang="0">
                <a:pos x="connsiteX0" y="connsiteY0"/>
              </a:cxn>
              <a:cxn ang="0">
                <a:pos x="connsiteX1" y="connsiteY1"/>
              </a:cxn>
              <a:cxn ang="0">
                <a:pos x="connsiteX2" y="connsiteY2"/>
              </a:cxn>
              <a:cxn ang="0">
                <a:pos x="connsiteX3" y="connsiteY3"/>
              </a:cxn>
            </a:cxnLst>
            <a:rect l="l" t="t" r="r" b="b"/>
            <a:pathLst>
              <a:path w="543905" h="463883">
                <a:moveTo>
                  <a:pt x="531628" y="463883"/>
                </a:moveTo>
                <a:cubicBezTo>
                  <a:pt x="542260" y="346925"/>
                  <a:pt x="552893" y="229967"/>
                  <a:pt x="531628" y="155539"/>
                </a:cubicBezTo>
                <a:cubicBezTo>
                  <a:pt x="510363" y="81111"/>
                  <a:pt x="492642" y="42124"/>
                  <a:pt x="404037" y="17315"/>
                </a:cubicBezTo>
                <a:cubicBezTo>
                  <a:pt x="315432" y="-7494"/>
                  <a:pt x="157716" y="-406"/>
                  <a:pt x="0" y="6683"/>
                </a:cubicBezTo>
              </a:path>
            </a:pathLst>
          </a:custGeom>
          <a:noFill/>
          <a:ln w="60325">
            <a:solidFill>
              <a:srgbClr val="00B05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ustDataLst>
      <p:tags r:id="rId1"/>
    </p:custDataLst>
    <p:extLst>
      <p:ext uri="{BB962C8B-B14F-4D97-AF65-F5344CB8AC3E}">
        <p14:creationId xmlns:p14="http://schemas.microsoft.com/office/powerpoint/2010/main" val="255343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l="40602" t="22250" r="41590" b="45320"/>
          <a:stretch/>
        </p:blipFill>
        <p:spPr>
          <a:xfrm>
            <a:off x="-3969" y="1192927"/>
            <a:ext cx="2394156" cy="2384512"/>
          </a:xfrm>
          <a:prstGeom prst="rect">
            <a:avLst/>
          </a:prstGeom>
        </p:spPr>
      </p:pic>
      <p:pic>
        <p:nvPicPr>
          <p:cNvPr id="7" name="Picture 6"/>
          <p:cNvPicPr>
            <a:picLocks noChangeAspect="1"/>
          </p:cNvPicPr>
          <p:nvPr/>
        </p:nvPicPr>
        <p:blipFill rotWithShape="1">
          <a:blip r:embed="rId5"/>
          <a:srcRect l="12361" t="34998" r="47656" b="15525"/>
          <a:stretch/>
        </p:blipFill>
        <p:spPr>
          <a:xfrm>
            <a:off x="3050778" y="2383418"/>
            <a:ext cx="3042444" cy="2058895"/>
          </a:xfrm>
          <a:prstGeom prst="rect">
            <a:avLst/>
          </a:prstGeom>
        </p:spPr>
      </p:pic>
      <p:sp>
        <p:nvSpPr>
          <p:cNvPr id="14" name="Rectangle 2"/>
          <p:cNvSpPr>
            <a:spLocks noGrp="1" noChangeArrowheads="1"/>
          </p:cNvSpPr>
          <p:nvPr>
            <p:ph type="title"/>
          </p:nvPr>
        </p:nvSpPr>
        <p:spPr>
          <a:xfrm>
            <a:off x="274320" y="2373"/>
            <a:ext cx="8458200" cy="652618"/>
          </a:xfrm>
        </p:spPr>
        <p:txBody>
          <a:bodyPr/>
          <a:lstStyle/>
          <a:p>
            <a:pPr eaLnBrk="1" hangingPunct="1"/>
            <a:r>
              <a:rPr lang="en-US" altLang="en-US" sz="3200" b="1" dirty="0" smtClean="0">
                <a:solidFill>
                  <a:srgbClr val="000099"/>
                </a:solidFill>
              </a:rPr>
              <a:t>Determining Orthometric Heights After 2022</a:t>
            </a: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l="14763" t="26244" r="42294" b="9790"/>
          <a:stretch>
            <a:fillRect/>
          </a:stretch>
        </p:blipFill>
        <p:spPr bwMode="auto">
          <a:xfrm>
            <a:off x="6718864" y="1228431"/>
            <a:ext cx="2403619" cy="23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7"/>
          <a:srcRect l="23955" t="47319" r="59715" b="16299"/>
          <a:stretch/>
        </p:blipFill>
        <p:spPr>
          <a:xfrm>
            <a:off x="3845859" y="5096435"/>
            <a:ext cx="1452282" cy="1748118"/>
          </a:xfrm>
          <a:prstGeom prst="rect">
            <a:avLst/>
          </a:prstGeom>
        </p:spPr>
      </p:pic>
      <p:sp>
        <p:nvSpPr>
          <p:cNvPr id="3" name="TextBox 2"/>
          <p:cNvSpPr txBox="1"/>
          <p:nvPr/>
        </p:nvSpPr>
        <p:spPr>
          <a:xfrm>
            <a:off x="274320" y="718392"/>
            <a:ext cx="1928733" cy="369332"/>
          </a:xfrm>
          <a:prstGeom prst="rect">
            <a:avLst/>
          </a:prstGeom>
          <a:noFill/>
        </p:spPr>
        <p:txBody>
          <a:bodyPr wrap="none" rtlCol="0">
            <a:spAutoFit/>
          </a:bodyPr>
          <a:lstStyle/>
          <a:p>
            <a:r>
              <a:rPr lang="en-US" sz="1800" b="1" dirty="0" smtClean="0">
                <a:solidFill>
                  <a:srgbClr val="FF0000"/>
                </a:solidFill>
              </a:rPr>
              <a:t>Ellipsoid Height</a:t>
            </a:r>
            <a:endParaRPr lang="en-US" sz="1800" b="1" dirty="0">
              <a:solidFill>
                <a:srgbClr val="FF0000"/>
              </a:solidFill>
            </a:endParaRPr>
          </a:p>
        </p:txBody>
      </p:sp>
      <p:sp>
        <p:nvSpPr>
          <p:cNvPr id="18" name="TextBox 17"/>
          <p:cNvSpPr txBox="1"/>
          <p:nvPr/>
        </p:nvSpPr>
        <p:spPr>
          <a:xfrm>
            <a:off x="7029228" y="749769"/>
            <a:ext cx="1620957" cy="369332"/>
          </a:xfrm>
          <a:prstGeom prst="rect">
            <a:avLst/>
          </a:prstGeom>
          <a:noFill/>
        </p:spPr>
        <p:txBody>
          <a:bodyPr wrap="none" rtlCol="0">
            <a:spAutoFit/>
          </a:bodyPr>
          <a:lstStyle/>
          <a:p>
            <a:r>
              <a:rPr lang="en-US" sz="1800" b="1" dirty="0" smtClean="0">
                <a:solidFill>
                  <a:srgbClr val="000099"/>
                </a:solidFill>
              </a:rPr>
              <a:t>Geoid Height</a:t>
            </a:r>
            <a:endParaRPr lang="en-US" sz="1800" b="1" dirty="0">
              <a:solidFill>
                <a:srgbClr val="000099"/>
              </a:solidFill>
            </a:endParaRPr>
          </a:p>
        </p:txBody>
      </p:sp>
      <p:cxnSp>
        <p:nvCxnSpPr>
          <p:cNvPr id="20" name="Straight Arrow Connector 19"/>
          <p:cNvCxnSpPr/>
          <p:nvPr/>
        </p:nvCxnSpPr>
        <p:spPr>
          <a:xfrm>
            <a:off x="2203053" y="949364"/>
            <a:ext cx="1777276" cy="140716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941588" y="960438"/>
            <a:ext cx="2087640" cy="1396086"/>
          </a:xfrm>
          <a:prstGeom prst="straightConnector1">
            <a:avLst/>
          </a:prstGeom>
          <a:ln w="50800">
            <a:solidFill>
              <a:srgbClr val="00009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2"/>
          </p:cNvCxnSpPr>
          <p:nvPr/>
        </p:nvCxnSpPr>
        <p:spPr>
          <a:xfrm>
            <a:off x="4572000" y="4442313"/>
            <a:ext cx="0" cy="681016"/>
          </a:xfrm>
          <a:prstGeom prst="straightConnector1">
            <a:avLst/>
          </a:prstGeom>
          <a:ln w="508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827494" y="6387353"/>
            <a:ext cx="1600200" cy="13447"/>
          </a:xfrm>
          <a:prstGeom prst="line">
            <a:avLst/>
          </a:prstGeom>
          <a:ln w="50800">
            <a:solidFill>
              <a:srgbClr val="00B05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518168" y="6162346"/>
            <a:ext cx="2287806" cy="369332"/>
          </a:xfrm>
          <a:prstGeom prst="rect">
            <a:avLst/>
          </a:prstGeom>
          <a:noFill/>
        </p:spPr>
        <p:txBody>
          <a:bodyPr wrap="none" rtlCol="0">
            <a:spAutoFit/>
          </a:bodyPr>
          <a:lstStyle/>
          <a:p>
            <a:r>
              <a:rPr lang="en-US" sz="1800" b="1" dirty="0" smtClean="0">
                <a:solidFill>
                  <a:srgbClr val="00B050"/>
                </a:solidFill>
              </a:rPr>
              <a:t>Orthometric Height</a:t>
            </a:r>
            <a:endParaRPr lang="en-US" sz="1800" b="1" dirty="0">
              <a:solidFill>
                <a:srgbClr val="00B050"/>
              </a:solidFill>
            </a:endParaRPr>
          </a:p>
        </p:txBody>
      </p:sp>
    </p:spTree>
    <p:extLst>
      <p:ext uri="{BB962C8B-B14F-4D97-AF65-F5344CB8AC3E}">
        <p14:creationId xmlns:p14="http://schemas.microsoft.com/office/powerpoint/2010/main" val="43907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(see next slides)</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spTree>
    <p:extLst>
      <p:ext uri="{BB962C8B-B14F-4D97-AF65-F5344CB8AC3E}">
        <p14:creationId xmlns:p14="http://schemas.microsoft.com/office/powerpoint/2010/main" val="825851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254506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Preparing for New Reference Frames </a:t>
            </a:r>
          </a:p>
        </p:txBody>
      </p:sp>
    </p:spTree>
    <p:extLst>
      <p:ext uri="{BB962C8B-B14F-4D97-AF65-F5344CB8AC3E}">
        <p14:creationId xmlns:p14="http://schemas.microsoft.com/office/powerpoint/2010/main" val="3575321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18452"/>
            <a:ext cx="8229600" cy="641668"/>
          </a:xfrm>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1005840"/>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Use OPUS for GPSBMs </a:t>
            </a:r>
          </a:p>
          <a:p>
            <a:pPr lvl="1" eaLnBrk="1" hangingPunct="1">
              <a:buFont typeface="Arial" pitchFamily="34" charset="0"/>
              <a:buChar char="–"/>
              <a:defRPr/>
            </a:pPr>
            <a:r>
              <a:rPr lang="en-US" sz="2000" dirty="0" smtClean="0">
                <a:solidFill>
                  <a:srgbClr val="000099"/>
                </a:solidFill>
                <a:ea typeface="ＭＳ Ｐゴシック" pitchFamily="34" charset="-128"/>
              </a:rPr>
              <a:t>Help improve future geoid models &amp; relationship with new datum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Tree>
    <p:extLst>
      <p:ext uri="{BB962C8B-B14F-4D97-AF65-F5344CB8AC3E}">
        <p14:creationId xmlns:p14="http://schemas.microsoft.com/office/powerpoint/2010/main" val="2846617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b="1" dirty="0" smtClean="0">
                <a:solidFill>
                  <a:srgbClr val="000099"/>
                </a:solidFill>
              </a:rPr>
              <a:t>Metadata is Critical</a:t>
            </a:r>
          </a:p>
        </p:txBody>
      </p:sp>
      <p:sp>
        <p:nvSpPr>
          <p:cNvPr id="92163" name="Content Placeholder 2"/>
          <p:cNvSpPr>
            <a:spLocks noGrp="1"/>
          </p:cNvSpPr>
          <p:nvPr>
            <p:ph idx="1"/>
          </p:nvPr>
        </p:nvSpPr>
        <p:spPr/>
        <p:txBody>
          <a:bodyPr/>
          <a:lstStyle/>
          <a:p>
            <a:pPr eaLnBrk="1" hangingPunct="1"/>
            <a:r>
              <a:rPr lang="en-US" altLang="en-US" sz="2400" dirty="0" smtClean="0">
                <a:solidFill>
                  <a:srgbClr val="000099"/>
                </a:solidFill>
              </a:rPr>
              <a:t>Your positional metadata should include:</a:t>
            </a:r>
          </a:p>
          <a:p>
            <a:pPr lvl="1" eaLnBrk="1" hangingPunct="1"/>
            <a:r>
              <a:rPr lang="en-US" altLang="en-US" sz="2400" dirty="0" smtClean="0">
                <a:solidFill>
                  <a:srgbClr val="000099"/>
                </a:solidFill>
              </a:rPr>
              <a:t>datum</a:t>
            </a:r>
          </a:p>
          <a:p>
            <a:pPr lvl="1" eaLnBrk="1" hangingPunct="1"/>
            <a:r>
              <a:rPr lang="en-US" altLang="en-US" sz="2400" dirty="0" smtClean="0">
                <a:solidFill>
                  <a:srgbClr val="000099"/>
                </a:solidFill>
              </a:rPr>
              <a:t>epoch</a:t>
            </a:r>
          </a:p>
          <a:p>
            <a:pPr lvl="1" eaLnBrk="1" hangingPunct="1"/>
            <a:r>
              <a:rPr lang="en-US" altLang="en-US" sz="2400" dirty="0" smtClean="0">
                <a:solidFill>
                  <a:srgbClr val="000099"/>
                </a:solidFill>
              </a:rPr>
              <a:t>source / methods</a:t>
            </a:r>
          </a:p>
          <a:p>
            <a:pPr lvl="1" eaLnBrk="1" hangingPunct="1"/>
            <a:endParaRPr lang="en-US" altLang="en-US" sz="800" dirty="0" smtClean="0">
              <a:solidFill>
                <a:srgbClr val="000099"/>
              </a:solidFill>
            </a:endParaRPr>
          </a:p>
          <a:p>
            <a:pPr eaLnBrk="1" hangingPunct="1"/>
            <a:r>
              <a:rPr lang="en-US" altLang="en-US" sz="2400" dirty="0" smtClean="0">
                <a:solidFill>
                  <a:srgbClr val="000099"/>
                </a:solidFill>
              </a:rPr>
              <a:t>These will facilitate transforming from current to new datum</a:t>
            </a:r>
          </a:p>
          <a:p>
            <a:pPr eaLnBrk="1" hangingPunct="1"/>
            <a:endParaRPr lang="en-US" altLang="en-US" sz="800" dirty="0" smtClean="0">
              <a:solidFill>
                <a:srgbClr val="000099"/>
              </a:solidFill>
            </a:endParaRPr>
          </a:p>
          <a:p>
            <a:pPr eaLnBrk="1" hangingPunct="1"/>
            <a:r>
              <a:rPr lang="en-US" altLang="en-US" sz="2400" dirty="0" smtClean="0">
                <a:solidFill>
                  <a:srgbClr val="000099"/>
                </a:solidFill>
              </a:rPr>
              <a:t>Maintaining your original survey data will provide more accurate results</a:t>
            </a:r>
          </a:p>
        </p:txBody>
      </p:sp>
    </p:spTree>
    <p:extLst>
      <p:ext uri="{BB962C8B-B14F-4D97-AF65-F5344CB8AC3E}">
        <p14:creationId xmlns:p14="http://schemas.microsoft.com/office/powerpoint/2010/main" val="365909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State Plane Coordinates System 2022</a:t>
            </a:r>
          </a:p>
        </p:txBody>
      </p:sp>
    </p:spTree>
    <p:extLst>
      <p:ext uri="{BB962C8B-B14F-4D97-AF65-F5344CB8AC3E}">
        <p14:creationId xmlns:p14="http://schemas.microsoft.com/office/powerpoint/2010/main" val="404806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883" t="14228" r="27780" b="10976"/>
          <a:stretch/>
        </p:blipFill>
        <p:spPr>
          <a:xfrm>
            <a:off x="820268" y="53788"/>
            <a:ext cx="7421229" cy="6763871"/>
          </a:xfrm>
          <a:prstGeom prst="rect">
            <a:avLst/>
          </a:prstGeom>
          <a:ln w="38100">
            <a:solidFill>
              <a:srgbClr val="0000FF"/>
            </a:solidFill>
          </a:ln>
        </p:spPr>
      </p:pic>
    </p:spTree>
    <p:extLst>
      <p:ext uri="{BB962C8B-B14F-4D97-AF65-F5344CB8AC3E}">
        <p14:creationId xmlns:p14="http://schemas.microsoft.com/office/powerpoint/2010/main" val="2168188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B00AF60-3CF2-4CAC-8C4C-D9800DB5B980}"/>
              </a:ext>
            </a:extLst>
          </p:cNvPr>
          <p:cNvPicPr>
            <a:picLocks noChangeAspect="1"/>
          </p:cNvPicPr>
          <p:nvPr/>
        </p:nvPicPr>
        <p:blipFill>
          <a:blip r:embed="rId2"/>
          <a:stretch>
            <a:fillRect/>
          </a:stretch>
        </p:blipFill>
        <p:spPr>
          <a:xfrm>
            <a:off x="0" y="0"/>
            <a:ext cx="5296938" cy="6858000"/>
          </a:xfrm>
          <a:prstGeom prst="rect">
            <a:avLst/>
          </a:prstGeom>
          <a:ln>
            <a:noFill/>
          </a:ln>
          <a:effectLst/>
        </p:spPr>
      </p:pic>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935071" y="1797662"/>
            <a:ext cx="4258234" cy="4831738"/>
          </a:xfrm>
        </p:spPr>
        <p:txBody>
          <a:bodyPr>
            <a:normAutofit fontScale="70000" lnSpcReduction="20000"/>
          </a:bodyPr>
          <a:lstStyle/>
          <a:p>
            <a:pPr>
              <a:spcBef>
                <a:spcPts val="600"/>
              </a:spcBef>
            </a:pPr>
            <a:r>
              <a:rPr lang="en-US" dirty="0"/>
              <a:t>History of NGS projections (1853 to present)</a:t>
            </a:r>
          </a:p>
          <a:p>
            <a:pPr>
              <a:spcBef>
                <a:spcPts val="600"/>
              </a:spcBef>
            </a:pPr>
            <a:r>
              <a:rPr lang="en-US" dirty="0"/>
              <a:t>SPCS policies and legislation</a:t>
            </a:r>
          </a:p>
          <a:p>
            <a:pPr>
              <a:spcBef>
                <a:spcPts val="600"/>
              </a:spcBef>
            </a:pPr>
            <a:r>
              <a:rPr lang="en-US" dirty="0"/>
              <a:t>Departures from policy and convention</a:t>
            </a:r>
          </a:p>
          <a:p>
            <a:pPr>
              <a:spcBef>
                <a:spcPts val="600"/>
              </a:spcBef>
            </a:pPr>
            <a:r>
              <a:rPr lang="en-US" dirty="0"/>
              <a:t>Recent developments in projected coordinate systems</a:t>
            </a:r>
          </a:p>
          <a:p>
            <a:pPr>
              <a:spcBef>
                <a:spcPts val="600"/>
              </a:spcBef>
            </a:pPr>
            <a:r>
              <a:rPr lang="en-US" dirty="0"/>
              <a:t>Appendices</a:t>
            </a:r>
          </a:p>
          <a:p>
            <a:pPr lvl="1">
              <a:spcBef>
                <a:spcPts val="600"/>
              </a:spcBef>
            </a:pPr>
            <a:r>
              <a:rPr lang="en-US" dirty="0"/>
              <a:t>Defining parameters for ALL zones of ALL versions of SPCS, plus additional information</a:t>
            </a:r>
          </a:p>
          <a:p>
            <a:pPr lvl="1">
              <a:spcBef>
                <a:spcPts val="600"/>
              </a:spcBef>
            </a:pPr>
            <a:r>
              <a:rPr lang="en-US" dirty="0"/>
              <a:t>Status of SPCS 83 legislation and foot conversions</a:t>
            </a:r>
          </a:p>
          <a:p>
            <a:endParaRPr lang="en-US" dirty="0"/>
          </a:p>
        </p:txBody>
      </p:sp>
      <p:sp>
        <p:nvSpPr>
          <p:cNvPr id="11" name="Title 10">
            <a:extLst>
              <a:ext uri="{FF2B5EF4-FFF2-40B4-BE49-F238E27FC236}">
                <a16:creationId xmlns:a16="http://schemas.microsoft.com/office/drawing/2014/main" id="{6F7DE0D0-05B6-4E32-877B-4563956DCFA1}"/>
              </a:ext>
            </a:extLst>
          </p:cNvPr>
          <p:cNvSpPr>
            <a:spLocks noGrp="1"/>
          </p:cNvSpPr>
          <p:nvPr>
            <p:ph type="title"/>
          </p:nvPr>
        </p:nvSpPr>
        <p:spPr>
          <a:xfrm>
            <a:off x="4323347" y="465452"/>
            <a:ext cx="4820651" cy="1143000"/>
          </a:xfrm>
        </p:spPr>
        <p:txBody>
          <a:bodyPr/>
          <a:lstStyle/>
          <a:p>
            <a:r>
              <a:rPr lang="en-US" dirty="0">
                <a:solidFill>
                  <a:srgbClr val="000099"/>
                </a:solidFill>
              </a:rPr>
              <a:t>SPCS Special Publication</a:t>
            </a:r>
          </a:p>
        </p:txBody>
      </p:sp>
    </p:spTree>
    <p:extLst>
      <p:ext uri="{BB962C8B-B14F-4D97-AF65-F5344CB8AC3E}">
        <p14:creationId xmlns:p14="http://schemas.microsoft.com/office/powerpoint/2010/main" val="32272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U.S. Horizontal (&amp; Geometric) Datums</a:t>
            </a:r>
          </a:p>
        </p:txBody>
      </p:sp>
    </p:spTree>
    <p:extLst>
      <p:ext uri="{BB962C8B-B14F-4D97-AF65-F5344CB8AC3E}">
        <p14:creationId xmlns:p14="http://schemas.microsoft.com/office/powerpoint/2010/main" val="85659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F989B-ABC4-4AAE-BB0B-BD42DA2ED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58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66743-6D91-4424-8523-77D360F96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859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 y="1409"/>
            <a:ext cx="9143999" cy="6858000"/>
          </a:xfrm>
          <a:prstGeom prst="rect">
            <a:avLst/>
          </a:prstGeom>
        </p:spPr>
      </p:pic>
    </p:spTree>
    <p:extLst>
      <p:ext uri="{BB962C8B-B14F-4D97-AF65-F5344CB8AC3E}">
        <p14:creationId xmlns:p14="http://schemas.microsoft.com/office/powerpoint/2010/main" val="118195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95" t="10905" r="18632" b="7720"/>
          <a:stretch/>
        </p:blipFill>
        <p:spPr>
          <a:xfrm>
            <a:off x="1152525" y="0"/>
            <a:ext cx="6801438" cy="6858000"/>
          </a:xfrm>
          <a:prstGeom prst="rect">
            <a:avLst/>
          </a:prstGeom>
          <a:ln w="25400">
            <a:solidFill>
              <a:srgbClr val="000099"/>
            </a:solidFill>
          </a:ln>
        </p:spPr>
      </p:pic>
      <p:sp>
        <p:nvSpPr>
          <p:cNvPr id="3" name="Rectangle 2"/>
          <p:cNvSpPr/>
          <p:nvPr/>
        </p:nvSpPr>
        <p:spPr>
          <a:xfrm>
            <a:off x="2752726" y="1352551"/>
            <a:ext cx="5201238" cy="2809874"/>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50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GPS on Bench Mark Project &amp; Geoid 18</a:t>
            </a:r>
          </a:p>
        </p:txBody>
      </p:sp>
    </p:spTree>
    <p:extLst>
      <p:ext uri="{BB962C8B-B14F-4D97-AF65-F5344CB8AC3E}">
        <p14:creationId xmlns:p14="http://schemas.microsoft.com/office/powerpoint/2010/main" val="149459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839" t="10895" r="29453" b="9727"/>
          <a:stretch/>
        </p:blipFill>
        <p:spPr>
          <a:xfrm>
            <a:off x="1689847" y="609600"/>
            <a:ext cx="5930153" cy="6172200"/>
          </a:xfrm>
          <a:prstGeom prst="rect">
            <a:avLst/>
          </a:prstGeom>
          <a:ln w="25400">
            <a:solidFill>
              <a:srgbClr val="0000FF"/>
            </a:solidFill>
          </a:ln>
        </p:spPr>
      </p:pic>
      <p:sp>
        <p:nvSpPr>
          <p:cNvPr id="3" name="TextBox 2"/>
          <p:cNvSpPr txBox="1"/>
          <p:nvPr/>
        </p:nvSpPr>
        <p:spPr>
          <a:xfrm>
            <a:off x="2590800" y="381000"/>
            <a:ext cx="4057714" cy="646331"/>
          </a:xfrm>
          <a:prstGeom prst="rect">
            <a:avLst/>
          </a:prstGeom>
          <a:solidFill>
            <a:schemeClr val="bg1"/>
          </a:solidFill>
          <a:ln w="25400">
            <a:solidFill>
              <a:srgbClr val="0066FF"/>
            </a:solidFill>
          </a:ln>
        </p:spPr>
        <p:txBody>
          <a:bodyPr wrap="none" rtlCol="0">
            <a:spAutoFit/>
          </a:bodyPr>
          <a:lstStyle/>
          <a:p>
            <a:r>
              <a:rPr lang="en-US" sz="3600" dirty="0" smtClean="0">
                <a:solidFill>
                  <a:srgbClr val="0066FF"/>
                </a:solidFill>
              </a:rPr>
              <a:t>www.ngs.noaa.gov</a:t>
            </a:r>
            <a:endParaRPr lang="en-US" sz="3600" dirty="0">
              <a:solidFill>
                <a:srgbClr val="0066FF"/>
              </a:solidFill>
            </a:endParaRPr>
          </a:p>
        </p:txBody>
      </p:sp>
      <p:sp>
        <p:nvSpPr>
          <p:cNvPr id="4" name="Rectangle 3"/>
          <p:cNvSpPr/>
          <p:nvPr/>
        </p:nvSpPr>
        <p:spPr>
          <a:xfrm>
            <a:off x="1524000" y="3454398"/>
            <a:ext cx="1447800" cy="2286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4495800"/>
            <a:ext cx="1613647" cy="3810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29228" t="10240" r="29601" b="7840"/>
          <a:stretch/>
        </p:blipFill>
        <p:spPr>
          <a:xfrm>
            <a:off x="1371600" y="58859"/>
            <a:ext cx="6248400" cy="6799141"/>
          </a:xfrm>
          <a:prstGeom prst="rect">
            <a:avLst/>
          </a:prstGeom>
          <a:ln w="25400">
            <a:solidFill>
              <a:srgbClr val="FF9900"/>
            </a:solidFill>
          </a:ln>
        </p:spPr>
      </p:pic>
    </p:spTree>
    <p:extLst>
      <p:ext uri="{BB962C8B-B14F-4D97-AF65-F5344CB8AC3E}">
        <p14:creationId xmlns:p14="http://schemas.microsoft.com/office/powerpoint/2010/main" val="367942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576178"/>
            <a:ext cx="7731125" cy="566822"/>
          </a:xfrm>
          <a:prstGeom prst="rect">
            <a:avLst/>
          </a:prstGeom>
        </p:spPr>
        <p:txBody>
          <a:bodyPr vert="horz" wrap="square" lIns="0" tIns="12700" rIns="0" bIns="0" rtlCol="0">
            <a:spAutoFit/>
          </a:bodyPr>
          <a:lstStyle/>
          <a:p>
            <a:pPr marL="12700">
              <a:lnSpc>
                <a:spcPct val="100000"/>
              </a:lnSpc>
              <a:spcBef>
                <a:spcPts val="100"/>
              </a:spcBef>
              <a:tabLst>
                <a:tab pos="1487170" algn="l"/>
                <a:tab pos="3503295" algn="l"/>
                <a:tab pos="4233545" algn="l"/>
              </a:tabLst>
            </a:pPr>
            <a:r>
              <a:rPr sz="3600" dirty="0" smtClean="0">
                <a:solidFill>
                  <a:srgbClr val="000099"/>
                </a:solidFill>
              </a:rPr>
              <a:t>What</a:t>
            </a:r>
            <a:r>
              <a:rPr lang="en-US" sz="3600" dirty="0" smtClean="0">
                <a:solidFill>
                  <a:srgbClr val="000099"/>
                </a:solidFill>
              </a:rPr>
              <a:t> </a:t>
            </a:r>
            <a:r>
              <a:rPr sz="3600" spc="-5" dirty="0" smtClean="0">
                <a:solidFill>
                  <a:srgbClr val="000099"/>
                </a:solidFill>
              </a:rPr>
              <a:t>is</a:t>
            </a:r>
            <a:r>
              <a:rPr sz="3600" spc="-10" dirty="0" smtClean="0">
                <a:solidFill>
                  <a:srgbClr val="000099"/>
                </a:solidFill>
              </a:rPr>
              <a:t> </a:t>
            </a:r>
            <a:r>
              <a:rPr sz="3600" dirty="0">
                <a:solidFill>
                  <a:srgbClr val="000099"/>
                </a:solidFill>
              </a:rPr>
              <a:t>“</a:t>
            </a:r>
            <a:r>
              <a:rPr sz="3600" dirty="0" smtClean="0">
                <a:solidFill>
                  <a:srgbClr val="000099"/>
                </a:solidFill>
              </a:rPr>
              <a:t>GPS</a:t>
            </a:r>
            <a:r>
              <a:rPr lang="en-US" sz="3600" dirty="0" smtClean="0">
                <a:solidFill>
                  <a:srgbClr val="000099"/>
                </a:solidFill>
              </a:rPr>
              <a:t> </a:t>
            </a:r>
            <a:r>
              <a:rPr sz="3600" dirty="0" smtClean="0">
                <a:solidFill>
                  <a:srgbClr val="000099"/>
                </a:solidFill>
              </a:rPr>
              <a:t>on</a:t>
            </a:r>
            <a:r>
              <a:rPr lang="en-US" sz="3600" dirty="0" smtClean="0">
                <a:solidFill>
                  <a:srgbClr val="000099"/>
                </a:solidFill>
              </a:rPr>
              <a:t> </a:t>
            </a:r>
            <a:r>
              <a:rPr sz="3600" spc="-10" dirty="0" smtClean="0">
                <a:solidFill>
                  <a:srgbClr val="000099"/>
                </a:solidFill>
              </a:rPr>
              <a:t>Bench</a:t>
            </a:r>
            <a:r>
              <a:rPr sz="3600" spc="-100" dirty="0" smtClean="0">
                <a:solidFill>
                  <a:srgbClr val="000099"/>
                </a:solidFill>
              </a:rPr>
              <a:t> </a:t>
            </a:r>
            <a:r>
              <a:rPr sz="3600" spc="-5" dirty="0" smtClean="0">
                <a:solidFill>
                  <a:srgbClr val="000099"/>
                </a:solidFill>
              </a:rPr>
              <a:t>Marks</a:t>
            </a:r>
            <a:r>
              <a:rPr lang="en-US" sz="3600" spc="-5" dirty="0" smtClean="0">
                <a:solidFill>
                  <a:srgbClr val="000099"/>
                </a:solidFill>
              </a:rPr>
              <a:t>“ </a:t>
            </a:r>
            <a:r>
              <a:rPr sz="3600" spc="-5" dirty="0" smtClean="0">
                <a:solidFill>
                  <a:srgbClr val="000099"/>
                </a:solidFill>
              </a:rPr>
              <a:t>?</a:t>
            </a:r>
            <a:endParaRPr sz="3600" spc="-5" dirty="0">
              <a:solidFill>
                <a:srgbClr val="000099"/>
              </a:solidFill>
            </a:endParaRPr>
          </a:p>
        </p:txBody>
      </p:sp>
      <p:sp>
        <p:nvSpPr>
          <p:cNvPr id="3" name="object 3"/>
          <p:cNvSpPr txBox="1"/>
          <p:nvPr/>
        </p:nvSpPr>
        <p:spPr>
          <a:xfrm>
            <a:off x="461825" y="1828800"/>
            <a:ext cx="3841115" cy="3244478"/>
          </a:xfrm>
          <a:prstGeom prst="rect">
            <a:avLst/>
          </a:prstGeom>
        </p:spPr>
        <p:txBody>
          <a:bodyPr vert="horz" wrap="square" lIns="0" tIns="12700" rIns="0" bIns="0" rtlCol="0">
            <a:spAutoFit/>
          </a:bodyPr>
          <a:lstStyle/>
          <a:p>
            <a:pPr marL="12700" marR="5080">
              <a:lnSpc>
                <a:spcPct val="150000"/>
              </a:lnSpc>
              <a:spcBef>
                <a:spcPts val="100"/>
              </a:spcBef>
            </a:pPr>
            <a:r>
              <a:rPr sz="2000" spc="-5" dirty="0">
                <a:solidFill>
                  <a:srgbClr val="000099"/>
                </a:solidFill>
                <a:latin typeface="Times New Roman"/>
                <a:cs typeface="Times New Roman"/>
              </a:rPr>
              <a:t>Collecting GPS </a:t>
            </a:r>
            <a:r>
              <a:rPr sz="2000" dirty="0">
                <a:solidFill>
                  <a:srgbClr val="000099"/>
                </a:solidFill>
                <a:latin typeface="Times New Roman"/>
                <a:cs typeface="Times New Roman"/>
              </a:rPr>
              <a:t>observations on a  </a:t>
            </a:r>
            <a:r>
              <a:rPr sz="2000" spc="-5" dirty="0">
                <a:solidFill>
                  <a:srgbClr val="000099"/>
                </a:solidFill>
                <a:latin typeface="Times New Roman"/>
                <a:cs typeface="Times New Roman"/>
              </a:rPr>
              <a:t>bench mark</a:t>
            </a:r>
            <a:r>
              <a:rPr sz="2000" b="1" spc="-5" dirty="0">
                <a:solidFill>
                  <a:srgbClr val="000099"/>
                </a:solidFill>
                <a:latin typeface="Times New Roman"/>
                <a:cs typeface="Times New Roman"/>
              </a:rPr>
              <a:t> </a:t>
            </a:r>
            <a:r>
              <a:rPr sz="2000" spc="-5" dirty="0">
                <a:solidFill>
                  <a:srgbClr val="000099"/>
                </a:solidFill>
                <a:latin typeface="Times New Roman"/>
                <a:cs typeface="Times New Roman"/>
              </a:rPr>
              <a:t>that </a:t>
            </a:r>
            <a:r>
              <a:rPr sz="2000" dirty="0">
                <a:solidFill>
                  <a:srgbClr val="000099"/>
                </a:solidFill>
                <a:latin typeface="Times New Roman"/>
                <a:cs typeface="Times New Roman"/>
              </a:rPr>
              <a:t>has </a:t>
            </a:r>
            <a:r>
              <a:rPr sz="2000" spc="-5" dirty="0" smtClean="0">
                <a:solidFill>
                  <a:srgbClr val="000099"/>
                </a:solidFill>
                <a:latin typeface="Times New Roman"/>
                <a:cs typeface="Times New Roman"/>
              </a:rPr>
              <a:t>a</a:t>
            </a:r>
            <a:r>
              <a:rPr lang="en-US" sz="2000" spc="-5" dirty="0" smtClean="0">
                <a:solidFill>
                  <a:srgbClr val="000099"/>
                </a:solidFill>
                <a:latin typeface="Times New Roman"/>
                <a:cs typeface="Times New Roman"/>
              </a:rPr>
              <a:t> NGS published </a:t>
            </a:r>
            <a:r>
              <a:rPr sz="2000" b="1" dirty="0" smtClean="0">
                <a:solidFill>
                  <a:srgbClr val="000099"/>
                </a:solidFill>
                <a:latin typeface="Times New Roman"/>
                <a:cs typeface="Times New Roman"/>
              </a:rPr>
              <a:t>orthometric</a:t>
            </a:r>
            <a:r>
              <a:rPr lang="en-US" sz="2000" b="1" dirty="0" smtClean="0">
                <a:solidFill>
                  <a:srgbClr val="000099"/>
                </a:solidFill>
                <a:latin typeface="Times New Roman"/>
                <a:cs typeface="Times New Roman"/>
              </a:rPr>
              <a:t> </a:t>
            </a:r>
            <a:r>
              <a:rPr sz="2000" b="1" spc="-5" dirty="0" smtClean="0">
                <a:solidFill>
                  <a:srgbClr val="000099"/>
                </a:solidFill>
                <a:latin typeface="Times New Roman"/>
                <a:cs typeface="Times New Roman"/>
              </a:rPr>
              <a:t>height </a:t>
            </a:r>
            <a:r>
              <a:rPr sz="2000" spc="-5" dirty="0">
                <a:solidFill>
                  <a:srgbClr val="000099"/>
                </a:solidFill>
                <a:latin typeface="Times New Roman"/>
                <a:cs typeface="Times New Roman"/>
              </a:rPr>
              <a:t>from </a:t>
            </a:r>
            <a:r>
              <a:rPr sz="2000" spc="-5" dirty="0" smtClean="0">
                <a:solidFill>
                  <a:srgbClr val="000099"/>
                </a:solidFill>
                <a:latin typeface="Times New Roman"/>
                <a:cs typeface="Times New Roman"/>
              </a:rPr>
              <a:t>leveling</a:t>
            </a:r>
            <a:r>
              <a:rPr lang="en-US" sz="2000" spc="-5" dirty="0" smtClean="0">
                <a:solidFill>
                  <a:srgbClr val="000099"/>
                </a:solidFill>
                <a:latin typeface="Times New Roman"/>
                <a:cs typeface="Times New Roman"/>
              </a:rPr>
              <a:t>, which </a:t>
            </a:r>
            <a:r>
              <a:rPr sz="2000" dirty="0" smtClean="0">
                <a:solidFill>
                  <a:srgbClr val="000099"/>
                </a:solidFill>
                <a:latin typeface="Times New Roman"/>
                <a:cs typeface="Times New Roman"/>
              </a:rPr>
              <a:t>provides </a:t>
            </a:r>
            <a:r>
              <a:rPr sz="2000" spc="-5" dirty="0" smtClean="0">
                <a:solidFill>
                  <a:srgbClr val="000099"/>
                </a:solidFill>
                <a:latin typeface="Times New Roman"/>
                <a:cs typeface="Times New Roman"/>
              </a:rPr>
              <a:t>accurate</a:t>
            </a:r>
            <a:r>
              <a:rPr sz="2000" spc="-100" dirty="0" smtClean="0">
                <a:solidFill>
                  <a:srgbClr val="000099"/>
                </a:solidFill>
                <a:latin typeface="Times New Roman"/>
                <a:cs typeface="Times New Roman"/>
              </a:rPr>
              <a:t> </a:t>
            </a:r>
            <a:r>
              <a:rPr sz="2000" spc="-5" dirty="0">
                <a:solidFill>
                  <a:srgbClr val="000099"/>
                </a:solidFill>
                <a:latin typeface="Times New Roman"/>
                <a:cs typeface="Times New Roman"/>
              </a:rPr>
              <a:t>information:</a:t>
            </a:r>
            <a:endParaRPr sz="2000" dirty="0">
              <a:solidFill>
                <a:srgbClr val="000099"/>
              </a:solidFill>
              <a:latin typeface="Times New Roman"/>
              <a:cs typeface="Times New Roman"/>
            </a:endParaRPr>
          </a:p>
          <a:p>
            <a:pPr marL="469900" marR="1722755">
              <a:lnSpc>
                <a:spcPct val="150000"/>
              </a:lnSpc>
            </a:pPr>
            <a:r>
              <a:rPr sz="2000" b="1" spc="-5" dirty="0">
                <a:solidFill>
                  <a:srgbClr val="000099"/>
                </a:solidFill>
                <a:latin typeface="Times New Roman"/>
                <a:cs typeface="Times New Roman"/>
              </a:rPr>
              <a:t>latitude</a:t>
            </a:r>
            <a:r>
              <a:rPr sz="2000" spc="-5" dirty="0">
                <a:solidFill>
                  <a:srgbClr val="000099"/>
                </a:solidFill>
                <a:latin typeface="Times New Roman"/>
                <a:cs typeface="Times New Roman"/>
              </a:rPr>
              <a:t>,  </a:t>
            </a:r>
            <a:r>
              <a:rPr sz="2000" b="1" spc="-5" dirty="0" smtClean="0">
                <a:solidFill>
                  <a:srgbClr val="000099"/>
                </a:solidFill>
                <a:latin typeface="Times New Roman"/>
                <a:cs typeface="Times New Roman"/>
              </a:rPr>
              <a:t>longitude</a:t>
            </a:r>
            <a:r>
              <a:rPr sz="2000" spc="-5" dirty="0">
                <a:solidFill>
                  <a:srgbClr val="000099"/>
                </a:solidFill>
                <a:latin typeface="Times New Roman"/>
                <a:cs typeface="Times New Roman"/>
              </a:rPr>
              <a:t>, and  </a:t>
            </a:r>
            <a:r>
              <a:rPr sz="2000" b="1" spc="-5" dirty="0">
                <a:solidFill>
                  <a:srgbClr val="000099"/>
                </a:solidFill>
                <a:latin typeface="Times New Roman"/>
                <a:cs typeface="Times New Roman"/>
              </a:rPr>
              <a:t>ellipsoid</a:t>
            </a:r>
            <a:r>
              <a:rPr sz="2000" b="1" spc="-100" dirty="0">
                <a:solidFill>
                  <a:srgbClr val="000099"/>
                </a:solidFill>
                <a:latin typeface="Times New Roman"/>
                <a:cs typeface="Times New Roman"/>
              </a:rPr>
              <a:t> </a:t>
            </a:r>
            <a:r>
              <a:rPr sz="2000" b="1" spc="-5" dirty="0">
                <a:solidFill>
                  <a:srgbClr val="000099"/>
                </a:solidFill>
                <a:latin typeface="Times New Roman"/>
                <a:cs typeface="Times New Roman"/>
              </a:rPr>
              <a:t>height</a:t>
            </a:r>
            <a:endParaRPr sz="2000" dirty="0">
              <a:solidFill>
                <a:srgbClr val="000099"/>
              </a:solidFill>
              <a:latin typeface="Times New Roman"/>
              <a:cs typeface="Times New Roman"/>
            </a:endParaRPr>
          </a:p>
        </p:txBody>
      </p:sp>
      <p:sp>
        <p:nvSpPr>
          <p:cNvPr id="4" name="object 4"/>
          <p:cNvSpPr/>
          <p:nvPr/>
        </p:nvSpPr>
        <p:spPr>
          <a:xfrm>
            <a:off x="4800600" y="2057400"/>
            <a:ext cx="4114800" cy="35814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637922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8600" y="489407"/>
            <a:ext cx="8132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lvl="1" algn="ctr" eaLnBrk="1" hangingPunct="1">
              <a:spcBef>
                <a:spcPct val="50000"/>
              </a:spcBef>
            </a:pPr>
            <a:r>
              <a:rPr lang="en-US" altLang="en-US" sz="3600" b="1" dirty="0" smtClean="0">
                <a:solidFill>
                  <a:srgbClr val="000099"/>
                </a:solidFill>
                <a:latin typeface="+mj-lt"/>
                <a:ea typeface="+mn-ea"/>
                <a:cs typeface="Times New Roman" pitchFamily="18" charset="0"/>
              </a:rPr>
              <a:t>Why have another GPS on BM Project?</a:t>
            </a:r>
          </a:p>
        </p:txBody>
      </p:sp>
      <p:sp>
        <p:nvSpPr>
          <p:cNvPr id="4" name="Text Box 2"/>
          <p:cNvSpPr txBox="1">
            <a:spLocks noChangeArrowheads="1"/>
          </p:cNvSpPr>
          <p:nvPr/>
        </p:nvSpPr>
        <p:spPr bwMode="auto">
          <a:xfrm>
            <a:off x="76200" y="1442621"/>
            <a:ext cx="8915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pitchFamily="34" charset="0"/>
              </a:defRPr>
            </a:lvl1pPr>
            <a:lvl2pPr marL="800100" indent="-34290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228600" indent="-2286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In preparation for new U.S. </a:t>
            </a:r>
            <a:r>
              <a:rPr lang="en-US" altLang="en-US" sz="2400" dirty="0" smtClean="0">
                <a:solidFill>
                  <a:srgbClr val="000099"/>
                </a:solidFill>
                <a:latin typeface="Verdana" pitchFamily="34" charset="0"/>
                <a:cs typeface="Times New Roman" pitchFamily="18" charset="0"/>
              </a:rPr>
              <a:t>datums in 2022 	(NATREF2022 / NAPGD2022).</a:t>
            </a:r>
            <a:endParaRPr lang="en-US" altLang="en-US" sz="2400" dirty="0">
              <a:solidFill>
                <a:srgbClr val="000099"/>
              </a:solidFill>
              <a:cs typeface="Times New Roman" pitchFamily="18" charset="0"/>
            </a:endParaRPr>
          </a:p>
          <a:p>
            <a:pPr defTabSz="914400" eaLnBrk="1" hangingPunct="1">
              <a:spcBef>
                <a:spcPct val="50000"/>
              </a:spcBef>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Transformation model between NAVD88 &amp; 	NAPGD2022 using NCAT.</a:t>
            </a:r>
          </a:p>
          <a:p>
            <a:pPr marL="914400" lvl="1" defTabSz="914400" eaLnBrk="1" hangingPunct="1">
              <a:spcBef>
                <a:spcPct val="50000"/>
              </a:spcBef>
              <a:buFont typeface="Verdana" pitchFamily="34" charset="0"/>
              <a:buChar char="−"/>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Significant amount of new Blue Booking projects across U.S. (leveling, GNSS (GPS)) since the publishing </a:t>
            </a:r>
            <a:r>
              <a:rPr lang="en-US" altLang="en-US" sz="2400" dirty="0" smtClean="0">
                <a:solidFill>
                  <a:srgbClr val="000099"/>
                </a:solidFill>
                <a:latin typeface="Verdana" pitchFamily="34" charset="0"/>
                <a:cs typeface="Times New Roman" pitchFamily="18" charset="0"/>
              </a:rPr>
              <a:t>of Ge</a:t>
            </a:r>
            <a:r>
              <a:rPr lang="en-US" altLang="en-US" sz="2400" dirty="0" smtClean="0">
                <a:solidFill>
                  <a:srgbClr val="000099"/>
                </a:solidFill>
                <a:latin typeface="Verdana" pitchFamily="34" charset="0"/>
                <a:ea typeface="+mn-ea"/>
                <a:cs typeface="Times New Roman" pitchFamily="18" charset="0"/>
              </a:rPr>
              <a:t>oid 12B.  (</a:t>
            </a:r>
            <a:r>
              <a:rPr lang="en-US" altLang="en-US" sz="2400" dirty="0" smtClean="0">
                <a:solidFill>
                  <a:srgbClr val="FF0000"/>
                </a:solidFill>
                <a:latin typeface="Verdana" pitchFamily="34" charset="0"/>
                <a:ea typeface="+mn-ea"/>
                <a:cs typeface="Times New Roman" pitchFamily="18" charset="0"/>
              </a:rPr>
              <a:t>FL - 203 new BM’s</a:t>
            </a:r>
            <a:r>
              <a:rPr lang="en-US" altLang="en-US" sz="2400" dirty="0" smtClean="0">
                <a:solidFill>
                  <a:srgbClr val="000099"/>
                </a:solidFill>
                <a:latin typeface="Verdana" pitchFamily="34" charset="0"/>
                <a:ea typeface="+mn-ea"/>
                <a:cs typeface="Times New Roman" pitchFamily="18" charset="0"/>
              </a:rPr>
              <a:t>)</a:t>
            </a:r>
          </a:p>
          <a:p>
            <a:pPr marL="228600" indent="-228600" defTabSz="914400" eaLnBrk="1" hangingPunct="1">
              <a:spcBef>
                <a:spcPct val="50000"/>
              </a:spcBef>
              <a:buFont typeface="Arial" pitchFamily="34" charset="0"/>
              <a:buChar char="•"/>
            </a:pPr>
            <a:endParaRPr lang="en-US" altLang="en-US" sz="800" dirty="0" smtClean="0">
              <a:solidFill>
                <a:srgbClr val="000099"/>
              </a:solidFill>
              <a:latin typeface="Verdana" pitchFamily="34" charset="0"/>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Many new OPUS Share submittals since Geoid 12B</a:t>
            </a:r>
          </a:p>
          <a:p>
            <a:pPr defTabSz="914400" eaLnBrk="1" hangingPunct="1">
              <a:spcBef>
                <a:spcPct val="50000"/>
              </a:spcBef>
            </a:pPr>
            <a:r>
              <a:rPr lang="en-US" altLang="en-US" sz="2400" dirty="0" smtClean="0">
                <a:solidFill>
                  <a:srgbClr val="000099"/>
                </a:solidFill>
                <a:latin typeface="Verdana" pitchFamily="34" charset="0"/>
                <a:cs typeface="Times New Roman" pitchFamily="18" charset="0"/>
              </a:rPr>
              <a:t>    </a:t>
            </a:r>
            <a:r>
              <a:rPr lang="en-US" altLang="en-US" sz="2400" dirty="0" smtClean="0">
                <a:solidFill>
                  <a:srgbClr val="000099"/>
                </a:solidFill>
                <a:latin typeface="Verdana" pitchFamily="34" charset="0"/>
                <a:ea typeface="+mn-ea"/>
                <a:cs typeface="Times New Roman" pitchFamily="18" charset="0"/>
              </a:rPr>
              <a:t>(</a:t>
            </a:r>
            <a:r>
              <a:rPr lang="en-US" altLang="en-US" sz="2400" dirty="0" smtClean="0">
                <a:solidFill>
                  <a:srgbClr val="FF0000"/>
                </a:solidFill>
                <a:latin typeface="Verdana" pitchFamily="34" charset="0"/>
                <a:ea typeface="+mn-ea"/>
                <a:cs typeface="Times New Roman" pitchFamily="18" charset="0"/>
              </a:rPr>
              <a:t>FL – 878 on NGS BM’s</a:t>
            </a:r>
            <a:r>
              <a:rPr lang="en-US" altLang="en-US" sz="2400" dirty="0" smtClean="0">
                <a:solidFill>
                  <a:srgbClr val="000099"/>
                </a:solidFill>
                <a:latin typeface="Verdana" pitchFamily="34" charset="0"/>
                <a:ea typeface="+mn-ea"/>
                <a:cs typeface="Times New Roman" pitchFamily="18" charset="0"/>
              </a:rPr>
              <a:t>).</a:t>
            </a:r>
          </a:p>
          <a:p>
            <a:pPr marL="342900" indent="-342900" defTabSz="914400" eaLnBrk="1" hangingPunct="1">
              <a:spcBef>
                <a:spcPct val="50000"/>
              </a:spcBef>
              <a:buFont typeface="Arial" panose="020B0604020202020204" pitchFamily="34" charset="0"/>
              <a:buChar char="•"/>
            </a:pPr>
            <a:r>
              <a:rPr lang="en-US" altLang="en-US" sz="2400" dirty="0" smtClean="0">
                <a:solidFill>
                  <a:srgbClr val="000099"/>
                </a:solidFill>
                <a:latin typeface="Verdana" pitchFamily="34" charset="0"/>
                <a:cs typeface="Times New Roman" pitchFamily="18" charset="0"/>
              </a:rPr>
              <a:t>Will help in the production of Geoid 18 (April 2019).</a:t>
            </a:r>
            <a:endParaRPr lang="en-US" altLang="en-US" sz="2400" dirty="0" smtClean="0">
              <a:solidFill>
                <a:srgbClr val="000099"/>
              </a:solidFill>
              <a:latin typeface="Verdana" pitchFamily="34" charset="0"/>
              <a:ea typeface="+mn-ea"/>
              <a:cs typeface="Times New Roman" pitchFamily="18" charset="0"/>
            </a:endParaRPr>
          </a:p>
        </p:txBody>
      </p:sp>
    </p:spTree>
    <p:extLst>
      <p:ext uri="{BB962C8B-B14F-4D97-AF65-F5344CB8AC3E}">
        <p14:creationId xmlns:p14="http://schemas.microsoft.com/office/powerpoint/2010/main" val="54097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6" t="10903"/>
          <a:stretch/>
        </p:blipFill>
        <p:spPr>
          <a:xfrm>
            <a:off x="0" y="474132"/>
            <a:ext cx="9121801" cy="6383868"/>
          </a:xfrm>
          <a:prstGeom prst="rect">
            <a:avLst/>
          </a:prstGeom>
        </p:spPr>
      </p:pic>
    </p:spTree>
    <p:extLst>
      <p:ext uri="{BB962C8B-B14F-4D97-AF65-F5344CB8AC3E}">
        <p14:creationId xmlns:p14="http://schemas.microsoft.com/office/powerpoint/2010/main" val="300063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srcRect l="24342" t="23275" r="28396" b="7676"/>
          <a:stretch/>
        </p:blipFill>
        <p:spPr>
          <a:xfrm>
            <a:off x="361093" y="9765"/>
            <a:ext cx="8571247" cy="6848236"/>
          </a:xfrm>
          <a:prstGeom prst="rect">
            <a:avLst/>
          </a:prstGeom>
        </p:spPr>
      </p:pic>
      <p:pic>
        <p:nvPicPr>
          <p:cNvPr id="4" name="Picture 3"/>
          <p:cNvPicPr>
            <a:picLocks noChangeAspect="1"/>
          </p:cNvPicPr>
          <p:nvPr/>
        </p:nvPicPr>
        <p:blipFill rotWithShape="1">
          <a:blip r:embed="rId4"/>
          <a:srcRect t="12527" r="68009" b="79817"/>
          <a:stretch/>
        </p:blipFill>
        <p:spPr>
          <a:xfrm>
            <a:off x="479883" y="6159500"/>
            <a:ext cx="3363983" cy="440267"/>
          </a:xfrm>
          <a:prstGeom prst="rect">
            <a:avLst/>
          </a:prstGeom>
        </p:spPr>
      </p:pic>
    </p:spTree>
    <p:extLst>
      <p:ext uri="{BB962C8B-B14F-4D97-AF65-F5344CB8AC3E}">
        <p14:creationId xmlns:p14="http://schemas.microsoft.com/office/powerpoint/2010/main" val="8230072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4" name="Text Box 4"/>
          <p:cNvSpPr txBox="1">
            <a:spLocks noChangeArrowheads="1"/>
          </p:cNvSpPr>
          <p:nvPr/>
        </p:nvSpPr>
        <p:spPr bwMode="auto">
          <a:xfrm>
            <a:off x="2286000" y="423943"/>
            <a:ext cx="4709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sz="3600" b="1" dirty="0" smtClean="0">
                <a:solidFill>
                  <a:srgbClr val="333399"/>
                </a:solidFill>
                <a:latin typeface="+mj-lt"/>
              </a:rPr>
              <a:t>Datums - Horizontal</a:t>
            </a:r>
          </a:p>
        </p:txBody>
      </p:sp>
      <p:sp>
        <p:nvSpPr>
          <p:cNvPr id="7" name="Rectangle 3"/>
          <p:cNvSpPr txBox="1">
            <a:spLocks noChangeArrowheads="1"/>
          </p:cNvSpPr>
          <p:nvPr/>
        </p:nvSpPr>
        <p:spPr bwMode="auto">
          <a:xfrm>
            <a:off x="457200" y="1162392"/>
            <a:ext cx="8229600" cy="562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Horizontal</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1927</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early triangulation surveys (first called US Std Datum).</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Meades Ranch, KS &amp; used Clarke 1866 spheroid.</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1983 (1986)</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250,000 points (triangulation, Doppler, a few GPS pts).</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geocentric location using Geodetic Ref. Sys. 1980.</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Updates</a:t>
            </a:r>
            <a:r>
              <a:rPr kumimoji="0" lang="en-US" altLang="en-US" sz="2000" b="1" i="0" u="none" strike="noStrike" kern="0" cap="none" spc="0" normalizeH="0" baseline="40000" noProof="0" dirty="0" smtClean="0">
                <a:ln>
                  <a:noFill/>
                </a:ln>
                <a:solidFill>
                  <a:srgbClr val="333399"/>
                </a:solidFill>
                <a:effectLst/>
                <a:uLnTx/>
                <a:uFillTx/>
                <a:latin typeface="Verdana"/>
                <a:ea typeface="+mn-ea"/>
                <a:cs typeface="+mn-cs"/>
              </a:rPr>
              <a:t>*</a:t>
            </a:r>
            <a:endParaRPr kumimoji="0" lang="en-US" altLang="en-US" sz="2000" b="1" i="0" u="sng"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(1990’s) – State HARN / FBN surveys.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(late 90’s – early 2000’s) – Efforts to establish ellipsoid heights.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(2007) – Remove regional distortions, better with align CORS.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(2011) – Adjustment to realign CORS / passive control.</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smtClean="0">
                <a:ln>
                  <a:noFill/>
                </a:ln>
                <a:solidFill>
                  <a:srgbClr val="FF0000"/>
                </a:solidFill>
                <a:effectLst/>
                <a:uLnTx/>
                <a:uFillTx/>
                <a:latin typeface="Verdana"/>
                <a:ea typeface="+mn-ea"/>
                <a:cs typeface="+mn-cs"/>
              </a:rPr>
              <a:t>* Not a new datums</a:t>
            </a:r>
            <a:endParaRPr kumimoji="0" lang="en-US" altLang="en-US" sz="1400" b="0" i="1" u="none" strike="noStrike" kern="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21204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Coordinate Conversions - NCAT</a:t>
            </a:r>
          </a:p>
        </p:txBody>
      </p:sp>
    </p:spTree>
    <p:extLst>
      <p:ext uri="{BB962C8B-B14F-4D97-AF65-F5344CB8AC3E}">
        <p14:creationId xmlns:p14="http://schemas.microsoft.com/office/powerpoint/2010/main" val="423426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04"/>
            <a:ext cx="9144000" cy="708122"/>
          </a:xfrm>
          <a:solidFill>
            <a:schemeClr val="bg1"/>
          </a:solidFill>
        </p:spPr>
        <p:txBody>
          <a:bodyPr/>
          <a:lstStyle/>
          <a:p>
            <a:r>
              <a:rPr lang="en-US" sz="4000" b="1" dirty="0" smtClean="0">
                <a:solidFill>
                  <a:srgbClr val="000099"/>
                </a:solidFill>
              </a:rPr>
              <a:t>NADCON5 in the Geodetic Toolkit</a:t>
            </a:r>
            <a:endParaRPr lang="en-US" sz="4000" b="1" dirty="0">
              <a:solidFill>
                <a:srgbClr val="000099"/>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09" y="896325"/>
            <a:ext cx="5449455" cy="596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1640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46514" y="21240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Y, Z</a:t>
            </a:r>
            <a:endParaRPr lang="en-US" dirty="0">
              <a:solidFill>
                <a:schemeClr val="tx1"/>
              </a:solidFill>
            </a:endParaRPr>
          </a:p>
        </p:txBody>
      </p:sp>
      <p:sp>
        <p:nvSpPr>
          <p:cNvPr id="5" name="TextBox 4"/>
          <p:cNvSpPr txBox="1"/>
          <p:nvPr/>
        </p:nvSpPr>
        <p:spPr>
          <a:xfrm>
            <a:off x="19050" y="590550"/>
            <a:ext cx="2962148" cy="2446824"/>
          </a:xfrm>
          <a:prstGeom prst="rect">
            <a:avLst/>
          </a:prstGeom>
          <a:noFill/>
        </p:spPr>
        <p:txBody>
          <a:bodyPr wrap="square" rtlCol="0">
            <a:spAutoFit/>
          </a:bodyPr>
          <a:lstStyle/>
          <a:p>
            <a:r>
              <a:rPr lang="en-US" sz="2400" b="1" dirty="0" smtClean="0">
                <a:solidFill>
                  <a:srgbClr val="FF0000"/>
                </a:solidFill>
              </a:rPr>
              <a:t>NAD 83 (2011)</a:t>
            </a:r>
          </a:p>
          <a:p>
            <a:r>
              <a:rPr lang="en-US" dirty="0" smtClean="0"/>
              <a:t>Allowable Regions:</a:t>
            </a:r>
          </a:p>
          <a:p>
            <a:pPr marL="285750" indent="-285750">
              <a:buFont typeface="Arial" panose="020B0604020202020204" pitchFamily="34" charset="0"/>
              <a:buChar char="•"/>
            </a:pPr>
            <a:r>
              <a:rPr lang="en-US" sz="1100" dirty="0" smtClean="0"/>
              <a:t>CONUS</a:t>
            </a:r>
          </a:p>
          <a:p>
            <a:pPr marL="285750" indent="-285750">
              <a:buFont typeface="Arial" panose="020B0604020202020204" pitchFamily="34" charset="0"/>
              <a:buChar char="•"/>
            </a:pPr>
            <a:r>
              <a:rPr lang="en-US" sz="1100" dirty="0" smtClean="0"/>
              <a:t>Alaska</a:t>
            </a:r>
          </a:p>
          <a:p>
            <a:pPr marL="285750" indent="-285750">
              <a:buFont typeface="Arial" panose="020B0604020202020204" pitchFamily="34" charset="0"/>
              <a:buChar char="•"/>
            </a:pPr>
            <a:r>
              <a:rPr lang="en-US" sz="1100" dirty="0" smtClean="0"/>
              <a:t>Hawaii</a:t>
            </a:r>
          </a:p>
          <a:p>
            <a:pPr marL="285750" indent="-285750">
              <a:buFont typeface="Arial" panose="020B0604020202020204" pitchFamily="34" charset="0"/>
              <a:buChar char="•"/>
            </a:pPr>
            <a:r>
              <a:rPr lang="en-US" sz="1100" dirty="0" smtClean="0"/>
              <a:t>PR/VI</a:t>
            </a:r>
          </a:p>
          <a:p>
            <a:pPr marL="285750" indent="-285750">
              <a:buFont typeface="Arial" panose="020B0604020202020204" pitchFamily="34" charset="0"/>
              <a:buChar char="•"/>
            </a:pPr>
            <a:r>
              <a:rPr lang="en-US" sz="1100" dirty="0" smtClean="0"/>
              <a:t>AS</a:t>
            </a:r>
          </a:p>
          <a:p>
            <a:pPr marL="285750" indent="-285750">
              <a:buFont typeface="Arial" panose="020B0604020202020204" pitchFamily="34" charset="0"/>
              <a:buChar char="•"/>
            </a:pPr>
            <a:r>
              <a:rPr lang="en-US" sz="1100" dirty="0" smtClean="0"/>
              <a:t>Guam/CNMI</a:t>
            </a:r>
          </a:p>
          <a:p>
            <a:pPr marL="285750" indent="-285750">
              <a:buFont typeface="Arial" panose="020B0604020202020204" pitchFamily="34" charset="0"/>
              <a:buChar char="•"/>
            </a:pPr>
            <a:r>
              <a:rPr lang="en-US" sz="1100" dirty="0"/>
              <a:t>St. Paul</a:t>
            </a:r>
          </a:p>
          <a:p>
            <a:pPr marL="285750" indent="-285750">
              <a:buFont typeface="Arial" panose="020B0604020202020204" pitchFamily="34" charset="0"/>
              <a:buChar char="•"/>
            </a:pPr>
            <a:r>
              <a:rPr lang="en-US" sz="1100" dirty="0"/>
              <a:t>St. George</a:t>
            </a:r>
          </a:p>
          <a:p>
            <a:pPr marL="285750" indent="-285750">
              <a:buFont typeface="Arial" panose="020B0604020202020204" pitchFamily="34" charset="0"/>
              <a:buChar char="•"/>
            </a:pPr>
            <a:r>
              <a:rPr lang="en-US" sz="1100" dirty="0"/>
              <a:t>St. Lawrence</a:t>
            </a:r>
          </a:p>
          <a:p>
            <a:pPr marL="285750" indent="-285750">
              <a:buFont typeface="Arial" panose="020B0604020202020204" pitchFamily="34" charset="0"/>
              <a:buChar char="•"/>
            </a:pPr>
            <a:endParaRPr lang="en-US" sz="1200" dirty="0" smtClean="0"/>
          </a:p>
        </p:txBody>
      </p:sp>
      <p:sp>
        <p:nvSpPr>
          <p:cNvPr id="6" name="Oval 5"/>
          <p:cNvSpPr/>
          <p:nvPr/>
        </p:nvSpPr>
        <p:spPr>
          <a:xfrm>
            <a:off x="2578678" y="5084989"/>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USNG</a:t>
            </a:r>
            <a:endParaRPr lang="en-US" dirty="0">
              <a:solidFill>
                <a:schemeClr val="tx1"/>
              </a:solidFill>
            </a:endParaRPr>
          </a:p>
        </p:txBody>
      </p:sp>
      <p:sp>
        <p:nvSpPr>
          <p:cNvPr id="7" name="Oval 6"/>
          <p:cNvSpPr/>
          <p:nvPr/>
        </p:nvSpPr>
        <p:spPr>
          <a:xfrm>
            <a:off x="5737514" y="50958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UTM</a:t>
            </a:r>
            <a:endParaRPr lang="en-US" dirty="0">
              <a:solidFill>
                <a:schemeClr val="tx1"/>
              </a:solidFill>
            </a:endParaRPr>
          </a:p>
        </p:txBody>
      </p:sp>
      <p:sp>
        <p:nvSpPr>
          <p:cNvPr id="8" name="Oval 7"/>
          <p:cNvSpPr/>
          <p:nvPr/>
        </p:nvSpPr>
        <p:spPr>
          <a:xfrm>
            <a:off x="6610350" y="21240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SPC</a:t>
            </a:r>
            <a:endParaRPr lang="en-US" dirty="0">
              <a:solidFill>
                <a:schemeClr val="tx1"/>
              </a:solidFill>
            </a:endParaRPr>
          </a:p>
        </p:txBody>
      </p:sp>
      <p:sp>
        <p:nvSpPr>
          <p:cNvPr id="9" name="Oval 8"/>
          <p:cNvSpPr/>
          <p:nvPr/>
        </p:nvSpPr>
        <p:spPr>
          <a:xfrm>
            <a:off x="4095750" y="494226"/>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Symbol" panose="05050102010706020507" pitchFamily="18" charset="2"/>
              </a:rPr>
              <a:t>f</a:t>
            </a:r>
            <a:r>
              <a:rPr lang="en-US" dirty="0" smtClean="0">
                <a:solidFill>
                  <a:schemeClr val="tx1"/>
                </a:solidFill>
              </a:rPr>
              <a:t>, </a:t>
            </a:r>
            <a:r>
              <a:rPr lang="en-US" dirty="0" smtClean="0">
                <a:solidFill>
                  <a:schemeClr val="tx1"/>
                </a:solidFill>
                <a:latin typeface="Symbol" panose="05050102010706020507" pitchFamily="18" charset="2"/>
              </a:rPr>
              <a:t>l</a:t>
            </a:r>
            <a:r>
              <a:rPr lang="en-US" dirty="0" smtClean="0">
                <a:solidFill>
                  <a:schemeClr val="tx1"/>
                </a:solidFill>
              </a:rPr>
              <a:t>, h</a:t>
            </a:r>
            <a:endParaRPr lang="en-US" dirty="0">
              <a:solidFill>
                <a:schemeClr val="tx1"/>
              </a:solidFill>
            </a:endParaRPr>
          </a:p>
        </p:txBody>
      </p:sp>
      <p:cxnSp>
        <p:nvCxnSpPr>
          <p:cNvPr id="19" name="Straight Connector 18"/>
          <p:cNvCxnSpPr/>
          <p:nvPr/>
        </p:nvCxnSpPr>
        <p:spPr>
          <a:xfrm flipH="1">
            <a:off x="3680114" y="2124075"/>
            <a:ext cx="91440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70514" y="1666875"/>
            <a:ext cx="1073727"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09805" y="1666875"/>
            <a:ext cx="1094509" cy="832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04114" y="2099334"/>
            <a:ext cx="1014845" cy="3072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489489">
            <a:off x="2963259" y="1513953"/>
            <a:ext cx="907236" cy="646331"/>
          </a:xfrm>
          <a:prstGeom prst="rect">
            <a:avLst/>
          </a:prstGeom>
          <a:noFill/>
        </p:spPr>
        <p:txBody>
          <a:bodyPr wrap="none" rtlCol="0">
            <a:spAutoFit/>
          </a:bodyPr>
          <a:lstStyle/>
          <a:p>
            <a:r>
              <a:rPr lang="en-US" dirty="0"/>
              <a:t>x</a:t>
            </a:r>
            <a:r>
              <a:rPr lang="en-US" dirty="0" smtClean="0"/>
              <a:t>yz2plh</a:t>
            </a:r>
          </a:p>
          <a:p>
            <a:r>
              <a:rPr lang="en-US" dirty="0" smtClean="0"/>
              <a:t>plh2xyz</a:t>
            </a:r>
            <a:endParaRPr lang="en-US" dirty="0"/>
          </a:p>
        </p:txBody>
      </p:sp>
      <p:sp>
        <p:nvSpPr>
          <p:cNvPr id="29" name="TextBox 28"/>
          <p:cNvSpPr txBox="1"/>
          <p:nvPr/>
        </p:nvSpPr>
        <p:spPr>
          <a:xfrm rot="19489489">
            <a:off x="3214246" y="2090720"/>
            <a:ext cx="1033488" cy="307777"/>
          </a:xfrm>
          <a:prstGeom prst="rect">
            <a:avLst/>
          </a:prstGeom>
          <a:noFill/>
        </p:spPr>
        <p:txBody>
          <a:bodyPr wrap="none" rtlCol="0">
            <a:spAutoFit/>
          </a:bodyPr>
          <a:lstStyle/>
          <a:p>
            <a:r>
              <a:rPr lang="en-US" sz="1400" dirty="0" err="1" smtClean="0">
                <a:solidFill>
                  <a:srgbClr val="FF0000"/>
                </a:solidFill>
              </a:rPr>
              <a:t>a,f</a:t>
            </a:r>
            <a:r>
              <a:rPr lang="en-US" sz="1400" dirty="0" smtClean="0">
                <a:solidFill>
                  <a:srgbClr val="FF0000"/>
                </a:solidFill>
              </a:rPr>
              <a:t> (GRS 80)</a:t>
            </a:r>
          </a:p>
        </p:txBody>
      </p:sp>
      <p:sp>
        <p:nvSpPr>
          <p:cNvPr id="32" name="TextBox 31"/>
          <p:cNvSpPr txBox="1"/>
          <p:nvPr/>
        </p:nvSpPr>
        <p:spPr>
          <a:xfrm rot="20628690">
            <a:off x="5901373" y="3897329"/>
            <a:ext cx="747320" cy="369332"/>
          </a:xfrm>
          <a:prstGeom prst="rect">
            <a:avLst/>
          </a:prstGeom>
          <a:noFill/>
        </p:spPr>
        <p:txBody>
          <a:bodyPr wrap="none" rtlCol="0">
            <a:spAutoFit/>
          </a:bodyPr>
          <a:lstStyle/>
          <a:p>
            <a:r>
              <a:rPr lang="en-US" dirty="0" smtClean="0"/>
              <a:t>UTMS</a:t>
            </a:r>
          </a:p>
        </p:txBody>
      </p:sp>
      <p:sp>
        <p:nvSpPr>
          <p:cNvPr id="33" name="TextBox 32"/>
          <p:cNvSpPr txBox="1"/>
          <p:nvPr/>
        </p:nvSpPr>
        <p:spPr>
          <a:xfrm rot="20516042">
            <a:off x="6048357" y="4122073"/>
            <a:ext cx="913583" cy="276999"/>
          </a:xfrm>
          <a:prstGeom prst="rect">
            <a:avLst/>
          </a:prstGeom>
          <a:noFill/>
        </p:spPr>
        <p:txBody>
          <a:bodyPr wrap="none" rtlCol="0">
            <a:spAutoFit/>
          </a:bodyPr>
          <a:lstStyle/>
          <a:p>
            <a:r>
              <a:rPr lang="en-US" sz="1200" dirty="0" err="1" smtClean="0">
                <a:solidFill>
                  <a:srgbClr val="FF0000"/>
                </a:solidFill>
              </a:rPr>
              <a:t>a,f</a:t>
            </a:r>
            <a:r>
              <a:rPr lang="en-US" sz="1200" dirty="0" smtClean="0">
                <a:solidFill>
                  <a:srgbClr val="FF0000"/>
                </a:solidFill>
              </a:rPr>
              <a:t> (GRS 80)</a:t>
            </a:r>
          </a:p>
        </p:txBody>
      </p:sp>
      <p:sp>
        <p:nvSpPr>
          <p:cNvPr id="36" name="TextBox 35"/>
          <p:cNvSpPr txBox="1"/>
          <p:nvPr/>
        </p:nvSpPr>
        <p:spPr>
          <a:xfrm rot="2236872">
            <a:off x="5972684" y="1742163"/>
            <a:ext cx="766557" cy="369332"/>
          </a:xfrm>
          <a:prstGeom prst="rect">
            <a:avLst/>
          </a:prstGeom>
          <a:noFill/>
        </p:spPr>
        <p:txBody>
          <a:bodyPr wrap="none" rtlCol="0">
            <a:spAutoFit/>
          </a:bodyPr>
          <a:lstStyle/>
          <a:p>
            <a:r>
              <a:rPr lang="en-US" dirty="0" smtClean="0"/>
              <a:t>SPC83</a:t>
            </a:r>
          </a:p>
        </p:txBody>
      </p:sp>
      <p:sp>
        <p:nvSpPr>
          <p:cNvPr id="37" name="TextBox 36"/>
          <p:cNvSpPr txBox="1"/>
          <p:nvPr/>
        </p:nvSpPr>
        <p:spPr>
          <a:xfrm rot="2362193">
            <a:off x="5586867" y="1985960"/>
            <a:ext cx="949299" cy="369332"/>
          </a:xfrm>
          <a:prstGeom prst="rect">
            <a:avLst/>
          </a:prstGeom>
          <a:noFill/>
        </p:spPr>
        <p:txBody>
          <a:bodyPr wrap="none" rtlCol="0">
            <a:spAutoFit/>
          </a:bodyPr>
          <a:lstStyle/>
          <a:p>
            <a:r>
              <a:rPr lang="en-US" dirty="0" smtClean="0">
                <a:solidFill>
                  <a:srgbClr val="FF0000"/>
                </a:solidFill>
              </a:rPr>
              <a:t>NAD 83 </a:t>
            </a:r>
          </a:p>
        </p:txBody>
      </p:sp>
      <p:sp>
        <p:nvSpPr>
          <p:cNvPr id="38" name="TextBox 37"/>
          <p:cNvSpPr txBox="1"/>
          <p:nvPr/>
        </p:nvSpPr>
        <p:spPr>
          <a:xfrm rot="923916">
            <a:off x="4147638" y="3621989"/>
            <a:ext cx="732893" cy="369332"/>
          </a:xfrm>
          <a:prstGeom prst="rect">
            <a:avLst/>
          </a:prstGeom>
          <a:noFill/>
        </p:spPr>
        <p:txBody>
          <a:bodyPr wrap="none" rtlCol="0">
            <a:spAutoFit/>
          </a:bodyPr>
          <a:lstStyle/>
          <a:p>
            <a:r>
              <a:rPr lang="en-US" dirty="0" smtClean="0"/>
              <a:t>USNG</a:t>
            </a:r>
          </a:p>
        </p:txBody>
      </p:sp>
      <p:sp>
        <p:nvSpPr>
          <p:cNvPr id="40" name="TextBox 39"/>
          <p:cNvSpPr txBox="1"/>
          <p:nvPr/>
        </p:nvSpPr>
        <p:spPr>
          <a:xfrm rot="1127199">
            <a:off x="4008015" y="3909116"/>
            <a:ext cx="949299" cy="369332"/>
          </a:xfrm>
          <a:prstGeom prst="rect">
            <a:avLst/>
          </a:prstGeom>
          <a:noFill/>
        </p:spPr>
        <p:txBody>
          <a:bodyPr wrap="none" rtlCol="0">
            <a:spAutoFit/>
          </a:bodyPr>
          <a:lstStyle/>
          <a:p>
            <a:r>
              <a:rPr lang="en-US" dirty="0" smtClean="0">
                <a:solidFill>
                  <a:srgbClr val="FF0000"/>
                </a:solidFill>
              </a:rPr>
              <a:t>NAD 83 </a:t>
            </a:r>
          </a:p>
        </p:txBody>
      </p:sp>
      <p:cxnSp>
        <p:nvCxnSpPr>
          <p:cNvPr id="43" name="Straight Connector 42"/>
          <p:cNvCxnSpPr/>
          <p:nvPr/>
        </p:nvCxnSpPr>
        <p:spPr>
          <a:xfrm>
            <a:off x="4255078" y="6116413"/>
            <a:ext cx="1517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47167" y="5576964"/>
            <a:ext cx="732893" cy="369332"/>
          </a:xfrm>
          <a:prstGeom prst="rect">
            <a:avLst/>
          </a:prstGeom>
          <a:noFill/>
        </p:spPr>
        <p:txBody>
          <a:bodyPr wrap="none" rtlCol="0">
            <a:spAutoFit/>
          </a:bodyPr>
          <a:lstStyle/>
          <a:p>
            <a:r>
              <a:rPr lang="en-US" dirty="0" smtClean="0"/>
              <a:t>USNG</a:t>
            </a:r>
          </a:p>
        </p:txBody>
      </p:sp>
      <p:sp>
        <p:nvSpPr>
          <p:cNvPr id="46" name="TextBox 45"/>
          <p:cNvSpPr txBox="1"/>
          <p:nvPr/>
        </p:nvSpPr>
        <p:spPr>
          <a:xfrm>
            <a:off x="4543298" y="6116413"/>
            <a:ext cx="896399" cy="369332"/>
          </a:xfrm>
          <a:prstGeom prst="rect">
            <a:avLst/>
          </a:prstGeom>
          <a:noFill/>
        </p:spPr>
        <p:txBody>
          <a:bodyPr wrap="none" rtlCol="0">
            <a:spAutoFit/>
          </a:bodyPr>
          <a:lstStyle/>
          <a:p>
            <a:r>
              <a:rPr lang="en-US" dirty="0" smtClean="0">
                <a:solidFill>
                  <a:srgbClr val="FF0000"/>
                </a:solidFill>
              </a:rPr>
              <a:t>NAD 83</a:t>
            </a:r>
          </a:p>
        </p:txBody>
      </p:sp>
    </p:spTree>
    <p:extLst>
      <p:ext uri="{BB962C8B-B14F-4D97-AF65-F5344CB8AC3E}">
        <p14:creationId xmlns:p14="http://schemas.microsoft.com/office/powerpoint/2010/main" val="91263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982011" y="858324"/>
            <a:ext cx="3053272" cy="923330"/>
          </a:xfrm>
          <a:prstGeom prst="rect">
            <a:avLst/>
          </a:prstGeom>
          <a:noFill/>
        </p:spPr>
        <p:txBody>
          <a:bodyPr wrap="none" rtlCol="0">
            <a:spAutoFit/>
          </a:bodyPr>
          <a:lstStyle/>
          <a:p>
            <a:pPr algn="ctr"/>
            <a:r>
              <a:rPr lang="en-US" b="1" dirty="0" smtClean="0"/>
              <a:t>Region:  CONUS</a:t>
            </a:r>
          </a:p>
          <a:p>
            <a:pPr algn="ctr"/>
            <a:endParaRPr lang="en-US" b="1" dirty="0" smtClean="0"/>
          </a:p>
          <a:p>
            <a:r>
              <a:rPr lang="en-US" dirty="0" smtClean="0"/>
              <a:t>NADCON 5 connections in RED</a:t>
            </a:r>
            <a:endParaRPr lang="en-US" dirty="0"/>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7515809" y="1310148"/>
            <a:ext cx="40465" cy="150025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25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Tree>
    <p:extLst>
      <p:ext uri="{BB962C8B-B14F-4D97-AF65-F5344CB8AC3E}">
        <p14:creationId xmlns:p14="http://schemas.microsoft.com/office/powerpoint/2010/main" val="3503237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770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4237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 y="203204"/>
            <a:ext cx="9144000" cy="60207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1" y="0"/>
            <a:ext cx="9115917" cy="6746619"/>
          </a:xfrm>
          <a:prstGeom prst="rect">
            <a:avLst/>
          </a:prstGeom>
        </p:spPr>
      </p:pic>
    </p:spTree>
    <p:extLst>
      <p:ext uri="{BB962C8B-B14F-4D97-AF65-F5344CB8AC3E}">
        <p14:creationId xmlns:p14="http://schemas.microsoft.com/office/powerpoint/2010/main" val="368954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B-order  (1 part in 1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A-order (1 part in 10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57600" y="2586172"/>
            <a:ext cx="1600200" cy="3833666"/>
          </a:xfrm>
          <a:prstGeom prst="rect">
            <a:avLst/>
          </a:prstGeom>
          <a:noFill/>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77801" y="2586173"/>
            <a:ext cx="5037667"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265" y="3229644"/>
            <a:ext cx="5037667"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57800" y="2582331"/>
            <a:ext cx="3733800" cy="1261884"/>
          </a:xfrm>
          <a:prstGeom prst="rect">
            <a:avLst/>
          </a:prstGeom>
          <a:solidFill>
            <a:schemeClr val="bg1"/>
          </a:solidFill>
          <a:ln w="50800">
            <a:solidFill>
              <a:srgbClr val="00B050"/>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2" name="Rectangle 11"/>
          <p:cNvSpPr/>
          <p:nvPr/>
        </p:nvSpPr>
        <p:spPr>
          <a:xfrm>
            <a:off x="194727" y="3873108"/>
            <a:ext cx="5037667" cy="8512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66262" y="3875240"/>
            <a:ext cx="3725338" cy="861774"/>
          </a:xfrm>
          <a:prstGeom prst="rect">
            <a:avLst/>
          </a:prstGeom>
          <a:solidFill>
            <a:schemeClr val="bg1"/>
          </a:solidFill>
          <a:ln w="38100">
            <a:solidFill>
              <a:srgbClr val="FF0000"/>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4" name="Rectangle 13"/>
          <p:cNvSpPr/>
          <p:nvPr/>
        </p:nvSpPr>
        <p:spPr>
          <a:xfrm>
            <a:off x="186258" y="4779047"/>
            <a:ext cx="5037667" cy="1640791"/>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66258" y="4771707"/>
            <a:ext cx="3725342" cy="1615827"/>
          </a:xfrm>
          <a:prstGeom prst="rect">
            <a:avLst/>
          </a:prstGeom>
          <a:solidFill>
            <a:schemeClr val="bg1"/>
          </a:solidFill>
          <a:ln w="38100">
            <a:solidFill>
              <a:srgbClr val="0000CC"/>
            </a:solidFill>
          </a:ln>
        </p:spPr>
        <p:txBody>
          <a:bodyPr wrap="square" rtlCol="0">
            <a:spAutoFit/>
          </a:bodyPr>
          <a:lstStyle/>
          <a:p>
            <a:endParaRPr lang="en-US" dirty="0" smtClean="0"/>
          </a:p>
          <a:p>
            <a:endParaRPr lang="en-US" dirty="0" smtClean="0"/>
          </a:p>
          <a:p>
            <a:pPr marL="169863" indent="-169863"/>
            <a:r>
              <a:rPr lang="en-US" dirty="0" smtClean="0"/>
              <a:t>   GPS – CORS STATIONS ARE  MEANS OF REFERENCE FOR THE NSRS.</a:t>
            </a:r>
          </a:p>
          <a:p>
            <a:endParaRPr lang="en-US" sz="1100" dirty="0" smtClean="0"/>
          </a:p>
          <a:p>
            <a:endParaRPr lang="en-US" sz="1100" dirty="0" smtClean="0"/>
          </a:p>
          <a:p>
            <a:endParaRPr lang="en-US" sz="1000" dirty="0" smtClean="0"/>
          </a:p>
          <a:p>
            <a:endParaRPr lang="en-US" sz="1100" dirty="0"/>
          </a:p>
        </p:txBody>
      </p:sp>
    </p:spTree>
    <p:extLst>
      <p:ext uri="{BB962C8B-B14F-4D97-AF65-F5344CB8AC3E}">
        <p14:creationId xmlns:p14="http://schemas.microsoft.com/office/powerpoint/2010/main" val="148670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05" t="16819" r="13491" b="15261"/>
          <a:stretch/>
        </p:blipFill>
        <p:spPr>
          <a:xfrm>
            <a:off x="4726714" y="1395813"/>
            <a:ext cx="4360391" cy="5432611"/>
          </a:xfrm>
          <a:prstGeom prst="rect">
            <a:avLst/>
          </a:prstGeom>
          <a:ln w="38100">
            <a:solidFill>
              <a:srgbClr val="FFC000"/>
            </a:solidFill>
          </a:ln>
        </p:spPr>
      </p:pic>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7934" r="24473" b="23726"/>
          <a:stretch/>
        </p:blipFill>
        <p:spPr>
          <a:xfrm>
            <a:off x="82312" y="1382366"/>
            <a:ext cx="4544291" cy="5462187"/>
          </a:xfrm>
          <a:prstGeom prst="rect">
            <a:avLst/>
          </a:prstGeom>
          <a:ln w="50800">
            <a:solidFill>
              <a:srgbClr val="0000CC"/>
            </a:solidFill>
          </a:ln>
        </p:spPr>
      </p:pic>
      <p:sp>
        <p:nvSpPr>
          <p:cNvPr id="2" name="TextBox 1"/>
          <p:cNvSpPr txBox="1"/>
          <p:nvPr/>
        </p:nvSpPr>
        <p:spPr>
          <a:xfrm>
            <a:off x="647119" y="620842"/>
            <a:ext cx="2957861" cy="707886"/>
          </a:xfrm>
          <a:prstGeom prst="rect">
            <a:avLst/>
          </a:prstGeom>
          <a:noFill/>
        </p:spPr>
        <p:txBody>
          <a:bodyPr wrap="none" rtlCol="0">
            <a:spAutoFit/>
          </a:bodyPr>
          <a:lstStyle/>
          <a:p>
            <a:r>
              <a:rPr lang="en-US" sz="2000" b="1" dirty="0" smtClean="0">
                <a:solidFill>
                  <a:srgbClr val="000099"/>
                </a:solidFill>
              </a:rPr>
              <a:t>Old Method  -  Ground </a:t>
            </a:r>
          </a:p>
          <a:p>
            <a:r>
              <a:rPr lang="en-US" sz="2000" b="1" dirty="0" smtClean="0">
                <a:solidFill>
                  <a:srgbClr val="000099"/>
                </a:solidFill>
              </a:rPr>
              <a:t>Marks (Terrestrial)</a:t>
            </a:r>
            <a:endParaRPr lang="en-US" sz="2000" b="1" dirty="0">
              <a:solidFill>
                <a:srgbClr val="000099"/>
              </a:solidFill>
            </a:endParaRPr>
          </a:p>
        </p:txBody>
      </p:sp>
      <p:sp>
        <p:nvSpPr>
          <p:cNvPr id="10" name="TextBox 9"/>
          <p:cNvSpPr txBox="1"/>
          <p:nvPr/>
        </p:nvSpPr>
        <p:spPr>
          <a:xfrm>
            <a:off x="5047962" y="630700"/>
            <a:ext cx="3942105" cy="707886"/>
          </a:xfrm>
          <a:prstGeom prst="rect">
            <a:avLst/>
          </a:prstGeom>
          <a:noFill/>
        </p:spPr>
        <p:txBody>
          <a:bodyPr wrap="none" rtlCol="0">
            <a:spAutoFit/>
          </a:bodyPr>
          <a:lstStyle/>
          <a:p>
            <a:r>
              <a:rPr lang="en-US" sz="2000" b="1" dirty="0" smtClean="0">
                <a:solidFill>
                  <a:srgbClr val="FF6600"/>
                </a:solidFill>
              </a:rPr>
              <a:t>New Method  -  GNSS Stations</a:t>
            </a:r>
          </a:p>
          <a:p>
            <a:r>
              <a:rPr lang="en-US" sz="2000" b="1" dirty="0" smtClean="0">
                <a:solidFill>
                  <a:srgbClr val="FF6600"/>
                </a:solidFill>
              </a:rPr>
              <a:t>                  (CORS)</a:t>
            </a:r>
            <a:endParaRPr lang="en-US" sz="2000" b="1" dirty="0">
              <a:solidFill>
                <a:srgbClr val="FF6600"/>
              </a:solidFill>
            </a:endParaRPr>
          </a:p>
        </p:txBody>
      </p:sp>
    </p:spTree>
    <p:extLst>
      <p:ext uri="{BB962C8B-B14F-4D97-AF65-F5344CB8AC3E}">
        <p14:creationId xmlns:p14="http://schemas.microsoft.com/office/powerpoint/2010/main" val="3041498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10695</TotalTime>
  <Words>2845</Words>
  <Application>Microsoft Office PowerPoint</Application>
  <PresentationFormat>On-screen Show (4:3)</PresentationFormat>
  <Paragraphs>533</Paragraphs>
  <Slides>64</Slides>
  <Notes>34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64</vt:i4>
      </vt:variant>
    </vt:vector>
  </HeadingPairs>
  <TitlesOfParts>
    <vt:vector size="78" baseType="lpstr">
      <vt:lpstr>MS PGothic</vt:lpstr>
      <vt:lpstr>MS PGothic</vt:lpstr>
      <vt:lpstr>宋体</vt:lpstr>
      <vt:lpstr>Arial</vt:lpstr>
      <vt:lpstr>ArialMT</vt:lpstr>
      <vt:lpstr>Calibri</vt:lpstr>
      <vt:lpstr>Gill Sans MT</vt:lpstr>
      <vt:lpstr>Helvetica Light</vt:lpstr>
      <vt:lpstr>Symbol</vt:lpstr>
      <vt:lpstr>Times New Roman</vt:lpstr>
      <vt:lpstr>Verdana</vt:lpstr>
      <vt:lpstr>Wingdings</vt:lpstr>
      <vt:lpstr>Office Theme</vt:lpstr>
      <vt:lpstr>1_NOAA-NGS - Grey - No Bird - 052715</vt:lpstr>
      <vt:lpstr>PowerPoint Presentation</vt:lpstr>
      <vt:lpstr>Presentation Outline</vt:lpstr>
      <vt:lpstr>U.S. Department of Commerce National Oceanic &amp; Atmospheric Administration National Geodetic Survey  </vt:lpstr>
      <vt:lpstr>NGS MISSION - The NSRS</vt:lpstr>
      <vt:lpstr>U.S. Horizontal (&amp; Geometric) Datums</vt:lpstr>
      <vt:lpstr>PowerPoint Presentation</vt:lpstr>
      <vt:lpstr>PowerPoint Presentation</vt:lpstr>
      <vt:lpstr>National Spatial Reference System(NSRS) Improvements in the Horizontal Datums</vt:lpstr>
      <vt:lpstr>PowerPoint Presentation</vt:lpstr>
      <vt:lpstr>NGS Published CORS</vt:lpstr>
      <vt:lpstr>PowerPoint Presentation</vt:lpstr>
      <vt:lpstr>PowerPoint Presentation</vt:lpstr>
      <vt:lpstr>PowerPoint Presentation</vt:lpstr>
      <vt:lpstr>PowerPoint Presentation</vt:lpstr>
      <vt:lpstr> Future Geometric (3-D) Reference Frame</vt:lpstr>
      <vt:lpstr>Four Frames/Plates in 2022</vt:lpstr>
      <vt:lpstr>Datum Names</vt:lpstr>
      <vt:lpstr>PowerPoint Presentation</vt:lpstr>
      <vt:lpstr>Intra-frame velocities</vt:lpstr>
      <vt:lpstr>Horizontal velocities after Repro1</vt:lpstr>
      <vt:lpstr>PowerPoint Presentation</vt:lpstr>
      <vt:lpstr>PowerPoint Presentation</vt:lpstr>
      <vt:lpstr>Determining Geometric Positions After 2022</vt:lpstr>
      <vt:lpstr>U.S. Vertical Datums</vt:lpstr>
      <vt:lpstr>PowerPoint Presentation</vt:lpstr>
      <vt:lpstr>PowerPoint Presentation</vt:lpstr>
      <vt:lpstr>PowerPoint Presentation</vt:lpstr>
      <vt:lpstr>PowerPoint Presentation</vt:lpstr>
      <vt:lpstr>PowerPoint Presentation</vt:lpstr>
      <vt:lpstr>NEW VERTICAL DATUM (Rationale)</vt:lpstr>
      <vt:lpstr>Names</vt:lpstr>
      <vt:lpstr>Expected changes to orthometric heights</vt:lpstr>
      <vt:lpstr>PowerPoint Presentation</vt:lpstr>
      <vt:lpstr>Current and Best NGS Geoid: USGG2012</vt:lpstr>
      <vt:lpstr>PowerPoint Presentation</vt:lpstr>
      <vt:lpstr>PowerPoint Presentation</vt:lpstr>
      <vt:lpstr>PowerPoint Presentation</vt:lpstr>
      <vt:lpstr>Validating Geoid Accuracy </vt:lpstr>
      <vt:lpstr>Surveys Performed</vt:lpstr>
      <vt:lpstr>GSVS11 Results</vt:lpstr>
      <vt:lpstr>Determining Orthometric Heights After 2022</vt:lpstr>
      <vt:lpstr>Geoid Monitoring Service (GeMS)</vt:lpstr>
      <vt:lpstr>PowerPoint Presentation</vt:lpstr>
      <vt:lpstr>Preparing for New Reference Frames </vt:lpstr>
      <vt:lpstr>How to Plan for 2022</vt:lpstr>
      <vt:lpstr>Metadata is Critical</vt:lpstr>
      <vt:lpstr>State Plane Coordinates System 2022</vt:lpstr>
      <vt:lpstr>PowerPoint Presentation</vt:lpstr>
      <vt:lpstr>SPCS Special Publication</vt:lpstr>
      <vt:lpstr>PowerPoint Presentation</vt:lpstr>
      <vt:lpstr>PowerPoint Presentation</vt:lpstr>
      <vt:lpstr>PowerPoint Presentation</vt:lpstr>
      <vt:lpstr>PowerPoint Presentation</vt:lpstr>
      <vt:lpstr>GPS on Bench Mark Project &amp; Geoid 18</vt:lpstr>
      <vt:lpstr>PowerPoint Presentation</vt:lpstr>
      <vt:lpstr>What is “GPS on Bench Marks“ ?</vt:lpstr>
      <vt:lpstr>PowerPoint Presentation</vt:lpstr>
      <vt:lpstr>PowerPoint Presentation</vt:lpstr>
      <vt:lpstr>PowerPoint Presentation</vt:lpstr>
      <vt:lpstr>Coordinate Conversions - NCAT</vt:lpstr>
      <vt:lpstr>NADCON5 in the Geodetic Toolkit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186</cp:revision>
  <dcterms:modified xsi:type="dcterms:W3CDTF">2018-10-02T16:18:33Z</dcterms:modified>
</cp:coreProperties>
</file>