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mp" ContentType="image/png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7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17" r:id="rId1"/>
    <p:sldMasterId id="2147483829" r:id="rId2"/>
    <p:sldMasterId id="2147483841" r:id="rId3"/>
    <p:sldMasterId id="2147483853" r:id="rId4"/>
  </p:sldMasterIdLst>
  <p:notesMasterIdLst>
    <p:notesMasterId r:id="rId124"/>
  </p:notesMasterIdLst>
  <p:handoutMasterIdLst>
    <p:handoutMasterId r:id="rId125"/>
  </p:handoutMasterIdLst>
  <p:sldIdLst>
    <p:sldId id="257" r:id="rId5"/>
    <p:sldId id="452" r:id="rId6"/>
    <p:sldId id="360" r:id="rId7"/>
    <p:sldId id="714" r:id="rId8"/>
    <p:sldId id="708" r:id="rId9"/>
    <p:sldId id="310" r:id="rId10"/>
    <p:sldId id="717" r:id="rId11"/>
    <p:sldId id="739" r:id="rId12"/>
    <p:sldId id="307" r:id="rId13"/>
    <p:sldId id="308" r:id="rId14"/>
    <p:sldId id="364" r:id="rId15"/>
    <p:sldId id="258" r:id="rId16"/>
    <p:sldId id="259" r:id="rId17"/>
    <p:sldId id="260" r:id="rId18"/>
    <p:sldId id="718" r:id="rId19"/>
    <p:sldId id="314" r:id="rId20"/>
    <p:sldId id="287" r:id="rId21"/>
    <p:sldId id="286" r:id="rId22"/>
    <p:sldId id="346" r:id="rId23"/>
    <p:sldId id="317" r:id="rId24"/>
    <p:sldId id="729" r:id="rId25"/>
    <p:sldId id="283" r:id="rId26"/>
    <p:sldId id="362" r:id="rId27"/>
    <p:sldId id="363" r:id="rId28"/>
    <p:sldId id="332" r:id="rId29"/>
    <p:sldId id="664" r:id="rId30"/>
    <p:sldId id="261" r:id="rId31"/>
    <p:sldId id="656" r:id="rId32"/>
    <p:sldId id="478" r:id="rId33"/>
    <p:sldId id="643" r:id="rId34"/>
    <p:sldId id="644" r:id="rId35"/>
    <p:sldId id="645" r:id="rId36"/>
    <p:sldId id="646" r:id="rId37"/>
    <p:sldId id="647" r:id="rId38"/>
    <p:sldId id="648" r:id="rId39"/>
    <p:sldId id="649" r:id="rId40"/>
    <p:sldId id="709" r:id="rId41"/>
    <p:sldId id="710" r:id="rId42"/>
    <p:sldId id="712" r:id="rId43"/>
    <p:sldId id="711" r:id="rId44"/>
    <p:sldId id="727" r:id="rId45"/>
    <p:sldId id="728" r:id="rId46"/>
    <p:sldId id="655" r:id="rId47"/>
    <p:sldId id="719" r:id="rId48"/>
    <p:sldId id="723" r:id="rId49"/>
    <p:sldId id="724" r:id="rId50"/>
    <p:sldId id="588" r:id="rId51"/>
    <p:sldId id="716" r:id="rId52"/>
    <p:sldId id="658" r:id="rId53"/>
    <p:sldId id="721" r:id="rId54"/>
    <p:sldId id="713" r:id="rId55"/>
    <p:sldId id="720" r:id="rId56"/>
    <p:sldId id="731" r:id="rId57"/>
    <p:sldId id="732" r:id="rId58"/>
    <p:sldId id="657" r:id="rId59"/>
    <p:sldId id="726" r:id="rId60"/>
    <p:sldId id="659" r:id="rId61"/>
    <p:sldId id="465" r:id="rId62"/>
    <p:sldId id="464" r:id="rId63"/>
    <p:sldId id="456" r:id="rId64"/>
    <p:sldId id="531" r:id="rId65"/>
    <p:sldId id="469" r:id="rId66"/>
    <p:sldId id="470" r:id="rId67"/>
    <p:sldId id="471" r:id="rId68"/>
    <p:sldId id="472" r:id="rId69"/>
    <p:sldId id="473" r:id="rId70"/>
    <p:sldId id="474" r:id="rId71"/>
    <p:sldId id="475" r:id="rId72"/>
    <p:sldId id="482" r:id="rId73"/>
    <p:sldId id="483" r:id="rId74"/>
    <p:sldId id="485" r:id="rId75"/>
    <p:sldId id="487" r:id="rId76"/>
    <p:sldId id="495" r:id="rId77"/>
    <p:sldId id="491" r:id="rId78"/>
    <p:sldId id="492" r:id="rId79"/>
    <p:sldId id="498" r:id="rId80"/>
    <p:sldId id="499" r:id="rId81"/>
    <p:sldId id="500" r:id="rId82"/>
    <p:sldId id="501" r:id="rId83"/>
    <p:sldId id="502" r:id="rId84"/>
    <p:sldId id="504" r:id="rId85"/>
    <p:sldId id="505" r:id="rId86"/>
    <p:sldId id="506" r:id="rId87"/>
    <p:sldId id="511" r:id="rId88"/>
    <p:sldId id="507" r:id="rId89"/>
    <p:sldId id="508" r:id="rId90"/>
    <p:sldId id="509" r:id="rId91"/>
    <p:sldId id="663" r:id="rId92"/>
    <p:sldId id="513" r:id="rId93"/>
    <p:sldId id="514" r:id="rId94"/>
    <p:sldId id="516" r:id="rId95"/>
    <p:sldId id="517" r:id="rId96"/>
    <p:sldId id="518" r:id="rId97"/>
    <p:sldId id="515" r:id="rId98"/>
    <p:sldId id="520" r:id="rId99"/>
    <p:sldId id="521" r:id="rId100"/>
    <p:sldId id="707" r:id="rId101"/>
    <p:sldId id="715" r:id="rId102"/>
    <p:sldId id="528" r:id="rId103"/>
    <p:sldId id="338" r:id="rId104"/>
    <p:sldId id="722" r:id="rId105"/>
    <p:sldId id="339" r:id="rId106"/>
    <p:sldId id="341" r:id="rId107"/>
    <p:sldId id="342" r:id="rId108"/>
    <p:sldId id="344" r:id="rId109"/>
    <p:sldId id="340" r:id="rId110"/>
    <p:sldId id="347" r:id="rId111"/>
    <p:sldId id="348" r:id="rId112"/>
    <p:sldId id="349" r:id="rId113"/>
    <p:sldId id="350" r:id="rId114"/>
    <p:sldId id="351" r:id="rId115"/>
    <p:sldId id="352" r:id="rId116"/>
    <p:sldId id="353" r:id="rId117"/>
    <p:sldId id="355" r:id="rId118"/>
    <p:sldId id="366" r:id="rId119"/>
    <p:sldId id="369" r:id="rId120"/>
    <p:sldId id="725" r:id="rId121"/>
    <p:sldId id="359" r:id="rId122"/>
    <p:sldId id="451" r:id="rId123"/>
  </p:sldIdLst>
  <p:sldSz cx="9144000" cy="6858000" type="screen4x3"/>
  <p:notesSz cx="9601200" cy="7315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304" userDrawn="1">
          <p15:clr>
            <a:srgbClr val="A4A3A4"/>
          </p15:clr>
        </p15:guide>
        <p15:guide id="2" pos="3024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Julie.Prusky" initials="J" lastIdx="6" clrIdx="0"/>
  <p:cmAuthor id="1" name="mark.schenewerk" initials="ms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2" clrMode="gray" frameSlides="1"/>
  <p:clrMru>
    <a:srgbClr val="F7FDFF"/>
    <a:srgbClr val="006400"/>
    <a:srgbClr val="00C000"/>
    <a:srgbClr val="FFFFCC"/>
    <a:srgbClr val="FFFF00"/>
    <a:srgbClr val="AFFFAF"/>
    <a:srgbClr val="CC99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7399" autoAdjust="0"/>
    <p:restoredTop sz="96310" autoAdjust="0"/>
  </p:normalViewPr>
  <p:slideViewPr>
    <p:cSldViewPr snapToGrid="0">
      <p:cViewPr varScale="1">
        <p:scale>
          <a:sx n="105" d="100"/>
          <a:sy n="105" d="100"/>
        </p:scale>
        <p:origin x="1542" y="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2952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4872"/>
    </p:cViewPr>
  </p:sorterViewPr>
  <p:notesViewPr>
    <p:cSldViewPr snapToGrid="0">
      <p:cViewPr varScale="1">
        <p:scale>
          <a:sx n="78" d="100"/>
          <a:sy n="78" d="100"/>
        </p:scale>
        <p:origin x="3462" y="108"/>
      </p:cViewPr>
      <p:guideLst>
        <p:guide orient="horz" pos="2304"/>
        <p:guide pos="302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viewProps" Target="viewProps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26" Type="http://schemas.openxmlformats.org/officeDocument/2006/relationships/commentAuthors" Target="commentAuthor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16" Type="http://schemas.openxmlformats.org/officeDocument/2006/relationships/slide" Target="slides/slide112.xml"/><Relationship Id="rId124" Type="http://schemas.openxmlformats.org/officeDocument/2006/relationships/notesMaster" Target="notesMasters/notesMaster1.xml"/><Relationship Id="rId129" Type="http://schemas.openxmlformats.org/officeDocument/2006/relationships/theme" Target="theme/theme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11" Type="http://schemas.openxmlformats.org/officeDocument/2006/relationships/slide" Target="slides/slide10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127" Type="http://schemas.openxmlformats.org/officeDocument/2006/relationships/presProps" Target="presProp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30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61" Type="http://schemas.openxmlformats.org/officeDocument/2006/relationships/slide" Target="slides/slide57.xml"/><Relationship Id="rId82" Type="http://schemas.openxmlformats.org/officeDocument/2006/relationships/slide" Target="slides/slide7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\\ngs-s-brunswick\home\Dru.Smith\Goal%202\Blueprint%20for%202022\Chapter%2001%20-%20Geometric\Copy%20of%20GPS%20occupations%20on%20real%20points%20over%20time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dirty="0"/>
              <a:t>Longitude</a:t>
            </a:r>
            <a:r>
              <a:rPr lang="en-US" sz="2400" baseline="0" dirty="0"/>
              <a:t> (Easting) History of DI4044</a:t>
            </a:r>
            <a:endParaRPr lang="en-US" sz="24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ITRF</c:v>
          </c:tx>
          <c:spPr>
            <a:ln w="508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trendline>
            <c:spPr>
              <a:ln w="38100" cap="rnd">
                <a:solidFill>
                  <a:schemeClr val="accent1"/>
                </a:solidFill>
                <a:prstDash val="sysDot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17322665731140044"/>
                  <c:y val="-0.16090648317593428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2000" b="0" i="0" u="none" strike="noStrike" kern="1200" baseline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2000" baseline="0"/>
                      <a:t>Trend: -14.3 mm / year</a:t>
                    </a:r>
                    <a:endParaRPr lang="en-US" sz="2000"/>
                  </a:p>
                </c:rich>
              </c:tx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2000" b="0" i="0" u="none" strike="noStrike" kern="1200" baseline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</c:trendlineLbl>
          </c:trendline>
          <c:errBars>
            <c:errDir val="y"/>
            <c:errBarType val="both"/>
            <c:errValType val="cust"/>
            <c:noEndCap val="0"/>
            <c:plus>
              <c:numRef>
                <c:f>Sheet1!$R$33:$R$36</c:f>
                <c:numCache>
                  <c:formatCode>General</c:formatCode>
                  <c:ptCount val="4"/>
                  <c:pt idx="0">
                    <c:v>8.9999999999999993E-3</c:v>
                  </c:pt>
                  <c:pt idx="1">
                    <c:v>3.0000000000000001E-3</c:v>
                  </c:pt>
                  <c:pt idx="2">
                    <c:v>2E-3</c:v>
                  </c:pt>
                  <c:pt idx="3">
                    <c:v>7.0000000000000001E-3</c:v>
                  </c:pt>
                </c:numCache>
              </c:numRef>
            </c:plus>
            <c:minus>
              <c:numRef>
                <c:f>Sheet1!$R$33:$R$36</c:f>
                <c:numCache>
                  <c:formatCode>General</c:formatCode>
                  <c:ptCount val="4"/>
                  <c:pt idx="0">
                    <c:v>8.9999999999999993E-3</c:v>
                  </c:pt>
                  <c:pt idx="1">
                    <c:v>3.0000000000000001E-3</c:v>
                  </c:pt>
                  <c:pt idx="2">
                    <c:v>2E-3</c:v>
                  </c:pt>
                  <c:pt idx="3">
                    <c:v>7.0000000000000001E-3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Sheet1!$F$33:$F$36</c:f>
              <c:numCache>
                <c:formatCode>General</c:formatCode>
                <c:ptCount val="4"/>
                <c:pt idx="0">
                  <c:v>2006.0237999999999</c:v>
                </c:pt>
                <c:pt idx="1">
                  <c:v>2010.7215000000001</c:v>
                </c:pt>
                <c:pt idx="2">
                  <c:v>2012.2249999999999</c:v>
                </c:pt>
                <c:pt idx="3">
                  <c:v>2016.7469000000001</c:v>
                </c:pt>
              </c:numCache>
            </c:numRef>
          </c:xVal>
          <c:yVal>
            <c:numRef>
              <c:f>Sheet1!$U$33:$U$36</c:f>
              <c:numCache>
                <c:formatCode>0.000</c:formatCode>
                <c:ptCount val="4"/>
                <c:pt idx="0">
                  <c:v>802.76455819</c:v>
                </c:pt>
                <c:pt idx="1">
                  <c:v>802.70803497999998</c:v>
                </c:pt>
                <c:pt idx="2">
                  <c:v>802.67436814999996</c:v>
                </c:pt>
                <c:pt idx="3">
                  <c:v>802.61290301999998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3ED-4500-A246-A71125E8F377}"/>
            </c:ext>
          </c:extLst>
        </c:ser>
        <c:ser>
          <c:idx val="1"/>
          <c:order val="1"/>
          <c:tx>
            <c:v>NATRF2022</c:v>
          </c:tx>
          <c:spPr>
            <a:ln w="508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trendline>
            <c:spPr>
              <a:ln w="38100" cap="rnd">
                <a:solidFill>
                  <a:schemeClr val="accent2"/>
                </a:solidFill>
                <a:prstDash val="sysDot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5.5393926930743798E-2"/>
                  <c:y val="-0.11112001428033083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800" b="0" i="0" u="none" strike="noStrike" kern="1200" baseline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baseline="0"/>
                      <a:t>Residual Trend:  -1.7 mm / year</a:t>
                    </a:r>
                    <a:endParaRPr lang="en-US" sz="1800"/>
                  </a:p>
                </c:rich>
              </c:tx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</c:trendlineLbl>
          </c:trendline>
          <c:errBars>
            <c:errDir val="y"/>
            <c:errBarType val="both"/>
            <c:errValType val="cust"/>
            <c:noEndCap val="0"/>
            <c:plus>
              <c:numRef>
                <c:f>Sheet1!$R$33:$R$36</c:f>
                <c:numCache>
                  <c:formatCode>General</c:formatCode>
                  <c:ptCount val="4"/>
                  <c:pt idx="0">
                    <c:v>8.9999999999999993E-3</c:v>
                  </c:pt>
                  <c:pt idx="1">
                    <c:v>3.0000000000000001E-3</c:v>
                  </c:pt>
                  <c:pt idx="2">
                    <c:v>2E-3</c:v>
                  </c:pt>
                  <c:pt idx="3">
                    <c:v>7.0000000000000001E-3</c:v>
                  </c:pt>
                </c:numCache>
              </c:numRef>
            </c:plus>
            <c:minus>
              <c:numRef>
                <c:f>Sheet1!$R$33:$R$36</c:f>
                <c:numCache>
                  <c:formatCode>General</c:formatCode>
                  <c:ptCount val="4"/>
                  <c:pt idx="0">
                    <c:v>8.9999999999999993E-3</c:v>
                  </c:pt>
                  <c:pt idx="1">
                    <c:v>3.0000000000000001E-3</c:v>
                  </c:pt>
                  <c:pt idx="2">
                    <c:v>2E-3</c:v>
                  </c:pt>
                  <c:pt idx="3">
                    <c:v>7.0000000000000001E-3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Sheet1!$F$33:$F$36</c:f>
              <c:numCache>
                <c:formatCode>General</c:formatCode>
                <c:ptCount val="4"/>
                <c:pt idx="0">
                  <c:v>2006.0237999999999</c:v>
                </c:pt>
                <c:pt idx="1">
                  <c:v>2010.7215000000001</c:v>
                </c:pt>
                <c:pt idx="2">
                  <c:v>2012.2249999999999</c:v>
                </c:pt>
                <c:pt idx="3">
                  <c:v>2016.7469000000001</c:v>
                </c:pt>
              </c:numCache>
            </c:numRef>
          </c:xVal>
          <c:yVal>
            <c:numRef>
              <c:f>Sheet1!$V$33:$V$36</c:f>
              <c:numCache>
                <c:formatCode>0.000</c:formatCode>
                <c:ptCount val="4"/>
                <c:pt idx="0">
                  <c:v>802.76455819</c:v>
                </c:pt>
                <c:pt idx="1">
                  <c:v>802.76722599999994</c:v>
                </c:pt>
                <c:pt idx="2">
                  <c:v>802.75250326999992</c:v>
                </c:pt>
                <c:pt idx="3">
                  <c:v>802.74801407999996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3ED-4500-A246-A71125E8F3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3025664"/>
        <c:axId val="613027304"/>
      </c:scatterChart>
      <c:valAx>
        <c:axId val="6130256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3027304"/>
        <c:crosses val="autoZero"/>
        <c:crossBetween val="midCat"/>
      </c:valAx>
      <c:valAx>
        <c:axId val="613027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302566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egendEntry>
        <c:idx val="2"/>
        <c:delete val="1"/>
      </c:legendEntry>
      <c:legendEntry>
        <c:idx val="3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4A2FBF-45F6-45DC-873E-E71EC6DCD50C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E36DC94-F3A8-402D-B2B2-51BA08271103}">
      <dgm:prSet phldrT="[Text]" custT="1"/>
      <dgm:spPr/>
      <dgm:t>
        <a:bodyPr/>
        <a:lstStyle/>
        <a:p>
          <a:r>
            <a:rPr lang="en-US" sz="2800" dirty="0"/>
            <a:t>Pull from IDB</a:t>
          </a:r>
        </a:p>
      </dgm:t>
    </dgm:pt>
    <dgm:pt modelId="{8362BF9A-3C2D-4FAE-9EAA-23AB7E837A1D}" type="parTrans" cxnId="{92D87361-9160-4FF0-A53A-BACE1FFC1809}">
      <dgm:prSet/>
      <dgm:spPr/>
      <dgm:t>
        <a:bodyPr/>
        <a:lstStyle/>
        <a:p>
          <a:endParaRPr lang="en-US"/>
        </a:p>
      </dgm:t>
    </dgm:pt>
    <dgm:pt modelId="{50D82855-9F8D-478C-B09F-7AD579CFD83E}" type="sibTrans" cxnId="{92D87361-9160-4FF0-A53A-BACE1FFC1809}">
      <dgm:prSet/>
      <dgm:spPr/>
      <dgm:t>
        <a:bodyPr/>
        <a:lstStyle/>
        <a:p>
          <a:endParaRPr lang="en-US"/>
        </a:p>
      </dgm:t>
    </dgm:pt>
    <dgm:pt modelId="{99E52F9E-1377-40A1-BC42-DDFB40D689F5}">
      <dgm:prSet phldrT="[Text]"/>
      <dgm:spPr/>
      <dgm:t>
        <a:bodyPr/>
        <a:lstStyle/>
        <a:p>
          <a:r>
            <a:rPr lang="en-US" b="0" i="0" u="none" dirty="0"/>
            <a:t>one record for every instance that a latitude, longitude, or an ellipsoid height was loaded into the NGS IDB</a:t>
          </a:r>
          <a:endParaRPr lang="en-US" dirty="0"/>
        </a:p>
      </dgm:t>
    </dgm:pt>
    <dgm:pt modelId="{4B8245CE-45B1-475B-BC5E-BBA2EBE22F07}" type="parTrans" cxnId="{88B42E5F-50E3-4029-8EE1-8B45D271EB0C}">
      <dgm:prSet/>
      <dgm:spPr/>
      <dgm:t>
        <a:bodyPr/>
        <a:lstStyle/>
        <a:p>
          <a:endParaRPr lang="en-US"/>
        </a:p>
      </dgm:t>
    </dgm:pt>
    <dgm:pt modelId="{39BE91B8-4E54-4672-ACC8-22AB89523449}" type="sibTrans" cxnId="{88B42E5F-50E3-4029-8EE1-8B45D271EB0C}">
      <dgm:prSet/>
      <dgm:spPr/>
      <dgm:t>
        <a:bodyPr/>
        <a:lstStyle/>
        <a:p>
          <a:endParaRPr lang="en-US"/>
        </a:p>
      </dgm:t>
    </dgm:pt>
    <dgm:pt modelId="{E34F1672-DDB2-4E77-BD42-D4E35F3650B5}">
      <dgm:prSet phldrT="[Text]" custT="1"/>
      <dgm:spPr/>
      <dgm:t>
        <a:bodyPr/>
        <a:lstStyle/>
        <a:p>
          <a:r>
            <a:rPr lang="en-US" sz="2800" dirty="0"/>
            <a:t>Outlier Removal</a:t>
          </a:r>
        </a:p>
      </dgm:t>
    </dgm:pt>
    <dgm:pt modelId="{F348B4E5-4804-4DDD-B0BA-9E23EE3EF756}" type="parTrans" cxnId="{CC6A68B3-C957-4212-A406-48828445BC5D}">
      <dgm:prSet/>
      <dgm:spPr/>
      <dgm:t>
        <a:bodyPr/>
        <a:lstStyle/>
        <a:p>
          <a:endParaRPr lang="en-US"/>
        </a:p>
      </dgm:t>
    </dgm:pt>
    <dgm:pt modelId="{380B2F7E-BECC-4EBE-9719-37F327F068CE}" type="sibTrans" cxnId="{CC6A68B3-C957-4212-A406-48828445BC5D}">
      <dgm:prSet/>
      <dgm:spPr/>
      <dgm:t>
        <a:bodyPr/>
        <a:lstStyle/>
        <a:p>
          <a:endParaRPr lang="en-US"/>
        </a:p>
      </dgm:t>
    </dgm:pt>
    <dgm:pt modelId="{A9744324-AC27-42D6-81FD-72F9D9117D23}">
      <dgm:prSet phldrT="[Text]"/>
      <dgm:spPr/>
      <dgm:t>
        <a:bodyPr/>
        <a:lstStyle/>
        <a:p>
          <a:r>
            <a:rPr lang="en-US" dirty="0"/>
            <a:t>~6000 outliers in all transformations</a:t>
          </a:r>
        </a:p>
      </dgm:t>
    </dgm:pt>
    <dgm:pt modelId="{7CA3F1D2-41B1-4B94-9463-7F46F0B8940B}" type="parTrans" cxnId="{521FA6EC-51CE-46EB-8049-517F1FA4242C}">
      <dgm:prSet/>
      <dgm:spPr/>
      <dgm:t>
        <a:bodyPr/>
        <a:lstStyle/>
        <a:p>
          <a:endParaRPr lang="en-US"/>
        </a:p>
      </dgm:t>
    </dgm:pt>
    <dgm:pt modelId="{729CCDE3-7BE1-498C-BCE1-81BE4833DE17}" type="sibTrans" cxnId="{521FA6EC-51CE-46EB-8049-517F1FA4242C}">
      <dgm:prSet/>
      <dgm:spPr/>
      <dgm:t>
        <a:bodyPr/>
        <a:lstStyle/>
        <a:p>
          <a:endParaRPr lang="en-US"/>
        </a:p>
      </dgm:t>
    </dgm:pt>
    <dgm:pt modelId="{C5E99DA7-0B26-4470-B4C1-ADDA4CFDEB70}">
      <dgm:prSet phldrT="[Text]"/>
      <dgm:spPr/>
      <dgm:t>
        <a:bodyPr/>
        <a:lstStyle/>
        <a:p>
          <a:r>
            <a:rPr lang="en-US" dirty="0"/>
            <a:t>Thin the Data</a:t>
          </a:r>
        </a:p>
      </dgm:t>
    </dgm:pt>
    <dgm:pt modelId="{05EFE46D-7724-4402-8E7B-00BF2DEF69CF}" type="parTrans" cxnId="{D73102AB-3D70-4A49-AAAA-BB9B6A6607B9}">
      <dgm:prSet/>
      <dgm:spPr/>
      <dgm:t>
        <a:bodyPr/>
        <a:lstStyle/>
        <a:p>
          <a:endParaRPr lang="en-US"/>
        </a:p>
      </dgm:t>
    </dgm:pt>
    <dgm:pt modelId="{E27927A3-39E8-420B-89FD-0866A95BCA16}" type="sibTrans" cxnId="{D73102AB-3D70-4A49-AAAA-BB9B6A6607B9}">
      <dgm:prSet/>
      <dgm:spPr/>
      <dgm:t>
        <a:bodyPr/>
        <a:lstStyle/>
        <a:p>
          <a:endParaRPr lang="en-US"/>
        </a:p>
      </dgm:t>
    </dgm:pt>
    <dgm:pt modelId="{CD2DDE12-BFC9-494D-9A46-37030D169307}">
      <dgm:prSet phldrT="[Text]"/>
      <dgm:spPr/>
      <dgm:t>
        <a:bodyPr/>
        <a:lstStyle/>
        <a:p>
          <a:r>
            <a:rPr lang="en-US" dirty="0"/>
            <a:t>Most outliers: NAD83(HARN) to NAD83(FBN) [count = 2590]</a:t>
          </a:r>
        </a:p>
      </dgm:t>
    </dgm:pt>
    <dgm:pt modelId="{DDD1541C-B4A2-426B-AD61-F34E65286DB5}" type="parTrans" cxnId="{CE846C75-E65C-4248-BC8D-37A1AD5C05F8}">
      <dgm:prSet/>
      <dgm:spPr/>
      <dgm:t>
        <a:bodyPr/>
        <a:lstStyle/>
        <a:p>
          <a:endParaRPr lang="en-US"/>
        </a:p>
      </dgm:t>
    </dgm:pt>
    <dgm:pt modelId="{468918F6-0013-47EB-BB19-23D4BEA46233}" type="sibTrans" cxnId="{CE846C75-E65C-4248-BC8D-37A1AD5C05F8}">
      <dgm:prSet/>
      <dgm:spPr/>
      <dgm:t>
        <a:bodyPr/>
        <a:lstStyle/>
        <a:p>
          <a:endParaRPr lang="en-US"/>
        </a:p>
      </dgm:t>
    </dgm:pt>
    <dgm:pt modelId="{8900EB2C-9A82-4B39-9F28-FF1AFC5541ED}">
      <dgm:prSet phldrT="[Text]"/>
      <dgm:spPr/>
      <dgm:t>
        <a:bodyPr/>
        <a:lstStyle/>
        <a:p>
          <a:r>
            <a:rPr lang="en-US" dirty="0" err="1"/>
            <a:t>ID’d</a:t>
          </a:r>
          <a:r>
            <a:rPr lang="en-US" dirty="0"/>
            <a:t> by statistical and “eyeball” methods</a:t>
          </a:r>
        </a:p>
      </dgm:t>
    </dgm:pt>
    <dgm:pt modelId="{1D5883CF-367C-40DE-A35A-6F02C9FC477C}" type="parTrans" cxnId="{4063BCAC-F2D4-40A9-94EA-8F427B3F44F5}">
      <dgm:prSet/>
      <dgm:spPr/>
      <dgm:t>
        <a:bodyPr/>
        <a:lstStyle/>
        <a:p>
          <a:endParaRPr lang="en-US"/>
        </a:p>
      </dgm:t>
    </dgm:pt>
    <dgm:pt modelId="{A3DEFC32-BC6B-4681-8816-CEB3EF5ADB90}" type="sibTrans" cxnId="{4063BCAC-F2D4-40A9-94EA-8F427B3F44F5}">
      <dgm:prSet/>
      <dgm:spPr/>
      <dgm:t>
        <a:bodyPr/>
        <a:lstStyle/>
        <a:p>
          <a:endParaRPr lang="en-US"/>
        </a:p>
      </dgm:t>
    </dgm:pt>
    <dgm:pt modelId="{A5F8C389-7D30-4872-9E9E-E2EE3F6B1F60}">
      <dgm:prSet phldrT="[Text]" custT="1"/>
      <dgm:spPr/>
      <dgm:t>
        <a:bodyPr/>
        <a:lstStyle/>
        <a:p>
          <a:r>
            <a:rPr lang="en-US" sz="2800" dirty="0"/>
            <a:t>Coordinate Differences</a:t>
          </a:r>
        </a:p>
      </dgm:t>
    </dgm:pt>
    <dgm:pt modelId="{6E4488F2-B69D-4945-97DA-878AB098B30B}" type="parTrans" cxnId="{901A3AE7-8576-45F2-A419-6F6BCC905529}">
      <dgm:prSet/>
      <dgm:spPr/>
      <dgm:t>
        <a:bodyPr/>
        <a:lstStyle/>
        <a:p>
          <a:endParaRPr lang="en-US"/>
        </a:p>
      </dgm:t>
    </dgm:pt>
    <dgm:pt modelId="{80DD8DF6-D06D-48E7-AA29-343161D45F63}" type="sibTrans" cxnId="{901A3AE7-8576-45F2-A419-6F6BCC905529}">
      <dgm:prSet/>
      <dgm:spPr/>
      <dgm:t>
        <a:bodyPr/>
        <a:lstStyle/>
        <a:p>
          <a:endParaRPr lang="en-US"/>
        </a:p>
      </dgm:t>
    </dgm:pt>
    <dgm:pt modelId="{31694724-C6D8-4CA0-9C92-F02E6803F3A7}">
      <dgm:prSet phldrT="[Text]"/>
      <dgm:spPr/>
      <dgm:t>
        <a:bodyPr/>
        <a:lstStyle/>
        <a:p>
          <a:r>
            <a:rPr lang="en-US" dirty="0"/>
            <a:t>Grid the Data</a:t>
          </a:r>
        </a:p>
      </dgm:t>
    </dgm:pt>
    <dgm:pt modelId="{6F9D46A2-7339-4BEB-BE0B-DA1EF158C1B7}" type="parTrans" cxnId="{2F8CF080-9258-484F-8978-78AE8EBADEC8}">
      <dgm:prSet/>
      <dgm:spPr/>
      <dgm:t>
        <a:bodyPr/>
        <a:lstStyle/>
        <a:p>
          <a:endParaRPr lang="en-US"/>
        </a:p>
      </dgm:t>
    </dgm:pt>
    <dgm:pt modelId="{6D0605FD-A35F-4BDA-8AF2-30C51771C4B1}" type="sibTrans" cxnId="{2F8CF080-9258-484F-8978-78AE8EBADEC8}">
      <dgm:prSet/>
      <dgm:spPr/>
      <dgm:t>
        <a:bodyPr/>
        <a:lstStyle/>
        <a:p>
          <a:endParaRPr lang="en-US"/>
        </a:p>
      </dgm:t>
    </dgm:pt>
    <dgm:pt modelId="{09FF15B8-2621-408F-B3DD-C11C74F11642}">
      <dgm:prSet/>
      <dgm:spPr/>
      <dgm:t>
        <a:bodyPr/>
        <a:lstStyle/>
        <a:p>
          <a:r>
            <a:rPr lang="en-US" dirty="0"/>
            <a:t>Vector = </a:t>
          </a:r>
          <a:r>
            <a:rPr lang="en-US" dirty="0" err="1"/>
            <a:t>new_datum</a:t>
          </a:r>
          <a:r>
            <a:rPr lang="en-US" dirty="0"/>
            <a:t> minus </a:t>
          </a:r>
          <a:r>
            <a:rPr lang="en-US" dirty="0" err="1"/>
            <a:t>old_datum</a:t>
          </a:r>
          <a:endParaRPr lang="en-US" dirty="0"/>
        </a:p>
      </dgm:t>
    </dgm:pt>
    <dgm:pt modelId="{447568D3-180B-4CD6-9BB9-2AA64CB58109}" type="parTrans" cxnId="{B117A717-B556-41CD-8D62-155676EA2C19}">
      <dgm:prSet/>
      <dgm:spPr/>
      <dgm:t>
        <a:bodyPr/>
        <a:lstStyle/>
        <a:p>
          <a:endParaRPr lang="en-US"/>
        </a:p>
      </dgm:t>
    </dgm:pt>
    <dgm:pt modelId="{01EB9595-EC0B-422F-9685-8D4BEADD1780}" type="sibTrans" cxnId="{B117A717-B556-41CD-8D62-155676EA2C19}">
      <dgm:prSet/>
      <dgm:spPr/>
      <dgm:t>
        <a:bodyPr/>
        <a:lstStyle/>
        <a:p>
          <a:endParaRPr lang="en-US"/>
        </a:p>
      </dgm:t>
    </dgm:pt>
    <dgm:pt modelId="{E54A43DB-D953-4EC0-B969-1276189A5C41}">
      <dgm:prSet/>
      <dgm:spPr/>
      <dgm:t>
        <a:bodyPr/>
        <a:lstStyle/>
        <a:p>
          <a:r>
            <a:rPr lang="en-US" dirty="0"/>
            <a:t>Plots of vectors, coverage</a:t>
          </a:r>
        </a:p>
      </dgm:t>
    </dgm:pt>
    <dgm:pt modelId="{003FED94-A6C4-4F1E-AF48-6A90392E31FE}" type="parTrans" cxnId="{5CBE29FE-BA99-4351-BDF3-277EB7E641EC}">
      <dgm:prSet/>
      <dgm:spPr/>
      <dgm:t>
        <a:bodyPr/>
        <a:lstStyle/>
        <a:p>
          <a:endParaRPr lang="en-US"/>
        </a:p>
      </dgm:t>
    </dgm:pt>
    <dgm:pt modelId="{28F7CDA3-D775-441E-96F1-3BD692998BF6}" type="sibTrans" cxnId="{5CBE29FE-BA99-4351-BDF3-277EB7E641EC}">
      <dgm:prSet/>
      <dgm:spPr/>
      <dgm:t>
        <a:bodyPr/>
        <a:lstStyle/>
        <a:p>
          <a:endParaRPr lang="en-US"/>
        </a:p>
      </dgm:t>
    </dgm:pt>
    <dgm:pt modelId="{1528AC17-9315-4F18-A59D-75C695C8DF16}">
      <dgm:prSet phldrT="[Text]"/>
      <dgm:spPr/>
      <dgm:t>
        <a:bodyPr/>
        <a:lstStyle/>
        <a:p>
          <a:r>
            <a:rPr lang="en-US" dirty="0"/>
            <a:t>Error analysis</a:t>
          </a:r>
        </a:p>
      </dgm:t>
    </dgm:pt>
    <dgm:pt modelId="{498D33EC-6956-401C-96DA-55834147F769}" type="parTrans" cxnId="{BBCDB6A9-ED75-4426-AB73-9E3929CA63F2}">
      <dgm:prSet/>
      <dgm:spPr/>
      <dgm:t>
        <a:bodyPr/>
        <a:lstStyle/>
        <a:p>
          <a:endParaRPr lang="en-US"/>
        </a:p>
      </dgm:t>
    </dgm:pt>
    <dgm:pt modelId="{18BBD032-9495-4863-A64C-509CAEEAE4DF}" type="sibTrans" cxnId="{BBCDB6A9-ED75-4426-AB73-9E3929CA63F2}">
      <dgm:prSet/>
      <dgm:spPr/>
      <dgm:t>
        <a:bodyPr/>
        <a:lstStyle/>
        <a:p>
          <a:endParaRPr lang="en-US"/>
        </a:p>
      </dgm:t>
    </dgm:pt>
    <dgm:pt modelId="{F1FBC195-F0D2-4AF8-9231-1DB9C1402953}" type="pres">
      <dgm:prSet presAssocID="{924A2FBF-45F6-45DC-873E-E71EC6DCD50C}" presName="Name0" presStyleCnt="0">
        <dgm:presLayoutVars>
          <dgm:dir/>
          <dgm:animLvl val="lvl"/>
          <dgm:resizeHandles/>
        </dgm:presLayoutVars>
      </dgm:prSet>
      <dgm:spPr/>
    </dgm:pt>
    <dgm:pt modelId="{BF4A50B2-299B-4B6E-B55B-152ABA925DAE}" type="pres">
      <dgm:prSet presAssocID="{DE36DC94-F3A8-402D-B2B2-51BA08271103}" presName="linNode" presStyleCnt="0"/>
      <dgm:spPr/>
    </dgm:pt>
    <dgm:pt modelId="{40B48597-DD1D-4F93-AA01-8BAB82FD3D19}" type="pres">
      <dgm:prSet presAssocID="{DE36DC94-F3A8-402D-B2B2-51BA08271103}" presName="parentShp" presStyleLbl="node1" presStyleIdx="0" presStyleCnt="6">
        <dgm:presLayoutVars>
          <dgm:bulletEnabled val="1"/>
        </dgm:presLayoutVars>
      </dgm:prSet>
      <dgm:spPr/>
    </dgm:pt>
    <dgm:pt modelId="{74EA7A84-2FA0-46EA-97D0-46D6DB7C29C1}" type="pres">
      <dgm:prSet presAssocID="{DE36DC94-F3A8-402D-B2B2-51BA08271103}" presName="childShp" presStyleLbl="bgAccFollowNode1" presStyleIdx="0" presStyleCnt="6">
        <dgm:presLayoutVars>
          <dgm:bulletEnabled val="1"/>
        </dgm:presLayoutVars>
      </dgm:prSet>
      <dgm:spPr/>
    </dgm:pt>
    <dgm:pt modelId="{9DD20D69-7A5C-4CB5-AD33-B1235AEC246E}" type="pres">
      <dgm:prSet presAssocID="{50D82855-9F8D-478C-B09F-7AD579CFD83E}" presName="spacing" presStyleCnt="0"/>
      <dgm:spPr/>
    </dgm:pt>
    <dgm:pt modelId="{4B7B778F-9854-46FD-A59B-3C03A27C68BF}" type="pres">
      <dgm:prSet presAssocID="{A5F8C389-7D30-4872-9E9E-E2EE3F6B1F60}" presName="linNode" presStyleCnt="0"/>
      <dgm:spPr/>
    </dgm:pt>
    <dgm:pt modelId="{353BA427-2C44-4CF1-8DDC-0FEC135138D6}" type="pres">
      <dgm:prSet presAssocID="{A5F8C389-7D30-4872-9E9E-E2EE3F6B1F60}" presName="parentShp" presStyleLbl="node1" presStyleIdx="1" presStyleCnt="6">
        <dgm:presLayoutVars>
          <dgm:bulletEnabled val="1"/>
        </dgm:presLayoutVars>
      </dgm:prSet>
      <dgm:spPr/>
    </dgm:pt>
    <dgm:pt modelId="{BA08152F-9C62-4D9A-BEA6-2B14CD40A547}" type="pres">
      <dgm:prSet presAssocID="{A5F8C389-7D30-4872-9E9E-E2EE3F6B1F60}" presName="childShp" presStyleLbl="bgAccFollowNode1" presStyleIdx="1" presStyleCnt="6">
        <dgm:presLayoutVars>
          <dgm:bulletEnabled val="1"/>
        </dgm:presLayoutVars>
      </dgm:prSet>
      <dgm:spPr/>
    </dgm:pt>
    <dgm:pt modelId="{712E8815-C04B-432F-AD36-4B836418C14C}" type="pres">
      <dgm:prSet presAssocID="{80DD8DF6-D06D-48E7-AA29-343161D45F63}" presName="spacing" presStyleCnt="0"/>
      <dgm:spPr/>
    </dgm:pt>
    <dgm:pt modelId="{153B2461-7C69-4BC8-8111-6AB97DB76828}" type="pres">
      <dgm:prSet presAssocID="{E34F1672-DDB2-4E77-BD42-D4E35F3650B5}" presName="linNode" presStyleCnt="0"/>
      <dgm:spPr/>
    </dgm:pt>
    <dgm:pt modelId="{91529F16-F418-46D9-85B7-3178C4905B19}" type="pres">
      <dgm:prSet presAssocID="{E34F1672-DDB2-4E77-BD42-D4E35F3650B5}" presName="parentShp" presStyleLbl="node1" presStyleIdx="2" presStyleCnt="6">
        <dgm:presLayoutVars>
          <dgm:bulletEnabled val="1"/>
        </dgm:presLayoutVars>
      </dgm:prSet>
      <dgm:spPr/>
    </dgm:pt>
    <dgm:pt modelId="{01D7B76C-66BE-4070-982E-34ACCE256929}" type="pres">
      <dgm:prSet presAssocID="{E34F1672-DDB2-4E77-BD42-D4E35F3650B5}" presName="childShp" presStyleLbl="bgAccFollowNode1" presStyleIdx="2" presStyleCnt="6">
        <dgm:presLayoutVars>
          <dgm:bulletEnabled val="1"/>
        </dgm:presLayoutVars>
      </dgm:prSet>
      <dgm:spPr/>
    </dgm:pt>
    <dgm:pt modelId="{B33FDF48-B614-47A6-8E58-6CB176F59917}" type="pres">
      <dgm:prSet presAssocID="{380B2F7E-BECC-4EBE-9719-37F327F068CE}" presName="spacing" presStyleCnt="0"/>
      <dgm:spPr/>
    </dgm:pt>
    <dgm:pt modelId="{B372E0B9-6006-4F80-81FD-8941B10858F9}" type="pres">
      <dgm:prSet presAssocID="{C5E99DA7-0B26-4470-B4C1-ADDA4CFDEB70}" presName="linNode" presStyleCnt="0"/>
      <dgm:spPr/>
    </dgm:pt>
    <dgm:pt modelId="{08BF850F-485A-4C6A-88B5-F044A45230A2}" type="pres">
      <dgm:prSet presAssocID="{C5E99DA7-0B26-4470-B4C1-ADDA4CFDEB70}" presName="parentShp" presStyleLbl="node1" presStyleIdx="3" presStyleCnt="6" custScaleX="95370" custScaleY="33292">
        <dgm:presLayoutVars>
          <dgm:bulletEnabled val="1"/>
        </dgm:presLayoutVars>
      </dgm:prSet>
      <dgm:spPr/>
    </dgm:pt>
    <dgm:pt modelId="{642C2839-13DE-4728-B658-1A0431B2D012}" type="pres">
      <dgm:prSet presAssocID="{C5E99DA7-0B26-4470-B4C1-ADDA4CFDEB70}" presName="childShp" presStyleLbl="bgAccFollowNode1" presStyleIdx="3" presStyleCnt="6" custScaleX="95370" custScaleY="33292">
        <dgm:presLayoutVars>
          <dgm:bulletEnabled val="1"/>
        </dgm:presLayoutVars>
      </dgm:prSet>
      <dgm:spPr/>
    </dgm:pt>
    <dgm:pt modelId="{5F4B59D0-1DC7-4398-A85E-4FC19D18E48C}" type="pres">
      <dgm:prSet presAssocID="{E27927A3-39E8-420B-89FD-0866A95BCA16}" presName="spacing" presStyleCnt="0"/>
      <dgm:spPr/>
    </dgm:pt>
    <dgm:pt modelId="{848FD840-7A13-49E6-BD0A-AEDCEE04B893}" type="pres">
      <dgm:prSet presAssocID="{31694724-C6D8-4CA0-9C92-F02E6803F3A7}" presName="linNode" presStyleCnt="0"/>
      <dgm:spPr/>
    </dgm:pt>
    <dgm:pt modelId="{EDF58896-E6F6-4FF2-912C-3BBDE6358161}" type="pres">
      <dgm:prSet presAssocID="{31694724-C6D8-4CA0-9C92-F02E6803F3A7}" presName="parentShp" presStyleLbl="node1" presStyleIdx="4" presStyleCnt="6" custScaleX="95370" custScaleY="33292">
        <dgm:presLayoutVars>
          <dgm:bulletEnabled val="1"/>
        </dgm:presLayoutVars>
      </dgm:prSet>
      <dgm:spPr/>
    </dgm:pt>
    <dgm:pt modelId="{DA42DF60-2D9A-4AEA-B2FD-A7796ADC7AD1}" type="pres">
      <dgm:prSet presAssocID="{31694724-C6D8-4CA0-9C92-F02E6803F3A7}" presName="childShp" presStyleLbl="bgAccFollowNode1" presStyleIdx="4" presStyleCnt="6" custScaleX="95370" custScaleY="33292">
        <dgm:presLayoutVars>
          <dgm:bulletEnabled val="1"/>
        </dgm:presLayoutVars>
      </dgm:prSet>
      <dgm:spPr/>
    </dgm:pt>
    <dgm:pt modelId="{BA99CDB0-865D-4875-9420-C4E295A53C4E}" type="pres">
      <dgm:prSet presAssocID="{6D0605FD-A35F-4BDA-8AF2-30C51771C4B1}" presName="spacing" presStyleCnt="0"/>
      <dgm:spPr/>
    </dgm:pt>
    <dgm:pt modelId="{2530D7F6-B10D-4B84-A167-688F67F5DB67}" type="pres">
      <dgm:prSet presAssocID="{1528AC17-9315-4F18-A59D-75C695C8DF16}" presName="linNode" presStyleCnt="0"/>
      <dgm:spPr/>
    </dgm:pt>
    <dgm:pt modelId="{01BC0215-11BE-49C2-BF50-E85D6D871949}" type="pres">
      <dgm:prSet presAssocID="{1528AC17-9315-4F18-A59D-75C695C8DF16}" presName="parentShp" presStyleLbl="node1" presStyleIdx="5" presStyleCnt="6" custScaleX="95370" custScaleY="33292">
        <dgm:presLayoutVars>
          <dgm:bulletEnabled val="1"/>
        </dgm:presLayoutVars>
      </dgm:prSet>
      <dgm:spPr/>
    </dgm:pt>
    <dgm:pt modelId="{CDE0AE88-7063-4C5E-8BD6-3592BBEA2580}" type="pres">
      <dgm:prSet presAssocID="{1528AC17-9315-4F18-A59D-75C695C8DF16}" presName="childShp" presStyleLbl="bgAccFollowNode1" presStyleIdx="5" presStyleCnt="6" custScaleX="95370" custScaleY="33292">
        <dgm:presLayoutVars>
          <dgm:bulletEnabled val="1"/>
        </dgm:presLayoutVars>
      </dgm:prSet>
      <dgm:spPr/>
    </dgm:pt>
  </dgm:ptLst>
  <dgm:cxnLst>
    <dgm:cxn modelId="{B117A717-B556-41CD-8D62-155676EA2C19}" srcId="{A5F8C389-7D30-4872-9E9E-E2EE3F6B1F60}" destId="{09FF15B8-2621-408F-B3DD-C11C74F11642}" srcOrd="0" destOrd="0" parTransId="{447568D3-180B-4CD6-9BB9-2AA64CB58109}" sibTransId="{01EB9595-EC0B-422F-9685-8D4BEADD1780}"/>
    <dgm:cxn modelId="{4DFE8A20-E8B8-46DE-A98C-32D30029EE23}" type="presOf" srcId="{1528AC17-9315-4F18-A59D-75C695C8DF16}" destId="{01BC0215-11BE-49C2-BF50-E85D6D871949}" srcOrd="0" destOrd="0" presId="urn:microsoft.com/office/officeart/2005/8/layout/vList6"/>
    <dgm:cxn modelId="{9C24E320-6AE3-45D1-9128-51DB24284688}" type="presOf" srcId="{E34F1672-DDB2-4E77-BD42-D4E35F3650B5}" destId="{91529F16-F418-46D9-85B7-3178C4905B19}" srcOrd="0" destOrd="0" presId="urn:microsoft.com/office/officeart/2005/8/layout/vList6"/>
    <dgm:cxn modelId="{6166AC5D-BA76-4CE2-9889-25BD174E6927}" type="presOf" srcId="{C5E99DA7-0B26-4470-B4C1-ADDA4CFDEB70}" destId="{08BF850F-485A-4C6A-88B5-F044A45230A2}" srcOrd="0" destOrd="0" presId="urn:microsoft.com/office/officeart/2005/8/layout/vList6"/>
    <dgm:cxn modelId="{EEF57D5E-B903-4145-B922-2513D82C07DF}" type="presOf" srcId="{E54A43DB-D953-4EC0-B969-1276189A5C41}" destId="{BA08152F-9C62-4D9A-BEA6-2B14CD40A547}" srcOrd="0" destOrd="1" presId="urn:microsoft.com/office/officeart/2005/8/layout/vList6"/>
    <dgm:cxn modelId="{88B42E5F-50E3-4029-8EE1-8B45D271EB0C}" srcId="{DE36DC94-F3A8-402D-B2B2-51BA08271103}" destId="{99E52F9E-1377-40A1-BC42-DDFB40D689F5}" srcOrd="0" destOrd="0" parTransId="{4B8245CE-45B1-475B-BC5E-BBA2EBE22F07}" sibTransId="{39BE91B8-4E54-4672-ACC8-22AB89523449}"/>
    <dgm:cxn modelId="{92D87361-9160-4FF0-A53A-BACE1FFC1809}" srcId="{924A2FBF-45F6-45DC-873E-E71EC6DCD50C}" destId="{DE36DC94-F3A8-402D-B2B2-51BA08271103}" srcOrd="0" destOrd="0" parTransId="{8362BF9A-3C2D-4FAE-9EAA-23AB7E837A1D}" sibTransId="{50D82855-9F8D-478C-B09F-7AD579CFD83E}"/>
    <dgm:cxn modelId="{B02C2347-5858-43E5-B961-324133342B5D}" type="presOf" srcId="{8900EB2C-9A82-4B39-9F28-FF1AFC5541ED}" destId="{01D7B76C-66BE-4070-982E-34ACCE256929}" srcOrd="0" destOrd="2" presId="urn:microsoft.com/office/officeart/2005/8/layout/vList6"/>
    <dgm:cxn modelId="{82594572-46A4-4B20-816F-DE0164844B50}" type="presOf" srcId="{99E52F9E-1377-40A1-BC42-DDFB40D689F5}" destId="{74EA7A84-2FA0-46EA-97D0-46D6DB7C29C1}" srcOrd="0" destOrd="0" presId="urn:microsoft.com/office/officeart/2005/8/layout/vList6"/>
    <dgm:cxn modelId="{B0720854-332B-44EB-A392-5BACE9CC154B}" type="presOf" srcId="{CD2DDE12-BFC9-494D-9A46-37030D169307}" destId="{01D7B76C-66BE-4070-982E-34ACCE256929}" srcOrd="0" destOrd="1" presId="urn:microsoft.com/office/officeart/2005/8/layout/vList6"/>
    <dgm:cxn modelId="{CE846C75-E65C-4248-BC8D-37A1AD5C05F8}" srcId="{E34F1672-DDB2-4E77-BD42-D4E35F3650B5}" destId="{CD2DDE12-BFC9-494D-9A46-37030D169307}" srcOrd="1" destOrd="0" parTransId="{DDD1541C-B4A2-426B-AD61-F34E65286DB5}" sibTransId="{468918F6-0013-47EB-BB19-23D4BEA46233}"/>
    <dgm:cxn modelId="{2F8CF080-9258-484F-8978-78AE8EBADEC8}" srcId="{924A2FBF-45F6-45DC-873E-E71EC6DCD50C}" destId="{31694724-C6D8-4CA0-9C92-F02E6803F3A7}" srcOrd="4" destOrd="0" parTransId="{6F9D46A2-7339-4BEB-BE0B-DA1EF158C1B7}" sibTransId="{6D0605FD-A35F-4BDA-8AF2-30C51771C4B1}"/>
    <dgm:cxn modelId="{BBCDB6A9-ED75-4426-AB73-9E3929CA63F2}" srcId="{924A2FBF-45F6-45DC-873E-E71EC6DCD50C}" destId="{1528AC17-9315-4F18-A59D-75C695C8DF16}" srcOrd="5" destOrd="0" parTransId="{498D33EC-6956-401C-96DA-55834147F769}" sibTransId="{18BBD032-9495-4863-A64C-509CAEEAE4DF}"/>
    <dgm:cxn modelId="{D73102AB-3D70-4A49-AAAA-BB9B6A6607B9}" srcId="{924A2FBF-45F6-45DC-873E-E71EC6DCD50C}" destId="{C5E99DA7-0B26-4470-B4C1-ADDA4CFDEB70}" srcOrd="3" destOrd="0" parTransId="{05EFE46D-7724-4402-8E7B-00BF2DEF69CF}" sibTransId="{E27927A3-39E8-420B-89FD-0866A95BCA16}"/>
    <dgm:cxn modelId="{4063BCAC-F2D4-40A9-94EA-8F427B3F44F5}" srcId="{E34F1672-DDB2-4E77-BD42-D4E35F3650B5}" destId="{8900EB2C-9A82-4B39-9F28-FF1AFC5541ED}" srcOrd="2" destOrd="0" parTransId="{1D5883CF-367C-40DE-A35A-6F02C9FC477C}" sibTransId="{A3DEFC32-BC6B-4681-8816-CEB3EF5ADB90}"/>
    <dgm:cxn modelId="{CC6A68B3-C957-4212-A406-48828445BC5D}" srcId="{924A2FBF-45F6-45DC-873E-E71EC6DCD50C}" destId="{E34F1672-DDB2-4E77-BD42-D4E35F3650B5}" srcOrd="2" destOrd="0" parTransId="{F348B4E5-4804-4DDD-B0BA-9E23EE3EF756}" sibTransId="{380B2F7E-BECC-4EBE-9719-37F327F068CE}"/>
    <dgm:cxn modelId="{929B73B4-49E9-40C7-8680-F002B0C33A9A}" type="presOf" srcId="{A9744324-AC27-42D6-81FD-72F9D9117D23}" destId="{01D7B76C-66BE-4070-982E-34ACCE256929}" srcOrd="0" destOrd="0" presId="urn:microsoft.com/office/officeart/2005/8/layout/vList6"/>
    <dgm:cxn modelId="{A92DC6B6-94C3-4E75-A299-068FC35B9695}" type="presOf" srcId="{924A2FBF-45F6-45DC-873E-E71EC6DCD50C}" destId="{F1FBC195-F0D2-4AF8-9231-1DB9C1402953}" srcOrd="0" destOrd="0" presId="urn:microsoft.com/office/officeart/2005/8/layout/vList6"/>
    <dgm:cxn modelId="{3956DAC6-8658-4283-BF60-5F23810AD2D6}" type="presOf" srcId="{09FF15B8-2621-408F-B3DD-C11C74F11642}" destId="{BA08152F-9C62-4D9A-BEA6-2B14CD40A547}" srcOrd="0" destOrd="0" presId="urn:microsoft.com/office/officeart/2005/8/layout/vList6"/>
    <dgm:cxn modelId="{AC6F3CD5-6B60-4F18-9198-5BD20C45528E}" type="presOf" srcId="{31694724-C6D8-4CA0-9C92-F02E6803F3A7}" destId="{EDF58896-E6F6-4FF2-912C-3BBDE6358161}" srcOrd="0" destOrd="0" presId="urn:microsoft.com/office/officeart/2005/8/layout/vList6"/>
    <dgm:cxn modelId="{4C1920E7-A039-4BB0-B15A-DBC0E057F6C6}" type="presOf" srcId="{DE36DC94-F3A8-402D-B2B2-51BA08271103}" destId="{40B48597-DD1D-4F93-AA01-8BAB82FD3D19}" srcOrd="0" destOrd="0" presId="urn:microsoft.com/office/officeart/2005/8/layout/vList6"/>
    <dgm:cxn modelId="{901A3AE7-8576-45F2-A419-6F6BCC905529}" srcId="{924A2FBF-45F6-45DC-873E-E71EC6DCD50C}" destId="{A5F8C389-7D30-4872-9E9E-E2EE3F6B1F60}" srcOrd="1" destOrd="0" parTransId="{6E4488F2-B69D-4945-97DA-878AB098B30B}" sibTransId="{80DD8DF6-D06D-48E7-AA29-343161D45F63}"/>
    <dgm:cxn modelId="{521FA6EC-51CE-46EB-8049-517F1FA4242C}" srcId="{E34F1672-DDB2-4E77-BD42-D4E35F3650B5}" destId="{A9744324-AC27-42D6-81FD-72F9D9117D23}" srcOrd="0" destOrd="0" parTransId="{7CA3F1D2-41B1-4B94-9463-7F46F0B8940B}" sibTransId="{729CCDE3-7BE1-498C-BCE1-81BE4833DE17}"/>
    <dgm:cxn modelId="{7D42A3F1-7018-4C59-8893-17EC5C55ACBC}" type="presOf" srcId="{A5F8C389-7D30-4872-9E9E-E2EE3F6B1F60}" destId="{353BA427-2C44-4CF1-8DDC-0FEC135138D6}" srcOrd="0" destOrd="0" presId="urn:microsoft.com/office/officeart/2005/8/layout/vList6"/>
    <dgm:cxn modelId="{5CBE29FE-BA99-4351-BDF3-277EB7E641EC}" srcId="{A5F8C389-7D30-4872-9E9E-E2EE3F6B1F60}" destId="{E54A43DB-D953-4EC0-B969-1276189A5C41}" srcOrd="1" destOrd="0" parTransId="{003FED94-A6C4-4F1E-AF48-6A90392E31FE}" sibTransId="{28F7CDA3-D775-441E-96F1-3BD692998BF6}"/>
    <dgm:cxn modelId="{A5736853-554C-4890-8EBE-B22C86A94118}" type="presParOf" srcId="{F1FBC195-F0D2-4AF8-9231-1DB9C1402953}" destId="{BF4A50B2-299B-4B6E-B55B-152ABA925DAE}" srcOrd="0" destOrd="0" presId="urn:microsoft.com/office/officeart/2005/8/layout/vList6"/>
    <dgm:cxn modelId="{A3F56FD6-BBB9-4B6E-8D48-4E3C6091BEE9}" type="presParOf" srcId="{BF4A50B2-299B-4B6E-B55B-152ABA925DAE}" destId="{40B48597-DD1D-4F93-AA01-8BAB82FD3D19}" srcOrd="0" destOrd="0" presId="urn:microsoft.com/office/officeart/2005/8/layout/vList6"/>
    <dgm:cxn modelId="{131BB56F-8C79-4966-AA08-05E876C5BBFB}" type="presParOf" srcId="{BF4A50B2-299B-4B6E-B55B-152ABA925DAE}" destId="{74EA7A84-2FA0-46EA-97D0-46D6DB7C29C1}" srcOrd="1" destOrd="0" presId="urn:microsoft.com/office/officeart/2005/8/layout/vList6"/>
    <dgm:cxn modelId="{2FB81C6D-5314-41E7-8C1C-9BBE2E1041CD}" type="presParOf" srcId="{F1FBC195-F0D2-4AF8-9231-1DB9C1402953}" destId="{9DD20D69-7A5C-4CB5-AD33-B1235AEC246E}" srcOrd="1" destOrd="0" presId="urn:microsoft.com/office/officeart/2005/8/layout/vList6"/>
    <dgm:cxn modelId="{6F7BD10A-81D7-4DC3-BA03-F929FA8C0713}" type="presParOf" srcId="{F1FBC195-F0D2-4AF8-9231-1DB9C1402953}" destId="{4B7B778F-9854-46FD-A59B-3C03A27C68BF}" srcOrd="2" destOrd="0" presId="urn:microsoft.com/office/officeart/2005/8/layout/vList6"/>
    <dgm:cxn modelId="{2D87EFF5-6F04-41F8-9B4F-5EA7C4ADA486}" type="presParOf" srcId="{4B7B778F-9854-46FD-A59B-3C03A27C68BF}" destId="{353BA427-2C44-4CF1-8DDC-0FEC135138D6}" srcOrd="0" destOrd="0" presId="urn:microsoft.com/office/officeart/2005/8/layout/vList6"/>
    <dgm:cxn modelId="{65DAFC78-0647-4B67-883F-D9A62785B740}" type="presParOf" srcId="{4B7B778F-9854-46FD-A59B-3C03A27C68BF}" destId="{BA08152F-9C62-4D9A-BEA6-2B14CD40A547}" srcOrd="1" destOrd="0" presId="urn:microsoft.com/office/officeart/2005/8/layout/vList6"/>
    <dgm:cxn modelId="{AAF0AB48-421E-4A2B-9A53-B4D36B45F2C9}" type="presParOf" srcId="{F1FBC195-F0D2-4AF8-9231-1DB9C1402953}" destId="{712E8815-C04B-432F-AD36-4B836418C14C}" srcOrd="3" destOrd="0" presId="urn:microsoft.com/office/officeart/2005/8/layout/vList6"/>
    <dgm:cxn modelId="{9FC11479-90C3-4CF2-8663-4031BB57B48E}" type="presParOf" srcId="{F1FBC195-F0D2-4AF8-9231-1DB9C1402953}" destId="{153B2461-7C69-4BC8-8111-6AB97DB76828}" srcOrd="4" destOrd="0" presId="urn:microsoft.com/office/officeart/2005/8/layout/vList6"/>
    <dgm:cxn modelId="{69CB433C-AB52-4F0C-97F6-91EB0A9C96F7}" type="presParOf" srcId="{153B2461-7C69-4BC8-8111-6AB97DB76828}" destId="{91529F16-F418-46D9-85B7-3178C4905B19}" srcOrd="0" destOrd="0" presId="urn:microsoft.com/office/officeart/2005/8/layout/vList6"/>
    <dgm:cxn modelId="{2402ED4C-746D-4000-BC0A-2C97FBAC2AE1}" type="presParOf" srcId="{153B2461-7C69-4BC8-8111-6AB97DB76828}" destId="{01D7B76C-66BE-4070-982E-34ACCE256929}" srcOrd="1" destOrd="0" presId="urn:microsoft.com/office/officeart/2005/8/layout/vList6"/>
    <dgm:cxn modelId="{407EC51E-9477-4706-A72F-535955CA0E23}" type="presParOf" srcId="{F1FBC195-F0D2-4AF8-9231-1DB9C1402953}" destId="{B33FDF48-B614-47A6-8E58-6CB176F59917}" srcOrd="5" destOrd="0" presId="urn:microsoft.com/office/officeart/2005/8/layout/vList6"/>
    <dgm:cxn modelId="{256E751C-3777-4944-A01C-A9E27BD1F0EA}" type="presParOf" srcId="{F1FBC195-F0D2-4AF8-9231-1DB9C1402953}" destId="{B372E0B9-6006-4F80-81FD-8941B10858F9}" srcOrd="6" destOrd="0" presId="urn:microsoft.com/office/officeart/2005/8/layout/vList6"/>
    <dgm:cxn modelId="{61FFB0D3-DAA4-47B0-973C-D8D4AAC79147}" type="presParOf" srcId="{B372E0B9-6006-4F80-81FD-8941B10858F9}" destId="{08BF850F-485A-4C6A-88B5-F044A45230A2}" srcOrd="0" destOrd="0" presId="urn:microsoft.com/office/officeart/2005/8/layout/vList6"/>
    <dgm:cxn modelId="{A5E8D324-378F-4409-B135-C91FE1F50F53}" type="presParOf" srcId="{B372E0B9-6006-4F80-81FD-8941B10858F9}" destId="{642C2839-13DE-4728-B658-1A0431B2D012}" srcOrd="1" destOrd="0" presId="urn:microsoft.com/office/officeart/2005/8/layout/vList6"/>
    <dgm:cxn modelId="{75158E6F-D8DA-4352-851F-550A2B689F0F}" type="presParOf" srcId="{F1FBC195-F0D2-4AF8-9231-1DB9C1402953}" destId="{5F4B59D0-1DC7-4398-A85E-4FC19D18E48C}" srcOrd="7" destOrd="0" presId="urn:microsoft.com/office/officeart/2005/8/layout/vList6"/>
    <dgm:cxn modelId="{8D2F7CC6-6759-46AD-AABE-A241AF0C7F7D}" type="presParOf" srcId="{F1FBC195-F0D2-4AF8-9231-1DB9C1402953}" destId="{848FD840-7A13-49E6-BD0A-AEDCEE04B893}" srcOrd="8" destOrd="0" presId="urn:microsoft.com/office/officeart/2005/8/layout/vList6"/>
    <dgm:cxn modelId="{449CBB3A-00C5-4A1F-B4DD-0207AA2A998D}" type="presParOf" srcId="{848FD840-7A13-49E6-BD0A-AEDCEE04B893}" destId="{EDF58896-E6F6-4FF2-912C-3BBDE6358161}" srcOrd="0" destOrd="0" presId="urn:microsoft.com/office/officeart/2005/8/layout/vList6"/>
    <dgm:cxn modelId="{864DDDD4-B6A1-48C2-8847-3AF3B34713A0}" type="presParOf" srcId="{848FD840-7A13-49E6-BD0A-AEDCEE04B893}" destId="{DA42DF60-2D9A-4AEA-B2FD-A7796ADC7AD1}" srcOrd="1" destOrd="0" presId="urn:microsoft.com/office/officeart/2005/8/layout/vList6"/>
    <dgm:cxn modelId="{DB836FCD-3099-458D-9674-E04D89D824C4}" type="presParOf" srcId="{F1FBC195-F0D2-4AF8-9231-1DB9C1402953}" destId="{BA99CDB0-865D-4875-9420-C4E295A53C4E}" srcOrd="9" destOrd="0" presId="urn:microsoft.com/office/officeart/2005/8/layout/vList6"/>
    <dgm:cxn modelId="{88AB5CCE-C9C1-4A9C-8FD1-5DBA8D9ECFC8}" type="presParOf" srcId="{F1FBC195-F0D2-4AF8-9231-1DB9C1402953}" destId="{2530D7F6-B10D-4B84-A167-688F67F5DB67}" srcOrd="10" destOrd="0" presId="urn:microsoft.com/office/officeart/2005/8/layout/vList6"/>
    <dgm:cxn modelId="{D494B6E1-FC2B-475E-8369-FFC3DF6FE686}" type="presParOf" srcId="{2530D7F6-B10D-4B84-A167-688F67F5DB67}" destId="{01BC0215-11BE-49C2-BF50-E85D6D871949}" srcOrd="0" destOrd="0" presId="urn:microsoft.com/office/officeart/2005/8/layout/vList6"/>
    <dgm:cxn modelId="{22CC5726-04C6-4200-A6D3-50E5E11509F5}" type="presParOf" srcId="{2530D7F6-B10D-4B84-A167-688F67F5DB67}" destId="{CDE0AE88-7063-4C5E-8BD6-3592BBEA2580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24A2FBF-45F6-45DC-873E-E71EC6DCD50C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E36DC94-F3A8-402D-B2B2-51BA08271103}">
      <dgm:prSet phldrT="[Text]"/>
      <dgm:spPr/>
      <dgm:t>
        <a:bodyPr/>
        <a:lstStyle/>
        <a:p>
          <a:r>
            <a:rPr lang="en-US" dirty="0"/>
            <a:t>Pull from IDB</a:t>
          </a:r>
        </a:p>
      </dgm:t>
    </dgm:pt>
    <dgm:pt modelId="{8362BF9A-3C2D-4FAE-9EAA-23AB7E837A1D}" type="parTrans" cxnId="{92D87361-9160-4FF0-A53A-BACE1FFC1809}">
      <dgm:prSet/>
      <dgm:spPr/>
      <dgm:t>
        <a:bodyPr/>
        <a:lstStyle/>
        <a:p>
          <a:endParaRPr lang="en-US"/>
        </a:p>
      </dgm:t>
    </dgm:pt>
    <dgm:pt modelId="{50D82855-9F8D-478C-B09F-7AD579CFD83E}" type="sibTrans" cxnId="{92D87361-9160-4FF0-A53A-BACE1FFC1809}">
      <dgm:prSet/>
      <dgm:spPr/>
      <dgm:t>
        <a:bodyPr/>
        <a:lstStyle/>
        <a:p>
          <a:endParaRPr lang="en-US"/>
        </a:p>
      </dgm:t>
    </dgm:pt>
    <dgm:pt modelId="{E34F1672-DDB2-4E77-BD42-D4E35F3650B5}">
      <dgm:prSet phldrT="[Text]"/>
      <dgm:spPr/>
      <dgm:t>
        <a:bodyPr/>
        <a:lstStyle/>
        <a:p>
          <a:r>
            <a:rPr lang="en-US" dirty="0"/>
            <a:t>Outlier Removal</a:t>
          </a:r>
        </a:p>
      </dgm:t>
    </dgm:pt>
    <dgm:pt modelId="{F348B4E5-4804-4DDD-B0BA-9E23EE3EF756}" type="parTrans" cxnId="{CC6A68B3-C957-4212-A406-48828445BC5D}">
      <dgm:prSet/>
      <dgm:spPr/>
      <dgm:t>
        <a:bodyPr/>
        <a:lstStyle/>
        <a:p>
          <a:endParaRPr lang="en-US"/>
        </a:p>
      </dgm:t>
    </dgm:pt>
    <dgm:pt modelId="{380B2F7E-BECC-4EBE-9719-37F327F068CE}" type="sibTrans" cxnId="{CC6A68B3-C957-4212-A406-48828445BC5D}">
      <dgm:prSet/>
      <dgm:spPr/>
      <dgm:t>
        <a:bodyPr/>
        <a:lstStyle/>
        <a:p>
          <a:endParaRPr lang="en-US"/>
        </a:p>
      </dgm:t>
    </dgm:pt>
    <dgm:pt modelId="{C5E99DA7-0B26-4470-B4C1-ADDA4CFDEB70}">
      <dgm:prSet phldrT="[Text]" custT="1"/>
      <dgm:spPr/>
      <dgm:t>
        <a:bodyPr/>
        <a:lstStyle/>
        <a:p>
          <a:r>
            <a:rPr lang="en-US" sz="2800" dirty="0"/>
            <a:t>Thin the Data</a:t>
          </a:r>
        </a:p>
      </dgm:t>
    </dgm:pt>
    <dgm:pt modelId="{05EFE46D-7724-4402-8E7B-00BF2DEF69CF}" type="parTrans" cxnId="{D73102AB-3D70-4A49-AAAA-BB9B6A6607B9}">
      <dgm:prSet/>
      <dgm:spPr/>
      <dgm:t>
        <a:bodyPr/>
        <a:lstStyle/>
        <a:p>
          <a:endParaRPr lang="en-US"/>
        </a:p>
      </dgm:t>
    </dgm:pt>
    <dgm:pt modelId="{E27927A3-39E8-420B-89FD-0866A95BCA16}" type="sibTrans" cxnId="{D73102AB-3D70-4A49-AAAA-BB9B6A6607B9}">
      <dgm:prSet/>
      <dgm:spPr/>
      <dgm:t>
        <a:bodyPr/>
        <a:lstStyle/>
        <a:p>
          <a:endParaRPr lang="en-US"/>
        </a:p>
      </dgm:t>
    </dgm:pt>
    <dgm:pt modelId="{31694724-C6D8-4CA0-9C92-F02E6803F3A7}">
      <dgm:prSet phldrT="[Text]" custT="1"/>
      <dgm:spPr/>
      <dgm:t>
        <a:bodyPr/>
        <a:lstStyle/>
        <a:p>
          <a:r>
            <a:rPr lang="en-US" sz="2800" dirty="0"/>
            <a:t>Grid the Data</a:t>
          </a:r>
        </a:p>
      </dgm:t>
    </dgm:pt>
    <dgm:pt modelId="{6F9D46A2-7339-4BEB-BE0B-DA1EF158C1B7}" type="parTrans" cxnId="{2F8CF080-9258-484F-8978-78AE8EBADEC8}">
      <dgm:prSet/>
      <dgm:spPr/>
      <dgm:t>
        <a:bodyPr/>
        <a:lstStyle/>
        <a:p>
          <a:endParaRPr lang="en-US"/>
        </a:p>
      </dgm:t>
    </dgm:pt>
    <dgm:pt modelId="{6D0605FD-A35F-4BDA-8AF2-30C51771C4B1}" type="sibTrans" cxnId="{2F8CF080-9258-484F-8978-78AE8EBADEC8}">
      <dgm:prSet/>
      <dgm:spPr/>
      <dgm:t>
        <a:bodyPr/>
        <a:lstStyle/>
        <a:p>
          <a:endParaRPr lang="en-US"/>
        </a:p>
      </dgm:t>
    </dgm:pt>
    <dgm:pt modelId="{81CBE49E-0BDB-4DE5-B880-1CCD3882CB18}">
      <dgm:prSet custT="1"/>
      <dgm:spPr/>
      <dgm:t>
        <a:bodyPr/>
        <a:lstStyle/>
        <a:p>
          <a:r>
            <a:rPr lang="en-US" sz="1400" dirty="0"/>
            <a:t>Use a median filter to separate data into “thinned” and “dropped”</a:t>
          </a:r>
        </a:p>
      </dgm:t>
    </dgm:pt>
    <dgm:pt modelId="{ECE8D22A-600A-419C-9D87-5164DFC6E7F1}" type="parTrans" cxnId="{F51EE0C7-D4C4-4945-B6AA-DB68BAFE57B1}">
      <dgm:prSet/>
      <dgm:spPr/>
      <dgm:t>
        <a:bodyPr/>
        <a:lstStyle/>
        <a:p>
          <a:endParaRPr lang="en-US"/>
        </a:p>
      </dgm:t>
    </dgm:pt>
    <dgm:pt modelId="{70BDEB5D-406F-4A57-8C62-225015F8835F}" type="sibTrans" cxnId="{F51EE0C7-D4C4-4945-B6AA-DB68BAFE57B1}">
      <dgm:prSet/>
      <dgm:spPr/>
      <dgm:t>
        <a:bodyPr/>
        <a:lstStyle/>
        <a:p>
          <a:endParaRPr lang="en-US"/>
        </a:p>
      </dgm:t>
    </dgm:pt>
    <dgm:pt modelId="{C4AF8A8F-4A90-41C6-AFF6-63A58AFCCAC2}">
      <dgm:prSet custT="1"/>
      <dgm:spPr/>
      <dgm:t>
        <a:bodyPr/>
        <a:lstStyle/>
        <a:p>
          <a:r>
            <a:rPr lang="en-US" sz="1400" dirty="0"/>
            <a:t>Thinned (transformation) vs dropped: (error formulation)</a:t>
          </a:r>
        </a:p>
      </dgm:t>
    </dgm:pt>
    <dgm:pt modelId="{78EFE617-38C7-4BA9-B4B3-3ACF3A0CE83C}" type="parTrans" cxnId="{D70CB90E-227B-4A85-A808-4D7DCC408AFB}">
      <dgm:prSet/>
      <dgm:spPr/>
      <dgm:t>
        <a:bodyPr/>
        <a:lstStyle/>
        <a:p>
          <a:endParaRPr lang="en-US"/>
        </a:p>
      </dgm:t>
    </dgm:pt>
    <dgm:pt modelId="{D409E658-78F1-4352-A0C4-7527C0493C21}" type="sibTrans" cxnId="{D70CB90E-227B-4A85-A808-4D7DCC408AFB}">
      <dgm:prSet/>
      <dgm:spPr/>
      <dgm:t>
        <a:bodyPr/>
        <a:lstStyle/>
        <a:p>
          <a:endParaRPr lang="en-US"/>
        </a:p>
      </dgm:t>
    </dgm:pt>
    <dgm:pt modelId="{8AFD498C-2646-4408-BEB9-A439DB147C73}">
      <dgm:prSet custT="1"/>
      <dgm:spPr/>
      <dgm:t>
        <a:bodyPr/>
        <a:lstStyle/>
        <a:p>
          <a:r>
            <a:rPr lang="en-US" sz="1400" dirty="0"/>
            <a:t>Requires choosing a cell size</a:t>
          </a:r>
        </a:p>
      </dgm:t>
    </dgm:pt>
    <dgm:pt modelId="{19DB0BC8-9512-4C4C-8508-F5CFAF6675D3}" type="parTrans" cxnId="{8F50E156-E1EA-464D-AC1E-E316BA8CCE57}">
      <dgm:prSet/>
      <dgm:spPr/>
      <dgm:t>
        <a:bodyPr/>
        <a:lstStyle/>
        <a:p>
          <a:endParaRPr lang="en-US"/>
        </a:p>
      </dgm:t>
    </dgm:pt>
    <dgm:pt modelId="{E0359041-D825-422E-9DF9-18AE210E5CE4}" type="sibTrans" cxnId="{8F50E156-E1EA-464D-AC1E-E316BA8CCE57}">
      <dgm:prSet/>
      <dgm:spPr/>
      <dgm:t>
        <a:bodyPr/>
        <a:lstStyle/>
        <a:p>
          <a:endParaRPr lang="en-US"/>
        </a:p>
      </dgm:t>
    </dgm:pt>
    <dgm:pt modelId="{89F0B6B2-8993-48C1-8C9E-DEA11961ABE9}">
      <dgm:prSet phldrT="[Text]" custT="1"/>
      <dgm:spPr/>
      <dgm:t>
        <a:bodyPr/>
        <a:lstStyle/>
        <a:p>
          <a:r>
            <a:rPr lang="en-US" sz="1400" dirty="0"/>
            <a:t>Fit a surface under tension to thinned data</a:t>
          </a:r>
        </a:p>
      </dgm:t>
    </dgm:pt>
    <dgm:pt modelId="{DFCCC63A-B7E5-4684-A42D-6C74D8D235BB}" type="parTrans" cxnId="{F01A51F3-0BC5-44F4-A032-4D56DC675424}">
      <dgm:prSet/>
      <dgm:spPr/>
      <dgm:t>
        <a:bodyPr/>
        <a:lstStyle/>
        <a:p>
          <a:endParaRPr lang="en-US"/>
        </a:p>
      </dgm:t>
    </dgm:pt>
    <dgm:pt modelId="{C1B6DD6B-9EC1-48C2-82AC-6A6E8054B5AC}" type="sibTrans" cxnId="{F01A51F3-0BC5-44F4-A032-4D56DC675424}">
      <dgm:prSet/>
      <dgm:spPr/>
      <dgm:t>
        <a:bodyPr/>
        <a:lstStyle/>
        <a:p>
          <a:endParaRPr lang="en-US"/>
        </a:p>
      </dgm:t>
    </dgm:pt>
    <dgm:pt modelId="{029B98BD-7291-4FCE-95A1-7341F5AB1CEA}">
      <dgm:prSet phldrT="[Text]" custT="1"/>
      <dgm:spPr/>
      <dgm:t>
        <a:bodyPr/>
        <a:lstStyle/>
        <a:p>
          <a:r>
            <a:rPr lang="en-US" sz="1400" dirty="0"/>
            <a:t>Surface expressed as grid (lookup table)</a:t>
          </a:r>
        </a:p>
      </dgm:t>
    </dgm:pt>
    <dgm:pt modelId="{7F5B76C7-4417-455B-B3AE-CABBAFDD9630}" type="parTrans" cxnId="{768ACD0A-D250-46C6-BA3F-902CE7002AD0}">
      <dgm:prSet/>
      <dgm:spPr/>
      <dgm:t>
        <a:bodyPr/>
        <a:lstStyle/>
        <a:p>
          <a:endParaRPr lang="en-US"/>
        </a:p>
      </dgm:t>
    </dgm:pt>
    <dgm:pt modelId="{93C5030E-C7F9-436D-B3A1-86CC03EE96D0}" type="sibTrans" cxnId="{768ACD0A-D250-46C6-BA3F-902CE7002AD0}">
      <dgm:prSet/>
      <dgm:spPr/>
      <dgm:t>
        <a:bodyPr/>
        <a:lstStyle/>
        <a:p>
          <a:endParaRPr lang="en-US"/>
        </a:p>
      </dgm:t>
    </dgm:pt>
    <dgm:pt modelId="{1528AC17-9315-4F18-A59D-75C695C8DF16}">
      <dgm:prSet phldrT="[Text]" custT="1"/>
      <dgm:spPr/>
      <dgm:t>
        <a:bodyPr/>
        <a:lstStyle/>
        <a:p>
          <a:r>
            <a:rPr lang="en-US" sz="2800" dirty="0"/>
            <a:t>Error analysis</a:t>
          </a:r>
        </a:p>
      </dgm:t>
    </dgm:pt>
    <dgm:pt modelId="{498D33EC-6956-401C-96DA-55834147F769}" type="parTrans" cxnId="{BBCDB6A9-ED75-4426-AB73-9E3929CA63F2}">
      <dgm:prSet/>
      <dgm:spPr/>
      <dgm:t>
        <a:bodyPr/>
        <a:lstStyle/>
        <a:p>
          <a:endParaRPr lang="en-US"/>
        </a:p>
      </dgm:t>
    </dgm:pt>
    <dgm:pt modelId="{18BBD032-9495-4863-A64C-509CAEEAE4DF}" type="sibTrans" cxnId="{BBCDB6A9-ED75-4426-AB73-9E3929CA63F2}">
      <dgm:prSet/>
      <dgm:spPr/>
      <dgm:t>
        <a:bodyPr/>
        <a:lstStyle/>
        <a:p>
          <a:endParaRPr lang="en-US"/>
        </a:p>
      </dgm:t>
    </dgm:pt>
    <dgm:pt modelId="{E0CCC50F-1F88-4AF6-B5F4-FB3373867744}">
      <dgm:prSet phldrT="[Text]" custT="1"/>
      <dgm:spPr/>
      <dgm:t>
        <a:bodyPr/>
        <a:lstStyle/>
        <a:p>
          <a:r>
            <a:rPr lang="en-US" sz="1400" dirty="0"/>
            <a:t>Build error grid (lookup table)</a:t>
          </a:r>
        </a:p>
      </dgm:t>
    </dgm:pt>
    <dgm:pt modelId="{1DB5AF95-A6F3-4C0F-BAF2-E1242B1FA526}" type="parTrans" cxnId="{6F7D1687-951C-45E6-9DA5-B09FF292C224}">
      <dgm:prSet/>
      <dgm:spPr/>
      <dgm:t>
        <a:bodyPr/>
        <a:lstStyle/>
        <a:p>
          <a:endParaRPr lang="en-US"/>
        </a:p>
      </dgm:t>
    </dgm:pt>
    <dgm:pt modelId="{4052E384-6A0F-4E96-9A9C-934F64EC474C}" type="sibTrans" cxnId="{6F7D1687-951C-45E6-9DA5-B09FF292C224}">
      <dgm:prSet/>
      <dgm:spPr/>
      <dgm:t>
        <a:bodyPr/>
        <a:lstStyle/>
        <a:p>
          <a:endParaRPr lang="en-US"/>
        </a:p>
      </dgm:t>
    </dgm:pt>
    <dgm:pt modelId="{9F7E364A-C407-4B04-81C2-E5988EFC12C2}">
      <dgm:prSet phldrT="[Text]" custT="1"/>
      <dgm:spPr/>
      <dgm:t>
        <a:bodyPr/>
        <a:lstStyle/>
        <a:p>
          <a:r>
            <a:rPr lang="en-US" sz="1400" dirty="0"/>
            <a:t>All vectors used in error formulation</a:t>
          </a:r>
        </a:p>
      </dgm:t>
    </dgm:pt>
    <dgm:pt modelId="{D1F9456D-FD29-4C49-AF5D-8B2229AA7C16}" type="parTrans" cxnId="{F7B9FDBF-229B-4088-9E70-A4BA4FB61F42}">
      <dgm:prSet/>
      <dgm:spPr/>
      <dgm:t>
        <a:bodyPr/>
        <a:lstStyle/>
        <a:p>
          <a:endParaRPr lang="en-US"/>
        </a:p>
      </dgm:t>
    </dgm:pt>
    <dgm:pt modelId="{04ADE85D-4AF7-4620-9D30-E4EDD9545381}" type="sibTrans" cxnId="{F7B9FDBF-229B-4088-9E70-A4BA4FB61F42}">
      <dgm:prSet/>
      <dgm:spPr/>
      <dgm:t>
        <a:bodyPr/>
        <a:lstStyle/>
        <a:p>
          <a:endParaRPr lang="en-US"/>
        </a:p>
      </dgm:t>
    </dgm:pt>
    <dgm:pt modelId="{145398BF-50EB-44E0-9874-E5348F65388C}">
      <dgm:prSet phldrT="[Text]"/>
      <dgm:spPr/>
      <dgm:t>
        <a:bodyPr/>
        <a:lstStyle/>
        <a:p>
          <a:r>
            <a:rPr lang="en-US"/>
            <a:t>Coordinate Differences</a:t>
          </a:r>
          <a:endParaRPr lang="en-US" dirty="0"/>
        </a:p>
      </dgm:t>
    </dgm:pt>
    <dgm:pt modelId="{99434F1D-B434-49D6-8404-D4F85321E3D2}" type="parTrans" cxnId="{E3EFD149-9D46-4476-BF7F-C072EE8E0A36}">
      <dgm:prSet/>
      <dgm:spPr/>
      <dgm:t>
        <a:bodyPr/>
        <a:lstStyle/>
        <a:p>
          <a:endParaRPr lang="en-US"/>
        </a:p>
      </dgm:t>
    </dgm:pt>
    <dgm:pt modelId="{8EC84B11-D177-41A3-81CF-0AA3869C2DB3}" type="sibTrans" cxnId="{E3EFD149-9D46-4476-BF7F-C072EE8E0A36}">
      <dgm:prSet/>
      <dgm:spPr/>
      <dgm:t>
        <a:bodyPr/>
        <a:lstStyle/>
        <a:p>
          <a:endParaRPr lang="en-US"/>
        </a:p>
      </dgm:t>
    </dgm:pt>
    <dgm:pt modelId="{F1FBC195-F0D2-4AF8-9231-1DB9C1402953}" type="pres">
      <dgm:prSet presAssocID="{924A2FBF-45F6-45DC-873E-E71EC6DCD50C}" presName="Name0" presStyleCnt="0">
        <dgm:presLayoutVars>
          <dgm:dir/>
          <dgm:animLvl val="lvl"/>
          <dgm:resizeHandles/>
        </dgm:presLayoutVars>
      </dgm:prSet>
      <dgm:spPr/>
    </dgm:pt>
    <dgm:pt modelId="{BF4A50B2-299B-4B6E-B55B-152ABA925DAE}" type="pres">
      <dgm:prSet presAssocID="{DE36DC94-F3A8-402D-B2B2-51BA08271103}" presName="linNode" presStyleCnt="0"/>
      <dgm:spPr/>
    </dgm:pt>
    <dgm:pt modelId="{40B48597-DD1D-4F93-AA01-8BAB82FD3D19}" type="pres">
      <dgm:prSet presAssocID="{DE36DC94-F3A8-402D-B2B2-51BA08271103}" presName="parentShp" presStyleLbl="node1" presStyleIdx="0" presStyleCnt="6" custScaleX="99074" custScaleY="29044">
        <dgm:presLayoutVars>
          <dgm:bulletEnabled val="1"/>
        </dgm:presLayoutVars>
      </dgm:prSet>
      <dgm:spPr/>
    </dgm:pt>
    <dgm:pt modelId="{74EA7A84-2FA0-46EA-97D0-46D6DB7C29C1}" type="pres">
      <dgm:prSet presAssocID="{DE36DC94-F3A8-402D-B2B2-51BA08271103}" presName="childShp" presStyleLbl="bgAccFollowNode1" presStyleIdx="0" presStyleCnt="6" custScaleX="99074" custScaleY="29044">
        <dgm:presLayoutVars>
          <dgm:bulletEnabled val="1"/>
        </dgm:presLayoutVars>
      </dgm:prSet>
      <dgm:spPr/>
    </dgm:pt>
    <dgm:pt modelId="{9DD20D69-7A5C-4CB5-AD33-B1235AEC246E}" type="pres">
      <dgm:prSet presAssocID="{50D82855-9F8D-478C-B09F-7AD579CFD83E}" presName="spacing" presStyleCnt="0"/>
      <dgm:spPr/>
    </dgm:pt>
    <dgm:pt modelId="{AC9942F3-63A0-4223-97DD-5749CAD5EF25}" type="pres">
      <dgm:prSet presAssocID="{145398BF-50EB-44E0-9874-E5348F65388C}" presName="linNode" presStyleCnt="0"/>
      <dgm:spPr/>
    </dgm:pt>
    <dgm:pt modelId="{DFF428A1-2262-4F14-A103-EFD850AA08BB}" type="pres">
      <dgm:prSet presAssocID="{145398BF-50EB-44E0-9874-E5348F65388C}" presName="parentShp" presStyleLbl="node1" presStyleIdx="1" presStyleCnt="6" custScaleX="99074" custScaleY="27155">
        <dgm:presLayoutVars>
          <dgm:bulletEnabled val="1"/>
        </dgm:presLayoutVars>
      </dgm:prSet>
      <dgm:spPr/>
    </dgm:pt>
    <dgm:pt modelId="{80E1B258-5B01-47C7-9428-4B801C88BEEA}" type="pres">
      <dgm:prSet presAssocID="{145398BF-50EB-44E0-9874-E5348F65388C}" presName="childShp" presStyleLbl="bgAccFollowNode1" presStyleIdx="1" presStyleCnt="6" custScaleX="99074" custScaleY="27155">
        <dgm:presLayoutVars>
          <dgm:bulletEnabled val="1"/>
        </dgm:presLayoutVars>
      </dgm:prSet>
      <dgm:spPr/>
    </dgm:pt>
    <dgm:pt modelId="{95733608-0DCE-426F-9C7E-2666B4CCF81E}" type="pres">
      <dgm:prSet presAssocID="{8EC84B11-D177-41A3-81CF-0AA3869C2DB3}" presName="spacing" presStyleCnt="0"/>
      <dgm:spPr/>
    </dgm:pt>
    <dgm:pt modelId="{153B2461-7C69-4BC8-8111-6AB97DB76828}" type="pres">
      <dgm:prSet presAssocID="{E34F1672-DDB2-4E77-BD42-D4E35F3650B5}" presName="linNode" presStyleCnt="0"/>
      <dgm:spPr/>
    </dgm:pt>
    <dgm:pt modelId="{91529F16-F418-46D9-85B7-3178C4905B19}" type="pres">
      <dgm:prSet presAssocID="{E34F1672-DDB2-4E77-BD42-D4E35F3650B5}" presName="parentShp" presStyleLbl="node1" presStyleIdx="2" presStyleCnt="6" custScaleX="99074" custScaleY="29044">
        <dgm:presLayoutVars>
          <dgm:bulletEnabled val="1"/>
        </dgm:presLayoutVars>
      </dgm:prSet>
      <dgm:spPr/>
    </dgm:pt>
    <dgm:pt modelId="{01D7B76C-66BE-4070-982E-34ACCE256929}" type="pres">
      <dgm:prSet presAssocID="{E34F1672-DDB2-4E77-BD42-D4E35F3650B5}" presName="childShp" presStyleLbl="bgAccFollowNode1" presStyleIdx="2" presStyleCnt="6" custScaleX="99074" custScaleY="29044">
        <dgm:presLayoutVars>
          <dgm:bulletEnabled val="1"/>
        </dgm:presLayoutVars>
      </dgm:prSet>
      <dgm:spPr/>
    </dgm:pt>
    <dgm:pt modelId="{B33FDF48-B614-47A6-8E58-6CB176F59917}" type="pres">
      <dgm:prSet presAssocID="{380B2F7E-BECC-4EBE-9719-37F327F068CE}" presName="spacing" presStyleCnt="0"/>
      <dgm:spPr/>
    </dgm:pt>
    <dgm:pt modelId="{B372E0B9-6006-4F80-81FD-8941B10858F9}" type="pres">
      <dgm:prSet presAssocID="{C5E99DA7-0B26-4470-B4C1-ADDA4CFDEB70}" presName="linNode" presStyleCnt="0"/>
      <dgm:spPr/>
    </dgm:pt>
    <dgm:pt modelId="{08BF850F-485A-4C6A-88B5-F044A45230A2}" type="pres">
      <dgm:prSet presAssocID="{C5E99DA7-0B26-4470-B4C1-ADDA4CFDEB70}" presName="parentShp" presStyleLbl="node1" presStyleIdx="3" presStyleCnt="6">
        <dgm:presLayoutVars>
          <dgm:bulletEnabled val="1"/>
        </dgm:presLayoutVars>
      </dgm:prSet>
      <dgm:spPr/>
    </dgm:pt>
    <dgm:pt modelId="{642C2839-13DE-4728-B658-1A0431B2D012}" type="pres">
      <dgm:prSet presAssocID="{C5E99DA7-0B26-4470-B4C1-ADDA4CFDEB70}" presName="childShp" presStyleLbl="bgAccFollowNode1" presStyleIdx="3" presStyleCnt="6">
        <dgm:presLayoutVars>
          <dgm:bulletEnabled val="1"/>
        </dgm:presLayoutVars>
      </dgm:prSet>
      <dgm:spPr/>
    </dgm:pt>
    <dgm:pt modelId="{5F4B59D0-1DC7-4398-A85E-4FC19D18E48C}" type="pres">
      <dgm:prSet presAssocID="{E27927A3-39E8-420B-89FD-0866A95BCA16}" presName="spacing" presStyleCnt="0"/>
      <dgm:spPr/>
    </dgm:pt>
    <dgm:pt modelId="{848FD840-7A13-49E6-BD0A-AEDCEE04B893}" type="pres">
      <dgm:prSet presAssocID="{31694724-C6D8-4CA0-9C92-F02E6803F3A7}" presName="linNode" presStyleCnt="0"/>
      <dgm:spPr/>
    </dgm:pt>
    <dgm:pt modelId="{EDF58896-E6F6-4FF2-912C-3BBDE6358161}" type="pres">
      <dgm:prSet presAssocID="{31694724-C6D8-4CA0-9C92-F02E6803F3A7}" presName="parentShp" presStyleLbl="node1" presStyleIdx="4" presStyleCnt="6">
        <dgm:presLayoutVars>
          <dgm:bulletEnabled val="1"/>
        </dgm:presLayoutVars>
      </dgm:prSet>
      <dgm:spPr/>
    </dgm:pt>
    <dgm:pt modelId="{DA42DF60-2D9A-4AEA-B2FD-A7796ADC7AD1}" type="pres">
      <dgm:prSet presAssocID="{31694724-C6D8-4CA0-9C92-F02E6803F3A7}" presName="childShp" presStyleLbl="bgAccFollowNode1" presStyleIdx="4" presStyleCnt="6">
        <dgm:presLayoutVars>
          <dgm:bulletEnabled val="1"/>
        </dgm:presLayoutVars>
      </dgm:prSet>
      <dgm:spPr/>
    </dgm:pt>
    <dgm:pt modelId="{BA99CDB0-865D-4875-9420-C4E295A53C4E}" type="pres">
      <dgm:prSet presAssocID="{6D0605FD-A35F-4BDA-8AF2-30C51771C4B1}" presName="spacing" presStyleCnt="0"/>
      <dgm:spPr/>
    </dgm:pt>
    <dgm:pt modelId="{2530D7F6-B10D-4B84-A167-688F67F5DB67}" type="pres">
      <dgm:prSet presAssocID="{1528AC17-9315-4F18-A59D-75C695C8DF16}" presName="linNode" presStyleCnt="0"/>
      <dgm:spPr/>
    </dgm:pt>
    <dgm:pt modelId="{01BC0215-11BE-49C2-BF50-E85D6D871949}" type="pres">
      <dgm:prSet presAssocID="{1528AC17-9315-4F18-A59D-75C695C8DF16}" presName="parentShp" presStyleLbl="node1" presStyleIdx="5" presStyleCnt="6">
        <dgm:presLayoutVars>
          <dgm:bulletEnabled val="1"/>
        </dgm:presLayoutVars>
      </dgm:prSet>
      <dgm:spPr/>
    </dgm:pt>
    <dgm:pt modelId="{CDE0AE88-7063-4C5E-8BD6-3592BBEA2580}" type="pres">
      <dgm:prSet presAssocID="{1528AC17-9315-4F18-A59D-75C695C8DF16}" presName="childShp" presStyleLbl="bgAccFollowNode1" presStyleIdx="5" presStyleCnt="6">
        <dgm:presLayoutVars>
          <dgm:bulletEnabled val="1"/>
        </dgm:presLayoutVars>
      </dgm:prSet>
      <dgm:spPr/>
    </dgm:pt>
  </dgm:ptLst>
  <dgm:cxnLst>
    <dgm:cxn modelId="{99480808-A4A9-4C92-BC6D-9FDBCA21BFDB}" type="presOf" srcId="{31694724-C6D8-4CA0-9C92-F02E6803F3A7}" destId="{EDF58896-E6F6-4FF2-912C-3BBDE6358161}" srcOrd="0" destOrd="0" presId="urn:microsoft.com/office/officeart/2005/8/layout/vList6"/>
    <dgm:cxn modelId="{768ACD0A-D250-46C6-BA3F-902CE7002AD0}" srcId="{31694724-C6D8-4CA0-9C92-F02E6803F3A7}" destId="{029B98BD-7291-4FCE-95A1-7341F5AB1CEA}" srcOrd="1" destOrd="0" parTransId="{7F5B76C7-4417-455B-B3AE-CABBAFDD9630}" sibTransId="{93C5030E-C7F9-436D-B3A1-86CC03EE96D0}"/>
    <dgm:cxn modelId="{6DD5F90C-B5A2-4F59-AF67-61F7D68BA258}" type="presOf" srcId="{81CBE49E-0BDB-4DE5-B880-1CCD3882CB18}" destId="{642C2839-13DE-4728-B658-1A0431B2D012}" srcOrd="0" destOrd="0" presId="urn:microsoft.com/office/officeart/2005/8/layout/vList6"/>
    <dgm:cxn modelId="{D70CB90E-227B-4A85-A808-4D7DCC408AFB}" srcId="{C5E99DA7-0B26-4470-B4C1-ADDA4CFDEB70}" destId="{C4AF8A8F-4A90-41C6-AFF6-63A58AFCCAC2}" srcOrd="2" destOrd="0" parTransId="{78EFE617-38C7-4BA9-B4B3-3ACF3A0CE83C}" sibTransId="{D409E658-78F1-4352-A0C4-7527C0493C21}"/>
    <dgm:cxn modelId="{0009BF1C-7D89-4835-B6E3-E814CE717F95}" type="presOf" srcId="{1528AC17-9315-4F18-A59D-75C695C8DF16}" destId="{01BC0215-11BE-49C2-BF50-E85D6D871949}" srcOrd="0" destOrd="0" presId="urn:microsoft.com/office/officeart/2005/8/layout/vList6"/>
    <dgm:cxn modelId="{5DE1AC20-9A5E-4169-B558-B0B8ADF3B2AA}" type="presOf" srcId="{89F0B6B2-8993-48C1-8C9E-DEA11961ABE9}" destId="{DA42DF60-2D9A-4AEA-B2FD-A7796ADC7AD1}" srcOrd="0" destOrd="0" presId="urn:microsoft.com/office/officeart/2005/8/layout/vList6"/>
    <dgm:cxn modelId="{BCE5DB23-B1E9-4825-A436-E7DD79210819}" type="presOf" srcId="{9F7E364A-C407-4B04-81C2-E5988EFC12C2}" destId="{CDE0AE88-7063-4C5E-8BD6-3592BBEA2580}" srcOrd="0" destOrd="0" presId="urn:microsoft.com/office/officeart/2005/8/layout/vList6"/>
    <dgm:cxn modelId="{211E332B-6C11-4FF4-BF19-789753138BDB}" type="presOf" srcId="{E34F1672-DDB2-4E77-BD42-D4E35F3650B5}" destId="{91529F16-F418-46D9-85B7-3178C4905B19}" srcOrd="0" destOrd="0" presId="urn:microsoft.com/office/officeart/2005/8/layout/vList6"/>
    <dgm:cxn modelId="{92D87361-9160-4FF0-A53A-BACE1FFC1809}" srcId="{924A2FBF-45F6-45DC-873E-E71EC6DCD50C}" destId="{DE36DC94-F3A8-402D-B2B2-51BA08271103}" srcOrd="0" destOrd="0" parTransId="{8362BF9A-3C2D-4FAE-9EAA-23AB7E837A1D}" sibTransId="{50D82855-9F8D-478C-B09F-7AD579CFD83E}"/>
    <dgm:cxn modelId="{86A7C649-382F-4A31-B5F1-C3AFB4348476}" type="presOf" srcId="{029B98BD-7291-4FCE-95A1-7341F5AB1CEA}" destId="{DA42DF60-2D9A-4AEA-B2FD-A7796ADC7AD1}" srcOrd="0" destOrd="1" presId="urn:microsoft.com/office/officeart/2005/8/layout/vList6"/>
    <dgm:cxn modelId="{E3EFD149-9D46-4476-BF7F-C072EE8E0A36}" srcId="{924A2FBF-45F6-45DC-873E-E71EC6DCD50C}" destId="{145398BF-50EB-44E0-9874-E5348F65388C}" srcOrd="1" destOrd="0" parTransId="{99434F1D-B434-49D6-8404-D4F85321E3D2}" sibTransId="{8EC84B11-D177-41A3-81CF-0AA3869C2DB3}"/>
    <dgm:cxn modelId="{8F50E156-E1EA-464D-AC1E-E316BA8CCE57}" srcId="{C5E99DA7-0B26-4470-B4C1-ADDA4CFDEB70}" destId="{8AFD498C-2646-4408-BEB9-A439DB147C73}" srcOrd="1" destOrd="0" parTransId="{19DB0BC8-9512-4C4C-8508-F5CFAF6675D3}" sibTransId="{E0359041-D825-422E-9DF9-18AE210E5CE4}"/>
    <dgm:cxn modelId="{2F8CF080-9258-484F-8978-78AE8EBADEC8}" srcId="{924A2FBF-45F6-45DC-873E-E71EC6DCD50C}" destId="{31694724-C6D8-4CA0-9C92-F02E6803F3A7}" srcOrd="4" destOrd="0" parTransId="{6F9D46A2-7339-4BEB-BE0B-DA1EF158C1B7}" sibTransId="{6D0605FD-A35F-4BDA-8AF2-30C51771C4B1}"/>
    <dgm:cxn modelId="{6F7D1687-951C-45E6-9DA5-B09FF292C224}" srcId="{1528AC17-9315-4F18-A59D-75C695C8DF16}" destId="{E0CCC50F-1F88-4AF6-B5F4-FB3373867744}" srcOrd="1" destOrd="0" parTransId="{1DB5AF95-A6F3-4C0F-BAF2-E1242B1FA526}" sibTransId="{4052E384-6A0F-4E96-9A9C-934F64EC474C}"/>
    <dgm:cxn modelId="{BBCDB6A9-ED75-4426-AB73-9E3929CA63F2}" srcId="{924A2FBF-45F6-45DC-873E-E71EC6DCD50C}" destId="{1528AC17-9315-4F18-A59D-75C695C8DF16}" srcOrd="5" destOrd="0" parTransId="{498D33EC-6956-401C-96DA-55834147F769}" sibTransId="{18BBD032-9495-4863-A64C-509CAEEAE4DF}"/>
    <dgm:cxn modelId="{D73102AB-3D70-4A49-AAAA-BB9B6A6607B9}" srcId="{924A2FBF-45F6-45DC-873E-E71EC6DCD50C}" destId="{C5E99DA7-0B26-4470-B4C1-ADDA4CFDEB70}" srcOrd="3" destOrd="0" parTransId="{05EFE46D-7724-4402-8E7B-00BF2DEF69CF}" sibTransId="{E27927A3-39E8-420B-89FD-0866A95BCA16}"/>
    <dgm:cxn modelId="{7A7C1AAF-E724-48F2-93CF-620DF8AD2079}" type="presOf" srcId="{C5E99DA7-0B26-4470-B4C1-ADDA4CFDEB70}" destId="{08BF850F-485A-4C6A-88B5-F044A45230A2}" srcOrd="0" destOrd="0" presId="urn:microsoft.com/office/officeart/2005/8/layout/vList6"/>
    <dgm:cxn modelId="{11C167AF-8D07-447D-9DBA-18F65628909C}" type="presOf" srcId="{8AFD498C-2646-4408-BEB9-A439DB147C73}" destId="{642C2839-13DE-4728-B658-1A0431B2D012}" srcOrd="0" destOrd="1" presId="urn:microsoft.com/office/officeart/2005/8/layout/vList6"/>
    <dgm:cxn modelId="{CC6A68B3-C957-4212-A406-48828445BC5D}" srcId="{924A2FBF-45F6-45DC-873E-E71EC6DCD50C}" destId="{E34F1672-DDB2-4E77-BD42-D4E35F3650B5}" srcOrd="2" destOrd="0" parTransId="{F348B4E5-4804-4DDD-B0BA-9E23EE3EF756}" sibTransId="{380B2F7E-BECC-4EBE-9719-37F327F068CE}"/>
    <dgm:cxn modelId="{49F5EEB6-EA59-4195-BD4F-E9B90CAE85F6}" type="presOf" srcId="{145398BF-50EB-44E0-9874-E5348F65388C}" destId="{DFF428A1-2262-4F14-A103-EFD850AA08BB}" srcOrd="0" destOrd="0" presId="urn:microsoft.com/office/officeart/2005/8/layout/vList6"/>
    <dgm:cxn modelId="{F7B9FDBF-229B-4088-9E70-A4BA4FB61F42}" srcId="{1528AC17-9315-4F18-A59D-75C695C8DF16}" destId="{9F7E364A-C407-4B04-81C2-E5988EFC12C2}" srcOrd="0" destOrd="0" parTransId="{D1F9456D-FD29-4C49-AF5D-8B2229AA7C16}" sibTransId="{04ADE85D-4AF7-4620-9D30-E4EDD9545381}"/>
    <dgm:cxn modelId="{F51EE0C7-D4C4-4945-B6AA-DB68BAFE57B1}" srcId="{C5E99DA7-0B26-4470-B4C1-ADDA4CFDEB70}" destId="{81CBE49E-0BDB-4DE5-B880-1CCD3882CB18}" srcOrd="0" destOrd="0" parTransId="{ECE8D22A-600A-419C-9D87-5164DFC6E7F1}" sibTransId="{70BDEB5D-406F-4A57-8C62-225015F8835F}"/>
    <dgm:cxn modelId="{0F475BEA-198A-4FC2-B20F-645A872F26AF}" type="presOf" srcId="{DE36DC94-F3A8-402D-B2B2-51BA08271103}" destId="{40B48597-DD1D-4F93-AA01-8BAB82FD3D19}" srcOrd="0" destOrd="0" presId="urn:microsoft.com/office/officeart/2005/8/layout/vList6"/>
    <dgm:cxn modelId="{F076C1EB-D93B-4167-9213-1589D8614FA9}" type="presOf" srcId="{E0CCC50F-1F88-4AF6-B5F4-FB3373867744}" destId="{CDE0AE88-7063-4C5E-8BD6-3592BBEA2580}" srcOrd="0" destOrd="1" presId="urn:microsoft.com/office/officeart/2005/8/layout/vList6"/>
    <dgm:cxn modelId="{AE4A98F0-8A77-46EC-866B-2AA4F0C8DFA1}" type="presOf" srcId="{C4AF8A8F-4A90-41C6-AFF6-63A58AFCCAC2}" destId="{642C2839-13DE-4728-B658-1A0431B2D012}" srcOrd="0" destOrd="2" presId="urn:microsoft.com/office/officeart/2005/8/layout/vList6"/>
    <dgm:cxn modelId="{F01A51F3-0BC5-44F4-A032-4D56DC675424}" srcId="{31694724-C6D8-4CA0-9C92-F02E6803F3A7}" destId="{89F0B6B2-8993-48C1-8C9E-DEA11961ABE9}" srcOrd="0" destOrd="0" parTransId="{DFCCC63A-B7E5-4684-A42D-6C74D8D235BB}" sibTransId="{C1B6DD6B-9EC1-48C2-82AC-6A6E8054B5AC}"/>
    <dgm:cxn modelId="{553AB2FA-0E1B-4056-8699-A81607B5D91A}" type="presOf" srcId="{924A2FBF-45F6-45DC-873E-E71EC6DCD50C}" destId="{F1FBC195-F0D2-4AF8-9231-1DB9C1402953}" srcOrd="0" destOrd="0" presId="urn:microsoft.com/office/officeart/2005/8/layout/vList6"/>
    <dgm:cxn modelId="{2E64F882-DC44-4F45-A661-CEE7A641E46D}" type="presParOf" srcId="{F1FBC195-F0D2-4AF8-9231-1DB9C1402953}" destId="{BF4A50B2-299B-4B6E-B55B-152ABA925DAE}" srcOrd="0" destOrd="0" presId="urn:microsoft.com/office/officeart/2005/8/layout/vList6"/>
    <dgm:cxn modelId="{55E9E483-F5EA-476A-8AB3-581B38D50C10}" type="presParOf" srcId="{BF4A50B2-299B-4B6E-B55B-152ABA925DAE}" destId="{40B48597-DD1D-4F93-AA01-8BAB82FD3D19}" srcOrd="0" destOrd="0" presId="urn:microsoft.com/office/officeart/2005/8/layout/vList6"/>
    <dgm:cxn modelId="{E2D703B7-4F18-4FF1-8D56-C49761BCEAD3}" type="presParOf" srcId="{BF4A50B2-299B-4B6E-B55B-152ABA925DAE}" destId="{74EA7A84-2FA0-46EA-97D0-46D6DB7C29C1}" srcOrd="1" destOrd="0" presId="urn:microsoft.com/office/officeart/2005/8/layout/vList6"/>
    <dgm:cxn modelId="{951B2647-8D90-4428-82C7-0611E8628972}" type="presParOf" srcId="{F1FBC195-F0D2-4AF8-9231-1DB9C1402953}" destId="{9DD20D69-7A5C-4CB5-AD33-B1235AEC246E}" srcOrd="1" destOrd="0" presId="urn:microsoft.com/office/officeart/2005/8/layout/vList6"/>
    <dgm:cxn modelId="{E38F1B7D-51FF-44AE-B344-24EA32D9C89C}" type="presParOf" srcId="{F1FBC195-F0D2-4AF8-9231-1DB9C1402953}" destId="{AC9942F3-63A0-4223-97DD-5749CAD5EF25}" srcOrd="2" destOrd="0" presId="urn:microsoft.com/office/officeart/2005/8/layout/vList6"/>
    <dgm:cxn modelId="{443719C4-F6EA-4B83-94F6-BD56408CCDC3}" type="presParOf" srcId="{AC9942F3-63A0-4223-97DD-5749CAD5EF25}" destId="{DFF428A1-2262-4F14-A103-EFD850AA08BB}" srcOrd="0" destOrd="0" presId="urn:microsoft.com/office/officeart/2005/8/layout/vList6"/>
    <dgm:cxn modelId="{A4A702F9-B2AC-4359-A991-E50A7EF24AD2}" type="presParOf" srcId="{AC9942F3-63A0-4223-97DD-5749CAD5EF25}" destId="{80E1B258-5B01-47C7-9428-4B801C88BEEA}" srcOrd="1" destOrd="0" presId="urn:microsoft.com/office/officeart/2005/8/layout/vList6"/>
    <dgm:cxn modelId="{99092112-DF05-42E6-8DBF-9E022FF6D054}" type="presParOf" srcId="{F1FBC195-F0D2-4AF8-9231-1DB9C1402953}" destId="{95733608-0DCE-426F-9C7E-2666B4CCF81E}" srcOrd="3" destOrd="0" presId="urn:microsoft.com/office/officeart/2005/8/layout/vList6"/>
    <dgm:cxn modelId="{79F080BB-1C45-47E0-A96A-B29E4542014A}" type="presParOf" srcId="{F1FBC195-F0D2-4AF8-9231-1DB9C1402953}" destId="{153B2461-7C69-4BC8-8111-6AB97DB76828}" srcOrd="4" destOrd="0" presId="urn:microsoft.com/office/officeart/2005/8/layout/vList6"/>
    <dgm:cxn modelId="{A5A5BD21-BB3F-4D4E-8C10-2470E8EC0B39}" type="presParOf" srcId="{153B2461-7C69-4BC8-8111-6AB97DB76828}" destId="{91529F16-F418-46D9-85B7-3178C4905B19}" srcOrd="0" destOrd="0" presId="urn:microsoft.com/office/officeart/2005/8/layout/vList6"/>
    <dgm:cxn modelId="{A3C609C4-3A3F-484A-80E0-057EC1111D6B}" type="presParOf" srcId="{153B2461-7C69-4BC8-8111-6AB97DB76828}" destId="{01D7B76C-66BE-4070-982E-34ACCE256929}" srcOrd="1" destOrd="0" presId="urn:microsoft.com/office/officeart/2005/8/layout/vList6"/>
    <dgm:cxn modelId="{593347AB-0562-4678-A344-764B3BC0A951}" type="presParOf" srcId="{F1FBC195-F0D2-4AF8-9231-1DB9C1402953}" destId="{B33FDF48-B614-47A6-8E58-6CB176F59917}" srcOrd="5" destOrd="0" presId="urn:microsoft.com/office/officeart/2005/8/layout/vList6"/>
    <dgm:cxn modelId="{E055D911-D9DC-4A5C-9560-59ACA0A76071}" type="presParOf" srcId="{F1FBC195-F0D2-4AF8-9231-1DB9C1402953}" destId="{B372E0B9-6006-4F80-81FD-8941B10858F9}" srcOrd="6" destOrd="0" presId="urn:microsoft.com/office/officeart/2005/8/layout/vList6"/>
    <dgm:cxn modelId="{A975EECA-2116-4930-BE15-6295B51E038A}" type="presParOf" srcId="{B372E0B9-6006-4F80-81FD-8941B10858F9}" destId="{08BF850F-485A-4C6A-88B5-F044A45230A2}" srcOrd="0" destOrd="0" presId="urn:microsoft.com/office/officeart/2005/8/layout/vList6"/>
    <dgm:cxn modelId="{81327E5B-681A-400B-AD7E-B89CEE2755DA}" type="presParOf" srcId="{B372E0B9-6006-4F80-81FD-8941B10858F9}" destId="{642C2839-13DE-4728-B658-1A0431B2D012}" srcOrd="1" destOrd="0" presId="urn:microsoft.com/office/officeart/2005/8/layout/vList6"/>
    <dgm:cxn modelId="{6028F0D6-F1EF-49FC-99DA-CF53B0BCB999}" type="presParOf" srcId="{F1FBC195-F0D2-4AF8-9231-1DB9C1402953}" destId="{5F4B59D0-1DC7-4398-A85E-4FC19D18E48C}" srcOrd="7" destOrd="0" presId="urn:microsoft.com/office/officeart/2005/8/layout/vList6"/>
    <dgm:cxn modelId="{E1416BD7-CAC7-4038-BFA3-83C985B760C8}" type="presParOf" srcId="{F1FBC195-F0D2-4AF8-9231-1DB9C1402953}" destId="{848FD840-7A13-49E6-BD0A-AEDCEE04B893}" srcOrd="8" destOrd="0" presId="urn:microsoft.com/office/officeart/2005/8/layout/vList6"/>
    <dgm:cxn modelId="{7FFE00B1-9CE6-4A6C-8EB8-3956233BE1F1}" type="presParOf" srcId="{848FD840-7A13-49E6-BD0A-AEDCEE04B893}" destId="{EDF58896-E6F6-4FF2-912C-3BBDE6358161}" srcOrd="0" destOrd="0" presId="urn:microsoft.com/office/officeart/2005/8/layout/vList6"/>
    <dgm:cxn modelId="{4C97F743-9734-483E-A2E1-600E1771273F}" type="presParOf" srcId="{848FD840-7A13-49E6-BD0A-AEDCEE04B893}" destId="{DA42DF60-2D9A-4AEA-B2FD-A7796ADC7AD1}" srcOrd="1" destOrd="0" presId="urn:microsoft.com/office/officeart/2005/8/layout/vList6"/>
    <dgm:cxn modelId="{BCF6D3E5-825A-486D-911B-36D0FB852115}" type="presParOf" srcId="{F1FBC195-F0D2-4AF8-9231-1DB9C1402953}" destId="{BA99CDB0-865D-4875-9420-C4E295A53C4E}" srcOrd="9" destOrd="0" presId="urn:microsoft.com/office/officeart/2005/8/layout/vList6"/>
    <dgm:cxn modelId="{DEBA3BB9-3BE2-4209-8831-5B0DA7314D8E}" type="presParOf" srcId="{F1FBC195-F0D2-4AF8-9231-1DB9C1402953}" destId="{2530D7F6-B10D-4B84-A167-688F67F5DB67}" srcOrd="10" destOrd="0" presId="urn:microsoft.com/office/officeart/2005/8/layout/vList6"/>
    <dgm:cxn modelId="{AD939120-CAD5-474E-9DBF-F1FFCCCF6264}" type="presParOf" srcId="{2530D7F6-B10D-4B84-A167-688F67F5DB67}" destId="{01BC0215-11BE-49C2-BF50-E85D6D871949}" srcOrd="0" destOrd="0" presId="urn:microsoft.com/office/officeart/2005/8/layout/vList6"/>
    <dgm:cxn modelId="{C1E8C564-E362-4455-817A-9E6B02E44AB9}" type="presParOf" srcId="{2530D7F6-B10D-4B84-A167-688F67F5DB67}" destId="{CDE0AE88-7063-4C5E-8BD6-3592BBEA2580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E26BE184-3F33-46C2-9DDB-4947089B953E}" type="doc">
      <dgm:prSet loTypeId="urn:microsoft.com/office/officeart/2008/layout/HalfCircleOrganizationChart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7594E2A-6C73-497A-B67D-52BE4773E22E}">
      <dgm:prSet phldrT="[Text]"/>
      <dgm:spPr/>
      <dgm:t>
        <a:bodyPr/>
        <a:lstStyle/>
        <a:p>
          <a:r>
            <a:rPr lang="en-US" dirty="0"/>
            <a:t>Total error</a:t>
          </a:r>
        </a:p>
      </dgm:t>
    </dgm:pt>
    <dgm:pt modelId="{695248AA-FF8D-4EE7-9E8A-DD8AAECAE131}" type="parTrans" cxnId="{F9E19A2F-70E5-434F-9167-A7184FDB06CD}">
      <dgm:prSet/>
      <dgm:spPr/>
      <dgm:t>
        <a:bodyPr/>
        <a:lstStyle/>
        <a:p>
          <a:endParaRPr lang="en-US"/>
        </a:p>
      </dgm:t>
    </dgm:pt>
    <dgm:pt modelId="{78C8F647-7F35-4860-A8CF-609A677B81C7}" type="sibTrans" cxnId="{F9E19A2F-70E5-434F-9167-A7184FDB06CD}">
      <dgm:prSet/>
      <dgm:spPr/>
      <dgm:t>
        <a:bodyPr/>
        <a:lstStyle/>
        <a:p>
          <a:endParaRPr lang="en-US"/>
        </a:p>
      </dgm:t>
    </dgm:pt>
    <dgm:pt modelId="{8037EB48-2CC5-499B-B90A-0A140D443818}">
      <dgm:prSet phldrT="[Text]"/>
      <dgm:spPr/>
      <dgm:t>
        <a:bodyPr/>
        <a:lstStyle/>
        <a:p>
          <a:r>
            <a:rPr lang="en-US" dirty="0"/>
            <a:t>Method Noise</a:t>
          </a:r>
        </a:p>
      </dgm:t>
    </dgm:pt>
    <dgm:pt modelId="{F8C24566-40D9-42FA-BFEA-4A00FF69B9DF}" type="parTrans" cxnId="{7E63387C-E364-4FC5-9749-FC5FA5F19346}">
      <dgm:prSet/>
      <dgm:spPr/>
      <dgm:t>
        <a:bodyPr/>
        <a:lstStyle/>
        <a:p>
          <a:endParaRPr lang="en-US"/>
        </a:p>
      </dgm:t>
    </dgm:pt>
    <dgm:pt modelId="{D8B45A5F-FB2E-40D0-B050-667F4EA9BC3B}" type="sibTrans" cxnId="{7E63387C-E364-4FC5-9749-FC5FA5F19346}">
      <dgm:prSet/>
      <dgm:spPr/>
      <dgm:t>
        <a:bodyPr/>
        <a:lstStyle/>
        <a:p>
          <a:endParaRPr lang="en-US"/>
        </a:p>
      </dgm:t>
    </dgm:pt>
    <dgm:pt modelId="{D9F567C6-A055-42E3-9EE6-AC0EAB73C5D5}">
      <dgm:prSet phldrT="[Text]"/>
      <dgm:spPr/>
      <dgm:t>
        <a:bodyPr/>
        <a:lstStyle/>
        <a:p>
          <a:r>
            <a:rPr lang="en-US" dirty="0"/>
            <a:t>Data Noise</a:t>
          </a:r>
        </a:p>
      </dgm:t>
    </dgm:pt>
    <dgm:pt modelId="{9D2D59FC-F85D-40DB-8C76-C1B40CA9E347}" type="parTrans" cxnId="{32E4E281-2FEE-4E47-BB11-4CA79C711D15}">
      <dgm:prSet/>
      <dgm:spPr/>
      <dgm:t>
        <a:bodyPr/>
        <a:lstStyle/>
        <a:p>
          <a:endParaRPr lang="en-US"/>
        </a:p>
      </dgm:t>
    </dgm:pt>
    <dgm:pt modelId="{14499009-314A-471D-9C1C-DF720BB10DB4}" type="sibTrans" cxnId="{32E4E281-2FEE-4E47-BB11-4CA79C711D15}">
      <dgm:prSet/>
      <dgm:spPr/>
      <dgm:t>
        <a:bodyPr/>
        <a:lstStyle/>
        <a:p>
          <a:endParaRPr lang="en-US"/>
        </a:p>
      </dgm:t>
    </dgm:pt>
    <dgm:pt modelId="{F3F42DB3-9C78-4EF0-9793-4FB3F41DD5D4}" type="pres">
      <dgm:prSet presAssocID="{E26BE184-3F33-46C2-9DDB-4947089B953E}" presName="Name0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C6C7903A-8B91-4D63-889C-20C5E44FAE19}" type="pres">
      <dgm:prSet presAssocID="{D7594E2A-6C73-497A-B67D-52BE4773E22E}" presName="hierRoot1" presStyleCnt="0">
        <dgm:presLayoutVars>
          <dgm:hierBranch val="init"/>
        </dgm:presLayoutVars>
      </dgm:prSet>
      <dgm:spPr/>
    </dgm:pt>
    <dgm:pt modelId="{A6BC3654-D3C0-4427-B58D-F4431BB3A37D}" type="pres">
      <dgm:prSet presAssocID="{D7594E2A-6C73-497A-B67D-52BE4773E22E}" presName="rootComposite1" presStyleCnt="0"/>
      <dgm:spPr/>
    </dgm:pt>
    <dgm:pt modelId="{0B46BFA7-C689-44B3-BB6F-58DDD30ECEEA}" type="pres">
      <dgm:prSet presAssocID="{D7594E2A-6C73-497A-B67D-52BE4773E22E}" presName="rootText1" presStyleLbl="alignAcc1" presStyleIdx="0" presStyleCnt="0">
        <dgm:presLayoutVars>
          <dgm:chPref val="3"/>
        </dgm:presLayoutVars>
      </dgm:prSet>
      <dgm:spPr/>
    </dgm:pt>
    <dgm:pt modelId="{213E3EE9-711B-4744-949E-DB3502E8C180}" type="pres">
      <dgm:prSet presAssocID="{D7594E2A-6C73-497A-B67D-52BE4773E22E}" presName="topArc1" presStyleLbl="parChTrans1D1" presStyleIdx="0" presStyleCnt="6"/>
      <dgm:spPr/>
    </dgm:pt>
    <dgm:pt modelId="{334DCFE7-D92E-488B-A970-85DAFAC5232B}" type="pres">
      <dgm:prSet presAssocID="{D7594E2A-6C73-497A-B67D-52BE4773E22E}" presName="bottomArc1" presStyleLbl="parChTrans1D1" presStyleIdx="1" presStyleCnt="6"/>
      <dgm:spPr/>
    </dgm:pt>
    <dgm:pt modelId="{2CB8BF3D-D8C1-464F-8B7C-41D32AA478C1}" type="pres">
      <dgm:prSet presAssocID="{D7594E2A-6C73-497A-B67D-52BE4773E22E}" presName="topConnNode1" presStyleLbl="node1" presStyleIdx="0" presStyleCnt="0"/>
      <dgm:spPr/>
    </dgm:pt>
    <dgm:pt modelId="{2F20C0B8-2B3C-4916-90F8-6E655686571A}" type="pres">
      <dgm:prSet presAssocID="{D7594E2A-6C73-497A-B67D-52BE4773E22E}" presName="hierChild2" presStyleCnt="0"/>
      <dgm:spPr/>
    </dgm:pt>
    <dgm:pt modelId="{613C9B27-D815-46AB-B327-825E1F3979D5}" type="pres">
      <dgm:prSet presAssocID="{F8C24566-40D9-42FA-BFEA-4A00FF69B9DF}" presName="Name28" presStyleLbl="parChTrans1D2" presStyleIdx="0" presStyleCnt="2"/>
      <dgm:spPr/>
    </dgm:pt>
    <dgm:pt modelId="{D6B3BF94-C95B-46DE-9183-DB76EB0C4CA5}" type="pres">
      <dgm:prSet presAssocID="{8037EB48-2CC5-499B-B90A-0A140D443818}" presName="hierRoot2" presStyleCnt="0">
        <dgm:presLayoutVars>
          <dgm:hierBranch val="init"/>
        </dgm:presLayoutVars>
      </dgm:prSet>
      <dgm:spPr/>
    </dgm:pt>
    <dgm:pt modelId="{DF1B0DE7-427E-4FF3-8C5F-F73443DF048A}" type="pres">
      <dgm:prSet presAssocID="{8037EB48-2CC5-499B-B90A-0A140D443818}" presName="rootComposite2" presStyleCnt="0"/>
      <dgm:spPr/>
    </dgm:pt>
    <dgm:pt modelId="{A2C0E043-5232-434D-B669-3D2FAD788F11}" type="pres">
      <dgm:prSet presAssocID="{8037EB48-2CC5-499B-B90A-0A140D443818}" presName="rootText2" presStyleLbl="alignAcc1" presStyleIdx="0" presStyleCnt="0">
        <dgm:presLayoutVars>
          <dgm:chPref val="3"/>
        </dgm:presLayoutVars>
      </dgm:prSet>
      <dgm:spPr/>
    </dgm:pt>
    <dgm:pt modelId="{A6A02B1F-53C1-4A72-ABC0-B19595693346}" type="pres">
      <dgm:prSet presAssocID="{8037EB48-2CC5-499B-B90A-0A140D443818}" presName="topArc2" presStyleLbl="parChTrans1D1" presStyleIdx="2" presStyleCnt="6"/>
      <dgm:spPr/>
    </dgm:pt>
    <dgm:pt modelId="{CBC7FFFA-733B-4E53-AB28-AA39AA998C26}" type="pres">
      <dgm:prSet presAssocID="{8037EB48-2CC5-499B-B90A-0A140D443818}" presName="bottomArc2" presStyleLbl="parChTrans1D1" presStyleIdx="3" presStyleCnt="6"/>
      <dgm:spPr/>
    </dgm:pt>
    <dgm:pt modelId="{D4AEDE41-C960-4014-991B-9DEE14A2CA72}" type="pres">
      <dgm:prSet presAssocID="{8037EB48-2CC5-499B-B90A-0A140D443818}" presName="topConnNode2" presStyleLbl="node2" presStyleIdx="0" presStyleCnt="0"/>
      <dgm:spPr/>
    </dgm:pt>
    <dgm:pt modelId="{3A8454BA-97F5-412C-91AD-892C7F0402EB}" type="pres">
      <dgm:prSet presAssocID="{8037EB48-2CC5-499B-B90A-0A140D443818}" presName="hierChild4" presStyleCnt="0"/>
      <dgm:spPr/>
    </dgm:pt>
    <dgm:pt modelId="{2954CBAA-7E5C-458B-B0CC-48E9CF18366B}" type="pres">
      <dgm:prSet presAssocID="{8037EB48-2CC5-499B-B90A-0A140D443818}" presName="hierChild5" presStyleCnt="0"/>
      <dgm:spPr/>
    </dgm:pt>
    <dgm:pt modelId="{F78BEE78-E405-4506-895E-B8ADD8DD713B}" type="pres">
      <dgm:prSet presAssocID="{9D2D59FC-F85D-40DB-8C76-C1B40CA9E347}" presName="Name28" presStyleLbl="parChTrans1D2" presStyleIdx="1" presStyleCnt="2"/>
      <dgm:spPr/>
    </dgm:pt>
    <dgm:pt modelId="{4B29B066-E560-4754-982A-CB9B4D27F775}" type="pres">
      <dgm:prSet presAssocID="{D9F567C6-A055-42E3-9EE6-AC0EAB73C5D5}" presName="hierRoot2" presStyleCnt="0">
        <dgm:presLayoutVars>
          <dgm:hierBranch val="init"/>
        </dgm:presLayoutVars>
      </dgm:prSet>
      <dgm:spPr/>
    </dgm:pt>
    <dgm:pt modelId="{9B47B9C6-581D-4D9C-9396-094A52BEC911}" type="pres">
      <dgm:prSet presAssocID="{D9F567C6-A055-42E3-9EE6-AC0EAB73C5D5}" presName="rootComposite2" presStyleCnt="0"/>
      <dgm:spPr/>
    </dgm:pt>
    <dgm:pt modelId="{8F504137-8362-46C6-8936-3B47E14D044B}" type="pres">
      <dgm:prSet presAssocID="{D9F567C6-A055-42E3-9EE6-AC0EAB73C5D5}" presName="rootText2" presStyleLbl="alignAcc1" presStyleIdx="0" presStyleCnt="0">
        <dgm:presLayoutVars>
          <dgm:chPref val="3"/>
        </dgm:presLayoutVars>
      </dgm:prSet>
      <dgm:spPr/>
    </dgm:pt>
    <dgm:pt modelId="{57D9D500-520D-4834-BDD2-EA0536DE589D}" type="pres">
      <dgm:prSet presAssocID="{D9F567C6-A055-42E3-9EE6-AC0EAB73C5D5}" presName="topArc2" presStyleLbl="parChTrans1D1" presStyleIdx="4" presStyleCnt="6"/>
      <dgm:spPr/>
    </dgm:pt>
    <dgm:pt modelId="{6B28346C-1F6F-415D-85C4-E5969B84BF6F}" type="pres">
      <dgm:prSet presAssocID="{D9F567C6-A055-42E3-9EE6-AC0EAB73C5D5}" presName="bottomArc2" presStyleLbl="parChTrans1D1" presStyleIdx="5" presStyleCnt="6"/>
      <dgm:spPr/>
    </dgm:pt>
    <dgm:pt modelId="{BEF3F421-0A59-49BD-B789-62DF908D0737}" type="pres">
      <dgm:prSet presAssocID="{D9F567C6-A055-42E3-9EE6-AC0EAB73C5D5}" presName="topConnNode2" presStyleLbl="node2" presStyleIdx="0" presStyleCnt="0"/>
      <dgm:spPr/>
    </dgm:pt>
    <dgm:pt modelId="{95013844-5B1D-4271-BF3A-30E1093A1575}" type="pres">
      <dgm:prSet presAssocID="{D9F567C6-A055-42E3-9EE6-AC0EAB73C5D5}" presName="hierChild4" presStyleCnt="0"/>
      <dgm:spPr/>
    </dgm:pt>
    <dgm:pt modelId="{1E2A0B7A-1CF2-438D-AC12-31EEF67A60AD}" type="pres">
      <dgm:prSet presAssocID="{D9F567C6-A055-42E3-9EE6-AC0EAB73C5D5}" presName="hierChild5" presStyleCnt="0"/>
      <dgm:spPr/>
    </dgm:pt>
    <dgm:pt modelId="{128A47D1-720C-46A3-9D18-B205E76954D2}" type="pres">
      <dgm:prSet presAssocID="{D7594E2A-6C73-497A-B67D-52BE4773E22E}" presName="hierChild3" presStyleCnt="0"/>
      <dgm:spPr/>
    </dgm:pt>
  </dgm:ptLst>
  <dgm:cxnLst>
    <dgm:cxn modelId="{9C944223-8E70-4FCE-B096-51A8E958660A}" type="presOf" srcId="{E26BE184-3F33-46C2-9DDB-4947089B953E}" destId="{F3F42DB3-9C78-4EF0-9793-4FB3F41DD5D4}" srcOrd="0" destOrd="0" presId="urn:microsoft.com/office/officeart/2008/layout/HalfCircleOrganizationChart"/>
    <dgm:cxn modelId="{F9E19A2F-70E5-434F-9167-A7184FDB06CD}" srcId="{E26BE184-3F33-46C2-9DDB-4947089B953E}" destId="{D7594E2A-6C73-497A-B67D-52BE4773E22E}" srcOrd="0" destOrd="0" parTransId="{695248AA-FF8D-4EE7-9E8A-DD8AAECAE131}" sibTransId="{78C8F647-7F35-4860-A8CF-609A677B81C7}"/>
    <dgm:cxn modelId="{5CB0783F-3FD0-4EA5-B5DB-42B6E95374F6}" type="presOf" srcId="{F8C24566-40D9-42FA-BFEA-4A00FF69B9DF}" destId="{613C9B27-D815-46AB-B327-825E1F3979D5}" srcOrd="0" destOrd="0" presId="urn:microsoft.com/office/officeart/2008/layout/HalfCircleOrganizationChart"/>
    <dgm:cxn modelId="{D56D494E-103D-44AB-B30F-B6B81943B0B1}" type="presOf" srcId="{D7594E2A-6C73-497A-B67D-52BE4773E22E}" destId="{0B46BFA7-C689-44B3-BB6F-58DDD30ECEEA}" srcOrd="0" destOrd="0" presId="urn:microsoft.com/office/officeart/2008/layout/HalfCircleOrganizationChart"/>
    <dgm:cxn modelId="{7E63387C-E364-4FC5-9749-FC5FA5F19346}" srcId="{D7594E2A-6C73-497A-B67D-52BE4773E22E}" destId="{8037EB48-2CC5-499B-B90A-0A140D443818}" srcOrd="0" destOrd="0" parTransId="{F8C24566-40D9-42FA-BFEA-4A00FF69B9DF}" sibTransId="{D8B45A5F-FB2E-40D0-B050-667F4EA9BC3B}"/>
    <dgm:cxn modelId="{5A827380-D1FC-439B-99A1-3087750AA260}" type="presOf" srcId="{D7594E2A-6C73-497A-B67D-52BE4773E22E}" destId="{2CB8BF3D-D8C1-464F-8B7C-41D32AA478C1}" srcOrd="1" destOrd="0" presId="urn:microsoft.com/office/officeart/2008/layout/HalfCircleOrganizationChart"/>
    <dgm:cxn modelId="{32E4E281-2FEE-4E47-BB11-4CA79C711D15}" srcId="{D7594E2A-6C73-497A-B67D-52BE4773E22E}" destId="{D9F567C6-A055-42E3-9EE6-AC0EAB73C5D5}" srcOrd="1" destOrd="0" parTransId="{9D2D59FC-F85D-40DB-8C76-C1B40CA9E347}" sibTransId="{14499009-314A-471D-9C1C-DF720BB10DB4}"/>
    <dgm:cxn modelId="{21C1CFA3-65AD-4F5B-961C-A6405D665F30}" type="presOf" srcId="{8037EB48-2CC5-499B-B90A-0A140D443818}" destId="{D4AEDE41-C960-4014-991B-9DEE14A2CA72}" srcOrd="1" destOrd="0" presId="urn:microsoft.com/office/officeart/2008/layout/HalfCircleOrganizationChart"/>
    <dgm:cxn modelId="{A0489FAE-1207-4AD9-AAA8-D982E2B58005}" type="presOf" srcId="{9D2D59FC-F85D-40DB-8C76-C1B40CA9E347}" destId="{F78BEE78-E405-4506-895E-B8ADD8DD713B}" srcOrd="0" destOrd="0" presId="urn:microsoft.com/office/officeart/2008/layout/HalfCircleOrganizationChart"/>
    <dgm:cxn modelId="{BF69DEBA-3F93-4E8A-AAC3-BB1D9DB26AEA}" type="presOf" srcId="{8037EB48-2CC5-499B-B90A-0A140D443818}" destId="{A2C0E043-5232-434D-B669-3D2FAD788F11}" srcOrd="0" destOrd="0" presId="urn:microsoft.com/office/officeart/2008/layout/HalfCircleOrganizationChart"/>
    <dgm:cxn modelId="{C1A999C7-9DBA-4D1F-BA60-22C14DEC1989}" type="presOf" srcId="{D9F567C6-A055-42E3-9EE6-AC0EAB73C5D5}" destId="{BEF3F421-0A59-49BD-B789-62DF908D0737}" srcOrd="1" destOrd="0" presId="urn:microsoft.com/office/officeart/2008/layout/HalfCircleOrganizationChart"/>
    <dgm:cxn modelId="{54F2DAFC-0C5A-497C-9407-BC99A04B4E41}" type="presOf" srcId="{D9F567C6-A055-42E3-9EE6-AC0EAB73C5D5}" destId="{8F504137-8362-46C6-8936-3B47E14D044B}" srcOrd="0" destOrd="0" presId="urn:microsoft.com/office/officeart/2008/layout/HalfCircleOrganizationChart"/>
    <dgm:cxn modelId="{C5F77F19-A11B-48EF-903B-2C9A97BEFF4E}" type="presParOf" srcId="{F3F42DB3-9C78-4EF0-9793-4FB3F41DD5D4}" destId="{C6C7903A-8B91-4D63-889C-20C5E44FAE19}" srcOrd="0" destOrd="0" presId="urn:microsoft.com/office/officeart/2008/layout/HalfCircleOrganizationChart"/>
    <dgm:cxn modelId="{F3EFADA8-71D2-4509-8659-6FC3F2673687}" type="presParOf" srcId="{C6C7903A-8B91-4D63-889C-20C5E44FAE19}" destId="{A6BC3654-D3C0-4427-B58D-F4431BB3A37D}" srcOrd="0" destOrd="0" presId="urn:microsoft.com/office/officeart/2008/layout/HalfCircleOrganizationChart"/>
    <dgm:cxn modelId="{707F577E-4602-4DB7-A9FF-1823145F2229}" type="presParOf" srcId="{A6BC3654-D3C0-4427-B58D-F4431BB3A37D}" destId="{0B46BFA7-C689-44B3-BB6F-58DDD30ECEEA}" srcOrd="0" destOrd="0" presId="urn:microsoft.com/office/officeart/2008/layout/HalfCircleOrganizationChart"/>
    <dgm:cxn modelId="{5C32AB7D-791D-4A32-AAF6-ABED3FFCE4E7}" type="presParOf" srcId="{A6BC3654-D3C0-4427-B58D-F4431BB3A37D}" destId="{213E3EE9-711B-4744-949E-DB3502E8C180}" srcOrd="1" destOrd="0" presId="urn:microsoft.com/office/officeart/2008/layout/HalfCircleOrganizationChart"/>
    <dgm:cxn modelId="{86707608-A597-4E18-B881-5757F4509C86}" type="presParOf" srcId="{A6BC3654-D3C0-4427-B58D-F4431BB3A37D}" destId="{334DCFE7-D92E-488B-A970-85DAFAC5232B}" srcOrd="2" destOrd="0" presId="urn:microsoft.com/office/officeart/2008/layout/HalfCircleOrganizationChart"/>
    <dgm:cxn modelId="{30A73A1E-E9DC-413A-A20C-3AA6424A78C8}" type="presParOf" srcId="{A6BC3654-D3C0-4427-B58D-F4431BB3A37D}" destId="{2CB8BF3D-D8C1-464F-8B7C-41D32AA478C1}" srcOrd="3" destOrd="0" presId="urn:microsoft.com/office/officeart/2008/layout/HalfCircleOrganizationChart"/>
    <dgm:cxn modelId="{A3F32250-2B5A-458B-8B7A-8368C81035D6}" type="presParOf" srcId="{C6C7903A-8B91-4D63-889C-20C5E44FAE19}" destId="{2F20C0B8-2B3C-4916-90F8-6E655686571A}" srcOrd="1" destOrd="0" presId="urn:microsoft.com/office/officeart/2008/layout/HalfCircleOrganizationChart"/>
    <dgm:cxn modelId="{A11F4DF9-83FD-4514-9E52-8589AC13A566}" type="presParOf" srcId="{2F20C0B8-2B3C-4916-90F8-6E655686571A}" destId="{613C9B27-D815-46AB-B327-825E1F3979D5}" srcOrd="0" destOrd="0" presId="urn:microsoft.com/office/officeart/2008/layout/HalfCircleOrganizationChart"/>
    <dgm:cxn modelId="{D75AC051-1179-4A45-B722-89CF030B8CF9}" type="presParOf" srcId="{2F20C0B8-2B3C-4916-90F8-6E655686571A}" destId="{D6B3BF94-C95B-46DE-9183-DB76EB0C4CA5}" srcOrd="1" destOrd="0" presId="urn:microsoft.com/office/officeart/2008/layout/HalfCircleOrganizationChart"/>
    <dgm:cxn modelId="{87BBEFC5-1B52-40FE-BD0F-048C3707410B}" type="presParOf" srcId="{D6B3BF94-C95B-46DE-9183-DB76EB0C4CA5}" destId="{DF1B0DE7-427E-4FF3-8C5F-F73443DF048A}" srcOrd="0" destOrd="0" presId="urn:microsoft.com/office/officeart/2008/layout/HalfCircleOrganizationChart"/>
    <dgm:cxn modelId="{DB5D91AF-C9E2-47DB-AEC6-AD6BF1BD1CFB}" type="presParOf" srcId="{DF1B0DE7-427E-4FF3-8C5F-F73443DF048A}" destId="{A2C0E043-5232-434D-B669-3D2FAD788F11}" srcOrd="0" destOrd="0" presId="urn:microsoft.com/office/officeart/2008/layout/HalfCircleOrganizationChart"/>
    <dgm:cxn modelId="{A7EF1305-D934-4BBA-9CF0-D696722FF840}" type="presParOf" srcId="{DF1B0DE7-427E-4FF3-8C5F-F73443DF048A}" destId="{A6A02B1F-53C1-4A72-ABC0-B19595693346}" srcOrd="1" destOrd="0" presId="urn:microsoft.com/office/officeart/2008/layout/HalfCircleOrganizationChart"/>
    <dgm:cxn modelId="{566BF99C-9FFE-4877-AE27-2C8C4D9FF292}" type="presParOf" srcId="{DF1B0DE7-427E-4FF3-8C5F-F73443DF048A}" destId="{CBC7FFFA-733B-4E53-AB28-AA39AA998C26}" srcOrd="2" destOrd="0" presId="urn:microsoft.com/office/officeart/2008/layout/HalfCircleOrganizationChart"/>
    <dgm:cxn modelId="{05ECA60F-BA29-492B-B56D-E80CDB48133B}" type="presParOf" srcId="{DF1B0DE7-427E-4FF3-8C5F-F73443DF048A}" destId="{D4AEDE41-C960-4014-991B-9DEE14A2CA72}" srcOrd="3" destOrd="0" presId="urn:microsoft.com/office/officeart/2008/layout/HalfCircleOrganizationChart"/>
    <dgm:cxn modelId="{638CB832-B379-42A5-A871-B62A948EB1DA}" type="presParOf" srcId="{D6B3BF94-C95B-46DE-9183-DB76EB0C4CA5}" destId="{3A8454BA-97F5-412C-91AD-892C7F0402EB}" srcOrd="1" destOrd="0" presId="urn:microsoft.com/office/officeart/2008/layout/HalfCircleOrganizationChart"/>
    <dgm:cxn modelId="{A1A4D6FA-B5A4-450F-9960-AE77059D7CC6}" type="presParOf" srcId="{D6B3BF94-C95B-46DE-9183-DB76EB0C4CA5}" destId="{2954CBAA-7E5C-458B-B0CC-48E9CF18366B}" srcOrd="2" destOrd="0" presId="urn:microsoft.com/office/officeart/2008/layout/HalfCircleOrganizationChart"/>
    <dgm:cxn modelId="{1A8F1A17-DC44-4BFB-B8F8-FA0AD33003F4}" type="presParOf" srcId="{2F20C0B8-2B3C-4916-90F8-6E655686571A}" destId="{F78BEE78-E405-4506-895E-B8ADD8DD713B}" srcOrd="2" destOrd="0" presId="urn:microsoft.com/office/officeart/2008/layout/HalfCircleOrganizationChart"/>
    <dgm:cxn modelId="{7FF47168-07AA-435E-B01C-89EC3E3FA69B}" type="presParOf" srcId="{2F20C0B8-2B3C-4916-90F8-6E655686571A}" destId="{4B29B066-E560-4754-982A-CB9B4D27F775}" srcOrd="3" destOrd="0" presId="urn:microsoft.com/office/officeart/2008/layout/HalfCircleOrganizationChart"/>
    <dgm:cxn modelId="{5C3E29F2-5C94-4C96-91B1-D302EDD8E4CB}" type="presParOf" srcId="{4B29B066-E560-4754-982A-CB9B4D27F775}" destId="{9B47B9C6-581D-4D9C-9396-094A52BEC911}" srcOrd="0" destOrd="0" presId="urn:microsoft.com/office/officeart/2008/layout/HalfCircleOrganizationChart"/>
    <dgm:cxn modelId="{7A3F3910-922E-491F-9E1C-1D1882572CA3}" type="presParOf" srcId="{9B47B9C6-581D-4D9C-9396-094A52BEC911}" destId="{8F504137-8362-46C6-8936-3B47E14D044B}" srcOrd="0" destOrd="0" presId="urn:microsoft.com/office/officeart/2008/layout/HalfCircleOrganizationChart"/>
    <dgm:cxn modelId="{99E47FA0-41B0-45D1-B000-74687BF4C9FA}" type="presParOf" srcId="{9B47B9C6-581D-4D9C-9396-094A52BEC911}" destId="{57D9D500-520D-4834-BDD2-EA0536DE589D}" srcOrd="1" destOrd="0" presId="urn:microsoft.com/office/officeart/2008/layout/HalfCircleOrganizationChart"/>
    <dgm:cxn modelId="{A651F03A-BCE7-4161-873A-2AD6C4FDA9AB}" type="presParOf" srcId="{9B47B9C6-581D-4D9C-9396-094A52BEC911}" destId="{6B28346C-1F6F-415D-85C4-E5969B84BF6F}" srcOrd="2" destOrd="0" presId="urn:microsoft.com/office/officeart/2008/layout/HalfCircleOrganizationChart"/>
    <dgm:cxn modelId="{0ECC1C9B-BB6C-4F72-80C7-611386141B53}" type="presParOf" srcId="{9B47B9C6-581D-4D9C-9396-094A52BEC911}" destId="{BEF3F421-0A59-49BD-B789-62DF908D0737}" srcOrd="3" destOrd="0" presId="urn:microsoft.com/office/officeart/2008/layout/HalfCircleOrganizationChart"/>
    <dgm:cxn modelId="{FAC3B9D4-1DAA-4F7C-91D2-011B5500C4E2}" type="presParOf" srcId="{4B29B066-E560-4754-982A-CB9B4D27F775}" destId="{95013844-5B1D-4271-BF3A-30E1093A1575}" srcOrd="1" destOrd="0" presId="urn:microsoft.com/office/officeart/2008/layout/HalfCircleOrganizationChart"/>
    <dgm:cxn modelId="{8CC7342F-7012-4353-A7FB-76642FDE46AB}" type="presParOf" srcId="{4B29B066-E560-4754-982A-CB9B4D27F775}" destId="{1E2A0B7A-1CF2-438D-AC12-31EEF67A60AD}" srcOrd="2" destOrd="0" presId="urn:microsoft.com/office/officeart/2008/layout/HalfCircleOrganizationChart"/>
    <dgm:cxn modelId="{26CF634B-45AD-4042-8544-7F9B7D3B7650}" type="presParOf" srcId="{C6C7903A-8B91-4D63-889C-20C5E44FAE19}" destId="{128A47D1-720C-46A3-9D18-B205E76954D2}" srcOrd="2" destOrd="0" presId="urn:microsoft.com/office/officeart/2008/layout/HalfCircleOrganizationChar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4EA7A84-2FA0-46EA-97D0-46D6DB7C29C1}">
      <dsp:nvSpPr>
        <dsp:cNvPr id="0" name=""/>
        <dsp:cNvSpPr/>
      </dsp:nvSpPr>
      <dsp:spPr>
        <a:xfrm>
          <a:off x="3291839" y="1175"/>
          <a:ext cx="4937760" cy="10055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0" i="0" u="none" kern="1200" dirty="0"/>
            <a:t>one record for every instance that a latitude, longitude, or an ellipsoid height was loaded into the NGS IDB</a:t>
          </a:r>
          <a:endParaRPr lang="en-US" sz="1400" kern="1200" dirty="0"/>
        </a:p>
      </dsp:txBody>
      <dsp:txXfrm>
        <a:off x="3291839" y="126866"/>
        <a:ext cx="4560689" cy="754143"/>
      </dsp:txXfrm>
    </dsp:sp>
    <dsp:sp modelId="{40B48597-DD1D-4F93-AA01-8BAB82FD3D19}">
      <dsp:nvSpPr>
        <dsp:cNvPr id="0" name=""/>
        <dsp:cNvSpPr/>
      </dsp:nvSpPr>
      <dsp:spPr>
        <a:xfrm>
          <a:off x="0" y="1175"/>
          <a:ext cx="3291840" cy="10055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Pull from IDB</a:t>
          </a:r>
        </a:p>
      </dsp:txBody>
      <dsp:txXfrm>
        <a:off x="49086" y="50261"/>
        <a:ext cx="3193668" cy="907352"/>
      </dsp:txXfrm>
    </dsp:sp>
    <dsp:sp modelId="{BA08152F-9C62-4D9A-BEA6-2B14CD40A547}">
      <dsp:nvSpPr>
        <dsp:cNvPr id="0" name=""/>
        <dsp:cNvSpPr/>
      </dsp:nvSpPr>
      <dsp:spPr>
        <a:xfrm>
          <a:off x="3291839" y="1107252"/>
          <a:ext cx="4937760" cy="10055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Vector = </a:t>
          </a:r>
          <a:r>
            <a:rPr lang="en-US" sz="1400" kern="1200" dirty="0" err="1"/>
            <a:t>new_datum</a:t>
          </a:r>
          <a:r>
            <a:rPr lang="en-US" sz="1400" kern="1200" dirty="0"/>
            <a:t> minus </a:t>
          </a:r>
          <a:r>
            <a:rPr lang="en-US" sz="1400" kern="1200" dirty="0" err="1"/>
            <a:t>old_datum</a:t>
          </a:r>
          <a:endParaRPr lang="en-US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Plots of vectors, coverage</a:t>
          </a:r>
        </a:p>
      </dsp:txBody>
      <dsp:txXfrm>
        <a:off x="3291839" y="1232943"/>
        <a:ext cx="4560689" cy="754143"/>
      </dsp:txXfrm>
    </dsp:sp>
    <dsp:sp modelId="{353BA427-2C44-4CF1-8DDC-0FEC135138D6}">
      <dsp:nvSpPr>
        <dsp:cNvPr id="0" name=""/>
        <dsp:cNvSpPr/>
      </dsp:nvSpPr>
      <dsp:spPr>
        <a:xfrm>
          <a:off x="0" y="1107252"/>
          <a:ext cx="3291840" cy="10055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Coordinate Differences</a:t>
          </a:r>
        </a:p>
      </dsp:txBody>
      <dsp:txXfrm>
        <a:off x="49086" y="1156338"/>
        <a:ext cx="3193668" cy="907352"/>
      </dsp:txXfrm>
    </dsp:sp>
    <dsp:sp modelId="{01D7B76C-66BE-4070-982E-34ACCE256929}">
      <dsp:nvSpPr>
        <dsp:cNvPr id="0" name=""/>
        <dsp:cNvSpPr/>
      </dsp:nvSpPr>
      <dsp:spPr>
        <a:xfrm>
          <a:off x="3291839" y="2213328"/>
          <a:ext cx="4937760" cy="10055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~6000 outliers in all transformations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Most outliers: NAD83(HARN) to NAD83(FBN) [count = 2590]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 err="1"/>
            <a:t>ID’d</a:t>
          </a:r>
          <a:r>
            <a:rPr lang="en-US" sz="1400" kern="1200" dirty="0"/>
            <a:t> by statistical and “eyeball” methods</a:t>
          </a:r>
        </a:p>
      </dsp:txBody>
      <dsp:txXfrm>
        <a:off x="3291839" y="2339019"/>
        <a:ext cx="4560689" cy="754143"/>
      </dsp:txXfrm>
    </dsp:sp>
    <dsp:sp modelId="{91529F16-F418-46D9-85B7-3178C4905B19}">
      <dsp:nvSpPr>
        <dsp:cNvPr id="0" name=""/>
        <dsp:cNvSpPr/>
      </dsp:nvSpPr>
      <dsp:spPr>
        <a:xfrm>
          <a:off x="0" y="2213328"/>
          <a:ext cx="3291840" cy="10055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Outlier Removal</a:t>
          </a:r>
        </a:p>
      </dsp:txBody>
      <dsp:txXfrm>
        <a:off x="49086" y="2262414"/>
        <a:ext cx="3193668" cy="907352"/>
      </dsp:txXfrm>
    </dsp:sp>
    <dsp:sp modelId="{642C2839-13DE-4728-B658-1A0431B2D012}">
      <dsp:nvSpPr>
        <dsp:cNvPr id="0" name=""/>
        <dsp:cNvSpPr/>
      </dsp:nvSpPr>
      <dsp:spPr>
        <a:xfrm>
          <a:off x="3329943" y="3319405"/>
          <a:ext cx="4709141" cy="33475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8BF850F-485A-4C6A-88B5-F044A45230A2}">
      <dsp:nvSpPr>
        <dsp:cNvPr id="0" name=""/>
        <dsp:cNvSpPr/>
      </dsp:nvSpPr>
      <dsp:spPr>
        <a:xfrm>
          <a:off x="190515" y="3319405"/>
          <a:ext cx="3139427" cy="33475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/>
            <a:t>Thin the Data</a:t>
          </a:r>
        </a:p>
      </dsp:txBody>
      <dsp:txXfrm>
        <a:off x="206857" y="3335747"/>
        <a:ext cx="3106743" cy="302075"/>
      </dsp:txXfrm>
    </dsp:sp>
    <dsp:sp modelId="{DA42DF60-2D9A-4AEA-B2FD-A7796ADC7AD1}">
      <dsp:nvSpPr>
        <dsp:cNvPr id="0" name=""/>
        <dsp:cNvSpPr/>
      </dsp:nvSpPr>
      <dsp:spPr>
        <a:xfrm>
          <a:off x="3329943" y="3754716"/>
          <a:ext cx="4709141" cy="33475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DF58896-E6F6-4FF2-912C-3BBDE6358161}">
      <dsp:nvSpPr>
        <dsp:cNvPr id="0" name=""/>
        <dsp:cNvSpPr/>
      </dsp:nvSpPr>
      <dsp:spPr>
        <a:xfrm>
          <a:off x="190515" y="3754716"/>
          <a:ext cx="3139427" cy="33475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/>
            <a:t>Grid the Data</a:t>
          </a:r>
        </a:p>
      </dsp:txBody>
      <dsp:txXfrm>
        <a:off x="206857" y="3771058"/>
        <a:ext cx="3106743" cy="302075"/>
      </dsp:txXfrm>
    </dsp:sp>
    <dsp:sp modelId="{CDE0AE88-7063-4C5E-8BD6-3592BBEA2580}">
      <dsp:nvSpPr>
        <dsp:cNvPr id="0" name=""/>
        <dsp:cNvSpPr/>
      </dsp:nvSpPr>
      <dsp:spPr>
        <a:xfrm>
          <a:off x="3329943" y="4190028"/>
          <a:ext cx="4709141" cy="33475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1BC0215-11BE-49C2-BF50-E85D6D871949}">
      <dsp:nvSpPr>
        <dsp:cNvPr id="0" name=""/>
        <dsp:cNvSpPr/>
      </dsp:nvSpPr>
      <dsp:spPr>
        <a:xfrm>
          <a:off x="190515" y="4190028"/>
          <a:ext cx="3139427" cy="33475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/>
            <a:t>Error analysis</a:t>
          </a:r>
        </a:p>
      </dsp:txBody>
      <dsp:txXfrm>
        <a:off x="206857" y="4206370"/>
        <a:ext cx="3106743" cy="302075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4EA7A84-2FA0-46EA-97D0-46D6DB7C29C1}">
      <dsp:nvSpPr>
        <dsp:cNvPr id="0" name=""/>
        <dsp:cNvSpPr/>
      </dsp:nvSpPr>
      <dsp:spPr>
        <a:xfrm>
          <a:off x="3299460" y="200"/>
          <a:ext cx="4892036" cy="301993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0B48597-DD1D-4F93-AA01-8BAB82FD3D19}">
      <dsp:nvSpPr>
        <dsp:cNvPr id="0" name=""/>
        <dsp:cNvSpPr/>
      </dsp:nvSpPr>
      <dsp:spPr>
        <a:xfrm>
          <a:off x="38103" y="200"/>
          <a:ext cx="3261357" cy="301993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Pull from IDB</a:t>
          </a:r>
        </a:p>
      </dsp:txBody>
      <dsp:txXfrm>
        <a:off x="52845" y="14942"/>
        <a:ext cx="3231873" cy="272509"/>
      </dsp:txXfrm>
    </dsp:sp>
    <dsp:sp modelId="{80E1B258-5B01-47C7-9428-4B801C88BEEA}">
      <dsp:nvSpPr>
        <dsp:cNvPr id="0" name=""/>
        <dsp:cNvSpPr/>
      </dsp:nvSpPr>
      <dsp:spPr>
        <a:xfrm>
          <a:off x="3299460" y="406171"/>
          <a:ext cx="4892036" cy="282351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FF428A1-2262-4F14-A103-EFD850AA08BB}">
      <dsp:nvSpPr>
        <dsp:cNvPr id="0" name=""/>
        <dsp:cNvSpPr/>
      </dsp:nvSpPr>
      <dsp:spPr>
        <a:xfrm>
          <a:off x="38103" y="406171"/>
          <a:ext cx="3261357" cy="2823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Coordinate Differences</a:t>
          </a:r>
          <a:endParaRPr lang="en-US" sz="1400" kern="1200" dirty="0"/>
        </a:p>
      </dsp:txBody>
      <dsp:txXfrm>
        <a:off x="51886" y="419954"/>
        <a:ext cx="3233791" cy="254785"/>
      </dsp:txXfrm>
    </dsp:sp>
    <dsp:sp modelId="{01D7B76C-66BE-4070-982E-34ACCE256929}">
      <dsp:nvSpPr>
        <dsp:cNvPr id="0" name=""/>
        <dsp:cNvSpPr/>
      </dsp:nvSpPr>
      <dsp:spPr>
        <a:xfrm>
          <a:off x="3299460" y="792501"/>
          <a:ext cx="4892036" cy="301993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1529F16-F418-46D9-85B7-3178C4905B19}">
      <dsp:nvSpPr>
        <dsp:cNvPr id="0" name=""/>
        <dsp:cNvSpPr/>
      </dsp:nvSpPr>
      <dsp:spPr>
        <a:xfrm>
          <a:off x="38103" y="792501"/>
          <a:ext cx="3261357" cy="301993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Outlier Removal</a:t>
          </a:r>
        </a:p>
      </dsp:txBody>
      <dsp:txXfrm>
        <a:off x="52845" y="807243"/>
        <a:ext cx="3231873" cy="272509"/>
      </dsp:txXfrm>
    </dsp:sp>
    <dsp:sp modelId="{642C2839-13DE-4728-B658-1A0431B2D012}">
      <dsp:nvSpPr>
        <dsp:cNvPr id="0" name=""/>
        <dsp:cNvSpPr/>
      </dsp:nvSpPr>
      <dsp:spPr>
        <a:xfrm>
          <a:off x="3291839" y="1198472"/>
          <a:ext cx="4937760" cy="1039778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Use a median filter to separate data into “thinned” and “dropped”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Requires choosing a cell size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Thinned (transformation) vs dropped: (error formulation)</a:t>
          </a:r>
        </a:p>
      </dsp:txBody>
      <dsp:txXfrm>
        <a:off x="3291839" y="1328444"/>
        <a:ext cx="4547843" cy="779834"/>
      </dsp:txXfrm>
    </dsp:sp>
    <dsp:sp modelId="{08BF850F-485A-4C6A-88B5-F044A45230A2}">
      <dsp:nvSpPr>
        <dsp:cNvPr id="0" name=""/>
        <dsp:cNvSpPr/>
      </dsp:nvSpPr>
      <dsp:spPr>
        <a:xfrm>
          <a:off x="0" y="1198472"/>
          <a:ext cx="3291840" cy="103977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Thin the Data</a:t>
          </a:r>
        </a:p>
      </dsp:txBody>
      <dsp:txXfrm>
        <a:off x="50758" y="1249230"/>
        <a:ext cx="3190324" cy="938262"/>
      </dsp:txXfrm>
    </dsp:sp>
    <dsp:sp modelId="{DA42DF60-2D9A-4AEA-B2FD-A7796ADC7AD1}">
      <dsp:nvSpPr>
        <dsp:cNvPr id="0" name=""/>
        <dsp:cNvSpPr/>
      </dsp:nvSpPr>
      <dsp:spPr>
        <a:xfrm>
          <a:off x="3291839" y="2342228"/>
          <a:ext cx="4937760" cy="1039778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Fit a surface under tension to thinned data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Surface expressed as grid (lookup table)</a:t>
          </a:r>
        </a:p>
      </dsp:txBody>
      <dsp:txXfrm>
        <a:off x="3291839" y="2472200"/>
        <a:ext cx="4547843" cy="779834"/>
      </dsp:txXfrm>
    </dsp:sp>
    <dsp:sp modelId="{EDF58896-E6F6-4FF2-912C-3BBDE6358161}">
      <dsp:nvSpPr>
        <dsp:cNvPr id="0" name=""/>
        <dsp:cNvSpPr/>
      </dsp:nvSpPr>
      <dsp:spPr>
        <a:xfrm>
          <a:off x="0" y="2342228"/>
          <a:ext cx="3291840" cy="103977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Grid the Data</a:t>
          </a:r>
        </a:p>
      </dsp:txBody>
      <dsp:txXfrm>
        <a:off x="50758" y="2392986"/>
        <a:ext cx="3190324" cy="938262"/>
      </dsp:txXfrm>
    </dsp:sp>
    <dsp:sp modelId="{CDE0AE88-7063-4C5E-8BD6-3592BBEA2580}">
      <dsp:nvSpPr>
        <dsp:cNvPr id="0" name=""/>
        <dsp:cNvSpPr/>
      </dsp:nvSpPr>
      <dsp:spPr>
        <a:xfrm>
          <a:off x="3291839" y="3485984"/>
          <a:ext cx="4937760" cy="1039778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All vectors used in error formulation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Build error grid (lookup table)</a:t>
          </a:r>
        </a:p>
      </dsp:txBody>
      <dsp:txXfrm>
        <a:off x="3291839" y="3615956"/>
        <a:ext cx="4547843" cy="779834"/>
      </dsp:txXfrm>
    </dsp:sp>
    <dsp:sp modelId="{01BC0215-11BE-49C2-BF50-E85D6D871949}">
      <dsp:nvSpPr>
        <dsp:cNvPr id="0" name=""/>
        <dsp:cNvSpPr/>
      </dsp:nvSpPr>
      <dsp:spPr>
        <a:xfrm>
          <a:off x="0" y="3485984"/>
          <a:ext cx="3291840" cy="103977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Error analysis</a:t>
          </a:r>
        </a:p>
      </dsp:txBody>
      <dsp:txXfrm>
        <a:off x="50758" y="3536742"/>
        <a:ext cx="3190324" cy="93826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8BEE78-E405-4506-895E-B8ADD8DD713B}">
      <dsp:nvSpPr>
        <dsp:cNvPr id="0" name=""/>
        <dsp:cNvSpPr/>
      </dsp:nvSpPr>
      <dsp:spPr>
        <a:xfrm>
          <a:off x="1676399" y="1529880"/>
          <a:ext cx="917405" cy="31843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219"/>
              </a:lnTo>
              <a:lnTo>
                <a:pt x="917405" y="159219"/>
              </a:lnTo>
              <a:lnTo>
                <a:pt x="917405" y="318438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13C9B27-D815-46AB-B327-825E1F3979D5}">
      <dsp:nvSpPr>
        <dsp:cNvPr id="0" name=""/>
        <dsp:cNvSpPr/>
      </dsp:nvSpPr>
      <dsp:spPr>
        <a:xfrm>
          <a:off x="758994" y="1529880"/>
          <a:ext cx="917405" cy="318438"/>
        </a:xfrm>
        <a:custGeom>
          <a:avLst/>
          <a:gdLst/>
          <a:ahLst/>
          <a:cxnLst/>
          <a:rect l="0" t="0" r="0" b="0"/>
          <a:pathLst>
            <a:path>
              <a:moveTo>
                <a:pt x="917405" y="0"/>
              </a:moveTo>
              <a:lnTo>
                <a:pt x="917405" y="159219"/>
              </a:lnTo>
              <a:lnTo>
                <a:pt x="0" y="159219"/>
              </a:lnTo>
              <a:lnTo>
                <a:pt x="0" y="318438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13E3EE9-711B-4744-949E-DB3502E8C180}">
      <dsp:nvSpPr>
        <dsp:cNvPr id="0" name=""/>
        <dsp:cNvSpPr/>
      </dsp:nvSpPr>
      <dsp:spPr>
        <a:xfrm>
          <a:off x="1297306" y="771694"/>
          <a:ext cx="758186" cy="758186"/>
        </a:xfrm>
        <a:prstGeom prst="arc">
          <a:avLst>
            <a:gd name="adj1" fmla="val 13200000"/>
            <a:gd name="adj2" fmla="val 1920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34DCFE7-D92E-488B-A970-85DAFAC5232B}">
      <dsp:nvSpPr>
        <dsp:cNvPr id="0" name=""/>
        <dsp:cNvSpPr/>
      </dsp:nvSpPr>
      <dsp:spPr>
        <a:xfrm>
          <a:off x="1297306" y="771694"/>
          <a:ext cx="758186" cy="758186"/>
        </a:xfrm>
        <a:prstGeom prst="arc">
          <a:avLst>
            <a:gd name="adj1" fmla="val 2400000"/>
            <a:gd name="adj2" fmla="val 840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B46BFA7-C689-44B3-BB6F-58DDD30ECEEA}">
      <dsp:nvSpPr>
        <dsp:cNvPr id="0" name=""/>
        <dsp:cNvSpPr/>
      </dsp:nvSpPr>
      <dsp:spPr>
        <a:xfrm>
          <a:off x="918213" y="908168"/>
          <a:ext cx="1516372" cy="485239"/>
        </a:xfrm>
        <a:prstGeom prst="rect">
          <a:avLst/>
        </a:prstGeom>
        <a:noFill/>
        <a:ln w="25400" cap="flat" cmpd="sng" algn="ctr">
          <a:noFill/>
          <a:prstDash val="solid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Total error</a:t>
          </a:r>
        </a:p>
      </dsp:txBody>
      <dsp:txXfrm>
        <a:off x="918213" y="908168"/>
        <a:ext cx="1516372" cy="485239"/>
      </dsp:txXfrm>
    </dsp:sp>
    <dsp:sp modelId="{A6A02B1F-53C1-4A72-ABC0-B19595693346}">
      <dsp:nvSpPr>
        <dsp:cNvPr id="0" name=""/>
        <dsp:cNvSpPr/>
      </dsp:nvSpPr>
      <dsp:spPr>
        <a:xfrm>
          <a:off x="379901" y="1848319"/>
          <a:ext cx="758186" cy="758186"/>
        </a:xfrm>
        <a:prstGeom prst="arc">
          <a:avLst>
            <a:gd name="adj1" fmla="val 13200000"/>
            <a:gd name="adj2" fmla="val 1920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BC7FFFA-733B-4E53-AB28-AA39AA998C26}">
      <dsp:nvSpPr>
        <dsp:cNvPr id="0" name=""/>
        <dsp:cNvSpPr/>
      </dsp:nvSpPr>
      <dsp:spPr>
        <a:xfrm>
          <a:off x="379901" y="1848319"/>
          <a:ext cx="758186" cy="758186"/>
        </a:xfrm>
        <a:prstGeom prst="arc">
          <a:avLst>
            <a:gd name="adj1" fmla="val 2400000"/>
            <a:gd name="adj2" fmla="val 840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2C0E043-5232-434D-B669-3D2FAD788F11}">
      <dsp:nvSpPr>
        <dsp:cNvPr id="0" name=""/>
        <dsp:cNvSpPr/>
      </dsp:nvSpPr>
      <dsp:spPr>
        <a:xfrm>
          <a:off x="808" y="1984792"/>
          <a:ext cx="1516372" cy="485239"/>
        </a:xfrm>
        <a:prstGeom prst="rect">
          <a:avLst/>
        </a:prstGeom>
        <a:noFill/>
        <a:ln w="25400" cap="flat" cmpd="sng" algn="ctr">
          <a:noFill/>
          <a:prstDash val="solid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Method Noise</a:t>
          </a:r>
        </a:p>
      </dsp:txBody>
      <dsp:txXfrm>
        <a:off x="808" y="1984792"/>
        <a:ext cx="1516372" cy="485239"/>
      </dsp:txXfrm>
    </dsp:sp>
    <dsp:sp modelId="{57D9D500-520D-4834-BDD2-EA0536DE589D}">
      <dsp:nvSpPr>
        <dsp:cNvPr id="0" name=""/>
        <dsp:cNvSpPr/>
      </dsp:nvSpPr>
      <dsp:spPr>
        <a:xfrm>
          <a:off x="2214712" y="1848319"/>
          <a:ext cx="758186" cy="758186"/>
        </a:xfrm>
        <a:prstGeom prst="arc">
          <a:avLst>
            <a:gd name="adj1" fmla="val 13200000"/>
            <a:gd name="adj2" fmla="val 1920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B28346C-1F6F-415D-85C4-E5969B84BF6F}">
      <dsp:nvSpPr>
        <dsp:cNvPr id="0" name=""/>
        <dsp:cNvSpPr/>
      </dsp:nvSpPr>
      <dsp:spPr>
        <a:xfrm>
          <a:off x="2214712" y="1848319"/>
          <a:ext cx="758186" cy="758186"/>
        </a:xfrm>
        <a:prstGeom prst="arc">
          <a:avLst>
            <a:gd name="adj1" fmla="val 2400000"/>
            <a:gd name="adj2" fmla="val 840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F504137-8362-46C6-8936-3B47E14D044B}">
      <dsp:nvSpPr>
        <dsp:cNvPr id="0" name=""/>
        <dsp:cNvSpPr/>
      </dsp:nvSpPr>
      <dsp:spPr>
        <a:xfrm>
          <a:off x="1835619" y="1984792"/>
          <a:ext cx="1516372" cy="485239"/>
        </a:xfrm>
        <a:prstGeom prst="rect">
          <a:avLst/>
        </a:prstGeom>
        <a:noFill/>
        <a:ln w="25400" cap="flat" cmpd="sng" algn="ctr">
          <a:noFill/>
          <a:prstDash val="solid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Data Noise</a:t>
          </a:r>
        </a:p>
      </dsp:txBody>
      <dsp:txXfrm>
        <a:off x="1835619" y="1984792"/>
        <a:ext cx="1516372" cy="48523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HalfCircleOrganizationChart">
  <dgm:title val=""/>
  <dgm:desc val=""/>
  <dgm:catLst>
    <dgm:cat type="hierarchy" pri="1500"/>
  </dgm:catLst>
  <dgm:sampData>
    <dgm:dataModel>
      <dgm:ptLst>
        <dgm:pt modelId="0" type="doc"/>
        <dgm:pt modelId="1">
          <dgm:prSet phldr="1"/>
        </dgm:pt>
        <dgm:pt modelId="11" type="asst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 type="asst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Name0">
    <dgm:varLst>
      <dgm:orgChart val="1"/>
      <dgm:chPref val="1"/>
      <dgm:dir/>
      <dgm:animOne val="branch"/>
      <dgm:animLvl val="lvl"/>
      <dgm:resizeHandles/>
    </dgm:varLst>
    <dgm:choose name="Name1">
      <dgm:if name="Name2" func="var" arg="dir" op="equ" val="norm">
        <dgm:alg type="hierChild">
          <dgm:param type="linDir" val="fromL"/>
        </dgm:alg>
      </dgm:if>
      <dgm:else name="Name3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2" refType="w" fact="10"/>
      <dgm:constr type="h" for="des" forName="rootComposite2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forEach name="Name4" axis="ch">
      <dgm:forEach name="Name5" axis="self" ptType="node">
        <dgm:layoutNode name="hierRoot1">
          <dgm:varLst>
            <dgm:hierBranch val="init"/>
          </dgm:varLst>
          <dgm:choose name="Name6">
            <dgm:if name="Name7" func="var" arg="hierBranch" op="equ" val="l">
              <dgm:alg type="hierRoot">
                <dgm:param type="hierAlign" val="tR"/>
              </dgm:alg>
              <dgm:constrLst>
                <dgm:constr type="alignOff" val="0.65"/>
              </dgm:constrLst>
            </dgm:if>
            <dgm:if name="Name8" func="var" arg="hierBranch" op="equ" val="r">
              <dgm:alg type="hierRoot">
                <dgm:param type="hierAlign" val="tL"/>
              </dgm:alg>
              <dgm:constrLst>
                <dgm:constr type="alignOff" val="0.65"/>
              </dgm:constrLst>
            </dgm:if>
            <dgm:if name="Name9" func="var" arg="hierBranch" op="equ" val="hang">
              <dgm:alg type="hierRoot"/>
              <dgm:constrLst>
                <dgm:constr type="alignOff" val="0.65"/>
              </dgm:constrLst>
            </dgm:if>
            <dgm:else name="Name10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1">
              <dgm:if name="Name12" func="var" arg="hierBranch" op="equ" val="init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if>
              <dgm:if name="Name13" func="var" arg="hierBranch" op="equ" val="l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if>
              <dgm:if name="Name14" func="var" arg="hierBranch" op="equ" val="r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if>
              <dgm:else name="Name15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else>
            </dgm:choose>
            <dgm:layoutNode name="rootText1" styleLbl="alignAcc1">
              <dgm:varLst>
                <dgm:chPref val="3"/>
              </dgm:varLst>
              <dgm:alg type="tx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topArc1" styleLbl="parChTrans1D1" moveWith="rootText1">
              <dgm:alg type="sp"/>
              <dgm:shape xmlns:r="http://schemas.openxmlformats.org/officeDocument/2006/relationships" type="arc" r:blip="" zOrderOff="-2">
                <dgm:adjLst>
                  <dgm:adj idx="1" val="-140"/>
                  <dgm:adj idx="2" val="-40"/>
                </dgm:adjLst>
              </dgm:shape>
              <dgm:presOf/>
            </dgm:layoutNode>
            <dgm:layoutNode name="bottomArc1" styleLbl="parChTrans1D1" moveWith="rootText1">
              <dgm:alg type="sp"/>
              <dgm:shape xmlns:r="http://schemas.openxmlformats.org/officeDocument/2006/relationships" type="arc" r:blip="" zOrderOff="-2">
                <dgm:adjLst>
                  <dgm:adj idx="1" val="40"/>
                  <dgm:adj idx="2" val="140"/>
                </dgm:adjLst>
              </dgm:shape>
              <dgm:presOf/>
            </dgm:layoutNode>
            <dgm:layoutNode name="topConnNode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</dgm:layoutNode>
          </dgm:layoutNode>
          <dgm:layoutNode name="hierChild2">
            <dgm:choose name="Name16">
              <dgm:if name="Name17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18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19" func="var" arg="hierBranch" op="equ" val="hang">
                <dgm:choose name="Name20">
                  <dgm:if name="Name21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2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3">
                <dgm:choose name="Name24">
                  <dgm:if name="Name25" func="var" arg="dir" op="equ" val="norm">
                    <dgm:alg type="hierChild"/>
                  </dgm:if>
                  <dgm:else name="Name26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forEach name="rep2a" axis="ch" ptType="nonAsst">
              <dgm:forEach name="Name27" axis="precedSib" ptType="parTrans" st="-1" cnt="1">
                <dgm:layoutNode name="Name28">
                  <dgm:choose name="Name29">
                    <dgm:if name="Name30" func="var" arg="hierBranch" op="equ" val="std">
                      <dgm:choose name="Name31">
                        <dgm:if name="Name32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  <dgm:param type="srcNode" val="bottomArc1"/>
                            <dgm:param type="dstNode" val="topArc2"/>
                          </dgm:alg>
                        </dgm:if>
                        <dgm:if name="Name33" axis="par" ptType="asst" func="cnt" op="equ" val="1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  <dgm:param type="srcNode" val="bottomArc3"/>
                            <dgm:param type="dstNode" val="topArc2"/>
                          </dgm:alg>
                        </dgm:if>
                        <dgm:else name="Name34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  <dgm:param type="srcNode" val="bottomArc2"/>
                            <dgm:param type="dstNode" val="topArc2"/>
                          </dgm:alg>
                        </dgm:else>
                      </dgm:choose>
                    </dgm:if>
                    <dgm:if name="Name35" func="var" arg="hierBranch" op="equ" val="init">
                      <dgm:choose name="Name36">
                        <dgm:if name="Name37" axis="self" func="depth" op="lte" val="2">
                          <dgm:choose name="Name38">
                            <dgm:if name="Name39" axis="self" func="depth" op="lte" val="2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  <dgm:param type="srcNode" val="bottomArc1"/>
                                <dgm:param type="dstNode" val="topArc2"/>
                              </dgm:alg>
                            </dgm:if>
                            <dgm:if name="Name40" axis="par" ptType="asst" func="cnt" op="equ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  <dgm:param type="srcNode" val="bottomArc3"/>
                                <dgm:param type="dstNode" val="topArc2"/>
                              </dgm:alg>
                            </dgm:if>
                            <dgm:else name="Name4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  <dgm:param type="srcNode" val="bottomArc2"/>
                                <dgm:param type="dstNode" val="topArc2"/>
                              </dgm:alg>
                            </dgm:else>
                          </dgm:choose>
                        </dgm:if>
                        <dgm:else name="Name42">
                          <dgm:choose name="Name43">
                            <dgm:if name="Name44" axis="par des" func="maxDepth" op="lte" val="1">
                              <dgm:choose name="Name45">
                                <dgm:if name="Name46" axis="self" func="depth" op="lte" val="2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bL bR"/>
                                    <dgm:param type="srcNode" val="bottomArc1"/>
                                    <dgm:param type="dstNode" val="topConnNode2"/>
                                  </dgm:alg>
                                </dgm:if>
                                <dgm:if name="Name47" axis="par" ptType="asst" func="cnt" op="equ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bL bR"/>
                                    <dgm:param type="srcNode" val="bottomArc3"/>
                                    <dgm:param type="dstNode" val="topConnNode2"/>
                                  </dgm:alg>
                                </dgm:if>
                                <dgm:else name="Name48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bL bR"/>
                                    <dgm:param type="srcNode" val="bottomArc2"/>
                                    <dgm:param type="dstNode" val="topConnNode2"/>
                                  </dgm:alg>
                                </dgm:else>
                              </dgm:choose>
                            </dgm:if>
                            <dgm:else name="Name49">
                              <dgm:choose name="Name50">
                                <dgm:if name="Name51" axis="self" func="depth" op="lte" val="2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tCtr"/>
                                    <dgm:param type="bendPt" val="end"/>
                                    <dgm:param type="srcNode" val="bottomArc1"/>
                                    <dgm:param type="dstNode" val="topArc2"/>
                                  </dgm:alg>
                                </dgm:if>
                                <dgm:if name="Name52" axis="par" ptType="asst" func="cnt" op="equ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tCtr"/>
                                    <dgm:param type="bendPt" val="end"/>
                                    <dgm:param type="srcNode" val="bottomArc3"/>
                                    <dgm:param type="dstNode" val="topArc2"/>
                                  </dgm:alg>
                                </dgm:if>
                                <dgm:else name="Name53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tCtr"/>
                                    <dgm:param type="bendPt" val="end"/>
                                    <dgm:param type="srcNode" val="bottomArc2"/>
                                    <dgm:param type="dstNode" val="topArc2"/>
                                  </dgm:alg>
                                </dgm:else>
                              </dgm:choose>
                            </dgm:else>
                          </dgm:choose>
                        </dgm:else>
                      </dgm:choose>
                    </dgm:if>
                    <dgm:else name="Name54">
                      <dgm:choose name="Name55">
                        <dgm:if name="Name56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bL bR"/>
                            <dgm:param type="srcNode" val="bottomArc1"/>
                            <dgm:param type="dstNode" val="topConnNode2"/>
                          </dgm:alg>
                        </dgm:if>
                        <dgm:if name="Name57" axis="par" ptType="asst" func="cnt" op="equ" val="1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bL bR"/>
                            <dgm:param type="srcNode" val="bottomArc3"/>
                            <dgm:param type="dstNode" val="topConnNode2"/>
                          </dgm:alg>
                        </dgm:if>
                        <dgm:else name="Name58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bL bR"/>
                            <dgm:param type="srcNode" val="bottomArc2"/>
                            <dgm:param type="dstNode" val="topConnNode2"/>
                          </dgm:alg>
                        </dgm:else>
                      </dgm:choose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layoutNode name="hierRoot2">
                <dgm:varLst>
                  <dgm:hierBranch val="init"/>
                </dgm:varLst>
                <dgm:choose name="Name59">
                  <dgm:if name="Name60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61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62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63" func="var" arg="hierBranch" op="equ" val="init">
                    <dgm:choose name="Name64">
                      <dgm:if name="Name65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6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layoutNode name="rootComposite2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68">
                    <dgm:if name="Name69" func="var" arg="hierBranch" op="equ" val="init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if>
                    <dgm:if name="Name70" func="var" arg="hierBranch" op="equ" val="l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if>
                    <dgm:if name="Name71" func="var" arg="hierBranch" op="equ" val="r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if>
                    <dgm:else name="Name72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else>
                  </dgm:choose>
                  <dgm:layoutNode name="rootText2" styleLbl="alignAcc1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topArc2" styleLbl="parChTrans1D1" moveWith="rootText2">
                    <dgm:alg type="sp"/>
                    <dgm:shape xmlns:r="http://schemas.openxmlformats.org/officeDocument/2006/relationships" type="arc" r:blip="" zOrderOff="-2">
                      <dgm:adjLst>
                        <dgm:adj idx="1" val="-140"/>
                        <dgm:adj idx="2" val="-40"/>
                      </dgm:adjLst>
                    </dgm:shape>
                    <dgm:presOf/>
                  </dgm:layoutNode>
                  <dgm:layoutNode name="bottomArc2" styleLbl="parChTrans1D1" moveWith="rootText2">
                    <dgm:alg type="sp"/>
                    <dgm:shape xmlns:r="http://schemas.openxmlformats.org/officeDocument/2006/relationships" type="arc" r:blip="" zOrderOff="-2">
                      <dgm:adjLst>
                        <dgm:adj idx="1" val="40"/>
                        <dgm:adj idx="2" val="140"/>
                      </dgm:adjLst>
                    </dgm:shape>
                    <dgm:presOf/>
                  </dgm:layoutNode>
                  <dgm:layoutNode name="topConnNode2" moveWith="rootText2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</dgm:layoutNode>
                </dgm:layoutNode>
                <dgm:layoutNode name="hierChild4">
                  <dgm:choose name="Name73">
                    <dgm:if name="Name7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7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76" func="var" arg="hierBranch" op="equ" val="hang">
                      <dgm:choose name="Name77">
                        <dgm:if name="Name7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7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80" func="var" arg="hierBranch" op="equ" val="std">
                      <dgm:choose name="Name81">
                        <dgm:if name="Name82" func="var" arg="dir" op="equ" val="norm">
                          <dgm:alg type="hierChild"/>
                        </dgm:if>
                        <dgm:else name="Name8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84" func="var" arg="hierBranch" op="equ" val="init">
                      <dgm:choose name="Name85">
                        <dgm:if name="Name8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87">
                          <dgm:choose name="Name88">
                            <dgm:if name="Name89" func="var" arg="dir" op="equ" val="norm">
                              <dgm:alg type="hierChild"/>
                            </dgm:if>
                            <dgm:else name="Name9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91"/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92" ref="rep2a"/>
                </dgm:layoutNode>
                <dgm:layoutNode name="hierChild5">
                  <dgm:choose name="Name93">
                    <dgm:if name="Name9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9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96" ref="rep2b"/>
                </dgm:layoutNode>
              </dgm:layoutNode>
            </dgm:forEach>
          </dgm:layoutNode>
          <dgm:layoutNode name="hierChild3">
            <dgm:choose name="Name97">
              <dgm:if name="Name9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9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2b" axis="ch" ptType="asst">
              <dgm:forEach name="Name100" axis="precedSib" ptType="parTrans" st="-1" cnt="1">
                <dgm:layoutNode name="Name101">
                  <dgm:choose name="Name102">
                    <dgm:if name="Name103" axis="self" func="depth" op="lte" val="2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bL bR"/>
                        <dgm:param type="srcNode" val="bottomArc1"/>
                        <dgm:param type="dstNode" val="topConnNode3"/>
                      </dgm:alg>
                    </dgm:if>
                    <dgm:if name="Name104" axis="par" ptType="asst" func="cnt" op="equ" val="1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bL bR"/>
                        <dgm:param type="srcNode" val="bottomArc3"/>
                        <dgm:param type="dstNode" val="topConnNode3"/>
                      </dgm:alg>
                    </dgm:if>
                    <dgm:else name="Name10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bL bR"/>
                        <dgm:param type="srcNode" val="bottomArc2"/>
                        <dgm:param type="dstNode" val="topConnNode3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layoutNode name="hierRoot3">
                <dgm:varLst>
                  <dgm:hierBranch val="init"/>
                </dgm:varLst>
                <dgm:choose name="Name106">
                  <dgm:if name="Name107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08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09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0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1" func="var" arg="hierBranch" op="equ" val="init">
                    <dgm:choose name="Name112">
                      <dgm:if name="Name113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14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15"/>
                </dgm:choose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16">
                    <dgm:if name="Name117" func="var" arg="hierBranch" op="equ" val="init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if>
                    <dgm:if name="Name118" func="var" arg="hierBranch" op="equ" val="l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if>
                    <dgm:if name="Name119" func="var" arg="hierBranch" op="equ" val="r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if>
                    <dgm:else name="Name120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else>
                  </dgm:choose>
                  <dgm:layoutNode name="rootText3" styleLbl="alignAcc1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topArc3" styleLbl="parChTrans1D1" moveWith="rootText3">
                    <dgm:alg type="sp"/>
                    <dgm:shape xmlns:r="http://schemas.openxmlformats.org/officeDocument/2006/relationships" type="arc" r:blip="" zOrderOff="-2">
                      <dgm:adjLst>
                        <dgm:adj idx="1" val="-140"/>
                        <dgm:adj idx="2" val="-40"/>
                      </dgm:adjLst>
                    </dgm:shape>
                    <dgm:presOf/>
                  </dgm:layoutNode>
                  <dgm:layoutNode name="bottomArc3" styleLbl="parChTrans1D1" moveWith="rootText3">
                    <dgm:alg type="sp"/>
                    <dgm:shape xmlns:r="http://schemas.openxmlformats.org/officeDocument/2006/relationships" type="arc" r:blip="" zOrderOff="-2">
                      <dgm:adjLst>
                        <dgm:adj idx="1" val="40"/>
                        <dgm:adj idx="2" val="140"/>
                      </dgm:adjLst>
                    </dgm:shape>
                    <dgm:presOf/>
                  </dgm:layoutNode>
                  <dgm:layoutNode name="topConnNode3" moveWith="rootText3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</dgm:layoutNode>
                </dgm:layoutNode>
                <dgm:layoutNode name="hierChild6">
                  <dgm:choose name="Name121">
                    <dgm:if name="Name122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3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24" func="var" arg="hierBranch" op="equ" val="hang">
                      <dgm:choose name="Name125">
                        <dgm:if name="Name126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27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28" func="var" arg="hierBranch" op="equ" val="std">
                      <dgm:choose name="Name129">
                        <dgm:if name="Name130" func="var" arg="dir" op="equ" val="norm">
                          <dgm:alg type="hierChild"/>
                        </dgm:if>
                        <dgm:else name="Name131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2" func="var" arg="hierBranch" op="equ" val="init">
                      <dgm:choose name="Name133">
                        <dgm:if name="Name134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35">
                          <dgm:alg type="hierChild"/>
                        </dgm:else>
                      </dgm:choose>
                    </dgm:if>
                    <dgm:else name="Name136"/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137" ref="rep2a"/>
                </dgm:layoutNode>
                <dgm:layoutNode name="hierChild7">
                  <dgm:choose name="Name138">
                    <dgm:if name="Name139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0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141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160520" cy="365760"/>
          </a:xfrm>
          <a:prstGeom prst="rect">
            <a:avLst/>
          </a:prstGeom>
        </p:spPr>
        <p:txBody>
          <a:bodyPr vert="horz" lIns="96661" tIns="48331" rIns="96661" bIns="48331" rtlCol="0"/>
          <a:lstStyle>
            <a:lvl1pPr algn="l">
              <a:defRPr sz="1300"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 dirty="0"/>
              <a:t>OPUS Projects Manager Training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438458" y="0"/>
            <a:ext cx="4160520" cy="365760"/>
          </a:xfrm>
          <a:prstGeom prst="rect">
            <a:avLst/>
          </a:prstGeom>
        </p:spPr>
        <p:txBody>
          <a:bodyPr vert="horz" lIns="96661" tIns="48331" rIns="96661" bIns="48331" rtlCol="0"/>
          <a:lstStyle>
            <a:lvl1pPr algn="r">
              <a:defRPr sz="1300" smtClean="0"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 dirty="0"/>
              <a:t>2013-08-07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948171"/>
            <a:ext cx="4160520" cy="365760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algn="l">
              <a:defRPr sz="1300"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438458" y="6948171"/>
            <a:ext cx="4160520" cy="365760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algn="r">
              <a:defRPr sz="1300" smtClean="0">
                <a:latin typeface="Arial" pitchFamily="34" charset="0"/>
              </a:defRPr>
            </a:lvl1pPr>
          </a:lstStyle>
          <a:p>
            <a:pPr>
              <a:defRPr/>
            </a:pPr>
            <a:fld id="{9B429AAC-AB6A-442A-81B1-CB17649F6A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895397"/>
      </p:ext>
    </p:extLst>
  </p:cSld>
  <p:clrMap bg1="lt1" tx1="dk1" bg2="lt2" tx2="dk2" accent1="accent1" accent2="accent2" accent3="accent3" accent4="accent4" accent5="accent5" accent6="accent6" hlink="hlink" folHlink="folHlink"/>
  <p:hf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160520" cy="365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>
                <a:latin typeface="Arial" charset="0"/>
              </a:defRPr>
            </a:lvl1pPr>
          </a:lstStyle>
          <a:p>
            <a:pPr>
              <a:defRPr/>
            </a:pPr>
            <a:r>
              <a:rPr lang="en-US" dirty="0"/>
              <a:t>OPUS Projects Manager Training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438458" y="0"/>
            <a:ext cx="4160520" cy="365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</a:defRPr>
            </a:lvl1pPr>
          </a:lstStyle>
          <a:p>
            <a:pPr>
              <a:defRPr/>
            </a:pPr>
            <a:r>
              <a:rPr lang="en-US" dirty="0"/>
              <a:t>2013-08-07</a:t>
            </a:r>
          </a:p>
        </p:txBody>
      </p:sp>
      <p:sp>
        <p:nvSpPr>
          <p:cNvPr id="23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2971800" y="549275"/>
            <a:ext cx="3657600" cy="2743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14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60120" y="3474720"/>
            <a:ext cx="7680960" cy="32918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948171"/>
            <a:ext cx="4160520" cy="365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15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438458" y="6948171"/>
            <a:ext cx="4160520" cy="365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</a:defRPr>
            </a:lvl1pPr>
          </a:lstStyle>
          <a:p>
            <a:pPr>
              <a:defRPr/>
            </a:pPr>
            <a:fld id="{E5E8EAAE-3795-432A-A50E-7D2AD1F20D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291445"/>
      </p:ext>
    </p:extLst>
  </p:cSld>
  <p:clrMap bg1="lt1" tx1="dk1" bg2="lt2" tx2="dk2" accent1="accent1" accent2="accent2" accent3="accent3" accent4="accent4" accent5="accent5" accent6="accent6" hlink="hlink" folHlink="folHlink"/>
  <p:hf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154363" y="914400"/>
            <a:ext cx="3292475" cy="2468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Things</a:t>
            </a:r>
            <a:r>
              <a:rPr lang="en-US" baseline="0" dirty="0"/>
              <a:t> are looking up! GNSS technologies simplify and improve access to and accuracy of our spatial reference system.</a:t>
            </a:r>
          </a:p>
          <a:p>
            <a:endParaRPr lang="en-US" baseline="0" dirty="0"/>
          </a:p>
          <a:p>
            <a:r>
              <a:rPr lang="en-US" baseline="0" dirty="0"/>
              <a:t>While we can continue to leverage this technology to maintain the old </a:t>
            </a:r>
            <a:r>
              <a:rPr lang="en-US" baseline="0" dirty="0" err="1"/>
              <a:t>datums</a:t>
            </a:r>
            <a:r>
              <a:rPr lang="en-US" baseline="0" dirty="0"/>
              <a:t>, it makes sense to adopt GRAV-D results in an unpolluted form, and align it to modern global standards.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46DE8B-F250-4584-83EE-1EA3792DC8CC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56614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300" dirty="0">
                <a:latin typeface="+mn-lt"/>
              </a:rPr>
              <a:t>NGS has not yet determined the co-definitional epoch between </a:t>
            </a:r>
            <a:r>
              <a:rPr lang="en-US" sz="1300" dirty="0" err="1">
                <a:latin typeface="+mn-lt"/>
              </a:rPr>
              <a:t>IGSxx</a:t>
            </a:r>
            <a:r>
              <a:rPr lang="en-US" sz="1300" dirty="0">
                <a:latin typeface="+mn-lt"/>
              </a:rPr>
              <a:t> and the four TRFs.  The epoch 2022.0 is for reference purposes only, and does not constitute a policy choice at this time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46DE8B-F250-4584-83EE-1EA3792DC8CC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98545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154363" y="914400"/>
            <a:ext cx="3292475" cy="2468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46DE8B-F250-4584-83EE-1EA3792DC8CC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3543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45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94954" indent="-30588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223523" indent="-243696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712596" indent="-243696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201669" indent="-243696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685700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3169731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653763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4137794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D98D6984-8E5E-478D-8F77-5884F69C3D28}" type="slidenum">
              <a:rPr lang="en-US" altLang="en-US" smtClean="0"/>
              <a:pPr/>
              <a:t>23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03302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dirty="0"/>
          </a:p>
        </p:txBody>
      </p:sp>
      <p:sp>
        <p:nvSpPr>
          <p:cNvPr id="245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94954" indent="-30588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223523" indent="-243696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712596" indent="-243696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201669" indent="-243696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685700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3169731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653763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4137794" indent="-243696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D98D6984-8E5E-478D-8F77-5884F69C3D28}" type="slidenum">
              <a:rPr lang="en-US" altLang="en-US" smtClean="0"/>
              <a:pPr/>
              <a:t>24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9396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OPUS Projects Manager Training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2013-08-07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5E8EAAE-3795-432A-A50E-7D2AD1F20DBE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07799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41653" indent="-241653">
              <a:buAutoNum type="arabicParenR"/>
            </a:pPr>
            <a:r>
              <a:rPr lang="en-US" dirty="0"/>
              <a:t>Adjusted only</a:t>
            </a:r>
          </a:p>
          <a:p>
            <a:pPr marL="241653" indent="-241653">
              <a:buAutoNum type="arabicParenR"/>
            </a:pPr>
            <a:r>
              <a:rPr lang="en-US" dirty="0"/>
              <a:t>Chronologicall</a:t>
            </a:r>
            <a:r>
              <a:rPr lang="en-US" baseline="0" dirty="0"/>
              <a:t>y back to back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BB61E35-BFDD-405B-89B5-EDCF0FB433D1}" type="slidenum">
              <a:rPr lang="en-US" altLang="en-US" smtClean="0"/>
              <a:pPr>
                <a:defRPr/>
              </a:pPr>
              <a:t>65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31514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>
            <a:extLst>
              <a:ext uri="{FF2B5EF4-FFF2-40B4-BE49-F238E27FC236}">
                <a16:creationId xmlns:a16="http://schemas.microsoft.com/office/drawing/2014/main" id="{1A5BC42B-F13D-4880-8614-BACD9A631A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Notes Placeholder 2">
            <a:extLst>
              <a:ext uri="{FF2B5EF4-FFF2-40B4-BE49-F238E27FC236}">
                <a16:creationId xmlns:a16="http://schemas.microsoft.com/office/drawing/2014/main" id="{9E9158EA-C856-42B1-9E0F-1786E919AB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47108" name="Slide Number Placeholder 3">
            <a:extLst>
              <a:ext uri="{FF2B5EF4-FFF2-40B4-BE49-F238E27FC236}">
                <a16:creationId xmlns:a16="http://schemas.microsoft.com/office/drawing/2014/main" id="{55F58F76-1A07-4D80-B6BA-73A941FDF1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70270" indent="-295354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88128" indent="-234940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63043" indent="-234940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137958" indent="-234940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621264" indent="-234940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3104571" indent="-234940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587877" indent="-234940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4071183" indent="-234940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543A115-3C94-4725-86EC-E378958965C2}" type="slidenum">
              <a:rPr lang="en-US" altLang="en-US">
                <a:ea typeface="ＭＳ Ｐゴシック" panose="020B0600070205080204" pitchFamily="34" charset="-128"/>
              </a:rPr>
              <a:pPr eaLnBrk="1" hangingPunct="1">
                <a:spcBef>
                  <a:spcPct val="0"/>
                </a:spcBef>
              </a:pPr>
              <a:t>114</a:t>
            </a:fld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540889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21643733-1CB0-44D9-972F-407DDDFCEB8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1925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99C0CCE2-8734-43BC-9DBB-BA3C6421B24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2454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95E922BD-AF8A-447D-8721-772F6E2713F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7954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E25B396-140F-4CB9-8A3B-5E1AA3F2372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0080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5F5968-2192-4CB3-ABDB-EF83C119BB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5542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DE48A0-8EA5-40AB-B229-3736D82F7E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7003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58ECAC-42FE-46A5-A63C-1FC1645140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6879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E1A877-000F-44F2-A34E-ED477B5F370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922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72213E-9E0B-4FCF-BD40-534EFCCD89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6819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AA9B20-142B-4CDE-B3D6-B0872C9C15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69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C8B04A-8E39-4EE0-8A43-A2CCAB8E76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7427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3504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7DA881-67BA-4986-9876-D8BA85D061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9422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29030F-1581-46CC-B179-8D91D4DEBB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0414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985D37-6751-43EB-B858-E6B98926AE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299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eader Slid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 descr="Header Slid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366B1F-012C-4E31-AB14-A18E7992FC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6570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143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28801"/>
            <a:ext cx="8229600" cy="429736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9A303-B593-45E6-8920-67DA3337AB25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9447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64427-88BE-4288-AA80-6880B64195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4204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93CB1C-6E9B-46EC-AE82-4CCAD02047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2224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CC463B-DC24-4D15-892B-CB6BEEB329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7858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566EEE-DC84-4D1F-987F-3E776EDE92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9438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A99B-C703-4852-B2BB-2E440DC6F1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6124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903E0E8A-1D43-4D8D-AEAC-C018B329A72E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497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4E481F-FB85-4082-8F56-F5DD5F0DA8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228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29712A-88EE-42EE-AF9E-C31EDED82A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8081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75531-0A71-45B3-9CA1-F580700DA1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532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F41F2C-908B-4A99-9DEA-158F5E8561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2951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CF5524-5AE1-4C0E-86FE-209F7A2B1F96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5367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5907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8FC1C-9FAC-42C6-A671-AF5F02CEC57D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0760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D807E3-CF9D-4CCF-B04A-D9D503FC4758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0762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EF0694-624E-4497-9346-82B2A7B2F26B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7732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1A3A4B-FE94-49CA-AE04-142D27859815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5609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150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A0E6A-B97A-45BF-9354-180D2ED9FBB7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305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E31B67-9AC5-4103-BE2F-D56DB4FE4530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3701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338B5F-2211-44F1-ACB4-26D7BCD03E61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699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2E4CE5-60F5-46DF-BBCC-D9C2C287493D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2997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70A05D-251F-4E86-856B-0F8D5CDE8470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2014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9ADC6C8E-76D2-41B8-9724-5169A0B0880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5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EB26A731-1E89-4A21-A26A-D51F11606EB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8132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2842C21F-AE33-4746-B537-1CCBA51D535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12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0AE80448-B2EE-43F8-B0AE-716061E9B96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671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685800">
              <a:defRPr b="1"/>
            </a:lvl1pPr>
          </a:lstStyle>
          <a:p>
            <a:pPr>
              <a:defRPr/>
            </a:pPr>
            <a:fld id="{01840401-0845-4AB3-BD82-79BDE7014F5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152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2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342900" fontAlgn="auto">
              <a:spcBef>
                <a:spcPts val="0"/>
              </a:spcBef>
              <a:spcAft>
                <a:spcPts val="0"/>
              </a:spcAft>
              <a:defRPr sz="900" b="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342900" fontAlgn="auto">
              <a:spcBef>
                <a:spcPts val="0"/>
              </a:spcBef>
              <a:spcAft>
                <a:spcPts val="0"/>
              </a:spcAft>
              <a:defRPr sz="900" b="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defTabSz="342900">
              <a:defRPr sz="900" b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060AF921-C10B-4E99-87EC-945BB7E1916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5738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ctr" defTabSz="342900" rtl="0" eaLnBrk="1" fontAlgn="base" hangingPunct="1"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3429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6858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0287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3716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257175" indent="-257175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557213" indent="-214313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1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857250" indent="-171450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200150" indent="-171450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5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1543050" indent="-171450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5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18859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2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F1A3CFE-56D5-4C6D-89F5-7B40DDCF9B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2333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ctr" defTabSz="342900" rtl="0" eaLnBrk="1" fontAlgn="base" hangingPunct="1"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3429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6858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0287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371600" algn="ctr" defTabSz="342900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257175" indent="-257175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557213" indent="-214313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1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857250" indent="-171450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200150" indent="-171450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5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1543050" indent="-171450" algn="l" defTabSz="3429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5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18859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2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rgbClr val="898989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Gill Sans MT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rgbClr val="898989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fld id="{364AD10C-D981-4890-9ADD-2AB209C9BC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1031" name="Picture 8" descr="C:\Users\jeremy.mchugh\Pictures\geodesy.noaa.gov slide background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905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884335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300" kern="1200">
          <a:solidFill>
            <a:schemeClr val="tx2"/>
          </a:solidFill>
          <a:latin typeface="Gill Sans MT" pitchFamily="34" charset="0"/>
          <a:ea typeface="MS PGothic" pitchFamily="34" charset="-128"/>
          <a:cs typeface="ＭＳ Ｐゴシック" charset="0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Gill Sans MT" pitchFamily="34" charset="0"/>
          <a:ea typeface="MS PGothic" pitchFamily="34" charset="-128"/>
          <a:cs typeface="ＭＳ Ｐゴシック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Gill Sans MT" pitchFamily="34" charset="0"/>
          <a:ea typeface="MS PGothic" pitchFamily="34" charset="-128"/>
          <a:cs typeface="ＭＳ Ｐゴシック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Gill Sans MT" pitchFamily="34" charset="0"/>
          <a:ea typeface="MS PGothic" pitchFamily="34" charset="-128"/>
          <a:cs typeface="ＭＳ Ｐゴシック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Gill Sans MT" pitchFamily="34" charset="0"/>
          <a:ea typeface="MS PGothic" pitchFamily="34" charset="-128"/>
          <a:cs typeface="ＭＳ Ｐゴシック" charset="0"/>
        </a:defRPr>
      </a:lvl5pPr>
      <a:lvl6pPr marL="342900"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6pPr>
      <a:lvl7pPr marL="685800"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7pPr>
      <a:lvl8pPr marL="1028700"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8pPr>
      <a:lvl9pPr marL="1371600" algn="ctr" rtl="0" eaLnBrk="1" fontAlgn="base" hangingPunct="1"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Gill Sans MT" pitchFamily="34" charset="0"/>
          <a:ea typeface="MS PGothic" pitchFamily="34" charset="-128"/>
          <a:cs typeface="ＭＳ Ｐゴシック" charset="0"/>
        </a:defRPr>
      </a:lvl1pPr>
      <a:lvl2pPr marL="557213" indent="-214313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100" kern="1200">
          <a:solidFill>
            <a:schemeClr val="tx1"/>
          </a:solidFill>
          <a:latin typeface="Gill Sans MT" pitchFamily="34" charset="0"/>
          <a:ea typeface="MS PGothic" pitchFamily="34" charset="-128"/>
          <a:cs typeface="+mn-cs"/>
        </a:defRPr>
      </a:lvl2pPr>
      <a:lvl3pPr marL="857250" indent="-17145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1800" kern="1200">
          <a:solidFill>
            <a:schemeClr val="tx1"/>
          </a:solidFill>
          <a:latin typeface="Gill Sans MT" pitchFamily="34" charset="0"/>
          <a:ea typeface="MS PGothic" pitchFamily="34" charset="-128"/>
          <a:cs typeface="+mn-cs"/>
        </a:defRPr>
      </a:lvl3pPr>
      <a:lvl4pPr marL="1200150" indent="-17145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1500" kern="1200">
          <a:solidFill>
            <a:schemeClr val="tx1"/>
          </a:solidFill>
          <a:latin typeface="Gill Sans MT" pitchFamily="34" charset="0"/>
          <a:ea typeface="MS PGothic" pitchFamily="34" charset="-128"/>
          <a:cs typeface="+mn-cs"/>
        </a:defRPr>
      </a:lvl4pPr>
      <a:lvl5pPr marL="1543050" indent="-17145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500" kern="1200">
          <a:solidFill>
            <a:schemeClr val="tx1"/>
          </a:solidFill>
          <a:latin typeface="Gill Sans MT" pitchFamily="34" charset="0"/>
          <a:ea typeface="MS PGothic" pitchFamily="34" charset="-128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A038F7-C2D1-44BA-A135-71B31C4C941C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40097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hyperlink" Target="https://cdn.ymaws.com/www.nsps.us.com/resource/resmgr/ngs/NSRS-Model-Legistation-Templ.pdf" TargetMode="Externa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hyperlink" Target="mailto:dave.Zenk@noaa.gov" TargetMode="Externa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gs.noaa.gov/web/science_edu/webinar_series/2019-webinars.shtml" TargetMode="Externa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gs.noaa.gov/web/science_edu/webinar_series/2019-webinars.shtml" TargetMode="External"/><Relationship Id="rId2" Type="http://schemas.openxmlformats.org/officeDocument/2006/relationships/hyperlink" Target="https://www.ngs.noaa.gov/datums/newdatums/policy.shtml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36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dstudies.gov/gr4/geology-geography-and-climate/part-2-geography/section-9-major-cities" TargetMode="External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eros.usgs.gov/sites/all/files/external/imagegallery/2534.jpg" TargetMode="Externa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https://water.usgs.gov/edu/gallery/rainbows-nordvik.html" TargetMode="Externa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tmp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jpeg"/><Relationship Id="rId3" Type="http://schemas.openxmlformats.org/officeDocument/2006/relationships/diagramLayout" Target="../diagrams/layout3.xml"/><Relationship Id="rId7" Type="http://schemas.openxmlformats.org/officeDocument/2006/relationships/image" Target="../media/image50.jpeg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Relationship Id="rId9" Type="http://schemas.openxmlformats.org/officeDocument/2006/relationships/image" Target="../media/image52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hyperlink" Target="http://beta.ngs.noaa.gov/gtkweb/" TargetMode="Externa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hyperlink" Target="https://www.ngs.noaa.gov/" TargetMode="Externa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tmp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tmp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tmp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tmp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tmp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0.tmp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tmp"/><Relationship Id="rId2" Type="http://schemas.openxmlformats.org/officeDocument/2006/relationships/image" Target="../media/image61.tmp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tmp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tmp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tmp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tmp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mp"/><Relationship Id="rId2" Type="http://schemas.openxmlformats.org/officeDocument/2006/relationships/image" Target="../media/image67.tmp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ngs.noaa.gov/cgi-bin/VERTCON/vert_con.prl" TargetMode="Externa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tmp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tmp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tmp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tmp"/><Relationship Id="rId2" Type="http://schemas.openxmlformats.org/officeDocument/2006/relationships/image" Target="../media/image71.tmp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984340" y="604418"/>
            <a:ext cx="7538935" cy="14118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3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D8EBD81-C9E3-4AE3-89DD-ED2CCA33369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2152025"/>
            <a:ext cx="7772400" cy="1470025"/>
          </a:xfrm>
        </p:spPr>
        <p:txBody>
          <a:bodyPr/>
          <a:lstStyle/>
          <a:p>
            <a:br>
              <a:rPr lang="en-US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NGS Progress Towards 2022</a:t>
            </a:r>
            <a:br>
              <a:rPr lang="en-US" sz="32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rPr>
            </a:br>
            <a:endParaRPr lang="en-US" dirty="0"/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ADFD72F0-3F90-438E-AFFE-6AD2DCF0B2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86774" y="3534923"/>
            <a:ext cx="6770451" cy="2431240"/>
          </a:xfrm>
        </p:spPr>
        <p:txBody>
          <a:bodyPr/>
          <a:lstStyle/>
          <a:p>
            <a:pPr lvl="0">
              <a:defRPr/>
            </a:pPr>
            <a:r>
              <a:rPr lang="en-US" altLang="en-US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n-ea"/>
                <a:cs typeface="+mn-cs"/>
              </a:rPr>
              <a:t>MN Society of Professional Surveyors </a:t>
            </a:r>
          </a:p>
          <a:p>
            <a:pPr lvl="0">
              <a:defRPr/>
            </a:pPr>
            <a:r>
              <a:rPr lang="en-US" altLang="en-US" i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n-ea"/>
                <a:cs typeface="+mn-cs"/>
              </a:rPr>
              <a:t>68th Annual Meeting</a:t>
            </a:r>
          </a:p>
          <a:p>
            <a:pPr lvl="0">
              <a:defRPr/>
            </a:pPr>
            <a:r>
              <a:rPr lang="en-US" altLang="en-US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n-ea"/>
                <a:cs typeface="+mn-cs"/>
              </a:rPr>
              <a:t>Dave Zenk PE LS</a:t>
            </a:r>
          </a:p>
          <a:p>
            <a:pPr lvl="0" fontAlgn="auto">
              <a:lnSpc>
                <a:spcPct val="80000"/>
              </a:lnSpc>
              <a:spcAft>
                <a:spcPts val="0"/>
              </a:spcAft>
            </a:pPr>
            <a:r>
              <a:rPr lang="en-US" i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n-ea"/>
                <a:cs typeface="Times New Roman" charset="0"/>
              </a:rPr>
              <a:t>NGS Northern Plains Regional Advisor </a:t>
            </a:r>
          </a:p>
          <a:p>
            <a:pPr lvl="0" fontAlgn="auto">
              <a:lnSpc>
                <a:spcPct val="80000"/>
              </a:lnSpc>
              <a:spcAft>
                <a:spcPts val="0"/>
              </a:spcAft>
            </a:pPr>
            <a:r>
              <a:rPr lang="en-US" i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n-ea"/>
                <a:cs typeface="Times New Roman" charset="0"/>
              </a:rPr>
              <a:t>February 19-21, 2020</a:t>
            </a:r>
          </a:p>
          <a:p>
            <a:pPr lvl="0" fontAlgn="auto">
              <a:lnSpc>
                <a:spcPct val="80000"/>
              </a:lnSpc>
              <a:spcAft>
                <a:spcPts val="0"/>
              </a:spcAft>
            </a:pPr>
            <a:r>
              <a:rPr lang="en-US" i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n-ea"/>
                <a:cs typeface="Times New Roman" charset="0"/>
              </a:rPr>
              <a:t>Duluth MN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latin typeface="Calibri"/>
              </a:rPr>
              <a:t>February 19, 2020</a:t>
            </a:r>
            <a:endParaRPr lang="en-US" dirty="0"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latin typeface="Calibri"/>
              </a:rPr>
              <a:t>2020 MSPS Annual Meeting, Duluth MN</a:t>
            </a:r>
            <a:endParaRPr lang="en-US" dirty="0"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557213" indent="-214313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857250" indent="-171450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200150" indent="-171450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1543050" indent="-171450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fld id="{8016A0AA-7C4D-4AA7-BA44-EB6D48F200B1}" type="slidenum">
              <a:rPr lang="en-US" altLang="en-US" sz="9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t>1</a:t>
            </a:fld>
            <a:endParaRPr lang="en-US" altLang="en-US" sz="900">
              <a:solidFill>
                <a:srgbClr val="898989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690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98" name="Picture 2" descr="https://www.ngs.noaa.gov/CORS/coord_info/velo-nad83-al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9144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10</a:t>
            </a:fld>
            <a:endParaRPr lang="en-US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1CDE2F-C688-4395-82FC-77ED7963A571}"/>
              </a:ext>
            </a:extLst>
          </p:cNvPr>
          <p:cNvSpPr txBox="1"/>
          <p:nvPr/>
        </p:nvSpPr>
        <p:spPr>
          <a:xfrm>
            <a:off x="2095500" y="274638"/>
            <a:ext cx="4953000" cy="369332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Velocities, relative to NAD83(2011) epoch 2010.00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4FA8FCB-8251-4146-9B1E-E3B892A8520B}"/>
              </a:ext>
            </a:extLst>
          </p:cNvPr>
          <p:cNvSpPr/>
          <p:nvPr/>
        </p:nvSpPr>
        <p:spPr>
          <a:xfrm rot="20900215">
            <a:off x="619127" y="2797966"/>
            <a:ext cx="652463" cy="500062"/>
          </a:xfrm>
          <a:prstGeom prst="rect">
            <a:avLst/>
          </a:prstGeom>
          <a:solidFill>
            <a:srgbClr val="7030A0">
              <a:alpha val="20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7CCE3D3-F651-456E-9FAD-EC229DC56ECB}"/>
              </a:ext>
            </a:extLst>
          </p:cNvPr>
          <p:cNvSpPr txBox="1"/>
          <p:nvPr/>
        </p:nvSpPr>
        <p:spPr>
          <a:xfrm rot="20228072">
            <a:off x="7560232" y="468758"/>
            <a:ext cx="13125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 Motion?</a:t>
            </a:r>
          </a:p>
        </p:txBody>
      </p:sp>
    </p:spTree>
    <p:extLst>
      <p:ext uri="{BB962C8B-B14F-4D97-AF65-F5344CB8AC3E}">
        <p14:creationId xmlns:p14="http://schemas.microsoft.com/office/powerpoint/2010/main" val="57224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Change and Preparedness</a:t>
            </a:r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100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384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F16A36-1019-415C-9E22-4D572BBF5E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NGS “New Datums” Pages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BE3CBB-37B3-464A-BA31-D4C5DDD56C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1FF21D-BBBB-47F2-B4B9-6DEF621BA2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96CE7DF-DCDC-445F-94C2-67451EDA46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6643709-8568-4A4E-81BC-2995A97F735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6264" t="22129" r="16100" b="7315"/>
          <a:stretch/>
        </p:blipFill>
        <p:spPr>
          <a:xfrm>
            <a:off x="0" y="2019300"/>
            <a:ext cx="5245101" cy="4838700"/>
          </a:xfrm>
          <a:prstGeom prst="rect">
            <a:avLst/>
          </a:prstGeom>
          <a:ln w="22225">
            <a:solidFill>
              <a:srgbClr val="0070C0"/>
            </a:solidFill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54496E5-A4A0-419C-AA24-DE739AABF3E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263" t="10671" r="16100" b="26852"/>
          <a:stretch/>
        </p:blipFill>
        <p:spPr>
          <a:xfrm>
            <a:off x="3746501" y="1233482"/>
            <a:ext cx="5245102" cy="4284666"/>
          </a:xfrm>
          <a:prstGeom prst="rect">
            <a:avLst/>
          </a:prstGeom>
          <a:ln w="22225">
            <a:solidFill>
              <a:srgbClr val="0070C0"/>
            </a:solidFill>
          </a:ln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AB6F250D-F1EA-44D7-A647-BB15548C82FB}"/>
              </a:ext>
            </a:extLst>
          </p:cNvPr>
          <p:cNvSpPr/>
          <p:nvPr/>
        </p:nvSpPr>
        <p:spPr>
          <a:xfrm>
            <a:off x="-190500" y="4826000"/>
            <a:ext cx="1447800" cy="1757362"/>
          </a:xfrm>
          <a:prstGeom prst="ellipse">
            <a:avLst/>
          </a:prstGeom>
          <a:solidFill>
            <a:srgbClr val="FFFF00">
              <a:alpha val="19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row: Down 10">
            <a:extLst>
              <a:ext uri="{FF2B5EF4-FFF2-40B4-BE49-F238E27FC236}">
                <a16:creationId xmlns:a16="http://schemas.microsoft.com/office/drawing/2014/main" id="{ED5E69C8-934C-4D33-A803-4F88F3F621C1}"/>
              </a:ext>
            </a:extLst>
          </p:cNvPr>
          <p:cNvSpPr/>
          <p:nvPr/>
        </p:nvSpPr>
        <p:spPr>
          <a:xfrm rot="15399714">
            <a:off x="1911351" y="4354568"/>
            <a:ext cx="1358900" cy="1689100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0766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SHIFTS:  1.25 meters N&amp;W x 0.75 meters VERT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Changes in Lat/Lon/</a:t>
            </a:r>
            <a:r>
              <a:rPr lang="en-US" dirty="0" err="1"/>
              <a:t>EllHT</a:t>
            </a:r>
            <a:r>
              <a:rPr lang="en-US" dirty="0"/>
              <a:t> and </a:t>
            </a:r>
            <a:r>
              <a:rPr lang="en-US" dirty="0" err="1"/>
              <a:t>OrthoHt</a:t>
            </a:r>
            <a:r>
              <a:rPr lang="en-US" dirty="0"/>
              <a:t> not negligible</a:t>
            </a:r>
          </a:p>
          <a:p>
            <a:r>
              <a:rPr lang="en-US" dirty="0"/>
              <a:t>Systematic shift over local areas</a:t>
            </a:r>
          </a:p>
          <a:p>
            <a:r>
              <a:rPr lang="en-US" dirty="0"/>
              <a:t>Paper maps – at scale of 1”=100 feet, change = 0.04” (1 mm)</a:t>
            </a:r>
          </a:p>
          <a:p>
            <a:pPr lvl="1"/>
            <a:r>
              <a:rPr lang="en-US" dirty="0"/>
              <a:t>So, overlays of old and new data may be a concern.</a:t>
            </a:r>
          </a:p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102</a:t>
            </a:fld>
            <a:endParaRPr lang="en-US" altLang="en-US"/>
          </a:p>
        </p:txBody>
      </p:sp>
      <p:pic>
        <p:nvPicPr>
          <p:cNvPr id="7" name="Content Placeholder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75449" y="3555441"/>
            <a:ext cx="4891013" cy="2685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2247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Databases and Software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Many databases were designed with coordinate conversions in mind, but not all.</a:t>
            </a:r>
          </a:p>
          <a:p>
            <a:r>
              <a:rPr lang="en-US" dirty="0"/>
              <a:t>Some cannot handle datum conversions, even if they handle coordinate conversions.</a:t>
            </a:r>
          </a:p>
          <a:p>
            <a:r>
              <a:rPr lang="en-US" dirty="0"/>
              <a:t>NGS has released</a:t>
            </a:r>
            <a:r>
              <a:rPr lang="en-US" dirty="0">
                <a:solidFill>
                  <a:srgbClr val="FF0000"/>
                </a:solidFill>
              </a:rPr>
              <a:t> NCAT </a:t>
            </a:r>
            <a:r>
              <a:rPr lang="en-US" dirty="0"/>
              <a:t>to assist in managing datum and coordinate conversions.</a:t>
            </a:r>
          </a:p>
          <a:p>
            <a:pPr lvl="1"/>
            <a:r>
              <a:rPr lang="en-US" i="1" dirty="0">
                <a:solidFill>
                  <a:srgbClr val="FF0000"/>
                </a:solidFill>
              </a:rPr>
              <a:t>How big are your datasets?</a:t>
            </a:r>
          </a:p>
          <a:p>
            <a:r>
              <a:rPr lang="en-US" dirty="0"/>
              <a:t>Will your software be ready to handle a new datum?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103</a:t>
            </a:fld>
            <a:endParaRPr lang="en-US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58B7406-AA36-4728-82EA-A6BCA2B47077}"/>
              </a:ext>
            </a:extLst>
          </p:cNvPr>
          <p:cNvSpPr txBox="1"/>
          <p:nvPr/>
        </p:nvSpPr>
        <p:spPr>
          <a:xfrm rot="20912973">
            <a:off x="4572000" y="3707296"/>
            <a:ext cx="1709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If datasets are big, let us know.</a:t>
            </a:r>
          </a:p>
        </p:txBody>
      </p:sp>
    </p:spTree>
    <p:extLst>
      <p:ext uri="{BB962C8B-B14F-4D97-AF65-F5344CB8AC3E}">
        <p14:creationId xmlns:p14="http://schemas.microsoft.com/office/powerpoint/2010/main" val="1102361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Client and Employee Education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2"/>
            <a:ext cx="4171950" cy="4525963"/>
          </a:xfrm>
        </p:spPr>
        <p:txBody>
          <a:bodyPr/>
          <a:lstStyle/>
          <a:p>
            <a:r>
              <a:rPr lang="en-US" dirty="0"/>
              <a:t>Many clients and employees may not understand what datums are.</a:t>
            </a:r>
          </a:p>
          <a:p>
            <a:r>
              <a:rPr lang="en-US" dirty="0"/>
              <a:t>NGS has resources available to help explain the concepts.</a:t>
            </a:r>
          </a:p>
          <a:p>
            <a:r>
              <a:rPr lang="en-US" dirty="0"/>
              <a:t>Prepare handouts.</a:t>
            </a:r>
          </a:p>
          <a:p>
            <a:r>
              <a:rPr lang="en-US" dirty="0"/>
              <a:t>Teach </a:t>
            </a:r>
            <a:r>
              <a:rPr lang="en-US" i="1" dirty="0"/>
              <a:t>up</a:t>
            </a:r>
            <a:r>
              <a:rPr lang="en-US" dirty="0"/>
              <a:t> the organization.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104</a:t>
            </a:fld>
            <a:endParaRPr lang="en-US" alt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9152" t="8658" r="8100" b="8199"/>
          <a:stretch/>
        </p:blipFill>
        <p:spPr>
          <a:xfrm>
            <a:off x="4858722" y="1195525"/>
            <a:ext cx="4170079" cy="469741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 rot="20889481">
            <a:off x="3732010" y="3359565"/>
            <a:ext cx="24129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see Educational Videos</a:t>
            </a:r>
          </a:p>
        </p:txBody>
      </p:sp>
    </p:spTree>
    <p:extLst>
      <p:ext uri="{BB962C8B-B14F-4D97-AF65-F5344CB8AC3E}">
        <p14:creationId xmlns:p14="http://schemas.microsoft.com/office/powerpoint/2010/main" val="3637685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Correct and Current Metadata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There are many existing data sets that lack correct and current metadata.</a:t>
            </a:r>
          </a:p>
          <a:p>
            <a:r>
              <a:rPr lang="en-US" dirty="0"/>
              <a:t>Now would be a good time to inventory and update/correct any such records in your possession.</a:t>
            </a:r>
          </a:p>
          <a:p>
            <a:r>
              <a:rPr lang="en-US" dirty="0"/>
              <a:t>A clever practitioner could search the FGDC Metadata record in Section 4:</a:t>
            </a:r>
          </a:p>
          <a:p>
            <a:pPr lvl="1"/>
            <a:r>
              <a:rPr lang="en-US" dirty="0"/>
              <a:t>FGDC section 4.1.4.1 Horizontal Coordinate System Definition</a:t>
            </a:r>
          </a:p>
          <a:p>
            <a:pPr lvl="2"/>
            <a:r>
              <a:rPr lang="en-US" dirty="0"/>
              <a:t>Often filled in inconsistently: NAD83 or NAD 83 or North American Datum of 1983 or ???</a:t>
            </a:r>
          </a:p>
          <a:p>
            <a:r>
              <a:rPr lang="en-US" dirty="0"/>
              <a:t>If metadata are correct, then some </a:t>
            </a:r>
            <a:r>
              <a:rPr lang="en-US" dirty="0" err="1"/>
              <a:t>softwares</a:t>
            </a:r>
            <a:r>
              <a:rPr lang="en-US" dirty="0"/>
              <a:t> can convert on-the-fly to desired coordinate system.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105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0421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Laws and Rules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600203"/>
            <a:ext cx="8425543" cy="4436704"/>
          </a:xfrm>
        </p:spPr>
        <p:txBody>
          <a:bodyPr/>
          <a:lstStyle/>
          <a:p>
            <a:r>
              <a:rPr lang="en-US" sz="2000" dirty="0"/>
              <a:t>Many states embody requirements for datums in state law or agency rules.</a:t>
            </a:r>
          </a:p>
          <a:p>
            <a:r>
              <a:rPr lang="en-US" sz="2000" dirty="0"/>
              <a:t>These requirements will need changing in order for transition to new datums.</a:t>
            </a:r>
          </a:p>
          <a:p>
            <a:r>
              <a:rPr lang="en-US" sz="2000" dirty="0"/>
              <a:t>Work with Legislative Committee and others, refer to </a:t>
            </a:r>
            <a:r>
              <a:rPr lang="en-US" sz="2000" dirty="0">
                <a:solidFill>
                  <a:srgbClr val="FF0000"/>
                </a:solidFill>
              </a:rPr>
              <a:t>NSPS Model Legislation updated October 16, 2019:</a:t>
            </a:r>
          </a:p>
          <a:p>
            <a:pPr lvl="1"/>
            <a:r>
              <a:rPr lang="en-US" sz="1600" dirty="0">
                <a:hlinkClick r:id="rId2"/>
              </a:rPr>
              <a:t>https://cdn.ymaws.com/www.nsps.us.com/resource/resmgr/ngs/NSRS-Model-Legistation-Templ.pdf</a:t>
            </a:r>
            <a:endParaRPr lang="en-US" sz="160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106</a:t>
            </a:fld>
            <a:endParaRPr lang="en-US" altLang="en-US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760443" y="4091264"/>
          <a:ext cx="7623114" cy="22650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19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9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62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462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629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4629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629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653"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State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NAD83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NAD27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NAVD88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NGVD29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SPCS27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+mn-lt"/>
                        </a:rPr>
                        <a:t>SPCS83</a:t>
                      </a:r>
                    </a:p>
                  </a:txBody>
                  <a:tcPr marL="91445" marR="91445" marT="45717" marB="45717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2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0" i="0" u="none" strike="noStrike" dirty="0">
                          <a:solidFill>
                            <a:srgbClr val="003300"/>
                          </a:solidFill>
                          <a:effectLst/>
                          <a:latin typeface="+mn-lt"/>
                        </a:rPr>
                        <a:t>Iowa</a:t>
                      </a:r>
                    </a:p>
                  </a:txBody>
                  <a:tcPr marL="85730" marR="9526" marT="9526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92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0" i="0" u="none" strike="noStrike" dirty="0">
                          <a:solidFill>
                            <a:srgbClr val="003300"/>
                          </a:solidFill>
                          <a:effectLst/>
                          <a:latin typeface="+mn-lt"/>
                        </a:rPr>
                        <a:t>Minnesota</a:t>
                      </a:r>
                    </a:p>
                  </a:txBody>
                  <a:tcPr marL="85730" marR="9526" marT="9526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extLst>
                  <a:ext uri="{0D108BD9-81ED-4DB2-BD59-A6C34878D82A}">
                    <a16:rowId xmlns:a16="http://schemas.microsoft.com/office/drawing/2014/main" val="2734481772"/>
                  </a:ext>
                </a:extLst>
              </a:tr>
              <a:tr h="2792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0" i="0" u="none" strike="noStrike" dirty="0">
                          <a:solidFill>
                            <a:srgbClr val="003300"/>
                          </a:solidFill>
                          <a:effectLst/>
                          <a:latin typeface="+mn-lt"/>
                        </a:rPr>
                        <a:t>North Dakota</a:t>
                      </a:r>
                    </a:p>
                  </a:txBody>
                  <a:tcPr marL="85730" marR="9526" marT="9526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extLst>
                  <a:ext uri="{0D108BD9-81ED-4DB2-BD59-A6C34878D82A}">
                    <a16:rowId xmlns:a16="http://schemas.microsoft.com/office/drawing/2014/main" val="3483910333"/>
                  </a:ext>
                </a:extLst>
              </a:tr>
              <a:tr h="2792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0" i="0" u="none" strike="noStrike" dirty="0">
                          <a:solidFill>
                            <a:srgbClr val="003300"/>
                          </a:solidFill>
                          <a:effectLst/>
                          <a:latin typeface="+mn-lt"/>
                        </a:rPr>
                        <a:t>Nebraska</a:t>
                      </a:r>
                    </a:p>
                  </a:txBody>
                  <a:tcPr marL="85730" marR="9526" marT="9526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27" marB="4572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27" marB="45727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2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0" i="0" u="none" strike="noStrike" dirty="0">
                          <a:solidFill>
                            <a:srgbClr val="003300"/>
                          </a:solidFill>
                          <a:effectLst/>
                          <a:latin typeface="+mn-lt"/>
                        </a:rPr>
                        <a:t>South Dakota</a:t>
                      </a:r>
                    </a:p>
                  </a:txBody>
                  <a:tcPr marL="85730" marR="9526" marT="9524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+mn-lt"/>
                      </a:endParaRP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17" marB="4571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x</a:t>
                      </a:r>
                    </a:p>
                  </a:txBody>
                  <a:tcPr marL="91445" marR="91445" marT="45717" marB="45717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03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50 State TOTALS</a:t>
                      </a:r>
                    </a:p>
                  </a:txBody>
                  <a:tcPr marL="85730" marR="9526" marT="9524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45</a:t>
                      </a:r>
                    </a:p>
                  </a:txBody>
                  <a:tcPr marL="9526" marR="9526" marT="9524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33</a:t>
                      </a:r>
                    </a:p>
                  </a:txBody>
                  <a:tcPr marL="9526" marR="9526" marT="9524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9526" marR="9526" marT="9524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9526" marR="9526" marT="9524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9526" marR="9526" marT="9524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43</a:t>
                      </a:r>
                    </a:p>
                  </a:txBody>
                  <a:tcPr marL="9526" marR="9526" marT="9524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2511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Title 4">
            <a:extLst>
              <a:ext uri="{FF2B5EF4-FFF2-40B4-BE49-F238E27FC236}">
                <a16:creationId xmlns:a16="http://schemas.microsoft.com/office/drawing/2014/main" id="{35B8E07A-D1D7-419B-9CDB-366079131A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Plan for the Future</a:t>
            </a:r>
          </a:p>
        </p:txBody>
      </p:sp>
      <p:sp>
        <p:nvSpPr>
          <p:cNvPr id="23554" name="Content Placeholder 5">
            <a:extLst>
              <a:ext uri="{FF2B5EF4-FFF2-40B4-BE49-F238E27FC236}">
                <a16:creationId xmlns:a16="http://schemas.microsoft.com/office/drawing/2014/main" id="{4F0102DA-47F6-4CD4-B333-0DBC82C17B7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i="1">
                <a:ea typeface="ＭＳ Ｐゴシック" panose="020B0600070205080204" pitchFamily="34" charset="-128"/>
              </a:rPr>
              <a:t>National Geodetic Survey has created a working group specifically for this task.</a:t>
            </a:r>
          </a:p>
          <a:p>
            <a:r>
              <a:rPr lang="en-US" altLang="en-US" i="1">
                <a:ea typeface="ＭＳ Ｐゴシック" panose="020B0600070205080204" pitchFamily="34" charset="-128"/>
              </a:rPr>
              <a:t>Working with partners from</a:t>
            </a:r>
          </a:p>
          <a:p>
            <a:pPr lvl="1"/>
            <a:r>
              <a:rPr lang="en-US" altLang="en-US" i="1">
                <a:ea typeface="ＭＳ Ｐゴシック" panose="020B0600070205080204" pitchFamily="34" charset="-128"/>
              </a:rPr>
              <a:t>National Society of Professional Surveyors</a:t>
            </a:r>
          </a:p>
          <a:p>
            <a:pPr lvl="1"/>
            <a:r>
              <a:rPr lang="en-US" altLang="en-US" i="1">
                <a:ea typeface="ＭＳ Ｐゴシック" panose="020B0600070205080204" pitchFamily="34" charset="-128"/>
              </a:rPr>
              <a:t>American Association of Geodetic Surveying</a:t>
            </a:r>
          </a:p>
          <a:p>
            <a:r>
              <a:rPr lang="en-US" altLang="en-US" i="1">
                <a:ea typeface="ＭＳ Ｐゴシック" panose="020B0600070205080204" pitchFamily="34" charset="-128"/>
              </a:rPr>
              <a:t>The NSPS/AAGS/NGS Advisory Committee on NSPS Legislation has produced this flyer - - &gt;</a:t>
            </a:r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593294-9994-4269-897F-E35CC5F910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BEA3E4-1DD4-4394-B1EA-7C81E39910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E78E1BF-4D4D-42CC-8CB1-68F9C3E9B2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567C20C6-9B89-4476-9BDB-165F1B2FFC31}" type="slidenum">
              <a:rPr lang="en-US" altLang="en-US">
                <a:solidFill>
                  <a:srgbClr val="898989"/>
                </a:solidFill>
              </a:rPr>
              <a:pPr eaLnBrk="1" hangingPunct="1"/>
              <a:t>107</a:t>
            </a:fld>
            <a:endParaRPr lang="en-US" altLang="en-US">
              <a:solidFill>
                <a:srgbClr val="898989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518ACD-3B0F-4D4C-B5B1-29345AB98776}"/>
              </a:ext>
            </a:extLst>
          </p:cNvPr>
          <p:cNvSpPr txBox="1"/>
          <p:nvPr/>
        </p:nvSpPr>
        <p:spPr>
          <a:xfrm rot="21031179">
            <a:off x="432720" y="4800600"/>
            <a:ext cx="76676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https://www.ngs.noaa.gov/datums/newdatums/nad-83_state-plane-leg-coord_flyer.pdf</a:t>
            </a:r>
          </a:p>
        </p:txBody>
      </p:sp>
    </p:spTree>
    <p:extLst>
      <p:ext uri="{BB962C8B-B14F-4D97-AF65-F5344CB8AC3E}">
        <p14:creationId xmlns:p14="http://schemas.microsoft.com/office/powerpoint/2010/main" val="299298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>
            <a:extLst>
              <a:ext uri="{FF2B5EF4-FFF2-40B4-BE49-F238E27FC236}">
                <a16:creationId xmlns:a16="http://schemas.microsoft.com/office/drawing/2014/main" id="{BC2598EB-E934-42F6-AEB4-CDA13D484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654050"/>
            <a:ext cx="4559300" cy="58991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917B581-8A44-4E21-B931-EA44EC9FE2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8A27324-3ECB-4256-86EF-2E59DA1FFF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E44FFE8-F4F1-408C-8BA7-E9DA7E55D6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2E1F40A5-4A07-4BAB-8BD9-D2CA33A6CF10}" type="slidenum">
              <a:rPr lang="en-US" altLang="en-US">
                <a:solidFill>
                  <a:srgbClr val="898989"/>
                </a:solidFill>
              </a:rPr>
              <a:pPr eaLnBrk="1" hangingPunct="1"/>
              <a:t>108</a:t>
            </a:fld>
            <a:endParaRPr lang="en-US" altLang="en-US">
              <a:solidFill>
                <a:srgbClr val="8989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437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Title 4">
            <a:extLst>
              <a:ext uri="{FF2B5EF4-FFF2-40B4-BE49-F238E27FC236}">
                <a16:creationId xmlns:a16="http://schemas.microsoft.com/office/drawing/2014/main" id="{35131810-A259-4B25-9F3E-A67D7D1458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Plan for the Future</a:t>
            </a:r>
          </a:p>
        </p:txBody>
      </p:sp>
      <p:sp>
        <p:nvSpPr>
          <p:cNvPr id="25602" name="Content Placeholder 5">
            <a:extLst>
              <a:ext uri="{FF2B5EF4-FFF2-40B4-BE49-F238E27FC236}">
                <a16:creationId xmlns:a16="http://schemas.microsoft.com/office/drawing/2014/main" id="{993BA08D-C6C6-4BA5-8E25-F14D2DAAA30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The flyer states the following major points:</a:t>
            </a:r>
          </a:p>
          <a:p>
            <a:pPr lvl="1"/>
            <a:r>
              <a:rPr lang="en-US" altLang="en-US" i="1" dirty="0">
                <a:ea typeface="ＭＳ Ｐゴシック" panose="020B0600070205080204" pitchFamily="34" charset="-128"/>
              </a:rPr>
              <a:t>NAD83 and NAVD88 will be replaced.</a:t>
            </a:r>
          </a:p>
          <a:p>
            <a:pPr lvl="1"/>
            <a:r>
              <a:rPr lang="en-US" altLang="en-US" i="1" dirty="0">
                <a:ea typeface="ＭＳ Ｐゴシック" panose="020B0600070205080204" pitchFamily="34" charset="-128"/>
              </a:rPr>
              <a:t>the new datums will have different names.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6725B8F-B8DB-4E91-9F69-5420BD532B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E48047C-CFAA-4045-937D-10A4B0763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5DE5AD-1D0C-4D12-BBB3-2506C08EE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5F9CA29B-C37D-4ADC-957C-B30D581445A5}" type="slidenum">
              <a:rPr lang="en-US" altLang="en-US">
                <a:solidFill>
                  <a:srgbClr val="898989"/>
                </a:solidFill>
              </a:rPr>
              <a:pPr eaLnBrk="1" hangingPunct="1"/>
              <a:t>109</a:t>
            </a:fld>
            <a:endParaRPr lang="en-US" altLang="en-US">
              <a:solidFill>
                <a:srgbClr val="898989"/>
              </a:solidFill>
            </a:endParaRPr>
          </a:p>
        </p:txBody>
      </p:sp>
      <p:pic>
        <p:nvPicPr>
          <p:cNvPr id="25604" name="Picture 3">
            <a:extLst>
              <a:ext uri="{FF2B5EF4-FFF2-40B4-BE49-F238E27FC236}">
                <a16:creationId xmlns:a16="http://schemas.microsoft.com/office/drawing/2014/main" id="{9CE01C3A-F739-40F8-A3B8-30A42BC7AA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490913"/>
            <a:ext cx="7478713" cy="23764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6283060F-4298-4D6B-8869-67A8412DA395}"/>
              </a:ext>
            </a:extLst>
          </p:cNvPr>
          <p:cNvSpPr/>
          <p:nvPr/>
        </p:nvSpPr>
        <p:spPr>
          <a:xfrm>
            <a:off x="2747963" y="4000500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AC36C8D-87C5-424F-940D-B6807AA42F14}"/>
              </a:ext>
            </a:extLst>
          </p:cNvPr>
          <p:cNvSpPr/>
          <p:nvPr/>
        </p:nvSpPr>
        <p:spPr>
          <a:xfrm>
            <a:off x="2667000" y="4610100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8661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/>
          <p:cNvPicPr>
            <a:picLocks noGrp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9051" y="615750"/>
            <a:ext cx="4876800" cy="5534226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Date Placeholder 16">
            <a:extLst>
              <a:ext uri="{FF2B5EF4-FFF2-40B4-BE49-F238E27FC236}">
                <a16:creationId xmlns:a16="http://schemas.microsoft.com/office/drawing/2014/main" id="{75D74736-B63B-4E13-865A-4C814B29E1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8" name="Footer Placeholder 17">
            <a:extLst>
              <a:ext uri="{FF2B5EF4-FFF2-40B4-BE49-F238E27FC236}">
                <a16:creationId xmlns:a16="http://schemas.microsoft.com/office/drawing/2014/main" id="{835413FF-F9A0-47E7-8948-57CF64708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9" name="Slide Number Placeholder 18">
            <a:extLst>
              <a:ext uri="{FF2B5EF4-FFF2-40B4-BE49-F238E27FC236}">
                <a16:creationId xmlns:a16="http://schemas.microsoft.com/office/drawing/2014/main" id="{F1144898-85DC-4EB0-B2CE-E8F2CCFB42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A038F7-C2D1-44BA-A135-71B31C4C941C}" type="slidenum">
              <a:rPr lang="en-US" altLang="en-US" smtClean="0"/>
              <a:pPr/>
              <a:t>11</a:t>
            </a:fld>
            <a:endParaRPr lang="en-US" alt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76225" y="1323975"/>
            <a:ext cx="3375155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Each frame will get 3 parameters</a:t>
            </a:r>
          </a:p>
          <a:p>
            <a:pPr marL="285750" indent="-285750">
              <a:buFontTx/>
              <a:buChar char="-"/>
            </a:pPr>
            <a:r>
              <a:rPr lang="en-US" dirty="0"/>
              <a:t>Euler Pole Latitude</a:t>
            </a:r>
          </a:p>
          <a:p>
            <a:pPr marL="285750" indent="-285750">
              <a:buFontTx/>
              <a:buChar char="-"/>
            </a:pPr>
            <a:r>
              <a:rPr lang="en-US" dirty="0"/>
              <a:t>Euler Pole Longitude</a:t>
            </a:r>
          </a:p>
          <a:p>
            <a:pPr marL="285750" indent="-285750">
              <a:buFontTx/>
              <a:buChar char="-"/>
            </a:pPr>
            <a:r>
              <a:rPr lang="en-US" dirty="0"/>
              <a:t>Rotation rate (radians / year)</a:t>
            </a:r>
          </a:p>
          <a:p>
            <a:endParaRPr lang="en-US" dirty="0"/>
          </a:p>
          <a:p>
            <a:r>
              <a:rPr lang="en-US" dirty="0"/>
              <a:t>This will be used to compute</a:t>
            </a:r>
          </a:p>
          <a:p>
            <a:r>
              <a:rPr lang="en-US" dirty="0"/>
              <a:t>time-dependent NATRF2022 </a:t>
            </a:r>
          </a:p>
          <a:p>
            <a:r>
              <a:rPr lang="en-US" dirty="0"/>
              <a:t>coordinates from time-dependent</a:t>
            </a:r>
          </a:p>
          <a:p>
            <a:r>
              <a:rPr lang="en-US" dirty="0"/>
              <a:t>IGS coordinates.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BB77516-08A0-4EA1-BFD1-099217BD6FE4}"/>
              </a:ext>
            </a:extLst>
          </p:cNvPr>
          <p:cNvSpPr txBox="1"/>
          <p:nvPr/>
        </p:nvSpPr>
        <p:spPr>
          <a:xfrm rot="21054718">
            <a:off x="5860609" y="5076282"/>
            <a:ext cx="13851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EULER Pole</a:t>
            </a:r>
          </a:p>
        </p:txBody>
      </p:sp>
      <p:sp>
        <p:nvSpPr>
          <p:cNvPr id="2" name="Partial Circle 1">
            <a:extLst>
              <a:ext uri="{FF2B5EF4-FFF2-40B4-BE49-F238E27FC236}">
                <a16:creationId xmlns:a16="http://schemas.microsoft.com/office/drawing/2014/main" id="{D3178AE9-1A00-49D0-ADC6-3DF6E9834161}"/>
              </a:ext>
            </a:extLst>
          </p:cNvPr>
          <p:cNvSpPr/>
          <p:nvPr/>
        </p:nvSpPr>
        <p:spPr>
          <a:xfrm rot="7838207">
            <a:off x="4173531" y="2181700"/>
            <a:ext cx="5800578" cy="5998265"/>
          </a:xfrm>
          <a:prstGeom prst="pie">
            <a:avLst>
              <a:gd name="adj1" fmla="val 5309861"/>
              <a:gd name="adj2" fmla="val 10165927"/>
            </a:avLst>
          </a:prstGeom>
          <a:solidFill>
            <a:schemeClr val="tx2">
              <a:lumMod val="20000"/>
              <a:lumOff val="80000"/>
              <a:alpha val="24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Arrow: Circular 4">
            <a:extLst>
              <a:ext uri="{FF2B5EF4-FFF2-40B4-BE49-F238E27FC236}">
                <a16:creationId xmlns:a16="http://schemas.microsoft.com/office/drawing/2014/main" id="{CBFA3893-FC78-4D67-886A-547BEBF5525F}"/>
              </a:ext>
            </a:extLst>
          </p:cNvPr>
          <p:cNvSpPr/>
          <p:nvPr/>
        </p:nvSpPr>
        <p:spPr>
          <a:xfrm rot="1691144" flipH="1">
            <a:off x="3989151" y="2086501"/>
            <a:ext cx="5993186" cy="5997715"/>
          </a:xfrm>
          <a:prstGeom prst="circularArrow">
            <a:avLst>
              <a:gd name="adj1" fmla="val 641"/>
              <a:gd name="adj2" fmla="val 599331"/>
              <a:gd name="adj3" fmla="val 21306641"/>
              <a:gd name="adj4" fmla="val 1525736"/>
              <a:gd name="adj5" fmla="val 2202"/>
            </a:avLst>
          </a:prstGeom>
          <a:gradFill>
            <a:gsLst>
              <a:gs pos="0">
                <a:schemeClr val="accent1">
                  <a:tint val="100000"/>
                  <a:shade val="100000"/>
                  <a:satMod val="130000"/>
                  <a:alpha val="17000"/>
                </a:scheme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  <a:ln>
            <a:solidFill>
              <a:schemeClr val="accent1">
                <a:shade val="95000"/>
                <a:satMod val="10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E2414F-6A92-4965-99F2-C7ADD8A5B587}"/>
              </a:ext>
            </a:extLst>
          </p:cNvPr>
          <p:cNvSpPr txBox="1"/>
          <p:nvPr/>
        </p:nvSpPr>
        <p:spPr>
          <a:xfrm rot="21029776">
            <a:off x="4581881" y="4439662"/>
            <a:ext cx="30099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North American Plate rotates CCW around its Euler Pole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6A3D967-A2C4-4E0F-922F-430ADC5D588A}"/>
              </a:ext>
            </a:extLst>
          </p:cNvPr>
          <p:cNvSpPr txBox="1"/>
          <p:nvPr/>
        </p:nvSpPr>
        <p:spPr>
          <a:xfrm rot="20228072">
            <a:off x="7560232" y="468758"/>
            <a:ext cx="13125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 Motion?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D23F480-9C4B-4C80-86A0-8A92BAAA59EF}"/>
              </a:ext>
            </a:extLst>
          </p:cNvPr>
          <p:cNvSpPr txBox="1"/>
          <p:nvPr/>
        </p:nvSpPr>
        <p:spPr>
          <a:xfrm rot="21036708">
            <a:off x="317449" y="663821"/>
            <a:ext cx="3221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</a:rPr>
              <a:t>Euler Pole Parameters (EPP)</a:t>
            </a:r>
          </a:p>
        </p:txBody>
      </p:sp>
    </p:spTree>
    <p:extLst>
      <p:ext uri="{BB962C8B-B14F-4D97-AF65-F5344CB8AC3E}">
        <p14:creationId xmlns:p14="http://schemas.microsoft.com/office/powerpoint/2010/main" val="3825377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Rot by="-43200000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itle 4">
            <a:extLst>
              <a:ext uri="{FF2B5EF4-FFF2-40B4-BE49-F238E27FC236}">
                <a16:creationId xmlns:a16="http://schemas.microsoft.com/office/drawing/2014/main" id="{69E9CC25-A2D9-446E-BE76-2DE5442BF7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Plan for the Future</a:t>
            </a:r>
          </a:p>
        </p:txBody>
      </p:sp>
      <p:sp>
        <p:nvSpPr>
          <p:cNvPr id="26626" name="Content Placeholder 5">
            <a:extLst>
              <a:ext uri="{FF2B5EF4-FFF2-40B4-BE49-F238E27FC236}">
                <a16:creationId xmlns:a16="http://schemas.microsoft.com/office/drawing/2014/main" id="{3ACEAA9A-6E87-4B1F-919B-F7B17E3413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The flyer states the following major points:</a:t>
            </a:r>
          </a:p>
          <a:p>
            <a:pPr lvl="1"/>
            <a:r>
              <a:rPr lang="en-US" altLang="en-US" i="1" dirty="0">
                <a:ea typeface="ＭＳ Ｐゴシック" panose="020B0600070205080204" pitchFamily="34" charset="-128"/>
              </a:rPr>
              <a:t>State laws will not reflect the new names – unless the laws are changed!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2EE53A-4E14-4FC8-B36C-98C9905BD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C16B259-3040-4E7E-BE7A-F168256895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7FDB7C-7F12-422D-85FF-28CCD62D94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FEA141A3-F6B5-4809-84E7-C4BB842459DF}" type="slidenum">
              <a:rPr lang="en-US" altLang="en-US">
                <a:solidFill>
                  <a:srgbClr val="898989"/>
                </a:solidFill>
              </a:rPr>
              <a:pPr eaLnBrk="1" hangingPunct="1"/>
              <a:t>110</a:t>
            </a:fld>
            <a:endParaRPr lang="en-US" altLang="en-US">
              <a:solidFill>
                <a:srgbClr val="898989"/>
              </a:solidFill>
            </a:endParaRPr>
          </a:p>
        </p:txBody>
      </p:sp>
      <p:pic>
        <p:nvPicPr>
          <p:cNvPr id="26628" name="Picture 2">
            <a:extLst>
              <a:ext uri="{FF2B5EF4-FFF2-40B4-BE49-F238E27FC236}">
                <a16:creationId xmlns:a16="http://schemas.microsoft.com/office/drawing/2014/main" id="{3EFA9E0E-A9F1-4808-8D39-4072C5FAC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124200"/>
            <a:ext cx="7434263" cy="2895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67EC28D0-18C7-4C52-9E8A-75C03103B3DF}"/>
              </a:ext>
            </a:extLst>
          </p:cNvPr>
          <p:cNvSpPr/>
          <p:nvPr/>
        </p:nvSpPr>
        <p:spPr>
          <a:xfrm>
            <a:off x="1371600" y="3886200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BA93E56-763B-4842-99A5-E16D70C95C4D}"/>
              </a:ext>
            </a:extLst>
          </p:cNvPr>
          <p:cNvSpPr/>
          <p:nvPr/>
        </p:nvSpPr>
        <p:spPr>
          <a:xfrm>
            <a:off x="2971800" y="5486400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162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itle 2">
            <a:extLst>
              <a:ext uri="{FF2B5EF4-FFF2-40B4-BE49-F238E27FC236}">
                <a16:creationId xmlns:a16="http://schemas.microsoft.com/office/drawing/2014/main" id="{E5F3443C-97E2-449A-884B-D423F6CAD3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Plan for the Future</a:t>
            </a:r>
          </a:p>
        </p:txBody>
      </p:sp>
      <p:sp>
        <p:nvSpPr>
          <p:cNvPr id="27650" name="Content Placeholder 1">
            <a:extLst>
              <a:ext uri="{FF2B5EF4-FFF2-40B4-BE49-F238E27FC236}">
                <a16:creationId xmlns:a16="http://schemas.microsoft.com/office/drawing/2014/main" id="{CF8737DA-80E0-437A-8236-113D9257CAB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The flyer recommends that the laws be changed because 3 important reasons: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DFF77D-BF2F-4DB4-B56A-A803E0B215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7E4A459-DFF3-4243-8968-4BB5D03A04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B84543-94F5-46F2-B04B-E2601119A9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E50EB6E9-4C70-4CEF-8562-676D67433FD8}" type="slidenum">
              <a:rPr lang="en-US" altLang="en-US">
                <a:solidFill>
                  <a:srgbClr val="898989"/>
                </a:solidFill>
              </a:rPr>
              <a:pPr eaLnBrk="1" hangingPunct="1"/>
              <a:t>111</a:t>
            </a:fld>
            <a:endParaRPr lang="en-US" altLang="en-US">
              <a:solidFill>
                <a:srgbClr val="898989"/>
              </a:solidFill>
            </a:endParaRPr>
          </a:p>
        </p:txBody>
      </p:sp>
      <p:pic>
        <p:nvPicPr>
          <p:cNvPr id="27652" name="Picture 2">
            <a:extLst>
              <a:ext uri="{FF2B5EF4-FFF2-40B4-BE49-F238E27FC236}">
                <a16:creationId xmlns:a16="http://schemas.microsoft.com/office/drawing/2014/main" id="{CB618689-4393-4107-BBA3-61F9A610A3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3124200"/>
            <a:ext cx="5381625" cy="1181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7653" name="Picture 3">
            <a:extLst>
              <a:ext uri="{FF2B5EF4-FFF2-40B4-BE49-F238E27FC236}">
                <a16:creationId xmlns:a16="http://schemas.microsoft.com/office/drawing/2014/main" id="{2D5E7FD9-57CC-45BB-A97B-247F7D475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530725"/>
            <a:ext cx="5467350" cy="19145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450A43CC-D2EB-4FD2-BA2C-0A638D417761}"/>
              </a:ext>
            </a:extLst>
          </p:cNvPr>
          <p:cNvSpPr/>
          <p:nvPr/>
        </p:nvSpPr>
        <p:spPr>
          <a:xfrm>
            <a:off x="5018088" y="5462588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90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itle 2">
            <a:extLst>
              <a:ext uri="{FF2B5EF4-FFF2-40B4-BE49-F238E27FC236}">
                <a16:creationId xmlns:a16="http://schemas.microsoft.com/office/drawing/2014/main" id="{9EA253C8-6330-40EB-897E-899AEFE66B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Plan for the Future</a:t>
            </a:r>
          </a:p>
        </p:txBody>
      </p:sp>
      <p:sp>
        <p:nvSpPr>
          <p:cNvPr id="28674" name="Content Placeholder 1">
            <a:extLst>
              <a:ext uri="{FF2B5EF4-FFF2-40B4-BE49-F238E27FC236}">
                <a16:creationId xmlns:a16="http://schemas.microsoft.com/office/drawing/2014/main" id="{D0CC76A2-8184-4517-A5DA-4B6B44F21B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The flyer recommends that the laws be changed because 3 important reasons: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02A9F42-128E-46D9-8910-4F83867722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02BC88-1F21-49AB-9F4A-B6C4B1D543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DB03397-1614-4438-9DD4-AE25A9D59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5962FF7-0F19-4A08-9964-68267D3AA4D6}" type="slidenum">
              <a:rPr lang="en-US" altLang="en-US">
                <a:solidFill>
                  <a:srgbClr val="898989"/>
                </a:solidFill>
              </a:rPr>
              <a:pPr eaLnBrk="1" hangingPunct="1"/>
              <a:t>112</a:t>
            </a:fld>
            <a:endParaRPr lang="en-US" altLang="en-US">
              <a:solidFill>
                <a:srgbClr val="898989"/>
              </a:solidFill>
            </a:endParaRPr>
          </a:p>
        </p:txBody>
      </p:sp>
      <p:pic>
        <p:nvPicPr>
          <p:cNvPr id="28676" name="Picture 2">
            <a:extLst>
              <a:ext uri="{FF2B5EF4-FFF2-40B4-BE49-F238E27FC236}">
                <a16:creationId xmlns:a16="http://schemas.microsoft.com/office/drawing/2014/main" id="{4F6270B3-730C-43B6-99F9-6808779FB8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99"/>
          <a:stretch>
            <a:fillRect/>
          </a:stretch>
        </p:blipFill>
        <p:spPr bwMode="auto">
          <a:xfrm>
            <a:off x="1371600" y="3505200"/>
            <a:ext cx="5476875" cy="12604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02E5BBEC-DAF8-44E5-9BFC-FE3F01F36001}"/>
              </a:ext>
            </a:extLst>
          </p:cNvPr>
          <p:cNvSpPr/>
          <p:nvPr/>
        </p:nvSpPr>
        <p:spPr>
          <a:xfrm>
            <a:off x="2487613" y="3614738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85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Title 2">
            <a:extLst>
              <a:ext uri="{FF2B5EF4-FFF2-40B4-BE49-F238E27FC236}">
                <a16:creationId xmlns:a16="http://schemas.microsoft.com/office/drawing/2014/main" id="{90616343-04F5-402E-A662-AC7AB4C2DA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Plan for the Future</a:t>
            </a:r>
          </a:p>
        </p:txBody>
      </p:sp>
      <p:sp>
        <p:nvSpPr>
          <p:cNvPr id="29698" name="Content Placeholder 1">
            <a:extLst>
              <a:ext uri="{FF2B5EF4-FFF2-40B4-BE49-F238E27FC236}">
                <a16:creationId xmlns:a16="http://schemas.microsoft.com/office/drawing/2014/main" id="{995A1D73-4365-439D-82A3-0EC3CF00CA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The flyer recommends that the laws be changed because 3 important reasons: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C6934AC-48A8-4FF8-82D7-9B0B3FE45B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CD9D540-1F74-46D1-AAB2-F259EB7715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A204820-A7B8-4220-8B0B-DDC3AE182B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B4EC70C6-053F-4B0D-B678-66BB82CAB9D9}" type="slidenum">
              <a:rPr lang="en-US" altLang="en-US">
                <a:solidFill>
                  <a:srgbClr val="898989"/>
                </a:solidFill>
              </a:rPr>
              <a:pPr eaLnBrk="1" hangingPunct="1"/>
              <a:t>113</a:t>
            </a:fld>
            <a:endParaRPr lang="en-US" altLang="en-US">
              <a:solidFill>
                <a:srgbClr val="898989"/>
              </a:solidFill>
            </a:endParaRPr>
          </a:p>
        </p:txBody>
      </p:sp>
      <p:pic>
        <p:nvPicPr>
          <p:cNvPr id="29700" name="Picture 2">
            <a:extLst>
              <a:ext uri="{FF2B5EF4-FFF2-40B4-BE49-F238E27FC236}">
                <a16:creationId xmlns:a16="http://schemas.microsoft.com/office/drawing/2014/main" id="{7C64207B-CA72-4616-85A2-FEA636B0CD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810000"/>
            <a:ext cx="4419600" cy="1295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49E591FE-DD3F-4C3E-9D33-0F2EB45CD9F4}"/>
              </a:ext>
            </a:extLst>
          </p:cNvPr>
          <p:cNvSpPr/>
          <p:nvPr/>
        </p:nvSpPr>
        <p:spPr>
          <a:xfrm>
            <a:off x="3557588" y="4548188"/>
            <a:ext cx="2543175" cy="2667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167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Title 1">
            <a:extLst>
              <a:ext uri="{FF2B5EF4-FFF2-40B4-BE49-F238E27FC236}">
                <a16:creationId xmlns:a16="http://schemas.microsoft.com/office/drawing/2014/main" id="{8266166C-AA65-4F07-91C0-FCB3B73898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How to Plan for the Future</a:t>
            </a:r>
          </a:p>
        </p:txBody>
      </p:sp>
      <p:sp>
        <p:nvSpPr>
          <p:cNvPr id="31746" name="Content Placeholder 2">
            <a:extLst>
              <a:ext uri="{FF2B5EF4-FFF2-40B4-BE49-F238E27FC236}">
                <a16:creationId xmlns:a16="http://schemas.microsoft.com/office/drawing/2014/main" id="{6BC1B4D4-1337-4764-A65B-4CC0099B0A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5286375"/>
          </a:xfrm>
        </p:spPr>
        <p:txBody>
          <a:bodyPr/>
          <a:lstStyle/>
          <a:p>
            <a:r>
              <a:rPr lang="en-US" altLang="en-US" sz="2000" dirty="0">
                <a:ea typeface="ＭＳ Ｐゴシック" panose="020B0600070205080204" pitchFamily="34" charset="-128"/>
              </a:rPr>
              <a:t>Move to newest realizations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NAD 83(2011) epoch 2010.00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GEOID18 (hybrid geoid)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Obtain precise ellipsoid heights on NAVD 88 bench marks (GPS on BM via OPUS-SHARE, contact NGS Geodetic Advisor)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Improves hybrid geoid models and provides “hard points” in new 	vertical datum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Follow new NGS Guidelines when released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Move off of NGVD 29 to NAVD 88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Understand the accuracy of VERTCON in your area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Move away from passive marks to GNSS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Especially move off of classical passive control</a:t>
            </a: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Require/provide complete metadata for all mapping contracts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How did they get the positions/heights?   Document it!!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491E03A-D861-4F03-B2E9-E5463B9A1E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32B50C-4A70-4F97-B468-37FC5FEF4E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25D5E74-AC01-4C68-A8C8-9CB304EB97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F706D30-F38A-4FFE-B5C9-1E75EB152717}" type="slidenum">
              <a:rPr lang="en-US" altLang="en-US">
                <a:solidFill>
                  <a:srgbClr val="898989"/>
                </a:solidFill>
              </a:rPr>
              <a:pPr eaLnBrk="1" hangingPunct="1"/>
              <a:t>114</a:t>
            </a:fld>
            <a:endParaRPr lang="en-US" altLang="en-US">
              <a:solidFill>
                <a:srgbClr val="8989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461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7128B2-18C3-4842-900D-3E77C1ACB1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NGS Webinars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E84E5A-E36A-41D9-B748-7CF2D85113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25B703-C96B-4068-83B4-033FA6EE31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D4CE7C-132F-463E-B3AB-961CC7040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115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4401EB2-94D6-4532-AE88-5C4E6CACF540}"/>
              </a:ext>
            </a:extLst>
          </p:cNvPr>
          <p:cNvSpPr/>
          <p:nvPr/>
        </p:nvSpPr>
        <p:spPr>
          <a:xfrm>
            <a:off x="824587" y="6056829"/>
            <a:ext cx="786221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https://geodesy.noaa.gov/web/science_edu/webinar_series/Webinars.shtml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4C1D36E-33E9-4AD6-8480-EFB2EE4543E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8415" t="35984" r="7058" b="10000"/>
          <a:stretch/>
        </p:blipFill>
        <p:spPr>
          <a:xfrm>
            <a:off x="1639614" y="1161536"/>
            <a:ext cx="5822732" cy="4868799"/>
          </a:xfrm>
          <a:prstGeom prst="rect">
            <a:avLst/>
          </a:prstGeom>
          <a:ln w="254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416271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E09BCA-79D7-41DC-B4D3-E68C0F9EB5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NGS Webinars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CB6EEB-6E8F-456C-B3AF-878DD9F5CE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FDFFF8-BE27-48A7-A85D-2D28A30806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4BE892-214E-4B3D-AEBB-73DDAF481B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116</a:t>
            </a:fld>
            <a:endParaRPr lang="en-US" alt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7FB81AE-8E57-4A33-A198-770B740C1CD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906" t="36170" r="11446" b="14327"/>
          <a:stretch/>
        </p:blipFill>
        <p:spPr>
          <a:xfrm>
            <a:off x="1428448" y="1188030"/>
            <a:ext cx="6654490" cy="4868799"/>
          </a:xfrm>
          <a:prstGeom prst="rect">
            <a:avLst/>
          </a:prstGeom>
          <a:ln w="25400">
            <a:solidFill>
              <a:schemeClr val="accent1"/>
            </a:solidFill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E8A6643-3648-4B3A-82BD-767BF2F0F06C}"/>
              </a:ext>
            </a:extLst>
          </p:cNvPr>
          <p:cNvSpPr/>
          <p:nvPr/>
        </p:nvSpPr>
        <p:spPr>
          <a:xfrm>
            <a:off x="824587" y="6056829"/>
            <a:ext cx="786221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https://geodesy.noaa.gov/web/science_edu/webinar_series/Webinars.shtml</a:t>
            </a:r>
          </a:p>
        </p:txBody>
      </p:sp>
    </p:spTree>
    <p:extLst>
      <p:ext uri="{BB962C8B-B14F-4D97-AF65-F5344CB8AC3E}">
        <p14:creationId xmlns:p14="http://schemas.microsoft.com/office/powerpoint/2010/main" val="172624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EED664-43C8-4033-A130-4A78A00159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NGS Webinars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75572B-9652-4E40-867B-B0A0382683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47E7D-09FE-488F-BC49-B60538CDE4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A62944-30F7-4A74-AF01-0412B92745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E5A8CF7-551A-40EC-9703-0CBF301D942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216" t="55036" r="28371" b="16451"/>
          <a:stretch/>
        </p:blipFill>
        <p:spPr>
          <a:xfrm>
            <a:off x="710119" y="1958868"/>
            <a:ext cx="7557581" cy="3624270"/>
          </a:xfrm>
          <a:prstGeom prst="rect">
            <a:avLst/>
          </a:prstGeom>
          <a:ln w="1905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971952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Title 2">
            <a:extLst>
              <a:ext uri="{FF2B5EF4-FFF2-40B4-BE49-F238E27FC236}">
                <a16:creationId xmlns:a16="http://schemas.microsoft.com/office/drawing/2014/main" id="{906D4AB5-1045-4E22-8D70-572B3DD5A9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Homework Assignment</a:t>
            </a:r>
          </a:p>
        </p:txBody>
      </p:sp>
      <p:sp>
        <p:nvSpPr>
          <p:cNvPr id="35842" name="Content Placeholder 1">
            <a:extLst>
              <a:ext uri="{FF2B5EF4-FFF2-40B4-BE49-F238E27FC236}">
                <a16:creationId xmlns:a16="http://schemas.microsoft.com/office/drawing/2014/main" id="{DC38EAA0-3F6C-4B40-AF7A-736905C5E5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 strongly urge survey leaders to carefully read: </a:t>
            </a:r>
          </a:p>
          <a:p>
            <a:pPr lvl="1"/>
            <a:r>
              <a:rPr lang="en-US" altLang="en-US" sz="2000" dirty="0">
                <a:solidFill>
                  <a:srgbClr val="0070C0"/>
                </a:solidFill>
                <a:ea typeface="ＭＳ Ｐゴシック" panose="020B0600070205080204" pitchFamily="34" charset="-128"/>
              </a:rPr>
              <a:t>NOS 2 NAD83 Report, by Charles R. Schwartz, 1989. Chapter 21 – User Participation and Impact on pages 237-247 </a:t>
            </a:r>
          </a:p>
          <a:p>
            <a:pPr lvl="1"/>
            <a:r>
              <a:rPr lang="en-US" altLang="en-US" sz="2000" dirty="0">
                <a:solidFill>
                  <a:srgbClr val="00B050"/>
                </a:solidFill>
                <a:ea typeface="ＭＳ Ｐゴシック" panose="020B0600070205080204" pitchFamily="34" charset="-128"/>
              </a:rPr>
              <a:t>NOAA Manual NOS NGS 5, State Plane Coordinate System of 1983, by James E. Stem, 1989, pages 1-12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Discuss impacts of new datum on mapping activities, legislation to enable, desired changes to SPCS, and action plan to implement.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Work with local surveying and mapping  leaders (NSPS, SDSPLS, SDDOT) and NGS Advisor.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6AECB9-034F-499C-9DEF-2545AD668B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DF7BEEB-BA78-4E19-8A5B-DC56842CC5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DA8F2A3-920D-4196-80FD-BEEA100513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98B7F2D-107E-4C49-9699-5BD2D078B60D}" type="slidenum">
              <a:rPr lang="en-US" altLang="en-US">
                <a:solidFill>
                  <a:srgbClr val="898989"/>
                </a:solidFill>
              </a:rPr>
              <a:pPr eaLnBrk="1" hangingPunct="1"/>
              <a:t>118</a:t>
            </a:fld>
            <a:endParaRPr lang="en-US" altLang="en-US">
              <a:solidFill>
                <a:srgbClr val="8989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841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Contact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60B978-8C90-463E-9FD3-712249075A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01437" y="1745672"/>
            <a:ext cx="7439890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David Zenk PE LS</a:t>
            </a:r>
            <a:br>
              <a:rPr lang="en-US" dirty="0"/>
            </a:br>
            <a:r>
              <a:rPr lang="en-US" dirty="0"/>
              <a:t>Geodesist, National Geodetic Survey</a:t>
            </a:r>
          </a:p>
          <a:p>
            <a:r>
              <a:rPr lang="en-US" dirty="0"/>
              <a:t>Northern Plains Regional Advisor</a:t>
            </a:r>
          </a:p>
          <a:p>
            <a:r>
              <a:rPr lang="en-US" dirty="0"/>
              <a:t>MN, ND, SD, NE, IA</a:t>
            </a:r>
          </a:p>
          <a:p>
            <a:endParaRPr lang="en-US" dirty="0"/>
          </a:p>
          <a:p>
            <a:r>
              <a:rPr lang="en-US" dirty="0"/>
              <a:t>University of Minnesota, Geography Department</a:t>
            </a:r>
          </a:p>
          <a:p>
            <a:r>
              <a:rPr lang="en-US" dirty="0"/>
              <a:t>414A Social Sciences Building</a:t>
            </a:r>
          </a:p>
          <a:p>
            <a:r>
              <a:rPr lang="en-US" dirty="0"/>
              <a:t>267 19th Ave S </a:t>
            </a:r>
          </a:p>
          <a:p>
            <a:r>
              <a:rPr lang="en-US" dirty="0"/>
              <a:t>Minneapolis, MN 55455</a:t>
            </a:r>
          </a:p>
          <a:p>
            <a:endParaRPr lang="en-US" dirty="0"/>
          </a:p>
          <a:p>
            <a:r>
              <a:rPr lang="en-US" dirty="0"/>
              <a:t>763-600-6912 office</a:t>
            </a:r>
          </a:p>
          <a:p>
            <a:r>
              <a:rPr lang="en-US" dirty="0"/>
              <a:t>612-414-9522 mobile</a:t>
            </a:r>
          </a:p>
          <a:p>
            <a:r>
              <a:rPr lang="en-US">
                <a:hlinkClick r:id="rId2"/>
              </a:rPr>
              <a:t>dave.zenk@noaa.gov</a:t>
            </a:r>
            <a:r>
              <a:rPr lang="en-US"/>
              <a:t> (federal business)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5222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415691" y="1152105"/>
            <a:ext cx="10286766" cy="22542314"/>
            <a:chOff x="-415691" y="1152105"/>
            <a:chExt cx="10286766" cy="22542314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87325" y="1152105"/>
              <a:ext cx="10058400" cy="5600916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0800000">
              <a:off x="-415691" y="18093503"/>
              <a:ext cx="10058400" cy="5600916"/>
            </a:xfrm>
            <a:prstGeom prst="rect">
              <a:avLst/>
            </a:prstGeom>
          </p:spPr>
        </p:pic>
      </p:grpSp>
      <p:grpSp>
        <p:nvGrpSpPr>
          <p:cNvPr id="2" name="Group 1"/>
          <p:cNvGrpSpPr/>
          <p:nvPr/>
        </p:nvGrpSpPr>
        <p:grpSpPr>
          <a:xfrm>
            <a:off x="-849368" y="602007"/>
            <a:ext cx="10785848" cy="6513506"/>
            <a:chOff x="-849368" y="602007"/>
            <a:chExt cx="10785848" cy="6513506"/>
          </a:xfrm>
        </p:grpSpPr>
        <p:cxnSp>
          <p:nvCxnSpPr>
            <p:cNvPr id="12" name="Straight Connector 11"/>
            <p:cNvCxnSpPr/>
            <p:nvPr/>
          </p:nvCxnSpPr>
          <p:spPr>
            <a:xfrm flipH="1">
              <a:off x="79920" y="759213"/>
              <a:ext cx="1515511" cy="5883522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H="1">
              <a:off x="1034643" y="786335"/>
              <a:ext cx="1245139" cy="604690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H="1">
              <a:off x="2021967" y="789613"/>
              <a:ext cx="893534" cy="612061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flipH="1">
              <a:off x="2983161" y="789613"/>
              <a:ext cx="579195" cy="612061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3908904" y="789613"/>
              <a:ext cx="292060" cy="632590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4834484" y="759213"/>
              <a:ext cx="78035" cy="6339293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5481224" y="759213"/>
              <a:ext cx="372456" cy="615101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6119947" y="789613"/>
              <a:ext cx="717439" cy="6235226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6748858" y="759213"/>
              <a:ext cx="1099742" cy="6296026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7446546" y="789613"/>
              <a:ext cx="1389378" cy="6235226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8124369" y="786335"/>
              <a:ext cx="1735839" cy="623850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8808720" y="790575"/>
              <a:ext cx="1051488" cy="3143973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 flipH="1">
              <a:off x="-849368" y="789613"/>
              <a:ext cx="1760447" cy="5401637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Freeform 88"/>
            <p:cNvSpPr/>
            <p:nvPr/>
          </p:nvSpPr>
          <p:spPr>
            <a:xfrm>
              <a:off x="-160020" y="602007"/>
              <a:ext cx="9475470" cy="942200"/>
            </a:xfrm>
            <a:custGeom>
              <a:avLst/>
              <a:gdLst>
                <a:gd name="connsiteX0" fmla="*/ 8930640 w 8930640"/>
                <a:gd name="connsiteY0" fmla="*/ 45720 h 829832"/>
                <a:gd name="connsiteX1" fmla="*/ 8023860 w 8930640"/>
                <a:gd name="connsiteY1" fmla="*/ 365760 h 829832"/>
                <a:gd name="connsiteX2" fmla="*/ 6705600 w 8930640"/>
                <a:gd name="connsiteY2" fmla="*/ 647700 h 829832"/>
                <a:gd name="connsiteX3" fmla="*/ 5364480 w 8930640"/>
                <a:gd name="connsiteY3" fmla="*/ 792480 h 829832"/>
                <a:gd name="connsiteX4" fmla="*/ 4000500 w 8930640"/>
                <a:gd name="connsiteY4" fmla="*/ 822960 h 829832"/>
                <a:gd name="connsiteX5" fmla="*/ 2667000 w 8930640"/>
                <a:gd name="connsiteY5" fmla="*/ 685800 h 829832"/>
                <a:gd name="connsiteX6" fmla="*/ 1348740 w 8930640"/>
                <a:gd name="connsiteY6" fmla="*/ 411480 h 829832"/>
                <a:gd name="connsiteX7" fmla="*/ 0 w 8930640"/>
                <a:gd name="connsiteY7" fmla="*/ 0 h 82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0640" h="829832">
                  <a:moveTo>
                    <a:pt x="8930640" y="45720"/>
                  </a:moveTo>
                  <a:cubicBezTo>
                    <a:pt x="8662670" y="155575"/>
                    <a:pt x="8394700" y="265430"/>
                    <a:pt x="8023860" y="365760"/>
                  </a:cubicBezTo>
                  <a:cubicBezTo>
                    <a:pt x="7653020" y="466090"/>
                    <a:pt x="7148830" y="576580"/>
                    <a:pt x="6705600" y="647700"/>
                  </a:cubicBezTo>
                  <a:cubicBezTo>
                    <a:pt x="6262370" y="718820"/>
                    <a:pt x="5815330" y="763270"/>
                    <a:pt x="5364480" y="792480"/>
                  </a:cubicBezTo>
                  <a:cubicBezTo>
                    <a:pt x="4913630" y="821690"/>
                    <a:pt x="4450080" y="840740"/>
                    <a:pt x="4000500" y="822960"/>
                  </a:cubicBezTo>
                  <a:cubicBezTo>
                    <a:pt x="3550920" y="805180"/>
                    <a:pt x="3108960" y="754380"/>
                    <a:pt x="2667000" y="685800"/>
                  </a:cubicBezTo>
                  <a:cubicBezTo>
                    <a:pt x="2225040" y="617220"/>
                    <a:pt x="1793240" y="525780"/>
                    <a:pt x="1348740" y="411480"/>
                  </a:cubicBezTo>
                  <a:cubicBezTo>
                    <a:pt x="904240" y="297180"/>
                    <a:pt x="120650" y="55880"/>
                    <a:pt x="0" y="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-160020" y="1682115"/>
              <a:ext cx="9547059" cy="876459"/>
            </a:xfrm>
            <a:custGeom>
              <a:avLst/>
              <a:gdLst>
                <a:gd name="connsiteX0" fmla="*/ 0 w 9547059"/>
                <a:gd name="connsiteY0" fmla="*/ 0 h 876459"/>
                <a:gd name="connsiteX1" fmla="*/ 708660 w 9547059"/>
                <a:gd name="connsiteY1" fmla="*/ 243840 h 876459"/>
                <a:gd name="connsiteX2" fmla="*/ 2133600 w 9547059"/>
                <a:gd name="connsiteY2" fmla="*/ 617220 h 876459"/>
                <a:gd name="connsiteX3" fmla="*/ 3566160 w 9547059"/>
                <a:gd name="connsiteY3" fmla="*/ 807720 h 876459"/>
                <a:gd name="connsiteX4" fmla="*/ 5029200 w 9547059"/>
                <a:gd name="connsiteY4" fmla="*/ 876300 h 876459"/>
                <a:gd name="connsiteX5" fmla="*/ 6477000 w 9547059"/>
                <a:gd name="connsiteY5" fmla="*/ 792480 h 876459"/>
                <a:gd name="connsiteX6" fmla="*/ 7932420 w 9547059"/>
                <a:gd name="connsiteY6" fmla="*/ 556260 h 876459"/>
                <a:gd name="connsiteX7" fmla="*/ 9334500 w 9547059"/>
                <a:gd name="connsiteY7" fmla="*/ 152400 h 876459"/>
                <a:gd name="connsiteX8" fmla="*/ 9517380 w 9547059"/>
                <a:gd name="connsiteY8" fmla="*/ 91440 h 87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7059" h="876459">
                  <a:moveTo>
                    <a:pt x="0" y="0"/>
                  </a:moveTo>
                  <a:cubicBezTo>
                    <a:pt x="176530" y="70485"/>
                    <a:pt x="353060" y="140970"/>
                    <a:pt x="708660" y="243840"/>
                  </a:cubicBezTo>
                  <a:cubicBezTo>
                    <a:pt x="1064260" y="346710"/>
                    <a:pt x="1657350" y="523240"/>
                    <a:pt x="2133600" y="617220"/>
                  </a:cubicBezTo>
                  <a:cubicBezTo>
                    <a:pt x="2609850" y="711200"/>
                    <a:pt x="3083560" y="764540"/>
                    <a:pt x="3566160" y="807720"/>
                  </a:cubicBezTo>
                  <a:cubicBezTo>
                    <a:pt x="4048760" y="850900"/>
                    <a:pt x="4544060" y="878840"/>
                    <a:pt x="5029200" y="876300"/>
                  </a:cubicBezTo>
                  <a:cubicBezTo>
                    <a:pt x="5514340" y="873760"/>
                    <a:pt x="5993130" y="845820"/>
                    <a:pt x="6477000" y="792480"/>
                  </a:cubicBezTo>
                  <a:cubicBezTo>
                    <a:pt x="6960870" y="739140"/>
                    <a:pt x="7456170" y="662940"/>
                    <a:pt x="7932420" y="556260"/>
                  </a:cubicBezTo>
                  <a:cubicBezTo>
                    <a:pt x="8408670" y="449580"/>
                    <a:pt x="9070340" y="229870"/>
                    <a:pt x="9334500" y="152400"/>
                  </a:cubicBezTo>
                  <a:cubicBezTo>
                    <a:pt x="9598660" y="74930"/>
                    <a:pt x="9558020" y="83185"/>
                    <a:pt x="9517380" y="9144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-373380" y="2710815"/>
              <a:ext cx="10035540" cy="895564"/>
            </a:xfrm>
            <a:custGeom>
              <a:avLst/>
              <a:gdLst>
                <a:gd name="connsiteX0" fmla="*/ 10035540 w 10035540"/>
                <a:gd name="connsiteY0" fmla="*/ 45720 h 895564"/>
                <a:gd name="connsiteX1" fmla="*/ 9852660 w 10035540"/>
                <a:gd name="connsiteY1" fmla="*/ 114300 h 895564"/>
                <a:gd name="connsiteX2" fmla="*/ 9113520 w 10035540"/>
                <a:gd name="connsiteY2" fmla="*/ 327660 h 895564"/>
                <a:gd name="connsiteX3" fmla="*/ 7574280 w 10035540"/>
                <a:gd name="connsiteY3" fmla="*/ 670560 h 895564"/>
                <a:gd name="connsiteX4" fmla="*/ 6012180 w 10035540"/>
                <a:gd name="connsiteY4" fmla="*/ 861060 h 895564"/>
                <a:gd name="connsiteX5" fmla="*/ 4457700 w 10035540"/>
                <a:gd name="connsiteY5" fmla="*/ 883920 h 895564"/>
                <a:gd name="connsiteX6" fmla="*/ 2895600 w 10035540"/>
                <a:gd name="connsiteY6" fmla="*/ 731520 h 895564"/>
                <a:gd name="connsiteX7" fmla="*/ 1348740 w 10035540"/>
                <a:gd name="connsiteY7" fmla="*/ 426720 h 895564"/>
                <a:gd name="connsiteX8" fmla="*/ 0 w 10035540"/>
                <a:gd name="connsiteY8" fmla="*/ 0 h 89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5540" h="895564">
                  <a:moveTo>
                    <a:pt x="10035540" y="45720"/>
                  </a:moveTo>
                  <a:cubicBezTo>
                    <a:pt x="10020935" y="56515"/>
                    <a:pt x="10006330" y="67310"/>
                    <a:pt x="9852660" y="114300"/>
                  </a:cubicBezTo>
                  <a:cubicBezTo>
                    <a:pt x="9698990" y="161290"/>
                    <a:pt x="9493250" y="234950"/>
                    <a:pt x="9113520" y="327660"/>
                  </a:cubicBezTo>
                  <a:cubicBezTo>
                    <a:pt x="8733790" y="420370"/>
                    <a:pt x="8091170" y="581660"/>
                    <a:pt x="7574280" y="670560"/>
                  </a:cubicBezTo>
                  <a:cubicBezTo>
                    <a:pt x="7057390" y="759460"/>
                    <a:pt x="6531610" y="825500"/>
                    <a:pt x="6012180" y="861060"/>
                  </a:cubicBezTo>
                  <a:cubicBezTo>
                    <a:pt x="5492750" y="896620"/>
                    <a:pt x="4977130" y="905510"/>
                    <a:pt x="4457700" y="883920"/>
                  </a:cubicBezTo>
                  <a:cubicBezTo>
                    <a:pt x="3938270" y="862330"/>
                    <a:pt x="3413760" y="807720"/>
                    <a:pt x="2895600" y="731520"/>
                  </a:cubicBezTo>
                  <a:cubicBezTo>
                    <a:pt x="2377440" y="655320"/>
                    <a:pt x="1831340" y="548640"/>
                    <a:pt x="1348740" y="426720"/>
                  </a:cubicBezTo>
                  <a:cubicBezTo>
                    <a:pt x="866140" y="304800"/>
                    <a:pt x="433070" y="152400"/>
                    <a:pt x="0" y="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-487680" y="3769995"/>
              <a:ext cx="10370820" cy="872529"/>
            </a:xfrm>
            <a:custGeom>
              <a:avLst/>
              <a:gdLst>
                <a:gd name="connsiteX0" fmla="*/ 10370820 w 10370820"/>
                <a:gd name="connsiteY0" fmla="*/ 0 h 872529"/>
                <a:gd name="connsiteX1" fmla="*/ 9509760 w 10370820"/>
                <a:gd name="connsiteY1" fmla="*/ 281940 h 872529"/>
                <a:gd name="connsiteX2" fmla="*/ 7856220 w 10370820"/>
                <a:gd name="connsiteY2" fmla="*/ 640080 h 872529"/>
                <a:gd name="connsiteX3" fmla="*/ 6202680 w 10370820"/>
                <a:gd name="connsiteY3" fmla="*/ 845820 h 872529"/>
                <a:gd name="connsiteX4" fmla="*/ 4518660 w 10370820"/>
                <a:gd name="connsiteY4" fmla="*/ 853440 h 872529"/>
                <a:gd name="connsiteX5" fmla="*/ 2865120 w 10370820"/>
                <a:gd name="connsiteY5" fmla="*/ 693420 h 872529"/>
                <a:gd name="connsiteX6" fmla="*/ 1211580 w 10370820"/>
                <a:gd name="connsiteY6" fmla="*/ 358140 h 872529"/>
                <a:gd name="connsiteX7" fmla="*/ 0 w 10370820"/>
                <a:gd name="connsiteY7" fmla="*/ 7620 h 87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0820" h="872529">
                  <a:moveTo>
                    <a:pt x="10370820" y="0"/>
                  </a:moveTo>
                  <a:cubicBezTo>
                    <a:pt x="10149840" y="87630"/>
                    <a:pt x="9928860" y="175260"/>
                    <a:pt x="9509760" y="281940"/>
                  </a:cubicBezTo>
                  <a:cubicBezTo>
                    <a:pt x="9090660" y="388620"/>
                    <a:pt x="8407400" y="546100"/>
                    <a:pt x="7856220" y="640080"/>
                  </a:cubicBezTo>
                  <a:cubicBezTo>
                    <a:pt x="7305040" y="734060"/>
                    <a:pt x="6758940" y="810260"/>
                    <a:pt x="6202680" y="845820"/>
                  </a:cubicBezTo>
                  <a:cubicBezTo>
                    <a:pt x="5646420" y="881380"/>
                    <a:pt x="5074920" y="878840"/>
                    <a:pt x="4518660" y="853440"/>
                  </a:cubicBezTo>
                  <a:cubicBezTo>
                    <a:pt x="3962400" y="828040"/>
                    <a:pt x="3416300" y="775970"/>
                    <a:pt x="2865120" y="693420"/>
                  </a:cubicBezTo>
                  <a:cubicBezTo>
                    <a:pt x="2313940" y="610870"/>
                    <a:pt x="1689100" y="472440"/>
                    <a:pt x="1211580" y="358140"/>
                  </a:cubicBezTo>
                  <a:cubicBezTo>
                    <a:pt x="734060" y="243840"/>
                    <a:pt x="367030" y="125730"/>
                    <a:pt x="0" y="762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-571677" y="4829027"/>
              <a:ext cx="10508157" cy="843495"/>
            </a:xfrm>
            <a:custGeom>
              <a:avLst/>
              <a:gdLst>
                <a:gd name="connsiteX0" fmla="*/ 177 w 10508157"/>
                <a:gd name="connsiteY0" fmla="*/ 148 h 843495"/>
                <a:gd name="connsiteX1" fmla="*/ 160197 w 10508157"/>
                <a:gd name="connsiteY1" fmla="*/ 45868 h 843495"/>
                <a:gd name="connsiteX2" fmla="*/ 1036497 w 10508157"/>
                <a:gd name="connsiteY2" fmla="*/ 312568 h 843495"/>
                <a:gd name="connsiteX3" fmla="*/ 2789097 w 10508157"/>
                <a:gd name="connsiteY3" fmla="*/ 663088 h 843495"/>
                <a:gd name="connsiteX4" fmla="*/ 4595037 w 10508157"/>
                <a:gd name="connsiteY4" fmla="*/ 830728 h 843495"/>
                <a:gd name="connsiteX5" fmla="*/ 6355257 w 10508157"/>
                <a:gd name="connsiteY5" fmla="*/ 807868 h 843495"/>
                <a:gd name="connsiteX6" fmla="*/ 8130717 w 10508157"/>
                <a:gd name="connsiteY6" fmla="*/ 617368 h 843495"/>
                <a:gd name="connsiteX7" fmla="*/ 9860457 w 10508157"/>
                <a:gd name="connsiteY7" fmla="*/ 198268 h 843495"/>
                <a:gd name="connsiteX8" fmla="*/ 10508157 w 10508157"/>
                <a:gd name="connsiteY8" fmla="*/ 15388 h 8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08157" h="843495">
                  <a:moveTo>
                    <a:pt x="177" y="148"/>
                  </a:moveTo>
                  <a:cubicBezTo>
                    <a:pt x="-6173" y="-3027"/>
                    <a:pt x="160197" y="45868"/>
                    <a:pt x="160197" y="45868"/>
                  </a:cubicBezTo>
                  <a:cubicBezTo>
                    <a:pt x="332917" y="97938"/>
                    <a:pt x="598347" y="209698"/>
                    <a:pt x="1036497" y="312568"/>
                  </a:cubicBezTo>
                  <a:cubicBezTo>
                    <a:pt x="1474647" y="415438"/>
                    <a:pt x="2196007" y="576728"/>
                    <a:pt x="2789097" y="663088"/>
                  </a:cubicBezTo>
                  <a:cubicBezTo>
                    <a:pt x="3382187" y="749448"/>
                    <a:pt x="4000677" y="806598"/>
                    <a:pt x="4595037" y="830728"/>
                  </a:cubicBezTo>
                  <a:cubicBezTo>
                    <a:pt x="5189397" y="854858"/>
                    <a:pt x="5765977" y="843428"/>
                    <a:pt x="6355257" y="807868"/>
                  </a:cubicBezTo>
                  <a:cubicBezTo>
                    <a:pt x="6944537" y="772308"/>
                    <a:pt x="7546517" y="718968"/>
                    <a:pt x="8130717" y="617368"/>
                  </a:cubicBezTo>
                  <a:cubicBezTo>
                    <a:pt x="8714917" y="515768"/>
                    <a:pt x="9464217" y="298598"/>
                    <a:pt x="9860457" y="198268"/>
                  </a:cubicBezTo>
                  <a:cubicBezTo>
                    <a:pt x="10256697" y="97938"/>
                    <a:pt x="10382427" y="56663"/>
                    <a:pt x="10508157" y="15388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-807720" y="5835015"/>
              <a:ext cx="10706100" cy="854006"/>
            </a:xfrm>
            <a:custGeom>
              <a:avLst/>
              <a:gdLst>
                <a:gd name="connsiteX0" fmla="*/ 10706100 w 10706100"/>
                <a:gd name="connsiteY0" fmla="*/ 91440 h 854006"/>
                <a:gd name="connsiteX1" fmla="*/ 10393680 w 10706100"/>
                <a:gd name="connsiteY1" fmla="*/ 182880 h 854006"/>
                <a:gd name="connsiteX2" fmla="*/ 9464040 w 10706100"/>
                <a:gd name="connsiteY2" fmla="*/ 419100 h 854006"/>
                <a:gd name="connsiteX3" fmla="*/ 7589520 w 10706100"/>
                <a:gd name="connsiteY3" fmla="*/ 739140 h 854006"/>
                <a:gd name="connsiteX4" fmla="*/ 5715000 w 10706100"/>
                <a:gd name="connsiteY4" fmla="*/ 853440 h 854006"/>
                <a:gd name="connsiteX5" fmla="*/ 3817620 w 10706100"/>
                <a:gd name="connsiteY5" fmla="*/ 769620 h 854006"/>
                <a:gd name="connsiteX6" fmla="*/ 1935480 w 10706100"/>
                <a:gd name="connsiteY6" fmla="*/ 495300 h 854006"/>
                <a:gd name="connsiteX7" fmla="*/ 1028700 w 10706100"/>
                <a:gd name="connsiteY7" fmla="*/ 297180 h 854006"/>
                <a:gd name="connsiteX8" fmla="*/ 594360 w 10706100"/>
                <a:gd name="connsiteY8" fmla="*/ 175260 h 854006"/>
                <a:gd name="connsiteX9" fmla="*/ 0 w 10706100"/>
                <a:gd name="connsiteY9" fmla="*/ 0 h 85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06100" h="854006">
                  <a:moveTo>
                    <a:pt x="10706100" y="91440"/>
                  </a:moveTo>
                  <a:cubicBezTo>
                    <a:pt x="10653395" y="109855"/>
                    <a:pt x="10393680" y="182880"/>
                    <a:pt x="10393680" y="182880"/>
                  </a:cubicBezTo>
                  <a:cubicBezTo>
                    <a:pt x="10186670" y="237490"/>
                    <a:pt x="9931400" y="326390"/>
                    <a:pt x="9464040" y="419100"/>
                  </a:cubicBezTo>
                  <a:cubicBezTo>
                    <a:pt x="8996680" y="511810"/>
                    <a:pt x="8214360" y="666750"/>
                    <a:pt x="7589520" y="739140"/>
                  </a:cubicBezTo>
                  <a:cubicBezTo>
                    <a:pt x="6964680" y="811530"/>
                    <a:pt x="6343650" y="848360"/>
                    <a:pt x="5715000" y="853440"/>
                  </a:cubicBezTo>
                  <a:cubicBezTo>
                    <a:pt x="5086350" y="858520"/>
                    <a:pt x="4447540" y="829310"/>
                    <a:pt x="3817620" y="769620"/>
                  </a:cubicBezTo>
                  <a:cubicBezTo>
                    <a:pt x="3187700" y="709930"/>
                    <a:pt x="2400300" y="574040"/>
                    <a:pt x="1935480" y="495300"/>
                  </a:cubicBezTo>
                  <a:cubicBezTo>
                    <a:pt x="1470660" y="416560"/>
                    <a:pt x="1252220" y="350520"/>
                    <a:pt x="1028700" y="297180"/>
                  </a:cubicBezTo>
                  <a:cubicBezTo>
                    <a:pt x="805180" y="243840"/>
                    <a:pt x="594360" y="175260"/>
                    <a:pt x="594360" y="175260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0" y="1"/>
            <a:ext cx="9144000" cy="63737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algn="ctr"/>
            <a:r>
              <a:rPr lang="en-US" sz="3200" b="1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ITRF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 – constant frame, rotating plate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B5831BE-9C75-4696-979F-1028B1457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A1F980-FAE1-4E7E-B23F-46F74FDF2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E2C5D3-5CAF-4C6E-9807-67F3CB9E9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892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849368" y="602007"/>
            <a:ext cx="10785848" cy="23092412"/>
            <a:chOff x="-849368" y="602007"/>
            <a:chExt cx="10785848" cy="23092412"/>
          </a:xfrm>
        </p:grpSpPr>
        <p:grpSp>
          <p:nvGrpSpPr>
            <p:cNvPr id="4" name="Group 3"/>
            <p:cNvGrpSpPr/>
            <p:nvPr/>
          </p:nvGrpSpPr>
          <p:grpSpPr>
            <a:xfrm>
              <a:off x="-415691" y="1152105"/>
              <a:ext cx="10286766" cy="22542314"/>
              <a:chOff x="-415691" y="1152105"/>
              <a:chExt cx="10286766" cy="22542314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2" cstate="print">
                <a:clrChange>
                  <a:clrFrom>
                    <a:srgbClr val="000000"/>
                  </a:clrFrom>
                  <a:clrTo>
                    <a:srgbClr val="000000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187325" y="1152105"/>
                <a:ext cx="10058400" cy="5600916"/>
              </a:xfrm>
              <a:prstGeom prst="rect">
                <a:avLst/>
              </a:prstGeom>
            </p:spPr>
          </p:pic>
          <p:pic>
            <p:nvPicPr>
              <p:cNvPr id="25" name="Picture 24"/>
              <p:cNvPicPr>
                <a:picLocks noChangeAspect="1"/>
              </p:cNvPicPr>
              <p:nvPr/>
            </p:nvPicPr>
            <p:blipFill>
              <a:blip r:embed="rId2" cstate="print">
                <a:clrChange>
                  <a:clrFrom>
                    <a:srgbClr val="000000"/>
                  </a:clrFrom>
                  <a:clrTo>
                    <a:srgbClr val="000000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800000">
                <a:off x="-415691" y="18093503"/>
                <a:ext cx="10058400" cy="5600916"/>
              </a:xfrm>
              <a:prstGeom prst="rect">
                <a:avLst/>
              </a:prstGeom>
            </p:spPr>
          </p:pic>
        </p:grpSp>
        <p:cxnSp>
          <p:nvCxnSpPr>
            <p:cNvPr id="12" name="Straight Connector 11"/>
            <p:cNvCxnSpPr/>
            <p:nvPr/>
          </p:nvCxnSpPr>
          <p:spPr>
            <a:xfrm flipH="1">
              <a:off x="79920" y="759213"/>
              <a:ext cx="1515511" cy="5883522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H="1">
              <a:off x="1034643" y="786335"/>
              <a:ext cx="1245139" cy="604690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H="1">
              <a:off x="2021967" y="789613"/>
              <a:ext cx="893534" cy="6120614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flipH="1">
              <a:off x="2983161" y="789613"/>
              <a:ext cx="579195" cy="6120614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3908904" y="789613"/>
              <a:ext cx="292060" cy="632590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4834484" y="759213"/>
              <a:ext cx="78035" cy="6339293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5481224" y="759213"/>
              <a:ext cx="372456" cy="6151014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6119947" y="789613"/>
              <a:ext cx="717439" cy="6235226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6748858" y="759213"/>
              <a:ext cx="1099742" cy="6296026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7446546" y="789613"/>
              <a:ext cx="1389378" cy="6235226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8124369" y="786335"/>
              <a:ext cx="1735839" cy="6238504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8808720" y="790575"/>
              <a:ext cx="1051488" cy="3143973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 flipH="1">
              <a:off x="-849368" y="789613"/>
              <a:ext cx="1760447" cy="5401637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Freeform 88"/>
            <p:cNvSpPr/>
            <p:nvPr/>
          </p:nvSpPr>
          <p:spPr>
            <a:xfrm>
              <a:off x="-160020" y="602007"/>
              <a:ext cx="9475470" cy="942200"/>
            </a:xfrm>
            <a:custGeom>
              <a:avLst/>
              <a:gdLst>
                <a:gd name="connsiteX0" fmla="*/ 8930640 w 8930640"/>
                <a:gd name="connsiteY0" fmla="*/ 45720 h 829832"/>
                <a:gd name="connsiteX1" fmla="*/ 8023860 w 8930640"/>
                <a:gd name="connsiteY1" fmla="*/ 365760 h 829832"/>
                <a:gd name="connsiteX2" fmla="*/ 6705600 w 8930640"/>
                <a:gd name="connsiteY2" fmla="*/ 647700 h 829832"/>
                <a:gd name="connsiteX3" fmla="*/ 5364480 w 8930640"/>
                <a:gd name="connsiteY3" fmla="*/ 792480 h 829832"/>
                <a:gd name="connsiteX4" fmla="*/ 4000500 w 8930640"/>
                <a:gd name="connsiteY4" fmla="*/ 822960 h 829832"/>
                <a:gd name="connsiteX5" fmla="*/ 2667000 w 8930640"/>
                <a:gd name="connsiteY5" fmla="*/ 685800 h 829832"/>
                <a:gd name="connsiteX6" fmla="*/ 1348740 w 8930640"/>
                <a:gd name="connsiteY6" fmla="*/ 411480 h 829832"/>
                <a:gd name="connsiteX7" fmla="*/ 0 w 8930640"/>
                <a:gd name="connsiteY7" fmla="*/ 0 h 82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0640" h="829832">
                  <a:moveTo>
                    <a:pt x="8930640" y="45720"/>
                  </a:moveTo>
                  <a:cubicBezTo>
                    <a:pt x="8662670" y="155575"/>
                    <a:pt x="8394700" y="265430"/>
                    <a:pt x="8023860" y="365760"/>
                  </a:cubicBezTo>
                  <a:cubicBezTo>
                    <a:pt x="7653020" y="466090"/>
                    <a:pt x="7148830" y="576580"/>
                    <a:pt x="6705600" y="647700"/>
                  </a:cubicBezTo>
                  <a:cubicBezTo>
                    <a:pt x="6262370" y="718820"/>
                    <a:pt x="5815330" y="763270"/>
                    <a:pt x="5364480" y="792480"/>
                  </a:cubicBezTo>
                  <a:cubicBezTo>
                    <a:pt x="4913630" y="821690"/>
                    <a:pt x="4450080" y="840740"/>
                    <a:pt x="4000500" y="822960"/>
                  </a:cubicBezTo>
                  <a:cubicBezTo>
                    <a:pt x="3550920" y="805180"/>
                    <a:pt x="3108960" y="754380"/>
                    <a:pt x="2667000" y="685800"/>
                  </a:cubicBezTo>
                  <a:cubicBezTo>
                    <a:pt x="2225040" y="617220"/>
                    <a:pt x="1793240" y="525780"/>
                    <a:pt x="1348740" y="411480"/>
                  </a:cubicBezTo>
                  <a:cubicBezTo>
                    <a:pt x="904240" y="297180"/>
                    <a:pt x="120650" y="55880"/>
                    <a:pt x="0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-160020" y="1682115"/>
              <a:ext cx="9547059" cy="876459"/>
            </a:xfrm>
            <a:custGeom>
              <a:avLst/>
              <a:gdLst>
                <a:gd name="connsiteX0" fmla="*/ 0 w 9547059"/>
                <a:gd name="connsiteY0" fmla="*/ 0 h 876459"/>
                <a:gd name="connsiteX1" fmla="*/ 708660 w 9547059"/>
                <a:gd name="connsiteY1" fmla="*/ 243840 h 876459"/>
                <a:gd name="connsiteX2" fmla="*/ 2133600 w 9547059"/>
                <a:gd name="connsiteY2" fmla="*/ 617220 h 876459"/>
                <a:gd name="connsiteX3" fmla="*/ 3566160 w 9547059"/>
                <a:gd name="connsiteY3" fmla="*/ 807720 h 876459"/>
                <a:gd name="connsiteX4" fmla="*/ 5029200 w 9547059"/>
                <a:gd name="connsiteY4" fmla="*/ 876300 h 876459"/>
                <a:gd name="connsiteX5" fmla="*/ 6477000 w 9547059"/>
                <a:gd name="connsiteY5" fmla="*/ 792480 h 876459"/>
                <a:gd name="connsiteX6" fmla="*/ 7932420 w 9547059"/>
                <a:gd name="connsiteY6" fmla="*/ 556260 h 876459"/>
                <a:gd name="connsiteX7" fmla="*/ 9334500 w 9547059"/>
                <a:gd name="connsiteY7" fmla="*/ 152400 h 876459"/>
                <a:gd name="connsiteX8" fmla="*/ 9517380 w 9547059"/>
                <a:gd name="connsiteY8" fmla="*/ 91440 h 87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7059" h="876459">
                  <a:moveTo>
                    <a:pt x="0" y="0"/>
                  </a:moveTo>
                  <a:cubicBezTo>
                    <a:pt x="176530" y="70485"/>
                    <a:pt x="353060" y="140970"/>
                    <a:pt x="708660" y="243840"/>
                  </a:cubicBezTo>
                  <a:cubicBezTo>
                    <a:pt x="1064260" y="346710"/>
                    <a:pt x="1657350" y="523240"/>
                    <a:pt x="2133600" y="617220"/>
                  </a:cubicBezTo>
                  <a:cubicBezTo>
                    <a:pt x="2609850" y="711200"/>
                    <a:pt x="3083560" y="764540"/>
                    <a:pt x="3566160" y="807720"/>
                  </a:cubicBezTo>
                  <a:cubicBezTo>
                    <a:pt x="4048760" y="850900"/>
                    <a:pt x="4544060" y="878840"/>
                    <a:pt x="5029200" y="876300"/>
                  </a:cubicBezTo>
                  <a:cubicBezTo>
                    <a:pt x="5514340" y="873760"/>
                    <a:pt x="5993130" y="845820"/>
                    <a:pt x="6477000" y="792480"/>
                  </a:cubicBezTo>
                  <a:cubicBezTo>
                    <a:pt x="6960870" y="739140"/>
                    <a:pt x="7456170" y="662940"/>
                    <a:pt x="7932420" y="556260"/>
                  </a:cubicBezTo>
                  <a:cubicBezTo>
                    <a:pt x="8408670" y="449580"/>
                    <a:pt x="9070340" y="229870"/>
                    <a:pt x="9334500" y="152400"/>
                  </a:cubicBezTo>
                  <a:cubicBezTo>
                    <a:pt x="9598660" y="74930"/>
                    <a:pt x="9558020" y="83185"/>
                    <a:pt x="9517380" y="9144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-373380" y="2710815"/>
              <a:ext cx="10035540" cy="895564"/>
            </a:xfrm>
            <a:custGeom>
              <a:avLst/>
              <a:gdLst>
                <a:gd name="connsiteX0" fmla="*/ 10035540 w 10035540"/>
                <a:gd name="connsiteY0" fmla="*/ 45720 h 895564"/>
                <a:gd name="connsiteX1" fmla="*/ 9852660 w 10035540"/>
                <a:gd name="connsiteY1" fmla="*/ 114300 h 895564"/>
                <a:gd name="connsiteX2" fmla="*/ 9113520 w 10035540"/>
                <a:gd name="connsiteY2" fmla="*/ 327660 h 895564"/>
                <a:gd name="connsiteX3" fmla="*/ 7574280 w 10035540"/>
                <a:gd name="connsiteY3" fmla="*/ 670560 h 895564"/>
                <a:gd name="connsiteX4" fmla="*/ 6012180 w 10035540"/>
                <a:gd name="connsiteY4" fmla="*/ 861060 h 895564"/>
                <a:gd name="connsiteX5" fmla="*/ 4457700 w 10035540"/>
                <a:gd name="connsiteY5" fmla="*/ 883920 h 895564"/>
                <a:gd name="connsiteX6" fmla="*/ 2895600 w 10035540"/>
                <a:gd name="connsiteY6" fmla="*/ 731520 h 895564"/>
                <a:gd name="connsiteX7" fmla="*/ 1348740 w 10035540"/>
                <a:gd name="connsiteY7" fmla="*/ 426720 h 895564"/>
                <a:gd name="connsiteX8" fmla="*/ 0 w 10035540"/>
                <a:gd name="connsiteY8" fmla="*/ 0 h 89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5540" h="895564">
                  <a:moveTo>
                    <a:pt x="10035540" y="45720"/>
                  </a:moveTo>
                  <a:cubicBezTo>
                    <a:pt x="10020935" y="56515"/>
                    <a:pt x="10006330" y="67310"/>
                    <a:pt x="9852660" y="114300"/>
                  </a:cubicBezTo>
                  <a:cubicBezTo>
                    <a:pt x="9698990" y="161290"/>
                    <a:pt x="9493250" y="234950"/>
                    <a:pt x="9113520" y="327660"/>
                  </a:cubicBezTo>
                  <a:cubicBezTo>
                    <a:pt x="8733790" y="420370"/>
                    <a:pt x="8091170" y="581660"/>
                    <a:pt x="7574280" y="670560"/>
                  </a:cubicBezTo>
                  <a:cubicBezTo>
                    <a:pt x="7057390" y="759460"/>
                    <a:pt x="6531610" y="825500"/>
                    <a:pt x="6012180" y="861060"/>
                  </a:cubicBezTo>
                  <a:cubicBezTo>
                    <a:pt x="5492750" y="896620"/>
                    <a:pt x="4977130" y="905510"/>
                    <a:pt x="4457700" y="883920"/>
                  </a:cubicBezTo>
                  <a:cubicBezTo>
                    <a:pt x="3938270" y="862330"/>
                    <a:pt x="3413760" y="807720"/>
                    <a:pt x="2895600" y="731520"/>
                  </a:cubicBezTo>
                  <a:cubicBezTo>
                    <a:pt x="2377440" y="655320"/>
                    <a:pt x="1831340" y="548640"/>
                    <a:pt x="1348740" y="426720"/>
                  </a:cubicBezTo>
                  <a:cubicBezTo>
                    <a:pt x="866140" y="304800"/>
                    <a:pt x="433070" y="152400"/>
                    <a:pt x="0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-487680" y="3769995"/>
              <a:ext cx="10370820" cy="872529"/>
            </a:xfrm>
            <a:custGeom>
              <a:avLst/>
              <a:gdLst>
                <a:gd name="connsiteX0" fmla="*/ 10370820 w 10370820"/>
                <a:gd name="connsiteY0" fmla="*/ 0 h 872529"/>
                <a:gd name="connsiteX1" fmla="*/ 9509760 w 10370820"/>
                <a:gd name="connsiteY1" fmla="*/ 281940 h 872529"/>
                <a:gd name="connsiteX2" fmla="*/ 7856220 w 10370820"/>
                <a:gd name="connsiteY2" fmla="*/ 640080 h 872529"/>
                <a:gd name="connsiteX3" fmla="*/ 6202680 w 10370820"/>
                <a:gd name="connsiteY3" fmla="*/ 845820 h 872529"/>
                <a:gd name="connsiteX4" fmla="*/ 4518660 w 10370820"/>
                <a:gd name="connsiteY4" fmla="*/ 853440 h 872529"/>
                <a:gd name="connsiteX5" fmla="*/ 2865120 w 10370820"/>
                <a:gd name="connsiteY5" fmla="*/ 693420 h 872529"/>
                <a:gd name="connsiteX6" fmla="*/ 1211580 w 10370820"/>
                <a:gd name="connsiteY6" fmla="*/ 358140 h 872529"/>
                <a:gd name="connsiteX7" fmla="*/ 0 w 10370820"/>
                <a:gd name="connsiteY7" fmla="*/ 7620 h 87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0820" h="872529">
                  <a:moveTo>
                    <a:pt x="10370820" y="0"/>
                  </a:moveTo>
                  <a:cubicBezTo>
                    <a:pt x="10149840" y="87630"/>
                    <a:pt x="9928860" y="175260"/>
                    <a:pt x="9509760" y="281940"/>
                  </a:cubicBezTo>
                  <a:cubicBezTo>
                    <a:pt x="9090660" y="388620"/>
                    <a:pt x="8407400" y="546100"/>
                    <a:pt x="7856220" y="640080"/>
                  </a:cubicBezTo>
                  <a:cubicBezTo>
                    <a:pt x="7305040" y="734060"/>
                    <a:pt x="6758940" y="810260"/>
                    <a:pt x="6202680" y="845820"/>
                  </a:cubicBezTo>
                  <a:cubicBezTo>
                    <a:pt x="5646420" y="881380"/>
                    <a:pt x="5074920" y="878840"/>
                    <a:pt x="4518660" y="853440"/>
                  </a:cubicBezTo>
                  <a:cubicBezTo>
                    <a:pt x="3962400" y="828040"/>
                    <a:pt x="3416300" y="775970"/>
                    <a:pt x="2865120" y="693420"/>
                  </a:cubicBezTo>
                  <a:cubicBezTo>
                    <a:pt x="2313940" y="610870"/>
                    <a:pt x="1689100" y="472440"/>
                    <a:pt x="1211580" y="358140"/>
                  </a:cubicBezTo>
                  <a:cubicBezTo>
                    <a:pt x="734060" y="243840"/>
                    <a:pt x="367030" y="125730"/>
                    <a:pt x="0" y="762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-571677" y="4829027"/>
              <a:ext cx="10508157" cy="843495"/>
            </a:xfrm>
            <a:custGeom>
              <a:avLst/>
              <a:gdLst>
                <a:gd name="connsiteX0" fmla="*/ 177 w 10508157"/>
                <a:gd name="connsiteY0" fmla="*/ 148 h 843495"/>
                <a:gd name="connsiteX1" fmla="*/ 160197 w 10508157"/>
                <a:gd name="connsiteY1" fmla="*/ 45868 h 843495"/>
                <a:gd name="connsiteX2" fmla="*/ 1036497 w 10508157"/>
                <a:gd name="connsiteY2" fmla="*/ 312568 h 843495"/>
                <a:gd name="connsiteX3" fmla="*/ 2789097 w 10508157"/>
                <a:gd name="connsiteY3" fmla="*/ 663088 h 843495"/>
                <a:gd name="connsiteX4" fmla="*/ 4595037 w 10508157"/>
                <a:gd name="connsiteY4" fmla="*/ 830728 h 843495"/>
                <a:gd name="connsiteX5" fmla="*/ 6355257 w 10508157"/>
                <a:gd name="connsiteY5" fmla="*/ 807868 h 843495"/>
                <a:gd name="connsiteX6" fmla="*/ 8130717 w 10508157"/>
                <a:gd name="connsiteY6" fmla="*/ 617368 h 843495"/>
                <a:gd name="connsiteX7" fmla="*/ 9860457 w 10508157"/>
                <a:gd name="connsiteY7" fmla="*/ 198268 h 843495"/>
                <a:gd name="connsiteX8" fmla="*/ 10508157 w 10508157"/>
                <a:gd name="connsiteY8" fmla="*/ 15388 h 8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08157" h="843495">
                  <a:moveTo>
                    <a:pt x="177" y="148"/>
                  </a:moveTo>
                  <a:cubicBezTo>
                    <a:pt x="-6173" y="-3027"/>
                    <a:pt x="160197" y="45868"/>
                    <a:pt x="160197" y="45868"/>
                  </a:cubicBezTo>
                  <a:cubicBezTo>
                    <a:pt x="332917" y="97938"/>
                    <a:pt x="598347" y="209698"/>
                    <a:pt x="1036497" y="312568"/>
                  </a:cubicBezTo>
                  <a:cubicBezTo>
                    <a:pt x="1474647" y="415438"/>
                    <a:pt x="2196007" y="576728"/>
                    <a:pt x="2789097" y="663088"/>
                  </a:cubicBezTo>
                  <a:cubicBezTo>
                    <a:pt x="3382187" y="749448"/>
                    <a:pt x="4000677" y="806598"/>
                    <a:pt x="4595037" y="830728"/>
                  </a:cubicBezTo>
                  <a:cubicBezTo>
                    <a:pt x="5189397" y="854858"/>
                    <a:pt x="5765977" y="843428"/>
                    <a:pt x="6355257" y="807868"/>
                  </a:cubicBezTo>
                  <a:cubicBezTo>
                    <a:pt x="6944537" y="772308"/>
                    <a:pt x="7546517" y="718968"/>
                    <a:pt x="8130717" y="617368"/>
                  </a:cubicBezTo>
                  <a:cubicBezTo>
                    <a:pt x="8714917" y="515768"/>
                    <a:pt x="9464217" y="298598"/>
                    <a:pt x="9860457" y="198268"/>
                  </a:cubicBezTo>
                  <a:cubicBezTo>
                    <a:pt x="10256697" y="97938"/>
                    <a:pt x="10382427" y="56663"/>
                    <a:pt x="10508157" y="1538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-807720" y="5835015"/>
              <a:ext cx="10706100" cy="854006"/>
            </a:xfrm>
            <a:custGeom>
              <a:avLst/>
              <a:gdLst>
                <a:gd name="connsiteX0" fmla="*/ 10706100 w 10706100"/>
                <a:gd name="connsiteY0" fmla="*/ 91440 h 854006"/>
                <a:gd name="connsiteX1" fmla="*/ 10393680 w 10706100"/>
                <a:gd name="connsiteY1" fmla="*/ 182880 h 854006"/>
                <a:gd name="connsiteX2" fmla="*/ 9464040 w 10706100"/>
                <a:gd name="connsiteY2" fmla="*/ 419100 h 854006"/>
                <a:gd name="connsiteX3" fmla="*/ 7589520 w 10706100"/>
                <a:gd name="connsiteY3" fmla="*/ 739140 h 854006"/>
                <a:gd name="connsiteX4" fmla="*/ 5715000 w 10706100"/>
                <a:gd name="connsiteY4" fmla="*/ 853440 h 854006"/>
                <a:gd name="connsiteX5" fmla="*/ 3817620 w 10706100"/>
                <a:gd name="connsiteY5" fmla="*/ 769620 h 854006"/>
                <a:gd name="connsiteX6" fmla="*/ 1935480 w 10706100"/>
                <a:gd name="connsiteY6" fmla="*/ 495300 h 854006"/>
                <a:gd name="connsiteX7" fmla="*/ 1028700 w 10706100"/>
                <a:gd name="connsiteY7" fmla="*/ 297180 h 854006"/>
                <a:gd name="connsiteX8" fmla="*/ 594360 w 10706100"/>
                <a:gd name="connsiteY8" fmla="*/ 175260 h 854006"/>
                <a:gd name="connsiteX9" fmla="*/ 0 w 10706100"/>
                <a:gd name="connsiteY9" fmla="*/ 0 h 85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06100" h="854006">
                  <a:moveTo>
                    <a:pt x="10706100" y="91440"/>
                  </a:moveTo>
                  <a:cubicBezTo>
                    <a:pt x="10653395" y="109855"/>
                    <a:pt x="10393680" y="182880"/>
                    <a:pt x="10393680" y="182880"/>
                  </a:cubicBezTo>
                  <a:cubicBezTo>
                    <a:pt x="10186670" y="237490"/>
                    <a:pt x="9931400" y="326390"/>
                    <a:pt x="9464040" y="419100"/>
                  </a:cubicBezTo>
                  <a:cubicBezTo>
                    <a:pt x="8996680" y="511810"/>
                    <a:pt x="8214360" y="666750"/>
                    <a:pt x="7589520" y="739140"/>
                  </a:cubicBezTo>
                  <a:cubicBezTo>
                    <a:pt x="6964680" y="811530"/>
                    <a:pt x="6343650" y="848360"/>
                    <a:pt x="5715000" y="853440"/>
                  </a:cubicBezTo>
                  <a:cubicBezTo>
                    <a:pt x="5086350" y="858520"/>
                    <a:pt x="4447540" y="829310"/>
                    <a:pt x="3817620" y="769620"/>
                  </a:cubicBezTo>
                  <a:cubicBezTo>
                    <a:pt x="3187700" y="709930"/>
                    <a:pt x="2400300" y="574040"/>
                    <a:pt x="1935480" y="495300"/>
                  </a:cubicBezTo>
                  <a:cubicBezTo>
                    <a:pt x="1470660" y="416560"/>
                    <a:pt x="1252220" y="350520"/>
                    <a:pt x="1028700" y="297180"/>
                  </a:cubicBezTo>
                  <a:cubicBezTo>
                    <a:pt x="805180" y="243840"/>
                    <a:pt x="594360" y="175260"/>
                    <a:pt x="594360" y="175260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0" y="1"/>
            <a:ext cx="9144000" cy="63737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NATRF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 – rotating frame, constant with plate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D24B66-76E2-49A4-87AD-311E21A2FA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8EB8E-82E1-497B-B622-382D942742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CEC3F1-1CF0-48D7-992B-4BFB47201B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8214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6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-849368" y="602007"/>
            <a:ext cx="10785848" cy="23092412"/>
            <a:chOff x="-849368" y="602007"/>
            <a:chExt cx="10785848" cy="2309241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0FAA5C-B762-4CB0-9D29-8BEBDA835F9C}"/>
                </a:ext>
              </a:extLst>
            </p:cNvPr>
            <p:cNvGrpSpPr/>
            <p:nvPr/>
          </p:nvGrpSpPr>
          <p:grpSpPr>
            <a:xfrm>
              <a:off x="-849368" y="602007"/>
              <a:ext cx="10785848" cy="23092412"/>
              <a:chOff x="-849368" y="602007"/>
              <a:chExt cx="10785848" cy="23092412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6EEC80D5-AED2-4F5E-A850-19C708E72E79}"/>
                  </a:ext>
                </a:extLst>
              </p:cNvPr>
              <p:cNvGrpSpPr/>
              <p:nvPr/>
            </p:nvGrpSpPr>
            <p:grpSpPr>
              <a:xfrm>
                <a:off x="-415691" y="1152105"/>
                <a:ext cx="10286766" cy="22542314"/>
                <a:chOff x="-415691" y="1152105"/>
                <a:chExt cx="10286766" cy="22542314"/>
              </a:xfrm>
            </p:grpSpPr>
            <p:pic>
              <p:nvPicPr>
                <p:cNvPr id="25" name="Picture 24">
                  <a:extLst>
                    <a:ext uri="{FF2B5EF4-FFF2-40B4-BE49-F238E27FC236}">
                      <a16:creationId xmlns:a16="http://schemas.microsoft.com/office/drawing/2014/main" id="{99DB4685-4BE3-44B2-9A42-5E7B4C729B1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clrChange>
                    <a:clrFrom>
                      <a:srgbClr val="000000"/>
                    </a:clrFrom>
                    <a:clrTo>
                      <a:srgbClr val="000000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87325" y="1152105"/>
                  <a:ext cx="10058400" cy="5600916"/>
                </a:xfrm>
                <a:prstGeom prst="rect">
                  <a:avLst/>
                </a:prstGeom>
              </p:spPr>
            </p:pic>
            <p:pic>
              <p:nvPicPr>
                <p:cNvPr id="26" name="Picture 25">
                  <a:extLst>
                    <a:ext uri="{FF2B5EF4-FFF2-40B4-BE49-F238E27FC236}">
                      <a16:creationId xmlns:a16="http://schemas.microsoft.com/office/drawing/2014/main" id="{94AF1668-2116-47EE-B50C-4DB1D54AB3F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clrChange>
                    <a:clrFrom>
                      <a:srgbClr val="000000"/>
                    </a:clrFrom>
                    <a:clrTo>
                      <a:srgbClr val="000000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rot="10800000">
                  <a:off x="-415691" y="18093503"/>
                  <a:ext cx="10058400" cy="5600916"/>
                </a:xfrm>
                <a:prstGeom prst="rect">
                  <a:avLst/>
                </a:prstGeom>
              </p:spPr>
            </p:pic>
          </p:grp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C127AD56-817E-42B6-9482-FDA647469FF8}"/>
                  </a:ext>
                </a:extLst>
              </p:cNvPr>
              <p:cNvCxnSpPr/>
              <p:nvPr/>
            </p:nvCxnSpPr>
            <p:spPr>
              <a:xfrm flipH="1">
                <a:off x="79920" y="759213"/>
                <a:ext cx="1515511" cy="5883522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F1218598-0C98-46AB-8882-51E4FE3626FB}"/>
                  </a:ext>
                </a:extLst>
              </p:cNvPr>
              <p:cNvCxnSpPr/>
              <p:nvPr/>
            </p:nvCxnSpPr>
            <p:spPr>
              <a:xfrm flipH="1">
                <a:off x="1034643" y="786335"/>
                <a:ext cx="1245139" cy="604690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A5203577-E8F2-4BB3-A72A-94F0E9705534}"/>
                  </a:ext>
                </a:extLst>
              </p:cNvPr>
              <p:cNvCxnSpPr/>
              <p:nvPr/>
            </p:nvCxnSpPr>
            <p:spPr>
              <a:xfrm flipH="1">
                <a:off x="2021967" y="789613"/>
                <a:ext cx="893534" cy="6120614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1F1CC143-7244-4543-9187-388F40FCE4BE}"/>
                  </a:ext>
                </a:extLst>
              </p:cNvPr>
              <p:cNvCxnSpPr/>
              <p:nvPr/>
            </p:nvCxnSpPr>
            <p:spPr>
              <a:xfrm flipH="1">
                <a:off x="2983161" y="789613"/>
                <a:ext cx="579195" cy="6120614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4833F8C-1225-4F46-9EE9-377CB43F119F}"/>
                  </a:ext>
                </a:extLst>
              </p:cNvPr>
              <p:cNvCxnSpPr/>
              <p:nvPr/>
            </p:nvCxnSpPr>
            <p:spPr>
              <a:xfrm flipH="1">
                <a:off x="3908904" y="789613"/>
                <a:ext cx="292060" cy="632590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AF4A4F93-1BC4-45E2-8A95-6F1F27132F1E}"/>
                  </a:ext>
                </a:extLst>
              </p:cNvPr>
              <p:cNvCxnSpPr/>
              <p:nvPr/>
            </p:nvCxnSpPr>
            <p:spPr>
              <a:xfrm>
                <a:off x="4834484" y="759213"/>
                <a:ext cx="78035" cy="6339293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ADD9C65C-7276-4178-8E95-5A3F0ADD86A7}"/>
                  </a:ext>
                </a:extLst>
              </p:cNvPr>
              <p:cNvCxnSpPr/>
              <p:nvPr/>
            </p:nvCxnSpPr>
            <p:spPr>
              <a:xfrm>
                <a:off x="5481224" y="759213"/>
                <a:ext cx="372456" cy="6151014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955CC27-2B73-425D-908D-17314D49DB57}"/>
                  </a:ext>
                </a:extLst>
              </p:cNvPr>
              <p:cNvCxnSpPr/>
              <p:nvPr/>
            </p:nvCxnSpPr>
            <p:spPr>
              <a:xfrm>
                <a:off x="6119947" y="789613"/>
                <a:ext cx="717439" cy="6235226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119E9665-4FCA-419D-9B30-46FE080F27D6}"/>
                  </a:ext>
                </a:extLst>
              </p:cNvPr>
              <p:cNvCxnSpPr/>
              <p:nvPr/>
            </p:nvCxnSpPr>
            <p:spPr>
              <a:xfrm>
                <a:off x="6748858" y="759213"/>
                <a:ext cx="1099742" cy="6296026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25DCBA5C-A91E-410E-B9CB-2E13E385AC8F}"/>
                  </a:ext>
                </a:extLst>
              </p:cNvPr>
              <p:cNvCxnSpPr/>
              <p:nvPr/>
            </p:nvCxnSpPr>
            <p:spPr>
              <a:xfrm>
                <a:off x="7446546" y="789613"/>
                <a:ext cx="1389378" cy="6235226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727E39F5-DAF7-426E-888B-FA53CF39F079}"/>
                  </a:ext>
                </a:extLst>
              </p:cNvPr>
              <p:cNvCxnSpPr/>
              <p:nvPr/>
            </p:nvCxnSpPr>
            <p:spPr>
              <a:xfrm>
                <a:off x="8124369" y="786335"/>
                <a:ext cx="1735839" cy="6238504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CA46F113-93A2-4BBD-A364-6C7D2515C3B6}"/>
                  </a:ext>
                </a:extLst>
              </p:cNvPr>
              <p:cNvCxnSpPr/>
              <p:nvPr/>
            </p:nvCxnSpPr>
            <p:spPr>
              <a:xfrm>
                <a:off x="8808720" y="790575"/>
                <a:ext cx="1051488" cy="3143973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652DED6B-503F-457D-AE3D-FAFB415E565F}"/>
                  </a:ext>
                </a:extLst>
              </p:cNvPr>
              <p:cNvCxnSpPr/>
              <p:nvPr/>
            </p:nvCxnSpPr>
            <p:spPr>
              <a:xfrm flipH="1">
                <a:off x="-849368" y="789613"/>
                <a:ext cx="1760447" cy="5401637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Freeform 88">
                <a:extLst>
                  <a:ext uri="{FF2B5EF4-FFF2-40B4-BE49-F238E27FC236}">
                    <a16:creationId xmlns:a16="http://schemas.microsoft.com/office/drawing/2014/main" id="{DCDFFED4-2671-4AEB-809E-D4908FF23AB7}"/>
                  </a:ext>
                </a:extLst>
              </p:cNvPr>
              <p:cNvSpPr/>
              <p:nvPr/>
            </p:nvSpPr>
            <p:spPr>
              <a:xfrm>
                <a:off x="-160020" y="602007"/>
                <a:ext cx="9475470" cy="942200"/>
              </a:xfrm>
              <a:custGeom>
                <a:avLst/>
                <a:gdLst>
                  <a:gd name="connsiteX0" fmla="*/ 8930640 w 8930640"/>
                  <a:gd name="connsiteY0" fmla="*/ 45720 h 829832"/>
                  <a:gd name="connsiteX1" fmla="*/ 8023860 w 8930640"/>
                  <a:gd name="connsiteY1" fmla="*/ 365760 h 829832"/>
                  <a:gd name="connsiteX2" fmla="*/ 6705600 w 8930640"/>
                  <a:gd name="connsiteY2" fmla="*/ 647700 h 829832"/>
                  <a:gd name="connsiteX3" fmla="*/ 5364480 w 8930640"/>
                  <a:gd name="connsiteY3" fmla="*/ 792480 h 829832"/>
                  <a:gd name="connsiteX4" fmla="*/ 4000500 w 8930640"/>
                  <a:gd name="connsiteY4" fmla="*/ 822960 h 829832"/>
                  <a:gd name="connsiteX5" fmla="*/ 2667000 w 8930640"/>
                  <a:gd name="connsiteY5" fmla="*/ 685800 h 829832"/>
                  <a:gd name="connsiteX6" fmla="*/ 1348740 w 8930640"/>
                  <a:gd name="connsiteY6" fmla="*/ 411480 h 829832"/>
                  <a:gd name="connsiteX7" fmla="*/ 0 w 8930640"/>
                  <a:gd name="connsiteY7" fmla="*/ 0 h 82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0640" h="829832">
                    <a:moveTo>
                      <a:pt x="8930640" y="45720"/>
                    </a:moveTo>
                    <a:cubicBezTo>
                      <a:pt x="8662670" y="155575"/>
                      <a:pt x="8394700" y="265430"/>
                      <a:pt x="8023860" y="365760"/>
                    </a:cubicBezTo>
                    <a:cubicBezTo>
                      <a:pt x="7653020" y="466090"/>
                      <a:pt x="7148830" y="576580"/>
                      <a:pt x="6705600" y="647700"/>
                    </a:cubicBezTo>
                    <a:cubicBezTo>
                      <a:pt x="6262370" y="718820"/>
                      <a:pt x="5815330" y="763270"/>
                      <a:pt x="5364480" y="792480"/>
                    </a:cubicBezTo>
                    <a:cubicBezTo>
                      <a:pt x="4913630" y="821690"/>
                      <a:pt x="4450080" y="840740"/>
                      <a:pt x="4000500" y="822960"/>
                    </a:cubicBezTo>
                    <a:cubicBezTo>
                      <a:pt x="3550920" y="805180"/>
                      <a:pt x="3108960" y="754380"/>
                      <a:pt x="2667000" y="685800"/>
                    </a:cubicBezTo>
                    <a:cubicBezTo>
                      <a:pt x="2225040" y="617220"/>
                      <a:pt x="1793240" y="525780"/>
                      <a:pt x="1348740" y="411480"/>
                    </a:cubicBezTo>
                    <a:cubicBezTo>
                      <a:pt x="904240" y="297180"/>
                      <a:pt x="120650" y="55880"/>
                      <a:pt x="0" y="0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0" name="Freeform 94">
                <a:extLst>
                  <a:ext uri="{FF2B5EF4-FFF2-40B4-BE49-F238E27FC236}">
                    <a16:creationId xmlns:a16="http://schemas.microsoft.com/office/drawing/2014/main" id="{DCC407A2-287E-4875-90D4-1F066B5D89BA}"/>
                  </a:ext>
                </a:extLst>
              </p:cNvPr>
              <p:cNvSpPr/>
              <p:nvPr/>
            </p:nvSpPr>
            <p:spPr>
              <a:xfrm>
                <a:off x="-160020" y="1682115"/>
                <a:ext cx="9547059" cy="876459"/>
              </a:xfrm>
              <a:custGeom>
                <a:avLst/>
                <a:gdLst>
                  <a:gd name="connsiteX0" fmla="*/ 0 w 9547059"/>
                  <a:gd name="connsiteY0" fmla="*/ 0 h 876459"/>
                  <a:gd name="connsiteX1" fmla="*/ 708660 w 9547059"/>
                  <a:gd name="connsiteY1" fmla="*/ 243840 h 876459"/>
                  <a:gd name="connsiteX2" fmla="*/ 2133600 w 9547059"/>
                  <a:gd name="connsiteY2" fmla="*/ 617220 h 876459"/>
                  <a:gd name="connsiteX3" fmla="*/ 3566160 w 9547059"/>
                  <a:gd name="connsiteY3" fmla="*/ 807720 h 876459"/>
                  <a:gd name="connsiteX4" fmla="*/ 5029200 w 9547059"/>
                  <a:gd name="connsiteY4" fmla="*/ 876300 h 876459"/>
                  <a:gd name="connsiteX5" fmla="*/ 6477000 w 9547059"/>
                  <a:gd name="connsiteY5" fmla="*/ 792480 h 876459"/>
                  <a:gd name="connsiteX6" fmla="*/ 7932420 w 9547059"/>
                  <a:gd name="connsiteY6" fmla="*/ 556260 h 876459"/>
                  <a:gd name="connsiteX7" fmla="*/ 9334500 w 9547059"/>
                  <a:gd name="connsiteY7" fmla="*/ 152400 h 876459"/>
                  <a:gd name="connsiteX8" fmla="*/ 9517380 w 9547059"/>
                  <a:gd name="connsiteY8" fmla="*/ 91440 h 876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47059" h="876459">
                    <a:moveTo>
                      <a:pt x="0" y="0"/>
                    </a:moveTo>
                    <a:cubicBezTo>
                      <a:pt x="176530" y="70485"/>
                      <a:pt x="353060" y="140970"/>
                      <a:pt x="708660" y="243840"/>
                    </a:cubicBezTo>
                    <a:cubicBezTo>
                      <a:pt x="1064260" y="346710"/>
                      <a:pt x="1657350" y="523240"/>
                      <a:pt x="2133600" y="617220"/>
                    </a:cubicBezTo>
                    <a:cubicBezTo>
                      <a:pt x="2609850" y="711200"/>
                      <a:pt x="3083560" y="764540"/>
                      <a:pt x="3566160" y="807720"/>
                    </a:cubicBezTo>
                    <a:cubicBezTo>
                      <a:pt x="4048760" y="850900"/>
                      <a:pt x="4544060" y="878840"/>
                      <a:pt x="5029200" y="876300"/>
                    </a:cubicBezTo>
                    <a:cubicBezTo>
                      <a:pt x="5514340" y="873760"/>
                      <a:pt x="5993130" y="845820"/>
                      <a:pt x="6477000" y="792480"/>
                    </a:cubicBezTo>
                    <a:cubicBezTo>
                      <a:pt x="6960870" y="739140"/>
                      <a:pt x="7456170" y="662940"/>
                      <a:pt x="7932420" y="556260"/>
                    </a:cubicBezTo>
                    <a:cubicBezTo>
                      <a:pt x="8408670" y="449580"/>
                      <a:pt x="9070340" y="229870"/>
                      <a:pt x="9334500" y="152400"/>
                    </a:cubicBezTo>
                    <a:cubicBezTo>
                      <a:pt x="9598660" y="74930"/>
                      <a:pt x="9558020" y="83185"/>
                      <a:pt x="9517380" y="91440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1" name="Freeform 95">
                <a:extLst>
                  <a:ext uri="{FF2B5EF4-FFF2-40B4-BE49-F238E27FC236}">
                    <a16:creationId xmlns:a16="http://schemas.microsoft.com/office/drawing/2014/main" id="{6E66ADA6-5BED-4B34-A047-01E0A35B1646}"/>
                  </a:ext>
                </a:extLst>
              </p:cNvPr>
              <p:cNvSpPr/>
              <p:nvPr/>
            </p:nvSpPr>
            <p:spPr>
              <a:xfrm>
                <a:off x="-373380" y="2710815"/>
                <a:ext cx="10035540" cy="895564"/>
              </a:xfrm>
              <a:custGeom>
                <a:avLst/>
                <a:gdLst>
                  <a:gd name="connsiteX0" fmla="*/ 10035540 w 10035540"/>
                  <a:gd name="connsiteY0" fmla="*/ 45720 h 895564"/>
                  <a:gd name="connsiteX1" fmla="*/ 9852660 w 10035540"/>
                  <a:gd name="connsiteY1" fmla="*/ 114300 h 895564"/>
                  <a:gd name="connsiteX2" fmla="*/ 9113520 w 10035540"/>
                  <a:gd name="connsiteY2" fmla="*/ 327660 h 895564"/>
                  <a:gd name="connsiteX3" fmla="*/ 7574280 w 10035540"/>
                  <a:gd name="connsiteY3" fmla="*/ 670560 h 895564"/>
                  <a:gd name="connsiteX4" fmla="*/ 6012180 w 10035540"/>
                  <a:gd name="connsiteY4" fmla="*/ 861060 h 895564"/>
                  <a:gd name="connsiteX5" fmla="*/ 4457700 w 10035540"/>
                  <a:gd name="connsiteY5" fmla="*/ 883920 h 895564"/>
                  <a:gd name="connsiteX6" fmla="*/ 2895600 w 10035540"/>
                  <a:gd name="connsiteY6" fmla="*/ 731520 h 895564"/>
                  <a:gd name="connsiteX7" fmla="*/ 1348740 w 10035540"/>
                  <a:gd name="connsiteY7" fmla="*/ 426720 h 895564"/>
                  <a:gd name="connsiteX8" fmla="*/ 0 w 10035540"/>
                  <a:gd name="connsiteY8" fmla="*/ 0 h 89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5540" h="895564">
                    <a:moveTo>
                      <a:pt x="10035540" y="45720"/>
                    </a:moveTo>
                    <a:cubicBezTo>
                      <a:pt x="10020935" y="56515"/>
                      <a:pt x="10006330" y="67310"/>
                      <a:pt x="9852660" y="114300"/>
                    </a:cubicBezTo>
                    <a:cubicBezTo>
                      <a:pt x="9698990" y="161290"/>
                      <a:pt x="9493250" y="234950"/>
                      <a:pt x="9113520" y="327660"/>
                    </a:cubicBezTo>
                    <a:cubicBezTo>
                      <a:pt x="8733790" y="420370"/>
                      <a:pt x="8091170" y="581660"/>
                      <a:pt x="7574280" y="670560"/>
                    </a:cubicBezTo>
                    <a:cubicBezTo>
                      <a:pt x="7057390" y="759460"/>
                      <a:pt x="6531610" y="825500"/>
                      <a:pt x="6012180" y="861060"/>
                    </a:cubicBezTo>
                    <a:cubicBezTo>
                      <a:pt x="5492750" y="896620"/>
                      <a:pt x="4977130" y="905510"/>
                      <a:pt x="4457700" y="883920"/>
                    </a:cubicBezTo>
                    <a:cubicBezTo>
                      <a:pt x="3938270" y="862330"/>
                      <a:pt x="3413760" y="807720"/>
                      <a:pt x="2895600" y="731520"/>
                    </a:cubicBezTo>
                    <a:cubicBezTo>
                      <a:pt x="2377440" y="655320"/>
                      <a:pt x="1831340" y="548640"/>
                      <a:pt x="1348740" y="426720"/>
                    </a:cubicBezTo>
                    <a:cubicBezTo>
                      <a:pt x="866140" y="304800"/>
                      <a:pt x="433070" y="152400"/>
                      <a:pt x="0" y="0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2" name="Freeform 96">
                <a:extLst>
                  <a:ext uri="{FF2B5EF4-FFF2-40B4-BE49-F238E27FC236}">
                    <a16:creationId xmlns:a16="http://schemas.microsoft.com/office/drawing/2014/main" id="{3826B369-3382-4C9B-8FE9-AD8CCC9AE3FA}"/>
                  </a:ext>
                </a:extLst>
              </p:cNvPr>
              <p:cNvSpPr/>
              <p:nvPr/>
            </p:nvSpPr>
            <p:spPr>
              <a:xfrm>
                <a:off x="-487680" y="3769995"/>
                <a:ext cx="10370820" cy="872529"/>
              </a:xfrm>
              <a:custGeom>
                <a:avLst/>
                <a:gdLst>
                  <a:gd name="connsiteX0" fmla="*/ 10370820 w 10370820"/>
                  <a:gd name="connsiteY0" fmla="*/ 0 h 872529"/>
                  <a:gd name="connsiteX1" fmla="*/ 9509760 w 10370820"/>
                  <a:gd name="connsiteY1" fmla="*/ 281940 h 872529"/>
                  <a:gd name="connsiteX2" fmla="*/ 7856220 w 10370820"/>
                  <a:gd name="connsiteY2" fmla="*/ 640080 h 872529"/>
                  <a:gd name="connsiteX3" fmla="*/ 6202680 w 10370820"/>
                  <a:gd name="connsiteY3" fmla="*/ 845820 h 872529"/>
                  <a:gd name="connsiteX4" fmla="*/ 4518660 w 10370820"/>
                  <a:gd name="connsiteY4" fmla="*/ 853440 h 872529"/>
                  <a:gd name="connsiteX5" fmla="*/ 2865120 w 10370820"/>
                  <a:gd name="connsiteY5" fmla="*/ 693420 h 872529"/>
                  <a:gd name="connsiteX6" fmla="*/ 1211580 w 10370820"/>
                  <a:gd name="connsiteY6" fmla="*/ 358140 h 872529"/>
                  <a:gd name="connsiteX7" fmla="*/ 0 w 10370820"/>
                  <a:gd name="connsiteY7" fmla="*/ 7620 h 87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0820" h="872529">
                    <a:moveTo>
                      <a:pt x="10370820" y="0"/>
                    </a:moveTo>
                    <a:cubicBezTo>
                      <a:pt x="10149840" y="87630"/>
                      <a:pt x="9928860" y="175260"/>
                      <a:pt x="9509760" y="281940"/>
                    </a:cubicBezTo>
                    <a:cubicBezTo>
                      <a:pt x="9090660" y="388620"/>
                      <a:pt x="8407400" y="546100"/>
                      <a:pt x="7856220" y="640080"/>
                    </a:cubicBezTo>
                    <a:cubicBezTo>
                      <a:pt x="7305040" y="734060"/>
                      <a:pt x="6758940" y="810260"/>
                      <a:pt x="6202680" y="845820"/>
                    </a:cubicBezTo>
                    <a:cubicBezTo>
                      <a:pt x="5646420" y="881380"/>
                      <a:pt x="5074920" y="878840"/>
                      <a:pt x="4518660" y="853440"/>
                    </a:cubicBezTo>
                    <a:cubicBezTo>
                      <a:pt x="3962400" y="828040"/>
                      <a:pt x="3416300" y="775970"/>
                      <a:pt x="2865120" y="693420"/>
                    </a:cubicBezTo>
                    <a:cubicBezTo>
                      <a:pt x="2313940" y="610870"/>
                      <a:pt x="1689100" y="472440"/>
                      <a:pt x="1211580" y="358140"/>
                    </a:cubicBezTo>
                    <a:cubicBezTo>
                      <a:pt x="734060" y="243840"/>
                      <a:pt x="367030" y="125730"/>
                      <a:pt x="0" y="7620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3" name="Freeform 97">
                <a:extLst>
                  <a:ext uri="{FF2B5EF4-FFF2-40B4-BE49-F238E27FC236}">
                    <a16:creationId xmlns:a16="http://schemas.microsoft.com/office/drawing/2014/main" id="{5A04930E-04B7-41F3-8A00-E304EF5BFE62}"/>
                  </a:ext>
                </a:extLst>
              </p:cNvPr>
              <p:cNvSpPr/>
              <p:nvPr/>
            </p:nvSpPr>
            <p:spPr>
              <a:xfrm>
                <a:off x="-571677" y="4829027"/>
                <a:ext cx="10508157" cy="843495"/>
              </a:xfrm>
              <a:custGeom>
                <a:avLst/>
                <a:gdLst>
                  <a:gd name="connsiteX0" fmla="*/ 177 w 10508157"/>
                  <a:gd name="connsiteY0" fmla="*/ 148 h 843495"/>
                  <a:gd name="connsiteX1" fmla="*/ 160197 w 10508157"/>
                  <a:gd name="connsiteY1" fmla="*/ 45868 h 843495"/>
                  <a:gd name="connsiteX2" fmla="*/ 1036497 w 10508157"/>
                  <a:gd name="connsiteY2" fmla="*/ 312568 h 843495"/>
                  <a:gd name="connsiteX3" fmla="*/ 2789097 w 10508157"/>
                  <a:gd name="connsiteY3" fmla="*/ 663088 h 843495"/>
                  <a:gd name="connsiteX4" fmla="*/ 4595037 w 10508157"/>
                  <a:gd name="connsiteY4" fmla="*/ 830728 h 843495"/>
                  <a:gd name="connsiteX5" fmla="*/ 6355257 w 10508157"/>
                  <a:gd name="connsiteY5" fmla="*/ 807868 h 843495"/>
                  <a:gd name="connsiteX6" fmla="*/ 8130717 w 10508157"/>
                  <a:gd name="connsiteY6" fmla="*/ 617368 h 843495"/>
                  <a:gd name="connsiteX7" fmla="*/ 9860457 w 10508157"/>
                  <a:gd name="connsiteY7" fmla="*/ 198268 h 843495"/>
                  <a:gd name="connsiteX8" fmla="*/ 10508157 w 10508157"/>
                  <a:gd name="connsiteY8" fmla="*/ 15388 h 84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08157" h="843495">
                    <a:moveTo>
                      <a:pt x="177" y="148"/>
                    </a:moveTo>
                    <a:cubicBezTo>
                      <a:pt x="-6173" y="-3027"/>
                      <a:pt x="160197" y="45868"/>
                      <a:pt x="160197" y="45868"/>
                    </a:cubicBezTo>
                    <a:cubicBezTo>
                      <a:pt x="332917" y="97938"/>
                      <a:pt x="598347" y="209698"/>
                      <a:pt x="1036497" y="312568"/>
                    </a:cubicBezTo>
                    <a:cubicBezTo>
                      <a:pt x="1474647" y="415438"/>
                      <a:pt x="2196007" y="576728"/>
                      <a:pt x="2789097" y="663088"/>
                    </a:cubicBezTo>
                    <a:cubicBezTo>
                      <a:pt x="3382187" y="749448"/>
                      <a:pt x="4000677" y="806598"/>
                      <a:pt x="4595037" y="830728"/>
                    </a:cubicBezTo>
                    <a:cubicBezTo>
                      <a:pt x="5189397" y="854858"/>
                      <a:pt x="5765977" y="843428"/>
                      <a:pt x="6355257" y="807868"/>
                    </a:cubicBezTo>
                    <a:cubicBezTo>
                      <a:pt x="6944537" y="772308"/>
                      <a:pt x="7546517" y="718968"/>
                      <a:pt x="8130717" y="617368"/>
                    </a:cubicBezTo>
                    <a:cubicBezTo>
                      <a:pt x="8714917" y="515768"/>
                      <a:pt x="9464217" y="298598"/>
                      <a:pt x="9860457" y="198268"/>
                    </a:cubicBezTo>
                    <a:cubicBezTo>
                      <a:pt x="10256697" y="97938"/>
                      <a:pt x="10382427" y="56663"/>
                      <a:pt x="10508157" y="15388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4" name="Freeform 98">
                <a:extLst>
                  <a:ext uri="{FF2B5EF4-FFF2-40B4-BE49-F238E27FC236}">
                    <a16:creationId xmlns:a16="http://schemas.microsoft.com/office/drawing/2014/main" id="{83D2D810-A5FE-49D3-B810-69B5C729C4D0}"/>
                  </a:ext>
                </a:extLst>
              </p:cNvPr>
              <p:cNvSpPr/>
              <p:nvPr/>
            </p:nvSpPr>
            <p:spPr>
              <a:xfrm>
                <a:off x="-807720" y="5835015"/>
                <a:ext cx="10706100" cy="854006"/>
              </a:xfrm>
              <a:custGeom>
                <a:avLst/>
                <a:gdLst>
                  <a:gd name="connsiteX0" fmla="*/ 10706100 w 10706100"/>
                  <a:gd name="connsiteY0" fmla="*/ 91440 h 854006"/>
                  <a:gd name="connsiteX1" fmla="*/ 10393680 w 10706100"/>
                  <a:gd name="connsiteY1" fmla="*/ 182880 h 854006"/>
                  <a:gd name="connsiteX2" fmla="*/ 9464040 w 10706100"/>
                  <a:gd name="connsiteY2" fmla="*/ 419100 h 854006"/>
                  <a:gd name="connsiteX3" fmla="*/ 7589520 w 10706100"/>
                  <a:gd name="connsiteY3" fmla="*/ 739140 h 854006"/>
                  <a:gd name="connsiteX4" fmla="*/ 5715000 w 10706100"/>
                  <a:gd name="connsiteY4" fmla="*/ 853440 h 854006"/>
                  <a:gd name="connsiteX5" fmla="*/ 3817620 w 10706100"/>
                  <a:gd name="connsiteY5" fmla="*/ 769620 h 854006"/>
                  <a:gd name="connsiteX6" fmla="*/ 1935480 w 10706100"/>
                  <a:gd name="connsiteY6" fmla="*/ 495300 h 854006"/>
                  <a:gd name="connsiteX7" fmla="*/ 1028700 w 10706100"/>
                  <a:gd name="connsiteY7" fmla="*/ 297180 h 854006"/>
                  <a:gd name="connsiteX8" fmla="*/ 594360 w 10706100"/>
                  <a:gd name="connsiteY8" fmla="*/ 175260 h 854006"/>
                  <a:gd name="connsiteX9" fmla="*/ 0 w 10706100"/>
                  <a:gd name="connsiteY9" fmla="*/ 0 h 8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06100" h="854006">
                    <a:moveTo>
                      <a:pt x="10706100" y="91440"/>
                    </a:moveTo>
                    <a:cubicBezTo>
                      <a:pt x="10653395" y="109855"/>
                      <a:pt x="10393680" y="182880"/>
                      <a:pt x="10393680" y="182880"/>
                    </a:cubicBezTo>
                    <a:cubicBezTo>
                      <a:pt x="10186670" y="237490"/>
                      <a:pt x="9931400" y="326390"/>
                      <a:pt x="9464040" y="419100"/>
                    </a:cubicBezTo>
                    <a:cubicBezTo>
                      <a:pt x="8996680" y="511810"/>
                      <a:pt x="8214360" y="666750"/>
                      <a:pt x="7589520" y="739140"/>
                    </a:cubicBezTo>
                    <a:cubicBezTo>
                      <a:pt x="6964680" y="811530"/>
                      <a:pt x="6343650" y="848360"/>
                      <a:pt x="5715000" y="853440"/>
                    </a:cubicBezTo>
                    <a:cubicBezTo>
                      <a:pt x="5086350" y="858520"/>
                      <a:pt x="4447540" y="829310"/>
                      <a:pt x="3817620" y="769620"/>
                    </a:cubicBezTo>
                    <a:cubicBezTo>
                      <a:pt x="3187700" y="709930"/>
                      <a:pt x="2400300" y="574040"/>
                      <a:pt x="1935480" y="495300"/>
                    </a:cubicBezTo>
                    <a:cubicBezTo>
                      <a:pt x="1470660" y="416560"/>
                      <a:pt x="1252220" y="350520"/>
                      <a:pt x="1028700" y="297180"/>
                    </a:cubicBezTo>
                    <a:cubicBezTo>
                      <a:pt x="805180" y="243840"/>
                      <a:pt x="594360" y="175260"/>
                      <a:pt x="594360" y="175260"/>
                    </a:cubicBezTo>
                    <a:lnTo>
                      <a:pt x="0" y="0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</p:grp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1118A28D-4E5E-464D-9907-E32EB25F6ACD}"/>
                </a:ext>
              </a:extLst>
            </p:cNvPr>
            <p:cNvSpPr/>
            <p:nvPr/>
          </p:nvSpPr>
          <p:spPr>
            <a:xfrm>
              <a:off x="6358007" y="3419754"/>
              <a:ext cx="141064" cy="162943"/>
            </a:xfrm>
            <a:prstGeom prst="ellipse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EEF895EC-4A5B-4E3C-BC23-A527B301D396}"/>
              </a:ext>
            </a:extLst>
          </p:cNvPr>
          <p:cNvSpPr txBox="1"/>
          <p:nvPr/>
        </p:nvSpPr>
        <p:spPr>
          <a:xfrm>
            <a:off x="0" y="1"/>
            <a:ext cx="9144000" cy="63737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algn="ctr"/>
            <a:r>
              <a:rPr lang="en-US" sz="3200" b="1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ITRF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 or 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NATRF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 – your choice, just use </a:t>
            </a:r>
            <a:r>
              <a:rPr lang="en-US" sz="32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EPP</a:t>
            </a: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A1389F58-F6F7-4C6F-AC48-93F986056D1E}"/>
              </a:ext>
            </a:extLst>
          </p:cNvPr>
          <p:cNvSpPr/>
          <p:nvPr/>
        </p:nvSpPr>
        <p:spPr>
          <a:xfrm rot="923700" flipH="1">
            <a:off x="575344" y="3320384"/>
            <a:ext cx="9265290" cy="9260858"/>
          </a:xfrm>
          <a:prstGeom prst="arc">
            <a:avLst>
              <a:gd name="adj1" fmla="val 16200000"/>
              <a:gd name="adj2" fmla="val 17374577"/>
            </a:avLst>
          </a:prstGeom>
          <a:ln w="19050">
            <a:solidFill>
              <a:srgbClr val="00B05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u="sng"/>
          </a:p>
        </p:txBody>
      </p:sp>
      <p:grpSp>
        <p:nvGrpSpPr>
          <p:cNvPr id="52" name="Group 51"/>
          <p:cNvGrpSpPr/>
          <p:nvPr/>
        </p:nvGrpSpPr>
        <p:grpSpPr>
          <a:xfrm>
            <a:off x="-849368" y="602007"/>
            <a:ext cx="10785848" cy="6513506"/>
            <a:chOff x="-849368" y="602007"/>
            <a:chExt cx="10785848" cy="6513506"/>
          </a:xfrm>
        </p:grpSpPr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E809394-EFF8-45B1-8F24-9F5513A67B44}"/>
                </a:ext>
              </a:extLst>
            </p:cNvPr>
            <p:cNvCxnSpPr/>
            <p:nvPr/>
          </p:nvCxnSpPr>
          <p:spPr>
            <a:xfrm flipH="1">
              <a:off x="79920" y="759213"/>
              <a:ext cx="1515511" cy="5883522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123872A-A23C-4687-9B23-2621B7E0826F}"/>
                </a:ext>
              </a:extLst>
            </p:cNvPr>
            <p:cNvCxnSpPr/>
            <p:nvPr/>
          </p:nvCxnSpPr>
          <p:spPr>
            <a:xfrm flipH="1">
              <a:off x="1034643" y="786335"/>
              <a:ext cx="1245139" cy="604690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1338E07-8D2E-41EF-8053-D2D6170D3642}"/>
                </a:ext>
              </a:extLst>
            </p:cNvPr>
            <p:cNvCxnSpPr/>
            <p:nvPr/>
          </p:nvCxnSpPr>
          <p:spPr>
            <a:xfrm flipH="1">
              <a:off x="2021967" y="789613"/>
              <a:ext cx="893534" cy="612061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767A6CFE-5860-459A-BE18-30BF3F312E1B}"/>
                </a:ext>
              </a:extLst>
            </p:cNvPr>
            <p:cNvCxnSpPr/>
            <p:nvPr/>
          </p:nvCxnSpPr>
          <p:spPr>
            <a:xfrm flipH="1">
              <a:off x="2983161" y="789613"/>
              <a:ext cx="579195" cy="612061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6992CE49-919B-437F-BD7C-848B848D3408}"/>
                </a:ext>
              </a:extLst>
            </p:cNvPr>
            <p:cNvCxnSpPr/>
            <p:nvPr/>
          </p:nvCxnSpPr>
          <p:spPr>
            <a:xfrm flipH="1">
              <a:off x="3908904" y="789613"/>
              <a:ext cx="292060" cy="632590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C5D06F02-78AD-4B6C-A4C7-F2CF3D5F72E0}"/>
                </a:ext>
              </a:extLst>
            </p:cNvPr>
            <p:cNvCxnSpPr/>
            <p:nvPr/>
          </p:nvCxnSpPr>
          <p:spPr>
            <a:xfrm>
              <a:off x="4834484" y="759213"/>
              <a:ext cx="78035" cy="6339293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EAFB512-50E1-4330-874A-FC138DD49537}"/>
                </a:ext>
              </a:extLst>
            </p:cNvPr>
            <p:cNvCxnSpPr/>
            <p:nvPr/>
          </p:nvCxnSpPr>
          <p:spPr>
            <a:xfrm>
              <a:off x="5481224" y="759213"/>
              <a:ext cx="372456" cy="615101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4F94D2E9-EC32-4B18-A305-6B48EDB50DFD}"/>
                </a:ext>
              </a:extLst>
            </p:cNvPr>
            <p:cNvCxnSpPr/>
            <p:nvPr/>
          </p:nvCxnSpPr>
          <p:spPr>
            <a:xfrm>
              <a:off x="6119947" y="789613"/>
              <a:ext cx="717439" cy="6235226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65342C3-F414-46AF-BC19-B859A3036ECA}"/>
                </a:ext>
              </a:extLst>
            </p:cNvPr>
            <p:cNvCxnSpPr/>
            <p:nvPr/>
          </p:nvCxnSpPr>
          <p:spPr>
            <a:xfrm>
              <a:off x="6748858" y="759213"/>
              <a:ext cx="1099742" cy="6296026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0D448838-0A0F-47D6-BC2E-CF342F9EE763}"/>
                </a:ext>
              </a:extLst>
            </p:cNvPr>
            <p:cNvCxnSpPr/>
            <p:nvPr/>
          </p:nvCxnSpPr>
          <p:spPr>
            <a:xfrm>
              <a:off x="7446546" y="789613"/>
              <a:ext cx="1389378" cy="6235226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511BDA3A-BD0C-48CB-A09D-680656A7505E}"/>
                </a:ext>
              </a:extLst>
            </p:cNvPr>
            <p:cNvCxnSpPr/>
            <p:nvPr/>
          </p:nvCxnSpPr>
          <p:spPr>
            <a:xfrm>
              <a:off x="8124369" y="786335"/>
              <a:ext cx="1735839" cy="6238504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9B84897B-5BE5-49D9-BF5C-C1353170B68C}"/>
                </a:ext>
              </a:extLst>
            </p:cNvPr>
            <p:cNvCxnSpPr/>
            <p:nvPr/>
          </p:nvCxnSpPr>
          <p:spPr>
            <a:xfrm>
              <a:off x="8808720" y="790575"/>
              <a:ext cx="1051488" cy="3143973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21533E05-5D04-4E48-948F-D6C665A56917}"/>
                </a:ext>
              </a:extLst>
            </p:cNvPr>
            <p:cNvCxnSpPr/>
            <p:nvPr/>
          </p:nvCxnSpPr>
          <p:spPr>
            <a:xfrm flipH="1">
              <a:off x="-849368" y="789613"/>
              <a:ext cx="1760447" cy="5401637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Freeform 88">
              <a:extLst>
                <a:ext uri="{FF2B5EF4-FFF2-40B4-BE49-F238E27FC236}">
                  <a16:creationId xmlns:a16="http://schemas.microsoft.com/office/drawing/2014/main" id="{A1D3FBBA-354D-4EDC-800F-D8BEF167BF40}"/>
                </a:ext>
              </a:extLst>
            </p:cNvPr>
            <p:cNvSpPr/>
            <p:nvPr/>
          </p:nvSpPr>
          <p:spPr>
            <a:xfrm>
              <a:off x="-160020" y="602007"/>
              <a:ext cx="9475470" cy="942200"/>
            </a:xfrm>
            <a:custGeom>
              <a:avLst/>
              <a:gdLst>
                <a:gd name="connsiteX0" fmla="*/ 8930640 w 8930640"/>
                <a:gd name="connsiteY0" fmla="*/ 45720 h 829832"/>
                <a:gd name="connsiteX1" fmla="*/ 8023860 w 8930640"/>
                <a:gd name="connsiteY1" fmla="*/ 365760 h 829832"/>
                <a:gd name="connsiteX2" fmla="*/ 6705600 w 8930640"/>
                <a:gd name="connsiteY2" fmla="*/ 647700 h 829832"/>
                <a:gd name="connsiteX3" fmla="*/ 5364480 w 8930640"/>
                <a:gd name="connsiteY3" fmla="*/ 792480 h 829832"/>
                <a:gd name="connsiteX4" fmla="*/ 4000500 w 8930640"/>
                <a:gd name="connsiteY4" fmla="*/ 822960 h 829832"/>
                <a:gd name="connsiteX5" fmla="*/ 2667000 w 8930640"/>
                <a:gd name="connsiteY5" fmla="*/ 685800 h 829832"/>
                <a:gd name="connsiteX6" fmla="*/ 1348740 w 8930640"/>
                <a:gd name="connsiteY6" fmla="*/ 411480 h 829832"/>
                <a:gd name="connsiteX7" fmla="*/ 0 w 8930640"/>
                <a:gd name="connsiteY7" fmla="*/ 0 h 82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0640" h="829832">
                  <a:moveTo>
                    <a:pt x="8930640" y="45720"/>
                  </a:moveTo>
                  <a:cubicBezTo>
                    <a:pt x="8662670" y="155575"/>
                    <a:pt x="8394700" y="265430"/>
                    <a:pt x="8023860" y="365760"/>
                  </a:cubicBezTo>
                  <a:cubicBezTo>
                    <a:pt x="7653020" y="466090"/>
                    <a:pt x="7148830" y="576580"/>
                    <a:pt x="6705600" y="647700"/>
                  </a:cubicBezTo>
                  <a:cubicBezTo>
                    <a:pt x="6262370" y="718820"/>
                    <a:pt x="5815330" y="763270"/>
                    <a:pt x="5364480" y="792480"/>
                  </a:cubicBezTo>
                  <a:cubicBezTo>
                    <a:pt x="4913630" y="821690"/>
                    <a:pt x="4450080" y="840740"/>
                    <a:pt x="4000500" y="822960"/>
                  </a:cubicBezTo>
                  <a:cubicBezTo>
                    <a:pt x="3550920" y="805180"/>
                    <a:pt x="3108960" y="754380"/>
                    <a:pt x="2667000" y="685800"/>
                  </a:cubicBezTo>
                  <a:cubicBezTo>
                    <a:pt x="2225040" y="617220"/>
                    <a:pt x="1793240" y="525780"/>
                    <a:pt x="1348740" y="411480"/>
                  </a:cubicBezTo>
                  <a:cubicBezTo>
                    <a:pt x="904240" y="297180"/>
                    <a:pt x="120650" y="55880"/>
                    <a:pt x="0" y="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2" name="Freeform 94">
              <a:extLst>
                <a:ext uri="{FF2B5EF4-FFF2-40B4-BE49-F238E27FC236}">
                  <a16:creationId xmlns:a16="http://schemas.microsoft.com/office/drawing/2014/main" id="{01A2CFFB-EB28-45CE-8CB0-1672826CC319}"/>
                </a:ext>
              </a:extLst>
            </p:cNvPr>
            <p:cNvSpPr/>
            <p:nvPr/>
          </p:nvSpPr>
          <p:spPr>
            <a:xfrm>
              <a:off x="-160020" y="1682115"/>
              <a:ext cx="9547059" cy="876459"/>
            </a:xfrm>
            <a:custGeom>
              <a:avLst/>
              <a:gdLst>
                <a:gd name="connsiteX0" fmla="*/ 0 w 9547059"/>
                <a:gd name="connsiteY0" fmla="*/ 0 h 876459"/>
                <a:gd name="connsiteX1" fmla="*/ 708660 w 9547059"/>
                <a:gd name="connsiteY1" fmla="*/ 243840 h 876459"/>
                <a:gd name="connsiteX2" fmla="*/ 2133600 w 9547059"/>
                <a:gd name="connsiteY2" fmla="*/ 617220 h 876459"/>
                <a:gd name="connsiteX3" fmla="*/ 3566160 w 9547059"/>
                <a:gd name="connsiteY3" fmla="*/ 807720 h 876459"/>
                <a:gd name="connsiteX4" fmla="*/ 5029200 w 9547059"/>
                <a:gd name="connsiteY4" fmla="*/ 876300 h 876459"/>
                <a:gd name="connsiteX5" fmla="*/ 6477000 w 9547059"/>
                <a:gd name="connsiteY5" fmla="*/ 792480 h 876459"/>
                <a:gd name="connsiteX6" fmla="*/ 7932420 w 9547059"/>
                <a:gd name="connsiteY6" fmla="*/ 556260 h 876459"/>
                <a:gd name="connsiteX7" fmla="*/ 9334500 w 9547059"/>
                <a:gd name="connsiteY7" fmla="*/ 152400 h 876459"/>
                <a:gd name="connsiteX8" fmla="*/ 9517380 w 9547059"/>
                <a:gd name="connsiteY8" fmla="*/ 91440 h 87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7059" h="876459">
                  <a:moveTo>
                    <a:pt x="0" y="0"/>
                  </a:moveTo>
                  <a:cubicBezTo>
                    <a:pt x="176530" y="70485"/>
                    <a:pt x="353060" y="140970"/>
                    <a:pt x="708660" y="243840"/>
                  </a:cubicBezTo>
                  <a:cubicBezTo>
                    <a:pt x="1064260" y="346710"/>
                    <a:pt x="1657350" y="523240"/>
                    <a:pt x="2133600" y="617220"/>
                  </a:cubicBezTo>
                  <a:cubicBezTo>
                    <a:pt x="2609850" y="711200"/>
                    <a:pt x="3083560" y="764540"/>
                    <a:pt x="3566160" y="807720"/>
                  </a:cubicBezTo>
                  <a:cubicBezTo>
                    <a:pt x="4048760" y="850900"/>
                    <a:pt x="4544060" y="878840"/>
                    <a:pt x="5029200" y="876300"/>
                  </a:cubicBezTo>
                  <a:cubicBezTo>
                    <a:pt x="5514340" y="873760"/>
                    <a:pt x="5993130" y="845820"/>
                    <a:pt x="6477000" y="792480"/>
                  </a:cubicBezTo>
                  <a:cubicBezTo>
                    <a:pt x="6960870" y="739140"/>
                    <a:pt x="7456170" y="662940"/>
                    <a:pt x="7932420" y="556260"/>
                  </a:cubicBezTo>
                  <a:cubicBezTo>
                    <a:pt x="8408670" y="449580"/>
                    <a:pt x="9070340" y="229870"/>
                    <a:pt x="9334500" y="152400"/>
                  </a:cubicBezTo>
                  <a:cubicBezTo>
                    <a:pt x="9598660" y="74930"/>
                    <a:pt x="9558020" y="83185"/>
                    <a:pt x="9517380" y="9144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3" name="Freeform 95">
              <a:extLst>
                <a:ext uri="{FF2B5EF4-FFF2-40B4-BE49-F238E27FC236}">
                  <a16:creationId xmlns:a16="http://schemas.microsoft.com/office/drawing/2014/main" id="{2CFA0F56-6738-4824-AE63-84DCF421C71F}"/>
                </a:ext>
              </a:extLst>
            </p:cNvPr>
            <p:cNvSpPr/>
            <p:nvPr/>
          </p:nvSpPr>
          <p:spPr>
            <a:xfrm>
              <a:off x="-373380" y="2710815"/>
              <a:ext cx="10035540" cy="895564"/>
            </a:xfrm>
            <a:custGeom>
              <a:avLst/>
              <a:gdLst>
                <a:gd name="connsiteX0" fmla="*/ 10035540 w 10035540"/>
                <a:gd name="connsiteY0" fmla="*/ 45720 h 895564"/>
                <a:gd name="connsiteX1" fmla="*/ 9852660 w 10035540"/>
                <a:gd name="connsiteY1" fmla="*/ 114300 h 895564"/>
                <a:gd name="connsiteX2" fmla="*/ 9113520 w 10035540"/>
                <a:gd name="connsiteY2" fmla="*/ 327660 h 895564"/>
                <a:gd name="connsiteX3" fmla="*/ 7574280 w 10035540"/>
                <a:gd name="connsiteY3" fmla="*/ 670560 h 895564"/>
                <a:gd name="connsiteX4" fmla="*/ 6012180 w 10035540"/>
                <a:gd name="connsiteY4" fmla="*/ 861060 h 895564"/>
                <a:gd name="connsiteX5" fmla="*/ 4457700 w 10035540"/>
                <a:gd name="connsiteY5" fmla="*/ 883920 h 895564"/>
                <a:gd name="connsiteX6" fmla="*/ 2895600 w 10035540"/>
                <a:gd name="connsiteY6" fmla="*/ 731520 h 895564"/>
                <a:gd name="connsiteX7" fmla="*/ 1348740 w 10035540"/>
                <a:gd name="connsiteY7" fmla="*/ 426720 h 895564"/>
                <a:gd name="connsiteX8" fmla="*/ 0 w 10035540"/>
                <a:gd name="connsiteY8" fmla="*/ 0 h 89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5540" h="895564">
                  <a:moveTo>
                    <a:pt x="10035540" y="45720"/>
                  </a:moveTo>
                  <a:cubicBezTo>
                    <a:pt x="10020935" y="56515"/>
                    <a:pt x="10006330" y="67310"/>
                    <a:pt x="9852660" y="114300"/>
                  </a:cubicBezTo>
                  <a:cubicBezTo>
                    <a:pt x="9698990" y="161290"/>
                    <a:pt x="9493250" y="234950"/>
                    <a:pt x="9113520" y="327660"/>
                  </a:cubicBezTo>
                  <a:cubicBezTo>
                    <a:pt x="8733790" y="420370"/>
                    <a:pt x="8091170" y="581660"/>
                    <a:pt x="7574280" y="670560"/>
                  </a:cubicBezTo>
                  <a:cubicBezTo>
                    <a:pt x="7057390" y="759460"/>
                    <a:pt x="6531610" y="825500"/>
                    <a:pt x="6012180" y="861060"/>
                  </a:cubicBezTo>
                  <a:cubicBezTo>
                    <a:pt x="5492750" y="896620"/>
                    <a:pt x="4977130" y="905510"/>
                    <a:pt x="4457700" y="883920"/>
                  </a:cubicBezTo>
                  <a:cubicBezTo>
                    <a:pt x="3938270" y="862330"/>
                    <a:pt x="3413760" y="807720"/>
                    <a:pt x="2895600" y="731520"/>
                  </a:cubicBezTo>
                  <a:cubicBezTo>
                    <a:pt x="2377440" y="655320"/>
                    <a:pt x="1831340" y="548640"/>
                    <a:pt x="1348740" y="426720"/>
                  </a:cubicBezTo>
                  <a:cubicBezTo>
                    <a:pt x="866140" y="304800"/>
                    <a:pt x="433070" y="152400"/>
                    <a:pt x="0" y="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4" name="Freeform 96">
              <a:extLst>
                <a:ext uri="{FF2B5EF4-FFF2-40B4-BE49-F238E27FC236}">
                  <a16:creationId xmlns:a16="http://schemas.microsoft.com/office/drawing/2014/main" id="{1D0D456E-72BD-48B1-B9AF-C56112B892D3}"/>
                </a:ext>
              </a:extLst>
            </p:cNvPr>
            <p:cNvSpPr/>
            <p:nvPr/>
          </p:nvSpPr>
          <p:spPr>
            <a:xfrm>
              <a:off x="-487680" y="3769995"/>
              <a:ext cx="10370820" cy="872529"/>
            </a:xfrm>
            <a:custGeom>
              <a:avLst/>
              <a:gdLst>
                <a:gd name="connsiteX0" fmla="*/ 10370820 w 10370820"/>
                <a:gd name="connsiteY0" fmla="*/ 0 h 872529"/>
                <a:gd name="connsiteX1" fmla="*/ 9509760 w 10370820"/>
                <a:gd name="connsiteY1" fmla="*/ 281940 h 872529"/>
                <a:gd name="connsiteX2" fmla="*/ 7856220 w 10370820"/>
                <a:gd name="connsiteY2" fmla="*/ 640080 h 872529"/>
                <a:gd name="connsiteX3" fmla="*/ 6202680 w 10370820"/>
                <a:gd name="connsiteY3" fmla="*/ 845820 h 872529"/>
                <a:gd name="connsiteX4" fmla="*/ 4518660 w 10370820"/>
                <a:gd name="connsiteY4" fmla="*/ 853440 h 872529"/>
                <a:gd name="connsiteX5" fmla="*/ 2865120 w 10370820"/>
                <a:gd name="connsiteY5" fmla="*/ 693420 h 872529"/>
                <a:gd name="connsiteX6" fmla="*/ 1211580 w 10370820"/>
                <a:gd name="connsiteY6" fmla="*/ 358140 h 872529"/>
                <a:gd name="connsiteX7" fmla="*/ 0 w 10370820"/>
                <a:gd name="connsiteY7" fmla="*/ 7620 h 87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0820" h="872529">
                  <a:moveTo>
                    <a:pt x="10370820" y="0"/>
                  </a:moveTo>
                  <a:cubicBezTo>
                    <a:pt x="10149840" y="87630"/>
                    <a:pt x="9928860" y="175260"/>
                    <a:pt x="9509760" y="281940"/>
                  </a:cubicBezTo>
                  <a:cubicBezTo>
                    <a:pt x="9090660" y="388620"/>
                    <a:pt x="8407400" y="546100"/>
                    <a:pt x="7856220" y="640080"/>
                  </a:cubicBezTo>
                  <a:cubicBezTo>
                    <a:pt x="7305040" y="734060"/>
                    <a:pt x="6758940" y="810260"/>
                    <a:pt x="6202680" y="845820"/>
                  </a:cubicBezTo>
                  <a:cubicBezTo>
                    <a:pt x="5646420" y="881380"/>
                    <a:pt x="5074920" y="878840"/>
                    <a:pt x="4518660" y="853440"/>
                  </a:cubicBezTo>
                  <a:cubicBezTo>
                    <a:pt x="3962400" y="828040"/>
                    <a:pt x="3416300" y="775970"/>
                    <a:pt x="2865120" y="693420"/>
                  </a:cubicBezTo>
                  <a:cubicBezTo>
                    <a:pt x="2313940" y="610870"/>
                    <a:pt x="1689100" y="472440"/>
                    <a:pt x="1211580" y="358140"/>
                  </a:cubicBezTo>
                  <a:cubicBezTo>
                    <a:pt x="734060" y="243840"/>
                    <a:pt x="367030" y="125730"/>
                    <a:pt x="0" y="7620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id="{5D727E83-65EA-44F1-9CE0-F084D6ECEF50}"/>
                </a:ext>
              </a:extLst>
            </p:cNvPr>
            <p:cNvSpPr/>
            <p:nvPr/>
          </p:nvSpPr>
          <p:spPr>
            <a:xfrm>
              <a:off x="-571677" y="4829027"/>
              <a:ext cx="10508157" cy="843495"/>
            </a:xfrm>
            <a:custGeom>
              <a:avLst/>
              <a:gdLst>
                <a:gd name="connsiteX0" fmla="*/ 177 w 10508157"/>
                <a:gd name="connsiteY0" fmla="*/ 148 h 843495"/>
                <a:gd name="connsiteX1" fmla="*/ 160197 w 10508157"/>
                <a:gd name="connsiteY1" fmla="*/ 45868 h 843495"/>
                <a:gd name="connsiteX2" fmla="*/ 1036497 w 10508157"/>
                <a:gd name="connsiteY2" fmla="*/ 312568 h 843495"/>
                <a:gd name="connsiteX3" fmla="*/ 2789097 w 10508157"/>
                <a:gd name="connsiteY3" fmla="*/ 663088 h 843495"/>
                <a:gd name="connsiteX4" fmla="*/ 4595037 w 10508157"/>
                <a:gd name="connsiteY4" fmla="*/ 830728 h 843495"/>
                <a:gd name="connsiteX5" fmla="*/ 6355257 w 10508157"/>
                <a:gd name="connsiteY5" fmla="*/ 807868 h 843495"/>
                <a:gd name="connsiteX6" fmla="*/ 8130717 w 10508157"/>
                <a:gd name="connsiteY6" fmla="*/ 617368 h 843495"/>
                <a:gd name="connsiteX7" fmla="*/ 9860457 w 10508157"/>
                <a:gd name="connsiteY7" fmla="*/ 198268 h 843495"/>
                <a:gd name="connsiteX8" fmla="*/ 10508157 w 10508157"/>
                <a:gd name="connsiteY8" fmla="*/ 15388 h 8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08157" h="843495">
                  <a:moveTo>
                    <a:pt x="177" y="148"/>
                  </a:moveTo>
                  <a:cubicBezTo>
                    <a:pt x="-6173" y="-3027"/>
                    <a:pt x="160197" y="45868"/>
                    <a:pt x="160197" y="45868"/>
                  </a:cubicBezTo>
                  <a:cubicBezTo>
                    <a:pt x="332917" y="97938"/>
                    <a:pt x="598347" y="209698"/>
                    <a:pt x="1036497" y="312568"/>
                  </a:cubicBezTo>
                  <a:cubicBezTo>
                    <a:pt x="1474647" y="415438"/>
                    <a:pt x="2196007" y="576728"/>
                    <a:pt x="2789097" y="663088"/>
                  </a:cubicBezTo>
                  <a:cubicBezTo>
                    <a:pt x="3382187" y="749448"/>
                    <a:pt x="4000677" y="806598"/>
                    <a:pt x="4595037" y="830728"/>
                  </a:cubicBezTo>
                  <a:cubicBezTo>
                    <a:pt x="5189397" y="854858"/>
                    <a:pt x="5765977" y="843428"/>
                    <a:pt x="6355257" y="807868"/>
                  </a:cubicBezTo>
                  <a:cubicBezTo>
                    <a:pt x="6944537" y="772308"/>
                    <a:pt x="7546517" y="718968"/>
                    <a:pt x="8130717" y="617368"/>
                  </a:cubicBezTo>
                  <a:cubicBezTo>
                    <a:pt x="8714917" y="515768"/>
                    <a:pt x="9464217" y="298598"/>
                    <a:pt x="9860457" y="198268"/>
                  </a:cubicBezTo>
                  <a:cubicBezTo>
                    <a:pt x="10256697" y="97938"/>
                    <a:pt x="10382427" y="56663"/>
                    <a:pt x="10508157" y="15388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id="{64179DF1-715E-40EA-90A4-FB20325E104F}"/>
                </a:ext>
              </a:extLst>
            </p:cNvPr>
            <p:cNvSpPr/>
            <p:nvPr/>
          </p:nvSpPr>
          <p:spPr>
            <a:xfrm>
              <a:off x="-807720" y="5835015"/>
              <a:ext cx="10706100" cy="854006"/>
            </a:xfrm>
            <a:custGeom>
              <a:avLst/>
              <a:gdLst>
                <a:gd name="connsiteX0" fmla="*/ 10706100 w 10706100"/>
                <a:gd name="connsiteY0" fmla="*/ 91440 h 854006"/>
                <a:gd name="connsiteX1" fmla="*/ 10393680 w 10706100"/>
                <a:gd name="connsiteY1" fmla="*/ 182880 h 854006"/>
                <a:gd name="connsiteX2" fmla="*/ 9464040 w 10706100"/>
                <a:gd name="connsiteY2" fmla="*/ 419100 h 854006"/>
                <a:gd name="connsiteX3" fmla="*/ 7589520 w 10706100"/>
                <a:gd name="connsiteY3" fmla="*/ 739140 h 854006"/>
                <a:gd name="connsiteX4" fmla="*/ 5715000 w 10706100"/>
                <a:gd name="connsiteY4" fmla="*/ 853440 h 854006"/>
                <a:gd name="connsiteX5" fmla="*/ 3817620 w 10706100"/>
                <a:gd name="connsiteY5" fmla="*/ 769620 h 854006"/>
                <a:gd name="connsiteX6" fmla="*/ 1935480 w 10706100"/>
                <a:gd name="connsiteY6" fmla="*/ 495300 h 854006"/>
                <a:gd name="connsiteX7" fmla="*/ 1028700 w 10706100"/>
                <a:gd name="connsiteY7" fmla="*/ 297180 h 854006"/>
                <a:gd name="connsiteX8" fmla="*/ 594360 w 10706100"/>
                <a:gd name="connsiteY8" fmla="*/ 175260 h 854006"/>
                <a:gd name="connsiteX9" fmla="*/ 0 w 10706100"/>
                <a:gd name="connsiteY9" fmla="*/ 0 h 85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06100" h="854006">
                  <a:moveTo>
                    <a:pt x="10706100" y="91440"/>
                  </a:moveTo>
                  <a:cubicBezTo>
                    <a:pt x="10653395" y="109855"/>
                    <a:pt x="10393680" y="182880"/>
                    <a:pt x="10393680" y="182880"/>
                  </a:cubicBezTo>
                  <a:cubicBezTo>
                    <a:pt x="10186670" y="237490"/>
                    <a:pt x="9931400" y="326390"/>
                    <a:pt x="9464040" y="419100"/>
                  </a:cubicBezTo>
                  <a:cubicBezTo>
                    <a:pt x="8996680" y="511810"/>
                    <a:pt x="8214360" y="666750"/>
                    <a:pt x="7589520" y="739140"/>
                  </a:cubicBezTo>
                  <a:cubicBezTo>
                    <a:pt x="6964680" y="811530"/>
                    <a:pt x="6343650" y="848360"/>
                    <a:pt x="5715000" y="853440"/>
                  </a:cubicBezTo>
                  <a:cubicBezTo>
                    <a:pt x="5086350" y="858520"/>
                    <a:pt x="4447540" y="829310"/>
                    <a:pt x="3817620" y="769620"/>
                  </a:cubicBezTo>
                  <a:cubicBezTo>
                    <a:pt x="3187700" y="709930"/>
                    <a:pt x="2400300" y="574040"/>
                    <a:pt x="1935480" y="495300"/>
                  </a:cubicBezTo>
                  <a:cubicBezTo>
                    <a:pt x="1470660" y="416560"/>
                    <a:pt x="1252220" y="350520"/>
                    <a:pt x="1028700" y="297180"/>
                  </a:cubicBezTo>
                  <a:cubicBezTo>
                    <a:pt x="805180" y="243840"/>
                    <a:pt x="594360" y="175260"/>
                    <a:pt x="594360" y="175260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424E53B-D18E-42A0-98BD-EE91DC118E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7" name="Footer Placeholder 46">
            <a:extLst>
              <a:ext uri="{FF2B5EF4-FFF2-40B4-BE49-F238E27FC236}">
                <a16:creationId xmlns:a16="http://schemas.microsoft.com/office/drawing/2014/main" id="{DB8B0038-CE24-4EEB-A0C1-B9BA6463F4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48" name="Slide Number Placeholder 47">
            <a:extLst>
              <a:ext uri="{FF2B5EF4-FFF2-40B4-BE49-F238E27FC236}">
                <a16:creationId xmlns:a16="http://schemas.microsoft.com/office/drawing/2014/main" id="{1FD38467-249F-41E8-887D-C88750CF86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842C21F-AE33-4746-B537-1CCBA51D5359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D8F30A3-7974-4B7C-A5FD-0B2E5CCE7B4D}"/>
              </a:ext>
            </a:extLst>
          </p:cNvPr>
          <p:cNvSpPr txBox="1"/>
          <p:nvPr/>
        </p:nvSpPr>
        <p:spPr>
          <a:xfrm>
            <a:off x="0" y="633810"/>
            <a:ext cx="914399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If we align the Grids at say 2020.00, then allow time to pass, we can see changing coordinates in ITRF, but also convert to/from NATRF at a date of interest!</a:t>
            </a:r>
          </a:p>
        </p:txBody>
      </p:sp>
    </p:spTree>
    <p:extLst>
      <p:ext uri="{BB962C8B-B14F-4D97-AF65-F5344CB8AC3E}">
        <p14:creationId xmlns:p14="http://schemas.microsoft.com/office/powerpoint/2010/main" val="1364832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8000" decel="8000" autoRev="1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600000">
                                      <p:cBhvr>
                                        <p:cTn id="6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22EA0589-8A9C-4951-BD0E-A208600770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Behind the Scenes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DE1AA8E-CE0C-4DFE-A3C0-F3427934BC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30D1784-295C-4282-AE69-4FE25CE326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63D1B52-EC18-4344-AB61-2A944D43BC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842C21F-AE33-4746-B537-1CCBA51D5359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ED869D5-E529-4AF6-8A6B-350D2069339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8786" t="50000" r="12574" b="31364"/>
          <a:stretch/>
        </p:blipFill>
        <p:spPr>
          <a:xfrm>
            <a:off x="1392811" y="3618634"/>
            <a:ext cx="6358378" cy="1802029"/>
          </a:xfrm>
          <a:prstGeom prst="rect">
            <a:avLst/>
          </a:prstGeom>
          <a:ln>
            <a:solidFill>
              <a:schemeClr val="accent1"/>
            </a:solidFill>
          </a:ln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7018CDF-CB3C-4C28-95BE-0260C0C57C65}"/>
              </a:ext>
            </a:extLst>
          </p:cNvPr>
          <p:cNvSpPr txBox="1"/>
          <p:nvPr/>
        </p:nvSpPr>
        <p:spPr>
          <a:xfrm>
            <a:off x="457200" y="5401333"/>
            <a:ext cx="80169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linkClick r:id="rId3"/>
              </a:rPr>
              <a:t>https://www.ngs.noaa.gov/web/science_edu/webinar_series/2019-webinars.shtml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0FCA8A8-4599-421D-BA99-E26FE58996F2}"/>
              </a:ext>
            </a:extLst>
          </p:cNvPr>
          <p:cNvSpPr txBox="1"/>
          <p:nvPr/>
        </p:nvSpPr>
        <p:spPr>
          <a:xfrm>
            <a:off x="797442" y="1192788"/>
            <a:ext cx="813390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When you submit a GPS data file (say to OPUS STATIC) NGS will </a:t>
            </a:r>
          </a:p>
          <a:p>
            <a:r>
              <a:rPr lang="en-US" sz="2400" dirty="0"/>
              <a:t>process it in ITRF, </a:t>
            </a:r>
          </a:p>
          <a:p>
            <a:r>
              <a:rPr lang="en-US" sz="2400" dirty="0"/>
              <a:t>then apply Euler Pole Parameters (EPP), </a:t>
            </a:r>
          </a:p>
          <a:p>
            <a:r>
              <a:rPr lang="en-US" sz="2400" dirty="0"/>
              <a:t>to obtain the NATRF2022 results for you. </a:t>
            </a:r>
          </a:p>
          <a:p>
            <a:endParaRPr lang="en-US" sz="2400" dirty="0"/>
          </a:p>
          <a:p>
            <a:r>
              <a:rPr lang="en-US" sz="2400" dirty="0"/>
              <a:t>See Blueprint Part 3 for details</a:t>
            </a:r>
          </a:p>
        </p:txBody>
      </p:sp>
    </p:spTree>
    <p:extLst>
      <p:ext uri="{BB962C8B-B14F-4D97-AF65-F5344CB8AC3E}">
        <p14:creationId xmlns:p14="http://schemas.microsoft.com/office/powerpoint/2010/main" val="2627502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42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16</a:t>
            </a:fld>
            <a:endParaRPr lang="en-US" altLang="en-US"/>
          </a:p>
        </p:txBody>
      </p:sp>
      <p:sp>
        <p:nvSpPr>
          <p:cNvPr id="8" name="TextBox 7"/>
          <p:cNvSpPr txBox="1"/>
          <p:nvPr/>
        </p:nvSpPr>
        <p:spPr>
          <a:xfrm rot="20211992">
            <a:off x="6714930" y="4295266"/>
            <a:ext cx="1810139" cy="646331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These arrows are ~ 1.1 meters long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3928AB1-D498-43F1-B8E9-3571723B6B02}"/>
              </a:ext>
            </a:extLst>
          </p:cNvPr>
          <p:cNvSpPr txBox="1"/>
          <p:nvPr/>
        </p:nvSpPr>
        <p:spPr>
          <a:xfrm rot="20211992">
            <a:off x="175720" y="938174"/>
            <a:ext cx="1810139" cy="646331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These arrows are ~ 1.5 meters long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99D584A-D2C0-45B9-B3F4-D2CF4B66BA39}"/>
              </a:ext>
            </a:extLst>
          </p:cNvPr>
          <p:cNvSpPr txBox="1"/>
          <p:nvPr/>
        </p:nvSpPr>
        <p:spPr>
          <a:xfrm>
            <a:off x="0" y="-5922"/>
            <a:ext cx="9144000" cy="52322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FF0000"/>
                </a:solidFill>
              </a:rPr>
              <a:t>Comparison of IGS08 and NAD83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7C21DF8-5E38-4288-96E6-688DDCED1C3A}"/>
              </a:ext>
            </a:extLst>
          </p:cNvPr>
          <p:cNvSpPr txBox="1"/>
          <p:nvPr/>
        </p:nvSpPr>
        <p:spPr>
          <a:xfrm rot="20211992">
            <a:off x="434103" y="4818422"/>
            <a:ext cx="237906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Expected HORZ Change</a:t>
            </a:r>
          </a:p>
        </p:txBody>
      </p:sp>
    </p:spTree>
    <p:extLst>
      <p:ext uri="{BB962C8B-B14F-4D97-AF65-F5344CB8AC3E}">
        <p14:creationId xmlns:p14="http://schemas.microsoft.com/office/powerpoint/2010/main" val="1750454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C:\NGS\Presentations\2013\PSLS_2013\Images\Horiz change_North Americ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42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148264" y="5841207"/>
            <a:ext cx="2169319" cy="78483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charset="0"/>
                <a:cs typeface="Arial" panose="020B0604020202020204" pitchFamily="34" charset="0"/>
              </a:rPr>
              <a:t>NAD 83(2011) to IGS08 at epoch 2022.0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17</a:t>
            </a:fld>
            <a:endParaRPr lang="en-US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669ECBD-FADB-4228-B8F6-C9AE2FDBABA0}"/>
              </a:ext>
            </a:extLst>
          </p:cNvPr>
          <p:cNvSpPr txBox="1"/>
          <p:nvPr/>
        </p:nvSpPr>
        <p:spPr>
          <a:xfrm rot="20717046">
            <a:off x="4495648" y="2266522"/>
            <a:ext cx="2822887" cy="400110"/>
          </a:xfrm>
          <a:prstGeom prst="rect">
            <a:avLst/>
          </a:prstGeom>
          <a:solidFill>
            <a:srgbClr val="92D050">
              <a:alpha val="70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</a:rPr>
              <a:t>~ 1.4 meters (NW) in MN</a:t>
            </a:r>
            <a:endParaRPr lang="en-US" sz="2000" b="1" u="sng" dirty="0">
              <a:solidFill>
                <a:srgbClr val="FF0000"/>
              </a:solidFill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1D60718E-B35B-4DFA-AA70-0F02B46BFA53}"/>
              </a:ext>
            </a:extLst>
          </p:cNvPr>
          <p:cNvSpPr/>
          <p:nvPr/>
        </p:nvSpPr>
        <p:spPr>
          <a:xfrm>
            <a:off x="5622865" y="3349625"/>
            <a:ext cx="164965" cy="158750"/>
          </a:xfrm>
          <a:prstGeom prst="ellipse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523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NGS\Presentations\2013\PSLS_2013\Images\Elpsd ht change.jpg">
            <a:extLst>
              <a:ext uri="{FF2B5EF4-FFF2-40B4-BE49-F238E27FC236}">
                <a16:creationId xmlns:a16="http://schemas.microsoft.com/office/drawing/2014/main" id="{679A3494-2A6F-40B9-A884-54ECF5A86D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1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8264" y="5841207"/>
            <a:ext cx="2169319" cy="78483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charset="0"/>
                <a:cs typeface="Arial" panose="020B0604020202020204" pitchFamily="34" charset="0"/>
              </a:rPr>
              <a:t>NAD 83(2011) to IGS08 at epoch 2022.0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18</a:t>
            </a:fld>
            <a:endParaRPr lang="en-US" alt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DA75D9AB-E5FC-4652-8238-2576AE5A7595}"/>
              </a:ext>
            </a:extLst>
          </p:cNvPr>
          <p:cNvSpPr/>
          <p:nvPr/>
        </p:nvSpPr>
        <p:spPr>
          <a:xfrm>
            <a:off x="6983299" y="2427397"/>
            <a:ext cx="164965" cy="158750"/>
          </a:xfrm>
          <a:prstGeom prst="ellipse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131D90F-20E8-434B-96CF-477518100212}"/>
              </a:ext>
            </a:extLst>
          </p:cNvPr>
          <p:cNvSpPr txBox="1"/>
          <p:nvPr/>
        </p:nvSpPr>
        <p:spPr>
          <a:xfrm rot="20717046">
            <a:off x="5074963" y="2136538"/>
            <a:ext cx="2346429" cy="400110"/>
          </a:xfrm>
          <a:prstGeom prst="rect">
            <a:avLst/>
          </a:prstGeom>
          <a:solidFill>
            <a:srgbClr val="92D050">
              <a:alpha val="70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</a:rPr>
              <a:t>~ -0.8 meters in MN</a:t>
            </a:r>
            <a:endParaRPr lang="en-US" sz="2000" b="1" u="sng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527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50F43E-B70C-4846-96BA-8F4BE06ADF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7922A4-31ED-42F5-B096-0A66EB21F2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430119-1C4E-4195-AF2C-4C7840BA80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6D54CC-7D02-4EA0-9228-AC76749790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E6DE7D-7700-437D-A08F-951B3F31E8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19</a:t>
            </a:fld>
            <a:endParaRPr lang="en-US" alt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0512AB4-EADF-4D3B-BC94-2852BDF9E0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0"/>
            <a:ext cx="9144001" cy="68580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CB54A7A-0746-4039-82AB-28782CE8147D}"/>
              </a:ext>
            </a:extLst>
          </p:cNvPr>
          <p:cNvSpPr txBox="1"/>
          <p:nvPr/>
        </p:nvSpPr>
        <p:spPr>
          <a:xfrm>
            <a:off x="5970042" y="6075597"/>
            <a:ext cx="2859633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charset="0"/>
                <a:cs typeface="Arial" panose="020B0604020202020204" pitchFamily="34" charset="0"/>
              </a:rPr>
              <a:t>NAVD88 to NAPGD2022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FDB8474-2737-49D8-B4A3-5292F722215A}"/>
              </a:ext>
            </a:extLst>
          </p:cNvPr>
          <p:cNvSpPr txBox="1"/>
          <p:nvPr/>
        </p:nvSpPr>
        <p:spPr>
          <a:xfrm rot="20717046">
            <a:off x="2142322" y="1450704"/>
            <a:ext cx="2418524" cy="400110"/>
          </a:xfrm>
          <a:prstGeom prst="rect">
            <a:avLst/>
          </a:prstGeom>
          <a:solidFill>
            <a:srgbClr val="92D050">
              <a:alpha val="70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</a:rPr>
              <a:t>~ -0.80 meters in MN</a:t>
            </a:r>
            <a:endParaRPr lang="en-US" sz="2000" b="1" u="sng" dirty="0">
              <a:solidFill>
                <a:srgbClr val="FF0000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A8555E1-14C4-41D0-B296-4043970C4748}"/>
              </a:ext>
            </a:extLst>
          </p:cNvPr>
          <p:cNvSpPr/>
          <p:nvPr/>
        </p:nvSpPr>
        <p:spPr>
          <a:xfrm>
            <a:off x="4783694" y="1350170"/>
            <a:ext cx="164965" cy="158750"/>
          </a:xfrm>
          <a:prstGeom prst="ellipse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418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0D0BD0-B9D4-431A-847D-5EAD0171E2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Session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E9DD73-B4DA-4EF6-80AB-2F178081554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New Datums for 2022 (NATRF2022, NAPGD2022)</a:t>
            </a:r>
          </a:p>
          <a:p>
            <a:r>
              <a:rPr lang="en-US" dirty="0"/>
              <a:t>State Plane and Local Coordinate Systems (SPCS2022)</a:t>
            </a:r>
          </a:p>
          <a:p>
            <a:r>
              <a:rPr lang="en-US" dirty="0"/>
              <a:t>Coordinate Conversion Tools (NCAT, VERTCON)</a:t>
            </a:r>
          </a:p>
          <a:p>
            <a:r>
              <a:rPr lang="en-US" dirty="0"/>
              <a:t>Preparatory (timeline) steps for local users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6DB901-2651-42B4-BA96-3BD4971ABC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338645-19B9-40F1-8813-B77FF0F2DA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AC39EF-FCAE-497B-A3AE-C6C56BECB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38D146A-AA1F-4021-AE4A-E1F9F853BD77}"/>
              </a:ext>
            </a:extLst>
          </p:cNvPr>
          <p:cNvSpPr txBox="1"/>
          <p:nvPr/>
        </p:nvSpPr>
        <p:spPr>
          <a:xfrm rot="20747785">
            <a:off x="2121443" y="4008942"/>
            <a:ext cx="5399847" cy="1477328"/>
          </a:xfrm>
          <a:prstGeom prst="rect">
            <a:avLst/>
          </a:prstGeom>
          <a:noFill/>
          <a:ln w="127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/>
              <a:t>Deadlines: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March 31, 2020 - SPCS2022 </a:t>
            </a:r>
            <a:r>
              <a:rPr lang="en-US" dirty="0">
                <a:solidFill>
                  <a:srgbClr val="FF0000"/>
                </a:solidFill>
              </a:rPr>
              <a:t>Proposals</a:t>
            </a:r>
            <a:r>
              <a:rPr lang="en-US" dirty="0"/>
              <a:t> due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March 31, 2021 - SPCS2022/LDP</a:t>
            </a:r>
            <a:r>
              <a:rPr lang="en-US" dirty="0">
                <a:solidFill>
                  <a:srgbClr val="FF0000"/>
                </a:solidFill>
              </a:rPr>
              <a:t> Final Designs </a:t>
            </a:r>
            <a:r>
              <a:rPr lang="en-US" dirty="0"/>
              <a:t>due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December 31, 2022 - Deprecation of US Survey Foot</a:t>
            </a:r>
          </a:p>
          <a:p>
            <a:r>
              <a:rPr lang="en-US" i="1" dirty="0"/>
              <a:t>       (see Federal Register Notice #2019-22414)</a:t>
            </a:r>
          </a:p>
        </p:txBody>
      </p:sp>
    </p:spTree>
    <p:extLst>
      <p:ext uri="{BB962C8B-B14F-4D97-AF65-F5344CB8AC3E}">
        <p14:creationId xmlns:p14="http://schemas.microsoft.com/office/powerpoint/2010/main" val="2223213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 bwMode="auto">
          <a:xfrm>
            <a:off x="177800" y="857250"/>
            <a:ext cx="83947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Gill Sans MT" pitchFamily="34" charset="0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Gill Sans MT" pitchFamily="34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Gill Sans MT" pitchFamily="34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Gill Sans MT" pitchFamily="34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Gill Sans MT" pitchFamily="34" charset="0"/>
                <a:ea typeface="MS PGothic" pitchFamily="34" charset="-128"/>
                <a:cs typeface="ＭＳ Ｐゴシック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lvl="0" algn="l"/>
            <a:r>
              <a:rPr lang="en-US" sz="3000" dirty="0"/>
              <a:t>ITRF is now mature – smaller changes each epoch</a:t>
            </a:r>
            <a:endParaRPr lang="en-US" sz="3000" dirty="0">
              <a:solidFill>
                <a:srgbClr val="1F497D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pic>
        <p:nvPicPr>
          <p:cNvPr id="11" name="Picture 2" descr="https://lh6.googleusercontent.com/MNHqbZSb-zxT-r2U9iXZ6kxInJuExwWXXRLL_XuqyT6A5jQ1lZ0kLYhGRu28QZxAjUjOtbLjKI6NUFcfF2ccJTGbrLoH2gP66elnK8dA61bI7AMWUlAdmdeg3H3fCqAYCYedgkbX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595" y="1535415"/>
            <a:ext cx="7243380" cy="5251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20</a:t>
            </a:fld>
            <a:endParaRPr lang="en-US" altLang="en-US"/>
          </a:p>
        </p:txBody>
      </p:sp>
      <p:sp>
        <p:nvSpPr>
          <p:cNvPr id="5" name="TextBox 4"/>
          <p:cNvSpPr txBox="1"/>
          <p:nvPr/>
        </p:nvSpPr>
        <p:spPr>
          <a:xfrm rot="20251788">
            <a:off x="7853950" y="5545335"/>
            <a:ext cx="11086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ITRF2014</a:t>
            </a:r>
          </a:p>
        </p:txBody>
      </p:sp>
      <p:sp>
        <p:nvSpPr>
          <p:cNvPr id="6" name="Arrow: Down 5">
            <a:extLst>
              <a:ext uri="{FF2B5EF4-FFF2-40B4-BE49-F238E27FC236}">
                <a16:creationId xmlns:a16="http://schemas.microsoft.com/office/drawing/2014/main" id="{BDEADD7A-E9E8-4305-9792-5F5AA219E0E2}"/>
              </a:ext>
            </a:extLst>
          </p:cNvPr>
          <p:cNvSpPr/>
          <p:nvPr/>
        </p:nvSpPr>
        <p:spPr>
          <a:xfrm>
            <a:off x="7560804" y="4377003"/>
            <a:ext cx="400050" cy="1166006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7677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ED7822-3F3F-443C-89C1-FF49433BBE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Access</a:t>
            </a:r>
            <a:r>
              <a:rPr lang="en-US" dirty="0"/>
              <a:t> to New Datum – Now and Future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0AB9560-2E6A-4B4A-BBEB-BB11F402CD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3"/>
            <a:ext cx="8229600" cy="1133828"/>
          </a:xfrm>
        </p:spPr>
        <p:txBody>
          <a:bodyPr/>
          <a:lstStyle/>
          <a:p>
            <a:r>
              <a:rPr lang="en-US" dirty="0"/>
              <a:t>In the future vertical datum (NAPGD2022), access will be via GPS, OPUS, and a GEOID model. Here’s a sample of current OPUS </a:t>
            </a:r>
            <a:r>
              <a:rPr lang="en-US" i="1" dirty="0">
                <a:solidFill>
                  <a:srgbClr val="FF0000"/>
                </a:solidFill>
              </a:rPr>
              <a:t>extended </a:t>
            </a:r>
            <a:r>
              <a:rPr lang="en-US" dirty="0"/>
              <a:t>output with highlighted items: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9D193F-84CA-4234-A736-9651EC9827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817608-2B78-4431-9989-7AC932DAC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5FF0EB-8B8D-47D7-B44C-318AE0E1B9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5059163-B794-4C5F-9E6C-7D56A3EA260A}"/>
              </a:ext>
            </a:extLst>
          </p:cNvPr>
          <p:cNvSpPr txBox="1"/>
          <p:nvPr/>
        </p:nvSpPr>
        <p:spPr>
          <a:xfrm>
            <a:off x="60618" y="2889896"/>
            <a:ext cx="9022764" cy="2246769"/>
          </a:xfrm>
          <a:prstGeom prst="rect">
            <a:avLst/>
          </a:prstGeom>
          <a:noFill/>
          <a:ln w="127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 </a:t>
            </a: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REF FRAME: NAD_83(2011)(EPOCH:2010.0000)              </a:t>
            </a:r>
            <a:r>
              <a:rPr lang="en-US" sz="14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ITRF2014 (EPOCH:2016.7527)</a:t>
            </a:r>
            <a:b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</a:b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       LAT:   44 59 16.25806      0.004(m)        </a:t>
            </a:r>
            <a:r>
              <a:rPr lang="en-US" sz="14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44 59 16.28545      0.004(m)</a:t>
            </a:r>
            <a:b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</a:b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     E LON:  266 30 48.71581      0.003(m)       </a:t>
            </a:r>
            <a:r>
              <a:rPr lang="en-US" sz="14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266 30 48.67189      0.003(m)</a:t>
            </a:r>
            <a:b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</a:b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     W LON:   93 29 11.28419      0.003(m)        </a:t>
            </a:r>
            <a:r>
              <a:rPr lang="en-US" sz="14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93 29 11.32811      0.003(m)</a:t>
            </a:r>
            <a:b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</a:b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    EL HGT:          274.804(m)   0.011(m)               </a:t>
            </a:r>
            <a:r>
              <a:rPr lang="en-US" sz="14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273.876(m)   0.011(m)</a:t>
            </a:r>
            <a:b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</a:b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 ORTHO HGT:          301.779(m)   0.027(m) [NAVD88 (Computed using GEOID18)]h</a:t>
            </a:r>
          </a:p>
          <a:p>
            <a:endParaRPr lang="en-US" sz="14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And at bottom of the extended OPUS report:</a:t>
            </a:r>
          </a:p>
          <a:p>
            <a:r>
              <a:rPr lang="en-US" sz="14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APPROX ORTHO HGT:    300.978 (m) </a:t>
            </a:r>
          </a:p>
          <a:p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[PROTOTYPE (Computed using xGeoid19B,GRS80,ITRF2014)]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67994D1-BD1D-4698-9090-D627A10FF61E}"/>
              </a:ext>
            </a:extLst>
          </p:cNvPr>
          <p:cNvSpPr txBox="1"/>
          <p:nvPr/>
        </p:nvSpPr>
        <p:spPr>
          <a:xfrm rot="20836325">
            <a:off x="441453" y="5371389"/>
            <a:ext cx="23870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Black = current datums</a:t>
            </a:r>
          </a:p>
          <a:p>
            <a:r>
              <a:rPr lang="en-US" dirty="0">
                <a:solidFill>
                  <a:srgbClr val="FF0000"/>
                </a:solidFill>
              </a:rPr>
              <a:t>Red = future datums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8E03618-7A7A-4E74-95D7-526F821330CD}"/>
              </a:ext>
            </a:extLst>
          </p:cNvPr>
          <p:cNvSpPr txBox="1"/>
          <p:nvPr/>
        </p:nvSpPr>
        <p:spPr>
          <a:xfrm rot="20820655">
            <a:off x="5712144" y="4776932"/>
            <a:ext cx="3124200" cy="1169551"/>
          </a:xfrm>
          <a:prstGeom prst="rect">
            <a:avLst/>
          </a:prstGeom>
          <a:solidFill>
            <a:schemeClr val="bg2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dirty="0"/>
              <a:t>Location west of Minneapolis, MN</a:t>
            </a:r>
          </a:p>
          <a:p>
            <a:r>
              <a:rPr lang="en-US" sz="1400" dirty="0"/>
              <a:t>Lat = + 0.843 m</a:t>
            </a:r>
          </a:p>
          <a:p>
            <a:r>
              <a:rPr lang="en-US" sz="1400" dirty="0"/>
              <a:t>Lon = + 0.951 m</a:t>
            </a:r>
          </a:p>
          <a:p>
            <a:r>
              <a:rPr lang="en-US" sz="1400" dirty="0"/>
              <a:t>Ell </a:t>
            </a:r>
            <a:r>
              <a:rPr lang="en-US" sz="1400" dirty="0" err="1"/>
              <a:t>Ht</a:t>
            </a:r>
            <a:r>
              <a:rPr lang="en-US" sz="1400" dirty="0"/>
              <a:t> = - 0.928 m</a:t>
            </a:r>
          </a:p>
          <a:p>
            <a:r>
              <a:rPr lang="en-US" sz="1400" dirty="0"/>
              <a:t>Ortho </a:t>
            </a:r>
            <a:r>
              <a:rPr lang="en-US" sz="1400" dirty="0" err="1"/>
              <a:t>Ht</a:t>
            </a:r>
            <a:r>
              <a:rPr lang="en-US" sz="1400" dirty="0"/>
              <a:t> = - 0.801 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6754196-525F-4E93-9139-FB6DFD50FFE9}"/>
              </a:ext>
            </a:extLst>
          </p:cNvPr>
          <p:cNvSpPr txBox="1"/>
          <p:nvPr/>
        </p:nvSpPr>
        <p:spPr>
          <a:xfrm>
            <a:off x="2870352" y="5771577"/>
            <a:ext cx="24707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File date: 2016-10-02</a:t>
            </a:r>
          </a:p>
          <a:p>
            <a:r>
              <a:rPr lang="en-US" sz="1600" dirty="0"/>
              <a:t>OPUS date: 2019-11-29</a:t>
            </a:r>
          </a:p>
        </p:txBody>
      </p:sp>
    </p:spTree>
    <p:extLst>
      <p:ext uri="{BB962C8B-B14F-4D97-AF65-F5344CB8AC3E}">
        <p14:creationId xmlns:p14="http://schemas.microsoft.com/office/powerpoint/2010/main" val="3796560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Summary:  The NSRS in 2022…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Four semi-dynamic reference frames</a:t>
            </a:r>
          </a:p>
          <a:p>
            <a:endParaRPr lang="en-US" dirty="0"/>
          </a:p>
          <a:p>
            <a:r>
              <a:rPr lang="en-US" dirty="0"/>
              <a:t>Geoid/GPS based vertical datum</a:t>
            </a:r>
          </a:p>
          <a:p>
            <a:endParaRPr lang="en-US" dirty="0"/>
          </a:p>
          <a:p>
            <a:r>
              <a:rPr lang="en-US" dirty="0"/>
              <a:t>All data will be time tagged</a:t>
            </a:r>
          </a:p>
          <a:p>
            <a:endParaRPr lang="en-US" dirty="0"/>
          </a:p>
          <a:p>
            <a:r>
              <a:rPr lang="en-US" dirty="0"/>
              <a:t>All coordinates will come from GNSS surveys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269A303-B593-45E6-8920-67DA3337AB25}" type="slidenum">
              <a:rPr lang="en-US" altLang="en-US" smtClean="0"/>
              <a:pPr>
                <a:defRPr/>
              </a:pPr>
              <a:t>22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84725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New Names</a:t>
            </a:r>
          </a:p>
        </p:txBody>
      </p:sp>
      <p:sp>
        <p:nvSpPr>
          <p:cNvPr id="19" name="Date Placeholder 18">
            <a:extLst>
              <a:ext uri="{FF2B5EF4-FFF2-40B4-BE49-F238E27FC236}">
                <a16:creationId xmlns:a16="http://schemas.microsoft.com/office/drawing/2014/main" id="{36152445-5B5E-4CB9-9628-7D689A9D6C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21" name="Footer Placeholder 20">
            <a:extLst>
              <a:ext uri="{FF2B5EF4-FFF2-40B4-BE49-F238E27FC236}">
                <a16:creationId xmlns:a16="http://schemas.microsoft.com/office/drawing/2014/main" id="{49D20A6D-47B6-4053-AB4C-DF8D1CA1B0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2" name="Slide Number Placeholder 21">
            <a:extLst>
              <a:ext uri="{FF2B5EF4-FFF2-40B4-BE49-F238E27FC236}">
                <a16:creationId xmlns:a16="http://schemas.microsoft.com/office/drawing/2014/main" id="{F97A9B49-4FBE-4FFA-B64E-B3B6185E0A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A038F7-C2D1-44BA-A135-71B31C4C941C}" type="slidenum">
              <a:rPr lang="en-US" altLang="en-US" smtClean="0"/>
              <a:pPr/>
              <a:t>23</a:t>
            </a:fld>
            <a:endParaRPr lang="en-US" alt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 bwMode="gray">
          <a:xfrm>
            <a:off x="0" y="1736623"/>
            <a:ext cx="273423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2500" lnSpcReduction="10000"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2400" b="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Char char="–"/>
              <a:defRPr sz="2000" b="0">
                <a:solidFill>
                  <a:schemeClr val="tx1"/>
                </a:solidFill>
                <a:latin typeface="Calibri"/>
                <a:cs typeface="Calibri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0">
                <a:solidFill>
                  <a:schemeClr val="tx1"/>
                </a:solidFill>
                <a:latin typeface="Calibri"/>
                <a:cs typeface="Calibri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0">
                <a:solidFill>
                  <a:schemeClr val="tx1"/>
                </a:solidFill>
                <a:latin typeface="Calibri"/>
                <a:cs typeface="Calibri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0">
                <a:solidFill>
                  <a:schemeClr val="tx1"/>
                </a:solidFill>
                <a:latin typeface="Calibri"/>
                <a:cs typeface="Calibri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en-US" sz="2400" u="sng" kern="0" dirty="0">
                <a:latin typeface="Gill Sans MT" panose="020B0502020104020203" pitchFamily="34" charset="0"/>
              </a:rPr>
              <a:t>The Old: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sz="2400" kern="0" dirty="0">
                <a:latin typeface="Gill Sans MT" panose="020B0502020104020203" pitchFamily="34" charset="0"/>
              </a:rPr>
              <a:t>NAD 83(2011)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sz="2400" kern="0" dirty="0">
              <a:latin typeface="Gill Sans MT" panose="020B0502020104020203" pitchFamily="34" charset="0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en-US" sz="2400" kern="0" dirty="0">
                <a:latin typeface="Gill Sans MT" panose="020B0502020104020203" pitchFamily="34" charset="0"/>
              </a:rPr>
              <a:t>NAD 83(PA11)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sz="2400" kern="0" dirty="0">
              <a:latin typeface="Gill Sans MT" panose="020B0502020104020203" pitchFamily="34" charset="0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en-US" sz="2400" kern="0" dirty="0">
                <a:latin typeface="Gill Sans MT" panose="020B0502020104020203" pitchFamily="34" charset="0"/>
              </a:rPr>
              <a:t>NAD 83(MA11)</a:t>
            </a:r>
          </a:p>
          <a:p>
            <a:pPr lvl="1">
              <a:defRPr/>
            </a:pPr>
            <a:endParaRPr lang="en-US" sz="2400" kern="0" dirty="0"/>
          </a:p>
          <a:p>
            <a:pPr marL="0" indent="0">
              <a:buFont typeface="Wingdings" pitchFamily="2" charset="2"/>
              <a:buNone/>
              <a:defRPr/>
            </a:pPr>
            <a:endParaRPr lang="en-US" b="1" kern="0" dirty="0">
              <a:solidFill>
                <a:srgbClr val="FF0000"/>
              </a:solidFill>
            </a:endParaRPr>
          </a:p>
        </p:txBody>
      </p:sp>
      <p:sp>
        <p:nvSpPr>
          <p:cNvPr id="13" name="Content Placeholder 2"/>
          <p:cNvSpPr txBox="1">
            <a:spLocks/>
          </p:cNvSpPr>
          <p:nvPr/>
        </p:nvSpPr>
        <p:spPr bwMode="gray">
          <a:xfrm>
            <a:off x="2590800" y="1611057"/>
            <a:ext cx="63246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2400" b="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Char char="–"/>
              <a:defRPr sz="2000" b="0">
                <a:solidFill>
                  <a:schemeClr val="tx1"/>
                </a:solidFill>
                <a:latin typeface="Calibri"/>
                <a:cs typeface="Calibri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0">
                <a:solidFill>
                  <a:schemeClr val="tx1"/>
                </a:solidFill>
                <a:latin typeface="Calibri"/>
                <a:cs typeface="Calibri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0">
                <a:solidFill>
                  <a:schemeClr val="tx1"/>
                </a:solidFill>
                <a:latin typeface="Calibri"/>
                <a:cs typeface="Calibri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0">
                <a:solidFill>
                  <a:schemeClr val="tx1"/>
                </a:solidFill>
                <a:latin typeface="Calibri"/>
                <a:cs typeface="Calibri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800" b="1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en-US" sz="2400" u="sng" kern="0" dirty="0">
                <a:latin typeface="Gill Sans MT" panose="020B0502020104020203" pitchFamily="34" charset="0"/>
              </a:rPr>
              <a:t>The New: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The North American Terrestrial Reference Frame of 2022 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	(</a:t>
            </a:r>
            <a:r>
              <a:rPr lang="en-US" sz="2000" kern="0" dirty="0">
                <a:solidFill>
                  <a:srgbClr val="FF0000"/>
                </a:solidFill>
                <a:latin typeface="Gill Sans MT" panose="020B0502020104020203" pitchFamily="34" charset="0"/>
              </a:rPr>
              <a:t>NATRF2022</a:t>
            </a:r>
            <a:r>
              <a:rPr lang="en-US" sz="2000" kern="0" dirty="0">
                <a:latin typeface="Gill Sans MT" panose="020B0502020104020203" pitchFamily="34" charset="0"/>
              </a:rPr>
              <a:t>)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sz="2000" kern="0" dirty="0">
              <a:latin typeface="Gill Sans MT" panose="020B0502020104020203" pitchFamily="34" charset="0"/>
            </a:endParaRPr>
          </a:p>
          <a:p>
            <a:pPr marL="0" indent="0"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The Caribbean Terrestrial Reference Frame of 2022 </a:t>
            </a:r>
          </a:p>
          <a:p>
            <a:pPr marL="0" indent="0"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	(CATRF2022)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sz="2000" kern="0" dirty="0">
              <a:latin typeface="Gill Sans MT" panose="020B0502020104020203" pitchFamily="34" charset="0"/>
            </a:endParaRPr>
          </a:p>
          <a:p>
            <a:pPr marL="0" indent="0"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The Pacific Terrestrial Reference Frame of 2022 </a:t>
            </a:r>
          </a:p>
          <a:p>
            <a:pPr marL="0" indent="0"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	(PATRF2022)</a:t>
            </a:r>
          </a:p>
          <a:p>
            <a:pPr marL="0" indent="0">
              <a:buNone/>
              <a:defRPr/>
            </a:pPr>
            <a:endParaRPr lang="en-US" sz="2000" kern="0" dirty="0">
              <a:latin typeface="Gill Sans MT" panose="020B0502020104020203" pitchFamily="34" charset="0"/>
            </a:endParaRPr>
          </a:p>
          <a:p>
            <a:pPr marL="0" indent="0"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The Mariana Terrestrial Reference Frame of 2022 </a:t>
            </a:r>
          </a:p>
          <a:p>
            <a:pPr marL="0" indent="0">
              <a:buNone/>
              <a:defRPr/>
            </a:pPr>
            <a:r>
              <a:rPr lang="en-US" sz="2000" kern="0" dirty="0">
                <a:latin typeface="Gill Sans MT" panose="020B0502020104020203" pitchFamily="34" charset="0"/>
              </a:rPr>
              <a:t>	(MATRF2022</a:t>
            </a:r>
            <a:r>
              <a:rPr lang="en-US" kern="0" dirty="0">
                <a:latin typeface="Gill Sans MT" panose="020B0502020104020203" pitchFamily="34" charset="0"/>
              </a:rPr>
              <a:t>)</a:t>
            </a:r>
          </a:p>
          <a:p>
            <a:pPr lvl="1">
              <a:defRPr/>
            </a:pPr>
            <a:endParaRPr lang="en-US" sz="2400" kern="0" dirty="0"/>
          </a:p>
          <a:p>
            <a:pPr marL="0" indent="0">
              <a:buFont typeface="Wingdings" pitchFamily="2" charset="2"/>
              <a:buNone/>
              <a:defRPr/>
            </a:pPr>
            <a:endParaRPr lang="en-US" b="1" kern="0" dirty="0">
              <a:solidFill>
                <a:srgbClr val="FF0000"/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V="1">
            <a:off x="1952625" y="2314575"/>
            <a:ext cx="638175" cy="1"/>
          </a:xfrm>
          <a:prstGeom prst="straightConnector1">
            <a:avLst/>
          </a:prstGeom>
          <a:ln w="254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>
            <a:off x="1952625" y="2314575"/>
            <a:ext cx="781610" cy="914400"/>
          </a:xfrm>
          <a:prstGeom prst="straightConnector1">
            <a:avLst/>
          </a:prstGeom>
          <a:ln w="254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1952624" y="3028952"/>
            <a:ext cx="781611" cy="1263290"/>
          </a:xfrm>
          <a:prstGeom prst="straightConnector1">
            <a:avLst/>
          </a:prstGeom>
          <a:ln w="254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1952624" y="3786163"/>
            <a:ext cx="781611" cy="1604989"/>
          </a:xfrm>
          <a:prstGeom prst="straightConnector1">
            <a:avLst/>
          </a:prstGeom>
          <a:ln w="254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0685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New Names</a:t>
            </a:r>
          </a:p>
        </p:txBody>
      </p:sp>
      <p:sp>
        <p:nvSpPr>
          <p:cNvPr id="22" name="Date Placeholder 21">
            <a:extLst>
              <a:ext uri="{FF2B5EF4-FFF2-40B4-BE49-F238E27FC236}">
                <a16:creationId xmlns:a16="http://schemas.microsoft.com/office/drawing/2014/main" id="{7A792AE7-14B3-4421-92BA-BFDD70CFAC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23" name="Footer Placeholder 22">
            <a:extLst>
              <a:ext uri="{FF2B5EF4-FFF2-40B4-BE49-F238E27FC236}">
                <a16:creationId xmlns:a16="http://schemas.microsoft.com/office/drawing/2014/main" id="{AA844483-AF2D-4208-84A2-8537067E0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3865D8F4-C245-42F5-A147-E3962C9E2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A038F7-C2D1-44BA-A135-71B31C4C941C}" type="slidenum">
              <a:rPr lang="en-US" altLang="en-US" smtClean="0"/>
              <a:pPr/>
              <a:t>24</a:t>
            </a:fld>
            <a:endParaRPr lang="en-US" altLang="en-US" dirty="0"/>
          </a:p>
        </p:txBody>
      </p:sp>
      <p:sp>
        <p:nvSpPr>
          <p:cNvPr id="23556" name="Content Placeholder 2"/>
          <p:cNvSpPr txBox="1">
            <a:spLocks/>
          </p:cNvSpPr>
          <p:nvPr/>
        </p:nvSpPr>
        <p:spPr bwMode="auto">
          <a:xfrm>
            <a:off x="860425" y="1524000"/>
            <a:ext cx="3711575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marL="457200" lvl="1" indent="0" eaLnBrk="1" hangingPunct="1">
              <a:buNone/>
            </a:pPr>
            <a:r>
              <a:rPr lang="en-US" altLang="en-US" sz="2400" u="sng" dirty="0">
                <a:cs typeface="Times New Roman" panose="02020603050405020304" pitchFamily="18" charset="0"/>
              </a:rPr>
              <a:t>The Old: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NAVD 88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PRVD 02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VIVD09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ASVD02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NMVD03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GUVD04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IGLD 85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IGSN71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GEOID12B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DEFLEC12B</a:t>
            </a:r>
          </a:p>
          <a:p>
            <a:pPr marL="457200" lvl="1" indent="0" eaLnBrk="1" hangingPunct="1">
              <a:buNone/>
            </a:pPr>
            <a:endParaRPr lang="en-US" altLang="en-US" dirty="0">
              <a:cs typeface="Times New Roman" panose="02020603050405020304" pitchFamily="18" charset="0"/>
            </a:endParaRPr>
          </a:p>
          <a:p>
            <a:pPr lvl="1" eaLnBrk="1" hangingPunct="1"/>
            <a:endParaRPr lang="en-US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Font typeface="Arial" panose="020B0604020202020204" pitchFamily="34" charset="0"/>
              <a:buNone/>
            </a:pP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Content Placeholder 2"/>
          <p:cNvSpPr txBox="1">
            <a:spLocks/>
          </p:cNvSpPr>
          <p:nvPr/>
        </p:nvSpPr>
        <p:spPr bwMode="auto">
          <a:xfrm>
            <a:off x="4068566" y="2514600"/>
            <a:ext cx="5075433" cy="2638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marL="457200" lvl="1" indent="0" eaLnBrk="1" hangingPunct="1">
              <a:buNone/>
            </a:pPr>
            <a:r>
              <a:rPr lang="en-US" altLang="en-US" sz="2400" u="sng" dirty="0">
                <a:cs typeface="Times New Roman" panose="02020603050405020304" pitchFamily="18" charset="0"/>
              </a:rPr>
              <a:t>The New:</a:t>
            </a: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The North American-Pacific Geopotential Datum of 2022 (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</a:rPr>
              <a:t>NAPGD2022</a:t>
            </a:r>
            <a:r>
              <a:rPr lang="en-US" altLang="en-US" sz="2400" dirty="0">
                <a:cs typeface="Times New Roman" panose="02020603050405020304" pitchFamily="18" charset="0"/>
              </a:rPr>
              <a:t>)</a:t>
            </a:r>
          </a:p>
          <a:p>
            <a:pPr marL="457200" lvl="1" indent="0" eaLnBrk="1" hangingPunct="1">
              <a:buNone/>
            </a:pPr>
            <a:endParaRPr lang="en-US" altLang="en-US" sz="2400" dirty="0">
              <a:cs typeface="Times New Roman" panose="02020603050405020304" pitchFamily="18" charset="0"/>
            </a:endParaRPr>
          </a:p>
          <a:p>
            <a:pPr marL="457200" lvl="1" indent="0" eaLnBrk="1" hangingPunct="1"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	- Will include GEOID2022</a:t>
            </a:r>
          </a:p>
          <a:p>
            <a:pPr marL="457200" lvl="1" indent="0" eaLnBrk="1" hangingPunct="1">
              <a:buNone/>
            </a:pPr>
            <a:endParaRPr lang="en-US" altLang="en-US" sz="2400" dirty="0">
              <a:cs typeface="Times New Roman" panose="02020603050405020304" pitchFamily="18" charset="0"/>
            </a:endParaRPr>
          </a:p>
          <a:p>
            <a:pPr marL="457200" lvl="1" indent="0" eaLnBrk="1" hangingPunct="1">
              <a:buNone/>
            </a:pPr>
            <a:endParaRPr lang="en-US" altLang="en-US" sz="2400" dirty="0">
              <a:cs typeface="Times New Roman" panose="02020603050405020304" pitchFamily="18" charset="0"/>
            </a:endParaRPr>
          </a:p>
          <a:p>
            <a:pPr marL="457200" lvl="1" indent="0" eaLnBrk="1" hangingPunct="1">
              <a:buNone/>
            </a:pPr>
            <a:endParaRPr lang="en-US" altLang="en-US" dirty="0">
              <a:cs typeface="Times New Roman" panose="02020603050405020304" pitchFamily="18" charset="0"/>
            </a:endParaRPr>
          </a:p>
          <a:p>
            <a:pPr lvl="1" eaLnBrk="1" hangingPunct="1"/>
            <a:endParaRPr lang="en-US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Font typeface="Arial" panose="020B0604020202020204" pitchFamily="34" charset="0"/>
              <a:buNone/>
            </a:pP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1990725"/>
            <a:ext cx="98937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Orthometric</a:t>
            </a:r>
          </a:p>
          <a:p>
            <a:r>
              <a:rPr lang="en-US" sz="1100" b="1" dirty="0">
                <a:solidFill>
                  <a:srgbClr val="FF0000"/>
                </a:solidFill>
              </a:rPr>
              <a:t>Heights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0" y="3238454"/>
            <a:ext cx="989373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Normal</a:t>
            </a:r>
          </a:p>
          <a:p>
            <a:r>
              <a:rPr lang="en-US" sz="1100" b="1" dirty="0">
                <a:solidFill>
                  <a:srgbClr val="FF0000"/>
                </a:solidFill>
              </a:rPr>
              <a:t>Orthometric</a:t>
            </a:r>
          </a:p>
          <a:p>
            <a:r>
              <a:rPr lang="en-US" sz="1100" b="1" dirty="0">
                <a:solidFill>
                  <a:srgbClr val="FF0000"/>
                </a:solidFill>
              </a:rPr>
              <a:t>Heights</a:t>
            </a:r>
          </a:p>
        </p:txBody>
      </p:sp>
      <p:sp>
        <p:nvSpPr>
          <p:cNvPr id="5" name="Left Brace 4"/>
          <p:cNvSpPr/>
          <p:nvPr/>
        </p:nvSpPr>
        <p:spPr>
          <a:xfrm>
            <a:off x="989373" y="2514599"/>
            <a:ext cx="258403" cy="2047875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-37487" y="4602095"/>
            <a:ext cx="77296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Dynamic</a:t>
            </a:r>
          </a:p>
          <a:p>
            <a:r>
              <a:rPr lang="en-US" sz="1100" b="1" dirty="0">
                <a:solidFill>
                  <a:srgbClr val="FF0000"/>
                </a:solidFill>
              </a:rPr>
              <a:t>Heights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-43837" y="5153110"/>
            <a:ext cx="66877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Gravity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-43837" y="5534848"/>
            <a:ext cx="100059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Geoid</a:t>
            </a:r>
          </a:p>
          <a:p>
            <a:r>
              <a:rPr lang="en-US" sz="1100" b="1" dirty="0">
                <a:solidFill>
                  <a:srgbClr val="FF0000"/>
                </a:solidFill>
              </a:rPr>
              <a:t>Undulations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-11222" y="5965735"/>
            <a:ext cx="114807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Deflections of</a:t>
            </a:r>
          </a:p>
          <a:p>
            <a:r>
              <a:rPr lang="en-US" sz="1100" b="1" dirty="0">
                <a:solidFill>
                  <a:srgbClr val="FF0000"/>
                </a:solidFill>
              </a:rPr>
              <a:t>the Vertical</a:t>
            </a: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63806074-EF6D-448C-9C04-E6B5048BC622}"/>
              </a:ext>
            </a:extLst>
          </p:cNvPr>
          <p:cNvSpPr/>
          <p:nvPr/>
        </p:nvSpPr>
        <p:spPr>
          <a:xfrm>
            <a:off x="2887038" y="2712378"/>
            <a:ext cx="1448656" cy="244073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7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457200" y="545066"/>
            <a:ext cx="8229600" cy="1143000"/>
          </a:xfrm>
        </p:spPr>
        <p:txBody>
          <a:bodyPr/>
          <a:lstStyle/>
          <a:p>
            <a:r>
              <a:rPr lang="en-US" altLang="en-US" dirty="0"/>
              <a:t>Intra-frame velocities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25</a:t>
            </a:fld>
            <a:endParaRPr lang="en-US" altLang="en-US"/>
          </a:p>
        </p:txBody>
      </p:sp>
      <p:graphicFrame>
        <p:nvGraphicFramePr>
          <p:cNvPr id="8" name="Chart 7"/>
          <p:cNvGraphicFramePr>
            <a:graphicFrameLocks/>
          </p:cNvGraphicFramePr>
          <p:nvPr/>
        </p:nvGraphicFramePr>
        <p:xfrm>
          <a:off x="990600" y="1870629"/>
          <a:ext cx="7696200" cy="4668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Oval 3"/>
          <p:cNvSpPr/>
          <p:nvPr/>
        </p:nvSpPr>
        <p:spPr>
          <a:xfrm rot="1841794">
            <a:off x="1456943" y="3787121"/>
            <a:ext cx="6010656" cy="916695"/>
          </a:xfrm>
          <a:prstGeom prst="ellipse">
            <a:avLst/>
          </a:prstGeom>
          <a:noFill/>
          <a:ln w="3810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201532" y="4933406"/>
            <a:ext cx="194246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</a:rPr>
              <a:t>This is the velocity of the </a:t>
            </a:r>
          </a:p>
          <a:p>
            <a:r>
              <a:rPr lang="en-US" sz="1200" b="1" dirty="0">
                <a:solidFill>
                  <a:schemeClr val="accent1"/>
                </a:solidFill>
              </a:rPr>
              <a:t>point in ITRF.  Includes all </a:t>
            </a:r>
          </a:p>
          <a:p>
            <a:r>
              <a:rPr lang="en-US" sz="1200" b="1" dirty="0">
                <a:solidFill>
                  <a:schemeClr val="accent1"/>
                </a:solidFill>
              </a:rPr>
              <a:t>movements, but the </a:t>
            </a:r>
          </a:p>
          <a:p>
            <a:r>
              <a:rPr lang="en-US" sz="1200" b="1" dirty="0">
                <a:solidFill>
                  <a:schemeClr val="accent1"/>
                </a:solidFill>
              </a:rPr>
              <a:t>dominant one is the </a:t>
            </a:r>
          </a:p>
          <a:p>
            <a:r>
              <a:rPr lang="en-US" sz="1200" b="1" dirty="0">
                <a:solidFill>
                  <a:schemeClr val="accent1"/>
                </a:solidFill>
              </a:rPr>
              <a:t>rotation of the N.A. Plate.</a:t>
            </a:r>
          </a:p>
        </p:txBody>
      </p:sp>
      <p:sp>
        <p:nvSpPr>
          <p:cNvPr id="9" name="Oval 8"/>
          <p:cNvSpPr/>
          <p:nvPr/>
        </p:nvSpPr>
        <p:spPr>
          <a:xfrm rot="171326">
            <a:off x="1644058" y="2931091"/>
            <a:ext cx="6010656" cy="576198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01532" y="1541352"/>
            <a:ext cx="19424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rgbClr val="C00000"/>
                </a:solidFill>
              </a:rPr>
              <a:t>This is the velocity of the </a:t>
            </a:r>
          </a:p>
          <a:p>
            <a:r>
              <a:rPr lang="en-US" sz="1200" b="1" dirty="0">
                <a:solidFill>
                  <a:srgbClr val="C00000"/>
                </a:solidFill>
              </a:rPr>
              <a:t>point in NATRF2022.  </a:t>
            </a:r>
          </a:p>
          <a:p>
            <a:r>
              <a:rPr lang="en-US" sz="1200" b="1" dirty="0">
                <a:solidFill>
                  <a:srgbClr val="C00000"/>
                </a:solidFill>
              </a:rPr>
              <a:t>Rotation of plate removed.</a:t>
            </a:r>
          </a:p>
          <a:p>
            <a:r>
              <a:rPr lang="en-US" sz="1200" b="1" dirty="0">
                <a:solidFill>
                  <a:srgbClr val="C00000"/>
                </a:solidFill>
              </a:rPr>
              <a:t>It is not constant because</a:t>
            </a:r>
          </a:p>
          <a:p>
            <a:r>
              <a:rPr lang="en-US" sz="1200" b="1" dirty="0">
                <a:solidFill>
                  <a:srgbClr val="C00000"/>
                </a:solidFill>
              </a:rPr>
              <a:t>the point still suffers small</a:t>
            </a:r>
          </a:p>
          <a:p>
            <a:r>
              <a:rPr lang="en-US" sz="1200" b="1" dirty="0">
                <a:solidFill>
                  <a:srgbClr val="C00000"/>
                </a:solidFill>
              </a:rPr>
              <a:t>“intra-frame” velocities.</a:t>
            </a:r>
          </a:p>
          <a:p>
            <a:r>
              <a:rPr lang="en-US" sz="1200" b="1" i="1" u="sng" dirty="0">
                <a:solidFill>
                  <a:srgbClr val="C00000"/>
                </a:solidFill>
              </a:rPr>
              <a:t>Such IFVs will be captured</a:t>
            </a:r>
          </a:p>
          <a:p>
            <a:r>
              <a:rPr lang="en-US" sz="1200" b="1" i="1" u="sng" dirty="0">
                <a:solidFill>
                  <a:srgbClr val="C00000"/>
                </a:solidFill>
              </a:rPr>
              <a:t>in a model by NGS.</a:t>
            </a:r>
          </a:p>
        </p:txBody>
      </p:sp>
    </p:spTree>
    <p:extLst>
      <p:ext uri="{BB962C8B-B14F-4D97-AF65-F5344CB8AC3E}">
        <p14:creationId xmlns:p14="http://schemas.microsoft.com/office/powerpoint/2010/main" val="3241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9" grpId="0" animBg="1"/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Blueprints for 2022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Part 1: Geometric – now available</a:t>
            </a:r>
          </a:p>
          <a:p>
            <a:endParaRPr lang="en-US" dirty="0"/>
          </a:p>
          <a:p>
            <a:r>
              <a:rPr lang="en-US" dirty="0"/>
              <a:t>Part 2:  Geopotential – now available</a:t>
            </a:r>
          </a:p>
          <a:p>
            <a:endParaRPr lang="en-US" dirty="0"/>
          </a:p>
          <a:p>
            <a:r>
              <a:rPr lang="en-US" dirty="0"/>
              <a:t>Part 3:  Working in the Modernized NSRS – now available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26</a:t>
            </a:fld>
            <a:endParaRPr lang="en-US" altLang="en-US"/>
          </a:p>
        </p:txBody>
      </p:sp>
      <p:sp>
        <p:nvSpPr>
          <p:cNvPr id="7" name="TextBox 6"/>
          <p:cNvSpPr txBox="1"/>
          <p:nvPr/>
        </p:nvSpPr>
        <p:spPr>
          <a:xfrm rot="20832284">
            <a:off x="1107175" y="5015641"/>
            <a:ext cx="81737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linkClick r:id="rId2"/>
              </a:rPr>
              <a:t>https://www.ngs.noaa.gov/datums/newdatums/policy.shtml</a:t>
            </a:r>
            <a:endParaRPr lang="en-US" dirty="0"/>
          </a:p>
          <a:p>
            <a:r>
              <a:rPr lang="en-US" dirty="0">
                <a:hlinkClick r:id="rId3"/>
              </a:rPr>
              <a:t>https://www.ngs.noaa.gov/web/science_edu/webinar_series/2019-webinars.shtml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A010B5D-4B57-49D1-BD19-3A263F9E99A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9881" t="34553" r="14643" b="35267"/>
          <a:stretch/>
        </p:blipFill>
        <p:spPr>
          <a:xfrm rot="20872725">
            <a:off x="214527" y="4282247"/>
            <a:ext cx="5072743" cy="1318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0575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/>
          <p:cNvSpPr txBox="1">
            <a:spLocks/>
          </p:cNvSpPr>
          <p:nvPr/>
        </p:nvSpPr>
        <p:spPr bwMode="auto">
          <a:xfrm>
            <a:off x="0" y="1766166"/>
            <a:ext cx="9144000" cy="1396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4400" b="1" dirty="0">
                <a:latin typeface="+mn-lt"/>
                <a:cs typeface="Times New Roman" charset="0"/>
              </a:rPr>
              <a:t>The State Plane Coordinate System</a:t>
            </a:r>
          </a:p>
          <a:p>
            <a:pPr algn="ctr" eaLnBrk="1" hangingPunct="1"/>
            <a:r>
              <a:rPr lang="en-US" sz="4000" b="1" i="1" dirty="0"/>
              <a:t>History, Policy, and Future Directions</a:t>
            </a:r>
          </a:p>
        </p:txBody>
      </p:sp>
      <p:sp>
        <p:nvSpPr>
          <p:cNvPr id="13315" name="Content Placeholder 2"/>
          <p:cNvSpPr txBox="1">
            <a:spLocks/>
          </p:cNvSpPr>
          <p:nvPr/>
        </p:nvSpPr>
        <p:spPr bwMode="auto">
          <a:xfrm>
            <a:off x="2145143" y="6067822"/>
            <a:ext cx="4853709" cy="53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20000"/>
              </a:spcBef>
              <a:buFont typeface="Arial" charset="0"/>
              <a:buNone/>
            </a:pPr>
            <a:endParaRPr lang="en-US" dirty="0">
              <a:latin typeface="+mn-lt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BD0C80A-A71A-4F19-A762-9ED2B823C0BA}"/>
              </a:ext>
            </a:extLst>
          </p:cNvPr>
          <p:cNvSpPr txBox="1">
            <a:spLocks/>
          </p:cNvSpPr>
          <p:nvPr/>
        </p:nvSpPr>
        <p:spPr bwMode="auto">
          <a:xfrm>
            <a:off x="628650" y="3162300"/>
            <a:ext cx="7724775" cy="34402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20000"/>
              </a:spcBef>
              <a:buFont typeface="Arial" charset="0"/>
              <a:buNone/>
            </a:pPr>
            <a:r>
              <a:rPr lang="en-US" sz="2800" b="1" dirty="0">
                <a:latin typeface="+mn-lt"/>
                <a:cs typeface="Times New Roman" charset="0"/>
              </a:rPr>
              <a:t>Michael L. Dennis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buFont typeface="Arial" charset="0"/>
              <a:buNone/>
            </a:pPr>
            <a:r>
              <a:rPr lang="en-US" i="1" dirty="0">
                <a:latin typeface="+mn-lt"/>
                <a:cs typeface="Times New Roman" charset="0"/>
              </a:rPr>
              <a:t>NGS SPCS2022 Project Manager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i="1" dirty="0">
                <a:latin typeface="+mn-lt"/>
                <a:cs typeface="Times New Roman" charset="0"/>
              </a:rPr>
              <a:t>March 8, 2018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i="1" dirty="0">
                <a:latin typeface="+mn-lt"/>
                <a:cs typeface="Times New Roman" charset="0"/>
              </a:rPr>
              <a:t>Edited by 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dirty="0">
                <a:latin typeface="+mn-lt"/>
                <a:cs typeface="Times New Roman" charset="0"/>
              </a:rPr>
              <a:t>Dave Zenk PE, LS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i="1" dirty="0">
                <a:latin typeface="+mn-lt"/>
                <a:cs typeface="Times New Roman" charset="0"/>
              </a:rPr>
              <a:t>NGS Northern Plains Regional Advisor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2D7290D-9AF7-4028-BC4B-6F7163FD29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8D97850-B6DD-447E-AFCF-A5F8CC44AA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CBD742-90C3-4EF1-A554-C920DFB924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27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3810B3-C9D3-4A9A-8E55-A0EC397891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SPCS and LDP Design Goals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A97AA2-189B-4F14-9059-77F7F966234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To minimize (not eliminate) scale factors between GRID and GROUND, the projections should be designed with TOPOGRAPHY in mind.</a:t>
            </a:r>
          </a:p>
          <a:p>
            <a:r>
              <a:rPr lang="en-US" dirty="0"/>
              <a:t>This was not feasible in NAD27 or NAD83, but now we have accurate and detailed surface maps (DEM / DTM) and computational power.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356C60D-EA8C-417B-B803-0BF13B5148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8678A8-A74D-46BE-8824-6D500ABD82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D5C47A-1A35-4516-AF7F-587DE70D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4760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Consider North Carolina SPCS 83 Zone</a:t>
            </a:r>
          </a:p>
        </p:txBody>
      </p:sp>
      <p:grpSp>
        <p:nvGrpSpPr>
          <p:cNvPr id="26" name="Group 17">
            <a:extLst>
              <a:ext uri="{FF2B5EF4-FFF2-40B4-BE49-F238E27FC236}">
                <a16:creationId xmlns:a16="http://schemas.microsoft.com/office/drawing/2014/main" id="{72B752A9-1346-454C-B769-7C08AEE646A4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9BD59DA7-9462-41D0-9D55-A02E0FA213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28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51CA4907-EC7F-44EC-9496-77F140258B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id="{781C7DCC-D724-422C-BF5A-B9F15BE6D444}"/>
              </a:ext>
            </a:extLst>
          </p:cNvPr>
          <p:cNvSpPr/>
          <p:nvPr/>
        </p:nvSpPr>
        <p:spPr bwMode="auto">
          <a:xfrm>
            <a:off x="-910128" y="1298993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27E924D-31A1-4548-B87B-668FFE748605}"/>
              </a:ext>
            </a:extLst>
          </p:cNvPr>
          <p:cNvCxnSpPr/>
          <p:nvPr/>
        </p:nvCxnSpPr>
        <p:spPr bwMode="auto">
          <a:xfrm flipH="1">
            <a:off x="1735075" y="4497032"/>
            <a:ext cx="566928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5DABD922-D549-4DEA-B704-0296E9045BB7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BE3BD0F-C0BF-46B6-BD16-5A6F11653DB7}"/>
              </a:ext>
            </a:extLst>
          </p:cNvPr>
          <p:cNvSpPr txBox="1"/>
          <p:nvPr/>
        </p:nvSpPr>
        <p:spPr>
          <a:xfrm>
            <a:off x="3777590" y="2807322"/>
            <a:ext cx="1624695" cy="37827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Ellipsoid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E703AE7A-AC28-4209-95A0-A6A26F20070D}"/>
              </a:ext>
            </a:extLst>
          </p:cNvPr>
          <p:cNvCxnSpPr>
            <a:cxnSpLocks/>
          </p:cNvCxnSpPr>
          <p:nvPr/>
        </p:nvCxnSpPr>
        <p:spPr bwMode="auto">
          <a:xfrm flipH="1">
            <a:off x="1237870" y="5323201"/>
            <a:ext cx="667512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A6A90AB-8D1A-424C-BA38-3FAC6AFFC8E6}"/>
              </a:ext>
            </a:extLst>
          </p:cNvPr>
          <p:cNvCxnSpPr>
            <a:cxnSpLocks/>
          </p:cNvCxnSpPr>
          <p:nvPr/>
        </p:nvCxnSpPr>
        <p:spPr bwMode="auto">
          <a:xfrm flipH="1">
            <a:off x="2463385" y="3868186"/>
            <a:ext cx="420624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41DDBCCD-F8AF-4EBD-AB22-10BA6CE6884B}"/>
              </a:ext>
            </a:extLst>
          </p:cNvPr>
          <p:cNvSpPr txBox="1"/>
          <p:nvPr/>
        </p:nvSpPr>
        <p:spPr>
          <a:xfrm>
            <a:off x="2633532" y="3536416"/>
            <a:ext cx="3870918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North standard parallel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C45F4E6-0983-4118-AE55-F2B4CCA79A44}"/>
              </a:ext>
            </a:extLst>
          </p:cNvPr>
          <p:cNvSpPr txBox="1"/>
          <p:nvPr/>
        </p:nvSpPr>
        <p:spPr>
          <a:xfrm>
            <a:off x="2133017" y="4987453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South standard parallel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596DD0C-F0DD-416C-8539-D0EFEFCAFF2F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42" name="Text Box 12">
            <a:extLst>
              <a:ext uri="{FF2B5EF4-FFF2-40B4-BE49-F238E27FC236}">
                <a16:creationId xmlns:a16="http://schemas.microsoft.com/office/drawing/2014/main" id="{E189A284-03AA-415B-8C97-812D0C58E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8" y="4965077"/>
            <a:ext cx="127548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prstClr val="black"/>
                </a:solidFill>
                <a:latin typeface="Arial"/>
                <a:cs typeface="Arial" pitchFamily="34" charset="0"/>
              </a:rPr>
              <a:t>Scale = 1</a:t>
            </a:r>
          </a:p>
        </p:txBody>
      </p:sp>
      <p:sp>
        <p:nvSpPr>
          <p:cNvPr id="43" name="Text Box 12">
            <a:extLst>
              <a:ext uri="{FF2B5EF4-FFF2-40B4-BE49-F238E27FC236}">
                <a16:creationId xmlns:a16="http://schemas.microsoft.com/office/drawing/2014/main" id="{9EC4CE04-61D8-4D0C-8AEC-1C3614349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050" y="3557049"/>
            <a:ext cx="129816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prstClr val="black"/>
                </a:solidFill>
                <a:latin typeface="Arial"/>
                <a:cs typeface="Arial" pitchFamily="34" charset="0"/>
              </a:rPr>
              <a:t>Scale = 1</a:t>
            </a:r>
          </a:p>
        </p:txBody>
      </p:sp>
      <p:sp>
        <p:nvSpPr>
          <p:cNvPr id="44" name="Text Box 12">
            <a:extLst>
              <a:ext uri="{FF2B5EF4-FFF2-40B4-BE49-F238E27FC236}">
                <a16:creationId xmlns:a16="http://schemas.microsoft.com/office/drawing/2014/main" id="{9C36FBBA-5BED-47F2-A9C7-095CEA129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9990" y="2918242"/>
            <a:ext cx="127548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(1:7849)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53534D6-7032-49FF-B24E-FC1463D6C06A}"/>
              </a:ext>
            </a:extLst>
          </p:cNvPr>
          <p:cNvSpPr txBox="1"/>
          <p:nvPr/>
        </p:nvSpPr>
        <p:spPr>
          <a:xfrm>
            <a:off x="304800" y="1293115"/>
            <a:ext cx="3844105" cy="1661993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Secant Lambert Conformal Conic projection, 2-parallel definition: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Standard parallels</a:t>
            </a: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North = 36°10’N (exact)</a:t>
            </a: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South = 34°20’N (exact)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F6FB06-6AB3-4ABC-94B9-22EE246FE435}"/>
              </a:ext>
            </a:extLst>
          </p:cNvPr>
          <p:cNvSpPr txBox="1"/>
          <p:nvPr/>
        </p:nvSpPr>
        <p:spPr>
          <a:xfrm>
            <a:off x="6068291" y="1296459"/>
            <a:ext cx="3039581" cy="1785104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It </a:t>
            </a:r>
            <a:r>
              <a:rPr lang="en-US" b="1" kern="0" dirty="0" err="1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kumimoji="0" lang="en-US" sz="1800" b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 EXACTLY</a:t>
            </a:r>
            <a:r>
              <a:rPr kumimoji="0" lang="en-US" sz="1800" b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 the same as this 1-parallel definition: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Central </a:t>
            </a:r>
            <a:r>
              <a:rPr lang="en-US" b="1" kern="0" dirty="0" err="1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andard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 parallel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35°15’06.33096…”N</a:t>
            </a: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Scale = </a:t>
            </a:r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0.9998 7259…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C6C0A9C-FD6A-433E-A27C-593000A08B2F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sp>
        <p:nvSpPr>
          <p:cNvPr id="22" name="Freeform 53">
            <a:extLst>
              <a:ext uri="{FF2B5EF4-FFF2-40B4-BE49-F238E27FC236}">
                <a16:creationId xmlns:a16="http://schemas.microsoft.com/office/drawing/2014/main" id="{485D2719-8074-476E-9A9B-DB596C5478F8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7F4BE9D-7759-464B-B482-D38332F931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99AB63F-A7AD-4002-BFC0-0AD9EE7C72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62BEFF-A8CB-4637-AE22-E0785D59CC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29</a:t>
            </a:fld>
            <a:endParaRPr lang="en-US" dirty="0"/>
          </a:p>
        </p:txBody>
      </p:sp>
      <p:sp>
        <p:nvSpPr>
          <p:cNvPr id="39" name="Text Box 12">
            <a:extLst>
              <a:ext uri="{FF2B5EF4-FFF2-40B4-BE49-F238E27FC236}">
                <a16:creationId xmlns:a16="http://schemas.microsoft.com/office/drawing/2014/main" id="{77E1098D-9E77-4D7D-9459-E05BBCE3E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40" name="Text Box 12">
            <a:extLst>
              <a:ext uri="{FF2B5EF4-FFF2-40B4-BE49-F238E27FC236}">
                <a16:creationId xmlns:a16="http://schemas.microsoft.com/office/drawing/2014/main" id="{61DC92E0-18B2-46E3-ADF9-156808F0E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6812" y="4457979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0.99987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586D507-DEA7-4399-A842-54E61E8BEA51}"/>
              </a:ext>
            </a:extLst>
          </p:cNvPr>
          <p:cNvSpPr txBox="1"/>
          <p:nvPr/>
        </p:nvSpPr>
        <p:spPr>
          <a:xfrm>
            <a:off x="3255354" y="1852893"/>
            <a:ext cx="2640152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4950E39-8C6A-4826-8386-329D41718A6A}"/>
              </a:ext>
            </a:extLst>
          </p:cNvPr>
          <p:cNvSpPr/>
          <p:nvPr/>
        </p:nvSpPr>
        <p:spPr>
          <a:xfrm rot="19874176">
            <a:off x="6912667" y="4371397"/>
            <a:ext cx="643642" cy="34743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4942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/>
      <p:bldP spid="35" grpId="0"/>
      <p:bldP spid="36" grpId="0"/>
      <p:bldP spid="37" grpId="0"/>
      <p:bldP spid="42" grpId="0"/>
      <p:bldP spid="43" grpId="0"/>
      <p:bldP spid="44" grpId="0"/>
      <p:bldP spid="24" grpId="0"/>
      <p:bldP spid="38" grpId="0" animBg="1"/>
      <p:bldP spid="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592A4A-D39E-4A94-B842-9D62D7DC6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replace NAVD 88 and NAD 83?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E384A6-7CAB-46B9-8F6C-6DAF0994E7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1500" y="1190866"/>
            <a:ext cx="8229600" cy="1648267"/>
          </a:xfrm>
        </p:spPr>
        <p:txBody>
          <a:bodyPr/>
          <a:lstStyle/>
          <a:p>
            <a:r>
              <a:rPr lang="en-US" dirty="0"/>
              <a:t>It’s the next logical step in a century old progression.</a:t>
            </a:r>
          </a:p>
          <a:p>
            <a:pPr lvl="1"/>
            <a:r>
              <a:rPr lang="en-US" dirty="0"/>
              <a:t>Migration from </a:t>
            </a:r>
            <a:r>
              <a:rPr lang="en-US" u="sng" dirty="0">
                <a:solidFill>
                  <a:srgbClr val="FF0000"/>
                </a:solidFill>
              </a:rPr>
              <a:t>assumed</a:t>
            </a:r>
            <a:r>
              <a:rPr lang="en-US" dirty="0"/>
              <a:t> coordinates, height, and direction to worldwide need to share </a:t>
            </a:r>
            <a:r>
              <a:rPr lang="en-US" u="sng" dirty="0">
                <a:solidFill>
                  <a:srgbClr val="FF0000"/>
                </a:solidFill>
              </a:rPr>
              <a:t>unified</a:t>
            </a:r>
            <a:r>
              <a:rPr lang="en-US" dirty="0"/>
              <a:t> datasets.</a:t>
            </a:r>
          </a:p>
          <a:p>
            <a:r>
              <a:rPr lang="en-US" dirty="0"/>
              <a:t>US Standard Datum -&gt; NAD27 -&gt; NAD83 -&gt; NATRF2022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7AF065-6877-49C5-BC7F-EA2BBA28E4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1AE4AA-F6AC-4ED4-BE58-F704844EC5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898841-2135-4C2C-9CBC-EEEA525617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3</a:t>
            </a:fld>
            <a:endParaRPr lang="en-US" alt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15F56F7-0B8C-4AE2-A171-EFED87DF7D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38680" y="2927056"/>
            <a:ext cx="4648200" cy="348615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8D9F7D0-09D3-4BDB-8F0D-F2FA386B0D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5482"/>
          <a:stretch/>
        </p:blipFill>
        <p:spPr>
          <a:xfrm rot="2382901">
            <a:off x="1006272" y="2545044"/>
            <a:ext cx="616509" cy="325755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1D14CE7-F28F-4592-A0AD-C07CE9D0EAB3}"/>
              </a:ext>
            </a:extLst>
          </p:cNvPr>
          <p:cNvSpPr txBox="1"/>
          <p:nvPr/>
        </p:nvSpPr>
        <p:spPr>
          <a:xfrm rot="18585303">
            <a:off x="832382" y="3862072"/>
            <a:ext cx="25189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Assumed NORTH</a:t>
            </a:r>
          </a:p>
          <a:p>
            <a:r>
              <a:rPr lang="en-US" dirty="0"/>
              <a:t>N=5,000</a:t>
            </a:r>
          </a:p>
          <a:p>
            <a:r>
              <a:rPr lang="en-US" dirty="0"/>
              <a:t>E=10,000</a:t>
            </a:r>
          </a:p>
          <a:p>
            <a:r>
              <a:rPr lang="en-US" dirty="0" err="1"/>
              <a:t>Ht</a:t>
            </a:r>
            <a:r>
              <a:rPr lang="en-US" dirty="0"/>
              <a:t>=100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CD9FFA2-4985-4A18-9DD6-15D42725702C}"/>
              </a:ext>
            </a:extLst>
          </p:cNvPr>
          <p:cNvCxnSpPr>
            <a:cxnSpLocks/>
          </p:cNvCxnSpPr>
          <p:nvPr/>
        </p:nvCxnSpPr>
        <p:spPr>
          <a:xfrm>
            <a:off x="2764471" y="4653915"/>
            <a:ext cx="1771650" cy="0"/>
          </a:xfrm>
          <a:prstGeom prst="straightConnector1">
            <a:avLst/>
          </a:prstGeom>
          <a:ln w="60325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609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1B27F3-0FED-404F-8219-340BF105EF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Secant Lambert Cone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01C8128A-F229-46E6-9C19-5DE621A8251D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C8A5DB2-3548-4B0D-B991-40E435693F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6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51F40690-AD58-4D62-AECB-E549F882F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2AD99F03-E0E2-4EBD-9B98-14A02391EF9A}"/>
              </a:ext>
            </a:extLst>
          </p:cNvPr>
          <p:cNvSpPr/>
          <p:nvPr/>
        </p:nvSpPr>
        <p:spPr bwMode="auto">
          <a:xfrm>
            <a:off x="-910128" y="1298993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9B84C97-DA55-4D3D-A422-CF47D2A34032}"/>
              </a:ext>
            </a:extLst>
          </p:cNvPr>
          <p:cNvCxnSpPr/>
          <p:nvPr/>
        </p:nvCxnSpPr>
        <p:spPr bwMode="auto">
          <a:xfrm flipH="1">
            <a:off x="1735075" y="4497032"/>
            <a:ext cx="566928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177340A-D72E-44E1-9C63-960CBB14B723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D75AD60-5D46-440B-A251-9673E353F818}"/>
              </a:ext>
            </a:extLst>
          </p:cNvPr>
          <p:cNvCxnSpPr>
            <a:cxnSpLocks/>
          </p:cNvCxnSpPr>
          <p:nvPr/>
        </p:nvCxnSpPr>
        <p:spPr bwMode="auto">
          <a:xfrm flipH="1">
            <a:off x="1237870" y="5323201"/>
            <a:ext cx="667512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7FE2917-C30C-4A3D-8CD4-7041B5A04955}"/>
              </a:ext>
            </a:extLst>
          </p:cNvPr>
          <p:cNvCxnSpPr>
            <a:cxnSpLocks/>
          </p:cNvCxnSpPr>
          <p:nvPr/>
        </p:nvCxnSpPr>
        <p:spPr bwMode="auto">
          <a:xfrm flipH="1">
            <a:off x="2463385" y="3868186"/>
            <a:ext cx="420624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20AF852C-10A8-456B-87F9-476293C8A6D2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CB14C06-B5DD-4CD2-AA81-D1A474870FB4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2FB14FE-5D2D-4E96-829D-8E3E61A9DFD3}"/>
              </a:ext>
            </a:extLst>
          </p:cNvPr>
          <p:cNvCxnSpPr>
            <a:cxnSpLocks/>
          </p:cNvCxnSpPr>
          <p:nvPr/>
        </p:nvCxnSpPr>
        <p:spPr>
          <a:xfrm>
            <a:off x="4572000" y="1295400"/>
            <a:ext cx="0" cy="189020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26">
            <a:extLst>
              <a:ext uri="{FF2B5EF4-FFF2-40B4-BE49-F238E27FC236}">
                <a16:creationId xmlns:a16="http://schemas.microsoft.com/office/drawing/2014/main" id="{2B38820F-8A33-491B-B8B0-9523128DD2F6}"/>
              </a:ext>
            </a:extLst>
          </p:cNvPr>
          <p:cNvSpPr/>
          <p:nvPr/>
        </p:nvSpPr>
        <p:spPr>
          <a:xfrm>
            <a:off x="3966432" y="686157"/>
            <a:ext cx="1200146" cy="1232268"/>
          </a:xfrm>
          <a:prstGeom prst="arc">
            <a:avLst>
              <a:gd name="adj1" fmla="val 2902362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5D3C2BA-2199-4FCA-AD69-4150EC9E431E}"/>
              </a:ext>
            </a:extLst>
          </p:cNvPr>
          <p:cNvSpPr/>
          <p:nvPr/>
        </p:nvSpPr>
        <p:spPr>
          <a:xfrm>
            <a:off x="5066883" y="1476535"/>
            <a:ext cx="1859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</a:t>
            </a:r>
            <a:endParaRPr lang="en-US" dirty="0"/>
          </a:p>
        </p:txBody>
      </p:sp>
      <p:sp>
        <p:nvSpPr>
          <p:cNvPr id="29" name="Freeform 53">
            <a:extLst>
              <a:ext uri="{FF2B5EF4-FFF2-40B4-BE49-F238E27FC236}">
                <a16:creationId xmlns:a16="http://schemas.microsoft.com/office/drawing/2014/main" id="{1AE47EC4-FFBC-412E-AD79-FF45CC7A66D1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A342DE-D3B6-4281-805D-1177907B5A0B}"/>
              </a:ext>
            </a:extLst>
          </p:cNvPr>
          <p:cNvSpPr txBox="1"/>
          <p:nvPr/>
        </p:nvSpPr>
        <p:spPr>
          <a:xfrm>
            <a:off x="6356647" y="2053750"/>
            <a:ext cx="2419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Not Fitting Terrain</a:t>
            </a:r>
          </a:p>
          <a:p>
            <a:r>
              <a:rPr lang="en-US" dirty="0"/>
              <a:t>What Can We Do?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8B81029-CAF2-42D7-98A9-B0CBCA324E46}"/>
              </a:ext>
            </a:extLst>
          </p:cNvPr>
          <p:cNvCxnSpPr>
            <a:cxnSpLocks/>
          </p:cNvCxnSpPr>
          <p:nvPr/>
        </p:nvCxnSpPr>
        <p:spPr>
          <a:xfrm>
            <a:off x="2625167" y="2986374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D275AC0-731E-4BAF-9FAF-ECBD3B709735}"/>
              </a:ext>
            </a:extLst>
          </p:cNvPr>
          <p:cNvCxnSpPr>
            <a:cxnSpLocks/>
          </p:cNvCxnSpPr>
          <p:nvPr/>
        </p:nvCxnSpPr>
        <p:spPr>
          <a:xfrm>
            <a:off x="3100388" y="3185101"/>
            <a:ext cx="90817" cy="269032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DA2F671-C5F6-4F4D-9351-FDA3A78B1EC5}"/>
              </a:ext>
            </a:extLst>
          </p:cNvPr>
          <p:cNvCxnSpPr>
            <a:cxnSpLocks/>
          </p:cNvCxnSpPr>
          <p:nvPr/>
        </p:nvCxnSpPr>
        <p:spPr>
          <a:xfrm>
            <a:off x="2139011" y="3567129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BC96A01-FDC1-4749-94CF-D23152748DF0}"/>
              </a:ext>
            </a:extLst>
          </p:cNvPr>
          <p:cNvCxnSpPr>
            <a:cxnSpLocks/>
          </p:cNvCxnSpPr>
          <p:nvPr/>
        </p:nvCxnSpPr>
        <p:spPr>
          <a:xfrm>
            <a:off x="1576665" y="4240803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1D980ED-1420-4A23-B068-BE2447A74719}"/>
              </a:ext>
            </a:extLst>
          </p:cNvPr>
          <p:cNvCxnSpPr>
            <a:cxnSpLocks/>
          </p:cNvCxnSpPr>
          <p:nvPr/>
        </p:nvCxnSpPr>
        <p:spPr>
          <a:xfrm>
            <a:off x="918731" y="5040131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7264FAB-99C4-41AC-A169-0EC6BED30658}"/>
              </a:ext>
            </a:extLst>
          </p:cNvPr>
          <p:cNvCxnSpPr>
            <a:cxnSpLocks/>
          </p:cNvCxnSpPr>
          <p:nvPr/>
        </p:nvCxnSpPr>
        <p:spPr>
          <a:xfrm>
            <a:off x="441703" y="5644955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1FCDFA7-484D-44E1-80F8-2A37FD60CBA1}"/>
              </a:ext>
            </a:extLst>
          </p:cNvPr>
          <p:cNvCxnSpPr>
            <a:cxnSpLocks/>
          </p:cNvCxnSpPr>
          <p:nvPr/>
        </p:nvCxnSpPr>
        <p:spPr>
          <a:xfrm>
            <a:off x="2324100" y="3585641"/>
            <a:ext cx="150017" cy="25427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A82C510-4EC3-46CD-ACC3-09E577D95DA7}"/>
              </a:ext>
            </a:extLst>
          </p:cNvPr>
          <p:cNvCxnSpPr>
            <a:cxnSpLocks/>
          </p:cNvCxnSpPr>
          <p:nvPr/>
        </p:nvCxnSpPr>
        <p:spPr>
          <a:xfrm>
            <a:off x="1613125" y="4311908"/>
            <a:ext cx="186605" cy="17102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700D24C-6F37-41AC-8E1D-8B9BFDD8DC69}"/>
              </a:ext>
            </a:extLst>
          </p:cNvPr>
          <p:cNvCxnSpPr>
            <a:cxnSpLocks/>
          </p:cNvCxnSpPr>
          <p:nvPr/>
        </p:nvCxnSpPr>
        <p:spPr>
          <a:xfrm>
            <a:off x="988219" y="5207794"/>
            <a:ext cx="249592" cy="11540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DE64C280-2313-4D27-9F02-E4C9565E0478}"/>
              </a:ext>
            </a:extLst>
          </p:cNvPr>
          <p:cNvCxnSpPr>
            <a:cxnSpLocks/>
          </p:cNvCxnSpPr>
          <p:nvPr/>
        </p:nvCxnSpPr>
        <p:spPr>
          <a:xfrm>
            <a:off x="728581" y="6029325"/>
            <a:ext cx="257257" cy="4663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8878B50B-6E92-4751-AFD6-640E04C136A5}"/>
              </a:ext>
            </a:extLst>
          </p:cNvPr>
          <p:cNvSpPr txBox="1"/>
          <p:nvPr/>
        </p:nvSpPr>
        <p:spPr>
          <a:xfrm>
            <a:off x="215595" y="1950315"/>
            <a:ext cx="32306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Note: Perpendicular Line to Cone (</a:t>
            </a:r>
            <a:r>
              <a:rPr lang="en-US" dirty="0">
                <a:solidFill>
                  <a:srgbClr val="0070C0"/>
                </a:solidFill>
              </a:rPr>
              <a:t>blue</a:t>
            </a:r>
            <a:r>
              <a:rPr lang="en-US" dirty="0"/>
              <a:t>) is also Perpendicular to ellipsoid (</a:t>
            </a:r>
            <a:r>
              <a:rPr lang="en-US" dirty="0">
                <a:solidFill>
                  <a:srgbClr val="FFC000"/>
                </a:solidFill>
              </a:rPr>
              <a:t>yellow</a:t>
            </a:r>
            <a:r>
              <a:rPr lang="en-US" dirty="0"/>
              <a:t>) at the Projection Axis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03153512-1B53-43E8-81B0-17E3AD6E9152}"/>
              </a:ext>
            </a:extLst>
          </p:cNvPr>
          <p:cNvCxnSpPr/>
          <p:nvPr/>
        </p:nvCxnSpPr>
        <p:spPr>
          <a:xfrm>
            <a:off x="728581" y="3318044"/>
            <a:ext cx="738712" cy="846202"/>
          </a:xfrm>
          <a:prstGeom prst="straightConnector1">
            <a:avLst/>
          </a:prstGeom>
          <a:ln w="34925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12">
            <a:extLst>
              <a:ext uri="{FF2B5EF4-FFF2-40B4-BE49-F238E27FC236}">
                <a16:creationId xmlns:a16="http://schemas.microsoft.com/office/drawing/2014/main" id="{F4B30B23-5C10-460E-A10E-F9403E7D58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8145EB3D-F534-4D05-B229-78F3A075DD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10D585DD-532D-4148-9584-3ACC863AB4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30</a:t>
            </a:fld>
            <a:endParaRPr lang="en-US" dirty="0"/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6D438F80-CAAF-4CEE-A39B-EEEBF8FFD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38" name="Text Box 12">
            <a:extLst>
              <a:ext uri="{FF2B5EF4-FFF2-40B4-BE49-F238E27FC236}">
                <a16:creationId xmlns:a16="http://schemas.microsoft.com/office/drawing/2014/main" id="{112B191E-EDDE-4716-B89E-3A8B979588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6812" y="4457979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0.99987</a:t>
            </a:r>
          </a:p>
        </p:txBody>
      </p:sp>
      <p:sp>
        <p:nvSpPr>
          <p:cNvPr id="39" name="Text Box 12">
            <a:extLst>
              <a:ext uri="{FF2B5EF4-FFF2-40B4-BE49-F238E27FC236}">
                <a16:creationId xmlns:a16="http://schemas.microsoft.com/office/drawing/2014/main" id="{C348173C-0652-4284-A159-99CC18F98591}"/>
              </a:ext>
            </a:extLst>
          </p:cNvPr>
          <p:cNvSpPr txBox="1">
            <a:spLocks noChangeArrowheads="1"/>
          </p:cNvSpPr>
          <p:nvPr/>
        </p:nvSpPr>
        <p:spPr bwMode="auto">
          <a:xfrm rot="21054306">
            <a:off x="6982805" y="3021005"/>
            <a:ext cx="2075546" cy="707886"/>
          </a:xfrm>
          <a:prstGeom prst="rect">
            <a:avLst/>
          </a:prstGeom>
          <a:solidFill>
            <a:srgbClr val="FF3300">
              <a:alpha val="18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00B050"/>
                </a:solidFill>
                <a:latin typeface="Arial"/>
                <a:cs typeface="Arial" pitchFamily="34" charset="0"/>
              </a:rPr>
              <a:t>Grid to Ground Scale not ~ 1.0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A8BA786-79EA-4A7D-B925-D6ABF966C079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B26E37BC-7C51-450A-8860-6EC7C37FD6BB}"/>
              </a:ext>
            </a:extLst>
          </p:cNvPr>
          <p:cNvSpPr/>
          <p:nvPr/>
        </p:nvSpPr>
        <p:spPr>
          <a:xfrm rot="19874176">
            <a:off x="6912667" y="4371397"/>
            <a:ext cx="643642" cy="34743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939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44EA76-1D81-4687-975C-4A09B92AC4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Tangent Lambert Cone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6913554B-0C0A-4CFC-8FE8-4DF5EA34891E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12A70BD-9CFF-407B-AE8B-0B4A069FC5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6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2B414BE9-76E2-4739-A4B6-EB4052C31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88A0A82D-822C-45CE-9BE0-24FDF5DD8C43}"/>
              </a:ext>
            </a:extLst>
          </p:cNvPr>
          <p:cNvSpPr/>
          <p:nvPr/>
        </p:nvSpPr>
        <p:spPr bwMode="auto">
          <a:xfrm>
            <a:off x="-910128" y="1052255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64EAEBA-2EE0-474E-B324-A37A0C44C68D}"/>
              </a:ext>
            </a:extLst>
          </p:cNvPr>
          <p:cNvCxnSpPr/>
          <p:nvPr/>
        </p:nvCxnSpPr>
        <p:spPr bwMode="auto">
          <a:xfrm flipH="1">
            <a:off x="1735075" y="4497032"/>
            <a:ext cx="566928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CBAF8CD6-A0DD-4414-A5A2-0650274688E8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84435B-25E7-4AED-BA29-7A637FE19BB9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FFCF713-4ED7-4DD2-A971-2F5B9D805D2B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5F22A31-8818-4788-B41F-FCF2E64A8CFF}"/>
              </a:ext>
            </a:extLst>
          </p:cNvPr>
          <p:cNvCxnSpPr>
            <a:cxnSpLocks/>
          </p:cNvCxnSpPr>
          <p:nvPr/>
        </p:nvCxnSpPr>
        <p:spPr>
          <a:xfrm>
            <a:off x="4572000" y="1048662"/>
            <a:ext cx="0" cy="213693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D96402A-F4E6-4F51-B534-E54BBB01AE91}"/>
              </a:ext>
            </a:extLst>
          </p:cNvPr>
          <p:cNvSpPr/>
          <p:nvPr/>
        </p:nvSpPr>
        <p:spPr>
          <a:xfrm>
            <a:off x="5066883" y="1229797"/>
            <a:ext cx="1859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</a:t>
            </a:r>
            <a:endParaRPr lang="en-US" dirty="0"/>
          </a:p>
        </p:txBody>
      </p:sp>
      <p:sp>
        <p:nvSpPr>
          <p:cNvPr id="16" name="Arc 15">
            <a:extLst>
              <a:ext uri="{FF2B5EF4-FFF2-40B4-BE49-F238E27FC236}">
                <a16:creationId xmlns:a16="http://schemas.microsoft.com/office/drawing/2014/main" id="{756C5AD9-0E45-4668-A19C-69A944DBE591}"/>
              </a:ext>
            </a:extLst>
          </p:cNvPr>
          <p:cNvSpPr/>
          <p:nvPr/>
        </p:nvSpPr>
        <p:spPr>
          <a:xfrm>
            <a:off x="3966432" y="511989"/>
            <a:ext cx="1200146" cy="1232268"/>
          </a:xfrm>
          <a:prstGeom prst="arc">
            <a:avLst>
              <a:gd name="adj1" fmla="val 2902362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53">
            <a:extLst>
              <a:ext uri="{FF2B5EF4-FFF2-40B4-BE49-F238E27FC236}">
                <a16:creationId xmlns:a16="http://schemas.microsoft.com/office/drawing/2014/main" id="{D1E6267D-308B-42DC-ABD1-FD6257F62857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9C1D67-EF03-48F8-B285-E004C7C79318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Move Cone Up </a:t>
            </a:r>
          </a:p>
          <a:p>
            <a:r>
              <a:rPr lang="en-US" dirty="0"/>
              <a:t>Same Projection Axis, Different scale factor</a:t>
            </a: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024944B9-313C-4F67-85B4-8C530B76199B}"/>
              </a:ext>
            </a:extLst>
          </p:cNvPr>
          <p:cNvCxnSpPr/>
          <p:nvPr/>
        </p:nvCxnSpPr>
        <p:spPr>
          <a:xfrm flipV="1">
            <a:off x="6203950" y="2266950"/>
            <a:ext cx="0" cy="3619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B6E3DE4-78A7-486B-81F8-8991819DA9DD}"/>
              </a:ext>
            </a:extLst>
          </p:cNvPr>
          <p:cNvCxnSpPr>
            <a:cxnSpLocks/>
          </p:cNvCxnSpPr>
          <p:nvPr/>
        </p:nvCxnSpPr>
        <p:spPr>
          <a:xfrm>
            <a:off x="1458286" y="4140292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E22E121-AA7E-4DE4-A198-B64945038C41}"/>
              </a:ext>
            </a:extLst>
          </p:cNvPr>
          <p:cNvCxnSpPr>
            <a:cxnSpLocks/>
          </p:cNvCxnSpPr>
          <p:nvPr/>
        </p:nvCxnSpPr>
        <p:spPr>
          <a:xfrm>
            <a:off x="1585287" y="4289639"/>
            <a:ext cx="186605" cy="17102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904F010-30F2-4244-A674-4B61322C23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D528AE21-3563-4C75-9DEE-6B3C7F3149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5388411C-4F0E-49DB-B792-9CD6792A1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31</a:t>
            </a:fld>
            <a:endParaRPr lang="en-US" dirty="0"/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509D88FD-DF73-4218-B776-F8EEED86E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26" name="Text Box 12">
            <a:extLst>
              <a:ext uri="{FF2B5EF4-FFF2-40B4-BE49-F238E27FC236}">
                <a16:creationId xmlns:a16="http://schemas.microsoft.com/office/drawing/2014/main" id="{D702D5D7-D62F-40F0-A1A2-CD6834B3A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6812" y="4457979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1.000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571615E-96CD-4440-AFE3-C5107F1E6FC6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75C14026-D5A9-400E-83C3-63FE91B4FC8C}"/>
              </a:ext>
            </a:extLst>
          </p:cNvPr>
          <p:cNvCxnSpPr/>
          <p:nvPr/>
        </p:nvCxnSpPr>
        <p:spPr>
          <a:xfrm>
            <a:off x="728581" y="3318044"/>
            <a:ext cx="738712" cy="846202"/>
          </a:xfrm>
          <a:prstGeom prst="straightConnector1">
            <a:avLst/>
          </a:prstGeom>
          <a:ln w="34925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E65045C5-8D75-416D-A6EF-8B43E6B98E93}"/>
              </a:ext>
            </a:extLst>
          </p:cNvPr>
          <p:cNvSpPr/>
          <p:nvPr/>
        </p:nvSpPr>
        <p:spPr>
          <a:xfrm rot="19874176">
            <a:off x="6912667" y="4371397"/>
            <a:ext cx="643642" cy="34743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2362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4978A4-1785-4E3D-A4BD-45BCB92703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63822" y="274638"/>
            <a:ext cx="6322978" cy="1143000"/>
          </a:xfrm>
        </p:spPr>
        <p:txBody>
          <a:bodyPr/>
          <a:lstStyle/>
          <a:p>
            <a:r>
              <a:rPr lang="en-US" dirty="0"/>
              <a:t>Non-Intersecting Lambert Cone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73E315B5-BC51-4907-92B5-BFEA680879E7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037C8D4-8603-4F43-981F-9DB2CB59147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6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E319BB15-B395-4149-BC53-5A6F175D6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06F29DCF-997C-4874-955F-9E9967367331}"/>
              </a:ext>
            </a:extLst>
          </p:cNvPr>
          <p:cNvSpPr/>
          <p:nvPr/>
        </p:nvSpPr>
        <p:spPr bwMode="auto">
          <a:xfrm>
            <a:off x="-910128" y="805517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47DE35-0CEB-412F-AF47-4B7B637BD1D3}"/>
              </a:ext>
            </a:extLst>
          </p:cNvPr>
          <p:cNvCxnSpPr>
            <a:cxnSpLocks/>
          </p:cNvCxnSpPr>
          <p:nvPr/>
        </p:nvCxnSpPr>
        <p:spPr bwMode="auto">
          <a:xfrm flipH="1">
            <a:off x="1790700" y="4497032"/>
            <a:ext cx="5613655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4D6F04DE-4D3C-4081-B0C4-7B3D69159812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9D05B97-0BBC-4399-9498-712CD7AEB9B5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50F8854-3B99-4C46-8FA9-401DC83D73DC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C9E1D4D-F443-4484-8514-B35AFC4ACEC3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1EEA5375-20D4-4417-ACE1-5439F0A7F24F}"/>
              </a:ext>
            </a:extLst>
          </p:cNvPr>
          <p:cNvSpPr/>
          <p:nvPr/>
        </p:nvSpPr>
        <p:spPr>
          <a:xfrm>
            <a:off x="5066883" y="983059"/>
            <a:ext cx="1859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</a:t>
            </a:r>
            <a:endParaRPr lang="en-US" dirty="0"/>
          </a:p>
        </p:txBody>
      </p:sp>
      <p:sp>
        <p:nvSpPr>
          <p:cNvPr id="16" name="Arc 15">
            <a:extLst>
              <a:ext uri="{FF2B5EF4-FFF2-40B4-BE49-F238E27FC236}">
                <a16:creationId xmlns:a16="http://schemas.microsoft.com/office/drawing/2014/main" id="{48EB5F8C-EB4D-4E17-9E1A-E04C0A6A87B7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902362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53">
            <a:extLst>
              <a:ext uri="{FF2B5EF4-FFF2-40B4-BE49-F238E27FC236}">
                <a16:creationId xmlns:a16="http://schemas.microsoft.com/office/drawing/2014/main" id="{3058596F-A4B7-4B50-B6D7-7E61BF4B6A04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Text Box 12">
            <a:extLst>
              <a:ext uri="{FF2B5EF4-FFF2-40B4-BE49-F238E27FC236}">
                <a16:creationId xmlns:a16="http://schemas.microsoft.com/office/drawing/2014/main" id="{3FC6624A-5145-43A1-82CF-0D91270E3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2108" y="4470584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1.001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903AEA-09A8-4DD5-A2CE-247403163A8A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Move Cone Up Again</a:t>
            </a:r>
          </a:p>
          <a:p>
            <a:r>
              <a:rPr lang="en-US" dirty="0"/>
              <a:t>Same Projection Axis, Different scale factor</a:t>
            </a: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E303C36D-A020-4230-B604-F7EC26AD0366}"/>
              </a:ext>
            </a:extLst>
          </p:cNvPr>
          <p:cNvCxnSpPr/>
          <p:nvPr/>
        </p:nvCxnSpPr>
        <p:spPr>
          <a:xfrm flipV="1">
            <a:off x="6203950" y="2078268"/>
            <a:ext cx="0" cy="3619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2F2D823-B102-4931-9E13-8CE50337F2B0}"/>
              </a:ext>
            </a:extLst>
          </p:cNvPr>
          <p:cNvCxnSpPr>
            <a:cxnSpLocks/>
          </p:cNvCxnSpPr>
          <p:nvPr/>
        </p:nvCxnSpPr>
        <p:spPr>
          <a:xfrm>
            <a:off x="1392566" y="4024027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6518E1F-316F-4796-A691-0C4A40613211}"/>
              </a:ext>
            </a:extLst>
          </p:cNvPr>
          <p:cNvCxnSpPr>
            <a:cxnSpLocks/>
          </p:cNvCxnSpPr>
          <p:nvPr/>
        </p:nvCxnSpPr>
        <p:spPr>
          <a:xfrm>
            <a:off x="1670907" y="4272575"/>
            <a:ext cx="186605" cy="17102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45A5459-E118-4A33-949B-E9657A0B64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385F16EE-3915-429E-99E5-D947E8650E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387C4A4-0821-48EB-986D-79452CFDA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32</a:t>
            </a:fld>
            <a:endParaRPr lang="en-US" dirty="0"/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6F972075-1AB5-488E-8B82-CC9AC6B9E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82E3C5D-422E-4F68-A0DB-FAB12F08978A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46DA9E07-89EC-45F8-807A-29250C028CA5}"/>
              </a:ext>
            </a:extLst>
          </p:cNvPr>
          <p:cNvCxnSpPr/>
          <p:nvPr/>
        </p:nvCxnSpPr>
        <p:spPr>
          <a:xfrm>
            <a:off x="728581" y="3318044"/>
            <a:ext cx="738712" cy="846202"/>
          </a:xfrm>
          <a:prstGeom prst="straightConnector1">
            <a:avLst/>
          </a:prstGeom>
          <a:ln w="34925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C11A10BE-AF0C-41D5-B998-6C98FD55D3C4}"/>
              </a:ext>
            </a:extLst>
          </p:cNvPr>
          <p:cNvSpPr/>
          <p:nvPr/>
        </p:nvSpPr>
        <p:spPr>
          <a:xfrm rot="19874176">
            <a:off x="7051303" y="4313444"/>
            <a:ext cx="643642" cy="34743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92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1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FD694297-DB1B-4F75-8569-93070473F4F8}"/>
              </a:ext>
            </a:extLst>
          </p:cNvPr>
          <p:cNvSpPr/>
          <p:nvPr/>
        </p:nvSpPr>
        <p:spPr bwMode="auto">
          <a:xfrm>
            <a:off x="-910128" y="805517"/>
            <a:ext cx="10972800" cy="605248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9D63270-6E1A-48F0-9D80-474DF70D44A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964642" y="4293836"/>
            <a:ext cx="5239657" cy="28484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3749227-43A7-4248-91EB-52143867DCE4}"/>
              </a:ext>
            </a:extLst>
          </p:cNvPr>
          <p:cNvSpPr txBox="1"/>
          <p:nvPr/>
        </p:nvSpPr>
        <p:spPr>
          <a:xfrm>
            <a:off x="2133017" y="3961050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D23DAE-1877-4618-9874-28E17BE74D66}"/>
              </a:ext>
            </a:extLst>
          </p:cNvPr>
          <p:cNvSpPr txBox="1"/>
          <p:nvPr/>
        </p:nvSpPr>
        <p:spPr>
          <a:xfrm>
            <a:off x="2133017" y="4314072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BAAF7F9-84F0-4463-A62E-7D3878AB0CA8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012CC3A6-AAAC-4C0E-90CB-3585F853F345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634509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1E0612-F661-4C97-9C25-2944625CBF2C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Change Cone Angle</a:t>
            </a:r>
          </a:p>
          <a:p>
            <a:r>
              <a:rPr lang="en-US" dirty="0"/>
              <a:t>New Projection Axis, Different scale factor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8B483670-CCE7-4CE7-A315-00477D32BD65}"/>
              </a:ext>
            </a:extLst>
          </p:cNvPr>
          <p:cNvCxnSpPr>
            <a:cxnSpLocks/>
          </p:cNvCxnSpPr>
          <p:nvPr/>
        </p:nvCxnSpPr>
        <p:spPr>
          <a:xfrm flipV="1">
            <a:off x="6195786" y="1905000"/>
            <a:ext cx="263071" cy="3619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9A569930-02BB-4102-B4CD-F348D9D23F40}"/>
              </a:ext>
            </a:extLst>
          </p:cNvPr>
          <p:cNvSpPr/>
          <p:nvPr/>
        </p:nvSpPr>
        <p:spPr>
          <a:xfrm>
            <a:off x="5066883" y="983059"/>
            <a:ext cx="1263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36°00’00”</a:t>
            </a:r>
            <a:endParaRPr lang="en-US" dirty="0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FBD515E-A9AF-4F03-B3C4-E54CC78F1DFD}"/>
              </a:ext>
            </a:extLst>
          </p:cNvPr>
          <p:cNvCxnSpPr>
            <a:cxnSpLocks/>
          </p:cNvCxnSpPr>
          <p:nvPr/>
        </p:nvCxnSpPr>
        <p:spPr>
          <a:xfrm>
            <a:off x="1346353" y="3691121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4D45B55-D74C-41B3-9722-0F690FECB618}"/>
              </a:ext>
            </a:extLst>
          </p:cNvPr>
          <p:cNvCxnSpPr>
            <a:cxnSpLocks/>
          </p:cNvCxnSpPr>
          <p:nvPr/>
        </p:nvCxnSpPr>
        <p:spPr>
          <a:xfrm>
            <a:off x="1739900" y="4041933"/>
            <a:ext cx="259997" cy="221934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EC9927B-6190-4E62-833F-603212879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DA8D0AC4-3294-4D5B-8065-8F74D0CE4E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C46383D7-BE67-4D43-B3B2-CA2DBE6A1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33</a:t>
            </a:fld>
            <a:endParaRPr lang="en-US" dirty="0"/>
          </a:p>
        </p:txBody>
      </p:sp>
      <p:sp>
        <p:nvSpPr>
          <p:cNvPr id="23" name="Text Box 12">
            <a:extLst>
              <a:ext uri="{FF2B5EF4-FFF2-40B4-BE49-F238E27FC236}">
                <a16:creationId xmlns:a16="http://schemas.microsoft.com/office/drawing/2014/main" id="{694BD1AD-2538-484A-AFA4-E5F0D31D9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24" name="Text Box 12">
            <a:extLst>
              <a:ext uri="{FF2B5EF4-FFF2-40B4-BE49-F238E27FC236}">
                <a16:creationId xmlns:a16="http://schemas.microsoft.com/office/drawing/2014/main" id="{2CFA81F8-F08F-4A5E-8459-118924437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6812" y="4457979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1.010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9AF4ACA-37C0-4068-B73E-E6D31D947B5D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1327F36-3A71-4642-95C8-639B52F9C1A5}"/>
              </a:ext>
            </a:extLst>
          </p:cNvPr>
          <p:cNvSpPr/>
          <p:nvPr/>
        </p:nvSpPr>
        <p:spPr>
          <a:xfrm rot="19874176">
            <a:off x="6995939" y="4027328"/>
            <a:ext cx="643642" cy="34743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463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2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FD694297-DB1B-4F75-8569-93070473F4F8}"/>
              </a:ext>
            </a:extLst>
          </p:cNvPr>
          <p:cNvSpPr/>
          <p:nvPr/>
        </p:nvSpPr>
        <p:spPr bwMode="auto">
          <a:xfrm>
            <a:off x="-910128" y="805517"/>
            <a:ext cx="10972800" cy="545014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9D63270-6E1A-48F0-9D80-474DF70D44A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2260601" y="4018066"/>
            <a:ext cx="4648200" cy="20236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3749227-43A7-4248-91EB-52143867DCE4}"/>
              </a:ext>
            </a:extLst>
          </p:cNvPr>
          <p:cNvSpPr txBox="1"/>
          <p:nvPr/>
        </p:nvSpPr>
        <p:spPr>
          <a:xfrm>
            <a:off x="2133017" y="3685280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D23DAE-1877-4618-9874-28E17BE74D66}"/>
              </a:ext>
            </a:extLst>
          </p:cNvPr>
          <p:cNvSpPr txBox="1"/>
          <p:nvPr/>
        </p:nvSpPr>
        <p:spPr>
          <a:xfrm>
            <a:off x="2133017" y="4038302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BAAF7F9-84F0-4463-A62E-7D3878AB0CA8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012CC3A6-AAAC-4C0E-90CB-3585F853F345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517801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 Box 12">
            <a:extLst>
              <a:ext uri="{FF2B5EF4-FFF2-40B4-BE49-F238E27FC236}">
                <a16:creationId xmlns:a16="http://schemas.microsoft.com/office/drawing/2014/main" id="{01DBA0C9-7712-4C1A-9CC1-35382751B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6812" y="4457979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1.020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142B63-CA4F-4C1F-97B5-A589B47D4227}"/>
              </a:ext>
            </a:extLst>
          </p:cNvPr>
          <p:cNvSpPr txBox="1"/>
          <p:nvPr/>
        </p:nvSpPr>
        <p:spPr>
          <a:xfrm>
            <a:off x="6356646" y="2053750"/>
            <a:ext cx="25986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Change Cone Angle Again</a:t>
            </a:r>
          </a:p>
          <a:p>
            <a:r>
              <a:rPr lang="en-US" dirty="0"/>
              <a:t>New Projection Axis, Different scale factor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2989218E-3286-4E8A-B0C8-0E32306932A9}"/>
              </a:ext>
            </a:extLst>
          </p:cNvPr>
          <p:cNvCxnSpPr>
            <a:cxnSpLocks/>
          </p:cNvCxnSpPr>
          <p:nvPr/>
        </p:nvCxnSpPr>
        <p:spPr>
          <a:xfrm flipV="1">
            <a:off x="6195786" y="1785257"/>
            <a:ext cx="263071" cy="481693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9CC7C9EE-884F-4630-AB8D-2143CE15584D}"/>
              </a:ext>
            </a:extLst>
          </p:cNvPr>
          <p:cNvSpPr/>
          <p:nvPr/>
        </p:nvSpPr>
        <p:spPr>
          <a:xfrm>
            <a:off x="5066883" y="983059"/>
            <a:ext cx="12698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37°00’00”</a:t>
            </a:r>
            <a:endParaRPr lang="en-US" dirty="0"/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5830B39-047C-4F6C-B947-5441ED300EDF}"/>
              </a:ext>
            </a:extLst>
          </p:cNvPr>
          <p:cNvCxnSpPr>
            <a:cxnSpLocks/>
          </p:cNvCxnSpPr>
          <p:nvPr/>
        </p:nvCxnSpPr>
        <p:spPr>
          <a:xfrm>
            <a:off x="1536073" y="3185601"/>
            <a:ext cx="294863" cy="32205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E2302FC-5398-4939-8CC8-F69021489FE6}"/>
              </a:ext>
            </a:extLst>
          </p:cNvPr>
          <p:cNvCxnSpPr>
            <a:cxnSpLocks/>
          </p:cNvCxnSpPr>
          <p:nvPr/>
        </p:nvCxnSpPr>
        <p:spPr>
          <a:xfrm>
            <a:off x="2073996" y="3788993"/>
            <a:ext cx="186605" cy="21945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A30F8BE-06C6-48B4-990A-95B9EE9FA4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D35E49F9-EDDD-4FD3-8FAE-26766CBAE6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C81D4298-FA26-40AE-985F-66AF62339F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34</a:t>
            </a:fld>
            <a:endParaRPr lang="en-US" dirty="0"/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9F7D7593-7F65-428F-9744-6F3C2E7294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893FBF-EE63-4400-A871-533CB08BD7A1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E54D9AA9-E951-4CA1-98DD-D66C2B294AFA}"/>
              </a:ext>
            </a:extLst>
          </p:cNvPr>
          <p:cNvSpPr/>
          <p:nvPr/>
        </p:nvSpPr>
        <p:spPr>
          <a:xfrm rot="19874176">
            <a:off x="6734310" y="3593556"/>
            <a:ext cx="830284" cy="484764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2855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3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FD694297-DB1B-4F75-8569-93070473F4F8}"/>
              </a:ext>
            </a:extLst>
          </p:cNvPr>
          <p:cNvSpPr/>
          <p:nvPr/>
        </p:nvSpPr>
        <p:spPr bwMode="auto">
          <a:xfrm>
            <a:off x="-910128" y="805517"/>
            <a:ext cx="10972800" cy="478248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9D63270-6E1A-48F0-9D80-474DF70D44AD}"/>
              </a:ext>
            </a:extLst>
          </p:cNvPr>
          <p:cNvCxnSpPr>
            <a:cxnSpLocks/>
          </p:cNvCxnSpPr>
          <p:nvPr/>
        </p:nvCxnSpPr>
        <p:spPr bwMode="auto">
          <a:xfrm flipH="1">
            <a:off x="2621281" y="3785830"/>
            <a:ext cx="3909059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3749227-43A7-4248-91EB-52143867DCE4}"/>
              </a:ext>
            </a:extLst>
          </p:cNvPr>
          <p:cNvSpPr txBox="1"/>
          <p:nvPr/>
        </p:nvSpPr>
        <p:spPr>
          <a:xfrm>
            <a:off x="2133017" y="3453044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D23DAE-1877-4618-9874-28E17BE74D66}"/>
              </a:ext>
            </a:extLst>
          </p:cNvPr>
          <p:cNvSpPr txBox="1"/>
          <p:nvPr/>
        </p:nvSpPr>
        <p:spPr>
          <a:xfrm>
            <a:off x="2133017" y="380606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BAAF7F9-84F0-4463-A62E-7D3878AB0CA8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012CC3A6-AAAC-4C0E-90CB-3585F853F345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247570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 Box 12">
            <a:extLst>
              <a:ext uri="{FF2B5EF4-FFF2-40B4-BE49-F238E27FC236}">
                <a16:creationId xmlns:a16="http://schemas.microsoft.com/office/drawing/2014/main" id="{38377DF3-880D-4660-AAE7-8B98D08F8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6812" y="4435089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1.030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DA98C5-7E90-450C-9C6D-C816EFF9DA2F}"/>
              </a:ext>
            </a:extLst>
          </p:cNvPr>
          <p:cNvSpPr txBox="1"/>
          <p:nvPr/>
        </p:nvSpPr>
        <p:spPr>
          <a:xfrm>
            <a:off x="6356646" y="2053750"/>
            <a:ext cx="278734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Change Cone Angle Again</a:t>
            </a:r>
          </a:p>
          <a:p>
            <a:r>
              <a:rPr lang="en-US" dirty="0"/>
              <a:t>New Projection Axis, Different scale factor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08D11D4B-5DD4-4988-982E-9703E4831A61}"/>
              </a:ext>
            </a:extLst>
          </p:cNvPr>
          <p:cNvCxnSpPr>
            <a:cxnSpLocks/>
          </p:cNvCxnSpPr>
          <p:nvPr/>
        </p:nvCxnSpPr>
        <p:spPr>
          <a:xfrm flipV="1">
            <a:off x="6253842" y="1524002"/>
            <a:ext cx="157584" cy="62683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AE071DFF-8AB9-41F8-BF6E-513D74848289}"/>
              </a:ext>
            </a:extLst>
          </p:cNvPr>
          <p:cNvSpPr/>
          <p:nvPr/>
        </p:nvSpPr>
        <p:spPr>
          <a:xfrm>
            <a:off x="5066883" y="983059"/>
            <a:ext cx="12698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38°00’00”</a:t>
            </a:r>
            <a:endParaRPr lang="en-US" dirty="0"/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594EAAA-C58F-4C55-8780-4DF62B431A80}"/>
              </a:ext>
            </a:extLst>
          </p:cNvPr>
          <p:cNvCxnSpPr>
            <a:cxnSpLocks/>
          </p:cNvCxnSpPr>
          <p:nvPr/>
        </p:nvCxnSpPr>
        <p:spPr>
          <a:xfrm>
            <a:off x="1906595" y="2716778"/>
            <a:ext cx="198430" cy="22644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57832E5-82E9-4D97-8647-1D6871423694}"/>
              </a:ext>
            </a:extLst>
          </p:cNvPr>
          <p:cNvCxnSpPr>
            <a:cxnSpLocks/>
          </p:cNvCxnSpPr>
          <p:nvPr/>
        </p:nvCxnSpPr>
        <p:spPr>
          <a:xfrm>
            <a:off x="2564646" y="3530439"/>
            <a:ext cx="149937" cy="171366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457C35E-BD0F-49AE-82B8-2FE8CC5E3B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3290FEAD-E392-446A-B10C-A5C7A25055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C3B3463B-D0A9-4738-952F-2C12B0F01A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35</a:t>
            </a:fld>
            <a:endParaRPr lang="en-US" dirty="0"/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18C7DEF6-A083-48FE-B8B3-9F9E1D17D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551" y="3786349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1917AE2-B134-4622-BD29-90C7347E9248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2D5AD40F-78B5-4407-8E1E-7A10184C11ED}"/>
              </a:ext>
            </a:extLst>
          </p:cNvPr>
          <p:cNvSpPr/>
          <p:nvPr/>
        </p:nvSpPr>
        <p:spPr>
          <a:xfrm rot="19874176">
            <a:off x="6337409" y="3379052"/>
            <a:ext cx="1209992" cy="33010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1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4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108C4F8B-8E0E-48AC-AB57-1BA4859A2BF2}"/>
              </a:ext>
            </a:extLst>
          </p:cNvPr>
          <p:cNvSpPr/>
          <p:nvPr/>
        </p:nvSpPr>
        <p:spPr bwMode="auto">
          <a:xfrm>
            <a:off x="-910128" y="1777974"/>
            <a:ext cx="10972800" cy="478248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8D32F25-04FC-4E43-9AA1-D1E32752D669}"/>
              </a:ext>
            </a:extLst>
          </p:cNvPr>
          <p:cNvCxnSpPr>
            <a:cxnSpLocks/>
          </p:cNvCxnSpPr>
          <p:nvPr/>
        </p:nvCxnSpPr>
        <p:spPr>
          <a:xfrm>
            <a:off x="4572000" y="1774381"/>
            <a:ext cx="0" cy="141122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Arc 24">
            <a:extLst>
              <a:ext uri="{FF2B5EF4-FFF2-40B4-BE49-F238E27FC236}">
                <a16:creationId xmlns:a16="http://schemas.microsoft.com/office/drawing/2014/main" id="{EDD0FA77-F4BF-407C-8998-5B207001B860}"/>
              </a:ext>
            </a:extLst>
          </p:cNvPr>
          <p:cNvSpPr/>
          <p:nvPr/>
        </p:nvSpPr>
        <p:spPr>
          <a:xfrm>
            <a:off x="3966432" y="1215569"/>
            <a:ext cx="1200146" cy="1232268"/>
          </a:xfrm>
          <a:prstGeom prst="arc">
            <a:avLst>
              <a:gd name="adj1" fmla="val 2254236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99875701-596D-402A-9499-42A707FBC38A}"/>
              </a:ext>
            </a:extLst>
          </p:cNvPr>
          <p:cNvCxnSpPr>
            <a:cxnSpLocks/>
          </p:cNvCxnSpPr>
          <p:nvPr/>
        </p:nvCxnSpPr>
        <p:spPr bwMode="auto">
          <a:xfrm flipH="1">
            <a:off x="2621281" y="3785830"/>
            <a:ext cx="3909059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F00E900B-81AD-4CA4-AFCE-BE4EF1520246}"/>
              </a:ext>
            </a:extLst>
          </p:cNvPr>
          <p:cNvSpPr txBox="1"/>
          <p:nvPr/>
        </p:nvSpPr>
        <p:spPr>
          <a:xfrm>
            <a:off x="2133017" y="3453044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E9E7954-9F97-4451-AA28-167EDACC34B3}"/>
              </a:ext>
            </a:extLst>
          </p:cNvPr>
          <p:cNvSpPr txBox="1"/>
          <p:nvPr/>
        </p:nvSpPr>
        <p:spPr>
          <a:xfrm>
            <a:off x="2133017" y="380606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4DC0A4-F819-4645-948B-1ACF352BEBA5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Move Cone Down</a:t>
            </a:r>
          </a:p>
          <a:p>
            <a:r>
              <a:rPr lang="en-US" dirty="0"/>
              <a:t>Retain Projection Axis, Different scale factor</a:t>
            </a: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F8CD9074-D5D2-42A5-9FDC-F279A7A1AA04}"/>
              </a:ext>
            </a:extLst>
          </p:cNvPr>
          <p:cNvCxnSpPr>
            <a:cxnSpLocks/>
          </p:cNvCxnSpPr>
          <p:nvPr/>
        </p:nvCxnSpPr>
        <p:spPr>
          <a:xfrm>
            <a:off x="6203950" y="2179406"/>
            <a:ext cx="0" cy="797674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98E33BF6-86A1-4889-B553-28AF5E3EC2CC}"/>
              </a:ext>
            </a:extLst>
          </p:cNvPr>
          <p:cNvSpPr/>
          <p:nvPr/>
        </p:nvSpPr>
        <p:spPr>
          <a:xfrm>
            <a:off x="5066883" y="1970027"/>
            <a:ext cx="12698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38°00’00”</a:t>
            </a:r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05F83BE-3C06-4CD7-9323-3B41C29D7C6A}"/>
              </a:ext>
            </a:extLst>
          </p:cNvPr>
          <p:cNvCxnSpPr>
            <a:cxnSpLocks/>
          </p:cNvCxnSpPr>
          <p:nvPr/>
        </p:nvCxnSpPr>
        <p:spPr>
          <a:xfrm>
            <a:off x="2334333" y="3354759"/>
            <a:ext cx="198430" cy="22644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60D46E4-0D5A-408D-B646-D27CD392C63B}"/>
              </a:ext>
            </a:extLst>
          </p:cNvPr>
          <p:cNvCxnSpPr>
            <a:cxnSpLocks/>
          </p:cNvCxnSpPr>
          <p:nvPr/>
        </p:nvCxnSpPr>
        <p:spPr>
          <a:xfrm>
            <a:off x="2517016" y="3563780"/>
            <a:ext cx="149937" cy="171366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881596C-B7B2-4A6F-815B-9E75CB857F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3EA9959-3D9E-48CC-961D-83121CEB67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2FC7E52-3092-46E8-A6F9-2BC6B8BB2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36</a:t>
            </a:fld>
            <a:endParaRPr lang="en-US" dirty="0"/>
          </a:p>
        </p:txBody>
      </p:sp>
      <p:sp>
        <p:nvSpPr>
          <p:cNvPr id="23" name="Text Box 12">
            <a:extLst>
              <a:ext uri="{FF2B5EF4-FFF2-40B4-BE49-F238E27FC236}">
                <a16:creationId xmlns:a16="http://schemas.microsoft.com/office/drawing/2014/main" id="{D7CC8E0C-0749-4B52-9292-C27C5C92C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99" y="3526016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= 1.001</a:t>
            </a:r>
          </a:p>
        </p:txBody>
      </p:sp>
      <p:sp>
        <p:nvSpPr>
          <p:cNvPr id="32" name="Text Box 12">
            <a:extLst>
              <a:ext uri="{FF2B5EF4-FFF2-40B4-BE49-F238E27FC236}">
                <a16:creationId xmlns:a16="http://schemas.microsoft.com/office/drawing/2014/main" id="{3F545517-4F13-4044-9363-9E906FB78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782" y="2937675"/>
            <a:ext cx="15187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Ellipse to Grid Scale </a:t>
            </a:r>
          </a:p>
        </p:txBody>
      </p:sp>
      <p:sp>
        <p:nvSpPr>
          <p:cNvPr id="33" name="Text Box 12">
            <a:extLst>
              <a:ext uri="{FF2B5EF4-FFF2-40B4-BE49-F238E27FC236}">
                <a16:creationId xmlns:a16="http://schemas.microsoft.com/office/drawing/2014/main" id="{A59ACF2D-A83C-4DCF-B9DC-5AB0208EEE70}"/>
              </a:ext>
            </a:extLst>
          </p:cNvPr>
          <p:cNvSpPr txBox="1">
            <a:spLocks noChangeArrowheads="1"/>
          </p:cNvSpPr>
          <p:nvPr/>
        </p:nvSpPr>
        <p:spPr bwMode="auto">
          <a:xfrm rot="21054306">
            <a:off x="6875503" y="4729101"/>
            <a:ext cx="2075546" cy="707886"/>
          </a:xfrm>
          <a:prstGeom prst="rect">
            <a:avLst/>
          </a:prstGeom>
          <a:solidFill>
            <a:srgbClr val="92D050">
              <a:alpha val="3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/>
                <a:cs typeface="Arial" pitchFamily="34" charset="0"/>
              </a:rPr>
              <a:t>Grid to Ground Scale ~ 1.0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BEF94D4-7602-47D1-B466-F06AB5248195}"/>
              </a:ext>
            </a:extLst>
          </p:cNvPr>
          <p:cNvSpPr txBox="1"/>
          <p:nvPr/>
        </p:nvSpPr>
        <p:spPr>
          <a:xfrm>
            <a:off x="48911" y="459686"/>
            <a:ext cx="2541649" cy="8617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5875">
            <a:solidFill>
              <a:schemeClr val="accent1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2 defining parameters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Angle at apex</a:t>
            </a:r>
          </a:p>
          <a:p>
            <a:pPr marL="285750" indent="-285750">
              <a:buFontTx/>
              <a:buChar char="-"/>
            </a:pPr>
            <a:r>
              <a:rPr lang="en-US" sz="1600" i="1" dirty="0">
                <a:solidFill>
                  <a:srgbClr val="FF0000"/>
                </a:solidFill>
              </a:rPr>
              <a:t>Scale at central parallel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796A96E-4931-451A-B95E-2CA4BD20AFBB}"/>
              </a:ext>
            </a:extLst>
          </p:cNvPr>
          <p:cNvSpPr/>
          <p:nvPr/>
        </p:nvSpPr>
        <p:spPr>
          <a:xfrm rot="19874176">
            <a:off x="6291687" y="3573402"/>
            <a:ext cx="643642" cy="34743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D06B26AB-CD84-4E86-863F-57B05E79C2B2}"/>
              </a:ext>
            </a:extLst>
          </p:cNvPr>
          <p:cNvSpPr/>
          <p:nvPr/>
        </p:nvSpPr>
        <p:spPr>
          <a:xfrm rot="2261484">
            <a:off x="6873264" y="4033905"/>
            <a:ext cx="1009138" cy="347437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336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6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309306-3221-4959-BD32-B1C60F4ECB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/>
              <a:t>Louisiana (existing SPCS 83)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4FCBBE85-EF51-45D1-9C44-4C049C9AAD7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EAD051-9130-4F67-99A1-5C56D3DFF2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D6021D-E771-4673-A988-38AC5A92BA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DA7842-2FB0-4163-899D-14DED0F779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AF55061-8208-4225-8888-0AD38FFE18CF}"/>
              </a:ext>
            </a:extLst>
          </p:cNvPr>
          <p:cNvSpPr txBox="1"/>
          <p:nvPr/>
        </p:nvSpPr>
        <p:spPr>
          <a:xfrm>
            <a:off x="306916" y="2305050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+/- 20 ppm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4A2A7B5-B3F5-42CC-9995-F24B664CF724}"/>
              </a:ext>
            </a:extLst>
          </p:cNvPr>
          <p:cNvSpPr txBox="1"/>
          <p:nvPr/>
        </p:nvSpPr>
        <p:spPr>
          <a:xfrm>
            <a:off x="202141" y="4030940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+/- 20 ppm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DE58B37-B9EA-457A-BD60-07232E1E6C7A}"/>
              </a:ext>
            </a:extLst>
          </p:cNvPr>
          <p:cNvSpPr txBox="1"/>
          <p:nvPr/>
        </p:nvSpPr>
        <p:spPr>
          <a:xfrm>
            <a:off x="276225" y="3167995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- 80 ppm</a:t>
            </a:r>
          </a:p>
        </p:txBody>
      </p:sp>
    </p:spTree>
    <p:extLst>
      <p:ext uri="{BB962C8B-B14F-4D97-AF65-F5344CB8AC3E}">
        <p14:creationId xmlns:p14="http://schemas.microsoft.com/office/powerpoint/2010/main" val="1207732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585D84-68AF-4466-9CD6-81602C2A49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/>
              <a:t>Louisiana (preliminary SPCS 2022)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37DD8D6-A8E0-48CA-9F10-0193BDC7E7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1FDEE3-2574-412F-9806-6FE66BFEBB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B02357-1BDD-475D-946B-D988F3B269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2A9A08B6-F0D3-48B1-901F-4750BE97B4E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DC03281-A97F-43BC-B9E9-23B7B00E41BC}"/>
              </a:ext>
            </a:extLst>
          </p:cNvPr>
          <p:cNvSpPr txBox="1"/>
          <p:nvPr/>
        </p:nvSpPr>
        <p:spPr>
          <a:xfrm>
            <a:off x="306916" y="2305050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+/- 20 ppm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714067B-E437-4941-9979-A8C1DB7C464B}"/>
              </a:ext>
            </a:extLst>
          </p:cNvPr>
          <p:cNvSpPr txBox="1"/>
          <p:nvPr/>
        </p:nvSpPr>
        <p:spPr>
          <a:xfrm>
            <a:off x="202141" y="3602315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+/- 20 ppm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FD3D2F7-CF1C-47FE-9DAB-D5202C672967}"/>
              </a:ext>
            </a:extLst>
          </p:cNvPr>
          <p:cNvSpPr txBox="1"/>
          <p:nvPr/>
        </p:nvSpPr>
        <p:spPr>
          <a:xfrm>
            <a:off x="276225" y="2996545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- 40 ppm</a:t>
            </a:r>
          </a:p>
        </p:txBody>
      </p:sp>
    </p:spTree>
    <p:extLst>
      <p:ext uri="{BB962C8B-B14F-4D97-AF65-F5344CB8AC3E}">
        <p14:creationId xmlns:p14="http://schemas.microsoft.com/office/powerpoint/2010/main" val="679238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1E5F37-7263-433A-B7E2-325E804309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/>
              <a:t>Colorado (existing SPCS 83)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BB0A8309-73F2-414E-B887-CC5E74FE79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2" y="1600200"/>
            <a:ext cx="6034616" cy="4525963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FA426A-22CC-4FA2-89FB-B0267878C0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F2DCE5-BFC1-4750-B4BB-56031A6803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907410-B99E-47BC-A674-9284306A32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BF86982-1C0F-4345-9EDF-796B0B4383CC}"/>
              </a:ext>
            </a:extLst>
          </p:cNvPr>
          <p:cNvSpPr txBox="1"/>
          <p:nvPr/>
        </p:nvSpPr>
        <p:spPr>
          <a:xfrm>
            <a:off x="7589308" y="2996545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- 200 ppm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82076D-9B58-42B1-9352-74578F137168}"/>
              </a:ext>
            </a:extLst>
          </p:cNvPr>
          <p:cNvSpPr txBox="1"/>
          <p:nvPr/>
        </p:nvSpPr>
        <p:spPr>
          <a:xfrm>
            <a:off x="276225" y="2996545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- 400 ppm</a:t>
            </a:r>
          </a:p>
        </p:txBody>
      </p:sp>
    </p:spTree>
    <p:extLst>
      <p:ext uri="{BB962C8B-B14F-4D97-AF65-F5344CB8AC3E}">
        <p14:creationId xmlns:p14="http://schemas.microsoft.com/office/powerpoint/2010/main" val="184677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48779"/>
            <a:ext cx="8229600" cy="857250"/>
          </a:xfrm>
        </p:spPr>
        <p:txBody>
          <a:bodyPr/>
          <a:lstStyle/>
          <a:p>
            <a:r>
              <a:rPr lang="en-US" dirty="0"/>
              <a:t>Why replace NAVD 88 and NAD 83?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30352"/>
            <a:ext cx="8546841" cy="4825999"/>
          </a:xfrm>
        </p:spPr>
        <p:txBody>
          <a:bodyPr/>
          <a:lstStyle/>
          <a:p>
            <a:r>
              <a:rPr lang="en-US" sz="2000" b="1" dirty="0"/>
              <a:t>EXPANDS ACCESS!</a:t>
            </a:r>
          </a:p>
          <a:p>
            <a:pPr lvl="1"/>
            <a:r>
              <a:rPr lang="en-US" sz="2000" dirty="0"/>
              <a:t>easier to </a:t>
            </a:r>
            <a:r>
              <a:rPr lang="en-US" sz="2000" b="1" dirty="0"/>
              <a:t>find</a:t>
            </a:r>
            <a:r>
              <a:rPr lang="en-US" sz="2000" dirty="0"/>
              <a:t> the sky than to find a 60-year-old bench mark</a:t>
            </a:r>
          </a:p>
          <a:p>
            <a:pPr lvl="1"/>
            <a:r>
              <a:rPr lang="en-US" sz="2000" dirty="0"/>
              <a:t>GNSS equipment is cheap and fast</a:t>
            </a:r>
          </a:p>
          <a:p>
            <a:r>
              <a:rPr lang="en-US" sz="2000" b="1" dirty="0"/>
              <a:t>ENSURES ACCURACY!</a:t>
            </a:r>
          </a:p>
          <a:p>
            <a:pPr lvl="1"/>
            <a:r>
              <a:rPr lang="en-US" sz="2000" dirty="0"/>
              <a:t>easier to</a:t>
            </a:r>
            <a:r>
              <a:rPr lang="en-US" sz="2000" b="1" dirty="0"/>
              <a:t> trust </a:t>
            </a:r>
            <a:r>
              <a:rPr lang="en-US" sz="2000" dirty="0"/>
              <a:t>the sky than to trust a 60-year old bench mark</a:t>
            </a:r>
          </a:p>
          <a:p>
            <a:pPr lvl="1"/>
            <a:r>
              <a:rPr lang="en-US" sz="2000" dirty="0"/>
              <a:t>immune to passive mark instability</a:t>
            </a:r>
          </a:p>
          <a:p>
            <a:r>
              <a:rPr lang="en-US" sz="2000" b="1" dirty="0"/>
              <a:t>GEOPHYSICS!</a:t>
            </a:r>
          </a:p>
          <a:p>
            <a:pPr lvl="1"/>
            <a:r>
              <a:rPr lang="en-US" sz="2000" dirty="0"/>
              <a:t>Plate tectonics = </a:t>
            </a:r>
            <a:r>
              <a:rPr lang="en-US" sz="2000" b="1" dirty="0"/>
              <a:t>motion</a:t>
            </a:r>
          </a:p>
          <a:p>
            <a:pPr lvl="1"/>
            <a:r>
              <a:rPr lang="en-US" sz="2000" dirty="0"/>
              <a:t>Gravity defines level surfaces</a:t>
            </a:r>
          </a:p>
          <a:p>
            <a:pPr lvl="1"/>
            <a:r>
              <a:rPr lang="en-US" sz="2000" dirty="0"/>
              <a:t>Satellite orbits based on gravitational center of mass</a:t>
            </a:r>
          </a:p>
          <a:p>
            <a:r>
              <a:rPr lang="en-US" sz="2000" b="1" dirty="0"/>
              <a:t>GLOBAL STANDARDS!</a:t>
            </a:r>
          </a:p>
          <a:p>
            <a:pPr lvl="1"/>
            <a:r>
              <a:rPr lang="en-US" sz="2000" dirty="0">
                <a:effectLst/>
              </a:rPr>
              <a:t>systematic errors of many meters across the US</a:t>
            </a:r>
            <a:endParaRPr lang="en-US" sz="2000" dirty="0"/>
          </a:p>
          <a:p>
            <a:pPr lvl="1"/>
            <a:r>
              <a:rPr lang="en-US" sz="2000" dirty="0"/>
              <a:t>aligns with GPS and with Canada, Mexico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4</a:t>
            </a:fld>
            <a:endParaRPr lang="en-US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544EC39-D67E-4544-AF75-86594B8617D2}"/>
              </a:ext>
            </a:extLst>
          </p:cNvPr>
          <p:cNvSpPr txBox="1"/>
          <p:nvPr/>
        </p:nvSpPr>
        <p:spPr>
          <a:xfrm rot="20228072">
            <a:off x="6951122" y="3900008"/>
            <a:ext cx="131254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3 WORDS</a:t>
            </a:r>
          </a:p>
          <a:p>
            <a:r>
              <a:rPr lang="en-US" sz="2000" dirty="0">
                <a:solidFill>
                  <a:srgbClr val="FF0000"/>
                </a:solidFill>
              </a:rPr>
              <a:t>- Access</a:t>
            </a:r>
          </a:p>
          <a:p>
            <a:r>
              <a:rPr lang="en-US" sz="2000" dirty="0">
                <a:solidFill>
                  <a:srgbClr val="FF0000"/>
                </a:solidFill>
              </a:rPr>
              <a:t>- Trust</a:t>
            </a:r>
          </a:p>
          <a:p>
            <a:r>
              <a:rPr lang="en-US" sz="2000" dirty="0">
                <a:solidFill>
                  <a:srgbClr val="FF0000"/>
                </a:solidFill>
              </a:rPr>
              <a:t>- Motion</a:t>
            </a:r>
          </a:p>
        </p:txBody>
      </p:sp>
    </p:spTree>
    <p:extLst>
      <p:ext uri="{BB962C8B-B14F-4D97-AF65-F5344CB8AC3E}">
        <p14:creationId xmlns:p14="http://schemas.microsoft.com/office/powerpoint/2010/main" val="3755844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2001AE-D055-45BE-80D4-A9EAB277EE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/>
              <a:t>Colorado (preliminary SPCS 2022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EFE6102-EDBC-4840-A128-E3B1526833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271AD2-4EFF-4A79-A852-47D80C9391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2E8DC-B1DA-491B-9981-229B62038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9E4425A0-C75E-4257-8831-89FEFF364A2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2" y="1600200"/>
            <a:ext cx="6034616" cy="4525963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39746182-B72E-4E90-A950-6CF1FD23B842}"/>
              </a:ext>
            </a:extLst>
          </p:cNvPr>
          <p:cNvSpPr txBox="1"/>
          <p:nvPr/>
        </p:nvSpPr>
        <p:spPr>
          <a:xfrm>
            <a:off x="5065183" y="3336549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+/- 50 ppm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2DF64A4-8EA4-49B7-B221-CCA038F552D4}"/>
              </a:ext>
            </a:extLst>
          </p:cNvPr>
          <p:cNvSpPr txBox="1"/>
          <p:nvPr/>
        </p:nvSpPr>
        <p:spPr>
          <a:xfrm>
            <a:off x="276225" y="2996545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- 250 ppm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924F841-B51E-4CD8-9B25-02BE514DCE5A}"/>
              </a:ext>
            </a:extLst>
          </p:cNvPr>
          <p:cNvSpPr txBox="1"/>
          <p:nvPr/>
        </p:nvSpPr>
        <p:spPr>
          <a:xfrm>
            <a:off x="7589308" y="2658587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+ 150 ppm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541DE10-C498-4D0D-BF5C-36779BD01B68}"/>
              </a:ext>
            </a:extLst>
          </p:cNvPr>
          <p:cNvSpPr txBox="1"/>
          <p:nvPr/>
        </p:nvSpPr>
        <p:spPr>
          <a:xfrm>
            <a:off x="1966912" y="3711060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+/- 50 ppm</a:t>
            </a:r>
          </a:p>
        </p:txBody>
      </p:sp>
    </p:spTree>
    <p:extLst>
      <p:ext uri="{BB962C8B-B14F-4D97-AF65-F5344CB8AC3E}">
        <p14:creationId xmlns:p14="http://schemas.microsoft.com/office/powerpoint/2010/main" val="2037950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F42EF9-0B76-4924-909D-DE11E6593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Montana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4B5D4E6E-9581-491D-AEC1-45AB5843B46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220FCA2-9B30-454C-AB3B-B4638F8803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F8D41A-EEDF-48AA-806B-936547BD87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944837-9D3A-4658-BFFD-5952106AC4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C3A2F7-39D3-4186-BC26-A27C0AFACB77}"/>
              </a:ext>
            </a:extLst>
          </p:cNvPr>
          <p:cNvSpPr txBox="1"/>
          <p:nvPr/>
        </p:nvSpPr>
        <p:spPr>
          <a:xfrm>
            <a:off x="6372225" y="931902"/>
            <a:ext cx="1247775" cy="369332"/>
          </a:xfrm>
          <a:prstGeom prst="rect">
            <a:avLst/>
          </a:prstGeom>
          <a:solidFill>
            <a:srgbClr val="F7FDFF">
              <a:alpha val="84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-300 ppm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EDD02E-0712-4BF1-A2A2-2A5FA0DC775D}"/>
              </a:ext>
            </a:extLst>
          </p:cNvPr>
          <p:cNvSpPr txBox="1"/>
          <p:nvPr/>
        </p:nvSpPr>
        <p:spPr>
          <a:xfrm>
            <a:off x="6271706" y="2329442"/>
            <a:ext cx="1247775" cy="369332"/>
          </a:xfrm>
          <a:prstGeom prst="rect">
            <a:avLst/>
          </a:prstGeom>
          <a:solidFill>
            <a:srgbClr val="F7FDFF">
              <a:alpha val="84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-600 ppm</a:t>
            </a:r>
          </a:p>
        </p:txBody>
      </p:sp>
    </p:spTree>
    <p:extLst>
      <p:ext uri="{BB962C8B-B14F-4D97-AF65-F5344CB8AC3E}">
        <p14:creationId xmlns:p14="http://schemas.microsoft.com/office/powerpoint/2010/main" val="273322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2C7382-D999-46E0-85D5-EB5802E27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Montana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E63D0-D99C-4940-8662-8692EF0229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3612F1-2D67-4CD6-8BAC-69378C2FA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80342F-1023-4CC9-83F3-8A6F00BF96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67AA15-84CC-4F82-A7F5-73F6924FE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0F809F4-6CE5-4C4B-BC8D-807FC80D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9143998" cy="685799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13E8C6-BCB7-4FBC-BD3E-C7A6E225A870}"/>
              </a:ext>
            </a:extLst>
          </p:cNvPr>
          <p:cNvSpPr txBox="1"/>
          <p:nvPr/>
        </p:nvSpPr>
        <p:spPr>
          <a:xfrm>
            <a:off x="6469502" y="1300443"/>
            <a:ext cx="1390447" cy="369332"/>
          </a:xfrm>
          <a:prstGeom prst="rect">
            <a:avLst/>
          </a:prstGeom>
          <a:solidFill>
            <a:srgbClr val="F7FDFF">
              <a:alpha val="84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+/- 100 ppm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3188B5-541A-4776-8817-73E057A51314}"/>
              </a:ext>
            </a:extLst>
          </p:cNvPr>
          <p:cNvSpPr txBox="1"/>
          <p:nvPr/>
        </p:nvSpPr>
        <p:spPr>
          <a:xfrm>
            <a:off x="6469501" y="3495454"/>
            <a:ext cx="1390447" cy="369332"/>
          </a:xfrm>
          <a:prstGeom prst="rect">
            <a:avLst/>
          </a:prstGeom>
          <a:solidFill>
            <a:srgbClr val="F7FDFF">
              <a:alpha val="84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+/- 100 ppm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7DC860-D253-4858-8B25-C679990E8965}"/>
              </a:ext>
            </a:extLst>
          </p:cNvPr>
          <p:cNvSpPr txBox="1"/>
          <p:nvPr/>
        </p:nvSpPr>
        <p:spPr>
          <a:xfrm>
            <a:off x="6469501" y="2353764"/>
            <a:ext cx="1247775" cy="369332"/>
          </a:xfrm>
          <a:prstGeom prst="rect">
            <a:avLst/>
          </a:prstGeom>
          <a:solidFill>
            <a:srgbClr val="F7FDFF">
              <a:alpha val="84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-300 ppm</a:t>
            </a:r>
          </a:p>
        </p:txBody>
      </p:sp>
    </p:spTree>
    <p:extLst>
      <p:ext uri="{BB962C8B-B14F-4D97-AF65-F5344CB8AC3E}">
        <p14:creationId xmlns:p14="http://schemas.microsoft.com/office/powerpoint/2010/main" val="3763525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06CAE-33ED-4F47-BE8E-B648AB3102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AB5FB1-4CFF-4D20-8C68-5C41E93B143A}"/>
              </a:ext>
            </a:extLst>
          </p:cNvPr>
          <p:cNvSpPr txBox="1"/>
          <p:nvPr/>
        </p:nvSpPr>
        <p:spPr>
          <a:xfrm>
            <a:off x="2816352" y="5031359"/>
            <a:ext cx="28859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Kansas Map</a:t>
            </a:r>
          </a:p>
          <a:p>
            <a:pPr algn="ctr"/>
            <a:r>
              <a:rPr lang="en-US" sz="2800" i="1" dirty="0"/>
              <a:t>Note county lines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E90DB69-1696-41AF-8C4B-78D21002104B}"/>
              </a:ext>
            </a:extLst>
          </p:cNvPr>
          <p:cNvSpPr/>
          <p:nvPr/>
        </p:nvSpPr>
        <p:spPr>
          <a:xfrm>
            <a:off x="2021078" y="5985466"/>
            <a:ext cx="51018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https://www.kansas.gov/khp-crashlogs/search/index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C27D343-55CC-4DD1-87C0-5FCB477AC6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8112" y="228600"/>
            <a:ext cx="9143999" cy="4584701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E11F195-19F8-4144-8306-89CE1404D8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772DCC-5A4A-4745-84F9-D1924CE065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723869-401F-4CF1-8B1E-E30264C21C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1682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A41FCE-F052-46B1-8C44-1D22B22BA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15D5EA-A116-42BE-99D3-59B2CECEE7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9E9459-F710-49E3-B0B8-661A457314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11D11E-27A0-4CF1-88CC-51F1721F80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E2FB723-C39B-4F93-9E20-CAE7E4674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4B5F3B5-4FA5-4924-A496-F4E6DFC86E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7499"/>
            <a:ext cx="9143998" cy="619963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B9D5CA8-8098-4DFE-8DAE-6041E2E659C3}"/>
              </a:ext>
            </a:extLst>
          </p:cNvPr>
          <p:cNvSpPr txBox="1"/>
          <p:nvPr/>
        </p:nvSpPr>
        <p:spPr>
          <a:xfrm>
            <a:off x="5091899" y="2140082"/>
            <a:ext cx="1105580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Salina 1227 feet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7CD90D-7A10-43E5-80A8-65A92B661AC2}"/>
              </a:ext>
            </a:extLst>
          </p:cNvPr>
          <p:cNvSpPr txBox="1"/>
          <p:nvPr/>
        </p:nvSpPr>
        <p:spPr>
          <a:xfrm>
            <a:off x="596693" y="1816917"/>
            <a:ext cx="1304328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 err="1"/>
              <a:t>Kanarado</a:t>
            </a:r>
            <a:r>
              <a:rPr lang="en-US" dirty="0"/>
              <a:t> 3907 feet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E128929-3A3F-493E-BDBA-E60F9F28DF17}"/>
              </a:ext>
            </a:extLst>
          </p:cNvPr>
          <p:cNvSpPr txBox="1"/>
          <p:nvPr/>
        </p:nvSpPr>
        <p:spPr>
          <a:xfrm>
            <a:off x="1999516" y="3810082"/>
            <a:ext cx="1281845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Dodge City 2493 feet</a:t>
            </a:r>
          </a:p>
        </p:txBody>
      </p:sp>
      <p:sp>
        <p:nvSpPr>
          <p:cNvPr id="12" name="AutoShape 2">
            <a:extLst>
              <a:ext uri="{FF2B5EF4-FFF2-40B4-BE49-F238E27FC236}">
                <a16:creationId xmlns:a16="http://schemas.microsoft.com/office/drawing/2014/main" id="{8D40D5B0-FDE2-4CF3-9CBC-8E6A9A6FD3D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76561" y="3392731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BC31217-B995-40B3-9DA4-D080878C6B75}"/>
              </a:ext>
            </a:extLst>
          </p:cNvPr>
          <p:cNvSpPr txBox="1"/>
          <p:nvPr/>
        </p:nvSpPr>
        <p:spPr>
          <a:xfrm>
            <a:off x="7246915" y="4353302"/>
            <a:ext cx="1541484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Independence 804 feet</a:t>
            </a:r>
          </a:p>
        </p:txBody>
      </p:sp>
    </p:spTree>
    <p:extLst>
      <p:ext uri="{BB962C8B-B14F-4D97-AF65-F5344CB8AC3E}">
        <p14:creationId xmlns:p14="http://schemas.microsoft.com/office/powerpoint/2010/main" val="2123585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29B159-964B-4944-8074-CB24848EC1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Statewide Kansas 1-zone &amp; 2-zone Lambert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2791861-3C64-44F6-A443-FD2F99B9D9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12BC30-B064-4B4A-880B-FEF9741A66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97EE34-74BE-4346-AA8F-E278A229BA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0E2C620-3827-41B8-848F-F3A600206D8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8195" t="11476" r="17361" b="1768"/>
          <a:stretch/>
        </p:blipFill>
        <p:spPr>
          <a:xfrm>
            <a:off x="4403649" y="2758256"/>
            <a:ext cx="4702251" cy="3609208"/>
          </a:xfrm>
          <a:prstGeom prst="rect">
            <a:avLst/>
          </a:prstGeom>
          <a:ln w="12700">
            <a:solidFill>
              <a:srgbClr val="0070C0"/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3E39582-66B4-4860-9E93-89A2B3A938E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39" t="16934" r="24306" b="11335"/>
          <a:stretch/>
        </p:blipFill>
        <p:spPr>
          <a:xfrm>
            <a:off x="38100" y="1370015"/>
            <a:ext cx="4318000" cy="3609207"/>
          </a:xfrm>
          <a:prstGeom prst="rect">
            <a:avLst/>
          </a:prstGeom>
          <a:ln w="12700">
            <a:solidFill>
              <a:srgbClr val="0070C0"/>
            </a:solidFill>
          </a:ln>
        </p:spPr>
      </p:pic>
    </p:spTree>
    <p:extLst>
      <p:ext uri="{BB962C8B-B14F-4D97-AF65-F5344CB8AC3E}">
        <p14:creationId xmlns:p14="http://schemas.microsoft.com/office/powerpoint/2010/main" val="1043088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9DB263-8ADE-4B99-8F2D-13C17CAF88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Statewide Kansas UTM Zone 14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A10B0C-22B0-468E-A3C7-405C6961FF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49A1D0-78D6-4019-BAA8-C663748D08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6CF57D-0D91-448A-BB0C-C7DA992925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56A4DDE-1626-45E8-80D6-4D82FA944E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376" t="16934" r="18541" b="4380"/>
          <a:stretch/>
        </p:blipFill>
        <p:spPr>
          <a:xfrm>
            <a:off x="1771650" y="1647825"/>
            <a:ext cx="5676900" cy="4238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9524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AC03DCD1-79EC-4E94-99E8-A198FFDBF0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D67A62-7DE5-4D69-AAB6-1D83DCF30E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0A1CE5-0DFD-4A3A-A79F-2128B0F8E5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F70B526-2F77-4099-8B1E-2C6109E7B1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1710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030E3-706B-4E37-BD8C-6E04E31CAE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3E13DE-5F23-42AD-8475-1B6A467452F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1467BE-A158-482A-B1A3-43CEEE8E35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65E9C93-8934-4087-A5C6-A90967301B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362882F-47E3-4FE9-A633-206E5C9A69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FB2CC59-8EA2-4580-96F8-D924377F29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3EEE880-C6EB-4DDF-AA10-558DBB5D4F7F}"/>
              </a:ext>
            </a:extLst>
          </p:cNvPr>
          <p:cNvSpPr txBox="1"/>
          <p:nvPr/>
        </p:nvSpPr>
        <p:spPr>
          <a:xfrm>
            <a:off x="3477681" y="4228744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+ 200 ppm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FF2A1CA-0E73-432B-B523-8AE5C5E77D4A}"/>
              </a:ext>
            </a:extLst>
          </p:cNvPr>
          <p:cNvSpPr txBox="1"/>
          <p:nvPr/>
        </p:nvSpPr>
        <p:spPr>
          <a:xfrm>
            <a:off x="3477682" y="3439320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+/- 50 ppm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765276A-AE22-440D-8D8A-DD73582E5743}"/>
              </a:ext>
            </a:extLst>
          </p:cNvPr>
          <p:cNvSpPr txBox="1"/>
          <p:nvPr/>
        </p:nvSpPr>
        <p:spPr>
          <a:xfrm>
            <a:off x="2109788" y="2576394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- 150 ppm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67BDB6-8FB3-4EC9-9004-A00D54E235A2}"/>
              </a:ext>
            </a:extLst>
          </p:cNvPr>
          <p:cNvSpPr txBox="1"/>
          <p:nvPr/>
        </p:nvSpPr>
        <p:spPr>
          <a:xfrm>
            <a:off x="3477683" y="1417638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+/- 50 ppm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AFABA02-2AFC-40B0-9691-AB7A091408B0}"/>
              </a:ext>
            </a:extLst>
          </p:cNvPr>
          <p:cNvSpPr txBox="1"/>
          <p:nvPr/>
        </p:nvSpPr>
        <p:spPr>
          <a:xfrm>
            <a:off x="3486017" y="2576394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- 100 ppm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3153C04-E7B1-4EA7-902B-BF2FB490AE51}"/>
              </a:ext>
            </a:extLst>
          </p:cNvPr>
          <p:cNvSpPr txBox="1"/>
          <p:nvPr/>
        </p:nvSpPr>
        <p:spPr>
          <a:xfrm>
            <a:off x="3486017" y="683701"/>
            <a:ext cx="1247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+ 200 ppm</a:t>
            </a:r>
          </a:p>
        </p:txBody>
      </p:sp>
    </p:spTree>
    <p:extLst>
      <p:ext uri="{BB962C8B-B14F-4D97-AF65-F5344CB8AC3E}">
        <p14:creationId xmlns:p14="http://schemas.microsoft.com/office/powerpoint/2010/main" val="4195143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B2428E-5797-4914-9843-2FC46B994F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67683E-4E4F-466B-BF3C-2073FAD3DEE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163D823D-3AE1-44DF-8133-0AFAD3025FC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0" y="0"/>
          <a:ext cx="9144000" cy="591740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7" name="Acrobat Document" r:id="rId3" imgW="11658331" imgH="7543680" progId="AcroExch.Document.DC">
                  <p:embed/>
                </p:oleObj>
              </mc:Choice>
              <mc:Fallback>
                <p:oleObj name="Acrobat Document" r:id="rId3" imgW="11658331" imgH="7543680" progId="AcroExch.Document.DC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163D823D-3AE1-44DF-8133-0AFAD3025F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9144000" cy="591740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B36732F-E902-4C35-9484-A2AA18D708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FD00E81-0A6A-42E4-AF9A-3BEA7621DA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981325" y="6195219"/>
            <a:ext cx="2895600" cy="365125"/>
          </a:xfrm>
        </p:spPr>
        <p:txBody>
          <a:bodyPr/>
          <a:lstStyle/>
          <a:p>
            <a:pPr>
              <a:defRPr/>
            </a:pPr>
            <a:r>
              <a:rPr lang="en-US" sz="2000"/>
              <a:t>2020 MSPS Annual Meeting, Duluth MN</a:t>
            </a:r>
            <a:endParaRPr lang="en-US" sz="200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D6FD8D6-642E-4CDE-A79D-907FFA565D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0495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89B20F-4E52-4F35-B301-D77FC5FD8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Access / Trust / Motion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40DF476-649D-4D76-AF34-4160F72BF7D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8425" y="2313584"/>
            <a:ext cx="4525963" cy="3394472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A81769-82D7-4D10-BFA2-EF533D25D3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468B3A-1878-4CC8-B1EF-6E80CD6A29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333704-5461-4C28-B90F-F48EDB4649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E751416-EBC8-4AC1-9651-552C132E19F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58" t="19421" r="21354" b="14582"/>
          <a:stretch/>
        </p:blipFill>
        <p:spPr>
          <a:xfrm>
            <a:off x="4058643" y="1747838"/>
            <a:ext cx="4543425" cy="4525964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38D2CFA-B5B4-478F-8924-5CC76E09EDED}"/>
              </a:ext>
            </a:extLst>
          </p:cNvPr>
          <p:cNvSpPr txBox="1"/>
          <p:nvPr/>
        </p:nvSpPr>
        <p:spPr>
          <a:xfrm>
            <a:off x="1771650" y="1151494"/>
            <a:ext cx="6077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PID: JU2963  Designation: COXALL Location: Cape May NJ</a:t>
            </a:r>
          </a:p>
          <a:p>
            <a:r>
              <a:rPr lang="en-US" dirty="0"/>
              <a:t>Found washed up 2 miles from original 1933 location !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38481F9-0957-4C08-849B-788A48088465}"/>
              </a:ext>
            </a:extLst>
          </p:cNvPr>
          <p:cNvSpPr/>
          <p:nvPr/>
        </p:nvSpPr>
        <p:spPr>
          <a:xfrm>
            <a:off x="2652712" y="3971925"/>
            <a:ext cx="942975" cy="561975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2333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4EBCC4-9361-42EE-96C8-4041263487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North Dakota Counties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871124-8E48-4EA8-8D42-57E43A0C3A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D0F9D1C-CC08-4C31-9FA7-25FF4FE0D7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3F9F2F-B8C3-4139-9251-4E3254BA86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254D14-2635-4AE7-ADCB-D6BDFB7B72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6CFA820-1F84-433F-B4FA-3E13CBB8F0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1966" y="1364279"/>
            <a:ext cx="6696914" cy="409370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16187D6-03A0-468E-90A9-C2287FA0062D}"/>
              </a:ext>
            </a:extLst>
          </p:cNvPr>
          <p:cNvSpPr txBox="1"/>
          <p:nvPr/>
        </p:nvSpPr>
        <p:spPr>
          <a:xfrm>
            <a:off x="1117600" y="5422286"/>
            <a:ext cx="690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linkClick r:id="rId3"/>
              </a:rPr>
              <a:t>https://www.ndstudies.gov/gr4/geology-geography-and-climate/part-2-geography/section-9-major-cities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491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Content Placeholder 13">
            <a:extLst>
              <a:ext uri="{FF2B5EF4-FFF2-40B4-BE49-F238E27FC236}">
                <a16:creationId xmlns:a16="http://schemas.microsoft.com/office/drawing/2014/main" id="{2A6D141C-5BB4-4BBD-8399-D6C9ABBA03B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37083" y="1081665"/>
            <a:ext cx="6784848" cy="464083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521A9AE-F602-4BC3-BE4E-31481736BC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North Dakota Shaded Relief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410970D-DD96-4FDB-A785-89B986401236}"/>
              </a:ext>
            </a:extLst>
          </p:cNvPr>
          <p:cNvSpPr/>
          <p:nvPr/>
        </p:nvSpPr>
        <p:spPr>
          <a:xfrm>
            <a:off x="1250986" y="5722501"/>
            <a:ext cx="67848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hlinkClick r:id="rId4"/>
              </a:rPr>
              <a:t>https://eros.usgs.gov/sites/all/files/external/imagegallery/2534.jpg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AC369E-9176-4BE3-ADB3-2F52EEE9B3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8FDB45-2F09-460D-A923-68A79C26AE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3E2AF65-4AAC-417F-BD34-73E1E1B20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085C95-A27B-457D-9BB1-AEDE5ED09443}"/>
              </a:ext>
            </a:extLst>
          </p:cNvPr>
          <p:cNvSpPr txBox="1"/>
          <p:nvPr/>
        </p:nvSpPr>
        <p:spPr>
          <a:xfrm>
            <a:off x="6716351" y="1700787"/>
            <a:ext cx="1105580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Pembina 778 feet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ADBDBB4-EC56-469E-AAC8-BB8171BDB599}"/>
              </a:ext>
            </a:extLst>
          </p:cNvPr>
          <p:cNvSpPr txBox="1"/>
          <p:nvPr/>
        </p:nvSpPr>
        <p:spPr>
          <a:xfrm>
            <a:off x="1322069" y="4436079"/>
            <a:ext cx="1162050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Bowman 2963 feet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263BCD-6E36-4E55-A070-4A2784FF809B}"/>
              </a:ext>
            </a:extLst>
          </p:cNvPr>
          <p:cNvSpPr txBox="1"/>
          <p:nvPr/>
        </p:nvSpPr>
        <p:spPr>
          <a:xfrm>
            <a:off x="2748917" y="3471385"/>
            <a:ext cx="1304328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Bismarck 1686 feet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632049-CDD0-4B2A-90EC-E4BC46E7F969}"/>
              </a:ext>
            </a:extLst>
          </p:cNvPr>
          <p:cNvSpPr txBox="1"/>
          <p:nvPr/>
        </p:nvSpPr>
        <p:spPr>
          <a:xfrm>
            <a:off x="4991320" y="2846337"/>
            <a:ext cx="1281845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Devils Lake 1447 feet</a:t>
            </a:r>
          </a:p>
        </p:txBody>
      </p:sp>
      <p:sp>
        <p:nvSpPr>
          <p:cNvPr id="13" name="AutoShape 2">
            <a:extLst>
              <a:ext uri="{FF2B5EF4-FFF2-40B4-BE49-F238E27FC236}">
                <a16:creationId xmlns:a16="http://schemas.microsoft.com/office/drawing/2014/main" id="{92240A42-AED5-489A-8E10-5F6942BD370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08F2418-2E94-4C33-8704-466360DE586C}"/>
              </a:ext>
            </a:extLst>
          </p:cNvPr>
          <p:cNvSpPr txBox="1"/>
          <p:nvPr/>
        </p:nvSpPr>
        <p:spPr>
          <a:xfrm>
            <a:off x="3801258" y="1484071"/>
            <a:ext cx="1541484" cy="646331"/>
          </a:xfrm>
          <a:prstGeom prst="rect">
            <a:avLst/>
          </a:prstGeom>
          <a:solidFill>
            <a:srgbClr val="FFFF00">
              <a:alpha val="62000"/>
            </a:srgb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Peace Garden 2314 feet</a:t>
            </a:r>
          </a:p>
        </p:txBody>
      </p:sp>
    </p:spTree>
    <p:extLst>
      <p:ext uri="{BB962C8B-B14F-4D97-AF65-F5344CB8AC3E}">
        <p14:creationId xmlns:p14="http://schemas.microsoft.com/office/powerpoint/2010/main" val="83757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919631-57C5-4AE4-BC38-6E5B21C04B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Rainbow Map of ND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391F53-8771-430A-9CCA-7CC2C06BB7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6AAB94-31E7-450E-B50D-07CD4C82A2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726DD3-C159-4889-BB56-A10F714963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DBDBD7D-43C7-4B95-AFEB-DAD73DA3B8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7805" y="1154288"/>
            <a:ext cx="6665768" cy="487934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ADA0555-AF3C-4A63-8267-7165FEF32775}"/>
              </a:ext>
            </a:extLst>
          </p:cNvPr>
          <p:cNvSpPr txBox="1"/>
          <p:nvPr/>
        </p:nvSpPr>
        <p:spPr>
          <a:xfrm>
            <a:off x="1745673" y="5959582"/>
            <a:ext cx="62345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linkClick r:id="rId3"/>
              </a:rPr>
              <a:t>https://water.usgs.gov/edu/gallery/rainbows-nordvik.html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6885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01C66-8223-491D-9424-09C15851CA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8F3ECFC7-90FD-40B7-BEC5-DDD2F34C9D9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9144000" cy="6858000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A8E27B-DEB6-459C-B7CD-5984F9268B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76E09D-4427-4C5B-ACD2-34CA64209B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37FE90-10FC-468C-970C-5665A3C3F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367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418DBC-108B-4D00-9AC3-54AFE930D3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82C97390-9280-4F0D-BC54-ABDFD589F69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2E27-3E39-4A34-A4FA-E3885A21AD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61E535-5CF0-4B26-8D6B-0271488AF9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38AF37-2038-4AA0-BE3D-04E209A38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524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C577FE-8F07-4C85-93E7-7D1DE560B4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Minnesota SPCS &amp; LDP Design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304199-2C48-4718-B388-A1CE4FB504B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Minnesota has a preliminary SPCS &amp; LDP now under study.</a:t>
            </a:r>
          </a:p>
          <a:p>
            <a:r>
              <a:rPr lang="en-US" dirty="0"/>
              <a:t>Contact: MNDOT Geodetic Unit for details.</a:t>
            </a:r>
          </a:p>
          <a:p>
            <a:r>
              <a:rPr lang="en-US" dirty="0"/>
              <a:t>Will likely be similar to Nebraska, Kansas, and Iowa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C3AE91-AA78-4285-A63E-E8E8AD7B41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35C19F1-273D-4D72-A2BB-06844B4073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0EE664-BCB0-4F07-8F9E-A091A77064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55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FCAADA2-E839-45D1-96CA-716B5ACCBFA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97" t="33588" r="70716" b="8037"/>
          <a:stretch/>
        </p:blipFill>
        <p:spPr>
          <a:xfrm>
            <a:off x="7315200" y="2498725"/>
            <a:ext cx="1371600" cy="3286129"/>
          </a:xfrm>
          <a:prstGeom prst="rect">
            <a:avLst/>
          </a:prstGeom>
          <a:ln w="15875">
            <a:solidFill>
              <a:srgbClr val="0070C0"/>
            </a:solidFill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DA6C72E-1BC6-451D-AD8F-9F26586BFEED}"/>
              </a:ext>
            </a:extLst>
          </p:cNvPr>
          <p:cNvSpPr txBox="1"/>
          <p:nvPr/>
        </p:nvSpPr>
        <p:spPr>
          <a:xfrm rot="20933717">
            <a:off x="1803043" y="3730935"/>
            <a:ext cx="5136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SPCS Proposals due by March 31, 2020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AFD8A86-4762-45A7-B7B2-437958AD0951}"/>
              </a:ext>
            </a:extLst>
          </p:cNvPr>
          <p:cNvSpPr txBox="1"/>
          <p:nvPr/>
        </p:nvSpPr>
        <p:spPr>
          <a:xfrm rot="20933717">
            <a:off x="1415820" y="5064607"/>
            <a:ext cx="55272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SPCS / LDP Designs due by March 31, 2021</a:t>
            </a:r>
          </a:p>
        </p:txBody>
      </p:sp>
    </p:spTree>
    <p:extLst>
      <p:ext uri="{BB962C8B-B14F-4D97-AF65-F5344CB8AC3E}">
        <p14:creationId xmlns:p14="http://schemas.microsoft.com/office/powerpoint/2010/main" val="560733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AC8403-EDCA-4DD5-9F77-654F7A0B05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 Proposals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CB0BAA-D302-4FDE-95F2-B89AC6019E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01E235-3ED1-412B-9B95-A7229E5FF7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38C502-54C1-4B70-871D-DEF1D697E7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C65C75F-341A-4CA8-AA4E-780FFD227AA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3767" t="22178" r="13902" b="5247"/>
          <a:stretch/>
        </p:blipFill>
        <p:spPr>
          <a:xfrm>
            <a:off x="107005" y="1225685"/>
            <a:ext cx="5912795" cy="55714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D19995A-ADAF-4CA2-8456-8801755EE6B1}"/>
              </a:ext>
            </a:extLst>
          </p:cNvPr>
          <p:cNvSpPr txBox="1"/>
          <p:nvPr/>
        </p:nvSpPr>
        <p:spPr>
          <a:xfrm>
            <a:off x="4288277" y="2136332"/>
            <a:ext cx="4529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https://www.ngs.noaa.gov/SPCS/policy.shtml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1C6BF2C-0991-498F-B412-6FCD0E915122}"/>
              </a:ext>
            </a:extLst>
          </p:cNvPr>
          <p:cNvSpPr/>
          <p:nvPr/>
        </p:nvSpPr>
        <p:spPr>
          <a:xfrm rot="21330714">
            <a:off x="4572000" y="4221805"/>
            <a:ext cx="1595336" cy="700392"/>
          </a:xfrm>
          <a:prstGeom prst="ellipse">
            <a:avLst/>
          </a:prstGeom>
          <a:solidFill>
            <a:srgbClr val="FF0000">
              <a:alpha val="11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431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984340" y="604418"/>
            <a:ext cx="7538935" cy="14118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3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D8EBD81-C9E3-4AE3-89DD-ED2CCA33369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2152025"/>
            <a:ext cx="7772400" cy="1470025"/>
          </a:xfrm>
        </p:spPr>
        <p:txBody>
          <a:bodyPr/>
          <a:lstStyle/>
          <a:p>
            <a:r>
              <a:rPr lang="en-US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NGS Tools</a:t>
            </a:r>
            <a:b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2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NADCON, VERTCON, and NCAT</a:t>
            </a:r>
            <a:br>
              <a:rPr lang="en-US" sz="32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rPr>
            </a:br>
            <a:endParaRPr lang="en-US" dirty="0"/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ADFD72F0-3F90-438E-AFFE-6AD2DCF0B2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71600" y="3532238"/>
            <a:ext cx="6400800" cy="2431240"/>
          </a:xfrm>
        </p:spPr>
        <p:txBody>
          <a:bodyPr/>
          <a:lstStyle/>
          <a:p>
            <a:pPr lvl="0" fontAlgn="auto">
              <a:spcBef>
                <a:spcPts val="0"/>
              </a:spcBef>
              <a:spcAft>
                <a:spcPts val="0"/>
              </a:spcAft>
            </a:pPr>
            <a:endParaRPr lang="en-US" i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ea typeface="+mn-ea"/>
              <a:cs typeface="Times New Roman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latin typeface="Calibri"/>
              </a:rPr>
              <a:t>February 19, 2020</a:t>
            </a:r>
            <a:endParaRPr lang="en-US" dirty="0"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latin typeface="Calibri"/>
              </a:rPr>
              <a:t>2020 MSPS Annual Meeting, Duluth MN</a:t>
            </a:r>
            <a:endParaRPr lang="en-US" dirty="0"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557213" indent="-214313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857250" indent="-171450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200150" indent="-171450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1543050" indent="-171450" eaLnBrk="0" hangingPunct="0"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 sz="1050" b="1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fld id="{8016A0AA-7C4D-4AA7-BA44-EB6D48F200B1}" type="slidenum">
              <a:rPr lang="en-US" altLang="en-US" sz="9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t>57</a:t>
            </a:fld>
            <a:endParaRPr lang="en-US" altLang="en-US" sz="900">
              <a:solidFill>
                <a:srgbClr val="898989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6698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Historical Overview:  </a:t>
            </a:r>
            <a:r>
              <a:rPr lang="en-US" sz="2400" b="1" u="sng" dirty="0"/>
              <a:t>Problems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8430888" cy="4525963"/>
          </a:xfrm>
        </p:spPr>
        <p:txBody>
          <a:bodyPr>
            <a:normAutofit/>
          </a:bodyPr>
          <a:lstStyle/>
          <a:p>
            <a:r>
              <a:rPr lang="en-US" dirty="0"/>
              <a:t>Multiple DOS based programs</a:t>
            </a:r>
          </a:p>
          <a:p>
            <a:r>
              <a:rPr lang="en-US" dirty="0"/>
              <a:t>Lack of documentation</a:t>
            </a:r>
          </a:p>
          <a:p>
            <a:r>
              <a:rPr lang="en-US" dirty="0"/>
              <a:t>Inconsistent decision making </a:t>
            </a:r>
          </a:p>
          <a:p>
            <a:pPr lvl="1"/>
            <a:r>
              <a:rPr lang="en-US" dirty="0"/>
              <a:t>Accuracy reporting</a:t>
            </a:r>
          </a:p>
          <a:p>
            <a:pPr lvl="1"/>
            <a:r>
              <a:rPr lang="en-US" dirty="0"/>
              <a:t>State vs nationwide grids</a:t>
            </a:r>
          </a:p>
          <a:p>
            <a:pPr lvl="1"/>
            <a:r>
              <a:rPr lang="en-US" dirty="0"/>
              <a:t>Skipping over transformations </a:t>
            </a:r>
          </a:p>
          <a:p>
            <a:r>
              <a:rPr lang="en-US" dirty="0"/>
              <a:t>Read the Report: </a:t>
            </a:r>
          </a:p>
          <a:p>
            <a:endParaRPr lang="en-US" dirty="0">
              <a:hlinkClick r:id="" action="ppaction://noaction"/>
            </a:endParaRPr>
          </a:p>
          <a:p>
            <a:endParaRPr lang="en-US" dirty="0">
              <a:hlinkClick r:id="" action="ppaction://noaction"/>
            </a:endParaRPr>
          </a:p>
          <a:p>
            <a:endParaRPr lang="en-US" dirty="0">
              <a:hlinkClick r:id="" action="ppaction://noaction"/>
            </a:endParaRPr>
          </a:p>
          <a:p>
            <a:pPr marL="0" indent="0">
              <a:buNone/>
            </a:pPr>
            <a:r>
              <a:rPr lang="en-US" dirty="0">
                <a:hlinkClick r:id="" action="ppaction://noaction"/>
              </a:rPr>
              <a:t>https://www.ngs.noaa.gov/PUBS_LIB/NOAA_TR_NOS_NGS_63.pdf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22A9B-200C-4F81-8379-B51F0180C9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pic>
        <p:nvPicPr>
          <p:cNvPr id="8" name="Picture 7" descr="Screen Clipping">
            <a:extLst>
              <a:ext uri="{FF2B5EF4-FFF2-40B4-BE49-F238E27FC236}">
                <a16:creationId xmlns:a16="http://schemas.microsoft.com/office/drawing/2014/main" id="{E309EE97-AB59-48C8-AB2F-7841823F84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1370011"/>
            <a:ext cx="3803301" cy="3855097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1294387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Historical Overview:  </a:t>
            </a:r>
            <a:r>
              <a:rPr lang="en-US" sz="2400" b="1" u="sng" dirty="0"/>
              <a:t>Problems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8154140" cy="4525963"/>
          </a:xfrm>
        </p:spPr>
        <p:txBody>
          <a:bodyPr>
            <a:normAutofit/>
          </a:bodyPr>
          <a:lstStyle/>
          <a:p>
            <a:r>
              <a:rPr lang="en-US" dirty="0"/>
              <a:t>All these programs led to a patchwork of solutions and confusion.</a:t>
            </a:r>
          </a:p>
          <a:p>
            <a:r>
              <a:rPr lang="en-US" dirty="0"/>
              <a:t>Steps to transform from NAD 27 to NAD 83(2011) in Kansas - - - - &gt;</a:t>
            </a:r>
          </a:p>
          <a:p>
            <a:pPr marL="685800" lvl="1" indent="-342900">
              <a:buFont typeface="+mj-lt"/>
              <a:buAutoNum type="arabicPeriod"/>
            </a:pPr>
            <a:r>
              <a:rPr lang="en-US" dirty="0"/>
              <a:t>Run NADCON 4.2 to compute</a:t>
            </a:r>
          </a:p>
          <a:p>
            <a:pPr marL="1028700" lvl="2" indent="-342900">
              <a:buFont typeface="+mj-lt"/>
              <a:buAutoNum type="alphaLcParenR"/>
            </a:pPr>
            <a:r>
              <a:rPr lang="en-US" dirty="0"/>
              <a:t>NAD 27 to NAD 83(1986) grid (nationwide) </a:t>
            </a:r>
          </a:p>
          <a:p>
            <a:pPr marL="1028700" lvl="2" indent="-342900">
              <a:buFont typeface="+mj-lt"/>
              <a:buAutoNum type="alphaLcParenR"/>
            </a:pPr>
            <a:r>
              <a:rPr lang="en-US" dirty="0"/>
              <a:t>NAD 83(1986) to NAD 83(HPGN) grid (statewide)</a:t>
            </a:r>
          </a:p>
          <a:p>
            <a:pPr marL="685800" lvl="1" indent="-342900">
              <a:buFont typeface="+mj-lt"/>
              <a:buAutoNum type="arabicPeriod"/>
            </a:pPr>
            <a:r>
              <a:rPr lang="en-US" dirty="0"/>
              <a:t>Run GEOCON 2.0 to compute</a:t>
            </a:r>
          </a:p>
          <a:p>
            <a:pPr marL="1028700" lvl="2" indent="-342900">
              <a:buFont typeface="+mj-lt"/>
              <a:buAutoNum type="alphaLcParenR"/>
            </a:pPr>
            <a:r>
              <a:rPr lang="en-US" dirty="0"/>
              <a:t>HARN to FBN grid (statewide)</a:t>
            </a:r>
          </a:p>
          <a:p>
            <a:pPr marL="1028700" lvl="2" indent="-342900">
              <a:buFont typeface="+mj-lt"/>
              <a:buAutoNum type="alphaLcParenR"/>
            </a:pPr>
            <a:r>
              <a:rPr lang="en-US" dirty="0"/>
              <a:t>FBN to 2007 grid (nationwide) </a:t>
            </a:r>
          </a:p>
          <a:p>
            <a:pPr marL="1028700" lvl="2" indent="-342900">
              <a:buFont typeface="+mj-lt"/>
              <a:buAutoNum type="alphaLcParenR"/>
            </a:pPr>
            <a:r>
              <a:rPr lang="en-US" dirty="0"/>
              <a:t>2007 to 2011 grid (nationwide)</a:t>
            </a:r>
          </a:p>
          <a:p>
            <a:pPr marL="685800" lvl="1" indent="-342900">
              <a:buFont typeface="+mj-lt"/>
              <a:buAutoNum type="arabicPeriod"/>
            </a:pPr>
            <a:r>
              <a:rPr lang="en-US" dirty="0"/>
              <a:t>Add everything up yourself</a:t>
            </a:r>
          </a:p>
          <a:p>
            <a:pPr marL="685800" lvl="1" indent="-342900">
              <a:buFont typeface="+mj-lt"/>
              <a:buAutoNum type="arabicPeriod"/>
            </a:pPr>
            <a:r>
              <a:rPr lang="en-US" dirty="0"/>
              <a:t>Have a nice day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BDCB2B-7E2C-4DDF-B054-30F718819F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881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58" y="9130"/>
            <a:ext cx="9170458" cy="6848870"/>
          </a:xfr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6</a:t>
            </a:fld>
            <a:endParaRPr lang="en-US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D67053-2C27-4E75-B4B3-BE7F7955D574}"/>
              </a:ext>
            </a:extLst>
          </p:cNvPr>
          <p:cNvSpPr txBox="1"/>
          <p:nvPr/>
        </p:nvSpPr>
        <p:spPr>
          <a:xfrm rot="20721334">
            <a:off x="1575840" y="2314499"/>
            <a:ext cx="1838527" cy="646331"/>
          </a:xfrm>
          <a:prstGeom prst="rect">
            <a:avLst/>
          </a:prstGeom>
          <a:solidFill>
            <a:srgbClr val="92D050">
              <a:alpha val="40000"/>
            </a:srgbClr>
          </a:solidFill>
          <a:ln w="34925"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Dense as it is, it’s not everywhere!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00D1E27-6BFE-468C-AE89-3B3C49DB326C}"/>
              </a:ext>
            </a:extLst>
          </p:cNvPr>
          <p:cNvSpPr txBox="1"/>
          <p:nvPr/>
        </p:nvSpPr>
        <p:spPr>
          <a:xfrm rot="20228072">
            <a:off x="7560232" y="468758"/>
            <a:ext cx="13125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 Access?</a:t>
            </a:r>
          </a:p>
        </p:txBody>
      </p:sp>
    </p:spTree>
    <p:extLst>
      <p:ext uri="{BB962C8B-B14F-4D97-AF65-F5344CB8AC3E}">
        <p14:creationId xmlns:p14="http://schemas.microsoft.com/office/powerpoint/2010/main" val="301911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376ADD-BB8C-49A0-BD19-A44DF8D92F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Need for New Conversion Tools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DAEF86-235D-4C28-B8C1-2EE328760B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F1C8D3-CD97-422E-81D6-D155233192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5EDE35-EA16-4B46-8486-81AE5AB3B5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91230EC-A4E7-4638-BA5F-7323E4947C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0264" y="1148898"/>
            <a:ext cx="8303472" cy="4560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9509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54CB387-F165-4109-B036-592B90B09E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Biquadratic Interpolation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32385A4-9AE8-4303-AE50-46A0F67844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DC721BC-133C-4E7C-A6B4-D3619A4D94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445283-779B-47F5-8638-AE2A4E9B6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F20DEE7-E032-4D36-A476-1781B01B0C12}"/>
              </a:ext>
            </a:extLst>
          </p:cNvPr>
          <p:cNvSpPr/>
          <p:nvPr/>
        </p:nvSpPr>
        <p:spPr>
          <a:xfrm>
            <a:off x="1363227" y="2022640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5D2A3F-799C-41D5-8776-DFE1058B6E16}"/>
              </a:ext>
            </a:extLst>
          </p:cNvPr>
          <p:cNvSpPr/>
          <p:nvPr/>
        </p:nvSpPr>
        <p:spPr>
          <a:xfrm>
            <a:off x="2667837" y="2022640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025F124-A161-41E6-8221-9F461429AF40}"/>
              </a:ext>
            </a:extLst>
          </p:cNvPr>
          <p:cNvSpPr/>
          <p:nvPr/>
        </p:nvSpPr>
        <p:spPr>
          <a:xfrm>
            <a:off x="1363226" y="3353637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1C94445-DA0B-4C3E-B89E-4552CEE40B9E}"/>
              </a:ext>
            </a:extLst>
          </p:cNvPr>
          <p:cNvSpPr/>
          <p:nvPr/>
        </p:nvSpPr>
        <p:spPr>
          <a:xfrm>
            <a:off x="2667836" y="3353637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A154242-110F-43D4-A4FB-8C53304FC9CE}"/>
              </a:ext>
            </a:extLst>
          </p:cNvPr>
          <p:cNvSpPr txBox="1"/>
          <p:nvPr/>
        </p:nvSpPr>
        <p:spPr>
          <a:xfrm>
            <a:off x="929472" y="1740333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80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02A5FC6-4476-4B12-A652-244C0E4B4AFB}"/>
              </a:ext>
            </a:extLst>
          </p:cNvPr>
          <p:cNvSpPr txBox="1"/>
          <p:nvPr/>
        </p:nvSpPr>
        <p:spPr>
          <a:xfrm>
            <a:off x="2828609" y="3484717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82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E70AEC0-781C-4F85-8CA0-3FFFFBD46A25}"/>
              </a:ext>
            </a:extLst>
          </p:cNvPr>
          <p:cNvSpPr txBox="1"/>
          <p:nvPr/>
        </p:nvSpPr>
        <p:spPr>
          <a:xfrm>
            <a:off x="2828609" y="1740333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83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4AF5BE-F67B-4D7A-A38A-A7CA718FC7B9}"/>
              </a:ext>
            </a:extLst>
          </p:cNvPr>
          <p:cNvSpPr txBox="1"/>
          <p:nvPr/>
        </p:nvSpPr>
        <p:spPr>
          <a:xfrm>
            <a:off x="929472" y="3481952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78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E2CC0D9-7FED-4C92-9D9D-46F0226B404A}"/>
              </a:ext>
            </a:extLst>
          </p:cNvPr>
          <p:cNvSpPr/>
          <p:nvPr/>
        </p:nvSpPr>
        <p:spPr>
          <a:xfrm>
            <a:off x="1410849" y="2693267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0FEC647-150F-4212-9C3E-620F7A45F92B}"/>
              </a:ext>
            </a:extLst>
          </p:cNvPr>
          <p:cNvSpPr/>
          <p:nvPr/>
        </p:nvSpPr>
        <p:spPr>
          <a:xfrm>
            <a:off x="2237432" y="2071783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CEAF2A1F-25CD-4341-BAA1-6DCBDD60038D}"/>
              </a:ext>
            </a:extLst>
          </p:cNvPr>
          <p:cNvSpPr/>
          <p:nvPr/>
        </p:nvSpPr>
        <p:spPr>
          <a:xfrm>
            <a:off x="1867696" y="2071783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2C2828E-A557-41AC-8099-CDC5DB58B33F}"/>
              </a:ext>
            </a:extLst>
          </p:cNvPr>
          <p:cNvSpPr/>
          <p:nvPr/>
        </p:nvSpPr>
        <p:spPr>
          <a:xfrm>
            <a:off x="2061742" y="3393883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11D2ACC-F560-42C1-9E8B-24B38D046A91}"/>
              </a:ext>
            </a:extLst>
          </p:cNvPr>
          <p:cNvSpPr/>
          <p:nvPr/>
        </p:nvSpPr>
        <p:spPr>
          <a:xfrm>
            <a:off x="2364789" y="3393883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33889309-E1E8-406F-8F5B-47F209B23EF2}"/>
              </a:ext>
            </a:extLst>
          </p:cNvPr>
          <p:cNvSpPr/>
          <p:nvPr/>
        </p:nvSpPr>
        <p:spPr>
          <a:xfrm>
            <a:off x="1758695" y="3393883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5E9452B-5F3B-41D0-B252-0594F074C543}"/>
              </a:ext>
            </a:extLst>
          </p:cNvPr>
          <p:cNvSpPr txBox="1"/>
          <p:nvPr/>
        </p:nvSpPr>
        <p:spPr>
          <a:xfrm>
            <a:off x="1014486" y="4707489"/>
            <a:ext cx="23277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Straight (sharp breaks at grid cells)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F641296-0442-4748-99E7-C98D23BEB633}"/>
              </a:ext>
            </a:extLst>
          </p:cNvPr>
          <p:cNvSpPr txBox="1"/>
          <p:nvPr/>
        </p:nvSpPr>
        <p:spPr>
          <a:xfrm>
            <a:off x="4850055" y="4733389"/>
            <a:ext cx="27685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Biquadratic (smooth breaks at grid cells)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5F2FD17-762B-4EE2-8DFA-C727DDCC9343}"/>
              </a:ext>
            </a:extLst>
          </p:cNvPr>
          <p:cNvCxnSpPr>
            <a:cxnSpLocks/>
            <a:endCxn id="24" idx="4"/>
          </p:cNvCxnSpPr>
          <p:nvPr/>
        </p:nvCxnSpPr>
        <p:spPr>
          <a:xfrm>
            <a:off x="1379075" y="2613509"/>
            <a:ext cx="413795" cy="85060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0856808-7A29-4079-B21D-473366C9BD33}"/>
              </a:ext>
            </a:extLst>
          </p:cNvPr>
          <p:cNvCxnSpPr>
            <a:cxnSpLocks/>
          </p:cNvCxnSpPr>
          <p:nvPr/>
        </p:nvCxnSpPr>
        <p:spPr>
          <a:xfrm>
            <a:off x="1315402" y="3193972"/>
            <a:ext cx="207610" cy="39283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7C11743-0680-4153-B7C7-A134554EFC41}"/>
              </a:ext>
            </a:extLst>
          </p:cNvPr>
          <p:cNvCxnSpPr>
            <a:cxnSpLocks/>
            <a:endCxn id="22" idx="4"/>
          </p:cNvCxnSpPr>
          <p:nvPr/>
        </p:nvCxnSpPr>
        <p:spPr>
          <a:xfrm>
            <a:off x="1377102" y="1965845"/>
            <a:ext cx="718815" cy="1498272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A542522-9E16-4BD4-9BD9-A0923DC6B500}"/>
              </a:ext>
            </a:extLst>
          </p:cNvPr>
          <p:cNvCxnSpPr>
            <a:cxnSpLocks/>
            <a:endCxn id="23" idx="4"/>
          </p:cNvCxnSpPr>
          <p:nvPr/>
        </p:nvCxnSpPr>
        <p:spPr>
          <a:xfrm>
            <a:off x="1816799" y="1951891"/>
            <a:ext cx="582165" cy="1512226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D2A3901A-EA52-48F0-8644-E826ACB351E5}"/>
              </a:ext>
            </a:extLst>
          </p:cNvPr>
          <p:cNvCxnSpPr>
            <a:cxnSpLocks/>
            <a:endCxn id="12" idx="4"/>
          </p:cNvCxnSpPr>
          <p:nvPr/>
        </p:nvCxnSpPr>
        <p:spPr>
          <a:xfrm>
            <a:off x="2191388" y="1905464"/>
            <a:ext cx="556835" cy="159889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34587222-178C-47ED-A87B-634A143B4271}"/>
              </a:ext>
            </a:extLst>
          </p:cNvPr>
          <p:cNvCxnSpPr>
            <a:cxnSpLocks/>
          </p:cNvCxnSpPr>
          <p:nvPr/>
        </p:nvCxnSpPr>
        <p:spPr>
          <a:xfrm>
            <a:off x="2682240" y="1874520"/>
            <a:ext cx="137160" cy="47244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0" name="Oval 69">
            <a:extLst>
              <a:ext uri="{FF2B5EF4-FFF2-40B4-BE49-F238E27FC236}">
                <a16:creationId xmlns:a16="http://schemas.microsoft.com/office/drawing/2014/main" id="{A5C10CB2-374E-4B4D-A74F-D4BF0F516E1B}"/>
              </a:ext>
            </a:extLst>
          </p:cNvPr>
          <p:cNvSpPr/>
          <p:nvPr/>
        </p:nvSpPr>
        <p:spPr>
          <a:xfrm>
            <a:off x="5441186" y="2019335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148CD71-7997-4ADB-9D74-875F7458BEC5}"/>
              </a:ext>
            </a:extLst>
          </p:cNvPr>
          <p:cNvSpPr/>
          <p:nvPr/>
        </p:nvSpPr>
        <p:spPr>
          <a:xfrm>
            <a:off x="6745796" y="2019335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E9576EF4-1CA5-48D4-97A9-2547CBEB33C6}"/>
              </a:ext>
            </a:extLst>
          </p:cNvPr>
          <p:cNvSpPr/>
          <p:nvPr/>
        </p:nvSpPr>
        <p:spPr>
          <a:xfrm>
            <a:off x="5441185" y="3350332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F2FC6ECC-30F8-42CA-8E44-844222336010}"/>
              </a:ext>
            </a:extLst>
          </p:cNvPr>
          <p:cNvSpPr/>
          <p:nvPr/>
        </p:nvSpPr>
        <p:spPr>
          <a:xfrm>
            <a:off x="6745795" y="3350332"/>
            <a:ext cx="160773" cy="150726"/>
          </a:xfrm>
          <a:prstGeom prst="ellipse">
            <a:avLst/>
          </a:prstGeom>
          <a:solidFill>
            <a:srgbClr val="0070C0"/>
          </a:solidFill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086E575-2CD5-490D-915F-2F0B43892F09}"/>
              </a:ext>
            </a:extLst>
          </p:cNvPr>
          <p:cNvSpPr txBox="1"/>
          <p:nvPr/>
        </p:nvSpPr>
        <p:spPr>
          <a:xfrm>
            <a:off x="5007431" y="1737028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80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3FF126F-1910-4B23-BC40-786E34FE703A}"/>
              </a:ext>
            </a:extLst>
          </p:cNvPr>
          <p:cNvSpPr txBox="1"/>
          <p:nvPr/>
        </p:nvSpPr>
        <p:spPr>
          <a:xfrm>
            <a:off x="6906568" y="3481412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82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AEC3137B-8007-4298-A7EE-47D430CC1CEB}"/>
              </a:ext>
            </a:extLst>
          </p:cNvPr>
          <p:cNvSpPr txBox="1"/>
          <p:nvPr/>
        </p:nvSpPr>
        <p:spPr>
          <a:xfrm>
            <a:off x="6906568" y="1737028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83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55AC3BB-A58C-465F-9179-250D1FEAD51E}"/>
              </a:ext>
            </a:extLst>
          </p:cNvPr>
          <p:cNvSpPr txBox="1"/>
          <p:nvPr/>
        </p:nvSpPr>
        <p:spPr>
          <a:xfrm>
            <a:off x="5007431" y="3478647"/>
            <a:ext cx="472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78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696C26E3-BCFC-4270-B79D-C939C171E43F}"/>
              </a:ext>
            </a:extLst>
          </p:cNvPr>
          <p:cNvSpPr/>
          <p:nvPr/>
        </p:nvSpPr>
        <p:spPr>
          <a:xfrm>
            <a:off x="5488808" y="2689962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A989D172-B776-4E5B-BDB6-E477B5A0ABF6}"/>
              </a:ext>
            </a:extLst>
          </p:cNvPr>
          <p:cNvSpPr/>
          <p:nvPr/>
        </p:nvSpPr>
        <p:spPr>
          <a:xfrm>
            <a:off x="6315391" y="2068478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2EB45DA0-9E17-4B9E-9330-A8DFE6C118A6}"/>
              </a:ext>
            </a:extLst>
          </p:cNvPr>
          <p:cNvSpPr/>
          <p:nvPr/>
        </p:nvSpPr>
        <p:spPr>
          <a:xfrm>
            <a:off x="5945655" y="2068478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5C42D193-0567-43F1-A685-C46261476BA8}"/>
              </a:ext>
            </a:extLst>
          </p:cNvPr>
          <p:cNvSpPr/>
          <p:nvPr/>
        </p:nvSpPr>
        <p:spPr>
          <a:xfrm>
            <a:off x="6139701" y="3390578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14056C2-C624-43DB-8D2D-700A1124D602}"/>
              </a:ext>
            </a:extLst>
          </p:cNvPr>
          <p:cNvSpPr/>
          <p:nvPr/>
        </p:nvSpPr>
        <p:spPr>
          <a:xfrm>
            <a:off x="6442748" y="3390578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116A516A-EAFF-48B4-9244-65631CDB250B}"/>
              </a:ext>
            </a:extLst>
          </p:cNvPr>
          <p:cNvSpPr/>
          <p:nvPr/>
        </p:nvSpPr>
        <p:spPr>
          <a:xfrm>
            <a:off x="5836654" y="3390578"/>
            <a:ext cx="68350" cy="70234"/>
          </a:xfrm>
          <a:prstGeom prst="ellipse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072B9F24-36CE-4A5D-8EC2-2295308B20BD}"/>
              </a:ext>
            </a:extLst>
          </p:cNvPr>
          <p:cNvCxnSpPr>
            <a:cxnSpLocks/>
          </p:cNvCxnSpPr>
          <p:nvPr/>
        </p:nvCxnSpPr>
        <p:spPr>
          <a:xfrm>
            <a:off x="5479703" y="2632955"/>
            <a:ext cx="510031" cy="99849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81836B0-073F-4D51-BAC3-D32BC089432B}"/>
              </a:ext>
            </a:extLst>
          </p:cNvPr>
          <p:cNvCxnSpPr>
            <a:cxnSpLocks/>
          </p:cNvCxnSpPr>
          <p:nvPr/>
        </p:nvCxnSpPr>
        <p:spPr>
          <a:xfrm>
            <a:off x="5393361" y="3190667"/>
            <a:ext cx="249975" cy="49779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DBCC9613-915A-4ED3-B8DC-234DCFF8AEE0}"/>
              </a:ext>
            </a:extLst>
          </p:cNvPr>
          <p:cNvCxnSpPr>
            <a:cxnSpLocks/>
          </p:cNvCxnSpPr>
          <p:nvPr/>
        </p:nvCxnSpPr>
        <p:spPr>
          <a:xfrm>
            <a:off x="5455061" y="1962540"/>
            <a:ext cx="805520" cy="163841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FD1370C7-610F-4A3D-8AD9-3C519ECF76B1}"/>
              </a:ext>
            </a:extLst>
          </p:cNvPr>
          <p:cNvCxnSpPr>
            <a:cxnSpLocks/>
          </p:cNvCxnSpPr>
          <p:nvPr/>
        </p:nvCxnSpPr>
        <p:spPr>
          <a:xfrm>
            <a:off x="5894758" y="1948586"/>
            <a:ext cx="639074" cy="165236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E6CF3B2-B4C5-4ABA-B8FD-D12C1239FFA1}"/>
              </a:ext>
            </a:extLst>
          </p:cNvPr>
          <p:cNvCxnSpPr>
            <a:cxnSpLocks/>
          </p:cNvCxnSpPr>
          <p:nvPr/>
        </p:nvCxnSpPr>
        <p:spPr>
          <a:xfrm>
            <a:off x="6269347" y="1902159"/>
            <a:ext cx="605152" cy="1698796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F2B05EB9-52F0-4572-AE26-065C79FD6C62}"/>
              </a:ext>
            </a:extLst>
          </p:cNvPr>
          <p:cNvCxnSpPr>
            <a:cxnSpLocks/>
          </p:cNvCxnSpPr>
          <p:nvPr/>
        </p:nvCxnSpPr>
        <p:spPr>
          <a:xfrm>
            <a:off x="6760199" y="1871215"/>
            <a:ext cx="137160" cy="47244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831A1E6-D2ED-479C-AA12-D9431090ADA1}"/>
              </a:ext>
            </a:extLst>
          </p:cNvPr>
          <p:cNvSpPr/>
          <p:nvPr/>
        </p:nvSpPr>
        <p:spPr>
          <a:xfrm>
            <a:off x="5329736" y="2550900"/>
            <a:ext cx="565020" cy="1208870"/>
          </a:xfrm>
          <a:custGeom>
            <a:avLst/>
            <a:gdLst>
              <a:gd name="connsiteX0" fmla="*/ 0 w 756400"/>
              <a:gd name="connsiteY0" fmla="*/ 0 h 1493520"/>
              <a:gd name="connsiteX1" fmla="*/ 662940 w 756400"/>
              <a:gd name="connsiteY1" fmla="*/ 632460 h 1493520"/>
              <a:gd name="connsiteX2" fmla="*/ 754380 w 756400"/>
              <a:gd name="connsiteY2" fmla="*/ 149352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6400" h="1493520">
                <a:moveTo>
                  <a:pt x="0" y="0"/>
                </a:moveTo>
                <a:cubicBezTo>
                  <a:pt x="268605" y="191770"/>
                  <a:pt x="537210" y="383540"/>
                  <a:pt x="662940" y="632460"/>
                </a:cubicBezTo>
                <a:cubicBezTo>
                  <a:pt x="788670" y="881380"/>
                  <a:pt x="749300" y="1297940"/>
                  <a:pt x="754380" y="149352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145B5273-519D-48CB-994F-2273F86BE6E2}"/>
              </a:ext>
            </a:extLst>
          </p:cNvPr>
          <p:cNvSpPr/>
          <p:nvPr/>
        </p:nvSpPr>
        <p:spPr>
          <a:xfrm>
            <a:off x="5297667" y="3141035"/>
            <a:ext cx="312620" cy="618734"/>
          </a:xfrm>
          <a:custGeom>
            <a:avLst/>
            <a:gdLst>
              <a:gd name="connsiteX0" fmla="*/ 0 w 756400"/>
              <a:gd name="connsiteY0" fmla="*/ 0 h 1493520"/>
              <a:gd name="connsiteX1" fmla="*/ 662940 w 756400"/>
              <a:gd name="connsiteY1" fmla="*/ 632460 h 1493520"/>
              <a:gd name="connsiteX2" fmla="*/ 754380 w 756400"/>
              <a:gd name="connsiteY2" fmla="*/ 149352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6400" h="1493520">
                <a:moveTo>
                  <a:pt x="0" y="0"/>
                </a:moveTo>
                <a:cubicBezTo>
                  <a:pt x="268605" y="191770"/>
                  <a:pt x="537210" y="383540"/>
                  <a:pt x="662940" y="632460"/>
                </a:cubicBezTo>
                <a:cubicBezTo>
                  <a:pt x="788670" y="881380"/>
                  <a:pt x="749300" y="1297940"/>
                  <a:pt x="754380" y="149352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6E5BAA12-FD4C-4C4E-92E6-765C3F01E173}"/>
              </a:ext>
            </a:extLst>
          </p:cNvPr>
          <p:cNvSpPr/>
          <p:nvPr/>
        </p:nvSpPr>
        <p:spPr>
          <a:xfrm>
            <a:off x="5516106" y="2091141"/>
            <a:ext cx="671449" cy="1698796"/>
          </a:xfrm>
          <a:custGeom>
            <a:avLst/>
            <a:gdLst>
              <a:gd name="connsiteX0" fmla="*/ 0 w 756400"/>
              <a:gd name="connsiteY0" fmla="*/ 0 h 1493520"/>
              <a:gd name="connsiteX1" fmla="*/ 662940 w 756400"/>
              <a:gd name="connsiteY1" fmla="*/ 632460 h 1493520"/>
              <a:gd name="connsiteX2" fmla="*/ 754380 w 756400"/>
              <a:gd name="connsiteY2" fmla="*/ 149352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6400" h="1493520">
                <a:moveTo>
                  <a:pt x="0" y="0"/>
                </a:moveTo>
                <a:cubicBezTo>
                  <a:pt x="268605" y="191770"/>
                  <a:pt x="537210" y="383540"/>
                  <a:pt x="662940" y="632460"/>
                </a:cubicBezTo>
                <a:cubicBezTo>
                  <a:pt x="788670" y="881380"/>
                  <a:pt x="749300" y="1297940"/>
                  <a:pt x="754380" y="149352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EE9992A6-C8AA-404F-A2A7-D09509542AEC}"/>
              </a:ext>
            </a:extLst>
          </p:cNvPr>
          <p:cNvSpPr/>
          <p:nvPr/>
        </p:nvSpPr>
        <p:spPr>
          <a:xfrm>
            <a:off x="5892154" y="1997072"/>
            <a:ext cx="609220" cy="1806414"/>
          </a:xfrm>
          <a:custGeom>
            <a:avLst/>
            <a:gdLst>
              <a:gd name="connsiteX0" fmla="*/ 0 w 756400"/>
              <a:gd name="connsiteY0" fmla="*/ 0 h 1493520"/>
              <a:gd name="connsiteX1" fmla="*/ 662940 w 756400"/>
              <a:gd name="connsiteY1" fmla="*/ 632460 h 1493520"/>
              <a:gd name="connsiteX2" fmla="*/ 754380 w 756400"/>
              <a:gd name="connsiteY2" fmla="*/ 149352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6400" h="1493520">
                <a:moveTo>
                  <a:pt x="0" y="0"/>
                </a:moveTo>
                <a:cubicBezTo>
                  <a:pt x="268605" y="191770"/>
                  <a:pt x="537210" y="383540"/>
                  <a:pt x="662940" y="632460"/>
                </a:cubicBezTo>
                <a:cubicBezTo>
                  <a:pt x="788670" y="881380"/>
                  <a:pt x="749300" y="1297940"/>
                  <a:pt x="754380" y="149352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92D1475F-5640-4AD0-B6FF-0D6C414D0527}"/>
              </a:ext>
            </a:extLst>
          </p:cNvPr>
          <p:cNvSpPr/>
          <p:nvPr/>
        </p:nvSpPr>
        <p:spPr>
          <a:xfrm>
            <a:off x="6214358" y="2022879"/>
            <a:ext cx="622012" cy="1695251"/>
          </a:xfrm>
          <a:custGeom>
            <a:avLst/>
            <a:gdLst>
              <a:gd name="connsiteX0" fmla="*/ 0 w 756400"/>
              <a:gd name="connsiteY0" fmla="*/ 0 h 1493520"/>
              <a:gd name="connsiteX1" fmla="*/ 662940 w 756400"/>
              <a:gd name="connsiteY1" fmla="*/ 632460 h 1493520"/>
              <a:gd name="connsiteX2" fmla="*/ 754380 w 756400"/>
              <a:gd name="connsiteY2" fmla="*/ 149352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6400" h="1493520">
                <a:moveTo>
                  <a:pt x="0" y="0"/>
                </a:moveTo>
                <a:cubicBezTo>
                  <a:pt x="268605" y="191770"/>
                  <a:pt x="537210" y="383540"/>
                  <a:pt x="662940" y="632460"/>
                </a:cubicBezTo>
                <a:cubicBezTo>
                  <a:pt x="788670" y="881380"/>
                  <a:pt x="749300" y="1297940"/>
                  <a:pt x="754380" y="149352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3516843B-67BA-45DE-8C54-3BE4B9D36A8D}"/>
              </a:ext>
            </a:extLst>
          </p:cNvPr>
          <p:cNvSpPr/>
          <p:nvPr/>
        </p:nvSpPr>
        <p:spPr>
          <a:xfrm>
            <a:off x="6637126" y="1951950"/>
            <a:ext cx="312620" cy="618734"/>
          </a:xfrm>
          <a:custGeom>
            <a:avLst/>
            <a:gdLst>
              <a:gd name="connsiteX0" fmla="*/ 0 w 756400"/>
              <a:gd name="connsiteY0" fmla="*/ 0 h 1493520"/>
              <a:gd name="connsiteX1" fmla="*/ 662940 w 756400"/>
              <a:gd name="connsiteY1" fmla="*/ 632460 h 1493520"/>
              <a:gd name="connsiteX2" fmla="*/ 754380 w 756400"/>
              <a:gd name="connsiteY2" fmla="*/ 149352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6400" h="1493520">
                <a:moveTo>
                  <a:pt x="0" y="0"/>
                </a:moveTo>
                <a:cubicBezTo>
                  <a:pt x="268605" y="191770"/>
                  <a:pt x="537210" y="383540"/>
                  <a:pt x="662940" y="632460"/>
                </a:cubicBezTo>
                <a:cubicBezTo>
                  <a:pt x="788670" y="881380"/>
                  <a:pt x="749300" y="1297940"/>
                  <a:pt x="754380" y="149352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3F5CA7E-0E8E-4153-A261-BD01C209DE2B}"/>
              </a:ext>
            </a:extLst>
          </p:cNvPr>
          <p:cNvCxnSpPr>
            <a:cxnSpLocks/>
          </p:cNvCxnSpPr>
          <p:nvPr/>
        </p:nvCxnSpPr>
        <p:spPr>
          <a:xfrm flipH="1">
            <a:off x="1790699" y="3467994"/>
            <a:ext cx="3875" cy="509565"/>
          </a:xfrm>
          <a:prstGeom prst="line">
            <a:avLst/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88B0B3CC-3059-448E-A99E-0177752F7FEE}"/>
              </a:ext>
            </a:extLst>
          </p:cNvPr>
          <p:cNvCxnSpPr>
            <a:cxnSpLocks/>
          </p:cNvCxnSpPr>
          <p:nvPr/>
        </p:nvCxnSpPr>
        <p:spPr>
          <a:xfrm flipH="1">
            <a:off x="1505788" y="3566253"/>
            <a:ext cx="11078" cy="379064"/>
          </a:xfrm>
          <a:prstGeom prst="line">
            <a:avLst/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7D448CC6-30CF-4C2C-890A-A26F5117403B}"/>
              </a:ext>
            </a:extLst>
          </p:cNvPr>
          <p:cNvCxnSpPr>
            <a:cxnSpLocks/>
          </p:cNvCxnSpPr>
          <p:nvPr/>
        </p:nvCxnSpPr>
        <p:spPr>
          <a:xfrm flipH="1">
            <a:off x="2107891" y="3459923"/>
            <a:ext cx="3875" cy="509565"/>
          </a:xfrm>
          <a:prstGeom prst="line">
            <a:avLst/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9B1858A0-8C1B-4B96-87CE-E8C739E99CED}"/>
              </a:ext>
            </a:extLst>
          </p:cNvPr>
          <p:cNvCxnSpPr>
            <a:cxnSpLocks/>
          </p:cNvCxnSpPr>
          <p:nvPr/>
        </p:nvCxnSpPr>
        <p:spPr>
          <a:xfrm flipH="1">
            <a:off x="2390674" y="3435752"/>
            <a:ext cx="3875" cy="509565"/>
          </a:xfrm>
          <a:prstGeom prst="line">
            <a:avLst/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AB7D45C-6D3A-435C-A691-97F6B2CEA5EA}"/>
              </a:ext>
            </a:extLst>
          </p:cNvPr>
          <p:cNvCxnSpPr>
            <a:cxnSpLocks/>
          </p:cNvCxnSpPr>
          <p:nvPr/>
        </p:nvCxnSpPr>
        <p:spPr>
          <a:xfrm flipH="1">
            <a:off x="2743879" y="3450402"/>
            <a:ext cx="3875" cy="509565"/>
          </a:xfrm>
          <a:prstGeom prst="line">
            <a:avLst/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5BBBB02-C3F8-45E9-9475-1AECD8938BB2}"/>
              </a:ext>
            </a:extLst>
          </p:cNvPr>
          <p:cNvCxnSpPr/>
          <p:nvPr/>
        </p:nvCxnSpPr>
        <p:spPr>
          <a:xfrm flipV="1">
            <a:off x="1862898" y="5407286"/>
            <a:ext cx="1113929" cy="48232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44FD905F-F156-4BDE-9D04-094B5A496CA5}"/>
              </a:ext>
            </a:extLst>
          </p:cNvPr>
          <p:cNvCxnSpPr>
            <a:cxnSpLocks/>
          </p:cNvCxnSpPr>
          <p:nvPr/>
        </p:nvCxnSpPr>
        <p:spPr>
          <a:xfrm flipV="1">
            <a:off x="2976827" y="5358734"/>
            <a:ext cx="1286424" cy="48552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2FFACACC-1119-4CBE-956E-AB9A29C2FEA7}"/>
              </a:ext>
            </a:extLst>
          </p:cNvPr>
          <p:cNvCxnSpPr>
            <a:cxnSpLocks/>
          </p:cNvCxnSpPr>
          <p:nvPr/>
        </p:nvCxnSpPr>
        <p:spPr>
          <a:xfrm flipH="1" flipV="1">
            <a:off x="4263251" y="5358734"/>
            <a:ext cx="945008" cy="82736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7FFA3667-EEA8-452D-B8E9-6B9AAC1B5312}"/>
              </a:ext>
            </a:extLst>
          </p:cNvPr>
          <p:cNvCxnSpPr>
            <a:cxnSpLocks/>
          </p:cNvCxnSpPr>
          <p:nvPr/>
        </p:nvCxnSpPr>
        <p:spPr>
          <a:xfrm flipV="1">
            <a:off x="5208259" y="5383011"/>
            <a:ext cx="1681821" cy="803092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C4270351-1DB1-43D0-8D1C-82B6BC7690F9}"/>
              </a:ext>
            </a:extLst>
          </p:cNvPr>
          <p:cNvSpPr/>
          <p:nvPr/>
        </p:nvSpPr>
        <p:spPr>
          <a:xfrm>
            <a:off x="1852919" y="5291905"/>
            <a:ext cx="5044440" cy="903094"/>
          </a:xfrm>
          <a:custGeom>
            <a:avLst/>
            <a:gdLst>
              <a:gd name="connsiteX0" fmla="*/ 0 w 5044440"/>
              <a:gd name="connsiteY0" fmla="*/ 605908 h 903094"/>
              <a:gd name="connsiteX1" fmla="*/ 1143000 w 5044440"/>
              <a:gd name="connsiteY1" fmla="*/ 102988 h 903094"/>
              <a:gd name="connsiteX2" fmla="*/ 2423160 w 5044440"/>
              <a:gd name="connsiteY2" fmla="*/ 72508 h 903094"/>
              <a:gd name="connsiteX3" fmla="*/ 3368040 w 5044440"/>
              <a:gd name="connsiteY3" fmla="*/ 903088 h 903094"/>
              <a:gd name="connsiteX4" fmla="*/ 5044440 w 5044440"/>
              <a:gd name="connsiteY4" fmla="*/ 87748 h 90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44440" h="903094">
                <a:moveTo>
                  <a:pt x="0" y="605908"/>
                </a:moveTo>
                <a:cubicBezTo>
                  <a:pt x="369570" y="398898"/>
                  <a:pt x="739140" y="191888"/>
                  <a:pt x="1143000" y="102988"/>
                </a:cubicBezTo>
                <a:cubicBezTo>
                  <a:pt x="1546860" y="14088"/>
                  <a:pt x="2052320" y="-60842"/>
                  <a:pt x="2423160" y="72508"/>
                </a:cubicBezTo>
                <a:cubicBezTo>
                  <a:pt x="2794000" y="205858"/>
                  <a:pt x="2931160" y="900548"/>
                  <a:pt x="3368040" y="903088"/>
                </a:cubicBezTo>
                <a:cubicBezTo>
                  <a:pt x="3804920" y="905628"/>
                  <a:pt x="4668520" y="165218"/>
                  <a:pt x="5044440" y="87748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2808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Included </a:t>
            </a:r>
            <a:r>
              <a:rPr lang="en-US" dirty="0" err="1"/>
              <a:t>Datums</a:t>
            </a:r>
            <a:endParaRPr lang="en-US" dirty="0"/>
          </a:p>
        </p:txBody>
      </p:sp>
      <p:graphicFrame>
        <p:nvGraphicFramePr>
          <p:cNvPr id="8" name="Content Placeholder 7"/>
          <p:cNvGraphicFramePr>
            <a:graphicFrameLocks noGrp="1"/>
          </p:cNvGraphicFramePr>
          <p:nvPr>
            <p:ph idx="1"/>
          </p:nvPr>
        </p:nvGraphicFramePr>
        <p:xfrm>
          <a:off x="457200" y="1828800"/>
          <a:ext cx="8229600" cy="323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309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86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Region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err="1"/>
                        <a:t>Datums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CONUS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USSD,</a:t>
                      </a:r>
                      <a:r>
                        <a:rPr lang="en-US" baseline="0" dirty="0"/>
                        <a:t> NAD27, NAD83(1986), NAD83(HARN), NAD83(FBN), NAD83(2007), NAD83(2011)  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Alaska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NAD27, </a:t>
                      </a:r>
                      <a:r>
                        <a:rPr lang="en-US" baseline="0" dirty="0"/>
                        <a:t>NAD83(1986), NAD83(1992), NAD83(2007), NAD83(2011)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Alaska – Saint</a:t>
                      </a:r>
                      <a:r>
                        <a:rPr lang="en-US" baseline="0" dirty="0"/>
                        <a:t> islands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Hawaii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OHD,</a:t>
                      </a:r>
                      <a:r>
                        <a:rPr lang="en-US" baseline="0" dirty="0"/>
                        <a:t> NAD83(1986), NAD83(1993), PA11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Puerto</a:t>
                      </a:r>
                      <a:r>
                        <a:rPr lang="en-US" baseline="0" dirty="0"/>
                        <a:t> Rico and US Virgin Islands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PR40,</a:t>
                      </a:r>
                      <a:r>
                        <a:rPr lang="en-US" baseline="0" dirty="0"/>
                        <a:t> NAD83(1986), NAD83(1993), NAD83(1997), NAD83(2002), NAD83(2007), NAD83(2011)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American</a:t>
                      </a:r>
                      <a:r>
                        <a:rPr lang="en-US" baseline="0" dirty="0"/>
                        <a:t> Samoa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AS62, NAD83(1993), NAD83(2002), PA11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Guam/CNMI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aseline="0" dirty="0"/>
                        <a:t>GU63, NAD83(1993), NAD83(2002), MA11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9" name="Rectangle 8"/>
          <p:cNvSpPr/>
          <p:nvPr/>
        </p:nvSpPr>
        <p:spPr>
          <a:xfrm>
            <a:off x="2153477" y="5470842"/>
            <a:ext cx="4601980" cy="6295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/>
              <a:t>31 transformations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0314FD8-09F8-47AD-8BD1-A31D1AFDA4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0EE1DEA-2C92-4831-860D-D5959D363FC0}"/>
              </a:ext>
            </a:extLst>
          </p:cNvPr>
          <p:cNvSpPr/>
          <p:nvPr/>
        </p:nvSpPr>
        <p:spPr>
          <a:xfrm>
            <a:off x="409576" y="2136913"/>
            <a:ext cx="8343900" cy="617153"/>
          </a:xfrm>
          <a:prstGeom prst="rect">
            <a:avLst/>
          </a:prstGeom>
          <a:solidFill>
            <a:srgbClr val="92D050">
              <a:alpha val="14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39B7A3-0204-4B69-A068-D516031FF803}"/>
              </a:ext>
            </a:extLst>
          </p:cNvPr>
          <p:cNvSpPr txBox="1"/>
          <p:nvPr/>
        </p:nvSpPr>
        <p:spPr>
          <a:xfrm rot="21191647">
            <a:off x="5937251" y="1317737"/>
            <a:ext cx="2070100" cy="369332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solidFill>
              <a:schemeClr val="accent1">
                <a:shade val="95000"/>
                <a:satMod val="10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/>
              <a:t>7 transformations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8B40C30-97C1-4BD8-B316-B64545597E67}"/>
              </a:ext>
            </a:extLst>
          </p:cNvPr>
          <p:cNvSpPr txBox="1"/>
          <p:nvPr/>
        </p:nvSpPr>
        <p:spPr>
          <a:xfrm>
            <a:off x="409575" y="1239173"/>
            <a:ext cx="54292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HARN means the first post-1986 GPS-survey-based realization in a state/region; FBN means the second (if it existed) post-1986 GPS-survey-based realization in a state</a:t>
            </a:r>
          </a:p>
        </p:txBody>
      </p:sp>
    </p:spTree>
    <p:extLst>
      <p:ext uri="{BB962C8B-B14F-4D97-AF65-F5344CB8AC3E}">
        <p14:creationId xmlns:p14="http://schemas.microsoft.com/office/powerpoint/2010/main" val="2561738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10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NADCON5 Process (1/2)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7E29F29-D556-4484-8F99-04AC51137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033E97-E758-48D2-9CD3-C6D7CD8C21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786074-D9C6-4581-BC5A-454AECEB2E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6290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NADCON5 Process (2/2)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FDE518-B89F-458E-B2EA-331B1D25C8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B32117-E07E-42A9-93F5-9B1652D26A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AA92F0-5566-4700-8760-6C1F9862B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434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Pull from IDB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endParaRPr lang="pt-BR" sz="1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>
              <a:buNone/>
            </a:pPr>
            <a:endParaRPr lang="pt-BR" sz="1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>
              <a:buNone/>
            </a:pPr>
            <a:r>
              <a:rPr lang="pt-BR" sz="1100" b="1" dirty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PID    ST     US Standard Datum                      | NAD 27         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AA9371 TX 453 N301622.34000 W0974420.01000       N/A | N301622.45000 W0974419.16000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AA9372 TX 453 N301626.15000 W0974420.01000       N/A | N301626.24000 W0974419.16000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AB0076 TX 061 N255754.23000 W0971201.91000       N/A | N255754.37580 W0971200.95657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AB0225 TX 061 N260619.42900 W0971915.79500       N/A | N260619.57300 W0971914.85300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AB0289 TX 061 N260845.57000 W0972809.47200       N/A | N260845.77867 W0972808.60964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AB0338 TX 061 N260341.34400 W0971609.71700       N/A | N260341.48900 W0971608.77400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AB0917 TX 215 N260507.70300 W0975157.70400       N/A | N260507.83900 W0975156.76000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AB0992 TX 261 N263645.56300 W0974517.08600       N/A | N263645.69300 W0974516.14900       N/A</a:t>
            </a:r>
          </a:p>
          <a:p>
            <a:pPr marL="0" indent="0">
              <a:buNone/>
            </a:pPr>
            <a:r>
              <a:rPr lang="pt-BR" sz="11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AB1366 TX 061 N255728.87000 W0971516.23000       N/A | N255729.02000 W0971515.29000       N/A</a:t>
            </a:r>
            <a:endParaRPr lang="en-US" sz="1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54DD61-7CE5-454D-B6A4-56295B4F5A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F032B76-D448-4F08-B6E3-6870921BD5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710953-AB40-46E5-8B59-E6AC6C2D83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EBEC38C-B84F-4786-B939-85B47DB06753}"/>
              </a:ext>
            </a:extLst>
          </p:cNvPr>
          <p:cNvSpPr txBox="1"/>
          <p:nvPr/>
        </p:nvSpPr>
        <p:spPr>
          <a:xfrm rot="20516764">
            <a:off x="428741" y="5550336"/>
            <a:ext cx="15206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>
                <a:solidFill>
                  <a:schemeClr val="accent2"/>
                </a:solidFill>
              </a:rPr>
              <a:t>Examples: </a:t>
            </a:r>
          </a:p>
          <a:p>
            <a:r>
              <a:rPr lang="en-US" sz="1600" b="1" dirty="0">
                <a:solidFill>
                  <a:schemeClr val="accent2"/>
                </a:solidFill>
              </a:rPr>
              <a:t>USSD to NAD27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DB9879-5C60-4E50-8D5D-34414EA826B8}"/>
              </a:ext>
            </a:extLst>
          </p:cNvPr>
          <p:cNvSpPr/>
          <p:nvPr/>
        </p:nvSpPr>
        <p:spPr>
          <a:xfrm>
            <a:off x="1698171" y="2049864"/>
            <a:ext cx="2471895" cy="2059912"/>
          </a:xfrm>
          <a:prstGeom prst="rect">
            <a:avLst/>
          </a:prstGeom>
          <a:solidFill>
            <a:schemeClr val="bg2">
              <a:alpha val="18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AF2AF7D-42D5-4440-9D7D-6C1CEF8EEAF1}"/>
              </a:ext>
            </a:extLst>
          </p:cNvPr>
          <p:cNvSpPr/>
          <p:nvPr/>
        </p:nvSpPr>
        <p:spPr>
          <a:xfrm>
            <a:off x="5148105" y="2049864"/>
            <a:ext cx="2471895" cy="2059912"/>
          </a:xfrm>
          <a:prstGeom prst="rect">
            <a:avLst/>
          </a:prstGeom>
          <a:solidFill>
            <a:schemeClr val="bg2">
              <a:alpha val="18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07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Coordinate Differences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2438400" cy="4525963"/>
          </a:xfrm>
        </p:spPr>
        <p:txBody>
          <a:bodyPr/>
          <a:lstStyle/>
          <a:p>
            <a:r>
              <a:rPr lang="en-US" dirty="0"/>
              <a:t>New datum, minus old datum</a:t>
            </a:r>
          </a:p>
          <a:p>
            <a:r>
              <a:rPr lang="en-US" dirty="0"/>
              <a:t>Creates a vector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sz="2000" i="1" dirty="0"/>
              <a:t>Note: </a:t>
            </a:r>
            <a:r>
              <a:rPr lang="en-US" sz="2000" i="1" dirty="0" err="1"/>
              <a:t>lat</a:t>
            </a:r>
            <a:r>
              <a:rPr lang="en-US" sz="2000" i="1" dirty="0"/>
              <a:t> and </a:t>
            </a:r>
            <a:r>
              <a:rPr lang="en-US" sz="2000" i="1" dirty="0" err="1"/>
              <a:t>lon</a:t>
            </a:r>
            <a:r>
              <a:rPr lang="en-US" sz="2000" i="1" dirty="0"/>
              <a:t> are separate transformations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026" name="Picture 2" descr="C:\Users\andria.bilich\Documents\projects\NADCON\ussd.nad27.conus\plots\vectors\vmacdhor.ussd.nad27.conus.entire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1524000"/>
            <a:ext cx="6065838" cy="4333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3E9F5-33C1-4290-B161-65C145589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AA5614F-DCD2-4B6C-9318-3820F1F059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B82C77F-9341-449E-B7A0-8F666EFC19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EE00291-71F6-458F-A513-5D41B38ADD95}"/>
              </a:ext>
            </a:extLst>
          </p:cNvPr>
          <p:cNvSpPr txBox="1"/>
          <p:nvPr/>
        </p:nvSpPr>
        <p:spPr>
          <a:xfrm rot="20516764">
            <a:off x="428741" y="5550336"/>
            <a:ext cx="15206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>
                <a:solidFill>
                  <a:schemeClr val="accent2"/>
                </a:solidFill>
              </a:rPr>
              <a:t>Examples: </a:t>
            </a:r>
          </a:p>
          <a:p>
            <a:r>
              <a:rPr lang="en-US" sz="1600" b="1" dirty="0">
                <a:solidFill>
                  <a:schemeClr val="accent2"/>
                </a:solidFill>
              </a:rPr>
              <a:t>USSD to NAD27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87596D5-17E1-41E9-A08B-28AC2B402181}"/>
              </a:ext>
            </a:extLst>
          </p:cNvPr>
          <p:cNvSpPr/>
          <p:nvPr/>
        </p:nvSpPr>
        <p:spPr>
          <a:xfrm>
            <a:off x="6291263" y="3098006"/>
            <a:ext cx="376237" cy="673894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6382540-1AB1-47E4-B99C-F5A41A7EE90D}"/>
              </a:ext>
            </a:extLst>
          </p:cNvPr>
          <p:cNvSpPr/>
          <p:nvPr/>
        </p:nvSpPr>
        <p:spPr>
          <a:xfrm>
            <a:off x="6091157" y="3418320"/>
            <a:ext cx="475775" cy="309322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45113C4-B234-4B0F-AACC-7700780BF497}"/>
              </a:ext>
            </a:extLst>
          </p:cNvPr>
          <p:cNvSpPr/>
          <p:nvPr/>
        </p:nvSpPr>
        <p:spPr>
          <a:xfrm>
            <a:off x="4865860" y="3435542"/>
            <a:ext cx="516616" cy="373856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2868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Outlier Removal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3530600" cy="4648200"/>
          </a:xfrm>
        </p:spPr>
        <p:txBody>
          <a:bodyPr>
            <a:normAutofit/>
          </a:bodyPr>
          <a:lstStyle/>
          <a:p>
            <a:r>
              <a:rPr lang="en-US" dirty="0"/>
              <a:t>GEOCON 1.0: all </a:t>
            </a:r>
            <a:r>
              <a:rPr lang="en-US" dirty="0" err="1"/>
              <a:t>coord</a:t>
            </a:r>
            <a:r>
              <a:rPr lang="en-US" dirty="0"/>
              <a:t> pairs should be reflected in transformation (grid or accuracy estimates)</a:t>
            </a:r>
          </a:p>
          <a:p>
            <a:r>
              <a:rPr lang="en-US" dirty="0"/>
              <a:t>NADCON5: </a:t>
            </a:r>
            <a:r>
              <a:rPr lang="en-US" dirty="0">
                <a:solidFill>
                  <a:srgbClr val="FF0000"/>
                </a:solidFill>
              </a:rPr>
              <a:t>Outliers</a:t>
            </a:r>
            <a:r>
              <a:rPr lang="en-US" dirty="0"/>
              <a:t> are…</a:t>
            </a:r>
          </a:p>
          <a:p>
            <a:pPr lvl="1"/>
            <a:r>
              <a:rPr lang="en-US" dirty="0"/>
              <a:t>Disruptive to creation of grid</a:t>
            </a:r>
          </a:p>
          <a:p>
            <a:pPr lvl="1"/>
            <a:r>
              <a:rPr lang="en-US" dirty="0"/>
              <a:t>So far outside norm that any good surveyor would have </a:t>
            </a:r>
            <a:r>
              <a:rPr lang="en-US" dirty="0">
                <a:solidFill>
                  <a:srgbClr val="FF0000"/>
                </a:solidFill>
              </a:rPr>
              <a:t>rejected</a:t>
            </a:r>
            <a:r>
              <a:rPr lang="en-US" dirty="0"/>
              <a:t> these points from their work</a:t>
            </a:r>
          </a:p>
          <a:p>
            <a:r>
              <a:rPr lang="en-US" dirty="0"/>
              <a:t>We identify reasons for outliers in ASCII file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7800" y="1752600"/>
            <a:ext cx="4705350" cy="390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0333D1-EF7D-4A14-9862-CD73A969D2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50DEC0-F66E-4B1C-A869-818A73875E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07A5DE-02BF-40BA-A401-B33034F929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299E9F8-A9F8-426C-A0CE-5D15A152FBA0}"/>
              </a:ext>
            </a:extLst>
          </p:cNvPr>
          <p:cNvSpPr txBox="1"/>
          <p:nvPr/>
        </p:nvSpPr>
        <p:spPr>
          <a:xfrm rot="20516764">
            <a:off x="428741" y="5550336"/>
            <a:ext cx="15206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>
                <a:solidFill>
                  <a:schemeClr val="accent2"/>
                </a:solidFill>
              </a:rPr>
              <a:t>Examples: </a:t>
            </a:r>
          </a:p>
          <a:p>
            <a:r>
              <a:rPr lang="en-US" sz="1600" b="1" dirty="0">
                <a:solidFill>
                  <a:schemeClr val="accent2"/>
                </a:solidFill>
              </a:rPr>
              <a:t>USSD to NAD27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41062DF-DB7F-46CF-8037-96F9BF43BB2F}"/>
              </a:ext>
            </a:extLst>
          </p:cNvPr>
          <p:cNvSpPr/>
          <p:nvPr/>
        </p:nvSpPr>
        <p:spPr>
          <a:xfrm rot="17107696">
            <a:off x="5996914" y="3226580"/>
            <a:ext cx="990600" cy="227573"/>
          </a:xfrm>
          <a:prstGeom prst="ellipse">
            <a:avLst/>
          </a:prstGeom>
          <a:noFill/>
          <a:ln w="222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chemeClr val="accent2"/>
                </a:solidFill>
              </a:ln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43B47E-7236-4181-ABB7-92F5FD154113}"/>
              </a:ext>
            </a:extLst>
          </p:cNvPr>
          <p:cNvSpPr/>
          <p:nvPr/>
        </p:nvSpPr>
        <p:spPr>
          <a:xfrm>
            <a:off x="5245101" y="2246312"/>
            <a:ext cx="2120900" cy="2782888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2018A54-AC0A-498F-9D11-C3F8EF7C18CC}"/>
              </a:ext>
            </a:extLst>
          </p:cNvPr>
          <p:cNvSpPr/>
          <p:nvPr/>
        </p:nvSpPr>
        <p:spPr>
          <a:xfrm>
            <a:off x="5245101" y="4022207"/>
            <a:ext cx="787202" cy="491884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3666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67200" y="228600"/>
            <a:ext cx="4648200" cy="1143000"/>
          </a:xfrm>
        </p:spPr>
        <p:txBody>
          <a:bodyPr/>
          <a:lstStyle/>
          <a:p>
            <a:r>
              <a:rPr lang="en-US" dirty="0"/>
              <a:t>Thin the Data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2997126" cy="4525963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Vectors are separated using a median filter:</a:t>
            </a:r>
          </a:p>
          <a:p>
            <a:r>
              <a:rPr lang="en-US" dirty="0"/>
              <a:t>Thinned </a:t>
            </a:r>
          </a:p>
          <a:p>
            <a:pPr lvl="1"/>
            <a:r>
              <a:rPr lang="en-US" dirty="0"/>
              <a:t>Retained one per cell, used for transformation</a:t>
            </a:r>
          </a:p>
          <a:p>
            <a:r>
              <a:rPr lang="en-US" dirty="0"/>
              <a:t>Dropped </a:t>
            </a:r>
          </a:p>
          <a:p>
            <a:pPr lvl="1"/>
            <a:r>
              <a:rPr lang="en-US" dirty="0"/>
              <a:t>everything else, retained for error estimates</a:t>
            </a:r>
          </a:p>
        </p:txBody>
      </p:sp>
      <p:pic>
        <p:nvPicPr>
          <p:cNvPr id="2054" name="Picture 6" descr="C:\Users\andria.bilich\Documents\projects\NADCON\ussd.nad27.conus\plots\vectors\vmdcdhor.ussd.nad27.conus.900.IL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262" y="1807092"/>
            <a:ext cx="2654307" cy="3803650"/>
          </a:xfrm>
          <a:prstGeom prst="rect">
            <a:avLst/>
          </a:prstGeom>
          <a:noFill/>
          <a:ln w="19050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5" name="Picture 7" descr="C:\Users\andria.bilich\Documents\projects\NADCON\ussd.nad27.conus\plots\vectors\vmtcdhor.ussd.nad27.conus.900.IL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6076" y="1807092"/>
            <a:ext cx="2598436" cy="3803650"/>
          </a:xfrm>
          <a:prstGeom prst="rect">
            <a:avLst/>
          </a:prstGeom>
          <a:noFill/>
          <a:ln w="19050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FEDAEA-771D-4CE9-8786-F5BEC41CF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843001-3AF9-4EF0-A289-BC333FE8E9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7F1289-66A5-4E91-8DA5-DCB953083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6B9845-AF16-48D3-AA2D-82A72C93CC55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6BC945-917F-44D0-94F2-2A66392B2379}"/>
              </a:ext>
            </a:extLst>
          </p:cNvPr>
          <p:cNvSpPr txBox="1"/>
          <p:nvPr/>
        </p:nvSpPr>
        <p:spPr>
          <a:xfrm>
            <a:off x="7025412" y="1371600"/>
            <a:ext cx="984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dropped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6EA1567-B74B-49F6-9AE1-A8D6E90750FB}"/>
              </a:ext>
            </a:extLst>
          </p:cNvPr>
          <p:cNvSpPr txBox="1"/>
          <p:nvPr/>
        </p:nvSpPr>
        <p:spPr>
          <a:xfrm>
            <a:off x="4262062" y="1371600"/>
            <a:ext cx="9091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thinned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B0B4947-5EF0-4E3E-82DE-4B7E96D102EF}"/>
              </a:ext>
            </a:extLst>
          </p:cNvPr>
          <p:cNvSpPr txBox="1"/>
          <p:nvPr/>
        </p:nvSpPr>
        <p:spPr>
          <a:xfrm rot="20516764">
            <a:off x="428741" y="5550336"/>
            <a:ext cx="15206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>
                <a:solidFill>
                  <a:schemeClr val="accent2"/>
                </a:solidFill>
              </a:rPr>
              <a:t>Examples: </a:t>
            </a:r>
          </a:p>
          <a:p>
            <a:r>
              <a:rPr lang="en-US" sz="1600" b="1" dirty="0">
                <a:solidFill>
                  <a:schemeClr val="accent2"/>
                </a:solidFill>
              </a:rPr>
              <a:t>USSD to NAD27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A615254-A47A-46A9-9111-857554A15F94}"/>
              </a:ext>
            </a:extLst>
          </p:cNvPr>
          <p:cNvSpPr/>
          <p:nvPr/>
        </p:nvSpPr>
        <p:spPr>
          <a:xfrm>
            <a:off x="4153074" y="2578100"/>
            <a:ext cx="1279351" cy="2212975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622E926-8C80-4606-88C3-5D3FA9086FAA}"/>
              </a:ext>
            </a:extLst>
          </p:cNvPr>
          <p:cNvSpPr/>
          <p:nvPr/>
        </p:nvSpPr>
        <p:spPr>
          <a:xfrm>
            <a:off x="6894528" y="2578099"/>
            <a:ext cx="1279351" cy="2212975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0BD1512-685B-4B34-A03B-F555257A2FB3}"/>
              </a:ext>
            </a:extLst>
          </p:cNvPr>
          <p:cNvSpPr/>
          <p:nvPr/>
        </p:nvSpPr>
        <p:spPr>
          <a:xfrm>
            <a:off x="4059066" y="3863181"/>
            <a:ext cx="787202" cy="491884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55C6578-03A8-4731-8E94-BA19E86F246B}"/>
              </a:ext>
            </a:extLst>
          </p:cNvPr>
          <p:cNvSpPr/>
          <p:nvPr/>
        </p:nvSpPr>
        <p:spPr>
          <a:xfrm>
            <a:off x="6759028" y="3859833"/>
            <a:ext cx="787202" cy="491884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6651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28600" y="504824"/>
            <a:ext cx="2743200" cy="663573"/>
          </a:xfrm>
        </p:spPr>
        <p:txBody>
          <a:bodyPr>
            <a:normAutofit/>
          </a:bodyPr>
          <a:lstStyle/>
          <a:p>
            <a:r>
              <a:rPr lang="en-US" dirty="0"/>
              <a:t>Error Grid</a:t>
            </a:r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2971800" y="3302000"/>
          <a:ext cx="3352800" cy="3378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Rectangle 6"/>
          <p:cNvSpPr/>
          <p:nvPr/>
        </p:nvSpPr>
        <p:spPr>
          <a:xfrm>
            <a:off x="3848100" y="4650578"/>
            <a:ext cx="1600200" cy="609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RMS combination</a:t>
            </a:r>
          </a:p>
        </p:txBody>
      </p:sp>
      <p:pic>
        <p:nvPicPr>
          <p:cNvPr id="3074" name="Picture 2" descr="C:\Users\andria.bilich\Documents\projects\NADCON\ussd.nad27.conus\plots\methodnoise\cstcdlon.ussd.nad27.conus.900.d3.IL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" y="2819397"/>
            <a:ext cx="2835218" cy="399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andria.bilich\Documents\projects\NADCON\ussd.nad27.conus\plots\datanoise\csrddlon.ussd.nad27.conus.900.09.IL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1971" y="2819398"/>
            <a:ext cx="2640481" cy="399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andria.bilich\Documents\projects\NADCON\ussd.nad27.conus\plots\errors\csetelon.ussd.nad27.conus.900.IL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6762" y="0"/>
            <a:ext cx="2638635" cy="399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610CD44-14FC-4372-9623-E26D6153DF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DD23A35-1120-452A-A53A-66D336BF53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7AD37B4-29B9-4811-8BA1-05F9F161ED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EFB1E0-7F85-4CA0-92AE-78B1D49778B9}"/>
              </a:ext>
            </a:extLst>
          </p:cNvPr>
          <p:cNvSpPr txBox="1"/>
          <p:nvPr/>
        </p:nvSpPr>
        <p:spPr>
          <a:xfrm>
            <a:off x="565359" y="2359582"/>
            <a:ext cx="1765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Method Noise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6C6565C-14D5-464A-B187-426918C39D00}"/>
              </a:ext>
            </a:extLst>
          </p:cNvPr>
          <p:cNvSpPr txBox="1"/>
          <p:nvPr/>
        </p:nvSpPr>
        <p:spPr>
          <a:xfrm>
            <a:off x="6921500" y="2359582"/>
            <a:ext cx="1765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Data Noise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9714A87-F26A-47C7-B5E8-220B1B2DD227}"/>
              </a:ext>
            </a:extLst>
          </p:cNvPr>
          <p:cNvSpPr/>
          <p:nvPr/>
        </p:nvSpPr>
        <p:spPr>
          <a:xfrm>
            <a:off x="3822699" y="801684"/>
            <a:ext cx="1279525" cy="2290765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2DC26715-EE7B-4EE8-8CB7-9067EC866749}"/>
              </a:ext>
            </a:extLst>
          </p:cNvPr>
          <p:cNvSpPr/>
          <p:nvPr/>
        </p:nvSpPr>
        <p:spPr>
          <a:xfrm>
            <a:off x="6857965" y="3630595"/>
            <a:ext cx="1279525" cy="2290765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1E2DF15-85C5-4104-AFBB-B8276B5DCCE0}"/>
              </a:ext>
            </a:extLst>
          </p:cNvPr>
          <p:cNvSpPr/>
          <p:nvPr/>
        </p:nvSpPr>
        <p:spPr>
          <a:xfrm>
            <a:off x="803607" y="3630596"/>
            <a:ext cx="1279525" cy="2290765"/>
          </a:xfrm>
          <a:custGeom>
            <a:avLst/>
            <a:gdLst>
              <a:gd name="connsiteX0" fmla="*/ 280987 w 1257300"/>
              <a:gd name="connsiteY0" fmla="*/ 0 h 2224088"/>
              <a:gd name="connsiteX1" fmla="*/ 1162050 w 1257300"/>
              <a:gd name="connsiteY1" fmla="*/ 14288 h 2224088"/>
              <a:gd name="connsiteX2" fmla="*/ 1171575 w 1257300"/>
              <a:gd name="connsiteY2" fmla="*/ 142875 h 2224088"/>
              <a:gd name="connsiteX3" fmla="*/ 1209675 w 1257300"/>
              <a:gd name="connsiteY3" fmla="*/ 204788 h 2224088"/>
              <a:gd name="connsiteX4" fmla="*/ 1252537 w 1257300"/>
              <a:gd name="connsiteY4" fmla="*/ 352425 h 2224088"/>
              <a:gd name="connsiteX5" fmla="*/ 1247775 w 1257300"/>
              <a:gd name="connsiteY5" fmla="*/ 1304925 h 2224088"/>
              <a:gd name="connsiteX6" fmla="*/ 1209675 w 1257300"/>
              <a:gd name="connsiteY6" fmla="*/ 1423988 h 2224088"/>
              <a:gd name="connsiteX7" fmla="*/ 1257300 w 1257300"/>
              <a:gd name="connsiteY7" fmla="*/ 1514475 h 2224088"/>
              <a:gd name="connsiteX8" fmla="*/ 1109662 w 1257300"/>
              <a:gd name="connsiteY8" fmla="*/ 1752600 h 2224088"/>
              <a:gd name="connsiteX9" fmla="*/ 1085850 w 1257300"/>
              <a:gd name="connsiteY9" fmla="*/ 1919288 h 2224088"/>
              <a:gd name="connsiteX10" fmla="*/ 1085850 w 1257300"/>
              <a:gd name="connsiteY10" fmla="*/ 2047875 h 2224088"/>
              <a:gd name="connsiteX11" fmla="*/ 957262 w 1257300"/>
              <a:gd name="connsiteY11" fmla="*/ 2066925 h 2224088"/>
              <a:gd name="connsiteX12" fmla="*/ 952500 w 1257300"/>
              <a:gd name="connsiteY12" fmla="*/ 2209800 h 2224088"/>
              <a:gd name="connsiteX13" fmla="*/ 914400 w 1257300"/>
              <a:gd name="connsiteY13" fmla="*/ 2190750 h 2224088"/>
              <a:gd name="connsiteX14" fmla="*/ 800100 w 1257300"/>
              <a:gd name="connsiteY14" fmla="*/ 2157413 h 2224088"/>
              <a:gd name="connsiteX15" fmla="*/ 728662 w 1257300"/>
              <a:gd name="connsiteY15" fmla="*/ 2224088 h 2224088"/>
              <a:gd name="connsiteX16" fmla="*/ 628650 w 1257300"/>
              <a:gd name="connsiteY16" fmla="*/ 2119313 h 2224088"/>
              <a:gd name="connsiteX17" fmla="*/ 647700 w 1257300"/>
              <a:gd name="connsiteY17" fmla="*/ 2062163 h 2224088"/>
              <a:gd name="connsiteX18" fmla="*/ 623887 w 1257300"/>
              <a:gd name="connsiteY18" fmla="*/ 1947863 h 2224088"/>
              <a:gd name="connsiteX19" fmla="*/ 457200 w 1257300"/>
              <a:gd name="connsiteY19" fmla="*/ 1843088 h 2224088"/>
              <a:gd name="connsiteX20" fmla="*/ 376237 w 1257300"/>
              <a:gd name="connsiteY20" fmla="*/ 1733550 h 2224088"/>
              <a:gd name="connsiteX21" fmla="*/ 442912 w 1257300"/>
              <a:gd name="connsiteY21" fmla="*/ 1524000 h 2224088"/>
              <a:gd name="connsiteX22" fmla="*/ 271462 w 1257300"/>
              <a:gd name="connsiteY22" fmla="*/ 1385888 h 2224088"/>
              <a:gd name="connsiteX23" fmla="*/ 123825 w 1257300"/>
              <a:gd name="connsiteY23" fmla="*/ 1228725 h 2224088"/>
              <a:gd name="connsiteX24" fmla="*/ 0 w 1257300"/>
              <a:gd name="connsiteY24" fmla="*/ 1009650 h 2224088"/>
              <a:gd name="connsiteX25" fmla="*/ 38100 w 1257300"/>
              <a:gd name="connsiteY25" fmla="*/ 895350 h 2224088"/>
              <a:gd name="connsiteX26" fmla="*/ 66675 w 1257300"/>
              <a:gd name="connsiteY26" fmla="*/ 795338 h 2224088"/>
              <a:gd name="connsiteX27" fmla="*/ 138112 w 1257300"/>
              <a:gd name="connsiteY27" fmla="*/ 723900 h 2224088"/>
              <a:gd name="connsiteX28" fmla="*/ 180975 w 1257300"/>
              <a:gd name="connsiteY28" fmla="*/ 628650 h 2224088"/>
              <a:gd name="connsiteX29" fmla="*/ 138112 w 1257300"/>
              <a:gd name="connsiteY29" fmla="*/ 547688 h 2224088"/>
              <a:gd name="connsiteX30" fmla="*/ 171450 w 1257300"/>
              <a:gd name="connsiteY30" fmla="*/ 457200 h 2224088"/>
              <a:gd name="connsiteX31" fmla="*/ 366712 w 1257300"/>
              <a:gd name="connsiteY31" fmla="*/ 390525 h 2224088"/>
              <a:gd name="connsiteX32" fmla="*/ 447675 w 1257300"/>
              <a:gd name="connsiteY32" fmla="*/ 209550 h 2224088"/>
              <a:gd name="connsiteX33" fmla="*/ 323850 w 1257300"/>
              <a:gd name="connsiteY33" fmla="*/ 66675 h 222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57300" h="2224088">
                <a:moveTo>
                  <a:pt x="280987" y="0"/>
                </a:moveTo>
                <a:lnTo>
                  <a:pt x="1162050" y="14288"/>
                </a:lnTo>
                <a:lnTo>
                  <a:pt x="1171575" y="142875"/>
                </a:lnTo>
                <a:lnTo>
                  <a:pt x="1209675" y="204788"/>
                </a:lnTo>
                <a:lnTo>
                  <a:pt x="1252537" y="352425"/>
                </a:lnTo>
                <a:cubicBezTo>
                  <a:pt x="1250950" y="669925"/>
                  <a:pt x="1249362" y="987425"/>
                  <a:pt x="1247775" y="1304925"/>
                </a:cubicBezTo>
                <a:lnTo>
                  <a:pt x="1209675" y="1423988"/>
                </a:lnTo>
                <a:lnTo>
                  <a:pt x="1257300" y="1514475"/>
                </a:lnTo>
                <a:lnTo>
                  <a:pt x="1109662" y="1752600"/>
                </a:lnTo>
                <a:lnTo>
                  <a:pt x="1085850" y="1919288"/>
                </a:lnTo>
                <a:lnTo>
                  <a:pt x="1085850" y="2047875"/>
                </a:lnTo>
                <a:lnTo>
                  <a:pt x="957262" y="2066925"/>
                </a:lnTo>
                <a:lnTo>
                  <a:pt x="952500" y="2209800"/>
                </a:lnTo>
                <a:lnTo>
                  <a:pt x="914400" y="2190750"/>
                </a:lnTo>
                <a:lnTo>
                  <a:pt x="800100" y="2157413"/>
                </a:lnTo>
                <a:lnTo>
                  <a:pt x="728662" y="2224088"/>
                </a:lnTo>
                <a:lnTo>
                  <a:pt x="628650" y="2119313"/>
                </a:lnTo>
                <a:lnTo>
                  <a:pt x="647700" y="2062163"/>
                </a:lnTo>
                <a:lnTo>
                  <a:pt x="623887" y="1947863"/>
                </a:lnTo>
                <a:lnTo>
                  <a:pt x="457200" y="1843088"/>
                </a:lnTo>
                <a:lnTo>
                  <a:pt x="376237" y="1733550"/>
                </a:lnTo>
                <a:lnTo>
                  <a:pt x="442912" y="1524000"/>
                </a:lnTo>
                <a:lnTo>
                  <a:pt x="271462" y="1385888"/>
                </a:lnTo>
                <a:lnTo>
                  <a:pt x="123825" y="1228725"/>
                </a:lnTo>
                <a:lnTo>
                  <a:pt x="0" y="1009650"/>
                </a:lnTo>
                <a:lnTo>
                  <a:pt x="38100" y="895350"/>
                </a:lnTo>
                <a:lnTo>
                  <a:pt x="66675" y="795338"/>
                </a:lnTo>
                <a:lnTo>
                  <a:pt x="138112" y="723900"/>
                </a:lnTo>
                <a:lnTo>
                  <a:pt x="180975" y="628650"/>
                </a:lnTo>
                <a:lnTo>
                  <a:pt x="138112" y="547688"/>
                </a:lnTo>
                <a:lnTo>
                  <a:pt x="171450" y="457200"/>
                </a:lnTo>
                <a:lnTo>
                  <a:pt x="366712" y="390525"/>
                </a:lnTo>
                <a:lnTo>
                  <a:pt x="447675" y="209550"/>
                </a:lnTo>
                <a:lnTo>
                  <a:pt x="323850" y="66675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288506C-27C6-41B9-9D7C-6B354B7754BD}"/>
              </a:ext>
            </a:extLst>
          </p:cNvPr>
          <p:cNvSpPr/>
          <p:nvPr/>
        </p:nvSpPr>
        <p:spPr>
          <a:xfrm>
            <a:off x="628925" y="4991100"/>
            <a:ext cx="787202" cy="491884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18B8E122-B735-4A52-8290-3FF436598681}"/>
              </a:ext>
            </a:extLst>
          </p:cNvPr>
          <p:cNvSpPr/>
          <p:nvPr/>
        </p:nvSpPr>
        <p:spPr>
          <a:xfrm>
            <a:off x="6701296" y="4991100"/>
            <a:ext cx="787202" cy="491884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F9AECF2B-1D4B-41CC-84F9-AED7AA428A63}"/>
              </a:ext>
            </a:extLst>
          </p:cNvPr>
          <p:cNvSpPr/>
          <p:nvPr/>
        </p:nvSpPr>
        <p:spPr>
          <a:xfrm>
            <a:off x="3675259" y="2177012"/>
            <a:ext cx="787202" cy="491884"/>
          </a:xfrm>
          <a:prstGeom prst="ellipse">
            <a:avLst/>
          </a:prstGeom>
          <a:noFill/>
          <a:ln w="15875"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663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8A84B39-C126-4BD9-B040-2B7C811193A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556" t="16482" b="1517"/>
          <a:stretch/>
        </p:blipFill>
        <p:spPr>
          <a:xfrm>
            <a:off x="284480" y="1086508"/>
            <a:ext cx="8859520" cy="536128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North Dakota Passive Mark Network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5F5968-2192-4CB3-ABDB-EF83C119BB8E}" type="slidenum">
              <a:rPr lang="en-US" altLang="en-US" smtClean="0"/>
              <a:pPr/>
              <a:t>7</a:t>
            </a:fld>
            <a:endParaRPr lang="en-US" altLang="en-US"/>
          </a:p>
        </p:txBody>
      </p:sp>
      <p:sp>
        <p:nvSpPr>
          <p:cNvPr id="8" name="TextBox 7"/>
          <p:cNvSpPr txBox="1"/>
          <p:nvPr/>
        </p:nvSpPr>
        <p:spPr>
          <a:xfrm rot="20715519">
            <a:off x="5702730" y="5518067"/>
            <a:ext cx="3415246" cy="646331"/>
          </a:xfrm>
          <a:prstGeom prst="rect">
            <a:avLst/>
          </a:prstGeom>
          <a:noFill/>
          <a:ln w="25400">
            <a:noFill/>
          </a:ln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Shows only NGS Database marks.</a:t>
            </a:r>
          </a:p>
          <a:p>
            <a:r>
              <a:rPr lang="en-US" b="1" dirty="0">
                <a:solidFill>
                  <a:srgbClr val="FF0000"/>
                </a:solidFill>
              </a:rPr>
              <a:t>Local marks exist, too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55297BE-C108-4C8E-8279-C164C56B937B}"/>
              </a:ext>
            </a:extLst>
          </p:cNvPr>
          <p:cNvSpPr/>
          <p:nvPr/>
        </p:nvSpPr>
        <p:spPr>
          <a:xfrm>
            <a:off x="4060825" y="4329035"/>
            <a:ext cx="511175" cy="514262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F997B7-B6A9-48D8-B0FA-E00E1ED7D8BB}"/>
              </a:ext>
            </a:extLst>
          </p:cNvPr>
          <p:cNvSpPr txBox="1"/>
          <p:nvPr/>
        </p:nvSpPr>
        <p:spPr>
          <a:xfrm rot="20721334">
            <a:off x="4593565" y="4113887"/>
            <a:ext cx="1546669" cy="369332"/>
          </a:xfrm>
          <a:prstGeom prst="rect">
            <a:avLst/>
          </a:prstGeom>
          <a:solidFill>
            <a:srgbClr val="92D050">
              <a:alpha val="40000"/>
            </a:srgbClr>
          </a:solidFill>
          <a:ln w="34925"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12 mile </a:t>
            </a:r>
            <a:r>
              <a:rPr lang="en-US" b="1" u="sng" dirty="0">
                <a:solidFill>
                  <a:srgbClr val="FF0000"/>
                </a:solidFill>
              </a:rPr>
              <a:t>radius</a:t>
            </a:r>
          </a:p>
        </p:txBody>
      </p:sp>
    </p:spTree>
    <p:extLst>
      <p:ext uri="{BB962C8B-B14F-4D97-AF65-F5344CB8AC3E}">
        <p14:creationId xmlns:p14="http://schemas.microsoft.com/office/powerpoint/2010/main" val="537696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904351"/>
            <a:ext cx="4566976" cy="1143000"/>
          </a:xfrm>
        </p:spPr>
        <p:txBody>
          <a:bodyPr/>
          <a:lstStyle/>
          <a:p>
            <a:r>
              <a:rPr lang="en-US" dirty="0"/>
              <a:t>NADCON 5 / NCAT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February 19, 2020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90146" y="2704681"/>
            <a:ext cx="713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linkClick r:id="rId2"/>
              </a:rPr>
              <a:t>http://beta.ngs.noaa.gov/gtkweb/</a:t>
            </a:r>
            <a:r>
              <a:rPr lang="en-US" dirty="0"/>
              <a:t> 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0842" y="904351"/>
            <a:ext cx="4963158" cy="542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5BEA78A-6D44-4184-B882-8BFDD2F103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B26A731-1E89-4A21-A26A-D51F11606EB3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6808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Box 100"/>
          <p:cNvSpPr txBox="1"/>
          <p:nvPr/>
        </p:nvSpPr>
        <p:spPr>
          <a:xfrm>
            <a:off x="2982011" y="858324"/>
            <a:ext cx="30532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/>
              <a:t>Region:  CONUS</a:t>
            </a:r>
          </a:p>
          <a:p>
            <a:pPr algn="ctr"/>
            <a:endParaRPr lang="en-US" b="1" dirty="0"/>
          </a:p>
          <a:p>
            <a:r>
              <a:rPr lang="en-US" dirty="0">
                <a:solidFill>
                  <a:srgbClr val="FF0000"/>
                </a:solidFill>
              </a:rPr>
              <a:t>NADCON 5 connections in RED</a:t>
            </a:r>
          </a:p>
        </p:txBody>
      </p:sp>
      <p:grpSp>
        <p:nvGrpSpPr>
          <p:cNvPr id="35" name="Group 34"/>
          <p:cNvGrpSpPr/>
          <p:nvPr/>
        </p:nvGrpSpPr>
        <p:grpSpPr>
          <a:xfrm rot="19510649">
            <a:off x="6510800" y="4158173"/>
            <a:ext cx="1924135" cy="1614641"/>
            <a:chOff x="1352465" y="1688796"/>
            <a:chExt cx="1924135" cy="1614641"/>
          </a:xfrm>
        </p:grpSpPr>
        <p:sp>
          <p:nvSpPr>
            <p:cNvPr id="36" name="Oval 35"/>
            <p:cNvSpPr/>
            <p:nvPr/>
          </p:nvSpPr>
          <p:spPr>
            <a:xfrm>
              <a:off x="1352465" y="2351386"/>
              <a:ext cx="467170" cy="46717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00" b="1" dirty="0">
                  <a:solidFill>
                    <a:schemeClr val="tx1"/>
                  </a:solidFill>
                </a:rPr>
                <a:t>X, Y, Z</a:t>
              </a:r>
            </a:p>
          </p:txBody>
        </p:sp>
        <p:sp>
          <p:nvSpPr>
            <p:cNvPr id="37" name="Oval 36"/>
            <p:cNvSpPr/>
            <p:nvPr/>
          </p:nvSpPr>
          <p:spPr>
            <a:xfrm>
              <a:off x="1752600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50" b="1" dirty="0">
                  <a:solidFill>
                    <a:schemeClr val="tx1"/>
                  </a:solidFill>
                </a:rPr>
                <a:t>USNG</a:t>
              </a:r>
            </a:p>
          </p:txBody>
        </p:sp>
        <p:sp>
          <p:nvSpPr>
            <p:cNvPr id="38" name="Oval 37"/>
            <p:cNvSpPr/>
            <p:nvPr/>
          </p:nvSpPr>
          <p:spPr>
            <a:xfrm>
              <a:off x="2449608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UTM</a:t>
              </a:r>
            </a:p>
          </p:txBody>
        </p:sp>
        <p:sp>
          <p:nvSpPr>
            <p:cNvPr id="39" name="Oval 38"/>
            <p:cNvSpPr/>
            <p:nvPr/>
          </p:nvSpPr>
          <p:spPr>
            <a:xfrm>
              <a:off x="2819400" y="2286000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600" dirty="0">
                  <a:solidFill>
                    <a:schemeClr val="tx1"/>
                  </a:solidFill>
                </a:rPr>
                <a:t>SPC</a:t>
              </a:r>
            </a:p>
          </p:txBody>
        </p:sp>
        <p:sp>
          <p:nvSpPr>
            <p:cNvPr id="40" name="Oval 39"/>
            <p:cNvSpPr/>
            <p:nvPr/>
          </p:nvSpPr>
          <p:spPr>
            <a:xfrm>
              <a:off x="2057400" y="1688796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f</a:t>
              </a:r>
              <a:r>
                <a:rPr lang="en-US" sz="900" b="1" dirty="0">
                  <a:solidFill>
                    <a:schemeClr val="tx1"/>
                  </a:solidFill>
                </a:rPr>
                <a:t>, </a:t>
              </a:r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l</a:t>
              </a:r>
              <a:r>
                <a:rPr lang="en-US" sz="900" b="1" dirty="0">
                  <a:solidFill>
                    <a:schemeClr val="tx1"/>
                  </a:solidFill>
                </a:rPr>
                <a:t>, h</a:t>
              </a:r>
            </a:p>
          </p:txBody>
        </p:sp>
        <p:cxnSp>
          <p:nvCxnSpPr>
            <p:cNvPr id="41" name="Straight Connector 40"/>
            <p:cNvCxnSpPr>
              <a:stCxn id="40" idx="4"/>
              <a:endCxn id="37" idx="0"/>
            </p:cNvCxnSpPr>
            <p:nvPr/>
          </p:nvCxnSpPr>
          <p:spPr>
            <a:xfrm flipH="1">
              <a:off x="1995041" y="2145996"/>
              <a:ext cx="29095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>
              <a:stCxn id="40" idx="3"/>
              <a:endCxn id="36" idx="7"/>
            </p:cNvCxnSpPr>
            <p:nvPr/>
          </p:nvCxnSpPr>
          <p:spPr>
            <a:xfrm flipH="1">
              <a:off x="1751220" y="2079041"/>
              <a:ext cx="373135" cy="3407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>
              <a:stCxn id="40" idx="5"/>
              <a:endCxn id="39" idx="1"/>
            </p:cNvCxnSpPr>
            <p:nvPr/>
          </p:nvCxnSpPr>
          <p:spPr>
            <a:xfrm>
              <a:off x="2447645" y="2079041"/>
              <a:ext cx="438710" cy="2739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>
              <a:stCxn id="40" idx="4"/>
              <a:endCxn id="38" idx="0"/>
            </p:cNvCxnSpPr>
            <p:nvPr/>
          </p:nvCxnSpPr>
          <p:spPr>
            <a:xfrm>
              <a:off x="2286000" y="2145996"/>
              <a:ext cx="40604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>
              <a:stCxn id="37" idx="6"/>
              <a:endCxn id="38" idx="2"/>
            </p:cNvCxnSpPr>
            <p:nvPr/>
          </p:nvCxnSpPr>
          <p:spPr>
            <a:xfrm>
              <a:off x="2237481" y="3060997"/>
              <a:ext cx="212127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/>
          <p:cNvGrpSpPr/>
          <p:nvPr/>
        </p:nvGrpSpPr>
        <p:grpSpPr>
          <a:xfrm>
            <a:off x="2369120" y="4990624"/>
            <a:ext cx="1924135" cy="1614641"/>
            <a:chOff x="1352465" y="1688796"/>
            <a:chExt cx="1924135" cy="1614641"/>
          </a:xfrm>
        </p:grpSpPr>
        <p:sp>
          <p:nvSpPr>
            <p:cNvPr id="4" name="Oval 3"/>
            <p:cNvSpPr/>
            <p:nvPr/>
          </p:nvSpPr>
          <p:spPr>
            <a:xfrm>
              <a:off x="1352465" y="2351386"/>
              <a:ext cx="467170" cy="46717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00" b="1" dirty="0">
                  <a:solidFill>
                    <a:schemeClr val="tx1"/>
                  </a:solidFill>
                </a:rPr>
                <a:t>X, Y, Z</a:t>
              </a:r>
            </a:p>
          </p:txBody>
        </p:sp>
        <p:sp>
          <p:nvSpPr>
            <p:cNvPr id="5" name="Oval 4"/>
            <p:cNvSpPr/>
            <p:nvPr/>
          </p:nvSpPr>
          <p:spPr>
            <a:xfrm>
              <a:off x="1752600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50" b="1" dirty="0">
                  <a:solidFill>
                    <a:schemeClr val="tx1"/>
                  </a:solidFill>
                </a:rPr>
                <a:t>USNG</a:t>
              </a:r>
            </a:p>
          </p:txBody>
        </p:sp>
        <p:sp>
          <p:nvSpPr>
            <p:cNvPr id="6" name="Oval 5"/>
            <p:cNvSpPr/>
            <p:nvPr/>
          </p:nvSpPr>
          <p:spPr>
            <a:xfrm>
              <a:off x="2449608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UTM</a:t>
              </a:r>
            </a:p>
          </p:txBody>
        </p:sp>
        <p:sp>
          <p:nvSpPr>
            <p:cNvPr id="7" name="Oval 6"/>
            <p:cNvSpPr/>
            <p:nvPr/>
          </p:nvSpPr>
          <p:spPr>
            <a:xfrm>
              <a:off x="2819400" y="2286000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600" dirty="0">
                  <a:solidFill>
                    <a:schemeClr val="tx1"/>
                  </a:solidFill>
                </a:rPr>
                <a:t>SPC</a:t>
              </a:r>
            </a:p>
          </p:txBody>
        </p:sp>
        <p:sp>
          <p:nvSpPr>
            <p:cNvPr id="8" name="Oval 7"/>
            <p:cNvSpPr/>
            <p:nvPr/>
          </p:nvSpPr>
          <p:spPr>
            <a:xfrm>
              <a:off x="2057400" y="1688796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f</a:t>
              </a:r>
              <a:r>
                <a:rPr lang="en-US" sz="900" b="1" dirty="0">
                  <a:solidFill>
                    <a:schemeClr val="tx1"/>
                  </a:solidFill>
                </a:rPr>
                <a:t>, </a:t>
              </a:r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l</a:t>
              </a:r>
              <a:r>
                <a:rPr lang="en-US" sz="900" b="1" dirty="0">
                  <a:solidFill>
                    <a:schemeClr val="tx1"/>
                  </a:solidFill>
                </a:rPr>
                <a:t>, h</a:t>
              </a:r>
            </a:p>
          </p:txBody>
        </p:sp>
        <p:cxnSp>
          <p:nvCxnSpPr>
            <p:cNvPr id="9" name="Straight Connector 8"/>
            <p:cNvCxnSpPr>
              <a:stCxn id="8" idx="4"/>
              <a:endCxn id="5" idx="0"/>
            </p:cNvCxnSpPr>
            <p:nvPr/>
          </p:nvCxnSpPr>
          <p:spPr>
            <a:xfrm flipH="1">
              <a:off x="1995041" y="2145996"/>
              <a:ext cx="29095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>
              <a:stCxn id="8" idx="3"/>
              <a:endCxn id="4" idx="7"/>
            </p:cNvCxnSpPr>
            <p:nvPr/>
          </p:nvCxnSpPr>
          <p:spPr>
            <a:xfrm flipH="1">
              <a:off x="1751220" y="2079041"/>
              <a:ext cx="373135" cy="3407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>
              <a:stCxn id="8" idx="5"/>
              <a:endCxn id="7" idx="1"/>
            </p:cNvCxnSpPr>
            <p:nvPr/>
          </p:nvCxnSpPr>
          <p:spPr>
            <a:xfrm>
              <a:off x="2447645" y="2079041"/>
              <a:ext cx="438710" cy="2739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>
              <a:stCxn id="8" idx="4"/>
              <a:endCxn id="6" idx="0"/>
            </p:cNvCxnSpPr>
            <p:nvPr/>
          </p:nvCxnSpPr>
          <p:spPr>
            <a:xfrm>
              <a:off x="2286000" y="2145996"/>
              <a:ext cx="40604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>
              <a:stCxn id="5" idx="6"/>
              <a:endCxn id="6" idx="2"/>
            </p:cNvCxnSpPr>
            <p:nvPr/>
          </p:nvCxnSpPr>
          <p:spPr>
            <a:xfrm>
              <a:off x="2237481" y="3060997"/>
              <a:ext cx="212127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/>
          <p:cNvGrpSpPr/>
          <p:nvPr/>
        </p:nvGrpSpPr>
        <p:grpSpPr>
          <a:xfrm>
            <a:off x="4569471" y="4836712"/>
            <a:ext cx="1924135" cy="1614641"/>
            <a:chOff x="1352465" y="1688796"/>
            <a:chExt cx="1924135" cy="1614641"/>
          </a:xfrm>
        </p:grpSpPr>
        <p:sp>
          <p:nvSpPr>
            <p:cNvPr id="47" name="Oval 46"/>
            <p:cNvSpPr/>
            <p:nvPr/>
          </p:nvSpPr>
          <p:spPr>
            <a:xfrm>
              <a:off x="1352465" y="2351386"/>
              <a:ext cx="467170" cy="46717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00" b="1" dirty="0">
                  <a:solidFill>
                    <a:schemeClr val="tx1"/>
                  </a:solidFill>
                </a:rPr>
                <a:t>X, Y, Z</a:t>
              </a:r>
            </a:p>
          </p:txBody>
        </p:sp>
        <p:sp>
          <p:nvSpPr>
            <p:cNvPr id="48" name="Oval 47"/>
            <p:cNvSpPr/>
            <p:nvPr/>
          </p:nvSpPr>
          <p:spPr>
            <a:xfrm>
              <a:off x="1752600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50" b="1" dirty="0">
                  <a:solidFill>
                    <a:schemeClr val="tx1"/>
                  </a:solidFill>
                </a:rPr>
                <a:t>USNG</a:t>
              </a:r>
            </a:p>
          </p:txBody>
        </p:sp>
        <p:sp>
          <p:nvSpPr>
            <p:cNvPr id="49" name="Oval 48"/>
            <p:cNvSpPr/>
            <p:nvPr/>
          </p:nvSpPr>
          <p:spPr>
            <a:xfrm>
              <a:off x="2449608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UTM</a:t>
              </a:r>
            </a:p>
          </p:txBody>
        </p:sp>
        <p:sp>
          <p:nvSpPr>
            <p:cNvPr id="50" name="Oval 49"/>
            <p:cNvSpPr/>
            <p:nvPr/>
          </p:nvSpPr>
          <p:spPr>
            <a:xfrm>
              <a:off x="2819400" y="2286000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600" dirty="0">
                  <a:solidFill>
                    <a:schemeClr val="tx1"/>
                  </a:solidFill>
                </a:rPr>
                <a:t>SPC</a:t>
              </a:r>
            </a:p>
          </p:txBody>
        </p:sp>
        <p:sp>
          <p:nvSpPr>
            <p:cNvPr id="51" name="Oval 50"/>
            <p:cNvSpPr/>
            <p:nvPr/>
          </p:nvSpPr>
          <p:spPr>
            <a:xfrm>
              <a:off x="2057400" y="1688796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f</a:t>
              </a:r>
              <a:r>
                <a:rPr lang="en-US" sz="900" b="1" dirty="0">
                  <a:solidFill>
                    <a:schemeClr val="tx1"/>
                  </a:solidFill>
                </a:rPr>
                <a:t>, </a:t>
              </a:r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l</a:t>
              </a:r>
              <a:r>
                <a:rPr lang="en-US" sz="900" b="1" dirty="0">
                  <a:solidFill>
                    <a:schemeClr val="tx1"/>
                  </a:solidFill>
                </a:rPr>
                <a:t>, h</a:t>
              </a:r>
            </a:p>
          </p:txBody>
        </p:sp>
        <p:cxnSp>
          <p:nvCxnSpPr>
            <p:cNvPr id="52" name="Straight Connector 51"/>
            <p:cNvCxnSpPr>
              <a:stCxn id="51" idx="4"/>
              <a:endCxn id="48" idx="0"/>
            </p:cNvCxnSpPr>
            <p:nvPr/>
          </p:nvCxnSpPr>
          <p:spPr>
            <a:xfrm flipH="1">
              <a:off x="1995041" y="2145996"/>
              <a:ext cx="29095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>
              <a:stCxn id="51" idx="3"/>
              <a:endCxn id="47" idx="7"/>
            </p:cNvCxnSpPr>
            <p:nvPr/>
          </p:nvCxnSpPr>
          <p:spPr>
            <a:xfrm flipH="1">
              <a:off x="1751220" y="2079041"/>
              <a:ext cx="373135" cy="3407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51" idx="5"/>
              <a:endCxn id="50" idx="1"/>
            </p:cNvCxnSpPr>
            <p:nvPr/>
          </p:nvCxnSpPr>
          <p:spPr>
            <a:xfrm>
              <a:off x="2447645" y="2079041"/>
              <a:ext cx="438710" cy="2739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>
              <a:stCxn id="51" idx="4"/>
              <a:endCxn id="49" idx="0"/>
            </p:cNvCxnSpPr>
            <p:nvPr/>
          </p:nvCxnSpPr>
          <p:spPr>
            <a:xfrm>
              <a:off x="2286000" y="2145996"/>
              <a:ext cx="40604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>
              <a:stCxn id="48" idx="6"/>
              <a:endCxn id="49" idx="2"/>
            </p:cNvCxnSpPr>
            <p:nvPr/>
          </p:nvCxnSpPr>
          <p:spPr>
            <a:xfrm>
              <a:off x="2237481" y="3060997"/>
              <a:ext cx="212127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rot="3669868">
            <a:off x="583945" y="4267851"/>
            <a:ext cx="1924135" cy="1614641"/>
            <a:chOff x="1352465" y="1688796"/>
            <a:chExt cx="1924135" cy="1614641"/>
          </a:xfrm>
        </p:grpSpPr>
        <p:sp>
          <p:nvSpPr>
            <p:cNvPr id="58" name="Oval 57"/>
            <p:cNvSpPr/>
            <p:nvPr/>
          </p:nvSpPr>
          <p:spPr>
            <a:xfrm>
              <a:off x="1352465" y="2351386"/>
              <a:ext cx="467170" cy="46717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00" b="1" dirty="0">
                  <a:solidFill>
                    <a:schemeClr val="tx1"/>
                  </a:solidFill>
                </a:rPr>
                <a:t>X, Y, Z</a:t>
              </a:r>
            </a:p>
          </p:txBody>
        </p:sp>
        <p:sp>
          <p:nvSpPr>
            <p:cNvPr id="59" name="Oval 58"/>
            <p:cNvSpPr/>
            <p:nvPr/>
          </p:nvSpPr>
          <p:spPr>
            <a:xfrm>
              <a:off x="1752600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50" b="1" dirty="0">
                  <a:solidFill>
                    <a:schemeClr val="tx1"/>
                  </a:solidFill>
                </a:rPr>
                <a:t>USNG</a:t>
              </a:r>
            </a:p>
          </p:txBody>
        </p:sp>
        <p:sp>
          <p:nvSpPr>
            <p:cNvPr id="60" name="Oval 59"/>
            <p:cNvSpPr/>
            <p:nvPr/>
          </p:nvSpPr>
          <p:spPr>
            <a:xfrm>
              <a:off x="2449608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UTM</a:t>
              </a:r>
            </a:p>
          </p:txBody>
        </p:sp>
        <p:sp>
          <p:nvSpPr>
            <p:cNvPr id="61" name="Oval 60"/>
            <p:cNvSpPr/>
            <p:nvPr/>
          </p:nvSpPr>
          <p:spPr>
            <a:xfrm>
              <a:off x="2819400" y="2286000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600" dirty="0">
                  <a:solidFill>
                    <a:schemeClr val="tx1"/>
                  </a:solidFill>
                </a:rPr>
                <a:t>SPC</a:t>
              </a:r>
            </a:p>
          </p:txBody>
        </p:sp>
        <p:sp>
          <p:nvSpPr>
            <p:cNvPr id="62" name="Oval 61"/>
            <p:cNvSpPr/>
            <p:nvPr/>
          </p:nvSpPr>
          <p:spPr>
            <a:xfrm>
              <a:off x="2057400" y="1688796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f</a:t>
              </a:r>
              <a:r>
                <a:rPr lang="en-US" sz="900" b="1" dirty="0">
                  <a:solidFill>
                    <a:schemeClr val="tx1"/>
                  </a:solidFill>
                </a:rPr>
                <a:t>, </a:t>
              </a:r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l</a:t>
              </a:r>
              <a:r>
                <a:rPr lang="en-US" sz="900" b="1" dirty="0">
                  <a:solidFill>
                    <a:schemeClr val="tx1"/>
                  </a:solidFill>
                </a:rPr>
                <a:t>, h</a:t>
              </a:r>
            </a:p>
          </p:txBody>
        </p:sp>
        <p:cxnSp>
          <p:nvCxnSpPr>
            <p:cNvPr id="63" name="Straight Connector 62"/>
            <p:cNvCxnSpPr>
              <a:stCxn id="62" idx="4"/>
              <a:endCxn id="59" idx="0"/>
            </p:cNvCxnSpPr>
            <p:nvPr/>
          </p:nvCxnSpPr>
          <p:spPr>
            <a:xfrm flipH="1">
              <a:off x="1995041" y="2145996"/>
              <a:ext cx="29095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>
              <a:stCxn id="62" idx="3"/>
              <a:endCxn id="58" idx="7"/>
            </p:cNvCxnSpPr>
            <p:nvPr/>
          </p:nvCxnSpPr>
          <p:spPr>
            <a:xfrm flipH="1">
              <a:off x="1751220" y="2079041"/>
              <a:ext cx="373135" cy="3407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>
              <a:stCxn id="62" idx="5"/>
              <a:endCxn id="61" idx="1"/>
            </p:cNvCxnSpPr>
            <p:nvPr/>
          </p:nvCxnSpPr>
          <p:spPr>
            <a:xfrm>
              <a:off x="2447645" y="2079041"/>
              <a:ext cx="438710" cy="2739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>
              <a:stCxn id="62" idx="4"/>
              <a:endCxn id="60" idx="0"/>
            </p:cNvCxnSpPr>
            <p:nvPr/>
          </p:nvCxnSpPr>
          <p:spPr>
            <a:xfrm>
              <a:off x="2286000" y="2145996"/>
              <a:ext cx="40604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>
              <a:stCxn id="59" idx="6"/>
              <a:endCxn id="60" idx="2"/>
            </p:cNvCxnSpPr>
            <p:nvPr/>
          </p:nvCxnSpPr>
          <p:spPr>
            <a:xfrm>
              <a:off x="2237481" y="3060997"/>
              <a:ext cx="212127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Group 78"/>
          <p:cNvGrpSpPr/>
          <p:nvPr/>
        </p:nvGrpSpPr>
        <p:grpSpPr>
          <a:xfrm rot="4598599">
            <a:off x="217362" y="2314326"/>
            <a:ext cx="1924135" cy="1614641"/>
            <a:chOff x="1352465" y="1688796"/>
            <a:chExt cx="1924135" cy="1614641"/>
          </a:xfrm>
        </p:grpSpPr>
        <p:sp>
          <p:nvSpPr>
            <p:cNvPr id="80" name="Oval 79"/>
            <p:cNvSpPr/>
            <p:nvPr/>
          </p:nvSpPr>
          <p:spPr>
            <a:xfrm>
              <a:off x="1352465" y="2351386"/>
              <a:ext cx="467170" cy="46717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00" b="1" dirty="0">
                  <a:solidFill>
                    <a:schemeClr val="tx1"/>
                  </a:solidFill>
                </a:rPr>
                <a:t>X, Y, Z</a:t>
              </a:r>
            </a:p>
          </p:txBody>
        </p:sp>
        <p:sp>
          <p:nvSpPr>
            <p:cNvPr id="81" name="Oval 80"/>
            <p:cNvSpPr/>
            <p:nvPr/>
          </p:nvSpPr>
          <p:spPr>
            <a:xfrm>
              <a:off x="1752600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50" b="1" dirty="0">
                  <a:solidFill>
                    <a:schemeClr val="tx1"/>
                  </a:solidFill>
                </a:rPr>
                <a:t>USNG</a:t>
              </a:r>
            </a:p>
          </p:txBody>
        </p:sp>
        <p:sp>
          <p:nvSpPr>
            <p:cNvPr id="82" name="Oval 81"/>
            <p:cNvSpPr/>
            <p:nvPr/>
          </p:nvSpPr>
          <p:spPr>
            <a:xfrm>
              <a:off x="2449608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UTM</a:t>
              </a:r>
            </a:p>
          </p:txBody>
        </p:sp>
        <p:sp>
          <p:nvSpPr>
            <p:cNvPr id="83" name="Oval 82"/>
            <p:cNvSpPr/>
            <p:nvPr/>
          </p:nvSpPr>
          <p:spPr>
            <a:xfrm>
              <a:off x="2819400" y="2286000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600" dirty="0">
                  <a:solidFill>
                    <a:schemeClr val="tx1"/>
                  </a:solidFill>
                </a:rPr>
                <a:t>SPC</a:t>
              </a:r>
            </a:p>
          </p:txBody>
        </p:sp>
        <p:sp>
          <p:nvSpPr>
            <p:cNvPr id="84" name="Oval 83"/>
            <p:cNvSpPr/>
            <p:nvPr/>
          </p:nvSpPr>
          <p:spPr>
            <a:xfrm>
              <a:off x="2057400" y="1688796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f</a:t>
              </a:r>
              <a:r>
                <a:rPr lang="en-US" sz="900" b="1" dirty="0">
                  <a:solidFill>
                    <a:schemeClr val="tx1"/>
                  </a:solidFill>
                </a:rPr>
                <a:t>, </a:t>
              </a:r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l</a:t>
              </a:r>
              <a:r>
                <a:rPr lang="en-US" sz="900" b="1" dirty="0">
                  <a:solidFill>
                    <a:schemeClr val="tx1"/>
                  </a:solidFill>
                </a:rPr>
                <a:t>, h</a:t>
              </a:r>
            </a:p>
          </p:txBody>
        </p:sp>
        <p:cxnSp>
          <p:nvCxnSpPr>
            <p:cNvPr id="85" name="Straight Connector 84"/>
            <p:cNvCxnSpPr>
              <a:stCxn id="84" idx="4"/>
              <a:endCxn id="81" idx="0"/>
            </p:cNvCxnSpPr>
            <p:nvPr/>
          </p:nvCxnSpPr>
          <p:spPr>
            <a:xfrm flipH="1">
              <a:off x="1995041" y="2145996"/>
              <a:ext cx="29095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>
              <a:stCxn id="84" idx="3"/>
              <a:endCxn id="80" idx="7"/>
            </p:cNvCxnSpPr>
            <p:nvPr/>
          </p:nvCxnSpPr>
          <p:spPr>
            <a:xfrm flipH="1">
              <a:off x="1751220" y="2079041"/>
              <a:ext cx="373135" cy="3407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>
              <a:stCxn id="84" idx="5"/>
              <a:endCxn id="83" idx="1"/>
            </p:cNvCxnSpPr>
            <p:nvPr/>
          </p:nvCxnSpPr>
          <p:spPr>
            <a:xfrm>
              <a:off x="2447645" y="2079041"/>
              <a:ext cx="438710" cy="2739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>
              <a:stCxn id="84" idx="4"/>
              <a:endCxn id="82" idx="0"/>
            </p:cNvCxnSpPr>
            <p:nvPr/>
          </p:nvCxnSpPr>
          <p:spPr>
            <a:xfrm>
              <a:off x="2286000" y="2145996"/>
              <a:ext cx="40604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>
              <a:stCxn id="81" idx="6"/>
              <a:endCxn id="82" idx="2"/>
            </p:cNvCxnSpPr>
            <p:nvPr/>
          </p:nvCxnSpPr>
          <p:spPr>
            <a:xfrm>
              <a:off x="2237481" y="3060997"/>
              <a:ext cx="212127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Oval 90"/>
          <p:cNvSpPr/>
          <p:nvPr/>
        </p:nvSpPr>
        <p:spPr>
          <a:xfrm rot="6262407">
            <a:off x="1136324" y="101072"/>
            <a:ext cx="467170" cy="46717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>
                <a:solidFill>
                  <a:schemeClr val="tx1"/>
                </a:solidFill>
              </a:rPr>
              <a:t>X, Y, Z</a:t>
            </a:r>
          </a:p>
        </p:txBody>
      </p:sp>
      <p:sp>
        <p:nvSpPr>
          <p:cNvPr id="93" name="Oval 92"/>
          <p:cNvSpPr/>
          <p:nvPr/>
        </p:nvSpPr>
        <p:spPr>
          <a:xfrm rot="6262407">
            <a:off x="391789" y="1045427"/>
            <a:ext cx="484881" cy="48488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>
                <a:solidFill>
                  <a:schemeClr val="tx1"/>
                </a:solidFill>
              </a:rPr>
              <a:t>UTM</a:t>
            </a:r>
          </a:p>
        </p:txBody>
      </p:sp>
      <p:sp>
        <p:nvSpPr>
          <p:cNvPr id="95" name="Oval 94"/>
          <p:cNvSpPr/>
          <p:nvPr/>
        </p:nvSpPr>
        <p:spPr>
          <a:xfrm rot="6262407">
            <a:off x="1614231" y="949817"/>
            <a:ext cx="457200" cy="4572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900" b="1" dirty="0">
                <a:solidFill>
                  <a:schemeClr val="tx1"/>
                </a:solidFill>
                <a:latin typeface="Symbol" panose="05050102010706020507" pitchFamily="18" charset="2"/>
              </a:rPr>
              <a:t>f</a:t>
            </a:r>
            <a:r>
              <a:rPr lang="en-US" sz="900" b="1" dirty="0">
                <a:solidFill>
                  <a:schemeClr val="tx1"/>
                </a:solidFill>
              </a:rPr>
              <a:t>, </a:t>
            </a:r>
            <a:r>
              <a:rPr lang="en-US" sz="900" b="1" dirty="0">
                <a:solidFill>
                  <a:schemeClr val="tx1"/>
                </a:solidFill>
                <a:latin typeface="Symbol" panose="05050102010706020507" pitchFamily="18" charset="2"/>
              </a:rPr>
              <a:t>l</a:t>
            </a:r>
            <a:r>
              <a:rPr lang="en-US" sz="900" b="1" dirty="0">
                <a:solidFill>
                  <a:schemeClr val="tx1"/>
                </a:solidFill>
              </a:rPr>
              <a:t>, h</a:t>
            </a:r>
          </a:p>
        </p:txBody>
      </p:sp>
      <p:cxnSp>
        <p:nvCxnSpPr>
          <p:cNvPr id="97" name="Straight Connector 96"/>
          <p:cNvCxnSpPr>
            <a:stCxn id="95" idx="3"/>
            <a:endCxn id="91" idx="7"/>
          </p:cNvCxnSpPr>
          <p:nvPr/>
        </p:nvCxnSpPr>
        <p:spPr>
          <a:xfrm rot="6262407" flipH="1">
            <a:off x="1421072" y="588302"/>
            <a:ext cx="373135" cy="34076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>
            <a:stCxn id="95" idx="4"/>
            <a:endCxn id="93" idx="0"/>
          </p:cNvCxnSpPr>
          <p:nvPr/>
        </p:nvCxnSpPr>
        <p:spPr>
          <a:xfrm rot="6262407">
            <a:off x="1042209" y="898580"/>
            <a:ext cx="406049" cy="67256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Group 101"/>
          <p:cNvGrpSpPr/>
          <p:nvPr/>
        </p:nvGrpSpPr>
        <p:grpSpPr>
          <a:xfrm rot="17285526">
            <a:off x="7041719" y="2372974"/>
            <a:ext cx="1924135" cy="1614641"/>
            <a:chOff x="1352465" y="1688796"/>
            <a:chExt cx="1924135" cy="1614641"/>
          </a:xfrm>
        </p:grpSpPr>
        <p:sp>
          <p:nvSpPr>
            <p:cNvPr id="103" name="Oval 102"/>
            <p:cNvSpPr/>
            <p:nvPr/>
          </p:nvSpPr>
          <p:spPr>
            <a:xfrm>
              <a:off x="1352465" y="2351386"/>
              <a:ext cx="467170" cy="46717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00" b="1" dirty="0">
                  <a:solidFill>
                    <a:schemeClr val="tx1"/>
                  </a:solidFill>
                </a:rPr>
                <a:t>X, Y, Z</a:t>
              </a:r>
            </a:p>
          </p:txBody>
        </p:sp>
        <p:sp>
          <p:nvSpPr>
            <p:cNvPr id="104" name="Oval 103"/>
            <p:cNvSpPr/>
            <p:nvPr/>
          </p:nvSpPr>
          <p:spPr>
            <a:xfrm>
              <a:off x="1752600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050" b="1" dirty="0">
                  <a:solidFill>
                    <a:schemeClr val="tx1"/>
                  </a:solidFill>
                </a:rPr>
                <a:t>USNG</a:t>
              </a:r>
            </a:p>
          </p:txBody>
        </p:sp>
        <p:sp>
          <p:nvSpPr>
            <p:cNvPr id="105" name="Oval 104"/>
            <p:cNvSpPr/>
            <p:nvPr/>
          </p:nvSpPr>
          <p:spPr>
            <a:xfrm>
              <a:off x="2449608" y="2818556"/>
              <a:ext cx="484881" cy="484881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UTM</a:t>
              </a:r>
            </a:p>
          </p:txBody>
        </p:sp>
        <p:sp>
          <p:nvSpPr>
            <p:cNvPr id="106" name="Oval 105"/>
            <p:cNvSpPr/>
            <p:nvPr/>
          </p:nvSpPr>
          <p:spPr>
            <a:xfrm>
              <a:off x="2819400" y="2286000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600" dirty="0">
                  <a:solidFill>
                    <a:schemeClr val="tx1"/>
                  </a:solidFill>
                </a:rPr>
                <a:t>SPC</a:t>
              </a:r>
            </a:p>
          </p:txBody>
        </p:sp>
        <p:sp>
          <p:nvSpPr>
            <p:cNvPr id="107" name="Oval 106"/>
            <p:cNvSpPr/>
            <p:nvPr/>
          </p:nvSpPr>
          <p:spPr>
            <a:xfrm>
              <a:off x="2057400" y="1688796"/>
              <a:ext cx="457200" cy="457200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f</a:t>
              </a:r>
              <a:r>
                <a:rPr lang="en-US" sz="900" b="1" dirty="0">
                  <a:solidFill>
                    <a:schemeClr val="tx1"/>
                  </a:solidFill>
                </a:rPr>
                <a:t>, </a:t>
              </a:r>
              <a:r>
                <a:rPr lang="en-US" sz="900" b="1" dirty="0">
                  <a:solidFill>
                    <a:schemeClr val="tx1"/>
                  </a:solidFill>
                  <a:latin typeface="Symbol" panose="05050102010706020507" pitchFamily="18" charset="2"/>
                </a:rPr>
                <a:t>l</a:t>
              </a:r>
              <a:r>
                <a:rPr lang="en-US" sz="900" b="1" dirty="0">
                  <a:solidFill>
                    <a:schemeClr val="tx1"/>
                  </a:solidFill>
                </a:rPr>
                <a:t>, h</a:t>
              </a:r>
            </a:p>
          </p:txBody>
        </p:sp>
        <p:cxnSp>
          <p:nvCxnSpPr>
            <p:cNvPr id="108" name="Straight Connector 107"/>
            <p:cNvCxnSpPr>
              <a:stCxn id="107" idx="4"/>
              <a:endCxn id="104" idx="0"/>
            </p:cNvCxnSpPr>
            <p:nvPr/>
          </p:nvCxnSpPr>
          <p:spPr>
            <a:xfrm flipH="1">
              <a:off x="1995041" y="2145996"/>
              <a:ext cx="29095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>
              <a:stCxn id="107" idx="3"/>
              <a:endCxn id="103" idx="7"/>
            </p:cNvCxnSpPr>
            <p:nvPr/>
          </p:nvCxnSpPr>
          <p:spPr>
            <a:xfrm flipH="1">
              <a:off x="1751220" y="2079041"/>
              <a:ext cx="373135" cy="3407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>
              <a:stCxn id="107" idx="5"/>
              <a:endCxn id="106" idx="1"/>
            </p:cNvCxnSpPr>
            <p:nvPr/>
          </p:nvCxnSpPr>
          <p:spPr>
            <a:xfrm>
              <a:off x="2447645" y="2079041"/>
              <a:ext cx="438710" cy="2739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>
              <a:stCxn id="107" idx="4"/>
              <a:endCxn id="105" idx="0"/>
            </p:cNvCxnSpPr>
            <p:nvPr/>
          </p:nvCxnSpPr>
          <p:spPr>
            <a:xfrm>
              <a:off x="2286000" y="2145996"/>
              <a:ext cx="406049" cy="67256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>
              <a:stCxn id="104" idx="6"/>
              <a:endCxn id="105" idx="2"/>
            </p:cNvCxnSpPr>
            <p:nvPr/>
          </p:nvCxnSpPr>
          <p:spPr>
            <a:xfrm>
              <a:off x="2237481" y="3060997"/>
              <a:ext cx="212127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3" name="TextBox 112"/>
          <p:cNvSpPr txBox="1"/>
          <p:nvPr/>
        </p:nvSpPr>
        <p:spPr>
          <a:xfrm>
            <a:off x="2025962" y="1026303"/>
            <a:ext cx="585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USSD</a:t>
            </a:r>
            <a:endParaRPr lang="en-US" b="1" dirty="0">
              <a:solidFill>
                <a:srgbClr val="7030A0"/>
              </a:solidFill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892244" y="2765094"/>
            <a:ext cx="7489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NAD 27</a:t>
            </a:r>
            <a:endParaRPr lang="en-US" b="1" dirty="0">
              <a:solidFill>
                <a:srgbClr val="7030A0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1969358" y="4231743"/>
            <a:ext cx="12666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NAD 83 (1986)</a:t>
            </a:r>
            <a:endParaRPr lang="en-US" b="1" dirty="0">
              <a:solidFill>
                <a:srgbClr val="7030A0"/>
              </a:solidFill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5761239" y="2842975"/>
            <a:ext cx="12666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NAD 83 (2011)</a:t>
            </a:r>
            <a:endParaRPr lang="en-US" b="1" dirty="0">
              <a:solidFill>
                <a:srgbClr val="7030A0"/>
              </a:solidFill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5368224" y="4008700"/>
            <a:ext cx="1654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NAD 83 (NSRS2007)</a:t>
            </a:r>
            <a:endParaRPr lang="en-US" b="1" dirty="0">
              <a:solidFill>
                <a:srgbClr val="7030A0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4836028" y="4535921"/>
            <a:ext cx="12025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NAD 83 (FBN)</a:t>
            </a:r>
            <a:endParaRPr lang="en-US" b="1" dirty="0">
              <a:solidFill>
                <a:srgbClr val="7030A0"/>
              </a:solidFill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2767875" y="4722285"/>
            <a:ext cx="13436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7030A0"/>
                </a:solidFill>
              </a:rPr>
              <a:t>NAD 83 (HARN)</a:t>
            </a:r>
            <a:endParaRPr lang="en-US" b="1" dirty="0">
              <a:solidFill>
                <a:srgbClr val="7030A0"/>
              </a:solidFill>
            </a:endParaRPr>
          </a:p>
        </p:txBody>
      </p:sp>
      <p:cxnSp>
        <p:nvCxnSpPr>
          <p:cNvPr id="122" name="Straight Connector 121"/>
          <p:cNvCxnSpPr>
            <a:stCxn id="95" idx="6"/>
            <a:endCxn id="84" idx="2"/>
          </p:cNvCxnSpPr>
          <p:nvPr/>
        </p:nvCxnSpPr>
        <p:spPr>
          <a:xfrm flipH="1">
            <a:off x="1683096" y="1399861"/>
            <a:ext cx="102987" cy="133791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/>
          <p:cNvCxnSpPr>
            <a:stCxn id="62" idx="2"/>
            <a:endCxn id="84" idx="6"/>
          </p:cNvCxnSpPr>
          <p:nvPr/>
        </p:nvCxnSpPr>
        <p:spPr>
          <a:xfrm flipH="1" flipV="1">
            <a:off x="1788714" y="3182611"/>
            <a:ext cx="140248" cy="138819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>
            <a:stCxn id="8" idx="2"/>
            <a:endCxn id="62" idx="7"/>
          </p:cNvCxnSpPr>
          <p:nvPr/>
        </p:nvCxnSpPr>
        <p:spPr>
          <a:xfrm flipH="1" flipV="1">
            <a:off x="2258778" y="4834703"/>
            <a:ext cx="815277" cy="38452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/>
          <p:cNvCxnSpPr>
            <a:stCxn id="51" idx="2"/>
            <a:endCxn id="8" idx="6"/>
          </p:cNvCxnSpPr>
          <p:nvPr/>
        </p:nvCxnSpPr>
        <p:spPr>
          <a:xfrm flipH="1">
            <a:off x="3531255" y="5065312"/>
            <a:ext cx="1743151" cy="1539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/>
          <p:cNvCxnSpPr>
            <a:stCxn id="40" idx="2"/>
            <a:endCxn id="51" idx="6"/>
          </p:cNvCxnSpPr>
          <p:nvPr/>
        </p:nvCxnSpPr>
        <p:spPr>
          <a:xfrm flipH="1">
            <a:off x="5731606" y="4637240"/>
            <a:ext cx="1199705" cy="42807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/>
          <p:cNvCxnSpPr>
            <a:stCxn id="107" idx="2"/>
            <a:endCxn id="40" idx="7"/>
          </p:cNvCxnSpPr>
          <p:nvPr/>
        </p:nvCxnSpPr>
        <p:spPr>
          <a:xfrm flipH="1">
            <a:off x="7159367" y="3244995"/>
            <a:ext cx="214460" cy="103670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7067A3A-410A-4718-9157-4CBEDB0724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E4FED6A-3F8D-40A6-84CC-C25A5BDCA2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C65DF3E6-25FC-40B6-A607-6BF8CD8100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0ADA79D-13B1-4189-AD06-204201136875}"/>
              </a:ext>
            </a:extLst>
          </p:cNvPr>
          <p:cNvGrpSpPr/>
          <p:nvPr/>
        </p:nvGrpSpPr>
        <p:grpSpPr>
          <a:xfrm>
            <a:off x="6682942" y="90948"/>
            <a:ext cx="2259373" cy="2719451"/>
            <a:chOff x="6682942" y="90948"/>
            <a:chExt cx="2259373" cy="2719451"/>
          </a:xfrm>
        </p:grpSpPr>
        <p:grpSp>
          <p:nvGrpSpPr>
            <p:cNvPr id="68" name="Group 67"/>
            <p:cNvGrpSpPr/>
            <p:nvPr/>
          </p:nvGrpSpPr>
          <p:grpSpPr>
            <a:xfrm rot="16200000">
              <a:off x="7172927" y="245695"/>
              <a:ext cx="1924135" cy="1614641"/>
              <a:chOff x="1352465" y="1688796"/>
              <a:chExt cx="1924135" cy="1614641"/>
            </a:xfrm>
          </p:grpSpPr>
          <p:sp>
            <p:nvSpPr>
              <p:cNvPr id="69" name="Oval 68"/>
              <p:cNvSpPr/>
              <p:nvPr/>
            </p:nvSpPr>
            <p:spPr>
              <a:xfrm>
                <a:off x="1352465" y="2351386"/>
                <a:ext cx="467170" cy="467170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sz="1000" b="1" dirty="0">
                    <a:solidFill>
                      <a:schemeClr val="tx1"/>
                    </a:solidFill>
                  </a:rPr>
                  <a:t>X, Y, Z</a:t>
                </a:r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1752600" y="2818556"/>
                <a:ext cx="484881" cy="484881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sz="1050" b="1" dirty="0">
                    <a:solidFill>
                      <a:schemeClr val="tx1"/>
                    </a:solidFill>
                  </a:rPr>
                  <a:t>USNG</a:t>
                </a:r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2449608" y="2818556"/>
                <a:ext cx="484881" cy="484881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sz="1200" b="1" dirty="0">
                    <a:solidFill>
                      <a:schemeClr val="tx1"/>
                    </a:solidFill>
                  </a:rPr>
                  <a:t>UTM</a:t>
                </a:r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2819400" y="2286000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sz="1600" dirty="0">
                    <a:solidFill>
                      <a:schemeClr val="tx1"/>
                    </a:solidFill>
                  </a:rPr>
                  <a:t>SPC</a:t>
                </a:r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2057400" y="1688796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sz="900" b="1" dirty="0">
                    <a:solidFill>
                      <a:schemeClr val="tx1"/>
                    </a:solidFill>
                    <a:latin typeface="Symbol" panose="05050102010706020507" pitchFamily="18" charset="2"/>
                  </a:rPr>
                  <a:t>f</a:t>
                </a:r>
                <a:r>
                  <a:rPr lang="en-US" sz="900" b="1" dirty="0">
                    <a:solidFill>
                      <a:schemeClr val="tx1"/>
                    </a:solidFill>
                  </a:rPr>
                  <a:t>, </a:t>
                </a:r>
                <a:r>
                  <a:rPr lang="en-US" sz="900" b="1" dirty="0">
                    <a:solidFill>
                      <a:schemeClr val="tx1"/>
                    </a:solidFill>
                    <a:latin typeface="Symbol" panose="05050102010706020507" pitchFamily="18" charset="2"/>
                  </a:rPr>
                  <a:t>l</a:t>
                </a:r>
                <a:r>
                  <a:rPr lang="en-US" sz="900" b="1" dirty="0">
                    <a:solidFill>
                      <a:schemeClr val="tx1"/>
                    </a:solidFill>
                  </a:rPr>
                  <a:t>, h</a:t>
                </a:r>
              </a:p>
            </p:txBody>
          </p:sp>
          <p:cxnSp>
            <p:nvCxnSpPr>
              <p:cNvPr id="74" name="Straight Connector 73"/>
              <p:cNvCxnSpPr>
                <a:stCxn id="73" idx="4"/>
                <a:endCxn id="70" idx="0"/>
              </p:cNvCxnSpPr>
              <p:nvPr/>
            </p:nvCxnSpPr>
            <p:spPr>
              <a:xfrm flipH="1">
                <a:off x="1995041" y="2145996"/>
                <a:ext cx="290959" cy="67256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>
                <a:stCxn id="73" idx="3"/>
                <a:endCxn id="69" idx="7"/>
              </p:cNvCxnSpPr>
              <p:nvPr/>
            </p:nvCxnSpPr>
            <p:spPr>
              <a:xfrm flipH="1">
                <a:off x="1751220" y="2079041"/>
                <a:ext cx="373135" cy="34076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>
                <a:stCxn id="73" idx="5"/>
                <a:endCxn id="72" idx="1"/>
              </p:cNvCxnSpPr>
              <p:nvPr/>
            </p:nvCxnSpPr>
            <p:spPr>
              <a:xfrm>
                <a:off x="2447645" y="2079041"/>
                <a:ext cx="438710" cy="27391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3" idx="4"/>
                <a:endCxn id="71" idx="0"/>
              </p:cNvCxnSpPr>
              <p:nvPr/>
            </p:nvCxnSpPr>
            <p:spPr>
              <a:xfrm>
                <a:off x="2286000" y="2145996"/>
                <a:ext cx="406049" cy="67256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>
                <a:stCxn id="70" idx="6"/>
                <a:endCxn id="71" idx="2"/>
              </p:cNvCxnSpPr>
              <p:nvPr/>
            </p:nvCxnSpPr>
            <p:spPr>
              <a:xfrm>
                <a:off x="2237481" y="3060997"/>
                <a:ext cx="212127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" name="TextBox 119"/>
            <p:cNvSpPr txBox="1"/>
            <p:nvPr/>
          </p:nvSpPr>
          <p:spPr>
            <a:xfrm>
              <a:off x="6682942" y="935416"/>
              <a:ext cx="5902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>
                  <a:solidFill>
                    <a:srgbClr val="7030A0"/>
                  </a:solidFill>
                </a:rPr>
                <a:t>2022 </a:t>
              </a:r>
              <a:endParaRPr lang="en-US" b="1" dirty="0">
                <a:solidFill>
                  <a:srgbClr val="7030A0"/>
                </a:solidFill>
              </a:endParaRPr>
            </a:p>
          </p:txBody>
        </p:sp>
        <p:cxnSp>
          <p:nvCxnSpPr>
            <p:cNvPr id="139" name="Straight Connector 138"/>
            <p:cNvCxnSpPr>
              <a:stCxn id="73" idx="2"/>
              <a:endCxn id="107" idx="6"/>
            </p:cNvCxnSpPr>
            <p:nvPr/>
          </p:nvCxnSpPr>
          <p:spPr>
            <a:xfrm flipH="1">
              <a:off x="7515809" y="1310148"/>
              <a:ext cx="40465" cy="1500251"/>
            </a:xfrm>
            <a:prstGeom prst="line">
              <a:avLst/>
            </a:prstGeom>
            <a:ln w="3810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C5270E-D558-4133-B993-59527C30D261}"/>
                </a:ext>
              </a:extLst>
            </p:cNvPr>
            <p:cNvSpPr txBox="1"/>
            <p:nvPr/>
          </p:nvSpPr>
          <p:spPr>
            <a:xfrm rot="16448380">
              <a:off x="6924211" y="1686902"/>
              <a:ext cx="79301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future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63348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831FA8-C479-48BC-A515-5326B74CE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NADCON 5 (NCAT)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B95EBE-F99C-4E22-91AC-FB94E6AEECE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2"/>
            <a:ext cx="4295670" cy="4525963"/>
          </a:xfrm>
        </p:spPr>
        <p:txBody>
          <a:bodyPr/>
          <a:lstStyle/>
          <a:p>
            <a:r>
              <a:rPr lang="en-US" dirty="0"/>
              <a:t>NADCON 4.2 requires download and install – but note previous slide 9 comment about installation difficulty.</a:t>
            </a:r>
          </a:p>
          <a:p>
            <a:r>
              <a:rPr lang="en-US" dirty="0"/>
              <a:t>Prefer to focus on the ONLINE version of NADCON 5 (NCAT)</a:t>
            </a:r>
          </a:p>
          <a:p>
            <a:pPr lvl="1"/>
            <a:r>
              <a:rPr lang="en-US" dirty="0"/>
              <a:t>Nothing to install or to keep updated.</a:t>
            </a:r>
          </a:p>
          <a:p>
            <a:r>
              <a:rPr lang="en-US" dirty="0"/>
              <a:t>First, go to NGS Home Page (</a:t>
            </a:r>
            <a:r>
              <a:rPr lang="en-US" dirty="0">
                <a:hlinkClick r:id="rId2"/>
              </a:rPr>
              <a:t>https://www.ngs.noaa.gov/</a:t>
            </a:r>
            <a:r>
              <a:rPr lang="en-US" dirty="0"/>
              <a:t>)</a:t>
            </a:r>
          </a:p>
          <a:p>
            <a:r>
              <a:rPr lang="en-US" dirty="0"/>
              <a:t>Then, </a:t>
            </a:r>
            <a:r>
              <a:rPr lang="en-US" i="1" dirty="0"/>
              <a:t>TOOLS</a:t>
            </a:r>
            <a:r>
              <a:rPr lang="en-US" dirty="0"/>
              <a:t>, and </a:t>
            </a:r>
            <a:r>
              <a:rPr lang="en-US" i="1" dirty="0"/>
              <a:t>Datum Transformation (NADCON)</a:t>
            </a:r>
          </a:p>
          <a:p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F48D72-7FF7-4C0C-8D8C-1478A25AEB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123DE1-BAFE-4093-B64F-E4DD618363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10DC82-5716-409F-91F7-012DB93B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B0349CA-EA70-497B-A572-1C289F03283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2198" t="25763" r="41924" b="9469"/>
          <a:stretch/>
        </p:blipFill>
        <p:spPr>
          <a:xfrm>
            <a:off x="4843461" y="1571297"/>
            <a:ext cx="3933825" cy="3807473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0EA53612-BD4E-42E8-A7E9-81FEF31E100E}"/>
              </a:ext>
            </a:extLst>
          </p:cNvPr>
          <p:cNvSpPr/>
          <p:nvPr/>
        </p:nvSpPr>
        <p:spPr>
          <a:xfrm>
            <a:off x="6848475" y="1603375"/>
            <a:ext cx="546099" cy="292100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93F8207-4B65-4F60-ADD9-BBBEE069DB95}"/>
              </a:ext>
            </a:extLst>
          </p:cNvPr>
          <p:cNvSpPr/>
          <p:nvPr/>
        </p:nvSpPr>
        <p:spPr>
          <a:xfrm>
            <a:off x="6915149" y="2533322"/>
            <a:ext cx="1114425" cy="292100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050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F48D72-7FF7-4C0C-8D8C-1478A25AEB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123DE1-BAFE-4093-B64F-E4DD618363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</p:spPr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10DC82-5716-409F-91F7-012DB93B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</p:spPr>
        <p:txBody>
          <a:bodyPr/>
          <a:lstStyle/>
          <a:p>
            <a:pPr>
              <a:defRPr/>
            </a:pPr>
            <a:fld id="{E220C3D0-729A-4A15-8E23-72CBC95666E6}" type="slidenum">
              <a:rPr lang="en-US" smtClean="0">
                <a:solidFill>
                  <a:srgbClr val="FF0000"/>
                </a:solidFill>
              </a:rPr>
              <a:pPr>
                <a:defRPr/>
              </a:pPr>
              <a:t>73</a:t>
            </a:fld>
            <a:endParaRPr lang="en-US">
              <a:solidFill>
                <a:srgbClr val="FF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831FA8-C479-48BC-A515-5326B74CE01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274638"/>
            <a:ext cx="8229600" cy="1143000"/>
          </a:xfrm>
        </p:spPr>
        <p:txBody>
          <a:bodyPr/>
          <a:lstStyle/>
          <a:p>
            <a:r>
              <a:rPr lang="en-US" dirty="0"/>
              <a:t>NADCON 5 (NCAT)</a:t>
            </a:r>
          </a:p>
        </p:txBody>
      </p:sp>
      <p:pic>
        <p:nvPicPr>
          <p:cNvPr id="7" name="Picture 6" descr="Screen Clipping">
            <a:extLst>
              <a:ext uri="{FF2B5EF4-FFF2-40B4-BE49-F238E27FC236}">
                <a16:creationId xmlns:a16="http://schemas.microsoft.com/office/drawing/2014/main" id="{2153C976-F53D-44C6-B584-D868FE4905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919" y="39138"/>
            <a:ext cx="8832498" cy="6750849"/>
          </a:xfrm>
          <a:prstGeom prst="rect">
            <a:avLst/>
          </a:prstGeom>
          <a:ln>
            <a:solidFill>
              <a:schemeClr val="tx2"/>
            </a:solidFill>
          </a:ln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6A49C75-E91C-4E5E-9762-8B0E23BA2F2D}"/>
              </a:ext>
            </a:extLst>
          </p:cNvPr>
          <p:cNvSpPr/>
          <p:nvPr/>
        </p:nvSpPr>
        <p:spPr>
          <a:xfrm>
            <a:off x="190919" y="894303"/>
            <a:ext cx="6270171" cy="442358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9630409-2B32-48A3-98C0-44D53955C922}"/>
              </a:ext>
            </a:extLst>
          </p:cNvPr>
          <p:cNvSpPr/>
          <p:nvPr/>
        </p:nvSpPr>
        <p:spPr>
          <a:xfrm>
            <a:off x="190919" y="1336661"/>
            <a:ext cx="6270171" cy="414458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D175017-1044-4E35-8C2F-96048F947632}"/>
              </a:ext>
            </a:extLst>
          </p:cNvPr>
          <p:cNvSpPr/>
          <p:nvPr/>
        </p:nvSpPr>
        <p:spPr>
          <a:xfrm>
            <a:off x="190919" y="1755461"/>
            <a:ext cx="6270171" cy="2671427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CC6B138-439F-4DBF-AD3C-C1141E92CE80}"/>
              </a:ext>
            </a:extLst>
          </p:cNvPr>
          <p:cNvSpPr/>
          <p:nvPr/>
        </p:nvSpPr>
        <p:spPr>
          <a:xfrm>
            <a:off x="190919" y="4426888"/>
            <a:ext cx="6270171" cy="467623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4783D08B-5969-41AB-9347-E3A1EC054688}"/>
              </a:ext>
            </a:extLst>
          </p:cNvPr>
          <p:cNvSpPr/>
          <p:nvPr/>
        </p:nvSpPr>
        <p:spPr>
          <a:xfrm>
            <a:off x="190919" y="4894511"/>
            <a:ext cx="6270171" cy="585200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10AF1B0-685C-467F-9B63-841E2367E1F6}"/>
              </a:ext>
            </a:extLst>
          </p:cNvPr>
          <p:cNvSpPr/>
          <p:nvPr/>
        </p:nvSpPr>
        <p:spPr>
          <a:xfrm>
            <a:off x="190918" y="5487991"/>
            <a:ext cx="6270171" cy="536102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CACA614A-5959-4E58-ACF3-1405394452CA}"/>
              </a:ext>
            </a:extLst>
          </p:cNvPr>
          <p:cNvSpPr/>
          <p:nvPr/>
        </p:nvSpPr>
        <p:spPr>
          <a:xfrm>
            <a:off x="194270" y="6024093"/>
            <a:ext cx="6270171" cy="475712"/>
          </a:xfrm>
          <a:prstGeom prst="roundRect">
            <a:avLst/>
          </a:prstGeom>
          <a:solidFill>
            <a:srgbClr val="FF0000">
              <a:alpha val="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34C600F-6945-4FE4-A8ED-61F90ED2F3C6}"/>
              </a:ext>
            </a:extLst>
          </p:cNvPr>
          <p:cNvSpPr txBox="1"/>
          <p:nvPr/>
        </p:nvSpPr>
        <p:spPr>
          <a:xfrm>
            <a:off x="6471139" y="930816"/>
            <a:ext cx="19694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Type of Interaction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2FB6B64-D06A-4D0A-98A8-4C85F64B1FE9}"/>
              </a:ext>
            </a:extLst>
          </p:cNvPr>
          <p:cNvSpPr txBox="1"/>
          <p:nvPr/>
        </p:nvSpPr>
        <p:spPr>
          <a:xfrm>
            <a:off x="6461087" y="1358187"/>
            <a:ext cx="24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Coordinate Style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19E21FE-F9C6-4192-9EA0-95FB61FBF679}"/>
              </a:ext>
            </a:extLst>
          </p:cNvPr>
          <p:cNvSpPr txBox="1"/>
          <p:nvPr/>
        </p:nvSpPr>
        <p:spPr>
          <a:xfrm>
            <a:off x="6435965" y="5549245"/>
            <a:ext cx="19694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Action Type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034F8A0-D0CC-40BE-AD8F-3D97A96D23A6}"/>
              </a:ext>
            </a:extLst>
          </p:cNvPr>
          <p:cNvSpPr txBox="1"/>
          <p:nvPr/>
        </p:nvSpPr>
        <p:spPr>
          <a:xfrm>
            <a:off x="6435965" y="5031134"/>
            <a:ext cx="19694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Action Button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86A5C12-8063-4A66-BD97-93F6560F501D}"/>
              </a:ext>
            </a:extLst>
          </p:cNvPr>
          <p:cNvSpPr txBox="1"/>
          <p:nvPr/>
        </p:nvSpPr>
        <p:spPr>
          <a:xfrm>
            <a:off x="6461087" y="4468065"/>
            <a:ext cx="24919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 / Out Datum Selection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CA45BE6-8F0A-47B2-9B3B-D45AD8424BAE}"/>
              </a:ext>
            </a:extLst>
          </p:cNvPr>
          <p:cNvSpPr txBox="1"/>
          <p:nvPr/>
        </p:nvSpPr>
        <p:spPr>
          <a:xfrm>
            <a:off x="6461087" y="2906508"/>
            <a:ext cx="24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Entry Work Area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1C5C8B7-C0D7-4D81-A1B4-9C549FAD1357}"/>
              </a:ext>
            </a:extLst>
          </p:cNvPr>
          <p:cNvSpPr txBox="1"/>
          <p:nvPr/>
        </p:nvSpPr>
        <p:spPr>
          <a:xfrm>
            <a:off x="6435965" y="6055200"/>
            <a:ext cx="25137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Output Area w/options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8AE076C-B51F-477B-9BFB-37A26E7BFD4E}"/>
              </a:ext>
            </a:extLst>
          </p:cNvPr>
          <p:cNvSpPr txBox="1"/>
          <p:nvPr/>
        </p:nvSpPr>
        <p:spPr>
          <a:xfrm rot="21223823">
            <a:off x="530697" y="2660127"/>
            <a:ext cx="6453320" cy="523220"/>
          </a:xfrm>
          <a:prstGeom prst="rect">
            <a:avLst/>
          </a:prstGeom>
          <a:solidFill>
            <a:srgbClr val="FF0000">
              <a:alpha val="56000"/>
            </a:srgbClr>
          </a:solidFill>
          <a:ln w="22225"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This is the Single Point Conversion Screen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B359F513-25CC-48A7-A0FB-32A0F9458314}"/>
              </a:ext>
            </a:extLst>
          </p:cNvPr>
          <p:cNvCxnSpPr>
            <a:cxnSpLocks/>
            <a:stCxn id="24" idx="0"/>
            <a:endCxn id="31" idx="5"/>
          </p:cNvCxnSpPr>
          <p:nvPr/>
        </p:nvCxnSpPr>
        <p:spPr>
          <a:xfrm flipH="1" flipV="1">
            <a:off x="1924175" y="1357093"/>
            <a:ext cx="1804612" cy="1304599"/>
          </a:xfrm>
          <a:prstGeom prst="straightConnector1">
            <a:avLst/>
          </a:prstGeom>
          <a:ln w="28575">
            <a:solidFill>
              <a:srgbClr val="FF0000"/>
            </a:solidFill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50AB02FA-2D9F-41A8-BAE2-611514C1CBE6}"/>
              </a:ext>
            </a:extLst>
          </p:cNvPr>
          <p:cNvSpPr/>
          <p:nvPr/>
        </p:nvSpPr>
        <p:spPr>
          <a:xfrm>
            <a:off x="20286" y="833907"/>
            <a:ext cx="2230545" cy="612950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16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0" grpId="0"/>
      <p:bldP spid="22" grpId="0"/>
      <p:bldP spid="23" grpId="0"/>
      <p:bldP spid="24" grpId="0" animBg="1"/>
      <p:bldP spid="3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831FA8-C479-48BC-A515-5326B74CE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NADCON 5 (NCAT)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B95EBE-F99C-4E22-91AC-FB94E6AEECE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2"/>
            <a:ext cx="8515978" cy="4525963"/>
          </a:xfrm>
        </p:spPr>
        <p:txBody>
          <a:bodyPr/>
          <a:lstStyle/>
          <a:p>
            <a:r>
              <a:rPr lang="en-US" dirty="0"/>
              <a:t>Let’s use example Station I90 265.5 located near Chamberlain SD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F48D72-7FF7-4C0C-8D8C-1478A25AEB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123DE1-BAFE-4093-B64F-E4DD618363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10DC82-5716-409F-91F7-012DB93B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13" name="Picture 12" descr="Screen Clipping">
            <a:extLst>
              <a:ext uri="{FF2B5EF4-FFF2-40B4-BE49-F238E27FC236}">
                <a16:creationId xmlns:a16="http://schemas.microsoft.com/office/drawing/2014/main" id="{D5BE81E3-4458-4847-B97A-ADDC4DA372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062423"/>
            <a:ext cx="6343893" cy="4403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110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831FA8-C479-48BC-A515-5326B74CE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NADCON 5 (NCAT)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B95EBE-F99C-4E22-91AC-FB94E6AEECE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Station I90 265.5 (OR1034) datasheet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F48D72-7FF7-4C0C-8D8C-1478A25AEB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123DE1-BAFE-4093-B64F-E4DD618363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10DC82-5716-409F-91F7-012DB93B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6637284-7CE5-4479-BD30-3F6AE46B915E}"/>
              </a:ext>
            </a:extLst>
          </p:cNvPr>
          <p:cNvSpPr txBox="1"/>
          <p:nvPr/>
        </p:nvSpPr>
        <p:spPr>
          <a:xfrm>
            <a:off x="548891" y="2062690"/>
            <a:ext cx="8137909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   National Geodetic Survey,   Retrieval Date = DECEMBER 18, 2017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CBN         -  This is a Cooperative Base Network Control Station.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DESIGNATION -  I90 265.5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PID         -  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                       *CURRENT SURVEY CONTROL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OR1034* NAD 83(2011) POSITION- 43 46 25.48906(N) 099 19 08.23572(W)   ADJUSTED  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OR1034* NAD 83(2011) ELLIP HT-   494.569 (meters)        (06/27/12)   ADJUSTED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OR1034* NAD 83(2011) EPOCH   -  2010.00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OR1034* NAVD 88 ORTHO HEIGHT -   520.270 (meters)     1706.92  (feet) ADJUSTED  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______________________________________________________________________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GEOID HEIGHT    -        -25.673 (meters)                     GEOID12B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NAD 83(2011) X  -   -747,026.601 (meters)                     COMP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NAD 83(2011) Y  - -4,552,375.841 (meters)                     COMP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NAD 83(2011) Z  -  4,390,315.858 (meters)                     COMP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LAPLACE CORR    -         -0.05  (seconds)                    DEFLEC12B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DYNAMIC HEIGHT  -        520.127 (meters)     1706.45  (feet) COMP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MODELED GRAVITY -    980,329.7   (</a:t>
            </a:r>
            <a:r>
              <a:rPr lang="en-US" sz="1200" b="1" dirty="0" err="1">
                <a:latin typeface="Courier New" panose="02070309020205020404" pitchFamily="49" charset="0"/>
                <a:cs typeface="Courier New" panose="02070309020205020404" pitchFamily="49" charset="0"/>
              </a:rPr>
              <a:t>mgal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)                       NAVD 88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VERT ORDER      -  FIRST     CLASS II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FB0726-912A-4012-A110-2717A099DCF2}"/>
              </a:ext>
            </a:extLst>
          </p:cNvPr>
          <p:cNvSpPr txBox="1"/>
          <p:nvPr/>
        </p:nvSpPr>
        <p:spPr>
          <a:xfrm rot="20712181">
            <a:off x="7265242" y="2415467"/>
            <a:ext cx="15881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to NCAT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85B21D5B-75A6-4E68-BB88-D6C8C5280C56}"/>
              </a:ext>
            </a:extLst>
          </p:cNvPr>
          <p:cNvSpPr/>
          <p:nvPr/>
        </p:nvSpPr>
        <p:spPr>
          <a:xfrm>
            <a:off x="673768" y="2981480"/>
            <a:ext cx="7372951" cy="416909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6561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1E346F-528A-40BC-A02D-EDE849A41E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Enter Data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8404B2-6BE3-464F-AFE0-7C813AE5C6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9067F0-0ED1-4968-8B3E-20DE1159A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C712D0F-F1A7-48FB-AA13-875CE661B9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9DA36C9D-0761-4378-80EC-DBE1DB6E672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2"/>
            <a:ext cx="8229600" cy="4525963"/>
          </a:xfrm>
        </p:spPr>
        <p:txBody>
          <a:bodyPr/>
          <a:lstStyle/>
          <a:p>
            <a:r>
              <a:rPr lang="en-US" dirty="0"/>
              <a:t>Station I90 265.5 (OR1034) datasheet - continued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6C23E12-DAAE-45FB-918D-81661BF8CE13}"/>
              </a:ext>
            </a:extLst>
          </p:cNvPr>
          <p:cNvSpPr txBox="1"/>
          <p:nvPr/>
        </p:nvSpPr>
        <p:spPr>
          <a:xfrm>
            <a:off x="543825" y="2134867"/>
            <a:ext cx="790805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OR1034;                    North         East     Units Scale Factor </a:t>
            </a:r>
            <a:r>
              <a:rPr lang="en-US" sz="1200" b="1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Converg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.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OR1034;SPC SD S     -   160,516.649   681,658.675   MT  0.99991054   +0 41 59.2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OR1034;SPC SD S     -   526,628.37  2,236,408.50   </a:t>
            </a:r>
            <a:r>
              <a:rPr lang="en-US" sz="1200" b="1" dirty="0" err="1">
                <a:latin typeface="Courier New" panose="02070309020205020404" pitchFamily="49" charset="0"/>
                <a:cs typeface="Courier New" panose="02070309020205020404" pitchFamily="49" charset="0"/>
              </a:rPr>
              <a:t>sFT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0.99991054   +0 41 59.2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OR1034;UTM  14      - 4,846,793.342   474,331.136   MT  0.99960810   -0 13 14.4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OR1034!             -  </a:t>
            </a:r>
            <a:r>
              <a:rPr lang="en-US" sz="1200" b="1" dirty="0" err="1">
                <a:latin typeface="Courier New" panose="02070309020205020404" pitchFamily="49" charset="0"/>
                <a:cs typeface="Courier New" panose="02070309020205020404" pitchFamily="49" charset="0"/>
              </a:rPr>
              <a:t>Elev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Factor  x  Scale Factor =   Combined Factor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OR1034!SPC SD S     -   0.99992245  x   0.99991054  =   0.99983300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OR1034!UTM  14      -   0.99992245  x   0.99960810  =   0.99953058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OR1034_U.S. NATIONAL GRID SPATIAL ADDRESS: 14TMP7433146793(NAD 83)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                        SUPERSEDED SURVEY CONTROL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NAD 83(2007)-  43 46 25.48902(N)    099 19 08.23661(W) AD(2002.00) 0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ELLIP H (02/10/07)  494.594  (m)                       GP(2002.00)    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NAD 83(1996)-  43 46 25.48887(N)    099 19 08.23647(W) AD(       ) A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ELLIP H (06/23/03)  494.589  (m)                       GP(       ) 3 1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  NAVD 88             520.27   (m)         1706.9    (f) LEVELING    3  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OR1034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0F8F4C3-D846-4DC7-B9F7-F30131800613}"/>
              </a:ext>
            </a:extLst>
          </p:cNvPr>
          <p:cNvSpPr txBox="1"/>
          <p:nvPr/>
        </p:nvSpPr>
        <p:spPr>
          <a:xfrm rot="20712181">
            <a:off x="6877202" y="3919875"/>
            <a:ext cx="19196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Expected OUTPUT from NCAT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D8A8DD7-0002-4CC9-847F-A95947F5B35F}"/>
              </a:ext>
            </a:extLst>
          </p:cNvPr>
          <p:cNvSpPr/>
          <p:nvPr/>
        </p:nvSpPr>
        <p:spPr>
          <a:xfrm>
            <a:off x="673768" y="5070152"/>
            <a:ext cx="7372951" cy="416909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385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421C27-2122-444E-BF21-287599C241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Enter Data </a:t>
            </a:r>
          </a:p>
        </p:txBody>
      </p:sp>
      <p:pic>
        <p:nvPicPr>
          <p:cNvPr id="8" name="Content Placeholder 7" descr="Screen Clipping">
            <a:extLst>
              <a:ext uri="{FF2B5EF4-FFF2-40B4-BE49-F238E27FC236}">
                <a16:creationId xmlns:a16="http://schemas.microsoft.com/office/drawing/2014/main" id="{B2832164-75AE-4F86-A819-27BE4AEBA0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1798638"/>
            <a:ext cx="8229600" cy="4129087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97620F-ABE5-413A-85FC-D638117DD1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345CE8-84D2-4408-A2DA-B776567746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C570CA-A765-4BA1-BB9A-1FAFD37C4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5F60BCE-824A-4D96-B7EE-8AC352FBAF06}"/>
              </a:ext>
            </a:extLst>
          </p:cNvPr>
          <p:cNvSpPr txBox="1"/>
          <p:nvPr/>
        </p:nvSpPr>
        <p:spPr>
          <a:xfrm rot="20918783">
            <a:off x="2732866" y="3581713"/>
            <a:ext cx="15881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to NCAT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B56A35E-BD2B-4590-A4D3-9EFA014704A6}"/>
              </a:ext>
            </a:extLst>
          </p:cNvPr>
          <p:cNvSpPr/>
          <p:nvPr/>
        </p:nvSpPr>
        <p:spPr>
          <a:xfrm>
            <a:off x="742000" y="4038600"/>
            <a:ext cx="3599849" cy="638175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8A37149-82C3-476C-BEA5-CF0F1E92877B}"/>
              </a:ext>
            </a:extLst>
          </p:cNvPr>
          <p:cNvSpPr/>
          <p:nvPr/>
        </p:nvSpPr>
        <p:spPr>
          <a:xfrm>
            <a:off x="742000" y="5105410"/>
            <a:ext cx="3599849" cy="326013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029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421C27-2122-444E-BF21-287599C241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</a:t>
            </a:r>
          </a:p>
        </p:txBody>
      </p:sp>
      <p:pic>
        <p:nvPicPr>
          <p:cNvPr id="8" name="Content Placeholder 7" descr="Screen Clipping">
            <a:extLst>
              <a:ext uri="{FF2B5EF4-FFF2-40B4-BE49-F238E27FC236}">
                <a16:creationId xmlns:a16="http://schemas.microsoft.com/office/drawing/2014/main" id="{478EE20C-6814-45A9-8C74-3D1C47A0448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1873237"/>
            <a:ext cx="8229600" cy="3979888"/>
          </a:xfr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97620F-ABE5-413A-85FC-D638117DD1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345CE8-84D2-4408-A2DA-B776567746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C570CA-A765-4BA1-BB9A-1FAFD37C4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5095776-19B6-48A4-8CD0-46A1815A2362}"/>
              </a:ext>
            </a:extLst>
          </p:cNvPr>
          <p:cNvSpPr/>
          <p:nvPr/>
        </p:nvSpPr>
        <p:spPr>
          <a:xfrm>
            <a:off x="457200" y="1977454"/>
            <a:ext cx="1375788" cy="419238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5624385-EDF5-4521-9221-61A0EF0B1E25}"/>
              </a:ext>
            </a:extLst>
          </p:cNvPr>
          <p:cNvSpPr/>
          <p:nvPr/>
        </p:nvSpPr>
        <p:spPr>
          <a:xfrm>
            <a:off x="725855" y="3465512"/>
            <a:ext cx="1674795" cy="296863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A4EE867-6EE4-416C-BD02-EF18A9748DC9}"/>
              </a:ext>
            </a:extLst>
          </p:cNvPr>
          <p:cNvSpPr txBox="1"/>
          <p:nvPr/>
        </p:nvSpPr>
        <p:spPr>
          <a:xfrm rot="20712181">
            <a:off x="3523361" y="1975573"/>
            <a:ext cx="19196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Actual OUTPUT from NCAT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3C0B2E9-9629-4646-9E25-E938DF49A12A}"/>
              </a:ext>
            </a:extLst>
          </p:cNvPr>
          <p:cNvSpPr/>
          <p:nvPr/>
        </p:nvSpPr>
        <p:spPr>
          <a:xfrm>
            <a:off x="735380" y="4318000"/>
            <a:ext cx="1674795" cy="296863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2C1F9B6-15EE-40E8-85E2-CC8EDE7F928D}"/>
              </a:ext>
            </a:extLst>
          </p:cNvPr>
          <p:cNvSpPr/>
          <p:nvPr/>
        </p:nvSpPr>
        <p:spPr>
          <a:xfrm>
            <a:off x="725854" y="5060935"/>
            <a:ext cx="1674795" cy="182577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FFFBA5D-6760-4179-9E87-E4D6108DA783}"/>
              </a:ext>
            </a:extLst>
          </p:cNvPr>
          <p:cNvSpPr/>
          <p:nvPr/>
        </p:nvSpPr>
        <p:spPr>
          <a:xfrm>
            <a:off x="735380" y="3762375"/>
            <a:ext cx="1665269" cy="261938"/>
          </a:xfrm>
          <a:prstGeom prst="rect">
            <a:avLst/>
          </a:prstGeom>
          <a:solidFill>
            <a:srgbClr val="00B050">
              <a:alpha val="1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37A6857-1628-4712-AC65-8FE36B6FBFE5}"/>
              </a:ext>
            </a:extLst>
          </p:cNvPr>
          <p:cNvSpPr/>
          <p:nvPr/>
        </p:nvSpPr>
        <p:spPr>
          <a:xfrm>
            <a:off x="725854" y="4610100"/>
            <a:ext cx="1665269" cy="261938"/>
          </a:xfrm>
          <a:prstGeom prst="rect">
            <a:avLst/>
          </a:prstGeom>
          <a:solidFill>
            <a:srgbClr val="00B050">
              <a:alpha val="1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ADE8ABA-49EA-46C5-8A31-9A911D2171FB}"/>
              </a:ext>
            </a:extLst>
          </p:cNvPr>
          <p:cNvSpPr/>
          <p:nvPr/>
        </p:nvSpPr>
        <p:spPr>
          <a:xfrm>
            <a:off x="735379" y="5244296"/>
            <a:ext cx="1665269" cy="261938"/>
          </a:xfrm>
          <a:prstGeom prst="rect">
            <a:avLst/>
          </a:prstGeom>
          <a:solidFill>
            <a:srgbClr val="00B050">
              <a:alpha val="1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2E68126-9CA7-40BA-B819-39AB648CDE14}"/>
              </a:ext>
            </a:extLst>
          </p:cNvPr>
          <p:cNvSpPr txBox="1"/>
          <p:nvPr/>
        </p:nvSpPr>
        <p:spPr>
          <a:xfrm rot="20712181">
            <a:off x="4239666" y="2330910"/>
            <a:ext cx="2304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B050"/>
                </a:solidFill>
              </a:rPr>
              <a:t>Note Sigma Estimates</a:t>
            </a:r>
          </a:p>
        </p:txBody>
      </p:sp>
    </p:spTree>
    <p:extLst>
      <p:ext uri="{BB962C8B-B14F-4D97-AF65-F5344CB8AC3E}">
        <p14:creationId xmlns:p14="http://schemas.microsoft.com/office/powerpoint/2010/main" val="292142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421C27-2122-444E-BF21-287599C241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Compare</a:t>
            </a:r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F5C6E858-BCD9-47D9-9468-DA568AB0A5E6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57200" y="2774475"/>
          <a:ext cx="8229600" cy="1584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77478">
                  <a:extLst>
                    <a:ext uri="{9D8B030D-6E8A-4147-A177-3AD203B41FA5}">
                      <a16:colId xmlns:a16="http://schemas.microsoft.com/office/drawing/2014/main" val="523055142"/>
                    </a:ext>
                  </a:extLst>
                </a:gridCol>
                <a:gridCol w="1963554">
                  <a:extLst>
                    <a:ext uri="{9D8B030D-6E8A-4147-A177-3AD203B41FA5}">
                      <a16:colId xmlns:a16="http://schemas.microsoft.com/office/drawing/2014/main" val="1663134799"/>
                    </a:ext>
                  </a:extLst>
                </a:gridCol>
                <a:gridCol w="1925052">
                  <a:extLst>
                    <a:ext uri="{9D8B030D-6E8A-4147-A177-3AD203B41FA5}">
                      <a16:colId xmlns:a16="http://schemas.microsoft.com/office/drawing/2014/main" val="1158328033"/>
                    </a:ext>
                  </a:extLst>
                </a:gridCol>
                <a:gridCol w="1289785">
                  <a:extLst>
                    <a:ext uri="{9D8B030D-6E8A-4147-A177-3AD203B41FA5}">
                      <a16:colId xmlns:a16="http://schemas.microsoft.com/office/drawing/2014/main" val="4208777187"/>
                    </a:ext>
                  </a:extLst>
                </a:gridCol>
                <a:gridCol w="1573731">
                  <a:extLst>
                    <a:ext uri="{9D8B030D-6E8A-4147-A177-3AD203B41FA5}">
                      <a16:colId xmlns:a16="http://schemas.microsoft.com/office/drawing/2014/main" val="161711788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en-US" sz="2000" dirty="0"/>
                        <a:t>Component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Datasheet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NCAT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/>
                        <a:t>Diff (</a:t>
                      </a:r>
                      <a:r>
                        <a:rPr lang="en-US" sz="2000" dirty="0" err="1"/>
                        <a:t>ft</a:t>
                      </a:r>
                      <a:r>
                        <a:rPr lang="en-US" sz="2000" dirty="0"/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Diff (m)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20124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dirty="0"/>
                        <a:t>LAT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43 46 25.48887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0" i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43 46 25.48864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0.023 </a:t>
                      </a:r>
                      <a:r>
                        <a:rPr lang="en-US" sz="2000" dirty="0" err="1"/>
                        <a:t>ft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0.007 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10339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dirty="0"/>
                        <a:t>LON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099 19 08.23647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0" i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099 19 08.23638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0.006 </a:t>
                      </a:r>
                      <a:r>
                        <a:rPr lang="en-US" sz="2000" dirty="0" err="1"/>
                        <a:t>ft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0.002 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26282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dirty="0" err="1"/>
                        <a:t>EllHT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494.589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0" i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494.589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0.000 </a:t>
                      </a:r>
                      <a:r>
                        <a:rPr lang="en-US" sz="2000" dirty="0" err="1"/>
                        <a:t>ft</a:t>
                      </a:r>
                      <a:endParaRPr 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/>
                        <a:t>0.000 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0855489"/>
                  </a:ext>
                </a:extLst>
              </a:tr>
            </a:tbl>
          </a:graphicData>
        </a:graphic>
      </p:graphicFrame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97620F-ABE5-413A-85FC-D638117DD1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345CE8-84D2-4408-A2DA-B776567746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C570CA-A765-4BA1-BB9A-1FAFD37C4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7DF34A-5B7F-49DF-A29D-B0E32AFE22C3}"/>
              </a:ext>
            </a:extLst>
          </p:cNvPr>
          <p:cNvSpPr txBox="1"/>
          <p:nvPr/>
        </p:nvSpPr>
        <p:spPr>
          <a:xfrm>
            <a:off x="502920" y="1808725"/>
            <a:ext cx="81838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Compare Datasheet NAD83(HARN) </a:t>
            </a:r>
          </a:p>
          <a:p>
            <a:pPr algn="ctr"/>
            <a:r>
              <a:rPr lang="en-US" sz="2400" dirty="0"/>
              <a:t>to NCAT output NAD83(HARN)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22D7AA-D92E-489F-9306-46F5F1AA9744}"/>
              </a:ext>
            </a:extLst>
          </p:cNvPr>
          <p:cNvSpPr txBox="1"/>
          <p:nvPr/>
        </p:nvSpPr>
        <p:spPr>
          <a:xfrm rot="21037426">
            <a:off x="3912903" y="4765782"/>
            <a:ext cx="3786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Q. Why are these not exact?</a:t>
            </a:r>
          </a:p>
          <a:p>
            <a:r>
              <a:rPr lang="en-US" dirty="0">
                <a:solidFill>
                  <a:srgbClr val="00B050"/>
                </a:solidFill>
              </a:rPr>
              <a:t>A. NCAT is interpolated, not adjusted.</a:t>
            </a:r>
          </a:p>
        </p:txBody>
      </p:sp>
    </p:spTree>
    <p:extLst>
      <p:ext uri="{BB962C8B-B14F-4D97-AF65-F5344CB8AC3E}">
        <p14:creationId xmlns:p14="http://schemas.microsoft.com/office/powerpoint/2010/main" val="879322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1869D06D-D4D0-4DD2-BEF7-0583D63DD5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74410"/>
            <a:ext cx="3529200" cy="1106690"/>
          </a:xfrm>
        </p:spPr>
        <p:txBody>
          <a:bodyPr/>
          <a:lstStyle/>
          <a:p>
            <a:pPr algn="l"/>
            <a:r>
              <a:rPr lang="en-US" dirty="0"/>
              <a:t>Minnesota Level Network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C81985F-E352-4681-8981-1D5B0C234B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March 17-19, 2020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62AAFF8-BBA1-4BB8-9A49-1209FCFC50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MNDOT Survey Tech Workshop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83C1558-935D-491F-B35A-B11CCA4196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3566EEE-DC84-4D1F-987F-3E776EDE92C0}" type="slidenum">
              <a:rPr lang="en-US" altLang="en-US" smtClean="0"/>
              <a:pPr>
                <a:defRPr/>
              </a:pPr>
              <a:t>8</a:t>
            </a:fld>
            <a:endParaRPr lang="en-US" alt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3A53BD0-6711-49DE-8CD7-4CA248C53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94314" y="19050"/>
            <a:ext cx="5166762" cy="68580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28C5F2B-CD82-4F06-BC91-687FE7C07CBF}"/>
              </a:ext>
            </a:extLst>
          </p:cNvPr>
          <p:cNvSpPr txBox="1"/>
          <p:nvPr/>
        </p:nvSpPr>
        <p:spPr>
          <a:xfrm>
            <a:off x="314048" y="2354094"/>
            <a:ext cx="367235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</a:rPr>
              <a:t>blue</a:t>
            </a:r>
            <a:r>
              <a:rPr lang="en-US" sz="2800" dirty="0"/>
              <a:t> = 1992 and newer </a:t>
            </a:r>
            <a:br>
              <a:rPr lang="en-US" sz="2800" dirty="0"/>
            </a:br>
            <a:r>
              <a:rPr lang="en-US" sz="2800" dirty="0"/>
              <a:t>  </a:t>
            </a:r>
            <a:r>
              <a:rPr lang="en-US" sz="2800" dirty="0">
                <a:solidFill>
                  <a:srgbClr val="FF0000"/>
                </a:solidFill>
              </a:rPr>
              <a:t>red</a:t>
            </a:r>
            <a:r>
              <a:rPr lang="en-US" sz="2800" dirty="0"/>
              <a:t> = 1991 and older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DB8689F-9780-44F7-92EE-FFB33071BDD0}"/>
              </a:ext>
            </a:extLst>
          </p:cNvPr>
          <p:cNvSpPr/>
          <p:nvPr/>
        </p:nvSpPr>
        <p:spPr>
          <a:xfrm>
            <a:off x="4198620" y="647700"/>
            <a:ext cx="4777740" cy="5547360"/>
          </a:xfrm>
          <a:custGeom>
            <a:avLst/>
            <a:gdLst>
              <a:gd name="connsiteX0" fmla="*/ 15240 w 4777740"/>
              <a:gd name="connsiteY0" fmla="*/ 289560 h 5547360"/>
              <a:gd name="connsiteX1" fmla="*/ 1272540 w 4777740"/>
              <a:gd name="connsiteY1" fmla="*/ 342900 h 5547360"/>
              <a:gd name="connsiteX2" fmla="*/ 1272540 w 4777740"/>
              <a:gd name="connsiteY2" fmla="*/ 0 h 5547360"/>
              <a:gd name="connsiteX3" fmla="*/ 1470660 w 4777740"/>
              <a:gd name="connsiteY3" fmla="*/ 38100 h 5547360"/>
              <a:gd name="connsiteX4" fmla="*/ 1569720 w 4777740"/>
              <a:gd name="connsiteY4" fmla="*/ 541020 h 5547360"/>
              <a:gd name="connsiteX5" fmla="*/ 1836420 w 4777740"/>
              <a:gd name="connsiteY5" fmla="*/ 662940 h 5547360"/>
              <a:gd name="connsiteX6" fmla="*/ 2087880 w 4777740"/>
              <a:gd name="connsiteY6" fmla="*/ 739140 h 5547360"/>
              <a:gd name="connsiteX7" fmla="*/ 2095500 w 4777740"/>
              <a:gd name="connsiteY7" fmla="*/ 830580 h 5547360"/>
              <a:gd name="connsiteX8" fmla="*/ 2156460 w 4777740"/>
              <a:gd name="connsiteY8" fmla="*/ 807720 h 5547360"/>
              <a:gd name="connsiteX9" fmla="*/ 2278380 w 4777740"/>
              <a:gd name="connsiteY9" fmla="*/ 792480 h 5547360"/>
              <a:gd name="connsiteX10" fmla="*/ 2430780 w 4777740"/>
              <a:gd name="connsiteY10" fmla="*/ 716280 h 5547360"/>
              <a:gd name="connsiteX11" fmla="*/ 2834640 w 4777740"/>
              <a:gd name="connsiteY11" fmla="*/ 883920 h 5547360"/>
              <a:gd name="connsiteX12" fmla="*/ 2979420 w 4777740"/>
              <a:gd name="connsiteY12" fmla="*/ 1021080 h 5547360"/>
              <a:gd name="connsiteX13" fmla="*/ 3017520 w 4777740"/>
              <a:gd name="connsiteY13" fmla="*/ 1089660 h 5547360"/>
              <a:gd name="connsiteX14" fmla="*/ 3078480 w 4777740"/>
              <a:gd name="connsiteY14" fmla="*/ 998220 h 5547360"/>
              <a:gd name="connsiteX15" fmla="*/ 3307080 w 4777740"/>
              <a:gd name="connsiteY15" fmla="*/ 1074420 h 5547360"/>
              <a:gd name="connsiteX16" fmla="*/ 3489960 w 4777740"/>
              <a:gd name="connsiteY16" fmla="*/ 1203960 h 5547360"/>
              <a:gd name="connsiteX17" fmla="*/ 3566160 w 4777740"/>
              <a:gd name="connsiteY17" fmla="*/ 1272540 h 5547360"/>
              <a:gd name="connsiteX18" fmla="*/ 3939540 w 4777740"/>
              <a:gd name="connsiteY18" fmla="*/ 1074420 h 5547360"/>
              <a:gd name="connsiteX19" fmla="*/ 4030980 w 4777740"/>
              <a:gd name="connsiteY19" fmla="*/ 1211580 h 5547360"/>
              <a:gd name="connsiteX20" fmla="*/ 4777740 w 4777740"/>
              <a:gd name="connsiteY20" fmla="*/ 1287780 h 5547360"/>
              <a:gd name="connsiteX21" fmla="*/ 3116580 w 4777740"/>
              <a:gd name="connsiteY21" fmla="*/ 2506980 h 5547360"/>
              <a:gd name="connsiteX22" fmla="*/ 3078480 w 4777740"/>
              <a:gd name="connsiteY22" fmla="*/ 3108960 h 5547360"/>
              <a:gd name="connsiteX23" fmla="*/ 2712720 w 4777740"/>
              <a:gd name="connsiteY23" fmla="*/ 3421380 h 5547360"/>
              <a:gd name="connsiteX24" fmla="*/ 2689860 w 4777740"/>
              <a:gd name="connsiteY24" fmla="*/ 3634740 h 5547360"/>
              <a:gd name="connsiteX25" fmla="*/ 2834640 w 4777740"/>
              <a:gd name="connsiteY25" fmla="*/ 3771900 h 5547360"/>
              <a:gd name="connsiteX26" fmla="*/ 2773680 w 4777740"/>
              <a:gd name="connsiteY26" fmla="*/ 4160520 h 5547360"/>
              <a:gd name="connsiteX27" fmla="*/ 2979420 w 4777740"/>
              <a:gd name="connsiteY27" fmla="*/ 4434840 h 5547360"/>
              <a:gd name="connsiteX28" fmla="*/ 3528060 w 4777740"/>
              <a:gd name="connsiteY28" fmla="*/ 4998720 h 5547360"/>
              <a:gd name="connsiteX29" fmla="*/ 3695700 w 4777740"/>
              <a:gd name="connsiteY29" fmla="*/ 5151120 h 5547360"/>
              <a:gd name="connsiteX30" fmla="*/ 3787140 w 4777740"/>
              <a:gd name="connsiteY30" fmla="*/ 5547360 h 5547360"/>
              <a:gd name="connsiteX31" fmla="*/ 3695700 w 4777740"/>
              <a:gd name="connsiteY31" fmla="*/ 5516880 h 5547360"/>
              <a:gd name="connsiteX32" fmla="*/ 243840 w 4777740"/>
              <a:gd name="connsiteY32" fmla="*/ 5471160 h 5547360"/>
              <a:gd name="connsiteX33" fmla="*/ 304800 w 4777740"/>
              <a:gd name="connsiteY33" fmla="*/ 3764280 h 5547360"/>
              <a:gd name="connsiteX34" fmla="*/ 152400 w 4777740"/>
              <a:gd name="connsiteY34" fmla="*/ 3573780 h 5547360"/>
              <a:gd name="connsiteX35" fmla="*/ 83820 w 4777740"/>
              <a:gd name="connsiteY35" fmla="*/ 3497580 h 5547360"/>
              <a:gd name="connsiteX36" fmla="*/ 205740 w 4777740"/>
              <a:gd name="connsiteY36" fmla="*/ 3360420 h 5547360"/>
              <a:gd name="connsiteX37" fmla="*/ 259080 w 4777740"/>
              <a:gd name="connsiteY37" fmla="*/ 3329940 h 5547360"/>
              <a:gd name="connsiteX38" fmla="*/ 320040 w 4777740"/>
              <a:gd name="connsiteY38" fmla="*/ 2941320 h 5547360"/>
              <a:gd name="connsiteX39" fmla="*/ 251460 w 4777740"/>
              <a:gd name="connsiteY39" fmla="*/ 2872740 h 5547360"/>
              <a:gd name="connsiteX40" fmla="*/ 152400 w 4777740"/>
              <a:gd name="connsiteY40" fmla="*/ 2346960 h 5547360"/>
              <a:gd name="connsiteX41" fmla="*/ 144780 w 4777740"/>
              <a:gd name="connsiteY41" fmla="*/ 1973580 h 5547360"/>
              <a:gd name="connsiteX42" fmla="*/ 167640 w 4777740"/>
              <a:gd name="connsiteY42" fmla="*/ 1592580 h 5547360"/>
              <a:gd name="connsiteX43" fmla="*/ 22860 w 4777740"/>
              <a:gd name="connsiteY43" fmla="*/ 1348740 h 5547360"/>
              <a:gd name="connsiteX44" fmla="*/ 0 w 4777740"/>
              <a:gd name="connsiteY44" fmla="*/ 1120140 h 5547360"/>
              <a:gd name="connsiteX45" fmla="*/ 30480 w 4777740"/>
              <a:gd name="connsiteY45" fmla="*/ 731520 h 5547360"/>
              <a:gd name="connsiteX46" fmla="*/ 15240 w 4777740"/>
              <a:gd name="connsiteY46" fmla="*/ 289560 h 554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777740" h="5547360">
                <a:moveTo>
                  <a:pt x="15240" y="289560"/>
                </a:moveTo>
                <a:lnTo>
                  <a:pt x="1272540" y="342900"/>
                </a:lnTo>
                <a:lnTo>
                  <a:pt x="1272540" y="0"/>
                </a:lnTo>
                <a:lnTo>
                  <a:pt x="1470660" y="38100"/>
                </a:lnTo>
                <a:lnTo>
                  <a:pt x="1569720" y="541020"/>
                </a:lnTo>
                <a:lnTo>
                  <a:pt x="1836420" y="662940"/>
                </a:lnTo>
                <a:lnTo>
                  <a:pt x="2087880" y="739140"/>
                </a:lnTo>
                <a:lnTo>
                  <a:pt x="2095500" y="830580"/>
                </a:lnTo>
                <a:lnTo>
                  <a:pt x="2156460" y="807720"/>
                </a:lnTo>
                <a:lnTo>
                  <a:pt x="2278380" y="792480"/>
                </a:lnTo>
                <a:lnTo>
                  <a:pt x="2430780" y="716280"/>
                </a:lnTo>
                <a:lnTo>
                  <a:pt x="2834640" y="883920"/>
                </a:lnTo>
                <a:lnTo>
                  <a:pt x="2979420" y="1021080"/>
                </a:lnTo>
                <a:lnTo>
                  <a:pt x="3017520" y="1089660"/>
                </a:lnTo>
                <a:lnTo>
                  <a:pt x="3078480" y="998220"/>
                </a:lnTo>
                <a:lnTo>
                  <a:pt x="3307080" y="1074420"/>
                </a:lnTo>
                <a:lnTo>
                  <a:pt x="3489960" y="1203960"/>
                </a:lnTo>
                <a:lnTo>
                  <a:pt x="3566160" y="1272540"/>
                </a:lnTo>
                <a:lnTo>
                  <a:pt x="3939540" y="1074420"/>
                </a:lnTo>
                <a:lnTo>
                  <a:pt x="4030980" y="1211580"/>
                </a:lnTo>
                <a:lnTo>
                  <a:pt x="4777740" y="1287780"/>
                </a:lnTo>
                <a:lnTo>
                  <a:pt x="3116580" y="2506980"/>
                </a:lnTo>
                <a:lnTo>
                  <a:pt x="3078480" y="3108960"/>
                </a:lnTo>
                <a:lnTo>
                  <a:pt x="2712720" y="3421380"/>
                </a:lnTo>
                <a:lnTo>
                  <a:pt x="2689860" y="3634740"/>
                </a:lnTo>
                <a:lnTo>
                  <a:pt x="2834640" y="3771900"/>
                </a:lnTo>
                <a:lnTo>
                  <a:pt x="2773680" y="4160520"/>
                </a:lnTo>
                <a:lnTo>
                  <a:pt x="2979420" y="4434840"/>
                </a:lnTo>
                <a:lnTo>
                  <a:pt x="3528060" y="4998720"/>
                </a:lnTo>
                <a:lnTo>
                  <a:pt x="3695700" y="5151120"/>
                </a:lnTo>
                <a:lnTo>
                  <a:pt x="3787140" y="5547360"/>
                </a:lnTo>
                <a:lnTo>
                  <a:pt x="3695700" y="5516880"/>
                </a:lnTo>
                <a:lnTo>
                  <a:pt x="243840" y="5471160"/>
                </a:lnTo>
                <a:lnTo>
                  <a:pt x="304800" y="3764280"/>
                </a:lnTo>
                <a:lnTo>
                  <a:pt x="152400" y="3573780"/>
                </a:lnTo>
                <a:lnTo>
                  <a:pt x="83820" y="3497580"/>
                </a:lnTo>
                <a:lnTo>
                  <a:pt x="205740" y="3360420"/>
                </a:lnTo>
                <a:lnTo>
                  <a:pt x="259080" y="3329940"/>
                </a:lnTo>
                <a:lnTo>
                  <a:pt x="320040" y="2941320"/>
                </a:lnTo>
                <a:lnTo>
                  <a:pt x="251460" y="2872740"/>
                </a:lnTo>
                <a:lnTo>
                  <a:pt x="152400" y="2346960"/>
                </a:lnTo>
                <a:lnTo>
                  <a:pt x="144780" y="1973580"/>
                </a:lnTo>
                <a:lnTo>
                  <a:pt x="167640" y="1592580"/>
                </a:lnTo>
                <a:lnTo>
                  <a:pt x="22860" y="1348740"/>
                </a:lnTo>
                <a:lnTo>
                  <a:pt x="0" y="1120140"/>
                </a:lnTo>
                <a:lnTo>
                  <a:pt x="30480" y="731520"/>
                </a:lnTo>
                <a:lnTo>
                  <a:pt x="15240" y="289560"/>
                </a:lnTo>
                <a:close/>
              </a:path>
            </a:pathLst>
          </a:custGeom>
          <a:solidFill>
            <a:schemeClr val="accent1">
              <a:alpha val="4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767B3B6-D9D4-408E-84B8-D19FA02CC8E8}"/>
              </a:ext>
            </a:extLst>
          </p:cNvPr>
          <p:cNvSpPr txBox="1"/>
          <p:nvPr/>
        </p:nvSpPr>
        <p:spPr>
          <a:xfrm rot="20721334">
            <a:off x="1402192" y="4179874"/>
            <a:ext cx="1838527" cy="646331"/>
          </a:xfrm>
          <a:prstGeom prst="rect">
            <a:avLst/>
          </a:prstGeom>
          <a:solidFill>
            <a:srgbClr val="92D050">
              <a:alpha val="40000"/>
            </a:srgbClr>
          </a:solidFill>
          <a:ln w="34925"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Dense as it is, it’s not everywhere!</a:t>
            </a:r>
          </a:p>
        </p:txBody>
      </p:sp>
    </p:spTree>
    <p:extLst>
      <p:ext uri="{BB962C8B-B14F-4D97-AF65-F5344CB8AC3E}">
        <p14:creationId xmlns:p14="http://schemas.microsoft.com/office/powerpoint/2010/main" val="62212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421C27-2122-444E-BF21-287599C241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66E5944-AF14-4A6A-A94F-5753BD6236A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Use OPTION to change State Plane Zone or UTM Zone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97620F-ABE5-413A-85FC-D638117DD1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345CE8-84D2-4408-A2DA-B776567746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C570CA-A765-4BA1-BB9A-1FAFD37C4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p:pic>
        <p:nvPicPr>
          <p:cNvPr id="7" name="Content Placeholder 7" descr="Screen Clipping">
            <a:extLst>
              <a:ext uri="{FF2B5EF4-FFF2-40B4-BE49-F238E27FC236}">
                <a16:creationId xmlns:a16="http://schemas.microsoft.com/office/drawing/2014/main" id="{E523FB8A-87F6-4B32-AEF6-73A82755831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87" b="25"/>
          <a:stretch/>
        </p:blipFill>
        <p:spPr bwMode="auto">
          <a:xfrm>
            <a:off x="457200" y="2074142"/>
            <a:ext cx="8229600" cy="2964581"/>
          </a:xfrm>
          <a:prstGeom prst="rect">
            <a:avLst/>
          </a:prstGeom>
          <a:noFill/>
          <a:ln w="15875">
            <a:solidFill>
              <a:schemeClr val="tx2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85F67FEC-3898-46C5-B88A-33E721BCC4C8}"/>
              </a:ext>
            </a:extLst>
          </p:cNvPr>
          <p:cNvSpPr/>
          <p:nvPr/>
        </p:nvSpPr>
        <p:spPr>
          <a:xfrm>
            <a:off x="4940969" y="2318781"/>
            <a:ext cx="1375788" cy="359349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B756704-CD9E-4A19-A786-EBE37E4A05ED}"/>
              </a:ext>
            </a:extLst>
          </p:cNvPr>
          <p:cNvSpPr/>
          <p:nvPr/>
        </p:nvSpPr>
        <p:spPr>
          <a:xfrm>
            <a:off x="2966186" y="2317178"/>
            <a:ext cx="1375788" cy="359349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E43D15-AF8B-4235-918A-8A7ADD96F1B9}"/>
              </a:ext>
            </a:extLst>
          </p:cNvPr>
          <p:cNvSpPr txBox="1"/>
          <p:nvPr/>
        </p:nvSpPr>
        <p:spPr>
          <a:xfrm rot="20973291">
            <a:off x="3114712" y="1105555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Change to SD – North Zone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AE37F03C-EBE4-457E-BCFA-7BC7E9F782B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021" t="56508" r="70773" b="25014"/>
          <a:stretch/>
        </p:blipFill>
        <p:spPr>
          <a:xfrm>
            <a:off x="2366682" y="3774830"/>
            <a:ext cx="2574796" cy="1644718"/>
          </a:xfrm>
          <a:prstGeom prst="rect">
            <a:avLst/>
          </a:prstGeom>
          <a:ln w="25400"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EF48290-D609-4022-B124-40692F0EDAE6}"/>
              </a:ext>
            </a:extLst>
          </p:cNvPr>
          <p:cNvCxnSpPr>
            <a:cxnSpLocks/>
            <a:stCxn id="10" idx="4"/>
            <a:endCxn id="12" idx="0"/>
          </p:cNvCxnSpPr>
          <p:nvPr/>
        </p:nvCxnSpPr>
        <p:spPr>
          <a:xfrm>
            <a:off x="3654080" y="2676527"/>
            <a:ext cx="0" cy="1098303"/>
          </a:xfrm>
          <a:prstGeom prst="straightConnector1">
            <a:avLst/>
          </a:prstGeom>
          <a:ln w="28575">
            <a:solidFill>
              <a:srgbClr val="FF0000"/>
            </a:solidFill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1" name="Picture 20" descr="Screen Clipping">
            <a:extLst>
              <a:ext uri="{FF2B5EF4-FFF2-40B4-BE49-F238E27FC236}">
                <a16:creationId xmlns:a16="http://schemas.microsoft.com/office/drawing/2014/main" id="{3BC0B96E-BD11-476B-9C78-7E2567CBC4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447" y="3068213"/>
            <a:ext cx="2743583" cy="3057952"/>
          </a:xfrm>
          <a:prstGeom prst="rect">
            <a:avLst/>
          </a:prstGeom>
          <a:ln w="25400"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793E0A82-0A07-47E9-B722-D05D2C70158E}"/>
              </a:ext>
            </a:extLst>
          </p:cNvPr>
          <p:cNvCxnSpPr>
            <a:cxnSpLocks/>
            <a:stCxn id="12" idx="3"/>
            <a:endCxn id="21" idx="1"/>
          </p:cNvCxnSpPr>
          <p:nvPr/>
        </p:nvCxnSpPr>
        <p:spPr>
          <a:xfrm>
            <a:off x="4941478" y="4597189"/>
            <a:ext cx="1220969" cy="0"/>
          </a:xfrm>
          <a:prstGeom prst="straightConnector1">
            <a:avLst/>
          </a:prstGeom>
          <a:ln w="28575">
            <a:solidFill>
              <a:srgbClr val="FF0000"/>
            </a:solidFill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8DC5E2D5-067A-42B9-8CB5-D6EC65F47565}"/>
              </a:ext>
            </a:extLst>
          </p:cNvPr>
          <p:cNvSpPr txBox="1"/>
          <p:nvPr/>
        </p:nvSpPr>
        <p:spPr>
          <a:xfrm rot="20973291">
            <a:off x="2118293" y="5827197"/>
            <a:ext cx="3602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No need to click COMPUTE again</a:t>
            </a:r>
          </a:p>
        </p:txBody>
      </p:sp>
    </p:spTree>
    <p:extLst>
      <p:ext uri="{BB962C8B-B14F-4D97-AF65-F5344CB8AC3E}">
        <p14:creationId xmlns:p14="http://schemas.microsoft.com/office/powerpoint/2010/main" val="3505741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/>
      <p:bldP spid="3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5C6CCA-EC10-44F2-8C83-92F28003B6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D76E11E-11C2-4B8B-887B-3A8D9C7B4F8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Export to a file – PDF, XLS, CSV, or XML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BE50ED-359E-4957-8EEA-3C7C23493F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C8F66F-D797-4026-8774-EA4FBA0D19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8F0134-598B-4A9D-A72B-7FAA5D89EF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pic>
        <p:nvPicPr>
          <p:cNvPr id="8" name="Picture 7" descr="Screen Clipping">
            <a:extLst>
              <a:ext uri="{FF2B5EF4-FFF2-40B4-BE49-F238E27FC236}">
                <a16:creationId xmlns:a16="http://schemas.microsoft.com/office/drawing/2014/main" id="{E911DD95-D941-4CB5-B02C-2FEA11A5DE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568" y="2080657"/>
            <a:ext cx="3162741" cy="771633"/>
          </a:xfrm>
          <a:prstGeom prst="rect">
            <a:avLst/>
          </a:prstGeom>
          <a:ln w="15875">
            <a:solidFill>
              <a:schemeClr val="tx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0" name="Picture 9" descr="Screen Clipping">
            <a:extLst>
              <a:ext uri="{FF2B5EF4-FFF2-40B4-BE49-F238E27FC236}">
                <a16:creationId xmlns:a16="http://schemas.microsoft.com/office/drawing/2014/main" id="{66B5A66A-80A0-4541-9D25-30423E8A40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6623" y="3507491"/>
            <a:ext cx="7055318" cy="2657639"/>
          </a:xfrm>
          <a:prstGeom prst="rect">
            <a:avLst/>
          </a:prstGeom>
          <a:ln w="15875">
            <a:solidFill>
              <a:schemeClr val="tx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02A789B9-6D2A-4DF3-ADD0-1856DB1935DB}"/>
              </a:ext>
            </a:extLst>
          </p:cNvPr>
          <p:cNvSpPr/>
          <p:nvPr/>
        </p:nvSpPr>
        <p:spPr>
          <a:xfrm>
            <a:off x="2338938" y="2158588"/>
            <a:ext cx="567891" cy="771633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C7F83258-538F-4526-88FA-A411463038C5}"/>
              </a:ext>
            </a:extLst>
          </p:cNvPr>
          <p:cNvCxnSpPr>
            <a:cxnSpLocks/>
            <a:stCxn id="11" idx="4"/>
          </p:cNvCxnSpPr>
          <p:nvPr/>
        </p:nvCxnSpPr>
        <p:spPr>
          <a:xfrm>
            <a:off x="2622884" y="2930221"/>
            <a:ext cx="0" cy="577270"/>
          </a:xfrm>
          <a:prstGeom prst="straightConnector1">
            <a:avLst/>
          </a:prstGeom>
          <a:ln w="28575">
            <a:solidFill>
              <a:srgbClr val="FF0000"/>
            </a:solidFill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6182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 a File of Points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pic>
        <p:nvPicPr>
          <p:cNvPr id="7" name="Content Placeholder 7" descr="Screen Clipping">
            <a:extLst>
              <a:ext uri="{FF2B5EF4-FFF2-40B4-BE49-F238E27FC236}">
                <a16:creationId xmlns:a16="http://schemas.microsoft.com/office/drawing/2014/main" id="{71BCB8AF-AEF5-4D06-85D4-91D60AC288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7200" y="1283740"/>
            <a:ext cx="8229600" cy="1859639"/>
          </a:xfrm>
          <a:prstGeom prst="rect">
            <a:avLst/>
          </a:prstGeom>
          <a:noFill/>
          <a:ln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8E421B59-284B-4B0B-BCBE-B81ACFE32C16}"/>
              </a:ext>
            </a:extLst>
          </p:cNvPr>
          <p:cNvSpPr/>
          <p:nvPr/>
        </p:nvSpPr>
        <p:spPr>
          <a:xfrm>
            <a:off x="912796" y="2455616"/>
            <a:ext cx="1145406" cy="254398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5698BEC-1C8F-4BE9-8B6D-BE6D7EC5E2D1}"/>
              </a:ext>
            </a:extLst>
          </p:cNvPr>
          <p:cNvSpPr txBox="1"/>
          <p:nvPr/>
        </p:nvSpPr>
        <p:spPr>
          <a:xfrm>
            <a:off x="457200" y="3868625"/>
            <a:ext cx="4546331" cy="1200329"/>
          </a:xfrm>
          <a:prstGeom prst="rect">
            <a:avLst/>
          </a:prstGeom>
          <a:noFill/>
          <a:ln w="254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/>
              <a:t>Gives samples and instructions</a:t>
            </a:r>
          </a:p>
          <a:p>
            <a:r>
              <a:rPr lang="en-US" dirty="0"/>
              <a:t>Use </a:t>
            </a:r>
            <a:r>
              <a:rPr lang="en-US" i="1" dirty="0">
                <a:solidFill>
                  <a:srgbClr val="FF0000"/>
                </a:solidFill>
              </a:rPr>
              <a:t>defined</a:t>
            </a:r>
            <a:r>
              <a:rPr lang="en-US" dirty="0"/>
              <a:t> HEADER LINE,  CSV File</a:t>
            </a:r>
          </a:p>
          <a:p>
            <a:r>
              <a:rPr lang="en-US" dirty="0"/>
              <a:t>Need at least 2 input lines</a:t>
            </a:r>
          </a:p>
          <a:p>
            <a:r>
              <a:rPr lang="en-US" dirty="0"/>
              <a:t>Can use “auto”, or specify SPC or UTM Zone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3A91D06-4994-41F4-9F01-18EB77335F39}"/>
              </a:ext>
            </a:extLst>
          </p:cNvPr>
          <p:cNvSpPr/>
          <p:nvPr/>
        </p:nvSpPr>
        <p:spPr>
          <a:xfrm>
            <a:off x="1589774" y="2022251"/>
            <a:ext cx="1442184" cy="254398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E53018C-2A55-42BC-9BCC-3B713B149D47}"/>
              </a:ext>
            </a:extLst>
          </p:cNvPr>
          <p:cNvCxnSpPr>
            <a:cxnSpLocks/>
            <a:stCxn id="8" idx="5"/>
            <a:endCxn id="9" idx="0"/>
          </p:cNvCxnSpPr>
          <p:nvPr/>
        </p:nvCxnSpPr>
        <p:spPr>
          <a:xfrm>
            <a:off x="1890461" y="2672758"/>
            <a:ext cx="839905" cy="1195867"/>
          </a:xfrm>
          <a:prstGeom prst="straightConnector1">
            <a:avLst/>
          </a:prstGeom>
          <a:ln w="28575">
            <a:solidFill>
              <a:srgbClr val="FF0000"/>
            </a:solidFill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3097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 a File of Points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p:pic>
        <p:nvPicPr>
          <p:cNvPr id="12" name="Content Placeholder 11" descr="Screen Clipping">
            <a:extLst>
              <a:ext uri="{FF2B5EF4-FFF2-40B4-BE49-F238E27FC236}">
                <a16:creationId xmlns:a16="http://schemas.microsoft.com/office/drawing/2014/main" id="{8FA65BAA-81D2-4E2D-8A95-099617495D5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647" b="38886"/>
          <a:stretch/>
        </p:blipFill>
        <p:spPr>
          <a:xfrm>
            <a:off x="970958" y="1135782"/>
            <a:ext cx="6854382" cy="3096912"/>
          </a:xfrm>
          <a:ln>
            <a:solidFill>
              <a:srgbClr val="0070C0"/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AC7E688D-613A-461B-BAC2-3C20B0DD464E}"/>
              </a:ext>
            </a:extLst>
          </p:cNvPr>
          <p:cNvSpPr txBox="1"/>
          <p:nvPr/>
        </p:nvSpPr>
        <p:spPr>
          <a:xfrm>
            <a:off x="1619251" y="4201917"/>
            <a:ext cx="1966880" cy="523220"/>
          </a:xfrm>
          <a:prstGeom prst="rect">
            <a:avLst/>
          </a:prstGeom>
          <a:solidFill>
            <a:schemeClr val="bg2"/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dirty="0"/>
              <a:t>Lat/Lon in decimal degrees or DMS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B4B3BD-78B1-494D-9F98-A726DA45C257}"/>
              </a:ext>
            </a:extLst>
          </p:cNvPr>
          <p:cNvSpPr txBox="1"/>
          <p:nvPr/>
        </p:nvSpPr>
        <p:spPr>
          <a:xfrm>
            <a:off x="3636488" y="4201917"/>
            <a:ext cx="698604" cy="523220"/>
          </a:xfrm>
          <a:prstGeom prst="rect">
            <a:avLst/>
          </a:prstGeom>
          <a:solidFill>
            <a:schemeClr val="bg2"/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dirty="0"/>
              <a:t>EHT or n/a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2F43BD7-C614-444F-9029-4AD7AD535A6E}"/>
              </a:ext>
            </a:extLst>
          </p:cNvPr>
          <p:cNvSpPr txBox="1"/>
          <p:nvPr/>
        </p:nvSpPr>
        <p:spPr>
          <a:xfrm>
            <a:off x="4385449" y="4201917"/>
            <a:ext cx="1678801" cy="2031325"/>
          </a:xfrm>
          <a:prstGeom prst="rect">
            <a:avLst/>
          </a:prstGeom>
          <a:solidFill>
            <a:schemeClr val="bg2"/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dirty="0"/>
              <a:t>IN and OUT Datum</a:t>
            </a:r>
          </a:p>
          <a:p>
            <a:r>
              <a:rPr lang="en-US" sz="1400" dirty="0"/>
              <a:t>(must use list for region):</a:t>
            </a:r>
          </a:p>
          <a:p>
            <a:r>
              <a:rPr lang="pl-PL" sz="1400" dirty="0"/>
              <a:t>USSD,</a:t>
            </a:r>
            <a:r>
              <a:rPr lang="en-US" sz="1400" dirty="0"/>
              <a:t> </a:t>
            </a:r>
            <a:r>
              <a:rPr lang="pl-PL" sz="1400" dirty="0"/>
              <a:t>NAD27,</a:t>
            </a:r>
            <a:r>
              <a:rPr lang="en-US" sz="1400" dirty="0"/>
              <a:t> </a:t>
            </a:r>
            <a:r>
              <a:rPr lang="pl-PL" sz="1400" dirty="0"/>
              <a:t>NAD83(1986),</a:t>
            </a:r>
            <a:r>
              <a:rPr lang="en-US" sz="1400" dirty="0"/>
              <a:t> </a:t>
            </a:r>
            <a:r>
              <a:rPr lang="pl-PL" sz="1400" dirty="0"/>
              <a:t>NAD83(HARN),</a:t>
            </a:r>
            <a:r>
              <a:rPr lang="en-US" sz="1400" dirty="0"/>
              <a:t> </a:t>
            </a:r>
            <a:r>
              <a:rPr lang="pl-PL" sz="1400" dirty="0"/>
              <a:t>NAD83(FBN),</a:t>
            </a:r>
            <a:r>
              <a:rPr lang="en-US" sz="1400" dirty="0"/>
              <a:t> </a:t>
            </a:r>
            <a:r>
              <a:rPr lang="pl-PL" sz="1400" dirty="0"/>
              <a:t>NAD83(NSRS2007),</a:t>
            </a:r>
            <a:r>
              <a:rPr lang="en-US" sz="1400" dirty="0"/>
              <a:t> </a:t>
            </a:r>
            <a:r>
              <a:rPr lang="pl-PL" sz="1400" dirty="0"/>
              <a:t>NAD83(2011)</a:t>
            </a:r>
            <a:endParaRPr lang="en-US" sz="14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9C5B90-EC9F-4B15-8C31-38F04AF59729}"/>
              </a:ext>
            </a:extLst>
          </p:cNvPr>
          <p:cNvSpPr txBox="1"/>
          <p:nvPr/>
        </p:nvSpPr>
        <p:spPr>
          <a:xfrm>
            <a:off x="6114607" y="4201917"/>
            <a:ext cx="1308218" cy="738664"/>
          </a:xfrm>
          <a:prstGeom prst="rect">
            <a:avLst/>
          </a:prstGeom>
          <a:solidFill>
            <a:schemeClr val="bg2"/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dirty="0"/>
              <a:t>SPC Zone</a:t>
            </a:r>
          </a:p>
          <a:p>
            <a:r>
              <a:rPr lang="en-US" sz="1400" dirty="0"/>
              <a:t>UTM Zone or auto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414F8604-91BB-49EA-A6FE-FF265D4C3666}"/>
              </a:ext>
            </a:extLst>
          </p:cNvPr>
          <p:cNvSpPr/>
          <p:nvPr/>
        </p:nvSpPr>
        <p:spPr>
          <a:xfrm>
            <a:off x="1619250" y="3327118"/>
            <a:ext cx="1987550" cy="768632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DE1E37F5-2BF4-4326-B038-7D3F8D3AF379}"/>
              </a:ext>
            </a:extLst>
          </p:cNvPr>
          <p:cNvSpPr/>
          <p:nvPr/>
        </p:nvSpPr>
        <p:spPr>
          <a:xfrm>
            <a:off x="3606800" y="3325335"/>
            <a:ext cx="778649" cy="768632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D98C31F-8B6C-4509-8E35-F5AD438E1781}"/>
              </a:ext>
            </a:extLst>
          </p:cNvPr>
          <p:cNvSpPr/>
          <p:nvPr/>
        </p:nvSpPr>
        <p:spPr>
          <a:xfrm>
            <a:off x="4398149" y="3325335"/>
            <a:ext cx="1678801" cy="768632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AD4D0AC0-5C3D-4446-A8AE-DD49FA26FBAD}"/>
              </a:ext>
            </a:extLst>
          </p:cNvPr>
          <p:cNvSpPr/>
          <p:nvPr/>
        </p:nvSpPr>
        <p:spPr>
          <a:xfrm>
            <a:off x="6089650" y="3325335"/>
            <a:ext cx="1333175" cy="768632"/>
          </a:xfrm>
          <a:prstGeom prst="roundRect">
            <a:avLst/>
          </a:prstGeom>
          <a:solidFill>
            <a:srgbClr val="FF0000">
              <a:alpha val="16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5241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B32DDD-4F22-4C57-881E-EEF8183B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 a File of Points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D8E687-9887-4B15-9F50-CB488DC154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696F81-195D-4D27-A5E9-2E8CDCAB63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BDB322-EC27-4A86-AB63-0D6E9B06F0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CD0EF42-C3F4-494F-BC93-1298F7E09CE2}"/>
              </a:ext>
            </a:extLst>
          </p:cNvPr>
          <p:cNvSpPr txBox="1"/>
          <p:nvPr/>
        </p:nvSpPr>
        <p:spPr>
          <a:xfrm>
            <a:off x="808523" y="1224321"/>
            <a:ext cx="7878277" cy="5055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ID,LAT,LON,EHT,INDATUM,OUTDATUM,SPCZONE,UTMZONE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AC7981,N455444.43661,W1000432.77619,502.834,NAD83(2011),NAD83(1986),AUTO,AUTO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AC7899,N454601.69620,W0992818.85403,568.153,NAD83(2011),NAD83(1986),AUTO,AUTO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AC7926,N454323.50362,W0990551.62061,576.348,NAD83(2011),NAD83(1986),AUTO,AUTO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AC7948,N454318.29122,W0984558.19454,426.597,NAD83(2011),NAD83(1986),AUTO,AUTO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AC7851,N454729.66086,W0980909.48374,369.827,NAD83(2011),NAD83(1986),AUTO,AUTO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AC7877,N454729.34323,W0974923.77080,370.116,NAD83(2011),NAD83(1986),AUTO,AUTO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AC7853,N435059.17740,W0962712.07293,461.276,NAD83(2011),NAD83(1986),AUTO,AUTO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AC7873,N455616.71916,W1014121.88889,665.663,NAD83(2011),NAD83(1986),AUTO,AUTO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AC7895,N455511.86759,W1012417.38523,679.516,NAD83(2011),NAD83(1986),AUTO,AUTO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AC7920,N455402.52456,W1010335.14792,630.918,NAD83(2011),NAD83(1986),AUTO,AUTO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AC7941,N454756.80820,W1004723.74443,590.900,NAD83(2011),NAD83(1986),AUTO,AUTO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AE9575,N453208.94593,W1000549.83992,528.460,NAD83(2011),NAD83(1986),AUTO,AUTO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AC7871,N452704.85159,W1000205.85046,568.807,NAD83(2011),NAD83(1986),AUTO,AUTO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AC7896,N452656.23351,W0994228.79667,576.351,NAD83(2011),NAD83(1986),AUTO,AUTO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AC7917,N452654.94831,W0992558.98765,534.713,NAD83(2011),NAD83(1986),AUTO,AUTO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AC7938,N452653.99579,W0990609.16319,472.234,NAD83(2011),NAD83(1986),AUTO,AUTO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AC7958,N452642.55592,W0984548.98014,414.538,NAD83(2011),NAD83(1986),AUTO,AUTO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AE9652,N452729.65222,W0981908.17472,372.402,NAD83(2011),NAD83(1986),AUTO,AUTO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DF6324,N452426.43636,W0975128.34962,444.348,NAD83(2011),NAD83(1986),AUTO,AUTO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AC7884,N452421.65405,W0975121.02718,447.520,NAD83(2011),NAD83(1986),AUTO,AUTO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AB9893,N451422.63479,W0964804.27110,358.302,NAD83(2011),NAD83(1986),AUTO,AUTO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AE9751,N451728.84092,W0962805.07722,296.328,NAD83(2011),NAD83(1986),AUTO,AUTO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AC7866,N432646.97257,W1025154.48512,919.810,NAD83(2011),NAD83(1986),AUTO,AUTO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AC7947,N440345.93381,W1011336.68400,562.966,NAD83(2011),NAD83(1986),AUTO,AUTO</a:t>
            </a:r>
          </a:p>
          <a:p>
            <a:r>
              <a:rPr lang="pl-PL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AB9891,N452446.70412,W0964601.95134,328.348,NAD83(2011),NAD83(1986),AUTO,AUTO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091491-36D4-4470-A0D0-CC4253CA3135}"/>
              </a:ext>
            </a:extLst>
          </p:cNvPr>
          <p:cNvSpPr txBox="1"/>
          <p:nvPr/>
        </p:nvSpPr>
        <p:spPr>
          <a:xfrm rot="20746236">
            <a:off x="6136634" y="724469"/>
            <a:ext cx="2993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466 marks sample file for SD</a:t>
            </a:r>
          </a:p>
        </p:txBody>
      </p:sp>
    </p:spTree>
    <p:extLst>
      <p:ext uri="{BB962C8B-B14F-4D97-AF65-F5344CB8AC3E}">
        <p14:creationId xmlns:p14="http://schemas.microsoft.com/office/powerpoint/2010/main" val="308671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 a File of Points</a:t>
            </a:r>
          </a:p>
        </p:txBody>
      </p:sp>
      <p:pic>
        <p:nvPicPr>
          <p:cNvPr id="8" name="Content Placeholder 7" descr="Screen Clipping">
            <a:extLst>
              <a:ext uri="{FF2B5EF4-FFF2-40B4-BE49-F238E27FC236}">
                <a16:creationId xmlns:a16="http://schemas.microsoft.com/office/drawing/2014/main" id="{47EBA46B-2D4D-40F0-888A-467A1392294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1"/>
          <a:stretch/>
        </p:blipFill>
        <p:spPr>
          <a:xfrm>
            <a:off x="1" y="1417638"/>
            <a:ext cx="9143070" cy="2544762"/>
          </a:xfrm>
          <a:ln w="12700">
            <a:solidFill>
              <a:schemeClr val="accent1"/>
            </a:solidFill>
          </a:ln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DA80872-022A-41D8-82D2-26384B177948}"/>
              </a:ext>
            </a:extLst>
          </p:cNvPr>
          <p:cNvSpPr/>
          <p:nvPr/>
        </p:nvSpPr>
        <p:spPr>
          <a:xfrm>
            <a:off x="1387644" y="2195506"/>
            <a:ext cx="1442184" cy="254398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A813E51-DF58-422A-A5FF-F1D89DEAC7E2}"/>
              </a:ext>
            </a:extLst>
          </p:cNvPr>
          <p:cNvSpPr/>
          <p:nvPr/>
        </p:nvSpPr>
        <p:spPr>
          <a:xfrm>
            <a:off x="4032521" y="2510062"/>
            <a:ext cx="2079521" cy="979096"/>
          </a:xfrm>
          <a:prstGeom prst="ellipse">
            <a:avLst/>
          </a:prstGeom>
          <a:solidFill>
            <a:srgbClr val="FF0000">
              <a:alpha val="16000"/>
            </a:srgbClr>
          </a:solidFill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EC86D4B-C926-4E44-A380-CA3FF5BFB8DC}"/>
              </a:ext>
            </a:extLst>
          </p:cNvPr>
          <p:cNvSpPr/>
          <p:nvPr/>
        </p:nvSpPr>
        <p:spPr>
          <a:xfrm>
            <a:off x="276645" y="2723356"/>
            <a:ext cx="3580980" cy="157957"/>
          </a:xfrm>
          <a:prstGeom prst="roundRect">
            <a:avLst/>
          </a:prstGeom>
          <a:solidFill>
            <a:srgbClr val="FF0000">
              <a:alpha val="2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C1227D-F675-449D-A306-ECFE42294F5D}"/>
              </a:ext>
            </a:extLst>
          </p:cNvPr>
          <p:cNvSpPr txBox="1"/>
          <p:nvPr/>
        </p:nvSpPr>
        <p:spPr>
          <a:xfrm>
            <a:off x="1180309" y="2010840"/>
            <a:ext cx="4146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50D41C2-AE95-4101-BEC1-755A896941C2}"/>
              </a:ext>
            </a:extLst>
          </p:cNvPr>
          <p:cNvSpPr txBox="1"/>
          <p:nvPr/>
        </p:nvSpPr>
        <p:spPr>
          <a:xfrm>
            <a:off x="5934183" y="2407408"/>
            <a:ext cx="4146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6B727BE-A4DC-4F82-AC17-7B6C51CD6A7A}"/>
              </a:ext>
            </a:extLst>
          </p:cNvPr>
          <p:cNvSpPr txBox="1"/>
          <p:nvPr/>
        </p:nvSpPr>
        <p:spPr>
          <a:xfrm>
            <a:off x="2108736" y="2881313"/>
            <a:ext cx="4146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279688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6" grpId="0" animBg="1"/>
      <p:bldP spid="3" grpId="0"/>
      <p:bldP spid="11" grpId="0"/>
      <p:bldP spid="12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 a File of Points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F7FE6B-AACD-40A0-A097-7890FE7EC0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p:pic>
        <p:nvPicPr>
          <p:cNvPr id="9" name="Picture 8" descr="Screen Clipping">
            <a:extLst>
              <a:ext uri="{FF2B5EF4-FFF2-40B4-BE49-F238E27FC236}">
                <a16:creationId xmlns:a16="http://schemas.microsoft.com/office/drawing/2014/main" id="{31F748AC-1245-4767-BE84-84E46698C0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33" y="1389975"/>
            <a:ext cx="9144000" cy="3098758"/>
          </a:xfrm>
          <a:prstGeom prst="rect">
            <a:avLst/>
          </a:prstGeom>
          <a:ln w="25400">
            <a:solidFill>
              <a:schemeClr val="accent1"/>
            </a:solidFill>
          </a:ln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95D43E-402C-4AFD-8B22-B507AD1470ED}"/>
              </a:ext>
            </a:extLst>
          </p:cNvPr>
          <p:cNvSpPr txBox="1"/>
          <p:nvPr/>
        </p:nvSpPr>
        <p:spPr>
          <a:xfrm rot="21159983">
            <a:off x="976964" y="4749399"/>
            <a:ext cx="39848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Done processing – ready for download!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496CCE80-2086-46CA-BC95-4E293027F27E}"/>
              </a:ext>
            </a:extLst>
          </p:cNvPr>
          <p:cNvSpPr/>
          <p:nvPr/>
        </p:nvSpPr>
        <p:spPr>
          <a:xfrm>
            <a:off x="290513" y="3171825"/>
            <a:ext cx="5341937" cy="379898"/>
          </a:xfrm>
          <a:prstGeom prst="roundRect">
            <a:avLst/>
          </a:prstGeom>
          <a:solidFill>
            <a:srgbClr val="FF0000">
              <a:alpha val="2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DAA62EC-0D4F-4AC7-92D6-398AAE483B78}"/>
              </a:ext>
            </a:extLst>
          </p:cNvPr>
          <p:cNvSpPr/>
          <p:nvPr/>
        </p:nvSpPr>
        <p:spPr>
          <a:xfrm>
            <a:off x="290512" y="3611011"/>
            <a:ext cx="5341937" cy="379898"/>
          </a:xfrm>
          <a:prstGeom prst="roundRect">
            <a:avLst/>
          </a:prstGeom>
          <a:solidFill>
            <a:srgbClr val="FF0000">
              <a:alpha val="2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769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 animBg="1"/>
      <p:bldP spid="14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Convert a File of Points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9" name="Picture 8" descr="Screen Clipping">
            <a:extLst>
              <a:ext uri="{FF2B5EF4-FFF2-40B4-BE49-F238E27FC236}">
                <a16:creationId xmlns:a16="http://schemas.microsoft.com/office/drawing/2014/main" id="{44ACE450-2218-4BB0-AA5E-ED296AE775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86926"/>
            <a:ext cx="9144000" cy="3333381"/>
          </a:xfrm>
          <a:prstGeom prst="rect">
            <a:avLst/>
          </a:prstGeom>
          <a:ln w="25400">
            <a:solidFill>
              <a:schemeClr val="accent1">
                <a:shade val="50000"/>
              </a:schemeClr>
            </a:solidFill>
          </a:ln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29521E3-B58C-4477-A556-8DDF43A51BD6}"/>
              </a:ext>
            </a:extLst>
          </p:cNvPr>
          <p:cNvSpPr txBox="1"/>
          <p:nvPr/>
        </p:nvSpPr>
        <p:spPr>
          <a:xfrm rot="21159983">
            <a:off x="987052" y="4906798"/>
            <a:ext cx="15186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Output File</a:t>
            </a:r>
          </a:p>
        </p:txBody>
      </p:sp>
      <p:pic>
        <p:nvPicPr>
          <p:cNvPr id="8" name="Content Placeholder 7" descr="Screen Clipping">
            <a:extLst>
              <a:ext uri="{FF2B5EF4-FFF2-40B4-BE49-F238E27FC236}">
                <a16:creationId xmlns:a16="http://schemas.microsoft.com/office/drawing/2014/main" id="{20E65366-07F4-4DC9-860B-42AB2FE3944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767"/>
          <a:stretch/>
        </p:blipFill>
        <p:spPr>
          <a:xfrm>
            <a:off x="3898760" y="4837205"/>
            <a:ext cx="4436347" cy="1592624"/>
          </a:xfr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963281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261E7D22-ABE0-4A88-A59B-14105A9A4EB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VERTCON’s limited function is to convert orthometric heights between NAVD88 and NGVD29.</a:t>
            </a:r>
          </a:p>
          <a:p>
            <a:r>
              <a:rPr lang="en-US" dirty="0"/>
              <a:t>On-Line one point at a time:</a:t>
            </a:r>
          </a:p>
          <a:p>
            <a:pPr lvl="1"/>
            <a:r>
              <a:rPr lang="en-US" dirty="0">
                <a:hlinkClick r:id="rId2"/>
              </a:rPr>
              <a:t>https://www.ngs.noaa.gov/cgi-bin/VERTCON/vert_con.prl</a:t>
            </a:r>
            <a:endParaRPr lang="en-US" dirty="0"/>
          </a:p>
          <a:p>
            <a:r>
              <a:rPr lang="en-US" dirty="0"/>
              <a:t>Off-Line version needs to be downloaded and installed.</a:t>
            </a:r>
          </a:p>
          <a:p>
            <a:pPr lvl="1"/>
            <a:r>
              <a:rPr lang="en-US" dirty="0"/>
              <a:t>Includes grids and software</a:t>
            </a:r>
          </a:p>
          <a:p>
            <a:pPr lvl="1"/>
            <a:r>
              <a:rPr lang="en-US" dirty="0"/>
              <a:t>A bit cumbersome to install and to keep current.</a:t>
            </a:r>
          </a:p>
        </p:txBody>
      </p:sp>
    </p:spTree>
    <p:extLst>
      <p:ext uri="{BB962C8B-B14F-4D97-AF65-F5344CB8AC3E}">
        <p14:creationId xmlns:p14="http://schemas.microsoft.com/office/powerpoint/2010/main" val="266170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p:pic>
        <p:nvPicPr>
          <p:cNvPr id="19" name="Content Placeholder 18" descr="Screen Clipping">
            <a:extLst>
              <a:ext uri="{FF2B5EF4-FFF2-40B4-BE49-F238E27FC236}">
                <a16:creationId xmlns:a16="http://schemas.microsoft.com/office/drawing/2014/main" id="{E3047A64-F17A-49A9-834F-912CE516730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3470" y="1322798"/>
            <a:ext cx="6472126" cy="4525963"/>
          </a:xfrm>
          <a:ln>
            <a:solidFill>
              <a:schemeClr val="accent1"/>
            </a:solidFill>
          </a:ln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9A51DBB1-0578-4AC5-8B2B-AF337219C93A}"/>
              </a:ext>
            </a:extLst>
          </p:cNvPr>
          <p:cNvSpPr txBox="1"/>
          <p:nvPr/>
        </p:nvSpPr>
        <p:spPr>
          <a:xfrm rot="20384918">
            <a:off x="6071087" y="3031406"/>
            <a:ext cx="2583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Off Line Version</a:t>
            </a:r>
          </a:p>
          <a:p>
            <a:r>
              <a:rPr lang="en-US" dirty="0">
                <a:solidFill>
                  <a:srgbClr val="FF0000"/>
                </a:solidFill>
              </a:rPr>
              <a:t>Download and Install </a:t>
            </a:r>
          </a:p>
        </p:txBody>
      </p:sp>
    </p:spTree>
    <p:extLst>
      <p:ext uri="{BB962C8B-B14F-4D97-AF65-F5344CB8AC3E}">
        <p14:creationId xmlns:p14="http://schemas.microsoft.com/office/powerpoint/2010/main" val="553375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026" name="Picture 2" descr="https://www.ngs.noaa.gov/CORS/coord_info/velo-igs08-al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9144000" cy="6095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36BE2A-DD90-41CB-88F4-EFDC5B6CF9DA}" type="slidenum">
              <a:rPr lang="en-US" altLang="en-US" smtClean="0"/>
              <a:pPr/>
              <a:t>9</a:t>
            </a:fld>
            <a:endParaRPr lang="en-US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2609ED3-7E9E-46E4-A2F9-D791271F0101}"/>
              </a:ext>
            </a:extLst>
          </p:cNvPr>
          <p:cNvSpPr txBox="1"/>
          <p:nvPr/>
        </p:nvSpPr>
        <p:spPr>
          <a:xfrm>
            <a:off x="2464593" y="274638"/>
            <a:ext cx="4214813" cy="369332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Velocities, relative to IGS08 epoch 2005.00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4140561-4D9B-4033-B26D-F3413124C79A}"/>
              </a:ext>
            </a:extLst>
          </p:cNvPr>
          <p:cNvSpPr/>
          <p:nvPr/>
        </p:nvSpPr>
        <p:spPr>
          <a:xfrm rot="20900215">
            <a:off x="619127" y="2797966"/>
            <a:ext cx="652463" cy="500062"/>
          </a:xfrm>
          <a:prstGeom prst="rect">
            <a:avLst/>
          </a:prstGeom>
          <a:solidFill>
            <a:srgbClr val="7030A0">
              <a:alpha val="20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882766-B55B-4406-A236-6E310C6F1624}"/>
              </a:ext>
            </a:extLst>
          </p:cNvPr>
          <p:cNvSpPr txBox="1"/>
          <p:nvPr/>
        </p:nvSpPr>
        <p:spPr>
          <a:xfrm rot="20228072">
            <a:off x="7560232" y="468758"/>
            <a:ext cx="13125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 Motion?</a:t>
            </a:r>
          </a:p>
        </p:txBody>
      </p:sp>
    </p:spTree>
    <p:extLst>
      <p:ext uri="{BB962C8B-B14F-4D97-AF65-F5344CB8AC3E}">
        <p14:creationId xmlns:p14="http://schemas.microsoft.com/office/powerpoint/2010/main" val="1759464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F7FE6B-AACD-40A0-A097-7890FE7EC0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On-Line Conversion Example</a:t>
            </a:r>
          </a:p>
          <a:p>
            <a:pPr lvl="1"/>
            <a:r>
              <a:rPr lang="en-US" dirty="0"/>
              <a:t>Input Lat Lon in correct format</a:t>
            </a:r>
          </a:p>
          <a:p>
            <a:pPr lvl="2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EEC1EA8-0C40-4ACF-8925-848462F0990D}"/>
              </a:ext>
            </a:extLst>
          </p:cNvPr>
          <p:cNvSpPr txBox="1"/>
          <p:nvPr/>
        </p:nvSpPr>
        <p:spPr>
          <a:xfrm>
            <a:off x="336478" y="2455607"/>
            <a:ext cx="8471043" cy="3785652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Positions may be entered in any of the following three formats: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1. degrees, minutes and decimal seconds (including leading zeros)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(XXX XX XX.XXX)            Lat: (XX </a:t>
            </a:r>
            <a:r>
              <a:rPr lang="en-US" sz="1200" b="1" dirty="0" err="1">
                <a:latin typeface="Courier New" panose="02070309020205020404" pitchFamily="49" charset="0"/>
                <a:cs typeface="Courier New" panose="02070309020205020404" pitchFamily="49" charset="0"/>
              </a:rPr>
              <a:t>XX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XX.XXX)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 33 23.232  good        Lat: 45 33 23.232  good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 98 33 23.232  bad         Lat:  5 33 23.232  bad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 03 23.342  good        Lat: 45 03 03.232  good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  3 23.342  bad         Lat: 45  3  3.232  bad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2. degrees and decimal minutes (including leading zeros)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(XXX XX.XXX)               Lat: (XX XX.XXX)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 23.232  good           Lat: 45 33.232  good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 98 23.232  bad            Lat:  5 23.232  bad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 03.342  good           Lat: 45 03.232  good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  3.342  bad            Lat: 45  3.232  bad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3. decimal degrees (including leading zeros)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(XXX.XXX)                  Lat: (XX.XXX)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098.232  good              Lat: 45.232  good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Lon:  98.232  bad               Lat:  5.232  bad</a:t>
            </a:r>
          </a:p>
          <a:p>
            <a:endParaRPr lang="en-US" sz="1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Note: There MUST be one or more blanks between entry fields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Decimals can be keyed commensurate with the field's precision, but are not required.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02D0739-77B2-4475-B9FB-BDC41A4EFA8D}"/>
              </a:ext>
            </a:extLst>
          </p:cNvPr>
          <p:cNvSpPr/>
          <p:nvPr/>
        </p:nvSpPr>
        <p:spPr>
          <a:xfrm>
            <a:off x="593653" y="2867025"/>
            <a:ext cx="5897636" cy="371475"/>
          </a:xfrm>
          <a:prstGeom prst="roundRect">
            <a:avLst/>
          </a:prstGeom>
          <a:solidFill>
            <a:srgbClr val="FF0000">
              <a:alpha val="22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BA69A6-3A71-4921-90C9-FB5FD79099E1}"/>
              </a:ext>
            </a:extLst>
          </p:cNvPr>
          <p:cNvSpPr txBox="1"/>
          <p:nvPr/>
        </p:nvSpPr>
        <p:spPr>
          <a:xfrm rot="20535845">
            <a:off x="6310313" y="3053833"/>
            <a:ext cx="18526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common formats</a:t>
            </a:r>
          </a:p>
        </p:txBody>
      </p:sp>
    </p:spTree>
    <p:extLst>
      <p:ext uri="{BB962C8B-B14F-4D97-AF65-F5344CB8AC3E}">
        <p14:creationId xmlns:p14="http://schemas.microsoft.com/office/powerpoint/2010/main" val="3213142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F7FE6B-AACD-40A0-A097-7890FE7EC0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Use mark C 300 (OR0485) as example near Chamberlain SD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91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BCD3B31-A173-4FFE-9ABF-B8988F1C5346}"/>
              </a:ext>
            </a:extLst>
          </p:cNvPr>
          <p:cNvSpPr txBox="1"/>
          <p:nvPr/>
        </p:nvSpPr>
        <p:spPr>
          <a:xfrm>
            <a:off x="457200" y="2434976"/>
            <a:ext cx="83785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1        National Geodetic Survey,   Retrieval Date = DECEMBER 19, 2017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***********************************************************************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DESIGNATION -  C 300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                     *CURRENT SURVEY CONTROL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______________________________________________________________________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OR0485* NAD 83(1986) POSITION- 43 46 26.     (N) 099 18 46.     (W)   SCALED    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OR0485* NAVD 88 ORTHO HEIGHT -   517.279 (meters)     1697.11  (feet) ADJUSTED  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______________________________________________________________________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GEOID HEIGHT    -        -25.673 (meters)                     GEOID12B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DYNAMIC HEIGHT  -        517.137 (meters)     1696.64  (feet) COMP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MODELED GRAVITY -    980,328.6   (</a:t>
            </a:r>
            <a:r>
              <a:rPr lang="en-US" sz="1200" b="1" dirty="0" err="1">
                <a:latin typeface="Courier New" panose="02070309020205020404" pitchFamily="49" charset="0"/>
                <a:cs typeface="Courier New" panose="02070309020205020404" pitchFamily="49" charset="0"/>
              </a:rPr>
              <a:t>mgal</a:t>
            </a:r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)                       NAVD 88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VERT ORDER      -  SECOND    CLASS 0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                  SUPERSEDED SURVEY CONTROL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</a:t>
            </a:r>
          </a:p>
          <a:p>
            <a:r>
              <a:rPr lang="en-US" sz="1200" b="1" dirty="0">
                <a:latin typeface="Courier New" panose="02070309020205020404" pitchFamily="49" charset="0"/>
                <a:cs typeface="Courier New" panose="02070309020205020404" pitchFamily="49" charset="0"/>
              </a:rPr>
              <a:t> OR0485  NGVD 29 (??/??/92)  516.937  (m)         1695.98   (f) ADJ UNCH    2 0</a:t>
            </a:r>
          </a:p>
          <a:p>
            <a:endParaRPr lang="en-US" sz="1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277D3DC-9DA0-4EFB-AF22-0C861F126D23}"/>
              </a:ext>
            </a:extLst>
          </p:cNvPr>
          <p:cNvSpPr/>
          <p:nvPr/>
        </p:nvSpPr>
        <p:spPr>
          <a:xfrm>
            <a:off x="1324274" y="3327401"/>
            <a:ext cx="6537025" cy="457200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1F763D1-35FF-438D-808D-6BEA4A48FD00}"/>
              </a:ext>
            </a:extLst>
          </p:cNvPr>
          <p:cNvSpPr/>
          <p:nvPr/>
        </p:nvSpPr>
        <p:spPr>
          <a:xfrm>
            <a:off x="1324275" y="5385595"/>
            <a:ext cx="6537024" cy="221455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0368F11-11C5-456D-B5CC-8B2B6A2B2E0C}"/>
              </a:ext>
            </a:extLst>
          </p:cNvPr>
          <p:cNvSpPr txBox="1"/>
          <p:nvPr/>
        </p:nvSpPr>
        <p:spPr>
          <a:xfrm rot="20918783">
            <a:off x="6897642" y="2762046"/>
            <a:ext cx="2028177" cy="369332"/>
          </a:xfrm>
          <a:prstGeom prst="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to VERTCON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CD8EDC-D24E-40E3-A31B-06CF1745DC93}"/>
              </a:ext>
            </a:extLst>
          </p:cNvPr>
          <p:cNvSpPr txBox="1"/>
          <p:nvPr/>
        </p:nvSpPr>
        <p:spPr>
          <a:xfrm rot="20918783">
            <a:off x="5519886" y="4677719"/>
            <a:ext cx="3419546" cy="369332"/>
          </a:xfrm>
          <a:prstGeom prst="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Expected OUTPUT from VERTCON</a:t>
            </a:r>
          </a:p>
        </p:txBody>
      </p:sp>
    </p:spTree>
    <p:extLst>
      <p:ext uri="{BB962C8B-B14F-4D97-AF65-F5344CB8AC3E}">
        <p14:creationId xmlns:p14="http://schemas.microsoft.com/office/powerpoint/2010/main" val="1773608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pic>
        <p:nvPicPr>
          <p:cNvPr id="8" name="Content Placeholder 7" descr="Screen Clipping">
            <a:extLst>
              <a:ext uri="{FF2B5EF4-FFF2-40B4-BE49-F238E27FC236}">
                <a16:creationId xmlns:a16="http://schemas.microsoft.com/office/drawing/2014/main" id="{96FCDDF8-E613-4406-8694-B581EBE4022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450296"/>
            <a:ext cx="8229600" cy="2825770"/>
          </a:xfrm>
          <a:ln w="19050">
            <a:solidFill>
              <a:srgbClr val="0070C0"/>
            </a:solidFill>
          </a:ln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6DB04C-F86E-4B62-BBC8-1E0D0847F804}"/>
              </a:ext>
            </a:extLst>
          </p:cNvPr>
          <p:cNvSpPr txBox="1"/>
          <p:nvPr/>
        </p:nvSpPr>
        <p:spPr>
          <a:xfrm rot="20918783">
            <a:off x="5575314" y="2790256"/>
            <a:ext cx="2028177" cy="369332"/>
          </a:xfrm>
          <a:prstGeom prst="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to VERTCON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9561C9-B25C-48D1-B2AB-39619A7A2C88}"/>
              </a:ext>
            </a:extLst>
          </p:cNvPr>
          <p:cNvSpPr txBox="1"/>
          <p:nvPr/>
        </p:nvSpPr>
        <p:spPr>
          <a:xfrm>
            <a:off x="1706526" y="1869423"/>
            <a:ext cx="57309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https://www.ngs.noaa.gov/cgi-bin/VERTCON/vert_con.prl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413E6F-60B0-4F73-B31D-0E70C5D8DF4C}"/>
              </a:ext>
            </a:extLst>
          </p:cNvPr>
          <p:cNvSpPr/>
          <p:nvPr/>
        </p:nvSpPr>
        <p:spPr>
          <a:xfrm>
            <a:off x="2899075" y="2552700"/>
            <a:ext cx="1863425" cy="262987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1B4A57B9-D963-4A5F-BED1-805BEFBF7EF5}"/>
              </a:ext>
            </a:extLst>
          </p:cNvPr>
          <p:cNvSpPr/>
          <p:nvPr/>
        </p:nvSpPr>
        <p:spPr>
          <a:xfrm>
            <a:off x="2899075" y="2983909"/>
            <a:ext cx="1863425" cy="262987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F2B88EB8-D9FF-4A57-A611-26F375456EAB}"/>
              </a:ext>
            </a:extLst>
          </p:cNvPr>
          <p:cNvSpPr/>
          <p:nvPr/>
        </p:nvSpPr>
        <p:spPr>
          <a:xfrm>
            <a:off x="2899075" y="3415118"/>
            <a:ext cx="1863425" cy="262987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355B076-52A4-4935-8293-365AB54DE4B2}"/>
              </a:ext>
            </a:extLst>
          </p:cNvPr>
          <p:cNvSpPr/>
          <p:nvPr/>
        </p:nvSpPr>
        <p:spPr>
          <a:xfrm>
            <a:off x="3908286" y="3846327"/>
            <a:ext cx="1049478" cy="262987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0343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9" grpId="0" animBg="1"/>
      <p:bldP spid="10" grpId="0" animBg="1"/>
      <p:bldP spid="12" grpId="0" animBg="1"/>
      <p:bldP spid="14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E39CD6-6E4A-4542-9B24-4D4F274D5305}"/>
              </a:ext>
            </a:extLst>
          </p:cNvPr>
          <p:cNvSpPr txBox="1"/>
          <p:nvPr/>
        </p:nvSpPr>
        <p:spPr>
          <a:xfrm>
            <a:off x="364732" y="1923932"/>
            <a:ext cx="8229600" cy="1815882"/>
          </a:xfrm>
          <a:prstGeom prst="rect">
            <a:avLst/>
          </a:prstGeom>
          <a:noFill/>
          <a:ln w="1905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Questions concerning the VERTCON process may be mailed to NGS</a:t>
            </a:r>
          </a:p>
          <a:p>
            <a:pPr lvl="1"/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 Latitude:       43 46 26</a:t>
            </a:r>
          </a:p>
          <a:p>
            <a:pPr lvl="1"/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Longitude:      099 18 46</a:t>
            </a:r>
          </a:p>
          <a:p>
            <a:pPr lvl="1"/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NAVD 88 height:        517.279</a:t>
            </a:r>
          </a:p>
          <a:p>
            <a:pPr lvl="1"/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lvl="1"/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Datum shift(NAVD 88 minus NGVD 29):    0.343 meter</a:t>
            </a:r>
          </a:p>
          <a:p>
            <a:pPr lvl="1"/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 Converted to NGVD 29 height:  516.936 meters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E3A646A-E51E-48B4-A5E0-A80547D47E11}"/>
              </a:ext>
            </a:extLst>
          </p:cNvPr>
          <p:cNvSpPr txBox="1"/>
          <p:nvPr/>
        </p:nvSpPr>
        <p:spPr>
          <a:xfrm rot="20918783">
            <a:off x="5098344" y="2456100"/>
            <a:ext cx="3262454" cy="369332"/>
          </a:xfrm>
          <a:prstGeom prst="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Actual OUTPUT from VERTCON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F14CD67-0674-4707-BFCC-F03074FD6DBD}"/>
              </a:ext>
            </a:extLst>
          </p:cNvPr>
          <p:cNvSpPr/>
          <p:nvPr/>
        </p:nvSpPr>
        <p:spPr>
          <a:xfrm>
            <a:off x="5331824" y="3168956"/>
            <a:ext cx="1863425" cy="513708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9" name="Content Placeholder 6">
            <a:extLst>
              <a:ext uri="{FF2B5EF4-FFF2-40B4-BE49-F238E27FC236}">
                <a16:creationId xmlns:a16="http://schemas.microsoft.com/office/drawing/2014/main" id="{B07EE4A3-B46E-4F62-8A4B-BFAF8F953D0F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364732" y="4832719"/>
          <a:ext cx="8229600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2724">
                  <a:extLst>
                    <a:ext uri="{9D8B030D-6E8A-4147-A177-3AD203B41FA5}">
                      <a16:colId xmlns:a16="http://schemas.microsoft.com/office/drawing/2014/main" val="1476228419"/>
                    </a:ext>
                  </a:extLst>
                </a:gridCol>
                <a:gridCol w="2845941">
                  <a:extLst>
                    <a:ext uri="{9D8B030D-6E8A-4147-A177-3AD203B41FA5}">
                      <a16:colId xmlns:a16="http://schemas.microsoft.com/office/drawing/2014/main" val="824933"/>
                    </a:ext>
                  </a:extLst>
                </a:gridCol>
                <a:gridCol w="2470935">
                  <a:extLst>
                    <a:ext uri="{9D8B030D-6E8A-4147-A177-3AD203B41FA5}">
                      <a16:colId xmlns:a16="http://schemas.microsoft.com/office/drawing/2014/main" val="2617139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/>
                        <a:t>Expected NGVD29 Height (Datasheet)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/>
                        <a:t>Output NGVD29 Height (VERTCON)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Difference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59870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/>
                        <a:t>516.937 meters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/>
                        <a:t>516.936 meters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0.001 meters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9695920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655DCF2-A3D8-4B65-88D3-B6797FBBE8B4}"/>
              </a:ext>
            </a:extLst>
          </p:cNvPr>
          <p:cNvSpPr txBox="1"/>
          <p:nvPr/>
        </p:nvSpPr>
        <p:spPr>
          <a:xfrm>
            <a:off x="3421293" y="4246108"/>
            <a:ext cx="27329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Compare Results</a:t>
            </a:r>
          </a:p>
        </p:txBody>
      </p:sp>
    </p:spTree>
    <p:extLst>
      <p:ext uri="{BB962C8B-B14F-4D97-AF65-F5344CB8AC3E}">
        <p14:creationId xmlns:p14="http://schemas.microsoft.com/office/powerpoint/2010/main" val="1637420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8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F7FE6B-AACD-40A0-A097-7890FE7EC0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If the ORTHOMETRIC height is not known, VERTCON will compute just the </a:t>
            </a:r>
            <a:r>
              <a:rPr lang="en-US" dirty="0">
                <a:solidFill>
                  <a:srgbClr val="FF0000"/>
                </a:solidFill>
              </a:rPr>
              <a:t>SHIFT</a:t>
            </a:r>
            <a:r>
              <a:rPr lang="en-US" dirty="0"/>
              <a:t> at that location.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pic>
        <p:nvPicPr>
          <p:cNvPr id="8" name="Picture 7" descr="Screen Clipping">
            <a:extLst>
              <a:ext uri="{FF2B5EF4-FFF2-40B4-BE49-F238E27FC236}">
                <a16:creationId xmlns:a16="http://schemas.microsoft.com/office/drawing/2014/main" id="{F5292AC9-334B-460B-A64D-A1AD31F342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098" y="2462111"/>
            <a:ext cx="6013102" cy="2158373"/>
          </a:xfrm>
          <a:prstGeom prst="rect">
            <a:avLst/>
          </a:prstGeom>
          <a:ln w="19050">
            <a:solidFill>
              <a:srgbClr val="0070C0"/>
            </a:solidFill>
          </a:ln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2D48FC2-DC9C-4326-89BD-5A20D323E8E8}"/>
              </a:ext>
            </a:extLst>
          </p:cNvPr>
          <p:cNvSpPr txBox="1"/>
          <p:nvPr/>
        </p:nvSpPr>
        <p:spPr>
          <a:xfrm>
            <a:off x="540099" y="4733498"/>
            <a:ext cx="8229600" cy="1569660"/>
          </a:xfrm>
          <a:prstGeom prst="rect">
            <a:avLst/>
          </a:prstGeom>
          <a:noFill/>
          <a:ln w="1905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Questions concerning the VERTCON process may be mailed to NGS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      Latitude:      43 46 26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     Longitude:     099 18 46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   NAVD 88 height:</a:t>
            </a:r>
          </a:p>
          <a:p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Datum shift(NAVD 88 minus NGVD 29):    0.343 meter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A0022AE-117B-4233-9908-BA7E396D1F3D}"/>
              </a:ext>
            </a:extLst>
          </p:cNvPr>
          <p:cNvSpPr txBox="1"/>
          <p:nvPr/>
        </p:nvSpPr>
        <p:spPr>
          <a:xfrm rot="20918783">
            <a:off x="4391367" y="2734956"/>
            <a:ext cx="2028177" cy="369332"/>
          </a:xfrm>
          <a:prstGeom prst="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INPUT to VERTCON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0A569B5-E3C1-471C-8B38-52B79CCF3E6B}"/>
              </a:ext>
            </a:extLst>
          </p:cNvPr>
          <p:cNvSpPr txBox="1"/>
          <p:nvPr/>
        </p:nvSpPr>
        <p:spPr>
          <a:xfrm rot="20918783">
            <a:off x="5121257" y="5276511"/>
            <a:ext cx="3262454" cy="369332"/>
          </a:xfrm>
          <a:prstGeom prst="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Actual OUTPUT from VERTCON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6CE7AF6-CFBC-47DA-B3CE-50072EAD23AD}"/>
              </a:ext>
            </a:extLst>
          </p:cNvPr>
          <p:cNvSpPr/>
          <p:nvPr/>
        </p:nvSpPr>
        <p:spPr>
          <a:xfrm>
            <a:off x="5199316" y="5988050"/>
            <a:ext cx="1863425" cy="251129"/>
          </a:xfrm>
          <a:prstGeom prst="roundRect">
            <a:avLst/>
          </a:prstGeom>
          <a:solidFill>
            <a:srgbClr val="FF0000">
              <a:alpha val="16000"/>
            </a:srgbClr>
          </a:solidFill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6294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VERTCON</a:t>
            </a:r>
          </a:p>
        </p:txBody>
      </p:sp>
      <p:pic>
        <p:nvPicPr>
          <p:cNvPr id="8" name="Content Placeholder 7" descr="Screen Clipping">
            <a:extLst>
              <a:ext uri="{FF2B5EF4-FFF2-40B4-BE49-F238E27FC236}">
                <a16:creationId xmlns:a16="http://schemas.microsoft.com/office/drawing/2014/main" id="{B71993C2-9162-4226-9AD8-52B281540E5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3" y="1129369"/>
            <a:ext cx="5760016" cy="5092487"/>
          </a:xfrm>
          <a:ln w="19050">
            <a:solidFill>
              <a:srgbClr val="0070C0"/>
            </a:solidFill>
          </a:ln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</p:spPr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95</a:t>
            </a:fld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E47A47-B3E3-4323-AE8E-E693657EB543}"/>
              </a:ext>
            </a:extLst>
          </p:cNvPr>
          <p:cNvSpPr/>
          <p:nvPr/>
        </p:nvSpPr>
        <p:spPr>
          <a:xfrm>
            <a:off x="2387600" y="2311400"/>
            <a:ext cx="1200150" cy="1225550"/>
          </a:xfrm>
          <a:prstGeom prst="rect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090505A-F1A9-47F1-9274-E02CC18DB4EC}"/>
              </a:ext>
            </a:extLst>
          </p:cNvPr>
          <p:cNvGrpSpPr/>
          <p:nvPr/>
        </p:nvGrpSpPr>
        <p:grpSpPr>
          <a:xfrm>
            <a:off x="5917374" y="1916181"/>
            <a:ext cx="3150783" cy="3524348"/>
            <a:chOff x="5917374" y="1916181"/>
            <a:chExt cx="3150783" cy="352434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672EB78-18EF-46F8-AE62-36BB7C6C6870}"/>
                </a:ext>
              </a:extLst>
            </p:cNvPr>
            <p:cNvGrpSpPr/>
            <p:nvPr/>
          </p:nvGrpSpPr>
          <p:grpSpPr>
            <a:xfrm>
              <a:off x="5917374" y="1916181"/>
              <a:ext cx="3150783" cy="3524348"/>
              <a:chOff x="5917374" y="1916181"/>
              <a:chExt cx="3150783" cy="3524348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45E08213-7DBF-4551-A911-6CA8D3D1326C}"/>
                  </a:ext>
                </a:extLst>
              </p:cNvPr>
              <p:cNvGrpSpPr/>
              <p:nvPr/>
            </p:nvGrpSpPr>
            <p:grpSpPr>
              <a:xfrm>
                <a:off x="5917374" y="1916181"/>
                <a:ext cx="3150783" cy="3524348"/>
                <a:chOff x="5917374" y="1916181"/>
                <a:chExt cx="3150783" cy="3524348"/>
              </a:xfrm>
            </p:grpSpPr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1982001A-72BA-4235-A290-D246AF97E3E5}"/>
                    </a:ext>
                  </a:extLst>
                </p:cNvPr>
                <p:cNvGrpSpPr/>
                <p:nvPr/>
              </p:nvGrpSpPr>
              <p:grpSpPr>
                <a:xfrm>
                  <a:off x="5917374" y="1916181"/>
                  <a:ext cx="3150783" cy="3524348"/>
                  <a:chOff x="5917374" y="2078910"/>
                  <a:chExt cx="3150783" cy="3524348"/>
                </a:xfrm>
              </p:grpSpPr>
              <p:pic>
                <p:nvPicPr>
                  <p:cNvPr id="10" name="Picture 9" descr="Screen Clipping">
                    <a:extLst>
                      <a:ext uri="{FF2B5EF4-FFF2-40B4-BE49-F238E27FC236}">
                        <a16:creationId xmlns:a16="http://schemas.microsoft.com/office/drawing/2014/main" id="{314A2489-4336-4601-99DA-213D2B7D455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917374" y="2078910"/>
                    <a:ext cx="3150783" cy="3087768"/>
                  </a:xfrm>
                  <a:prstGeom prst="rect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</p:pic>
              <p:sp>
                <p:nvSpPr>
                  <p:cNvPr id="11" name="TextBox 10">
                    <a:extLst>
                      <a:ext uri="{FF2B5EF4-FFF2-40B4-BE49-F238E27FC236}">
                        <a16:creationId xmlns:a16="http://schemas.microsoft.com/office/drawing/2014/main" id="{F6893FA2-549D-4F5C-B63B-FACC644028E3}"/>
                      </a:ext>
                    </a:extLst>
                  </p:cNvPr>
                  <p:cNvSpPr txBox="1"/>
                  <p:nvPr/>
                </p:nvSpPr>
                <p:spPr>
                  <a:xfrm>
                    <a:off x="6487632" y="5233926"/>
                    <a:ext cx="2264735" cy="369332"/>
                  </a:xfrm>
                  <a:prstGeom prst="rect">
                    <a:avLst/>
                  </a:prstGeom>
                  <a:noFill/>
                  <a:ln w="254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dirty="0"/>
                      <a:t>Upper Midwest Area</a:t>
                    </a:r>
                  </a:p>
                </p:txBody>
              </p:sp>
              <p:sp>
                <p:nvSpPr>
                  <p:cNvPr id="12" name="TextBox 11">
                    <a:extLst>
                      <a:ext uri="{FF2B5EF4-FFF2-40B4-BE49-F238E27FC236}">
                        <a16:creationId xmlns:a16="http://schemas.microsoft.com/office/drawing/2014/main" id="{E3F97BA4-02B1-4AC3-9FD5-07C0AEEF3556}"/>
                      </a:ext>
                    </a:extLst>
                  </p:cNvPr>
                  <p:cNvSpPr txBox="1"/>
                  <p:nvPr/>
                </p:nvSpPr>
                <p:spPr>
                  <a:xfrm>
                    <a:off x="7759286" y="4111500"/>
                    <a:ext cx="540133" cy="369332"/>
                  </a:xfrm>
                  <a:prstGeom prst="rect">
                    <a:avLst/>
                  </a:prstGeom>
                  <a:noFill/>
                  <a:ln w="254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dirty="0">
                        <a:solidFill>
                          <a:srgbClr val="FF0000"/>
                        </a:solidFill>
                      </a:rPr>
                      <a:t>IA</a:t>
                    </a:r>
                  </a:p>
                </p:txBody>
              </p:sp>
              <p:sp>
                <p:nvSpPr>
                  <p:cNvPr id="13" name="TextBox 12">
                    <a:extLst>
                      <a:ext uri="{FF2B5EF4-FFF2-40B4-BE49-F238E27FC236}">
                        <a16:creationId xmlns:a16="http://schemas.microsoft.com/office/drawing/2014/main" id="{334BA588-40A4-4F31-967B-E1172C736B21}"/>
                      </a:ext>
                    </a:extLst>
                  </p:cNvPr>
                  <p:cNvSpPr txBox="1"/>
                  <p:nvPr/>
                </p:nvSpPr>
                <p:spPr>
                  <a:xfrm>
                    <a:off x="7688395" y="3244334"/>
                    <a:ext cx="540133" cy="369332"/>
                  </a:xfrm>
                  <a:prstGeom prst="rect">
                    <a:avLst/>
                  </a:prstGeom>
                  <a:noFill/>
                  <a:ln w="254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dirty="0">
                        <a:solidFill>
                          <a:srgbClr val="FF0000"/>
                        </a:solidFill>
                      </a:rPr>
                      <a:t>MN</a:t>
                    </a:r>
                  </a:p>
                </p:txBody>
              </p:sp>
              <p:sp>
                <p:nvSpPr>
                  <p:cNvPr id="14" name="TextBox 13">
                    <a:extLst>
                      <a:ext uri="{FF2B5EF4-FFF2-40B4-BE49-F238E27FC236}">
                        <a16:creationId xmlns:a16="http://schemas.microsoft.com/office/drawing/2014/main" id="{5BF8591A-E4F9-481B-8F0B-8330C417CF58}"/>
                      </a:ext>
                    </a:extLst>
                  </p:cNvPr>
                  <p:cNvSpPr txBox="1"/>
                  <p:nvPr/>
                </p:nvSpPr>
                <p:spPr>
                  <a:xfrm>
                    <a:off x="6801999" y="3490946"/>
                    <a:ext cx="540133" cy="369332"/>
                  </a:xfrm>
                  <a:prstGeom prst="rect">
                    <a:avLst/>
                  </a:prstGeom>
                  <a:noFill/>
                  <a:ln w="254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dirty="0">
                        <a:solidFill>
                          <a:srgbClr val="FF0000"/>
                        </a:solidFill>
                      </a:rPr>
                      <a:t>SD</a:t>
                    </a:r>
                  </a:p>
                </p:txBody>
              </p:sp>
              <p:sp>
                <p:nvSpPr>
                  <p:cNvPr id="15" name="TextBox 14">
                    <a:extLst>
                      <a:ext uri="{FF2B5EF4-FFF2-40B4-BE49-F238E27FC236}">
                        <a16:creationId xmlns:a16="http://schemas.microsoft.com/office/drawing/2014/main" id="{19FB138A-C388-4551-872A-10D98FF4C40C}"/>
                      </a:ext>
                    </a:extLst>
                  </p:cNvPr>
                  <p:cNvSpPr txBox="1"/>
                  <p:nvPr/>
                </p:nvSpPr>
                <p:spPr>
                  <a:xfrm>
                    <a:off x="6749193" y="2915575"/>
                    <a:ext cx="540133" cy="369332"/>
                  </a:xfrm>
                  <a:prstGeom prst="rect">
                    <a:avLst/>
                  </a:prstGeom>
                  <a:noFill/>
                  <a:ln w="254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dirty="0">
                        <a:solidFill>
                          <a:srgbClr val="FF0000"/>
                        </a:solidFill>
                      </a:rPr>
                      <a:t>ND</a:t>
                    </a:r>
                  </a:p>
                </p:txBody>
              </p:sp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45EC8362-60D1-4F77-8AF4-3993153E1C38}"/>
                      </a:ext>
                    </a:extLst>
                  </p:cNvPr>
                  <p:cNvSpPr txBox="1"/>
                  <p:nvPr/>
                </p:nvSpPr>
                <p:spPr>
                  <a:xfrm>
                    <a:off x="6792431" y="4296166"/>
                    <a:ext cx="540133" cy="369332"/>
                  </a:xfrm>
                  <a:prstGeom prst="rect">
                    <a:avLst/>
                  </a:prstGeom>
                  <a:noFill/>
                  <a:ln w="254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dirty="0">
                        <a:solidFill>
                          <a:srgbClr val="FF0000"/>
                        </a:solidFill>
                      </a:rPr>
                      <a:t>NE</a:t>
                    </a:r>
                  </a:p>
                </p:txBody>
              </p:sp>
            </p:grpSp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AA314C2F-002D-4F01-B8F6-A4418C834BF0}"/>
                    </a:ext>
                  </a:extLst>
                </p:cNvPr>
                <p:cNvSpPr txBox="1"/>
                <p:nvPr/>
              </p:nvSpPr>
              <p:spPr>
                <a:xfrm rot="17985450">
                  <a:off x="8053642" y="3328217"/>
                  <a:ext cx="540133" cy="369332"/>
                </a:xfrm>
                <a:prstGeom prst="rect">
                  <a:avLst/>
                </a:prstGeom>
                <a:noFill/>
                <a:ln w="254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>
                      <a:solidFill>
                        <a:srgbClr val="FFFF00"/>
                      </a:solidFill>
                    </a:rPr>
                    <a:t>0</a:t>
                  </a:r>
                </a:p>
              </p:txBody>
            </p:sp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F4B6A87F-E56E-4FE9-B900-925E78D7F681}"/>
                    </a:ext>
                  </a:extLst>
                </p:cNvPr>
                <p:cNvSpPr txBox="1"/>
                <p:nvPr/>
              </p:nvSpPr>
              <p:spPr>
                <a:xfrm rot="17764531">
                  <a:off x="7266777" y="3273560"/>
                  <a:ext cx="540133" cy="369332"/>
                </a:xfrm>
                <a:prstGeom prst="rect">
                  <a:avLst/>
                </a:prstGeom>
                <a:noFill/>
                <a:ln w="254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>
                      <a:solidFill>
                        <a:srgbClr val="FFFF00"/>
                      </a:solidFill>
                    </a:rPr>
                    <a:t>20</a:t>
                  </a:r>
                </a:p>
              </p:txBody>
            </p: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0CF2E562-443D-41D2-BD50-2C2B7BBED1D1}"/>
                    </a:ext>
                  </a:extLst>
                </p:cNvPr>
                <p:cNvSpPr txBox="1"/>
                <p:nvPr/>
              </p:nvSpPr>
              <p:spPr>
                <a:xfrm rot="17692530">
                  <a:off x="6456723" y="2978567"/>
                  <a:ext cx="527520" cy="369332"/>
                </a:xfrm>
                <a:prstGeom prst="rect">
                  <a:avLst/>
                </a:prstGeom>
                <a:noFill/>
                <a:ln w="254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>
                      <a:solidFill>
                        <a:srgbClr val="FFFF00"/>
                      </a:solidFill>
                    </a:rPr>
                    <a:t>40</a:t>
                  </a:r>
                </a:p>
              </p:txBody>
            </p:sp>
          </p:grp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0E5B31D7-6B1E-4CF5-983E-F7183026F25C}"/>
                  </a:ext>
                </a:extLst>
              </p:cNvPr>
              <p:cNvSpPr txBox="1"/>
              <p:nvPr/>
            </p:nvSpPr>
            <p:spPr>
              <a:xfrm rot="17692530">
                <a:off x="5958952" y="2824407"/>
                <a:ext cx="501408" cy="369332"/>
              </a:xfrm>
              <a:prstGeom prst="rect">
                <a:avLst/>
              </a:prstGeom>
              <a:noFill/>
              <a:ln w="254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FFFF00"/>
                    </a:solidFill>
                  </a:rPr>
                  <a:t>60</a:t>
                </a: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003E8A3-7D2E-4EB1-8565-9665E0E2D84B}"/>
                </a:ext>
              </a:extLst>
            </p:cNvPr>
            <p:cNvSpPr/>
            <p:nvPr/>
          </p:nvSpPr>
          <p:spPr>
            <a:xfrm>
              <a:off x="6234454" y="2384369"/>
              <a:ext cx="1326428" cy="897139"/>
            </a:xfrm>
            <a:custGeom>
              <a:avLst/>
              <a:gdLst>
                <a:gd name="connsiteX0" fmla="*/ 515620 w 528320"/>
                <a:gd name="connsiteY0" fmla="*/ 27940 h 353060"/>
                <a:gd name="connsiteX1" fmla="*/ 523240 w 528320"/>
                <a:gd name="connsiteY1" fmla="*/ 99060 h 353060"/>
                <a:gd name="connsiteX2" fmla="*/ 523240 w 528320"/>
                <a:gd name="connsiteY2" fmla="*/ 241300 h 353060"/>
                <a:gd name="connsiteX3" fmla="*/ 525780 w 528320"/>
                <a:gd name="connsiteY3" fmla="*/ 276860 h 353060"/>
                <a:gd name="connsiteX4" fmla="*/ 528320 w 528320"/>
                <a:gd name="connsiteY4" fmla="*/ 353060 h 353060"/>
                <a:gd name="connsiteX5" fmla="*/ 477520 w 528320"/>
                <a:gd name="connsiteY5" fmla="*/ 325120 h 353060"/>
                <a:gd name="connsiteX6" fmla="*/ 416560 w 528320"/>
                <a:gd name="connsiteY6" fmla="*/ 327660 h 353060"/>
                <a:gd name="connsiteX7" fmla="*/ 381000 w 528320"/>
                <a:gd name="connsiteY7" fmla="*/ 304800 h 353060"/>
                <a:gd name="connsiteX8" fmla="*/ 0 w 528320"/>
                <a:gd name="connsiteY8" fmla="*/ 281940 h 353060"/>
                <a:gd name="connsiteX9" fmla="*/ 30480 w 528320"/>
                <a:gd name="connsiteY9" fmla="*/ 0 h 353060"/>
                <a:gd name="connsiteX10" fmla="*/ 464820 w 528320"/>
                <a:gd name="connsiteY10" fmla="*/ 27940 h 35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320" h="353060">
                  <a:moveTo>
                    <a:pt x="515620" y="27940"/>
                  </a:moveTo>
                  <a:lnTo>
                    <a:pt x="523240" y="99060"/>
                  </a:lnTo>
                  <a:lnTo>
                    <a:pt x="523240" y="241300"/>
                  </a:lnTo>
                  <a:lnTo>
                    <a:pt x="525780" y="276860"/>
                  </a:lnTo>
                  <a:cubicBezTo>
                    <a:pt x="526627" y="302260"/>
                    <a:pt x="527473" y="327660"/>
                    <a:pt x="528320" y="353060"/>
                  </a:cubicBezTo>
                  <a:lnTo>
                    <a:pt x="477520" y="325120"/>
                  </a:lnTo>
                  <a:lnTo>
                    <a:pt x="416560" y="327660"/>
                  </a:lnTo>
                  <a:lnTo>
                    <a:pt x="381000" y="304800"/>
                  </a:lnTo>
                  <a:lnTo>
                    <a:pt x="0" y="281940"/>
                  </a:lnTo>
                  <a:lnTo>
                    <a:pt x="30480" y="0"/>
                  </a:lnTo>
                  <a:lnTo>
                    <a:pt x="464820" y="2794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AA4C6605-85AE-445C-BFD4-1B943D488F41}"/>
              </a:ext>
            </a:extLst>
          </p:cNvPr>
          <p:cNvSpPr txBox="1"/>
          <p:nvPr/>
        </p:nvSpPr>
        <p:spPr>
          <a:xfrm rot="20641782">
            <a:off x="6868686" y="1265987"/>
            <a:ext cx="20530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~ 20 to 60 cm in ND</a:t>
            </a: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0F5A7DBA-3800-46BF-8D8A-5E080DA7AEA7}"/>
              </a:ext>
            </a:extLst>
          </p:cNvPr>
          <p:cNvCxnSpPr>
            <a:cxnSpLocks/>
            <a:stCxn id="22" idx="1"/>
            <a:endCxn id="15" idx="0"/>
          </p:cNvCxnSpPr>
          <p:nvPr/>
        </p:nvCxnSpPr>
        <p:spPr>
          <a:xfrm>
            <a:off x="6908304" y="1733083"/>
            <a:ext cx="110956" cy="1019763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4A71D592-27C6-4B0C-AEC3-1B6093059C1F}"/>
              </a:ext>
            </a:extLst>
          </p:cNvPr>
          <p:cNvCxnSpPr>
            <a:cxnSpLocks/>
            <a:stCxn id="3" idx="3"/>
            <a:endCxn id="22" idx="1"/>
          </p:cNvCxnSpPr>
          <p:nvPr/>
        </p:nvCxnSpPr>
        <p:spPr>
          <a:xfrm flipV="1">
            <a:off x="3587750" y="1733083"/>
            <a:ext cx="3320554" cy="1191092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9385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DFB6A2-A4DE-454A-9C0C-AE2AF2EBA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VDATUM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F7FE6B-AACD-40A0-A097-7890FE7EC0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While VERTCON is a limited focus product, some of you may need to consider other datums.</a:t>
            </a:r>
          </a:p>
          <a:p>
            <a:pPr lvl="1"/>
            <a:r>
              <a:rPr lang="en-US" dirty="0"/>
              <a:t>IGLD 1985</a:t>
            </a:r>
          </a:p>
          <a:p>
            <a:pPr lvl="1"/>
            <a:r>
              <a:rPr lang="en-US" dirty="0"/>
              <a:t>Various tidal datums – such as </a:t>
            </a:r>
          </a:p>
          <a:p>
            <a:pPr lvl="2"/>
            <a:r>
              <a:rPr lang="en-US" dirty="0"/>
              <a:t>Mean lower low water</a:t>
            </a:r>
          </a:p>
          <a:p>
            <a:pPr lvl="2"/>
            <a:r>
              <a:rPr lang="en-US" dirty="0"/>
              <a:t>Mean higher high water</a:t>
            </a:r>
          </a:p>
          <a:p>
            <a:r>
              <a:rPr lang="en-US" dirty="0"/>
              <a:t>For those purposes, NGS has produced VDATUM.</a:t>
            </a:r>
          </a:p>
          <a:p>
            <a:pPr lvl="1"/>
            <a:r>
              <a:rPr lang="en-US" dirty="0"/>
              <a:t>Includes </a:t>
            </a:r>
            <a:r>
              <a:rPr lang="en-US" i="1" dirty="0">
                <a:solidFill>
                  <a:srgbClr val="FF0000"/>
                </a:solidFill>
              </a:rPr>
              <a:t>some</a:t>
            </a:r>
            <a:r>
              <a:rPr lang="en-US" dirty="0"/>
              <a:t> horizontal reference frame conversions</a:t>
            </a:r>
          </a:p>
          <a:p>
            <a:pPr lvl="1"/>
            <a:r>
              <a:rPr lang="en-US" dirty="0"/>
              <a:t>And vertical reference conversions</a:t>
            </a:r>
          </a:p>
          <a:p>
            <a:r>
              <a:rPr lang="en-US" dirty="0"/>
              <a:t>I recommend </a:t>
            </a:r>
          </a:p>
          <a:p>
            <a:pPr lvl="1"/>
            <a:r>
              <a:rPr lang="en-US" dirty="0"/>
              <a:t>NCAT for horizontal as it is state-of-the-art and comprehensive.</a:t>
            </a:r>
          </a:p>
          <a:p>
            <a:pPr lvl="1"/>
            <a:r>
              <a:rPr lang="en-US" dirty="0"/>
              <a:t>VDATUM for vertical as it is versatile (single points or input file)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88BF4E-C546-48BC-BCEA-9A035C633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75DDEC-C550-4F53-A3EB-C28EB7FB2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F3C0EE-1D57-4594-BDF0-134A58002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073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EF5A6B-5296-4C61-8B58-5773EE8B38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Good News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54C04DE-8860-4810-985C-4C02D5E74A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2"/>
            <a:ext cx="3702818" cy="4525963"/>
          </a:xfrm>
        </p:spPr>
        <p:txBody>
          <a:bodyPr/>
          <a:lstStyle/>
          <a:p>
            <a:r>
              <a:rPr lang="en-US" dirty="0"/>
              <a:t>NCAT will incorporate the functionality of VERTCON to convert heights.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BE2332C-7E46-451F-96A0-F3F22AB749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2B5A409-4C58-44F0-9014-7680C44B6D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D60D85-DE9E-403A-8279-520B83644B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FA9F934-BA13-413C-9FBD-1C8DA339A48E}"/>
              </a:ext>
            </a:extLst>
          </p:cNvPr>
          <p:cNvSpPr txBox="1"/>
          <p:nvPr/>
        </p:nvSpPr>
        <p:spPr>
          <a:xfrm>
            <a:off x="6694715" y="5552943"/>
            <a:ext cx="14268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NAPGD2022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CFE8D9B-7B1B-48D3-A61F-BC1D74597C50}"/>
              </a:ext>
            </a:extLst>
          </p:cNvPr>
          <p:cNvSpPr txBox="1"/>
          <p:nvPr/>
        </p:nvSpPr>
        <p:spPr>
          <a:xfrm>
            <a:off x="1917560" y="5558297"/>
            <a:ext cx="10031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NAVD88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2F1C6B3-50CF-4C20-AA9F-173D268B53E7}"/>
              </a:ext>
            </a:extLst>
          </p:cNvPr>
          <p:cNvSpPr txBox="1"/>
          <p:nvPr/>
        </p:nvSpPr>
        <p:spPr>
          <a:xfrm>
            <a:off x="4282482" y="2416576"/>
            <a:ext cx="10236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NGVD29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B5A2611-C938-4EA1-A968-33038BAAF114}"/>
              </a:ext>
            </a:extLst>
          </p:cNvPr>
          <p:cNvCxnSpPr>
            <a:cxnSpLocks/>
            <a:endCxn id="48" idx="3"/>
          </p:cNvCxnSpPr>
          <p:nvPr/>
        </p:nvCxnSpPr>
        <p:spPr>
          <a:xfrm flipH="1">
            <a:off x="2920720" y="2863850"/>
            <a:ext cx="1822730" cy="2879113"/>
          </a:xfrm>
          <a:prstGeom prst="straightConnector1">
            <a:avLst/>
          </a:prstGeom>
          <a:ln w="28575">
            <a:headEnd type="stealth" w="lg" len="lg"/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2B009063-DAE0-41F4-A20D-6C35B73F0AA2}"/>
              </a:ext>
            </a:extLst>
          </p:cNvPr>
          <p:cNvCxnSpPr>
            <a:cxnSpLocks/>
          </p:cNvCxnSpPr>
          <p:nvPr/>
        </p:nvCxnSpPr>
        <p:spPr>
          <a:xfrm>
            <a:off x="4794320" y="2785908"/>
            <a:ext cx="1829218" cy="2857655"/>
          </a:xfrm>
          <a:prstGeom prst="straightConnector1">
            <a:avLst/>
          </a:prstGeom>
          <a:ln w="28575">
            <a:prstDash val="dash"/>
            <a:headEnd type="stealth" w="lg" len="lg"/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92C7CB57-5BCA-41B6-AFDE-34E883774FE1}"/>
              </a:ext>
            </a:extLst>
          </p:cNvPr>
          <p:cNvCxnSpPr>
            <a:cxnSpLocks/>
          </p:cNvCxnSpPr>
          <p:nvPr/>
        </p:nvCxnSpPr>
        <p:spPr>
          <a:xfrm flipH="1">
            <a:off x="3041650" y="5737609"/>
            <a:ext cx="3653065" cy="0"/>
          </a:xfrm>
          <a:prstGeom prst="straightConnector1">
            <a:avLst/>
          </a:prstGeom>
          <a:ln w="28575">
            <a:prstDash val="dash"/>
            <a:headEnd type="stealth" w="lg" len="lg"/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369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867E9C-F2BC-4ECB-BCEE-B1ACE2DDA5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trike="sngStrike" dirty="0"/>
              <a:t>Beta</a:t>
            </a:r>
            <a:r>
              <a:rPr lang="en-US" dirty="0"/>
              <a:t> NCAT Interface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D4E0D9-D9CF-4BB1-AE83-F990E7C9F29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C88461-EBD9-4B62-AB21-DA638E8D10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10BDE4-21A9-4800-8FBF-C11C2A1D58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4509A9-C040-4A2D-B165-A6B2836E5E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9922B4D-8AA7-494E-9F1D-28FB2EF3F84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0884" b="5537"/>
          <a:stretch/>
        </p:blipFill>
        <p:spPr>
          <a:xfrm>
            <a:off x="0" y="1647825"/>
            <a:ext cx="9144000" cy="476504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8CA0D78C-F646-41CE-9983-B46D2B09E8B5}"/>
              </a:ext>
            </a:extLst>
          </p:cNvPr>
          <p:cNvSpPr/>
          <p:nvPr/>
        </p:nvSpPr>
        <p:spPr>
          <a:xfrm>
            <a:off x="2743200" y="3017520"/>
            <a:ext cx="955040" cy="259080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4FDA90F-F6D2-433A-ABB6-AF647EDCD25E}"/>
              </a:ext>
            </a:extLst>
          </p:cNvPr>
          <p:cNvSpPr/>
          <p:nvPr/>
        </p:nvSpPr>
        <p:spPr>
          <a:xfrm>
            <a:off x="2265680" y="5184775"/>
            <a:ext cx="6543040" cy="365125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EDD1A41-4061-48DF-9221-C3D388620E5F}"/>
              </a:ext>
            </a:extLst>
          </p:cNvPr>
          <p:cNvSpPr txBox="1"/>
          <p:nvPr/>
        </p:nvSpPr>
        <p:spPr>
          <a:xfrm rot="20105975">
            <a:off x="5367529" y="2676435"/>
            <a:ext cx="2898648" cy="120032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/>
              <a:t>Good news - NGS just released new version of NCAT to include HEIGHT conversions in January 2020.</a:t>
            </a:r>
          </a:p>
        </p:txBody>
      </p:sp>
    </p:spTree>
    <p:extLst>
      <p:ext uri="{BB962C8B-B14F-4D97-AF65-F5344CB8AC3E}">
        <p14:creationId xmlns:p14="http://schemas.microsoft.com/office/powerpoint/2010/main" val="2263097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19041C-C21B-43D5-BD9C-DE1581203E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Good Advice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C07816-B406-484D-A16C-D7AAD711B6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2"/>
            <a:ext cx="8229600" cy="4525963"/>
          </a:xfrm>
        </p:spPr>
        <p:txBody>
          <a:bodyPr/>
          <a:lstStyle/>
          <a:p>
            <a:r>
              <a:rPr lang="en-US" sz="3200" dirty="0"/>
              <a:t>Whatever conversion software you use, whether NGS or commercial, be SURE you TEST using NGS Datasheets as “truth”.</a:t>
            </a:r>
          </a:p>
          <a:p>
            <a:endParaRPr lang="en-US" sz="3200" dirty="0"/>
          </a:p>
          <a:p>
            <a:r>
              <a:rPr lang="en-US" sz="3200" dirty="0"/>
              <a:t>Compare “expected” results (from datasheet) to “output” (from software).</a:t>
            </a:r>
          </a:p>
          <a:p>
            <a:endParaRPr lang="en-US" sz="3200" dirty="0"/>
          </a:p>
          <a:p>
            <a:r>
              <a:rPr lang="en-US" sz="3200" dirty="0"/>
              <a:t>You or software could be wrong.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98265C-D1C5-4EBD-87AA-D9B61FF034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19, 2020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C10743-D43D-461E-B8E0-78174D08BA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2020 MSPS Annual Meeting, Duluth MN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C3DBE56-9F5A-428B-AE40-AFA77EBCDB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220C3D0-729A-4A15-8E23-72CBC95666E6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F52F203-73A1-4DE8-A3B6-322460C2EA22}"/>
              </a:ext>
            </a:extLst>
          </p:cNvPr>
          <p:cNvSpPr txBox="1"/>
          <p:nvPr/>
        </p:nvSpPr>
        <p:spPr>
          <a:xfrm rot="20747885">
            <a:off x="6036353" y="4606230"/>
            <a:ext cx="26228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Verify, then Trust</a:t>
            </a:r>
          </a:p>
        </p:txBody>
      </p:sp>
    </p:spTree>
    <p:extLst>
      <p:ext uri="{BB962C8B-B14F-4D97-AF65-F5344CB8AC3E}">
        <p14:creationId xmlns:p14="http://schemas.microsoft.com/office/powerpoint/2010/main" val="71147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heme/theme1.xml><?xml version="1.0" encoding="utf-8"?>
<a:theme xmlns:a="http://schemas.openxmlformats.org/drawingml/2006/main" name="NGS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NGS Theme" id="{7AC03F77-4336-4785-93A4-8AF70ED65B54}" vid="{C90D1175-02D7-4881-A9D7-A06BC0490FDB}"/>
    </a:ext>
  </a:extLst>
</a:theme>
</file>

<file path=ppt/theme/theme2.xml><?xml version="1.0" encoding="utf-8"?>
<a:theme xmlns:a="http://schemas.openxmlformats.org/drawingml/2006/main" name="1_NGS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Theme1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NGS Theme</Template>
  <TotalTime>12245</TotalTime>
  <Words>7364</Words>
  <Application>Microsoft Office PowerPoint</Application>
  <PresentationFormat>On-screen Show (4:3)</PresentationFormat>
  <Paragraphs>1323</Paragraphs>
  <Slides>119</Slides>
  <Notes>8</Notes>
  <HiddenSlides>2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119</vt:i4>
      </vt:variant>
    </vt:vector>
  </HeadingPairs>
  <TitlesOfParts>
    <vt:vector size="134" baseType="lpstr">
      <vt:lpstr>Arial</vt:lpstr>
      <vt:lpstr>Arial</vt:lpstr>
      <vt:lpstr>Calibri</vt:lpstr>
      <vt:lpstr>Calibri Light</vt:lpstr>
      <vt:lpstr>Cambria</vt:lpstr>
      <vt:lpstr>Courier New</vt:lpstr>
      <vt:lpstr>Gill Sans MT</vt:lpstr>
      <vt:lpstr>Symbol</vt:lpstr>
      <vt:lpstr>Times New Roman</vt:lpstr>
      <vt:lpstr>Wingdings</vt:lpstr>
      <vt:lpstr>NGS Theme</vt:lpstr>
      <vt:lpstr>1_NGS theme</vt:lpstr>
      <vt:lpstr>Theme1</vt:lpstr>
      <vt:lpstr>Office Theme</vt:lpstr>
      <vt:lpstr>Acrobat Document</vt:lpstr>
      <vt:lpstr> NGS Progress Towards 2022 </vt:lpstr>
      <vt:lpstr>Session Outline</vt:lpstr>
      <vt:lpstr>Why replace NAVD 88 and NAD 83?</vt:lpstr>
      <vt:lpstr>Why replace NAVD 88 and NAD 83?</vt:lpstr>
      <vt:lpstr>Access / Trust / Motion</vt:lpstr>
      <vt:lpstr>PowerPoint Presentation</vt:lpstr>
      <vt:lpstr>North Dakota Passive Mark Network</vt:lpstr>
      <vt:lpstr>Minnesota Level Network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Behind the Scenes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Access to New Datum – Now and Future</vt:lpstr>
      <vt:lpstr>Summary:  The NSRS in 2022…</vt:lpstr>
      <vt:lpstr>New Names</vt:lpstr>
      <vt:lpstr>New Names</vt:lpstr>
      <vt:lpstr>Intra-frame velocities</vt:lpstr>
      <vt:lpstr>Blueprints for 2022</vt:lpstr>
      <vt:lpstr>PowerPoint Presentation</vt:lpstr>
      <vt:lpstr>SPCS and LDP Design Goals</vt:lpstr>
      <vt:lpstr>Consider North Carolina SPCS 83 Zone</vt:lpstr>
      <vt:lpstr>Secant Lambert Cone</vt:lpstr>
      <vt:lpstr>Tangent Lambert Cone</vt:lpstr>
      <vt:lpstr>Non-Intersecting Lambert Cone</vt:lpstr>
      <vt:lpstr>Design to Fit Terrain 1</vt:lpstr>
      <vt:lpstr>Design to Fit Terrain 2</vt:lpstr>
      <vt:lpstr>Design to Fit Terrain 3</vt:lpstr>
      <vt:lpstr>Design to Fit Terrain 4</vt:lpstr>
      <vt:lpstr>Louisiana (existing SPCS 83)</vt:lpstr>
      <vt:lpstr>Louisiana (preliminary SPCS 2022)</vt:lpstr>
      <vt:lpstr>Colorado (existing SPCS 83)</vt:lpstr>
      <vt:lpstr>Colorado (preliminary SPCS 2022</vt:lpstr>
      <vt:lpstr>Montana</vt:lpstr>
      <vt:lpstr>Montana</vt:lpstr>
      <vt:lpstr>PowerPoint Presentation</vt:lpstr>
      <vt:lpstr>PowerPoint Presentation</vt:lpstr>
      <vt:lpstr>Statewide Kansas 1-zone &amp; 2-zone Lambert</vt:lpstr>
      <vt:lpstr>Statewide Kansas UTM Zone 14</vt:lpstr>
      <vt:lpstr>PowerPoint Presentation</vt:lpstr>
      <vt:lpstr>PowerPoint Presentation</vt:lpstr>
      <vt:lpstr>PowerPoint Presentation</vt:lpstr>
      <vt:lpstr>North Dakota Counties</vt:lpstr>
      <vt:lpstr>North Dakota Shaded Relief</vt:lpstr>
      <vt:lpstr>Rainbow Map of ND</vt:lpstr>
      <vt:lpstr>PowerPoint Presentation</vt:lpstr>
      <vt:lpstr>PowerPoint Presentation</vt:lpstr>
      <vt:lpstr>Minnesota SPCS &amp; LDP Design</vt:lpstr>
      <vt:lpstr>Example Proposals</vt:lpstr>
      <vt:lpstr>NGS Tools NADCON, VERTCON, and NCAT </vt:lpstr>
      <vt:lpstr>Historical Overview:  Problems</vt:lpstr>
      <vt:lpstr>Historical Overview:  Problems</vt:lpstr>
      <vt:lpstr>Need for New Conversion Tools</vt:lpstr>
      <vt:lpstr>Biquadratic Interpolation</vt:lpstr>
      <vt:lpstr>Included Datums</vt:lpstr>
      <vt:lpstr>NADCON5 Process (1/2)</vt:lpstr>
      <vt:lpstr>NADCON5 Process (2/2)</vt:lpstr>
      <vt:lpstr>Pull from IDB</vt:lpstr>
      <vt:lpstr>Coordinate Differences</vt:lpstr>
      <vt:lpstr>Outlier Removal</vt:lpstr>
      <vt:lpstr>Thin the Data</vt:lpstr>
      <vt:lpstr>Error Grid</vt:lpstr>
      <vt:lpstr>NADCON 5 / NCAT</vt:lpstr>
      <vt:lpstr>PowerPoint Presentation</vt:lpstr>
      <vt:lpstr>NADCON 5 (NCAT)</vt:lpstr>
      <vt:lpstr>NADCON 5 (NCAT)</vt:lpstr>
      <vt:lpstr>NADCON 5 (NCAT)</vt:lpstr>
      <vt:lpstr>NADCON 5 (NCAT)</vt:lpstr>
      <vt:lpstr>Enter Data </vt:lpstr>
      <vt:lpstr>Enter Data </vt:lpstr>
      <vt:lpstr>CONVERT</vt:lpstr>
      <vt:lpstr>Compare</vt:lpstr>
      <vt:lpstr>OPTIONS</vt:lpstr>
      <vt:lpstr>OPTIONS</vt:lpstr>
      <vt:lpstr>Convert a File of Points</vt:lpstr>
      <vt:lpstr>Convert a File of Points</vt:lpstr>
      <vt:lpstr>Convert a File of Points</vt:lpstr>
      <vt:lpstr>Convert a File of Points</vt:lpstr>
      <vt:lpstr>Convert a File of Points</vt:lpstr>
      <vt:lpstr>Convert a File of Points</vt:lpstr>
      <vt:lpstr>VERTCON</vt:lpstr>
      <vt:lpstr>VERTCON</vt:lpstr>
      <vt:lpstr>VERTCON</vt:lpstr>
      <vt:lpstr>VERTCON</vt:lpstr>
      <vt:lpstr>VERTCON</vt:lpstr>
      <vt:lpstr>VERTCON</vt:lpstr>
      <vt:lpstr>VERTCON</vt:lpstr>
      <vt:lpstr>VERTCON</vt:lpstr>
      <vt:lpstr>VDATUM</vt:lpstr>
      <vt:lpstr>Good News</vt:lpstr>
      <vt:lpstr>Beta NCAT Interface</vt:lpstr>
      <vt:lpstr>Good Advice</vt:lpstr>
      <vt:lpstr>Change and Preparedness</vt:lpstr>
      <vt:lpstr>NGS “New Datums” Pages</vt:lpstr>
      <vt:lpstr>SHIFTS:  1.25 meters N&amp;W x 0.75 meters VERT</vt:lpstr>
      <vt:lpstr>Databases and Software</vt:lpstr>
      <vt:lpstr>Client and Employee Education</vt:lpstr>
      <vt:lpstr>Correct and Current Metadata</vt:lpstr>
      <vt:lpstr>Laws and Rules</vt:lpstr>
      <vt:lpstr>Plan for the Future</vt:lpstr>
      <vt:lpstr>PowerPoint Presentation</vt:lpstr>
      <vt:lpstr>Plan for the Future</vt:lpstr>
      <vt:lpstr>Plan for the Future</vt:lpstr>
      <vt:lpstr>Plan for the Future</vt:lpstr>
      <vt:lpstr>Plan for the Future</vt:lpstr>
      <vt:lpstr>Plan for the Future</vt:lpstr>
      <vt:lpstr>How to Plan for the Future</vt:lpstr>
      <vt:lpstr>NGS Webinars</vt:lpstr>
      <vt:lpstr>NGS Webinars</vt:lpstr>
      <vt:lpstr>NGS Webinars</vt:lpstr>
      <vt:lpstr>Homework Assignment</vt:lpstr>
      <vt:lpstr>Contact</vt:lpstr>
    </vt:vector>
  </TitlesOfParts>
  <Company>NOS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OPUS-Projects Manager Training</dc:title>
  <dc:subject>Introduction</dc:subject>
  <dc:creator>mark.schenewerk</dc:creator>
  <cp:keywords>OPUS-Projects</cp:keywords>
  <cp:lastModifiedBy>David Zenk</cp:lastModifiedBy>
  <cp:revision>442</cp:revision>
  <cp:lastPrinted>2019-11-29T20:36:55Z</cp:lastPrinted>
  <dcterms:created xsi:type="dcterms:W3CDTF">2010-09-08T16:22:07Z</dcterms:created>
  <dcterms:modified xsi:type="dcterms:W3CDTF">2020-02-13T18:43:47Z</dcterms:modified>
  <cp:category>training</cp:category>
</cp:coreProperties>
</file>