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customXml/itemProps8.xml" ContentType="application/vnd.openxmlformats-officedocument.customXmlProperties+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customXml/itemProps6.xml" ContentType="application/vnd.openxmlformats-officedocument.customXmlProperties+xml"/>
  <Override PartName="/customXml/itemProps7.xml" ContentType="application/vnd.openxmlformats-officedocument.customXmlProperties+xml"/>
  <Override PartName="/ppt/notesSlides/notesSlide6.xml" ContentType="application/vnd.openxmlformats-officedocument.presentationml.notesSlide+xml"/>
  <Override PartName="/ppt/notesSlides/notesSlide7.xml" ContentType="application/vnd.openxmlformats-officedocument.presentationml.notesSlide+xml"/>
  <Override PartName="/customXml/itemProps4.xml" ContentType="application/vnd.openxmlformats-officedocument.customXmlProperties+xml"/>
  <Override PartName="/customXml/itemProps5.xml" ContentType="application/vnd.openxmlformats-officedocument.customXml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6595" r:id="rId9"/>
  </p:sldMasterIdLst>
  <p:notesMasterIdLst>
    <p:notesMasterId r:id="rId25"/>
  </p:notesMasterIdLst>
  <p:sldIdLst>
    <p:sldId id="403" r:id="rId10"/>
    <p:sldId id="404" r:id="rId11"/>
    <p:sldId id="423" r:id="rId12"/>
    <p:sldId id="424" r:id="rId13"/>
    <p:sldId id="425" r:id="rId14"/>
    <p:sldId id="426" r:id="rId15"/>
    <p:sldId id="405" r:id="rId16"/>
    <p:sldId id="417" r:id="rId17"/>
    <p:sldId id="427" r:id="rId18"/>
    <p:sldId id="419" r:id="rId19"/>
    <p:sldId id="418" r:id="rId20"/>
    <p:sldId id="416" r:id="rId21"/>
    <p:sldId id="406" r:id="rId22"/>
    <p:sldId id="420" r:id="rId23"/>
    <p:sldId id="37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0" userDrawn="1">
          <p15:clr>
            <a:srgbClr val="A4A3A4"/>
          </p15:clr>
        </p15:guide>
        <p15:guide id="2" orient="horz" pos="3888" userDrawn="1">
          <p15:clr>
            <a:srgbClr val="A4A3A4"/>
          </p15:clr>
        </p15:guide>
        <p15:guide id="3" pos="576" userDrawn="1">
          <p15:clr>
            <a:srgbClr val="A4A3A4"/>
          </p15:clr>
        </p15:guide>
        <p15:guide id="4" pos="71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8000FF"/>
    <a:srgbClr val="CA6B19"/>
    <a:srgbClr val="D2BF3F"/>
    <a:srgbClr val="D1C343"/>
    <a:srgbClr val="019DA4"/>
    <a:srgbClr val="004547"/>
    <a:srgbClr val="8E499B"/>
    <a:srgbClr val="4B2D91"/>
    <a:srgbClr val="643CBE"/>
    <a:srgbClr val="5F5FF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24" autoAdjust="0"/>
    <p:restoredTop sz="83578" autoAdjust="0"/>
  </p:normalViewPr>
  <p:slideViewPr>
    <p:cSldViewPr snapToGrid="0" showGuides="1">
      <p:cViewPr varScale="1">
        <p:scale>
          <a:sx n="70" d="100"/>
          <a:sy n="70" d="100"/>
        </p:scale>
        <p:origin x="-1152" y="-72"/>
      </p:cViewPr>
      <p:guideLst>
        <p:guide orient="horz" pos="430"/>
        <p:guide orient="horz" pos="3888"/>
        <p:guide pos="576"/>
        <p:guide pos="71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customXml" Target="../customXml/item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5498D241-0AB7-BC44-80E8-F0A20AF46E9E}" type="datetimeFigureOut">
              <a:rPr lang="en-US" smtClean="0"/>
              <a:pPr/>
              <a:t>7/12/2014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3E7143C0-4F23-B545-9533-520B5A87CA1E}" type="slidenum">
              <a:rPr lang="en-US" smtClean="0"/>
              <a:pPr/>
              <a:t>‹#›</a:t>
            </a:fld>
            <a:endParaRPr lang="en-US" dirty="0"/>
          </a:p>
        </p:txBody>
      </p:sp>
    </p:spTree>
    <p:extLst>
      <p:ext uri="{BB962C8B-B14F-4D97-AF65-F5344CB8AC3E}">
        <p14:creationId xmlns:p14="http://schemas.microsoft.com/office/powerpoint/2010/main" xmlns="" val="407758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94" eaLnBrk="0" hangingPunct="0">
              <a:spcBef>
                <a:spcPct val="30000"/>
              </a:spcBef>
              <a:defRPr sz="1200">
                <a:solidFill>
                  <a:schemeClr val="tx1"/>
                </a:solidFill>
                <a:latin typeface="Arial" charset="0"/>
              </a:defRPr>
            </a:lvl1pPr>
            <a:lvl2pPr marL="714496" indent="-274807" defTabSz="914494" eaLnBrk="0" hangingPunct="0">
              <a:spcBef>
                <a:spcPct val="30000"/>
              </a:spcBef>
              <a:defRPr sz="1200">
                <a:solidFill>
                  <a:schemeClr val="tx1"/>
                </a:solidFill>
                <a:latin typeface="Arial" charset="0"/>
              </a:defRPr>
            </a:lvl2pPr>
            <a:lvl3pPr marL="1099224" indent="-219845" defTabSz="914494" eaLnBrk="0" hangingPunct="0">
              <a:spcBef>
                <a:spcPct val="30000"/>
              </a:spcBef>
              <a:defRPr sz="1200">
                <a:solidFill>
                  <a:schemeClr val="tx1"/>
                </a:solidFill>
                <a:latin typeface="Arial" charset="0"/>
              </a:defRPr>
            </a:lvl3pPr>
            <a:lvl4pPr marL="1538914" indent="-219845" defTabSz="914494" eaLnBrk="0" hangingPunct="0">
              <a:spcBef>
                <a:spcPct val="30000"/>
              </a:spcBef>
              <a:defRPr sz="1200">
                <a:solidFill>
                  <a:schemeClr val="tx1"/>
                </a:solidFill>
                <a:latin typeface="Arial" charset="0"/>
              </a:defRPr>
            </a:lvl4pPr>
            <a:lvl5pPr marL="1978604" indent="-219845" defTabSz="914494" eaLnBrk="0" hangingPunct="0">
              <a:spcBef>
                <a:spcPct val="30000"/>
              </a:spcBef>
              <a:defRPr sz="1200">
                <a:solidFill>
                  <a:schemeClr val="tx1"/>
                </a:solidFill>
                <a:latin typeface="Arial" charset="0"/>
              </a:defRPr>
            </a:lvl5pPr>
            <a:lvl6pPr marL="2418293" indent="-219845" defTabSz="914494" eaLnBrk="0" fontAlgn="base" hangingPunct="0">
              <a:spcBef>
                <a:spcPct val="30000"/>
              </a:spcBef>
              <a:spcAft>
                <a:spcPct val="0"/>
              </a:spcAft>
              <a:defRPr sz="1200">
                <a:solidFill>
                  <a:schemeClr val="tx1"/>
                </a:solidFill>
                <a:latin typeface="Arial" charset="0"/>
              </a:defRPr>
            </a:lvl6pPr>
            <a:lvl7pPr marL="2857983" indent="-219845" defTabSz="914494" eaLnBrk="0" fontAlgn="base" hangingPunct="0">
              <a:spcBef>
                <a:spcPct val="30000"/>
              </a:spcBef>
              <a:spcAft>
                <a:spcPct val="0"/>
              </a:spcAft>
              <a:defRPr sz="1200">
                <a:solidFill>
                  <a:schemeClr val="tx1"/>
                </a:solidFill>
                <a:latin typeface="Arial" charset="0"/>
              </a:defRPr>
            </a:lvl7pPr>
            <a:lvl8pPr marL="3297673" indent="-219845" defTabSz="914494" eaLnBrk="0" fontAlgn="base" hangingPunct="0">
              <a:spcBef>
                <a:spcPct val="30000"/>
              </a:spcBef>
              <a:spcAft>
                <a:spcPct val="0"/>
              </a:spcAft>
              <a:defRPr sz="1200">
                <a:solidFill>
                  <a:schemeClr val="tx1"/>
                </a:solidFill>
                <a:latin typeface="Arial" charset="0"/>
              </a:defRPr>
            </a:lvl8pPr>
            <a:lvl9pPr marL="3737363" indent="-219845" defTabSz="914494"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073EF804-1E17-46A1-9CA1-E2BBC77F9732}" type="slidenum">
              <a:rPr lang="en-US" altLang="en-US" smtClean="0"/>
              <a:pPr eaLnBrk="1" hangingPunct="1">
                <a:spcBef>
                  <a:spcPct val="0"/>
                </a:spcBef>
                <a:defRPr/>
              </a:pPr>
              <a:t>3</a:t>
            </a:fld>
            <a:endParaRPr lang="en-US" altLang="en-US" smtClean="0"/>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en-US" smtClean="0">
                <a:latin typeface="Arial" pitchFamily="34" charset="0"/>
              </a:rPr>
              <a:t>Geodesy is the business of the National Geodetic Survey (NGS). NGS develops and maintains the National Spatial Reference System, a national coordinate system that provides the foundation for transportation, navigation, land record systems, mapping and charting efforts, and a multitude of scientific and engineering applications.  This system defines position (latitude, longitude, and elevation), distances and directions between points, strength and direction of gravity (no, it is not simply “straight down”), and how these change over time.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6EC898-EABE-4F7B-B38C-2518A8B95887}" type="slidenum">
              <a:rPr lang="en-US" altLang="en-US" smtClean="0">
                <a:solidFill>
                  <a:srgbClr val="000000"/>
                </a:solidFill>
                <a:latin typeface="Arial" pitchFamily="34" charset="0"/>
                <a:ea typeface="MS PGothic" pitchFamily="34" charset="-128"/>
                <a:cs typeface="Arial" pitchFamily="34" charset="0"/>
              </a:rPr>
              <a:pPr fontAlgn="base">
                <a:spcBef>
                  <a:spcPct val="0"/>
                </a:spcBef>
                <a:spcAft>
                  <a:spcPct val="0"/>
                </a:spcAft>
              </a:pPr>
              <a:t>4</a:t>
            </a:fld>
            <a:endParaRPr lang="en-US" altLang="en-US" smtClean="0">
              <a:solidFill>
                <a:srgbClr val="000000"/>
              </a:solidFill>
              <a:latin typeface="Arial" pitchFamily="34" charset="0"/>
              <a:ea typeface="MS PGothic" pitchFamily="34" charset="-128"/>
              <a:cs typeface="Arial" pitchFamily="34" charset="0"/>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Digital services must ensure that geo-referenced data collected and published are consistent with NOAA’s National Spatial Reference System (NSRS), which provides the foundation for all positioning and navigation activities in the United States and is defined and maintained by NGS.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smtClean="0">
              <a:latin typeface="Arial" pitchFamily="34" charset="0"/>
            </a:endParaRPr>
          </a:p>
        </p:txBody>
      </p:sp>
      <p:sp>
        <p:nvSpPr>
          <p:cNvPr id="55300"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94" eaLnBrk="0" hangingPunct="0">
              <a:spcBef>
                <a:spcPct val="30000"/>
              </a:spcBef>
              <a:defRPr sz="1200">
                <a:solidFill>
                  <a:schemeClr val="tx1"/>
                </a:solidFill>
                <a:latin typeface="Arial" charset="0"/>
              </a:defRPr>
            </a:lvl1pPr>
            <a:lvl2pPr marL="714496" indent="-274807" defTabSz="914494" eaLnBrk="0" hangingPunct="0">
              <a:spcBef>
                <a:spcPct val="30000"/>
              </a:spcBef>
              <a:defRPr sz="1200">
                <a:solidFill>
                  <a:schemeClr val="tx1"/>
                </a:solidFill>
                <a:latin typeface="Arial" charset="0"/>
              </a:defRPr>
            </a:lvl2pPr>
            <a:lvl3pPr marL="1099224" indent="-219845" defTabSz="914494" eaLnBrk="0" hangingPunct="0">
              <a:spcBef>
                <a:spcPct val="30000"/>
              </a:spcBef>
              <a:defRPr sz="1200">
                <a:solidFill>
                  <a:schemeClr val="tx1"/>
                </a:solidFill>
                <a:latin typeface="Arial" charset="0"/>
              </a:defRPr>
            </a:lvl3pPr>
            <a:lvl4pPr marL="1538914" indent="-219845" defTabSz="914494" eaLnBrk="0" hangingPunct="0">
              <a:spcBef>
                <a:spcPct val="30000"/>
              </a:spcBef>
              <a:defRPr sz="1200">
                <a:solidFill>
                  <a:schemeClr val="tx1"/>
                </a:solidFill>
                <a:latin typeface="Arial" charset="0"/>
              </a:defRPr>
            </a:lvl4pPr>
            <a:lvl5pPr marL="1978604" indent="-219845" defTabSz="914494" eaLnBrk="0" hangingPunct="0">
              <a:spcBef>
                <a:spcPct val="30000"/>
              </a:spcBef>
              <a:defRPr sz="1200">
                <a:solidFill>
                  <a:schemeClr val="tx1"/>
                </a:solidFill>
                <a:latin typeface="Arial" charset="0"/>
              </a:defRPr>
            </a:lvl5pPr>
            <a:lvl6pPr marL="2418293" indent="-219845" defTabSz="914494" eaLnBrk="0" fontAlgn="base" hangingPunct="0">
              <a:spcBef>
                <a:spcPct val="30000"/>
              </a:spcBef>
              <a:spcAft>
                <a:spcPct val="0"/>
              </a:spcAft>
              <a:defRPr sz="1200">
                <a:solidFill>
                  <a:schemeClr val="tx1"/>
                </a:solidFill>
                <a:latin typeface="Arial" charset="0"/>
              </a:defRPr>
            </a:lvl6pPr>
            <a:lvl7pPr marL="2857983" indent="-219845" defTabSz="914494" eaLnBrk="0" fontAlgn="base" hangingPunct="0">
              <a:spcBef>
                <a:spcPct val="30000"/>
              </a:spcBef>
              <a:spcAft>
                <a:spcPct val="0"/>
              </a:spcAft>
              <a:defRPr sz="1200">
                <a:solidFill>
                  <a:schemeClr val="tx1"/>
                </a:solidFill>
                <a:latin typeface="Arial" charset="0"/>
              </a:defRPr>
            </a:lvl7pPr>
            <a:lvl8pPr marL="3297673" indent="-219845" defTabSz="914494" eaLnBrk="0" fontAlgn="base" hangingPunct="0">
              <a:spcBef>
                <a:spcPct val="30000"/>
              </a:spcBef>
              <a:spcAft>
                <a:spcPct val="0"/>
              </a:spcAft>
              <a:defRPr sz="1200">
                <a:solidFill>
                  <a:schemeClr val="tx1"/>
                </a:solidFill>
                <a:latin typeface="Arial" charset="0"/>
              </a:defRPr>
            </a:lvl8pPr>
            <a:lvl9pPr marL="3737363" indent="-219845" defTabSz="914494"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0B34A689-9444-4BA0-997D-8925FBBF332C}" type="slidenum">
              <a:rPr lang="en-US" altLang="en-US" smtClean="0"/>
              <a:pPr eaLnBrk="1" hangingPunct="1">
                <a:spcBef>
                  <a:spcPct val="0"/>
                </a:spcBef>
                <a:defRPr/>
              </a:pPr>
              <a:t>5</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latin typeface="Arial" pitchFamily="34" charset="0"/>
            </a:endParaRPr>
          </a:p>
        </p:txBody>
      </p:sp>
      <p:sp>
        <p:nvSpPr>
          <p:cNvPr id="40964"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94" eaLnBrk="0" hangingPunct="0">
              <a:spcBef>
                <a:spcPct val="30000"/>
              </a:spcBef>
              <a:defRPr sz="1200">
                <a:solidFill>
                  <a:schemeClr val="tx1"/>
                </a:solidFill>
                <a:latin typeface="Arial" charset="0"/>
              </a:defRPr>
            </a:lvl1pPr>
            <a:lvl2pPr marL="714496" indent="-274807" defTabSz="914494" eaLnBrk="0" hangingPunct="0">
              <a:spcBef>
                <a:spcPct val="30000"/>
              </a:spcBef>
              <a:defRPr sz="1200">
                <a:solidFill>
                  <a:schemeClr val="tx1"/>
                </a:solidFill>
                <a:latin typeface="Arial" charset="0"/>
              </a:defRPr>
            </a:lvl2pPr>
            <a:lvl3pPr marL="1099224" indent="-219845" defTabSz="914494" eaLnBrk="0" hangingPunct="0">
              <a:spcBef>
                <a:spcPct val="30000"/>
              </a:spcBef>
              <a:defRPr sz="1200">
                <a:solidFill>
                  <a:schemeClr val="tx1"/>
                </a:solidFill>
                <a:latin typeface="Arial" charset="0"/>
              </a:defRPr>
            </a:lvl3pPr>
            <a:lvl4pPr marL="1538914" indent="-219845" defTabSz="914494" eaLnBrk="0" hangingPunct="0">
              <a:spcBef>
                <a:spcPct val="30000"/>
              </a:spcBef>
              <a:defRPr sz="1200">
                <a:solidFill>
                  <a:schemeClr val="tx1"/>
                </a:solidFill>
                <a:latin typeface="Arial" charset="0"/>
              </a:defRPr>
            </a:lvl4pPr>
            <a:lvl5pPr marL="1978604" indent="-219845" defTabSz="914494" eaLnBrk="0" hangingPunct="0">
              <a:spcBef>
                <a:spcPct val="30000"/>
              </a:spcBef>
              <a:defRPr sz="1200">
                <a:solidFill>
                  <a:schemeClr val="tx1"/>
                </a:solidFill>
                <a:latin typeface="Arial" charset="0"/>
              </a:defRPr>
            </a:lvl5pPr>
            <a:lvl6pPr marL="2418293" indent="-219845" defTabSz="914494" eaLnBrk="0" fontAlgn="base" hangingPunct="0">
              <a:spcBef>
                <a:spcPct val="30000"/>
              </a:spcBef>
              <a:spcAft>
                <a:spcPct val="0"/>
              </a:spcAft>
              <a:defRPr sz="1200">
                <a:solidFill>
                  <a:schemeClr val="tx1"/>
                </a:solidFill>
                <a:latin typeface="Arial" charset="0"/>
              </a:defRPr>
            </a:lvl6pPr>
            <a:lvl7pPr marL="2857983" indent="-219845" defTabSz="914494" eaLnBrk="0" fontAlgn="base" hangingPunct="0">
              <a:spcBef>
                <a:spcPct val="30000"/>
              </a:spcBef>
              <a:spcAft>
                <a:spcPct val="0"/>
              </a:spcAft>
              <a:defRPr sz="1200">
                <a:solidFill>
                  <a:schemeClr val="tx1"/>
                </a:solidFill>
                <a:latin typeface="Arial" charset="0"/>
              </a:defRPr>
            </a:lvl7pPr>
            <a:lvl8pPr marL="3297673" indent="-219845" defTabSz="914494" eaLnBrk="0" fontAlgn="base" hangingPunct="0">
              <a:spcBef>
                <a:spcPct val="30000"/>
              </a:spcBef>
              <a:spcAft>
                <a:spcPct val="0"/>
              </a:spcAft>
              <a:defRPr sz="1200">
                <a:solidFill>
                  <a:schemeClr val="tx1"/>
                </a:solidFill>
                <a:latin typeface="Arial" charset="0"/>
              </a:defRPr>
            </a:lvl8pPr>
            <a:lvl9pPr marL="3737363" indent="-219845" defTabSz="914494"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496BAE91-EA8F-4C82-BE1E-C031666B8823}" type="slidenum">
              <a:rPr lang="en-US" altLang="en-US" smtClean="0"/>
              <a:pPr eaLnBrk="1" hangingPunct="1">
                <a:spcBef>
                  <a:spcPct val="0"/>
                </a:spcBef>
                <a:defRPr/>
              </a:pPr>
              <a:t>6</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bwMode="black">
      <p:bgPr>
        <a:solidFill>
          <a:schemeClr val="accent3">
            <a:alpha val="0"/>
          </a:schemeClr>
        </a:solidFill>
        <a:effectLst/>
      </p:bgPr>
    </p:bg>
    <p:spTree>
      <p:nvGrpSpPr>
        <p:cNvPr id="1" name=""/>
        <p:cNvGrpSpPr/>
        <p:nvPr/>
      </p:nvGrpSpPr>
      <p:grpSpPr>
        <a:xfrm>
          <a:off x="0" y="0"/>
          <a:ext cx="0" cy="0"/>
          <a:chOff x="0" y="0"/>
          <a:chExt cx="0" cy="0"/>
        </a:xfrm>
      </p:grpSpPr>
      <p:pic>
        <p:nvPicPr>
          <p:cNvPr id="10" name="Bck 2"/>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bwMode="white">
          <a:xfrm>
            <a:off x="1828800"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7" name="Esri Small Globe" descr="esri-10GlobeLogo_No-r_sRGBRev.png" hidden="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354327" y="365138"/>
            <a:ext cx="2168737" cy="967642"/>
          </a:xfrm>
          <a:prstGeom prst="rect">
            <a:avLst/>
          </a:prstGeom>
        </p:spPr>
      </p:pic>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smtClean="0"/>
              <a:t>Click to Edit Master Title Style</a:t>
            </a:r>
            <a:endParaRPr lang="en-US" dirty="0"/>
          </a:p>
        </p:txBody>
      </p:sp>
    </p:spTree>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Esri Small Globe" descr="esri-10GlobeLogo_No-r_sRGBRev.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0251871" y="5718346"/>
            <a:ext cx="1025730" cy="456129"/>
          </a:xfrm>
          <a:prstGeom prst="rect">
            <a:avLst/>
          </a:prstGeom>
        </p:spPr>
      </p:pic>
    </p:spTree>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44557967"/>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pic>
        <p:nvPicPr>
          <p:cNvPr id="12" name="Bck 3"/>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71438"/>
            <a:ext cx="12319000" cy="6929438"/>
          </a:xfrm>
          <a:prstGeom prst="rect">
            <a:avLst/>
          </a:prstGeom>
        </p:spPr>
      </p:pic>
      <p:sp>
        <p:nvSpPr>
          <p:cNvPr id="3" name="Text Placeholder 2"/>
          <p:cNvSpPr>
            <a:spLocks noGrp="1"/>
          </p:cNvSpPr>
          <p:nvPr>
            <p:ph type="body" idx="1" hasCustomPrompt="1"/>
          </p:nvPr>
        </p:nvSpPr>
        <p:spPr>
          <a:xfrm>
            <a:off x="1371601" y="3060742"/>
            <a:ext cx="5029200" cy="338554"/>
          </a:xfrm>
          <a:noFill/>
        </p:spPr>
        <p:txBody>
          <a:bodyPr wrap="square" anchor="t">
            <a:spAutoFit/>
          </a:bodyPr>
          <a:lstStyle>
            <a:lvl1pPr marL="0" indent="0" algn="l">
              <a:lnSpc>
                <a:spcPct val="100000"/>
              </a:lnSpc>
              <a:spcBef>
                <a:spcPts val="0"/>
              </a:spcBef>
              <a:spcAft>
                <a:spcPts val="0"/>
              </a:spcAft>
              <a:buNone/>
              <a:defRPr sz="2200" b="0">
                <a:solidFill>
                  <a:schemeClr val="tx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1371600" y="1750910"/>
            <a:ext cx="5029200"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smtClean="0"/>
              <a:t>Click to </a:t>
            </a:r>
            <a:r>
              <a:rPr kumimoji="0" lang="en-US" dirty="0"/>
              <a:t>Edit </a:t>
            </a:r>
            <a:br>
              <a:rPr kumimoji="0" lang="en-US" dirty="0"/>
            </a:br>
            <a:r>
              <a:rPr kumimoji="0" lang="en-US" dirty="0"/>
              <a:t>Section Title</a:t>
            </a:r>
            <a:endParaRPr lang="en-US" dirty="0"/>
          </a:p>
        </p:txBody>
      </p:sp>
      <p:sp>
        <p:nvSpPr>
          <p:cNvPr id="10" name="Picture Placeholder 8"/>
          <p:cNvSpPr>
            <a:spLocks noGrp="1"/>
          </p:cNvSpPr>
          <p:nvPr>
            <p:ph type="pic" sz="quarter" idx="12" hasCustomPrompt="1"/>
          </p:nvPr>
        </p:nvSpPr>
        <p:spPr>
          <a:xfrm>
            <a:off x="7264400" y="0"/>
            <a:ext cx="4927600" cy="6858000"/>
          </a:xfrm>
          <a:prstGeom prst="rect">
            <a:avLst/>
          </a:prstGeom>
          <a:solidFill>
            <a:srgbClr val="FFFFFF"/>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Click icon to insert Picture</a:t>
            </a:r>
            <a:endParaRPr kumimoji="0" lang="en-US" sz="20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xmlns="" val="4181083228"/>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emo Title">
    <p:spTree>
      <p:nvGrpSpPr>
        <p:cNvPr id="1" name=""/>
        <p:cNvGrpSpPr/>
        <p:nvPr/>
      </p:nvGrpSpPr>
      <p:grpSpPr>
        <a:xfrm>
          <a:off x="0" y="0"/>
          <a:ext cx="0" cy="0"/>
          <a:chOff x="0" y="0"/>
          <a:chExt cx="0" cy="0"/>
        </a:xfrm>
      </p:grpSpPr>
      <p:pic>
        <p:nvPicPr>
          <p:cNvPr id="9" name="Bck 3"/>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71438"/>
            <a:ext cx="12319000" cy="6929438"/>
          </a:xfrm>
          <a:prstGeom prst="rect">
            <a:avLst/>
          </a:prstGeom>
        </p:spPr>
      </p:pic>
      <p:sp>
        <p:nvSpPr>
          <p:cNvPr id="3" name="Text Placeholder 2"/>
          <p:cNvSpPr>
            <a:spLocks noGrp="1"/>
          </p:cNvSpPr>
          <p:nvPr>
            <p:ph type="body" idx="1" hasCustomPrompt="1"/>
          </p:nvPr>
        </p:nvSpPr>
        <p:spPr>
          <a:xfrm>
            <a:off x="1371601" y="3060742"/>
            <a:ext cx="5029200" cy="338554"/>
          </a:xfrm>
          <a:noFill/>
        </p:spPr>
        <p:txBody>
          <a:bodyPr wrap="square" anchor="t">
            <a:spAutoFit/>
          </a:bodyPr>
          <a:lstStyle>
            <a:lvl1pPr marL="0" indent="0" algn="l">
              <a:lnSpc>
                <a:spcPct val="100000"/>
              </a:lnSpc>
              <a:spcBef>
                <a:spcPts val="0"/>
              </a:spcBef>
              <a:spcAft>
                <a:spcPts val="0"/>
              </a:spcAft>
              <a:buNone/>
              <a:defRPr sz="2200" b="0">
                <a:solidFill>
                  <a:schemeClr val="tx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1371600" y="1750910"/>
            <a:ext cx="5029200"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smtClean="0"/>
              <a:t>Click to </a:t>
            </a:r>
            <a:r>
              <a:rPr kumimoji="0" lang="en-US" dirty="0"/>
              <a:t>Edit </a:t>
            </a:r>
            <a:br>
              <a:rPr kumimoji="0" lang="en-US" dirty="0"/>
            </a:br>
            <a:r>
              <a:rPr kumimoji="0" lang="en-US" dirty="0" smtClean="0"/>
              <a:t>Demo </a:t>
            </a:r>
            <a:r>
              <a:rPr kumimoji="0" lang="en-US" dirty="0"/>
              <a:t>Title</a:t>
            </a:r>
            <a:endParaRPr lang="en-US" dirty="0"/>
          </a:p>
        </p:txBody>
      </p:sp>
      <p:sp>
        <p:nvSpPr>
          <p:cNvPr id="10" name="Picture Placeholder 8"/>
          <p:cNvSpPr>
            <a:spLocks noGrp="1"/>
          </p:cNvSpPr>
          <p:nvPr>
            <p:ph type="pic" sz="quarter" idx="12" hasCustomPrompt="1"/>
          </p:nvPr>
        </p:nvSpPr>
        <p:spPr>
          <a:xfrm>
            <a:off x="7315200" y="0"/>
            <a:ext cx="4876800" cy="6858000"/>
          </a:xfrm>
          <a:prstGeom prst="rect">
            <a:avLst/>
          </a:prstGeom>
          <a:solidFill>
            <a:srgbClr val="FFFFFF"/>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Click icon to insert Picture</a:t>
            </a:r>
            <a:endParaRPr kumimoji="0" lang="en-US" sz="2000" b="0" i="0" u="none" strike="noStrike" kern="0" cap="none" spc="0" normalizeH="0" baseline="0" noProof="0" dirty="0">
              <a:ln>
                <a:noFill/>
              </a:ln>
              <a:solidFill>
                <a:sysClr val="windowText" lastClr="000000"/>
              </a:solidFill>
              <a:effectLst/>
              <a:uLnTx/>
              <a:uFillTx/>
            </a:endParaRPr>
          </a:p>
        </p:txBody>
      </p:sp>
      <p:sp>
        <p:nvSpPr>
          <p:cNvPr id="7" name="Text Placeholder 6"/>
          <p:cNvSpPr>
            <a:spLocks noGrp="1"/>
          </p:cNvSpPr>
          <p:nvPr>
            <p:ph type="body" sz="quarter" idx="13" hasCustomPrompt="1"/>
          </p:nvPr>
        </p:nvSpPr>
        <p:spPr bwMode="ltGray">
          <a:xfrm>
            <a:off x="-48069" y="457227"/>
            <a:ext cx="2157984" cy="455883"/>
          </a:xfrm>
          <a:solidFill>
            <a:schemeClr val="bg2"/>
          </a:solidFill>
          <a:ln w="12700">
            <a:solidFill>
              <a:srgbClr val="B9E0F7">
                <a:alpha val="50000"/>
              </a:srgbClr>
            </a:solidFill>
            <a:round/>
            <a:headEnd/>
            <a:tailEnd/>
          </a:ln>
        </p:spPr>
        <p:txBody>
          <a:bodyPr wrap="square" lIns="0" tIns="45720" rIns="182880" bIns="45720" anchor="ctr">
            <a:noAutofit/>
          </a:bodyPr>
          <a:lstStyle>
            <a:lvl1pPr marL="0" indent="0" algn="r">
              <a:lnSpc>
                <a:spcPct val="100000"/>
              </a:lnSpc>
              <a:spcBef>
                <a:spcPts val="0"/>
              </a:spcBef>
              <a:spcAft>
                <a:spcPts val="0"/>
              </a:spcAft>
              <a:buFontTx/>
              <a:buNone/>
              <a:tabLst/>
              <a:defRPr lang="en-US" sz="2000" b="0" smtClean="0">
                <a:solidFill>
                  <a:schemeClr val="accent4">
                    <a:lumMod val="20000"/>
                    <a:lumOff val="80000"/>
                  </a:schemeClr>
                </a:solidFill>
                <a:cs typeface="+mn-cs"/>
              </a:defRPr>
            </a:lvl1pPr>
            <a:lvl2pPr marL="0" indent="3657600" algn="l">
              <a:lnSpc>
                <a:spcPct val="100000"/>
              </a:lnSpc>
              <a:spcBef>
                <a:spcPts val="0"/>
              </a:spcBef>
              <a:spcAft>
                <a:spcPts val="0"/>
              </a:spcAft>
              <a:buFontTx/>
              <a:buNone/>
              <a:defRPr lang="en-US" sz="2000" b="0" smtClean="0">
                <a:solidFill>
                  <a:schemeClr val="tx2">
                    <a:lumMod val="20000"/>
                    <a:lumOff val="80000"/>
                  </a:schemeClr>
                </a:solidFill>
                <a:cs typeface="+mn-cs"/>
              </a:defRPr>
            </a:lvl2pPr>
            <a:lvl3pPr marL="3175" indent="0">
              <a:lnSpc>
                <a:spcPct val="100000"/>
              </a:lnSpc>
              <a:spcBef>
                <a:spcPts val="0"/>
              </a:spcBef>
              <a:spcAft>
                <a:spcPts val="0"/>
              </a:spcAft>
              <a:buFontTx/>
              <a:buNone/>
              <a:defRPr lang="en-US" sz="2000" b="0" smtClean="0">
                <a:solidFill>
                  <a:schemeClr val="tx2">
                    <a:lumMod val="20000"/>
                    <a:lumOff val="80000"/>
                  </a:schemeClr>
                </a:solidFill>
                <a:cs typeface="+mn-cs"/>
              </a:defRPr>
            </a:lvl3pPr>
            <a:lvl4pPr marL="0" indent="3657600" algn="l">
              <a:lnSpc>
                <a:spcPct val="100000"/>
              </a:lnSpc>
              <a:spcBef>
                <a:spcPts val="0"/>
              </a:spcBef>
              <a:spcAft>
                <a:spcPts val="0"/>
              </a:spcAft>
              <a:buFontTx/>
              <a:buNone/>
              <a:defRPr lang="en-US" sz="2000" b="0" smtClean="0">
                <a:solidFill>
                  <a:schemeClr val="tx2">
                    <a:lumMod val="20000"/>
                    <a:lumOff val="80000"/>
                  </a:schemeClr>
                </a:solidFill>
                <a:cs typeface="+mn-cs"/>
              </a:defRPr>
            </a:lvl4pPr>
            <a:lvl5pPr marL="0" indent="3657600" algn="l">
              <a:lnSpc>
                <a:spcPct val="100000"/>
              </a:lnSpc>
              <a:spcBef>
                <a:spcPts val="0"/>
              </a:spcBef>
              <a:spcAft>
                <a:spcPts val="0"/>
              </a:spcAft>
              <a:buFontTx/>
              <a:buNone/>
              <a:defRPr lang="en-US" sz="2000" b="0">
                <a:solidFill>
                  <a:schemeClr val="tx2">
                    <a:lumMod val="20000"/>
                    <a:lumOff val="80000"/>
                  </a:schemeClr>
                </a:solidFill>
                <a:cs typeface="+mn-cs"/>
              </a:defRPr>
            </a:lvl5pPr>
          </a:lstStyle>
          <a:p>
            <a:pPr marL="0" lvl="0" indent="0" eaLnBrk="0" hangingPunct="0"/>
            <a:r>
              <a:rPr lang="en-US" dirty="0" smtClean="0"/>
              <a:t>Text</a:t>
            </a:r>
          </a:p>
        </p:txBody>
      </p:sp>
    </p:spTree>
    <p:extLst>
      <p:ext uri="{BB962C8B-B14F-4D97-AF65-F5344CB8AC3E}">
        <p14:creationId xmlns:p14="http://schemas.microsoft.com/office/powerpoint/2010/main" xmlns="" val="686439332"/>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2" y="1990427"/>
            <a:ext cx="10367433" cy="1477328"/>
          </a:xfrm>
        </p:spPr>
        <p:txBody>
          <a:bodyPr anchor="b"/>
          <a:lstStyle>
            <a:lvl1pPr>
              <a:spcAft>
                <a:spcPts val="0"/>
              </a:spcAft>
              <a:defRPr sz="9600" baseline="0">
                <a:solidFill>
                  <a:schemeClr val="tx1"/>
                </a:solidFill>
              </a:defRPr>
            </a:lvl1pPr>
          </a:lstStyle>
          <a:p>
            <a:r>
              <a:rPr lang="en-US" dirty="0" smtClean="0"/>
              <a:t>BIG Word</a:t>
            </a:r>
            <a:endParaRPr lang="en-US" dirty="0"/>
          </a:p>
        </p:txBody>
      </p:sp>
      <p:sp>
        <p:nvSpPr>
          <p:cNvPr id="4" name="Text Placeholder 3"/>
          <p:cNvSpPr>
            <a:spLocks noGrp="1"/>
          </p:cNvSpPr>
          <p:nvPr>
            <p:ph type="body" sz="quarter" idx="10" hasCustomPrompt="1"/>
          </p:nvPr>
        </p:nvSpPr>
        <p:spPr>
          <a:xfrm>
            <a:off x="912302"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smtClean="0"/>
              <a:t>Smaller word</a:t>
            </a:r>
            <a:endParaRPr lang="en-US" dirty="0"/>
          </a:p>
        </p:txBody>
      </p:sp>
    </p:spTree>
    <p:extLst>
      <p:ext uri="{BB962C8B-B14F-4D97-AF65-F5344CB8AC3E}">
        <p14:creationId xmlns:p14="http://schemas.microsoft.com/office/powerpoint/2010/main" xmlns="" val="1198752500"/>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39"/>
            <a:ext cx="7315200" cy="461665"/>
          </a:xfrm>
        </p:spPr>
        <p:txBody>
          <a:bodyPr anchor="b"/>
          <a:lstStyle>
            <a:lvl1pPr>
              <a:spcAft>
                <a:spcPts val="0"/>
              </a:spcAft>
              <a:defRPr sz="3000" b="0" baseline="0">
                <a:solidFill>
                  <a:schemeClr val="tx1"/>
                </a:solidFill>
              </a:defRPr>
            </a:lvl1pPr>
          </a:lstStyle>
          <a:p>
            <a:r>
              <a:rPr lang="en-US" dirty="0" smtClean="0"/>
              <a:t>“Quote”</a:t>
            </a:r>
            <a:endParaRPr lang="en-US" dirty="0"/>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tx2">
                    <a:lumMod val="75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smtClean="0"/>
              <a:t>Name</a:t>
            </a:r>
            <a:endParaRPr lang="en-US" dirty="0"/>
          </a:p>
        </p:txBody>
      </p:sp>
    </p:spTree>
    <p:extLst>
      <p:ext uri="{BB962C8B-B14F-4D97-AF65-F5344CB8AC3E}">
        <p14:creationId xmlns:p14="http://schemas.microsoft.com/office/powerpoint/2010/main" xmlns="" val="1741332608"/>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wh bar">
    <p:spTree>
      <p:nvGrpSpPr>
        <p:cNvPr id="1" name=""/>
        <p:cNvGrpSpPr/>
        <p:nvPr/>
      </p:nvGrpSpPr>
      <p:grpSpPr>
        <a:xfrm>
          <a:off x="0" y="0"/>
          <a:ext cx="0" cy="0"/>
          <a:chOff x="0" y="0"/>
          <a:chExt cx="0" cy="0"/>
        </a:xfrm>
      </p:grpSpPr>
      <p:sp>
        <p:nvSpPr>
          <p:cNvPr id="5" name="Rectangle 4"/>
          <p:cNvSpPr/>
          <p:nvPr/>
        </p:nvSpPr>
        <p:spPr bwMode="white">
          <a:xfrm>
            <a:off x="1" y="5716588"/>
            <a:ext cx="12192000" cy="1141412"/>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6" name="Title Placeholder 1"/>
          <p:cNvSpPr>
            <a:spLocks noGrp="1"/>
          </p:cNvSpPr>
          <p:nvPr>
            <p:ph type="title" hasCustomPrompt="1"/>
          </p:nvPr>
        </p:nvSpPr>
        <p:spPr>
          <a:xfrm>
            <a:off x="914412" y="6041067"/>
            <a:ext cx="6091161" cy="457200"/>
          </a:xfrm>
          <a:prstGeom prst="rect">
            <a:avLst/>
          </a:prstGeom>
          <a:noFill/>
          <a:ln>
            <a:noFill/>
          </a:ln>
        </p:spPr>
        <p:txBody>
          <a:bodyPr vert="horz" lIns="0" tIns="0" rIns="0" bIns="0" rtlCol="0" anchor="ctr" anchorCtr="0">
            <a:noAutofit/>
          </a:bodyPr>
          <a:lstStyle>
            <a:lvl1pPr algn="r">
              <a:defRPr sz="2600" b="1" baseline="0">
                <a:solidFill>
                  <a:srgbClr val="404040"/>
                </a:solidFill>
              </a:defRPr>
            </a:lvl1pPr>
          </a:lstStyle>
          <a:p>
            <a:r>
              <a:rPr lang="en-US" dirty="0" smtClean="0"/>
              <a:t>Section Heading</a:t>
            </a:r>
            <a:endParaRPr lang="en-US" dirty="0"/>
          </a:p>
        </p:txBody>
      </p:sp>
      <p:sp>
        <p:nvSpPr>
          <p:cNvPr id="7" name="Text Placeholder 6"/>
          <p:cNvSpPr>
            <a:spLocks noGrp="1"/>
          </p:cNvSpPr>
          <p:nvPr>
            <p:ph type="body" sz="quarter" idx="11" hasCustomPrompt="1"/>
          </p:nvPr>
        </p:nvSpPr>
        <p:spPr>
          <a:xfrm>
            <a:off x="7613591" y="5934015"/>
            <a:ext cx="3962400" cy="671304"/>
          </a:xfrm>
        </p:spPr>
        <p:txBody>
          <a:bodyPr anchor="ctr"/>
          <a:lstStyle>
            <a:lvl1pPr marL="0" indent="0">
              <a:lnSpc>
                <a:spcPct val="100000"/>
              </a:lnSpc>
              <a:spcBef>
                <a:spcPts val="0"/>
              </a:spcBef>
              <a:spcAft>
                <a:spcPts val="0"/>
              </a:spcAft>
              <a:buNone/>
              <a:defRPr sz="1800" b="0" baseline="0">
                <a:solidFill>
                  <a:srgbClr val="7F7F7F"/>
                </a:solidFill>
              </a:defRPr>
            </a:lvl1pPr>
          </a:lstStyle>
          <a:p>
            <a:pPr lvl="0"/>
            <a:r>
              <a:rPr lang="en-US" dirty="0" smtClean="0"/>
              <a:t>Sub Heading/Description Goes Here (2 lines max)</a:t>
            </a:r>
            <a:endParaRPr lang="en-US" dirty="0"/>
          </a:p>
        </p:txBody>
      </p:sp>
      <p:cxnSp>
        <p:nvCxnSpPr>
          <p:cNvPr id="10" name="Straight Connector 9"/>
          <p:cNvCxnSpPr/>
          <p:nvPr/>
        </p:nvCxnSpPr>
        <p:spPr bwMode="auto">
          <a:xfrm>
            <a:off x="7315199" y="6058694"/>
            <a:ext cx="0" cy="457200"/>
          </a:xfrm>
          <a:prstGeom prst="line">
            <a:avLst/>
          </a:prstGeom>
          <a:noFill/>
          <a:ln w="3175" cap="flat" cmpd="sng" algn="ctr">
            <a:solidFill>
              <a:srgbClr val="7F7F7F"/>
            </a:solidFill>
            <a:prstDash val="solid"/>
            <a:round/>
            <a:headEnd type="none" w="med" len="med"/>
            <a:tailEnd type="none" w="med" len="med"/>
          </a:ln>
          <a:effectLst/>
        </p:spPr>
      </p:cxnSp>
    </p:spTree>
    <p:extLst>
      <p:ext uri="{BB962C8B-B14F-4D97-AF65-F5344CB8AC3E}">
        <p14:creationId xmlns:p14="http://schemas.microsoft.com/office/powerpoint/2010/main" xmlns="" val="3803871383"/>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mall subject—wh bar">
    <p:spTree>
      <p:nvGrpSpPr>
        <p:cNvPr id="1" name=""/>
        <p:cNvGrpSpPr/>
        <p:nvPr/>
      </p:nvGrpSpPr>
      <p:grpSpPr>
        <a:xfrm>
          <a:off x="0" y="0"/>
          <a:ext cx="0" cy="0"/>
          <a:chOff x="0" y="0"/>
          <a:chExt cx="0" cy="0"/>
        </a:xfrm>
      </p:grpSpPr>
      <p:sp>
        <p:nvSpPr>
          <p:cNvPr id="5" name="Rectangle 4"/>
          <p:cNvSpPr/>
          <p:nvPr/>
        </p:nvSpPr>
        <p:spPr bwMode="white">
          <a:xfrm>
            <a:off x="1" y="5943600"/>
            <a:ext cx="12192000" cy="914400"/>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6" name="Title Placeholder 1"/>
          <p:cNvSpPr>
            <a:spLocks noGrp="1"/>
          </p:cNvSpPr>
          <p:nvPr>
            <p:ph type="title" hasCustomPrompt="1"/>
          </p:nvPr>
        </p:nvSpPr>
        <p:spPr>
          <a:xfrm>
            <a:off x="914401" y="6186944"/>
            <a:ext cx="10363200" cy="215444"/>
          </a:xfrm>
          <a:prstGeom prst="rect">
            <a:avLst/>
          </a:prstGeom>
          <a:noFill/>
          <a:ln>
            <a:noFill/>
          </a:ln>
        </p:spPr>
        <p:txBody>
          <a:bodyPr vert="horz" lIns="0" tIns="0" rIns="0" bIns="0" rtlCol="0" anchor="b" anchorCtr="0">
            <a:spAutoFit/>
          </a:bodyPr>
          <a:lstStyle>
            <a:lvl1pPr>
              <a:defRPr sz="1400" b="0" baseline="0">
                <a:solidFill>
                  <a:srgbClr val="404040"/>
                </a:solidFill>
              </a:defRPr>
            </a:lvl1pPr>
          </a:lstStyle>
          <a:p>
            <a:r>
              <a:rPr lang="en-US" dirty="0" smtClean="0"/>
              <a:t>Subject | Description (this line of text is the least important item on this slide)</a:t>
            </a:r>
            <a:endParaRPr lang="en-US" dirty="0"/>
          </a:p>
        </p:txBody>
      </p:sp>
    </p:spTree>
    <p:extLst>
      <p:ext uri="{BB962C8B-B14F-4D97-AF65-F5344CB8AC3E}">
        <p14:creationId xmlns:p14="http://schemas.microsoft.com/office/powerpoint/2010/main" xmlns="" val="411613000"/>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Opening Slide"/>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sp>
        <p:nvSpPr>
          <p:cNvPr id="3"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smtClean="0"/>
              <a:t>Presentation Title</a:t>
            </a:r>
            <a:endParaRPr lang="en-US" dirty="0"/>
          </a:p>
        </p:txBody>
      </p:sp>
      <p:sp>
        <p:nvSpPr>
          <p:cNvPr id="4" name="Subtitle 2"/>
          <p:cNvSpPr>
            <a:spLocks noGrp="1"/>
          </p:cNvSpPr>
          <p:nvPr>
            <p:ph type="subTitle" idx="1" hasCustomPrompt="1"/>
          </p:nvPr>
        </p:nvSpPr>
        <p:spPr bwMode="white">
          <a:xfrm>
            <a:off x="1828800"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xmlns="" val="1954313354"/>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mall subjec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914401" y="6186944"/>
            <a:ext cx="10363200" cy="215444"/>
          </a:xfrm>
          <a:prstGeom prst="rect">
            <a:avLst/>
          </a:prstGeom>
          <a:noFill/>
          <a:ln>
            <a:noFill/>
          </a:ln>
        </p:spPr>
        <p:txBody>
          <a:bodyPr vert="horz" lIns="0" tIns="0" rIns="0" bIns="0" rtlCol="0" anchor="b" anchorCtr="0">
            <a:spAutoFit/>
          </a:bodyPr>
          <a:lstStyle>
            <a:lvl1pPr>
              <a:defRPr sz="1400" b="0" baseline="0">
                <a:solidFill>
                  <a:schemeClr val="tx1"/>
                </a:solidFill>
              </a:defRPr>
            </a:lvl1pPr>
          </a:lstStyle>
          <a:p>
            <a:r>
              <a:rPr lang="en-US" dirty="0" smtClean="0"/>
              <a:t>Subject | Description (this line of text is the least important item on this slide)</a:t>
            </a:r>
            <a:endParaRPr lang="en-US" dirty="0"/>
          </a:p>
        </p:txBody>
      </p:sp>
    </p:spTree>
    <p:extLst>
      <p:ext uri="{BB962C8B-B14F-4D97-AF65-F5344CB8AC3E}">
        <p14:creationId xmlns:p14="http://schemas.microsoft.com/office/powerpoint/2010/main" xmlns="" val="2532778265"/>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sri">
    <p:bg bwMode="black">
      <p:bgPr>
        <a:gradFill flip="none" rotWithShape="1">
          <a:gsLst>
            <a:gs pos="0">
              <a:srgbClr val="00B9F2"/>
            </a:gs>
            <a:gs pos="90000">
              <a:srgbClr val="053264"/>
            </a:gs>
            <a:gs pos="30000">
              <a:srgbClr val="007AC2"/>
            </a:gs>
          </a:gsLst>
          <a:lin ang="16200000" scaled="0"/>
          <a:tileRect/>
        </a:gradFill>
        <a:effectLst/>
      </p:bgPr>
    </p:bg>
    <p:spTree>
      <p:nvGrpSpPr>
        <p:cNvPr id="1" name=""/>
        <p:cNvGrpSpPr/>
        <p:nvPr/>
      </p:nvGrpSpPr>
      <p:grpSpPr>
        <a:xfrm>
          <a:off x="0" y="0"/>
          <a:ext cx="0" cy="0"/>
          <a:chOff x="0" y="0"/>
          <a:chExt cx="0" cy="0"/>
        </a:xfrm>
      </p:grpSpPr>
      <p:pic>
        <p:nvPicPr>
          <p:cNvPr id="4" name="Picture 3" descr="esri-10GlobeLogo_TagLockup4Lg_sRGBRev.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bwMode="gray">
          <a:xfrm>
            <a:off x="3992812" y="2205648"/>
            <a:ext cx="4206380" cy="2446711"/>
          </a:xfrm>
          <a:prstGeom prst="rect">
            <a:avLst/>
          </a:prstGeom>
        </p:spPr>
      </p:pic>
    </p:spTree>
    <p:extLst>
      <p:ext uri="{BB962C8B-B14F-4D97-AF65-F5344CB8AC3E}">
        <p14:creationId xmlns:p14="http://schemas.microsoft.com/office/powerpoint/2010/main" xmlns="" val="568053983"/>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457200"/>
            <a:ext cx="11277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Opening Slide"/>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xmlns="" val="3816171136"/>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smtClean="0"/>
              <a:t>Click to Edit Master Title Style</a:t>
            </a:r>
            <a:endParaRPr lang="en-US" dirty="0"/>
          </a:p>
        </p:txBody>
      </p:sp>
      <p:sp>
        <p:nvSpPr>
          <p:cNvPr id="5" name="Content Placeholder 4"/>
          <p:cNvSpPr>
            <a:spLocks noGrp="1"/>
          </p:cNvSpPr>
          <p:nvPr>
            <p:ph sz="quarter" idx="10"/>
          </p:nvPr>
        </p:nvSpPr>
        <p:spPr>
          <a:xfrm>
            <a:off x="1219203" y="1828800"/>
            <a:ext cx="9753600" cy="3429000"/>
          </a:xfrm>
        </p:spPr>
        <p:txBody>
          <a:bodyPr/>
          <a:lstStyle/>
          <a:p>
            <a:pPr lvl="0"/>
            <a:r>
              <a:rPr lang="en-US" smtClean="0"/>
              <a:t>Click to edit Master text styles</a:t>
            </a:r>
          </a:p>
          <a:p>
            <a:pPr lvl="1"/>
            <a:r>
              <a:rPr lang="en-US" smtClean="0"/>
              <a:t>Second level</a:t>
            </a:r>
          </a:p>
          <a:p>
            <a:pPr lvl="2"/>
            <a:r>
              <a:rPr lang="en-US" smtClean="0"/>
              <a:t>Third level</a:t>
            </a:r>
          </a:p>
        </p:txBody>
      </p:sp>
      <p:pic>
        <p:nvPicPr>
          <p:cNvPr id="4" name="Esri Small Globe" descr="esri-10GlobeLogo_No-r_sRGBRev.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0251871" y="5718346"/>
            <a:ext cx="1025730" cy="456129"/>
          </a:xfrm>
          <a:prstGeom prst="rect">
            <a:avLst/>
          </a:prstGeom>
        </p:spPr>
      </p:pic>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smtClean="0"/>
              <a:t>Click to Edit Master Title Style</a:t>
            </a:r>
            <a:endParaRPr lang="en-US" dirty="0"/>
          </a:p>
        </p:txBody>
      </p:sp>
      <p:sp>
        <p:nvSpPr>
          <p:cNvPr id="5" name="Content Placeholder 4"/>
          <p:cNvSpPr>
            <a:spLocks noGrp="1"/>
          </p:cNvSpPr>
          <p:nvPr>
            <p:ph sz="quarter" idx="10"/>
          </p:nvPr>
        </p:nvSpPr>
        <p:spPr>
          <a:xfrm>
            <a:off x="1219203" y="1828800"/>
            <a:ext cx="9753600" cy="3429000"/>
          </a:xfrm>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xmlns="" val="1795006235"/>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8" name="Text Placeholder 7"/>
          <p:cNvSpPr>
            <a:spLocks noGrp="1"/>
          </p:cNvSpPr>
          <p:nvPr>
            <p:ph type="body" sz="quarter" idx="11" hasCustomPrompt="1"/>
          </p:nvPr>
        </p:nvSpPr>
        <p:spPr>
          <a:xfrm>
            <a:off x="914401" y="1097307"/>
            <a:ext cx="10363200" cy="246221"/>
          </a:xfrm>
        </p:spPr>
        <p:txBody>
          <a:bodyPr anchor="t" anchorCtr="0">
            <a:spAutoFit/>
          </a:bodyPr>
          <a:lstStyle>
            <a:lvl1pPr marL="0" indent="0">
              <a:spcBef>
                <a:spcPts val="0"/>
              </a:spcBef>
              <a:spcAft>
                <a:spcPts val="0"/>
              </a:spcAft>
              <a:buNone/>
              <a:defRPr sz="1600">
                <a:solidFill>
                  <a:schemeClr val="tx2">
                    <a:lumMod val="75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smtClean="0"/>
              <a:t>Click to Edit Subtitle (optional)</a:t>
            </a:r>
          </a:p>
        </p:txBody>
      </p:sp>
      <p:sp>
        <p:nvSpPr>
          <p:cNvPr id="11" name="Content Placeholder 10"/>
          <p:cNvSpPr>
            <a:spLocks noGrp="1"/>
          </p:cNvSpPr>
          <p:nvPr>
            <p:ph sz="quarter" idx="12"/>
          </p:nvPr>
        </p:nvSpPr>
        <p:spPr>
          <a:xfrm>
            <a:off x="1219201" y="1828804"/>
            <a:ext cx="9753600" cy="3427413"/>
          </a:xfrm>
        </p:spPr>
        <p:txBody>
          <a:bodyPr/>
          <a:lstStyle/>
          <a:p>
            <a:pPr lvl="0"/>
            <a:r>
              <a:rPr lang="en-US" smtClean="0"/>
              <a:t>Click to edit Master text styles</a:t>
            </a:r>
          </a:p>
          <a:p>
            <a:pPr lvl="1"/>
            <a:r>
              <a:rPr lang="en-US" smtClean="0"/>
              <a:t>Second level</a:t>
            </a:r>
          </a:p>
          <a:p>
            <a:pPr lvl="2"/>
            <a:r>
              <a:rPr lang="en-US" smtClean="0"/>
              <a:t>Third level</a:t>
            </a:r>
          </a:p>
        </p:txBody>
      </p:sp>
      <p:pic>
        <p:nvPicPr>
          <p:cNvPr id="5" name="Esri Small Globe" descr="esri-10GlobeLogo_No-r_sRGBRev.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0251871" y="5718346"/>
            <a:ext cx="1025730" cy="456129"/>
          </a:xfrm>
          <a:prstGeom prst="rect">
            <a:avLst/>
          </a:prstGeom>
        </p:spPr>
      </p:pic>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8" name="Text Placeholder 7"/>
          <p:cNvSpPr>
            <a:spLocks noGrp="1"/>
          </p:cNvSpPr>
          <p:nvPr>
            <p:ph type="body" sz="quarter" idx="11" hasCustomPrompt="1"/>
          </p:nvPr>
        </p:nvSpPr>
        <p:spPr>
          <a:xfrm>
            <a:off x="914401" y="1097307"/>
            <a:ext cx="10363200" cy="246221"/>
          </a:xfrm>
        </p:spPr>
        <p:txBody>
          <a:bodyPr anchor="t" anchorCtr="0">
            <a:spAutoFit/>
          </a:bodyPr>
          <a:lstStyle>
            <a:lvl1pPr marL="0" indent="0">
              <a:spcBef>
                <a:spcPts val="0"/>
              </a:spcBef>
              <a:spcAft>
                <a:spcPts val="0"/>
              </a:spcAft>
              <a:buNone/>
              <a:defRPr sz="1600">
                <a:solidFill>
                  <a:schemeClr val="tx2">
                    <a:lumMod val="75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smtClean="0"/>
              <a:t>Click to Edit Subtitle (optional)</a:t>
            </a:r>
          </a:p>
        </p:txBody>
      </p:sp>
      <p:sp>
        <p:nvSpPr>
          <p:cNvPr id="11" name="Content Placeholder 10"/>
          <p:cNvSpPr>
            <a:spLocks noGrp="1"/>
          </p:cNvSpPr>
          <p:nvPr>
            <p:ph sz="quarter" idx="12"/>
          </p:nvPr>
        </p:nvSpPr>
        <p:spPr>
          <a:xfrm>
            <a:off x="1219201" y="1828804"/>
            <a:ext cx="9753600" cy="3427413"/>
          </a:xfrm>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xmlns="" val="1597130314"/>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682625"/>
            <a:ext cx="10363200" cy="369332"/>
          </a:xfrm>
          <a:noFill/>
        </p:spPr>
        <p:txBody>
          <a:bodyPr vert="horz" lIns="0" tIns="0" rIns="0" bIns="0" rtlCol="0" anchor="t">
            <a:spAutoFit/>
          </a:bodyPr>
          <a:lstStyle>
            <a:lvl1pPr>
              <a:defRPr lang="en-US" dirty="0"/>
            </a:lvl1pPr>
          </a:lstStyle>
          <a:p>
            <a:pPr marL="0" lvl="0"/>
            <a:r>
              <a:rPr lang="en-US" dirty="0" smtClean="0"/>
              <a:t>Click to Edit Master Title Style</a:t>
            </a:r>
            <a:endParaRPr lang="en-US" dirty="0"/>
          </a:p>
        </p:txBody>
      </p:sp>
      <p:sp>
        <p:nvSpPr>
          <p:cNvPr id="4" name="Content Placeholder 3"/>
          <p:cNvSpPr>
            <a:spLocks noGrp="1"/>
          </p:cNvSpPr>
          <p:nvPr>
            <p:ph sz="half" idx="2"/>
          </p:nvPr>
        </p:nvSpPr>
        <p:spPr>
          <a:xfrm>
            <a:off x="1219201" y="1828800"/>
            <a:ext cx="9753600"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7" name="Text Placeholder 6"/>
          <p:cNvSpPr>
            <a:spLocks noGrp="1"/>
          </p:cNvSpPr>
          <p:nvPr>
            <p:ph type="body" sz="quarter" idx="14" hasCustomPrompt="1"/>
          </p:nvPr>
        </p:nvSpPr>
        <p:spPr>
          <a:xfrm>
            <a:off x="914401" y="6177085"/>
            <a:ext cx="10363200"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bg2">
                    <a:lumMod val="40000"/>
                    <a:lumOff val="60000"/>
                  </a:schemeClr>
                </a:solidFill>
                <a:latin typeface="+mn-lt"/>
                <a:ea typeface="+mn-ea"/>
                <a:cs typeface="Arial"/>
              </a:defRPr>
            </a:lvl1pPr>
          </a:lstStyle>
          <a:p>
            <a:pPr lvl="0"/>
            <a:r>
              <a:rPr lang="en-US" dirty="0" smtClean="0"/>
              <a:t>Click to Edit Tagline (optional)</a:t>
            </a:r>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 Content and Taglline">
    <p:spTree>
      <p:nvGrpSpPr>
        <p:cNvPr id="1" name=""/>
        <p:cNvGrpSpPr/>
        <p:nvPr/>
      </p:nvGrpSpPr>
      <p:grpSpPr>
        <a:xfrm>
          <a:off x="0" y="0"/>
          <a:ext cx="0" cy="0"/>
          <a:chOff x="0" y="0"/>
          <a:chExt cx="0" cy="0"/>
        </a:xfrm>
      </p:grpSpPr>
      <p:sp>
        <p:nvSpPr>
          <p:cNvPr id="7" name="Title 1"/>
          <p:cNvSpPr>
            <a:spLocks noGrp="1"/>
          </p:cNvSpPr>
          <p:nvPr>
            <p:ph type="title"/>
          </p:nvPr>
        </p:nvSpPr>
        <p:spPr>
          <a:xfrm>
            <a:off x="914401" y="682625"/>
            <a:ext cx="10363200" cy="369332"/>
          </a:xfrm>
        </p:spPr>
        <p:txBody>
          <a:bodyPr/>
          <a:lstStyle>
            <a:lvl1pPr>
              <a:defRPr/>
            </a:lvl1pPr>
          </a:lstStyle>
          <a:p>
            <a:r>
              <a:rPr lang="en-US" smtClean="0"/>
              <a:t>Click to edit Master title style</a:t>
            </a:r>
            <a:endParaRPr lang="en-US" dirty="0"/>
          </a:p>
        </p:txBody>
      </p:sp>
      <p:sp>
        <p:nvSpPr>
          <p:cNvPr id="9" name="Content Placeholder 21"/>
          <p:cNvSpPr>
            <a:spLocks noGrp="1"/>
          </p:cNvSpPr>
          <p:nvPr>
            <p:ph sz="quarter" idx="18"/>
          </p:nvPr>
        </p:nvSpPr>
        <p:spPr>
          <a:xfrm>
            <a:off x="1219201" y="1828800"/>
            <a:ext cx="9753600" cy="3429000"/>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TextBox 3"/>
          <p:cNvSpPr txBox="1"/>
          <p:nvPr userDrawn="1"/>
        </p:nvSpPr>
        <p:spPr>
          <a:xfrm>
            <a:off x="11776408" y="1514615"/>
            <a:ext cx="1219201" cy="914400"/>
          </a:xfrm>
          <a:prstGeom prst="rect">
            <a:avLst/>
          </a:prstGeom>
          <a:noFill/>
          <a:effectLst/>
        </p:spPr>
        <p:txBody>
          <a:bodyPr wrap="none" lIns="0" tIns="0" rIns="0" bIns="0" rtlCol="0">
            <a:noAutofit/>
          </a:bodyPr>
          <a:lstStyle/>
          <a:p>
            <a:pPr algn="l" eaLnBrk="0" hangingPunct="0">
              <a:lnSpc>
                <a:spcPts val="1800"/>
              </a:lnSpc>
            </a:pPr>
            <a:endParaRPr lang="en-US" sz="1400" b="1" dirty="0" smtClean="0">
              <a:ea typeface="+mn-ea"/>
              <a:cs typeface="+mn-cs"/>
            </a:endParaRPr>
          </a:p>
        </p:txBody>
      </p:sp>
      <p:sp>
        <p:nvSpPr>
          <p:cNvPr id="10" name="Text Placeholder 9"/>
          <p:cNvSpPr>
            <a:spLocks noGrp="1"/>
          </p:cNvSpPr>
          <p:nvPr>
            <p:ph type="body" sz="quarter" idx="16" hasCustomPrompt="1"/>
          </p:nvPr>
        </p:nvSpPr>
        <p:spPr>
          <a:xfrm>
            <a:off x="914401" y="1097307"/>
            <a:ext cx="10363200" cy="246221"/>
          </a:xfrm>
        </p:spPr>
        <p:txBody>
          <a:bodyPr vert="horz"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chemeClr val="tx2">
                    <a:lumMod val="75000"/>
                  </a:schemeClr>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smtClean="0"/>
              <a:t>Click to Edit Subtitle (optional)</a:t>
            </a:r>
            <a:endParaRPr lang="en-US" dirty="0"/>
          </a:p>
        </p:txBody>
      </p:sp>
      <p:sp>
        <p:nvSpPr>
          <p:cNvPr id="6" name="TextBox 5"/>
          <p:cNvSpPr txBox="1"/>
          <p:nvPr userDrawn="1"/>
        </p:nvSpPr>
        <p:spPr>
          <a:xfrm>
            <a:off x="1273965" y="6349730"/>
            <a:ext cx="1219201" cy="914400"/>
          </a:xfrm>
          <a:prstGeom prst="rect">
            <a:avLst/>
          </a:prstGeom>
          <a:noFill/>
          <a:effectLst/>
        </p:spPr>
        <p:txBody>
          <a:bodyPr wrap="none" lIns="0" tIns="0" rIns="0" bIns="0" rtlCol="0">
            <a:noAutofit/>
          </a:bodyPr>
          <a:lstStyle/>
          <a:p>
            <a:pPr algn="l" eaLnBrk="0" hangingPunct="0">
              <a:lnSpc>
                <a:spcPts val="1800"/>
              </a:lnSpc>
            </a:pPr>
            <a:endParaRPr lang="en-US" sz="1400" b="1" dirty="0" smtClean="0">
              <a:ea typeface="+mn-ea"/>
              <a:cs typeface="+mn-cs"/>
            </a:endParaRPr>
          </a:p>
        </p:txBody>
      </p:sp>
      <p:sp>
        <p:nvSpPr>
          <p:cNvPr id="12" name="Text Placeholder 25"/>
          <p:cNvSpPr>
            <a:spLocks noGrp="1"/>
          </p:cNvSpPr>
          <p:nvPr>
            <p:ph type="body" sz="quarter" idx="20" hasCustomPrompt="1"/>
          </p:nvPr>
        </p:nvSpPr>
        <p:spPr>
          <a:xfrm>
            <a:off x="914401" y="6185356"/>
            <a:ext cx="10363200" cy="215444"/>
          </a:xfrm>
        </p:spPr>
        <p:txBody>
          <a:bodyPr anchor="b">
            <a:spAutoFit/>
          </a:bodyPr>
          <a:lstStyle>
            <a:lvl1pPr marL="0" indent="0" algn="r">
              <a:spcBef>
                <a:spcPts val="0"/>
              </a:spcBef>
              <a:spcAft>
                <a:spcPts val="0"/>
              </a:spcAft>
              <a:buNone/>
              <a:defRPr sz="1400" b="0" i="1" baseline="0">
                <a:solidFill>
                  <a:schemeClr val="bg2">
                    <a:lumMod val="40000"/>
                    <a:lumOff val="60000"/>
                  </a:schemeClr>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smtClean="0"/>
              <a:t>Click to Edit Tagline (optional)</a:t>
            </a:r>
          </a:p>
        </p:txBody>
      </p:sp>
    </p:spTree>
    <p:extLst>
      <p:ext uri="{BB962C8B-B14F-4D97-AF65-F5344CB8AC3E}">
        <p14:creationId xmlns:p14="http://schemas.microsoft.com/office/powerpoint/2010/main" xmlns="" val="186547399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B9F2"/>
            </a:gs>
            <a:gs pos="90000">
              <a:srgbClr val="053264"/>
            </a:gs>
            <a:gs pos="30000">
              <a:srgbClr val="007AC2"/>
            </a:gs>
          </a:gsLst>
          <a:lin ang="16200000" scaled="0"/>
          <a:tileRect/>
        </a:gra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4">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1" y="682625"/>
            <a:ext cx="10363200" cy="369332"/>
          </a:xfrm>
          <a:prstGeom prst="rect">
            <a:avLst/>
          </a:prstGeom>
          <a:noFill/>
        </p:spPr>
        <p:txBody>
          <a:bodyPr vert="horz"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1219201" y="1828800"/>
            <a:ext cx="9753600" cy="3429000"/>
          </a:xfrm>
          <a:prstGeom prst="rect">
            <a:avLst/>
          </a:prstGeom>
          <a:noFill/>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Tree>
  </p:cSld>
  <p:clrMap bg1="dk1" tx1="lt1" bg2="dk2" tx2="lt2" accent1="accent1" accent2="accent2" accent3="accent3" accent4="accent4" accent5="accent5" accent6="accent6" hlink="hlink" folHlink="folHlink"/>
  <p:sldLayoutIdLst>
    <p:sldLayoutId id="2147486596" r:id="rId1"/>
    <p:sldLayoutId id="2147486638" r:id="rId2"/>
    <p:sldLayoutId id="2147486639" r:id="rId3"/>
    <p:sldLayoutId id="2147486597" r:id="rId4"/>
    <p:sldLayoutId id="2147486640" r:id="rId5"/>
    <p:sldLayoutId id="2147486598" r:id="rId6"/>
    <p:sldLayoutId id="2147486641" r:id="rId7"/>
    <p:sldLayoutId id="2147486599" r:id="rId8"/>
    <p:sldLayoutId id="2147486637" r:id="rId9"/>
    <p:sldLayoutId id="2147486601" r:id="rId10"/>
    <p:sldLayoutId id="2147486602" r:id="rId11"/>
    <p:sldLayoutId id="2147486603" r:id="rId12"/>
    <p:sldLayoutId id="2147486642" r:id="rId13"/>
    <p:sldLayoutId id="2147486635" r:id="rId14"/>
    <p:sldLayoutId id="2147486636" r:id="rId15"/>
    <p:sldLayoutId id="2147486608" r:id="rId16"/>
    <p:sldLayoutId id="2147486609" r:id="rId17"/>
    <p:sldLayoutId id="2147486610" r:id="rId18"/>
    <p:sldLayoutId id="2147486611" r:id="rId19"/>
    <p:sldLayoutId id="2147486612" r:id="rId20"/>
    <p:sldLayoutId id="2147486613" r:id="rId21"/>
    <p:sldLayoutId id="2147486643" r:id="rId22"/>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tx2">
            <a:lumMod val="75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tx2">
            <a:lumMod val="75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tx2">
            <a:lumMod val="75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ichael.Dennis@noaa.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www.geodesy.noaa.gov/" TargetMode="External"/><Relationship Id="rId4" Type="http://schemas.openxmlformats.org/officeDocument/2006/relationships/image" Target="../media/image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hyperlink" Target="http://business.timesonline.co.uk/tol/business/industry_sectors/natural_resources/article3037384.ece" TargetMode="External"/><Relationship Id="rId13" Type="http://schemas.openxmlformats.org/officeDocument/2006/relationships/image" Target="../media/image24.jpe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3.jpeg"/><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18.jpeg"/><Relationship Id="rId11" Type="http://schemas.openxmlformats.org/officeDocument/2006/relationships/image" Target="../media/image22.jpeg"/><Relationship Id="rId5" Type="http://schemas.openxmlformats.org/officeDocument/2006/relationships/image" Target="../media/image17.jpe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6.jpeg"/><Relationship Id="rId9" Type="http://schemas.openxmlformats.org/officeDocument/2006/relationships/image" Target="../media/image20.jpeg"/><Relationship Id="rId14" Type="http://schemas.openxmlformats.org/officeDocument/2006/relationships/image" Target="../media/image25.wmf"/></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NOAA’s National Geodetic Survey</a:t>
            </a:r>
            <a:br>
              <a:rPr lang="en-US" dirty="0" smtClean="0"/>
            </a:br>
            <a:r>
              <a:rPr lang="en-US" sz="6000" dirty="0" smtClean="0"/>
              <a:t>Update</a:t>
            </a:r>
            <a:endParaRPr lang="en-US" sz="6000" dirty="0"/>
          </a:p>
        </p:txBody>
      </p:sp>
      <p:sp>
        <p:nvSpPr>
          <p:cNvPr id="3" name="Subtitle 2"/>
          <p:cNvSpPr>
            <a:spLocks noGrp="1"/>
          </p:cNvSpPr>
          <p:nvPr>
            <p:ph type="subTitle" idx="1"/>
          </p:nvPr>
        </p:nvSpPr>
        <p:spPr/>
        <p:txBody>
          <a:bodyPr/>
          <a:lstStyle/>
          <a:p>
            <a:r>
              <a:rPr lang="en-US" b="1" dirty="0" smtClean="0"/>
              <a:t>Michael L. Dennis, RLS, PE</a:t>
            </a:r>
            <a:br>
              <a:rPr lang="en-US" b="1" dirty="0" smtClean="0"/>
            </a:br>
            <a:r>
              <a:rPr lang="en-US" dirty="0" smtClean="0">
                <a:hlinkClick r:id="rId3"/>
              </a:rPr>
              <a:t>Michael.Dennis@noaa.gov</a:t>
            </a:r>
            <a:r>
              <a:rPr lang="en-US" dirty="0" smtClean="0"/>
              <a:t> </a:t>
            </a:r>
            <a:endParaRPr lang="en-US" dirty="0"/>
          </a:p>
        </p:txBody>
      </p:sp>
      <p:pic>
        <p:nvPicPr>
          <p:cNvPr id="1027" name="Picture 3" descr="C:\Survey\Documents\NGS documents\NGS logos\ngs_logo.gif"/>
          <p:cNvPicPr>
            <a:picLocks noChangeAspect="1" noChangeArrowheads="1"/>
          </p:cNvPicPr>
          <p:nvPr/>
        </p:nvPicPr>
        <p:blipFill>
          <a:blip r:embed="rId4"/>
          <a:stretch>
            <a:fillRect/>
          </a:stretch>
        </p:blipFill>
        <p:spPr bwMode="auto">
          <a:xfrm>
            <a:off x="1371600" y="274320"/>
            <a:ext cx="914400" cy="914400"/>
          </a:xfrm>
          <a:prstGeom prst="rect">
            <a:avLst/>
          </a:prstGeom>
          <a:noFill/>
        </p:spPr>
      </p:pic>
      <p:grpSp>
        <p:nvGrpSpPr>
          <p:cNvPr id="8" name="Group 7"/>
          <p:cNvGrpSpPr/>
          <p:nvPr/>
        </p:nvGrpSpPr>
        <p:grpSpPr>
          <a:xfrm>
            <a:off x="274320" y="274320"/>
            <a:ext cx="914400" cy="914400"/>
            <a:chOff x="0" y="0"/>
            <a:chExt cx="914400" cy="914400"/>
          </a:xfrm>
        </p:grpSpPr>
        <p:sp>
          <p:nvSpPr>
            <p:cNvPr id="7" name="Oval 6"/>
            <p:cNvSpPr/>
            <p:nvPr/>
          </p:nvSpPr>
          <p:spPr bwMode="auto">
            <a:xfrm>
              <a:off x="0" y="0"/>
              <a:ext cx="914400" cy="914400"/>
            </a:xfrm>
            <a:prstGeom prst="ellipse">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1028" name="Picture 4" descr="C:\Survey\Documents\NGS documents\NGS logos\noaa-logo.gif"/>
            <p:cNvPicPr>
              <a:picLocks noChangeAspect="1" noChangeArrowheads="1"/>
            </p:cNvPicPr>
            <p:nvPr/>
          </p:nvPicPr>
          <p:blipFill>
            <a:blip r:embed="rId5"/>
            <a:srcRect/>
            <a:stretch>
              <a:fillRect/>
            </a:stretch>
          </p:blipFill>
          <p:spPr bwMode="auto">
            <a:xfrm>
              <a:off x="0" y="0"/>
              <a:ext cx="914400" cy="914400"/>
            </a:xfrm>
            <a:prstGeom prst="rect">
              <a:avLst/>
            </a:prstGeom>
            <a:noFill/>
          </p:spPr>
        </p:pic>
      </p:grpSp>
    </p:spTree>
    <p:extLst>
      <p:ext uri="{BB962C8B-B14F-4D97-AF65-F5344CB8AC3E}">
        <p14:creationId xmlns:p14="http://schemas.microsoft.com/office/powerpoint/2010/main" xmlns="" val="424757199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Geoid Slope Validation Survey of </a:t>
            </a:r>
            <a:r>
              <a:rPr lang="en-US" dirty="0" smtClean="0"/>
              <a:t>2014 (GSVS14)</a:t>
            </a:r>
            <a:endParaRPr lang="en-US" dirty="0"/>
          </a:p>
        </p:txBody>
      </p:sp>
      <p:sp>
        <p:nvSpPr>
          <p:cNvPr id="3" name="Content Placeholder 2"/>
          <p:cNvSpPr>
            <a:spLocks noGrp="1"/>
          </p:cNvSpPr>
          <p:nvPr>
            <p:ph sz="quarter" idx="10"/>
          </p:nvPr>
        </p:nvSpPr>
        <p:spPr>
          <a:xfrm>
            <a:off x="1219203" y="1491333"/>
            <a:ext cx="3418111" cy="5105408"/>
          </a:xfrm>
        </p:spPr>
        <p:txBody>
          <a:bodyPr/>
          <a:lstStyle/>
          <a:p>
            <a:r>
              <a:rPr lang="en-US" dirty="0" smtClean="0"/>
              <a:t>Research toward new vertical datum</a:t>
            </a:r>
          </a:p>
          <a:p>
            <a:r>
              <a:rPr lang="en-US" dirty="0" smtClean="0"/>
              <a:t>E-W line across Iowa</a:t>
            </a:r>
          </a:p>
          <a:p>
            <a:r>
              <a:rPr lang="en-US" dirty="0" smtClean="0"/>
              <a:t>Observations </a:t>
            </a:r>
            <a:r>
              <a:rPr lang="en-US" dirty="0" smtClean="0"/>
              <a:t>began in May 2014</a:t>
            </a:r>
            <a:endParaRPr lang="en-US" dirty="0" smtClean="0"/>
          </a:p>
          <a:p>
            <a:r>
              <a:rPr lang="en-US" dirty="0" smtClean="0"/>
              <a:t>Includes:</a:t>
            </a:r>
          </a:p>
          <a:p>
            <a:pPr lvl="1"/>
            <a:r>
              <a:rPr lang="en-US" dirty="0" smtClean="0"/>
              <a:t>Differential leveling</a:t>
            </a:r>
            <a:endParaRPr lang="en-US" dirty="0" smtClean="0"/>
          </a:p>
          <a:p>
            <a:pPr lvl="1"/>
            <a:r>
              <a:rPr lang="en-US" dirty="0" smtClean="0"/>
              <a:t>GPS</a:t>
            </a:r>
          </a:p>
          <a:p>
            <a:pPr lvl="1"/>
            <a:r>
              <a:rPr lang="en-US" dirty="0" smtClean="0"/>
              <a:t>Terrestrial gravity</a:t>
            </a:r>
          </a:p>
          <a:p>
            <a:pPr lvl="1"/>
            <a:r>
              <a:rPr lang="en-US" dirty="0" smtClean="0"/>
              <a:t>Aerial gravity</a:t>
            </a:r>
          </a:p>
          <a:p>
            <a:pPr lvl="1"/>
            <a:r>
              <a:rPr lang="en-US" dirty="0" smtClean="0"/>
              <a:t>Deflection of vertical</a:t>
            </a:r>
          </a:p>
          <a:p>
            <a:r>
              <a:rPr lang="en-US" dirty="0" smtClean="0"/>
              <a:t>This is the second </a:t>
            </a:r>
            <a:r>
              <a:rPr lang="en-US" dirty="0" smtClean="0"/>
              <a:t>GSVS project</a:t>
            </a:r>
          </a:p>
          <a:p>
            <a:pPr lvl="1"/>
            <a:r>
              <a:rPr lang="en-US" dirty="0" smtClean="0"/>
              <a:t>First </a:t>
            </a:r>
            <a:r>
              <a:rPr lang="en-US" dirty="0" smtClean="0"/>
              <a:t>in 2011 (GSVS11)</a:t>
            </a:r>
            <a:endParaRPr lang="en-US" dirty="0" smtClean="0"/>
          </a:p>
          <a:p>
            <a:pPr>
              <a:buNone/>
            </a:pPr>
            <a:endParaRPr lang="en-US" dirty="0"/>
          </a:p>
        </p:txBody>
      </p:sp>
      <p:pic>
        <p:nvPicPr>
          <p:cNvPr id="17412" name="Picture 4" descr="D:\GIS\NGS\Projects\GSVS14\Export\GSVS14.jpg"/>
          <p:cNvPicPr>
            <a:picLocks noChangeAspect="1" noChangeArrowheads="1"/>
          </p:cNvPicPr>
          <p:nvPr/>
        </p:nvPicPr>
        <p:blipFill>
          <a:blip r:embed="rId3"/>
          <a:srcRect/>
          <a:stretch>
            <a:fillRect/>
          </a:stretch>
        </p:blipFill>
        <p:spPr bwMode="auto">
          <a:xfrm>
            <a:off x="4632960" y="1188720"/>
            <a:ext cx="7559040" cy="5669280"/>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xmlns="" val="2559704367"/>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NGS\Projects_NGS\NGS58_59\Photos\Phase 1_Vert Precision\IMG_1065.JPG"/>
          <p:cNvPicPr>
            <a:picLocks noChangeAspect="1" noChangeArrowheads="1"/>
          </p:cNvPicPr>
          <p:nvPr/>
        </p:nvPicPr>
        <p:blipFill>
          <a:blip r:embed="rId2"/>
          <a:srcRect l="40038" r="42849"/>
          <a:stretch>
            <a:fillRect/>
          </a:stretch>
        </p:blipFill>
        <p:spPr bwMode="auto">
          <a:xfrm>
            <a:off x="0" y="2468880"/>
            <a:ext cx="1001486" cy="4389120"/>
          </a:xfrm>
          <a:prstGeom prst="rect">
            <a:avLst/>
          </a:prstGeom>
          <a:noFill/>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NGS 58/59 update project</a:t>
            </a:r>
          </a:p>
        </p:txBody>
      </p:sp>
      <p:sp>
        <p:nvSpPr>
          <p:cNvPr id="3" name="Content Placeholder 2"/>
          <p:cNvSpPr>
            <a:spLocks noGrp="1"/>
          </p:cNvSpPr>
          <p:nvPr>
            <p:ph sz="quarter" idx="10"/>
          </p:nvPr>
        </p:nvSpPr>
        <p:spPr>
          <a:xfrm>
            <a:off x="1132114" y="1828799"/>
            <a:ext cx="3646711" cy="4365171"/>
          </a:xfrm>
        </p:spPr>
        <p:txBody>
          <a:bodyPr/>
          <a:lstStyle/>
          <a:p>
            <a:r>
              <a:rPr lang="en-US" dirty="0" smtClean="0"/>
              <a:t>An update for </a:t>
            </a:r>
            <a:r>
              <a:rPr lang="en-US" dirty="0" smtClean="0"/>
              <a:t>guidelines on GNSS-derived ellipsoid and orthometric </a:t>
            </a:r>
            <a:r>
              <a:rPr lang="en-US" dirty="0" smtClean="0"/>
              <a:t>heights</a:t>
            </a:r>
          </a:p>
          <a:p>
            <a:r>
              <a:rPr lang="en-US" dirty="0" smtClean="0"/>
              <a:t>Two phases</a:t>
            </a:r>
          </a:p>
          <a:p>
            <a:pPr lvl="1"/>
            <a:r>
              <a:rPr lang="en-US" dirty="0" smtClean="0"/>
              <a:t>Vertical precision (FL)</a:t>
            </a:r>
          </a:p>
          <a:p>
            <a:pPr lvl="1"/>
            <a:r>
              <a:rPr lang="en-US" dirty="0" smtClean="0"/>
              <a:t>GPS bench mark Height Mod (SC)</a:t>
            </a:r>
          </a:p>
          <a:p>
            <a:r>
              <a:rPr lang="en-US" dirty="0" smtClean="0"/>
              <a:t>Fieldwork done Dec 2013</a:t>
            </a:r>
          </a:p>
          <a:p>
            <a:r>
              <a:rPr lang="en-US" dirty="0" smtClean="0"/>
              <a:t>Analysis of data </a:t>
            </a:r>
            <a:r>
              <a:rPr lang="en-US" dirty="0" smtClean="0"/>
              <a:t>underway</a:t>
            </a:r>
          </a:p>
          <a:p>
            <a:r>
              <a:rPr lang="en-US" dirty="0" smtClean="0"/>
              <a:t>Will be used for new guidelines to replace </a:t>
            </a:r>
            <a:br>
              <a:rPr lang="en-US" dirty="0" smtClean="0"/>
            </a:br>
            <a:r>
              <a:rPr lang="en-US" dirty="0" smtClean="0"/>
              <a:t>NGS 58/59 documents</a:t>
            </a:r>
            <a:endParaRPr lang="en-US" dirty="0"/>
          </a:p>
        </p:txBody>
      </p:sp>
      <p:pic>
        <p:nvPicPr>
          <p:cNvPr id="18433" name="Picture 1" descr="D:\GIS\NGS\Projects\NGS_58_59\Export\NGS_58_59_project_FINAL_slide.jpg"/>
          <p:cNvPicPr>
            <a:picLocks noChangeAspect="1" noChangeArrowheads="1"/>
          </p:cNvPicPr>
          <p:nvPr/>
        </p:nvPicPr>
        <p:blipFill>
          <a:blip r:embed="rId3"/>
          <a:srcRect/>
          <a:stretch>
            <a:fillRect/>
          </a:stretch>
        </p:blipFill>
        <p:spPr bwMode="auto">
          <a:xfrm>
            <a:off x="4876800" y="1371600"/>
            <a:ext cx="7315200" cy="5486400"/>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xmlns="" val="2559704367"/>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srcRect/>
          <a:stretch>
            <a:fillRect/>
          </a:stretch>
        </p:blipFill>
        <p:spPr bwMode="auto">
          <a:xfrm>
            <a:off x="3887625" y="1463040"/>
            <a:ext cx="8304375" cy="5394960"/>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GPS on bench marks campaign</a:t>
            </a:r>
            <a:endParaRPr lang="en-US" dirty="0"/>
          </a:p>
        </p:txBody>
      </p:sp>
      <p:sp>
        <p:nvSpPr>
          <p:cNvPr id="3" name="Content Placeholder 2"/>
          <p:cNvSpPr>
            <a:spLocks noGrp="1"/>
          </p:cNvSpPr>
          <p:nvPr>
            <p:ph sz="quarter" idx="10"/>
          </p:nvPr>
        </p:nvSpPr>
        <p:spPr>
          <a:xfrm>
            <a:off x="816432" y="1828800"/>
            <a:ext cx="2873826" cy="3766457"/>
          </a:xfrm>
        </p:spPr>
        <p:txBody>
          <a:bodyPr/>
          <a:lstStyle/>
          <a:p>
            <a:r>
              <a:rPr lang="en-US" dirty="0" smtClean="0"/>
              <a:t>Performed during GPS Week (Mar 16-22)</a:t>
            </a:r>
          </a:p>
          <a:p>
            <a:r>
              <a:rPr lang="en-US" dirty="0" smtClean="0"/>
              <a:t>Volunteers occupied leveled bench marks with GPS</a:t>
            </a:r>
          </a:p>
          <a:p>
            <a:r>
              <a:rPr lang="en-US" dirty="0" smtClean="0"/>
              <a:t>Record number of shared OPUS solutions</a:t>
            </a:r>
          </a:p>
          <a:p>
            <a:r>
              <a:rPr lang="en-US" dirty="0" smtClean="0"/>
              <a:t>Will help improved hybrid geoid model and conversion to new vertical datum</a:t>
            </a:r>
            <a:endParaRPr lang="en-US" dirty="0"/>
          </a:p>
        </p:txBody>
      </p:sp>
    </p:spTree>
    <p:extLst>
      <p:ext uri="{BB962C8B-B14F-4D97-AF65-F5344CB8AC3E}">
        <p14:creationId xmlns:p14="http://schemas.microsoft.com/office/powerpoint/2010/main" xmlns="" val="2559704367"/>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D:\GIS\NGS\Datum_trans\GEOCON\Export\CONUS\GEOCON_CONUS_horz_error.jpg"/>
          <p:cNvPicPr>
            <a:picLocks noChangeAspect="1" noChangeArrowheads="1"/>
          </p:cNvPicPr>
          <p:nvPr/>
        </p:nvPicPr>
        <p:blipFill>
          <a:blip r:embed="rId3"/>
          <a:srcRect/>
          <a:stretch>
            <a:fillRect/>
          </a:stretch>
        </p:blipFill>
        <p:spPr bwMode="auto">
          <a:xfrm>
            <a:off x="7437120" y="3291840"/>
            <a:ext cx="4754880" cy="3566160"/>
          </a:xfrm>
          <a:prstGeom prst="rect">
            <a:avLst/>
          </a:prstGeom>
          <a:noFill/>
          <a:effectLst>
            <a:outerShdw blurRad="63500" sx="102000" sy="102000" algn="ctr" rotWithShape="0">
              <a:prstClr val="black">
                <a:alpha val="40000"/>
              </a:prstClr>
            </a:outerShdw>
          </a:effectLst>
        </p:spPr>
      </p:pic>
      <p:pic>
        <p:nvPicPr>
          <p:cNvPr id="21506" name="Picture 2" descr="D:\GIS\NGS\Datum_trans\GEOCON\Export\Alaska\GEOCON11_AK_eht_error_cm.jpg"/>
          <p:cNvPicPr>
            <a:picLocks noChangeAspect="1" noChangeArrowheads="1"/>
          </p:cNvPicPr>
          <p:nvPr/>
        </p:nvPicPr>
        <p:blipFill>
          <a:blip r:embed="rId4"/>
          <a:srcRect/>
          <a:stretch>
            <a:fillRect/>
          </a:stretch>
        </p:blipFill>
        <p:spPr bwMode="auto">
          <a:xfrm>
            <a:off x="3374571" y="3651070"/>
            <a:ext cx="4145280" cy="3108960"/>
          </a:xfrm>
          <a:prstGeom prst="rect">
            <a:avLst/>
          </a:prstGeom>
          <a:noFill/>
          <a:effectLst>
            <a:outerShdw blurRad="63500" sx="102000" sy="102000" algn="ctr" rotWithShape="0">
              <a:prstClr val="black">
                <a:alpha val="40000"/>
              </a:prstClr>
            </a:outerShdw>
          </a:effectLst>
        </p:spPr>
      </p:pic>
      <p:pic>
        <p:nvPicPr>
          <p:cNvPr id="21505" name="Picture 1" descr="D:\GIS\NGS\Datum_trans\GEOCON\Export\Alaska\GEOCON11_AK_eht_shift_cm.jpg"/>
          <p:cNvPicPr>
            <a:picLocks noChangeAspect="1" noChangeArrowheads="1"/>
          </p:cNvPicPr>
          <p:nvPr/>
        </p:nvPicPr>
        <p:blipFill>
          <a:blip r:embed="rId5"/>
          <a:srcRect/>
          <a:stretch>
            <a:fillRect/>
          </a:stretch>
        </p:blipFill>
        <p:spPr bwMode="auto">
          <a:xfrm>
            <a:off x="0" y="3548743"/>
            <a:ext cx="4145280" cy="3108960"/>
          </a:xfrm>
          <a:prstGeom prst="rect">
            <a:avLst/>
          </a:prstGeom>
          <a:noFill/>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Transformation tools</a:t>
            </a:r>
            <a:endParaRPr lang="en-US" dirty="0"/>
          </a:p>
        </p:txBody>
      </p:sp>
      <p:sp>
        <p:nvSpPr>
          <p:cNvPr id="3" name="Content Placeholder 2"/>
          <p:cNvSpPr>
            <a:spLocks noGrp="1"/>
          </p:cNvSpPr>
          <p:nvPr>
            <p:ph sz="quarter" idx="10"/>
          </p:nvPr>
        </p:nvSpPr>
        <p:spPr>
          <a:xfrm>
            <a:off x="1216152" y="1360714"/>
            <a:ext cx="6183085" cy="3429000"/>
          </a:xfrm>
        </p:spPr>
        <p:txBody>
          <a:bodyPr/>
          <a:lstStyle/>
          <a:p>
            <a:r>
              <a:rPr lang="en-US" dirty="0" smtClean="0"/>
              <a:t>GEOCON and GEOCON11 </a:t>
            </a:r>
          </a:p>
          <a:p>
            <a:pPr lvl="1"/>
            <a:r>
              <a:rPr lang="en-US" dirty="0" smtClean="0"/>
              <a:t>Version 1.0 operational Jan 2014</a:t>
            </a:r>
          </a:p>
          <a:p>
            <a:pPr lvl="1"/>
            <a:r>
              <a:rPr lang="en-US" dirty="0" smtClean="0"/>
              <a:t>Continued improvements over time</a:t>
            </a:r>
          </a:p>
          <a:p>
            <a:pPr lvl="1"/>
            <a:r>
              <a:rPr lang="en-US" dirty="0" smtClean="0"/>
              <a:t>Will include Pacific</a:t>
            </a:r>
          </a:p>
          <a:p>
            <a:r>
              <a:rPr lang="en-US" dirty="0" err="1" smtClean="0"/>
              <a:t>VDatum</a:t>
            </a:r>
            <a:r>
              <a:rPr lang="en-US" dirty="0" smtClean="0"/>
              <a:t> and HTDP</a:t>
            </a:r>
          </a:p>
          <a:p>
            <a:pPr lvl="1"/>
            <a:r>
              <a:rPr lang="en-US" dirty="0" smtClean="0"/>
              <a:t>Also being improved over time</a:t>
            </a:r>
            <a:endParaRPr lang="en-US" dirty="0"/>
          </a:p>
        </p:txBody>
      </p:sp>
      <p:pic>
        <p:nvPicPr>
          <p:cNvPr id="21507" name="Picture 3" descr="D:\GIS\NGS\Datum_trans\GEOCON\Export\CONUS\GEOCON_CONUS_horz_shift.jpg"/>
          <p:cNvPicPr>
            <a:picLocks noChangeAspect="1" noChangeArrowheads="1"/>
          </p:cNvPicPr>
          <p:nvPr/>
        </p:nvPicPr>
        <p:blipFill>
          <a:blip r:embed="rId6"/>
          <a:srcRect/>
          <a:stretch>
            <a:fillRect/>
          </a:stretch>
        </p:blipFill>
        <p:spPr bwMode="auto">
          <a:xfrm>
            <a:off x="7195458" y="0"/>
            <a:ext cx="4754879" cy="3566160"/>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xmlns="" val="2559704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5"/>
                                        </p:tgtEl>
                                        <p:attrNameLst>
                                          <p:attrName>style.visibility</p:attrName>
                                        </p:attrNameLst>
                                      </p:cBhvr>
                                      <p:to>
                                        <p:strVal val="visible"/>
                                      </p:to>
                                    </p:set>
                                    <p:animEffect transition="in" filter="fade">
                                      <p:cBhvr>
                                        <p:cTn id="12" dur="500"/>
                                        <p:tgtEl>
                                          <p:spTgt spid="2150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506"/>
                                        </p:tgtEl>
                                        <p:attrNameLst>
                                          <p:attrName>style.visibility</p:attrName>
                                        </p:attrNameLst>
                                      </p:cBhvr>
                                      <p:to>
                                        <p:strVal val="visible"/>
                                      </p:to>
                                    </p:set>
                                    <p:animEffect transition="in" filter="fade">
                                      <p:cBhvr>
                                        <p:cTn id="16"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smtClean="0"/>
              <a:t>The NGS mission remains the same</a:t>
            </a:r>
            <a:endParaRPr lang="en-US" i="1" dirty="0"/>
          </a:p>
        </p:txBody>
      </p:sp>
      <p:sp>
        <p:nvSpPr>
          <p:cNvPr id="15" name="WordArt 27"/>
          <p:cNvSpPr>
            <a:spLocks noChangeArrowheads="1" noChangeShapeType="1" noTextEdit="1"/>
          </p:cNvSpPr>
          <p:nvPr/>
        </p:nvSpPr>
        <p:spPr bwMode="auto">
          <a:xfrm>
            <a:off x="1415143" y="2272937"/>
            <a:ext cx="9666514" cy="2286000"/>
          </a:xfrm>
          <a:prstGeom prst="rect">
            <a:avLst/>
          </a:prstGeom>
          <a:noFill/>
          <a:ln>
            <a:noFill/>
          </a:ln>
        </p:spPr>
        <p:txBody>
          <a:bodyPr wrap="none" fromWordArt="1">
            <a:prstTxWarp prst="textFadeUp">
              <a:avLst>
                <a:gd name="adj" fmla="val 14857"/>
              </a:avLst>
            </a:prstTxWarp>
          </a:bodyPr>
          <a:lstStyle/>
          <a:p>
            <a:r>
              <a:rPr lang="en-US" sz="3600" kern="10" dirty="0" smtClean="0">
                <a:ln w="18415" cmpd="sng">
                  <a:solidFill>
                    <a:schemeClr val="bg1"/>
                  </a:solidFill>
                  <a:prstDash val="solid"/>
                </a:ln>
                <a:solidFill>
                  <a:schemeClr val="tx2"/>
                </a:solidFill>
                <a:effectLst>
                  <a:outerShdw blurRad="50800" dist="127000" dir="2700000" algn="tl" rotWithShape="0">
                    <a:prstClr val="black">
                      <a:alpha val="40000"/>
                    </a:prstClr>
                  </a:outerShdw>
                </a:effectLst>
                <a:latin typeface="Arial Black"/>
              </a:rPr>
              <a:t>NSRS</a:t>
            </a:r>
            <a:endParaRPr lang="en-US" sz="3600" kern="10" dirty="0">
              <a:ln w="18415" cmpd="sng">
                <a:solidFill>
                  <a:schemeClr val="bg1"/>
                </a:solidFill>
                <a:prstDash val="solid"/>
              </a:ln>
              <a:solidFill>
                <a:schemeClr val="tx2"/>
              </a:solidFill>
              <a:effectLst>
                <a:outerShdw blurRad="50800" dist="127000" dir="2700000" algn="tl" rotWithShape="0">
                  <a:prstClr val="black">
                    <a:alpha val="40000"/>
                  </a:prstClr>
                </a:outerShdw>
              </a:effectLst>
              <a:latin typeface="Arial Black"/>
            </a:endParaRPr>
          </a:p>
        </p:txBody>
      </p:sp>
      <p:sp>
        <p:nvSpPr>
          <p:cNvPr id="16" name="TextBox 15"/>
          <p:cNvSpPr txBox="1"/>
          <p:nvPr/>
        </p:nvSpPr>
        <p:spPr>
          <a:xfrm>
            <a:off x="0" y="4695742"/>
            <a:ext cx="12192000" cy="923330"/>
          </a:xfrm>
          <a:prstGeom prst="rect">
            <a:avLst/>
          </a:prstGeom>
          <a:noFill/>
          <a:effectLst>
            <a:outerShdw blurRad="50800" dist="38100" dir="2700000" algn="tl" rotWithShape="0">
              <a:prstClr val="black"/>
            </a:outerShdw>
          </a:effectLst>
        </p:spPr>
        <p:txBody>
          <a:bodyPr wrap="square" rtlCol="0">
            <a:spAutoFit/>
          </a:bodyPr>
          <a:lstStyle/>
          <a:p>
            <a:pPr algn="ctr"/>
            <a:r>
              <a:rPr lang="en-US" sz="5400" b="1" i="1" dirty="0" smtClean="0">
                <a:solidFill>
                  <a:schemeClr val="tx2"/>
                </a:solidFill>
              </a:rPr>
              <a:t>N</a:t>
            </a:r>
            <a:r>
              <a:rPr lang="en-US" sz="4000" b="1" dirty="0" smtClean="0">
                <a:solidFill>
                  <a:schemeClr val="tx2"/>
                </a:solidFill>
              </a:rPr>
              <a:t>ational  </a:t>
            </a:r>
            <a:r>
              <a:rPr lang="en-US" sz="5400" b="1" i="1" dirty="0" smtClean="0">
                <a:solidFill>
                  <a:schemeClr val="tx2"/>
                </a:solidFill>
              </a:rPr>
              <a:t>S</a:t>
            </a:r>
            <a:r>
              <a:rPr lang="en-US" sz="4000" b="1" dirty="0" smtClean="0">
                <a:solidFill>
                  <a:schemeClr val="tx2"/>
                </a:solidFill>
              </a:rPr>
              <a:t>patial  </a:t>
            </a:r>
            <a:r>
              <a:rPr lang="en-US" sz="5400" b="1" i="1" dirty="0" smtClean="0">
                <a:solidFill>
                  <a:schemeClr val="tx2"/>
                </a:solidFill>
              </a:rPr>
              <a:t>R</a:t>
            </a:r>
            <a:r>
              <a:rPr lang="en-US" sz="4000" b="1" dirty="0" smtClean="0">
                <a:solidFill>
                  <a:schemeClr val="tx2"/>
                </a:solidFill>
              </a:rPr>
              <a:t>eference  </a:t>
            </a:r>
            <a:r>
              <a:rPr lang="en-US" sz="5400" b="1" i="1" dirty="0" smtClean="0">
                <a:solidFill>
                  <a:schemeClr val="tx2"/>
                </a:solidFill>
              </a:rPr>
              <a:t>S</a:t>
            </a:r>
            <a:r>
              <a:rPr lang="en-US" sz="4000" b="1" dirty="0" smtClean="0">
                <a:solidFill>
                  <a:schemeClr val="tx2"/>
                </a:solidFill>
              </a:rPr>
              <a:t>ystem</a:t>
            </a:r>
            <a:endParaRPr lang="en-US" sz="4000" b="1" dirty="0">
              <a:solidFill>
                <a:schemeClr val="tx2"/>
              </a:solidFill>
            </a:endParaRPr>
          </a:p>
        </p:txBody>
      </p:sp>
      <p:sp>
        <p:nvSpPr>
          <p:cNvPr id="17" name="TextBox 16"/>
          <p:cNvSpPr txBox="1"/>
          <p:nvPr/>
        </p:nvSpPr>
        <p:spPr>
          <a:xfrm>
            <a:off x="2373079" y="1167722"/>
            <a:ext cx="4876800" cy="923330"/>
          </a:xfrm>
          <a:prstGeom prst="rect">
            <a:avLst/>
          </a:prstGeom>
          <a:noFill/>
          <a:effectLst>
            <a:outerShdw blurRad="50800" dist="38100" dir="2700000" algn="tl" rotWithShape="0">
              <a:prstClr val="black"/>
            </a:outerShdw>
          </a:effectLst>
        </p:spPr>
        <p:txBody>
          <a:bodyPr wrap="square" rtlCol="0">
            <a:spAutoFit/>
          </a:bodyPr>
          <a:lstStyle/>
          <a:p>
            <a:pPr algn="ctr"/>
            <a:r>
              <a:rPr lang="en-US" sz="5400" b="1" dirty="0" smtClean="0">
                <a:solidFill>
                  <a:schemeClr val="tx2"/>
                </a:solidFill>
              </a:rPr>
              <a:t>M</a:t>
            </a:r>
            <a:r>
              <a:rPr lang="en-US" sz="4400" b="1" dirty="0" smtClean="0">
                <a:solidFill>
                  <a:schemeClr val="tx2"/>
                </a:solidFill>
              </a:rPr>
              <a:t>aintain</a:t>
            </a:r>
            <a:endParaRPr lang="en-US" sz="4400" b="1" dirty="0">
              <a:solidFill>
                <a:schemeClr val="tx2"/>
              </a:solidFill>
            </a:endParaRPr>
          </a:p>
        </p:txBody>
      </p:sp>
      <p:sp>
        <p:nvSpPr>
          <p:cNvPr id="18" name="TextBox 17"/>
          <p:cNvSpPr txBox="1"/>
          <p:nvPr/>
        </p:nvSpPr>
        <p:spPr>
          <a:xfrm>
            <a:off x="6858001" y="1167722"/>
            <a:ext cx="4724400" cy="923330"/>
          </a:xfrm>
          <a:prstGeom prst="rect">
            <a:avLst/>
          </a:prstGeom>
          <a:noFill/>
          <a:effectLst>
            <a:outerShdw blurRad="50800" dist="38100" dir="2700000" algn="tl" rotWithShape="0">
              <a:prstClr val="black"/>
            </a:outerShdw>
          </a:effectLst>
        </p:spPr>
        <p:txBody>
          <a:bodyPr wrap="square" rtlCol="0">
            <a:spAutoFit/>
          </a:bodyPr>
          <a:lstStyle/>
          <a:p>
            <a:pPr algn="r"/>
            <a:r>
              <a:rPr lang="en-US" sz="5400" b="1" dirty="0" smtClean="0">
                <a:solidFill>
                  <a:schemeClr val="tx2"/>
                </a:solidFill>
              </a:rPr>
              <a:t>P</a:t>
            </a:r>
            <a:r>
              <a:rPr lang="en-US" sz="4400" b="1" dirty="0" smtClean="0">
                <a:solidFill>
                  <a:schemeClr val="tx2"/>
                </a:solidFill>
              </a:rPr>
              <a:t>rovide</a:t>
            </a:r>
            <a:r>
              <a:rPr lang="en-US" sz="5400" b="1" dirty="0" smtClean="0">
                <a:solidFill>
                  <a:schemeClr val="tx2"/>
                </a:solidFill>
              </a:rPr>
              <a:t> </a:t>
            </a:r>
            <a:r>
              <a:rPr lang="en-US" sz="4400" b="1" dirty="0" smtClean="0">
                <a:solidFill>
                  <a:schemeClr val="tx2"/>
                </a:solidFill>
              </a:rPr>
              <a:t>access</a:t>
            </a:r>
            <a:endParaRPr lang="en-US" sz="4400" b="1" dirty="0">
              <a:solidFill>
                <a:schemeClr val="tx2"/>
              </a:solidFill>
            </a:endParaRPr>
          </a:p>
        </p:txBody>
      </p:sp>
      <p:sp>
        <p:nvSpPr>
          <p:cNvPr id="19" name="TextBox 18"/>
          <p:cNvSpPr txBox="1"/>
          <p:nvPr/>
        </p:nvSpPr>
        <p:spPr>
          <a:xfrm>
            <a:off x="609600" y="1167722"/>
            <a:ext cx="3657600" cy="923330"/>
          </a:xfrm>
          <a:prstGeom prst="rect">
            <a:avLst/>
          </a:prstGeom>
          <a:noFill/>
          <a:effectLst>
            <a:outerShdw blurRad="50800" dist="38100" dir="2700000" algn="tl" rotWithShape="0">
              <a:prstClr val="black"/>
            </a:outerShdw>
          </a:effectLst>
        </p:spPr>
        <p:txBody>
          <a:bodyPr wrap="square" rtlCol="0">
            <a:spAutoFit/>
          </a:bodyPr>
          <a:lstStyle/>
          <a:p>
            <a:r>
              <a:rPr lang="en-US" sz="5400" b="1" dirty="0" smtClean="0">
                <a:solidFill>
                  <a:schemeClr val="tx2"/>
                </a:solidFill>
              </a:rPr>
              <a:t>D</a:t>
            </a:r>
            <a:r>
              <a:rPr lang="en-US" sz="4400" b="1" dirty="0" smtClean="0">
                <a:solidFill>
                  <a:schemeClr val="tx2"/>
                </a:solidFill>
              </a:rPr>
              <a:t>efine</a:t>
            </a:r>
            <a:endParaRPr lang="en-US" sz="4400" b="1" dirty="0">
              <a:solidFill>
                <a:schemeClr val="tx2"/>
              </a:solidFill>
            </a:endParaRPr>
          </a:p>
        </p:txBody>
      </p:sp>
      <p:pic>
        <p:nvPicPr>
          <p:cNvPr id="21" name="Picture 3" descr="C:\Survey\Documents\NGS documents\NGS logos\ngs_logo.gif"/>
          <p:cNvPicPr>
            <a:picLocks noChangeAspect="1" noChangeArrowheads="1"/>
          </p:cNvPicPr>
          <p:nvPr/>
        </p:nvPicPr>
        <p:blipFill>
          <a:blip r:embed="rId3"/>
          <a:stretch>
            <a:fillRect/>
          </a:stretch>
        </p:blipFill>
        <p:spPr bwMode="auto">
          <a:xfrm>
            <a:off x="11064240" y="182880"/>
            <a:ext cx="914400" cy="914400"/>
          </a:xfrm>
          <a:prstGeom prst="rect">
            <a:avLst/>
          </a:prstGeom>
          <a:noFill/>
        </p:spPr>
      </p:pic>
      <p:grpSp>
        <p:nvGrpSpPr>
          <p:cNvPr id="22" name="Group 21"/>
          <p:cNvGrpSpPr/>
          <p:nvPr/>
        </p:nvGrpSpPr>
        <p:grpSpPr>
          <a:xfrm>
            <a:off x="182880" y="182880"/>
            <a:ext cx="914400" cy="914400"/>
            <a:chOff x="0" y="0"/>
            <a:chExt cx="914400" cy="914400"/>
          </a:xfrm>
        </p:grpSpPr>
        <p:sp>
          <p:nvSpPr>
            <p:cNvPr id="23" name="Oval 22"/>
            <p:cNvSpPr/>
            <p:nvPr/>
          </p:nvSpPr>
          <p:spPr bwMode="auto">
            <a:xfrm>
              <a:off x="0" y="0"/>
              <a:ext cx="914400" cy="914400"/>
            </a:xfrm>
            <a:prstGeom prst="ellipse">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24" name="Picture 4" descr="C:\Survey\Documents\NGS documents\NGS logos\noaa-logo.gif"/>
            <p:cNvPicPr>
              <a:picLocks noChangeAspect="1" noChangeArrowheads="1"/>
            </p:cNvPicPr>
            <p:nvPr/>
          </p:nvPicPr>
          <p:blipFill>
            <a:blip r:embed="rId4"/>
            <a:srcRect/>
            <a:stretch>
              <a:fillRect/>
            </a:stretch>
          </p:blipFill>
          <p:spPr bwMode="auto">
            <a:xfrm>
              <a:off x="0" y="0"/>
              <a:ext cx="914400" cy="914400"/>
            </a:xfrm>
            <a:prstGeom prst="rect">
              <a:avLst/>
            </a:prstGeom>
            <a:noFill/>
          </p:spPr>
        </p:pic>
      </p:grpSp>
      <p:sp>
        <p:nvSpPr>
          <p:cNvPr id="25" name="TextBox 24"/>
          <p:cNvSpPr txBox="1"/>
          <p:nvPr/>
        </p:nvSpPr>
        <p:spPr>
          <a:xfrm>
            <a:off x="522513" y="6128658"/>
            <a:ext cx="8352415" cy="492443"/>
          </a:xfrm>
          <a:prstGeom prst="rect">
            <a:avLst/>
          </a:prstGeom>
          <a:noFill/>
          <a:effectLst/>
        </p:spPr>
        <p:txBody>
          <a:bodyPr wrap="none" lIns="0" tIns="0" rIns="0" bIns="0" rtlCol="0">
            <a:spAutoFit/>
          </a:bodyPr>
          <a:lstStyle/>
          <a:p>
            <a:pPr eaLnBrk="0" hangingPunct="0"/>
            <a:r>
              <a:rPr lang="en-US" sz="3200" i="1" dirty="0" smtClean="0"/>
              <a:t>More information at </a:t>
            </a:r>
            <a:r>
              <a:rPr lang="en-US" sz="3200" b="1" dirty="0" smtClean="0">
                <a:hlinkClick r:id="rId5"/>
              </a:rPr>
              <a:t>www.geodesy.noaa.gov</a:t>
            </a:r>
            <a:r>
              <a:rPr lang="en-US" sz="3200" i="1" dirty="0" smtClean="0"/>
              <a:t> </a:t>
            </a:r>
            <a:endParaRPr lang="en-US" sz="3200" b="1" dirty="0" smtClean="0">
              <a:solidFill>
                <a:schemeClr val="bg2"/>
              </a:solidFill>
            </a:endParaRPr>
          </a:p>
        </p:txBody>
      </p:sp>
    </p:spTree>
    <p:extLst>
      <p:ext uri="{BB962C8B-B14F-4D97-AF65-F5344CB8AC3E}">
        <p14:creationId xmlns:p14="http://schemas.microsoft.com/office/powerpoint/2010/main" xmlns="" val="2559704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ppt_x"/>
                                          </p:val>
                                        </p:tav>
                                        <p:tav tm="100000">
                                          <p:val>
                                            <p:strVal val="#ppt_x"/>
                                          </p:val>
                                        </p:tav>
                                      </p:tavLst>
                                    </p:anim>
                                    <p:anim calcmode="lin" valueType="num">
                                      <p:cBhvr additive="base">
                                        <p:cTn id="8" dur="2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17" presetClass="entr" presetSubtype="1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000" fill="hold"/>
                                        <p:tgtEl>
                                          <p:spTgt spid="16"/>
                                        </p:tgtEl>
                                        <p:attrNameLst>
                                          <p:attrName>ppt_w</p:attrName>
                                        </p:attrNameLst>
                                      </p:cBhvr>
                                      <p:tavLst>
                                        <p:tav tm="0">
                                          <p:val>
                                            <p:fltVal val="0"/>
                                          </p:val>
                                        </p:tav>
                                        <p:tav tm="100000">
                                          <p:val>
                                            <p:strVal val="#ppt_w"/>
                                          </p:val>
                                        </p:tav>
                                      </p:tavLst>
                                    </p:anim>
                                    <p:anim calcmode="lin" valueType="num">
                                      <p:cBhvr>
                                        <p:cTn id="13" dur="2000" fill="hold"/>
                                        <p:tgtEl>
                                          <p:spTgt spid="16"/>
                                        </p:tgtEl>
                                        <p:attrNameLst>
                                          <p:attrName>ppt_h</p:attrName>
                                        </p:attrNameLst>
                                      </p:cBhvr>
                                      <p:tavLst>
                                        <p:tav tm="0">
                                          <p:val>
                                            <p:strVal val="#ppt_h"/>
                                          </p:val>
                                        </p:tav>
                                        <p:tav tm="100000">
                                          <p:val>
                                            <p:strVal val="#ppt_h"/>
                                          </p:val>
                                        </p:tav>
                                      </p:tavLst>
                                    </p:anim>
                                  </p:childTnLst>
                                </p:cTn>
                              </p:par>
                            </p:childTnLst>
                          </p:cTn>
                        </p:par>
                        <p:par>
                          <p:cTn id="14" fill="hold">
                            <p:stCondLst>
                              <p:cond delay="4000"/>
                            </p:stCondLst>
                            <p:childTnLst>
                              <p:par>
                                <p:cTn id="15" presetID="53"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Effect transition="in" filter="fade">
                                      <p:cBhvr>
                                        <p:cTn id="19" dur="1000"/>
                                        <p:tgtEl>
                                          <p:spTgt spid="19"/>
                                        </p:tgtEl>
                                      </p:cBhvr>
                                    </p:animEffect>
                                  </p:childTnLst>
                                </p:cTn>
                              </p:par>
                            </p:childTnLst>
                          </p:cTn>
                        </p:par>
                        <p:par>
                          <p:cTn id="20" fill="hold">
                            <p:stCondLst>
                              <p:cond delay="5000"/>
                            </p:stCondLst>
                            <p:childTnLst>
                              <p:par>
                                <p:cTn id="21" presetID="53"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fltVal val="0"/>
                                          </p:val>
                                        </p:tav>
                                        <p:tav tm="100000">
                                          <p:val>
                                            <p:strVal val="#ppt_w"/>
                                          </p:val>
                                        </p:tav>
                                      </p:tavLst>
                                    </p:anim>
                                    <p:anim calcmode="lin" valueType="num">
                                      <p:cBhvr>
                                        <p:cTn id="24" dur="1000" fill="hold"/>
                                        <p:tgtEl>
                                          <p:spTgt spid="17"/>
                                        </p:tgtEl>
                                        <p:attrNameLst>
                                          <p:attrName>ppt_h</p:attrName>
                                        </p:attrNameLst>
                                      </p:cBhvr>
                                      <p:tavLst>
                                        <p:tav tm="0">
                                          <p:val>
                                            <p:fltVal val="0"/>
                                          </p:val>
                                        </p:tav>
                                        <p:tav tm="100000">
                                          <p:val>
                                            <p:strVal val="#ppt_h"/>
                                          </p:val>
                                        </p:tav>
                                      </p:tavLst>
                                    </p:anim>
                                    <p:animEffect transition="in" filter="fade">
                                      <p:cBhvr>
                                        <p:cTn id="25" dur="1000"/>
                                        <p:tgtEl>
                                          <p:spTgt spid="17"/>
                                        </p:tgtEl>
                                      </p:cBhvr>
                                    </p:animEffect>
                                  </p:childTnLst>
                                </p:cTn>
                              </p:par>
                            </p:childTnLst>
                          </p:cTn>
                        </p:par>
                        <p:par>
                          <p:cTn id="26" fill="hold">
                            <p:stCondLst>
                              <p:cond delay="6000"/>
                            </p:stCondLst>
                            <p:childTnLst>
                              <p:par>
                                <p:cTn id="27" presetID="53"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ppt_w</p:attrName>
                                        </p:attrNameLst>
                                      </p:cBhvr>
                                      <p:tavLst>
                                        <p:tav tm="0">
                                          <p:val>
                                            <p:fltVal val="0"/>
                                          </p:val>
                                        </p:tav>
                                        <p:tav tm="100000">
                                          <p:val>
                                            <p:strVal val="#ppt_w"/>
                                          </p:val>
                                        </p:tav>
                                      </p:tavLst>
                                    </p:anim>
                                    <p:anim calcmode="lin" valueType="num">
                                      <p:cBhvr>
                                        <p:cTn id="30" dur="1000" fill="hold"/>
                                        <p:tgtEl>
                                          <p:spTgt spid="18"/>
                                        </p:tgtEl>
                                        <p:attrNameLst>
                                          <p:attrName>ppt_h</p:attrName>
                                        </p:attrNameLst>
                                      </p:cBhvr>
                                      <p:tavLst>
                                        <p:tav tm="0">
                                          <p:val>
                                            <p:fltVal val="0"/>
                                          </p:val>
                                        </p:tav>
                                        <p:tav tm="100000">
                                          <p:val>
                                            <p:strVal val="#ppt_h"/>
                                          </p:val>
                                        </p:tav>
                                      </p:tavLst>
                                    </p:anim>
                                    <p:animEffect transition="in" filter="fade">
                                      <p:cBhvr>
                                        <p:cTn id="31" dur="1000"/>
                                        <p:tgtEl>
                                          <p:spTgt spid="18"/>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86885408"/>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updates since last we met…</a:t>
            </a:r>
            <a:endParaRPr lang="en-US" dirty="0"/>
          </a:p>
        </p:txBody>
      </p:sp>
      <p:sp>
        <p:nvSpPr>
          <p:cNvPr id="3" name="Content Placeholder 2"/>
          <p:cNvSpPr>
            <a:spLocks noGrp="1"/>
          </p:cNvSpPr>
          <p:nvPr>
            <p:ph sz="quarter" idx="10"/>
          </p:nvPr>
        </p:nvSpPr>
        <p:spPr/>
        <p:txBody>
          <a:bodyPr/>
          <a:lstStyle/>
          <a:p>
            <a:r>
              <a:rPr lang="en-US" dirty="0" smtClean="0"/>
              <a:t>OPUS-Projects</a:t>
            </a:r>
          </a:p>
          <a:p>
            <a:r>
              <a:rPr lang="en-US" dirty="0" smtClean="0"/>
              <a:t>GRAV-D and new experimental geoid models</a:t>
            </a:r>
          </a:p>
          <a:p>
            <a:r>
              <a:rPr lang="en-US" dirty="0" smtClean="0"/>
              <a:t>Geoid Slope Validation Survey of </a:t>
            </a:r>
            <a:r>
              <a:rPr lang="en-US" dirty="0" smtClean="0"/>
              <a:t>2014 (GSVS14)</a:t>
            </a:r>
            <a:endParaRPr lang="en-US" dirty="0" smtClean="0"/>
          </a:p>
          <a:p>
            <a:r>
              <a:rPr lang="en-US" dirty="0" smtClean="0"/>
              <a:t>NGS 58/59 update project</a:t>
            </a:r>
          </a:p>
          <a:p>
            <a:r>
              <a:rPr lang="en-US" dirty="0" smtClean="0"/>
              <a:t>GPS on bench marks campaign</a:t>
            </a:r>
          </a:p>
          <a:p>
            <a:r>
              <a:rPr lang="en-US" dirty="0" smtClean="0"/>
              <a:t>Transformation tools</a:t>
            </a:r>
          </a:p>
          <a:p>
            <a:pPr>
              <a:buNone/>
            </a:pPr>
            <a:endParaRPr lang="en-US" dirty="0"/>
          </a:p>
        </p:txBody>
      </p:sp>
      <p:pic>
        <p:nvPicPr>
          <p:cNvPr id="5" name="Picture 2"/>
          <p:cNvPicPr>
            <a:picLocks noChangeAspect="1" noChangeArrowheads="1"/>
          </p:cNvPicPr>
          <p:nvPr/>
        </p:nvPicPr>
        <p:blipFill>
          <a:blip r:embed="rId2"/>
          <a:srcRect l="18942" t="37629" r="36519" b="45564"/>
          <a:stretch>
            <a:fillRect/>
          </a:stretch>
        </p:blipFill>
        <p:spPr bwMode="auto">
          <a:xfrm>
            <a:off x="3468626" y="4389120"/>
            <a:ext cx="8723374" cy="2468880"/>
          </a:xfrm>
          <a:prstGeom prst="rect">
            <a:avLst/>
          </a:prstGeom>
          <a:no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xmlns="" val="2559704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016000" y="533400"/>
            <a:ext cx="10261600" cy="615553"/>
          </a:xfrm>
        </p:spPr>
        <p:txBody>
          <a:bodyPr/>
          <a:lstStyle/>
          <a:p>
            <a:pPr eaLnBrk="1" hangingPunct="1"/>
            <a:r>
              <a:rPr lang="en-US" altLang="en-US" sz="4000" b="1" dirty="0" smtClean="0">
                <a:latin typeface="Arial" pitchFamily="34" charset="0"/>
                <a:cs typeface="Arial" pitchFamily="34" charset="0"/>
              </a:rPr>
              <a:t>NGS Mission Statement</a:t>
            </a:r>
          </a:p>
        </p:txBody>
      </p:sp>
      <p:sp>
        <p:nvSpPr>
          <p:cNvPr id="24579" name="Rectangle 3"/>
          <p:cNvSpPr>
            <a:spLocks noGrp="1" noChangeArrowheads="1"/>
          </p:cNvSpPr>
          <p:nvPr>
            <p:ph idx="4294967295"/>
          </p:nvPr>
        </p:nvSpPr>
        <p:spPr>
          <a:xfrm>
            <a:off x="812800" y="1676400"/>
            <a:ext cx="10871200" cy="1905000"/>
          </a:xfrm>
          <a:prstGeom prst="rect">
            <a:avLst/>
          </a:prstGeom>
        </p:spPr>
        <p:txBody>
          <a:bodyPr/>
          <a:lstStyle/>
          <a:p>
            <a:pPr marL="0" indent="0" algn="ctr" eaLnBrk="1" hangingPunct="1">
              <a:lnSpc>
                <a:spcPct val="90000"/>
              </a:lnSpc>
              <a:buFont typeface="Wingdings" pitchFamily="2" charset="2"/>
              <a:buNone/>
              <a:tabLst>
                <a:tab pos="0" algn="l"/>
              </a:tabLst>
            </a:pPr>
            <a:r>
              <a:rPr lang="en-US" altLang="zh-CN" sz="2800" dirty="0" smtClean="0">
                <a:latin typeface="Arial" pitchFamily="34" charset="0"/>
                <a:cs typeface="Arial" pitchFamily="34" charset="0"/>
              </a:rPr>
              <a:t>To define, maintain and provide access to the </a:t>
            </a:r>
            <a:r>
              <a:rPr lang="en-US" altLang="zh-CN" sz="2800" b="1" dirty="0" smtClean="0">
                <a:latin typeface="Arial" pitchFamily="34" charset="0"/>
                <a:cs typeface="Arial" pitchFamily="34" charset="0"/>
              </a:rPr>
              <a:t>National Spatial Reference System</a:t>
            </a:r>
            <a:r>
              <a:rPr lang="en-US" altLang="zh-CN" sz="2800" dirty="0" smtClean="0">
                <a:latin typeface="Arial" pitchFamily="34" charset="0"/>
                <a:cs typeface="Arial" pitchFamily="34" charset="0"/>
              </a:rPr>
              <a:t> (NSRS) 	to meet our nation’s economic, social, and environmental needs.  </a:t>
            </a:r>
          </a:p>
        </p:txBody>
      </p:sp>
      <p:sp>
        <p:nvSpPr>
          <p:cNvPr id="24580" name="Rectangle 5"/>
          <p:cNvSpPr>
            <a:spLocks noChangeArrowheads="1"/>
          </p:cNvSpPr>
          <p:nvPr/>
        </p:nvSpPr>
        <p:spPr bwMode="auto">
          <a:xfrm>
            <a:off x="766233" y="3222164"/>
            <a:ext cx="10871200" cy="830997"/>
          </a:xfrm>
          <a:prstGeom prst="rect">
            <a:avLst/>
          </a:prstGeom>
          <a:noFill/>
          <a:ln w="9525">
            <a:solidFill>
              <a:schemeClr val="tx1"/>
            </a:solidFill>
            <a:miter lim="800000"/>
            <a:headEnd/>
            <a:tailEnd/>
          </a:ln>
        </p:spPr>
        <p:txBody>
          <a:bodyPr>
            <a:spAutoFit/>
          </a:bodyPr>
          <a:lstStyle/>
          <a:p>
            <a:pPr algn="ctr" eaLnBrk="0" hangingPunct="0"/>
            <a:r>
              <a:rPr lang="en-US" altLang="en-US" sz="2400" dirty="0"/>
              <a:t>The </a:t>
            </a:r>
            <a:r>
              <a:rPr lang="en-US" altLang="en-US" sz="2400" b="1" dirty="0"/>
              <a:t>NSRS</a:t>
            </a:r>
            <a:r>
              <a:rPr lang="en-US" altLang="en-US" sz="2400" dirty="0"/>
              <a:t> is a consistent coordinate system that defines latitude, longitude, height, scale, gravity, and orientation throughout the United States. </a:t>
            </a:r>
          </a:p>
        </p:txBody>
      </p:sp>
      <p:pic>
        <p:nvPicPr>
          <p:cNvPr id="24581" name="Picture 28" descr="geoid.png"/>
          <p:cNvPicPr>
            <a:picLocks noChangeAspect="1"/>
          </p:cNvPicPr>
          <p:nvPr/>
        </p:nvPicPr>
        <p:blipFill>
          <a:blip r:embed="rId3"/>
          <a:srcRect/>
          <a:stretch>
            <a:fillRect/>
          </a:stretch>
        </p:blipFill>
        <p:spPr bwMode="auto">
          <a:xfrm>
            <a:off x="7627259" y="4408715"/>
            <a:ext cx="2298491" cy="228600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24582" name="Picture 20" descr="Level lady-scale 1.tif"/>
          <p:cNvPicPr>
            <a:picLocks noChangeAspect="1"/>
          </p:cNvPicPr>
          <p:nvPr/>
        </p:nvPicPr>
        <p:blipFill>
          <a:blip r:embed="rId4"/>
          <a:srcRect/>
          <a:stretch>
            <a:fillRect/>
          </a:stretch>
        </p:blipFill>
        <p:spPr bwMode="auto">
          <a:xfrm>
            <a:off x="5265059" y="4343400"/>
            <a:ext cx="1663391" cy="2286000"/>
          </a:xfrm>
          <a:prstGeom prst="rect">
            <a:avLst/>
          </a:prstGeom>
          <a:noFill/>
          <a:ln w="9525">
            <a:noFill/>
            <a:miter lim="800000"/>
            <a:headEnd/>
            <a:tailEnd/>
          </a:ln>
          <a:effectLst>
            <a:outerShdw blurRad="63500" sx="102000" sy="102000" algn="ctr" rotWithShape="0">
              <a:prstClr val="black">
                <a:alpha val="40000"/>
              </a:prstClr>
            </a:outerShdw>
          </a:effectLst>
        </p:spPr>
      </p:pic>
      <p:grpSp>
        <p:nvGrpSpPr>
          <p:cNvPr id="8" name="Group 7"/>
          <p:cNvGrpSpPr>
            <a:grpSpLocks noChangeAspect="1"/>
          </p:cNvGrpSpPr>
          <p:nvPr/>
        </p:nvGrpSpPr>
        <p:grpSpPr>
          <a:xfrm>
            <a:off x="2256724" y="4345576"/>
            <a:ext cx="2262383" cy="2286000"/>
            <a:chOff x="5806466" y="2103120"/>
            <a:chExt cx="3257830" cy="3291840"/>
          </a:xfrm>
          <a:effectLst>
            <a:outerShdw blurRad="63500" sx="105000" sy="105000" algn="ctr" rotWithShape="0">
              <a:prstClr val="black">
                <a:alpha val="40000"/>
              </a:prstClr>
            </a:outerShdw>
          </a:effectLst>
        </p:grpSpPr>
        <p:sp>
          <p:nvSpPr>
            <p:cNvPr id="9" name="Oval 8"/>
            <p:cNvSpPr>
              <a:spLocks noChangeAspect="1"/>
            </p:cNvSpPr>
            <p:nvPr/>
          </p:nvSpPr>
          <p:spPr>
            <a:xfrm>
              <a:off x="5864012" y="2165774"/>
              <a:ext cx="3154680" cy="315470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3" descr="D:\GIS\NGS\Datum_trans\Export\Horiz_NAD83_to_IGS08_2022_NA.png"/>
            <p:cNvPicPr>
              <a:picLocks noChangeAspect="1" noChangeArrowheads="1"/>
            </p:cNvPicPr>
            <p:nvPr/>
          </p:nvPicPr>
          <p:blipFill>
            <a:blip r:embed="rId5"/>
            <a:srcRect l="19000" t="3001" r="19000" b="3001"/>
            <a:stretch>
              <a:fillRect/>
            </a:stretch>
          </p:blipFill>
          <p:spPr bwMode="auto">
            <a:xfrm>
              <a:off x="5806466" y="2103120"/>
              <a:ext cx="3257830" cy="3291840"/>
            </a:xfrm>
            <a:prstGeom prst="rect">
              <a:avLst/>
            </a:prstGeom>
            <a:noFill/>
          </p:spPr>
        </p:pic>
      </p:gr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12-layers"/>
          <p:cNvPicPr>
            <a:picLocks noGrp="1" noChangeAspect="1" noChangeArrowheads="1"/>
          </p:cNvPicPr>
          <p:nvPr>
            <p:ph/>
          </p:nvPr>
        </p:nvPicPr>
        <p:blipFill>
          <a:blip r:embed="rId3"/>
          <a:srcRect/>
          <a:stretch>
            <a:fillRect/>
          </a:stretch>
        </p:blipFill>
        <p:spPr>
          <a:xfrm>
            <a:off x="8229600" y="1874838"/>
            <a:ext cx="2857500" cy="4238625"/>
          </a:xfrm>
        </p:spPr>
      </p:pic>
      <p:sp>
        <p:nvSpPr>
          <p:cNvPr id="299011" name="Freeform 3"/>
          <p:cNvSpPr>
            <a:spLocks/>
          </p:cNvSpPr>
          <p:nvPr/>
        </p:nvSpPr>
        <p:spPr bwMode="auto">
          <a:xfrm>
            <a:off x="8331200" y="5686116"/>
            <a:ext cx="2608943" cy="276999"/>
          </a:xfrm>
          <a:custGeom>
            <a:avLst/>
            <a:gdLst>
              <a:gd name="T0" fmla="*/ 2147483647 w 1680"/>
              <a:gd name="T1" fmla="*/ 0 h 240"/>
              <a:gd name="T2" fmla="*/ 0 w 1680"/>
              <a:gd name="T3" fmla="*/ 2147483647 h 240"/>
              <a:gd name="T4" fmla="*/ 2147483647 w 1680"/>
              <a:gd name="T5" fmla="*/ 2147483647 h 240"/>
              <a:gd name="T6" fmla="*/ 2147483647 w 1680"/>
              <a:gd name="T7" fmla="*/ 2147483647 h 240"/>
              <a:gd name="T8" fmla="*/ 2147483647 w 1680"/>
              <a:gd name="T9" fmla="*/ 0 h 240"/>
              <a:gd name="T10" fmla="*/ 0 60000 65536"/>
              <a:gd name="T11" fmla="*/ 0 60000 65536"/>
              <a:gd name="T12" fmla="*/ 0 60000 65536"/>
              <a:gd name="T13" fmla="*/ 0 60000 65536"/>
              <a:gd name="T14" fmla="*/ 0 60000 65536"/>
              <a:gd name="T15" fmla="*/ 0 w 1680"/>
              <a:gd name="T16" fmla="*/ 0 h 240"/>
              <a:gd name="T17" fmla="*/ 1680 w 1680"/>
              <a:gd name="T18" fmla="*/ 240 h 240"/>
            </a:gdLst>
            <a:ahLst/>
            <a:cxnLst>
              <a:cxn ang="T10">
                <a:pos x="T0" y="T1"/>
              </a:cxn>
              <a:cxn ang="T11">
                <a:pos x="T2" y="T3"/>
              </a:cxn>
              <a:cxn ang="T12">
                <a:pos x="T4" y="T5"/>
              </a:cxn>
              <a:cxn ang="T13">
                <a:pos x="T6" y="T7"/>
              </a:cxn>
              <a:cxn ang="T14">
                <a:pos x="T8" y="T9"/>
              </a:cxn>
            </a:cxnLst>
            <a:rect l="T15" t="T16" r="T17" b="T18"/>
            <a:pathLst>
              <a:path w="1680" h="240">
                <a:moveTo>
                  <a:pt x="288" y="0"/>
                </a:moveTo>
                <a:lnTo>
                  <a:pt x="0" y="48"/>
                </a:lnTo>
                <a:lnTo>
                  <a:pt x="816" y="240"/>
                </a:lnTo>
                <a:lnTo>
                  <a:pt x="1680" y="48"/>
                </a:lnTo>
                <a:lnTo>
                  <a:pt x="1392" y="0"/>
                </a:lnTo>
              </a:path>
            </a:pathLst>
          </a:custGeom>
          <a:noFill/>
          <a:ln w="50800" cap="flat" cmpd="sng">
            <a:solidFill>
              <a:srgbClr val="FF00FF"/>
            </a:solidFill>
            <a:prstDash val="solid"/>
            <a:round/>
            <a:headEnd/>
            <a:tailEnd/>
          </a:ln>
        </p:spPr>
        <p:txBody>
          <a:bodyPr wrap="square" lIns="228528" tIns="0" rIns="0" bIns="0" anchor="ctr">
            <a:spAutoFit/>
          </a:bodyPr>
          <a:lstStyle/>
          <a:p>
            <a:endParaRPr lang="en-US"/>
          </a:p>
        </p:txBody>
      </p:sp>
      <p:sp>
        <p:nvSpPr>
          <p:cNvPr id="25604" name="Rectangle 4"/>
          <p:cNvSpPr>
            <a:spLocks noChangeArrowheads="1"/>
          </p:cNvSpPr>
          <p:nvPr/>
        </p:nvSpPr>
        <p:spPr bwMode="auto">
          <a:xfrm>
            <a:off x="304800" y="2286001"/>
            <a:ext cx="8026400" cy="830263"/>
          </a:xfrm>
          <a:prstGeom prst="rect">
            <a:avLst/>
          </a:prstGeom>
          <a:noFill/>
          <a:ln w="9525">
            <a:noFill/>
            <a:miter lim="800000"/>
            <a:headEnd/>
            <a:tailEnd/>
          </a:ln>
        </p:spPr>
        <p:txBody>
          <a:bodyPr>
            <a:spAutoFit/>
          </a:bodyPr>
          <a:lstStyle/>
          <a:p>
            <a:pPr algn="ctr">
              <a:lnSpc>
                <a:spcPct val="75000"/>
              </a:lnSpc>
              <a:spcBef>
                <a:spcPct val="20000"/>
              </a:spcBef>
            </a:pPr>
            <a:r>
              <a:rPr lang="en-US" altLang="en-US" sz="2400" u="sng" dirty="0"/>
              <a:t>geodetic control (the NSRS) </a:t>
            </a:r>
            <a:r>
              <a:rPr lang="en-US" altLang="en-US" sz="2400" dirty="0"/>
              <a:t>is the foundation for all geospatial products.</a:t>
            </a:r>
          </a:p>
          <a:p>
            <a:pPr>
              <a:spcBef>
                <a:spcPct val="20000"/>
              </a:spcBef>
              <a:buFontTx/>
              <a:buChar char="•"/>
            </a:pPr>
            <a:endParaRPr lang="en-US" altLang="en-US" sz="1000" dirty="0">
              <a:solidFill>
                <a:srgbClr val="000000"/>
              </a:solidFill>
            </a:endParaRPr>
          </a:p>
        </p:txBody>
      </p:sp>
      <p:sp>
        <p:nvSpPr>
          <p:cNvPr id="25605" name="Text Box 5"/>
          <p:cNvSpPr txBox="1">
            <a:spLocks noChangeArrowheads="1"/>
          </p:cNvSpPr>
          <p:nvPr/>
        </p:nvSpPr>
        <p:spPr bwMode="auto">
          <a:xfrm>
            <a:off x="2188029" y="3276600"/>
            <a:ext cx="5246914" cy="554038"/>
          </a:xfrm>
          <a:prstGeom prst="rect">
            <a:avLst/>
          </a:prstGeom>
          <a:noFill/>
          <a:ln w="9525" algn="ctr">
            <a:solidFill>
              <a:schemeClr val="tx1"/>
            </a:solidFill>
            <a:miter lim="800000"/>
            <a:headEnd/>
            <a:tailEnd/>
          </a:ln>
        </p:spPr>
        <p:txBody>
          <a:bodyPr wrap="square" lIns="228528" tIns="0" rIns="0" bIns="0">
            <a:spAutoFit/>
          </a:bodyPr>
          <a:lstStyle/>
          <a:p>
            <a:pPr algn="ctr"/>
            <a:r>
              <a:rPr lang="en-US" altLang="en-US" dirty="0"/>
              <a:t>without Geodetic Control as a “base map” layer, GIS applications will not work properly</a:t>
            </a:r>
          </a:p>
        </p:txBody>
      </p:sp>
      <p:sp>
        <p:nvSpPr>
          <p:cNvPr id="25606" name="Line 6"/>
          <p:cNvSpPr>
            <a:spLocks noChangeShapeType="1"/>
          </p:cNvSpPr>
          <p:nvPr/>
        </p:nvSpPr>
        <p:spPr bwMode="auto">
          <a:xfrm>
            <a:off x="7518400" y="3657600"/>
            <a:ext cx="609600" cy="1981200"/>
          </a:xfrm>
          <a:prstGeom prst="line">
            <a:avLst/>
          </a:prstGeom>
          <a:noFill/>
          <a:ln w="28575">
            <a:solidFill>
              <a:schemeClr val="tx1"/>
            </a:solidFill>
            <a:round/>
            <a:headEnd/>
            <a:tailEnd type="triangle" w="med" len="med"/>
          </a:ln>
        </p:spPr>
        <p:txBody>
          <a:bodyPr/>
          <a:lstStyle/>
          <a:p>
            <a:endParaRPr lang="en-US"/>
          </a:p>
        </p:txBody>
      </p:sp>
      <p:sp>
        <p:nvSpPr>
          <p:cNvPr id="25607" name="Rectangle 7"/>
          <p:cNvSpPr>
            <a:spLocks noChangeArrowheads="1"/>
          </p:cNvSpPr>
          <p:nvPr/>
        </p:nvSpPr>
        <p:spPr bwMode="auto">
          <a:xfrm>
            <a:off x="10584" y="381000"/>
            <a:ext cx="12192000" cy="1322388"/>
          </a:xfrm>
          <a:prstGeom prst="rect">
            <a:avLst/>
          </a:prstGeom>
          <a:noFill/>
          <a:ln w="9525">
            <a:noFill/>
            <a:miter lim="800000"/>
            <a:headEnd/>
            <a:tailEnd/>
          </a:ln>
        </p:spPr>
        <p:txBody>
          <a:bodyPr lIns="45720" rIns="45720" anchor="ctr">
            <a:spAutoFit/>
          </a:bodyPr>
          <a:lstStyle/>
          <a:p>
            <a:pPr algn="ctr"/>
            <a:r>
              <a:rPr lang="en-US" altLang="en-US" sz="4000" b="1" i="1" dirty="0"/>
              <a:t>Accurate</a:t>
            </a:r>
            <a:r>
              <a:rPr lang="en-US" altLang="en-US" sz="4000" b="1" dirty="0"/>
              <a:t> positioning begins </a:t>
            </a:r>
            <a:br>
              <a:rPr lang="en-US" altLang="en-US" sz="4000" b="1" dirty="0"/>
            </a:br>
            <a:r>
              <a:rPr lang="en-US" altLang="en-US" sz="4000" b="1" dirty="0"/>
              <a:t>with </a:t>
            </a:r>
            <a:r>
              <a:rPr lang="en-US" altLang="en-US" sz="4000" b="1" i="1" dirty="0"/>
              <a:t>accurate </a:t>
            </a:r>
            <a:r>
              <a:rPr lang="en-US" altLang="en-US" sz="4000" b="1" dirty="0"/>
              <a:t>coordinates </a:t>
            </a:r>
          </a:p>
        </p:txBody>
      </p:sp>
      <p:grpSp>
        <p:nvGrpSpPr>
          <p:cNvPr id="2" name="Group 5"/>
          <p:cNvGrpSpPr>
            <a:grpSpLocks/>
          </p:cNvGrpSpPr>
          <p:nvPr/>
        </p:nvGrpSpPr>
        <p:grpSpPr bwMode="auto">
          <a:xfrm>
            <a:off x="609600" y="3886200"/>
            <a:ext cx="4592574" cy="2438400"/>
            <a:chOff x="-1740" y="-3176"/>
            <a:chExt cx="6920" cy="5431"/>
          </a:xfrm>
        </p:grpSpPr>
        <p:pic>
          <p:nvPicPr>
            <p:cNvPr id="25609" name="Picture 6" descr="Bridge_split_cropped"/>
            <p:cNvPicPr>
              <a:picLocks noChangeAspect="1" noChangeArrowheads="1"/>
            </p:cNvPicPr>
            <p:nvPr/>
          </p:nvPicPr>
          <p:blipFill>
            <a:blip r:embed="rId4"/>
            <a:srcRect/>
            <a:stretch>
              <a:fillRect/>
            </a:stretch>
          </p:blipFill>
          <p:spPr bwMode="auto">
            <a:xfrm>
              <a:off x="-1740" y="-2348"/>
              <a:ext cx="6639" cy="4560"/>
            </a:xfrm>
            <a:prstGeom prst="rect">
              <a:avLst/>
            </a:prstGeom>
            <a:noFill/>
            <a:ln w="9525">
              <a:noFill/>
              <a:miter lim="800000"/>
              <a:headEnd/>
              <a:tailEnd/>
            </a:ln>
          </p:spPr>
        </p:pic>
        <p:sp>
          <p:nvSpPr>
            <p:cNvPr id="25610" name="Text Box 7"/>
            <p:cNvSpPr txBox="1">
              <a:spLocks noChangeArrowheads="1"/>
            </p:cNvSpPr>
            <p:nvPr/>
          </p:nvSpPr>
          <p:spPr bwMode="auto">
            <a:xfrm rot="16200000">
              <a:off x="2279" y="-646"/>
              <a:ext cx="5431" cy="371"/>
            </a:xfrm>
            <a:prstGeom prst="rect">
              <a:avLst/>
            </a:prstGeom>
            <a:noFill/>
            <a:ln w="9525">
              <a:noFill/>
              <a:miter lim="800000"/>
              <a:headEnd/>
              <a:tailEnd/>
            </a:ln>
          </p:spPr>
          <p:txBody>
            <a:bodyPr>
              <a:spAutoFit/>
            </a:bodyPr>
            <a:lstStyle/>
            <a:p>
              <a:pPr>
                <a:spcBef>
                  <a:spcPct val="50000"/>
                </a:spcBef>
              </a:pPr>
              <a:r>
                <a:rPr lang="en-US" altLang="en-US" sz="1000">
                  <a:solidFill>
                    <a:srgbClr val="000000"/>
                  </a:solidFill>
                  <a:latin typeface="Times New Roman" pitchFamily="18" charset="0"/>
                </a:rPr>
                <a:t>Source: Zurich-American Insurance Group</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afterEffect">
                                  <p:stCondLst>
                                    <p:cond delay="0"/>
                                  </p:stCondLst>
                                  <p:childTnLst>
                                    <p:animClr clrSpc="hsl" dir="cw">
                                      <p:cBhvr override="childStyle">
                                        <p:cTn id="6" dur="1000" fill="hold"/>
                                        <p:tgtEl>
                                          <p:spTgt spid="299011"/>
                                        </p:tgtEl>
                                        <p:attrNameLst>
                                          <p:attrName>style.color</p:attrName>
                                        </p:attrNameLst>
                                      </p:cBhvr>
                                      <p:by>
                                        <p:hsl h="10842353" s="0" l="0"/>
                                      </p:by>
                                    </p:animClr>
                                    <p:animClr clrSpc="hsl" dir="cw">
                                      <p:cBhvr>
                                        <p:cTn id="7" dur="1000" fill="hold"/>
                                        <p:tgtEl>
                                          <p:spTgt spid="299011"/>
                                        </p:tgtEl>
                                        <p:attrNameLst>
                                          <p:attrName>fillcolor</p:attrName>
                                        </p:attrNameLst>
                                      </p:cBhvr>
                                      <p:by>
                                        <p:hsl h="10842353" s="0" l="0"/>
                                      </p:by>
                                    </p:animClr>
                                    <p:animClr clrSpc="hsl" dir="cw">
                                      <p:cBhvr>
                                        <p:cTn id="8" dur="1000" fill="hold"/>
                                        <p:tgtEl>
                                          <p:spTgt spid="299011"/>
                                        </p:tgtEl>
                                        <p:attrNameLst>
                                          <p:attrName>stroke.color</p:attrName>
                                        </p:attrNameLst>
                                      </p:cBhvr>
                                      <p:by>
                                        <p:hsl h="10842353" s="0" l="0"/>
                                      </p:by>
                                    </p:animClr>
                                    <p:set>
                                      <p:cBhvr>
                                        <p:cTn id="9" dur="1000" fill="hold"/>
                                        <p:tgtEl>
                                          <p:spTgt spid="2990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5" descr="gpw-200702-49-NASA-ISS007-E-10807-space-sunset-20030721-Pacific-Ocean-large"/>
          <p:cNvPicPr>
            <a:picLocks noChangeAspect="1" noChangeArrowheads="1"/>
          </p:cNvPicPr>
          <p:nvPr/>
        </p:nvPicPr>
        <p:blipFill>
          <a:blip r:embed="rId3"/>
          <a:srcRect/>
          <a:stretch>
            <a:fillRect/>
          </a:stretch>
        </p:blipFill>
        <p:spPr bwMode="auto">
          <a:xfrm>
            <a:off x="0" y="1360488"/>
            <a:ext cx="12192000" cy="5486400"/>
          </a:xfrm>
          <a:prstGeom prst="rect">
            <a:avLst/>
          </a:prstGeom>
          <a:noFill/>
          <a:ln w="9525">
            <a:noFill/>
            <a:miter lim="800000"/>
            <a:headEnd/>
            <a:tailEnd/>
          </a:ln>
        </p:spPr>
      </p:pic>
      <p:grpSp>
        <p:nvGrpSpPr>
          <p:cNvPr id="70" name="Group 29"/>
          <p:cNvGrpSpPr>
            <a:grpSpLocks/>
          </p:cNvGrpSpPr>
          <p:nvPr/>
        </p:nvGrpSpPr>
        <p:grpSpPr bwMode="auto">
          <a:xfrm>
            <a:off x="10450285" y="1700440"/>
            <a:ext cx="1295400" cy="1031875"/>
            <a:chOff x="7467600" y="1143000"/>
            <a:chExt cx="1447800" cy="1371600"/>
          </a:xfrm>
        </p:grpSpPr>
        <p:pic>
          <p:nvPicPr>
            <p:cNvPr id="71" name="Picture 9" descr="arabsat-4a__1"/>
            <p:cNvPicPr>
              <a:picLocks noChangeAspect="1" noChangeArrowheads="1"/>
            </p:cNvPicPr>
            <p:nvPr/>
          </p:nvPicPr>
          <p:blipFill>
            <a:blip r:embed="rId4"/>
            <a:srcRect/>
            <a:stretch>
              <a:fillRect/>
            </a:stretch>
          </p:blipFill>
          <p:spPr bwMode="auto">
            <a:xfrm>
              <a:off x="7467600" y="1143000"/>
              <a:ext cx="1447800" cy="1055688"/>
            </a:xfrm>
            <a:prstGeom prst="rect">
              <a:avLst/>
            </a:prstGeom>
            <a:noFill/>
            <a:ln w="9525">
              <a:noFill/>
              <a:miter lim="800000"/>
              <a:headEnd/>
              <a:tailEnd/>
            </a:ln>
          </p:spPr>
        </p:pic>
        <p:sp>
          <p:nvSpPr>
            <p:cNvPr id="72" name="Rectangle 11"/>
            <p:cNvSpPr>
              <a:spLocks noChangeArrowheads="1"/>
            </p:cNvSpPr>
            <p:nvPr/>
          </p:nvSpPr>
          <p:spPr bwMode="white">
            <a:xfrm>
              <a:off x="7620000" y="2076450"/>
              <a:ext cx="1219200" cy="438150"/>
            </a:xfrm>
            <a:prstGeom prst="rect">
              <a:avLst/>
            </a:prstGeom>
            <a:noFill/>
            <a:ln w="9525">
              <a:noFill/>
              <a:miter lim="800000"/>
              <a:headEnd/>
              <a:tailEnd/>
            </a:ln>
            <a:effectLst>
              <a:outerShdw dist="17961" dir="2700000" algn="ctr" rotWithShape="0">
                <a:sysClr val="windowText" lastClr="000000"/>
              </a:outerShdw>
            </a:effectLst>
          </p:spPr>
          <p:txBody>
            <a:bodyPr lIns="92075" tIns="46038" rIns="92075" bIns="46038">
              <a:spAutoFit/>
            </a:bodyPr>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US" altLang="en-US" sz="1400" b="0" i="0" u="none" strike="noStrike" kern="0" cap="none" spc="0" normalizeH="0" baseline="0" noProof="0" smtClean="0">
                  <a:ln>
                    <a:noFill/>
                  </a:ln>
                  <a:solidFill>
                    <a:srgbClr val="FFFFFF"/>
                  </a:solidFill>
                  <a:effectLst/>
                  <a:uLnTx/>
                  <a:uFillTx/>
                  <a:latin typeface="Franklin Gothic Demi" pitchFamily="34" charset="0"/>
                </a:rPr>
                <a:t>Satellite</a:t>
              </a:r>
            </a:p>
            <a:p>
              <a:pPr marL="0" marR="0" lvl="0" indent="0" algn="ctr" defTabSz="914400" eaLnBrk="0" fontAlgn="auto" latinLnBrk="0" hangingPunct="0">
                <a:lnSpc>
                  <a:spcPct val="80000"/>
                </a:lnSpc>
                <a:spcBef>
                  <a:spcPts val="0"/>
                </a:spcBef>
                <a:spcAft>
                  <a:spcPts val="0"/>
                </a:spcAft>
                <a:buClrTx/>
                <a:buSzTx/>
                <a:buFontTx/>
                <a:buNone/>
                <a:tabLst/>
                <a:defRPr/>
              </a:pPr>
              <a:r>
                <a:rPr kumimoji="0" lang="en-US" altLang="en-US" sz="1400" b="0" i="0" u="none" strike="noStrike" kern="0" cap="none" spc="0" normalizeH="0" baseline="0" noProof="0" smtClean="0">
                  <a:ln>
                    <a:noFill/>
                  </a:ln>
                  <a:solidFill>
                    <a:srgbClr val="FFFFFF"/>
                  </a:solidFill>
                  <a:effectLst/>
                  <a:uLnTx/>
                  <a:uFillTx/>
                  <a:latin typeface="Franklin Gothic Demi" pitchFamily="34" charset="0"/>
                </a:rPr>
                <a:t>Operations</a:t>
              </a:r>
            </a:p>
          </p:txBody>
        </p:sp>
      </p:grpSp>
      <p:grpSp>
        <p:nvGrpSpPr>
          <p:cNvPr id="73" name="Group 32"/>
          <p:cNvGrpSpPr>
            <a:grpSpLocks/>
          </p:cNvGrpSpPr>
          <p:nvPr/>
        </p:nvGrpSpPr>
        <p:grpSpPr bwMode="auto">
          <a:xfrm>
            <a:off x="10243457" y="3298371"/>
            <a:ext cx="1030288" cy="1676400"/>
            <a:chOff x="7924800" y="5105400"/>
            <a:chExt cx="1030288" cy="1676400"/>
          </a:xfrm>
        </p:grpSpPr>
        <p:grpSp>
          <p:nvGrpSpPr>
            <p:cNvPr id="74" name="Group 13"/>
            <p:cNvGrpSpPr>
              <a:grpSpLocks/>
            </p:cNvGrpSpPr>
            <p:nvPr/>
          </p:nvGrpSpPr>
          <p:grpSpPr bwMode="auto">
            <a:xfrm>
              <a:off x="8077200" y="5105400"/>
              <a:ext cx="685800" cy="1200150"/>
              <a:chOff x="1965" y="2592"/>
              <a:chExt cx="675" cy="1056"/>
            </a:xfrm>
          </p:grpSpPr>
          <p:pic>
            <p:nvPicPr>
              <p:cNvPr id="76" name="Picture 14" descr="image"/>
              <p:cNvPicPr>
                <a:picLocks noChangeAspect="1" noChangeArrowheads="1"/>
              </p:cNvPicPr>
              <p:nvPr/>
            </p:nvPicPr>
            <p:blipFill>
              <a:blip r:embed="rId5"/>
              <a:srcRect/>
              <a:stretch>
                <a:fillRect/>
              </a:stretch>
            </p:blipFill>
            <p:spPr bwMode="auto">
              <a:xfrm>
                <a:off x="1965" y="2592"/>
                <a:ext cx="675" cy="1056"/>
              </a:xfrm>
              <a:prstGeom prst="rect">
                <a:avLst/>
              </a:prstGeom>
              <a:noFill/>
              <a:ln w="9525">
                <a:noFill/>
                <a:miter lim="800000"/>
                <a:headEnd/>
                <a:tailEnd/>
              </a:ln>
            </p:spPr>
          </p:pic>
          <p:pic>
            <p:nvPicPr>
              <p:cNvPr id="77" name="Picture 15" descr="Map zoomed in"/>
              <p:cNvPicPr>
                <a:picLocks noChangeAspect="1" noChangeArrowheads="1"/>
              </p:cNvPicPr>
              <p:nvPr/>
            </p:nvPicPr>
            <p:blipFill>
              <a:blip r:embed="rId6"/>
              <a:srcRect/>
              <a:stretch>
                <a:fillRect/>
              </a:stretch>
            </p:blipFill>
            <p:spPr bwMode="auto">
              <a:xfrm>
                <a:off x="2048" y="2648"/>
                <a:ext cx="504" cy="672"/>
              </a:xfrm>
              <a:prstGeom prst="rect">
                <a:avLst/>
              </a:prstGeom>
              <a:noFill/>
              <a:ln w="9525">
                <a:noFill/>
                <a:miter lim="800000"/>
                <a:headEnd/>
                <a:tailEnd/>
              </a:ln>
            </p:spPr>
          </p:pic>
        </p:grpSp>
        <p:sp>
          <p:nvSpPr>
            <p:cNvPr id="75" name="Rectangle 16"/>
            <p:cNvSpPr>
              <a:spLocks noChangeArrowheads="1"/>
            </p:cNvSpPr>
            <p:nvPr/>
          </p:nvSpPr>
          <p:spPr bwMode="white">
            <a:xfrm>
              <a:off x="7924800" y="6343650"/>
              <a:ext cx="1030288" cy="438150"/>
            </a:xfrm>
            <a:prstGeom prst="rect">
              <a:avLst/>
            </a:prstGeom>
            <a:noFill/>
            <a:ln w="9525">
              <a:noFill/>
              <a:miter lim="800000"/>
              <a:headEnd/>
              <a:tailEnd/>
            </a:ln>
            <a:effectLst>
              <a:outerShdw dist="17961" dir="2700000" algn="ctr" rotWithShape="0">
                <a:sysClr val="windowText" lastClr="000000"/>
              </a:outerShdw>
            </a:effectLst>
          </p:spPr>
          <p:txBody>
            <a:bodyPr wrap="none" lIns="92075" tIns="46038" rIns="92075" bIns="46038">
              <a:spAutoFit/>
            </a:bodyPr>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US" altLang="en-US" sz="1400" b="0" i="0" u="none" strike="noStrike" kern="0" cap="none" spc="0" normalizeH="0" baseline="0" noProof="0" smtClean="0">
                  <a:ln>
                    <a:noFill/>
                  </a:ln>
                  <a:solidFill>
                    <a:srgbClr val="FFFFFF"/>
                  </a:solidFill>
                  <a:effectLst/>
                  <a:uLnTx/>
                  <a:uFillTx/>
                  <a:latin typeface="Franklin Gothic Demi" pitchFamily="34" charset="0"/>
                </a:rPr>
                <a:t>Personal </a:t>
              </a:r>
            </a:p>
            <a:p>
              <a:pPr marL="0" marR="0" lvl="0" indent="0" algn="ctr" defTabSz="914400" eaLnBrk="0" fontAlgn="auto" latinLnBrk="0" hangingPunct="0">
                <a:lnSpc>
                  <a:spcPct val="80000"/>
                </a:lnSpc>
                <a:spcBef>
                  <a:spcPts val="0"/>
                </a:spcBef>
                <a:spcAft>
                  <a:spcPts val="0"/>
                </a:spcAft>
                <a:buClrTx/>
                <a:buSzTx/>
                <a:buFontTx/>
                <a:buNone/>
                <a:tabLst/>
                <a:defRPr/>
              </a:pPr>
              <a:r>
                <a:rPr kumimoji="0" lang="en-US" altLang="en-US" sz="1400" b="0" i="0" u="none" strike="noStrike" kern="0" cap="none" spc="0" normalizeH="0" baseline="0" noProof="0" smtClean="0">
                  <a:ln>
                    <a:noFill/>
                  </a:ln>
                  <a:solidFill>
                    <a:srgbClr val="FFFFFF"/>
                  </a:solidFill>
                  <a:effectLst/>
                  <a:uLnTx/>
                  <a:uFillTx/>
                  <a:latin typeface="Franklin Gothic Demi" pitchFamily="34" charset="0"/>
                </a:rPr>
                <a:t>Navigation</a:t>
              </a:r>
            </a:p>
          </p:txBody>
        </p:sp>
      </p:grpSp>
      <p:grpSp>
        <p:nvGrpSpPr>
          <p:cNvPr id="78" name="Group 36"/>
          <p:cNvGrpSpPr>
            <a:grpSpLocks/>
          </p:cNvGrpSpPr>
          <p:nvPr/>
        </p:nvGrpSpPr>
        <p:grpSpPr bwMode="auto">
          <a:xfrm>
            <a:off x="7786688" y="5042354"/>
            <a:ext cx="1981200" cy="1543050"/>
            <a:chOff x="5715000" y="4876800"/>
            <a:chExt cx="2209800" cy="1752600"/>
          </a:xfrm>
        </p:grpSpPr>
        <p:pic>
          <p:nvPicPr>
            <p:cNvPr id="79" name="Picture 34" descr="ThaiFishingBoats1"/>
            <p:cNvPicPr>
              <a:picLocks noChangeAspect="1" noChangeArrowheads="1"/>
            </p:cNvPicPr>
            <p:nvPr/>
          </p:nvPicPr>
          <p:blipFill>
            <a:blip r:embed="rId7"/>
            <a:srcRect l="30952" t="17857"/>
            <a:stretch>
              <a:fillRect/>
            </a:stretch>
          </p:blipFill>
          <p:spPr bwMode="auto">
            <a:xfrm>
              <a:off x="5715000" y="4876800"/>
              <a:ext cx="2209800" cy="1752600"/>
            </a:xfrm>
            <a:prstGeom prst="rect">
              <a:avLst/>
            </a:prstGeom>
            <a:noFill/>
            <a:ln w="9525">
              <a:noFill/>
              <a:miter lim="800000"/>
              <a:headEnd/>
              <a:tailEnd/>
            </a:ln>
          </p:spPr>
        </p:pic>
        <p:sp>
          <p:nvSpPr>
            <p:cNvPr id="80" name="Rectangle 27"/>
            <p:cNvSpPr>
              <a:spLocks noChangeArrowheads="1"/>
            </p:cNvSpPr>
            <p:nvPr/>
          </p:nvSpPr>
          <p:spPr bwMode="white">
            <a:xfrm>
              <a:off x="5715000" y="6096000"/>
              <a:ext cx="936625" cy="438150"/>
            </a:xfrm>
            <a:prstGeom prst="rect">
              <a:avLst/>
            </a:prstGeom>
            <a:noFill/>
            <a:ln w="9525">
              <a:noFill/>
              <a:miter lim="800000"/>
              <a:headEnd/>
              <a:tailEnd/>
            </a:ln>
            <a:effectLst>
              <a:outerShdw dist="17961" dir="2700000" algn="ctr" rotWithShape="0">
                <a:sysClr val="windowText" lastClr="000000"/>
              </a:outerShdw>
            </a:effectLst>
          </p:spPr>
          <p:txBody>
            <a:bodyPr wrap="none" lIns="92075" tIns="46038" rIns="92075" bIns="46038">
              <a:spAutoFit/>
            </a:bodyPr>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US" altLang="en-US" sz="1400" b="0" i="0" u="none" strike="noStrike" kern="0" cap="none" spc="0" normalizeH="0" baseline="0" noProof="0" smtClean="0">
                  <a:ln>
                    <a:noFill/>
                  </a:ln>
                  <a:solidFill>
                    <a:srgbClr val="FFFFFF"/>
                  </a:solidFill>
                  <a:effectLst/>
                  <a:uLnTx/>
                  <a:uFillTx/>
                  <a:latin typeface="Franklin Gothic Demi" pitchFamily="34" charset="0"/>
                </a:rPr>
                <a:t>Fishing &amp;</a:t>
              </a:r>
            </a:p>
            <a:p>
              <a:pPr marL="0" marR="0" lvl="0" indent="0" algn="ctr" defTabSz="914400" eaLnBrk="0" fontAlgn="auto" latinLnBrk="0" hangingPunct="0">
                <a:lnSpc>
                  <a:spcPct val="80000"/>
                </a:lnSpc>
                <a:spcBef>
                  <a:spcPts val="0"/>
                </a:spcBef>
                <a:spcAft>
                  <a:spcPts val="0"/>
                </a:spcAft>
                <a:buClrTx/>
                <a:buSzTx/>
                <a:buFontTx/>
                <a:buNone/>
                <a:tabLst/>
                <a:defRPr/>
              </a:pPr>
              <a:r>
                <a:rPr kumimoji="0" lang="en-US" altLang="en-US" sz="1400" b="0" i="0" u="none" strike="noStrike" kern="0" cap="none" spc="0" normalizeH="0" baseline="0" noProof="0" smtClean="0">
                  <a:ln>
                    <a:noFill/>
                  </a:ln>
                  <a:solidFill>
                    <a:srgbClr val="FFFFFF"/>
                  </a:solidFill>
                  <a:effectLst/>
                  <a:uLnTx/>
                  <a:uFillTx/>
                  <a:latin typeface="Franklin Gothic Demi" pitchFamily="34" charset="0"/>
                </a:rPr>
                <a:t> Boating</a:t>
              </a:r>
            </a:p>
          </p:txBody>
        </p:sp>
      </p:grpSp>
      <p:grpSp>
        <p:nvGrpSpPr>
          <p:cNvPr id="81" name="Group 33"/>
          <p:cNvGrpSpPr>
            <a:grpSpLocks/>
          </p:cNvGrpSpPr>
          <p:nvPr/>
        </p:nvGrpSpPr>
        <p:grpSpPr bwMode="auto">
          <a:xfrm>
            <a:off x="4857070" y="4933497"/>
            <a:ext cx="1933575" cy="1662113"/>
            <a:chOff x="3362325" y="4724400"/>
            <a:chExt cx="2228850" cy="1828800"/>
          </a:xfrm>
        </p:grpSpPr>
        <p:pic>
          <p:nvPicPr>
            <p:cNvPr id="82" name="Picture 33" descr="Offshore Oil Platform with Helicopter overhead (nv1) ">
              <a:hlinkClick r:id="rId8"/>
            </p:cNvPr>
            <p:cNvPicPr>
              <a:picLocks noChangeAspect="1" noChangeArrowheads="1"/>
            </p:cNvPicPr>
            <p:nvPr/>
          </p:nvPicPr>
          <p:blipFill>
            <a:blip r:embed="rId9"/>
            <a:srcRect/>
            <a:stretch>
              <a:fillRect/>
            </a:stretch>
          </p:blipFill>
          <p:spPr bwMode="auto">
            <a:xfrm>
              <a:off x="3362325" y="4724400"/>
              <a:ext cx="2228850" cy="1781175"/>
            </a:xfrm>
            <a:prstGeom prst="rect">
              <a:avLst/>
            </a:prstGeom>
            <a:noFill/>
            <a:ln w="9525">
              <a:noFill/>
              <a:miter lim="800000"/>
              <a:headEnd/>
              <a:tailEnd/>
            </a:ln>
          </p:spPr>
        </p:pic>
        <p:sp>
          <p:nvSpPr>
            <p:cNvPr id="83" name="Rectangle 26"/>
            <p:cNvSpPr>
              <a:spLocks noChangeArrowheads="1"/>
            </p:cNvSpPr>
            <p:nvPr/>
          </p:nvSpPr>
          <p:spPr bwMode="white">
            <a:xfrm>
              <a:off x="3429000" y="6288088"/>
              <a:ext cx="2133600" cy="265112"/>
            </a:xfrm>
            <a:prstGeom prst="rect">
              <a:avLst/>
            </a:prstGeom>
            <a:noFill/>
            <a:ln w="9525">
              <a:noFill/>
              <a:miter lim="800000"/>
              <a:headEnd/>
              <a:tailEnd/>
            </a:ln>
            <a:effectLst>
              <a:outerShdw dist="17961" dir="2700000" algn="ctr" rotWithShape="0">
                <a:sysClr val="windowText" lastClr="000000"/>
              </a:outerShdw>
            </a:effectLst>
          </p:spPr>
          <p:txBody>
            <a:bodyPr lIns="92075" tIns="46038" rIns="92075" bIns="46038">
              <a:spAutoFit/>
            </a:bodyPr>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US" altLang="en-US" sz="1400" b="0" i="0" u="none" strike="noStrike" kern="0" cap="none" spc="0" normalizeH="0" baseline="0" noProof="0" smtClean="0">
                  <a:ln>
                    <a:noFill/>
                  </a:ln>
                  <a:solidFill>
                    <a:srgbClr val="FFFFFF"/>
                  </a:solidFill>
                  <a:effectLst/>
                  <a:uLnTx/>
                  <a:uFillTx/>
                  <a:latin typeface="Franklin Gothic Demi" pitchFamily="34" charset="0"/>
                </a:rPr>
                <a:t>Oil Exploration</a:t>
              </a:r>
            </a:p>
          </p:txBody>
        </p:sp>
      </p:grpSp>
      <p:pic>
        <p:nvPicPr>
          <p:cNvPr id="84" name="Picture 7" descr="arab_p2"/>
          <p:cNvPicPr>
            <a:picLocks noChangeAspect="1" noChangeArrowheads="1"/>
          </p:cNvPicPr>
          <p:nvPr/>
        </p:nvPicPr>
        <p:blipFill>
          <a:blip r:embed="rId10"/>
          <a:srcRect/>
          <a:stretch>
            <a:fillRect/>
          </a:stretch>
        </p:blipFill>
        <p:spPr bwMode="auto">
          <a:xfrm>
            <a:off x="1883229" y="4943475"/>
            <a:ext cx="2055813" cy="1314450"/>
          </a:xfrm>
          <a:prstGeom prst="rect">
            <a:avLst/>
          </a:prstGeom>
          <a:noFill/>
          <a:ln w="9525">
            <a:noFill/>
            <a:miter lim="800000"/>
            <a:headEnd/>
            <a:tailEnd/>
          </a:ln>
        </p:spPr>
      </p:pic>
      <p:grpSp>
        <p:nvGrpSpPr>
          <p:cNvPr id="85" name="Group 37"/>
          <p:cNvGrpSpPr>
            <a:grpSpLocks/>
          </p:cNvGrpSpPr>
          <p:nvPr/>
        </p:nvGrpSpPr>
        <p:grpSpPr bwMode="auto">
          <a:xfrm>
            <a:off x="511629" y="3198813"/>
            <a:ext cx="2506663" cy="1962150"/>
            <a:chOff x="76200" y="3124200"/>
            <a:chExt cx="2506663" cy="1962150"/>
          </a:xfrm>
        </p:grpSpPr>
        <p:pic>
          <p:nvPicPr>
            <p:cNvPr id="86" name="Picture 6" descr="ph_services_02"/>
            <p:cNvPicPr>
              <a:picLocks noChangeAspect="1" noChangeArrowheads="1"/>
            </p:cNvPicPr>
            <p:nvPr/>
          </p:nvPicPr>
          <p:blipFill>
            <a:blip r:embed="rId11"/>
            <a:srcRect/>
            <a:stretch>
              <a:fillRect/>
            </a:stretch>
          </p:blipFill>
          <p:spPr bwMode="auto">
            <a:xfrm>
              <a:off x="76200" y="3124200"/>
              <a:ext cx="2506663" cy="1676400"/>
            </a:xfrm>
            <a:prstGeom prst="rect">
              <a:avLst/>
            </a:prstGeom>
            <a:noFill/>
            <a:ln w="9525">
              <a:noFill/>
              <a:miter lim="800000"/>
              <a:headEnd/>
              <a:tailEnd/>
            </a:ln>
          </p:spPr>
        </p:pic>
        <p:sp>
          <p:nvSpPr>
            <p:cNvPr id="87" name="Rectangle 10"/>
            <p:cNvSpPr>
              <a:spLocks noChangeArrowheads="1"/>
            </p:cNvSpPr>
            <p:nvPr/>
          </p:nvSpPr>
          <p:spPr bwMode="white">
            <a:xfrm>
              <a:off x="838200" y="4648200"/>
              <a:ext cx="1295400" cy="438150"/>
            </a:xfrm>
            <a:prstGeom prst="rect">
              <a:avLst/>
            </a:prstGeom>
            <a:noFill/>
            <a:ln w="9525">
              <a:noFill/>
              <a:miter lim="800000"/>
              <a:headEnd/>
              <a:tailEnd/>
            </a:ln>
            <a:effectLst>
              <a:outerShdw dist="17961" dir="2700000" algn="ctr" rotWithShape="0">
                <a:sysClr val="windowText" lastClr="000000"/>
              </a:outerShdw>
            </a:effectLst>
          </p:spPr>
          <p:txBody>
            <a:bodyPr lIns="92075" tIns="46038" rIns="92075" bIns="46038">
              <a:spAutoFit/>
            </a:bodyPr>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US" altLang="en-US" sz="1400" b="0" i="0" u="none" strike="noStrike" kern="0" cap="none" spc="0" normalizeH="0" baseline="0" noProof="0" smtClean="0">
                  <a:ln>
                    <a:noFill/>
                  </a:ln>
                  <a:solidFill>
                    <a:srgbClr val="FFFFFF"/>
                  </a:solidFill>
                  <a:effectLst/>
                  <a:uLnTx/>
                  <a:uFillTx/>
                  <a:latin typeface="Franklin Gothic Demi" pitchFamily="34" charset="0"/>
                </a:rPr>
                <a:t>Trucking &amp; Shipping</a:t>
              </a:r>
            </a:p>
          </p:txBody>
        </p:sp>
      </p:grpSp>
      <p:grpSp>
        <p:nvGrpSpPr>
          <p:cNvPr id="88" name="Group 33"/>
          <p:cNvGrpSpPr>
            <a:grpSpLocks/>
          </p:cNvGrpSpPr>
          <p:nvPr/>
        </p:nvGrpSpPr>
        <p:grpSpPr bwMode="auto">
          <a:xfrm>
            <a:off x="3799114" y="2982686"/>
            <a:ext cx="1981200" cy="1684338"/>
            <a:chOff x="3733800" y="1219200"/>
            <a:chExt cx="1981200" cy="1683884"/>
          </a:xfrm>
        </p:grpSpPr>
        <p:pic>
          <p:nvPicPr>
            <p:cNvPr id="89" name="Picture 36" descr="Two surveyors at an open pit mining site"/>
            <p:cNvPicPr>
              <a:picLocks noChangeAspect="1" noChangeArrowheads="1"/>
            </p:cNvPicPr>
            <p:nvPr/>
          </p:nvPicPr>
          <p:blipFill>
            <a:blip r:embed="rId12"/>
            <a:srcRect/>
            <a:stretch>
              <a:fillRect/>
            </a:stretch>
          </p:blipFill>
          <p:spPr bwMode="auto">
            <a:xfrm>
              <a:off x="3733801" y="1219200"/>
              <a:ext cx="1905000" cy="1683884"/>
            </a:xfrm>
            <a:prstGeom prst="rect">
              <a:avLst/>
            </a:prstGeom>
            <a:noFill/>
            <a:ln w="9525">
              <a:noFill/>
              <a:miter lim="800000"/>
              <a:headEnd/>
              <a:tailEnd/>
            </a:ln>
          </p:spPr>
        </p:pic>
        <p:sp>
          <p:nvSpPr>
            <p:cNvPr id="90" name="Rectangle 29"/>
            <p:cNvSpPr>
              <a:spLocks noChangeArrowheads="1"/>
            </p:cNvSpPr>
            <p:nvPr/>
          </p:nvSpPr>
          <p:spPr bwMode="white">
            <a:xfrm>
              <a:off x="3733800" y="2630108"/>
              <a:ext cx="1981200" cy="265041"/>
            </a:xfrm>
            <a:prstGeom prst="rect">
              <a:avLst/>
            </a:prstGeom>
            <a:noFill/>
            <a:ln w="9525">
              <a:noFill/>
              <a:miter lim="800000"/>
              <a:headEnd/>
              <a:tailEnd/>
            </a:ln>
            <a:effectLst>
              <a:outerShdw dist="17961" dir="2700000" algn="ctr" rotWithShape="0">
                <a:sysClr val="windowText" lastClr="000000"/>
              </a:outerShdw>
            </a:effectLst>
          </p:spPr>
          <p:txBody>
            <a:bodyPr lIns="92075" tIns="46038" rIns="92075" bIns="46038">
              <a:spAutoFit/>
            </a:bodyPr>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US" altLang="en-US" sz="1400" b="0" i="0" u="none" strike="noStrike" kern="0" cap="none" spc="0" normalizeH="0" baseline="0" noProof="0" smtClean="0">
                  <a:ln>
                    <a:noFill/>
                  </a:ln>
                  <a:solidFill>
                    <a:srgbClr val="FFFFFF"/>
                  </a:solidFill>
                  <a:effectLst/>
                  <a:uLnTx/>
                  <a:uFillTx/>
                  <a:latin typeface="Franklin Gothic Demi" pitchFamily="34" charset="0"/>
                </a:rPr>
                <a:t>Surveying &amp; Mapping</a:t>
              </a:r>
            </a:p>
          </p:txBody>
        </p:sp>
      </p:grpSp>
      <p:grpSp>
        <p:nvGrpSpPr>
          <p:cNvPr id="91" name="Group 34"/>
          <p:cNvGrpSpPr>
            <a:grpSpLocks/>
          </p:cNvGrpSpPr>
          <p:nvPr/>
        </p:nvGrpSpPr>
        <p:grpSpPr bwMode="auto">
          <a:xfrm>
            <a:off x="838200" y="1482725"/>
            <a:ext cx="3843338" cy="1320800"/>
            <a:chOff x="101722" y="1462992"/>
            <a:chExt cx="3327049" cy="1432608"/>
          </a:xfrm>
        </p:grpSpPr>
        <p:pic>
          <p:nvPicPr>
            <p:cNvPr id="92" name="Picture 7" descr="0022646artwork"/>
            <p:cNvPicPr>
              <a:picLocks noChangeAspect="1" noChangeArrowheads="1"/>
            </p:cNvPicPr>
            <p:nvPr/>
          </p:nvPicPr>
          <p:blipFill>
            <a:blip r:embed="rId13"/>
            <a:srcRect/>
            <a:stretch>
              <a:fillRect/>
            </a:stretch>
          </p:blipFill>
          <p:spPr bwMode="auto">
            <a:xfrm>
              <a:off x="101722" y="1462992"/>
              <a:ext cx="3298825" cy="1432608"/>
            </a:xfrm>
            <a:prstGeom prst="rect">
              <a:avLst/>
            </a:prstGeom>
            <a:noFill/>
            <a:ln w="9525">
              <a:noFill/>
              <a:miter lim="800000"/>
              <a:headEnd/>
              <a:tailEnd/>
            </a:ln>
          </p:spPr>
        </p:pic>
        <p:sp>
          <p:nvSpPr>
            <p:cNvPr id="93" name="Rectangle 30"/>
            <p:cNvSpPr>
              <a:spLocks noChangeArrowheads="1"/>
            </p:cNvSpPr>
            <p:nvPr/>
          </p:nvSpPr>
          <p:spPr bwMode="white">
            <a:xfrm>
              <a:off x="1197520" y="2630037"/>
              <a:ext cx="2231251" cy="265563"/>
            </a:xfrm>
            <a:prstGeom prst="rect">
              <a:avLst/>
            </a:prstGeom>
            <a:noFill/>
            <a:ln w="9525">
              <a:noFill/>
              <a:miter lim="800000"/>
              <a:headEnd/>
              <a:tailEnd/>
            </a:ln>
            <a:effectLst>
              <a:outerShdw dist="17961" dir="2700000" algn="ctr" rotWithShape="0">
                <a:sysClr val="windowText" lastClr="000000"/>
              </a:outerShdw>
            </a:effectLst>
          </p:spPr>
          <p:txBody>
            <a:bodyPr lIns="92075" tIns="46038" rIns="92075" bIns="46038">
              <a:spAutoFit/>
            </a:bodyPr>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US" altLang="en-US" sz="1400" b="0" i="0" u="none" strike="noStrike" kern="0" cap="none" spc="0" normalizeH="0" baseline="0" noProof="0" smtClean="0">
                  <a:ln>
                    <a:noFill/>
                  </a:ln>
                  <a:solidFill>
                    <a:srgbClr val="FFFFFF"/>
                  </a:solidFill>
                  <a:effectLst/>
                  <a:uLnTx/>
                  <a:uFillTx/>
                  <a:latin typeface="Franklin Gothic Demi" pitchFamily="34" charset="0"/>
                </a:rPr>
                <a:t>Precision Agriculture</a:t>
              </a:r>
            </a:p>
          </p:txBody>
        </p:sp>
      </p:grpSp>
      <p:grpSp>
        <p:nvGrpSpPr>
          <p:cNvPr id="94" name="Group 35"/>
          <p:cNvGrpSpPr>
            <a:grpSpLocks/>
          </p:cNvGrpSpPr>
          <p:nvPr/>
        </p:nvGrpSpPr>
        <p:grpSpPr bwMode="auto">
          <a:xfrm>
            <a:off x="6014585" y="1605870"/>
            <a:ext cx="2362200" cy="1117600"/>
            <a:chOff x="6546876" y="1584250"/>
            <a:chExt cx="1840882" cy="1115251"/>
          </a:xfrm>
        </p:grpSpPr>
        <p:pic>
          <p:nvPicPr>
            <p:cNvPr id="95" name="Picture 6"/>
            <p:cNvPicPr>
              <a:picLocks noChangeAspect="1" noChangeArrowheads="1"/>
            </p:cNvPicPr>
            <p:nvPr/>
          </p:nvPicPr>
          <p:blipFill>
            <a:blip r:embed="rId14"/>
            <a:srcRect/>
            <a:stretch>
              <a:fillRect/>
            </a:stretch>
          </p:blipFill>
          <p:spPr bwMode="auto">
            <a:xfrm>
              <a:off x="6546876" y="1584250"/>
              <a:ext cx="1840882" cy="1115251"/>
            </a:xfrm>
            <a:prstGeom prst="rect">
              <a:avLst/>
            </a:prstGeom>
            <a:noFill/>
            <a:ln w="9525">
              <a:noFill/>
              <a:round/>
              <a:headEnd/>
              <a:tailEnd/>
            </a:ln>
          </p:spPr>
        </p:pic>
        <p:sp>
          <p:nvSpPr>
            <p:cNvPr id="96" name="Rectangle 28"/>
            <p:cNvSpPr>
              <a:spLocks noChangeArrowheads="1"/>
            </p:cNvSpPr>
            <p:nvPr/>
          </p:nvSpPr>
          <p:spPr bwMode="white">
            <a:xfrm>
              <a:off x="6555037" y="1593823"/>
              <a:ext cx="825424" cy="263257"/>
            </a:xfrm>
            <a:prstGeom prst="rect">
              <a:avLst/>
            </a:prstGeom>
            <a:noFill/>
            <a:ln w="9525">
              <a:noFill/>
              <a:miter lim="800000"/>
              <a:headEnd/>
              <a:tailEnd/>
            </a:ln>
            <a:effectLst>
              <a:outerShdw dist="17961" dir="2700000" algn="ctr" rotWithShape="0">
                <a:sysClr val="windowText" lastClr="000000"/>
              </a:outerShdw>
            </a:effectLst>
          </p:spPr>
          <p:txBody>
            <a:bodyPr wrap="none" lIns="92075" tIns="46038" rIns="92075" bIns="46038">
              <a:spAutoFit/>
            </a:bodyPr>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US" altLang="en-US" sz="1400" b="0" i="0" u="none" strike="noStrike" kern="0" cap="none" spc="0" normalizeH="0" baseline="0" noProof="0" smtClean="0">
                  <a:ln>
                    <a:noFill/>
                  </a:ln>
                  <a:solidFill>
                    <a:srgbClr val="FFFFFF"/>
                  </a:solidFill>
                  <a:effectLst/>
                  <a:uLnTx/>
                  <a:uFillTx/>
                  <a:latin typeface="Franklin Gothic Demi" pitchFamily="34" charset="0"/>
                </a:rPr>
                <a:t>Aviation</a:t>
              </a:r>
            </a:p>
          </p:txBody>
        </p:sp>
      </p:grpSp>
      <p:sp>
        <p:nvSpPr>
          <p:cNvPr id="97" name="Title 1"/>
          <p:cNvSpPr>
            <a:spLocks noGrp="1"/>
          </p:cNvSpPr>
          <p:nvPr>
            <p:ph type="title"/>
          </p:nvPr>
        </p:nvSpPr>
        <p:spPr>
          <a:xfrm>
            <a:off x="533397" y="217488"/>
            <a:ext cx="8773889" cy="861774"/>
          </a:xfrm>
        </p:spPr>
        <p:txBody>
          <a:bodyPr/>
          <a:lstStyle/>
          <a:p>
            <a:r>
              <a:rPr lang="en-US" altLang="en-US" sz="2800" b="1" dirty="0" smtClean="0">
                <a:latin typeface="Arial" pitchFamily="34" charset="0"/>
                <a:cs typeface="Arial" pitchFamily="34" charset="0"/>
              </a:rPr>
              <a:t>The NGS-defined NSRS </a:t>
            </a:r>
            <a:r>
              <a:rPr lang="en-US" altLang="en-US" sz="2800" b="1" dirty="0" smtClean="0">
                <a:latin typeface="Arial" pitchFamily="34" charset="0"/>
                <a:cs typeface="Arial" pitchFamily="34" charset="0"/>
              </a:rPr>
              <a:t>provides the </a:t>
            </a:r>
            <a:r>
              <a:rPr lang="en-US" altLang="en-US" sz="2800" b="1" dirty="0" smtClean="0">
                <a:latin typeface="Arial" pitchFamily="34" charset="0"/>
                <a:cs typeface="Arial" pitchFamily="34" charset="0"/>
              </a:rPr>
              <a:t>Geospatial </a:t>
            </a:r>
            <a:r>
              <a:rPr lang="en-US" altLang="en-US" sz="2800" b="1" dirty="0" smtClean="0">
                <a:latin typeface="Arial" pitchFamily="34" charset="0"/>
                <a:cs typeface="Arial" pitchFamily="34" charset="0"/>
              </a:rPr>
              <a:t>Infrastructure </a:t>
            </a:r>
            <a:r>
              <a:rPr lang="en-US" altLang="en-US" sz="2800" b="1" dirty="0" smtClean="0">
                <a:latin typeface="Arial" pitchFamily="34" charset="0"/>
                <a:cs typeface="Arial" pitchFamily="34" charset="0"/>
              </a:rPr>
              <a:t>essential to our economy</a:t>
            </a:r>
            <a:endParaRPr lang="en-US" altLang="en-US" sz="2800" b="1" dirty="0" smtClean="0">
              <a:latin typeface="Arial" pitchFamily="34" charset="0"/>
              <a:cs typeface="Arial" pitchFamily="34" charset="0"/>
            </a:endParaRPr>
          </a:p>
        </p:txBody>
      </p:sp>
      <p:grpSp>
        <p:nvGrpSpPr>
          <p:cNvPr id="102" name="Group 101"/>
          <p:cNvGrpSpPr/>
          <p:nvPr/>
        </p:nvGrpSpPr>
        <p:grpSpPr>
          <a:xfrm>
            <a:off x="6542088" y="2922134"/>
            <a:ext cx="2525712" cy="1671637"/>
            <a:chOff x="6542088" y="2922134"/>
            <a:chExt cx="2525712" cy="1671637"/>
          </a:xfrm>
        </p:grpSpPr>
        <p:pic>
          <p:nvPicPr>
            <p:cNvPr id="98" name="Picture 37"/>
            <p:cNvPicPr>
              <a:picLocks noChangeAspect="1" noChangeArrowheads="1"/>
            </p:cNvPicPr>
            <p:nvPr/>
          </p:nvPicPr>
          <p:blipFill>
            <a:blip r:embed="rId15"/>
            <a:srcRect/>
            <a:stretch>
              <a:fillRect/>
            </a:stretch>
          </p:blipFill>
          <p:spPr bwMode="auto">
            <a:xfrm>
              <a:off x="6542088" y="2922134"/>
              <a:ext cx="2525712" cy="1671637"/>
            </a:xfrm>
            <a:prstGeom prst="rect">
              <a:avLst/>
            </a:prstGeom>
            <a:noFill/>
            <a:ln w="9525">
              <a:noFill/>
              <a:miter lim="800000"/>
              <a:headEnd/>
              <a:tailEnd/>
            </a:ln>
          </p:spPr>
        </p:pic>
        <p:sp>
          <p:nvSpPr>
            <p:cNvPr id="99" name="Rectangle 19"/>
            <p:cNvSpPr>
              <a:spLocks noChangeArrowheads="1"/>
            </p:cNvSpPr>
            <p:nvPr/>
          </p:nvSpPr>
          <p:spPr bwMode="white">
            <a:xfrm>
              <a:off x="7042150" y="4155621"/>
              <a:ext cx="1524000" cy="438150"/>
            </a:xfrm>
            <a:prstGeom prst="rect">
              <a:avLst/>
            </a:prstGeom>
            <a:noFill/>
            <a:ln w="9525">
              <a:noFill/>
              <a:miter lim="800000"/>
              <a:headEnd/>
              <a:tailEnd/>
            </a:ln>
            <a:effectLst>
              <a:outerShdw dist="17961" dir="2700000" algn="ctr" rotWithShape="0">
                <a:sysClr val="windowText" lastClr="000000"/>
              </a:outerShdw>
            </a:effectLst>
          </p:spPr>
          <p:txBody>
            <a:bodyPr lIns="92075" tIns="46038" rIns="92075" bIns="46038">
              <a:spAutoFit/>
            </a:bodyPr>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US" altLang="en-US" sz="1400" b="0" i="0" u="none" strike="noStrike" kern="0" cap="none" spc="0" normalizeH="0" baseline="0" noProof="0" dirty="0" smtClean="0">
                  <a:ln>
                    <a:noFill/>
                  </a:ln>
                  <a:solidFill>
                    <a:srgbClr val="FFFFFF"/>
                  </a:solidFill>
                  <a:effectLst/>
                  <a:uLnTx/>
                  <a:uFillTx/>
                  <a:latin typeface="Franklin Gothic Demi" pitchFamily="34" charset="0"/>
                </a:rPr>
                <a:t>Disaster Response</a:t>
              </a:r>
            </a:p>
          </p:txBody>
        </p:sp>
      </p:grpSp>
      <p:pic>
        <p:nvPicPr>
          <p:cNvPr id="100" name="Picture 38"/>
          <p:cNvPicPr>
            <a:picLocks noChangeAspect="1" noChangeArrowheads="1"/>
          </p:cNvPicPr>
          <p:nvPr/>
        </p:nvPicPr>
        <p:blipFill>
          <a:blip r:embed="rId16"/>
          <a:srcRect/>
          <a:stretch>
            <a:fillRect/>
          </a:stretch>
        </p:blipFill>
        <p:spPr bwMode="auto">
          <a:xfrm>
            <a:off x="10933112" y="5657850"/>
            <a:ext cx="1258888" cy="1200150"/>
          </a:xfrm>
          <a:prstGeom prst="rect">
            <a:avLst/>
          </a:prstGeom>
          <a:noFill/>
          <a:ln w="9525">
            <a:noFill/>
            <a:miter lim="800000"/>
            <a:headEnd/>
            <a:tailEnd/>
          </a:ln>
        </p:spPr>
      </p:pic>
      <p:pic>
        <p:nvPicPr>
          <p:cNvPr id="101" name="Picture 39"/>
          <p:cNvPicPr>
            <a:picLocks noChangeAspect="1" noChangeArrowheads="1"/>
          </p:cNvPicPr>
          <p:nvPr/>
        </p:nvPicPr>
        <p:blipFill>
          <a:blip r:embed="rId17"/>
          <a:srcRect/>
          <a:stretch>
            <a:fillRect/>
          </a:stretch>
        </p:blipFill>
        <p:spPr bwMode="auto">
          <a:xfrm>
            <a:off x="0" y="5638800"/>
            <a:ext cx="1311275" cy="1198563"/>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500"/>
                                        <p:tgtEl>
                                          <p:spTgt spid="7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500"/>
                                        <p:tgtEl>
                                          <p:spTgt spid="9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500"/>
                                        <p:tgtEl>
                                          <p:spTgt spid="78"/>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500"/>
                                        <p:tgtEl>
                                          <p:spTgt spid="84"/>
                                        </p:tgtEl>
                                      </p:cBhvr>
                                    </p:animEffect>
                                  </p:childTnLst>
                                </p:cTn>
                              </p:par>
                              <p:par>
                                <p:cTn id="28" presetID="10" presetClass="entr" presetSubtype="0" fill="hold" nodeType="with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500"/>
                                        <p:tgtEl>
                                          <p:spTgt spid="85"/>
                                        </p:tgtEl>
                                      </p:cBhvr>
                                    </p:animEffect>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fade">
                                      <p:cBhvr>
                                        <p:cTn id="34" dur="500"/>
                                        <p:tgtEl>
                                          <p:spTgt spid="94"/>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fade">
                                      <p:cBhvr>
                                        <p:cTn id="38" dur="500"/>
                                        <p:tgtEl>
                                          <p:spTgt spid="102"/>
                                        </p:tgtEl>
                                      </p:cBhvr>
                                    </p:animEffect>
                                  </p:childTnLst>
                                </p:cTn>
                              </p:par>
                            </p:childTnLst>
                          </p:cTn>
                        </p:par>
                        <p:par>
                          <p:cTn id="39" fill="hold">
                            <p:stCondLst>
                              <p:cond delay="4500"/>
                            </p:stCondLst>
                            <p:childTnLst>
                              <p:par>
                                <p:cTn id="40" presetID="10" presetClass="entr" presetSubtype="0" fill="hold" nodeType="after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fade">
                                      <p:cBhvr>
                                        <p:cTn id="4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1"/>
          <p:cNvSpPr>
            <a:spLocks noGrp="1"/>
          </p:cNvSpPr>
          <p:nvPr>
            <p:ph type="title"/>
          </p:nvPr>
        </p:nvSpPr>
        <p:spPr>
          <a:xfrm>
            <a:off x="718476" y="381000"/>
            <a:ext cx="9144000" cy="838200"/>
          </a:xfrm>
        </p:spPr>
        <p:txBody>
          <a:bodyPr/>
          <a:lstStyle/>
          <a:p>
            <a:r>
              <a:rPr lang="en-US" altLang="en-US" sz="4000" b="1" smtClean="0">
                <a:latin typeface="Arial" pitchFamily="34" charset="0"/>
                <a:cs typeface="Arial" pitchFamily="34" charset="0"/>
              </a:rPr>
              <a:t>The NSRS Supports: </a:t>
            </a:r>
          </a:p>
        </p:txBody>
      </p:sp>
      <p:grpSp>
        <p:nvGrpSpPr>
          <p:cNvPr id="89" name="Group 19"/>
          <p:cNvGrpSpPr>
            <a:grpSpLocks/>
          </p:cNvGrpSpPr>
          <p:nvPr/>
        </p:nvGrpSpPr>
        <p:grpSpPr bwMode="auto">
          <a:xfrm>
            <a:off x="718476" y="2408238"/>
            <a:ext cx="9144000" cy="1020762"/>
            <a:chOff x="0" y="2209800"/>
            <a:chExt cx="9144000" cy="1020128"/>
          </a:xfrm>
        </p:grpSpPr>
        <p:sp>
          <p:nvSpPr>
            <p:cNvPr id="90" name="TextBox 4"/>
            <p:cNvSpPr txBox="1">
              <a:spLocks noChangeArrowheads="1"/>
            </p:cNvSpPr>
            <p:nvPr/>
          </p:nvSpPr>
          <p:spPr bwMode="auto">
            <a:xfrm>
              <a:off x="1447800" y="2583597"/>
              <a:ext cx="7696200" cy="646331"/>
            </a:xfrm>
            <a:prstGeom prst="rect">
              <a:avLst/>
            </a:prstGeom>
            <a:noFill/>
            <a:ln w="9525">
              <a:noFill/>
              <a:miter lim="800000"/>
              <a:headEnd/>
              <a:tailEnd/>
            </a:ln>
          </p:spPr>
          <p:txBody>
            <a:bodyPr>
              <a:spAutoFit/>
            </a:bodyPr>
            <a:lstStyle/>
            <a:p>
              <a:pPr algn="ctr"/>
              <a:r>
                <a:rPr lang="en-US" altLang="en-US"/>
                <a:t>FEMA uses NSRS elevations to determine flood zones for the </a:t>
              </a:r>
              <a:r>
                <a:rPr lang="en-US" altLang="en-US" b="1"/>
                <a:t>National Flood Insurance Program</a:t>
              </a:r>
              <a:r>
                <a:rPr lang="en-US" altLang="en-US"/>
                <a:t>   </a:t>
              </a:r>
            </a:p>
          </p:txBody>
        </p:sp>
        <p:pic>
          <p:nvPicPr>
            <p:cNvPr id="91" name="Picture 4"/>
            <p:cNvPicPr>
              <a:picLocks noChangeAspect="1" noChangeArrowheads="1"/>
            </p:cNvPicPr>
            <p:nvPr/>
          </p:nvPicPr>
          <p:blipFill>
            <a:blip r:embed="rId3"/>
            <a:srcRect/>
            <a:stretch>
              <a:fillRect/>
            </a:stretch>
          </p:blipFill>
          <p:spPr bwMode="auto">
            <a:xfrm>
              <a:off x="0" y="2438400"/>
              <a:ext cx="1400355" cy="498113"/>
            </a:xfrm>
            <a:prstGeom prst="rect">
              <a:avLst/>
            </a:prstGeom>
            <a:noFill/>
            <a:ln w="9525">
              <a:solidFill>
                <a:schemeClr val="tx1"/>
              </a:solidFill>
              <a:miter lim="800000"/>
              <a:headEnd/>
              <a:tailEnd/>
            </a:ln>
          </p:spPr>
        </p:pic>
        <p:sp>
          <p:nvSpPr>
            <p:cNvPr id="92" name="TextBox 5"/>
            <p:cNvSpPr txBox="1">
              <a:spLocks noChangeArrowheads="1"/>
            </p:cNvSpPr>
            <p:nvPr/>
          </p:nvSpPr>
          <p:spPr bwMode="auto">
            <a:xfrm>
              <a:off x="1143000" y="2209800"/>
              <a:ext cx="8001000" cy="461665"/>
            </a:xfrm>
            <a:prstGeom prst="rect">
              <a:avLst/>
            </a:prstGeom>
            <a:noFill/>
            <a:ln w="9525">
              <a:noFill/>
              <a:miter lim="800000"/>
              <a:headEnd/>
              <a:tailEnd/>
            </a:ln>
          </p:spPr>
          <p:txBody>
            <a:bodyPr>
              <a:spAutoFit/>
            </a:bodyPr>
            <a:lstStyle/>
            <a:p>
              <a:pPr algn="ctr"/>
              <a:r>
                <a:rPr lang="en-US" altLang="en-US" sz="2400" b="1"/>
                <a:t>Federal Emergency Management Agency</a:t>
              </a:r>
              <a:endParaRPr lang="en-US" altLang="en-US" sz="2400"/>
            </a:p>
          </p:txBody>
        </p:sp>
      </p:grpSp>
      <p:grpSp>
        <p:nvGrpSpPr>
          <p:cNvPr id="93" name="Group 20"/>
          <p:cNvGrpSpPr>
            <a:grpSpLocks/>
          </p:cNvGrpSpPr>
          <p:nvPr/>
        </p:nvGrpSpPr>
        <p:grpSpPr bwMode="auto">
          <a:xfrm>
            <a:off x="718476" y="3544888"/>
            <a:ext cx="9144000" cy="1027112"/>
            <a:chOff x="0" y="3316069"/>
            <a:chExt cx="9144000" cy="1027331"/>
          </a:xfrm>
        </p:grpSpPr>
        <p:sp>
          <p:nvSpPr>
            <p:cNvPr id="94" name="TextBox 4"/>
            <p:cNvSpPr txBox="1">
              <a:spLocks noChangeArrowheads="1"/>
            </p:cNvSpPr>
            <p:nvPr/>
          </p:nvSpPr>
          <p:spPr bwMode="auto">
            <a:xfrm>
              <a:off x="1295400" y="3697069"/>
              <a:ext cx="7848600" cy="646331"/>
            </a:xfrm>
            <a:prstGeom prst="rect">
              <a:avLst/>
            </a:prstGeom>
            <a:noFill/>
            <a:ln w="9525">
              <a:noFill/>
              <a:miter lim="800000"/>
              <a:headEnd/>
              <a:tailEnd/>
            </a:ln>
          </p:spPr>
          <p:txBody>
            <a:bodyPr>
              <a:spAutoFit/>
            </a:bodyPr>
            <a:lstStyle/>
            <a:p>
              <a:pPr algn="ctr"/>
              <a:r>
                <a:rPr lang="en-US" altLang="en-US"/>
                <a:t>USACE uses NSRS elevations to determine levee heights and positions in their </a:t>
              </a:r>
              <a:r>
                <a:rPr lang="en-US" altLang="en-US" b="1"/>
                <a:t>Levee Safety Program </a:t>
              </a:r>
            </a:p>
          </p:txBody>
        </p:sp>
        <p:sp>
          <p:nvSpPr>
            <p:cNvPr id="95" name="Flowchart: Alternate Process 94"/>
            <p:cNvSpPr/>
            <p:nvPr/>
          </p:nvSpPr>
          <p:spPr>
            <a:xfrm>
              <a:off x="0" y="3392285"/>
              <a:ext cx="990600" cy="762162"/>
            </a:xfrm>
            <a:prstGeom prst="flowChartAlternateProcess">
              <a:avLst/>
            </a:prstGeom>
            <a:blipFill>
              <a:blip r:embed="rId4" cstate="screen">
                <a:extLst>
                  <a:ext uri="{28A0092B-C50C-407E-A947-70E740481C1C}">
                    <a14:useLocalDpi xmlns:a14="http://schemas.microsoft.com/office/drawing/2010/main" xmln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 name="TextBox 8"/>
            <p:cNvSpPr txBox="1">
              <a:spLocks noChangeArrowheads="1"/>
            </p:cNvSpPr>
            <p:nvPr/>
          </p:nvSpPr>
          <p:spPr bwMode="auto">
            <a:xfrm>
              <a:off x="609600" y="3316069"/>
              <a:ext cx="8534400" cy="461665"/>
            </a:xfrm>
            <a:prstGeom prst="rect">
              <a:avLst/>
            </a:prstGeom>
            <a:noFill/>
            <a:ln w="9525">
              <a:noFill/>
              <a:miter lim="800000"/>
              <a:headEnd/>
              <a:tailEnd/>
            </a:ln>
          </p:spPr>
          <p:txBody>
            <a:bodyPr>
              <a:spAutoFit/>
            </a:bodyPr>
            <a:lstStyle/>
            <a:p>
              <a:pPr algn="ctr"/>
              <a:r>
                <a:rPr lang="en-US" altLang="en-US" sz="2400" b="1"/>
                <a:t>United States Army Corps of Engineers</a:t>
              </a:r>
              <a:endParaRPr lang="en-US" altLang="en-US" sz="2400"/>
            </a:p>
          </p:txBody>
        </p:sp>
      </p:grpSp>
      <p:grpSp>
        <p:nvGrpSpPr>
          <p:cNvPr id="97" name="Group 22"/>
          <p:cNvGrpSpPr>
            <a:grpSpLocks/>
          </p:cNvGrpSpPr>
          <p:nvPr/>
        </p:nvGrpSpPr>
        <p:grpSpPr bwMode="auto">
          <a:xfrm>
            <a:off x="718476" y="5638800"/>
            <a:ext cx="9144000" cy="1143000"/>
            <a:chOff x="0" y="5486400"/>
            <a:chExt cx="9144000" cy="1143000"/>
          </a:xfrm>
        </p:grpSpPr>
        <p:sp>
          <p:nvSpPr>
            <p:cNvPr id="98" name="TextBox 4"/>
            <p:cNvSpPr txBox="1">
              <a:spLocks noChangeArrowheads="1"/>
            </p:cNvSpPr>
            <p:nvPr/>
          </p:nvSpPr>
          <p:spPr bwMode="auto">
            <a:xfrm>
              <a:off x="1219200" y="6031468"/>
              <a:ext cx="7924800" cy="369332"/>
            </a:xfrm>
            <a:prstGeom prst="rect">
              <a:avLst/>
            </a:prstGeom>
            <a:noFill/>
            <a:ln w="9525">
              <a:noFill/>
              <a:miter lim="800000"/>
              <a:headEnd/>
              <a:tailEnd/>
            </a:ln>
          </p:spPr>
          <p:txBody>
            <a:bodyPr>
              <a:spAutoFit/>
            </a:bodyPr>
            <a:lstStyle/>
            <a:p>
              <a:pPr algn="ctr"/>
              <a:r>
                <a:rPr lang="en-US" altLang="en-US"/>
                <a:t>NSRS gravity data contributes to the geospatial mission of NGA  </a:t>
              </a:r>
              <a:endParaRPr lang="en-US" altLang="en-US" b="1"/>
            </a:p>
          </p:txBody>
        </p:sp>
        <p:sp>
          <p:nvSpPr>
            <p:cNvPr id="99" name="Oval 98"/>
            <p:cNvSpPr/>
            <p:nvPr/>
          </p:nvSpPr>
          <p:spPr>
            <a:xfrm>
              <a:off x="0" y="5486400"/>
              <a:ext cx="1143000" cy="1143000"/>
            </a:xfrm>
            <a:prstGeom prst="ellipse">
              <a:avLst/>
            </a:prstGeom>
            <a:blipFill>
              <a:blip r:embed="rId5" cstate="screen">
                <a:extLst>
                  <a:ext uri="{28A0092B-C50C-407E-A947-70E740481C1C}">
                    <a14:useLocalDpi xmlns:a14="http://schemas.microsoft.com/office/drawing/2010/main" xmln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TextBox 13"/>
            <p:cNvSpPr txBox="1">
              <a:spLocks noChangeArrowheads="1"/>
            </p:cNvSpPr>
            <p:nvPr/>
          </p:nvSpPr>
          <p:spPr bwMode="auto">
            <a:xfrm>
              <a:off x="762000" y="5650468"/>
              <a:ext cx="8382000" cy="461665"/>
            </a:xfrm>
            <a:prstGeom prst="rect">
              <a:avLst/>
            </a:prstGeom>
            <a:noFill/>
            <a:ln w="9525">
              <a:noFill/>
              <a:miter lim="800000"/>
              <a:headEnd/>
              <a:tailEnd/>
            </a:ln>
          </p:spPr>
          <p:txBody>
            <a:bodyPr>
              <a:spAutoFit/>
            </a:bodyPr>
            <a:lstStyle/>
            <a:p>
              <a:pPr algn="ctr"/>
              <a:r>
                <a:rPr lang="en-US" altLang="en-US" sz="2400" b="1"/>
                <a:t>National Geospatial Intelligence Agency</a:t>
              </a:r>
              <a:endParaRPr lang="en-US" altLang="en-US" sz="2400"/>
            </a:p>
          </p:txBody>
        </p:sp>
      </p:grpSp>
      <p:grpSp>
        <p:nvGrpSpPr>
          <p:cNvPr id="101" name="Group 21"/>
          <p:cNvGrpSpPr>
            <a:grpSpLocks/>
          </p:cNvGrpSpPr>
          <p:nvPr/>
        </p:nvGrpSpPr>
        <p:grpSpPr bwMode="auto">
          <a:xfrm>
            <a:off x="718476" y="4611688"/>
            <a:ext cx="9144000" cy="1027112"/>
            <a:chOff x="0" y="4382869"/>
            <a:chExt cx="9144000" cy="1027331"/>
          </a:xfrm>
        </p:grpSpPr>
        <p:sp>
          <p:nvSpPr>
            <p:cNvPr id="102" name="TextBox 4"/>
            <p:cNvSpPr txBox="1">
              <a:spLocks noChangeArrowheads="1"/>
            </p:cNvSpPr>
            <p:nvPr/>
          </p:nvSpPr>
          <p:spPr bwMode="auto">
            <a:xfrm>
              <a:off x="1219200" y="4763869"/>
              <a:ext cx="7924800" cy="646331"/>
            </a:xfrm>
            <a:prstGeom prst="rect">
              <a:avLst/>
            </a:prstGeom>
            <a:noFill/>
            <a:ln w="9525">
              <a:noFill/>
              <a:miter lim="800000"/>
              <a:headEnd/>
              <a:tailEnd/>
            </a:ln>
          </p:spPr>
          <p:txBody>
            <a:bodyPr>
              <a:spAutoFit/>
            </a:bodyPr>
            <a:lstStyle/>
            <a:p>
              <a:pPr algn="ctr"/>
              <a:r>
                <a:rPr lang="en-US" altLang="en-US"/>
                <a:t>USGS uses the NSRS to geospatially reference their </a:t>
              </a:r>
              <a:r>
                <a:rPr lang="en-US" altLang="en-US" b="1"/>
                <a:t>Topographic Maps and interior water data for the nation</a:t>
              </a:r>
            </a:p>
          </p:txBody>
        </p:sp>
        <p:pic>
          <p:nvPicPr>
            <p:cNvPr id="103" name="Picture 4"/>
            <p:cNvPicPr>
              <a:picLocks noChangeAspect="1" noChangeArrowheads="1"/>
            </p:cNvPicPr>
            <p:nvPr/>
          </p:nvPicPr>
          <p:blipFill>
            <a:blip r:embed="rId6"/>
            <a:srcRect/>
            <a:stretch>
              <a:fillRect/>
            </a:stretch>
          </p:blipFill>
          <p:spPr bwMode="auto">
            <a:xfrm>
              <a:off x="0" y="4611469"/>
              <a:ext cx="1179009" cy="552450"/>
            </a:xfrm>
            <a:prstGeom prst="rect">
              <a:avLst/>
            </a:prstGeom>
            <a:noFill/>
            <a:ln w="9525">
              <a:noFill/>
              <a:miter lim="800000"/>
              <a:headEnd/>
              <a:tailEnd/>
            </a:ln>
          </p:spPr>
        </p:pic>
        <p:sp>
          <p:nvSpPr>
            <p:cNvPr id="104" name="Rectangle 14"/>
            <p:cNvSpPr>
              <a:spLocks noChangeArrowheads="1"/>
            </p:cNvSpPr>
            <p:nvPr/>
          </p:nvSpPr>
          <p:spPr bwMode="auto">
            <a:xfrm>
              <a:off x="1143000" y="4382869"/>
              <a:ext cx="8001000" cy="461665"/>
            </a:xfrm>
            <a:prstGeom prst="rect">
              <a:avLst/>
            </a:prstGeom>
            <a:noFill/>
            <a:ln w="9525">
              <a:noFill/>
              <a:miter lim="800000"/>
              <a:headEnd/>
              <a:tailEnd/>
            </a:ln>
          </p:spPr>
          <p:txBody>
            <a:bodyPr>
              <a:spAutoFit/>
            </a:bodyPr>
            <a:lstStyle/>
            <a:p>
              <a:pPr algn="ctr"/>
              <a:r>
                <a:rPr lang="en-US" altLang="en-US" sz="2400" b="1"/>
                <a:t>United States Geological Survey</a:t>
              </a:r>
            </a:p>
          </p:txBody>
        </p:sp>
      </p:grpSp>
      <p:grpSp>
        <p:nvGrpSpPr>
          <p:cNvPr id="105" name="Group 18"/>
          <p:cNvGrpSpPr>
            <a:grpSpLocks/>
          </p:cNvGrpSpPr>
          <p:nvPr/>
        </p:nvGrpSpPr>
        <p:grpSpPr bwMode="auto">
          <a:xfrm>
            <a:off x="718476" y="1219200"/>
            <a:ext cx="9144000" cy="1066800"/>
            <a:chOff x="0" y="1143000"/>
            <a:chExt cx="9144000" cy="1066800"/>
          </a:xfrm>
        </p:grpSpPr>
        <p:sp>
          <p:nvSpPr>
            <p:cNvPr id="106" name="Oval 105"/>
            <p:cNvSpPr/>
            <p:nvPr/>
          </p:nvSpPr>
          <p:spPr>
            <a:xfrm>
              <a:off x="0" y="1219200"/>
              <a:ext cx="1066800" cy="990600"/>
            </a:xfrm>
            <a:prstGeom prst="ellipse">
              <a:avLst/>
            </a:prstGeom>
            <a:blipFill>
              <a:blip r:embed="rId7" cstate="screen">
                <a:extLst>
                  <a:ext uri="{28A0092B-C50C-407E-A947-70E740481C1C}">
                    <a14:useLocalDpi xmlns:a14="http://schemas.microsoft.com/office/drawing/2010/main" xmln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 name="TextBox 11"/>
            <p:cNvSpPr txBox="1">
              <a:spLocks noChangeArrowheads="1"/>
            </p:cNvSpPr>
            <p:nvPr/>
          </p:nvSpPr>
          <p:spPr bwMode="auto">
            <a:xfrm>
              <a:off x="1143000" y="1524000"/>
              <a:ext cx="8001000" cy="646331"/>
            </a:xfrm>
            <a:prstGeom prst="rect">
              <a:avLst/>
            </a:prstGeom>
            <a:noFill/>
            <a:ln w="9525">
              <a:noFill/>
              <a:miter lim="800000"/>
              <a:headEnd/>
              <a:tailEnd/>
            </a:ln>
          </p:spPr>
          <p:txBody>
            <a:bodyPr>
              <a:spAutoFit/>
            </a:bodyPr>
            <a:lstStyle/>
            <a:p>
              <a:pPr algn="ctr"/>
              <a:r>
                <a:rPr lang="en-US" altLang="en-US"/>
                <a:t>NSRS positioning data provides the reference for NOAA’s </a:t>
              </a:r>
              <a:r>
                <a:rPr lang="en-US" altLang="en-US" b="1"/>
                <a:t>Nautical Charts</a:t>
              </a:r>
              <a:r>
                <a:rPr lang="en-US" altLang="en-US"/>
                <a:t>, among many other geospatial applications  </a:t>
              </a:r>
              <a:endParaRPr lang="en-US" altLang="en-US" b="1"/>
            </a:p>
          </p:txBody>
        </p:sp>
        <p:sp>
          <p:nvSpPr>
            <p:cNvPr id="108" name="TextBox 17"/>
            <p:cNvSpPr txBox="1">
              <a:spLocks noChangeArrowheads="1"/>
            </p:cNvSpPr>
            <p:nvPr/>
          </p:nvSpPr>
          <p:spPr bwMode="auto">
            <a:xfrm>
              <a:off x="1143000" y="1143000"/>
              <a:ext cx="8001000" cy="461665"/>
            </a:xfrm>
            <a:prstGeom prst="rect">
              <a:avLst/>
            </a:prstGeom>
            <a:noFill/>
            <a:ln w="9525">
              <a:noFill/>
              <a:miter lim="800000"/>
              <a:headEnd/>
              <a:tailEnd/>
            </a:ln>
          </p:spPr>
          <p:txBody>
            <a:bodyPr>
              <a:spAutoFit/>
            </a:bodyPr>
            <a:lstStyle/>
            <a:p>
              <a:pPr algn="ctr"/>
              <a:r>
                <a:rPr lang="en-US" altLang="en-US" sz="2400" b="1"/>
                <a:t>National Oceanic and Atmospheric Administration</a:t>
              </a:r>
              <a:endParaRPr lang="en-US" altLang="en-US" sz="2400"/>
            </a:p>
          </p:txBody>
        </p:sp>
      </p:gr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OPUS-Projects</a:t>
            </a:r>
            <a:endParaRPr lang="en-US" dirty="0"/>
          </a:p>
        </p:txBody>
      </p:sp>
      <p:sp>
        <p:nvSpPr>
          <p:cNvPr id="3" name="Content Placeholder 2"/>
          <p:cNvSpPr>
            <a:spLocks noGrp="1"/>
          </p:cNvSpPr>
          <p:nvPr>
            <p:ph sz="quarter" idx="10"/>
          </p:nvPr>
        </p:nvSpPr>
        <p:spPr>
          <a:xfrm>
            <a:off x="805546" y="1828800"/>
            <a:ext cx="3124197" cy="4201886"/>
          </a:xfrm>
        </p:spPr>
        <p:txBody>
          <a:bodyPr/>
          <a:lstStyle/>
          <a:p>
            <a:r>
              <a:rPr lang="en-US" dirty="0" smtClean="0"/>
              <a:t>Officially operational Jan 2014</a:t>
            </a:r>
          </a:p>
          <a:p>
            <a:r>
              <a:rPr lang="en-US" dirty="0" smtClean="0"/>
              <a:t>Enhancement to OPUS-Static</a:t>
            </a:r>
          </a:p>
          <a:p>
            <a:r>
              <a:rPr lang="en-US" dirty="0" smtClean="0"/>
              <a:t>Network solution of </a:t>
            </a:r>
            <a:r>
              <a:rPr lang="en-US" dirty="0" smtClean="0"/>
              <a:t>GPS data from multiple </a:t>
            </a:r>
            <a:r>
              <a:rPr lang="en-US" dirty="0" smtClean="0"/>
              <a:t>receivers </a:t>
            </a:r>
            <a:r>
              <a:rPr lang="en-US" dirty="0" smtClean="0"/>
              <a:t>and </a:t>
            </a:r>
            <a:r>
              <a:rPr lang="en-US" dirty="0" smtClean="0"/>
              <a:t>occupations</a:t>
            </a:r>
            <a:endParaRPr lang="en-US" dirty="0" smtClean="0"/>
          </a:p>
          <a:p>
            <a:r>
              <a:rPr lang="en-US" dirty="0" smtClean="0"/>
              <a:t>Intuitive graphical user interface</a:t>
            </a:r>
          </a:p>
          <a:p>
            <a:r>
              <a:rPr lang="en-US" dirty="0" smtClean="0"/>
              <a:t>Requires attending training to get access</a:t>
            </a:r>
            <a:endParaRPr lang="en-US" dirty="0"/>
          </a:p>
        </p:txBody>
      </p:sp>
      <p:pic>
        <p:nvPicPr>
          <p:cNvPr id="6" name="Picture 5"/>
          <p:cNvPicPr>
            <a:picLocks noChangeAspect="1" noChangeArrowheads="1"/>
          </p:cNvPicPr>
          <p:nvPr/>
        </p:nvPicPr>
        <p:blipFill>
          <a:blip r:embed="rId2"/>
          <a:srcRect l="476" t="10465" r="2143" b="15186"/>
          <a:stretch>
            <a:fillRect/>
          </a:stretch>
        </p:blipFill>
        <p:spPr bwMode="auto">
          <a:xfrm>
            <a:off x="3977581" y="0"/>
            <a:ext cx="8214419" cy="526201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5" name="Picture 4"/>
          <p:cNvPicPr>
            <a:picLocks noChangeAspect="1" noChangeArrowheads="1"/>
          </p:cNvPicPr>
          <p:nvPr/>
        </p:nvPicPr>
        <p:blipFill>
          <a:blip r:embed="rId3"/>
          <a:srcRect l="1309" t="63953" r="55357" b="4653"/>
          <a:stretch>
            <a:fillRect/>
          </a:stretch>
        </p:blipFill>
        <p:spPr bwMode="auto">
          <a:xfrm>
            <a:off x="4114801" y="4449423"/>
            <a:ext cx="3962400" cy="2408577"/>
          </a:xfrm>
          <a:prstGeom prst="rect">
            <a:avLst/>
          </a:prstGeom>
          <a:no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xmlns="" val="255970436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t="2948"/>
          <a:stretch>
            <a:fillRect/>
          </a:stretch>
        </p:blipFill>
        <p:spPr bwMode="auto">
          <a:xfrm>
            <a:off x="4872147" y="1371600"/>
            <a:ext cx="7319853" cy="5486400"/>
          </a:xfrm>
          <a:prstGeom prst="rect">
            <a:avLst/>
          </a:prstGeom>
          <a:noFill/>
          <a:ln w="9525">
            <a:noFill/>
            <a:miter lim="800000"/>
            <a:headEnd/>
            <a:tailEnd/>
          </a:ln>
        </p:spPr>
      </p:pic>
      <p:sp>
        <p:nvSpPr>
          <p:cNvPr id="2" name="Title 1"/>
          <p:cNvSpPr>
            <a:spLocks noGrp="1"/>
          </p:cNvSpPr>
          <p:nvPr>
            <p:ph type="title"/>
          </p:nvPr>
        </p:nvSpPr>
        <p:spPr>
          <a:xfrm>
            <a:off x="576944" y="671740"/>
            <a:ext cx="10363200" cy="369332"/>
          </a:xfrm>
        </p:spPr>
        <p:txBody>
          <a:bodyPr/>
          <a:lstStyle/>
          <a:p>
            <a:r>
              <a:rPr lang="en-US" dirty="0" smtClean="0"/>
              <a:t>GRAV-D and new experimental geoid models</a:t>
            </a:r>
            <a:endParaRPr lang="en-US" dirty="0"/>
          </a:p>
        </p:txBody>
      </p:sp>
      <p:sp>
        <p:nvSpPr>
          <p:cNvPr id="3" name="Content Placeholder 2"/>
          <p:cNvSpPr>
            <a:spLocks noGrp="1"/>
          </p:cNvSpPr>
          <p:nvPr>
            <p:ph sz="quarter" idx="10"/>
          </p:nvPr>
        </p:nvSpPr>
        <p:spPr>
          <a:xfrm>
            <a:off x="631374" y="1828800"/>
            <a:ext cx="4223654" cy="3429000"/>
          </a:xfrm>
        </p:spPr>
        <p:txBody>
          <a:bodyPr/>
          <a:lstStyle/>
          <a:p>
            <a:r>
              <a:rPr lang="en-US" dirty="0" smtClean="0"/>
              <a:t>Data collection &gt; 35% complete</a:t>
            </a:r>
          </a:p>
          <a:p>
            <a:r>
              <a:rPr lang="en-US" dirty="0" smtClean="0"/>
              <a:t>Basis for new vertical datum</a:t>
            </a:r>
          </a:p>
          <a:p>
            <a:r>
              <a:rPr lang="en-US" dirty="0" smtClean="0"/>
              <a:t>Data used in new (beta) experimental geoid model, </a:t>
            </a:r>
            <a:r>
              <a:rPr lang="en-US" i="1" dirty="0" smtClean="0"/>
              <a:t>xGEOID14B</a:t>
            </a:r>
          </a:p>
          <a:p>
            <a:pPr lvl="1"/>
            <a:r>
              <a:rPr lang="en-US" dirty="0" smtClean="0"/>
              <a:t>Spans one-quarter of Earth</a:t>
            </a:r>
          </a:p>
          <a:p>
            <a:pPr lvl="1"/>
            <a:r>
              <a:rPr lang="en-US" dirty="0" smtClean="0"/>
              <a:t>Includes all available gravity data</a:t>
            </a:r>
          </a:p>
          <a:p>
            <a:pPr lvl="1"/>
            <a:r>
              <a:rPr lang="en-US" dirty="0" smtClean="0"/>
              <a:t>GRAV-D data has significant impact (geoid height change from -35 to +43 cm)</a:t>
            </a:r>
            <a:endParaRPr lang="en-US" dirty="0"/>
          </a:p>
        </p:txBody>
      </p:sp>
      <p:sp>
        <p:nvSpPr>
          <p:cNvPr id="5" name="Rectangle 4"/>
          <p:cNvSpPr>
            <a:spLocks noChangeArrowheads="1"/>
          </p:cNvSpPr>
          <p:nvPr/>
        </p:nvSpPr>
        <p:spPr bwMode="auto">
          <a:xfrm>
            <a:off x="8302173" y="1466671"/>
            <a:ext cx="3759200" cy="1200329"/>
          </a:xfrm>
          <a:prstGeom prst="rect">
            <a:avLst/>
          </a:prstGeom>
          <a:solidFill>
            <a:schemeClr val="tx1"/>
          </a:solidFill>
          <a:ln>
            <a:solidFill>
              <a:schemeClr val="bg1"/>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defRPr/>
            </a:pPr>
            <a:r>
              <a:rPr lang="en-US" b="1" dirty="0" smtClean="0">
                <a:solidFill>
                  <a:srgbClr val="00B050"/>
                </a:solidFill>
                <a:latin typeface="Times New Roman" pitchFamily="18" charset="0"/>
                <a:cs typeface="Times New Roman" pitchFamily="18" charset="0"/>
              </a:rPr>
              <a:t>Green</a:t>
            </a:r>
            <a:r>
              <a:rPr lang="en-US" dirty="0">
                <a:solidFill>
                  <a:prstClr val="black"/>
                </a:solidFill>
                <a:latin typeface="Times New Roman" pitchFamily="18" charset="0"/>
                <a:cs typeface="Times New Roman" pitchFamily="18" charset="0"/>
              </a:rPr>
              <a:t>: Available data and metadata</a:t>
            </a:r>
            <a:br>
              <a:rPr lang="en-US" dirty="0">
                <a:solidFill>
                  <a:prstClr val="black"/>
                </a:solidFill>
                <a:latin typeface="Times New Roman" pitchFamily="18" charset="0"/>
                <a:cs typeface="Times New Roman" pitchFamily="18" charset="0"/>
              </a:rPr>
            </a:br>
            <a:r>
              <a:rPr lang="en-US" b="1" dirty="0">
                <a:solidFill>
                  <a:srgbClr val="0070C0"/>
                </a:solidFill>
                <a:latin typeface="Times New Roman" pitchFamily="18" charset="0"/>
                <a:cs typeface="Times New Roman" pitchFamily="18" charset="0"/>
              </a:rPr>
              <a:t>Blue</a:t>
            </a:r>
            <a:r>
              <a:rPr lang="en-US" dirty="0">
                <a:solidFill>
                  <a:prstClr val="black"/>
                </a:solidFill>
                <a:latin typeface="Times New Roman" pitchFamily="18" charset="0"/>
                <a:cs typeface="Times New Roman" pitchFamily="18" charset="0"/>
              </a:rPr>
              <a:t>: Data being processed</a:t>
            </a:r>
            <a:br>
              <a:rPr lang="en-US" dirty="0">
                <a:solidFill>
                  <a:prstClr val="black"/>
                </a:solidFill>
                <a:latin typeface="Times New Roman" pitchFamily="18" charset="0"/>
                <a:cs typeface="Times New Roman" pitchFamily="18" charset="0"/>
              </a:rPr>
            </a:br>
            <a:r>
              <a:rPr lang="en-US" b="1" dirty="0">
                <a:solidFill>
                  <a:srgbClr val="FFC000"/>
                </a:solidFill>
                <a:latin typeface="Times New Roman" pitchFamily="18" charset="0"/>
                <a:cs typeface="Times New Roman" pitchFamily="18" charset="0"/>
              </a:rPr>
              <a:t>Orange</a:t>
            </a:r>
            <a:r>
              <a:rPr lang="en-US" dirty="0">
                <a:solidFill>
                  <a:prstClr val="black"/>
                </a:solidFill>
                <a:latin typeface="Times New Roman" pitchFamily="18" charset="0"/>
                <a:cs typeface="Times New Roman" pitchFamily="18" charset="0"/>
              </a:rPr>
              <a:t>: Data collection underway</a:t>
            </a:r>
            <a:br>
              <a:rPr lang="en-US" dirty="0">
                <a:solidFill>
                  <a:prstClr val="black"/>
                </a:solidFill>
                <a:latin typeface="Times New Roman" pitchFamily="18" charset="0"/>
                <a:cs typeface="Times New Roman" pitchFamily="18" charset="0"/>
              </a:rPr>
            </a:br>
            <a:r>
              <a:rPr lang="en-US" b="1" dirty="0">
                <a:solidFill>
                  <a:schemeClr val="bg1">
                    <a:lumMod val="50000"/>
                  </a:schemeClr>
                </a:solidFill>
                <a:latin typeface="Times New Roman" pitchFamily="18" charset="0"/>
                <a:cs typeface="Times New Roman" pitchFamily="18" charset="0"/>
              </a:rPr>
              <a:t>White</a:t>
            </a:r>
            <a:r>
              <a:rPr lang="en-US" dirty="0">
                <a:solidFill>
                  <a:prstClr val="black"/>
                </a:solidFill>
                <a:latin typeface="Times New Roman" pitchFamily="18" charset="0"/>
                <a:cs typeface="Times New Roman" pitchFamily="18" charset="0"/>
              </a:rPr>
              <a:t>: Planned for data collection</a:t>
            </a:r>
          </a:p>
        </p:txBody>
      </p:sp>
      <p:sp>
        <p:nvSpPr>
          <p:cNvPr id="8" name="TextBox 7"/>
          <p:cNvSpPr txBox="1"/>
          <p:nvPr/>
        </p:nvSpPr>
        <p:spPr bwMode="auto">
          <a:xfrm>
            <a:off x="5002729" y="5671926"/>
            <a:ext cx="3623788" cy="1077218"/>
          </a:xfrm>
          <a:prstGeom prst="rect">
            <a:avLst/>
          </a:prstGeom>
          <a:noFill/>
          <a:ln w="9525" algn="ctr">
            <a:noFill/>
            <a:miter lim="800000"/>
            <a:headEnd/>
            <a:tailEnd/>
          </a:ln>
          <a:effectLst/>
        </p:spPr>
        <p:txBody>
          <a:bodyPr wrap="square" rtlCol="0">
            <a:spAutoFit/>
          </a:bodyPr>
          <a:lstStyle/>
          <a:p>
            <a:pPr algn="l">
              <a:spcBef>
                <a:spcPct val="50000"/>
              </a:spcBef>
            </a:pPr>
            <a:r>
              <a:rPr lang="en-US" sz="3200" b="1" dirty="0" smtClean="0">
                <a:solidFill>
                  <a:srgbClr val="FF0000"/>
                </a:solidFill>
                <a:effectLst>
                  <a:outerShdw blurRad="38100" dist="38100" dir="2700000" algn="tl">
                    <a:srgbClr val="000000"/>
                  </a:outerShdw>
                </a:effectLst>
                <a:cs typeface="Arial" pitchFamily="34" charset="0"/>
              </a:rPr>
              <a:t>GRAV-D status, July 2014</a:t>
            </a:r>
            <a:endParaRPr lang="en-US" sz="3200" b="1" dirty="0">
              <a:solidFill>
                <a:srgbClr val="FF0000"/>
              </a:solidFill>
              <a:effectLst>
                <a:outerShdw blurRad="38100" dist="38100" dir="2700000" algn="tl">
                  <a:srgbClr val="000000"/>
                </a:outerShdw>
              </a:effectLst>
              <a:cs typeface="Arial" pitchFamily="34" charset="0"/>
            </a:endParaRPr>
          </a:p>
        </p:txBody>
      </p:sp>
    </p:spTree>
    <p:extLst>
      <p:ext uri="{BB962C8B-B14F-4D97-AF65-F5344CB8AC3E}">
        <p14:creationId xmlns:p14="http://schemas.microsoft.com/office/powerpoint/2010/main" xmlns="" val="2559704367"/>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D:\GIS\NGS\Miscellaneous\From others\Brian Shaw\xGeoidDiff.JPG"/>
          <p:cNvPicPr>
            <a:picLocks noChangeAspect="1" noChangeArrowheads="1"/>
          </p:cNvPicPr>
          <p:nvPr/>
        </p:nvPicPr>
        <p:blipFill>
          <a:blip r:embed="rId2"/>
          <a:srcRect/>
          <a:stretch>
            <a:fillRect/>
          </a:stretch>
        </p:blipFill>
        <p:spPr bwMode="auto">
          <a:xfrm>
            <a:off x="794430" y="0"/>
            <a:ext cx="10609489" cy="6858000"/>
          </a:xfrm>
          <a:prstGeom prst="rect">
            <a:avLst/>
          </a:prstGeom>
          <a:noFill/>
        </p:spPr>
      </p:pic>
      <p:sp>
        <p:nvSpPr>
          <p:cNvPr id="3" name="Content Placeholder 2"/>
          <p:cNvSpPr>
            <a:spLocks noGrp="1"/>
          </p:cNvSpPr>
          <p:nvPr>
            <p:ph sz="quarter" idx="10"/>
          </p:nvPr>
        </p:nvSpPr>
        <p:spPr/>
        <p:txBody>
          <a:bodyPr/>
          <a:lstStyle/>
          <a:p>
            <a:r>
              <a:rPr lang="en-US" dirty="0" smtClean="0"/>
              <a:t>x</a:t>
            </a:r>
            <a:endParaRPr lang="en-US" dirty="0"/>
          </a:p>
        </p:txBody>
      </p:sp>
      <p:pic>
        <p:nvPicPr>
          <p:cNvPr id="2051" name="Picture 3" descr="D:\GIS\NGS\Miscellaneous\From others\Brian Shaw\ak_xgeoid14_lg.png"/>
          <p:cNvPicPr>
            <a:picLocks noChangeAspect="1" noChangeArrowheads="1"/>
          </p:cNvPicPr>
          <p:nvPr/>
        </p:nvPicPr>
        <p:blipFill>
          <a:blip r:embed="rId3"/>
          <a:srcRect/>
          <a:stretch>
            <a:fillRect/>
          </a:stretch>
        </p:blipFill>
        <p:spPr bwMode="auto">
          <a:xfrm>
            <a:off x="0" y="0"/>
            <a:ext cx="4379976" cy="3383280"/>
          </a:xfrm>
          <a:prstGeom prst="rect">
            <a:avLst/>
          </a:prstGeom>
          <a:noFill/>
          <a:ln>
            <a:solidFill>
              <a:schemeClr val="bg1"/>
            </a:solidFill>
          </a:ln>
          <a:effectLst>
            <a:outerShdw blurRad="63500" sx="102000" sy="102000" algn="ctr" rotWithShape="0">
              <a:prstClr val="black">
                <a:alpha val="40000"/>
              </a:prstClr>
            </a:outerShdw>
          </a:effectLst>
        </p:spPr>
      </p:pic>
      <p:pic>
        <p:nvPicPr>
          <p:cNvPr id="2052" name="Picture 4" descr="D:\GIS\NGS\Miscellaneous\From others\Brian Shaw\pacific_xgeoid14_lg.png"/>
          <p:cNvPicPr>
            <a:picLocks noChangeAspect="1" noChangeArrowheads="1"/>
          </p:cNvPicPr>
          <p:nvPr/>
        </p:nvPicPr>
        <p:blipFill>
          <a:blip r:embed="rId4"/>
          <a:srcRect/>
          <a:stretch>
            <a:fillRect/>
          </a:stretch>
        </p:blipFill>
        <p:spPr bwMode="auto">
          <a:xfrm>
            <a:off x="0" y="3474720"/>
            <a:ext cx="4378362" cy="3383280"/>
          </a:xfrm>
          <a:prstGeom prst="rect">
            <a:avLst/>
          </a:prstGeom>
          <a:noFill/>
          <a:ln>
            <a:solidFill>
              <a:schemeClr val="bg1"/>
            </a:solidFill>
          </a:ln>
          <a:effectLst>
            <a:outerShdw blurRad="63500" sx="102000" sy="102000" algn="ctr" rotWithShape="0">
              <a:prstClr val="black">
                <a:alpha val="40000"/>
              </a:prstClr>
            </a:outerShdw>
          </a:effectLst>
        </p:spPr>
      </p:pic>
      <p:pic>
        <p:nvPicPr>
          <p:cNvPr id="2053" name="Picture 5" descr="D:\GIS\NGS\Miscellaneous\From others\Brian Shaw\ne_xgeoid14_lg.png"/>
          <p:cNvPicPr>
            <a:picLocks noChangeAspect="1" noChangeArrowheads="1"/>
          </p:cNvPicPr>
          <p:nvPr/>
        </p:nvPicPr>
        <p:blipFill>
          <a:blip r:embed="rId5"/>
          <a:srcRect/>
          <a:stretch>
            <a:fillRect/>
          </a:stretch>
        </p:blipFill>
        <p:spPr bwMode="auto">
          <a:xfrm>
            <a:off x="7813639" y="0"/>
            <a:ext cx="4378361" cy="3383280"/>
          </a:xfrm>
          <a:prstGeom prst="rect">
            <a:avLst/>
          </a:prstGeom>
          <a:noFill/>
          <a:ln>
            <a:solidFill>
              <a:schemeClr val="bg1"/>
            </a:solidFill>
          </a:ln>
          <a:effectLst>
            <a:outerShdw blurRad="63500" sx="102000" sy="102000" algn="ctr" rotWithShape="0">
              <a:prstClr val="black">
                <a:alpha val="40000"/>
              </a:prstClr>
            </a:outerShdw>
          </a:effectLst>
        </p:spPr>
      </p:pic>
      <p:pic>
        <p:nvPicPr>
          <p:cNvPr id="2054" name="Picture 6" descr="D:\GIS\NGS\Miscellaneous\From others\Brian Shaw\gulf_xgeoid14_lg.png"/>
          <p:cNvPicPr>
            <a:picLocks noChangeAspect="1" noChangeArrowheads="1"/>
          </p:cNvPicPr>
          <p:nvPr/>
        </p:nvPicPr>
        <p:blipFill>
          <a:blip r:embed="rId6"/>
          <a:srcRect/>
          <a:stretch>
            <a:fillRect/>
          </a:stretch>
        </p:blipFill>
        <p:spPr bwMode="auto">
          <a:xfrm>
            <a:off x="7813638" y="3474720"/>
            <a:ext cx="4378362" cy="3383280"/>
          </a:xfrm>
          <a:prstGeom prst="rect">
            <a:avLst/>
          </a:prstGeom>
          <a:noFill/>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xmlns="" val="2559704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2000" fill="hold"/>
                                        <p:tgtEl>
                                          <p:spTgt spid="2051"/>
                                        </p:tgtEl>
                                        <p:attrNameLst>
                                          <p:attrName>ppt_w</p:attrName>
                                        </p:attrNameLst>
                                      </p:cBhvr>
                                      <p:tavLst>
                                        <p:tav tm="0">
                                          <p:val>
                                            <p:fltVal val="0"/>
                                          </p:val>
                                        </p:tav>
                                        <p:tav tm="100000">
                                          <p:val>
                                            <p:strVal val="#ppt_w"/>
                                          </p:val>
                                        </p:tav>
                                      </p:tavLst>
                                    </p:anim>
                                    <p:anim calcmode="lin" valueType="num">
                                      <p:cBhvr>
                                        <p:cTn id="8" dur="2000" fill="hold"/>
                                        <p:tgtEl>
                                          <p:spTgt spid="2051"/>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nodeType="afterEffect">
                                  <p:stCondLst>
                                    <p:cond delay="0"/>
                                  </p:stCondLst>
                                  <p:childTnLst>
                                    <p:set>
                                      <p:cBhvr>
                                        <p:cTn id="11" dur="1" fill="hold">
                                          <p:stCondLst>
                                            <p:cond delay="0"/>
                                          </p:stCondLst>
                                        </p:cTn>
                                        <p:tgtEl>
                                          <p:spTgt spid="2053"/>
                                        </p:tgtEl>
                                        <p:attrNameLst>
                                          <p:attrName>style.visibility</p:attrName>
                                        </p:attrNameLst>
                                      </p:cBhvr>
                                      <p:to>
                                        <p:strVal val="visible"/>
                                      </p:to>
                                    </p:set>
                                    <p:anim calcmode="lin" valueType="num">
                                      <p:cBhvr>
                                        <p:cTn id="12" dur="2000" fill="hold"/>
                                        <p:tgtEl>
                                          <p:spTgt spid="2053"/>
                                        </p:tgtEl>
                                        <p:attrNameLst>
                                          <p:attrName>ppt_w</p:attrName>
                                        </p:attrNameLst>
                                      </p:cBhvr>
                                      <p:tavLst>
                                        <p:tav tm="0">
                                          <p:val>
                                            <p:fltVal val="0"/>
                                          </p:val>
                                        </p:tav>
                                        <p:tav tm="100000">
                                          <p:val>
                                            <p:strVal val="#ppt_w"/>
                                          </p:val>
                                        </p:tav>
                                      </p:tavLst>
                                    </p:anim>
                                    <p:anim calcmode="lin" valueType="num">
                                      <p:cBhvr>
                                        <p:cTn id="13" dur="2000" fill="hold"/>
                                        <p:tgtEl>
                                          <p:spTgt spid="2053"/>
                                        </p:tgtEl>
                                        <p:attrNameLst>
                                          <p:attrName>ppt_h</p:attrName>
                                        </p:attrNameLst>
                                      </p:cBhvr>
                                      <p:tavLst>
                                        <p:tav tm="0">
                                          <p:val>
                                            <p:fltVal val="0"/>
                                          </p:val>
                                        </p:tav>
                                        <p:tav tm="100000">
                                          <p:val>
                                            <p:strVal val="#ppt_h"/>
                                          </p:val>
                                        </p:tav>
                                      </p:tavLst>
                                    </p:anim>
                                  </p:childTnLst>
                                </p:cTn>
                              </p:par>
                            </p:childTnLst>
                          </p:cTn>
                        </p:par>
                        <p:par>
                          <p:cTn id="14" fill="hold">
                            <p:stCondLst>
                              <p:cond delay="4000"/>
                            </p:stCondLst>
                            <p:childTnLst>
                              <p:par>
                                <p:cTn id="15" presetID="23" presetClass="entr" presetSubtype="16" fill="hold" nodeType="after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p:cTn id="17" dur="2000" fill="hold"/>
                                        <p:tgtEl>
                                          <p:spTgt spid="2052"/>
                                        </p:tgtEl>
                                        <p:attrNameLst>
                                          <p:attrName>ppt_w</p:attrName>
                                        </p:attrNameLst>
                                      </p:cBhvr>
                                      <p:tavLst>
                                        <p:tav tm="0">
                                          <p:val>
                                            <p:fltVal val="0"/>
                                          </p:val>
                                        </p:tav>
                                        <p:tav tm="100000">
                                          <p:val>
                                            <p:strVal val="#ppt_w"/>
                                          </p:val>
                                        </p:tav>
                                      </p:tavLst>
                                    </p:anim>
                                    <p:anim calcmode="lin" valueType="num">
                                      <p:cBhvr>
                                        <p:cTn id="18" dur="2000" fill="hold"/>
                                        <p:tgtEl>
                                          <p:spTgt spid="2052"/>
                                        </p:tgtEl>
                                        <p:attrNameLst>
                                          <p:attrName>ppt_h</p:attrName>
                                        </p:attrNameLst>
                                      </p:cBhvr>
                                      <p:tavLst>
                                        <p:tav tm="0">
                                          <p:val>
                                            <p:fltVal val="0"/>
                                          </p:val>
                                        </p:tav>
                                        <p:tav tm="100000">
                                          <p:val>
                                            <p:strVal val="#ppt_h"/>
                                          </p:val>
                                        </p:tav>
                                      </p:tavLst>
                                    </p:anim>
                                  </p:childTnLst>
                                </p:cTn>
                              </p:par>
                            </p:childTnLst>
                          </p:cTn>
                        </p:par>
                        <p:par>
                          <p:cTn id="19" fill="hold">
                            <p:stCondLst>
                              <p:cond delay="6000"/>
                            </p:stCondLst>
                            <p:childTnLst>
                              <p:par>
                                <p:cTn id="20" presetID="23" presetClass="entr" presetSubtype="16" fill="hold" nodeType="afterEffect">
                                  <p:stCondLst>
                                    <p:cond delay="0"/>
                                  </p:stCondLst>
                                  <p:childTnLst>
                                    <p:set>
                                      <p:cBhvr>
                                        <p:cTn id="21" dur="1" fill="hold">
                                          <p:stCondLst>
                                            <p:cond delay="0"/>
                                          </p:stCondLst>
                                        </p:cTn>
                                        <p:tgtEl>
                                          <p:spTgt spid="2054"/>
                                        </p:tgtEl>
                                        <p:attrNameLst>
                                          <p:attrName>style.visibility</p:attrName>
                                        </p:attrNameLst>
                                      </p:cBhvr>
                                      <p:to>
                                        <p:strVal val="visible"/>
                                      </p:to>
                                    </p:set>
                                    <p:anim calcmode="lin" valueType="num">
                                      <p:cBhvr>
                                        <p:cTn id="22" dur="2000" fill="hold"/>
                                        <p:tgtEl>
                                          <p:spTgt spid="2054"/>
                                        </p:tgtEl>
                                        <p:attrNameLst>
                                          <p:attrName>ppt_w</p:attrName>
                                        </p:attrNameLst>
                                      </p:cBhvr>
                                      <p:tavLst>
                                        <p:tav tm="0">
                                          <p:val>
                                            <p:fltVal val="0"/>
                                          </p:val>
                                        </p:tav>
                                        <p:tav tm="100000">
                                          <p:val>
                                            <p:strVal val="#ppt_w"/>
                                          </p:val>
                                        </p:tav>
                                      </p:tavLst>
                                    </p:anim>
                                    <p:anim calcmode="lin" valueType="num">
                                      <p:cBhvr>
                                        <p:cTn id="23" dur="2000" fill="hold"/>
                                        <p:tgtEl>
                                          <p:spTgt spid="20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sri_Corporate_Template">
  <a:themeElements>
    <a:clrScheme name="Esri Branding Colors 2013_Blue Background">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9F2FF"/>
      </a:hlink>
      <a:folHlink>
        <a:srgbClr val="94E6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49AAD4E7-E2DF-4A29-A50B-C17F8A02B286}">
  <ds:schemaRefs>
    <ds:schemaRef ds:uri="ESRI.ArcGIS.Mapping.OfficeIntegration.PowerPointInfo"/>
  </ds:schemaRefs>
</ds:datastoreItem>
</file>

<file path=customXml/itemProps2.xml><?xml version="1.0" encoding="utf-8"?>
<ds:datastoreItem xmlns:ds="http://schemas.openxmlformats.org/officeDocument/2006/customXml" ds:itemID="{18636F8D-EF45-4872-956F-7E27CD469F38}">
  <ds:schemaRefs>
    <ds:schemaRef ds:uri="ESRI.ArcGIS.Mapping.OfficeIntegration.PowerPointInfo"/>
  </ds:schemaRefs>
</ds:datastoreItem>
</file>

<file path=customXml/itemProps3.xml><?xml version="1.0" encoding="utf-8"?>
<ds:datastoreItem xmlns:ds="http://schemas.openxmlformats.org/officeDocument/2006/customXml" ds:itemID="{73990F6B-2517-4BBB-ADB2-4E80682CB84A}">
  <ds:schemaRefs>
    <ds:schemaRef ds:uri="ESRI.ArcGIS.Mapping.OfficeIntegration.PowerPointInfo"/>
  </ds:schemaRefs>
</ds:datastoreItem>
</file>

<file path=customXml/itemProps4.xml><?xml version="1.0" encoding="utf-8"?>
<ds:datastoreItem xmlns:ds="http://schemas.openxmlformats.org/officeDocument/2006/customXml" ds:itemID="{B3DBEF19-1D7A-44EE-A25C-D9543D93A585}">
  <ds:schemaRefs>
    <ds:schemaRef ds:uri="ESRI.ArcGIS.Mapping.OfficeIntegration.PowerPointInfo"/>
  </ds:schemaRefs>
</ds:datastoreItem>
</file>

<file path=customXml/itemProps5.xml><?xml version="1.0" encoding="utf-8"?>
<ds:datastoreItem xmlns:ds="http://schemas.openxmlformats.org/officeDocument/2006/customXml" ds:itemID="{A3F92D20-51A2-4C2F-890B-9FB6DA8C9D96}">
  <ds:schemaRefs>
    <ds:schemaRef ds:uri="ESRI.ArcGIS.Mapping.OfficeIntegration.PowerPointInfo"/>
  </ds:schemaRefs>
</ds:datastoreItem>
</file>

<file path=customXml/itemProps6.xml><?xml version="1.0" encoding="utf-8"?>
<ds:datastoreItem xmlns:ds="http://schemas.openxmlformats.org/officeDocument/2006/customXml" ds:itemID="{F4A11707-0905-41A5-B303-0EAE1C830324}">
  <ds:schemaRefs>
    <ds:schemaRef ds:uri="ESRI.ArcGIS.Mapping.OfficeIntegration.PowerPointInfo"/>
  </ds:schemaRefs>
</ds:datastoreItem>
</file>

<file path=customXml/itemProps7.xml><?xml version="1.0" encoding="utf-8"?>
<ds:datastoreItem xmlns:ds="http://schemas.openxmlformats.org/officeDocument/2006/customXml" ds:itemID="{5FD28B44-F4EE-4D14-AAEA-6B1841ED8CC4}">
  <ds:schemaRefs>
    <ds:schemaRef ds:uri="ESRI.ArcGIS.Mapping.OfficeIntegration.PowerPointInfo"/>
  </ds:schemaRefs>
</ds:datastoreItem>
</file>

<file path=customXml/itemProps8.xml><?xml version="1.0" encoding="utf-8"?>
<ds:datastoreItem xmlns:ds="http://schemas.openxmlformats.org/officeDocument/2006/customXml" ds:itemID="{BEE61FCD-A707-4458-A8A8-3D04F8F15A70}">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Esri_Corporate_Template_16x9.pptx</Template>
  <TotalTime>0</TotalTime>
  <Words>675</Words>
  <Application>Microsoft Office PowerPoint</Application>
  <PresentationFormat>Custom</PresentationFormat>
  <Paragraphs>105</Paragraphs>
  <Slides>15</Slides>
  <Notes>8</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Esri_Corporate_Template</vt:lpstr>
      <vt:lpstr>NOAA’s National Geodetic Survey Update</vt:lpstr>
      <vt:lpstr>Some updates since last we met…</vt:lpstr>
      <vt:lpstr>NGS Mission Statement</vt:lpstr>
      <vt:lpstr>Slide 4</vt:lpstr>
      <vt:lpstr>The NGS-defined NSRS provides the Geospatial Infrastructure essential to our economy</vt:lpstr>
      <vt:lpstr>The NSRS Supports: </vt:lpstr>
      <vt:lpstr>OPUS-Projects</vt:lpstr>
      <vt:lpstr>GRAV-D and new experimental geoid models</vt:lpstr>
      <vt:lpstr>Slide 9</vt:lpstr>
      <vt:lpstr>Geoid Slope Validation Survey of 2014 (GSVS14)</vt:lpstr>
      <vt:lpstr>NGS 58/59 update project</vt:lpstr>
      <vt:lpstr>GPS on bench marks campaign</vt:lpstr>
      <vt:lpstr>Transformation tools</vt:lpstr>
      <vt:lpstr>The NGS mission remains the same</vt:lpstr>
      <vt:lpstr>Slide 15</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2013-03-05T23:32:50Z</dcterms:created>
  <dcterms:modified xsi:type="dcterms:W3CDTF">2014-07-12T13:14:11Z</dcterms:modified>
</cp:coreProperties>
</file>