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Default Extension="docx" ContentType="application/vnd.openxmlformats-officedocument.wordprocessingml.documen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9" r:id="rId3"/>
    <p:sldMasterId id="2147483694" r:id="rId4"/>
    <p:sldMasterId id="2147483710" r:id="rId5"/>
  </p:sldMasterIdLst>
  <p:notesMasterIdLst>
    <p:notesMasterId r:id="rId112"/>
  </p:notesMasterIdLst>
  <p:sldIdLst>
    <p:sldId id="256" r:id="rId6"/>
    <p:sldId id="257" r:id="rId7"/>
    <p:sldId id="324" r:id="rId8"/>
    <p:sldId id="420" r:id="rId9"/>
    <p:sldId id="419" r:id="rId10"/>
    <p:sldId id="326" r:id="rId11"/>
    <p:sldId id="327" r:id="rId12"/>
    <p:sldId id="421" r:id="rId13"/>
    <p:sldId id="328" r:id="rId14"/>
    <p:sldId id="329" r:id="rId15"/>
    <p:sldId id="330" r:id="rId16"/>
    <p:sldId id="331" r:id="rId17"/>
    <p:sldId id="332" r:id="rId18"/>
    <p:sldId id="333" r:id="rId19"/>
    <p:sldId id="334" r:id="rId20"/>
    <p:sldId id="336" r:id="rId21"/>
    <p:sldId id="337" r:id="rId22"/>
    <p:sldId id="338" r:id="rId23"/>
    <p:sldId id="339" r:id="rId24"/>
    <p:sldId id="341" r:id="rId25"/>
    <p:sldId id="342" r:id="rId26"/>
    <p:sldId id="343" r:id="rId27"/>
    <p:sldId id="345" r:id="rId28"/>
    <p:sldId id="366" r:id="rId29"/>
    <p:sldId id="346" r:id="rId30"/>
    <p:sldId id="347" r:id="rId31"/>
    <p:sldId id="348" r:id="rId32"/>
    <p:sldId id="349" r:id="rId33"/>
    <p:sldId id="350" r:id="rId34"/>
    <p:sldId id="351" r:id="rId35"/>
    <p:sldId id="352" r:id="rId36"/>
    <p:sldId id="353" r:id="rId37"/>
    <p:sldId id="372" r:id="rId38"/>
    <p:sldId id="368" r:id="rId39"/>
    <p:sldId id="367" r:id="rId40"/>
    <p:sldId id="369" r:id="rId41"/>
    <p:sldId id="370" r:id="rId42"/>
    <p:sldId id="373" r:id="rId43"/>
    <p:sldId id="374" r:id="rId44"/>
    <p:sldId id="258" r:id="rId45"/>
    <p:sldId id="375" r:id="rId46"/>
    <p:sldId id="361" r:id="rId47"/>
    <p:sldId id="358" r:id="rId48"/>
    <p:sldId id="359" r:id="rId49"/>
    <p:sldId id="360" r:id="rId50"/>
    <p:sldId id="376" r:id="rId51"/>
    <p:sldId id="422" r:id="rId52"/>
    <p:sldId id="262" r:id="rId53"/>
    <p:sldId id="263" r:id="rId54"/>
    <p:sldId id="260" r:id="rId55"/>
    <p:sldId id="261" r:id="rId56"/>
    <p:sldId id="264" r:id="rId57"/>
    <p:sldId id="265" r:id="rId58"/>
    <p:sldId id="266" r:id="rId59"/>
    <p:sldId id="271" r:id="rId60"/>
    <p:sldId id="379" r:id="rId61"/>
    <p:sldId id="380" r:id="rId62"/>
    <p:sldId id="270" r:id="rId63"/>
    <p:sldId id="413" r:id="rId64"/>
    <p:sldId id="272" r:id="rId65"/>
    <p:sldId id="273" r:id="rId66"/>
    <p:sldId id="283" r:id="rId67"/>
    <p:sldId id="284" r:id="rId68"/>
    <p:sldId id="408" r:id="rId69"/>
    <p:sldId id="410" r:id="rId70"/>
    <p:sldId id="411" r:id="rId71"/>
    <p:sldId id="424" r:id="rId72"/>
    <p:sldId id="406" r:id="rId73"/>
    <p:sldId id="407" r:id="rId74"/>
    <p:sldId id="357" r:id="rId75"/>
    <p:sldId id="287" r:id="rId76"/>
    <p:sldId id="404" r:id="rId77"/>
    <p:sldId id="405" r:id="rId78"/>
    <p:sldId id="388" r:id="rId79"/>
    <p:sldId id="389" r:id="rId80"/>
    <p:sldId id="390" r:id="rId81"/>
    <p:sldId id="391" r:id="rId82"/>
    <p:sldId id="392" r:id="rId83"/>
    <p:sldId id="393" r:id="rId84"/>
    <p:sldId id="394" r:id="rId85"/>
    <p:sldId id="395" r:id="rId86"/>
    <p:sldId id="396" r:id="rId87"/>
    <p:sldId id="397" r:id="rId88"/>
    <p:sldId id="398" r:id="rId89"/>
    <p:sldId id="399" r:id="rId90"/>
    <p:sldId id="400" r:id="rId91"/>
    <p:sldId id="401" r:id="rId92"/>
    <p:sldId id="402" r:id="rId93"/>
    <p:sldId id="423" r:id="rId94"/>
    <p:sldId id="426" r:id="rId95"/>
    <p:sldId id="427" r:id="rId96"/>
    <p:sldId id="428" r:id="rId97"/>
    <p:sldId id="425" r:id="rId98"/>
    <p:sldId id="305" r:id="rId99"/>
    <p:sldId id="381" r:id="rId100"/>
    <p:sldId id="382" r:id="rId101"/>
    <p:sldId id="383" r:id="rId102"/>
    <p:sldId id="384" r:id="rId103"/>
    <p:sldId id="385" r:id="rId104"/>
    <p:sldId id="386" r:id="rId105"/>
    <p:sldId id="387" r:id="rId106"/>
    <p:sldId id="323" r:id="rId107"/>
    <p:sldId id="416" r:id="rId108"/>
    <p:sldId id="417" r:id="rId109"/>
    <p:sldId id="418" r:id="rId110"/>
    <p:sldId id="312" r:id="rId1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99"/>
    <a:srgbClr val="E3C5B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03" autoAdjust="0"/>
  </p:normalViewPr>
  <p:slideViewPr>
    <p:cSldViewPr>
      <p:cViewPr varScale="1">
        <p:scale>
          <a:sx n="75" d="100"/>
          <a:sy n="75" d="100"/>
        </p:scale>
        <p:origin x="-1020" y="-90"/>
      </p:cViewPr>
      <p:guideLst>
        <p:guide orient="horz" pos="2160"/>
        <p:guide pos="2880"/>
      </p:guideLst>
    </p:cSldViewPr>
  </p:slideViewPr>
  <p:outlineViewPr>
    <p:cViewPr>
      <p:scale>
        <a:sx n="33" d="100"/>
        <a:sy n="33" d="100"/>
      </p:scale>
      <p:origin x="0" y="23814"/>
    </p:cViewPr>
  </p:outlineViewPr>
  <p:notesTextViewPr>
    <p:cViewPr>
      <p:scale>
        <a:sx n="100" d="100"/>
        <a:sy n="100" d="100"/>
      </p:scale>
      <p:origin x="0" y="0"/>
    </p:cViewPr>
  </p:notesTextViewPr>
  <p:sorterViewPr>
    <p:cViewPr varScale="1">
      <p:scale>
        <a:sx n="1" d="1"/>
        <a:sy n="1" d="1"/>
      </p:scale>
      <p:origin x="0" y="18906"/>
    </p:cViewPr>
  </p:sorterViewPr>
  <p:notesViewPr>
    <p:cSldViewPr>
      <p:cViewPr varScale="1">
        <p:scale>
          <a:sx n="62" d="100"/>
          <a:sy n="62" d="100"/>
        </p:scale>
        <p:origin x="-2388" y="-7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image" Target="../media/image1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7DB1E76-E77A-4A1F-9652-E2814CE348A9}" type="datetimeFigureOut">
              <a:rPr lang="en-US" smtClean="0"/>
              <a:pPr/>
              <a:t>2/29/2012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C1F17E4-9BDB-4B82-8F97-C945E81EBD5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75000"/>
              </a:lnSpc>
              <a:spcBef>
                <a:spcPct val="20000"/>
              </a:spcBef>
            </a:pPr>
            <a:r>
              <a:rPr lang="en-US" smtClean="0"/>
              <a:t>NGS provides users with a consistent national coordinate system, which includes:</a:t>
            </a:r>
          </a:p>
          <a:p>
            <a:pPr eaLnBrk="1" hangingPunct="1">
              <a:lnSpc>
                <a:spcPct val="75000"/>
              </a:lnSpc>
              <a:spcBef>
                <a:spcPct val="20000"/>
              </a:spcBef>
            </a:pPr>
            <a:endParaRPr lang="en-US" sz="900" smtClean="0"/>
          </a:p>
          <a:p>
            <a:pPr eaLnBrk="1" hangingPunct="1">
              <a:spcBef>
                <a:spcPct val="20000"/>
              </a:spcBef>
              <a:buFontTx/>
              <a:buChar char="•"/>
            </a:pPr>
            <a:r>
              <a:rPr lang="en-US" sz="1100" smtClean="0"/>
              <a:t> Latitude </a:t>
            </a:r>
          </a:p>
          <a:p>
            <a:pPr eaLnBrk="1" hangingPunct="1">
              <a:spcBef>
                <a:spcPct val="20000"/>
              </a:spcBef>
              <a:buFontTx/>
              <a:buChar char="•"/>
            </a:pPr>
            <a:r>
              <a:rPr lang="en-US" sz="1100" smtClean="0"/>
              <a:t> Longitude</a:t>
            </a:r>
          </a:p>
          <a:p>
            <a:pPr eaLnBrk="1" hangingPunct="1">
              <a:spcBef>
                <a:spcPct val="20000"/>
              </a:spcBef>
              <a:buFontTx/>
              <a:buChar char="•"/>
            </a:pPr>
            <a:r>
              <a:rPr lang="en-US" sz="1100" smtClean="0"/>
              <a:t> Height </a:t>
            </a:r>
          </a:p>
          <a:p>
            <a:pPr eaLnBrk="1" hangingPunct="1">
              <a:spcBef>
                <a:spcPct val="20000"/>
              </a:spcBef>
              <a:buFontTx/>
              <a:buChar char="•"/>
            </a:pPr>
            <a:r>
              <a:rPr lang="en-US" sz="1100" smtClean="0"/>
              <a:t> Scale</a:t>
            </a:r>
          </a:p>
          <a:p>
            <a:pPr eaLnBrk="1" hangingPunct="1">
              <a:spcBef>
                <a:spcPct val="20000"/>
              </a:spcBef>
              <a:buFontTx/>
              <a:buChar char="•"/>
            </a:pPr>
            <a:r>
              <a:rPr lang="en-US" sz="1100" smtClean="0"/>
              <a:t> Gravity</a:t>
            </a:r>
          </a:p>
          <a:p>
            <a:pPr eaLnBrk="1" hangingPunct="1">
              <a:spcBef>
                <a:spcPct val="20000"/>
              </a:spcBef>
              <a:buFontTx/>
              <a:buChar char="•"/>
            </a:pPr>
            <a:r>
              <a:rPr lang="en-US" sz="1100" smtClean="0"/>
              <a:t> Orientation</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310E9308-83F4-4867-84D8-596390F3E22E}" type="slidenum">
              <a:rPr lang="en-US" smtClean="0"/>
              <a:pPr>
                <a:defRPr/>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1863"/>
            <a:fld id="{1BD22FDC-0350-450E-BE89-35C649B727B2}" type="slidenum">
              <a:rPr lang="en-US" smtClean="0"/>
              <a:pPr defTabSz="931863"/>
              <a:t>65</a:t>
            </a:fld>
            <a:endParaRPr lang="en-US" smtClean="0"/>
          </a:p>
        </p:txBody>
      </p:sp>
      <p:sp>
        <p:nvSpPr>
          <p:cNvPr id="100355" name="Rectangle 2"/>
          <p:cNvSpPr>
            <a:spLocks noGrp="1" noRot="1" noChangeAspect="1" noChangeArrowheads="1" noTextEdit="1"/>
          </p:cNvSpPr>
          <p:nvPr>
            <p:ph type="sldImg"/>
          </p:nvPr>
        </p:nvSpPr>
        <p:spPr bwMode="auto">
          <a:xfrm>
            <a:off x="1182688" y="695325"/>
            <a:ext cx="4648200" cy="3486150"/>
          </a:xfrm>
          <a:noFill/>
          <a:ln>
            <a:solidFill>
              <a:srgbClr val="000000"/>
            </a:solidFill>
            <a:miter lim="800000"/>
            <a:headEnd/>
            <a:tailEnd/>
          </a:ln>
        </p:spPr>
      </p:sp>
      <p:sp>
        <p:nvSpPr>
          <p:cNvPr id="100356" name="Rectangle 3"/>
          <p:cNvSpPr>
            <a:spLocks noGrp="1" noChangeArrowheads="1"/>
          </p:cNvSpPr>
          <p:nvPr>
            <p:ph type="body" idx="1"/>
          </p:nvPr>
        </p:nvSpPr>
        <p:spPr bwMode="auto">
          <a:xfrm>
            <a:off x="936625" y="4418013"/>
            <a:ext cx="5137150" cy="4183062"/>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Orthometric height is the height on the surface above the geoid.  But we can’t measure from the geoid so we have used leveling. The NAVD88 is defined from the control point, B, in Quebec.  Because the ortho ht at A is computed from leveling observations, where error is modeled or estimated, it probably isn’t right at the geoid, right at “sea level”.</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Our vertical datum is defined.  We need a geoid that we can use that is relative to the vertical datum.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Note that in this picture the geoid is shown above the ellipsoid.  In the continental United States, the geoid is actually below the ellipsoid, so the value of the geoid height is negative.</a:t>
            </a:r>
          </a:p>
          <a:p>
            <a:pPr eaLnBrk="1" hangingPunct="1">
              <a:spcBef>
                <a:spcPct val="0"/>
              </a:spcBef>
            </a:pPr>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1F17E4-9BDB-4B82-8F97-C945E81EBD53}" type="slidenum">
              <a:rPr lang="en-US" smtClean="0"/>
              <a:pPr/>
              <a:t>66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p:txBody>
          <a:bodyPr/>
          <a:lstStyle/>
          <a:p>
            <a:pPr>
              <a:defRPr/>
            </a:pPr>
            <a:fld id="{D8BAE3AB-718B-4FB5-A82B-5392E35EC843}" type="slidenum">
              <a:rPr lang="en-US" smtClean="0"/>
              <a:pPr>
                <a:defRPr/>
              </a:pPr>
              <a:t>67</a:t>
            </a:fld>
            <a:endParaRPr lang="en-US" smtClean="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Sent letters to potential partners to share costs and resources.  </a:t>
            </a:r>
          </a:p>
          <a:p>
            <a:pPr eaLnBrk="1" hangingPunct="1"/>
            <a:endParaRPr lang="en-US" smtClean="0"/>
          </a:p>
          <a:p>
            <a:pPr eaLnBrk="1" hangingPunct="1"/>
            <a:r>
              <a:rPr lang="en-US" smtClean="0"/>
              <a:t>NOAA’s National Geodetic Survey (NGS) conducted an airborne survey in western interior Alaska in July, 2009.  The National Geospatial-Intelligence Agency (NGA) is a partner in the survey.  The operation will be conducted aboard a Naval Research Laboratory (NRL) C-12 King Air aircraft with a Navy aircrew.</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80 are in common with NGSIDB and were used in making GEOID09</a:t>
            </a:r>
          </a:p>
          <a:p>
            <a:r>
              <a:rPr lang="en-US" smtClean="0"/>
              <a:t>57 are in common with NGSIDB and were *NOT* used in making GEOID09</a:t>
            </a:r>
          </a:p>
          <a:p>
            <a:r>
              <a:rPr lang="en-US" smtClean="0"/>
              <a:t>285 are new points never before occupied with GPS</a:t>
            </a:r>
          </a:p>
          <a:p>
            <a:r>
              <a:rPr lang="en-US" smtClean="0"/>
              <a:t>Distribution is fair, but you can see that some states are more active than others</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E5EE44-5410-4CAF-AE1B-A515DCB506AD}" type="slidenum">
              <a:rPr lang="en-US" smtClean="0"/>
              <a:pPr/>
              <a:t>68</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7451657-DE53-40B1-9E7E-613F0F2CF247}" type="slidenum">
              <a:rPr lang="en-US" smtClean="0"/>
              <a:pPr/>
              <a:t>74</a:t>
            </a:fld>
            <a:endParaRPr lang="en-US"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20CAD3-5EFE-4363-95BA-8F9A73D7C45C}" type="slidenum">
              <a:rPr lang="en-US" smtClean="0"/>
              <a:pPr/>
              <a:t>75</a:t>
            </a:fld>
            <a:endParaRPr lang="en-US" smtClean="0"/>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67587D-1315-4614-8878-0CA97A5F8544}" type="slidenum">
              <a:rPr lang="en-US" smtClean="0"/>
              <a:pPr/>
              <a:t>95</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630D18-05C9-4812-9B54-41FF05E48D14}" type="slidenum">
              <a:rPr lang="en-US" smtClean="0"/>
              <a:pPr/>
              <a:t>96</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10D358-FC47-4BC7-AF5F-D57D081D76D3}" type="slidenum">
              <a:rPr lang="en-US" smtClean="0"/>
              <a:pPr/>
              <a:t>97</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6EC635-5F26-49BF-A36A-FFCBE9A62563}" type="slidenum">
              <a:rPr lang="en-US" smtClean="0"/>
              <a:pPr/>
              <a:t>98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A3C673-41E5-4BD1-9804-F3381C017A65}" type="slidenum">
              <a:rPr lang="en-US"/>
              <a:pPr>
                <a:defRPr/>
              </a:pPr>
              <a:t>5</a:t>
            </a:fld>
            <a:endParaRPr lang="en-US"/>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A02482-13A5-49F5-8E60-E9C8C86B0476}" type="slidenum">
              <a:rPr lang="en-US" smtClean="0"/>
              <a:pPr/>
              <a:t>99</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935221-C39E-407E-9666-B78DAC9650AA}" type="slidenum">
              <a:rPr lang="en-US" smtClean="0"/>
              <a:pPr/>
              <a:t>100</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0266CB-08C1-4916-94F6-9891B5AD088D}" type="slidenum">
              <a:rPr lang="en-US" smtClean="0"/>
              <a:pPr/>
              <a:t>101</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What I have provided is a quick overview. We have much more in depth classes and workshops offered by our state advisor, association meetings and at our training facility outside of Washington, DC in Corbin, VA as well as webinars.</a:t>
            </a:r>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85571D-964B-4A5C-A72E-15162E3C6E00}" type="slidenum">
              <a:rPr lang="en-US" smtClean="0"/>
              <a:pPr/>
              <a:t>103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5C358A-8E35-4E41-8EF5-3BB6337724BA}" type="slidenum">
              <a:rPr lang="en-US" smtClean="0"/>
              <a:pPr/>
              <a:t>104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AD751C-FFB9-41FA-83A7-E2FFDD746D69}" type="slidenum">
              <a:rPr lang="en-US" smtClean="0"/>
              <a:pPr/>
              <a:t>105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DEB467-DC15-40FF-87EB-6D52BCF699AA}"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5EB6B0B-AB08-4100-8707-2713EF587E81}" type="slidenum">
              <a:rPr lang="en-US" smtClean="0"/>
              <a:pPr/>
              <a:t>19</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1CB234-B592-4BF8-BD17-0C218B273B2B}"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0DC2F1-F85A-46A2-9B2E-A27D67C5D399}"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2AA30E-AEC8-47B7-B6CC-B8284AF71304}"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C5ABAD-1C2E-4F7B-8F3F-BC43A482223B}"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E47CB1C-7B2D-4CCD-8C5B-186F6753C7E5}" type="slidenum">
              <a:rPr lang="en-US" smtClean="0"/>
              <a:pPr/>
              <a:t>64</a:t>
            </a:fld>
            <a:endParaRPr lang="en-US" smtClean="0"/>
          </a:p>
        </p:txBody>
      </p:sp>
      <p:sp>
        <p:nvSpPr>
          <p:cNvPr id="99331" name="Rectangle 2"/>
          <p:cNvSpPr>
            <a:spLocks noGrp="1" noRot="1" noChangeAspect="1" noChangeArrowheads="1" noTextEdit="1"/>
          </p:cNvSpPr>
          <p:nvPr>
            <p:ph type="sldImg"/>
          </p:nvPr>
        </p:nvSpPr>
        <p:spPr bwMode="auto">
          <a:xfrm>
            <a:off x="1184275" y="696913"/>
            <a:ext cx="4643438" cy="3484562"/>
          </a:xfrm>
          <a:noFill/>
          <a:ln>
            <a:solidFill>
              <a:srgbClr val="000000"/>
            </a:solidFill>
            <a:miter lim="800000"/>
            <a:headEnd/>
            <a:tailEnd/>
          </a:ln>
        </p:spPr>
      </p:sp>
      <p:sp>
        <p:nvSpPr>
          <p:cNvPr id="99332" name="Rectangle 3"/>
          <p:cNvSpPr>
            <a:spLocks noGrp="1" noChangeArrowheads="1"/>
          </p:cNvSpPr>
          <p:nvPr>
            <p:ph type="body" idx="1"/>
          </p:nvPr>
        </p:nvSpPr>
        <p:spPr bwMode="auto">
          <a:xfrm>
            <a:off x="701675" y="4416425"/>
            <a:ext cx="5607050" cy="4183063"/>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5588" cy="6889750"/>
          </a:xfrm>
          <a:prstGeom prst="rect">
            <a:avLst/>
          </a:prstGeom>
          <a:noFill/>
          <a:ln w="9525">
            <a:noFill/>
            <a:miter lim="800000"/>
            <a:headEnd/>
            <a:tailEnd/>
          </a:ln>
        </p:spPr>
      </p:pic>
      <p:sp>
        <p:nvSpPr>
          <p:cNvPr id="684035" name="Rectangle 3"/>
          <p:cNvSpPr>
            <a:spLocks noGrp="1" noChangeArrowheads="1"/>
          </p:cNvSpPr>
          <p:nvPr>
            <p:ph type="ctrTitle"/>
          </p:nvPr>
        </p:nvSpPr>
        <p:spPr>
          <a:xfrm>
            <a:off x="1295400" y="1295400"/>
            <a:ext cx="6553200" cy="1143000"/>
          </a:xfrm>
        </p:spPr>
        <p:txBody>
          <a:bodyPr/>
          <a:lstStyle>
            <a:lvl1pPr>
              <a:defRPr sz="4400">
                <a:solidFill>
                  <a:schemeClr val="bg1"/>
                </a:solidFill>
              </a:defRPr>
            </a:lvl1pPr>
          </a:lstStyle>
          <a:p>
            <a:r>
              <a:rPr lang="en-US" smtClean="0"/>
              <a:t>Click to edit Master title style</a:t>
            </a:r>
            <a:endParaRPr lang="en-US"/>
          </a:p>
        </p:txBody>
      </p:sp>
      <p:sp>
        <p:nvSpPr>
          <p:cNvPr id="684036" name="Rectangle 4"/>
          <p:cNvSpPr>
            <a:spLocks noGrp="1" noChangeArrowheads="1"/>
          </p:cNvSpPr>
          <p:nvPr>
            <p:ph type="subTitle" idx="1"/>
          </p:nvPr>
        </p:nvSpPr>
        <p:spPr>
          <a:xfrm>
            <a:off x="1295400" y="2743200"/>
            <a:ext cx="6553200" cy="2209800"/>
          </a:xfrm>
        </p:spPr>
        <p:txBody>
          <a:bodyPr/>
          <a:lstStyle>
            <a:lvl1pPr marL="0" indent="0" algn="ctr">
              <a:buFontTx/>
              <a:buNone/>
              <a:defRPr sz="2800" b="1"/>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19125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r>
              <a:rPr lang="en-US" smtClean="0"/>
              <a:t>2010 May 11</a:t>
            </a:r>
            <a:endParaRPr lang="en-US"/>
          </a:p>
        </p:txBody>
      </p:sp>
      <p:sp>
        <p:nvSpPr>
          <p:cNvPr id="5" name="Slide Number Placeholder 4"/>
          <p:cNvSpPr>
            <a:spLocks noGrp="1"/>
          </p:cNvSpPr>
          <p:nvPr>
            <p:ph type="sldNum" sz="quarter" idx="11"/>
          </p:nvPr>
        </p:nvSpPr>
        <p:spPr/>
        <p:txBody>
          <a:bodyPr/>
          <a:lstStyle/>
          <a:p>
            <a:pPr>
              <a:defRPr/>
            </a:pPr>
            <a:fld id="{23138DEA-E25C-40AF-8BEC-F9E7B072D7A0}" type="slidenum">
              <a:rPr lang="en-US" smtClean="0"/>
              <a:pPr>
                <a:defRPr/>
              </a:pPr>
              <a:t>‹#›</a:t>
            </a:fld>
            <a:endParaRPr lang="en-US"/>
          </a:p>
        </p:txBody>
      </p:sp>
      <p:sp>
        <p:nvSpPr>
          <p:cNvPr id="6" name="Footer Placeholder 5"/>
          <p:cNvSpPr>
            <a:spLocks noGrp="1"/>
          </p:cNvSpPr>
          <p:nvPr>
            <p:ph type="ftr" sz="quarter" idx="12"/>
          </p:nvPr>
        </p:nvSpPr>
        <p:spPr/>
        <p:txBody>
          <a:bodyPr/>
          <a:lstStyle/>
          <a:p>
            <a:pPr>
              <a:defRPr/>
            </a:pPr>
            <a:r>
              <a:rPr lang="en-US" smtClean="0"/>
              <a:t>Federal Geospatial Summit</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2010 May 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Federal Geospatial Summit</a:t>
            </a:r>
            <a:endParaRPr lang="en-US"/>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2010 May 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Federal Geospatial Summit</a:t>
            </a:r>
            <a:endParaRPr lang="en-US"/>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2010 May 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Federal Geospatial Summit</a:t>
            </a:r>
            <a:endParaRPr lang="en-US"/>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2010 May 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Federal Geospatial Summit</a:t>
            </a:r>
            <a:endParaRPr lang="en-US"/>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2010 May 11</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Federal Geospatial Summit</a:t>
            </a:r>
            <a:endParaRPr lang="en-US"/>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2010 May 11</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Federal Geospatial Summit</a:t>
            </a:r>
            <a:endParaRPr lang="en-US"/>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2010 May 11</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Federal Geospatial Summit</a:t>
            </a:r>
            <a:endParaRPr lang="en-US"/>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2010 May 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Federal Geospatial Summit</a:t>
            </a:r>
            <a:endParaRPr lang="en-US"/>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2010 May 11</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Federal Geospatial Summit</a:t>
            </a:r>
            <a:endParaRPr lang="en-US"/>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2010 May 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Federal Geospatial Summit</a:t>
            </a:r>
            <a:endParaRPr lang="en-US"/>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2010 May 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Federal Geospatial Summit</a:t>
            </a:r>
            <a:endParaRPr lang="en-US"/>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DF18D6-4C95-4523-8B97-99F4F4E3CCA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27377-869C-440D-9EEA-7F96C29A75A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928BCE-B58C-46A4-B188-CEAD12AB2BCE}"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4BD472-437E-46EE-84D5-077406F214FB}"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414D77-70DF-4AD9-93C8-4C3F7502C8DD}"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616F82-A90D-4219-82E8-0AD720D5FEC1}"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B6882B-3721-4E33-A824-5D47AEC35A8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4679F5-7BA8-4454-A89C-FCDAB6C4BC6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64218A-1F30-46BA-9248-389229EB4FDB}"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3EE10E-F804-411E-8A63-E6FC5ABA2A76}"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9B6760-50FB-4E05-912A-E9FE5423D124}"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en-US" noProof="0" smtClean="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E5F90-2BAF-4255-81B7-6CD9EA6CE6F9}"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E5C384-80AC-47EC-A0ED-634DFBD64B0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8A630B4-D285-4953-894C-EC72AD62603E}"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35C0C2E-93EB-415B-9A0C-68177A7D3085}"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3D84CB-5CBE-48F3-9E50-1415F2A60DFD}"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CCF262-0F6F-4664-BFCD-32FF793F9D1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17183F-38D1-45E0-9457-328D9CE5E59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5B982F-016A-4882-AF33-799357FD5010}"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B9BF2E5-0508-4AE8-BE1D-5C6396378E2A}"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1958B5D-3AA6-4D2A-A50A-52760B404B28}"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204F57-0CBB-4789-9C6A-A6EBA867C30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DA2ACD-1799-47EE-905C-FE471B14025A}"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55CEBC-0E30-4115-AD19-C079FA149A5B}"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622A0-6C4C-40E3-963B-776ECAD280A7}"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2DE75-692E-4434-8470-06E99D88665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5.png"/><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8" cstate="print"/>
          <a:srcRect/>
          <a:stretch>
            <a:fillRect/>
          </a:stretch>
        </p:blipFill>
        <p:spPr bwMode="auto">
          <a:xfrm>
            <a:off x="0" y="0"/>
            <a:ext cx="9145588" cy="6859588"/>
          </a:xfrm>
          <a:prstGeom prst="rect">
            <a:avLst/>
          </a:prstGeom>
          <a:noFill/>
          <a:ln w="9525">
            <a:noFill/>
            <a:miter lim="800000"/>
            <a:headEnd/>
            <a:tailEnd/>
          </a:ln>
        </p:spPr>
      </p:pic>
      <p:sp>
        <p:nvSpPr>
          <p:cNvPr id="683011" name="Text Box 3"/>
          <p:cNvSpPr txBox="1">
            <a:spLocks noChangeArrowheads="1"/>
          </p:cNvSpPr>
          <p:nvPr/>
        </p:nvSpPr>
        <p:spPr bwMode="auto">
          <a:xfrm>
            <a:off x="898525" y="1736725"/>
            <a:ext cx="184150" cy="457200"/>
          </a:xfrm>
          <a:prstGeom prst="rect">
            <a:avLst/>
          </a:prstGeom>
          <a:noFill/>
          <a:ln w="9525">
            <a:noFill/>
            <a:miter lim="800000"/>
            <a:headEnd/>
            <a:tailEnd/>
          </a:ln>
          <a:effectLst/>
        </p:spPr>
        <p:txBody>
          <a:bodyPr wrap="none">
            <a:spAutoFit/>
          </a:bodyPr>
          <a:lstStyle/>
          <a:p>
            <a:pPr eaLnBrk="0" hangingPunct="0">
              <a:defRPr/>
            </a:pPr>
            <a:endParaRPr lang="en-US" sz="2400">
              <a:latin typeface="Times" pitchFamily="18" charset="0"/>
            </a:endParaRPr>
          </a:p>
        </p:txBody>
      </p:sp>
      <p:sp>
        <p:nvSpPr>
          <p:cNvPr id="683012" name="Text Box 4"/>
          <p:cNvSpPr txBox="1">
            <a:spLocks noChangeArrowheads="1"/>
          </p:cNvSpPr>
          <p:nvPr/>
        </p:nvSpPr>
        <p:spPr bwMode="auto">
          <a:xfrm>
            <a:off x="2362200" y="1600200"/>
            <a:ext cx="6096000"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a:latin typeface="Times" pitchFamily="18" charset="0"/>
            </a:endParaRPr>
          </a:p>
        </p:txBody>
      </p:sp>
      <p:sp>
        <p:nvSpPr>
          <p:cNvPr id="2053" name="Rectangle 5"/>
          <p:cNvSpPr>
            <a:spLocks noGrp="1" noChangeArrowheads="1"/>
          </p:cNvSpPr>
          <p:nvPr>
            <p:ph type="title"/>
          </p:nvPr>
        </p:nvSpPr>
        <p:spPr bwMode="auto">
          <a:xfrm>
            <a:off x="457200" y="45720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6"/>
          <p:cNvSpPr>
            <a:spLocks noGrp="1" noChangeArrowheads="1"/>
          </p:cNvSpPr>
          <p:nvPr>
            <p:ph type="body" idx="1"/>
          </p:nvPr>
        </p:nvSpPr>
        <p:spPr bwMode="auto">
          <a:xfrm>
            <a:off x="1219200" y="1905000"/>
            <a:ext cx="71628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22" r:id="rId16"/>
  </p:sldLayoutIdLst>
  <p:txStyles>
    <p:titleStyle>
      <a:lvl1pPr algn="ctr" rtl="0" eaLnBrk="1" fontAlgn="base" hangingPunct="1">
        <a:spcBef>
          <a:spcPct val="0"/>
        </a:spcBef>
        <a:spcAft>
          <a:spcPct val="0"/>
        </a:spcAft>
        <a:defRPr sz="2400" b="1">
          <a:solidFill>
            <a:schemeClr val="tx1"/>
          </a:solidFill>
          <a:latin typeface="+mj-lt"/>
          <a:ea typeface="+mj-ea"/>
          <a:cs typeface="+mj-cs"/>
        </a:defRPr>
      </a:lvl1pPr>
      <a:lvl2pPr algn="ctr" rtl="0" eaLnBrk="1" fontAlgn="base" hangingPunct="1">
        <a:spcBef>
          <a:spcPct val="0"/>
        </a:spcBef>
        <a:spcAft>
          <a:spcPct val="0"/>
        </a:spcAft>
        <a:defRPr sz="2400" b="1">
          <a:solidFill>
            <a:schemeClr val="tx1"/>
          </a:solidFill>
          <a:latin typeface="Verdana" pitchFamily="34" charset="0"/>
        </a:defRPr>
      </a:lvl2pPr>
      <a:lvl3pPr algn="ctr" rtl="0" eaLnBrk="1" fontAlgn="base" hangingPunct="1">
        <a:spcBef>
          <a:spcPct val="0"/>
        </a:spcBef>
        <a:spcAft>
          <a:spcPct val="0"/>
        </a:spcAft>
        <a:defRPr sz="2400" b="1">
          <a:solidFill>
            <a:schemeClr val="tx1"/>
          </a:solidFill>
          <a:latin typeface="Verdana" pitchFamily="34" charset="0"/>
        </a:defRPr>
      </a:lvl3pPr>
      <a:lvl4pPr algn="ctr" rtl="0" eaLnBrk="1" fontAlgn="base" hangingPunct="1">
        <a:spcBef>
          <a:spcPct val="0"/>
        </a:spcBef>
        <a:spcAft>
          <a:spcPct val="0"/>
        </a:spcAft>
        <a:defRPr sz="2400" b="1">
          <a:solidFill>
            <a:schemeClr val="tx1"/>
          </a:solidFill>
          <a:latin typeface="Verdana" pitchFamily="34" charset="0"/>
        </a:defRPr>
      </a:lvl4pPr>
      <a:lvl5pPr algn="ctr" rtl="0" eaLnBrk="1" fontAlgn="base" hangingPunct="1">
        <a:spcBef>
          <a:spcPct val="0"/>
        </a:spcBef>
        <a:spcAft>
          <a:spcPct val="0"/>
        </a:spcAft>
        <a:defRPr sz="2400" b="1">
          <a:solidFill>
            <a:schemeClr val="tx1"/>
          </a:solidFill>
          <a:latin typeface="Verdana" pitchFamily="34" charset="0"/>
        </a:defRPr>
      </a:lvl5pPr>
      <a:lvl6pPr marL="457200" algn="ctr" rtl="0" eaLnBrk="1" fontAlgn="base" hangingPunct="1">
        <a:spcBef>
          <a:spcPct val="0"/>
        </a:spcBef>
        <a:spcAft>
          <a:spcPct val="0"/>
        </a:spcAft>
        <a:defRPr sz="2400" b="1">
          <a:solidFill>
            <a:schemeClr val="tx1"/>
          </a:solidFill>
          <a:latin typeface="Verdana" pitchFamily="34" charset="0"/>
        </a:defRPr>
      </a:lvl6pPr>
      <a:lvl7pPr marL="914400" algn="ctr" rtl="0" eaLnBrk="1" fontAlgn="base" hangingPunct="1">
        <a:spcBef>
          <a:spcPct val="0"/>
        </a:spcBef>
        <a:spcAft>
          <a:spcPct val="0"/>
        </a:spcAft>
        <a:defRPr sz="2400" b="1">
          <a:solidFill>
            <a:schemeClr val="tx1"/>
          </a:solidFill>
          <a:latin typeface="Verdana" pitchFamily="34" charset="0"/>
        </a:defRPr>
      </a:lvl7pPr>
      <a:lvl8pPr marL="1371600" algn="ctr" rtl="0" eaLnBrk="1" fontAlgn="base" hangingPunct="1">
        <a:spcBef>
          <a:spcPct val="0"/>
        </a:spcBef>
        <a:spcAft>
          <a:spcPct val="0"/>
        </a:spcAft>
        <a:defRPr sz="2400" b="1">
          <a:solidFill>
            <a:schemeClr val="tx1"/>
          </a:solidFill>
          <a:latin typeface="Verdana" pitchFamily="34" charset="0"/>
        </a:defRPr>
      </a:lvl8pPr>
      <a:lvl9pPr marL="1828800" algn="ctr" rtl="0" eaLnBrk="1" fontAlgn="base" hangingPunct="1">
        <a:spcBef>
          <a:spcPct val="0"/>
        </a:spcBef>
        <a:spcAft>
          <a:spcPct val="0"/>
        </a:spcAft>
        <a:defRPr sz="2400" b="1">
          <a:solidFill>
            <a:schemeClr val="tx1"/>
          </a:solidFill>
          <a:latin typeface="Verdana" pitchFamily="34"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10747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Text Placeholder 2"/>
          <p:cNvSpPr>
            <a:spLocks noGrp="1"/>
          </p:cNvSpPr>
          <p:nvPr>
            <p:ph type="body" idx="1"/>
          </p:nvPr>
        </p:nvSpPr>
        <p:spPr bwMode="auto">
          <a:xfrm>
            <a:off x="457200" y="2352675"/>
            <a:ext cx="8229600" cy="3773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en-US" smtClean="0"/>
              <a:t>2010 May 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Federal Geospatial Summit</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3138DEA-E25C-40AF-8BEC-F9E7B072D7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en-US" smtClean="0"/>
              <a:t>2010 May 11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Federal Geospatial Summit</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9BFF1EB7-48D0-4244-B994-DAA8D417C2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hf hd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387A5341-AE7C-48AA-A04A-821A7BBDB836}" type="slidenum">
              <a:rPr lang="en-US"/>
              <a:pPr>
                <a:defRPr/>
              </a:pPr>
              <a:t>‹#›</a:t>
            </a:fld>
            <a:endParaRPr lang="en-US"/>
          </a:p>
        </p:txBody>
      </p:sp>
      <p:pic>
        <p:nvPicPr>
          <p:cNvPr id="2055" name="Picture 7"/>
          <p:cNvPicPr>
            <a:picLocks noChangeAspect="1" noChangeArrowheads="1"/>
          </p:cNvPicPr>
          <p:nvPr/>
        </p:nvPicPr>
        <p:blipFill>
          <a:blip r:embed="rId17" cstate="print"/>
          <a:srcRect/>
          <a:stretch>
            <a:fillRect/>
          </a:stretch>
        </p:blipFill>
        <p:spPr bwMode="auto">
          <a:xfrm>
            <a:off x="-1588" y="-1588"/>
            <a:ext cx="9145588" cy="6859588"/>
          </a:xfrm>
          <a:prstGeom prst="rect">
            <a:avLst/>
          </a:prstGeom>
          <a:noFill/>
          <a:ln w="9525">
            <a:noFill/>
            <a:miter lim="800000"/>
            <a:headEnd/>
            <a:tailEnd/>
          </a:ln>
        </p:spPr>
      </p:pic>
      <p:sp>
        <p:nvSpPr>
          <p:cNvPr id="9" name="TextBox 8"/>
          <p:cNvSpPr txBox="1"/>
          <p:nvPr/>
        </p:nvSpPr>
        <p:spPr>
          <a:xfrm>
            <a:off x="7467600" y="194846"/>
            <a:ext cx="3429000" cy="338554"/>
          </a:xfrm>
          <a:prstGeom prst="rect">
            <a:avLst/>
          </a:prstGeom>
          <a:noFill/>
          <a:scene3d>
            <a:camera prst="orthographicFront"/>
            <a:lightRig rig="threePt" dir="t"/>
          </a:scene3d>
          <a:sp3d>
            <a:bevelT w="19050" h="63500"/>
            <a:bevelB w="31750"/>
          </a:sp3d>
        </p:spPr>
        <p:txBody>
          <a:bodyPr>
            <a:spAutoFit/>
          </a:bodyPr>
          <a:lstStyle/>
          <a:p>
            <a:pPr>
              <a:defRPr/>
            </a:pPr>
            <a:r>
              <a:rPr lang="en-US" dirty="0">
                <a:solidFill>
                  <a:srgbClr val="000000"/>
                </a:solidFill>
                <a:effectLst>
                  <a:reflection blurRad="6350" stA="60000" endA="900" endPos="60000" dist="60007" dir="5400000" sy="-100000" algn="bl" rotWithShape="0"/>
                </a:effectLst>
              </a:rPr>
              <a:t>NGS All-Hands</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360A2A9-78A9-4054-A470-99B015A3C5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www.geodesy.noaa.gov/" TargetMode="External"/><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hyperlink" Target="http://www.ngs.noaa.gov/"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104.xml.rels><?xml version="1.0" encoding="UTF-8" standalone="yes"?>
<Relationships xmlns="http://schemas.openxmlformats.org/package/2006/relationships"><Relationship Id="rId3" Type="http://schemas.openxmlformats.org/officeDocument/2006/relationships/hyperlink" Target="http://www.geodesy.noaa.gov/" TargetMode="External"/><Relationship Id="rId7" Type="http://schemas.openxmlformats.org/officeDocument/2006/relationships/hyperlink" Target="http://www.ngs.noaa.gov/web/science_edu/presentations_archiv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ngs.noaa.gov/ADVISORS/AdvisorsIndex.shtml" TargetMode="External"/><Relationship Id="rId5" Type="http://schemas.openxmlformats.org/officeDocument/2006/relationships/hyperlink" Target="http://www.ngs.noaa.gov/OPUS/" TargetMode="External"/><Relationship Id="rId4" Type="http://schemas.openxmlformats.org/officeDocument/2006/relationships/hyperlink" Target="http://www.ngs.noaa.gov/CORS/"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package" Target="../embeddings/Word_2007_Document6.docx"/><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package" Target="../embeddings/Word_2007_Document7.docx"/><Relationship Id="rId5" Type="http://schemas.openxmlformats.org/officeDocument/2006/relationships/image" Target="../media/image22.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package" Target="../embeddings/Word_2007_Document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9.xml.rels><?xml version="1.0" encoding="UTF-8" standalone="yes"?>
<Relationships xmlns="http://schemas.openxmlformats.org/package/2006/relationships"><Relationship Id="rId3" Type="http://schemas.openxmlformats.org/officeDocument/2006/relationships/package" Target="../embeddings/Word_2007_Document2.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package" Target="../embeddings/Word_2007_Document3.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31.xml.rels><?xml version="1.0" encoding="UTF-8" standalone="yes"?>
<Relationships xmlns="http://schemas.openxmlformats.org/package/2006/relationships"><Relationship Id="rId3" Type="http://schemas.openxmlformats.org/officeDocument/2006/relationships/package" Target="../embeddings/Word_2007_Document4.docx"/><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32.xml.rels><?xml version="1.0" encoding="UTF-8" standalone="yes"?>
<Relationships xmlns="http://schemas.openxmlformats.org/package/2006/relationships"><Relationship Id="rId3" Type="http://schemas.openxmlformats.org/officeDocument/2006/relationships/package" Target="../embeddings/Word_2007_Document5.docx"/><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www.ngs.noaa.gov/" TargetMode="External"/><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hyperlink" Target="http://geodesy.noaa.gov/marks/descriptors.shtml" TargetMode="External"/><Relationship Id="rId2" Type="http://schemas.openxmlformats.org/officeDocument/2006/relationships/hyperlink" Target="http://www.ngs.noaa.gov/OPUS/about.jsp"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ngs.noaa.gov/OPUS/about.jsp"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geodesy.noaa.gov/marks/descriptors.shtml" TargetMode="External"/><Relationship Id="rId2" Type="http://schemas.openxmlformats.org/officeDocument/2006/relationships/hyperlink" Target="http://www.ngs.noaa.gov/OPUS/newMark.jsp?seq=000350999?rnxf=junk365o.060"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18" Type="http://schemas.openxmlformats.org/officeDocument/2006/relationships/image" Target="../media/image81.jpeg"/><Relationship Id="rId26" Type="http://schemas.openxmlformats.org/officeDocument/2006/relationships/image" Target="../media/image89.png"/><Relationship Id="rId3" Type="http://schemas.openxmlformats.org/officeDocument/2006/relationships/image" Target="../media/image66.jpeg"/><Relationship Id="rId21" Type="http://schemas.openxmlformats.org/officeDocument/2006/relationships/image" Target="../media/image84.pn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image" Target="../media/image65.png"/><Relationship Id="rId16" Type="http://schemas.openxmlformats.org/officeDocument/2006/relationships/image" Target="../media/image79.png"/><Relationship Id="rId20" Type="http://schemas.openxmlformats.org/officeDocument/2006/relationships/image" Target="../media/image83.png"/><Relationship Id="rId29" Type="http://schemas.openxmlformats.org/officeDocument/2006/relationships/image" Target="../media/image92.png"/><Relationship Id="rId1" Type="http://schemas.openxmlformats.org/officeDocument/2006/relationships/slideLayout" Target="../slideLayouts/slideLayout15.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jpe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png"/><Relationship Id="rId10" Type="http://schemas.openxmlformats.org/officeDocument/2006/relationships/image" Target="../media/image73.jpeg"/><Relationship Id="rId19" Type="http://schemas.openxmlformats.org/officeDocument/2006/relationships/image" Target="../media/image82.png"/><Relationship Id="rId31" Type="http://schemas.openxmlformats.org/officeDocument/2006/relationships/image" Target="../media/image94.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 Id="rId30" Type="http://schemas.openxmlformats.org/officeDocument/2006/relationships/image" Target="../media/image93.png"/></Relationships>
</file>

<file path=ppt/slides/_rels/slide78.xml.rels><?xml version="1.0" encoding="UTF-8" standalone="yes"?>
<Relationships xmlns="http://schemas.openxmlformats.org/package/2006/relationships"><Relationship Id="rId3" Type="http://schemas.openxmlformats.org/officeDocument/2006/relationships/hyperlink" Target="http://www.ngs.noaa.gov/" TargetMode="External"/><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Latest Developments in NGS</a:t>
            </a:r>
            <a:endParaRPr lang="en-US" dirty="0"/>
          </a:p>
        </p:txBody>
      </p:sp>
      <p:sp>
        <p:nvSpPr>
          <p:cNvPr id="3" name="Subtitle 2"/>
          <p:cNvSpPr>
            <a:spLocks noGrp="1"/>
          </p:cNvSpPr>
          <p:nvPr>
            <p:ph type="subTitle" idx="1"/>
          </p:nvPr>
        </p:nvSpPr>
        <p:spPr>
          <a:xfrm>
            <a:off x="1295400" y="2971800"/>
            <a:ext cx="6553200" cy="2209800"/>
          </a:xfrm>
        </p:spPr>
        <p:txBody>
          <a:bodyPr/>
          <a:lstStyle/>
          <a:p>
            <a:r>
              <a:rPr lang="en-US" dirty="0" smtClean="0"/>
              <a:t>PLSC</a:t>
            </a:r>
            <a:br>
              <a:rPr lang="en-US" dirty="0" smtClean="0"/>
            </a:br>
            <a:r>
              <a:rPr lang="en-US" dirty="0" smtClean="0"/>
              <a:t>Survey Summit</a:t>
            </a:r>
          </a:p>
          <a:p>
            <a:r>
              <a:rPr lang="en-US" dirty="0" smtClean="0"/>
              <a:t>March 3, 2012</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brief history of NAD 83</a:t>
            </a:r>
            <a:endParaRPr lang="en-US" dirty="0"/>
          </a:p>
        </p:txBody>
      </p:sp>
      <p:sp>
        <p:nvSpPr>
          <p:cNvPr id="3" name="Content Placeholder 2"/>
          <p:cNvSpPr>
            <a:spLocks noGrp="1"/>
          </p:cNvSpPr>
          <p:nvPr>
            <p:ph idx="1"/>
          </p:nvPr>
        </p:nvSpPr>
        <p:spPr>
          <a:xfrm>
            <a:off x="343876" y="1417638"/>
            <a:ext cx="6742724" cy="5217624"/>
          </a:xfrm>
        </p:spPr>
        <p:txBody>
          <a:bodyPr>
            <a:normAutofit/>
          </a:bodyPr>
          <a:lstStyle/>
          <a:p>
            <a:r>
              <a:rPr lang="en-US" dirty="0" smtClean="0"/>
              <a:t>Original realization completed in 1986</a:t>
            </a:r>
          </a:p>
          <a:p>
            <a:pPr lvl="1"/>
            <a:r>
              <a:rPr lang="en-US" sz="1800" dirty="0" smtClean="0"/>
              <a:t>Consisted (almost) entirely of classical (optical) observations</a:t>
            </a:r>
          </a:p>
          <a:p>
            <a:r>
              <a:rPr lang="en-US" dirty="0" smtClean="0"/>
              <a:t>“High Precision Geodetic Network” (HPGN) and “High Accuracy Reference Network” (HARN) realizations</a:t>
            </a:r>
          </a:p>
          <a:p>
            <a:pPr lvl="1"/>
            <a:r>
              <a:rPr lang="en-US" sz="1800" dirty="0" smtClean="0"/>
              <a:t>Most done in 1990s, essentially state-by-state</a:t>
            </a:r>
          </a:p>
          <a:p>
            <a:pPr lvl="1"/>
            <a:r>
              <a:rPr lang="en-US" sz="1800" dirty="0" smtClean="0"/>
              <a:t>Based on GNSS but classical stations included in adjustments</a:t>
            </a:r>
          </a:p>
          <a:p>
            <a:r>
              <a:rPr lang="en-US" dirty="0" smtClean="0"/>
              <a:t>National Re-Adjustment of 2007</a:t>
            </a:r>
          </a:p>
          <a:p>
            <a:pPr lvl="1"/>
            <a:r>
              <a:rPr lang="en-US" sz="1800" dirty="0" smtClean="0"/>
              <a:t>NAD 83(CORS96) and (NSRS2007)</a:t>
            </a:r>
          </a:p>
          <a:p>
            <a:pPr lvl="1"/>
            <a:r>
              <a:rPr lang="en-US" sz="1800" dirty="0" smtClean="0"/>
              <a:t>Simultaneous nationwide adjustment (GNSS only)</a:t>
            </a:r>
          </a:p>
          <a:p>
            <a:r>
              <a:rPr lang="en-US" i="1" dirty="0" smtClean="0"/>
              <a:t>New realization: NAD 83(2011) epoch 2010.00</a:t>
            </a:r>
          </a:p>
        </p:txBody>
      </p:sp>
      <p:pic>
        <p:nvPicPr>
          <p:cNvPr id="5" name="Picture 5" descr="bilby_tower_light"/>
          <p:cNvPicPr>
            <a:picLocks noChangeAspect="1" noChangeArrowheads="1"/>
          </p:cNvPicPr>
          <p:nvPr/>
        </p:nvPicPr>
        <p:blipFill>
          <a:blip r:embed="rId2" cstate="print"/>
          <a:srcRect r="24116"/>
          <a:stretch>
            <a:fillRect/>
          </a:stretch>
        </p:blipFill>
        <p:spPr>
          <a:xfrm>
            <a:off x="7391400" y="1251561"/>
            <a:ext cx="1778976" cy="3168039"/>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cstate="print"/>
          <a:srcRect/>
          <a:stretch>
            <a:fillRect/>
          </a:stretch>
        </p:blipFill>
        <p:spPr bwMode="auto">
          <a:xfrm>
            <a:off x="7280891" y="4800600"/>
            <a:ext cx="1863109" cy="20574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1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000"/>
                            </p:stCondLst>
                            <p:childTnLst>
                              <p:par>
                                <p:cTn id="37" presetID="9" presetClass="exit" presetSubtype="0" fill="hold" nodeType="afterEffect">
                                  <p:stCondLst>
                                    <p:cond delay="0"/>
                                  </p:stCondLst>
                                  <p:childTnLst>
                                    <p:animEffect transition="out" filter="dissolve">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574661"/>
            <a:ext cx="8077200" cy="4216539"/>
          </a:xfrm>
          <a:prstGeom prst="rect">
            <a:avLst/>
          </a:prstGeom>
          <a:noFill/>
        </p:spPr>
        <p:txBody>
          <a:bodyPr>
            <a:spAutoFit/>
          </a:bodyPr>
          <a:lstStyle/>
          <a:p>
            <a:pPr marL="342900" indent="-342900">
              <a:spcBef>
                <a:spcPct val="20000"/>
              </a:spcBef>
              <a:defRPr/>
            </a:pPr>
            <a:r>
              <a:rPr lang="en-US" sz="2800" dirty="0">
                <a:latin typeface="+mn-lt"/>
                <a:cs typeface="Arial" charset="0"/>
              </a:rPr>
              <a:t>	</a:t>
            </a:r>
            <a:r>
              <a:rPr lang="en-US" sz="2400" dirty="0">
                <a:latin typeface="+mn-lt"/>
                <a:cs typeface="Arial" charset="0"/>
              </a:rPr>
              <a:t>“NGS redefines the national horizontal datum to remove gross disagreements with the ITRF.”  </a:t>
            </a:r>
          </a:p>
          <a:p>
            <a:pPr marL="800100" lvl="1" indent="-342900">
              <a:spcBef>
                <a:spcPct val="20000"/>
              </a:spcBef>
              <a:defRPr/>
            </a:pPr>
            <a:r>
              <a:rPr lang="en-US" sz="2400" i="1" dirty="0">
                <a:latin typeface="Arial Narrow" pitchFamily="34" charset="0"/>
                <a:cs typeface="Arial" charset="0"/>
              </a:rPr>
              <a:t>In other words, </a:t>
            </a:r>
            <a:r>
              <a:rPr lang="en-US" sz="2400" i="1" u="sng" dirty="0">
                <a:latin typeface="Arial Narrow" pitchFamily="34" charset="0"/>
                <a:cs typeface="Arial" charset="0"/>
              </a:rPr>
              <a:t>ellipsoid heights</a:t>
            </a:r>
            <a:r>
              <a:rPr lang="en-US" sz="2400" i="1" dirty="0">
                <a:latin typeface="Arial Narrow" pitchFamily="34" charset="0"/>
                <a:cs typeface="Arial" charset="0"/>
              </a:rPr>
              <a:t> will change. </a:t>
            </a:r>
          </a:p>
          <a:p>
            <a:pPr marL="342900" indent="-342900">
              <a:spcBef>
                <a:spcPct val="20000"/>
              </a:spcBef>
              <a:defRPr/>
            </a:pPr>
            <a:endParaRPr lang="en-US" sz="1400" dirty="0">
              <a:latin typeface="+mn-lt"/>
              <a:cs typeface="Arial" charset="0"/>
            </a:endParaRPr>
          </a:p>
          <a:p>
            <a:pPr marL="342900" indent="-1588">
              <a:spcBef>
                <a:spcPct val="20000"/>
              </a:spcBef>
              <a:defRPr/>
            </a:pPr>
            <a:r>
              <a:rPr lang="en-US" sz="2400" dirty="0">
                <a:latin typeface="+mn-lt"/>
                <a:cs typeface="Arial" charset="0"/>
              </a:rPr>
              <a:t>“By 2020(?), a new </a:t>
            </a:r>
            <a:r>
              <a:rPr lang="en-US" sz="2400" dirty="0" err="1">
                <a:latin typeface="+mn-lt"/>
                <a:cs typeface="Arial" charset="0"/>
              </a:rPr>
              <a:t>geopotential</a:t>
            </a:r>
            <a:r>
              <a:rPr lang="en-US" sz="2400" dirty="0">
                <a:latin typeface="+mn-lt"/>
                <a:cs typeface="Arial" charset="0"/>
              </a:rPr>
              <a:t> datum (for </a:t>
            </a:r>
            <a:r>
              <a:rPr lang="en-US" sz="2400" dirty="0" err="1">
                <a:latin typeface="+mn-lt"/>
                <a:cs typeface="Arial" charset="0"/>
              </a:rPr>
              <a:t>orthometric</a:t>
            </a:r>
            <a:r>
              <a:rPr lang="en-US" sz="2400" dirty="0">
                <a:latin typeface="+mn-lt"/>
                <a:cs typeface="Arial" charset="0"/>
              </a:rPr>
              <a:t> and dynamic heights) is defined and realized through the combination of </a:t>
            </a:r>
            <a:r>
              <a:rPr lang="en-US" sz="2400" u="sng" dirty="0">
                <a:latin typeface="+mn-lt"/>
                <a:cs typeface="Arial" charset="0"/>
              </a:rPr>
              <a:t>GNSS technology and gravity field modeling</a:t>
            </a:r>
            <a:r>
              <a:rPr lang="en-US" sz="2400" dirty="0">
                <a:latin typeface="+mn-lt"/>
                <a:cs typeface="Arial" charset="0"/>
              </a:rPr>
              <a:t>.”</a:t>
            </a:r>
          </a:p>
          <a:p>
            <a:pPr marL="342900" indent="-1588">
              <a:spcBef>
                <a:spcPct val="20000"/>
              </a:spcBef>
              <a:defRPr/>
            </a:pPr>
            <a:r>
              <a:rPr lang="en-US" sz="1400" dirty="0">
                <a:latin typeface="+mn-lt"/>
                <a:cs typeface="Arial" charset="0"/>
              </a:rPr>
              <a:t>  </a:t>
            </a:r>
          </a:p>
          <a:p>
            <a:pPr marL="342900" indent="-1588">
              <a:spcBef>
                <a:spcPct val="20000"/>
              </a:spcBef>
              <a:defRPr/>
            </a:pPr>
            <a:r>
              <a:rPr lang="en-US" sz="2400" i="1" dirty="0">
                <a:latin typeface="Arial Narrow" pitchFamily="34" charset="0"/>
                <a:cs typeface="Arial" charset="0"/>
              </a:rPr>
              <a:t>In other words, </a:t>
            </a:r>
            <a:r>
              <a:rPr lang="en-US" sz="2400" i="1" u="sng" dirty="0">
                <a:latin typeface="Arial Narrow" pitchFamily="34" charset="0"/>
                <a:cs typeface="Arial" charset="0"/>
              </a:rPr>
              <a:t>orthometric heights </a:t>
            </a:r>
            <a:r>
              <a:rPr lang="en-US" sz="2400" i="1" dirty="0">
                <a:latin typeface="Arial Narrow" pitchFamily="34" charset="0"/>
                <a:cs typeface="Arial" charset="0"/>
              </a:rPr>
              <a:t>will NOT be based on leveling data and they too will change.</a:t>
            </a:r>
            <a:endParaRPr lang="en-US" sz="2800" i="1" dirty="0">
              <a:latin typeface="Arial Narrow" pitchFamily="34" charset="0"/>
              <a:cs typeface="Arial" charset="0"/>
            </a:endParaRPr>
          </a:p>
        </p:txBody>
      </p:sp>
      <p:sp>
        <p:nvSpPr>
          <p:cNvPr id="45059" name="Title 2"/>
          <p:cNvSpPr>
            <a:spLocks noGrp="1"/>
          </p:cNvSpPr>
          <p:nvPr>
            <p:ph type="title"/>
          </p:nvPr>
        </p:nvSpPr>
        <p:spPr/>
        <p:txBody>
          <a:bodyPr/>
          <a:lstStyle/>
          <a:p>
            <a:r>
              <a:rPr lang="en-US" sz="2800" dirty="0" smtClean="0">
                <a:latin typeface="+mn-lt"/>
                <a:cs typeface="Arial" pitchFamily="34" charset="0"/>
              </a:rPr>
              <a:t>New Datums</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NAD83 to ITRF05 at 2020 (Ver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noChangeArrowheads="1"/>
          </p:cNvPicPr>
          <p:nvPr/>
        </p:nvPicPr>
        <p:blipFill>
          <a:blip r:embed="rId2" cstate="print"/>
          <a:srcRect/>
          <a:stretch>
            <a:fillRect/>
          </a:stretch>
        </p:blipFill>
        <p:spPr bwMode="auto">
          <a:xfrm>
            <a:off x="762000" y="914400"/>
            <a:ext cx="8134350" cy="6507480"/>
          </a:xfrm>
          <a:prstGeom prst="rect">
            <a:avLst/>
          </a:prstGeom>
          <a:noFill/>
          <a:ln w="9525">
            <a:noFill/>
            <a:miter lim="800000"/>
            <a:headEnd/>
            <a:tailEnd/>
          </a:ln>
        </p:spPr>
      </p:pic>
      <p:sp>
        <p:nvSpPr>
          <p:cNvPr id="11" name="TextBox 10"/>
          <p:cNvSpPr txBox="1"/>
          <p:nvPr/>
        </p:nvSpPr>
        <p:spPr>
          <a:xfrm>
            <a:off x="4876800" y="533400"/>
            <a:ext cx="3200400" cy="369332"/>
          </a:xfrm>
          <a:prstGeom prst="rect">
            <a:avLst/>
          </a:prstGeom>
          <a:solidFill>
            <a:srgbClr val="FFFFFF"/>
          </a:solidFill>
        </p:spPr>
        <p:txBody>
          <a:bodyPr wrap="square" rtlCol="0">
            <a:spAutoFit/>
          </a:bodyPr>
          <a:lstStyle/>
          <a:p>
            <a:r>
              <a:rPr lang="en-US" dirty="0" smtClean="0">
                <a:solidFill>
                  <a:srgbClr val="C00000"/>
                </a:solidFill>
                <a:hlinkClick r:id="rId3"/>
              </a:rPr>
              <a:t>www.geodesy.noaa.gov</a:t>
            </a:r>
            <a:endParaRPr lang="en-US" dirty="0" smtClean="0">
              <a:solidFill>
                <a:srgbClr val="C00000"/>
              </a:solidFill>
            </a:endParaRPr>
          </a:p>
        </p:txBody>
      </p:sp>
      <p:sp>
        <p:nvSpPr>
          <p:cNvPr id="5" name="Rectangle 7"/>
          <p:cNvSpPr>
            <a:spLocks noChangeArrowheads="1"/>
          </p:cNvSpPr>
          <p:nvPr/>
        </p:nvSpPr>
        <p:spPr bwMode="auto">
          <a:xfrm>
            <a:off x="990600" y="547687"/>
            <a:ext cx="3505200" cy="366713"/>
          </a:xfrm>
          <a:prstGeom prst="rect">
            <a:avLst/>
          </a:prstGeom>
          <a:solidFill>
            <a:srgbClr val="FFFFFF"/>
          </a:solidFill>
          <a:ln w="15875" algn="ctr">
            <a:noFill/>
            <a:miter lim="800000"/>
            <a:headEnd/>
            <a:tailEnd/>
          </a:ln>
        </p:spPr>
        <p:txBody>
          <a:bodyPr wrap="square">
            <a:spAutoFit/>
          </a:bodyPr>
          <a:lstStyle/>
          <a:p>
            <a:r>
              <a:rPr lang="en-US" dirty="0">
                <a:solidFill>
                  <a:schemeClr val="accent2"/>
                </a:solidFill>
                <a:hlinkClick r:id="rId4"/>
              </a:rPr>
              <a:t>http://www.ngs.noaa.gov/</a:t>
            </a:r>
            <a:endParaRPr lang="en-US" dirty="0">
              <a:solidFill>
                <a:schemeClr val="accent2"/>
              </a:solidFill>
            </a:endParaRPr>
          </a:p>
        </p:txBody>
      </p:sp>
    </p:spTree>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76200"/>
            <a:ext cx="8229600" cy="1143000"/>
          </a:xfrm>
        </p:spPr>
        <p:txBody>
          <a:bodyPr/>
          <a:lstStyle/>
          <a:p>
            <a:pPr eaLnBrk="1" hangingPunct="1"/>
            <a:r>
              <a:rPr lang="en-US" smtClean="0">
                <a:latin typeface="Arial" pitchFamily="34" charset="0"/>
                <a:cs typeface="Arial" pitchFamily="34" charset="0"/>
              </a:rPr>
              <a:t>NGS Training Center</a:t>
            </a:r>
          </a:p>
        </p:txBody>
      </p:sp>
      <p:pic>
        <p:nvPicPr>
          <p:cNvPr id="77827" name="Content Placeholder 3" descr="CorbinTripods.jpg"/>
          <p:cNvPicPr>
            <a:picLocks noGrp="1" noChangeAspect="1"/>
          </p:cNvPicPr>
          <p:nvPr>
            <p:ph idx="1"/>
          </p:nvPr>
        </p:nvPicPr>
        <p:blipFill>
          <a:blip r:embed="rId3" cstate="print"/>
          <a:srcRect/>
          <a:stretch>
            <a:fillRect/>
          </a:stretch>
        </p:blipFill>
        <p:spPr>
          <a:xfrm>
            <a:off x="2489200" y="3581400"/>
            <a:ext cx="4064000" cy="3048000"/>
          </a:xfrm>
          <a:ln>
            <a:solidFill>
              <a:schemeClr val="tx1"/>
            </a:solidFill>
          </a:ln>
        </p:spPr>
      </p:pic>
      <p:pic>
        <p:nvPicPr>
          <p:cNvPr id="77828" name="Picture 4" descr="RTK_class.jpg"/>
          <p:cNvPicPr>
            <a:picLocks noChangeAspect="1"/>
          </p:cNvPicPr>
          <p:nvPr/>
        </p:nvPicPr>
        <p:blipFill>
          <a:blip r:embed="rId4" cstate="print"/>
          <a:srcRect/>
          <a:stretch>
            <a:fillRect/>
          </a:stretch>
        </p:blipFill>
        <p:spPr bwMode="auto">
          <a:xfrm>
            <a:off x="5181600" y="1219200"/>
            <a:ext cx="3378200" cy="2533650"/>
          </a:xfrm>
          <a:prstGeom prst="rect">
            <a:avLst/>
          </a:prstGeom>
          <a:noFill/>
          <a:ln w="9525">
            <a:solidFill>
              <a:schemeClr val="tx1"/>
            </a:solidFill>
            <a:miter lim="800000"/>
            <a:headEnd/>
            <a:tailEnd/>
          </a:ln>
        </p:spPr>
      </p:pic>
      <p:pic>
        <p:nvPicPr>
          <p:cNvPr id="77829" name="Picture 5" descr="trainingcenter02.jpg"/>
          <p:cNvPicPr>
            <a:picLocks noChangeAspect="1"/>
          </p:cNvPicPr>
          <p:nvPr/>
        </p:nvPicPr>
        <p:blipFill>
          <a:blip r:embed="rId5" cstate="print"/>
          <a:srcRect/>
          <a:stretch>
            <a:fillRect/>
          </a:stretch>
        </p:blipFill>
        <p:spPr bwMode="auto">
          <a:xfrm>
            <a:off x="228600" y="1219200"/>
            <a:ext cx="3429000" cy="2571750"/>
          </a:xfrm>
          <a:prstGeom prst="rect">
            <a:avLst/>
          </a:prstGeom>
          <a:noFill/>
          <a:ln w="9525">
            <a:solidFill>
              <a:schemeClr val="tx1"/>
            </a:solidFill>
            <a:miter lim="800000"/>
            <a:headEnd/>
            <a:tailEnd/>
          </a:ln>
        </p:spPr>
      </p:pic>
      <p:sp>
        <p:nvSpPr>
          <p:cNvPr id="77830" name="Rectangle 6"/>
          <p:cNvSpPr>
            <a:spLocks noChangeArrowheads="1"/>
          </p:cNvSpPr>
          <p:nvPr/>
        </p:nvSpPr>
        <p:spPr bwMode="auto">
          <a:xfrm>
            <a:off x="2362200" y="6324600"/>
            <a:ext cx="4292600" cy="369332"/>
          </a:xfrm>
          <a:prstGeom prst="rect">
            <a:avLst/>
          </a:prstGeom>
          <a:solidFill>
            <a:srgbClr val="92D050"/>
          </a:solidFill>
          <a:ln w="9525">
            <a:solidFill>
              <a:schemeClr val="tx1"/>
            </a:solidFill>
            <a:miter lim="800000"/>
            <a:headEnd/>
            <a:tailEnd/>
          </a:ln>
        </p:spPr>
        <p:txBody>
          <a:bodyPr wrap="square">
            <a:spAutoFit/>
          </a:bodyPr>
          <a:lstStyle/>
          <a:p>
            <a:r>
              <a:rPr lang="en-US" dirty="0"/>
              <a:t>http://www.ngs.noaa.gov/corbin/</a:t>
            </a:r>
          </a:p>
        </p:txBody>
      </p:sp>
      <p:sp>
        <p:nvSpPr>
          <p:cNvPr id="77831" name="TextBox 6"/>
          <p:cNvSpPr txBox="1">
            <a:spLocks noChangeArrowheads="1"/>
          </p:cNvSpPr>
          <p:nvPr/>
        </p:nvSpPr>
        <p:spPr bwMode="auto">
          <a:xfrm>
            <a:off x="228600" y="5207000"/>
            <a:ext cx="2022475" cy="584200"/>
          </a:xfrm>
          <a:prstGeom prst="rect">
            <a:avLst/>
          </a:prstGeom>
          <a:noFill/>
          <a:ln w="9525">
            <a:noFill/>
            <a:miter lim="800000"/>
            <a:headEnd/>
            <a:tailEnd/>
          </a:ln>
        </p:spPr>
        <p:txBody>
          <a:bodyPr wrap="none">
            <a:spAutoFit/>
          </a:bodyPr>
          <a:lstStyle/>
          <a:p>
            <a:r>
              <a:rPr lang="en-US" sz="3200"/>
              <a:t>Webinars!</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b="1" i="1" smtClean="0">
                <a:latin typeface="Arial" pitchFamily="34" charset="0"/>
                <a:cs typeface="Arial" pitchFamily="34" charset="0"/>
              </a:rPr>
              <a:t>More information…</a:t>
            </a:r>
            <a:endParaRPr lang="en-US" smtClean="0">
              <a:latin typeface="Arial" pitchFamily="34" charset="0"/>
              <a:cs typeface="Arial" pitchFamily="34" charset="0"/>
            </a:endParaRPr>
          </a:p>
        </p:txBody>
      </p:sp>
      <p:sp>
        <p:nvSpPr>
          <p:cNvPr id="78851" name="Content Placeholder 2"/>
          <p:cNvSpPr>
            <a:spLocks noGrp="1"/>
          </p:cNvSpPr>
          <p:nvPr>
            <p:ph idx="1"/>
          </p:nvPr>
        </p:nvSpPr>
        <p:spPr>
          <a:xfrm>
            <a:off x="0" y="1143000"/>
            <a:ext cx="9144000" cy="4525963"/>
          </a:xfrm>
        </p:spPr>
        <p:txBody>
          <a:bodyPr/>
          <a:lstStyle/>
          <a:p>
            <a:pPr eaLnBrk="1" hangingPunct="1">
              <a:buFont typeface="Arial" pitchFamily="34" charset="0"/>
              <a:buNone/>
            </a:pPr>
            <a:r>
              <a:rPr lang="en-US" sz="2800" smtClean="0">
                <a:latin typeface="Arial" pitchFamily="34" charset="0"/>
                <a:cs typeface="Arial" pitchFamily="34" charset="0"/>
              </a:rPr>
              <a:t>NGS Home Page:  </a:t>
            </a:r>
            <a:r>
              <a:rPr lang="en-US" sz="2800" smtClean="0">
                <a:latin typeface="Arial" pitchFamily="34" charset="0"/>
                <a:cs typeface="Arial" pitchFamily="34" charset="0"/>
                <a:hlinkClick r:id="rId3"/>
              </a:rPr>
              <a:t>http://www.geodesy.noaa.gov</a:t>
            </a:r>
            <a:endParaRPr lang="en-US" sz="2800" smtClean="0">
              <a:latin typeface="Arial" pitchFamily="34" charset="0"/>
              <a:cs typeface="Arial" pitchFamily="34" charset="0"/>
            </a:endParaRPr>
          </a:p>
          <a:p>
            <a:pPr algn="ctr" eaLnBrk="1" hangingPunct="1">
              <a:buFont typeface="Arial" pitchFamily="34" charset="0"/>
              <a:buNone/>
            </a:pPr>
            <a:r>
              <a:rPr lang="en-US" sz="2800" b="1" smtClean="0">
                <a:solidFill>
                  <a:srgbClr val="C00000"/>
                </a:solidFill>
                <a:latin typeface="Arial" pitchFamily="34" charset="0"/>
                <a:cs typeface="Arial" pitchFamily="34" charset="0"/>
              </a:rPr>
              <a:t>geodesy.noaa.gov</a:t>
            </a:r>
            <a:endParaRPr lang="en-US" sz="2800" smtClean="0">
              <a:latin typeface="Arial" pitchFamily="34" charset="0"/>
              <a:cs typeface="Arial" pitchFamily="34" charset="0"/>
            </a:endParaRPr>
          </a:p>
          <a:p>
            <a:pPr eaLnBrk="1" hangingPunct="1">
              <a:buFont typeface="Arial" pitchFamily="34" charset="0"/>
              <a:buNone/>
            </a:pPr>
            <a:r>
              <a:rPr lang="en-US" sz="2800" smtClean="0">
                <a:latin typeface="Arial" pitchFamily="34" charset="0"/>
                <a:cs typeface="Arial" pitchFamily="34" charset="0"/>
              </a:rPr>
              <a:t>CORS Webpage:  </a:t>
            </a:r>
            <a:r>
              <a:rPr lang="en-US" sz="2800" smtClean="0">
                <a:latin typeface="Arial" pitchFamily="34" charset="0"/>
                <a:cs typeface="Arial" pitchFamily="34" charset="0"/>
                <a:hlinkClick r:id="rId4"/>
              </a:rPr>
              <a:t>http://www.ngs.noaa.gov/CORS/</a:t>
            </a:r>
            <a:endParaRPr lang="en-US" sz="2800" smtClean="0">
              <a:latin typeface="Arial" pitchFamily="34" charset="0"/>
              <a:cs typeface="Arial" pitchFamily="34" charset="0"/>
            </a:endParaRPr>
          </a:p>
          <a:p>
            <a:pPr eaLnBrk="1" hangingPunct="1">
              <a:buFont typeface="Arial" pitchFamily="34" charset="0"/>
              <a:buNone/>
            </a:pPr>
            <a:r>
              <a:rPr lang="en-US" sz="2800" smtClean="0">
                <a:latin typeface="Arial" pitchFamily="34" charset="0"/>
                <a:cs typeface="Arial" pitchFamily="34" charset="0"/>
              </a:rPr>
              <a:t>CORS newsletter</a:t>
            </a:r>
          </a:p>
          <a:p>
            <a:pPr eaLnBrk="1" hangingPunct="1">
              <a:buFont typeface="Arial" pitchFamily="34" charset="0"/>
              <a:buNone/>
            </a:pPr>
            <a:r>
              <a:rPr lang="en-US" sz="2800" smtClean="0">
                <a:latin typeface="Arial" pitchFamily="34" charset="0"/>
                <a:cs typeface="Arial" pitchFamily="34" charset="0"/>
              </a:rPr>
              <a:t>OPUS Webpage: </a:t>
            </a:r>
            <a:r>
              <a:rPr lang="en-US" sz="2800" smtClean="0">
                <a:latin typeface="Arial" pitchFamily="34" charset="0"/>
                <a:cs typeface="Arial" pitchFamily="34" charset="0"/>
                <a:hlinkClick r:id="rId5"/>
              </a:rPr>
              <a:t>http://www.ngs.noaa.gov/OPUS/</a:t>
            </a:r>
            <a:endParaRPr lang="en-US" sz="2800" smtClean="0">
              <a:latin typeface="Arial" pitchFamily="34" charset="0"/>
              <a:cs typeface="Arial" pitchFamily="34" charset="0"/>
            </a:endParaRPr>
          </a:p>
          <a:p>
            <a:pPr eaLnBrk="1" hangingPunct="1">
              <a:buFont typeface="Arial" pitchFamily="34" charset="0"/>
              <a:buNone/>
            </a:pPr>
            <a:r>
              <a:rPr lang="en-US" sz="2800" smtClean="0">
                <a:latin typeface="Arial" pitchFamily="34" charset="0"/>
                <a:cs typeface="Arial" pitchFamily="34" charset="0"/>
              </a:rPr>
              <a:t>Find Your Advisor:</a:t>
            </a:r>
          </a:p>
          <a:p>
            <a:pPr eaLnBrk="1" hangingPunct="1">
              <a:buFont typeface="Arial" pitchFamily="34" charset="0"/>
              <a:buNone/>
            </a:pPr>
            <a:r>
              <a:rPr lang="en-US" sz="2400" smtClean="0">
                <a:latin typeface="Arial" pitchFamily="34" charset="0"/>
                <a:cs typeface="Arial" pitchFamily="34" charset="0"/>
                <a:hlinkClick r:id="rId6"/>
              </a:rPr>
              <a:t>www.ngs.noaa.gov/ADVISORS/AdvisorsIndex.shtml</a:t>
            </a:r>
            <a:endParaRPr lang="en-US" sz="2400" smtClean="0">
              <a:latin typeface="Arial" pitchFamily="34" charset="0"/>
              <a:cs typeface="Arial" pitchFamily="34" charset="0"/>
            </a:endParaRPr>
          </a:p>
          <a:p>
            <a:pPr eaLnBrk="1" hangingPunct="1">
              <a:buFont typeface="Arial" pitchFamily="34" charset="0"/>
              <a:buNone/>
            </a:pPr>
            <a:r>
              <a:rPr lang="en-US" sz="2800" smtClean="0">
                <a:latin typeface="Arial" pitchFamily="34" charset="0"/>
                <a:cs typeface="Arial" pitchFamily="34" charset="0"/>
              </a:rPr>
              <a:t>This presentation will be uploaded to:</a:t>
            </a:r>
          </a:p>
          <a:p>
            <a:pPr eaLnBrk="1" hangingPunct="1">
              <a:buFont typeface="Arial" pitchFamily="34" charset="0"/>
              <a:buNone/>
            </a:pPr>
            <a:r>
              <a:rPr lang="en-US" sz="2400" u="sng" smtClean="0">
                <a:latin typeface="Arial" pitchFamily="34" charset="0"/>
                <a:cs typeface="Arial" pitchFamily="34" charset="0"/>
                <a:hlinkClick r:id="rId7"/>
              </a:rPr>
              <a:t>http://www.ngs.noaa.gov/web/science_edu/presentations_archive/</a:t>
            </a:r>
            <a:endParaRPr lang="en-US" sz="2400" smtClean="0">
              <a:latin typeface="Arial" pitchFamily="34" charset="0"/>
              <a:cs typeface="Arial" pitchFamily="34" charset="0"/>
            </a:endParaRPr>
          </a:p>
          <a:p>
            <a:pPr eaLnBrk="1" hangingPunct="1">
              <a:buFont typeface="Arial" pitchFamily="34" charset="0"/>
              <a:buNone/>
            </a:pPr>
            <a:r>
              <a:rPr lang="en-US" sz="2800" smtClean="0">
                <a:latin typeface="Arial" pitchFamily="34" charset="0"/>
                <a:cs typeface="Arial" pitchFamily="34" charset="0"/>
              </a:rPr>
              <a:t>FAQs on the various webpages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381000" y="1981200"/>
            <a:ext cx="8229600" cy="1143000"/>
          </a:xfrm>
        </p:spPr>
        <p:txBody>
          <a:bodyPr/>
          <a:lstStyle/>
          <a:p>
            <a:pPr eaLnBrk="1" hangingPunct="1"/>
            <a:r>
              <a:rPr lang="en-US" smtClean="0">
                <a:latin typeface="Arial" pitchFamily="34" charset="0"/>
                <a:cs typeface="Arial" pitchFamily="34" charset="0"/>
              </a:rPr>
              <a:t>Thank You</a:t>
            </a:r>
          </a:p>
        </p:txBody>
      </p:sp>
      <p:sp>
        <p:nvSpPr>
          <p:cNvPr id="41988" name="TextBox 4"/>
          <p:cNvSpPr txBox="1">
            <a:spLocks noChangeArrowheads="1"/>
          </p:cNvSpPr>
          <p:nvPr/>
        </p:nvSpPr>
        <p:spPr bwMode="auto">
          <a:xfrm>
            <a:off x="2057400" y="4343400"/>
            <a:ext cx="4830763" cy="1230313"/>
          </a:xfrm>
          <a:prstGeom prst="rect">
            <a:avLst/>
          </a:prstGeom>
          <a:noFill/>
          <a:ln w="9525">
            <a:noFill/>
            <a:miter lim="800000"/>
            <a:headEnd/>
            <a:tailEnd/>
          </a:ln>
        </p:spPr>
        <p:txBody>
          <a:bodyPr wrap="none">
            <a:spAutoFit/>
          </a:bodyPr>
          <a:lstStyle/>
          <a:p>
            <a:pPr algn="ctr">
              <a:defRPr/>
            </a:pPr>
            <a:r>
              <a:rPr lang="en-GB" sz="2800" dirty="0">
                <a:solidFill>
                  <a:srgbClr val="7030A0"/>
                </a:solidFill>
                <a:latin typeface="+mn-lt"/>
              </a:rPr>
              <a:t>pamela.fromhertz@noaa.gov</a:t>
            </a:r>
          </a:p>
          <a:p>
            <a:pPr algn="ctr">
              <a:defRPr/>
            </a:pPr>
            <a:r>
              <a:rPr lang="en-US" sz="2800" dirty="0">
                <a:solidFill>
                  <a:srgbClr val="7030A0"/>
                </a:solidFill>
                <a:latin typeface="+mn-lt"/>
              </a:rPr>
              <a:t>240-988-6363</a:t>
            </a:r>
          </a:p>
          <a:p>
            <a:pPr>
              <a:defRPr/>
            </a:pPr>
            <a:endParaRPr lang="en-US"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p:nvPr/>
        </p:nvGrpSpPr>
        <p:grpSpPr>
          <a:xfrm>
            <a:off x="5620043" y="2637691"/>
            <a:ext cx="3383280" cy="4114800"/>
            <a:chOff x="4345354" y="2743200"/>
            <a:chExt cx="3383280" cy="4114800"/>
          </a:xfrm>
        </p:grpSpPr>
        <p:sp>
          <p:nvSpPr>
            <p:cNvPr id="10" name="Rectangle 9"/>
            <p:cNvSpPr/>
            <p:nvPr/>
          </p:nvSpPr>
          <p:spPr>
            <a:xfrm>
              <a:off x="4345354" y="2743200"/>
              <a:ext cx="3383280" cy="4114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5780" name="Object 4"/>
            <p:cNvGraphicFramePr>
              <a:graphicFrameLocks noChangeAspect="1"/>
            </p:cNvGraphicFramePr>
            <p:nvPr/>
          </p:nvGraphicFramePr>
          <p:xfrm>
            <a:off x="4425169" y="2786185"/>
            <a:ext cx="3295650" cy="4064000"/>
          </p:xfrm>
          <a:graphic>
            <a:graphicData uri="http://schemas.openxmlformats.org/presentationml/2006/ole">
              <p:oleObj spid="_x0000_s33794" name="Document" r:id="rId3" imgW="6580632" imgH="8113415" progId="Word.Document.12">
                <p:embed/>
              </p:oleObj>
            </a:graphicData>
          </a:graphic>
        </p:graphicFrame>
      </p:grpSp>
      <p:sp>
        <p:nvSpPr>
          <p:cNvPr id="2" name="Title 1"/>
          <p:cNvSpPr>
            <a:spLocks noGrp="1"/>
          </p:cNvSpPr>
          <p:nvPr>
            <p:ph type="title"/>
          </p:nvPr>
        </p:nvSpPr>
        <p:spPr>
          <a:xfrm>
            <a:off x="457200" y="399678"/>
            <a:ext cx="8229600" cy="616320"/>
          </a:xfrm>
        </p:spPr>
        <p:txBody>
          <a:bodyPr/>
          <a:lstStyle/>
          <a:p>
            <a:r>
              <a:rPr lang="en-US" sz="3200" b="1" dirty="0" smtClean="0"/>
              <a:t>Questions?  Comments?  Jokes?</a:t>
            </a:r>
            <a:endParaRPr lang="en-US" sz="2000" dirty="0"/>
          </a:p>
        </p:txBody>
      </p:sp>
      <p:sp>
        <p:nvSpPr>
          <p:cNvPr id="6" name="Content Placeholder 2"/>
          <p:cNvSpPr txBox="1">
            <a:spLocks/>
          </p:cNvSpPr>
          <p:nvPr/>
        </p:nvSpPr>
        <p:spPr bwMode="auto">
          <a:xfrm>
            <a:off x="0" y="990600"/>
            <a:ext cx="8815754" cy="2162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SzPct val="100000"/>
            </a:pPr>
            <a:r>
              <a:rPr lang="en-US" b="1" i="1" dirty="0" smtClean="0">
                <a:latin typeface="Arial" pitchFamily="34" charset="0"/>
                <a:cs typeface="Arial" pitchFamily="34" charset="0"/>
              </a:rPr>
              <a:t>Multi-Year CORS Solution</a:t>
            </a:r>
          </a:p>
          <a:p>
            <a:pPr eaLnBrk="1" hangingPunct="1">
              <a:spcBef>
                <a:spcPct val="20000"/>
              </a:spcBef>
              <a:buSzPct val="100000"/>
            </a:pPr>
            <a:r>
              <a:rPr lang="en-US" b="1" i="1" dirty="0" smtClean="0">
                <a:latin typeface="Arial" pitchFamily="34" charset="0"/>
                <a:cs typeface="Arial" pitchFamily="34" charset="0"/>
              </a:rPr>
              <a:t>	National Adjustment of 2011</a:t>
            </a:r>
          </a:p>
          <a:p>
            <a:pPr eaLnBrk="1" hangingPunct="1">
              <a:spcBef>
                <a:spcPct val="20000"/>
              </a:spcBef>
              <a:buSzPct val="100000"/>
            </a:pPr>
            <a:r>
              <a:rPr lang="en-US" b="1" i="1" dirty="0" smtClean="0">
                <a:latin typeface="Arial" pitchFamily="34" charset="0"/>
                <a:cs typeface="Arial" pitchFamily="34" charset="0"/>
              </a:rPr>
              <a:t>		New NGS Datasheet Format</a:t>
            </a:r>
            <a:r>
              <a:rPr lang="en-US" dirty="0" smtClean="0">
                <a:latin typeface="Arial" pitchFamily="34" charset="0"/>
                <a:cs typeface="Arial" pitchFamily="34" charset="0"/>
              </a:rPr>
              <a:t> </a:t>
            </a:r>
            <a:endParaRPr lang="en-US" dirty="0">
              <a:latin typeface="Arial" pitchFamily="34" charset="0"/>
              <a:cs typeface="Arial" pitchFamily="34" charset="0"/>
            </a:endParaRPr>
          </a:p>
        </p:txBody>
      </p:sp>
      <p:pic>
        <p:nvPicPr>
          <p:cNvPr id="8" name="Picture 2" descr="C:\Survey\Control\Photographs\Monuments\FLAGSTAFF NCMN.JPG"/>
          <p:cNvPicPr>
            <a:picLocks noChangeAspect="1" noChangeArrowheads="1"/>
          </p:cNvPicPr>
          <p:nvPr/>
        </p:nvPicPr>
        <p:blipFill>
          <a:blip r:embed="rId4" cstate="print"/>
          <a:srcRect l="11174" t="528" r="15081" b="1928"/>
          <a:stretch>
            <a:fillRect/>
          </a:stretch>
        </p:blipFill>
        <p:spPr bwMode="auto">
          <a:xfrm>
            <a:off x="6517822" y="533400"/>
            <a:ext cx="2397578" cy="2378529"/>
          </a:xfrm>
          <a:prstGeom prst="rect">
            <a:avLst/>
          </a:prstGeom>
          <a:noFill/>
          <a:ln>
            <a:solidFill>
              <a:schemeClr val="tx1"/>
            </a:solidFill>
          </a:ln>
          <a:effectLst>
            <a:outerShdw blurRad="50800" dist="38100" dir="2700000" algn="tl" rotWithShape="0">
              <a:prstClr val="black">
                <a:alpha val="40000"/>
              </a:prstClr>
            </a:outerShdw>
          </a:effectLst>
        </p:spPr>
      </p:pic>
      <p:pic>
        <p:nvPicPr>
          <p:cNvPr id="7" name="Picture 4" descr="gps_sat"/>
          <p:cNvPicPr>
            <a:picLocks noChangeAspect="1" noChangeArrowheads="1"/>
          </p:cNvPicPr>
          <p:nvPr/>
        </p:nvPicPr>
        <p:blipFill>
          <a:blip r:embed="rId5" cstate="print"/>
          <a:srcRect/>
          <a:stretch>
            <a:fillRect/>
          </a:stretch>
        </p:blipFill>
        <p:spPr bwMode="auto">
          <a:xfrm>
            <a:off x="152400" y="3581400"/>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4" name="Group 11"/>
          <p:cNvGrpSpPr/>
          <p:nvPr/>
        </p:nvGrpSpPr>
        <p:grpSpPr>
          <a:xfrm>
            <a:off x="2819400" y="2430586"/>
            <a:ext cx="3383280" cy="4114800"/>
            <a:chOff x="3605326" y="1998085"/>
            <a:chExt cx="3383280" cy="4114800"/>
          </a:xfrm>
        </p:grpSpPr>
        <p:sp>
          <p:nvSpPr>
            <p:cNvPr id="13" name="Rectangle 12"/>
            <p:cNvSpPr/>
            <p:nvPr/>
          </p:nvSpPr>
          <p:spPr>
            <a:xfrm>
              <a:off x="3605326" y="1998085"/>
              <a:ext cx="3383280" cy="4114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3"/>
            <p:cNvGraphicFramePr>
              <a:graphicFrameLocks noChangeAspect="1"/>
            </p:cNvGraphicFramePr>
            <p:nvPr/>
          </p:nvGraphicFramePr>
          <p:xfrm>
            <a:off x="3685141" y="2041070"/>
            <a:ext cx="3295650" cy="4064000"/>
          </p:xfrm>
          <a:graphic>
            <a:graphicData uri="http://schemas.openxmlformats.org/presentationml/2006/ole">
              <p:oleObj spid="_x0000_s33795" name="Document" r:id="rId6" imgW="6580632" imgH="8113415" progId="Word.Document.12">
                <p:embed/>
              </p:oleObj>
            </a:graphicData>
          </a:graphic>
        </p:graphicFrame>
      </p:gr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304800"/>
            <a:ext cx="8458200" cy="1143000"/>
          </a:xfrm>
        </p:spPr>
        <p:txBody>
          <a:bodyPr/>
          <a:lstStyle/>
          <a:p>
            <a:pPr eaLnBrk="1" hangingPunct="1"/>
            <a:r>
              <a:rPr lang="en-US" sz="3200" dirty="0" smtClean="0"/>
              <a:t>Multi-Year CORS Solution</a:t>
            </a:r>
            <a:endParaRPr lang="en-US" sz="2000" dirty="0" smtClean="0"/>
          </a:p>
        </p:txBody>
      </p:sp>
      <p:sp>
        <p:nvSpPr>
          <p:cNvPr id="4" name="Content Placeholder 3"/>
          <p:cNvSpPr>
            <a:spLocks noGrp="1"/>
          </p:cNvSpPr>
          <p:nvPr>
            <p:ph idx="1"/>
          </p:nvPr>
        </p:nvSpPr>
        <p:spPr>
          <a:xfrm>
            <a:off x="457200" y="1219200"/>
            <a:ext cx="8534400" cy="5257800"/>
          </a:xfrm>
        </p:spPr>
        <p:txBody>
          <a:bodyPr/>
          <a:lstStyle/>
          <a:p>
            <a:pPr eaLnBrk="1" hangingPunct="1">
              <a:spcBef>
                <a:spcPct val="0"/>
              </a:spcBef>
            </a:pPr>
            <a:r>
              <a:rPr lang="en-US" dirty="0" smtClean="0"/>
              <a:t>Longer data spans</a:t>
            </a:r>
          </a:p>
          <a:p>
            <a:pPr eaLnBrk="1" hangingPunct="1">
              <a:spcBef>
                <a:spcPct val="0"/>
              </a:spcBef>
            </a:pPr>
            <a:r>
              <a:rPr lang="en-US" dirty="0" smtClean="0"/>
              <a:t>Absolute antenna calibrations</a:t>
            </a:r>
          </a:p>
          <a:p>
            <a:pPr lvl="1" eaLnBrk="1" hangingPunct="1">
              <a:spcBef>
                <a:spcPct val="0"/>
              </a:spcBef>
            </a:pPr>
            <a:r>
              <a:rPr lang="en-US" sz="1800" dirty="0" smtClean="0"/>
              <a:t>satellite transmitting and ground receiving antennas</a:t>
            </a:r>
          </a:p>
          <a:p>
            <a:pPr lvl="1" eaLnBrk="1" hangingPunct="1">
              <a:spcBef>
                <a:spcPct val="0"/>
              </a:spcBef>
            </a:pPr>
            <a:r>
              <a:rPr lang="en-US" sz="1800" dirty="0" smtClean="0"/>
              <a:t>most significant change</a:t>
            </a:r>
          </a:p>
          <a:p>
            <a:pPr eaLnBrk="1" hangingPunct="1">
              <a:spcBef>
                <a:spcPct val="0"/>
              </a:spcBef>
            </a:pPr>
            <a:r>
              <a:rPr lang="en-US" dirty="0" smtClean="0"/>
              <a:t>New network design—added redundancy</a:t>
            </a:r>
          </a:p>
          <a:p>
            <a:pPr lvl="1" eaLnBrk="1" hangingPunct="1">
              <a:spcBef>
                <a:spcPct val="0"/>
              </a:spcBef>
            </a:pPr>
            <a:r>
              <a:rPr lang="en-US" dirty="0" smtClean="0"/>
              <a:t>Delaunay triangulation over global sites and CORS backbone</a:t>
            </a:r>
          </a:p>
          <a:p>
            <a:pPr lvl="1" eaLnBrk="1" hangingPunct="1">
              <a:spcBef>
                <a:spcPct val="0"/>
              </a:spcBef>
            </a:pPr>
            <a:r>
              <a:rPr lang="en-US" dirty="0" smtClean="0"/>
              <a:t>tie remaining CORS to backbone as stars</a:t>
            </a:r>
          </a:p>
          <a:p>
            <a:pPr eaLnBrk="1" hangingPunct="1">
              <a:spcBef>
                <a:spcPct val="0"/>
              </a:spcBef>
            </a:pPr>
            <a:r>
              <a:rPr lang="en-US" dirty="0" smtClean="0"/>
              <a:t>IERS 2003 Conventions generally implemented</a:t>
            </a:r>
          </a:p>
          <a:p>
            <a:pPr eaLnBrk="1" hangingPunct="1">
              <a:spcBef>
                <a:spcPct val="0"/>
              </a:spcBef>
            </a:pPr>
            <a:r>
              <a:rPr lang="en-US" dirty="0" smtClean="0"/>
              <a:t>Updated model for station displacements due to ocean tidal loading</a:t>
            </a:r>
          </a:p>
          <a:p>
            <a:pPr eaLnBrk="1" hangingPunct="1">
              <a:spcBef>
                <a:spcPct val="0"/>
              </a:spcBef>
            </a:pPr>
            <a:r>
              <a:rPr lang="en-US" dirty="0" smtClean="0"/>
              <a:t>Updated models for troposphere propagation delays</a:t>
            </a:r>
          </a:p>
          <a:p>
            <a:pPr eaLnBrk="1" hangingPunct="1">
              <a:spcBef>
                <a:spcPct val="0"/>
              </a:spcBef>
            </a:pPr>
            <a:r>
              <a:rPr lang="en-US" dirty="0" smtClean="0"/>
              <a:t>Use current frame; first attempt to obtain a full history of products in a fully consistent framework</a:t>
            </a:r>
          </a:p>
          <a:p>
            <a:pPr eaLnBrk="1" hangingPunct="1"/>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1000"/>
                                        <p:tgtEl>
                                          <p:spTgt spid="4">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1000"/>
                                        <p:tgtEl>
                                          <p:spTgt spid="4">
                                            <p:txEl>
                                              <p:pRg st="8" end="8"/>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1000"/>
                                        <p:tgtEl>
                                          <p:spTgt spid="4">
                                            <p:txEl>
                                              <p:pRg st="9" end="9"/>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1143000"/>
          </a:xfrm>
        </p:spPr>
        <p:txBody>
          <a:bodyPr/>
          <a:lstStyle/>
          <a:p>
            <a:r>
              <a:rPr lang="en-US" dirty="0" smtClean="0"/>
              <a:t>Why a Multi-Year CORS Solution?</a:t>
            </a:r>
            <a:endParaRPr lang="en-US" dirty="0"/>
          </a:p>
        </p:txBody>
      </p:sp>
      <p:sp>
        <p:nvSpPr>
          <p:cNvPr id="3" name="Content Placeholder 2"/>
          <p:cNvSpPr>
            <a:spLocks noGrp="1"/>
          </p:cNvSpPr>
          <p:nvPr>
            <p:ph idx="1"/>
          </p:nvPr>
        </p:nvSpPr>
        <p:spPr>
          <a:xfrm>
            <a:off x="242277" y="990600"/>
            <a:ext cx="8589108" cy="5257800"/>
          </a:xfrm>
        </p:spPr>
        <p:txBody>
          <a:bodyPr>
            <a:noAutofit/>
          </a:bodyPr>
          <a:lstStyle/>
          <a:p>
            <a:r>
              <a:rPr lang="en-US" dirty="0" smtClean="0"/>
              <a:t>Consistent coordinates and velocities from combined solution</a:t>
            </a:r>
          </a:p>
          <a:p>
            <a:pPr lvl="1"/>
            <a:r>
              <a:rPr lang="en-US" sz="1800" dirty="0" smtClean="0"/>
              <a:t>Previous a mix of station and velocity sources, few ties to global frame</a:t>
            </a:r>
          </a:p>
          <a:p>
            <a:pPr lvl="1"/>
            <a:r>
              <a:rPr lang="en-US" sz="1800" dirty="0" smtClean="0"/>
              <a:t>Previous vertical velocities of zero for most CORS</a:t>
            </a:r>
          </a:p>
          <a:p>
            <a:r>
              <a:rPr lang="en-US" dirty="0" smtClean="0"/>
              <a:t>Aligned with most recent realization of global frame (IGS08)</a:t>
            </a:r>
          </a:p>
          <a:p>
            <a:pPr lvl="1"/>
            <a:r>
              <a:rPr lang="en-US" sz="1800" b="1" dirty="0" smtClean="0"/>
              <a:t>IGS08 epoch 2005.0</a:t>
            </a:r>
            <a:r>
              <a:rPr lang="en-US" sz="1800" dirty="0" smtClean="0"/>
              <a:t> (previous aligned at epoch 1997.0)</a:t>
            </a:r>
          </a:p>
          <a:p>
            <a:pPr lvl="1"/>
            <a:r>
              <a:rPr lang="en-US" sz="1800" b="1" dirty="0" smtClean="0"/>
              <a:t>NAD 83 epoch 2010.0</a:t>
            </a:r>
            <a:r>
              <a:rPr lang="en-US" sz="1800" dirty="0" smtClean="0"/>
              <a:t> (previous epochs of 2002.0 and 2003.0)</a:t>
            </a:r>
          </a:p>
          <a:p>
            <a:r>
              <a:rPr lang="en-US" dirty="0" smtClean="0"/>
              <a:t>Major processing algorithm, modeling, metadata improvements</a:t>
            </a:r>
          </a:p>
          <a:p>
            <a:pPr lvl="1"/>
            <a:r>
              <a:rPr lang="en-US" sz="1800" dirty="0" smtClean="0"/>
              <a:t>Conformance with current international conventions (IERS)</a:t>
            </a:r>
          </a:p>
          <a:p>
            <a:r>
              <a:rPr lang="en-US" dirty="0" smtClean="0"/>
              <a:t>Absolute phase center antenna calibrations</a:t>
            </a:r>
          </a:p>
          <a:p>
            <a:pPr lvl="1"/>
            <a:r>
              <a:rPr lang="en-US" sz="1800" dirty="0" smtClean="0"/>
              <a:t>Both ground (receiving) and satellite (transmitting) antennas</a:t>
            </a:r>
          </a:p>
          <a:p>
            <a:pPr lvl="1"/>
            <a:r>
              <a:rPr lang="en-US" sz="1800" dirty="0" smtClean="0"/>
              <a:t>Previous (CORS96) used relative calibrations (significant change)</a:t>
            </a:r>
          </a:p>
          <a:p>
            <a:r>
              <a:rPr lang="en-US" b="1" dirty="0" smtClean="0"/>
              <a:t>Highly accurate </a:t>
            </a:r>
            <a:r>
              <a:rPr lang="en-US" b="1" i="1" dirty="0" smtClean="0"/>
              <a:t>and</a:t>
            </a:r>
            <a:r>
              <a:rPr lang="en-US" b="1" dirty="0" smtClean="0"/>
              <a:t> consistent CORS coordinates </a:t>
            </a:r>
            <a:r>
              <a:rPr lang="en-US" b="1" i="1" dirty="0" smtClean="0"/>
              <a:t>and</a:t>
            </a:r>
            <a:r>
              <a:rPr lang="en-US" b="1" dirty="0" smtClean="0"/>
              <a:t> velocities determined using </a:t>
            </a:r>
            <a:r>
              <a:rPr lang="en-US" b="1" i="1" dirty="0" smtClean="0"/>
              <a:t>B</a:t>
            </a:r>
            <a:r>
              <a:rPr lang="en-US" b="1" dirty="0" smtClean="0"/>
              <a:t>est </a:t>
            </a:r>
            <a:r>
              <a:rPr lang="en-US" b="1" i="1" dirty="0" smtClean="0"/>
              <a:t>A</a:t>
            </a:r>
            <a:r>
              <a:rPr lang="en-US" b="1" dirty="0" smtClean="0"/>
              <a:t>vailable </a:t>
            </a:r>
            <a:r>
              <a:rPr lang="en-US" b="1" i="1" dirty="0" smtClean="0"/>
              <a:t>M</a:t>
            </a:r>
            <a:r>
              <a:rPr lang="en-US" b="1" dirty="0" smtClean="0"/>
              <a:t>ethods</a:t>
            </a:r>
          </a:p>
          <a:p>
            <a:pPr lvl="1"/>
            <a:r>
              <a:rPr lang="en-US" sz="1800" b="1" i="1" u="sng" dirty="0" smtClean="0"/>
              <a:t>Needed because CORS network is foundation of NSRS</a:t>
            </a:r>
          </a:p>
          <a:p>
            <a:endParaRPr lang="en-US" sz="1800" dirty="0" smtClean="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fade">
                                      <p:cBhvr>
                                        <p:cTn id="7" dur="1000"/>
                                        <p:tgtEl>
                                          <p:spTgt spid="3">
                                            <p:txEl>
                                              <p:pRg st="11" end="1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2" end="12"/>
                                            </p:txEl>
                                          </p:spTgt>
                                        </p:tgtEl>
                                        <p:attrNameLst>
                                          <p:attrName>style.visibility</p:attrName>
                                        </p:attrNameLst>
                                      </p:cBhvr>
                                      <p:to>
                                        <p:strVal val="visible"/>
                                      </p:to>
                                    </p:set>
                                    <p:animEffect transition="in" filter="fade">
                                      <p:cBhvr>
                                        <p:cTn id="10"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m-all-nad83-02-02-horiz.png"/>
          <p:cNvPicPr>
            <a:picLocks noChangeAspect="1"/>
          </p:cNvPicPr>
          <p:nvPr/>
        </p:nvPicPr>
        <p:blipFill>
          <a:blip r:embed="rId2" cstate="print"/>
          <a:stretch>
            <a:fillRect/>
          </a:stretch>
        </p:blipFill>
        <p:spPr>
          <a:xfrm>
            <a:off x="0" y="369195"/>
            <a:ext cx="9144000" cy="6119610"/>
          </a:xfrm>
          <a:prstGeom prst="rect">
            <a:avLst/>
          </a:prstGeom>
        </p:spPr>
      </p:pic>
      <p:sp>
        <p:nvSpPr>
          <p:cNvPr id="3" name="TextBox 2"/>
          <p:cNvSpPr txBox="1"/>
          <p:nvPr/>
        </p:nvSpPr>
        <p:spPr>
          <a:xfrm>
            <a:off x="1" y="6064738"/>
            <a:ext cx="9144000" cy="400110"/>
          </a:xfrm>
          <a:prstGeom prst="rect">
            <a:avLst/>
          </a:prstGeom>
          <a:noFill/>
        </p:spPr>
        <p:txBody>
          <a:bodyPr wrap="square" rtlCol="0">
            <a:spAutoFit/>
          </a:bodyPr>
          <a:lstStyle/>
          <a:p>
            <a:pPr algn="ctr"/>
            <a:r>
              <a:rPr lang="en-US" sz="2000" b="1" dirty="0" smtClean="0">
                <a:latin typeface="Arial" pitchFamily="34" charset="0"/>
                <a:cs typeface="Arial" pitchFamily="34" charset="0"/>
              </a:rPr>
              <a:t>Mean horizontal shift = 0.2 cm (±2 cm) at epoch 2002.0</a:t>
            </a:r>
            <a:endParaRPr lang="en-US" sz="2000" b="1" dirty="0">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m-all-nad83-10-02-horiz.png"/>
          <p:cNvPicPr>
            <a:picLocks noChangeAspect="1"/>
          </p:cNvPicPr>
          <p:nvPr/>
        </p:nvPicPr>
        <p:blipFill>
          <a:blip r:embed="rId2" cstate="print"/>
          <a:stretch>
            <a:fillRect/>
          </a:stretch>
        </p:blipFill>
        <p:spPr>
          <a:xfrm>
            <a:off x="0" y="365760"/>
            <a:ext cx="9176004" cy="6117336"/>
          </a:xfrm>
          <a:prstGeom prst="rect">
            <a:avLst/>
          </a:prstGeom>
        </p:spPr>
      </p:pic>
      <p:sp>
        <p:nvSpPr>
          <p:cNvPr id="3" name="TextBox 2"/>
          <p:cNvSpPr txBox="1"/>
          <p:nvPr/>
        </p:nvSpPr>
        <p:spPr>
          <a:xfrm>
            <a:off x="1" y="6064738"/>
            <a:ext cx="9144000" cy="400110"/>
          </a:xfrm>
          <a:prstGeom prst="rect">
            <a:avLst/>
          </a:prstGeom>
          <a:noFill/>
        </p:spPr>
        <p:txBody>
          <a:bodyPr wrap="square" rtlCol="0">
            <a:spAutoFit/>
          </a:bodyPr>
          <a:lstStyle/>
          <a:p>
            <a:pPr algn="ctr"/>
            <a:r>
              <a:rPr lang="en-US" sz="2000" b="1" dirty="0" smtClean="0">
                <a:latin typeface="Arial" pitchFamily="34" charset="0"/>
                <a:cs typeface="Arial" pitchFamily="34" charset="0"/>
              </a:rPr>
              <a:t>Mean horizontal shift = 2.0 cm (±8 cm) from 2002.0</a:t>
            </a:r>
            <a:r>
              <a:rPr lang="en-US" sz="2000" b="1" dirty="0" smtClean="0">
                <a:latin typeface="Arial" pitchFamily="34" charset="0"/>
                <a:cs typeface="Arial" pitchFamily="34" charset="0"/>
                <a:sym typeface="Wingdings" pitchFamily="2" charset="2"/>
              </a:rPr>
              <a:t>2010.0</a:t>
            </a:r>
            <a:endParaRPr lang="en-US" sz="2000" b="1" dirty="0">
              <a:latin typeface="Arial" pitchFamily="34" charset="0"/>
              <a:cs typeface="Arial" pitchFamily="34" charset="0"/>
            </a:endParaRPr>
          </a:p>
        </p:txBody>
      </p:sp>
      <p:sp>
        <p:nvSpPr>
          <p:cNvPr id="6" name="Rectangle 5"/>
          <p:cNvSpPr/>
          <p:nvPr/>
        </p:nvSpPr>
        <p:spPr>
          <a:xfrm>
            <a:off x="1563077" y="1484923"/>
            <a:ext cx="1617785" cy="3474720"/>
          </a:xfrm>
          <a:prstGeom prst="rect">
            <a:avLst/>
          </a:prstGeom>
          <a:solidFill>
            <a:schemeClr val="accent6">
              <a:alpha val="5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80862" y="1484923"/>
            <a:ext cx="4822092" cy="3474720"/>
          </a:xfrm>
          <a:prstGeom prst="rect">
            <a:avLst/>
          </a:prstGeom>
          <a:solidFill>
            <a:srgbClr val="92D050">
              <a:alpha val="50000"/>
            </a:srgb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39261" y="5043269"/>
            <a:ext cx="2063262"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b="1" dirty="0" smtClean="0"/>
              <a:t>West CONUS</a:t>
            </a:r>
            <a:br>
              <a:rPr lang="en-US" b="1" dirty="0" smtClean="0"/>
            </a:br>
            <a:r>
              <a:rPr lang="en-US" b="1" dirty="0" smtClean="0"/>
              <a:t>mean shift = 1.1 cm</a:t>
            </a:r>
            <a:endParaRPr lang="en-US" b="1" dirty="0"/>
          </a:p>
        </p:txBody>
      </p:sp>
      <p:sp>
        <p:nvSpPr>
          <p:cNvPr id="5" name="TextBox 4"/>
          <p:cNvSpPr txBox="1"/>
          <p:nvPr/>
        </p:nvSpPr>
        <p:spPr>
          <a:xfrm>
            <a:off x="6561014" y="5043269"/>
            <a:ext cx="2063262"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b="1" dirty="0" smtClean="0"/>
              <a:t>East CONUS</a:t>
            </a:r>
            <a:br>
              <a:rPr lang="en-US" b="1" dirty="0" smtClean="0"/>
            </a:br>
            <a:r>
              <a:rPr lang="en-US" b="1" dirty="0" smtClean="0"/>
              <a:t>mean shift = 0.1 cm</a:t>
            </a:r>
            <a:endParaRPr lang="en-US" b="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m-all-nad83-10-02-verti.png"/>
          <p:cNvPicPr>
            <a:picLocks noChangeAspect="1"/>
          </p:cNvPicPr>
          <p:nvPr/>
        </p:nvPicPr>
        <p:blipFill>
          <a:blip r:embed="rId2" cstate="print"/>
          <a:stretch>
            <a:fillRect/>
          </a:stretch>
        </p:blipFill>
        <p:spPr>
          <a:xfrm>
            <a:off x="0" y="365760"/>
            <a:ext cx="9176004" cy="6117336"/>
          </a:xfrm>
          <a:prstGeom prst="rect">
            <a:avLst/>
          </a:prstGeom>
        </p:spPr>
      </p:pic>
      <p:sp>
        <p:nvSpPr>
          <p:cNvPr id="3" name="TextBox 2"/>
          <p:cNvSpPr txBox="1"/>
          <p:nvPr/>
        </p:nvSpPr>
        <p:spPr>
          <a:xfrm>
            <a:off x="1" y="6064738"/>
            <a:ext cx="9144000" cy="400110"/>
          </a:xfrm>
          <a:prstGeom prst="rect">
            <a:avLst/>
          </a:prstGeom>
          <a:noFill/>
        </p:spPr>
        <p:txBody>
          <a:bodyPr wrap="square" rtlCol="0">
            <a:spAutoFit/>
          </a:bodyPr>
          <a:lstStyle/>
          <a:p>
            <a:pPr algn="ctr"/>
            <a:r>
              <a:rPr lang="en-US" sz="2000" b="1" dirty="0" smtClean="0">
                <a:latin typeface="Arial" pitchFamily="34" charset="0"/>
                <a:cs typeface="Arial" pitchFamily="34" charset="0"/>
              </a:rPr>
              <a:t>Mean vertical shift = -0.8 cm (±2 cm) from 2002.0</a:t>
            </a:r>
            <a:r>
              <a:rPr lang="en-US" sz="2000" b="1" dirty="0" smtClean="0">
                <a:latin typeface="Arial" pitchFamily="34" charset="0"/>
                <a:cs typeface="Arial" pitchFamily="34" charset="0"/>
                <a:sym typeface="Wingdings" pitchFamily="2" charset="2"/>
              </a:rPr>
              <a:t>2010.0</a:t>
            </a:r>
            <a:endParaRPr lang="en-US" sz="2000" b="1" dirty="0">
              <a:latin typeface="Arial" pitchFamily="34" charset="0"/>
              <a:cs typeface="Arial" pitchFamily="34" charset="0"/>
            </a:endParaRPr>
          </a:p>
        </p:txBody>
      </p:sp>
      <p:sp>
        <p:nvSpPr>
          <p:cNvPr id="4" name="TextBox 3"/>
          <p:cNvSpPr txBox="1"/>
          <p:nvPr/>
        </p:nvSpPr>
        <p:spPr>
          <a:xfrm>
            <a:off x="0" y="6370303"/>
            <a:ext cx="9144000" cy="400110"/>
          </a:xfrm>
          <a:prstGeom prst="rect">
            <a:avLst/>
          </a:prstGeom>
          <a:noFill/>
        </p:spPr>
        <p:txBody>
          <a:bodyPr wrap="square" rtlCol="0">
            <a:spAutoFit/>
          </a:bodyPr>
          <a:lstStyle/>
          <a:p>
            <a:pPr algn="ctr"/>
            <a:r>
              <a:rPr lang="en-US" sz="2000" b="1" dirty="0" smtClean="0">
                <a:latin typeface="Arial" pitchFamily="34" charset="0"/>
                <a:cs typeface="Arial" pitchFamily="34" charset="0"/>
              </a:rPr>
              <a:t>Mean vertical shift = +0.7 cm (±2 cm) at epoch 2002.0</a:t>
            </a:r>
            <a:endParaRPr lang="en-US" sz="2000" b="1" dirty="0">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orbin_VA"/>
          <p:cNvPicPr>
            <a:picLocks noChangeAspect="1" noChangeArrowheads="1"/>
          </p:cNvPicPr>
          <p:nvPr/>
        </p:nvPicPr>
        <p:blipFill>
          <a:blip r:embed="rId2" cstate="print"/>
          <a:srcRect l="15018" r="20513" b="5383"/>
          <a:stretch>
            <a:fillRect/>
          </a:stretch>
        </p:blipFill>
        <p:spPr>
          <a:xfrm>
            <a:off x="6932246" y="1542678"/>
            <a:ext cx="2063262" cy="4037507"/>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399678"/>
            <a:ext cx="8229600" cy="1143000"/>
          </a:xfrm>
        </p:spPr>
        <p:txBody>
          <a:bodyPr/>
          <a:lstStyle/>
          <a:p>
            <a:r>
              <a:rPr lang="en-US" sz="3600" b="1" i="1" dirty="0" smtClean="0"/>
              <a:t>Introducing…</a:t>
            </a:r>
            <a:r>
              <a:rPr lang="en-US" dirty="0" smtClean="0"/>
              <a:t/>
            </a:r>
            <a:br>
              <a:rPr lang="en-US" dirty="0" smtClean="0"/>
            </a:br>
            <a:r>
              <a:rPr lang="en-US" dirty="0" smtClean="0"/>
              <a:t>NAD 83(2011) epoch 2010.00</a:t>
            </a:r>
            <a:endParaRPr lang="en-US" dirty="0"/>
          </a:p>
        </p:txBody>
      </p:sp>
      <p:sp>
        <p:nvSpPr>
          <p:cNvPr id="3" name="Content Placeholder 2"/>
          <p:cNvSpPr>
            <a:spLocks noGrp="1"/>
          </p:cNvSpPr>
          <p:nvPr>
            <p:ph idx="1"/>
          </p:nvPr>
        </p:nvSpPr>
        <p:spPr>
          <a:xfrm>
            <a:off x="242276" y="1865910"/>
            <a:ext cx="6689969" cy="4761523"/>
          </a:xfrm>
        </p:spPr>
        <p:txBody>
          <a:bodyPr>
            <a:normAutofit fontScale="92500" lnSpcReduction="10000"/>
          </a:bodyPr>
          <a:lstStyle/>
          <a:p>
            <a:r>
              <a:rPr lang="en-US" b="1" dirty="0" smtClean="0"/>
              <a:t>Multi-Year CORS Solution (MYCS)</a:t>
            </a:r>
          </a:p>
          <a:p>
            <a:pPr lvl="1"/>
            <a:r>
              <a:rPr lang="en-US" dirty="0" smtClean="0"/>
              <a:t>Reprocessed all CORS GPS data Jan 1994-Apr 2011</a:t>
            </a:r>
          </a:p>
          <a:p>
            <a:pPr lvl="1"/>
            <a:r>
              <a:rPr lang="en-US" dirty="0" smtClean="0"/>
              <a:t>2264 CORS &amp; global stations</a:t>
            </a:r>
          </a:p>
          <a:p>
            <a:pPr lvl="1"/>
            <a:r>
              <a:rPr lang="en-US" dirty="0" smtClean="0"/>
              <a:t>NAD 83 computed by </a:t>
            </a:r>
            <a:r>
              <a:rPr lang="en-US" i="1" dirty="0" smtClean="0"/>
              <a:t>transformation</a:t>
            </a:r>
            <a:r>
              <a:rPr lang="en-US" dirty="0" smtClean="0"/>
              <a:t> from IGS08</a:t>
            </a:r>
          </a:p>
          <a:p>
            <a:r>
              <a:rPr lang="en-US" b="1" dirty="0" smtClean="0"/>
              <a:t>National Adjustment of 2011 (NA2011)</a:t>
            </a:r>
          </a:p>
          <a:p>
            <a:pPr lvl="1"/>
            <a:r>
              <a:rPr lang="en-US" dirty="0" smtClean="0"/>
              <a:t>New adjustment of GNSS passive control</a:t>
            </a:r>
          </a:p>
          <a:p>
            <a:pPr lvl="1"/>
            <a:r>
              <a:rPr lang="en-US" dirty="0" smtClean="0"/>
              <a:t>GNSS vectors tied (and constrained) to CORS </a:t>
            </a:r>
            <a:br>
              <a:rPr lang="en-US" dirty="0" smtClean="0"/>
            </a:br>
            <a:r>
              <a:rPr lang="en-US" dirty="0" smtClean="0"/>
              <a:t>NAD 83(2011) epoch 2010.00</a:t>
            </a:r>
          </a:p>
          <a:p>
            <a:pPr lvl="1"/>
            <a:r>
              <a:rPr lang="en-US" dirty="0" smtClean="0"/>
              <a:t>Approximately 80,000 stations and</a:t>
            </a:r>
            <a:br>
              <a:rPr lang="en-US" dirty="0" smtClean="0"/>
            </a:br>
            <a:r>
              <a:rPr lang="en-US" dirty="0" smtClean="0"/>
              <a:t>more than 400,000 GNSS vectors</a:t>
            </a:r>
          </a:p>
          <a:p>
            <a:r>
              <a:rPr lang="en-US" b="1" dirty="0" smtClean="0"/>
              <a:t>Realization SAME for CORS</a:t>
            </a:r>
            <a:br>
              <a:rPr lang="en-US" b="1" dirty="0" smtClean="0"/>
            </a:br>
            <a:r>
              <a:rPr lang="en-US" b="1" i="1" dirty="0" smtClean="0"/>
              <a:t>and</a:t>
            </a:r>
            <a:r>
              <a:rPr lang="en-US" b="1" dirty="0" smtClean="0"/>
              <a:t> passive marks</a:t>
            </a:r>
          </a:p>
          <a:p>
            <a:r>
              <a:rPr lang="en-US" b="1" dirty="0" smtClean="0"/>
              <a:t>This is </a:t>
            </a:r>
            <a:r>
              <a:rPr lang="en-US" b="1" i="1" dirty="0" smtClean="0"/>
              <a:t>NOT</a:t>
            </a:r>
            <a:r>
              <a:rPr lang="en-US" b="1" dirty="0" smtClean="0"/>
              <a:t> a new datum! (still NAD 83)</a:t>
            </a:r>
          </a:p>
          <a:p>
            <a:endParaRPr lang="en-US" dirty="0"/>
          </a:p>
        </p:txBody>
      </p:sp>
      <p:pic>
        <p:nvPicPr>
          <p:cNvPr id="4098" name="Picture 2" descr="C:\Survey\Control\Photographs\Monuments\FLAGSTAFF NCMN.JPG"/>
          <p:cNvPicPr>
            <a:picLocks noChangeAspect="1" noChangeArrowheads="1"/>
          </p:cNvPicPr>
          <p:nvPr/>
        </p:nvPicPr>
        <p:blipFill>
          <a:blip r:embed="rId3" cstate="print"/>
          <a:srcRect l="11174" t="528" r="15081" b="1928"/>
          <a:stretch>
            <a:fillRect/>
          </a:stretch>
        </p:blipFill>
        <p:spPr bwMode="auto">
          <a:xfrm>
            <a:off x="6611092" y="4572000"/>
            <a:ext cx="2304308" cy="2286000"/>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1000"/>
                                        <p:tgtEl>
                                          <p:spTgt spid="3">
                                            <p:txEl>
                                              <p:pRg st="8" end="8"/>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New National Adjustment?</a:t>
            </a:r>
            <a:endParaRPr lang="en-US" dirty="0"/>
          </a:p>
        </p:txBody>
      </p:sp>
      <p:sp>
        <p:nvSpPr>
          <p:cNvPr id="3" name="Content Placeholder 2"/>
          <p:cNvSpPr>
            <a:spLocks noGrp="1"/>
          </p:cNvSpPr>
          <p:nvPr>
            <p:ph idx="1"/>
          </p:nvPr>
        </p:nvSpPr>
        <p:spPr>
          <a:xfrm>
            <a:off x="242277" y="1600200"/>
            <a:ext cx="8444523" cy="4886569"/>
          </a:xfrm>
        </p:spPr>
        <p:txBody>
          <a:bodyPr>
            <a:normAutofit/>
          </a:bodyPr>
          <a:lstStyle/>
          <a:p>
            <a:r>
              <a:rPr lang="en-US" dirty="0" smtClean="0"/>
              <a:t>Optimally align passive control with new CORS</a:t>
            </a:r>
          </a:p>
          <a:p>
            <a:r>
              <a:rPr lang="en-US" dirty="0" smtClean="0"/>
              <a:t>Add &gt;1000 projects submitted since 2007 project</a:t>
            </a:r>
          </a:p>
          <a:p>
            <a:pPr lvl="1"/>
            <a:r>
              <a:rPr lang="en-US" dirty="0" smtClean="0"/>
              <a:t>Also observations for Hawaii, other Pacific islands</a:t>
            </a:r>
          </a:p>
          <a:p>
            <a:r>
              <a:rPr lang="en-US" dirty="0" smtClean="0"/>
              <a:t>Network and local accuracies on all stations</a:t>
            </a:r>
          </a:p>
          <a:p>
            <a:pPr lvl="1"/>
            <a:r>
              <a:rPr lang="en-US" dirty="0" smtClean="0"/>
              <a:t>Including future submitted projects</a:t>
            </a:r>
          </a:p>
          <a:p>
            <a:r>
              <a:rPr lang="en-US" dirty="0" smtClean="0"/>
              <a:t>More consistent results in tectonically active areas</a:t>
            </a:r>
          </a:p>
          <a:p>
            <a:pPr lvl="1"/>
            <a:r>
              <a:rPr lang="en-US" dirty="0" smtClean="0"/>
              <a:t>More current data, better tectonic modeling</a:t>
            </a:r>
          </a:p>
          <a:p>
            <a:r>
              <a:rPr lang="en-US" dirty="0" smtClean="0"/>
              <a:t>Better computations and analysis techniques</a:t>
            </a:r>
          </a:p>
          <a:p>
            <a:pPr lvl="1"/>
            <a:r>
              <a:rPr lang="en-US" dirty="0" smtClean="0"/>
              <a:t>E.g., improved outlier detection</a:t>
            </a:r>
          </a:p>
          <a:p>
            <a:pPr lvl="1"/>
            <a:r>
              <a:rPr lang="en-US" dirty="0" smtClean="0"/>
              <a:t>Incorporation of lessons learned from previous national adjustment</a:t>
            </a:r>
          </a:p>
          <a:p>
            <a:endParaRPr lang="en-US" dirty="0"/>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Transformation &amp; Tectonic Complications</a:t>
            </a:r>
            <a:endParaRPr lang="en-US" dirty="0"/>
          </a:p>
        </p:txBody>
      </p:sp>
      <p:sp>
        <p:nvSpPr>
          <p:cNvPr id="3" name="Content Placeholder 2"/>
          <p:cNvSpPr>
            <a:spLocks noGrp="1"/>
          </p:cNvSpPr>
          <p:nvPr>
            <p:ph idx="1"/>
          </p:nvPr>
        </p:nvSpPr>
        <p:spPr>
          <a:xfrm>
            <a:off x="242277" y="1813169"/>
            <a:ext cx="8573478" cy="4595446"/>
          </a:xfrm>
        </p:spPr>
        <p:txBody>
          <a:bodyPr>
            <a:normAutofit/>
          </a:bodyPr>
          <a:lstStyle/>
          <a:p>
            <a:r>
              <a:rPr lang="en-US" dirty="0" smtClean="0"/>
              <a:t>NAD 83(2011) transformation tools?</a:t>
            </a:r>
          </a:p>
          <a:p>
            <a:pPr lvl="1"/>
            <a:r>
              <a:rPr lang="en-US" dirty="0" smtClean="0"/>
              <a:t>NAD 83(2011) </a:t>
            </a:r>
            <a:r>
              <a:rPr lang="en-US" dirty="0" smtClean="0">
                <a:sym typeface="Wingdings" pitchFamily="2" charset="2"/>
              </a:rPr>
              <a:t> (NSRS2007/CORS96)  (HARN)</a:t>
            </a:r>
            <a:endParaRPr lang="en-US" dirty="0" smtClean="0"/>
          </a:p>
          <a:p>
            <a:pPr lvl="1"/>
            <a:r>
              <a:rPr lang="en-US" dirty="0" smtClean="0"/>
              <a:t>Under study by NGS</a:t>
            </a:r>
          </a:p>
          <a:p>
            <a:r>
              <a:rPr lang="en-US" dirty="0" smtClean="0"/>
              <a:t>When is North America not North America?</a:t>
            </a:r>
          </a:p>
          <a:p>
            <a:pPr lvl="1"/>
            <a:r>
              <a:rPr lang="en-US" dirty="0" smtClean="0"/>
              <a:t>Not all stations on the North American tectonic plate</a:t>
            </a:r>
          </a:p>
          <a:p>
            <a:pPr lvl="1"/>
            <a:r>
              <a:rPr lang="en-US" dirty="0" smtClean="0"/>
              <a:t>Pacific plate:  Hawaii and American Samoa</a:t>
            </a:r>
          </a:p>
          <a:p>
            <a:pPr lvl="1"/>
            <a:r>
              <a:rPr lang="en-US" dirty="0" smtClean="0"/>
              <a:t>Mariana plate:  Guam and CNMI</a:t>
            </a:r>
          </a:p>
          <a:p>
            <a:pPr lvl="1"/>
            <a:r>
              <a:rPr lang="en-US" dirty="0" smtClean="0"/>
              <a:t>Caribbean plate:  Referenced to North American plate</a:t>
            </a:r>
          </a:p>
          <a:p>
            <a:pPr lvl="1"/>
            <a:r>
              <a:rPr lang="en-US" dirty="0" smtClean="0"/>
              <a:t>Can relate frames (and epoch dates) with HTDP</a:t>
            </a:r>
          </a:p>
          <a:p>
            <a:pPr lvl="1"/>
            <a:endParaRPr lang="en-US" dirty="0" smtClean="0"/>
          </a:p>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10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10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10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1000"/>
                                        <p:tgtEl>
                                          <p:spTgt spid="3">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0" y="139700"/>
            <a:ext cx="9144000" cy="1384300"/>
          </a:xfrm>
        </p:spPr>
        <p:txBody>
          <a:bodyPr/>
          <a:lstStyle/>
          <a:p>
            <a:pPr eaLnBrk="1" hangingPunct="1"/>
            <a:r>
              <a:rPr lang="en-US" sz="3600" smtClean="0"/>
              <a:t>Tectonic Motions</a:t>
            </a:r>
          </a:p>
        </p:txBody>
      </p:sp>
      <p:pic>
        <p:nvPicPr>
          <p:cNvPr id="30722" name="Picture 2" descr="series"/>
          <p:cNvPicPr>
            <a:picLocks noChangeAspect="1" noChangeArrowheads="1"/>
          </p:cNvPicPr>
          <p:nvPr/>
        </p:nvPicPr>
        <p:blipFill>
          <a:blip r:embed="rId3" cstate="print"/>
          <a:srcRect/>
          <a:stretch>
            <a:fillRect/>
          </a:stretch>
        </p:blipFill>
        <p:spPr bwMode="auto">
          <a:xfrm>
            <a:off x="0" y="0"/>
            <a:ext cx="9143931"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914400" y="1447800"/>
            <a:ext cx="7162800" cy="3048000"/>
          </a:xfrm>
        </p:spPr>
        <p:txBody>
          <a:bodyPr/>
          <a:lstStyle/>
          <a:p>
            <a:r>
              <a:rPr lang="en-US" dirty="0" smtClean="0">
                <a:solidFill>
                  <a:srgbClr val="FF0000"/>
                </a:solidFill>
              </a:rPr>
              <a:t>Improvements in the NSRS</a:t>
            </a:r>
          </a:p>
          <a:p>
            <a:r>
              <a:rPr lang="en-US" dirty="0" smtClean="0">
                <a:solidFill>
                  <a:schemeClr val="accent2"/>
                </a:solidFill>
              </a:rPr>
              <a:t>MultiYear CORS Solution -&gt;NAD83 (2011)</a:t>
            </a:r>
          </a:p>
          <a:p>
            <a:r>
              <a:rPr lang="en-US" dirty="0" smtClean="0">
                <a:solidFill>
                  <a:schemeClr val="accent2"/>
                </a:solidFill>
              </a:rPr>
              <a:t>Geoid12</a:t>
            </a:r>
          </a:p>
          <a:p>
            <a:r>
              <a:rPr lang="en-US" dirty="0" smtClean="0">
                <a:solidFill>
                  <a:schemeClr val="accent2"/>
                </a:solidFill>
              </a:rPr>
              <a:t>New Data Sheets</a:t>
            </a:r>
          </a:p>
          <a:p>
            <a:r>
              <a:rPr lang="en-US" dirty="0" smtClean="0"/>
              <a:t>DS-World</a:t>
            </a:r>
          </a:p>
          <a:p>
            <a:r>
              <a:rPr lang="en-US" dirty="0" smtClean="0">
                <a:solidFill>
                  <a:srgbClr val="FF0000"/>
                </a:solidFill>
              </a:rPr>
              <a:t>OPUS</a:t>
            </a:r>
            <a:r>
              <a:rPr lang="en-US" dirty="0" smtClean="0"/>
              <a:t> </a:t>
            </a:r>
          </a:p>
          <a:p>
            <a:r>
              <a:rPr lang="en-US" dirty="0" smtClean="0">
                <a:solidFill>
                  <a:srgbClr val="FF0000"/>
                </a:solidFill>
              </a:rPr>
              <a:t>CDOT CORS/OPUS Team Efforts</a:t>
            </a:r>
          </a:p>
          <a:p>
            <a:r>
              <a:rPr lang="en-US" dirty="0" smtClean="0"/>
              <a:t>GRAV-D</a:t>
            </a:r>
          </a:p>
          <a:p>
            <a:r>
              <a:rPr lang="en-US" dirty="0" smtClean="0"/>
              <a:t>CBLs</a:t>
            </a:r>
          </a:p>
          <a:p>
            <a:r>
              <a:rPr lang="en-US" dirty="0" smtClean="0"/>
              <a:t>LOCUS</a:t>
            </a:r>
          </a:p>
          <a:p>
            <a:r>
              <a:rPr lang="en-US" dirty="0" smtClean="0">
                <a:solidFill>
                  <a:srgbClr val="FF0000"/>
                </a:solidFill>
              </a:rPr>
              <a:t>RTN</a:t>
            </a:r>
          </a:p>
          <a:p>
            <a:r>
              <a:rPr lang="en-US" dirty="0" smtClean="0">
                <a:solidFill>
                  <a:schemeClr val="accent2"/>
                </a:solidFill>
              </a:rPr>
              <a:t>NGS Advisor Program</a:t>
            </a:r>
          </a:p>
          <a:p>
            <a:r>
              <a:rPr lang="en-US" dirty="0" smtClean="0">
                <a:solidFill>
                  <a:srgbClr val="FF0000"/>
                </a:solidFill>
              </a:rPr>
              <a:t>New Datums (2022)</a:t>
            </a:r>
          </a:p>
          <a:p>
            <a:endParaRPr lang="en-US" dirty="0"/>
          </a:p>
        </p:txBody>
      </p:sp>
      <p:sp>
        <p:nvSpPr>
          <p:cNvPr id="4" name="TextBox 3"/>
          <p:cNvSpPr txBox="1"/>
          <p:nvPr/>
        </p:nvSpPr>
        <p:spPr>
          <a:xfrm rot="18820882">
            <a:off x="4704974" y="3312953"/>
            <a:ext cx="3485249" cy="1015663"/>
          </a:xfrm>
          <a:prstGeom prst="rect">
            <a:avLst/>
          </a:prstGeom>
          <a:noFill/>
        </p:spPr>
        <p:txBody>
          <a:bodyPr wrap="none" rtlCol="0">
            <a:spAutoFit/>
          </a:bodyPr>
          <a:lstStyle/>
          <a:p>
            <a:r>
              <a:rPr lang="en-US" sz="6000" dirty="0" smtClean="0">
                <a:solidFill>
                  <a:srgbClr val="00B050"/>
                </a:solidFill>
              </a:rPr>
              <a:t>CHANGE</a:t>
            </a:r>
            <a:endParaRPr lang="en-US" sz="6000" dirty="0">
              <a:solidFill>
                <a:srgbClr val="00B050"/>
              </a:solidFill>
            </a:endParaRPr>
          </a:p>
        </p:txBody>
      </p:sp>
      <p:sp>
        <p:nvSpPr>
          <p:cNvPr id="5" name="TextBox 4"/>
          <p:cNvSpPr txBox="1"/>
          <p:nvPr/>
        </p:nvSpPr>
        <p:spPr>
          <a:xfrm rot="18820882">
            <a:off x="4971302" y="4121863"/>
            <a:ext cx="4324197" cy="769441"/>
          </a:xfrm>
          <a:prstGeom prst="rect">
            <a:avLst/>
          </a:prstGeom>
          <a:noFill/>
        </p:spPr>
        <p:txBody>
          <a:bodyPr wrap="none" rtlCol="0">
            <a:spAutoFit/>
          </a:bodyPr>
          <a:lstStyle/>
          <a:p>
            <a:r>
              <a:rPr lang="en-US" sz="4400" dirty="0" smtClean="0">
                <a:solidFill>
                  <a:srgbClr val="00B050"/>
                </a:solidFill>
              </a:rPr>
              <a:t>Improvements</a:t>
            </a:r>
            <a:endParaRPr lang="en-US" sz="4400" dirty="0">
              <a:solidFill>
                <a:srgbClr val="00B05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685800" y="1905000"/>
            <a:ext cx="8077200" cy="1570038"/>
          </a:xfrm>
          <a:prstGeom prst="rect">
            <a:avLst/>
          </a:prstGeom>
          <a:noFill/>
          <a:ln w="9525">
            <a:noFill/>
            <a:miter lim="800000"/>
            <a:headEnd/>
            <a:tailEnd/>
          </a:ln>
        </p:spPr>
        <p:txBody>
          <a:bodyPr>
            <a:spAutoFit/>
          </a:bodyPr>
          <a:lstStyle/>
          <a:p>
            <a:r>
              <a:rPr lang="en-US" sz="2400">
                <a:latin typeface="Calibri" pitchFamily="34" charset="0"/>
              </a:rPr>
              <a:t>“Furthermore, NGS will provide simple transformation tools between historic and current datums and reference frames used by NGS, in four dimensions, </a:t>
            </a:r>
            <a:r>
              <a:rPr lang="en-US" sz="2400" u="sng">
                <a:latin typeface="Calibri" pitchFamily="34" charset="0"/>
              </a:rPr>
              <a:t>wherever practical and possible</a:t>
            </a:r>
            <a:r>
              <a:rPr lang="en-US" sz="2400">
                <a:latin typeface="Calibri" pitchFamily="34" charset="0"/>
              </a:rPr>
              <a:t>.”</a:t>
            </a:r>
          </a:p>
        </p:txBody>
      </p:sp>
      <p:sp>
        <p:nvSpPr>
          <p:cNvPr id="44035" name="TextBox 3"/>
          <p:cNvSpPr txBox="1">
            <a:spLocks noChangeArrowheads="1"/>
          </p:cNvSpPr>
          <p:nvPr/>
        </p:nvSpPr>
        <p:spPr bwMode="auto">
          <a:xfrm>
            <a:off x="685800" y="3810000"/>
            <a:ext cx="8077200" cy="2308225"/>
          </a:xfrm>
          <a:prstGeom prst="rect">
            <a:avLst/>
          </a:prstGeom>
          <a:noFill/>
          <a:ln w="9525">
            <a:noFill/>
            <a:miter lim="800000"/>
            <a:headEnd/>
            <a:tailEnd/>
          </a:ln>
        </p:spPr>
        <p:txBody>
          <a:bodyPr>
            <a:spAutoFit/>
          </a:bodyPr>
          <a:lstStyle/>
          <a:p>
            <a:r>
              <a:rPr lang="en-US" sz="2400">
                <a:latin typeface="Calibri" pitchFamily="34" charset="0"/>
              </a:rPr>
              <a:t>There is no NGS-sanctioned transformation from NAD 83(HARN) to NAD 83(NSRS2007).  Therefore, if your data are on a realization prior to NAD 83(NSRS2007) you will either have to get them on NSRS2007 (or 2011) or ignore the position shift and transform them to the new datum.  NGS’s OPUS may be the answer for you.</a:t>
            </a:r>
          </a:p>
        </p:txBody>
      </p:sp>
      <p:sp>
        <p:nvSpPr>
          <p:cNvPr id="44036" name="Title 4"/>
          <p:cNvSpPr>
            <a:spLocks noGrp="1"/>
          </p:cNvSpPr>
          <p:nvPr>
            <p:ph type="title"/>
          </p:nvPr>
        </p:nvSpPr>
        <p:spPr>
          <a:xfrm>
            <a:off x="685800" y="609600"/>
            <a:ext cx="8229600" cy="1143000"/>
          </a:xfrm>
        </p:spPr>
        <p:txBody>
          <a:bodyPr/>
          <a:lstStyle/>
          <a:p>
            <a:pPr eaLnBrk="1" hangingPunct="1"/>
            <a:r>
              <a:rPr lang="en-US" sz="3600" smtClean="0"/>
              <a:t>How to get to the New Geometric Datum</a:t>
            </a:r>
          </a:p>
        </p:txBody>
      </p:sp>
      <p:pic>
        <p:nvPicPr>
          <p:cNvPr id="1026" name="Picture 2" descr="C:\Advisor Stuff\Information\NSRS 2007\Vector plot\Tucson.jpg"/>
          <p:cNvPicPr>
            <a:picLocks noChangeAspect="1" noChangeArrowheads="1"/>
          </p:cNvPicPr>
          <p:nvPr/>
        </p:nvPicPr>
        <p:blipFill>
          <a:blip r:embed="rId3" cstate="print"/>
          <a:srcRect/>
          <a:stretch>
            <a:fillRect/>
          </a:stretch>
        </p:blipFill>
        <p:spPr bwMode="auto">
          <a:xfrm>
            <a:off x="304800" y="0"/>
            <a:ext cx="8228013" cy="6858000"/>
          </a:xfrm>
          <a:prstGeom prst="rect">
            <a:avLst/>
          </a:prstGeom>
          <a:noFill/>
          <a:ln w="9525">
            <a:noFill/>
            <a:miter lim="800000"/>
            <a:headEnd/>
            <a:tailEnd/>
          </a:ln>
        </p:spPr>
      </p:pic>
      <p:sp>
        <p:nvSpPr>
          <p:cNvPr id="6" name="TextBox 5"/>
          <p:cNvSpPr txBox="1"/>
          <p:nvPr/>
        </p:nvSpPr>
        <p:spPr>
          <a:xfrm>
            <a:off x="6019800" y="6096000"/>
            <a:ext cx="2971800" cy="646113"/>
          </a:xfrm>
          <a:prstGeom prst="rect">
            <a:avLst/>
          </a:prstGeom>
          <a:solidFill>
            <a:schemeClr val="bg1"/>
          </a:solidFill>
          <a:effectLst>
            <a:outerShdw blurRad="50800" dist="38100" dir="2700000" algn="tl" rotWithShape="0">
              <a:prstClr val="black">
                <a:alpha val="80000"/>
              </a:prstClr>
            </a:outerShdw>
          </a:effectLst>
        </p:spPr>
        <p:txBody>
          <a:bodyPr>
            <a:spAutoFit/>
          </a:bodyPr>
          <a:lstStyle/>
          <a:p>
            <a:pPr fontAlgn="auto">
              <a:spcBef>
                <a:spcPts val="0"/>
              </a:spcBef>
              <a:spcAft>
                <a:spcPts val="0"/>
              </a:spcAft>
              <a:defRPr/>
            </a:pPr>
            <a:r>
              <a:rPr lang="en-US" dirty="0">
                <a:latin typeface="+mn-lt"/>
              </a:rPr>
              <a:t>Shift from HARN to NSRS2007</a:t>
            </a:r>
          </a:p>
          <a:p>
            <a:pPr algn="ctr" fontAlgn="auto">
              <a:spcBef>
                <a:spcPts val="0"/>
              </a:spcBef>
              <a:spcAft>
                <a:spcPts val="0"/>
              </a:spcAft>
              <a:defRPr/>
            </a:pPr>
            <a:r>
              <a:rPr lang="en-US" dirty="0">
                <a:latin typeface="+mn-lt"/>
              </a:rPr>
              <a:t>Tucson, AZ</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457200"/>
            <a:ext cx="8229600" cy="609600"/>
          </a:xfrm>
        </p:spPr>
        <p:txBody>
          <a:bodyPr/>
          <a:lstStyle/>
          <a:p>
            <a:pPr eaLnBrk="1" hangingPunct="1"/>
            <a:r>
              <a:rPr lang="en-US" sz="3600" dirty="0" smtClean="0"/>
              <a:t>Future Milestones of the NSRS</a:t>
            </a:r>
          </a:p>
        </p:txBody>
      </p:sp>
      <p:sp>
        <p:nvSpPr>
          <p:cNvPr id="3" name="Content Placeholder 2"/>
          <p:cNvSpPr>
            <a:spLocks noGrp="1"/>
          </p:cNvSpPr>
          <p:nvPr>
            <p:ph idx="1"/>
          </p:nvPr>
        </p:nvSpPr>
        <p:spPr>
          <a:xfrm>
            <a:off x="457200" y="1219200"/>
            <a:ext cx="8686800" cy="4876800"/>
          </a:xfrm>
        </p:spPr>
        <p:txBody>
          <a:bodyPr/>
          <a:lstStyle/>
          <a:p>
            <a:pPr marL="457200" indent="-457200" eaLnBrk="1" hangingPunct="1">
              <a:spcBef>
                <a:spcPts val="0"/>
              </a:spcBef>
              <a:buFont typeface="+mj-lt"/>
              <a:buAutoNum type="arabicPeriod"/>
              <a:defRPr/>
            </a:pPr>
            <a:r>
              <a:rPr lang="en-US" sz="2400" dirty="0" smtClean="0"/>
              <a:t>Multi-Year CORS solution – </a:t>
            </a:r>
          </a:p>
          <a:p>
            <a:pPr marL="914400" lvl="1" indent="-457200" eaLnBrk="1" hangingPunct="1">
              <a:spcBef>
                <a:spcPts val="0"/>
              </a:spcBef>
              <a:buFont typeface="Arial" charset="0"/>
              <a:buChar char="–"/>
              <a:defRPr/>
            </a:pPr>
            <a:r>
              <a:rPr lang="en-US" dirty="0" smtClean="0"/>
              <a:t>Completed (for all intents and purposes)</a:t>
            </a:r>
          </a:p>
          <a:p>
            <a:pPr marL="457200" indent="-457200" eaLnBrk="1" hangingPunct="1">
              <a:spcBef>
                <a:spcPts val="0"/>
              </a:spcBef>
              <a:buFont typeface="+mj-lt"/>
              <a:buAutoNum type="arabicPeriod"/>
              <a:defRPr/>
            </a:pPr>
            <a:r>
              <a:rPr lang="en-US" sz="2400" dirty="0" smtClean="0"/>
              <a:t>National Adjustment (geometric) of passive control</a:t>
            </a:r>
          </a:p>
          <a:p>
            <a:pPr marL="914400" lvl="1" indent="-457200" eaLnBrk="1" hangingPunct="1">
              <a:spcBef>
                <a:spcPts val="0"/>
              </a:spcBef>
              <a:buFont typeface="Arial" charset="0"/>
              <a:buChar char="–"/>
              <a:defRPr/>
            </a:pPr>
            <a:r>
              <a:rPr lang="en-US" dirty="0" smtClean="0"/>
              <a:t>2012</a:t>
            </a:r>
          </a:p>
          <a:p>
            <a:pPr marL="457200" indent="-457200" eaLnBrk="1" hangingPunct="1">
              <a:spcBef>
                <a:spcPts val="0"/>
              </a:spcBef>
              <a:buFont typeface="+mj-lt"/>
              <a:buAutoNum type="arabicPeriod"/>
              <a:defRPr/>
            </a:pPr>
            <a:r>
              <a:rPr lang="en-US" sz="2400" dirty="0" smtClean="0"/>
              <a:t>Hybrid Geoid Model using new ellipsoid heights</a:t>
            </a:r>
          </a:p>
          <a:p>
            <a:pPr marL="914400" lvl="1" indent="-457200" eaLnBrk="1" hangingPunct="1">
              <a:spcBef>
                <a:spcPts val="0"/>
              </a:spcBef>
              <a:buFont typeface="Arial" charset="0"/>
              <a:buChar char="–"/>
              <a:defRPr/>
            </a:pPr>
            <a:r>
              <a:rPr lang="en-US" dirty="0" smtClean="0"/>
              <a:t>2012</a:t>
            </a:r>
          </a:p>
          <a:p>
            <a:pPr marL="457200" indent="-457200" eaLnBrk="1" hangingPunct="1">
              <a:spcBef>
                <a:spcPts val="0"/>
              </a:spcBef>
              <a:buFont typeface="+mj-lt"/>
              <a:buAutoNum type="arabicPeriod"/>
              <a:defRPr/>
            </a:pPr>
            <a:r>
              <a:rPr lang="en-US" sz="2400" dirty="0" smtClean="0"/>
              <a:t>National Adjustment (vertical) of GPS passive marks</a:t>
            </a:r>
          </a:p>
          <a:p>
            <a:pPr marL="857250" lvl="1" indent="-457200" eaLnBrk="1" hangingPunct="1">
              <a:spcBef>
                <a:spcPts val="0"/>
              </a:spcBef>
              <a:buFont typeface="Arial" charset="0"/>
              <a:buChar char="–"/>
              <a:defRPr/>
            </a:pPr>
            <a:r>
              <a:rPr lang="en-US" dirty="0" smtClean="0"/>
              <a:t>Under consideration</a:t>
            </a:r>
          </a:p>
          <a:p>
            <a:pPr marL="857250" lvl="1" indent="-457200" eaLnBrk="1" hangingPunct="1">
              <a:spcBef>
                <a:spcPts val="0"/>
              </a:spcBef>
              <a:buFont typeface="Arial" charset="0"/>
              <a:buChar char="–"/>
              <a:defRPr/>
            </a:pPr>
            <a:r>
              <a:rPr lang="en-US" dirty="0" smtClean="0"/>
              <a:t>This not adjusting the leveling network</a:t>
            </a:r>
          </a:p>
          <a:p>
            <a:pPr marL="457200" indent="-457200" eaLnBrk="1" hangingPunct="1">
              <a:spcBef>
                <a:spcPts val="0"/>
              </a:spcBef>
              <a:buFont typeface="+mj-lt"/>
              <a:buAutoNum type="arabicPeriod"/>
              <a:defRPr/>
            </a:pPr>
            <a:r>
              <a:rPr lang="en-US" sz="2400" dirty="0" smtClean="0"/>
              <a:t>Adoption of new datums</a:t>
            </a:r>
          </a:p>
          <a:p>
            <a:pPr marL="914400" lvl="1" indent="-457200" eaLnBrk="1" hangingPunct="1">
              <a:spcBef>
                <a:spcPts val="0"/>
              </a:spcBef>
              <a:buFont typeface="Arial" charset="0"/>
              <a:buChar char="–"/>
              <a:defRPr/>
            </a:pPr>
            <a:r>
              <a:rPr lang="en-US" dirty="0" smtClean="0"/>
              <a:t>Geometric, could happen any time</a:t>
            </a:r>
          </a:p>
          <a:p>
            <a:pPr marL="914400" lvl="1" indent="-457200" eaLnBrk="1" hangingPunct="1">
              <a:spcBef>
                <a:spcPts val="0"/>
              </a:spcBef>
              <a:buFont typeface="Arial" charset="0"/>
              <a:buChar char="–"/>
              <a:defRPr/>
            </a:pPr>
            <a:r>
              <a:rPr lang="en-US" dirty="0" smtClean="0"/>
              <a:t>Vertical, requires completion </a:t>
            </a:r>
            <a:r>
              <a:rPr lang="en-US" sz="2400" dirty="0" smtClean="0"/>
              <a:t>of GRAV-D</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1000"/>
                                        <p:tgtEl>
                                          <p:spTgt spid="3">
                                            <p:txEl>
                                              <p:pRg st="7" end="7"/>
                                            </p:txEl>
                                          </p:spTgt>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z="2800" dirty="0" smtClean="0"/>
              <a:t>How to Plan for the Future</a:t>
            </a:r>
          </a:p>
        </p:txBody>
      </p:sp>
      <p:sp>
        <p:nvSpPr>
          <p:cNvPr id="3" name="Content Placeholder 2"/>
          <p:cNvSpPr>
            <a:spLocks noGrp="1"/>
          </p:cNvSpPr>
          <p:nvPr>
            <p:ph idx="1"/>
          </p:nvPr>
        </p:nvSpPr>
        <p:spPr>
          <a:xfrm>
            <a:off x="457200" y="1371600"/>
            <a:ext cx="8229600" cy="5029200"/>
          </a:xfrm>
        </p:spPr>
        <p:txBody>
          <a:bodyPr/>
          <a:lstStyle/>
          <a:p>
            <a:pPr eaLnBrk="1" hangingPunct="1"/>
            <a:r>
              <a:rPr lang="en-US" dirty="0" smtClean="0"/>
              <a:t>Move to a contemporary realization of NAD 83</a:t>
            </a:r>
          </a:p>
          <a:p>
            <a:pPr lvl="1" eaLnBrk="1" hangingPunct="1"/>
            <a:r>
              <a:rPr lang="en-US" sz="1800" dirty="0" smtClean="0"/>
              <a:t>No NAD 83(HARN) &lt;-&gt; NAD 83(NSRS2007) tool</a:t>
            </a:r>
          </a:p>
          <a:p>
            <a:pPr eaLnBrk="1" hangingPunct="1"/>
            <a:r>
              <a:rPr lang="en-US" dirty="0" smtClean="0"/>
              <a:t>Obtain precise ellipsoid heights on NAVD 88 bench marks (OPUS, contact NGS Geodetic Advisor(s))</a:t>
            </a:r>
          </a:p>
          <a:p>
            <a:pPr lvl="1" eaLnBrk="1" hangingPunct="1"/>
            <a:r>
              <a:rPr lang="en-US" sz="1800" dirty="0" smtClean="0"/>
              <a:t>Improves hybrid </a:t>
            </a:r>
            <a:r>
              <a:rPr lang="en-US" sz="1800" dirty="0" err="1" smtClean="0"/>
              <a:t>geoid</a:t>
            </a:r>
            <a:r>
              <a:rPr lang="en-US" sz="1800" dirty="0" smtClean="0"/>
              <a:t> models and provides “hard points” in new vertical datum</a:t>
            </a:r>
          </a:p>
          <a:p>
            <a:pPr eaLnBrk="1" hangingPunct="1"/>
            <a:r>
              <a:rPr lang="en-US" dirty="0" smtClean="0"/>
              <a:t>Move off of NGVD 29 to NAVD 88</a:t>
            </a:r>
          </a:p>
          <a:p>
            <a:pPr lvl="1" eaLnBrk="1" hangingPunct="1"/>
            <a:r>
              <a:rPr lang="en-US" sz="1800" dirty="0" smtClean="0"/>
              <a:t>Understand the accuracy of VERTCON in your area</a:t>
            </a:r>
          </a:p>
          <a:p>
            <a:pPr eaLnBrk="1" hangingPunct="1"/>
            <a:r>
              <a:rPr lang="en-US" dirty="0" smtClean="0"/>
              <a:t>Move away from passive marks to GNSS</a:t>
            </a:r>
          </a:p>
          <a:p>
            <a:pPr lvl="1" eaLnBrk="1" hangingPunct="1"/>
            <a:r>
              <a:rPr lang="en-US" sz="1800" dirty="0" smtClean="0"/>
              <a:t>Especially move off of classical passive control</a:t>
            </a:r>
          </a:p>
          <a:p>
            <a:pPr eaLnBrk="1" hangingPunct="1"/>
            <a:r>
              <a:rPr lang="en-US" dirty="0" smtClean="0"/>
              <a:t>Require/provide complete metadata for all survey/mapping contracts</a:t>
            </a:r>
          </a:p>
          <a:p>
            <a:pPr lvl="1" eaLnBrk="1" hangingPunct="1"/>
            <a:r>
              <a:rPr lang="en-US" sz="1800" dirty="0" smtClean="0"/>
              <a:t>How did they get the positions/heights?</a:t>
            </a:r>
          </a:p>
          <a:p>
            <a:pPr lvl="1" eaLnBrk="1" hangingPunct="1"/>
            <a:r>
              <a:rPr lang="en-US" sz="1800" dirty="0" smtClean="0"/>
              <a:t>Survey Manual/Spatial Data Accuracy and </a:t>
            </a:r>
            <a:r>
              <a:rPr lang="en-US" sz="1800" dirty="0" err="1" smtClean="0"/>
              <a:t>Georeferencing</a:t>
            </a:r>
            <a:r>
              <a:rPr lang="en-US" sz="1800" dirty="0" smtClean="0"/>
              <a:t> Standards</a:t>
            </a:r>
            <a:endParaRPr lang="en-US" sz="20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10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1000"/>
                                        <p:tgtEl>
                                          <p:spTgt spid="3">
                                            <p:txEl>
                                              <p:pRg st="8" end="8"/>
                                            </p:txEl>
                                          </p:spTgt>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6"/>
          <p:cNvSpPr txBox="1">
            <a:spLocks/>
          </p:cNvSpPr>
          <p:nvPr/>
        </p:nvSpPr>
        <p:spPr bwMode="auto">
          <a:xfrm>
            <a:off x="533400" y="1752600"/>
            <a:ext cx="80772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A Question to Consider:</a:t>
            </a:r>
          </a:p>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r>
              <a:rPr kumimoji="0" lang="en-US" sz="2800" b="0" i="1" u="none" strike="noStrike" kern="0" cap="none" spc="0" normalizeH="0" baseline="0" noProof="0" dirty="0" smtClean="0">
                <a:ln>
                  <a:noFill/>
                </a:ln>
                <a:solidFill>
                  <a:schemeClr val="tx1"/>
                </a:solidFill>
                <a:effectLst/>
                <a:uLnTx/>
                <a:uFillTx/>
                <a:latin typeface="+mn-lt"/>
                <a:ea typeface="+mn-ea"/>
                <a:cs typeface="+mn-cs"/>
              </a:rPr>
              <a:t>What is good enough </a:t>
            </a:r>
          </a:p>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r>
              <a:rPr kumimoji="0" lang="en-US" sz="2800" b="0" i="1" u="none" strike="noStrike" kern="0" cap="none" spc="0" normalizeH="0" baseline="0" noProof="0" dirty="0" smtClean="0">
                <a:ln>
                  <a:noFill/>
                </a:ln>
                <a:solidFill>
                  <a:schemeClr val="tx1"/>
                </a:solidFill>
                <a:effectLst/>
                <a:uLnTx/>
                <a:uFillTx/>
                <a:latin typeface="+mn-lt"/>
                <a:ea typeface="+mn-ea"/>
                <a:cs typeface="+mn-cs"/>
              </a:rPr>
              <a:t>with respect to the NSRS,</a:t>
            </a:r>
          </a:p>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r>
              <a:rPr kumimoji="0" lang="en-US" sz="2800" b="0" i="1" u="none" strike="noStrike" kern="0" cap="none" spc="0" normalizeH="0" baseline="0" noProof="0" dirty="0" smtClean="0">
                <a:ln>
                  <a:noFill/>
                </a:ln>
                <a:solidFill>
                  <a:schemeClr val="tx1"/>
                </a:solidFill>
                <a:effectLst/>
                <a:uLnTx/>
                <a:uFillTx/>
                <a:latin typeface="+mn-lt"/>
                <a:ea typeface="+mn-ea"/>
                <a:cs typeface="+mn-cs"/>
              </a:rPr>
              <a:t> i.e. have we reached a level of precision and accuracy where further realizations (adjustments) are unnecessary?</a:t>
            </a:r>
            <a:endParaRPr kumimoji="0" lang="en-US" sz="2800" b="0" i="1"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1000"/>
                                        <p:tgtEl>
                                          <p:spTgt spid="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Near-future plans &amp; possibilities</a:t>
            </a:r>
            <a:endParaRPr lang="en-US" sz="2800" dirty="0"/>
          </a:p>
        </p:txBody>
      </p:sp>
      <p:sp>
        <p:nvSpPr>
          <p:cNvPr id="3" name="Content Placeholder 2"/>
          <p:cNvSpPr>
            <a:spLocks noGrp="1"/>
          </p:cNvSpPr>
          <p:nvPr>
            <p:ph idx="1"/>
          </p:nvPr>
        </p:nvSpPr>
        <p:spPr>
          <a:xfrm>
            <a:off x="242277" y="1417638"/>
            <a:ext cx="8596923" cy="4834670"/>
          </a:xfrm>
        </p:spPr>
        <p:txBody>
          <a:bodyPr>
            <a:normAutofit/>
          </a:bodyPr>
          <a:lstStyle/>
          <a:p>
            <a:r>
              <a:rPr lang="en-US" b="1" dirty="0" smtClean="0"/>
              <a:t>New hybrid geoid model (GEOID12)</a:t>
            </a:r>
          </a:p>
          <a:p>
            <a:pPr lvl="1"/>
            <a:r>
              <a:rPr lang="en-US" dirty="0" smtClean="0"/>
              <a:t>Use NAD 83(2011) epoch 2010.00 ellipsoid heights on NAVD 88 benchmarks</a:t>
            </a:r>
          </a:p>
          <a:p>
            <a:pPr lvl="1"/>
            <a:r>
              <a:rPr lang="en-US" dirty="0" smtClean="0"/>
              <a:t>Might also use OPUS-Database results on NAVD 88 BMs</a:t>
            </a:r>
          </a:p>
          <a:p>
            <a:r>
              <a:rPr lang="en-US" b="1" i="1" dirty="0" smtClean="0"/>
              <a:t>May</a:t>
            </a:r>
            <a:r>
              <a:rPr lang="en-US" dirty="0" smtClean="0"/>
              <a:t> perform national vertical adjustment</a:t>
            </a:r>
          </a:p>
          <a:p>
            <a:pPr lvl="1"/>
            <a:r>
              <a:rPr lang="en-US" dirty="0" smtClean="0"/>
              <a:t>Constrain vertically to NAVD 88 benchmarks</a:t>
            </a:r>
          </a:p>
          <a:p>
            <a:pPr lvl="2"/>
            <a:r>
              <a:rPr lang="en-US" dirty="0" smtClean="0"/>
              <a:t>Perform as simultaneous nationwide adjustment</a:t>
            </a:r>
          </a:p>
          <a:p>
            <a:pPr lvl="1"/>
            <a:r>
              <a:rPr lang="en-US" dirty="0" smtClean="0"/>
              <a:t>GNSS-derived orthometric heights</a:t>
            </a:r>
          </a:p>
          <a:p>
            <a:pPr lvl="2"/>
            <a:r>
              <a:rPr lang="en-US" dirty="0" smtClean="0"/>
              <a:t>NAD 83(2011) ellipsoid heights with GEOID12</a:t>
            </a:r>
          </a:p>
          <a:p>
            <a:pPr lvl="2"/>
            <a:r>
              <a:rPr lang="en-US" b="1" i="1" dirty="0" smtClean="0"/>
              <a:t>NOT</a:t>
            </a:r>
            <a:r>
              <a:rPr lang="en-US" dirty="0" smtClean="0"/>
              <a:t> a readjustment of NAVD 88 leveling</a:t>
            </a: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Hybrid Geoid models (alternative).jpg"/>
          <p:cNvPicPr>
            <a:picLocks noChangeAspect="1"/>
          </p:cNvPicPr>
          <p:nvPr/>
        </p:nvPicPr>
        <p:blipFill>
          <a:blip r:embed="rId3" cstate="print"/>
          <a:srcRect/>
          <a:stretch>
            <a:fillRect/>
          </a:stretch>
        </p:blipFill>
        <p:spPr bwMode="auto">
          <a:xfrm>
            <a:off x="134938" y="0"/>
            <a:ext cx="8874125" cy="6858000"/>
          </a:xfrm>
          <a:prstGeom prst="rect">
            <a:avLst/>
          </a:prstGeom>
          <a:noFill/>
          <a:ln w="9525">
            <a:noFill/>
            <a:miter lim="800000"/>
            <a:headEnd/>
            <a:tailEnd/>
          </a:ln>
        </p:spPr>
      </p:pic>
      <p:sp>
        <p:nvSpPr>
          <p:cNvPr id="3" name="TextBox 2"/>
          <p:cNvSpPr txBox="1"/>
          <p:nvPr/>
        </p:nvSpPr>
        <p:spPr>
          <a:xfrm>
            <a:off x="3200400" y="6172200"/>
            <a:ext cx="3124200" cy="369888"/>
          </a:xfrm>
          <a:prstGeom prst="rect">
            <a:avLst/>
          </a:prstGeom>
          <a:solidFill>
            <a:srgbClr val="FFCC66"/>
          </a:solidFill>
          <a:ln w="12700" cmpd="dbl">
            <a:solidFill>
              <a:schemeClr val="tx1"/>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b="1" dirty="0" smtClean="0">
                <a:latin typeface="+mn-lt"/>
              </a:rPr>
              <a:t>-</a:t>
            </a:r>
            <a:r>
              <a:rPr lang="en-US" b="1" dirty="0">
                <a:latin typeface="+mn-lt"/>
              </a:rPr>
              <a:t>1.18 ft  to  +1.28 ft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Final Geoid09 Differences (m) no name.jpg"/>
          <p:cNvPicPr>
            <a:picLocks noChangeAspect="1"/>
          </p:cNvPicPr>
          <p:nvPr/>
        </p:nvPicPr>
        <p:blipFill>
          <a:blip r:embed="rId3" cstate="print"/>
          <a:srcRect/>
          <a:stretch>
            <a:fillRect/>
          </a:stretch>
        </p:blipFill>
        <p:spPr bwMode="auto">
          <a:xfrm>
            <a:off x="134938" y="0"/>
            <a:ext cx="8874125" cy="6858000"/>
          </a:xfrm>
          <a:prstGeom prst="rect">
            <a:avLst/>
          </a:prstGeom>
          <a:noFill/>
          <a:ln w="9525">
            <a:noFill/>
            <a:miter lim="800000"/>
            <a:headEnd/>
            <a:tailEnd/>
          </a:ln>
        </p:spPr>
      </p:pic>
      <p:sp>
        <p:nvSpPr>
          <p:cNvPr id="3" name="TextBox 2"/>
          <p:cNvSpPr txBox="1"/>
          <p:nvPr/>
        </p:nvSpPr>
        <p:spPr>
          <a:xfrm>
            <a:off x="533400" y="838200"/>
            <a:ext cx="8321675" cy="3600986"/>
          </a:xfrm>
          <a:prstGeom prst="rect">
            <a:avLst/>
          </a:prstGeom>
          <a:solidFill>
            <a:srgbClr val="FF0000"/>
          </a:solidFill>
          <a:effectLst>
            <a:outerShdw blurRad="50800" dist="190500" dir="2700000" algn="tl" rotWithShape="0">
              <a:prstClr val="black">
                <a:alpha val="71000"/>
              </a:prstClr>
            </a:outerShdw>
          </a:effectLst>
        </p:spPr>
        <p:txBody>
          <a:bodyPr wrap="square">
            <a:spAutoFit/>
          </a:bodyPr>
          <a:lstStyle/>
          <a:p>
            <a:pPr algn="ctr" fontAlgn="auto">
              <a:spcBef>
                <a:spcPts val="0"/>
              </a:spcBef>
              <a:spcAft>
                <a:spcPts val="0"/>
              </a:spcAft>
              <a:defRPr/>
            </a:pPr>
            <a:r>
              <a:rPr lang="en-US" sz="2400" b="1" dirty="0">
                <a:solidFill>
                  <a:srgbClr val="000000"/>
                </a:solidFill>
                <a:latin typeface="+mn-lt"/>
              </a:rPr>
              <a:t>GPS-derived orthometric heights Warning #1</a:t>
            </a:r>
          </a:p>
          <a:p>
            <a:pPr algn="ctr" fontAlgn="auto">
              <a:spcBef>
                <a:spcPts val="0"/>
              </a:spcBef>
              <a:spcAft>
                <a:spcPts val="0"/>
              </a:spcAft>
              <a:defRPr/>
            </a:pPr>
            <a:r>
              <a:rPr lang="en-US" sz="2400" b="1" dirty="0">
                <a:solidFill>
                  <a:srgbClr val="000000"/>
                </a:solidFill>
                <a:latin typeface="+mn-lt"/>
              </a:rPr>
              <a:t>H ≈ h - N</a:t>
            </a:r>
          </a:p>
          <a:p>
            <a:pPr algn="ctr" fontAlgn="auto">
              <a:spcBef>
                <a:spcPts val="0"/>
              </a:spcBef>
              <a:spcAft>
                <a:spcPts val="0"/>
              </a:spcAft>
              <a:defRPr/>
            </a:pPr>
            <a:r>
              <a:rPr lang="en-US" sz="2400" b="1" dirty="0">
                <a:solidFill>
                  <a:srgbClr val="000000"/>
                </a:solidFill>
                <a:latin typeface="+mn-lt"/>
              </a:rPr>
              <a:t>NAVD 88 height ≈ NAD 83 ellipsoid height - GEOID03 </a:t>
            </a:r>
          </a:p>
          <a:p>
            <a:pPr algn="ctr" fontAlgn="auto">
              <a:spcBef>
                <a:spcPts val="0"/>
              </a:spcBef>
              <a:spcAft>
                <a:spcPts val="0"/>
              </a:spcAft>
              <a:defRPr/>
            </a:pPr>
            <a:r>
              <a:rPr lang="en-US" sz="2400" b="1" dirty="0">
                <a:solidFill>
                  <a:srgbClr val="000000"/>
                </a:solidFill>
                <a:latin typeface="+mn-lt"/>
              </a:rPr>
              <a:t>NAVD 88 height ≈ NAD 83 ellipsoid height - GEOID09 </a:t>
            </a:r>
          </a:p>
          <a:p>
            <a:pPr algn="ctr" fontAlgn="auto">
              <a:spcBef>
                <a:spcPts val="0"/>
              </a:spcBef>
              <a:spcAft>
                <a:spcPts val="0"/>
              </a:spcAft>
              <a:defRPr/>
            </a:pPr>
            <a:endParaRPr lang="en-US" sz="2400" b="1" dirty="0">
              <a:latin typeface="+mn-lt"/>
            </a:endParaRPr>
          </a:p>
          <a:p>
            <a:pPr algn="ctr" fontAlgn="auto">
              <a:spcBef>
                <a:spcPts val="0"/>
              </a:spcBef>
              <a:spcAft>
                <a:spcPts val="0"/>
              </a:spcAft>
              <a:defRPr/>
            </a:pPr>
            <a:r>
              <a:rPr lang="en-US" sz="2000" b="1" dirty="0">
                <a:solidFill>
                  <a:srgbClr val="000000"/>
                </a:solidFill>
                <a:latin typeface="+mn-lt"/>
              </a:rPr>
              <a:t>Provide, to client(s), datum &amp; realization, ellipsoid heights, geoid model used, methodology (e.g. OPUS or adjusted survey), along with orthometric heights.</a:t>
            </a:r>
          </a:p>
        </p:txBody>
      </p:sp>
      <p:sp>
        <p:nvSpPr>
          <p:cNvPr id="4" name="TextBox 3"/>
          <p:cNvSpPr txBox="1"/>
          <p:nvPr/>
        </p:nvSpPr>
        <p:spPr>
          <a:xfrm>
            <a:off x="533400" y="914400"/>
            <a:ext cx="8321675" cy="3170099"/>
          </a:xfrm>
          <a:prstGeom prst="rect">
            <a:avLst/>
          </a:prstGeom>
          <a:solidFill>
            <a:srgbClr val="FF0000"/>
          </a:solidFill>
          <a:effectLst>
            <a:outerShdw blurRad="50800" dist="190500" dir="2700000" algn="tl" rotWithShape="0">
              <a:prstClr val="black">
                <a:alpha val="71000"/>
              </a:prstClr>
            </a:outerShdw>
          </a:effectLst>
        </p:spPr>
        <p:txBody>
          <a:bodyPr>
            <a:spAutoFit/>
          </a:bodyPr>
          <a:lstStyle/>
          <a:p>
            <a:pPr algn="ctr" fontAlgn="auto">
              <a:spcBef>
                <a:spcPts val="0"/>
              </a:spcBef>
              <a:spcAft>
                <a:spcPts val="0"/>
              </a:spcAft>
              <a:defRPr/>
            </a:pPr>
            <a:r>
              <a:rPr lang="en-US" sz="2000" b="1" dirty="0">
                <a:solidFill>
                  <a:srgbClr val="000000"/>
                </a:solidFill>
                <a:latin typeface="+mn-lt"/>
              </a:rPr>
              <a:t>GPS-derived orthometric heights Warning #2</a:t>
            </a:r>
          </a:p>
          <a:p>
            <a:pPr algn="ctr" fontAlgn="auto">
              <a:spcBef>
                <a:spcPts val="0"/>
              </a:spcBef>
              <a:spcAft>
                <a:spcPts val="0"/>
              </a:spcAft>
              <a:defRPr/>
            </a:pPr>
            <a:r>
              <a:rPr lang="en-US" sz="2000" b="1" dirty="0">
                <a:solidFill>
                  <a:srgbClr val="000000"/>
                </a:solidFill>
                <a:latin typeface="+mn-lt"/>
              </a:rPr>
              <a:t>H ≈ h – N</a:t>
            </a:r>
          </a:p>
          <a:p>
            <a:pPr algn="ctr" fontAlgn="auto">
              <a:spcBef>
                <a:spcPts val="0"/>
              </a:spcBef>
              <a:spcAft>
                <a:spcPts val="0"/>
              </a:spcAft>
              <a:defRPr/>
            </a:pPr>
            <a:r>
              <a:rPr lang="en-US" sz="2000" b="1" dirty="0">
                <a:solidFill>
                  <a:srgbClr val="000000"/>
                </a:solidFill>
                <a:latin typeface="+mn-lt"/>
              </a:rPr>
              <a:t>The Hybrid GEOID model is defined with respect to a particular realization of NAD 83.</a:t>
            </a:r>
          </a:p>
          <a:p>
            <a:pPr algn="ctr" fontAlgn="auto">
              <a:spcBef>
                <a:spcPts val="0"/>
              </a:spcBef>
              <a:spcAft>
                <a:spcPts val="0"/>
              </a:spcAft>
              <a:defRPr/>
            </a:pPr>
            <a:r>
              <a:rPr lang="en-US" sz="2000" b="1" dirty="0">
                <a:solidFill>
                  <a:srgbClr val="000000"/>
                </a:solidFill>
                <a:latin typeface="+mn-lt"/>
              </a:rPr>
              <a:t>GEOID09 should only be used with NAD 83(NSRS 2007)</a:t>
            </a:r>
          </a:p>
          <a:p>
            <a:pPr algn="ctr" fontAlgn="auto">
              <a:spcBef>
                <a:spcPts val="0"/>
              </a:spcBef>
              <a:spcAft>
                <a:spcPts val="0"/>
              </a:spcAft>
              <a:defRPr/>
            </a:pPr>
            <a:r>
              <a:rPr lang="en-US" sz="2000" b="1" dirty="0">
                <a:solidFill>
                  <a:srgbClr val="000000"/>
                </a:solidFill>
                <a:latin typeface="+mn-lt"/>
              </a:rPr>
              <a:t>GEOID03 should only be used with NAD 83(1992 aka HARN)</a:t>
            </a:r>
          </a:p>
          <a:p>
            <a:pPr algn="ctr" fontAlgn="auto">
              <a:spcBef>
                <a:spcPts val="0"/>
              </a:spcBef>
              <a:spcAft>
                <a:spcPts val="0"/>
              </a:spcAft>
              <a:defRPr/>
            </a:pPr>
            <a:r>
              <a:rPr lang="en-US" sz="2000" b="1" dirty="0">
                <a:solidFill>
                  <a:srgbClr val="000000"/>
                </a:solidFill>
                <a:latin typeface="+mn-lt"/>
              </a:rPr>
              <a:t>NAD 83(HARN) – NAD 83(NSRS2007) in Arizona: </a:t>
            </a:r>
          </a:p>
          <a:p>
            <a:pPr algn="ctr" fontAlgn="auto">
              <a:spcBef>
                <a:spcPts val="0"/>
              </a:spcBef>
              <a:spcAft>
                <a:spcPts val="0"/>
              </a:spcAft>
              <a:defRPr/>
            </a:pPr>
            <a:r>
              <a:rPr lang="en-US" sz="2000" b="1" dirty="0">
                <a:solidFill>
                  <a:srgbClr val="000000"/>
                </a:solidFill>
                <a:latin typeface="+mn-lt"/>
              </a:rPr>
              <a:t>Heights -&gt; min = -20.1 cm, max = 11.5 cm, </a:t>
            </a:r>
            <a:r>
              <a:rPr lang="en-US" sz="2000" b="1" dirty="0" err="1">
                <a:solidFill>
                  <a:srgbClr val="000000"/>
                </a:solidFill>
                <a:latin typeface="+mn-lt"/>
              </a:rPr>
              <a:t>avg</a:t>
            </a:r>
            <a:r>
              <a:rPr lang="en-US" sz="2000" b="1" dirty="0">
                <a:solidFill>
                  <a:srgbClr val="000000"/>
                </a:solidFill>
                <a:latin typeface="+mn-lt"/>
              </a:rPr>
              <a:t> = -2.4 cm</a:t>
            </a:r>
          </a:p>
        </p:txBody>
      </p:sp>
      <p:sp>
        <p:nvSpPr>
          <p:cNvPr id="5" name="TextBox 4"/>
          <p:cNvSpPr txBox="1"/>
          <p:nvPr/>
        </p:nvSpPr>
        <p:spPr>
          <a:xfrm>
            <a:off x="381000" y="6096000"/>
            <a:ext cx="3124200" cy="369888"/>
          </a:xfrm>
          <a:prstGeom prst="rect">
            <a:avLst/>
          </a:prstGeom>
          <a:solidFill>
            <a:srgbClr val="FFCC66"/>
          </a:solidFill>
          <a:ln w="12700" cmpd="dbl">
            <a:solidFill>
              <a:schemeClr val="tx1"/>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b="1" dirty="0" smtClean="0">
                <a:latin typeface="+mn-lt"/>
              </a:rPr>
              <a:t>-</a:t>
            </a:r>
            <a:r>
              <a:rPr lang="en-US" b="1" dirty="0">
                <a:latin typeface="+mn-lt"/>
              </a:rPr>
              <a:t>0.49 ft  to  +0.72 ft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3" name="Content Placeholder 2"/>
          <p:cNvSpPr>
            <a:spLocks noGrp="1"/>
          </p:cNvSpPr>
          <p:nvPr>
            <p:ph idx="1"/>
          </p:nvPr>
        </p:nvSpPr>
        <p:spPr>
          <a:xfrm>
            <a:off x="242276" y="1865910"/>
            <a:ext cx="8714155" cy="4761523"/>
          </a:xfrm>
        </p:spPr>
        <p:txBody>
          <a:bodyPr>
            <a:normAutofit fontScale="85000" lnSpcReduction="10000"/>
          </a:bodyPr>
          <a:lstStyle/>
          <a:p>
            <a:r>
              <a:rPr lang="en-US" b="1" dirty="0" smtClean="0"/>
              <a:t>Update to new Datasheet version (8.00)</a:t>
            </a:r>
          </a:p>
          <a:p>
            <a:pPr lvl="1"/>
            <a:r>
              <a:rPr lang="en-US" dirty="0" smtClean="0"/>
              <a:t>Changed location, length, and text for many fields</a:t>
            </a:r>
          </a:p>
          <a:p>
            <a:pPr lvl="1"/>
            <a:r>
              <a:rPr lang="en-US" dirty="0" smtClean="0"/>
              <a:t>Added new fields, deleted fields, augmented existing fields</a:t>
            </a:r>
          </a:p>
          <a:p>
            <a:pPr lvl="1"/>
            <a:r>
              <a:rPr lang="en-US" dirty="0" smtClean="0"/>
              <a:t>To be Implemented in 2012</a:t>
            </a:r>
          </a:p>
          <a:p>
            <a:pPr lvl="1"/>
            <a:r>
              <a:rPr lang="en-US" dirty="0" smtClean="0"/>
              <a:t>Will add announcement and prototype to NGS web site soon</a:t>
            </a:r>
          </a:p>
          <a:p>
            <a:r>
              <a:rPr lang="en-US" b="1" dirty="0" smtClean="0"/>
              <a:t>Summary of content changes</a:t>
            </a:r>
          </a:p>
          <a:p>
            <a:pPr lvl="1"/>
            <a:r>
              <a:rPr lang="en-US" dirty="0" smtClean="0"/>
              <a:t>Added country (e.g., USA) where control station located</a:t>
            </a:r>
          </a:p>
          <a:p>
            <a:pPr lvl="1"/>
            <a:r>
              <a:rPr lang="en-US" dirty="0" smtClean="0"/>
              <a:t>Hyperlinked vertical datum designation to datum web page</a:t>
            </a:r>
          </a:p>
          <a:p>
            <a:pPr lvl="1"/>
            <a:r>
              <a:rPr lang="en-US" dirty="0" smtClean="0"/>
              <a:t>Ortho height epoch date, if applicable (e.g., subsidence areas)</a:t>
            </a:r>
          </a:p>
          <a:p>
            <a:pPr lvl="1"/>
            <a:r>
              <a:rPr lang="en-US" dirty="0" smtClean="0"/>
              <a:t>Note for geoid model used on Ht Mod stations if not current geoid</a:t>
            </a:r>
          </a:p>
          <a:p>
            <a:pPr lvl="1"/>
            <a:r>
              <a:rPr lang="en-US" dirty="0" smtClean="0"/>
              <a:t>Network and (median) local accuracies</a:t>
            </a:r>
          </a:p>
          <a:p>
            <a:pPr lvl="2"/>
            <a:r>
              <a:rPr lang="en-US" dirty="0" smtClean="0"/>
              <a:t>Horizontal and ellipsoid height accuracy at 95% confidence (per FGDC)</a:t>
            </a:r>
          </a:p>
          <a:p>
            <a:pPr lvl="2"/>
            <a:r>
              <a:rPr lang="en-US" dirty="0" smtClean="0"/>
              <a:t>Includes link to detailed accuracy info, list of all local accuracies</a:t>
            </a:r>
          </a:p>
          <a:p>
            <a:pPr lvl="1"/>
            <a:r>
              <a:rPr lang="en-US" dirty="0" smtClean="0"/>
              <a:t>Superseded Ht Mod </a:t>
            </a:r>
            <a:r>
              <a:rPr lang="en-US" dirty="0" err="1" smtClean="0"/>
              <a:t>ortho</a:t>
            </a:r>
            <a:r>
              <a:rPr lang="en-US" dirty="0" smtClean="0"/>
              <a:t> heights indicate geoid model used</a:t>
            </a: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5" name="Rectangle 4"/>
          <p:cNvSpPr/>
          <p:nvPr/>
        </p:nvSpPr>
        <p:spPr>
          <a:xfrm>
            <a:off x="0" y="0"/>
            <a:ext cx="9140825"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4824" name="Object 8"/>
          <p:cNvGraphicFramePr>
            <a:graphicFrameLocks noChangeAspect="1"/>
          </p:cNvGraphicFramePr>
          <p:nvPr/>
        </p:nvGraphicFramePr>
        <p:xfrm>
          <a:off x="455613" y="0"/>
          <a:ext cx="8683625" cy="6940550"/>
        </p:xfrm>
        <a:graphic>
          <a:graphicData uri="http://schemas.openxmlformats.org/presentationml/2006/ole">
            <p:oleObj spid="_x0000_s136194" name="Document" r:id="rId3" imgW="6580632" imgH="5258849" progId="Word.Document.12">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5" name="Rectangle 4"/>
          <p:cNvSpPr/>
          <p:nvPr/>
        </p:nvSpPr>
        <p:spPr>
          <a:xfrm>
            <a:off x="3175" y="0"/>
            <a:ext cx="9140825"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9641" name="Object 9"/>
          <p:cNvGraphicFramePr>
            <a:graphicFrameLocks noChangeAspect="1"/>
          </p:cNvGraphicFramePr>
          <p:nvPr/>
        </p:nvGraphicFramePr>
        <p:xfrm>
          <a:off x="455613" y="0"/>
          <a:ext cx="8683625" cy="6940550"/>
        </p:xfrm>
        <a:graphic>
          <a:graphicData uri="http://schemas.openxmlformats.org/presentationml/2006/ole">
            <p:oleObj spid="_x0000_s137218" name="Document" r:id="rId3" imgW="6580632" imgH="5258849" progId="Word.Document.12">
              <p:embed/>
            </p:oleObj>
          </a:graphicData>
        </a:graphic>
      </p:graphicFrame>
      <p:sp>
        <p:nvSpPr>
          <p:cNvPr id="13" name="Left Arrow 12"/>
          <p:cNvSpPr>
            <a:spLocks noChangeArrowheads="1"/>
          </p:cNvSpPr>
          <p:nvPr/>
        </p:nvSpPr>
        <p:spPr bwMode="auto">
          <a:xfrm>
            <a:off x="3342028" y="6459651"/>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nvSpPr>
        <p:spPr bwMode="auto">
          <a:xfrm>
            <a:off x="152400" y="1598613"/>
            <a:ext cx="8839200" cy="4116387"/>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FontTx/>
              <a:buNone/>
            </a:pPr>
            <a:r>
              <a:rPr lang="en-US" sz="1800" dirty="0" smtClean="0">
                <a:latin typeface="Arial" charset="0"/>
                <a:cs typeface="Arial" charset="0"/>
              </a:rPr>
              <a:t>			     TIME		NETWORK		       LOCAL</a:t>
            </a:r>
          </a:p>
          <a:p>
            <a:pPr eaLnBrk="1" hangingPunct="1">
              <a:buFontTx/>
              <a:buNone/>
            </a:pPr>
            <a:r>
              <a:rPr lang="en-US" sz="1800" u="sng" dirty="0" smtClean="0">
                <a:latin typeface="Arial" charset="0"/>
                <a:cs typeface="Arial" charset="0"/>
              </a:rPr>
              <a:t>NETWORK	     SPAN	ACCURACY		    ACCURACY</a:t>
            </a:r>
          </a:p>
          <a:p>
            <a:pPr eaLnBrk="1" hangingPunct="1">
              <a:buFontTx/>
              <a:buNone/>
            </a:pPr>
            <a:endParaRPr lang="en-US" sz="1800" u="sng" dirty="0" smtClean="0">
              <a:latin typeface="Arial" charset="0"/>
              <a:cs typeface="Arial" charset="0"/>
            </a:endParaRPr>
          </a:p>
          <a:p>
            <a:pPr eaLnBrk="1" hangingPunct="1">
              <a:buFontTx/>
              <a:buNone/>
            </a:pPr>
            <a:r>
              <a:rPr lang="en-US" sz="1800" dirty="0" smtClean="0">
                <a:latin typeface="Arial" charset="0"/>
                <a:cs typeface="Arial" charset="0"/>
              </a:rPr>
              <a:t>NAD 27		    1927-1986	10 meter	s		(1 part in 100,000)</a:t>
            </a:r>
          </a:p>
          <a:p>
            <a:pPr eaLnBrk="1" hangingPunct="1">
              <a:buFontTx/>
              <a:buNone/>
            </a:pPr>
            <a:endParaRPr lang="en-US" sz="1800" dirty="0" smtClean="0">
              <a:latin typeface="Arial" charset="0"/>
              <a:cs typeface="Arial" charset="0"/>
            </a:endParaRPr>
          </a:p>
          <a:p>
            <a:pPr eaLnBrk="1" hangingPunct="1">
              <a:buFontTx/>
              <a:buNone/>
            </a:pPr>
            <a:r>
              <a:rPr lang="en-US" sz="1800" dirty="0" smtClean="0">
                <a:latin typeface="Arial" charset="0"/>
                <a:cs typeface="Arial" charset="0"/>
              </a:rPr>
              <a:t>NAD83(86)	    1986-1990	1 meter			(1 part in 100,000)</a:t>
            </a:r>
          </a:p>
          <a:p>
            <a:pPr eaLnBrk="1" hangingPunct="1">
              <a:buFontTx/>
              <a:buNone/>
            </a:pPr>
            <a:endParaRPr lang="en-US" sz="1800" dirty="0" smtClean="0">
              <a:latin typeface="Arial" charset="0"/>
              <a:cs typeface="Arial" charset="0"/>
            </a:endParaRPr>
          </a:p>
          <a:p>
            <a:pPr eaLnBrk="1" hangingPunct="1">
              <a:buFontTx/>
              <a:buNone/>
            </a:pPr>
            <a:r>
              <a:rPr lang="en-US" sz="1800" dirty="0" smtClean="0">
                <a:latin typeface="Arial" charset="0"/>
                <a:cs typeface="Arial" charset="0"/>
              </a:rPr>
              <a:t>NAD83(199x)* 	     1990-2007	0.1 meter              B-order  (1 part in 1 million)</a:t>
            </a:r>
          </a:p>
          <a:p>
            <a:pPr eaLnBrk="1" hangingPunct="1">
              <a:buFontTx/>
              <a:buNone/>
            </a:pPr>
            <a:r>
              <a:rPr lang="en-US" sz="1800" dirty="0" smtClean="0">
                <a:latin typeface="Arial" charset="0"/>
                <a:cs typeface="Arial" charset="0"/>
              </a:rPr>
              <a:t>	HARN			                             A-order (1 part in 10 million)</a:t>
            </a:r>
          </a:p>
          <a:p>
            <a:pPr eaLnBrk="1" hangingPunct="1">
              <a:buFontTx/>
              <a:buNone/>
            </a:pPr>
            <a:endParaRPr lang="en-US" sz="1800" dirty="0" smtClean="0">
              <a:latin typeface="Arial" charset="0"/>
              <a:cs typeface="Arial" charset="0"/>
            </a:endParaRPr>
          </a:p>
          <a:p>
            <a:pPr eaLnBrk="1" hangingPunct="1">
              <a:buFontTx/>
              <a:buNone/>
            </a:pPr>
            <a:r>
              <a:rPr lang="en-US" sz="1800" dirty="0" smtClean="0">
                <a:latin typeface="Arial" charset="0"/>
                <a:cs typeface="Arial" charset="0"/>
              </a:rPr>
              <a:t>NAD83(NSRS2007)   2007 -	0.01 meter		   0.01 meter</a:t>
            </a:r>
          </a:p>
          <a:p>
            <a:pPr eaLnBrk="1" hangingPunct="1">
              <a:buFontTx/>
              <a:buNone/>
            </a:pPr>
            <a:r>
              <a:rPr lang="en-US" sz="1800" dirty="0" smtClean="0">
                <a:latin typeface="Arial" charset="0"/>
                <a:cs typeface="Arial" charset="0"/>
              </a:rPr>
              <a:t>    (CORS)</a:t>
            </a:r>
          </a:p>
        </p:txBody>
      </p:sp>
      <p:sp>
        <p:nvSpPr>
          <p:cNvPr id="5" name="Title 4"/>
          <p:cNvSpPr>
            <a:spLocks noGrp="1"/>
          </p:cNvSpPr>
          <p:nvPr>
            <p:ph type="title"/>
          </p:nvPr>
        </p:nvSpPr>
        <p:spPr/>
        <p:txBody>
          <a:bodyPr/>
          <a:lstStyle/>
          <a:p>
            <a:r>
              <a:rPr lang="en-US" dirty="0" smtClean="0"/>
              <a:t>NGS</a:t>
            </a:r>
            <a:br>
              <a:rPr lang="en-US" dirty="0" smtClean="0"/>
            </a:br>
            <a:r>
              <a:rPr lang="en-US" dirty="0" smtClean="0"/>
              <a:t>National Spatial Reference System(NSRS) Improvements</a:t>
            </a:r>
            <a:endParaRPr lang="en-US" dirty="0"/>
          </a:p>
        </p:txBody>
      </p:sp>
      <p:sp>
        <p:nvSpPr>
          <p:cNvPr id="6" name="Rectangle 5"/>
          <p:cNvSpPr/>
          <p:nvPr/>
        </p:nvSpPr>
        <p:spPr>
          <a:xfrm>
            <a:off x="3657600" y="1600200"/>
            <a:ext cx="1600200" cy="4114800"/>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133600" y="5867400"/>
            <a:ext cx="5126083" cy="369332"/>
          </a:xfrm>
          <a:prstGeom prst="rect">
            <a:avLst/>
          </a:prstGeom>
          <a:noFill/>
        </p:spPr>
        <p:txBody>
          <a:bodyPr wrap="none" rtlCol="0">
            <a:spAutoFit/>
          </a:bodyPr>
          <a:lstStyle/>
          <a:p>
            <a:pPr algn="ctr"/>
            <a:r>
              <a:rPr lang="en-US" dirty="0" smtClean="0"/>
              <a:t>* CO was completed and adjusted in 2007</a:t>
            </a:r>
            <a:endParaRPr lang="en-US" dirty="0"/>
          </a:p>
        </p:txBody>
      </p:sp>
      <p:sp>
        <p:nvSpPr>
          <p:cNvPr id="8" name="TextBox 7"/>
          <p:cNvSpPr txBox="1"/>
          <p:nvPr/>
        </p:nvSpPr>
        <p:spPr>
          <a:xfrm rot="18820882">
            <a:off x="2647575" y="2703353"/>
            <a:ext cx="3485249" cy="1015663"/>
          </a:xfrm>
          <a:prstGeom prst="rect">
            <a:avLst/>
          </a:prstGeom>
          <a:noFill/>
        </p:spPr>
        <p:txBody>
          <a:bodyPr wrap="none" rtlCol="0">
            <a:spAutoFit/>
          </a:bodyPr>
          <a:lstStyle/>
          <a:p>
            <a:r>
              <a:rPr lang="en-US" sz="6000" dirty="0" smtClean="0">
                <a:solidFill>
                  <a:srgbClr val="00B050"/>
                </a:solidFill>
              </a:rPr>
              <a:t>CHANGE</a:t>
            </a:r>
            <a:endParaRPr lang="en-US" sz="6000" dirty="0">
              <a:solidFill>
                <a:srgbClr val="00B050"/>
              </a:solidFill>
            </a:endParaRPr>
          </a:p>
        </p:txBody>
      </p:sp>
      <p:sp>
        <p:nvSpPr>
          <p:cNvPr id="9" name="TextBox 8"/>
          <p:cNvSpPr txBox="1"/>
          <p:nvPr/>
        </p:nvSpPr>
        <p:spPr>
          <a:xfrm rot="18820882">
            <a:off x="1798120" y="3332721"/>
            <a:ext cx="7109510" cy="1107996"/>
          </a:xfrm>
          <a:prstGeom prst="rect">
            <a:avLst/>
          </a:prstGeom>
          <a:noFill/>
        </p:spPr>
        <p:txBody>
          <a:bodyPr wrap="none" rtlCol="0">
            <a:spAutoFit/>
          </a:bodyPr>
          <a:lstStyle/>
          <a:p>
            <a:r>
              <a:rPr lang="en-US" sz="6600" dirty="0" smtClean="0">
                <a:solidFill>
                  <a:srgbClr val="00B050"/>
                </a:solidFill>
              </a:rPr>
              <a:t>IMPROVEMENTS</a:t>
            </a:r>
            <a:endParaRPr lang="en-US" sz="66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5" name="Rectangle 4"/>
          <p:cNvSpPr/>
          <p:nvPr/>
        </p:nvSpPr>
        <p:spPr>
          <a:xfrm>
            <a:off x="0" y="0"/>
            <a:ext cx="9140825"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3733" name="Object 5"/>
          <p:cNvGraphicFramePr>
            <a:graphicFrameLocks noChangeAspect="1"/>
          </p:cNvGraphicFramePr>
          <p:nvPr/>
        </p:nvGraphicFramePr>
        <p:xfrm>
          <a:off x="455613" y="0"/>
          <a:ext cx="8683625" cy="6653213"/>
        </p:xfrm>
        <a:graphic>
          <a:graphicData uri="http://schemas.openxmlformats.org/presentationml/2006/ole">
            <p:oleObj spid="_x0000_s138242" name="Document" r:id="rId3" imgW="6580632" imgH="5042539" progId="Word.Document.12">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5" name="Rectangle 4"/>
          <p:cNvSpPr/>
          <p:nvPr/>
        </p:nvSpPr>
        <p:spPr>
          <a:xfrm>
            <a:off x="0" y="0"/>
            <a:ext cx="9140825"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4756" name="Object 4"/>
          <p:cNvGraphicFramePr>
            <a:graphicFrameLocks noChangeAspect="1"/>
          </p:cNvGraphicFramePr>
          <p:nvPr/>
        </p:nvGraphicFramePr>
        <p:xfrm>
          <a:off x="455613" y="0"/>
          <a:ext cx="8683625" cy="7462838"/>
        </p:xfrm>
        <a:graphic>
          <a:graphicData uri="http://schemas.openxmlformats.org/presentationml/2006/ole">
            <p:oleObj spid="_x0000_s139266" name="Document" r:id="rId3" imgW="6580632" imgH="5654335" progId="Word.Document.12">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678"/>
            <a:ext cx="8229600" cy="1143000"/>
          </a:xfrm>
        </p:spPr>
        <p:txBody>
          <a:bodyPr/>
          <a:lstStyle/>
          <a:p>
            <a:r>
              <a:rPr lang="en-US" sz="3600" b="1" i="1" dirty="0" smtClean="0"/>
              <a:t>Announcing…</a:t>
            </a:r>
            <a:r>
              <a:rPr lang="en-US" dirty="0" smtClean="0"/>
              <a:t/>
            </a:r>
            <a:br>
              <a:rPr lang="en-US" dirty="0" smtClean="0"/>
            </a:br>
            <a:r>
              <a:rPr lang="en-US" dirty="0" smtClean="0"/>
              <a:t>A New NGS Datasheet Format</a:t>
            </a:r>
            <a:endParaRPr lang="en-US" dirty="0"/>
          </a:p>
        </p:txBody>
      </p:sp>
      <p:sp>
        <p:nvSpPr>
          <p:cNvPr id="5" name="Rectangle 4"/>
          <p:cNvSpPr/>
          <p:nvPr/>
        </p:nvSpPr>
        <p:spPr>
          <a:xfrm>
            <a:off x="0" y="0"/>
            <a:ext cx="9140825"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2709" name="Object 5"/>
          <p:cNvGraphicFramePr>
            <a:graphicFrameLocks noChangeAspect="1"/>
          </p:cNvGraphicFramePr>
          <p:nvPr/>
        </p:nvGraphicFramePr>
        <p:xfrm>
          <a:off x="455613" y="0"/>
          <a:ext cx="8683625" cy="7035800"/>
        </p:xfrm>
        <a:graphic>
          <a:graphicData uri="http://schemas.openxmlformats.org/presentationml/2006/ole">
            <p:oleObj spid="_x0000_s140290" name="Document" r:id="rId3" imgW="6580632" imgH="5330591" progId="Word.Document.12">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81000" y="990600"/>
            <a:ext cx="8229600" cy="762000"/>
          </a:xfrm>
        </p:spPr>
        <p:txBody>
          <a:bodyPr/>
          <a:lstStyle/>
          <a:p>
            <a:pPr eaLnBrk="1" hangingPunct="1"/>
            <a:r>
              <a:rPr lang="en-US" smtClean="0"/>
              <a:t>“</a:t>
            </a:r>
            <a:r>
              <a:rPr lang="en-US" b="1" smtClean="0"/>
              <a:t>DSWorld” Software Program</a:t>
            </a:r>
            <a:endParaRPr lang="en-US" sz="3600" b="1" smtClean="0"/>
          </a:p>
        </p:txBody>
      </p:sp>
      <p:sp>
        <p:nvSpPr>
          <p:cNvPr id="33795" name="Content Placeholder 2"/>
          <p:cNvSpPr>
            <a:spLocks noGrp="1"/>
          </p:cNvSpPr>
          <p:nvPr>
            <p:ph idx="1"/>
          </p:nvPr>
        </p:nvSpPr>
        <p:spPr>
          <a:xfrm>
            <a:off x="533400" y="2286000"/>
            <a:ext cx="8229600" cy="4114800"/>
          </a:xfrm>
        </p:spPr>
        <p:txBody>
          <a:bodyPr/>
          <a:lstStyle/>
          <a:p>
            <a:pPr eaLnBrk="1" hangingPunct="1"/>
            <a:r>
              <a:rPr lang="en-US" smtClean="0"/>
              <a:t>Highly rated new NGS software tool</a:t>
            </a:r>
          </a:p>
          <a:p>
            <a:pPr eaLnBrk="1" hangingPunct="1"/>
            <a:endParaRPr lang="en-US" sz="1400" smtClean="0"/>
          </a:p>
          <a:p>
            <a:pPr eaLnBrk="1" hangingPunct="1"/>
            <a:r>
              <a:rPr lang="en-US" smtClean="0"/>
              <a:t>Developed to search the NGS database</a:t>
            </a:r>
          </a:p>
          <a:p>
            <a:pPr eaLnBrk="1" hangingPunct="1">
              <a:buFont typeface="Arial" pitchFamily="34" charset="0"/>
              <a:buNone/>
            </a:pPr>
            <a:endParaRPr lang="en-US" sz="1400" smtClean="0"/>
          </a:p>
          <a:p>
            <a:pPr eaLnBrk="1" hangingPunct="1"/>
            <a:r>
              <a:rPr lang="en-US" smtClean="0"/>
              <a:t>Easy to learn/use</a:t>
            </a:r>
          </a:p>
          <a:p>
            <a:pPr eaLnBrk="1" hangingPunct="1"/>
            <a:endParaRPr lang="en-US" sz="1400" smtClean="0"/>
          </a:p>
          <a:p>
            <a:pPr eaLnBrk="1" hangingPunct="1"/>
            <a:r>
              <a:rPr lang="en-US" smtClean="0"/>
              <a:t>Multiple search options available</a:t>
            </a:r>
          </a:p>
          <a:p>
            <a:pPr eaLnBrk="1" hangingPunct="1">
              <a:buFont typeface="Arial" pitchFamily="34" charset="0"/>
              <a:buNone/>
            </a:pPr>
            <a:endParaRPr lang="en-US" sz="1400" smtClean="0"/>
          </a:p>
          <a:p>
            <a:pPr eaLnBrk="1" hangingPunct="1"/>
            <a:r>
              <a:rPr lang="en-US" smtClean="0"/>
              <a:t>Displays search results using Google Earth</a:t>
            </a:r>
          </a:p>
          <a:p>
            <a:pPr eaLnBrk="1" hangingPunct="1">
              <a:buFont typeface="Arial" pitchFamily="34" charset="0"/>
              <a:buNone/>
            </a:pPr>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304800"/>
            <a:ext cx="6056312" cy="566738"/>
          </a:xfrm>
        </p:spPr>
        <p:txBody>
          <a:bodyPr/>
          <a:lstStyle/>
          <a:p>
            <a:r>
              <a:rPr lang="en-US" dirty="0" smtClean="0"/>
              <a:t>Geodetic Control Near the Arvada Center</a:t>
            </a:r>
            <a:endParaRPr lang="en-US" dirty="0"/>
          </a:p>
        </p:txBody>
      </p:sp>
      <p:pic>
        <p:nvPicPr>
          <p:cNvPr id="7" name="Picture Placeholder 6" descr="Arvada2.jpg"/>
          <p:cNvPicPr>
            <a:picLocks noGrp="1" noChangeAspect="1"/>
          </p:cNvPicPr>
          <p:nvPr>
            <p:ph type="pic" idx="1"/>
          </p:nvPr>
        </p:nvPicPr>
        <p:blipFill>
          <a:blip r:embed="rId2" cstate="print"/>
          <a:srcRect t="8039" b="8039"/>
          <a:stretch>
            <a:fillRect/>
          </a:stretch>
        </p:blipFill>
        <p:spPr>
          <a:xfrm>
            <a:off x="1447800" y="914400"/>
            <a:ext cx="6375400" cy="4781550"/>
          </a:xfrm>
        </p:spPr>
      </p:pic>
      <p:sp>
        <p:nvSpPr>
          <p:cNvPr id="6" name="Text Placeholder 5"/>
          <p:cNvSpPr>
            <a:spLocks noGrp="1"/>
          </p:cNvSpPr>
          <p:nvPr>
            <p:ph type="body" sz="half" idx="2"/>
          </p:nvPr>
        </p:nvSpPr>
        <p:spPr>
          <a:xfrm>
            <a:off x="2667000" y="5715000"/>
            <a:ext cx="5486400" cy="804862"/>
          </a:xfrm>
        </p:spPr>
        <p:txBody>
          <a:bodyPr/>
          <a:lstStyle/>
          <a:p>
            <a:r>
              <a:rPr lang="en-US" dirty="0" smtClean="0"/>
              <a:t>Triangles – Horizontal Control</a:t>
            </a:r>
          </a:p>
          <a:p>
            <a:r>
              <a:rPr lang="en-US" dirty="0" smtClean="0"/>
              <a:t>Squares – Vertical Control</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Picture Placeholder 6" descr="Arvada1.jpg"/>
          <p:cNvPicPr>
            <a:picLocks noGrp="1" noChangeAspect="1"/>
          </p:cNvPicPr>
          <p:nvPr>
            <p:ph type="pic" idx="1"/>
          </p:nvPr>
        </p:nvPicPr>
        <p:blipFill>
          <a:blip r:embed="rId2" cstate="print"/>
          <a:srcRect t="8039" b="8039"/>
          <a:stretch>
            <a:fillRect/>
          </a:stretch>
        </p:blipFill>
        <p:spPr/>
      </p:pic>
      <p:sp>
        <p:nvSpPr>
          <p:cNvPr id="6" name="Text Placeholder 5"/>
          <p:cNvSpPr>
            <a:spLocks noGrp="1"/>
          </p:cNvSpPr>
          <p:nvPr>
            <p:ph type="body" sz="half" idx="2"/>
          </p:nvPr>
        </p:nvSpPr>
        <p:spPr/>
        <p:txBody>
          <a:bodyPr/>
          <a:lstStyle/>
          <a:p>
            <a:pPr algn="ctr"/>
            <a:r>
              <a:rPr lang="en-US" dirty="0" smtClean="0"/>
              <a:t>Blue – First Order</a:t>
            </a:r>
          </a:p>
          <a:p>
            <a:pPr algn="ctr"/>
            <a:r>
              <a:rPr lang="en-US" dirty="0" smtClean="0"/>
              <a:t>Red – Second Order</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Click to get to Information</a:t>
            </a:r>
            <a:endParaRPr lang="en-US" dirty="0"/>
          </a:p>
        </p:txBody>
      </p:sp>
      <p:sp>
        <p:nvSpPr>
          <p:cNvPr id="6" name="Text Placeholder 5"/>
          <p:cNvSpPr>
            <a:spLocks noGrp="1"/>
          </p:cNvSpPr>
          <p:nvPr>
            <p:ph type="body" sz="half" idx="2"/>
          </p:nvPr>
        </p:nvSpPr>
        <p:spPr>
          <a:xfrm>
            <a:off x="2819400" y="5410200"/>
            <a:ext cx="5486400" cy="804862"/>
          </a:xfrm>
        </p:spPr>
        <p:txBody>
          <a:bodyPr/>
          <a:lstStyle/>
          <a:p>
            <a:r>
              <a:rPr lang="en-US" dirty="0" smtClean="0"/>
              <a:t>Datasheets	Recovery</a:t>
            </a:r>
          </a:p>
          <a:p>
            <a:r>
              <a:rPr lang="en-US" dirty="0" smtClean="0"/>
              <a:t>Photos		Directions</a:t>
            </a:r>
          </a:p>
          <a:p>
            <a:r>
              <a:rPr lang="en-US" dirty="0" smtClean="0"/>
              <a:t>Descriptions</a:t>
            </a:r>
            <a:endParaRPr lang="en-US" dirty="0"/>
          </a:p>
        </p:txBody>
      </p:sp>
      <p:pic>
        <p:nvPicPr>
          <p:cNvPr id="141314" name="Picture 2"/>
          <p:cNvPicPr>
            <a:picLocks noGrp="1" noChangeAspect="1" noChangeArrowheads="1"/>
          </p:cNvPicPr>
          <p:nvPr>
            <p:ph type="pic" idx="1"/>
          </p:nvPr>
        </p:nvPicPr>
        <p:blipFill>
          <a:blip r:embed="rId2" cstate="print"/>
          <a:srcRect t="3125" b="3125"/>
          <a:stretch>
            <a:fillRect/>
          </a:stretch>
        </p:blipFill>
        <p:spPr bwMode="auto">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Direct Access to the NGS Datasheet</a:t>
            </a:r>
            <a:endParaRPr lang="en-US" dirty="0"/>
          </a:p>
        </p:txBody>
      </p:sp>
      <p:sp>
        <p:nvSpPr>
          <p:cNvPr id="6" name="Text Placeholder 5"/>
          <p:cNvSpPr>
            <a:spLocks noGrp="1"/>
          </p:cNvSpPr>
          <p:nvPr>
            <p:ph type="body" sz="half" idx="2"/>
          </p:nvPr>
        </p:nvSpPr>
        <p:spPr/>
        <p:txBody>
          <a:bodyPr/>
          <a:lstStyle/>
          <a:p>
            <a:endParaRPr lang="en-US"/>
          </a:p>
        </p:txBody>
      </p:sp>
      <p:pic>
        <p:nvPicPr>
          <p:cNvPr id="142338" name="Picture 2"/>
          <p:cNvPicPr>
            <a:picLocks noGrp="1" noChangeAspect="1" noChangeArrowheads="1"/>
          </p:cNvPicPr>
          <p:nvPr>
            <p:ph type="pic" idx="1"/>
          </p:nvPr>
        </p:nvPicPr>
        <p:blipFill>
          <a:blip r:embed="rId2" cstate="print"/>
          <a:srcRect t="3125" b="3125"/>
          <a:stretch>
            <a:fillRect/>
          </a:stretch>
        </p:blipFill>
        <p:spPr bwMode="auto">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smtClean="0"/>
              <a:t>DSWorld opening screen</a:t>
            </a:r>
          </a:p>
        </p:txBody>
      </p:sp>
      <p:pic>
        <p:nvPicPr>
          <p:cNvPr id="36867" name="Picture 6"/>
          <p:cNvPicPr>
            <a:picLocks noGrp="1" noChangeAspect="1" noChangeArrowheads="1"/>
          </p:cNvPicPr>
          <p:nvPr>
            <p:ph idx="1"/>
          </p:nvPr>
        </p:nvPicPr>
        <p:blipFill>
          <a:blip r:embed="rId2" cstate="print"/>
          <a:srcRect/>
          <a:stretch>
            <a:fillRect/>
          </a:stretch>
        </p:blipFill>
        <p:spPr>
          <a:xfrm>
            <a:off x="1541463" y="1600200"/>
            <a:ext cx="6061075" cy="4525963"/>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143000"/>
          </a:xfrm>
        </p:spPr>
        <p:txBody>
          <a:bodyPr/>
          <a:lstStyle/>
          <a:p>
            <a:r>
              <a:rPr lang="en-US" dirty="0" smtClean="0"/>
              <a:t>Where do you get DS-World?</a:t>
            </a:r>
            <a:endParaRPr lang="en-US" dirty="0"/>
          </a:p>
        </p:txBody>
      </p:sp>
      <p:pic>
        <p:nvPicPr>
          <p:cNvPr id="143362" name="Picture 2"/>
          <p:cNvPicPr>
            <a:picLocks noGrp="1" noChangeAspect="1" noChangeArrowheads="1"/>
          </p:cNvPicPr>
          <p:nvPr>
            <p:ph idx="1"/>
          </p:nvPr>
        </p:nvPicPr>
        <p:blipFill>
          <a:blip r:embed="rId2" cstate="print"/>
          <a:srcRect l="24403" r="25729" b="44297"/>
          <a:stretch>
            <a:fillRect/>
          </a:stretch>
        </p:blipFill>
        <p:spPr bwMode="auto">
          <a:xfrm>
            <a:off x="1981200" y="1295400"/>
            <a:ext cx="5486400" cy="4902740"/>
          </a:xfrm>
          <a:prstGeom prst="rect">
            <a:avLst/>
          </a:prstGeom>
          <a:noFill/>
          <a:ln w="6350">
            <a:solidFill>
              <a:schemeClr val="tx1"/>
            </a:solidFill>
            <a:miter lim="800000"/>
            <a:headEnd/>
            <a:tailEnd/>
          </a:ln>
        </p:spPr>
      </p:pic>
      <p:sp>
        <p:nvSpPr>
          <p:cNvPr id="5" name="Right Arrow 4"/>
          <p:cNvSpPr/>
          <p:nvPr/>
        </p:nvSpPr>
        <p:spPr bwMode="auto">
          <a:xfrm>
            <a:off x="2286000" y="4267200"/>
            <a:ext cx="914400" cy="45719"/>
          </a:xfrm>
          <a:prstGeom prst="rightArrow">
            <a:avLst/>
          </a:prstGeom>
          <a:solidFill>
            <a:schemeClr val="accent1"/>
          </a:solidFill>
          <a:ln w="76200" cap="flat" cmpd="sng" algn="ctr">
            <a:solidFill>
              <a:srgbClr val="C00000"/>
            </a:solidFill>
            <a:prstDash val="solid"/>
            <a:round/>
            <a:headEnd type="none" w="med" len="med"/>
            <a:tailEnd type="none" w="med" len="med"/>
          </a:ln>
          <a:effectLst>
            <a:outerShdw dist="35921" dir="2700000" algn="ctr" rotWithShape="0">
              <a:schemeClr val="bg2">
                <a:alpha val="8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533400"/>
            <a:ext cx="8534400" cy="1143000"/>
          </a:xfrm>
        </p:spPr>
        <p:txBody>
          <a:bodyPr/>
          <a:lstStyle/>
          <a:p>
            <a:pPr eaLnBrk="1" hangingPunct="1"/>
            <a:r>
              <a:rPr lang="en-US" sz="3000" b="1" smtClean="0">
                <a:solidFill>
                  <a:srgbClr val="0000FF"/>
                </a:solidFill>
                <a:latin typeface="Arial" pitchFamily="34" charset="0"/>
              </a:rPr>
              <a:t>National Spatial Reference System (NSRS)</a:t>
            </a:r>
            <a:r>
              <a:rPr lang="en-US" smtClean="0">
                <a:solidFill>
                  <a:srgbClr val="0000FF"/>
                </a:solidFill>
                <a:latin typeface="Arial" pitchFamily="34" charset="0"/>
              </a:rPr>
              <a:t>				</a:t>
            </a:r>
          </a:p>
        </p:txBody>
      </p:sp>
      <p:pic>
        <p:nvPicPr>
          <p:cNvPr id="14339" name="Picture 6" descr="NSRS"/>
          <p:cNvPicPr>
            <a:picLocks noGrp="1" noChangeAspect="1" noChangeArrowheads="1"/>
          </p:cNvPicPr>
          <p:nvPr>
            <p:ph sz="half" idx="1"/>
          </p:nvPr>
        </p:nvPicPr>
        <p:blipFill>
          <a:blip r:embed="rId3" cstate="print"/>
          <a:srcRect/>
          <a:stretch>
            <a:fillRect/>
          </a:stretch>
        </p:blipFill>
        <p:spPr>
          <a:xfrm>
            <a:off x="152400" y="4343400"/>
            <a:ext cx="3962400" cy="1981200"/>
          </a:xfrm>
        </p:spPr>
      </p:pic>
      <p:sp>
        <p:nvSpPr>
          <p:cNvPr id="14340" name="Rectangle 5"/>
          <p:cNvSpPr>
            <a:spLocks noChangeArrowheads="1"/>
          </p:cNvSpPr>
          <p:nvPr/>
        </p:nvSpPr>
        <p:spPr bwMode="auto">
          <a:xfrm>
            <a:off x="1219200" y="1295400"/>
            <a:ext cx="6858000" cy="1016000"/>
          </a:xfrm>
          <a:prstGeom prst="rect">
            <a:avLst/>
          </a:prstGeom>
          <a:noFill/>
          <a:ln w="9525">
            <a:noFill/>
            <a:miter lim="800000"/>
            <a:headEnd/>
            <a:tailEnd/>
          </a:ln>
        </p:spPr>
        <p:txBody>
          <a:bodyPr>
            <a:spAutoFit/>
          </a:bodyPr>
          <a:lstStyle/>
          <a:p>
            <a:pPr eaLnBrk="0" hangingPunct="0"/>
            <a:r>
              <a:rPr lang="en-US" sz="2000" dirty="0">
                <a:cs typeface="Arial" pitchFamily="34" charset="0"/>
              </a:rPr>
              <a:t>The NSRS is a consistent coordinate system that defines latitude, longitude, height, scale, gravity, and orientation throughout the United States. </a:t>
            </a:r>
          </a:p>
        </p:txBody>
      </p:sp>
      <p:pic>
        <p:nvPicPr>
          <p:cNvPr id="14341" name="Picture 7"/>
          <p:cNvPicPr>
            <a:picLocks noChangeAspect="1" noChangeArrowheads="1"/>
          </p:cNvPicPr>
          <p:nvPr/>
        </p:nvPicPr>
        <p:blipFill>
          <a:blip r:embed="rId4" cstate="print"/>
          <a:srcRect/>
          <a:stretch>
            <a:fillRect/>
          </a:stretch>
        </p:blipFill>
        <p:spPr bwMode="auto">
          <a:xfrm>
            <a:off x="5876925" y="4191000"/>
            <a:ext cx="3190875" cy="2590800"/>
          </a:xfrm>
          <a:prstGeom prst="rect">
            <a:avLst/>
          </a:prstGeom>
          <a:noFill/>
          <a:ln w="9525">
            <a:noFill/>
            <a:miter lim="800000"/>
            <a:headEnd/>
            <a:tailEnd/>
          </a:ln>
        </p:spPr>
      </p:pic>
      <p:pic>
        <p:nvPicPr>
          <p:cNvPr id="14342" name="Picture 5" descr="GPS-Constellation.JPG"/>
          <p:cNvPicPr>
            <a:picLocks noChangeAspect="1"/>
          </p:cNvPicPr>
          <p:nvPr/>
        </p:nvPicPr>
        <p:blipFill>
          <a:blip r:embed="rId5" cstate="print"/>
          <a:srcRect/>
          <a:stretch>
            <a:fillRect/>
          </a:stretch>
        </p:blipFill>
        <p:spPr bwMode="auto">
          <a:xfrm>
            <a:off x="6743700" y="2476500"/>
            <a:ext cx="1485900" cy="1485900"/>
          </a:xfrm>
          <a:prstGeom prst="rect">
            <a:avLst/>
          </a:prstGeom>
          <a:noFill/>
          <a:ln w="9525">
            <a:noFill/>
            <a:miter lim="800000"/>
            <a:headEnd/>
            <a:tailEnd/>
          </a:ln>
        </p:spPr>
      </p:pic>
      <p:pic>
        <p:nvPicPr>
          <p:cNvPr id="14343" name="Picture 13"/>
          <p:cNvPicPr>
            <a:picLocks noChangeAspect="1" noChangeArrowheads="1"/>
          </p:cNvPicPr>
          <p:nvPr/>
        </p:nvPicPr>
        <p:blipFill>
          <a:blip r:embed="rId6" cstate="print"/>
          <a:srcRect/>
          <a:stretch>
            <a:fillRect/>
          </a:stretch>
        </p:blipFill>
        <p:spPr bwMode="auto">
          <a:xfrm>
            <a:off x="996950" y="2590800"/>
            <a:ext cx="1365250" cy="1371600"/>
          </a:xfrm>
          <a:prstGeom prst="rect">
            <a:avLst/>
          </a:prstGeom>
          <a:noFill/>
          <a:ln w="9525">
            <a:noFill/>
            <a:miter lim="800000"/>
            <a:headEnd/>
            <a:tailEnd/>
          </a:ln>
        </p:spPr>
      </p:pic>
      <p:sp>
        <p:nvSpPr>
          <p:cNvPr id="14344" name="Text Box 16"/>
          <p:cNvSpPr txBox="1">
            <a:spLocks noChangeArrowheads="1"/>
          </p:cNvSpPr>
          <p:nvPr/>
        </p:nvSpPr>
        <p:spPr bwMode="auto">
          <a:xfrm>
            <a:off x="2667000" y="3283803"/>
            <a:ext cx="3048000" cy="830997"/>
          </a:xfrm>
          <a:prstGeom prst="rect">
            <a:avLst/>
          </a:prstGeom>
          <a:noFill/>
          <a:ln w="9525">
            <a:noFill/>
            <a:miter lim="800000"/>
            <a:headEnd/>
            <a:tailEnd/>
          </a:ln>
        </p:spPr>
        <p:txBody>
          <a:bodyPr wrap="square">
            <a:spAutoFit/>
          </a:bodyPr>
          <a:lstStyle/>
          <a:p>
            <a:r>
              <a:rPr lang="en-US" sz="1600" b="1" dirty="0">
                <a:solidFill>
                  <a:srgbClr val="A50021"/>
                </a:solidFill>
                <a:sym typeface="Wingdings" pitchFamily="2" charset="2"/>
              </a:rPr>
              <a:t>Evolving from passive </a:t>
            </a:r>
            <a:r>
              <a:rPr lang="en-US" sz="1600" b="1" dirty="0" smtClean="0">
                <a:solidFill>
                  <a:srgbClr val="A50021"/>
                </a:solidFill>
                <a:sym typeface="Wingdings" pitchFamily="2" charset="2"/>
              </a:rPr>
              <a:t> </a:t>
            </a:r>
            <a:r>
              <a:rPr lang="en-US" sz="1600" b="1" dirty="0">
                <a:solidFill>
                  <a:srgbClr val="A50021"/>
                </a:solidFill>
                <a:sym typeface="Wingdings" pitchFamily="2" charset="2"/>
              </a:rPr>
              <a:t>active </a:t>
            </a:r>
            <a:r>
              <a:rPr lang="en-US" sz="1600" b="1" dirty="0" smtClean="0">
                <a:solidFill>
                  <a:srgbClr val="A50021"/>
                </a:solidFill>
                <a:sym typeface="Wingdings" pitchFamily="2" charset="2"/>
              </a:rPr>
              <a:t> </a:t>
            </a:r>
          </a:p>
          <a:p>
            <a:r>
              <a:rPr lang="en-US" sz="1600" b="1" dirty="0" smtClean="0">
                <a:solidFill>
                  <a:srgbClr val="A50021"/>
                </a:solidFill>
                <a:sym typeface="Wingdings" pitchFamily="2" charset="2"/>
              </a:rPr>
              <a:t>real-time augmentations</a:t>
            </a:r>
            <a:endParaRPr lang="en-US" sz="1600" b="1" dirty="0">
              <a:solidFill>
                <a:srgbClr val="A50021"/>
              </a:solidFill>
              <a:sym typeface="Wingdings" pitchFamily="2" charset="2"/>
            </a:endParaRPr>
          </a:p>
        </p:txBody>
      </p:sp>
      <p:sp>
        <p:nvSpPr>
          <p:cNvPr id="14345" name="Rectangle 5"/>
          <p:cNvSpPr>
            <a:spLocks noChangeArrowheads="1"/>
          </p:cNvSpPr>
          <p:nvPr/>
        </p:nvSpPr>
        <p:spPr bwMode="auto">
          <a:xfrm>
            <a:off x="2895600" y="2492375"/>
            <a:ext cx="3429000" cy="400110"/>
          </a:xfrm>
          <a:prstGeom prst="rect">
            <a:avLst/>
          </a:prstGeom>
          <a:noFill/>
          <a:ln w="9525">
            <a:noFill/>
            <a:miter lim="800000"/>
            <a:headEnd/>
            <a:tailEnd/>
          </a:ln>
        </p:spPr>
        <p:txBody>
          <a:bodyPr>
            <a:spAutoFit/>
          </a:bodyPr>
          <a:lstStyle/>
          <a:p>
            <a:pPr eaLnBrk="0" hangingPunct="0"/>
            <a:r>
              <a:rPr lang="en-US" sz="2000" dirty="0">
                <a:cs typeface="Arial" pitchFamily="34" charset="0"/>
              </a:rPr>
              <a:t>One common </a:t>
            </a:r>
            <a:r>
              <a:rPr lang="en-US" sz="2000" dirty="0" smtClean="0">
                <a:cs typeface="Arial" pitchFamily="34" charset="0"/>
              </a:rPr>
              <a:t>datum</a:t>
            </a:r>
            <a:endParaRPr lang="en-US" sz="2000" dirty="0">
              <a:solidFill>
                <a:srgbClr val="FF0000"/>
              </a:solidFill>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OPUS</a:t>
            </a:r>
            <a:endParaRPr lang="en-US" sz="4000" dirty="0"/>
          </a:p>
        </p:txBody>
      </p:sp>
      <p:sp>
        <p:nvSpPr>
          <p:cNvPr id="3" name="Content Placeholder 2"/>
          <p:cNvSpPr>
            <a:spLocks noGrp="1"/>
          </p:cNvSpPr>
          <p:nvPr>
            <p:ph idx="1"/>
          </p:nvPr>
        </p:nvSpPr>
        <p:spPr/>
        <p:txBody>
          <a:bodyPr/>
          <a:lstStyle/>
          <a:p>
            <a:r>
              <a:rPr lang="en-US" sz="3200" dirty="0" smtClean="0"/>
              <a:t>OPUS – S (2 hrs)</a:t>
            </a:r>
          </a:p>
          <a:p>
            <a:r>
              <a:rPr lang="en-US" sz="3200" dirty="0" smtClean="0"/>
              <a:t>OPUS – RS (15 minutes)</a:t>
            </a:r>
          </a:p>
          <a:p>
            <a:r>
              <a:rPr lang="en-US" sz="3200" dirty="0" smtClean="0"/>
              <a:t>OPUS – DB (Publish)</a:t>
            </a:r>
          </a:p>
          <a:p>
            <a:r>
              <a:rPr lang="en-US" sz="3200" dirty="0" smtClean="0"/>
              <a:t>OPUS – Projects (Network)</a:t>
            </a:r>
            <a:endParaRPr lang="en-US"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CORS</a:t>
            </a:r>
            <a:endParaRPr lang="en-US" dirty="0"/>
          </a:p>
        </p:txBody>
      </p:sp>
      <p:pic>
        <p:nvPicPr>
          <p:cNvPr id="145410" name="Picture 2"/>
          <p:cNvPicPr>
            <a:picLocks noGrp="1" noChangeAspect="1" noChangeArrowheads="1"/>
          </p:cNvPicPr>
          <p:nvPr>
            <p:ph idx="1"/>
          </p:nvPr>
        </p:nvPicPr>
        <p:blipFill>
          <a:blip r:embed="rId2" cstate="print"/>
          <a:srcRect l="23843" t="6519" r="22510" b="52500"/>
          <a:stretch>
            <a:fillRect/>
          </a:stretch>
        </p:blipFill>
        <p:spPr bwMode="auto">
          <a:xfrm>
            <a:off x="471055" y="1371599"/>
            <a:ext cx="7910945" cy="4834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CORS</a:t>
            </a:r>
            <a:endParaRPr lang="en-US" dirty="0"/>
          </a:p>
        </p:txBody>
      </p:sp>
      <p:pic>
        <p:nvPicPr>
          <p:cNvPr id="144386" name="Picture 2"/>
          <p:cNvPicPr>
            <a:picLocks noGrp="1" noChangeAspect="1" noChangeArrowheads="1"/>
          </p:cNvPicPr>
          <p:nvPr>
            <p:ph idx="1"/>
          </p:nvPr>
        </p:nvPicPr>
        <p:blipFill>
          <a:blip r:embed="rId2" cstate="print"/>
          <a:srcRect r="44520" b="51550"/>
          <a:stretch>
            <a:fillRect/>
          </a:stretch>
        </p:blipFill>
        <p:spPr bwMode="auto">
          <a:xfrm>
            <a:off x="912906" y="1371600"/>
            <a:ext cx="7469094" cy="5218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cstate="print"/>
          <a:srcRect/>
          <a:stretch>
            <a:fillRect/>
          </a:stretch>
        </p:blipFill>
        <p:spPr bwMode="auto">
          <a:xfrm>
            <a:off x="1066800" y="1143000"/>
            <a:ext cx="7010400" cy="5578475"/>
          </a:xfrm>
          <a:prstGeom prst="rect">
            <a:avLst/>
          </a:prstGeom>
          <a:noFill/>
          <a:ln w="9525">
            <a:noFill/>
            <a:miter lim="800000"/>
            <a:headEnd/>
            <a:tailEnd/>
          </a:ln>
        </p:spPr>
      </p:pic>
      <p:cxnSp>
        <p:nvCxnSpPr>
          <p:cNvPr id="11" name="Straight Arrow Connector 10"/>
          <p:cNvCxnSpPr/>
          <p:nvPr/>
        </p:nvCxnSpPr>
        <p:spPr>
          <a:xfrm rot="10800000" flipV="1">
            <a:off x="4648200" y="3048000"/>
            <a:ext cx="1066800" cy="76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8" name="TextBox 11"/>
          <p:cNvSpPr txBox="1">
            <a:spLocks noChangeArrowheads="1"/>
          </p:cNvSpPr>
          <p:nvPr/>
        </p:nvSpPr>
        <p:spPr bwMode="auto">
          <a:xfrm>
            <a:off x="5791200" y="2743200"/>
            <a:ext cx="1828800" cy="923925"/>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Obtain Static Data Files for CORS Here</a:t>
            </a:r>
          </a:p>
        </p:txBody>
      </p:sp>
      <p:sp>
        <p:nvSpPr>
          <p:cNvPr id="21509" name="TextBox 4"/>
          <p:cNvSpPr txBox="1">
            <a:spLocks noChangeArrowheads="1"/>
          </p:cNvSpPr>
          <p:nvPr/>
        </p:nvSpPr>
        <p:spPr bwMode="auto">
          <a:xfrm>
            <a:off x="990600" y="457200"/>
            <a:ext cx="6858000" cy="584775"/>
          </a:xfrm>
          <a:prstGeom prst="rect">
            <a:avLst/>
          </a:prstGeom>
          <a:noFill/>
          <a:ln w="9525">
            <a:noFill/>
            <a:miter lim="800000"/>
            <a:headEnd/>
            <a:tailEnd/>
          </a:ln>
        </p:spPr>
        <p:txBody>
          <a:bodyPr>
            <a:spAutoFit/>
          </a:bodyPr>
          <a:lstStyle/>
          <a:p>
            <a:pPr algn="ctr"/>
            <a:r>
              <a:rPr lang="en-US" sz="3200" b="1" dirty="0">
                <a:latin typeface="+mj-lt"/>
                <a:cs typeface="Times New Roman" pitchFamily="18" charset="0"/>
              </a:rPr>
              <a:t>CORS “Data Products” Page</a:t>
            </a:r>
          </a:p>
        </p:txBody>
      </p:sp>
      <p:cxnSp>
        <p:nvCxnSpPr>
          <p:cNvPr id="8" name="Straight Connector 7"/>
          <p:cNvCxnSpPr/>
          <p:nvPr/>
        </p:nvCxnSpPr>
        <p:spPr>
          <a:xfrm>
            <a:off x="3048000" y="327660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srcRect/>
          <a:stretch>
            <a:fillRect/>
          </a:stretch>
        </p:blipFill>
        <p:spPr>
          <a:xfrm>
            <a:off x="533400" y="1066800"/>
            <a:ext cx="8229600" cy="5448300"/>
          </a:xfrm>
          <a:noFill/>
        </p:spPr>
      </p:pic>
      <p:sp>
        <p:nvSpPr>
          <p:cNvPr id="3" name="Oval 2"/>
          <p:cNvSpPr/>
          <p:nvPr/>
        </p:nvSpPr>
        <p:spPr>
          <a:xfrm>
            <a:off x="762000" y="3962400"/>
            <a:ext cx="5638800" cy="1447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2" name="TextBox 3"/>
          <p:cNvSpPr txBox="1">
            <a:spLocks noChangeArrowheads="1"/>
          </p:cNvSpPr>
          <p:nvPr/>
        </p:nvSpPr>
        <p:spPr bwMode="auto">
          <a:xfrm>
            <a:off x="304800" y="457200"/>
            <a:ext cx="8610600" cy="523220"/>
          </a:xfrm>
          <a:prstGeom prst="rect">
            <a:avLst/>
          </a:prstGeom>
          <a:noFill/>
          <a:ln w="9525">
            <a:noFill/>
            <a:miter lim="800000"/>
            <a:headEnd/>
            <a:tailEnd/>
          </a:ln>
        </p:spPr>
        <p:txBody>
          <a:bodyPr wrap="square">
            <a:spAutoFit/>
          </a:bodyPr>
          <a:lstStyle/>
          <a:p>
            <a:pPr algn="ctr"/>
            <a:r>
              <a:rPr lang="en-US" sz="2800" b="1" dirty="0">
                <a:latin typeface="+mj-lt"/>
                <a:cs typeface="Times New Roman" pitchFamily="18" charset="0"/>
              </a:rPr>
              <a:t>Provide </a:t>
            </a:r>
            <a:r>
              <a:rPr lang="en-US" sz="2800" b="1" dirty="0" smtClean="0">
                <a:latin typeface="+mj-lt"/>
                <a:cs typeface="Times New Roman" pitchFamily="18" charset="0"/>
              </a:rPr>
              <a:t>Information </a:t>
            </a:r>
            <a:r>
              <a:rPr lang="en-US" sz="2800" b="1" dirty="0">
                <a:latin typeface="+mj-lt"/>
                <a:cs typeface="Times New Roman" pitchFamily="18" charset="0"/>
              </a:rPr>
              <a:t>about your </a:t>
            </a:r>
            <a:r>
              <a:rPr lang="en-US" sz="2800" b="1" dirty="0" smtClean="0">
                <a:latin typeface="+mj-lt"/>
                <a:cs typeface="Times New Roman" pitchFamily="18" charset="0"/>
              </a:rPr>
              <a:t>Project</a:t>
            </a:r>
            <a:endParaRPr lang="en-US" sz="2800" b="1" dirty="0">
              <a:latin typeface="+mj-lt"/>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srcRect/>
          <a:stretch>
            <a:fillRect/>
          </a:stretch>
        </p:blipFill>
        <p:spPr>
          <a:xfrm>
            <a:off x="0" y="990600"/>
            <a:ext cx="9144000" cy="5715000"/>
          </a:xfrm>
          <a:noFill/>
        </p:spPr>
      </p:pic>
      <p:sp>
        <p:nvSpPr>
          <p:cNvPr id="23555" name="TextBox 4"/>
          <p:cNvSpPr txBox="1">
            <a:spLocks noChangeArrowheads="1"/>
          </p:cNvSpPr>
          <p:nvPr/>
        </p:nvSpPr>
        <p:spPr bwMode="auto">
          <a:xfrm>
            <a:off x="4724400" y="3733800"/>
            <a:ext cx="3124200" cy="369888"/>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Enter your  custom requests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OPUS</a:t>
            </a:r>
            <a:endParaRPr lang="en-US" sz="4000" dirty="0"/>
          </a:p>
        </p:txBody>
      </p:sp>
      <p:sp>
        <p:nvSpPr>
          <p:cNvPr id="3" name="Content Placeholder 2"/>
          <p:cNvSpPr>
            <a:spLocks noGrp="1"/>
          </p:cNvSpPr>
          <p:nvPr>
            <p:ph idx="1"/>
          </p:nvPr>
        </p:nvSpPr>
        <p:spPr/>
        <p:txBody>
          <a:bodyPr/>
          <a:lstStyle/>
          <a:p>
            <a:r>
              <a:rPr lang="en-US" sz="3200" dirty="0" smtClean="0"/>
              <a:t>OPUS – S (2 hrs)</a:t>
            </a:r>
          </a:p>
          <a:p>
            <a:r>
              <a:rPr lang="en-US" sz="3200" dirty="0" smtClean="0"/>
              <a:t>OPUS – RS (15 minutes)</a:t>
            </a:r>
          </a:p>
          <a:p>
            <a:r>
              <a:rPr lang="en-US" sz="3200" dirty="0" smtClean="0"/>
              <a:t>OPUS – DB (Publish)</a:t>
            </a:r>
          </a:p>
          <a:p>
            <a:r>
              <a:rPr lang="en-US" sz="3200" dirty="0" smtClean="0"/>
              <a:t>OPUS – Projects (Network)</a:t>
            </a:r>
            <a:endParaRPr lang="en-US" sz="3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4" name="Picture 4"/>
          <p:cNvPicPr>
            <a:picLocks noChangeAspect="1" noChangeArrowheads="1"/>
          </p:cNvPicPr>
          <p:nvPr/>
        </p:nvPicPr>
        <p:blipFill>
          <a:blip r:embed="rId2" cstate="print"/>
          <a:srcRect/>
          <a:stretch>
            <a:fillRect/>
          </a:stretch>
        </p:blipFill>
        <p:spPr bwMode="auto">
          <a:xfrm>
            <a:off x="0" y="0"/>
            <a:ext cx="9144000" cy="7315200"/>
          </a:xfrm>
          <a:prstGeom prst="rect">
            <a:avLst/>
          </a:prstGeom>
          <a:noFill/>
          <a:ln w="9525">
            <a:noFill/>
            <a:miter lim="800000"/>
            <a:headEnd/>
            <a:tailEnd/>
          </a:ln>
        </p:spPr>
      </p:pic>
      <p:sp>
        <p:nvSpPr>
          <p:cNvPr id="12" name="Oval 11"/>
          <p:cNvSpPr/>
          <p:nvPr/>
        </p:nvSpPr>
        <p:spPr bwMode="auto">
          <a:xfrm>
            <a:off x="2895600" y="2514600"/>
            <a:ext cx="2057400" cy="1752600"/>
          </a:xfrm>
          <a:prstGeom prst="ellipse">
            <a:avLst/>
          </a:prstGeom>
          <a:noFill/>
          <a:ln w="15875" cap="flat" cmpd="sng" algn="ctr">
            <a:solidFill>
              <a:srgbClr val="C00000"/>
            </a:solidFill>
            <a:prstDash val="solid"/>
            <a:round/>
            <a:headEnd type="none" w="med" len="med"/>
            <a:tailEnd type="none" w="med" len="med"/>
          </a:ln>
          <a:effectLst>
            <a:outerShdw dist="35921" dir="2700000" algn="ctr" rotWithShape="0">
              <a:schemeClr val="bg2">
                <a:alpha val="8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5638800" y="2514600"/>
            <a:ext cx="2057400" cy="1752600"/>
          </a:xfrm>
          <a:prstGeom prst="ellipse">
            <a:avLst/>
          </a:prstGeom>
          <a:noFill/>
          <a:ln w="15875" cap="flat" cmpd="sng" algn="ctr">
            <a:solidFill>
              <a:srgbClr val="C00000"/>
            </a:solidFill>
            <a:prstDash val="solid"/>
            <a:round/>
            <a:headEnd type="none" w="med" len="med"/>
            <a:tailEnd type="none" w="med" len="med"/>
          </a:ln>
          <a:effectLst>
            <a:outerShdw dist="35921" dir="2700000" algn="ctr" rotWithShape="0">
              <a:schemeClr val="bg2">
                <a:alpha val="8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OPUS-DB Published Solutions</a:t>
            </a:r>
            <a:endParaRPr lang="en-US" dirty="0"/>
          </a:p>
        </p:txBody>
      </p:sp>
      <p:pic>
        <p:nvPicPr>
          <p:cNvPr id="88065" name="Picture 1"/>
          <p:cNvPicPr>
            <a:picLocks noChangeAspect="1" noChangeArrowheads="1"/>
          </p:cNvPicPr>
          <p:nvPr/>
        </p:nvPicPr>
        <p:blipFill>
          <a:blip r:embed="rId2" cstate="print"/>
          <a:srcRect l="13750" r="625" b="53906"/>
          <a:stretch>
            <a:fillRect/>
          </a:stretch>
        </p:blipFill>
        <p:spPr bwMode="auto">
          <a:xfrm>
            <a:off x="-457200" y="1676400"/>
            <a:ext cx="9426843" cy="40597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r="33333" b="8000"/>
          <a:stretch>
            <a:fillRect/>
          </a:stretch>
        </p:blipFill>
        <p:spPr bwMode="auto">
          <a:xfrm>
            <a:off x="914400" y="582930"/>
            <a:ext cx="7010400" cy="6046470"/>
          </a:xfrm>
          <a:prstGeom prst="rect">
            <a:avLst/>
          </a:prstGeom>
          <a:noFill/>
          <a:ln w="9525">
            <a:noFill/>
            <a:miter lim="800000"/>
            <a:headEnd/>
            <a:tailEnd/>
          </a:ln>
        </p:spPr>
      </p:pic>
      <p:sp>
        <p:nvSpPr>
          <p:cNvPr id="2" name="Title 1"/>
          <p:cNvSpPr>
            <a:spLocks noGrp="1"/>
          </p:cNvSpPr>
          <p:nvPr>
            <p:ph type="title"/>
          </p:nvPr>
        </p:nvSpPr>
        <p:spPr>
          <a:xfrm>
            <a:off x="914400" y="457200"/>
            <a:ext cx="7010400" cy="533400"/>
          </a:xfrm>
          <a:solidFill>
            <a:srgbClr val="FFFF99"/>
          </a:solidFill>
        </p:spPr>
        <p:txBody>
          <a:bodyPr/>
          <a:lstStyle/>
          <a:p>
            <a:r>
              <a:rPr lang="en-US" dirty="0" smtClean="0"/>
              <a:t>Sample OPUS </a:t>
            </a:r>
            <a:r>
              <a:rPr lang="en-US" dirty="0" err="1" smtClean="0"/>
              <a:t>DataSheet</a:t>
            </a:r>
            <a:endParaRPr lang="en-US" dirty="0"/>
          </a:p>
        </p:txBody>
      </p:sp>
      <p:sp>
        <p:nvSpPr>
          <p:cNvPr id="4" name="Content Placeholder 2"/>
          <p:cNvSpPr txBox="1">
            <a:spLocks/>
          </p:cNvSpPr>
          <p:nvPr/>
        </p:nvSpPr>
        <p:spPr>
          <a:xfrm>
            <a:off x="990600" y="6400800"/>
            <a:ext cx="6934200" cy="533400"/>
          </a:xfrm>
          <a:prstGeom prst="rect">
            <a:avLst/>
          </a:prstGeom>
          <a:solidFill>
            <a:srgbClr val="FFFF99"/>
          </a:solidFill>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hlinkClick r:id="rId3"/>
              </a:rPr>
              <a:t>http://www.ngs.noaa.gov/</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38200" y="304800"/>
            <a:ext cx="7315200" cy="1143000"/>
          </a:xfrm>
        </p:spPr>
        <p:txBody>
          <a:bodyPr/>
          <a:lstStyle/>
          <a:p>
            <a:pPr eaLnBrk="1" hangingPunct="1"/>
            <a:r>
              <a:rPr lang="en-US" sz="3000" b="1" smtClean="0">
                <a:solidFill>
                  <a:srgbClr val="0000FF"/>
                </a:solidFill>
                <a:latin typeface="Arial" pitchFamily="34" charset="0"/>
              </a:rPr>
              <a:t>The NSRS has evolved</a:t>
            </a:r>
          </a:p>
        </p:txBody>
      </p:sp>
      <p:pic>
        <p:nvPicPr>
          <p:cNvPr id="15363" name="Picture 3" descr="ngs"/>
          <p:cNvPicPr>
            <a:picLocks noChangeAspect="1" noChangeArrowheads="1"/>
          </p:cNvPicPr>
          <p:nvPr/>
        </p:nvPicPr>
        <p:blipFill>
          <a:blip r:embed="rId3" cstate="print"/>
          <a:srcRect/>
          <a:stretch>
            <a:fillRect/>
          </a:stretch>
        </p:blipFill>
        <p:spPr bwMode="auto">
          <a:xfrm>
            <a:off x="6781800" y="2708275"/>
            <a:ext cx="1905000" cy="1922463"/>
          </a:xfrm>
          <a:prstGeom prst="rect">
            <a:avLst/>
          </a:prstGeom>
          <a:noFill/>
          <a:ln w="9525">
            <a:noFill/>
            <a:miter lim="800000"/>
            <a:headEnd/>
            <a:tailEnd/>
          </a:ln>
        </p:spPr>
      </p:pic>
      <p:sp>
        <p:nvSpPr>
          <p:cNvPr id="15364" name="Text Box 4"/>
          <p:cNvSpPr txBox="1">
            <a:spLocks noChangeArrowheads="1"/>
          </p:cNvSpPr>
          <p:nvPr/>
        </p:nvSpPr>
        <p:spPr bwMode="auto">
          <a:xfrm>
            <a:off x="3124200" y="1641475"/>
            <a:ext cx="1524000" cy="1281113"/>
          </a:xfrm>
          <a:prstGeom prst="rect">
            <a:avLst/>
          </a:prstGeom>
          <a:noFill/>
          <a:ln w="9525">
            <a:noFill/>
            <a:miter lim="800000"/>
            <a:headEnd/>
            <a:tailEnd/>
          </a:ln>
        </p:spPr>
        <p:txBody>
          <a:bodyPr>
            <a:spAutoFit/>
          </a:bodyPr>
          <a:lstStyle/>
          <a:p>
            <a:r>
              <a:rPr lang="en-US">
                <a:solidFill>
                  <a:srgbClr val="A50021"/>
                </a:solidFill>
              </a:rPr>
              <a:t>1 Million Monuments</a:t>
            </a:r>
          </a:p>
          <a:p>
            <a:r>
              <a:rPr lang="en-US" sz="1200">
                <a:solidFill>
                  <a:srgbClr val="A50021"/>
                </a:solidFill>
              </a:rPr>
              <a:t>(Separate Horizontal and Vertical Systems) </a:t>
            </a:r>
            <a:endParaRPr lang="en-US" sz="1200">
              <a:solidFill>
                <a:srgbClr val="A50021"/>
              </a:solidFill>
              <a:sym typeface="Wingdings" pitchFamily="2" charset="2"/>
            </a:endParaRPr>
          </a:p>
        </p:txBody>
      </p:sp>
      <p:sp>
        <p:nvSpPr>
          <p:cNvPr id="15365" name="Text Box 5"/>
          <p:cNvSpPr txBox="1">
            <a:spLocks noChangeArrowheads="1"/>
          </p:cNvSpPr>
          <p:nvPr/>
        </p:nvSpPr>
        <p:spPr bwMode="auto">
          <a:xfrm>
            <a:off x="4267200" y="2174875"/>
            <a:ext cx="609600" cy="366713"/>
          </a:xfrm>
          <a:prstGeom prst="rect">
            <a:avLst/>
          </a:prstGeom>
          <a:noFill/>
          <a:ln w="9525">
            <a:noFill/>
            <a:miter lim="800000"/>
            <a:headEnd/>
            <a:tailEnd/>
          </a:ln>
        </p:spPr>
        <p:txBody>
          <a:bodyPr>
            <a:spAutoFit/>
          </a:bodyPr>
          <a:lstStyle/>
          <a:p>
            <a:r>
              <a:rPr lang="en-US">
                <a:solidFill>
                  <a:srgbClr val="A50021"/>
                </a:solidFill>
                <a:sym typeface="Wingdings" pitchFamily="2" charset="2"/>
              </a:rPr>
              <a:t></a:t>
            </a:r>
          </a:p>
        </p:txBody>
      </p:sp>
      <p:sp>
        <p:nvSpPr>
          <p:cNvPr id="15366" name="Text Box 6"/>
          <p:cNvSpPr txBox="1">
            <a:spLocks noChangeArrowheads="1"/>
          </p:cNvSpPr>
          <p:nvPr/>
        </p:nvSpPr>
        <p:spPr bwMode="auto">
          <a:xfrm>
            <a:off x="1295400" y="2860675"/>
            <a:ext cx="1676400" cy="366713"/>
          </a:xfrm>
          <a:prstGeom prst="rect">
            <a:avLst/>
          </a:prstGeom>
          <a:noFill/>
          <a:ln w="9525">
            <a:noFill/>
            <a:miter lim="800000"/>
            <a:headEnd/>
            <a:tailEnd/>
          </a:ln>
        </p:spPr>
        <p:txBody>
          <a:bodyPr>
            <a:spAutoFit/>
          </a:bodyPr>
          <a:lstStyle/>
          <a:p>
            <a:endParaRPr lang="en-US"/>
          </a:p>
        </p:txBody>
      </p:sp>
      <p:sp>
        <p:nvSpPr>
          <p:cNvPr id="15367" name="Text Box 7"/>
          <p:cNvSpPr txBox="1">
            <a:spLocks noChangeArrowheads="1"/>
          </p:cNvSpPr>
          <p:nvPr/>
        </p:nvSpPr>
        <p:spPr bwMode="auto">
          <a:xfrm>
            <a:off x="2971800" y="3255963"/>
            <a:ext cx="1295400" cy="1281112"/>
          </a:xfrm>
          <a:prstGeom prst="rect">
            <a:avLst/>
          </a:prstGeom>
          <a:noFill/>
          <a:ln w="9525">
            <a:noFill/>
            <a:miter lim="800000"/>
            <a:headEnd/>
            <a:tailEnd/>
          </a:ln>
        </p:spPr>
        <p:txBody>
          <a:bodyPr>
            <a:spAutoFit/>
          </a:bodyPr>
          <a:lstStyle/>
          <a:p>
            <a:r>
              <a:rPr lang="en-US">
                <a:solidFill>
                  <a:srgbClr val="A50021"/>
                </a:solidFill>
              </a:rPr>
              <a:t>Passive Marks</a:t>
            </a:r>
            <a:endParaRPr lang="en-US" sz="1200">
              <a:solidFill>
                <a:srgbClr val="A50021"/>
              </a:solidFill>
            </a:endParaRPr>
          </a:p>
          <a:p>
            <a:r>
              <a:rPr lang="en-US" sz="1200">
                <a:solidFill>
                  <a:srgbClr val="A50021"/>
                </a:solidFill>
              </a:rPr>
              <a:t>(Limited Knowledge of Stability)</a:t>
            </a:r>
            <a:endParaRPr lang="en-US">
              <a:solidFill>
                <a:srgbClr val="A50021"/>
              </a:solidFill>
              <a:sym typeface="Wingdings" pitchFamily="2" charset="2"/>
            </a:endParaRPr>
          </a:p>
        </p:txBody>
      </p:sp>
      <p:sp>
        <p:nvSpPr>
          <p:cNvPr id="15368" name="Text Box 8"/>
          <p:cNvSpPr txBox="1">
            <a:spLocks noChangeArrowheads="1"/>
          </p:cNvSpPr>
          <p:nvPr/>
        </p:nvSpPr>
        <p:spPr bwMode="auto">
          <a:xfrm>
            <a:off x="2743200" y="5486400"/>
            <a:ext cx="3505200" cy="369887"/>
          </a:xfrm>
          <a:prstGeom prst="rect">
            <a:avLst/>
          </a:prstGeom>
          <a:noFill/>
          <a:ln w="9525">
            <a:noFill/>
            <a:miter lim="800000"/>
            <a:headEnd/>
            <a:tailEnd/>
          </a:ln>
        </p:spPr>
        <p:txBody>
          <a:bodyPr wrap="square">
            <a:spAutoFit/>
          </a:bodyPr>
          <a:lstStyle/>
          <a:p>
            <a:r>
              <a:rPr lang="en-US" dirty="0">
                <a:solidFill>
                  <a:srgbClr val="A50021"/>
                </a:solidFill>
              </a:rPr>
              <a:t> GPS CORS </a:t>
            </a:r>
            <a:r>
              <a:rPr lang="en-US" dirty="0">
                <a:solidFill>
                  <a:srgbClr val="A50021"/>
                </a:solidFill>
                <a:sym typeface="Wingdings" pitchFamily="2" charset="2"/>
              </a:rPr>
              <a:t>   GNSS CORS</a:t>
            </a:r>
            <a:endParaRPr lang="en-US" dirty="0">
              <a:solidFill>
                <a:srgbClr val="A50021"/>
              </a:solidFill>
            </a:endParaRPr>
          </a:p>
        </p:txBody>
      </p:sp>
      <p:pic>
        <p:nvPicPr>
          <p:cNvPr id="15369" name="Picture 9" descr="CONUS"/>
          <p:cNvPicPr>
            <a:picLocks noChangeAspect="1" noChangeArrowheads="1"/>
          </p:cNvPicPr>
          <p:nvPr/>
        </p:nvPicPr>
        <p:blipFill>
          <a:blip r:embed="rId4" cstate="print"/>
          <a:srcRect/>
          <a:stretch>
            <a:fillRect/>
          </a:stretch>
        </p:blipFill>
        <p:spPr bwMode="auto">
          <a:xfrm>
            <a:off x="6477000" y="1295400"/>
            <a:ext cx="2590800" cy="1876425"/>
          </a:xfrm>
          <a:prstGeom prst="rect">
            <a:avLst/>
          </a:prstGeom>
          <a:noFill/>
          <a:ln w="9525">
            <a:noFill/>
            <a:miter lim="800000"/>
            <a:headEnd/>
            <a:tailEnd/>
          </a:ln>
        </p:spPr>
      </p:pic>
      <p:pic>
        <p:nvPicPr>
          <p:cNvPr id="15370" name="Picture 10" descr="NSRS"/>
          <p:cNvPicPr>
            <a:picLocks noChangeAspect="1" noChangeArrowheads="1"/>
          </p:cNvPicPr>
          <p:nvPr/>
        </p:nvPicPr>
        <p:blipFill>
          <a:blip r:embed="rId5" cstate="print"/>
          <a:srcRect/>
          <a:stretch>
            <a:fillRect/>
          </a:stretch>
        </p:blipFill>
        <p:spPr bwMode="auto">
          <a:xfrm>
            <a:off x="76200" y="1565275"/>
            <a:ext cx="2895600" cy="1447800"/>
          </a:xfrm>
          <a:prstGeom prst="rect">
            <a:avLst/>
          </a:prstGeom>
          <a:noFill/>
          <a:ln w="9525">
            <a:noFill/>
            <a:miter lim="800000"/>
            <a:headEnd/>
            <a:tailEnd/>
          </a:ln>
        </p:spPr>
      </p:pic>
      <p:pic>
        <p:nvPicPr>
          <p:cNvPr id="15371" name="Picture 11" descr="GPS-Constellation"/>
          <p:cNvPicPr>
            <a:picLocks noChangeAspect="1" noChangeArrowheads="1"/>
          </p:cNvPicPr>
          <p:nvPr/>
        </p:nvPicPr>
        <p:blipFill>
          <a:blip r:embed="rId6" cstate="print"/>
          <a:srcRect/>
          <a:stretch>
            <a:fillRect/>
          </a:stretch>
        </p:blipFill>
        <p:spPr bwMode="auto">
          <a:xfrm>
            <a:off x="685800" y="4689475"/>
            <a:ext cx="1695450" cy="1695450"/>
          </a:xfrm>
          <a:prstGeom prst="rect">
            <a:avLst/>
          </a:prstGeom>
          <a:noFill/>
          <a:ln w="9525">
            <a:noFill/>
            <a:miter lim="800000"/>
            <a:headEnd/>
            <a:tailEnd/>
          </a:ln>
        </p:spPr>
      </p:pic>
      <p:pic>
        <p:nvPicPr>
          <p:cNvPr id="15372" name="Picture 12" descr="GNSS_revised"/>
          <p:cNvPicPr>
            <a:picLocks noChangeAspect="1" noChangeArrowheads="1"/>
          </p:cNvPicPr>
          <p:nvPr/>
        </p:nvPicPr>
        <p:blipFill>
          <a:blip r:embed="rId7" cstate="print"/>
          <a:srcRect/>
          <a:stretch>
            <a:fillRect/>
          </a:stretch>
        </p:blipFill>
        <p:spPr bwMode="auto">
          <a:xfrm>
            <a:off x="6629400" y="4857750"/>
            <a:ext cx="2057400" cy="1543050"/>
          </a:xfrm>
          <a:prstGeom prst="rect">
            <a:avLst/>
          </a:prstGeom>
          <a:noFill/>
          <a:ln w="9525">
            <a:noFill/>
            <a:miter lim="800000"/>
            <a:headEnd/>
            <a:tailEnd/>
          </a:ln>
        </p:spPr>
      </p:pic>
      <p:pic>
        <p:nvPicPr>
          <p:cNvPr id="15373" name="Picture 13"/>
          <p:cNvPicPr>
            <a:picLocks noChangeAspect="1" noChangeArrowheads="1"/>
          </p:cNvPicPr>
          <p:nvPr/>
        </p:nvPicPr>
        <p:blipFill>
          <a:blip r:embed="rId8" cstate="print"/>
          <a:srcRect/>
          <a:stretch>
            <a:fillRect/>
          </a:stretch>
        </p:blipFill>
        <p:spPr bwMode="auto">
          <a:xfrm>
            <a:off x="838200" y="3241675"/>
            <a:ext cx="1365250" cy="1371600"/>
          </a:xfrm>
          <a:prstGeom prst="rect">
            <a:avLst/>
          </a:prstGeom>
          <a:noFill/>
          <a:ln w="9525">
            <a:noFill/>
            <a:miter lim="800000"/>
            <a:headEnd/>
            <a:tailEnd/>
          </a:ln>
        </p:spPr>
      </p:pic>
      <p:sp>
        <p:nvSpPr>
          <p:cNvPr id="15374" name="Text Box 14"/>
          <p:cNvSpPr txBox="1">
            <a:spLocks noChangeArrowheads="1"/>
          </p:cNvSpPr>
          <p:nvPr/>
        </p:nvSpPr>
        <p:spPr bwMode="auto">
          <a:xfrm>
            <a:off x="4724400" y="1641475"/>
            <a:ext cx="1752600" cy="830263"/>
          </a:xfrm>
          <a:prstGeom prst="rect">
            <a:avLst/>
          </a:prstGeom>
          <a:noFill/>
          <a:ln w="9525">
            <a:noFill/>
            <a:miter lim="800000"/>
            <a:headEnd/>
            <a:tailEnd/>
          </a:ln>
        </p:spPr>
        <p:txBody>
          <a:bodyPr>
            <a:spAutoFit/>
          </a:bodyPr>
          <a:lstStyle/>
          <a:p>
            <a:r>
              <a:rPr lang="en-US">
                <a:solidFill>
                  <a:srgbClr val="A50021"/>
                </a:solidFill>
                <a:sym typeface="Wingdings" pitchFamily="2" charset="2"/>
              </a:rPr>
              <a:t>70,000 </a:t>
            </a:r>
            <a:br>
              <a:rPr lang="en-US">
                <a:solidFill>
                  <a:srgbClr val="A50021"/>
                </a:solidFill>
                <a:sym typeface="Wingdings" pitchFamily="2" charset="2"/>
              </a:rPr>
            </a:br>
            <a:r>
              <a:rPr lang="en-US">
                <a:solidFill>
                  <a:srgbClr val="A50021"/>
                </a:solidFill>
                <a:sym typeface="Wingdings" pitchFamily="2" charset="2"/>
              </a:rPr>
              <a:t>Passive Marks</a:t>
            </a:r>
          </a:p>
          <a:p>
            <a:r>
              <a:rPr lang="en-US" sz="1200">
                <a:solidFill>
                  <a:srgbClr val="A50021"/>
                </a:solidFill>
                <a:sym typeface="Wingdings" pitchFamily="2" charset="2"/>
              </a:rPr>
              <a:t>(3-Dimensional)</a:t>
            </a:r>
            <a:endParaRPr lang="en-US" sz="1200">
              <a:solidFill>
                <a:srgbClr val="A50021"/>
              </a:solidFill>
            </a:endParaRPr>
          </a:p>
        </p:txBody>
      </p:sp>
      <p:sp>
        <p:nvSpPr>
          <p:cNvPr id="15375" name="Text Box 15"/>
          <p:cNvSpPr txBox="1">
            <a:spLocks noChangeArrowheads="1"/>
          </p:cNvSpPr>
          <p:nvPr/>
        </p:nvSpPr>
        <p:spPr bwMode="auto">
          <a:xfrm>
            <a:off x="4724400" y="3429000"/>
            <a:ext cx="1600200" cy="1200150"/>
          </a:xfrm>
          <a:prstGeom prst="rect">
            <a:avLst/>
          </a:prstGeom>
          <a:noFill/>
          <a:ln w="9525">
            <a:noFill/>
            <a:miter lim="800000"/>
            <a:headEnd/>
            <a:tailEnd/>
          </a:ln>
        </p:spPr>
        <p:txBody>
          <a:bodyPr>
            <a:spAutoFit/>
          </a:bodyPr>
          <a:lstStyle/>
          <a:p>
            <a:pPr>
              <a:buFont typeface="Wingdings" pitchFamily="2" charset="2"/>
              <a:buNone/>
            </a:pPr>
            <a:r>
              <a:rPr lang="en-US">
                <a:solidFill>
                  <a:srgbClr val="A50021"/>
                </a:solidFill>
                <a:sym typeface="Wingdings" pitchFamily="2" charset="2"/>
              </a:rPr>
              <a:t>1,500 CORS</a:t>
            </a:r>
          </a:p>
          <a:p>
            <a:pPr>
              <a:buFont typeface="Wingdings" pitchFamily="2" charset="2"/>
              <a:buNone/>
            </a:pPr>
            <a:r>
              <a:rPr lang="en-US" sz="1200">
                <a:solidFill>
                  <a:srgbClr val="A50021"/>
                </a:solidFill>
                <a:sym typeface="Wingdings" pitchFamily="2" charset="2"/>
              </a:rPr>
              <a:t>(Time Dependent System Possible; </a:t>
            </a:r>
            <a:br>
              <a:rPr lang="en-US" sz="1200">
                <a:solidFill>
                  <a:srgbClr val="A50021"/>
                </a:solidFill>
                <a:sym typeface="Wingdings" pitchFamily="2" charset="2"/>
              </a:rPr>
            </a:br>
            <a:r>
              <a:rPr lang="en-US" sz="1200">
                <a:solidFill>
                  <a:srgbClr val="A50021"/>
                </a:solidFill>
                <a:sym typeface="Wingdings" pitchFamily="2" charset="2"/>
              </a:rPr>
              <a:t>4-Dimensional)</a:t>
            </a:r>
          </a:p>
          <a:p>
            <a:endParaRPr lang="en-US"/>
          </a:p>
        </p:txBody>
      </p:sp>
      <p:sp>
        <p:nvSpPr>
          <p:cNvPr id="15376" name="Text Box 16"/>
          <p:cNvSpPr txBox="1">
            <a:spLocks noChangeArrowheads="1"/>
          </p:cNvSpPr>
          <p:nvPr/>
        </p:nvSpPr>
        <p:spPr bwMode="auto">
          <a:xfrm>
            <a:off x="4267200" y="3789363"/>
            <a:ext cx="609600" cy="366712"/>
          </a:xfrm>
          <a:prstGeom prst="rect">
            <a:avLst/>
          </a:prstGeom>
          <a:noFill/>
          <a:ln w="9525">
            <a:noFill/>
            <a:miter lim="800000"/>
            <a:headEnd/>
            <a:tailEnd/>
          </a:ln>
        </p:spPr>
        <p:txBody>
          <a:bodyPr>
            <a:spAutoFit/>
          </a:bodyPr>
          <a:lstStyle/>
          <a:p>
            <a:r>
              <a:rPr lang="en-US">
                <a:solidFill>
                  <a:srgbClr val="A50021"/>
                </a:solidFill>
                <a:sym typeface="Wingdings" pitchFamily="2" charset="2"/>
              </a:rPr>
              <a:t></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 DB Requirements</a:t>
            </a:r>
            <a:endParaRPr lang="en-US" dirty="0"/>
          </a:p>
        </p:txBody>
      </p:sp>
      <p:sp>
        <p:nvSpPr>
          <p:cNvPr id="3" name="Content Placeholder 2"/>
          <p:cNvSpPr>
            <a:spLocks noGrp="1"/>
          </p:cNvSpPr>
          <p:nvPr>
            <p:ph idx="1"/>
          </p:nvPr>
        </p:nvSpPr>
        <p:spPr/>
        <p:txBody>
          <a:bodyPr/>
          <a:lstStyle/>
          <a:p>
            <a:pPr>
              <a:buNone/>
            </a:pPr>
            <a:r>
              <a:rPr lang="en-US" sz="2400" b="1" dirty="0" smtClean="0"/>
              <a:t>Field Procedures</a:t>
            </a:r>
            <a:endParaRPr lang="en-US" sz="2400" dirty="0" smtClean="0"/>
          </a:p>
          <a:p>
            <a:r>
              <a:rPr lang="en-US" sz="2400" dirty="0" smtClean="0"/>
              <a:t>GPS </a:t>
            </a:r>
            <a:r>
              <a:rPr lang="en-US" sz="2400" dirty="0" smtClean="0">
                <a:hlinkClick r:id="rId2"/>
              </a:rPr>
              <a:t>data file</a:t>
            </a:r>
            <a:r>
              <a:rPr lang="en-US" sz="2400" dirty="0" smtClean="0"/>
              <a:t> ≥ 4 hour duration</a:t>
            </a:r>
          </a:p>
          <a:p>
            <a:r>
              <a:rPr lang="en-US" sz="2400" dirty="0" smtClean="0"/>
              <a:t>quality </a:t>
            </a:r>
            <a:r>
              <a:rPr lang="en-US" sz="2400" dirty="0" smtClean="0">
                <a:hlinkClick r:id="rId3"/>
              </a:rPr>
              <a:t>mark setting</a:t>
            </a:r>
            <a:endParaRPr lang="en-US" sz="2400" dirty="0" smtClean="0"/>
          </a:p>
          <a:p>
            <a:r>
              <a:rPr lang="en-US" sz="2400" dirty="0" smtClean="0"/>
              <a:t>experienced observer </a:t>
            </a:r>
          </a:p>
          <a:p>
            <a:r>
              <a:rPr lang="en-US" sz="2400" dirty="0" smtClean="0"/>
              <a:t>fixed height tripod recommended</a:t>
            </a:r>
          </a:p>
          <a:p>
            <a:r>
              <a:rPr lang="en-US" sz="2400" dirty="0" smtClean="0"/>
              <a:t>brace tripod legs with sandbags or chain</a:t>
            </a:r>
          </a:p>
          <a:p>
            <a:r>
              <a:rPr lang="en-US" sz="2400" dirty="0" smtClean="0"/>
              <a:t>verify </a:t>
            </a:r>
            <a:r>
              <a:rPr lang="en-US" sz="2400" dirty="0" smtClean="0">
                <a:hlinkClick r:id="rId2"/>
              </a:rPr>
              <a:t>antenna height</a:t>
            </a:r>
            <a:r>
              <a:rPr lang="en-US" sz="2400" dirty="0" smtClean="0"/>
              <a:t> and plumb</a:t>
            </a:r>
          </a:p>
          <a:p>
            <a:pPr>
              <a:buNone/>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 DB Requirements</a:t>
            </a:r>
            <a:endParaRPr lang="en-US" dirty="0"/>
          </a:p>
        </p:txBody>
      </p:sp>
      <p:sp>
        <p:nvSpPr>
          <p:cNvPr id="3" name="Content Placeholder 2"/>
          <p:cNvSpPr>
            <a:spLocks noGrp="1"/>
          </p:cNvSpPr>
          <p:nvPr>
            <p:ph idx="1"/>
          </p:nvPr>
        </p:nvSpPr>
        <p:spPr/>
        <p:txBody>
          <a:bodyPr/>
          <a:lstStyle/>
          <a:p>
            <a:pPr>
              <a:buNone/>
            </a:pPr>
            <a:r>
              <a:rPr lang="en-US" sz="2400" b="1" dirty="0" smtClean="0"/>
              <a:t>High-Quality OPUS Solution</a:t>
            </a:r>
            <a:endParaRPr lang="en-US" sz="2400" dirty="0" smtClean="0"/>
          </a:p>
          <a:p>
            <a:r>
              <a:rPr lang="en-US" sz="2400" dirty="0" smtClean="0"/>
              <a:t>≥ 70% observations used</a:t>
            </a:r>
          </a:p>
          <a:p>
            <a:r>
              <a:rPr lang="en-US" sz="2400" dirty="0" smtClean="0"/>
              <a:t>≥ 70% ambiguities fixed</a:t>
            </a:r>
          </a:p>
          <a:p>
            <a:r>
              <a:rPr lang="en-US" sz="2400" dirty="0" smtClean="0"/>
              <a:t>≤ 3 cm RMS</a:t>
            </a:r>
          </a:p>
          <a:p>
            <a:r>
              <a:rPr lang="en-US" sz="2400" dirty="0" smtClean="0"/>
              <a:t>≤ 4 cm peak-to-peaks, lat. &amp; </a:t>
            </a:r>
            <a:r>
              <a:rPr lang="en-US" sz="2400" dirty="0" err="1" smtClean="0"/>
              <a:t>lon</a:t>
            </a:r>
            <a:r>
              <a:rPr lang="en-US" sz="2400" dirty="0" smtClean="0"/>
              <a:t>.</a:t>
            </a:r>
          </a:p>
          <a:p>
            <a:r>
              <a:rPr lang="en-US" sz="2400" dirty="0" smtClean="0"/>
              <a:t>≤ 8 cm peak-to-peak, el. hgt.</a:t>
            </a:r>
          </a:p>
          <a:p>
            <a:r>
              <a:rPr lang="en-US" sz="2400" dirty="0" smtClean="0"/>
              <a:t>properly identify </a:t>
            </a:r>
            <a:r>
              <a:rPr lang="en-US" sz="2400" dirty="0" smtClean="0">
                <a:hlinkClick r:id="rId2"/>
              </a:rPr>
              <a:t>antenna type</a:t>
            </a:r>
            <a:endParaRPr lang="en-US" sz="2400" dirty="0" smtClean="0"/>
          </a:p>
          <a:p>
            <a:r>
              <a:rPr lang="en-US" sz="2400" dirty="0" smtClean="0"/>
              <a:t>precise or rapid orbits (avail. next day)</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 DB Requirements</a:t>
            </a:r>
            <a:endParaRPr lang="en-US" dirty="0"/>
          </a:p>
        </p:txBody>
      </p:sp>
      <p:sp>
        <p:nvSpPr>
          <p:cNvPr id="3" name="Content Placeholder 2"/>
          <p:cNvSpPr>
            <a:spLocks noGrp="1"/>
          </p:cNvSpPr>
          <p:nvPr>
            <p:ph idx="1"/>
          </p:nvPr>
        </p:nvSpPr>
        <p:spPr/>
        <p:txBody>
          <a:bodyPr/>
          <a:lstStyle/>
          <a:p>
            <a:pPr>
              <a:buNone/>
            </a:pPr>
            <a:r>
              <a:rPr lang="en-US" sz="2400" b="1" dirty="0" smtClean="0"/>
              <a:t>Mark Attributes</a:t>
            </a:r>
            <a:endParaRPr lang="en-US" sz="2400" dirty="0" smtClean="0"/>
          </a:p>
          <a:p>
            <a:r>
              <a:rPr lang="en-US" sz="2400" dirty="0" smtClean="0"/>
              <a:t>photos of mark &amp; equipment</a:t>
            </a:r>
          </a:p>
          <a:p>
            <a:r>
              <a:rPr lang="en-US" sz="2400" dirty="0" smtClean="0"/>
              <a:t>details (name, type, stability, etc.)</a:t>
            </a:r>
          </a:p>
          <a:p>
            <a:r>
              <a:rPr lang="en-US" sz="2400" dirty="0" smtClean="0"/>
              <a:t>description to aid mark recovery</a:t>
            </a:r>
          </a:p>
          <a:p>
            <a:r>
              <a:rPr lang="en-US" sz="2400" dirty="0" smtClean="0"/>
              <a:t>preview </a:t>
            </a:r>
            <a:r>
              <a:rPr lang="en-US" sz="2400" dirty="0" smtClean="0">
                <a:hlinkClick r:id="rId2"/>
              </a:rPr>
              <a:t>mark description form</a:t>
            </a:r>
            <a:r>
              <a:rPr lang="en-US" sz="2400" dirty="0" smtClean="0"/>
              <a:t/>
            </a:r>
            <a:br>
              <a:rPr lang="en-US" sz="2400" dirty="0" smtClean="0"/>
            </a:br>
            <a:r>
              <a:rPr lang="en-US" sz="2400" dirty="0" smtClean="0"/>
              <a:t>&amp; </a:t>
            </a:r>
            <a:r>
              <a:rPr lang="en-US" sz="2400" dirty="0" smtClean="0">
                <a:hlinkClick r:id="rId3"/>
              </a:rPr>
              <a:t>help file</a:t>
            </a:r>
            <a:endParaRPr lang="en-US" sz="2400" dirty="0" smtClean="0"/>
          </a:p>
          <a:p>
            <a:pPr>
              <a:buNone/>
            </a:pP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OPUS-DB Requirements</a:t>
            </a:r>
            <a:endParaRPr lang="en-US" dirty="0"/>
          </a:p>
        </p:txBody>
      </p:sp>
      <p:pic>
        <p:nvPicPr>
          <p:cNvPr id="25602" name="Picture 2"/>
          <p:cNvPicPr>
            <a:picLocks noChangeAspect="1" noChangeArrowheads="1"/>
          </p:cNvPicPr>
          <p:nvPr/>
        </p:nvPicPr>
        <p:blipFill>
          <a:blip r:embed="rId2" cstate="print"/>
          <a:srcRect l="18333" r="20000" b="44000"/>
          <a:stretch>
            <a:fillRect/>
          </a:stretch>
        </p:blipFill>
        <p:spPr bwMode="auto">
          <a:xfrm>
            <a:off x="381001" y="1474573"/>
            <a:ext cx="8276770" cy="469762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OPUS-DB</a:t>
            </a:r>
            <a:endParaRPr lang="en-US" dirty="0"/>
          </a:p>
        </p:txBody>
      </p:sp>
      <p:sp>
        <p:nvSpPr>
          <p:cNvPr id="3" name="Content Placeholder 2"/>
          <p:cNvSpPr>
            <a:spLocks noGrp="1"/>
          </p:cNvSpPr>
          <p:nvPr>
            <p:ph idx="1"/>
          </p:nvPr>
        </p:nvSpPr>
        <p:spPr/>
        <p:txBody>
          <a:bodyPr/>
          <a:lstStyle/>
          <a:p>
            <a:r>
              <a:rPr lang="en-US" sz="2400" dirty="0" smtClean="0"/>
              <a:t>A new easier way to capture data and have it in an NGS database</a:t>
            </a:r>
          </a:p>
          <a:p>
            <a:r>
              <a:rPr lang="en-US" sz="2400" dirty="0" smtClean="0"/>
              <a:t>Help populate Ellipsoidal Heights on Bench Marks, help with </a:t>
            </a:r>
            <a:r>
              <a:rPr lang="en-US" sz="2400" dirty="0" err="1" smtClean="0"/>
              <a:t>Geoid</a:t>
            </a:r>
            <a:r>
              <a:rPr lang="en-US" sz="2400" dirty="0" smtClean="0"/>
              <a:t> models and future vertical </a:t>
            </a:r>
            <a:r>
              <a:rPr lang="en-US" sz="2400" dirty="0" err="1" smtClean="0"/>
              <a:t>datums</a:t>
            </a:r>
            <a:endParaRPr lang="en-US" sz="2400"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 Projects</a:t>
            </a:r>
            <a:endParaRPr lang="en-US" dirty="0"/>
          </a:p>
        </p:txBody>
      </p:sp>
      <p:pic>
        <p:nvPicPr>
          <p:cNvPr id="26626" name="Picture 2"/>
          <p:cNvPicPr>
            <a:picLocks noChangeAspect="1" noChangeArrowheads="1"/>
          </p:cNvPicPr>
          <p:nvPr/>
        </p:nvPicPr>
        <p:blipFill>
          <a:blip r:embed="rId2" cstate="print"/>
          <a:srcRect r="33333" b="50667"/>
          <a:stretch>
            <a:fillRect/>
          </a:stretch>
        </p:blipFill>
        <p:spPr bwMode="auto">
          <a:xfrm>
            <a:off x="0" y="1264920"/>
            <a:ext cx="9144000" cy="5486400"/>
          </a:xfrm>
          <a:prstGeom prst="rect">
            <a:avLst/>
          </a:prstGeom>
          <a:noFill/>
          <a:ln w="9525">
            <a:noFill/>
            <a:miter lim="800000"/>
            <a:headEnd/>
            <a:tailEnd/>
          </a:ln>
        </p:spPr>
      </p:pic>
      <p:sp>
        <p:nvSpPr>
          <p:cNvPr id="6" name="TextBox 5"/>
          <p:cNvSpPr txBox="1"/>
          <p:nvPr/>
        </p:nvSpPr>
        <p:spPr>
          <a:xfrm>
            <a:off x="4267200" y="4114800"/>
            <a:ext cx="1561646" cy="523220"/>
          </a:xfrm>
          <a:prstGeom prst="rect">
            <a:avLst/>
          </a:prstGeom>
          <a:solidFill>
            <a:schemeClr val="accent2">
              <a:lumMod val="40000"/>
              <a:lumOff val="60000"/>
            </a:schemeClr>
          </a:solidFill>
          <a:ln w="12700">
            <a:solidFill>
              <a:schemeClr val="tx1"/>
            </a:solidFill>
          </a:ln>
        </p:spPr>
        <p:txBody>
          <a:bodyPr wrap="none" rtlCol="0">
            <a:spAutoFit/>
          </a:bodyPr>
          <a:lstStyle/>
          <a:p>
            <a:r>
              <a:rPr lang="en-US" sz="2800" dirty="0" smtClean="0"/>
              <a:t>Session</a:t>
            </a:r>
            <a:endParaRPr lang="en-US" dirty="0"/>
          </a:p>
        </p:txBody>
      </p:sp>
      <p:sp>
        <p:nvSpPr>
          <p:cNvPr id="7" name="TextBox 6"/>
          <p:cNvSpPr txBox="1"/>
          <p:nvPr/>
        </p:nvSpPr>
        <p:spPr>
          <a:xfrm>
            <a:off x="4267200" y="5029200"/>
            <a:ext cx="1585690" cy="523220"/>
          </a:xfrm>
          <a:prstGeom prst="rect">
            <a:avLst/>
          </a:prstGeom>
          <a:solidFill>
            <a:schemeClr val="accent2">
              <a:lumMod val="40000"/>
              <a:lumOff val="60000"/>
            </a:schemeClr>
          </a:solidFill>
          <a:ln w="12700">
            <a:solidFill>
              <a:schemeClr val="tx1"/>
            </a:solidFill>
          </a:ln>
        </p:spPr>
        <p:txBody>
          <a:bodyPr wrap="none" rtlCol="0">
            <a:spAutoFit/>
          </a:bodyPr>
          <a:lstStyle/>
          <a:p>
            <a:r>
              <a:rPr lang="en-US" sz="2800" dirty="0" smtClean="0"/>
              <a:t>Manage</a:t>
            </a:r>
            <a:endParaRPr lang="en-US" dirty="0"/>
          </a:p>
        </p:txBody>
      </p:sp>
      <p:sp>
        <p:nvSpPr>
          <p:cNvPr id="5" name="TextBox 4"/>
          <p:cNvSpPr txBox="1"/>
          <p:nvPr/>
        </p:nvSpPr>
        <p:spPr>
          <a:xfrm>
            <a:off x="4267200" y="3352800"/>
            <a:ext cx="1372492" cy="523220"/>
          </a:xfrm>
          <a:prstGeom prst="rect">
            <a:avLst/>
          </a:prstGeom>
          <a:solidFill>
            <a:schemeClr val="accent2">
              <a:lumMod val="40000"/>
              <a:lumOff val="60000"/>
            </a:schemeClr>
          </a:solidFill>
          <a:ln w="12700">
            <a:solidFill>
              <a:schemeClr val="tx1"/>
            </a:solidFill>
          </a:ln>
        </p:spPr>
        <p:txBody>
          <a:bodyPr wrap="none" rtlCol="0">
            <a:spAutoFit/>
          </a:bodyPr>
          <a:lstStyle/>
          <a:p>
            <a:r>
              <a:rPr lang="en-US" sz="2800" dirty="0" smtClean="0"/>
              <a:t>Create</a:t>
            </a:r>
            <a:endParaRPr lang="en-US"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latin typeface="Arial" pitchFamily="34" charset="0"/>
                <a:cs typeface="Arial" pitchFamily="34" charset="0"/>
              </a:rPr>
              <a:t>OPUS Submission Webpage</a:t>
            </a:r>
          </a:p>
        </p:txBody>
      </p:sp>
      <p:pic>
        <p:nvPicPr>
          <p:cNvPr id="34819" name="Picture 2"/>
          <p:cNvPicPr>
            <a:picLocks noGrp="1" noChangeAspect="1" noChangeArrowheads="1"/>
          </p:cNvPicPr>
          <p:nvPr>
            <p:ph idx="1"/>
          </p:nvPr>
        </p:nvPicPr>
        <p:blipFill>
          <a:blip r:embed="rId2" cstate="print"/>
          <a:srcRect/>
          <a:stretch>
            <a:fillRect/>
          </a:stretch>
        </p:blipFill>
        <p:spPr>
          <a:xfrm>
            <a:off x="304800" y="1219200"/>
            <a:ext cx="8693150" cy="5432425"/>
          </a:xfrm>
          <a:noFill/>
        </p:spPr>
      </p:pic>
      <p:sp>
        <p:nvSpPr>
          <p:cNvPr id="34820" name="TextBox 3"/>
          <p:cNvSpPr txBox="1">
            <a:spLocks noChangeArrowheads="1"/>
          </p:cNvSpPr>
          <p:nvPr/>
        </p:nvSpPr>
        <p:spPr bwMode="auto">
          <a:xfrm>
            <a:off x="4343400" y="3200400"/>
            <a:ext cx="2286000" cy="369888"/>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Your email address</a:t>
            </a:r>
          </a:p>
        </p:txBody>
      </p:sp>
      <p:sp>
        <p:nvSpPr>
          <p:cNvPr id="34821" name="TextBox 5"/>
          <p:cNvSpPr txBox="1">
            <a:spLocks noChangeArrowheads="1"/>
          </p:cNvSpPr>
          <p:nvPr/>
        </p:nvSpPr>
        <p:spPr bwMode="auto">
          <a:xfrm>
            <a:off x="4343400" y="3657600"/>
            <a:ext cx="2667000" cy="369888"/>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Location of your data file</a:t>
            </a:r>
          </a:p>
        </p:txBody>
      </p:sp>
      <p:sp>
        <p:nvSpPr>
          <p:cNvPr id="34822" name="TextBox 6"/>
          <p:cNvSpPr txBox="1">
            <a:spLocks noChangeArrowheads="1"/>
          </p:cNvSpPr>
          <p:nvPr/>
        </p:nvSpPr>
        <p:spPr bwMode="auto">
          <a:xfrm>
            <a:off x="5410200" y="4114800"/>
            <a:ext cx="2133600" cy="369888"/>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Your antenna type</a:t>
            </a:r>
          </a:p>
        </p:txBody>
      </p:sp>
      <p:sp>
        <p:nvSpPr>
          <p:cNvPr id="34823" name="TextBox 7"/>
          <p:cNvSpPr txBox="1">
            <a:spLocks noChangeArrowheads="1"/>
          </p:cNvSpPr>
          <p:nvPr/>
        </p:nvSpPr>
        <p:spPr bwMode="auto">
          <a:xfrm>
            <a:off x="4038600" y="4648200"/>
            <a:ext cx="1905000" cy="369888"/>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Antenna height</a:t>
            </a:r>
          </a:p>
        </p:txBody>
      </p:sp>
      <p:sp>
        <p:nvSpPr>
          <p:cNvPr id="34824" name="TextBox 8"/>
          <p:cNvSpPr txBox="1">
            <a:spLocks noChangeArrowheads="1"/>
          </p:cNvSpPr>
          <p:nvPr/>
        </p:nvSpPr>
        <p:spPr bwMode="auto">
          <a:xfrm>
            <a:off x="3429000" y="5029200"/>
            <a:ext cx="4876800" cy="369888"/>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Customize your solution  - details on next slide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457200"/>
            <a:ext cx="8229600" cy="1143000"/>
          </a:xfrm>
        </p:spPr>
        <p:txBody>
          <a:bodyPr/>
          <a:lstStyle/>
          <a:p>
            <a:pPr eaLnBrk="1" hangingPunct="1"/>
            <a:r>
              <a:rPr lang="en-US" smtClean="0">
                <a:latin typeface="Arial" pitchFamily="34" charset="0"/>
                <a:cs typeface="Arial" pitchFamily="34" charset="0"/>
              </a:rPr>
              <a:t>Under the “OPTIONS” tab in OPUS</a:t>
            </a:r>
          </a:p>
        </p:txBody>
      </p:sp>
      <p:pic>
        <p:nvPicPr>
          <p:cNvPr id="35843" name="Picture 2"/>
          <p:cNvPicPr>
            <a:picLocks noGrp="1" noChangeAspect="1" noChangeArrowheads="1"/>
          </p:cNvPicPr>
          <p:nvPr>
            <p:ph idx="1"/>
          </p:nvPr>
        </p:nvPicPr>
        <p:blipFill>
          <a:blip r:embed="rId2" cstate="print"/>
          <a:srcRect/>
          <a:stretch>
            <a:fillRect/>
          </a:stretch>
        </p:blipFill>
        <p:spPr>
          <a:xfrm>
            <a:off x="457200" y="2209800"/>
            <a:ext cx="8229600" cy="3306763"/>
          </a:xfrm>
          <a:noFill/>
        </p:spPr>
      </p:pic>
      <p:sp>
        <p:nvSpPr>
          <p:cNvPr id="4" name="Rectangle 3"/>
          <p:cNvSpPr/>
          <p:nvPr/>
        </p:nvSpPr>
        <p:spPr>
          <a:xfrm>
            <a:off x="457200" y="2209800"/>
            <a:ext cx="8229600" cy="3429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45" name="TextBox 4"/>
          <p:cNvSpPr txBox="1">
            <a:spLocks noChangeArrowheads="1"/>
          </p:cNvSpPr>
          <p:nvPr/>
        </p:nvSpPr>
        <p:spPr bwMode="auto">
          <a:xfrm>
            <a:off x="3886200" y="4267200"/>
            <a:ext cx="2057400" cy="381000"/>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OPUS Projects  ID</a:t>
            </a:r>
          </a:p>
        </p:txBody>
      </p:sp>
      <p:sp>
        <p:nvSpPr>
          <p:cNvPr id="35846" name="TextBox 5"/>
          <p:cNvSpPr txBox="1">
            <a:spLocks noChangeArrowheads="1"/>
          </p:cNvSpPr>
          <p:nvPr/>
        </p:nvSpPr>
        <p:spPr bwMode="auto">
          <a:xfrm>
            <a:off x="2362200" y="3200400"/>
            <a:ext cx="2971800" cy="381000"/>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Include-Exclude CORS here</a:t>
            </a:r>
          </a:p>
        </p:txBody>
      </p:sp>
      <p:cxnSp>
        <p:nvCxnSpPr>
          <p:cNvPr id="10" name="Straight Arrow Connector 9"/>
          <p:cNvCxnSpPr>
            <a:stCxn id="35846" idx="3"/>
          </p:cNvCxnSpPr>
          <p:nvPr/>
        </p:nvCxnSpPr>
        <p:spPr>
          <a:xfrm flipV="1">
            <a:off x="5334000" y="3352800"/>
            <a:ext cx="1066800" cy="38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11"/>
          <p:cNvSpPr txBox="1">
            <a:spLocks noChangeArrowheads="1"/>
          </p:cNvSpPr>
          <p:nvPr/>
        </p:nvSpPr>
        <p:spPr bwMode="auto">
          <a:xfrm>
            <a:off x="4343400" y="3581400"/>
            <a:ext cx="1676400" cy="369888"/>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SPCS overrule</a:t>
            </a:r>
          </a:p>
        </p:txBody>
      </p:sp>
      <p:sp>
        <p:nvSpPr>
          <p:cNvPr id="35849" name="TextBox 12"/>
          <p:cNvSpPr txBox="1">
            <a:spLocks noChangeArrowheads="1"/>
          </p:cNvSpPr>
          <p:nvPr/>
        </p:nvSpPr>
        <p:spPr bwMode="auto">
          <a:xfrm>
            <a:off x="3657600" y="3886200"/>
            <a:ext cx="2514600" cy="369888"/>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Change Geoid Model </a:t>
            </a:r>
          </a:p>
        </p:txBody>
      </p:sp>
      <p:cxnSp>
        <p:nvCxnSpPr>
          <p:cNvPr id="15" name="Straight Arrow Connector 14"/>
          <p:cNvCxnSpPr/>
          <p:nvPr/>
        </p:nvCxnSpPr>
        <p:spPr>
          <a:xfrm>
            <a:off x="5867400" y="4114800"/>
            <a:ext cx="609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67400" y="3810000"/>
            <a:ext cx="6096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867400" y="4343400"/>
            <a:ext cx="6096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853" name="TextBox 26"/>
          <p:cNvSpPr txBox="1">
            <a:spLocks noChangeArrowheads="1"/>
          </p:cNvSpPr>
          <p:nvPr/>
        </p:nvSpPr>
        <p:spPr bwMode="auto">
          <a:xfrm>
            <a:off x="3581400" y="4648200"/>
            <a:ext cx="2514600" cy="369888"/>
          </a:xfrm>
          <a:prstGeom prst="rect">
            <a:avLst/>
          </a:prstGeom>
          <a:noFill/>
          <a:ln w="9525">
            <a:noFill/>
            <a:miter lim="800000"/>
            <a:headEnd/>
            <a:tailEnd/>
          </a:ln>
        </p:spPr>
        <p:txBody>
          <a:bodyPr>
            <a:spAutoFit/>
          </a:bodyPr>
          <a:lstStyle/>
          <a:p>
            <a:r>
              <a:rPr lang="en-US" b="1">
                <a:solidFill>
                  <a:srgbClr val="FF0000"/>
                </a:solidFill>
                <a:latin typeface="Times New Roman" pitchFamily="18" charset="0"/>
                <a:cs typeface="Times New Roman" pitchFamily="18" charset="0"/>
              </a:rPr>
              <a:t>Publish in OPUS-DB?</a:t>
            </a:r>
          </a:p>
        </p:txBody>
      </p:sp>
      <p:cxnSp>
        <p:nvCxnSpPr>
          <p:cNvPr id="29" name="Straight Arrow Connector 28"/>
          <p:cNvCxnSpPr/>
          <p:nvPr/>
        </p:nvCxnSpPr>
        <p:spPr>
          <a:xfrm>
            <a:off x="5867400" y="4876800"/>
            <a:ext cx="609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flipV="1">
            <a:off x="1409700" y="5600700"/>
            <a:ext cx="6096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1828800" y="5410200"/>
            <a:ext cx="5334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857" name="TextBox 37"/>
          <p:cNvSpPr txBox="1">
            <a:spLocks noChangeArrowheads="1"/>
          </p:cNvSpPr>
          <p:nvPr/>
        </p:nvSpPr>
        <p:spPr bwMode="auto">
          <a:xfrm>
            <a:off x="1371600" y="5943600"/>
            <a:ext cx="4572000" cy="400050"/>
          </a:xfrm>
          <a:prstGeom prst="rect">
            <a:avLst/>
          </a:prstGeom>
          <a:noFill/>
          <a:ln w="9525">
            <a:noFill/>
            <a:miter lim="800000"/>
            <a:headEnd/>
            <a:tailEnd/>
          </a:ln>
        </p:spPr>
        <p:txBody>
          <a:bodyPr>
            <a:spAutoFit/>
          </a:bodyPr>
          <a:lstStyle/>
          <a:p>
            <a:r>
              <a:rPr lang="en-US" sz="2000" b="1">
                <a:solidFill>
                  <a:srgbClr val="FF0000"/>
                </a:solidFill>
                <a:latin typeface="Times New Roman" pitchFamily="18" charset="0"/>
                <a:cs typeface="Times New Roman" pitchFamily="18" charset="0"/>
              </a:rPr>
              <a:t>Select one to start computation process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CDOT CORS/OPUS Team</a:t>
            </a:r>
            <a:endParaRPr lang="en-US" sz="2800" dirty="0"/>
          </a:p>
        </p:txBody>
      </p:sp>
      <p:sp>
        <p:nvSpPr>
          <p:cNvPr id="3" name="Content Placeholder 2"/>
          <p:cNvSpPr>
            <a:spLocks noGrp="1"/>
          </p:cNvSpPr>
          <p:nvPr>
            <p:ph idx="1"/>
          </p:nvPr>
        </p:nvSpPr>
        <p:spPr>
          <a:xfrm>
            <a:off x="1219200" y="1676400"/>
            <a:ext cx="7162800" cy="3048000"/>
          </a:xfrm>
        </p:spPr>
        <p:txBody>
          <a:bodyPr/>
          <a:lstStyle/>
          <a:p>
            <a:r>
              <a:rPr lang="en-US" sz="2800" dirty="0" smtClean="0"/>
              <a:t>To incorporate CORS and OPUS into the CDOT Survey Manual</a:t>
            </a:r>
          </a:p>
          <a:p>
            <a:r>
              <a:rPr lang="en-US" sz="2800" dirty="0" smtClean="0"/>
              <a:t>Presented to SAC on Feb 15, 2012</a:t>
            </a:r>
          </a:p>
          <a:p>
            <a:r>
              <a:rPr lang="en-US" sz="2800" dirty="0" smtClean="0"/>
              <a:t>Proposed Addendum</a:t>
            </a:r>
          </a:p>
          <a:p>
            <a:r>
              <a:rPr lang="en-US" sz="2800" dirty="0" smtClean="0"/>
              <a:t>Recommendations</a:t>
            </a:r>
            <a:endParaRPr lang="en-US" sz="28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CDOT CORS/OPUS Team</a:t>
            </a:r>
            <a:endParaRPr lang="en-US" sz="2800" dirty="0"/>
          </a:p>
        </p:txBody>
      </p:sp>
      <p:sp>
        <p:nvSpPr>
          <p:cNvPr id="3" name="Content Placeholder 2"/>
          <p:cNvSpPr>
            <a:spLocks noGrp="1"/>
          </p:cNvSpPr>
          <p:nvPr>
            <p:ph idx="1"/>
          </p:nvPr>
        </p:nvSpPr>
        <p:spPr>
          <a:xfrm>
            <a:off x="1219200" y="1295400"/>
            <a:ext cx="7162800" cy="3048000"/>
          </a:xfrm>
        </p:spPr>
        <p:txBody>
          <a:bodyPr/>
          <a:lstStyle/>
          <a:p>
            <a:pPr algn="ctr">
              <a:buNone/>
            </a:pPr>
            <a:r>
              <a:rPr lang="en-US" sz="2400" dirty="0" smtClean="0"/>
              <a:t>Proposed Addendum</a:t>
            </a:r>
          </a:p>
        </p:txBody>
      </p:sp>
      <p:pic>
        <p:nvPicPr>
          <p:cNvPr id="7" name="Picture 6" descr="Addendum_RecommendationsD.jpg"/>
          <p:cNvPicPr>
            <a:picLocks noChangeAspect="1"/>
          </p:cNvPicPr>
          <p:nvPr/>
        </p:nvPicPr>
        <p:blipFill>
          <a:blip r:embed="rId2" cstate="print"/>
          <a:srcRect l="11176" t="30247" r="5920" b="33333"/>
          <a:stretch>
            <a:fillRect/>
          </a:stretch>
        </p:blipFill>
        <p:spPr>
          <a:xfrm>
            <a:off x="918209" y="1981200"/>
            <a:ext cx="7506005" cy="4267200"/>
          </a:xfrm>
          <a:prstGeom prst="rect">
            <a:avLst/>
          </a:prstGeom>
        </p:spPr>
      </p:pic>
      <p:cxnSp>
        <p:nvCxnSpPr>
          <p:cNvPr id="9" name="Straight Connector 8"/>
          <p:cNvCxnSpPr/>
          <p:nvPr/>
        </p:nvCxnSpPr>
        <p:spPr bwMode="auto">
          <a:xfrm>
            <a:off x="914400" y="1981200"/>
            <a:ext cx="7467600" cy="0"/>
          </a:xfrm>
          <a:prstGeom prst="line">
            <a:avLst/>
          </a:prstGeom>
          <a:solidFill>
            <a:schemeClr val="accent1"/>
          </a:solidFill>
          <a:ln w="15875" cap="flat" cmpd="sng" algn="ctr">
            <a:solidFill>
              <a:schemeClr val="tx1"/>
            </a:solidFill>
            <a:prstDash val="solid"/>
            <a:round/>
            <a:headEnd type="none" w="med" len="med"/>
            <a:tailEnd type="none" w="med" len="med"/>
          </a:ln>
          <a:effectLst>
            <a:outerShdw dist="35921" dir="2700000" algn="ctr" rotWithShape="0">
              <a:schemeClr val="bg2">
                <a:alpha val="80000"/>
              </a:schemeClr>
            </a:outerShdw>
          </a:effectLst>
        </p:spPr>
      </p:cxnSp>
      <p:sp>
        <p:nvSpPr>
          <p:cNvPr id="6" name="TextBox 5"/>
          <p:cNvSpPr txBox="1"/>
          <p:nvPr/>
        </p:nvSpPr>
        <p:spPr>
          <a:xfrm>
            <a:off x="6248400" y="990600"/>
            <a:ext cx="2457724" cy="1107996"/>
          </a:xfrm>
          <a:prstGeom prst="rect">
            <a:avLst/>
          </a:prstGeom>
          <a:noFill/>
        </p:spPr>
        <p:txBody>
          <a:bodyPr wrap="none" rtlCol="0">
            <a:spAutoFit/>
          </a:bodyPr>
          <a:lstStyle/>
          <a:p>
            <a:r>
              <a:rPr lang="en-US" sz="6600" dirty="0" smtClean="0">
                <a:solidFill>
                  <a:srgbClr val="FF0000"/>
                </a:solidFill>
              </a:rPr>
              <a:t>DRAFT</a:t>
            </a:r>
            <a:endParaRPr lang="en-US" sz="6600" dirty="0">
              <a:solidFill>
                <a:srgbClr val="FF0000"/>
              </a:solidFill>
            </a:endParaRPr>
          </a:p>
        </p:txBody>
      </p:sp>
      <p:sp>
        <p:nvSpPr>
          <p:cNvPr id="8" name="TextBox 7"/>
          <p:cNvSpPr txBox="1"/>
          <p:nvPr/>
        </p:nvSpPr>
        <p:spPr>
          <a:xfrm>
            <a:off x="228600" y="1025604"/>
            <a:ext cx="2457724" cy="1107996"/>
          </a:xfrm>
          <a:prstGeom prst="rect">
            <a:avLst/>
          </a:prstGeom>
          <a:noFill/>
        </p:spPr>
        <p:txBody>
          <a:bodyPr wrap="none" rtlCol="0">
            <a:spAutoFit/>
          </a:bodyPr>
          <a:lstStyle/>
          <a:p>
            <a:r>
              <a:rPr lang="en-US" sz="6600" dirty="0" smtClean="0">
                <a:solidFill>
                  <a:srgbClr val="FF0000"/>
                </a:solidFill>
              </a:rPr>
              <a:t>DRAFT</a:t>
            </a:r>
            <a:endParaRPr lang="en-US" sz="6600"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81000" y="304800"/>
            <a:ext cx="8229600" cy="3048000"/>
          </a:xfrm>
        </p:spPr>
        <p:txBody>
          <a:bodyPr/>
          <a:lstStyle/>
          <a:p>
            <a:r>
              <a:rPr lang="en-US" sz="3200" b="1" dirty="0" smtClean="0">
                <a:cs typeface="Times New Roman" pitchFamily="18" charset="0"/>
              </a:rPr>
              <a:t>“PASSIVE” NETWORK</a:t>
            </a:r>
            <a:r>
              <a:rPr lang="en-US" sz="1800" b="1" dirty="0" smtClean="0">
                <a:cs typeface="Times New Roman" pitchFamily="18" charset="0"/>
              </a:rPr>
              <a:t/>
            </a:r>
            <a:br>
              <a:rPr lang="en-US" sz="1800" b="1" dirty="0" smtClean="0">
                <a:cs typeface="Times New Roman" pitchFamily="18" charset="0"/>
              </a:rPr>
            </a:br>
            <a:r>
              <a:rPr lang="en-US" sz="2800" b="0" dirty="0" smtClean="0">
                <a:cs typeface="Times New Roman" pitchFamily="18" charset="0"/>
              </a:rPr>
              <a:t>marks in the ground</a:t>
            </a:r>
            <a:r>
              <a:rPr lang="en-US" sz="800" b="1" dirty="0" smtClean="0">
                <a:cs typeface="Times New Roman" pitchFamily="18" charset="0"/>
              </a:rPr>
              <a:t/>
            </a:r>
            <a:br>
              <a:rPr lang="en-US" sz="800" b="1" dirty="0" smtClean="0">
                <a:cs typeface="Times New Roman" pitchFamily="18" charset="0"/>
              </a:rPr>
            </a:br>
            <a:r>
              <a:rPr lang="en-US" sz="600" b="0" dirty="0" smtClean="0">
                <a:cs typeface="Times New Roman" pitchFamily="18" charset="0"/>
              </a:rPr>
              <a:t> </a:t>
            </a:r>
            <a:r>
              <a:rPr lang="en-US" sz="3200" b="0" dirty="0" smtClean="0">
                <a:cs typeface="Times New Roman" pitchFamily="18" charset="0"/>
              </a:rPr>
              <a:t/>
            </a:r>
            <a:br>
              <a:rPr lang="en-US" sz="3200" b="0" dirty="0" smtClean="0">
                <a:cs typeface="Times New Roman" pitchFamily="18" charset="0"/>
              </a:rPr>
            </a:br>
            <a:r>
              <a:rPr lang="en-US" b="0" dirty="0" smtClean="0">
                <a:cs typeface="Times New Roman" pitchFamily="18" charset="0"/>
              </a:rPr>
              <a:t>1.5 million marks in the</a:t>
            </a:r>
            <a:br>
              <a:rPr lang="en-US" b="0" dirty="0" smtClean="0">
                <a:cs typeface="Times New Roman" pitchFamily="18" charset="0"/>
              </a:rPr>
            </a:br>
            <a:r>
              <a:rPr lang="en-US" b="0" dirty="0" smtClean="0">
                <a:cs typeface="Times New Roman" pitchFamily="18" charset="0"/>
              </a:rPr>
              <a:t>National Geodetic Survey database</a:t>
            </a:r>
            <a:r>
              <a:rPr lang="en-US" b="1" dirty="0" smtClean="0">
                <a:cs typeface="Times New Roman" pitchFamily="18" charset="0"/>
              </a:rPr>
              <a:t/>
            </a:r>
            <a:br>
              <a:rPr lang="en-US" b="1" dirty="0" smtClean="0">
                <a:cs typeface="Times New Roman" pitchFamily="18" charset="0"/>
              </a:rPr>
            </a:br>
            <a:r>
              <a:rPr lang="en-US" dirty="0" smtClean="0">
                <a:cs typeface="Times New Roman" pitchFamily="18" charset="0"/>
              </a:rPr>
              <a:t>NSRS</a:t>
            </a:r>
            <a:endParaRPr lang="en-US" dirty="0" smtClean="0"/>
          </a:p>
        </p:txBody>
      </p:sp>
      <p:sp>
        <p:nvSpPr>
          <p:cNvPr id="5123" name="Content Placeholder 2"/>
          <p:cNvSpPr>
            <a:spLocks noGrp="1"/>
          </p:cNvSpPr>
          <p:nvPr>
            <p:ph idx="1"/>
          </p:nvPr>
        </p:nvSpPr>
        <p:spPr>
          <a:xfrm>
            <a:off x="457200" y="3276600"/>
            <a:ext cx="8229600" cy="3429000"/>
          </a:xfrm>
        </p:spPr>
        <p:txBody>
          <a:bodyPr/>
          <a:lstStyle/>
          <a:p>
            <a:pPr>
              <a:buFont typeface="Arial" pitchFamily="34" charset="0"/>
              <a:buNone/>
            </a:pPr>
            <a:r>
              <a:rPr lang="en-US" dirty="0" smtClean="0">
                <a:cs typeface="Times New Roman" pitchFamily="18" charset="0"/>
              </a:rPr>
              <a:t>These marks provide:</a:t>
            </a:r>
          </a:p>
          <a:p>
            <a:r>
              <a:rPr lang="en-US" dirty="0" smtClean="0">
                <a:cs typeface="Times New Roman" pitchFamily="18" charset="0"/>
              </a:rPr>
              <a:t>Horizontal position, or</a:t>
            </a:r>
          </a:p>
          <a:p>
            <a:r>
              <a:rPr lang="en-US" dirty="0" smtClean="0">
                <a:cs typeface="Times New Roman" pitchFamily="18" charset="0"/>
              </a:rPr>
              <a:t>Horizontal position and ellipsoid height, or</a:t>
            </a:r>
          </a:p>
          <a:p>
            <a:r>
              <a:rPr lang="en-US" dirty="0" err="1" smtClean="0">
                <a:cs typeface="Times New Roman" pitchFamily="18" charset="0"/>
              </a:rPr>
              <a:t>Orthometric</a:t>
            </a:r>
            <a:r>
              <a:rPr lang="en-US" dirty="0" smtClean="0">
                <a:cs typeface="Times New Roman" pitchFamily="18" charset="0"/>
              </a:rPr>
              <a:t> Heights, or  </a:t>
            </a:r>
          </a:p>
          <a:p>
            <a:r>
              <a:rPr lang="en-US" dirty="0" smtClean="0">
                <a:cs typeface="Times New Roman" pitchFamily="18" charset="0"/>
              </a:rPr>
              <a:t>Both Horizontal and Vertical values</a:t>
            </a:r>
          </a:p>
          <a:p>
            <a:r>
              <a:rPr lang="en-US" dirty="0" smtClean="0">
                <a:cs typeface="Times New Roman" pitchFamily="18" charset="0"/>
              </a:rPr>
              <a:t>Tidal Information</a:t>
            </a:r>
          </a:p>
        </p:txBody>
      </p:sp>
      <p:pic>
        <p:nvPicPr>
          <p:cNvPr id="5124" name="Picture 4"/>
          <p:cNvPicPr>
            <a:picLocks noChangeAspect="1" noChangeArrowheads="1"/>
          </p:cNvPicPr>
          <p:nvPr/>
        </p:nvPicPr>
        <p:blipFill>
          <a:blip r:embed="rId2" cstate="print"/>
          <a:srcRect/>
          <a:stretch>
            <a:fillRect/>
          </a:stretch>
        </p:blipFill>
        <p:spPr bwMode="auto">
          <a:xfrm>
            <a:off x="6037590" y="5257800"/>
            <a:ext cx="2791539" cy="1600200"/>
          </a:xfrm>
          <a:prstGeom prst="rect">
            <a:avLst/>
          </a:prstGeom>
          <a:noFill/>
          <a:ln w="6350">
            <a:solidFill>
              <a:schemeClr val="tx1"/>
            </a:solidFill>
            <a:miter lim="800000"/>
            <a:headEnd/>
            <a:tailEnd/>
          </a:ln>
        </p:spPr>
      </p:pic>
      <p:pic>
        <p:nvPicPr>
          <p:cNvPr id="5" name="Picture 2" descr="C:\Survey\Control\Photographs\Monuments\FLAGSTAFF NCMN.JPG"/>
          <p:cNvPicPr>
            <a:picLocks noChangeAspect="1" noChangeArrowheads="1"/>
          </p:cNvPicPr>
          <p:nvPr/>
        </p:nvPicPr>
        <p:blipFill>
          <a:blip r:embed="rId3" cstate="print"/>
          <a:srcRect l="11174" t="528" r="15081" b="1928"/>
          <a:stretch>
            <a:fillRect/>
          </a:stretch>
        </p:blipFill>
        <p:spPr bwMode="auto">
          <a:xfrm>
            <a:off x="6477000" y="2590800"/>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CDOT CORS/OPUS Team</a:t>
            </a:r>
            <a:endParaRPr lang="en-US" sz="2800" dirty="0"/>
          </a:p>
        </p:txBody>
      </p:sp>
      <p:sp>
        <p:nvSpPr>
          <p:cNvPr id="3" name="Content Placeholder 2"/>
          <p:cNvSpPr>
            <a:spLocks noGrp="1"/>
          </p:cNvSpPr>
          <p:nvPr>
            <p:ph idx="1"/>
          </p:nvPr>
        </p:nvSpPr>
        <p:spPr>
          <a:xfrm>
            <a:off x="685800" y="1295400"/>
            <a:ext cx="7924800" cy="3048000"/>
          </a:xfrm>
        </p:spPr>
        <p:txBody>
          <a:bodyPr/>
          <a:lstStyle/>
          <a:p>
            <a:pPr algn="ctr">
              <a:buNone/>
            </a:pPr>
            <a:r>
              <a:rPr lang="en-US" sz="2400" dirty="0" smtClean="0"/>
              <a:t>Recommendations</a:t>
            </a:r>
          </a:p>
          <a:p>
            <a:pPr algn="ctr">
              <a:buNone/>
            </a:pPr>
            <a:endParaRPr lang="en-US" dirty="0" smtClean="0"/>
          </a:p>
          <a:p>
            <a:pPr marL="800100" lvl="1" indent="-342900">
              <a:spcBef>
                <a:spcPct val="0"/>
              </a:spcBef>
              <a:spcAft>
                <a:spcPts val="1000"/>
              </a:spcAft>
              <a:buClr>
                <a:srgbClr val="000000"/>
              </a:buClr>
              <a:buFont typeface="+mj-lt"/>
              <a:buAutoNum type="arabicPeriod"/>
            </a:pPr>
            <a:r>
              <a:rPr lang="en-US" dirty="0" smtClean="0">
                <a:solidFill>
                  <a:srgbClr val="000000"/>
                </a:solidFill>
              </a:rPr>
              <a:t>OPUS tools are valuable and use of them should be further explored and encouraged where appropriate and incorporated into re-write of Chapter 3.</a:t>
            </a:r>
          </a:p>
          <a:p>
            <a:pPr marL="800100" lvl="1" indent="-342900">
              <a:spcBef>
                <a:spcPct val="0"/>
              </a:spcBef>
              <a:spcAft>
                <a:spcPts val="1000"/>
              </a:spcAft>
              <a:buClr>
                <a:srgbClr val="000000"/>
              </a:buClr>
              <a:buFont typeface="+mj-lt"/>
              <a:buAutoNum type="arabicPeriod"/>
            </a:pPr>
            <a:r>
              <a:rPr lang="en-US" dirty="0" smtClean="0">
                <a:solidFill>
                  <a:srgbClr val="000000"/>
                </a:solidFill>
              </a:rPr>
              <a:t>Encourage publishing of control using OPUS-DB especially on NGS vertical marks to prepare the vertical </a:t>
            </a:r>
            <a:r>
              <a:rPr lang="en-US" dirty="0" err="1" smtClean="0">
                <a:solidFill>
                  <a:srgbClr val="000000"/>
                </a:solidFill>
              </a:rPr>
              <a:t>datums</a:t>
            </a:r>
            <a:r>
              <a:rPr lang="en-US" dirty="0" smtClean="0">
                <a:solidFill>
                  <a:srgbClr val="000000"/>
                </a:solidFill>
              </a:rPr>
              <a:t> for the future. </a:t>
            </a:r>
            <a:endParaRPr lang="en-US" dirty="0" smtClean="0"/>
          </a:p>
          <a:p>
            <a:pPr marL="800100" lvl="1" indent="-342900">
              <a:spcBef>
                <a:spcPct val="0"/>
              </a:spcBef>
              <a:spcAft>
                <a:spcPts val="1000"/>
              </a:spcAft>
              <a:buFont typeface="+mj-lt"/>
              <a:buAutoNum type="arabicPeriod"/>
            </a:pPr>
            <a:r>
              <a:rPr lang="en-US" dirty="0" smtClean="0"/>
              <a:t>Additional CORS should be added in Colorado</a:t>
            </a:r>
          </a:p>
          <a:p>
            <a:pPr marL="800100" lvl="1" indent="-342900">
              <a:spcBef>
                <a:spcPct val="0"/>
              </a:spcBef>
              <a:spcAft>
                <a:spcPts val="1000"/>
              </a:spcAft>
              <a:buClr>
                <a:srgbClr val="000000"/>
              </a:buClr>
              <a:buFont typeface="+mj-lt"/>
              <a:buAutoNum type="arabicPeriod"/>
            </a:pPr>
            <a:r>
              <a:rPr lang="en-US" dirty="0" err="1" smtClean="0">
                <a:solidFill>
                  <a:srgbClr val="000000"/>
                </a:solidFill>
              </a:rPr>
              <a:t>Microstation</a:t>
            </a:r>
            <a:r>
              <a:rPr lang="en-US" dirty="0" smtClean="0">
                <a:solidFill>
                  <a:srgbClr val="000000"/>
                </a:solidFill>
              </a:rPr>
              <a:t> control diagrams be edited to reflect the language in the proposed (approved) Addendum</a:t>
            </a:r>
            <a:endParaRPr lang="en-US" dirty="0" smtClean="0"/>
          </a:p>
          <a:p>
            <a:pPr marL="800100" lvl="1" indent="-342900">
              <a:spcBef>
                <a:spcPct val="0"/>
              </a:spcBef>
              <a:spcAft>
                <a:spcPts val="1000"/>
              </a:spcAft>
              <a:buFont typeface="+mj-lt"/>
              <a:buAutoNum type="arabicPeriod"/>
            </a:pPr>
            <a:r>
              <a:rPr lang="en-US" dirty="0" smtClean="0"/>
              <a:t>Training to Support these Changes</a:t>
            </a:r>
            <a:endParaRPr lang="en-US" sz="3600" dirty="0" smtClean="0"/>
          </a:p>
          <a:p>
            <a:pPr lvl="1"/>
            <a:endParaRPr lang="en-US" dirty="0"/>
          </a:p>
        </p:txBody>
      </p:sp>
      <p:sp>
        <p:nvSpPr>
          <p:cNvPr id="4" name="TextBox 3"/>
          <p:cNvSpPr txBox="1"/>
          <p:nvPr/>
        </p:nvSpPr>
        <p:spPr>
          <a:xfrm>
            <a:off x="6076676" y="990600"/>
            <a:ext cx="2457724" cy="1107996"/>
          </a:xfrm>
          <a:prstGeom prst="rect">
            <a:avLst/>
          </a:prstGeom>
          <a:noFill/>
        </p:spPr>
        <p:txBody>
          <a:bodyPr wrap="none" rtlCol="0">
            <a:spAutoFit/>
          </a:bodyPr>
          <a:lstStyle/>
          <a:p>
            <a:r>
              <a:rPr lang="en-US" sz="6600" dirty="0" smtClean="0">
                <a:solidFill>
                  <a:srgbClr val="FF0000"/>
                </a:solidFill>
              </a:rPr>
              <a:t>DRAFT</a:t>
            </a:r>
            <a:endParaRPr lang="en-US" sz="6600" dirty="0">
              <a:solidFill>
                <a:srgbClr val="FF0000"/>
              </a:solidFill>
            </a:endParaRPr>
          </a:p>
        </p:txBody>
      </p:sp>
      <p:sp>
        <p:nvSpPr>
          <p:cNvPr id="5" name="TextBox 4"/>
          <p:cNvSpPr txBox="1"/>
          <p:nvPr/>
        </p:nvSpPr>
        <p:spPr>
          <a:xfrm>
            <a:off x="0" y="990600"/>
            <a:ext cx="2457724" cy="1107996"/>
          </a:xfrm>
          <a:prstGeom prst="rect">
            <a:avLst/>
          </a:prstGeom>
          <a:noFill/>
        </p:spPr>
        <p:txBody>
          <a:bodyPr wrap="none" rtlCol="0">
            <a:spAutoFit/>
          </a:bodyPr>
          <a:lstStyle/>
          <a:p>
            <a:r>
              <a:rPr lang="en-US" sz="6600" dirty="0" smtClean="0">
                <a:solidFill>
                  <a:srgbClr val="FF0000"/>
                </a:solidFill>
              </a:rPr>
              <a:t>DRAFT</a:t>
            </a:r>
            <a:endParaRPr lang="en-US" sz="6600" dirty="0">
              <a:solidFill>
                <a:srgbClr val="FF0000"/>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OPUS-RS Coverage in Colorado</a:t>
            </a:r>
            <a:endParaRPr lang="en-US" dirty="0"/>
          </a:p>
        </p:txBody>
      </p:sp>
      <p:pic>
        <p:nvPicPr>
          <p:cNvPr id="3" name="Picture 2"/>
          <p:cNvPicPr/>
          <p:nvPr/>
        </p:nvPicPr>
        <p:blipFill>
          <a:blip r:embed="rId2" cstate="print"/>
          <a:srcRect l="18750" r="18750" b="39844"/>
          <a:stretch>
            <a:fillRect/>
          </a:stretch>
        </p:blipFill>
        <p:spPr bwMode="auto">
          <a:xfrm>
            <a:off x="381000" y="1390650"/>
            <a:ext cx="8381999" cy="5467350"/>
          </a:xfrm>
          <a:prstGeom prst="rect">
            <a:avLst/>
          </a:prstGeom>
          <a:noFill/>
          <a:ln w="9525">
            <a:solidFill>
              <a:schemeClr val="tx1">
                <a:lumMod val="65000"/>
                <a:lumOff val="35000"/>
              </a:schemeClr>
            </a:solid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CDOT Comparison Between HARN, CORS and OPUS </a:t>
            </a:r>
          </a:p>
        </p:txBody>
      </p:sp>
      <p:pic>
        <p:nvPicPr>
          <p:cNvPr id="3" name="Picture 2" descr="DataComparisonLayoutParachuteCoords.jpg"/>
          <p:cNvPicPr/>
          <p:nvPr/>
        </p:nvPicPr>
        <p:blipFill>
          <a:blip r:embed="rId2" cstate="print"/>
          <a:srcRect t="6081" r="6796" b="26834"/>
          <a:stretch>
            <a:fillRect/>
          </a:stretch>
        </p:blipFill>
        <p:spPr>
          <a:xfrm>
            <a:off x="0" y="1447800"/>
            <a:ext cx="9144000" cy="4648200"/>
          </a:xfrm>
          <a:prstGeom prst="rect">
            <a:avLst/>
          </a:prstGeom>
          <a:ln w="12700">
            <a:solidFill>
              <a:schemeClr val="tx1"/>
            </a:solidFill>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CDOT Comparison Between </a:t>
            </a:r>
            <a:r>
              <a:rPr lang="en-US" dirty="0" smtClean="0"/>
              <a:t/>
            </a:r>
            <a:br>
              <a:rPr lang="en-US" dirty="0" smtClean="0"/>
            </a:br>
            <a:r>
              <a:rPr lang="en-US" dirty="0" smtClean="0"/>
              <a:t>HARN</a:t>
            </a:r>
            <a:r>
              <a:rPr lang="en-US" dirty="0"/>
              <a:t>, CORS and OPUS </a:t>
            </a:r>
          </a:p>
        </p:txBody>
      </p:sp>
      <p:pic>
        <p:nvPicPr>
          <p:cNvPr id="4" name="Picture 3" descr="Data Comparison OPUS CORS FEB 2012_Page_1.jpg"/>
          <p:cNvPicPr>
            <a:picLocks noChangeAspect="1"/>
          </p:cNvPicPr>
          <p:nvPr/>
        </p:nvPicPr>
        <p:blipFill>
          <a:blip r:embed="rId2" cstate="print"/>
          <a:srcRect t="7778" r="2778" b="23333"/>
          <a:stretch>
            <a:fillRect/>
          </a:stretch>
        </p:blipFill>
        <p:spPr>
          <a:xfrm>
            <a:off x="0" y="1698963"/>
            <a:ext cx="9144000" cy="5006637"/>
          </a:xfrm>
          <a:prstGeom prst="rect">
            <a:avLst/>
          </a:prstGeom>
          <a:ln w="12700">
            <a:solidFill>
              <a:schemeClr val="tx1"/>
            </a:solidFill>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133600"/>
            <a:ext cx="7569200" cy="2743200"/>
          </a:xfrm>
          <a:noFill/>
        </p:spPr>
        <p:txBody>
          <a:bodyPr/>
          <a:lstStyle/>
          <a:p>
            <a:pPr eaLnBrk="1" hangingPunct="1"/>
            <a:r>
              <a:rPr lang="en-US" sz="2800" smtClean="0">
                <a:latin typeface="Arial" pitchFamily="34" charset="0"/>
                <a:cs typeface="Arial" pitchFamily="34" charset="0"/>
              </a:rPr>
              <a:t> Using GNSS is cheaper, easier than leveling</a:t>
            </a:r>
            <a:br>
              <a:rPr lang="en-US" sz="2800" smtClean="0">
                <a:latin typeface="Arial" pitchFamily="34" charset="0"/>
                <a:cs typeface="Arial" pitchFamily="34" charset="0"/>
              </a:rPr>
            </a:br>
            <a:r>
              <a:rPr lang="en-US" sz="2800" smtClean="0">
                <a:latin typeface="Arial" pitchFamily="34" charset="0"/>
                <a:cs typeface="Arial" pitchFamily="34" charset="0"/>
              </a:rPr>
              <a:t/>
            </a:r>
            <a:br>
              <a:rPr lang="en-US" sz="2800" smtClean="0">
                <a:latin typeface="Arial" pitchFamily="34" charset="0"/>
                <a:cs typeface="Arial" pitchFamily="34" charset="0"/>
              </a:rPr>
            </a:br>
            <a:r>
              <a:rPr lang="en-US" sz="2800" smtClean="0">
                <a:latin typeface="Arial" pitchFamily="34" charset="0"/>
                <a:cs typeface="Arial" pitchFamily="34" charset="0"/>
              </a:rPr>
              <a:t>To use GNSS we need a good geoid model</a:t>
            </a:r>
          </a:p>
        </p:txBody>
      </p:sp>
      <p:sp>
        <p:nvSpPr>
          <p:cNvPr id="108547" name="Text Box 3"/>
          <p:cNvSpPr txBox="1">
            <a:spLocks noChangeArrowheads="1"/>
          </p:cNvSpPr>
          <p:nvPr/>
        </p:nvSpPr>
        <p:spPr bwMode="auto">
          <a:xfrm>
            <a:off x="762000" y="838200"/>
            <a:ext cx="7467600" cy="708025"/>
          </a:xfrm>
          <a:prstGeom prst="rect">
            <a:avLst/>
          </a:prstGeom>
          <a:noFill/>
          <a:ln w="25400" algn="ctr">
            <a:noFill/>
            <a:miter lim="800000"/>
            <a:headEnd/>
            <a:tailEnd/>
          </a:ln>
        </p:spPr>
        <p:txBody>
          <a:bodyPr>
            <a:spAutoFit/>
          </a:bodyPr>
          <a:lstStyle/>
          <a:p>
            <a:pPr marL="228600" indent="-228600" algn="ctr">
              <a:spcBef>
                <a:spcPct val="50000"/>
              </a:spcBef>
              <a:defRPr/>
            </a:pPr>
            <a:r>
              <a:rPr lang="en-US" sz="4000" dirty="0">
                <a:latin typeface="+mj-lt"/>
                <a:cs typeface="Times New Roman" pitchFamily="18" charset="0"/>
              </a:rPr>
              <a:t>Heights Bottom Line</a:t>
            </a:r>
          </a:p>
        </p:txBody>
      </p:sp>
      <p:sp>
        <p:nvSpPr>
          <p:cNvPr id="4" name="TextBox 3"/>
          <p:cNvSpPr txBox="1"/>
          <p:nvPr/>
        </p:nvSpPr>
        <p:spPr>
          <a:xfrm>
            <a:off x="1676400" y="5715000"/>
            <a:ext cx="4633913" cy="369888"/>
          </a:xfrm>
          <a:prstGeom prst="rect">
            <a:avLst/>
          </a:prstGeom>
          <a:noFill/>
          <a:ln>
            <a:solidFill>
              <a:schemeClr val="accent3">
                <a:lumMod val="75000"/>
              </a:schemeClr>
            </a:solidFill>
          </a:ln>
        </p:spPr>
        <p:txBody>
          <a:bodyPr wrap="none">
            <a:spAutoFit/>
          </a:bodyPr>
          <a:lstStyle/>
          <a:p>
            <a:pPr>
              <a:defRPr/>
            </a:pPr>
            <a:r>
              <a:rPr lang="en-US" dirty="0"/>
              <a:t>GNSS – Global Navigation Satellite System</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7"/>
          <p:cNvSpPr>
            <a:spLocks noGrp="1" noChangeArrowheads="1"/>
          </p:cNvSpPr>
          <p:nvPr>
            <p:ph type="title"/>
          </p:nvPr>
        </p:nvSpPr>
        <p:spPr>
          <a:xfrm>
            <a:off x="0" y="533400"/>
            <a:ext cx="9144000" cy="838200"/>
          </a:xfrm>
          <a:noFill/>
        </p:spPr>
        <p:txBody>
          <a:bodyPr/>
          <a:lstStyle/>
          <a:p>
            <a:pPr eaLnBrk="1" hangingPunct="1"/>
            <a:r>
              <a:rPr lang="en-US" sz="3200" smtClean="0">
                <a:latin typeface="Arial" pitchFamily="34" charset="0"/>
                <a:cs typeface="Arial" pitchFamily="34" charset="0"/>
              </a:rPr>
              <a:t>Ellipsoid, Geoid, and</a:t>
            </a:r>
            <a:br>
              <a:rPr lang="en-US" sz="3200" smtClean="0">
                <a:latin typeface="Arial" pitchFamily="34" charset="0"/>
                <a:cs typeface="Arial" pitchFamily="34" charset="0"/>
              </a:rPr>
            </a:br>
            <a:r>
              <a:rPr lang="en-US" sz="3200" smtClean="0">
                <a:latin typeface="Arial" pitchFamily="34" charset="0"/>
                <a:cs typeface="Arial" pitchFamily="34" charset="0"/>
              </a:rPr>
              <a:t>Orthometric Heights</a:t>
            </a:r>
          </a:p>
        </p:txBody>
      </p:sp>
      <p:sp>
        <p:nvSpPr>
          <p:cNvPr id="71683" name="Rectangle 2"/>
          <p:cNvSpPr>
            <a:spLocks noGrp="1" noChangeArrowheads="1"/>
          </p:cNvSpPr>
          <p:nvPr>
            <p:ph idx="1"/>
          </p:nvPr>
        </p:nvSpPr>
        <p:spPr>
          <a:xfrm>
            <a:off x="0" y="1339850"/>
            <a:ext cx="9144000" cy="4495800"/>
          </a:xfrm>
        </p:spPr>
        <p:txBody>
          <a:bodyPr/>
          <a:lstStyle/>
          <a:p>
            <a:pPr algn="ctr" eaLnBrk="1" hangingPunct="1"/>
            <a:endParaRPr lang="en-US" sz="1200" smtClean="0">
              <a:solidFill>
                <a:srgbClr val="009900"/>
              </a:solidFill>
              <a:latin typeface="Arial" pitchFamily="34" charset="0"/>
              <a:cs typeface="Arial" pitchFamily="34" charset="0"/>
            </a:endParaRPr>
          </a:p>
          <a:p>
            <a:pPr algn="ctr" eaLnBrk="1" hangingPunct="1">
              <a:buFontTx/>
              <a:buChar char=" "/>
            </a:pPr>
            <a:endParaRPr lang="en-US" sz="1500" smtClean="0">
              <a:solidFill>
                <a:srgbClr val="009900"/>
              </a:solidFill>
              <a:latin typeface="Arial" pitchFamily="34" charset="0"/>
              <a:cs typeface="Arial" pitchFamily="34" charset="0"/>
            </a:endParaRPr>
          </a:p>
        </p:txBody>
      </p:sp>
      <p:sp>
        <p:nvSpPr>
          <p:cNvPr id="71684" name="Freeform 3"/>
          <p:cNvSpPr>
            <a:spLocks/>
          </p:cNvSpPr>
          <p:nvPr/>
        </p:nvSpPr>
        <p:spPr bwMode="auto">
          <a:xfrm>
            <a:off x="228600" y="4191000"/>
            <a:ext cx="2152650" cy="265113"/>
          </a:xfrm>
          <a:custGeom>
            <a:avLst/>
            <a:gdLst>
              <a:gd name="T0" fmla="*/ 2147483647 w 1356"/>
              <a:gd name="T1" fmla="*/ 2147483647 h 167"/>
              <a:gd name="T2" fmla="*/ 2147483647 w 1356"/>
              <a:gd name="T3" fmla="*/ 0 h 167"/>
              <a:gd name="T4" fmla="*/ 2147483647 w 1356"/>
              <a:gd name="T5" fmla="*/ 2147483647 h 167"/>
              <a:gd name="T6" fmla="*/ 2147483647 w 1356"/>
              <a:gd name="T7" fmla="*/ 2147483647 h 167"/>
              <a:gd name="T8" fmla="*/ 2147483647 w 1356"/>
              <a:gd name="T9" fmla="*/ 2147483647 h 167"/>
              <a:gd name="T10" fmla="*/ 2147483647 w 1356"/>
              <a:gd name="T11" fmla="*/ 2147483647 h 167"/>
              <a:gd name="T12" fmla="*/ 2147483647 w 1356"/>
              <a:gd name="T13" fmla="*/ 2147483647 h 167"/>
              <a:gd name="T14" fmla="*/ 2147483647 w 1356"/>
              <a:gd name="T15" fmla="*/ 2147483647 h 167"/>
              <a:gd name="T16" fmla="*/ 2147483647 w 1356"/>
              <a:gd name="T17" fmla="*/ 2147483647 h 167"/>
              <a:gd name="T18" fmla="*/ 2147483647 w 1356"/>
              <a:gd name="T19" fmla="*/ 2147483647 h 167"/>
              <a:gd name="T20" fmla="*/ 2147483647 w 1356"/>
              <a:gd name="T21" fmla="*/ 2147483647 h 167"/>
              <a:gd name="T22" fmla="*/ 2147483647 w 1356"/>
              <a:gd name="T23" fmla="*/ 2147483647 h 167"/>
              <a:gd name="T24" fmla="*/ 2147483647 w 1356"/>
              <a:gd name="T25" fmla="*/ 2147483647 h 167"/>
              <a:gd name="T26" fmla="*/ 2147483647 w 1356"/>
              <a:gd name="T27" fmla="*/ 2147483647 h 167"/>
              <a:gd name="T28" fmla="*/ 2147483647 w 1356"/>
              <a:gd name="T29" fmla="*/ 2147483647 h 167"/>
              <a:gd name="T30" fmla="*/ 0 w 1356"/>
              <a:gd name="T31" fmla="*/ 2147483647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sp>
        <p:nvSpPr>
          <p:cNvPr id="71685" name="Freeform 4"/>
          <p:cNvSpPr>
            <a:spLocks/>
          </p:cNvSpPr>
          <p:nvPr/>
        </p:nvSpPr>
        <p:spPr bwMode="auto">
          <a:xfrm>
            <a:off x="2438400" y="2895600"/>
            <a:ext cx="6172200" cy="1981200"/>
          </a:xfrm>
          <a:custGeom>
            <a:avLst/>
            <a:gdLst>
              <a:gd name="T0" fmla="*/ 0 w 4011"/>
              <a:gd name="T1" fmla="*/ 2147483647 h 1277"/>
              <a:gd name="T2" fmla="*/ 2147483647 w 4011"/>
              <a:gd name="T3" fmla="*/ 2147483647 h 1277"/>
              <a:gd name="T4" fmla="*/ 2147483647 w 4011"/>
              <a:gd name="T5" fmla="*/ 2147483647 h 1277"/>
              <a:gd name="T6" fmla="*/ 2147483647 w 4011"/>
              <a:gd name="T7" fmla="*/ 2147483647 h 1277"/>
              <a:gd name="T8" fmla="*/ 2147483647 w 4011"/>
              <a:gd name="T9" fmla="*/ 2147483647 h 1277"/>
              <a:gd name="T10" fmla="*/ 2147483647 w 4011"/>
              <a:gd name="T11" fmla="*/ 2147483647 h 1277"/>
              <a:gd name="T12" fmla="*/ 2147483647 w 4011"/>
              <a:gd name="T13" fmla="*/ 2147483647 h 1277"/>
              <a:gd name="T14" fmla="*/ 2147483647 w 4011"/>
              <a:gd name="T15" fmla="*/ 2147483647 h 1277"/>
              <a:gd name="T16" fmla="*/ 2147483647 w 4011"/>
              <a:gd name="T17" fmla="*/ 2147483647 h 1277"/>
              <a:gd name="T18" fmla="*/ 2147483647 w 4011"/>
              <a:gd name="T19" fmla="*/ 2147483647 h 1277"/>
              <a:gd name="T20" fmla="*/ 2147483647 w 4011"/>
              <a:gd name="T21" fmla="*/ 2147483647 h 1277"/>
              <a:gd name="T22" fmla="*/ 2147483647 w 4011"/>
              <a:gd name="T23" fmla="*/ 2147483647 h 1277"/>
              <a:gd name="T24" fmla="*/ 2147483647 w 4011"/>
              <a:gd name="T25" fmla="*/ 2147483647 h 1277"/>
              <a:gd name="T26" fmla="*/ 2147483647 w 4011"/>
              <a:gd name="T27" fmla="*/ 0 h 1277"/>
              <a:gd name="T28" fmla="*/ 2147483647 w 4011"/>
              <a:gd name="T29" fmla="*/ 2147483647 h 1277"/>
              <a:gd name="T30" fmla="*/ 2147483647 w 4011"/>
              <a:gd name="T31" fmla="*/ 2147483647 h 1277"/>
              <a:gd name="T32" fmla="*/ 2147483647 w 4011"/>
              <a:gd name="T33" fmla="*/ 2147483647 h 1277"/>
              <a:gd name="T34" fmla="*/ 2147483647 w 4011"/>
              <a:gd name="T35" fmla="*/ 2147483647 h 1277"/>
              <a:gd name="T36" fmla="*/ 2147483647 w 4011"/>
              <a:gd name="T37" fmla="*/ 2147483647 h 1277"/>
              <a:gd name="T38" fmla="*/ 2147483647 w 4011"/>
              <a:gd name="T39" fmla="*/ 2147483647 h 1277"/>
              <a:gd name="T40" fmla="*/ 2147483647 w 4011"/>
              <a:gd name="T41" fmla="*/ 2147483647 h 1277"/>
              <a:gd name="T42" fmla="*/ 2147483647 w 4011"/>
              <a:gd name="T43" fmla="*/ 2147483647 h 1277"/>
              <a:gd name="T44" fmla="*/ 2147483647 w 4011"/>
              <a:gd name="T45" fmla="*/ 2147483647 h 1277"/>
              <a:gd name="T46" fmla="*/ 2147483647 w 4011"/>
              <a:gd name="T47" fmla="*/ 2147483647 h 1277"/>
              <a:gd name="T48" fmla="*/ 2147483647 w 4011"/>
              <a:gd name="T49" fmla="*/ 2147483647 h 1277"/>
              <a:gd name="T50" fmla="*/ 2147483647 w 4011"/>
              <a:gd name="T51" fmla="*/ 2147483647 h 1277"/>
              <a:gd name="T52" fmla="*/ 2147483647 w 4011"/>
              <a:gd name="T53" fmla="*/ 2147483647 h 1277"/>
              <a:gd name="T54" fmla="*/ 2147483647 w 4011"/>
              <a:gd name="T55" fmla="*/ 2147483647 h 1277"/>
              <a:gd name="T56" fmla="*/ 2147483647 w 4011"/>
              <a:gd name="T57" fmla="*/ 2147483647 h 1277"/>
              <a:gd name="T58" fmla="*/ 2147483647 w 4011"/>
              <a:gd name="T59" fmla="*/ 2147483647 h 1277"/>
              <a:gd name="T60" fmla="*/ 2147483647 w 4011"/>
              <a:gd name="T61" fmla="*/ 2147483647 h 1277"/>
              <a:gd name="T62" fmla="*/ 2147483647 w 4011"/>
              <a:gd name="T63" fmla="*/ 2147483647 h 1277"/>
              <a:gd name="T64" fmla="*/ 2147483647 w 4011"/>
              <a:gd name="T65" fmla="*/ 2147483647 h 1277"/>
              <a:gd name="T66" fmla="*/ 2147483647 w 4011"/>
              <a:gd name="T67" fmla="*/ 2147483647 h 1277"/>
              <a:gd name="T68" fmla="*/ 2147483647 w 4011"/>
              <a:gd name="T69" fmla="*/ 2147483647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1"/>
              <a:gd name="T106" fmla="*/ 0 h 1277"/>
              <a:gd name="T107" fmla="*/ 4011 w 4011"/>
              <a:gd name="T108" fmla="*/ 1277 h 1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9525">
            <a:solidFill>
              <a:srgbClr val="993300"/>
            </a:solidFill>
            <a:round/>
            <a:headEnd/>
            <a:tailEnd/>
          </a:ln>
        </p:spPr>
        <p:txBody>
          <a:bodyPr wrap="none" anchor="ctr"/>
          <a:lstStyle/>
          <a:p>
            <a:endParaRPr lang="en-US"/>
          </a:p>
        </p:txBody>
      </p:sp>
      <p:sp>
        <p:nvSpPr>
          <p:cNvPr id="2805765" name="Text Box 5"/>
          <p:cNvSpPr txBox="1">
            <a:spLocks noChangeArrowheads="1"/>
          </p:cNvSpPr>
          <p:nvPr/>
        </p:nvSpPr>
        <p:spPr bwMode="auto">
          <a:xfrm>
            <a:off x="3048000" y="3352800"/>
            <a:ext cx="1600200" cy="369888"/>
          </a:xfrm>
          <a:prstGeom prst="rect">
            <a:avLst/>
          </a:prstGeom>
          <a:noFill/>
          <a:ln w="9525">
            <a:noFill/>
            <a:miter lim="800000"/>
            <a:headEnd/>
            <a:tailEnd/>
          </a:ln>
        </p:spPr>
        <p:txBody>
          <a:bodyPr>
            <a:spAutoFit/>
          </a:bodyPr>
          <a:lstStyle/>
          <a:p>
            <a:pPr>
              <a:defRPr/>
            </a:pPr>
            <a:r>
              <a:rPr lang="en-US" b="1" dirty="0">
                <a:solidFill>
                  <a:srgbClr val="003300"/>
                </a:solidFill>
                <a:latin typeface="+mn-lt"/>
              </a:rPr>
              <a:t>(NAVD88) H</a:t>
            </a:r>
            <a:endParaRPr lang="en-US" dirty="0">
              <a:latin typeface="+mn-lt"/>
            </a:endParaRPr>
          </a:p>
        </p:txBody>
      </p:sp>
      <p:sp>
        <p:nvSpPr>
          <p:cNvPr id="71687" name="Text Box 6"/>
          <p:cNvSpPr txBox="1">
            <a:spLocks noChangeArrowheads="1"/>
          </p:cNvSpPr>
          <p:nvPr/>
        </p:nvSpPr>
        <p:spPr bwMode="auto">
          <a:xfrm>
            <a:off x="4327525" y="4994275"/>
            <a:ext cx="184150" cy="457200"/>
          </a:xfrm>
          <a:prstGeom prst="rect">
            <a:avLst/>
          </a:prstGeom>
          <a:noFill/>
          <a:ln w="9525">
            <a:noFill/>
            <a:miter lim="800000"/>
            <a:headEnd/>
            <a:tailEnd/>
          </a:ln>
        </p:spPr>
        <p:txBody>
          <a:bodyPr wrap="none">
            <a:spAutoFit/>
          </a:bodyPr>
          <a:lstStyle/>
          <a:p>
            <a:endParaRPr lang="en-US">
              <a:solidFill>
                <a:srgbClr val="003300"/>
              </a:solidFill>
              <a:latin typeface="Times New Roman" pitchFamily="18" charset="0"/>
            </a:endParaRPr>
          </a:p>
        </p:txBody>
      </p:sp>
      <p:sp>
        <p:nvSpPr>
          <p:cNvPr id="2805767" name="Text Box 7"/>
          <p:cNvSpPr txBox="1">
            <a:spLocks noChangeArrowheads="1"/>
          </p:cNvSpPr>
          <p:nvPr/>
        </p:nvSpPr>
        <p:spPr bwMode="auto">
          <a:xfrm>
            <a:off x="609600" y="1447800"/>
            <a:ext cx="4371975" cy="369888"/>
          </a:xfrm>
          <a:prstGeom prst="rect">
            <a:avLst/>
          </a:prstGeom>
          <a:noFill/>
          <a:ln w="9525">
            <a:noFill/>
            <a:miter lim="800000"/>
            <a:headEnd/>
            <a:tailEnd/>
          </a:ln>
        </p:spPr>
        <p:txBody>
          <a:bodyPr wrap="none">
            <a:spAutoFit/>
          </a:bodyPr>
          <a:lstStyle/>
          <a:p>
            <a:pPr>
              <a:defRPr/>
            </a:pPr>
            <a:r>
              <a:rPr lang="en-US" b="1" dirty="0">
                <a:solidFill>
                  <a:srgbClr val="003300"/>
                </a:solidFill>
                <a:latin typeface="+mn-lt"/>
              </a:rPr>
              <a:t>H = Orthometric Height</a:t>
            </a:r>
            <a:r>
              <a:rPr lang="en-US" dirty="0">
                <a:solidFill>
                  <a:srgbClr val="003300"/>
                </a:solidFill>
                <a:latin typeface="+mn-lt"/>
              </a:rPr>
              <a:t>  </a:t>
            </a:r>
            <a:r>
              <a:rPr lang="en-US" b="1" dirty="0">
                <a:solidFill>
                  <a:srgbClr val="003300"/>
                </a:solidFill>
                <a:latin typeface="+mn-lt"/>
              </a:rPr>
              <a:t>(leveling)</a:t>
            </a:r>
            <a:r>
              <a:rPr lang="en-US" dirty="0">
                <a:solidFill>
                  <a:srgbClr val="003300"/>
                </a:solidFill>
                <a:latin typeface="+mn-lt"/>
              </a:rPr>
              <a:t>        </a:t>
            </a:r>
          </a:p>
        </p:txBody>
      </p:sp>
      <p:sp>
        <p:nvSpPr>
          <p:cNvPr id="2805768" name="Freeform 8"/>
          <p:cNvSpPr>
            <a:spLocks/>
          </p:cNvSpPr>
          <p:nvPr/>
        </p:nvSpPr>
        <p:spPr bwMode="auto">
          <a:xfrm>
            <a:off x="4800600" y="3886200"/>
            <a:ext cx="4763" cy="381000"/>
          </a:xfrm>
          <a:custGeom>
            <a:avLst/>
            <a:gdLst>
              <a:gd name="T0" fmla="*/ 0 w 3"/>
              <a:gd name="T1" fmla="*/ 0 h 240"/>
              <a:gd name="T2" fmla="*/ 2147483647 w 3"/>
              <a:gd name="T3" fmla="*/ 2147483647 h 240"/>
              <a:gd name="T4" fmla="*/ 2147483647 w 3"/>
              <a:gd name="T5" fmla="*/ 2147483647 h 240"/>
              <a:gd name="T6" fmla="*/ 0 60000 65536"/>
              <a:gd name="T7" fmla="*/ 0 60000 65536"/>
              <a:gd name="T8" fmla="*/ 0 60000 65536"/>
              <a:gd name="T9" fmla="*/ 0 w 3"/>
              <a:gd name="T10" fmla="*/ 0 h 240"/>
              <a:gd name="T11" fmla="*/ 3 w 3"/>
              <a:gd name="T12" fmla="*/ 240 h 240"/>
            </a:gdLst>
            <a:ahLst/>
            <a:cxnLst>
              <a:cxn ang="T6">
                <a:pos x="T0" y="T1"/>
              </a:cxn>
              <a:cxn ang="T7">
                <a:pos x="T2" y="T3"/>
              </a:cxn>
              <a:cxn ang="T8">
                <a:pos x="T4" y="T5"/>
              </a:cxn>
            </a:cxnLst>
            <a:rect l="T9" t="T10" r="T11" b="T12"/>
            <a:pathLst>
              <a:path w="3" h="240">
                <a:moveTo>
                  <a:pt x="0" y="0"/>
                </a:moveTo>
                <a:lnTo>
                  <a:pt x="3" y="106"/>
                </a:lnTo>
                <a:lnTo>
                  <a:pt x="1" y="240"/>
                </a:lnTo>
              </a:path>
            </a:pathLst>
          </a:custGeom>
          <a:noFill/>
          <a:ln w="9525">
            <a:solidFill>
              <a:srgbClr val="009900"/>
            </a:solidFill>
            <a:round/>
            <a:headEnd type="oval" w="med" len="med"/>
            <a:tailEnd type="triangle" w="med" len="med"/>
          </a:ln>
        </p:spPr>
        <p:txBody>
          <a:bodyPr wrap="none" anchor="ctr"/>
          <a:lstStyle/>
          <a:p>
            <a:endParaRPr lang="en-US"/>
          </a:p>
        </p:txBody>
      </p:sp>
      <p:sp>
        <p:nvSpPr>
          <p:cNvPr id="71690" name="Text Box 9"/>
          <p:cNvSpPr txBox="1">
            <a:spLocks noChangeArrowheads="1"/>
          </p:cNvSpPr>
          <p:nvPr/>
        </p:nvSpPr>
        <p:spPr bwMode="auto">
          <a:xfrm flipH="1" flipV="1">
            <a:off x="5562600" y="2987675"/>
            <a:ext cx="1905000" cy="519113"/>
          </a:xfrm>
          <a:prstGeom prst="rect">
            <a:avLst/>
          </a:prstGeom>
          <a:noFill/>
          <a:ln w="9525">
            <a:noFill/>
            <a:miter lim="800000"/>
            <a:headEnd/>
            <a:tailEnd/>
          </a:ln>
        </p:spPr>
        <p:txBody>
          <a:bodyPr>
            <a:spAutoFit/>
          </a:bodyPr>
          <a:lstStyle/>
          <a:p>
            <a:r>
              <a:rPr lang="en-US" sz="2800">
                <a:solidFill>
                  <a:srgbClr val="003300"/>
                </a:solidFill>
                <a:latin typeface="Times New Roman" pitchFamily="18" charset="0"/>
              </a:rPr>
              <a:t> </a:t>
            </a:r>
            <a:endParaRPr lang="en-US">
              <a:solidFill>
                <a:srgbClr val="003300"/>
              </a:solidFill>
              <a:latin typeface="Times New Roman" pitchFamily="18" charset="0"/>
            </a:endParaRPr>
          </a:p>
        </p:txBody>
      </p:sp>
      <p:sp>
        <p:nvSpPr>
          <p:cNvPr id="2805770" name="Text Box 10"/>
          <p:cNvSpPr txBox="1">
            <a:spLocks noChangeArrowheads="1"/>
          </p:cNvSpPr>
          <p:nvPr/>
        </p:nvSpPr>
        <p:spPr bwMode="auto">
          <a:xfrm>
            <a:off x="6172200" y="1752600"/>
            <a:ext cx="2514600" cy="588963"/>
          </a:xfrm>
          <a:prstGeom prst="rect">
            <a:avLst/>
          </a:prstGeom>
          <a:noFill/>
          <a:ln w="9525">
            <a:solidFill>
              <a:schemeClr val="accent2"/>
            </a:solidFill>
            <a:miter lim="800000"/>
            <a:headEnd/>
            <a:tailEnd/>
          </a:ln>
        </p:spPr>
        <p:txBody>
          <a:bodyPr>
            <a:spAutoFit/>
          </a:bodyPr>
          <a:lstStyle/>
          <a:p>
            <a:pPr>
              <a:defRPr/>
            </a:pPr>
            <a:r>
              <a:rPr lang="en-US" sz="3200" b="1" dirty="0">
                <a:latin typeface="+mn-lt"/>
              </a:rPr>
              <a:t>H</a:t>
            </a:r>
            <a:r>
              <a:rPr lang="en-US" sz="3200" dirty="0">
                <a:latin typeface="+mn-lt"/>
              </a:rPr>
              <a:t> </a:t>
            </a:r>
            <a:r>
              <a:rPr lang="en-US" sz="3200" b="1" dirty="0">
                <a:solidFill>
                  <a:srgbClr val="003300"/>
                </a:solidFill>
                <a:latin typeface="+mn-lt"/>
              </a:rPr>
              <a:t> = </a:t>
            </a:r>
            <a:r>
              <a:rPr lang="en-US" sz="3200" b="1" dirty="0">
                <a:solidFill>
                  <a:srgbClr val="0066FF"/>
                </a:solidFill>
                <a:latin typeface="+mn-lt"/>
              </a:rPr>
              <a:t>h</a:t>
            </a:r>
            <a:r>
              <a:rPr lang="en-US" sz="3200" b="1" dirty="0">
                <a:solidFill>
                  <a:srgbClr val="003300"/>
                </a:solidFill>
                <a:latin typeface="+mn-lt"/>
              </a:rPr>
              <a:t> - </a:t>
            </a:r>
            <a:r>
              <a:rPr lang="en-US" sz="3200" b="1" dirty="0">
                <a:solidFill>
                  <a:srgbClr val="009900"/>
                </a:solidFill>
                <a:latin typeface="+mn-lt"/>
              </a:rPr>
              <a:t>N</a:t>
            </a:r>
          </a:p>
        </p:txBody>
      </p:sp>
      <p:sp>
        <p:nvSpPr>
          <p:cNvPr id="39947" name="Text Box 11"/>
          <p:cNvSpPr txBox="1">
            <a:spLocks noChangeArrowheads="1"/>
          </p:cNvSpPr>
          <p:nvPr/>
        </p:nvSpPr>
        <p:spPr bwMode="auto">
          <a:xfrm>
            <a:off x="6870700" y="3276600"/>
            <a:ext cx="1558925" cy="523875"/>
          </a:xfrm>
          <a:prstGeom prst="rect">
            <a:avLst/>
          </a:prstGeom>
          <a:noFill/>
          <a:ln w="9525">
            <a:noFill/>
            <a:miter lim="800000"/>
            <a:headEnd/>
            <a:tailEnd/>
          </a:ln>
        </p:spPr>
        <p:txBody>
          <a:bodyPr wrap="none">
            <a:spAutoFit/>
          </a:bodyPr>
          <a:lstStyle/>
          <a:p>
            <a:pPr>
              <a:defRPr/>
            </a:pPr>
            <a:r>
              <a:rPr lang="en-US" sz="1400" dirty="0">
                <a:solidFill>
                  <a:srgbClr val="003300"/>
                </a:solidFill>
                <a:latin typeface="+mn-lt"/>
              </a:rPr>
              <a:t>TOPOGRAPHIC </a:t>
            </a:r>
          </a:p>
          <a:p>
            <a:pPr>
              <a:defRPr/>
            </a:pPr>
            <a:r>
              <a:rPr lang="en-US" sz="1400" dirty="0">
                <a:solidFill>
                  <a:srgbClr val="003300"/>
                </a:solidFill>
                <a:latin typeface="+mn-lt"/>
              </a:rPr>
              <a:t>SURFACE</a:t>
            </a:r>
          </a:p>
        </p:txBody>
      </p:sp>
      <p:sp>
        <p:nvSpPr>
          <p:cNvPr id="71693" name="Line 12"/>
          <p:cNvSpPr>
            <a:spLocks noChangeShapeType="1"/>
          </p:cNvSpPr>
          <p:nvPr/>
        </p:nvSpPr>
        <p:spPr bwMode="auto">
          <a:xfrm flipH="1">
            <a:off x="6400800" y="3505200"/>
            <a:ext cx="533400" cy="152400"/>
          </a:xfrm>
          <a:prstGeom prst="line">
            <a:avLst/>
          </a:prstGeom>
          <a:noFill/>
          <a:ln w="9525">
            <a:solidFill>
              <a:srgbClr val="FF0000"/>
            </a:solidFill>
            <a:round/>
            <a:headEnd/>
            <a:tailEnd type="triangle" w="med" len="med"/>
          </a:ln>
        </p:spPr>
        <p:txBody>
          <a:bodyPr wrap="none" anchor="ctr"/>
          <a:lstStyle/>
          <a:p>
            <a:endParaRPr lang="en-US"/>
          </a:p>
        </p:txBody>
      </p:sp>
      <p:sp>
        <p:nvSpPr>
          <p:cNvPr id="71694" name="Line 13"/>
          <p:cNvSpPr>
            <a:spLocks noChangeShapeType="1"/>
          </p:cNvSpPr>
          <p:nvPr/>
        </p:nvSpPr>
        <p:spPr bwMode="auto">
          <a:xfrm>
            <a:off x="4495800" y="3352800"/>
            <a:ext cx="0" cy="0"/>
          </a:xfrm>
          <a:prstGeom prst="line">
            <a:avLst/>
          </a:prstGeom>
          <a:noFill/>
          <a:ln w="9525">
            <a:solidFill>
              <a:schemeClr val="tx1"/>
            </a:solidFill>
            <a:round/>
            <a:headEnd/>
            <a:tailEnd/>
          </a:ln>
        </p:spPr>
        <p:txBody>
          <a:bodyPr wrap="none" anchor="ctr"/>
          <a:lstStyle/>
          <a:p>
            <a:endParaRPr lang="en-US"/>
          </a:p>
        </p:txBody>
      </p:sp>
      <p:sp>
        <p:nvSpPr>
          <p:cNvPr id="2805774" name="Text Box 14"/>
          <p:cNvSpPr txBox="1">
            <a:spLocks noChangeArrowheads="1"/>
          </p:cNvSpPr>
          <p:nvPr/>
        </p:nvSpPr>
        <p:spPr bwMode="auto">
          <a:xfrm>
            <a:off x="609600" y="1905000"/>
            <a:ext cx="5334000" cy="369888"/>
          </a:xfrm>
          <a:prstGeom prst="rect">
            <a:avLst/>
          </a:prstGeom>
          <a:noFill/>
          <a:ln w="9525">
            <a:noFill/>
            <a:miter lim="800000"/>
            <a:headEnd/>
            <a:tailEnd/>
          </a:ln>
        </p:spPr>
        <p:txBody>
          <a:bodyPr>
            <a:spAutoFit/>
          </a:bodyPr>
          <a:lstStyle/>
          <a:p>
            <a:pPr>
              <a:defRPr/>
            </a:pPr>
            <a:r>
              <a:rPr lang="en-US" dirty="0">
                <a:solidFill>
                  <a:srgbClr val="3366FF"/>
                </a:solidFill>
                <a:latin typeface="+mn-lt"/>
              </a:rPr>
              <a:t>h = Ellipsoidal Height (GPS)</a:t>
            </a:r>
            <a:endParaRPr lang="en-US" dirty="0">
              <a:solidFill>
                <a:srgbClr val="003300"/>
              </a:solidFill>
              <a:latin typeface="+mn-lt"/>
            </a:endParaRPr>
          </a:p>
        </p:txBody>
      </p:sp>
      <p:sp>
        <p:nvSpPr>
          <p:cNvPr id="2805775" name="Text Box 15"/>
          <p:cNvSpPr txBox="1">
            <a:spLocks noChangeArrowheads="1"/>
          </p:cNvSpPr>
          <p:nvPr/>
        </p:nvSpPr>
        <p:spPr bwMode="auto">
          <a:xfrm>
            <a:off x="609600" y="2362200"/>
            <a:ext cx="5029200" cy="369888"/>
          </a:xfrm>
          <a:prstGeom prst="rect">
            <a:avLst/>
          </a:prstGeom>
          <a:noFill/>
          <a:ln w="9525">
            <a:noFill/>
            <a:miter lim="800000"/>
            <a:headEnd/>
            <a:tailEnd/>
          </a:ln>
        </p:spPr>
        <p:txBody>
          <a:bodyPr>
            <a:spAutoFit/>
          </a:bodyPr>
          <a:lstStyle/>
          <a:p>
            <a:pPr>
              <a:defRPr/>
            </a:pPr>
            <a:r>
              <a:rPr lang="en-US" dirty="0">
                <a:solidFill>
                  <a:srgbClr val="009900"/>
                </a:solidFill>
                <a:latin typeface="+mn-lt"/>
              </a:rPr>
              <a:t>N = Geoid Height (model)</a:t>
            </a:r>
          </a:p>
        </p:txBody>
      </p:sp>
      <p:sp>
        <p:nvSpPr>
          <p:cNvPr id="71697" name="Arc 16"/>
          <p:cNvSpPr>
            <a:spLocks/>
          </p:cNvSpPr>
          <p:nvPr/>
        </p:nvSpPr>
        <p:spPr bwMode="auto">
          <a:xfrm rot="-2646215">
            <a:off x="1371600" y="2971800"/>
            <a:ext cx="5818188" cy="5180013"/>
          </a:xfrm>
          <a:custGeom>
            <a:avLst/>
            <a:gdLst>
              <a:gd name="T0" fmla="*/ 2147483647 w 21579"/>
              <a:gd name="T1" fmla="*/ 0 h 21102"/>
              <a:gd name="T2" fmla="*/ 2147483647 w 21579"/>
              <a:gd name="T3" fmla="*/ 2147483647 h 21102"/>
              <a:gd name="T4" fmla="*/ 0 w 21579"/>
              <a:gd name="T5" fmla="*/ 2147483647 h 21102"/>
              <a:gd name="T6" fmla="*/ 0 60000 65536"/>
              <a:gd name="T7" fmla="*/ 0 60000 65536"/>
              <a:gd name="T8" fmla="*/ 0 60000 65536"/>
              <a:gd name="T9" fmla="*/ 0 w 21579"/>
              <a:gd name="T10" fmla="*/ 0 h 21102"/>
              <a:gd name="T11" fmla="*/ 21579 w 21579"/>
              <a:gd name="T12" fmla="*/ 21102 h 21102"/>
            </a:gdLst>
            <a:ahLst/>
            <a:cxnLst>
              <a:cxn ang="T6">
                <a:pos x="T0" y="T1"/>
              </a:cxn>
              <a:cxn ang="T7">
                <a:pos x="T2" y="T3"/>
              </a:cxn>
              <a:cxn ang="T8">
                <a:pos x="T4" y="T5"/>
              </a:cxn>
            </a:cxnLst>
            <a:rect l="T9" t="T10" r="T11" b="T12"/>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close/>
              </a:path>
            </a:pathLst>
          </a:custGeom>
          <a:noFill/>
          <a:ln w="9525">
            <a:solidFill>
              <a:srgbClr val="003300"/>
            </a:solidFill>
            <a:round/>
            <a:headEnd/>
            <a:tailEnd/>
          </a:ln>
        </p:spPr>
        <p:txBody>
          <a:bodyPr wrap="none" anchor="ctr"/>
          <a:lstStyle/>
          <a:p>
            <a:endParaRPr lang="en-US"/>
          </a:p>
        </p:txBody>
      </p:sp>
      <p:sp>
        <p:nvSpPr>
          <p:cNvPr id="2805777" name="Line 17"/>
          <p:cNvSpPr>
            <a:spLocks noChangeShapeType="1"/>
          </p:cNvSpPr>
          <p:nvPr/>
        </p:nvSpPr>
        <p:spPr bwMode="auto">
          <a:xfrm flipH="1">
            <a:off x="4572000" y="2895600"/>
            <a:ext cx="0" cy="1371600"/>
          </a:xfrm>
          <a:prstGeom prst="line">
            <a:avLst/>
          </a:prstGeom>
          <a:noFill/>
          <a:ln w="9525">
            <a:solidFill>
              <a:srgbClr val="003300"/>
            </a:solidFill>
            <a:round/>
            <a:headEnd type="triangle" w="med" len="med"/>
            <a:tailEnd type="oval" w="med" len="med"/>
          </a:ln>
        </p:spPr>
        <p:txBody>
          <a:bodyPr wrap="none" anchor="ctr"/>
          <a:lstStyle/>
          <a:p>
            <a:endParaRPr lang="en-US"/>
          </a:p>
        </p:txBody>
      </p:sp>
      <p:sp>
        <p:nvSpPr>
          <p:cNvPr id="2805778" name="Line 18"/>
          <p:cNvSpPr>
            <a:spLocks noChangeShapeType="1"/>
          </p:cNvSpPr>
          <p:nvPr/>
        </p:nvSpPr>
        <p:spPr bwMode="auto">
          <a:xfrm flipV="1">
            <a:off x="4648200" y="2895600"/>
            <a:ext cx="0" cy="990600"/>
          </a:xfrm>
          <a:prstGeom prst="line">
            <a:avLst/>
          </a:prstGeom>
          <a:noFill/>
          <a:ln w="9525">
            <a:solidFill>
              <a:srgbClr val="3333FF"/>
            </a:solidFill>
            <a:round/>
            <a:headEnd type="oval" w="med" len="med"/>
            <a:tailEnd type="triangle" w="med" len="med"/>
          </a:ln>
        </p:spPr>
        <p:txBody>
          <a:bodyPr wrap="none" anchor="ctr"/>
          <a:lstStyle/>
          <a:p>
            <a:endParaRPr lang="en-US"/>
          </a:p>
        </p:txBody>
      </p:sp>
      <p:sp>
        <p:nvSpPr>
          <p:cNvPr id="2805779" name="Text Box 19"/>
          <p:cNvSpPr txBox="1">
            <a:spLocks noChangeArrowheads="1"/>
          </p:cNvSpPr>
          <p:nvPr/>
        </p:nvSpPr>
        <p:spPr bwMode="auto">
          <a:xfrm>
            <a:off x="4632325" y="3165475"/>
            <a:ext cx="1844675" cy="369888"/>
          </a:xfrm>
          <a:prstGeom prst="rect">
            <a:avLst/>
          </a:prstGeom>
          <a:noFill/>
          <a:ln w="9525">
            <a:noFill/>
            <a:miter lim="800000"/>
            <a:headEnd/>
            <a:tailEnd/>
          </a:ln>
        </p:spPr>
        <p:txBody>
          <a:bodyPr>
            <a:spAutoFit/>
          </a:bodyPr>
          <a:lstStyle/>
          <a:p>
            <a:pPr>
              <a:defRPr/>
            </a:pPr>
            <a:r>
              <a:rPr lang="en-US" b="1" dirty="0">
                <a:solidFill>
                  <a:srgbClr val="3366FF"/>
                </a:solidFill>
                <a:latin typeface="+mn-lt"/>
              </a:rPr>
              <a:t>h (NAD83)</a:t>
            </a:r>
          </a:p>
        </p:txBody>
      </p:sp>
      <p:sp>
        <p:nvSpPr>
          <p:cNvPr id="39956" name="Text Box 20"/>
          <p:cNvSpPr txBox="1">
            <a:spLocks noChangeArrowheads="1"/>
          </p:cNvSpPr>
          <p:nvPr/>
        </p:nvSpPr>
        <p:spPr bwMode="auto">
          <a:xfrm>
            <a:off x="1447800" y="4876800"/>
            <a:ext cx="1524000" cy="369888"/>
          </a:xfrm>
          <a:prstGeom prst="rect">
            <a:avLst/>
          </a:prstGeom>
          <a:noFill/>
          <a:ln w="9525">
            <a:noFill/>
            <a:miter lim="800000"/>
            <a:headEnd/>
            <a:tailEnd/>
          </a:ln>
        </p:spPr>
        <p:txBody>
          <a:bodyPr>
            <a:spAutoFit/>
          </a:bodyPr>
          <a:lstStyle/>
          <a:p>
            <a:pPr>
              <a:defRPr/>
            </a:pPr>
            <a:r>
              <a:rPr lang="en-US" dirty="0">
                <a:solidFill>
                  <a:srgbClr val="003300"/>
                </a:solidFill>
                <a:latin typeface="+mn-lt"/>
              </a:rPr>
              <a:t>Ellipsoid</a:t>
            </a:r>
          </a:p>
        </p:txBody>
      </p:sp>
      <p:sp>
        <p:nvSpPr>
          <p:cNvPr id="71702" name="Freeform 21"/>
          <p:cNvSpPr>
            <a:spLocks/>
          </p:cNvSpPr>
          <p:nvPr/>
        </p:nvSpPr>
        <p:spPr bwMode="auto">
          <a:xfrm>
            <a:off x="2209800" y="3983038"/>
            <a:ext cx="6562725" cy="1798637"/>
          </a:xfrm>
          <a:custGeom>
            <a:avLst/>
            <a:gdLst>
              <a:gd name="T0" fmla="*/ 0 w 4134"/>
              <a:gd name="T1" fmla="*/ 2147483647 h 1133"/>
              <a:gd name="T2" fmla="*/ 2147483647 w 4134"/>
              <a:gd name="T3" fmla="*/ 2147483647 h 1133"/>
              <a:gd name="T4" fmla="*/ 2147483647 w 4134"/>
              <a:gd name="T5" fmla="*/ 2147483647 h 1133"/>
              <a:gd name="T6" fmla="*/ 2147483647 w 4134"/>
              <a:gd name="T7" fmla="*/ 2147483647 h 1133"/>
              <a:gd name="T8" fmla="*/ 2147483647 w 4134"/>
              <a:gd name="T9" fmla="*/ 2147483647 h 1133"/>
              <a:gd name="T10" fmla="*/ 2147483647 w 4134"/>
              <a:gd name="T11" fmla="*/ 2147483647 h 1133"/>
              <a:gd name="T12" fmla="*/ 2147483647 w 4134"/>
              <a:gd name="T13" fmla="*/ 2147483647 h 1133"/>
              <a:gd name="T14" fmla="*/ 2147483647 w 4134"/>
              <a:gd name="T15" fmla="*/ 2147483647 h 1133"/>
              <a:gd name="T16" fmla="*/ 2147483647 w 4134"/>
              <a:gd name="T17" fmla="*/ 2147483647 h 1133"/>
              <a:gd name="T18" fmla="*/ 2147483647 w 4134"/>
              <a:gd name="T19" fmla="*/ 2147483647 h 1133"/>
              <a:gd name="T20" fmla="*/ 2147483647 w 4134"/>
              <a:gd name="T21" fmla="*/ 2147483647 h 1133"/>
              <a:gd name="T22" fmla="*/ 2147483647 w 4134"/>
              <a:gd name="T23" fmla="*/ 2147483647 h 1133"/>
              <a:gd name="T24" fmla="*/ 2147483647 w 4134"/>
              <a:gd name="T25" fmla="*/ 2147483647 h 1133"/>
              <a:gd name="T26" fmla="*/ 2147483647 w 4134"/>
              <a:gd name="T27" fmla="*/ 2147483647 h 1133"/>
              <a:gd name="T28" fmla="*/ 2147483647 w 4134"/>
              <a:gd name="T29" fmla="*/ 2147483647 h 1133"/>
              <a:gd name="T30" fmla="*/ 2147483647 w 4134"/>
              <a:gd name="T31" fmla="*/ 2147483647 h 1133"/>
              <a:gd name="T32" fmla="*/ 2147483647 w 4134"/>
              <a:gd name="T33" fmla="*/ 2147483647 h 1133"/>
              <a:gd name="T34" fmla="*/ 2147483647 w 4134"/>
              <a:gd name="T35" fmla="*/ 2147483647 h 1133"/>
              <a:gd name="T36" fmla="*/ 2147483647 w 4134"/>
              <a:gd name="T37" fmla="*/ 2147483647 h 1133"/>
              <a:gd name="T38" fmla="*/ 2147483647 w 4134"/>
              <a:gd name="T39" fmla="*/ 2147483647 h 1133"/>
              <a:gd name="T40" fmla="*/ 2147483647 w 4134"/>
              <a:gd name="T41" fmla="*/ 2147483647 h 1133"/>
              <a:gd name="T42" fmla="*/ 2147483647 w 4134"/>
              <a:gd name="T43" fmla="*/ 2147483647 h 1133"/>
              <a:gd name="T44" fmla="*/ 2147483647 w 4134"/>
              <a:gd name="T45" fmla="*/ 2147483647 h 1133"/>
              <a:gd name="T46" fmla="*/ 2147483647 w 4134"/>
              <a:gd name="T47" fmla="*/ 2147483647 h 1133"/>
              <a:gd name="T48" fmla="*/ 2147483647 w 4134"/>
              <a:gd name="T49" fmla="*/ 2147483647 h 1133"/>
              <a:gd name="T50" fmla="*/ 2147483647 w 4134"/>
              <a:gd name="T51" fmla="*/ 2147483647 h 1133"/>
              <a:gd name="T52" fmla="*/ 2147483647 w 4134"/>
              <a:gd name="T53" fmla="*/ 2147483647 h 1133"/>
              <a:gd name="T54" fmla="*/ 2147483647 w 4134"/>
              <a:gd name="T55" fmla="*/ 2147483647 h 1133"/>
              <a:gd name="T56" fmla="*/ 2147483647 w 4134"/>
              <a:gd name="T57" fmla="*/ 2147483647 h 1133"/>
              <a:gd name="T58" fmla="*/ 2147483647 w 4134"/>
              <a:gd name="T59" fmla="*/ 2147483647 h 1133"/>
              <a:gd name="T60" fmla="*/ 2147483647 w 4134"/>
              <a:gd name="T61" fmla="*/ 2147483647 h 1133"/>
              <a:gd name="T62" fmla="*/ 2147483647 w 4134"/>
              <a:gd name="T63" fmla="*/ 2147483647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34"/>
              <a:gd name="T97" fmla="*/ 0 h 1133"/>
              <a:gd name="T98" fmla="*/ 4134 w 4134"/>
              <a:gd name="T99" fmla="*/ 1133 h 1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9525">
            <a:solidFill>
              <a:srgbClr val="FF0000"/>
            </a:solidFill>
            <a:round/>
            <a:headEnd/>
            <a:tailEnd/>
          </a:ln>
        </p:spPr>
        <p:txBody>
          <a:bodyPr wrap="none" anchor="ctr"/>
          <a:lstStyle/>
          <a:p>
            <a:endParaRPr lang="en-US"/>
          </a:p>
        </p:txBody>
      </p:sp>
      <p:sp>
        <p:nvSpPr>
          <p:cNvPr id="2805782" name="Text Box 22"/>
          <p:cNvSpPr txBox="1">
            <a:spLocks noChangeArrowheads="1"/>
          </p:cNvSpPr>
          <p:nvPr/>
        </p:nvSpPr>
        <p:spPr bwMode="auto">
          <a:xfrm>
            <a:off x="4800600" y="3886200"/>
            <a:ext cx="404813" cy="427038"/>
          </a:xfrm>
          <a:prstGeom prst="rect">
            <a:avLst/>
          </a:prstGeom>
          <a:noFill/>
          <a:ln w="9525">
            <a:noFill/>
            <a:miter lim="800000"/>
            <a:headEnd/>
            <a:tailEnd/>
          </a:ln>
        </p:spPr>
        <p:txBody>
          <a:bodyPr>
            <a:spAutoFit/>
          </a:bodyPr>
          <a:lstStyle/>
          <a:p>
            <a:r>
              <a:rPr lang="en-US" sz="2200" b="1">
                <a:solidFill>
                  <a:srgbClr val="009900"/>
                </a:solidFill>
                <a:latin typeface="Times New Roman" pitchFamily="18" charset="0"/>
              </a:rPr>
              <a:t>N</a:t>
            </a:r>
          </a:p>
        </p:txBody>
      </p:sp>
      <p:sp>
        <p:nvSpPr>
          <p:cNvPr id="39959" name="Rectangle 23"/>
          <p:cNvSpPr>
            <a:spLocks noChangeArrowheads="1"/>
          </p:cNvSpPr>
          <p:nvPr/>
        </p:nvSpPr>
        <p:spPr bwMode="auto">
          <a:xfrm>
            <a:off x="2743200" y="4419600"/>
            <a:ext cx="1285875" cy="369888"/>
          </a:xfrm>
          <a:prstGeom prst="rect">
            <a:avLst/>
          </a:prstGeom>
          <a:noFill/>
          <a:ln w="9525">
            <a:noFill/>
            <a:miter lim="800000"/>
            <a:headEnd/>
            <a:tailEnd/>
          </a:ln>
        </p:spPr>
        <p:txBody>
          <a:bodyPr>
            <a:spAutoFit/>
          </a:bodyPr>
          <a:lstStyle/>
          <a:p>
            <a:pPr>
              <a:defRPr/>
            </a:pPr>
            <a:r>
              <a:rPr lang="en-US" dirty="0">
                <a:solidFill>
                  <a:srgbClr val="003300"/>
                </a:solidFill>
                <a:latin typeface="+mn-lt"/>
              </a:rPr>
              <a:t>  Geoid</a:t>
            </a:r>
          </a:p>
        </p:txBody>
      </p:sp>
      <p:sp>
        <p:nvSpPr>
          <p:cNvPr id="71705" name="Line 24"/>
          <p:cNvSpPr>
            <a:spLocks noChangeShapeType="1"/>
          </p:cNvSpPr>
          <p:nvPr/>
        </p:nvSpPr>
        <p:spPr bwMode="auto">
          <a:xfrm flipH="1" flipV="1">
            <a:off x="2819400" y="4191000"/>
            <a:ext cx="304800" cy="304800"/>
          </a:xfrm>
          <a:prstGeom prst="line">
            <a:avLst/>
          </a:prstGeom>
          <a:noFill/>
          <a:ln w="9525">
            <a:solidFill>
              <a:srgbClr val="000000"/>
            </a:solidFill>
            <a:round/>
            <a:headEnd/>
            <a:tailEnd type="triangle" w="med" len="med"/>
          </a:ln>
        </p:spPr>
        <p:txBody>
          <a:bodyPr wrap="none" anchor="ctr"/>
          <a:lstStyle/>
          <a:p>
            <a:endParaRPr lang="en-US"/>
          </a:p>
        </p:txBody>
      </p:sp>
      <p:sp>
        <p:nvSpPr>
          <p:cNvPr id="2805785" name="Text Box 25"/>
          <p:cNvSpPr txBox="1">
            <a:spLocks noChangeArrowheads="1"/>
          </p:cNvSpPr>
          <p:nvPr/>
        </p:nvSpPr>
        <p:spPr bwMode="auto">
          <a:xfrm>
            <a:off x="5334000" y="4267200"/>
            <a:ext cx="1595438" cy="646113"/>
          </a:xfrm>
          <a:prstGeom prst="rect">
            <a:avLst/>
          </a:prstGeom>
          <a:noFill/>
          <a:ln w="9525">
            <a:noFill/>
            <a:miter lim="800000"/>
            <a:headEnd/>
            <a:tailEnd/>
          </a:ln>
        </p:spPr>
        <p:txBody>
          <a:bodyPr wrap="none">
            <a:spAutoFit/>
          </a:bodyPr>
          <a:lstStyle/>
          <a:p>
            <a:pPr>
              <a:defRPr/>
            </a:pPr>
            <a:r>
              <a:rPr lang="en-US" dirty="0">
                <a:latin typeface="+mn-lt"/>
              </a:rPr>
              <a:t>Geoid </a:t>
            </a:r>
            <a:r>
              <a:rPr lang="en-US" i="1" dirty="0">
                <a:latin typeface="+mn-lt"/>
              </a:rPr>
              <a:t>Height</a:t>
            </a:r>
            <a:r>
              <a:rPr lang="en-US" dirty="0">
                <a:solidFill>
                  <a:srgbClr val="009900"/>
                </a:solidFill>
                <a:latin typeface="+mn-lt"/>
              </a:rPr>
              <a:t> </a:t>
            </a:r>
          </a:p>
          <a:p>
            <a:pPr>
              <a:defRPr/>
            </a:pPr>
            <a:r>
              <a:rPr lang="en-US" dirty="0">
                <a:solidFill>
                  <a:srgbClr val="009900"/>
                </a:solidFill>
                <a:latin typeface="+mn-lt"/>
              </a:rPr>
              <a:t>  </a:t>
            </a:r>
            <a:r>
              <a:rPr lang="en-US" b="1" dirty="0">
                <a:solidFill>
                  <a:srgbClr val="009900"/>
                </a:solidFill>
                <a:latin typeface="+mn-lt"/>
              </a:rPr>
              <a:t>(GEOID09)</a:t>
            </a:r>
          </a:p>
        </p:txBody>
      </p:sp>
      <p:cxnSp>
        <p:nvCxnSpPr>
          <p:cNvPr id="2805786" name="AutoShape 26"/>
          <p:cNvCxnSpPr>
            <a:cxnSpLocks noChangeShapeType="1"/>
          </p:cNvCxnSpPr>
          <p:nvPr/>
        </p:nvCxnSpPr>
        <p:spPr bwMode="auto">
          <a:xfrm>
            <a:off x="5105400" y="4114800"/>
            <a:ext cx="341313" cy="360363"/>
          </a:xfrm>
          <a:prstGeom prst="bentConnector3">
            <a:avLst>
              <a:gd name="adj1" fmla="val 49769"/>
            </a:avLst>
          </a:prstGeom>
          <a:noFill/>
          <a:ln w="9525">
            <a:solidFill>
              <a:srgbClr val="000000"/>
            </a:solidFill>
            <a:miter lim="800000"/>
            <a:headEnd type="triangle" w="med" len="med"/>
            <a:tailEnd type="triangle" w="med" len="med"/>
          </a:ln>
        </p:spPr>
      </p:cxnSp>
      <p:sp>
        <p:nvSpPr>
          <p:cNvPr id="71708" name="Freeform 28"/>
          <p:cNvSpPr>
            <a:spLocks/>
          </p:cNvSpPr>
          <p:nvPr/>
        </p:nvSpPr>
        <p:spPr bwMode="auto">
          <a:xfrm flipH="1">
            <a:off x="7162800" y="4343400"/>
            <a:ext cx="2152650" cy="265113"/>
          </a:xfrm>
          <a:custGeom>
            <a:avLst/>
            <a:gdLst>
              <a:gd name="T0" fmla="*/ 2147483647 w 1356"/>
              <a:gd name="T1" fmla="*/ 2147483647 h 167"/>
              <a:gd name="T2" fmla="*/ 2147483647 w 1356"/>
              <a:gd name="T3" fmla="*/ 0 h 167"/>
              <a:gd name="T4" fmla="*/ 2147483647 w 1356"/>
              <a:gd name="T5" fmla="*/ 2147483647 h 167"/>
              <a:gd name="T6" fmla="*/ 2147483647 w 1356"/>
              <a:gd name="T7" fmla="*/ 2147483647 h 167"/>
              <a:gd name="T8" fmla="*/ 2147483647 w 1356"/>
              <a:gd name="T9" fmla="*/ 2147483647 h 167"/>
              <a:gd name="T10" fmla="*/ 2147483647 w 1356"/>
              <a:gd name="T11" fmla="*/ 2147483647 h 167"/>
              <a:gd name="T12" fmla="*/ 2147483647 w 1356"/>
              <a:gd name="T13" fmla="*/ 2147483647 h 167"/>
              <a:gd name="T14" fmla="*/ 2147483647 w 1356"/>
              <a:gd name="T15" fmla="*/ 2147483647 h 167"/>
              <a:gd name="T16" fmla="*/ 2147483647 w 1356"/>
              <a:gd name="T17" fmla="*/ 2147483647 h 167"/>
              <a:gd name="T18" fmla="*/ 2147483647 w 1356"/>
              <a:gd name="T19" fmla="*/ 2147483647 h 167"/>
              <a:gd name="T20" fmla="*/ 2147483647 w 1356"/>
              <a:gd name="T21" fmla="*/ 2147483647 h 167"/>
              <a:gd name="T22" fmla="*/ 2147483647 w 1356"/>
              <a:gd name="T23" fmla="*/ 2147483647 h 167"/>
              <a:gd name="T24" fmla="*/ 2147483647 w 1356"/>
              <a:gd name="T25" fmla="*/ 2147483647 h 167"/>
              <a:gd name="T26" fmla="*/ 2147483647 w 1356"/>
              <a:gd name="T27" fmla="*/ 2147483647 h 167"/>
              <a:gd name="T28" fmla="*/ 2147483647 w 1356"/>
              <a:gd name="T29" fmla="*/ 2147483647 h 167"/>
              <a:gd name="T30" fmla="*/ 0 w 1356"/>
              <a:gd name="T31" fmla="*/ 2147483647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grpSp>
        <p:nvGrpSpPr>
          <p:cNvPr id="2" name="Group 29"/>
          <p:cNvGrpSpPr>
            <a:grpSpLocks/>
          </p:cNvGrpSpPr>
          <p:nvPr/>
        </p:nvGrpSpPr>
        <p:grpSpPr bwMode="auto">
          <a:xfrm>
            <a:off x="4495800" y="2514600"/>
            <a:ext cx="304800" cy="381000"/>
            <a:chOff x="672" y="1824"/>
            <a:chExt cx="672" cy="720"/>
          </a:xfrm>
        </p:grpSpPr>
        <p:sp>
          <p:nvSpPr>
            <p:cNvPr id="71711" name="Line 30"/>
            <p:cNvSpPr>
              <a:spLocks noChangeShapeType="1"/>
            </p:cNvSpPr>
            <p:nvPr/>
          </p:nvSpPr>
          <p:spPr bwMode="auto">
            <a:xfrm flipH="1">
              <a:off x="720" y="2016"/>
              <a:ext cx="240" cy="528"/>
            </a:xfrm>
            <a:prstGeom prst="line">
              <a:avLst/>
            </a:prstGeom>
            <a:noFill/>
            <a:ln w="15875">
              <a:solidFill>
                <a:schemeClr val="tx1"/>
              </a:solidFill>
              <a:round/>
              <a:headEnd/>
              <a:tailEnd/>
            </a:ln>
          </p:spPr>
          <p:txBody>
            <a:bodyPr tIns="0" bIns="0" anchor="ctr"/>
            <a:lstStyle/>
            <a:p>
              <a:endParaRPr lang="en-US"/>
            </a:p>
          </p:txBody>
        </p:sp>
        <p:sp>
          <p:nvSpPr>
            <p:cNvPr id="71712" name="Line 31"/>
            <p:cNvSpPr>
              <a:spLocks noChangeShapeType="1"/>
            </p:cNvSpPr>
            <p:nvPr/>
          </p:nvSpPr>
          <p:spPr bwMode="auto">
            <a:xfrm>
              <a:off x="1056" y="2016"/>
              <a:ext cx="240" cy="528"/>
            </a:xfrm>
            <a:prstGeom prst="line">
              <a:avLst/>
            </a:prstGeom>
            <a:noFill/>
            <a:ln w="15875">
              <a:solidFill>
                <a:schemeClr val="tx1"/>
              </a:solidFill>
              <a:round/>
              <a:headEnd/>
              <a:tailEnd/>
            </a:ln>
          </p:spPr>
          <p:txBody>
            <a:bodyPr tIns="0" bIns="0" anchor="ctr"/>
            <a:lstStyle/>
            <a:p>
              <a:endParaRPr lang="en-US"/>
            </a:p>
          </p:txBody>
        </p:sp>
        <p:sp>
          <p:nvSpPr>
            <p:cNvPr id="71713" name="Line 32"/>
            <p:cNvSpPr>
              <a:spLocks noChangeShapeType="1"/>
            </p:cNvSpPr>
            <p:nvPr/>
          </p:nvSpPr>
          <p:spPr bwMode="auto">
            <a:xfrm>
              <a:off x="1056" y="2016"/>
              <a:ext cx="0" cy="0"/>
            </a:xfrm>
            <a:prstGeom prst="line">
              <a:avLst/>
            </a:prstGeom>
            <a:noFill/>
            <a:ln w="9525">
              <a:solidFill>
                <a:schemeClr val="tx1"/>
              </a:solidFill>
              <a:round/>
              <a:headEnd/>
              <a:tailEnd/>
            </a:ln>
          </p:spPr>
          <p:txBody>
            <a:bodyPr tIns="0" bIns="0" anchor="ctr"/>
            <a:lstStyle/>
            <a:p>
              <a:endParaRPr lang="en-US"/>
            </a:p>
          </p:txBody>
        </p:sp>
        <p:sp>
          <p:nvSpPr>
            <p:cNvPr id="71714" name="Line 33"/>
            <p:cNvSpPr>
              <a:spLocks noChangeShapeType="1"/>
            </p:cNvSpPr>
            <p:nvPr/>
          </p:nvSpPr>
          <p:spPr bwMode="auto">
            <a:xfrm>
              <a:off x="1008" y="2016"/>
              <a:ext cx="0" cy="528"/>
            </a:xfrm>
            <a:prstGeom prst="line">
              <a:avLst/>
            </a:prstGeom>
            <a:noFill/>
            <a:ln w="9525">
              <a:solidFill>
                <a:schemeClr val="tx1"/>
              </a:solidFill>
              <a:round/>
              <a:headEnd/>
              <a:tailEnd/>
            </a:ln>
          </p:spPr>
          <p:txBody>
            <a:bodyPr tIns="0" bIns="0" anchor="ctr"/>
            <a:lstStyle/>
            <a:p>
              <a:endParaRPr lang="en-US"/>
            </a:p>
          </p:txBody>
        </p:sp>
        <p:sp>
          <p:nvSpPr>
            <p:cNvPr id="71715" name="Line 34"/>
            <p:cNvSpPr>
              <a:spLocks noChangeShapeType="1"/>
            </p:cNvSpPr>
            <p:nvPr/>
          </p:nvSpPr>
          <p:spPr bwMode="auto">
            <a:xfrm>
              <a:off x="672" y="1920"/>
              <a:ext cx="672" cy="0"/>
            </a:xfrm>
            <a:prstGeom prst="line">
              <a:avLst/>
            </a:prstGeom>
            <a:noFill/>
            <a:ln w="9525">
              <a:solidFill>
                <a:schemeClr val="tx1"/>
              </a:solidFill>
              <a:round/>
              <a:headEnd/>
              <a:tailEnd/>
            </a:ln>
          </p:spPr>
          <p:txBody>
            <a:bodyPr tIns="0" bIns="0" anchor="ctr"/>
            <a:lstStyle/>
            <a:p>
              <a:endParaRPr lang="en-US"/>
            </a:p>
          </p:txBody>
        </p:sp>
        <p:sp>
          <p:nvSpPr>
            <p:cNvPr id="71716" name="Oval 35"/>
            <p:cNvSpPr>
              <a:spLocks noChangeArrowheads="1"/>
            </p:cNvSpPr>
            <p:nvPr/>
          </p:nvSpPr>
          <p:spPr bwMode="auto">
            <a:xfrm>
              <a:off x="816" y="1824"/>
              <a:ext cx="384" cy="192"/>
            </a:xfrm>
            <a:prstGeom prst="ellipse">
              <a:avLst/>
            </a:prstGeom>
            <a:solidFill>
              <a:schemeClr val="accent1"/>
            </a:solidFill>
            <a:ln w="9525" algn="ctr">
              <a:solidFill>
                <a:schemeClr val="tx1"/>
              </a:solidFill>
              <a:round/>
              <a:headEnd/>
              <a:tailEnd/>
            </a:ln>
          </p:spPr>
          <p:txBody>
            <a:bodyPr wrap="none" tIns="0" bIns="0" anchor="ctr"/>
            <a:lstStyle/>
            <a:p>
              <a:endParaRPr lang="en-US"/>
            </a:p>
          </p:txBody>
        </p:sp>
      </p:grpSp>
      <p:sp>
        <p:nvSpPr>
          <p:cNvPr id="71710" name="Line 24"/>
          <p:cNvSpPr>
            <a:spLocks noChangeShapeType="1"/>
          </p:cNvSpPr>
          <p:nvPr/>
        </p:nvSpPr>
        <p:spPr bwMode="auto">
          <a:xfrm flipH="1" flipV="1">
            <a:off x="1752600" y="4648200"/>
            <a:ext cx="304800" cy="304800"/>
          </a:xfrm>
          <a:prstGeom prst="line">
            <a:avLst/>
          </a:prstGeom>
          <a:noFill/>
          <a:ln w="9525">
            <a:solidFill>
              <a:srgbClr val="000000"/>
            </a:solidFill>
            <a:round/>
            <a:headEnd/>
            <a:tailEnd type="triangle" w="med" len="me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576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805765"/>
                                        </p:tgtEl>
                                        <p:attrNameLst>
                                          <p:attrName>style.visibility</p:attrName>
                                        </p:attrNameLst>
                                      </p:cBhvr>
                                      <p:to>
                                        <p:strVal val="visible"/>
                                      </p:to>
                                    </p:set>
                                  </p:childTnLst>
                                </p:cTn>
                              </p:par>
                              <p:par>
                                <p:cTn id="10" presetID="17" presetClass="entr" presetSubtype="4" fill="hold" grpId="0" nodeType="withEffect">
                                  <p:stCondLst>
                                    <p:cond delay="0"/>
                                  </p:stCondLst>
                                  <p:childTnLst>
                                    <p:set>
                                      <p:cBhvr>
                                        <p:cTn id="11" dur="1" fill="hold">
                                          <p:stCondLst>
                                            <p:cond delay="0"/>
                                          </p:stCondLst>
                                        </p:cTn>
                                        <p:tgtEl>
                                          <p:spTgt spid="2805777"/>
                                        </p:tgtEl>
                                        <p:attrNameLst>
                                          <p:attrName>style.visibility</p:attrName>
                                        </p:attrNameLst>
                                      </p:cBhvr>
                                      <p:to>
                                        <p:strVal val="visible"/>
                                      </p:to>
                                    </p:set>
                                    <p:anim calcmode="lin" valueType="num">
                                      <p:cBhvr>
                                        <p:cTn id="12" dur="500" fill="hold"/>
                                        <p:tgtEl>
                                          <p:spTgt spid="2805777"/>
                                        </p:tgtEl>
                                        <p:attrNameLst>
                                          <p:attrName>ppt_x</p:attrName>
                                        </p:attrNameLst>
                                      </p:cBhvr>
                                      <p:tavLst>
                                        <p:tav tm="0">
                                          <p:val>
                                            <p:strVal val="#ppt_x"/>
                                          </p:val>
                                        </p:tav>
                                        <p:tav tm="100000">
                                          <p:val>
                                            <p:strVal val="#ppt_x"/>
                                          </p:val>
                                        </p:tav>
                                      </p:tavLst>
                                    </p:anim>
                                    <p:anim calcmode="lin" valueType="num">
                                      <p:cBhvr>
                                        <p:cTn id="13" dur="500" fill="hold"/>
                                        <p:tgtEl>
                                          <p:spTgt spid="2805777"/>
                                        </p:tgtEl>
                                        <p:attrNameLst>
                                          <p:attrName>ppt_y</p:attrName>
                                        </p:attrNameLst>
                                      </p:cBhvr>
                                      <p:tavLst>
                                        <p:tav tm="0">
                                          <p:val>
                                            <p:strVal val="#ppt_y+#ppt_h/2"/>
                                          </p:val>
                                        </p:tav>
                                        <p:tav tm="100000">
                                          <p:val>
                                            <p:strVal val="#ppt_y"/>
                                          </p:val>
                                        </p:tav>
                                      </p:tavLst>
                                    </p:anim>
                                    <p:anim calcmode="lin" valueType="num">
                                      <p:cBhvr>
                                        <p:cTn id="14" dur="500" fill="hold"/>
                                        <p:tgtEl>
                                          <p:spTgt spid="2805777"/>
                                        </p:tgtEl>
                                        <p:attrNameLst>
                                          <p:attrName>ppt_w</p:attrName>
                                        </p:attrNameLst>
                                      </p:cBhvr>
                                      <p:tavLst>
                                        <p:tav tm="0">
                                          <p:val>
                                            <p:strVal val="#ppt_w"/>
                                          </p:val>
                                        </p:tav>
                                        <p:tav tm="100000">
                                          <p:val>
                                            <p:strVal val="#ppt_w"/>
                                          </p:val>
                                        </p:tav>
                                      </p:tavLst>
                                    </p:anim>
                                    <p:anim calcmode="lin" valueType="num">
                                      <p:cBhvr>
                                        <p:cTn id="15" dur="500" fill="hold"/>
                                        <p:tgtEl>
                                          <p:spTgt spid="2805777"/>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805774"/>
                                        </p:tgtEl>
                                        <p:attrNameLst>
                                          <p:attrName>style.visibility</p:attrName>
                                        </p:attrNameLst>
                                      </p:cBhvr>
                                      <p:to>
                                        <p:strVal val="visible"/>
                                      </p:to>
                                    </p:set>
                                    <p:animEffect transition="in" filter="dissolve">
                                      <p:cBhvr>
                                        <p:cTn id="20" dur="500"/>
                                        <p:tgtEl>
                                          <p:spTgt spid="2805774"/>
                                        </p:tgtEl>
                                      </p:cBhvr>
                                    </p:animEffect>
                                  </p:childTnLst>
                                </p:cTn>
                              </p:par>
                            </p:childTnLst>
                          </p:cTn>
                        </p:par>
                        <p:par>
                          <p:cTn id="21" fill="hold">
                            <p:stCondLst>
                              <p:cond delay="500"/>
                            </p:stCondLst>
                            <p:childTnLst>
                              <p:par>
                                <p:cTn id="22" presetID="9" presetClass="entr" presetSubtype="0" fill="hold" grpId="0" nodeType="afterEffect">
                                  <p:stCondLst>
                                    <p:cond delay="500"/>
                                  </p:stCondLst>
                                  <p:childTnLst>
                                    <p:set>
                                      <p:cBhvr>
                                        <p:cTn id="23" dur="1" fill="hold">
                                          <p:stCondLst>
                                            <p:cond delay="0"/>
                                          </p:stCondLst>
                                        </p:cTn>
                                        <p:tgtEl>
                                          <p:spTgt spid="2805779"/>
                                        </p:tgtEl>
                                        <p:attrNameLst>
                                          <p:attrName>style.visibility</p:attrName>
                                        </p:attrNameLst>
                                      </p:cBhvr>
                                      <p:to>
                                        <p:strVal val="visible"/>
                                      </p:to>
                                    </p:set>
                                    <p:animEffect transition="in" filter="dissolve">
                                      <p:cBhvr>
                                        <p:cTn id="24" dur="500"/>
                                        <p:tgtEl>
                                          <p:spTgt spid="2805779"/>
                                        </p:tgtEl>
                                      </p:cBhvr>
                                    </p:animEffect>
                                  </p:childTnLst>
                                </p:cTn>
                              </p:par>
                              <p:par>
                                <p:cTn id="25" presetID="17" presetClass="entr" presetSubtype="4" fill="hold" grpId="0" nodeType="withEffect">
                                  <p:stCondLst>
                                    <p:cond delay="0"/>
                                  </p:stCondLst>
                                  <p:childTnLst>
                                    <p:set>
                                      <p:cBhvr>
                                        <p:cTn id="26" dur="1" fill="hold">
                                          <p:stCondLst>
                                            <p:cond delay="0"/>
                                          </p:stCondLst>
                                        </p:cTn>
                                        <p:tgtEl>
                                          <p:spTgt spid="2805778"/>
                                        </p:tgtEl>
                                        <p:attrNameLst>
                                          <p:attrName>style.visibility</p:attrName>
                                        </p:attrNameLst>
                                      </p:cBhvr>
                                      <p:to>
                                        <p:strVal val="visible"/>
                                      </p:to>
                                    </p:set>
                                    <p:anim calcmode="lin" valueType="num">
                                      <p:cBhvr>
                                        <p:cTn id="27" dur="500" fill="hold"/>
                                        <p:tgtEl>
                                          <p:spTgt spid="2805778"/>
                                        </p:tgtEl>
                                        <p:attrNameLst>
                                          <p:attrName>ppt_x</p:attrName>
                                        </p:attrNameLst>
                                      </p:cBhvr>
                                      <p:tavLst>
                                        <p:tav tm="0">
                                          <p:val>
                                            <p:strVal val="#ppt_x"/>
                                          </p:val>
                                        </p:tav>
                                        <p:tav tm="100000">
                                          <p:val>
                                            <p:strVal val="#ppt_x"/>
                                          </p:val>
                                        </p:tav>
                                      </p:tavLst>
                                    </p:anim>
                                    <p:anim calcmode="lin" valueType="num">
                                      <p:cBhvr>
                                        <p:cTn id="28" dur="500" fill="hold"/>
                                        <p:tgtEl>
                                          <p:spTgt spid="2805778"/>
                                        </p:tgtEl>
                                        <p:attrNameLst>
                                          <p:attrName>ppt_y</p:attrName>
                                        </p:attrNameLst>
                                      </p:cBhvr>
                                      <p:tavLst>
                                        <p:tav tm="0">
                                          <p:val>
                                            <p:strVal val="#ppt_y+#ppt_h/2"/>
                                          </p:val>
                                        </p:tav>
                                        <p:tav tm="100000">
                                          <p:val>
                                            <p:strVal val="#ppt_y"/>
                                          </p:val>
                                        </p:tav>
                                      </p:tavLst>
                                    </p:anim>
                                    <p:anim calcmode="lin" valueType="num">
                                      <p:cBhvr>
                                        <p:cTn id="29" dur="500" fill="hold"/>
                                        <p:tgtEl>
                                          <p:spTgt spid="2805778"/>
                                        </p:tgtEl>
                                        <p:attrNameLst>
                                          <p:attrName>ppt_w</p:attrName>
                                        </p:attrNameLst>
                                      </p:cBhvr>
                                      <p:tavLst>
                                        <p:tav tm="0">
                                          <p:val>
                                            <p:strVal val="#ppt_w"/>
                                          </p:val>
                                        </p:tav>
                                        <p:tav tm="100000">
                                          <p:val>
                                            <p:strVal val="#ppt_w"/>
                                          </p:val>
                                        </p:tav>
                                      </p:tavLst>
                                    </p:anim>
                                    <p:anim calcmode="lin" valueType="num">
                                      <p:cBhvr>
                                        <p:cTn id="30" dur="500" fill="hold"/>
                                        <p:tgtEl>
                                          <p:spTgt spid="2805778"/>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805775"/>
                                        </p:tgtEl>
                                        <p:attrNameLst>
                                          <p:attrName>style.visibility</p:attrName>
                                        </p:attrNameLst>
                                      </p:cBhvr>
                                      <p:to>
                                        <p:strVal val="visible"/>
                                      </p:to>
                                    </p:set>
                                    <p:anim calcmode="lin" valueType="num">
                                      <p:cBhvr>
                                        <p:cTn id="35" dur="500" fill="hold"/>
                                        <p:tgtEl>
                                          <p:spTgt spid="2805775"/>
                                        </p:tgtEl>
                                        <p:attrNameLst>
                                          <p:attrName>ppt_w</p:attrName>
                                        </p:attrNameLst>
                                      </p:cBhvr>
                                      <p:tavLst>
                                        <p:tav tm="0">
                                          <p:val>
                                            <p:strVal val="#ppt_w*0.70"/>
                                          </p:val>
                                        </p:tav>
                                        <p:tav tm="100000">
                                          <p:val>
                                            <p:strVal val="#ppt_w"/>
                                          </p:val>
                                        </p:tav>
                                      </p:tavLst>
                                    </p:anim>
                                    <p:anim calcmode="lin" valueType="num">
                                      <p:cBhvr>
                                        <p:cTn id="36" dur="500" fill="hold"/>
                                        <p:tgtEl>
                                          <p:spTgt spid="2805775"/>
                                        </p:tgtEl>
                                        <p:attrNameLst>
                                          <p:attrName>ppt_h</p:attrName>
                                        </p:attrNameLst>
                                      </p:cBhvr>
                                      <p:tavLst>
                                        <p:tav tm="0">
                                          <p:val>
                                            <p:strVal val="#ppt_h"/>
                                          </p:val>
                                        </p:tav>
                                        <p:tav tm="100000">
                                          <p:val>
                                            <p:strVal val="#ppt_h"/>
                                          </p:val>
                                        </p:tav>
                                      </p:tavLst>
                                    </p:anim>
                                    <p:animEffect transition="in" filter="fade">
                                      <p:cBhvr>
                                        <p:cTn id="37" dur="500"/>
                                        <p:tgtEl>
                                          <p:spTgt spid="2805775"/>
                                        </p:tgtEl>
                                      </p:cBhvr>
                                    </p:animEffect>
                                  </p:childTnLst>
                                </p:cTn>
                              </p:par>
                            </p:childTnLst>
                          </p:cTn>
                        </p:par>
                        <p:par>
                          <p:cTn id="38" fill="hold">
                            <p:stCondLst>
                              <p:cond delay="500"/>
                            </p:stCondLst>
                            <p:childTnLst>
                              <p:par>
                                <p:cTn id="39" presetID="55" presetClass="entr" presetSubtype="0" fill="hold" grpId="0" nodeType="afterEffect">
                                  <p:stCondLst>
                                    <p:cond delay="500"/>
                                  </p:stCondLst>
                                  <p:childTnLst>
                                    <p:set>
                                      <p:cBhvr>
                                        <p:cTn id="40" dur="1" fill="hold">
                                          <p:stCondLst>
                                            <p:cond delay="0"/>
                                          </p:stCondLst>
                                        </p:cTn>
                                        <p:tgtEl>
                                          <p:spTgt spid="2805782"/>
                                        </p:tgtEl>
                                        <p:attrNameLst>
                                          <p:attrName>style.visibility</p:attrName>
                                        </p:attrNameLst>
                                      </p:cBhvr>
                                      <p:to>
                                        <p:strVal val="visible"/>
                                      </p:to>
                                    </p:set>
                                    <p:anim calcmode="lin" valueType="num">
                                      <p:cBhvr>
                                        <p:cTn id="41" dur="500" fill="hold"/>
                                        <p:tgtEl>
                                          <p:spTgt spid="2805782"/>
                                        </p:tgtEl>
                                        <p:attrNameLst>
                                          <p:attrName>ppt_w</p:attrName>
                                        </p:attrNameLst>
                                      </p:cBhvr>
                                      <p:tavLst>
                                        <p:tav tm="0">
                                          <p:val>
                                            <p:strVal val="#ppt_w*0.70"/>
                                          </p:val>
                                        </p:tav>
                                        <p:tav tm="100000">
                                          <p:val>
                                            <p:strVal val="#ppt_w"/>
                                          </p:val>
                                        </p:tav>
                                      </p:tavLst>
                                    </p:anim>
                                    <p:anim calcmode="lin" valueType="num">
                                      <p:cBhvr>
                                        <p:cTn id="42" dur="500" fill="hold"/>
                                        <p:tgtEl>
                                          <p:spTgt spid="2805782"/>
                                        </p:tgtEl>
                                        <p:attrNameLst>
                                          <p:attrName>ppt_h</p:attrName>
                                        </p:attrNameLst>
                                      </p:cBhvr>
                                      <p:tavLst>
                                        <p:tav tm="0">
                                          <p:val>
                                            <p:strVal val="#ppt_h"/>
                                          </p:val>
                                        </p:tav>
                                        <p:tav tm="100000">
                                          <p:val>
                                            <p:strVal val="#ppt_h"/>
                                          </p:val>
                                        </p:tav>
                                      </p:tavLst>
                                    </p:anim>
                                    <p:animEffect transition="in" filter="fade">
                                      <p:cBhvr>
                                        <p:cTn id="43" dur="500"/>
                                        <p:tgtEl>
                                          <p:spTgt spid="2805782"/>
                                        </p:tgtEl>
                                      </p:cBhvr>
                                    </p:animEffect>
                                  </p:childTnLst>
                                </p:cTn>
                              </p:par>
                              <p:par>
                                <p:cTn id="44" presetID="1" presetClass="entr" presetSubtype="0" fill="hold" nodeType="withEffect">
                                  <p:stCondLst>
                                    <p:cond delay="0"/>
                                  </p:stCondLst>
                                  <p:childTnLst>
                                    <p:set>
                                      <p:cBhvr>
                                        <p:cTn id="45" dur="1" fill="hold">
                                          <p:stCondLst>
                                            <p:cond delay="0"/>
                                          </p:stCondLst>
                                        </p:cTn>
                                        <p:tgtEl>
                                          <p:spTgt spid="280578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805785"/>
                                        </p:tgtEl>
                                        <p:attrNameLst>
                                          <p:attrName>style.visibility</p:attrName>
                                        </p:attrNameLst>
                                      </p:cBhvr>
                                      <p:to>
                                        <p:strVal val="visible"/>
                                      </p:to>
                                    </p:set>
                                  </p:childTnLst>
                                </p:cTn>
                              </p:par>
                              <p:par>
                                <p:cTn id="48" presetID="17" presetClass="entr" presetSubtype="1" fill="hold" grpId="0" nodeType="withEffect">
                                  <p:stCondLst>
                                    <p:cond delay="0"/>
                                  </p:stCondLst>
                                  <p:childTnLst>
                                    <p:set>
                                      <p:cBhvr>
                                        <p:cTn id="49" dur="1" fill="hold">
                                          <p:stCondLst>
                                            <p:cond delay="0"/>
                                          </p:stCondLst>
                                        </p:cTn>
                                        <p:tgtEl>
                                          <p:spTgt spid="2805768"/>
                                        </p:tgtEl>
                                        <p:attrNameLst>
                                          <p:attrName>style.visibility</p:attrName>
                                        </p:attrNameLst>
                                      </p:cBhvr>
                                      <p:to>
                                        <p:strVal val="visible"/>
                                      </p:to>
                                    </p:set>
                                    <p:anim calcmode="lin" valueType="num">
                                      <p:cBhvr>
                                        <p:cTn id="50" dur="500" fill="hold"/>
                                        <p:tgtEl>
                                          <p:spTgt spid="2805768"/>
                                        </p:tgtEl>
                                        <p:attrNameLst>
                                          <p:attrName>ppt_x</p:attrName>
                                        </p:attrNameLst>
                                      </p:cBhvr>
                                      <p:tavLst>
                                        <p:tav tm="0">
                                          <p:val>
                                            <p:strVal val="#ppt_x"/>
                                          </p:val>
                                        </p:tav>
                                        <p:tav tm="100000">
                                          <p:val>
                                            <p:strVal val="#ppt_x"/>
                                          </p:val>
                                        </p:tav>
                                      </p:tavLst>
                                    </p:anim>
                                    <p:anim calcmode="lin" valueType="num">
                                      <p:cBhvr>
                                        <p:cTn id="51" dur="500" fill="hold"/>
                                        <p:tgtEl>
                                          <p:spTgt spid="2805768"/>
                                        </p:tgtEl>
                                        <p:attrNameLst>
                                          <p:attrName>ppt_y</p:attrName>
                                        </p:attrNameLst>
                                      </p:cBhvr>
                                      <p:tavLst>
                                        <p:tav tm="0">
                                          <p:val>
                                            <p:strVal val="#ppt_y-#ppt_h/2"/>
                                          </p:val>
                                        </p:tav>
                                        <p:tav tm="100000">
                                          <p:val>
                                            <p:strVal val="#ppt_y"/>
                                          </p:val>
                                        </p:tav>
                                      </p:tavLst>
                                    </p:anim>
                                    <p:anim calcmode="lin" valueType="num">
                                      <p:cBhvr>
                                        <p:cTn id="52" dur="500" fill="hold"/>
                                        <p:tgtEl>
                                          <p:spTgt spid="2805768"/>
                                        </p:tgtEl>
                                        <p:attrNameLst>
                                          <p:attrName>ppt_w</p:attrName>
                                        </p:attrNameLst>
                                      </p:cBhvr>
                                      <p:tavLst>
                                        <p:tav tm="0">
                                          <p:val>
                                            <p:strVal val="#ppt_w"/>
                                          </p:val>
                                        </p:tav>
                                        <p:tav tm="100000">
                                          <p:val>
                                            <p:strVal val="#ppt_w"/>
                                          </p:val>
                                        </p:tav>
                                      </p:tavLst>
                                    </p:anim>
                                    <p:anim calcmode="lin" valueType="num">
                                      <p:cBhvr>
                                        <p:cTn id="53" dur="500" fill="hold"/>
                                        <p:tgtEl>
                                          <p:spTgt spid="2805768"/>
                                        </p:tgtEl>
                                        <p:attrNameLst>
                                          <p:attrName>ppt_h</p:attrName>
                                        </p:attrNameLst>
                                      </p:cBhvr>
                                      <p:tavLst>
                                        <p:tav tm="0">
                                          <p:val>
                                            <p:fltVal val="0"/>
                                          </p:val>
                                        </p:tav>
                                        <p:tav tm="100000">
                                          <p:val>
                                            <p:strVal val="#ppt_h"/>
                                          </p:val>
                                        </p:tav>
                                      </p:tavLst>
                                    </p:anim>
                                  </p:childTnLst>
                                </p:cTn>
                              </p:par>
                            </p:childTnLst>
                          </p:cTn>
                        </p:par>
                        <p:par>
                          <p:cTn id="54" fill="hold">
                            <p:stCondLst>
                              <p:cond delay="1500"/>
                            </p:stCondLst>
                            <p:childTnLst>
                              <p:par>
                                <p:cTn id="55" presetID="9" presetClass="entr" presetSubtype="0" fill="hold" grpId="0" nodeType="afterEffect">
                                  <p:stCondLst>
                                    <p:cond delay="1000"/>
                                  </p:stCondLst>
                                  <p:childTnLst>
                                    <p:set>
                                      <p:cBhvr>
                                        <p:cTn id="56" dur="1" fill="hold">
                                          <p:stCondLst>
                                            <p:cond delay="0"/>
                                          </p:stCondLst>
                                        </p:cTn>
                                        <p:tgtEl>
                                          <p:spTgt spid="2805770"/>
                                        </p:tgtEl>
                                        <p:attrNameLst>
                                          <p:attrName>style.visibility</p:attrName>
                                        </p:attrNameLst>
                                      </p:cBhvr>
                                      <p:to>
                                        <p:strVal val="visible"/>
                                      </p:to>
                                    </p:set>
                                    <p:animEffect transition="in" filter="dissolve">
                                      <p:cBhvr>
                                        <p:cTn id="57" dur="500"/>
                                        <p:tgtEl>
                                          <p:spTgt spid="2805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65" grpId="0"/>
      <p:bldP spid="2805767" grpId="0"/>
      <p:bldP spid="2805768" grpId="0" animBg="1"/>
      <p:bldP spid="2805770" grpId="0" animBg="1"/>
      <p:bldP spid="2805774" grpId="0"/>
      <p:bldP spid="2805775" grpId="0"/>
      <p:bldP spid="2805777" grpId="0" animBg="1"/>
      <p:bldP spid="2805778" grpId="0" animBg="1"/>
      <p:bldP spid="2805779" grpId="0"/>
      <p:bldP spid="2805782" grpId="0"/>
      <p:bldP spid="280578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cs typeface="Arial" pitchFamily="34" charset="0"/>
              </a:rPr>
              <a:t>Problems in NAVD 88</a:t>
            </a:r>
            <a:endParaRPr lang="en-US" sz="2800" i="1" dirty="0"/>
          </a:p>
        </p:txBody>
      </p:sp>
      <p:sp>
        <p:nvSpPr>
          <p:cNvPr id="3" name="Content Placeholder 2"/>
          <p:cNvSpPr>
            <a:spLocks noGrp="1"/>
          </p:cNvSpPr>
          <p:nvPr>
            <p:ph idx="1"/>
          </p:nvPr>
        </p:nvSpPr>
        <p:spPr>
          <a:xfrm>
            <a:off x="533400" y="1524000"/>
            <a:ext cx="8305800" cy="3048000"/>
          </a:xfrm>
        </p:spPr>
        <p:txBody>
          <a:bodyPr/>
          <a:lstStyle/>
          <a:p>
            <a:pPr marL="182880" indent="0">
              <a:spcBef>
                <a:spcPts val="0"/>
              </a:spcBef>
              <a:buFont typeface="Arial" pitchFamily="34" charset="0"/>
              <a:buChar char="•"/>
            </a:pPr>
            <a:r>
              <a:rPr lang="en-US" dirty="0" smtClean="0">
                <a:cs typeface="Arial" pitchFamily="34" charset="0"/>
              </a:rPr>
              <a:t>A North American realization through spirit leveling networks</a:t>
            </a:r>
          </a:p>
          <a:p>
            <a:pPr marL="182880" indent="0">
              <a:spcBef>
                <a:spcPts val="0"/>
              </a:spcBef>
              <a:buNone/>
            </a:pPr>
            <a:r>
              <a:rPr lang="en-US" dirty="0" smtClean="0">
                <a:cs typeface="Arial" pitchFamily="34" charset="0"/>
              </a:rPr>
              <a:t> </a:t>
            </a:r>
          </a:p>
          <a:p>
            <a:pPr marL="182880" indent="0">
              <a:spcBef>
                <a:spcPts val="0"/>
              </a:spcBef>
              <a:buFont typeface="Arial" pitchFamily="34" charset="0"/>
              <a:buChar char="•"/>
            </a:pPr>
            <a:r>
              <a:rPr lang="en-US" dirty="0" smtClean="0">
                <a:cs typeface="Arial" pitchFamily="34" charset="0"/>
              </a:rPr>
              <a:t>Pre-satellite era product (625,000 km of leveling added to the NGVD29)</a:t>
            </a:r>
          </a:p>
          <a:p>
            <a:pPr marL="182880" indent="0">
              <a:spcBef>
                <a:spcPts val="0"/>
              </a:spcBef>
              <a:buFont typeface="Arial" pitchFamily="34" charset="0"/>
              <a:buChar char="•"/>
            </a:pPr>
            <a:endParaRPr lang="en-US" dirty="0" smtClean="0">
              <a:cs typeface="Arial" pitchFamily="34" charset="0"/>
            </a:endParaRPr>
          </a:p>
          <a:p>
            <a:pPr marL="182880" indent="0">
              <a:spcBef>
                <a:spcPts val="0"/>
              </a:spcBef>
              <a:buFont typeface="Arial" pitchFamily="34" charset="0"/>
              <a:buChar char="•"/>
            </a:pPr>
            <a:r>
              <a:rPr lang="en-US" dirty="0" smtClean="0">
                <a:cs typeface="Arial" pitchFamily="34" charset="0"/>
              </a:rPr>
              <a:t>Height information through passive bench marks whose positions change constantly in our changing world (e.g., PGR, subsidence, earthquakes, …)</a:t>
            </a:r>
          </a:p>
          <a:p>
            <a:pPr marL="182880" indent="0">
              <a:spcBef>
                <a:spcPts val="0"/>
              </a:spcBef>
              <a:buFont typeface="Arial" pitchFamily="34" charset="0"/>
              <a:buChar char="•"/>
            </a:pPr>
            <a:endParaRPr lang="en-US" dirty="0" smtClean="0">
              <a:cs typeface="Arial" pitchFamily="34" charset="0"/>
            </a:endParaRPr>
          </a:p>
          <a:p>
            <a:pPr marL="182880" indent="0">
              <a:spcBef>
                <a:spcPts val="0"/>
              </a:spcBef>
              <a:buFont typeface="Arial" pitchFamily="34" charset="0"/>
              <a:buChar char="•"/>
            </a:pPr>
            <a:r>
              <a:rPr lang="en-US" dirty="0" smtClean="0">
                <a:cs typeface="Arial" pitchFamily="34" charset="0"/>
              </a:rPr>
              <a:t>The geoid differences between NAVD 88 and GRACE are in meter range: compare to ±2-3 cm error in typical GPS ellipsoidal heights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152400" y="304800"/>
            <a:ext cx="8763000" cy="1143000"/>
          </a:xfrm>
        </p:spPr>
        <p:txBody>
          <a:bodyPr/>
          <a:lstStyle/>
          <a:p>
            <a:pPr eaLnBrk="1" hangingPunct="1"/>
            <a:r>
              <a:rPr lang="en-US" sz="2800" b="1" dirty="0" smtClean="0"/>
              <a:t>The Future of Height Mod:</a:t>
            </a:r>
            <a:r>
              <a:rPr lang="en-US" sz="2800" b="1" dirty="0" smtClean="0">
                <a:solidFill>
                  <a:srgbClr val="00B0F0"/>
                </a:solidFill>
              </a:rPr>
              <a:t> </a:t>
            </a:r>
            <a:r>
              <a:rPr lang="en-US" sz="2800" b="1" dirty="0" smtClean="0">
                <a:solidFill>
                  <a:srgbClr val="0000FF"/>
                </a:solidFill>
              </a:rPr>
              <a:t>GRAV-D </a:t>
            </a:r>
            <a:r>
              <a:rPr lang="en-US" sz="2000" dirty="0" smtClean="0"/>
              <a:t/>
            </a:r>
            <a:br>
              <a:rPr lang="en-US" sz="2000" dirty="0" smtClean="0"/>
            </a:br>
            <a:r>
              <a:rPr lang="en-US" sz="2000" b="1" dirty="0" smtClean="0">
                <a:solidFill>
                  <a:srgbClr val="0000FF"/>
                </a:solidFill>
              </a:rPr>
              <a:t>G</a:t>
            </a:r>
            <a:r>
              <a:rPr lang="en-US" sz="2000" dirty="0" smtClean="0"/>
              <a:t>ravity for the </a:t>
            </a:r>
            <a:r>
              <a:rPr lang="en-US" sz="2000" b="1" dirty="0" smtClean="0">
                <a:solidFill>
                  <a:srgbClr val="0000FF"/>
                </a:solidFill>
              </a:rPr>
              <a:t>R</a:t>
            </a:r>
            <a:r>
              <a:rPr lang="en-US" sz="2000" dirty="0" smtClean="0"/>
              <a:t>edefinition of the </a:t>
            </a:r>
            <a:r>
              <a:rPr lang="en-US" sz="2000" b="1" dirty="0" smtClean="0">
                <a:solidFill>
                  <a:srgbClr val="0000FF"/>
                </a:solidFill>
              </a:rPr>
              <a:t>A</a:t>
            </a:r>
            <a:r>
              <a:rPr lang="en-US" sz="2000" dirty="0" smtClean="0"/>
              <a:t>merican </a:t>
            </a:r>
            <a:r>
              <a:rPr lang="en-US" sz="2000" b="1" dirty="0" smtClean="0">
                <a:solidFill>
                  <a:srgbClr val="0000FF"/>
                </a:solidFill>
              </a:rPr>
              <a:t>V</a:t>
            </a:r>
            <a:r>
              <a:rPr lang="en-US" sz="2000" dirty="0" smtClean="0"/>
              <a:t>ertical </a:t>
            </a:r>
            <a:r>
              <a:rPr lang="en-US" sz="2000" b="1" dirty="0" smtClean="0">
                <a:solidFill>
                  <a:srgbClr val="0000FF"/>
                </a:solidFill>
              </a:rPr>
              <a:t>D</a:t>
            </a:r>
            <a:r>
              <a:rPr lang="en-US" sz="2000" dirty="0" smtClean="0"/>
              <a:t>atum</a:t>
            </a:r>
          </a:p>
        </p:txBody>
      </p:sp>
      <p:sp>
        <p:nvSpPr>
          <p:cNvPr id="20483" name="Rectangle 2"/>
          <p:cNvSpPr>
            <a:spLocks noGrp="1" noChangeArrowheads="1"/>
          </p:cNvSpPr>
          <p:nvPr>
            <p:ph idx="1"/>
          </p:nvPr>
        </p:nvSpPr>
        <p:spPr>
          <a:xfrm>
            <a:off x="95250" y="1295400"/>
            <a:ext cx="5467350" cy="5105400"/>
          </a:xfrm>
        </p:spPr>
        <p:txBody>
          <a:bodyPr/>
          <a:lstStyle/>
          <a:p>
            <a:pPr eaLnBrk="1" hangingPunct="1">
              <a:lnSpc>
                <a:spcPct val="90000"/>
              </a:lnSpc>
            </a:pPr>
            <a:r>
              <a:rPr lang="en-US" sz="1700" dirty="0" smtClean="0">
                <a:latin typeface="Arial" charset="0"/>
                <a:cs typeface="Arial" charset="0"/>
              </a:rPr>
              <a:t>GRAV-D</a:t>
            </a:r>
          </a:p>
          <a:p>
            <a:pPr lvl="1" eaLnBrk="1" hangingPunct="1">
              <a:lnSpc>
                <a:spcPct val="90000"/>
              </a:lnSpc>
            </a:pPr>
            <a:r>
              <a:rPr lang="en-US" sz="1700" dirty="0" smtClean="0">
                <a:latin typeface="Arial" charset="0"/>
                <a:cs typeface="Arial" charset="0"/>
              </a:rPr>
              <a:t>Airborne gravity survey (10 years)</a:t>
            </a:r>
          </a:p>
          <a:p>
            <a:pPr lvl="1" eaLnBrk="1" hangingPunct="1">
              <a:lnSpc>
                <a:spcPct val="90000"/>
              </a:lnSpc>
            </a:pPr>
            <a:r>
              <a:rPr lang="en-US" sz="1700" dirty="0" smtClean="0">
                <a:latin typeface="Arial" charset="0"/>
                <a:cs typeface="Arial" charset="0"/>
              </a:rPr>
              <a:t>Gravity monitoring into the future</a:t>
            </a:r>
          </a:p>
          <a:p>
            <a:pPr lvl="1" eaLnBrk="1" hangingPunct="1">
              <a:lnSpc>
                <a:spcPct val="90000"/>
              </a:lnSpc>
            </a:pPr>
            <a:r>
              <a:rPr lang="en-US" sz="1700" dirty="0" smtClean="0">
                <a:latin typeface="Arial" charset="0"/>
                <a:cs typeface="Arial" charset="0"/>
              </a:rPr>
              <a:t>Coastal areas surveyed first</a:t>
            </a:r>
          </a:p>
          <a:p>
            <a:pPr lvl="1" eaLnBrk="1" hangingPunct="1">
              <a:lnSpc>
                <a:spcPct val="90000"/>
              </a:lnSpc>
            </a:pPr>
            <a:r>
              <a:rPr lang="en-US" sz="1700" dirty="0" smtClean="0">
                <a:latin typeface="Arial" charset="0"/>
                <a:cs typeface="Arial" charset="0"/>
              </a:rPr>
              <a:t>All USA states and territories</a:t>
            </a:r>
          </a:p>
          <a:p>
            <a:pPr lvl="1" eaLnBrk="1" hangingPunct="1">
              <a:lnSpc>
                <a:spcPct val="90000"/>
              </a:lnSpc>
            </a:pPr>
            <a:r>
              <a:rPr lang="en-US" sz="1700" b="1" dirty="0" smtClean="0">
                <a:latin typeface="Arial" charset="0"/>
                <a:cs typeface="Arial" charset="0"/>
              </a:rPr>
              <a:t>www.ngs.noaa.gov/GRAV-D</a:t>
            </a:r>
          </a:p>
          <a:p>
            <a:pPr eaLnBrk="1" hangingPunct="1">
              <a:lnSpc>
                <a:spcPct val="90000"/>
              </a:lnSpc>
              <a:buFontTx/>
              <a:buNone/>
            </a:pPr>
            <a:endParaRPr lang="en-US" sz="1700" b="1" dirty="0" smtClean="0">
              <a:latin typeface="Arial" charset="0"/>
              <a:cs typeface="Arial" charset="0"/>
            </a:endParaRPr>
          </a:p>
          <a:p>
            <a:pPr eaLnBrk="1" hangingPunct="1">
              <a:lnSpc>
                <a:spcPct val="90000"/>
              </a:lnSpc>
            </a:pPr>
            <a:r>
              <a:rPr lang="en-US" sz="1700" dirty="0" smtClean="0">
                <a:latin typeface="Arial" charset="0"/>
                <a:cs typeface="Arial" charset="0"/>
              </a:rPr>
              <a:t>2018-2022 Targets:</a:t>
            </a:r>
          </a:p>
          <a:p>
            <a:pPr lvl="1" eaLnBrk="1" hangingPunct="1">
              <a:lnSpc>
                <a:spcPct val="90000"/>
              </a:lnSpc>
            </a:pPr>
            <a:r>
              <a:rPr lang="en-US" sz="1700" dirty="0" err="1" smtClean="0">
                <a:latin typeface="Arial" charset="0"/>
                <a:cs typeface="Arial" charset="0"/>
              </a:rPr>
              <a:t>Orthometric</a:t>
            </a:r>
            <a:r>
              <a:rPr lang="en-US" sz="1700" dirty="0" smtClean="0">
                <a:latin typeface="Arial" charset="0"/>
                <a:cs typeface="Arial" charset="0"/>
              </a:rPr>
              <a:t> heights (“elevations” on maps) good to 2 cm anywhere, anytime from GNSS technology</a:t>
            </a:r>
          </a:p>
          <a:p>
            <a:pPr lvl="1" eaLnBrk="1" hangingPunct="1">
              <a:lnSpc>
                <a:spcPct val="90000"/>
              </a:lnSpc>
            </a:pPr>
            <a:r>
              <a:rPr lang="en-US" sz="1700" dirty="0" smtClean="0">
                <a:latin typeface="Arial" charset="0"/>
                <a:cs typeface="Arial" charset="0"/>
              </a:rPr>
              <a:t>Height changes easily monitored using new vertical datum</a:t>
            </a:r>
          </a:p>
          <a:p>
            <a:pPr lvl="1" eaLnBrk="1" hangingPunct="1">
              <a:lnSpc>
                <a:spcPct val="90000"/>
              </a:lnSpc>
              <a:buFont typeface="Arial" charset="0"/>
              <a:buNone/>
            </a:pPr>
            <a:endParaRPr lang="en-US" sz="1700" i="1" dirty="0" smtClean="0">
              <a:latin typeface="Arial" charset="0"/>
              <a:cs typeface="Arial" charset="0"/>
            </a:endParaRPr>
          </a:p>
          <a:p>
            <a:pPr eaLnBrk="1" hangingPunct="1">
              <a:spcBef>
                <a:spcPct val="0"/>
              </a:spcBef>
            </a:pPr>
            <a:r>
              <a:rPr lang="en-US" sz="1600" dirty="0" smtClean="0">
                <a:latin typeface="Arial" charset="0"/>
              </a:rPr>
              <a:t>Gravity for the Nation’ benefits</a:t>
            </a:r>
          </a:p>
          <a:p>
            <a:pPr lvl="1" eaLnBrk="1" hangingPunct="1">
              <a:spcBef>
                <a:spcPct val="0"/>
              </a:spcBef>
              <a:buFontTx/>
              <a:buChar char="•"/>
            </a:pPr>
            <a:r>
              <a:rPr lang="en-US" sz="1600" b="1" dirty="0" smtClean="0">
                <a:latin typeface="Arial" charset="0"/>
              </a:rPr>
              <a:t>Imagery for the Nation</a:t>
            </a:r>
          </a:p>
          <a:p>
            <a:pPr lvl="1" eaLnBrk="1" hangingPunct="1">
              <a:spcBef>
                <a:spcPct val="0"/>
              </a:spcBef>
              <a:buFontTx/>
              <a:buChar char="•"/>
            </a:pPr>
            <a:r>
              <a:rPr lang="en-US" sz="1600" b="1" dirty="0" err="1" smtClean="0">
                <a:latin typeface="Arial" charset="0"/>
              </a:rPr>
              <a:t>Lidar</a:t>
            </a:r>
            <a:r>
              <a:rPr lang="en-US" sz="1600" b="1" dirty="0" smtClean="0">
                <a:latin typeface="Arial" charset="0"/>
              </a:rPr>
              <a:t> for the Nation</a:t>
            </a:r>
          </a:p>
          <a:p>
            <a:pPr lvl="1" eaLnBrk="1" hangingPunct="1">
              <a:spcBef>
                <a:spcPct val="0"/>
              </a:spcBef>
              <a:buFontTx/>
              <a:buChar char="•"/>
            </a:pPr>
            <a:r>
              <a:rPr lang="en-US" sz="1600" b="1" dirty="0" smtClean="0">
                <a:latin typeface="Arial" charset="0"/>
              </a:rPr>
              <a:t>Elevation for the Nation</a:t>
            </a:r>
          </a:p>
          <a:p>
            <a:pPr lvl="1" eaLnBrk="1" hangingPunct="1">
              <a:lnSpc>
                <a:spcPct val="90000"/>
              </a:lnSpc>
              <a:buFont typeface="Arial" charset="0"/>
              <a:buNone/>
            </a:pPr>
            <a:endParaRPr lang="en-US" sz="1700" i="1" dirty="0" smtClean="0">
              <a:latin typeface="Arial" charset="0"/>
              <a:cs typeface="Arial" charset="0"/>
            </a:endParaRPr>
          </a:p>
          <a:p>
            <a:pPr lvl="1" eaLnBrk="1" hangingPunct="1">
              <a:lnSpc>
                <a:spcPct val="90000"/>
              </a:lnSpc>
            </a:pPr>
            <a:endParaRPr lang="en-US" sz="1700" i="1" dirty="0" smtClean="0"/>
          </a:p>
        </p:txBody>
      </p:sp>
      <p:pic>
        <p:nvPicPr>
          <p:cNvPr id="20484" name="Picture 4"/>
          <p:cNvPicPr>
            <a:picLocks noChangeAspect="1" noChangeArrowheads="1"/>
          </p:cNvPicPr>
          <p:nvPr/>
        </p:nvPicPr>
        <p:blipFill>
          <a:blip r:embed="rId3" cstate="print"/>
          <a:srcRect/>
          <a:stretch>
            <a:fillRect/>
          </a:stretch>
        </p:blipFill>
        <p:spPr bwMode="auto">
          <a:xfrm rot="298176">
            <a:off x="5368925" y="1709738"/>
            <a:ext cx="3417888" cy="4475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533400"/>
            <a:ext cx="8229600" cy="1143000"/>
          </a:xfrm>
        </p:spPr>
        <p:txBody>
          <a:bodyPr/>
          <a:lstStyle/>
          <a:p>
            <a:pPr eaLnBrk="1" hangingPunct="1"/>
            <a:r>
              <a:rPr lang="en-US" sz="3600" smtClean="0">
                <a:latin typeface="Arial" pitchFamily="34" charset="0"/>
                <a:cs typeface="Arial" pitchFamily="34" charset="0"/>
              </a:rPr>
              <a:t>Leveled Bench Marks Occupied by GPS and stored in OPUS-DB</a:t>
            </a:r>
          </a:p>
        </p:txBody>
      </p:sp>
      <p:sp>
        <p:nvSpPr>
          <p:cNvPr id="73731" name="Content Placeholder 2"/>
          <p:cNvSpPr txBox="1">
            <a:spLocks/>
          </p:cNvSpPr>
          <p:nvPr/>
        </p:nvSpPr>
        <p:spPr bwMode="auto">
          <a:xfrm>
            <a:off x="381000" y="2057400"/>
            <a:ext cx="8686800" cy="838200"/>
          </a:xfrm>
          <a:prstGeom prst="rect">
            <a:avLst/>
          </a:prstGeom>
          <a:noFill/>
          <a:ln w="9525">
            <a:noFill/>
            <a:miter lim="800000"/>
            <a:headEnd/>
            <a:tailEnd/>
          </a:ln>
        </p:spPr>
        <p:txBody>
          <a:bodyPr/>
          <a:lstStyle/>
          <a:p>
            <a:pPr marL="342900" indent="-342900" algn="ctr">
              <a:spcBef>
                <a:spcPct val="20000"/>
              </a:spcBef>
            </a:pPr>
            <a:r>
              <a:rPr lang="en-US" sz="2400"/>
              <a:t>OPUS-DB shows great promise for filling gaps</a:t>
            </a:r>
          </a:p>
        </p:txBody>
      </p:sp>
      <p:pic>
        <p:nvPicPr>
          <p:cNvPr id="73732" name="Picture 2" descr="C:\MyFiles\Docs\Papers_Meetings\FIG2011\Paper\3.jpg"/>
          <p:cNvPicPr>
            <a:picLocks noChangeAspect="1" noChangeArrowheads="1"/>
          </p:cNvPicPr>
          <p:nvPr/>
        </p:nvPicPr>
        <p:blipFill>
          <a:blip r:embed="rId3" cstate="print"/>
          <a:srcRect/>
          <a:stretch>
            <a:fillRect/>
          </a:stretch>
        </p:blipFill>
        <p:spPr bwMode="auto">
          <a:xfrm>
            <a:off x="2057400" y="3124200"/>
            <a:ext cx="5257800" cy="2989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sz="4000" dirty="0" smtClean="0">
                <a:latin typeface="Arial" pitchFamily="34" charset="0"/>
                <a:cs typeface="Arial" pitchFamily="34" charset="0"/>
              </a:rPr>
              <a:t>NGSIDB Versus OPUS-DB</a:t>
            </a:r>
          </a:p>
        </p:txBody>
      </p:sp>
      <p:sp>
        <p:nvSpPr>
          <p:cNvPr id="74755" name="Text Placeholder 6"/>
          <p:cNvSpPr>
            <a:spLocks noGrp="1"/>
          </p:cNvSpPr>
          <p:nvPr>
            <p:ph type="body" idx="1"/>
          </p:nvPr>
        </p:nvSpPr>
        <p:spPr>
          <a:xfrm>
            <a:off x="76200" y="1219200"/>
            <a:ext cx="4419600" cy="1447800"/>
          </a:xfrm>
        </p:spPr>
        <p:txBody>
          <a:bodyPr/>
          <a:lstStyle/>
          <a:p>
            <a:pPr eaLnBrk="1" hangingPunct="1"/>
            <a:r>
              <a:rPr lang="en-US" smtClean="0">
                <a:latin typeface="Arial" pitchFamily="34" charset="0"/>
                <a:cs typeface="Arial" pitchFamily="34" charset="0"/>
              </a:rPr>
              <a:t>NGSIDB</a:t>
            </a:r>
          </a:p>
          <a:p>
            <a:pPr lvl="1" eaLnBrk="1" hangingPunct="1">
              <a:buFont typeface="Arial" pitchFamily="34" charset="0"/>
              <a:buChar char="•"/>
            </a:pPr>
            <a:r>
              <a:rPr lang="en-US" sz="1400" b="0" smtClean="0">
                <a:latin typeface="Arial" pitchFamily="34" charset="0"/>
                <a:cs typeface="Arial" pitchFamily="34" charset="0"/>
              </a:rPr>
              <a:t>Passive control</a:t>
            </a:r>
          </a:p>
          <a:p>
            <a:pPr lvl="1" eaLnBrk="1" hangingPunct="1">
              <a:buFont typeface="Arial" pitchFamily="34" charset="0"/>
              <a:buChar char="•"/>
            </a:pPr>
            <a:r>
              <a:rPr lang="en-US" sz="1400" b="0" smtClean="0">
                <a:latin typeface="Arial" pitchFamily="34" charset="0"/>
                <a:cs typeface="Arial" pitchFamily="34" charset="0"/>
              </a:rPr>
              <a:t>Episodically refined (NRA2011)</a:t>
            </a:r>
          </a:p>
          <a:p>
            <a:pPr lvl="1" eaLnBrk="1" hangingPunct="1">
              <a:buFont typeface="Arial" pitchFamily="34" charset="0"/>
              <a:buChar char="•"/>
            </a:pPr>
            <a:r>
              <a:rPr lang="en-US" sz="1400" b="0" smtClean="0">
                <a:latin typeface="Arial" pitchFamily="34" charset="0"/>
                <a:cs typeface="Arial" pitchFamily="34" charset="0"/>
              </a:rPr>
              <a:t>Traditional surveying</a:t>
            </a:r>
          </a:p>
          <a:p>
            <a:pPr lvl="1" eaLnBrk="1" hangingPunct="1">
              <a:buFont typeface="Arial" pitchFamily="34" charset="0"/>
              <a:buChar char="•"/>
            </a:pPr>
            <a:r>
              <a:rPr lang="en-US" sz="1400" b="0" smtClean="0">
                <a:latin typeface="Arial" pitchFamily="34" charset="0"/>
                <a:cs typeface="Arial" pitchFamily="34" charset="0"/>
              </a:rPr>
              <a:t>A lot of (important!) numbers and text</a:t>
            </a:r>
          </a:p>
        </p:txBody>
      </p:sp>
      <p:pic>
        <p:nvPicPr>
          <p:cNvPr id="74756" name="Content Placeholder 11" descr="NGSIDB_DO0454.jpg"/>
          <p:cNvPicPr>
            <a:picLocks noGrp="1" noChangeAspect="1"/>
          </p:cNvPicPr>
          <p:nvPr>
            <p:ph sz="half" idx="2"/>
          </p:nvPr>
        </p:nvPicPr>
        <p:blipFill>
          <a:blip r:embed="rId2" cstate="print"/>
          <a:srcRect/>
          <a:stretch>
            <a:fillRect/>
          </a:stretch>
        </p:blipFill>
        <p:spPr>
          <a:xfrm>
            <a:off x="434975" y="2743200"/>
            <a:ext cx="4289425" cy="3544888"/>
          </a:xfrm>
        </p:spPr>
      </p:pic>
      <p:sp>
        <p:nvSpPr>
          <p:cNvPr id="74757" name="Text Placeholder 8"/>
          <p:cNvSpPr>
            <a:spLocks noGrp="1"/>
          </p:cNvSpPr>
          <p:nvPr>
            <p:ph type="body" sz="quarter" idx="3"/>
          </p:nvPr>
        </p:nvSpPr>
        <p:spPr>
          <a:xfrm>
            <a:off x="4572000" y="1219200"/>
            <a:ext cx="4495800" cy="1447800"/>
          </a:xfrm>
        </p:spPr>
        <p:txBody>
          <a:bodyPr/>
          <a:lstStyle/>
          <a:p>
            <a:pPr eaLnBrk="1" hangingPunct="1"/>
            <a:r>
              <a:rPr lang="en-US" smtClean="0">
                <a:latin typeface="Arial" pitchFamily="34" charset="0"/>
                <a:cs typeface="Arial" pitchFamily="34" charset="0"/>
              </a:rPr>
              <a:t>OPUS-DB</a:t>
            </a:r>
          </a:p>
          <a:p>
            <a:pPr lvl="1" eaLnBrk="1" hangingPunct="1">
              <a:buFont typeface="Arial" pitchFamily="34" charset="0"/>
              <a:buChar char="•"/>
            </a:pPr>
            <a:r>
              <a:rPr lang="en-US" sz="1200" b="0" smtClean="0">
                <a:latin typeface="Arial" pitchFamily="34" charset="0"/>
                <a:cs typeface="Arial" pitchFamily="34" charset="0"/>
              </a:rPr>
              <a:t>Actively determined from CORS</a:t>
            </a:r>
          </a:p>
          <a:p>
            <a:pPr lvl="1" eaLnBrk="1" hangingPunct="1">
              <a:buFont typeface="Arial" pitchFamily="34" charset="0"/>
              <a:buChar char="•"/>
            </a:pPr>
            <a:r>
              <a:rPr lang="en-US" sz="1200" b="0" smtClean="0">
                <a:latin typeface="Arial" pitchFamily="34" charset="0"/>
                <a:cs typeface="Arial" pitchFamily="34" charset="0"/>
              </a:rPr>
              <a:t>Constantly refined</a:t>
            </a:r>
          </a:p>
          <a:p>
            <a:pPr lvl="1" eaLnBrk="1" hangingPunct="1">
              <a:buFont typeface="Arial" pitchFamily="34" charset="0"/>
              <a:buChar char="•"/>
            </a:pPr>
            <a:r>
              <a:rPr lang="en-US" sz="1200" b="0" smtClean="0">
                <a:latin typeface="Arial" pitchFamily="34" charset="0"/>
                <a:cs typeface="Arial" pitchFamily="34" charset="0"/>
              </a:rPr>
              <a:t>GPS Surveying</a:t>
            </a:r>
          </a:p>
          <a:p>
            <a:pPr lvl="1" eaLnBrk="1" hangingPunct="1">
              <a:buFont typeface="Arial" pitchFamily="34" charset="0"/>
              <a:buChar char="•"/>
            </a:pPr>
            <a:r>
              <a:rPr lang="en-US" sz="1200" b="0" smtClean="0">
                <a:latin typeface="Arial" pitchFamily="34" charset="0"/>
                <a:cs typeface="Arial" pitchFamily="34" charset="0"/>
              </a:rPr>
              <a:t>A lot of numbers/text and some useful graphics/images</a:t>
            </a:r>
          </a:p>
        </p:txBody>
      </p:sp>
      <p:pic>
        <p:nvPicPr>
          <p:cNvPr id="74758" name="Content Placeholder 10" descr="OPUSDB_DO0454.jpg"/>
          <p:cNvPicPr>
            <a:picLocks noGrp="1" noChangeAspect="1"/>
          </p:cNvPicPr>
          <p:nvPr>
            <p:ph sz="quarter" idx="4"/>
          </p:nvPr>
        </p:nvPicPr>
        <p:blipFill>
          <a:blip r:embed="rId3" cstate="print"/>
          <a:srcRect/>
          <a:stretch>
            <a:fillRect/>
          </a:stretch>
        </p:blipFill>
        <p:spPr>
          <a:xfrm>
            <a:off x="4953000" y="2759075"/>
            <a:ext cx="3319463" cy="3565525"/>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685800"/>
            <a:ext cx="8229600" cy="838200"/>
          </a:xfrm>
        </p:spPr>
        <p:txBody>
          <a:bodyPr/>
          <a:lstStyle/>
          <a:p>
            <a:r>
              <a:rPr lang="en-US" sz="3200" dirty="0" smtClean="0">
                <a:cs typeface="Times New Roman" pitchFamily="18" charset="0"/>
              </a:rPr>
              <a:t>“</a:t>
            </a:r>
            <a:r>
              <a:rPr lang="en-US" sz="3200" b="1" dirty="0" smtClean="0">
                <a:cs typeface="Times New Roman" pitchFamily="18" charset="0"/>
              </a:rPr>
              <a:t>ACTIVE</a:t>
            </a:r>
            <a:r>
              <a:rPr lang="en-US" sz="3200" dirty="0" smtClean="0">
                <a:cs typeface="Times New Roman" pitchFamily="18" charset="0"/>
              </a:rPr>
              <a:t>” Geodetic Network</a:t>
            </a:r>
            <a:br>
              <a:rPr lang="en-US" sz="3200" dirty="0" smtClean="0">
                <a:cs typeface="Times New Roman" pitchFamily="18" charset="0"/>
              </a:rPr>
            </a:br>
            <a:endParaRPr lang="en-US" sz="3200" dirty="0" smtClean="0">
              <a:cs typeface="Times New Roman" pitchFamily="18" charset="0"/>
            </a:endParaRPr>
          </a:p>
        </p:txBody>
      </p:sp>
      <p:sp>
        <p:nvSpPr>
          <p:cNvPr id="18435" name="Content Placeholder 2"/>
          <p:cNvSpPr>
            <a:spLocks noGrp="1"/>
          </p:cNvSpPr>
          <p:nvPr>
            <p:ph idx="1"/>
          </p:nvPr>
        </p:nvSpPr>
        <p:spPr>
          <a:xfrm>
            <a:off x="457200" y="1524000"/>
            <a:ext cx="8229600" cy="2667000"/>
          </a:xfrm>
        </p:spPr>
        <p:txBody>
          <a:bodyPr/>
          <a:lstStyle/>
          <a:p>
            <a:pPr algn="ctr">
              <a:buFont typeface="Arial" pitchFamily="34" charset="0"/>
              <a:buNone/>
            </a:pPr>
            <a:r>
              <a:rPr lang="en-US" sz="4000" dirty="0" smtClean="0">
                <a:latin typeface="+mj-lt"/>
                <a:cs typeface="Times New Roman" pitchFamily="18" charset="0"/>
              </a:rPr>
              <a:t>C</a:t>
            </a:r>
            <a:r>
              <a:rPr lang="en-US" dirty="0" smtClean="0">
                <a:latin typeface="+mj-lt"/>
                <a:cs typeface="Times New Roman" pitchFamily="18" charset="0"/>
              </a:rPr>
              <a:t>ontinuously </a:t>
            </a:r>
            <a:r>
              <a:rPr lang="en-US" sz="4000" dirty="0" smtClean="0">
                <a:latin typeface="+mj-lt"/>
                <a:cs typeface="Times New Roman" pitchFamily="18" charset="0"/>
              </a:rPr>
              <a:t>O</a:t>
            </a:r>
            <a:r>
              <a:rPr lang="en-US" dirty="0" smtClean="0">
                <a:latin typeface="+mj-lt"/>
                <a:cs typeface="Times New Roman" pitchFamily="18" charset="0"/>
              </a:rPr>
              <a:t>perating </a:t>
            </a:r>
            <a:r>
              <a:rPr lang="en-US" sz="4000" dirty="0" smtClean="0">
                <a:latin typeface="+mj-lt"/>
                <a:cs typeface="Times New Roman" pitchFamily="18" charset="0"/>
              </a:rPr>
              <a:t>R</a:t>
            </a:r>
            <a:r>
              <a:rPr lang="en-US" dirty="0" smtClean="0">
                <a:latin typeface="+mj-lt"/>
                <a:cs typeface="Times New Roman" pitchFamily="18" charset="0"/>
              </a:rPr>
              <a:t>eference </a:t>
            </a:r>
            <a:r>
              <a:rPr lang="en-US" sz="4000" dirty="0" smtClean="0">
                <a:latin typeface="+mj-lt"/>
                <a:cs typeface="Times New Roman" pitchFamily="18" charset="0"/>
              </a:rPr>
              <a:t>S</a:t>
            </a:r>
            <a:r>
              <a:rPr lang="en-US" dirty="0" smtClean="0">
                <a:latin typeface="+mj-lt"/>
                <a:cs typeface="Times New Roman" pitchFamily="18" charset="0"/>
              </a:rPr>
              <a:t>tations</a:t>
            </a:r>
          </a:p>
          <a:p>
            <a:pPr algn="ctr">
              <a:buFont typeface="Arial" pitchFamily="34" charset="0"/>
              <a:buNone/>
            </a:pPr>
            <a:r>
              <a:rPr lang="en-US" sz="3600" dirty="0" smtClean="0">
                <a:latin typeface="+mj-lt"/>
                <a:cs typeface="Times New Roman" pitchFamily="18" charset="0"/>
              </a:rPr>
              <a:t>CORS</a:t>
            </a:r>
          </a:p>
          <a:p>
            <a:pPr algn="ctr">
              <a:buFont typeface="Arial" pitchFamily="34" charset="0"/>
              <a:buNone/>
            </a:pPr>
            <a:endParaRPr lang="en-US" sz="1100" dirty="0" smtClean="0">
              <a:latin typeface="+mj-lt"/>
              <a:cs typeface="Times New Roman" pitchFamily="18" charset="0"/>
            </a:endParaRPr>
          </a:p>
          <a:p>
            <a:pPr algn="ctr">
              <a:buFont typeface="Arial" pitchFamily="34" charset="0"/>
              <a:buNone/>
            </a:pPr>
            <a:r>
              <a:rPr lang="en-US" sz="3600" b="1" dirty="0" smtClean="0">
                <a:latin typeface="+mj-lt"/>
                <a:cs typeface="Times New Roman" pitchFamily="18" charset="0"/>
              </a:rPr>
              <a:t>NSRS</a:t>
            </a:r>
          </a:p>
        </p:txBody>
      </p:sp>
      <p:pic>
        <p:nvPicPr>
          <p:cNvPr id="18436" name="Picture 2"/>
          <p:cNvPicPr>
            <a:picLocks noChangeAspect="1" noChangeArrowheads="1"/>
          </p:cNvPicPr>
          <p:nvPr/>
        </p:nvPicPr>
        <p:blipFill>
          <a:blip r:embed="rId2" cstate="print"/>
          <a:srcRect/>
          <a:stretch>
            <a:fillRect/>
          </a:stretch>
        </p:blipFill>
        <p:spPr bwMode="auto">
          <a:xfrm>
            <a:off x="191224" y="3892550"/>
            <a:ext cx="2704376" cy="2279650"/>
          </a:xfrm>
          <a:prstGeom prst="rect">
            <a:avLst/>
          </a:prstGeom>
          <a:noFill/>
          <a:ln w="9525">
            <a:noFill/>
            <a:miter lim="800000"/>
            <a:headEnd/>
            <a:tailEnd/>
          </a:ln>
        </p:spPr>
      </p:pic>
      <p:pic>
        <p:nvPicPr>
          <p:cNvPr id="18437" name="Picture 3"/>
          <p:cNvPicPr>
            <a:picLocks noChangeAspect="1" noChangeArrowheads="1"/>
          </p:cNvPicPr>
          <p:nvPr/>
        </p:nvPicPr>
        <p:blipFill>
          <a:blip r:embed="rId3" cstate="print"/>
          <a:srcRect/>
          <a:stretch>
            <a:fillRect/>
          </a:stretch>
        </p:blipFill>
        <p:spPr bwMode="auto">
          <a:xfrm>
            <a:off x="6035123" y="3657601"/>
            <a:ext cx="2956477" cy="2514600"/>
          </a:xfrm>
          <a:prstGeom prst="rect">
            <a:avLst/>
          </a:prstGeom>
          <a:noFill/>
          <a:ln w="9525">
            <a:noFill/>
            <a:miter lim="800000"/>
            <a:headEnd/>
            <a:tailEnd/>
          </a:ln>
        </p:spPr>
      </p:pic>
      <p:pic>
        <p:nvPicPr>
          <p:cNvPr id="18438" name="Picture 4"/>
          <p:cNvPicPr>
            <a:picLocks noChangeAspect="1" noChangeArrowheads="1"/>
          </p:cNvPicPr>
          <p:nvPr/>
        </p:nvPicPr>
        <p:blipFill>
          <a:blip r:embed="rId4" cstate="print"/>
          <a:srcRect/>
          <a:stretch>
            <a:fillRect/>
          </a:stretch>
        </p:blipFill>
        <p:spPr bwMode="auto">
          <a:xfrm>
            <a:off x="3048000" y="3733018"/>
            <a:ext cx="2819400" cy="24391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to be Done</a:t>
            </a:r>
            <a:br>
              <a:rPr lang="en-US" dirty="0" smtClean="0"/>
            </a:br>
            <a:r>
              <a:rPr lang="en-US" dirty="0" smtClean="0"/>
              <a:t>(Ht Modernization)</a:t>
            </a:r>
            <a:br>
              <a:rPr lang="en-US" dirty="0" smtClean="0"/>
            </a:br>
            <a:r>
              <a:rPr lang="en-US" i="1" dirty="0" smtClean="0"/>
              <a:t>Big Picture</a:t>
            </a:r>
            <a:endParaRPr lang="en-US" i="1" dirty="0"/>
          </a:p>
        </p:txBody>
      </p:sp>
      <p:sp>
        <p:nvSpPr>
          <p:cNvPr id="3" name="Content Placeholder 2"/>
          <p:cNvSpPr>
            <a:spLocks noGrp="1"/>
          </p:cNvSpPr>
          <p:nvPr>
            <p:ph idx="1"/>
          </p:nvPr>
        </p:nvSpPr>
        <p:spPr>
          <a:xfrm>
            <a:off x="533400" y="1905000"/>
            <a:ext cx="7772400" cy="3048000"/>
          </a:xfrm>
        </p:spPr>
        <p:txBody>
          <a:bodyPr/>
          <a:lstStyle/>
          <a:p>
            <a:r>
              <a:rPr lang="en-US" dirty="0" smtClean="0"/>
              <a:t>Assessment of Vertical Issues in CO</a:t>
            </a:r>
          </a:p>
          <a:p>
            <a:endParaRPr lang="en-US" dirty="0" smtClean="0"/>
          </a:p>
          <a:p>
            <a:r>
              <a:rPr lang="en-US" dirty="0" smtClean="0"/>
              <a:t>Gap Analysis of Where we need better vertical measurements, whether orthometric or ellipsoidal</a:t>
            </a:r>
          </a:p>
          <a:p>
            <a:endParaRPr lang="en-US" dirty="0" smtClean="0"/>
          </a:p>
          <a:p>
            <a:r>
              <a:rPr lang="en-US" dirty="0" smtClean="0"/>
              <a:t>Collect Data in those Key areas, using OPUS-DB, and determine what other means (leveling)</a:t>
            </a:r>
          </a:p>
          <a:p>
            <a:endParaRPr lang="en-US" dirty="0" smtClean="0"/>
          </a:p>
          <a:p>
            <a:r>
              <a:rPr lang="en-US" dirty="0" smtClean="0"/>
              <a:t>In the meantime, collect what you can using OPUS-DB</a:t>
            </a:r>
          </a:p>
          <a:p>
            <a:endParaRPr lang="en-US" dirty="0" smtClean="0"/>
          </a:p>
          <a:p>
            <a:r>
              <a:rPr lang="en-US" dirty="0" smtClean="0"/>
              <a:t>Write a report capturing all of this</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CBLs</a:t>
            </a:r>
            <a:endParaRPr lang="en-US" dirty="0"/>
          </a:p>
        </p:txBody>
      </p:sp>
      <p:pic>
        <p:nvPicPr>
          <p:cNvPr id="27650" name="Picture 2"/>
          <p:cNvPicPr>
            <a:picLocks noChangeAspect="1" noChangeArrowheads="1"/>
          </p:cNvPicPr>
          <p:nvPr/>
        </p:nvPicPr>
        <p:blipFill>
          <a:blip r:embed="rId2" cstate="print"/>
          <a:srcRect l="5926" t="444" r="27407" b="47407"/>
          <a:stretch>
            <a:fillRect/>
          </a:stretch>
        </p:blipFill>
        <p:spPr bwMode="auto">
          <a:xfrm>
            <a:off x="152400" y="1447800"/>
            <a:ext cx="85725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2338" name="Picture 2"/>
          <p:cNvPicPr>
            <a:picLocks noChangeAspect="1" noChangeArrowheads="1"/>
          </p:cNvPicPr>
          <p:nvPr/>
        </p:nvPicPr>
        <p:blipFill>
          <a:blip r:embed="rId2" cstate="print"/>
          <a:srcRect/>
          <a:stretch>
            <a:fillRect/>
          </a:stretch>
        </p:blipFill>
        <p:spPr bwMode="auto">
          <a:xfrm>
            <a:off x="-1371600" y="0"/>
            <a:ext cx="12192000" cy="975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LOCUS</a:t>
            </a:r>
            <a:br>
              <a:rPr lang="en-US" dirty="0" smtClean="0">
                <a:latin typeface="+mn-lt"/>
              </a:rPr>
            </a:br>
            <a:r>
              <a:rPr lang="en-US" dirty="0" smtClean="0">
                <a:latin typeface="+mn-lt"/>
              </a:rPr>
              <a:t>Leveling OnLine Calculations User Service</a:t>
            </a:r>
            <a:endParaRPr lang="en-US" dirty="0">
              <a:latin typeface="+mn-lt"/>
            </a:endParaRPr>
          </a:p>
        </p:txBody>
      </p:sp>
      <p:sp>
        <p:nvSpPr>
          <p:cNvPr id="3" name="Content Placeholder 2"/>
          <p:cNvSpPr>
            <a:spLocks noGrp="1"/>
          </p:cNvSpPr>
          <p:nvPr>
            <p:ph idx="1"/>
          </p:nvPr>
        </p:nvSpPr>
        <p:spPr/>
        <p:txBody>
          <a:bodyPr/>
          <a:lstStyle/>
          <a:p>
            <a:r>
              <a:rPr lang="en-US" dirty="0" smtClean="0">
                <a:latin typeface="+mn-lt"/>
              </a:rPr>
              <a:t>Provides a means to process and adjust level data</a:t>
            </a:r>
          </a:p>
          <a:p>
            <a:pPr lvl="1"/>
            <a:r>
              <a:rPr lang="en-US" dirty="0" smtClean="0">
                <a:latin typeface="+mn-lt"/>
              </a:rPr>
              <a:t>Has been done at NGS Headquarters</a:t>
            </a:r>
          </a:p>
          <a:p>
            <a:r>
              <a:rPr lang="en-US" dirty="0" smtClean="0">
                <a:latin typeface="+mn-lt"/>
              </a:rPr>
              <a:t>Requires *.hgz file from Translev</a:t>
            </a:r>
          </a:p>
          <a:p>
            <a:pPr lvl="1"/>
            <a:r>
              <a:rPr lang="en-US" dirty="0" smtClean="0">
                <a:latin typeface="+mn-lt"/>
              </a:rPr>
              <a:t>Error free</a:t>
            </a:r>
          </a:p>
          <a:p>
            <a:r>
              <a:rPr lang="en-US" dirty="0" smtClean="0">
                <a:latin typeface="+mn-lt"/>
              </a:rPr>
              <a:t>Requires Description file from WinDesc</a:t>
            </a:r>
          </a:p>
          <a:p>
            <a:r>
              <a:rPr lang="en-US" dirty="0" smtClean="0">
                <a:latin typeface="+mn-lt"/>
              </a:rPr>
              <a:t>You pick stations to constrain</a:t>
            </a:r>
          </a:p>
          <a:p>
            <a:r>
              <a:rPr lang="en-US" dirty="0" smtClean="0">
                <a:latin typeface="+mn-lt"/>
              </a:rPr>
              <a:t>Helps expedite entire process</a:t>
            </a:r>
          </a:p>
          <a:p>
            <a:r>
              <a:rPr lang="en-US" dirty="0" smtClean="0">
                <a:latin typeface="+mn-lt"/>
              </a:rPr>
              <a:t>Beta Version – Needs to be tested</a:t>
            </a:r>
          </a:p>
          <a:p>
            <a:r>
              <a:rPr lang="en-US" dirty="0" smtClean="0"/>
              <a:t>Data is not submitted to NGS (at this time)</a:t>
            </a:r>
            <a:endParaRPr lang="en-US" dirty="0" smtClean="0">
              <a:latin typeface="+mn-lt"/>
            </a:endParaRPr>
          </a:p>
          <a:p>
            <a:pPr>
              <a:buNone/>
            </a:pPr>
            <a:endParaRPr lang="en-US" dirty="0">
              <a:latin typeface="+mn-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219200" y="990600"/>
            <a:ext cx="7543800" cy="366713"/>
          </a:xfrm>
          <a:prstGeom prst="rect">
            <a:avLst/>
          </a:prstGeom>
          <a:noFill/>
          <a:ln w="9525" algn="ctr">
            <a:noFill/>
            <a:miter lim="800000"/>
            <a:headEnd/>
            <a:tailEnd/>
          </a:ln>
        </p:spPr>
        <p:txBody>
          <a:bodyPr>
            <a:spAutoFit/>
          </a:bodyPr>
          <a:lstStyle/>
          <a:p>
            <a:pPr>
              <a:spcBef>
                <a:spcPct val="50000"/>
              </a:spcBef>
            </a:pPr>
            <a:endParaRPr lang="en-US"/>
          </a:p>
        </p:txBody>
      </p:sp>
      <p:sp>
        <p:nvSpPr>
          <p:cNvPr id="53251" name="Text Box 5"/>
          <p:cNvSpPr txBox="1">
            <a:spLocks noChangeArrowheads="1"/>
          </p:cNvSpPr>
          <p:nvPr/>
        </p:nvSpPr>
        <p:spPr bwMode="auto">
          <a:xfrm>
            <a:off x="1066800" y="1905000"/>
            <a:ext cx="6477000" cy="5048250"/>
          </a:xfrm>
          <a:prstGeom prst="rect">
            <a:avLst/>
          </a:prstGeom>
          <a:noFill/>
          <a:ln w="15875" algn="ctr">
            <a:noFill/>
            <a:miter lim="800000"/>
            <a:headEnd/>
            <a:tailEnd/>
          </a:ln>
        </p:spPr>
        <p:txBody>
          <a:bodyPr>
            <a:spAutoFit/>
          </a:bodyPr>
          <a:lstStyle/>
          <a:p>
            <a:pPr algn="ctr">
              <a:spcBef>
                <a:spcPct val="50000"/>
              </a:spcBef>
            </a:pPr>
            <a:r>
              <a:rPr lang="en-US" sz="2800" dirty="0"/>
              <a:t>GOAL: </a:t>
            </a:r>
          </a:p>
          <a:p>
            <a:pPr algn="ctr">
              <a:spcBef>
                <a:spcPct val="50000"/>
              </a:spcBef>
            </a:pPr>
            <a:r>
              <a:rPr lang="en-US" sz="2800" dirty="0"/>
              <a:t>To Ensure the Proper Geodetic Basis </a:t>
            </a:r>
          </a:p>
          <a:p>
            <a:pPr algn="ctr">
              <a:spcBef>
                <a:spcPct val="50000"/>
              </a:spcBef>
            </a:pPr>
            <a:r>
              <a:rPr lang="en-US" sz="2800" dirty="0"/>
              <a:t>for Accurate Real Time Positioning </a:t>
            </a:r>
          </a:p>
          <a:p>
            <a:pPr algn="ctr">
              <a:spcBef>
                <a:spcPct val="50000"/>
              </a:spcBef>
            </a:pPr>
            <a:r>
              <a:rPr lang="en-US" sz="2800" dirty="0"/>
              <a:t>Aligned To The NSRS</a:t>
            </a:r>
          </a:p>
          <a:p>
            <a:pPr>
              <a:spcBef>
                <a:spcPct val="50000"/>
              </a:spcBef>
            </a:pPr>
            <a:endParaRPr lang="en-US" sz="2800" dirty="0">
              <a:solidFill>
                <a:schemeClr val="accent2"/>
              </a:solidFill>
            </a:endParaRPr>
          </a:p>
          <a:p>
            <a:pPr>
              <a:spcBef>
                <a:spcPct val="50000"/>
              </a:spcBef>
            </a:pPr>
            <a:endParaRPr lang="en-US" sz="2800" dirty="0">
              <a:solidFill>
                <a:schemeClr val="accent2"/>
              </a:solidFill>
            </a:endParaRPr>
          </a:p>
          <a:p>
            <a:pPr>
              <a:spcBef>
                <a:spcPct val="50000"/>
              </a:spcBef>
            </a:pPr>
            <a:endParaRPr lang="en-US" sz="2800" dirty="0">
              <a:solidFill>
                <a:schemeClr val="accent2"/>
              </a:solidFill>
            </a:endParaRPr>
          </a:p>
          <a:p>
            <a:pPr>
              <a:spcBef>
                <a:spcPct val="50000"/>
              </a:spcBef>
            </a:pPr>
            <a:endParaRPr lang="en-US" sz="2800" dirty="0">
              <a:solidFill>
                <a:schemeClr val="accent2"/>
              </a:solidFill>
            </a:endParaRPr>
          </a:p>
        </p:txBody>
      </p:sp>
      <p:sp>
        <p:nvSpPr>
          <p:cNvPr id="70660" name="TextBox 4"/>
          <p:cNvSpPr txBox="1">
            <a:spLocks noChangeArrowheads="1"/>
          </p:cNvSpPr>
          <p:nvPr/>
        </p:nvSpPr>
        <p:spPr bwMode="auto">
          <a:xfrm>
            <a:off x="232139" y="550783"/>
            <a:ext cx="8039958" cy="1354217"/>
          </a:xfrm>
          <a:prstGeom prst="rect">
            <a:avLst/>
          </a:prstGeom>
          <a:noFill/>
          <a:ln w="9525">
            <a:noFill/>
            <a:miter lim="800000"/>
            <a:headEnd/>
            <a:tailEnd/>
          </a:ln>
        </p:spPr>
        <p:txBody>
          <a:bodyPr wrap="none">
            <a:spAutoFit/>
          </a:bodyPr>
          <a:lstStyle/>
          <a:p>
            <a:pPr algn="ctr">
              <a:defRPr/>
            </a:pPr>
            <a:r>
              <a:rPr lang="en-US" sz="3200" dirty="0">
                <a:solidFill>
                  <a:schemeClr val="tx2">
                    <a:lumMod val="75000"/>
                  </a:schemeClr>
                </a:solidFill>
              </a:rPr>
              <a:t>NGS</a:t>
            </a:r>
          </a:p>
          <a:p>
            <a:pPr algn="ctr">
              <a:defRPr/>
            </a:pPr>
            <a:r>
              <a:rPr lang="en-US" sz="3200" dirty="0">
                <a:solidFill>
                  <a:schemeClr val="tx2">
                    <a:lumMod val="75000"/>
                  </a:schemeClr>
                </a:solidFill>
              </a:rPr>
              <a:t>Real Time Positioning Components</a:t>
            </a:r>
          </a:p>
          <a:p>
            <a:pPr>
              <a:defRPr/>
            </a:pPr>
            <a:endParaRPr lang="en-US"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219200" y="990600"/>
            <a:ext cx="7543800" cy="366713"/>
          </a:xfrm>
          <a:prstGeom prst="rect">
            <a:avLst/>
          </a:prstGeom>
          <a:noFill/>
          <a:ln w="9525" algn="ctr">
            <a:noFill/>
            <a:miter lim="800000"/>
            <a:headEnd/>
            <a:tailEnd/>
          </a:ln>
        </p:spPr>
        <p:txBody>
          <a:bodyPr>
            <a:spAutoFit/>
          </a:bodyPr>
          <a:lstStyle/>
          <a:p>
            <a:pPr>
              <a:spcBef>
                <a:spcPct val="50000"/>
              </a:spcBef>
            </a:pPr>
            <a:endParaRPr lang="en-US"/>
          </a:p>
        </p:txBody>
      </p:sp>
      <p:sp>
        <p:nvSpPr>
          <p:cNvPr id="71683" name="Text Box 3"/>
          <p:cNvSpPr txBox="1">
            <a:spLocks noChangeArrowheads="1"/>
          </p:cNvSpPr>
          <p:nvPr/>
        </p:nvSpPr>
        <p:spPr bwMode="auto">
          <a:xfrm>
            <a:off x="457200" y="1624013"/>
            <a:ext cx="8229600" cy="3416300"/>
          </a:xfrm>
          <a:prstGeom prst="rect">
            <a:avLst/>
          </a:prstGeom>
          <a:noFill/>
          <a:ln w="9525" algn="ctr">
            <a:noFill/>
            <a:miter lim="800000"/>
            <a:headEnd/>
            <a:tailEnd/>
          </a:ln>
        </p:spPr>
        <p:txBody>
          <a:bodyPr>
            <a:spAutoFit/>
          </a:bodyPr>
          <a:lstStyle/>
          <a:p>
            <a:pPr marL="457200" indent="-457200">
              <a:spcBef>
                <a:spcPct val="50000"/>
              </a:spcBef>
              <a:spcAft>
                <a:spcPts val="600"/>
              </a:spcAft>
              <a:buFont typeface="Wingdings" pitchFamily="2" charset="2"/>
              <a:buAutoNum type="romanUcPeriod"/>
              <a:defRPr/>
            </a:pPr>
            <a:r>
              <a:rPr lang="en-US" sz="2000" dirty="0"/>
              <a:t>NGS Streams Raw Data From The Backbone CORS </a:t>
            </a:r>
            <a:endParaRPr lang="en-US" sz="2200" dirty="0">
              <a:solidFill>
                <a:schemeClr val="accent2"/>
              </a:solidFill>
            </a:endParaRPr>
          </a:p>
          <a:p>
            <a:pPr marL="457200" indent="-457200">
              <a:spcBef>
                <a:spcPct val="50000"/>
              </a:spcBef>
              <a:spcAft>
                <a:spcPts val="600"/>
              </a:spcAft>
              <a:buFont typeface="Wingdings" pitchFamily="2" charset="2"/>
              <a:buAutoNum type="romanUcPeriod"/>
              <a:defRPr/>
            </a:pPr>
            <a:r>
              <a:rPr lang="en-US" sz="2200" dirty="0"/>
              <a:t>Provide Outreach and Education</a:t>
            </a:r>
            <a:endParaRPr lang="en-US" sz="2200" dirty="0">
              <a:solidFill>
                <a:schemeClr val="accent2"/>
              </a:solidFill>
            </a:endParaRPr>
          </a:p>
          <a:p>
            <a:pPr marL="457200" indent="-457200">
              <a:spcBef>
                <a:spcPct val="50000"/>
              </a:spcBef>
              <a:spcAft>
                <a:spcPts val="600"/>
              </a:spcAft>
              <a:buFont typeface="Wingdings" pitchFamily="2" charset="2"/>
              <a:buAutoNum type="romanUcPeriod"/>
              <a:defRPr/>
            </a:pPr>
            <a:r>
              <a:rPr lang="en-US" sz="2200" dirty="0"/>
              <a:t>Develop and Publish Guidelines Describing Best Practices. </a:t>
            </a:r>
            <a:endParaRPr lang="en-US" sz="2200" dirty="0">
              <a:solidFill>
                <a:schemeClr val="accent2"/>
              </a:solidFill>
            </a:endParaRPr>
          </a:p>
          <a:p>
            <a:pPr marL="457200" indent="-457200">
              <a:spcBef>
                <a:spcPct val="50000"/>
              </a:spcBef>
              <a:spcAft>
                <a:spcPts val="600"/>
              </a:spcAft>
              <a:buFont typeface="Wingdings" pitchFamily="2" charset="2"/>
              <a:buAutoNum type="romanUcPeriod"/>
              <a:defRPr/>
            </a:pPr>
            <a:r>
              <a:rPr lang="en-US" sz="2200" dirty="0"/>
              <a:t>Research Scientific Research Affecting Accurate Real-Time Positioning. </a:t>
            </a:r>
            <a:r>
              <a:rPr lang="en-US" sz="2200" dirty="0">
                <a:solidFill>
                  <a:schemeClr val="accent2">
                    <a:lumMod val="60000"/>
                    <a:lumOff val="40000"/>
                  </a:schemeClr>
                </a:solidFill>
              </a:rPr>
              <a:t>[</a:t>
            </a:r>
            <a:r>
              <a:rPr lang="en-US" sz="2200" dirty="0">
                <a:solidFill>
                  <a:schemeClr val="accent2"/>
                </a:solidFill>
              </a:rPr>
              <a:t>satellite orbits, refraction, multipath, antenna calibration, and crustal motion.]</a:t>
            </a:r>
            <a:endParaRPr lang="en-US" sz="2200" dirty="0"/>
          </a:p>
          <a:p>
            <a:pPr marL="457200" indent="-457200">
              <a:spcBef>
                <a:spcPct val="50000"/>
              </a:spcBef>
              <a:buFont typeface="Wingdings" pitchFamily="2" charset="2"/>
              <a:buNone/>
              <a:defRPr/>
            </a:pPr>
            <a:endParaRPr lang="en-US" sz="2200" dirty="0"/>
          </a:p>
        </p:txBody>
      </p:sp>
      <p:sp>
        <p:nvSpPr>
          <p:cNvPr id="71684" name="Text Box 4"/>
          <p:cNvSpPr txBox="1">
            <a:spLocks noChangeArrowheads="1"/>
          </p:cNvSpPr>
          <p:nvPr/>
        </p:nvSpPr>
        <p:spPr bwMode="auto">
          <a:xfrm>
            <a:off x="228600" y="563563"/>
            <a:ext cx="8686800" cy="579437"/>
          </a:xfrm>
          <a:prstGeom prst="rect">
            <a:avLst/>
          </a:prstGeom>
          <a:noFill/>
          <a:ln w="9525" algn="ctr">
            <a:noFill/>
            <a:miter lim="800000"/>
            <a:headEnd/>
            <a:tailEnd/>
          </a:ln>
        </p:spPr>
        <p:txBody>
          <a:bodyPr>
            <a:spAutoFit/>
          </a:bodyPr>
          <a:lstStyle/>
          <a:p>
            <a:pPr algn="ctr">
              <a:spcBef>
                <a:spcPct val="50000"/>
              </a:spcBef>
              <a:defRPr/>
            </a:pPr>
            <a:r>
              <a:rPr lang="en-US" sz="3200" dirty="0">
                <a:solidFill>
                  <a:schemeClr val="tx2">
                    <a:lumMod val="75000"/>
                  </a:schemeClr>
                </a:solidFill>
              </a:rPr>
              <a:t>NGS - RT Program Components</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Presentations\pics\USA.RTN.jpg"/>
          <p:cNvPicPr>
            <a:picLocks noChangeAspect="1" noChangeArrowheads="1"/>
          </p:cNvPicPr>
          <p:nvPr/>
        </p:nvPicPr>
        <p:blipFill>
          <a:blip r:embed="rId2" cstate="print"/>
          <a:srcRect/>
          <a:stretch>
            <a:fillRect/>
          </a:stretch>
        </p:blipFill>
        <p:spPr bwMode="auto">
          <a:xfrm>
            <a:off x="788988" y="495300"/>
            <a:ext cx="5086350" cy="5781675"/>
          </a:xfrm>
          <a:prstGeom prst="rect">
            <a:avLst/>
          </a:prstGeom>
          <a:noFill/>
          <a:ln w="9525">
            <a:noFill/>
            <a:miter lim="800000"/>
            <a:headEnd/>
            <a:tailEnd/>
          </a:ln>
        </p:spPr>
      </p:pic>
      <p:sp>
        <p:nvSpPr>
          <p:cNvPr id="55299" name="TextBox 2"/>
          <p:cNvSpPr txBox="1">
            <a:spLocks noChangeArrowheads="1"/>
          </p:cNvSpPr>
          <p:nvPr/>
        </p:nvSpPr>
        <p:spPr bwMode="auto">
          <a:xfrm>
            <a:off x="6200775" y="904875"/>
            <a:ext cx="2609850" cy="4062413"/>
          </a:xfrm>
          <a:prstGeom prst="rect">
            <a:avLst/>
          </a:prstGeom>
          <a:noFill/>
          <a:ln w="9525">
            <a:noFill/>
            <a:miter lim="800000"/>
            <a:headEnd/>
            <a:tailEnd/>
          </a:ln>
        </p:spPr>
        <p:txBody>
          <a:bodyPr>
            <a:spAutoFit/>
          </a:bodyPr>
          <a:lstStyle/>
          <a:p>
            <a:r>
              <a:rPr lang="en-US" sz="2400"/>
              <a:t>&gt;200 RTN World wide</a:t>
            </a:r>
            <a:br>
              <a:rPr lang="en-US" sz="2400"/>
            </a:br>
            <a:endParaRPr lang="en-US" sz="2400"/>
          </a:p>
          <a:p>
            <a:r>
              <a:rPr lang="en-US" sz="2400"/>
              <a:t>&gt;80 RTN in USA</a:t>
            </a:r>
            <a:br>
              <a:rPr lang="en-US" sz="2400"/>
            </a:br>
            <a:r>
              <a:rPr lang="en-US" sz="2400"/>
              <a:t/>
            </a:r>
            <a:br>
              <a:rPr lang="en-US" sz="2400"/>
            </a:br>
            <a:r>
              <a:rPr lang="en-US" sz="2400"/>
              <a:t>35+ State DOT</a:t>
            </a:r>
            <a:br>
              <a:rPr lang="en-US" sz="2400"/>
            </a:br>
            <a:r>
              <a:rPr lang="en-US" sz="2400"/>
              <a:t/>
            </a:r>
            <a:br>
              <a:rPr lang="en-US" sz="2400"/>
            </a:br>
            <a:r>
              <a:rPr lang="en-US" sz="2400"/>
              <a:t>Many Cooperative Efforts</a:t>
            </a:r>
          </a:p>
          <a:p>
            <a:pPr>
              <a:buFont typeface="Wingdings" pitchFamily="2" charset="2"/>
              <a:buChar char="Ø"/>
            </a:pPr>
            <a:endParaRPr lang="en-US"/>
          </a:p>
        </p:txBody>
      </p:sp>
      <p:pic>
        <p:nvPicPr>
          <p:cNvPr id="55300" name="Picture 3" descr="RTNUSA.OCT11.jpg"/>
          <p:cNvPicPr>
            <a:picLocks noChangeAspect="1"/>
          </p:cNvPicPr>
          <p:nvPr/>
        </p:nvPicPr>
        <p:blipFill>
          <a:blip r:embed="rId3" cstate="print"/>
          <a:srcRect/>
          <a:stretch>
            <a:fillRect/>
          </a:stretch>
        </p:blipFill>
        <p:spPr bwMode="auto">
          <a:xfrm>
            <a:off x="0" y="152400"/>
            <a:ext cx="9144000" cy="6130925"/>
          </a:xfrm>
          <a:prstGeom prst="rect">
            <a:avLst/>
          </a:prstGeom>
          <a:noFill/>
          <a:ln w="9525">
            <a:noFill/>
            <a:miter lim="800000"/>
            <a:headEnd/>
            <a:tailEnd/>
          </a:ln>
        </p:spPr>
      </p:pic>
      <p:cxnSp>
        <p:nvCxnSpPr>
          <p:cNvPr id="7" name="Straight Connector 6"/>
          <p:cNvCxnSpPr/>
          <p:nvPr/>
        </p:nvCxnSpPr>
        <p:spPr bwMode="auto">
          <a:xfrm flipH="1">
            <a:off x="5181600" y="2819400"/>
            <a:ext cx="76200" cy="76200"/>
          </a:xfrm>
          <a:prstGeom prst="line">
            <a:avLst/>
          </a:prstGeom>
          <a:solidFill>
            <a:schemeClr val="accent1"/>
          </a:solidFill>
          <a:ln w="15875" cap="flat" cmpd="sng" algn="ctr">
            <a:solidFill>
              <a:schemeClr val="tx1"/>
            </a:solidFill>
            <a:prstDash val="solid"/>
            <a:round/>
            <a:headEnd type="none" w="med" len="med"/>
            <a:tailEnd type="none" w="med" len="med"/>
          </a:ln>
          <a:effectLst>
            <a:outerShdw dist="35921" dir="2700000" algn="ctr" rotWithShape="0">
              <a:schemeClr val="bg2">
                <a:alpha val="80000"/>
              </a:schemeClr>
            </a:outerShdw>
          </a:effectLst>
        </p:spPr>
      </p:cxnSp>
      <p:cxnSp>
        <p:nvCxnSpPr>
          <p:cNvPr id="9" name="Straight Connector 8"/>
          <p:cNvCxnSpPr/>
          <p:nvPr/>
        </p:nvCxnSpPr>
        <p:spPr bwMode="auto">
          <a:xfrm flipH="1">
            <a:off x="5181600" y="2819400"/>
            <a:ext cx="228600" cy="228600"/>
          </a:xfrm>
          <a:prstGeom prst="line">
            <a:avLst/>
          </a:prstGeom>
          <a:solidFill>
            <a:schemeClr val="accent1"/>
          </a:solidFill>
          <a:ln w="15875" cap="flat" cmpd="sng" algn="ctr">
            <a:solidFill>
              <a:schemeClr val="tx1"/>
            </a:solidFill>
            <a:prstDash val="solid"/>
            <a:round/>
            <a:headEnd type="none" w="med" len="med"/>
            <a:tailEnd type="none" w="med" len="med"/>
          </a:ln>
          <a:effectLst>
            <a:outerShdw dist="35921" dir="2700000" algn="ctr" rotWithShape="0">
              <a:schemeClr val="bg2">
                <a:alpha val="80000"/>
              </a:schemeClr>
            </a:outerShdw>
          </a:effectLst>
        </p:spPr>
      </p:cxnSp>
      <p:cxnSp>
        <p:nvCxnSpPr>
          <p:cNvPr id="11" name="Straight Connector 10"/>
          <p:cNvCxnSpPr/>
          <p:nvPr/>
        </p:nvCxnSpPr>
        <p:spPr bwMode="auto">
          <a:xfrm flipH="1">
            <a:off x="5257800" y="2819400"/>
            <a:ext cx="304800" cy="304800"/>
          </a:xfrm>
          <a:prstGeom prst="line">
            <a:avLst/>
          </a:prstGeom>
          <a:solidFill>
            <a:schemeClr val="accent1"/>
          </a:solidFill>
          <a:ln w="15875" cap="flat" cmpd="sng" algn="ctr">
            <a:solidFill>
              <a:schemeClr val="tx1"/>
            </a:solidFill>
            <a:prstDash val="solid"/>
            <a:round/>
            <a:headEnd type="none" w="med" len="med"/>
            <a:tailEnd type="none" w="med" len="med"/>
          </a:ln>
          <a:effectLst>
            <a:outerShdw dist="35921" dir="2700000" algn="ctr" rotWithShape="0">
              <a:schemeClr val="bg2">
                <a:alpha val="80000"/>
              </a:schemeClr>
            </a:outerShdw>
          </a:effectLst>
        </p:spPr>
      </p:cxnSp>
      <p:cxnSp>
        <p:nvCxnSpPr>
          <p:cNvPr id="13" name="Straight Connector 12"/>
          <p:cNvCxnSpPr/>
          <p:nvPr/>
        </p:nvCxnSpPr>
        <p:spPr bwMode="auto">
          <a:xfrm flipH="1">
            <a:off x="5410200" y="2819400"/>
            <a:ext cx="304800" cy="304800"/>
          </a:xfrm>
          <a:prstGeom prst="line">
            <a:avLst/>
          </a:prstGeom>
          <a:solidFill>
            <a:schemeClr val="accent1"/>
          </a:solidFill>
          <a:ln w="15875" cap="flat" cmpd="sng" algn="ctr">
            <a:solidFill>
              <a:schemeClr val="tx1"/>
            </a:solidFill>
            <a:prstDash val="solid"/>
            <a:round/>
            <a:headEnd type="none" w="med" len="med"/>
            <a:tailEnd type="none" w="med" len="med"/>
          </a:ln>
          <a:effectLst>
            <a:outerShdw dist="35921" dir="2700000" algn="ctr" rotWithShape="0">
              <a:schemeClr val="bg2">
                <a:alpha val="80000"/>
              </a:schemeClr>
            </a:outerShdw>
          </a:effectLst>
        </p:spPr>
      </p:cxnSp>
      <p:cxnSp>
        <p:nvCxnSpPr>
          <p:cNvPr id="15" name="Straight Connector 14"/>
          <p:cNvCxnSpPr/>
          <p:nvPr/>
        </p:nvCxnSpPr>
        <p:spPr bwMode="auto">
          <a:xfrm flipH="1">
            <a:off x="5562600" y="2971800"/>
            <a:ext cx="152400" cy="152400"/>
          </a:xfrm>
          <a:prstGeom prst="line">
            <a:avLst/>
          </a:prstGeom>
          <a:solidFill>
            <a:schemeClr val="accent1"/>
          </a:solidFill>
          <a:ln w="15875" cap="flat" cmpd="sng" algn="ctr">
            <a:solidFill>
              <a:schemeClr val="tx1"/>
            </a:solidFill>
            <a:prstDash val="solid"/>
            <a:round/>
            <a:headEnd type="none" w="med" len="med"/>
            <a:tailEnd type="none" w="med" len="med"/>
          </a:ln>
          <a:effectLst>
            <a:outerShdw dist="35921" dir="2700000" algn="ctr" rotWithShape="0">
              <a:schemeClr val="bg2">
                <a:alpha val="80000"/>
              </a:schemeClr>
            </a:outerShdw>
          </a:effectLst>
        </p:spPr>
      </p:cxn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sz="quarter"/>
          </p:nvPr>
        </p:nvSpPr>
        <p:spPr>
          <a:xfrm>
            <a:off x="0" y="0"/>
            <a:ext cx="9144000" cy="838200"/>
          </a:xfrm>
          <a:solidFill>
            <a:schemeClr val="bg1"/>
          </a:solidFill>
        </p:spPr>
        <p:txBody>
          <a:bodyPr/>
          <a:lstStyle/>
          <a:p>
            <a:pPr eaLnBrk="1" hangingPunct="1"/>
            <a:r>
              <a:rPr lang="en-US" sz="2800" b="0" dirty="0" smtClean="0">
                <a:latin typeface="+mn-lt"/>
                <a:cs typeface="Arial" pitchFamily="34" charset="0"/>
              </a:rPr>
              <a:t>Outreach, Cooperative Efforts &amp; Leadership</a:t>
            </a:r>
            <a:endParaRPr lang="en-US" sz="2000" b="0" dirty="0" smtClean="0">
              <a:latin typeface="+mn-lt"/>
              <a:cs typeface="Arial" pitchFamily="34" charset="0"/>
            </a:endParaRPr>
          </a:p>
        </p:txBody>
      </p:sp>
      <p:pic>
        <p:nvPicPr>
          <p:cNvPr id="56323" name="Picture 4" descr="acsmlogo"/>
          <p:cNvPicPr>
            <a:picLocks noGrp="1" noChangeAspect="1" noChangeArrowheads="1"/>
          </p:cNvPicPr>
          <p:nvPr>
            <p:ph sz="quarter" idx="1"/>
          </p:nvPr>
        </p:nvPicPr>
        <p:blipFill>
          <a:blip r:embed="rId2" cstate="print"/>
          <a:srcRect/>
          <a:stretch>
            <a:fillRect/>
          </a:stretch>
        </p:blipFill>
        <p:spPr>
          <a:xfrm>
            <a:off x="1676400" y="838200"/>
            <a:ext cx="1066800" cy="1066800"/>
          </a:xfrm>
          <a:noFill/>
        </p:spPr>
      </p:pic>
      <p:pic>
        <p:nvPicPr>
          <p:cNvPr id="56324" name="Picture 6" descr="clsa2"/>
          <p:cNvPicPr>
            <a:picLocks noGrp="1" noChangeAspect="1" noChangeArrowheads="1"/>
          </p:cNvPicPr>
          <p:nvPr>
            <p:ph sz="quarter" idx="2"/>
          </p:nvPr>
        </p:nvPicPr>
        <p:blipFill>
          <a:blip r:embed="rId3" cstate="print"/>
          <a:srcRect/>
          <a:stretch>
            <a:fillRect/>
          </a:stretch>
        </p:blipFill>
        <p:spPr>
          <a:xfrm>
            <a:off x="2667000" y="3810000"/>
            <a:ext cx="1019175" cy="315913"/>
          </a:xfrm>
          <a:noFill/>
        </p:spPr>
      </p:pic>
      <p:pic>
        <p:nvPicPr>
          <p:cNvPr id="56325" name="Picture 10" descr="AAGSlogo"/>
          <p:cNvPicPr>
            <a:picLocks noGrp="1" noChangeAspect="1" noChangeArrowheads="1"/>
          </p:cNvPicPr>
          <p:nvPr>
            <p:ph sz="quarter" idx="3"/>
          </p:nvPr>
        </p:nvPicPr>
        <p:blipFill>
          <a:blip r:embed="rId4" cstate="print"/>
          <a:srcRect/>
          <a:stretch>
            <a:fillRect/>
          </a:stretch>
        </p:blipFill>
        <p:spPr>
          <a:xfrm>
            <a:off x="2971800" y="990600"/>
            <a:ext cx="1600200" cy="1020763"/>
          </a:xfrm>
          <a:noFill/>
        </p:spPr>
      </p:pic>
      <p:pic>
        <p:nvPicPr>
          <p:cNvPr id="56326" name="Picture 12" descr="WVnewlogo"/>
          <p:cNvPicPr>
            <a:picLocks noGrp="1" noChangeAspect="1" noChangeArrowheads="1"/>
          </p:cNvPicPr>
          <p:nvPr>
            <p:ph sz="quarter" idx="4"/>
          </p:nvPr>
        </p:nvPicPr>
        <p:blipFill>
          <a:blip r:embed="rId5" cstate="print"/>
          <a:srcRect/>
          <a:stretch>
            <a:fillRect/>
          </a:stretch>
        </p:blipFill>
        <p:spPr>
          <a:xfrm>
            <a:off x="1447800" y="5181600"/>
            <a:ext cx="990600" cy="984250"/>
          </a:xfrm>
          <a:noFill/>
        </p:spPr>
      </p:pic>
      <p:pic>
        <p:nvPicPr>
          <p:cNvPr id="56327" name="Picture 8" descr="ct_logo_trans"/>
          <p:cNvPicPr>
            <a:picLocks noChangeAspect="1" noChangeArrowheads="1"/>
          </p:cNvPicPr>
          <p:nvPr/>
        </p:nvPicPr>
        <p:blipFill>
          <a:blip r:embed="rId6" cstate="print"/>
          <a:srcRect/>
          <a:stretch>
            <a:fillRect/>
          </a:stretch>
        </p:blipFill>
        <p:spPr bwMode="auto">
          <a:xfrm>
            <a:off x="609600" y="3200400"/>
            <a:ext cx="714375" cy="590550"/>
          </a:xfrm>
          <a:prstGeom prst="rect">
            <a:avLst/>
          </a:prstGeom>
          <a:noFill/>
          <a:ln w="9525">
            <a:noFill/>
            <a:miter lim="800000"/>
            <a:headEnd/>
            <a:tailEnd/>
          </a:ln>
        </p:spPr>
      </p:pic>
      <p:pic>
        <p:nvPicPr>
          <p:cNvPr id="56328" name="Picture 9" descr="csrcLogo85x100"/>
          <p:cNvPicPr>
            <a:picLocks noChangeAspect="1" noChangeArrowheads="1"/>
          </p:cNvPicPr>
          <p:nvPr/>
        </p:nvPicPr>
        <p:blipFill>
          <a:blip r:embed="rId7" cstate="print"/>
          <a:srcRect/>
          <a:stretch>
            <a:fillRect/>
          </a:stretch>
        </p:blipFill>
        <p:spPr bwMode="auto">
          <a:xfrm>
            <a:off x="457200" y="1981200"/>
            <a:ext cx="1079500" cy="1270000"/>
          </a:xfrm>
          <a:prstGeom prst="rect">
            <a:avLst/>
          </a:prstGeom>
          <a:noFill/>
          <a:ln w="9525">
            <a:noFill/>
            <a:miter lim="800000"/>
            <a:headEnd/>
            <a:tailEnd/>
          </a:ln>
        </p:spPr>
      </p:pic>
      <p:pic>
        <p:nvPicPr>
          <p:cNvPr id="56329" name="Picture 15" descr="ESRI BANNER"/>
          <p:cNvPicPr>
            <a:picLocks noChangeAspect="1" noChangeArrowheads="1"/>
          </p:cNvPicPr>
          <p:nvPr/>
        </p:nvPicPr>
        <p:blipFill>
          <a:blip r:embed="rId8" cstate="print"/>
          <a:srcRect/>
          <a:stretch>
            <a:fillRect/>
          </a:stretch>
        </p:blipFill>
        <p:spPr bwMode="auto">
          <a:xfrm>
            <a:off x="5029200" y="2133600"/>
            <a:ext cx="3733800" cy="419100"/>
          </a:xfrm>
          <a:prstGeom prst="rect">
            <a:avLst/>
          </a:prstGeom>
          <a:noFill/>
          <a:ln w="9525">
            <a:noFill/>
            <a:miter lim="800000"/>
            <a:headEnd/>
            <a:tailEnd/>
          </a:ln>
        </p:spPr>
      </p:pic>
      <p:pic>
        <p:nvPicPr>
          <p:cNvPr id="56330" name="Picture 17" descr="logo"/>
          <p:cNvPicPr>
            <a:picLocks noChangeAspect="1" noChangeArrowheads="1"/>
          </p:cNvPicPr>
          <p:nvPr/>
        </p:nvPicPr>
        <p:blipFill>
          <a:blip r:embed="rId9" cstate="print"/>
          <a:srcRect/>
          <a:stretch>
            <a:fillRect/>
          </a:stretch>
        </p:blipFill>
        <p:spPr bwMode="auto">
          <a:xfrm>
            <a:off x="3505200" y="3048000"/>
            <a:ext cx="3276600" cy="649288"/>
          </a:xfrm>
          <a:prstGeom prst="rect">
            <a:avLst/>
          </a:prstGeom>
          <a:noFill/>
          <a:ln w="9525">
            <a:noFill/>
            <a:miter lim="800000"/>
            <a:headEnd/>
            <a:tailEnd/>
          </a:ln>
        </p:spPr>
      </p:pic>
      <p:pic>
        <p:nvPicPr>
          <p:cNvPr id="56331" name="Picture 18" descr="MSS logo"/>
          <p:cNvPicPr>
            <a:picLocks noChangeAspect="1" noChangeArrowheads="1"/>
          </p:cNvPicPr>
          <p:nvPr/>
        </p:nvPicPr>
        <p:blipFill>
          <a:blip r:embed="rId10" cstate="print"/>
          <a:srcRect/>
          <a:stretch>
            <a:fillRect/>
          </a:stretch>
        </p:blipFill>
        <p:spPr bwMode="auto">
          <a:xfrm>
            <a:off x="152400" y="3886200"/>
            <a:ext cx="1066800" cy="1062038"/>
          </a:xfrm>
          <a:prstGeom prst="rect">
            <a:avLst/>
          </a:prstGeom>
          <a:noFill/>
          <a:ln w="9525">
            <a:noFill/>
            <a:miter lim="800000"/>
            <a:headEnd/>
            <a:tailEnd/>
          </a:ln>
        </p:spPr>
      </p:pic>
      <p:pic>
        <p:nvPicPr>
          <p:cNvPr id="56332" name="Picture 20" descr="plsc_gray"/>
          <p:cNvPicPr>
            <a:picLocks noChangeAspect="1" noChangeArrowheads="1"/>
          </p:cNvPicPr>
          <p:nvPr/>
        </p:nvPicPr>
        <p:blipFill>
          <a:blip r:embed="rId11" cstate="print"/>
          <a:srcRect/>
          <a:stretch>
            <a:fillRect/>
          </a:stretch>
        </p:blipFill>
        <p:spPr bwMode="auto">
          <a:xfrm>
            <a:off x="152400" y="5029200"/>
            <a:ext cx="1143000" cy="1143000"/>
          </a:xfrm>
          <a:prstGeom prst="rect">
            <a:avLst/>
          </a:prstGeom>
          <a:noFill/>
          <a:ln w="9525">
            <a:noFill/>
            <a:miter lim="800000"/>
            <a:headEnd/>
            <a:tailEnd/>
          </a:ln>
        </p:spPr>
      </p:pic>
      <p:pic>
        <p:nvPicPr>
          <p:cNvPr id="56333" name="Picture 21" descr="njspls"/>
          <p:cNvPicPr>
            <a:picLocks noChangeAspect="1" noChangeArrowheads="1"/>
          </p:cNvPicPr>
          <p:nvPr/>
        </p:nvPicPr>
        <p:blipFill>
          <a:blip r:embed="rId12" cstate="print"/>
          <a:srcRect/>
          <a:stretch>
            <a:fillRect/>
          </a:stretch>
        </p:blipFill>
        <p:spPr bwMode="auto">
          <a:xfrm>
            <a:off x="1371600" y="3733800"/>
            <a:ext cx="1138238" cy="1371600"/>
          </a:xfrm>
          <a:prstGeom prst="rect">
            <a:avLst/>
          </a:prstGeom>
          <a:noFill/>
          <a:ln w="9525">
            <a:noFill/>
            <a:miter lim="800000"/>
            <a:headEnd/>
            <a:tailEnd/>
          </a:ln>
        </p:spPr>
      </p:pic>
      <p:pic>
        <p:nvPicPr>
          <p:cNvPr id="56334" name="Picture 22" descr="sdspls2"/>
          <p:cNvPicPr>
            <a:picLocks noChangeAspect="1" noChangeArrowheads="1"/>
          </p:cNvPicPr>
          <p:nvPr/>
        </p:nvPicPr>
        <p:blipFill>
          <a:blip r:embed="rId13" cstate="print"/>
          <a:srcRect/>
          <a:stretch>
            <a:fillRect/>
          </a:stretch>
        </p:blipFill>
        <p:spPr bwMode="auto">
          <a:xfrm>
            <a:off x="2667000" y="4267200"/>
            <a:ext cx="1295400" cy="847725"/>
          </a:xfrm>
          <a:prstGeom prst="rect">
            <a:avLst/>
          </a:prstGeom>
          <a:noFill/>
          <a:ln w="9525">
            <a:noFill/>
            <a:miter lim="800000"/>
            <a:headEnd/>
            <a:tailEnd/>
          </a:ln>
        </p:spPr>
      </p:pic>
      <p:pic>
        <p:nvPicPr>
          <p:cNvPr id="56335" name="Picture 23"/>
          <p:cNvPicPr>
            <a:picLocks noChangeAspect="1" noChangeArrowheads="1"/>
          </p:cNvPicPr>
          <p:nvPr/>
        </p:nvPicPr>
        <p:blipFill>
          <a:blip r:embed="rId14" cstate="print"/>
          <a:srcRect/>
          <a:stretch>
            <a:fillRect/>
          </a:stretch>
        </p:blipFill>
        <p:spPr bwMode="auto">
          <a:xfrm>
            <a:off x="533400" y="838200"/>
            <a:ext cx="857250" cy="933450"/>
          </a:xfrm>
          <a:prstGeom prst="rect">
            <a:avLst/>
          </a:prstGeom>
          <a:noFill/>
          <a:ln w="15875" algn="ctr">
            <a:noFill/>
            <a:miter lim="800000"/>
            <a:headEnd/>
            <a:tailEnd/>
          </a:ln>
        </p:spPr>
      </p:pic>
      <p:pic>
        <p:nvPicPr>
          <p:cNvPr id="56336" name="Picture 24" descr="FGCS-icon"/>
          <p:cNvPicPr>
            <a:picLocks noChangeAspect="1" noChangeArrowheads="1"/>
          </p:cNvPicPr>
          <p:nvPr/>
        </p:nvPicPr>
        <p:blipFill>
          <a:blip r:embed="rId15" cstate="print"/>
          <a:srcRect/>
          <a:stretch>
            <a:fillRect/>
          </a:stretch>
        </p:blipFill>
        <p:spPr bwMode="auto">
          <a:xfrm>
            <a:off x="4953000" y="990600"/>
            <a:ext cx="1047750" cy="1095375"/>
          </a:xfrm>
          <a:prstGeom prst="rect">
            <a:avLst/>
          </a:prstGeom>
          <a:noFill/>
          <a:ln w="9525">
            <a:noFill/>
            <a:miter lim="800000"/>
            <a:headEnd/>
            <a:tailEnd/>
          </a:ln>
        </p:spPr>
      </p:pic>
      <p:sp>
        <p:nvSpPr>
          <p:cNvPr id="56337" name="Text Box 27"/>
          <p:cNvSpPr txBox="1">
            <a:spLocks noChangeArrowheads="1"/>
          </p:cNvSpPr>
          <p:nvPr/>
        </p:nvSpPr>
        <p:spPr bwMode="auto">
          <a:xfrm>
            <a:off x="4724400" y="1828800"/>
            <a:ext cx="1066800" cy="304800"/>
          </a:xfrm>
          <a:prstGeom prst="rect">
            <a:avLst/>
          </a:prstGeom>
          <a:noFill/>
          <a:ln w="15875" algn="ctr">
            <a:noFill/>
            <a:miter lim="800000"/>
            <a:headEnd/>
            <a:tailEnd/>
          </a:ln>
        </p:spPr>
        <p:txBody>
          <a:bodyPr>
            <a:spAutoFit/>
          </a:bodyPr>
          <a:lstStyle/>
          <a:p>
            <a:pPr>
              <a:spcBef>
                <a:spcPct val="50000"/>
              </a:spcBef>
            </a:pPr>
            <a:r>
              <a:rPr lang="en-US" i="1">
                <a:solidFill>
                  <a:schemeClr val="accent2"/>
                </a:solidFill>
              </a:rPr>
              <a:t>FGCS</a:t>
            </a:r>
          </a:p>
        </p:txBody>
      </p:sp>
      <p:pic>
        <p:nvPicPr>
          <p:cNvPr id="56338" name="Picture 28" descr="scgs"/>
          <p:cNvPicPr>
            <a:picLocks noChangeAspect="1" noChangeArrowheads="1"/>
          </p:cNvPicPr>
          <p:nvPr/>
        </p:nvPicPr>
        <p:blipFill>
          <a:blip r:embed="rId16" cstate="print"/>
          <a:srcRect/>
          <a:stretch>
            <a:fillRect/>
          </a:stretch>
        </p:blipFill>
        <p:spPr bwMode="auto">
          <a:xfrm>
            <a:off x="7391400" y="-4178300"/>
            <a:ext cx="263525" cy="225425"/>
          </a:xfrm>
          <a:prstGeom prst="rect">
            <a:avLst/>
          </a:prstGeom>
          <a:noFill/>
          <a:ln w="9525">
            <a:noFill/>
            <a:miter lim="800000"/>
            <a:headEnd/>
            <a:tailEnd/>
          </a:ln>
        </p:spPr>
      </p:pic>
      <p:pic>
        <p:nvPicPr>
          <p:cNvPr id="56339" name="Picture 29" descr="NCGS"/>
          <p:cNvPicPr>
            <a:picLocks noChangeAspect="1" noChangeArrowheads="1"/>
          </p:cNvPicPr>
          <p:nvPr/>
        </p:nvPicPr>
        <p:blipFill>
          <a:blip r:embed="rId17" cstate="print"/>
          <a:srcRect/>
          <a:stretch>
            <a:fillRect/>
          </a:stretch>
        </p:blipFill>
        <p:spPr bwMode="auto">
          <a:xfrm>
            <a:off x="6934200" y="2667000"/>
            <a:ext cx="838200" cy="838200"/>
          </a:xfrm>
          <a:prstGeom prst="rect">
            <a:avLst/>
          </a:prstGeom>
          <a:noFill/>
          <a:ln w="9525">
            <a:noFill/>
            <a:miter lim="800000"/>
            <a:headEnd/>
            <a:tailEnd/>
          </a:ln>
        </p:spPr>
      </p:pic>
      <p:pic>
        <p:nvPicPr>
          <p:cNvPr id="56340" name="Picture 30" descr="nmps"/>
          <p:cNvPicPr>
            <a:picLocks noChangeAspect="1" noChangeArrowheads="1"/>
          </p:cNvPicPr>
          <p:nvPr/>
        </p:nvPicPr>
        <p:blipFill>
          <a:blip r:embed="rId18" cstate="print"/>
          <a:srcRect/>
          <a:stretch>
            <a:fillRect/>
          </a:stretch>
        </p:blipFill>
        <p:spPr bwMode="auto">
          <a:xfrm>
            <a:off x="7696200" y="-4716463"/>
            <a:ext cx="304800" cy="74613"/>
          </a:xfrm>
          <a:prstGeom prst="rect">
            <a:avLst/>
          </a:prstGeom>
          <a:noFill/>
          <a:ln w="9525">
            <a:noFill/>
            <a:miter lim="800000"/>
            <a:headEnd/>
            <a:tailEnd/>
          </a:ln>
        </p:spPr>
      </p:pic>
      <p:pic>
        <p:nvPicPr>
          <p:cNvPr id="56341" name="Picture 31" descr="NYAPLS"/>
          <p:cNvPicPr>
            <a:picLocks noChangeAspect="1" noChangeArrowheads="1"/>
          </p:cNvPicPr>
          <p:nvPr/>
        </p:nvPicPr>
        <p:blipFill>
          <a:blip r:embed="rId19" cstate="print"/>
          <a:srcRect/>
          <a:stretch>
            <a:fillRect/>
          </a:stretch>
        </p:blipFill>
        <p:spPr bwMode="auto">
          <a:xfrm>
            <a:off x="7848600" y="-2473325"/>
            <a:ext cx="342900" cy="498475"/>
          </a:xfrm>
          <a:prstGeom prst="rect">
            <a:avLst/>
          </a:prstGeom>
          <a:noFill/>
          <a:ln w="9525">
            <a:noFill/>
            <a:miter lim="800000"/>
            <a:headEnd/>
            <a:tailEnd/>
          </a:ln>
        </p:spPr>
      </p:pic>
      <p:pic>
        <p:nvPicPr>
          <p:cNvPr id="56342" name="Picture 32" descr="scgs"/>
          <p:cNvPicPr>
            <a:picLocks noChangeAspect="1" noChangeArrowheads="1"/>
          </p:cNvPicPr>
          <p:nvPr/>
        </p:nvPicPr>
        <p:blipFill>
          <a:blip r:embed="rId16" cstate="print"/>
          <a:srcRect/>
          <a:stretch>
            <a:fillRect/>
          </a:stretch>
        </p:blipFill>
        <p:spPr bwMode="auto">
          <a:xfrm>
            <a:off x="6934200" y="3581400"/>
            <a:ext cx="923925" cy="792163"/>
          </a:xfrm>
          <a:prstGeom prst="rect">
            <a:avLst/>
          </a:prstGeom>
          <a:noFill/>
          <a:ln w="9525">
            <a:noFill/>
            <a:miter lim="800000"/>
            <a:headEnd/>
            <a:tailEnd/>
          </a:ln>
        </p:spPr>
      </p:pic>
      <p:pic>
        <p:nvPicPr>
          <p:cNvPr id="56343" name="Picture 33" descr="tsrc"/>
          <p:cNvPicPr>
            <a:picLocks noChangeAspect="1" noChangeArrowheads="1"/>
          </p:cNvPicPr>
          <p:nvPr/>
        </p:nvPicPr>
        <p:blipFill>
          <a:blip r:embed="rId20" cstate="print"/>
          <a:srcRect/>
          <a:stretch>
            <a:fillRect/>
          </a:stretch>
        </p:blipFill>
        <p:spPr bwMode="auto">
          <a:xfrm>
            <a:off x="1676400" y="2057400"/>
            <a:ext cx="1676400" cy="1592263"/>
          </a:xfrm>
          <a:prstGeom prst="rect">
            <a:avLst/>
          </a:prstGeom>
          <a:noFill/>
          <a:ln w="9525">
            <a:noFill/>
            <a:miter lim="800000"/>
            <a:headEnd/>
            <a:tailEnd/>
          </a:ln>
        </p:spPr>
      </p:pic>
      <p:sp>
        <p:nvSpPr>
          <p:cNvPr id="56344" name="Text Box 34"/>
          <p:cNvSpPr txBox="1">
            <a:spLocks noChangeArrowheads="1"/>
          </p:cNvSpPr>
          <p:nvPr/>
        </p:nvSpPr>
        <p:spPr bwMode="auto">
          <a:xfrm>
            <a:off x="1524000" y="3276600"/>
            <a:ext cx="838200" cy="304800"/>
          </a:xfrm>
          <a:prstGeom prst="rect">
            <a:avLst/>
          </a:prstGeom>
          <a:noFill/>
          <a:ln w="15875" algn="ctr">
            <a:noFill/>
            <a:miter lim="800000"/>
            <a:headEnd/>
            <a:tailEnd/>
          </a:ln>
        </p:spPr>
        <p:txBody>
          <a:bodyPr>
            <a:spAutoFit/>
          </a:bodyPr>
          <a:lstStyle/>
          <a:p>
            <a:pPr>
              <a:spcBef>
                <a:spcPct val="50000"/>
              </a:spcBef>
            </a:pPr>
            <a:r>
              <a:rPr lang="en-US" i="1">
                <a:solidFill>
                  <a:schemeClr val="accent2"/>
                </a:solidFill>
              </a:rPr>
              <a:t>TSRC</a:t>
            </a:r>
          </a:p>
        </p:txBody>
      </p:sp>
      <p:pic>
        <p:nvPicPr>
          <p:cNvPr id="56345" name="Picture 35" descr="RTCM"/>
          <p:cNvPicPr>
            <a:picLocks noChangeAspect="1" noChangeArrowheads="1"/>
          </p:cNvPicPr>
          <p:nvPr/>
        </p:nvPicPr>
        <p:blipFill>
          <a:blip r:embed="rId21" cstate="print"/>
          <a:srcRect/>
          <a:stretch>
            <a:fillRect/>
          </a:stretch>
        </p:blipFill>
        <p:spPr bwMode="auto">
          <a:xfrm>
            <a:off x="6172200" y="1143000"/>
            <a:ext cx="2390775" cy="533400"/>
          </a:xfrm>
          <a:prstGeom prst="rect">
            <a:avLst/>
          </a:prstGeom>
          <a:noFill/>
          <a:ln w="9525">
            <a:noFill/>
            <a:miter lim="800000"/>
            <a:headEnd/>
            <a:tailEnd/>
          </a:ln>
        </p:spPr>
      </p:pic>
      <p:pic>
        <p:nvPicPr>
          <p:cNvPr id="56346" name="Picture 36" descr="FLSPLS"/>
          <p:cNvPicPr>
            <a:picLocks noChangeAspect="1" noChangeArrowheads="1"/>
          </p:cNvPicPr>
          <p:nvPr/>
        </p:nvPicPr>
        <p:blipFill>
          <a:blip r:embed="rId22" cstate="print"/>
          <a:srcRect/>
          <a:stretch>
            <a:fillRect/>
          </a:stretch>
        </p:blipFill>
        <p:spPr bwMode="auto">
          <a:xfrm>
            <a:off x="4114800" y="3810000"/>
            <a:ext cx="1143000" cy="1143000"/>
          </a:xfrm>
          <a:prstGeom prst="rect">
            <a:avLst/>
          </a:prstGeom>
          <a:noFill/>
          <a:ln w="9525">
            <a:noFill/>
            <a:miter lim="800000"/>
            <a:headEnd/>
            <a:tailEnd/>
          </a:ln>
        </p:spPr>
      </p:pic>
      <p:pic>
        <p:nvPicPr>
          <p:cNvPr id="56347" name="Picture 37" descr="kaps"/>
          <p:cNvPicPr>
            <a:picLocks noChangeAspect="1" noChangeArrowheads="1"/>
          </p:cNvPicPr>
          <p:nvPr/>
        </p:nvPicPr>
        <p:blipFill>
          <a:blip r:embed="rId23" cstate="print"/>
          <a:srcRect/>
          <a:stretch>
            <a:fillRect/>
          </a:stretch>
        </p:blipFill>
        <p:spPr bwMode="auto">
          <a:xfrm>
            <a:off x="2667000" y="5105400"/>
            <a:ext cx="962025" cy="971550"/>
          </a:xfrm>
          <a:prstGeom prst="rect">
            <a:avLst/>
          </a:prstGeom>
          <a:noFill/>
          <a:ln w="9525">
            <a:noFill/>
            <a:miter lim="800000"/>
            <a:headEnd/>
            <a:tailEnd/>
          </a:ln>
        </p:spPr>
      </p:pic>
      <p:pic>
        <p:nvPicPr>
          <p:cNvPr id="56348" name="Picture 38" descr="nmps"/>
          <p:cNvPicPr>
            <a:picLocks noChangeAspect="1" noChangeArrowheads="1"/>
          </p:cNvPicPr>
          <p:nvPr/>
        </p:nvPicPr>
        <p:blipFill>
          <a:blip r:embed="rId24" cstate="print"/>
          <a:srcRect/>
          <a:stretch>
            <a:fillRect/>
          </a:stretch>
        </p:blipFill>
        <p:spPr bwMode="auto">
          <a:xfrm>
            <a:off x="3962400" y="5257800"/>
            <a:ext cx="1447800" cy="369888"/>
          </a:xfrm>
          <a:prstGeom prst="rect">
            <a:avLst/>
          </a:prstGeom>
          <a:noFill/>
          <a:ln w="9525">
            <a:noFill/>
            <a:miter lim="800000"/>
            <a:headEnd/>
            <a:tailEnd/>
          </a:ln>
        </p:spPr>
      </p:pic>
      <p:pic>
        <p:nvPicPr>
          <p:cNvPr id="56349" name="Picture 39" descr="logo"/>
          <p:cNvPicPr>
            <a:picLocks noChangeAspect="1" noChangeArrowheads="1"/>
          </p:cNvPicPr>
          <p:nvPr/>
        </p:nvPicPr>
        <p:blipFill>
          <a:blip r:embed="rId25" cstate="print"/>
          <a:srcRect/>
          <a:stretch>
            <a:fillRect/>
          </a:stretch>
        </p:blipFill>
        <p:spPr bwMode="auto">
          <a:xfrm>
            <a:off x="8001000" y="4343400"/>
            <a:ext cx="973138" cy="1066800"/>
          </a:xfrm>
          <a:prstGeom prst="rect">
            <a:avLst/>
          </a:prstGeom>
          <a:noFill/>
          <a:ln w="9525">
            <a:noFill/>
            <a:miter lim="800000"/>
            <a:headEnd/>
            <a:tailEnd/>
          </a:ln>
        </p:spPr>
      </p:pic>
      <p:pic>
        <p:nvPicPr>
          <p:cNvPr id="56350" name="Picture 41" descr="BLM"/>
          <p:cNvPicPr>
            <a:picLocks noChangeAspect="1" noChangeArrowheads="1"/>
          </p:cNvPicPr>
          <p:nvPr/>
        </p:nvPicPr>
        <p:blipFill>
          <a:blip r:embed="rId26" cstate="print"/>
          <a:srcRect/>
          <a:stretch>
            <a:fillRect/>
          </a:stretch>
        </p:blipFill>
        <p:spPr bwMode="auto">
          <a:xfrm>
            <a:off x="8001000" y="2667000"/>
            <a:ext cx="781050" cy="1524000"/>
          </a:xfrm>
          <a:prstGeom prst="rect">
            <a:avLst/>
          </a:prstGeom>
          <a:noFill/>
          <a:ln w="9525">
            <a:noFill/>
            <a:miter lim="800000"/>
            <a:headEnd/>
            <a:tailEnd/>
          </a:ln>
        </p:spPr>
      </p:pic>
      <p:pic>
        <p:nvPicPr>
          <p:cNvPr id="56351" name="Picture 42" descr="srcw_logo_b"/>
          <p:cNvPicPr>
            <a:picLocks noChangeAspect="1" noChangeArrowheads="1"/>
          </p:cNvPicPr>
          <p:nvPr/>
        </p:nvPicPr>
        <p:blipFill>
          <a:blip r:embed="rId27" cstate="print"/>
          <a:srcRect/>
          <a:stretch>
            <a:fillRect/>
          </a:stretch>
        </p:blipFill>
        <p:spPr bwMode="auto">
          <a:xfrm>
            <a:off x="3505200" y="2133600"/>
            <a:ext cx="1371600" cy="901700"/>
          </a:xfrm>
          <a:prstGeom prst="rect">
            <a:avLst/>
          </a:prstGeom>
          <a:noFill/>
          <a:ln w="9525">
            <a:noFill/>
            <a:miter lim="800000"/>
            <a:headEnd/>
            <a:tailEnd/>
          </a:ln>
        </p:spPr>
      </p:pic>
      <p:pic>
        <p:nvPicPr>
          <p:cNvPr id="56352" name="Picture 43" descr="DELAWARE"/>
          <p:cNvPicPr>
            <a:picLocks noChangeAspect="1" noChangeArrowheads="1"/>
          </p:cNvPicPr>
          <p:nvPr/>
        </p:nvPicPr>
        <p:blipFill>
          <a:blip r:embed="rId28" cstate="print"/>
          <a:srcRect/>
          <a:stretch>
            <a:fillRect/>
          </a:stretch>
        </p:blipFill>
        <p:spPr bwMode="auto">
          <a:xfrm>
            <a:off x="5638800" y="5257800"/>
            <a:ext cx="2419350" cy="661988"/>
          </a:xfrm>
          <a:prstGeom prst="rect">
            <a:avLst/>
          </a:prstGeom>
          <a:noFill/>
          <a:ln w="9525">
            <a:noFill/>
            <a:miter lim="800000"/>
            <a:headEnd/>
            <a:tailEnd/>
          </a:ln>
        </p:spPr>
      </p:pic>
      <p:pic>
        <p:nvPicPr>
          <p:cNvPr id="56353" name="Picture 44" descr="FEMA"/>
          <p:cNvPicPr>
            <a:picLocks noChangeAspect="1" noChangeArrowheads="1"/>
          </p:cNvPicPr>
          <p:nvPr/>
        </p:nvPicPr>
        <p:blipFill>
          <a:blip r:embed="rId29" cstate="print"/>
          <a:srcRect/>
          <a:stretch>
            <a:fillRect/>
          </a:stretch>
        </p:blipFill>
        <p:spPr bwMode="auto">
          <a:xfrm>
            <a:off x="5334000" y="3810000"/>
            <a:ext cx="1514475" cy="542925"/>
          </a:xfrm>
          <a:prstGeom prst="rect">
            <a:avLst/>
          </a:prstGeom>
          <a:noFill/>
          <a:ln w="9525">
            <a:noFill/>
            <a:miter lim="800000"/>
            <a:headEnd/>
            <a:tailEnd/>
          </a:ln>
        </p:spPr>
      </p:pic>
      <p:pic>
        <p:nvPicPr>
          <p:cNvPr id="56354" name="Picture 45" descr="wslslogo"/>
          <p:cNvPicPr>
            <a:picLocks noChangeAspect="1" noChangeArrowheads="1"/>
          </p:cNvPicPr>
          <p:nvPr/>
        </p:nvPicPr>
        <p:blipFill>
          <a:blip r:embed="rId30" cstate="print"/>
          <a:srcRect/>
          <a:stretch>
            <a:fillRect/>
          </a:stretch>
        </p:blipFill>
        <p:spPr bwMode="auto">
          <a:xfrm>
            <a:off x="5486400" y="4648200"/>
            <a:ext cx="1066800" cy="720725"/>
          </a:xfrm>
          <a:prstGeom prst="rect">
            <a:avLst/>
          </a:prstGeom>
          <a:noFill/>
          <a:ln w="9525">
            <a:noFill/>
            <a:miter lim="800000"/>
            <a:headEnd/>
            <a:tailEnd/>
          </a:ln>
        </p:spPr>
      </p:pic>
      <p:pic>
        <p:nvPicPr>
          <p:cNvPr id="56355" name="Picture 46" descr="uscg"/>
          <p:cNvPicPr>
            <a:picLocks noChangeAspect="1" noChangeArrowheads="1"/>
          </p:cNvPicPr>
          <p:nvPr/>
        </p:nvPicPr>
        <p:blipFill>
          <a:blip r:embed="rId31" cstate="print"/>
          <a:srcRect/>
          <a:stretch>
            <a:fillRect/>
          </a:stretch>
        </p:blipFill>
        <p:spPr bwMode="auto">
          <a:xfrm>
            <a:off x="6934200" y="4648200"/>
            <a:ext cx="838200" cy="838200"/>
          </a:xfrm>
          <a:prstGeom prst="rect">
            <a:avLst/>
          </a:prstGeom>
          <a:noFill/>
          <a:ln w="9525">
            <a:noFill/>
            <a:miter lim="800000"/>
            <a:headEnd/>
            <a:tailEnd/>
          </a:ln>
        </p:spPr>
      </p:pic>
      <p:sp>
        <p:nvSpPr>
          <p:cNvPr id="515119" name="Text Box 47"/>
          <p:cNvSpPr txBox="1">
            <a:spLocks noChangeArrowheads="1"/>
          </p:cNvSpPr>
          <p:nvPr/>
        </p:nvSpPr>
        <p:spPr bwMode="auto">
          <a:xfrm>
            <a:off x="5791200" y="3124200"/>
            <a:ext cx="914400" cy="304800"/>
          </a:xfrm>
          <a:prstGeom prst="rect">
            <a:avLst/>
          </a:prstGeom>
          <a:noFill/>
          <a:ln w="15875" algn="ctr">
            <a:noFill/>
            <a:miter lim="800000"/>
            <a:headEnd/>
            <a:tailEnd/>
          </a:ln>
          <a:effectLst>
            <a:outerShdw dist="35921" dir="2700000" algn="ctr" rotWithShape="0">
              <a:srgbClr val="808080">
                <a:alpha val="80000"/>
              </a:srgbClr>
            </a:outerShdw>
          </a:effectLst>
        </p:spPr>
        <p:txBody>
          <a:bodyPr>
            <a:spAutoFit/>
          </a:bodyPr>
          <a:lstStyle/>
          <a:p>
            <a:pPr>
              <a:spcBef>
                <a:spcPct val="50000"/>
              </a:spcBef>
              <a:defRPr/>
            </a:pPr>
            <a:r>
              <a:rPr lang="en-US" dirty="0"/>
              <a:t>LSRC</a:t>
            </a:r>
          </a:p>
        </p:txBody>
      </p:sp>
      <p:sp>
        <p:nvSpPr>
          <p:cNvPr id="515120" name="Text Box 48"/>
          <p:cNvSpPr txBox="1">
            <a:spLocks noChangeArrowheads="1"/>
          </p:cNvSpPr>
          <p:nvPr/>
        </p:nvSpPr>
        <p:spPr bwMode="auto">
          <a:xfrm>
            <a:off x="0" y="6324600"/>
            <a:ext cx="9296400" cy="707886"/>
          </a:xfrm>
          <a:prstGeom prst="rect">
            <a:avLst/>
          </a:prstGeom>
          <a:solidFill>
            <a:schemeClr val="bg1"/>
          </a:solidFill>
          <a:ln w="15875" algn="ctr">
            <a:noFill/>
            <a:miter lim="800000"/>
            <a:headEnd/>
            <a:tailEnd/>
          </a:ln>
          <a:effectLst>
            <a:outerShdw dist="35921" dir="2700000" algn="ctr" rotWithShape="0">
              <a:srgbClr val="808080">
                <a:alpha val="80000"/>
              </a:srgbClr>
            </a:outerShdw>
          </a:effectLst>
        </p:spPr>
        <p:txBody>
          <a:bodyPr wrap="square">
            <a:spAutoFit/>
          </a:bodyPr>
          <a:lstStyle/>
          <a:p>
            <a:pPr>
              <a:spcBef>
                <a:spcPct val="50000"/>
              </a:spcBef>
              <a:defRPr/>
            </a:pPr>
            <a:r>
              <a:rPr lang="en-US" sz="1600" dirty="0"/>
              <a:t>+ PUBLIC &amp; PRIVATE RTN ADMINISTRATORS SPANNING MORE THAN 35 </a:t>
            </a:r>
            <a:r>
              <a:rPr lang="en-US" sz="1600" dirty="0" smtClean="0"/>
              <a:t>STATES</a:t>
            </a:r>
          </a:p>
          <a:p>
            <a:pPr>
              <a:spcBef>
                <a:spcPct val="50000"/>
              </a:spcBef>
              <a:defRPr/>
            </a:pPr>
            <a:endParaRPr lang="en-US" sz="1600"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2" cstate="print"/>
          <a:srcRect l="25403" r="26210"/>
          <a:stretch>
            <a:fillRect/>
          </a:stretch>
        </p:blipFill>
        <p:spPr bwMode="auto">
          <a:xfrm>
            <a:off x="4495800" y="533400"/>
            <a:ext cx="4306888" cy="5562600"/>
          </a:xfrm>
          <a:prstGeom prst="rect">
            <a:avLst/>
          </a:prstGeom>
          <a:noFill/>
          <a:ln w="9525">
            <a:noFill/>
            <a:miter lim="800000"/>
            <a:headEnd/>
            <a:tailEnd/>
          </a:ln>
        </p:spPr>
      </p:pic>
      <p:sp>
        <p:nvSpPr>
          <p:cNvPr id="57347" name="Rectangle 5"/>
          <p:cNvSpPr>
            <a:spLocks noChangeArrowheads="1"/>
          </p:cNvSpPr>
          <p:nvPr/>
        </p:nvSpPr>
        <p:spPr bwMode="auto">
          <a:xfrm>
            <a:off x="2057400" y="6324600"/>
            <a:ext cx="3733800" cy="369888"/>
          </a:xfrm>
          <a:prstGeom prst="rect">
            <a:avLst/>
          </a:prstGeom>
          <a:solidFill>
            <a:schemeClr val="bg1"/>
          </a:solidFill>
          <a:ln w="15875" algn="ctr">
            <a:noFill/>
            <a:miter lim="800000"/>
            <a:headEnd/>
            <a:tailEnd/>
          </a:ln>
        </p:spPr>
        <p:txBody>
          <a:bodyPr>
            <a:spAutoFit/>
          </a:bodyPr>
          <a:lstStyle/>
          <a:p>
            <a:pPr algn="ctr"/>
            <a:r>
              <a:rPr lang="en-US">
                <a:solidFill>
                  <a:schemeClr val="accent2"/>
                </a:solidFill>
                <a:hlinkClick r:id="rId3"/>
              </a:rPr>
              <a:t>http://www.ngs.noaa.gov/</a:t>
            </a:r>
            <a:endParaRPr lang="en-US">
              <a:solidFill>
                <a:schemeClr val="accent2"/>
              </a:solidFill>
            </a:endParaRPr>
          </a:p>
        </p:txBody>
      </p:sp>
      <p:pic>
        <p:nvPicPr>
          <p:cNvPr id="57348" name="Picture 5" descr="NGSRealTimeUserGuidelines.v2.1 1COVER.jpg"/>
          <p:cNvPicPr>
            <a:picLocks noChangeAspect="1"/>
          </p:cNvPicPr>
          <p:nvPr/>
        </p:nvPicPr>
        <p:blipFill>
          <a:blip r:embed="rId4" cstate="print"/>
          <a:srcRect/>
          <a:stretch>
            <a:fillRect/>
          </a:stretch>
        </p:blipFill>
        <p:spPr bwMode="auto">
          <a:xfrm>
            <a:off x="152400" y="533400"/>
            <a:ext cx="4298950" cy="5562600"/>
          </a:xfrm>
          <a:prstGeom prst="rect">
            <a:avLst/>
          </a:prstGeom>
          <a:noFill/>
          <a:ln w="9525">
            <a:solidFill>
              <a:schemeClr val="tx1"/>
            </a:solidFill>
            <a:miter lim="800000"/>
            <a:headEnd/>
            <a:tailEnd/>
          </a:ln>
        </p:spPr>
      </p:pic>
      <p:sp>
        <p:nvSpPr>
          <p:cNvPr id="57349" name="TextBox 4"/>
          <p:cNvSpPr txBox="1">
            <a:spLocks noChangeArrowheads="1"/>
          </p:cNvSpPr>
          <p:nvPr/>
        </p:nvSpPr>
        <p:spPr bwMode="auto">
          <a:xfrm>
            <a:off x="5915025" y="4648200"/>
            <a:ext cx="1552575" cy="584200"/>
          </a:xfrm>
          <a:prstGeom prst="rect">
            <a:avLst/>
          </a:prstGeom>
          <a:noFill/>
          <a:ln w="9525">
            <a:noFill/>
            <a:miter lim="800000"/>
            <a:headEnd/>
            <a:tailEnd/>
          </a:ln>
        </p:spPr>
        <p:txBody>
          <a:bodyPr wrap="none">
            <a:spAutoFit/>
          </a:bodyPr>
          <a:lstStyle/>
          <a:p>
            <a:r>
              <a:rPr lang="en-US" sz="3200">
                <a:solidFill>
                  <a:srgbClr val="C00000"/>
                </a:solidFill>
              </a:rPr>
              <a:t>DRAFT</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TABLE1.tif"/>
          <p:cNvPicPr>
            <a:picLocks noChangeAspect="1"/>
          </p:cNvPicPr>
          <p:nvPr/>
        </p:nvPicPr>
        <p:blipFill>
          <a:blip r:embed="rId2" cstate="print"/>
          <a:srcRect/>
          <a:stretch>
            <a:fillRect/>
          </a:stretch>
        </p:blipFill>
        <p:spPr bwMode="auto">
          <a:xfrm>
            <a:off x="38100" y="1504950"/>
            <a:ext cx="9001125" cy="3819525"/>
          </a:xfrm>
          <a:prstGeom prst="rect">
            <a:avLst/>
          </a:prstGeom>
          <a:noFill/>
          <a:ln w="9525">
            <a:noFill/>
            <a:miter lim="800000"/>
            <a:headEnd/>
            <a:tailEnd/>
          </a:ln>
        </p:spPr>
      </p:pic>
      <p:sp>
        <p:nvSpPr>
          <p:cNvPr id="58371" name="TextBox 2"/>
          <p:cNvSpPr txBox="1">
            <a:spLocks noChangeArrowheads="1"/>
          </p:cNvSpPr>
          <p:nvPr/>
        </p:nvSpPr>
        <p:spPr bwMode="auto">
          <a:xfrm>
            <a:off x="714375" y="400050"/>
            <a:ext cx="7896225" cy="1077913"/>
          </a:xfrm>
          <a:prstGeom prst="rect">
            <a:avLst/>
          </a:prstGeom>
          <a:noFill/>
          <a:ln w="9525">
            <a:noFill/>
            <a:miter lim="800000"/>
            <a:headEnd/>
            <a:tailEnd/>
          </a:ln>
        </p:spPr>
        <p:txBody>
          <a:bodyPr>
            <a:spAutoFit/>
          </a:bodyPr>
          <a:lstStyle/>
          <a:p>
            <a:pPr algn="ctr"/>
            <a:r>
              <a:rPr lang="en-US" sz="3200">
                <a:solidFill>
                  <a:schemeClr val="accent2"/>
                </a:solidFill>
              </a:rPr>
              <a:t>Summary Table</a:t>
            </a:r>
          </a:p>
          <a:p>
            <a:pPr algn="ctr"/>
            <a:r>
              <a:rPr lang="en-US" sz="3200">
                <a:solidFill>
                  <a:schemeClr val="accent2"/>
                </a:solidFill>
              </a:rPr>
              <a:t>RT Single-Base Guidelines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CORS</a:t>
            </a:r>
            <a:endParaRPr lang="en-US" dirty="0"/>
          </a:p>
        </p:txBody>
      </p:sp>
      <p:pic>
        <p:nvPicPr>
          <p:cNvPr id="145410" name="Picture 2"/>
          <p:cNvPicPr>
            <a:picLocks noGrp="1" noChangeAspect="1" noChangeArrowheads="1"/>
          </p:cNvPicPr>
          <p:nvPr>
            <p:ph idx="1"/>
          </p:nvPr>
        </p:nvPicPr>
        <p:blipFill>
          <a:blip r:embed="rId2" cstate="print"/>
          <a:srcRect l="23843" t="6519" r="22510" b="52500"/>
          <a:stretch>
            <a:fillRect/>
          </a:stretch>
        </p:blipFill>
        <p:spPr bwMode="auto">
          <a:xfrm>
            <a:off x="471055" y="1371599"/>
            <a:ext cx="7910945" cy="4834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4"/>
          <p:cNvSpPr>
            <a:spLocks noGrp="1"/>
          </p:cNvSpPr>
          <p:nvPr>
            <p:ph type="title"/>
          </p:nvPr>
        </p:nvSpPr>
        <p:spPr>
          <a:xfrm>
            <a:off x="457200" y="381000"/>
            <a:ext cx="8229600" cy="1143000"/>
          </a:xfrm>
        </p:spPr>
        <p:txBody>
          <a:bodyPr/>
          <a:lstStyle/>
          <a:p>
            <a:r>
              <a:rPr lang="en-US" sz="3200" dirty="0" smtClean="0">
                <a:latin typeface="+mn-lt"/>
                <a:cs typeface="Arial" pitchFamily="34" charset="0"/>
              </a:rPr>
              <a:t>NGS Guidelines</a:t>
            </a:r>
            <a:br>
              <a:rPr lang="en-US" sz="3200" dirty="0" smtClean="0">
                <a:latin typeface="+mn-lt"/>
                <a:cs typeface="Arial" pitchFamily="34" charset="0"/>
              </a:rPr>
            </a:br>
            <a:r>
              <a:rPr lang="en-US" sz="3200" dirty="0" smtClean="0">
                <a:latin typeface="+mn-lt"/>
                <a:cs typeface="Arial" pitchFamily="34" charset="0"/>
              </a:rPr>
              <a:t>Real Time GNSS Networks</a:t>
            </a:r>
          </a:p>
        </p:txBody>
      </p:sp>
      <p:sp>
        <p:nvSpPr>
          <p:cNvPr id="59395" name="Content Placeholder 5"/>
          <p:cNvSpPr>
            <a:spLocks noGrp="1"/>
          </p:cNvSpPr>
          <p:nvPr>
            <p:ph idx="1"/>
          </p:nvPr>
        </p:nvSpPr>
        <p:spPr/>
        <p:txBody>
          <a:bodyPr/>
          <a:lstStyle/>
          <a:p>
            <a:pPr>
              <a:lnSpc>
                <a:spcPct val="150000"/>
              </a:lnSpc>
            </a:pPr>
            <a:r>
              <a:rPr lang="en-US" sz="2800" dirty="0" smtClean="0">
                <a:latin typeface="+mn-lt"/>
                <a:cs typeface="Arial" pitchFamily="34" charset="0"/>
              </a:rPr>
              <a:t>Site Considerations</a:t>
            </a:r>
          </a:p>
          <a:p>
            <a:pPr>
              <a:lnSpc>
                <a:spcPct val="150000"/>
              </a:lnSpc>
            </a:pPr>
            <a:r>
              <a:rPr lang="en-US" sz="2800" dirty="0" smtClean="0">
                <a:latin typeface="+mn-lt"/>
                <a:cs typeface="Arial" pitchFamily="34" charset="0"/>
              </a:rPr>
              <a:t>Planning and Design</a:t>
            </a:r>
          </a:p>
          <a:p>
            <a:pPr>
              <a:lnSpc>
                <a:spcPct val="150000"/>
              </a:lnSpc>
            </a:pPr>
            <a:r>
              <a:rPr lang="en-US" sz="2800" dirty="0" smtClean="0">
                <a:latin typeface="+mn-lt"/>
                <a:cs typeface="Arial" pitchFamily="34" charset="0"/>
              </a:rPr>
              <a:t>Administration</a:t>
            </a:r>
          </a:p>
          <a:p>
            <a:pPr>
              <a:lnSpc>
                <a:spcPct val="150000"/>
              </a:lnSpc>
            </a:pPr>
            <a:r>
              <a:rPr lang="en-US" sz="2800" dirty="0" smtClean="0">
                <a:latin typeface="+mn-lt"/>
                <a:cs typeface="Arial" pitchFamily="34" charset="0"/>
              </a:rPr>
              <a:t>Obtaining Station Coordinates Consistent with NAD83 and ITRS</a:t>
            </a:r>
          </a:p>
          <a:p>
            <a:pPr>
              <a:lnSpc>
                <a:spcPct val="150000"/>
              </a:lnSpc>
            </a:pPr>
            <a:r>
              <a:rPr lang="en-US" sz="2800" dirty="0" smtClean="0">
                <a:latin typeface="+mn-lt"/>
                <a:cs typeface="Arial" pitchFamily="34" charset="0"/>
              </a:rPr>
              <a:t>User Best Methods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685800"/>
            <a:ext cx="8229600" cy="1143000"/>
          </a:xfrm>
        </p:spPr>
        <p:txBody>
          <a:bodyPr/>
          <a:lstStyle/>
          <a:p>
            <a:r>
              <a:rPr lang="en-US" sz="2800" dirty="0" smtClean="0">
                <a:latin typeface="+mn-lt"/>
                <a:cs typeface="Arial" pitchFamily="34" charset="0"/>
              </a:rPr>
              <a:t>Obtaining Station Coordinates Consistent with NAD83 and ITRS</a:t>
            </a:r>
            <a:r>
              <a:rPr lang="en-US" sz="3600" dirty="0" smtClean="0">
                <a:latin typeface="+mn-lt"/>
                <a:cs typeface="Arial" pitchFamily="34" charset="0"/>
              </a:rPr>
              <a:t/>
            </a:r>
            <a:br>
              <a:rPr lang="en-US" sz="3600" dirty="0" smtClean="0">
                <a:latin typeface="+mn-lt"/>
                <a:cs typeface="Arial" pitchFamily="34" charset="0"/>
              </a:rPr>
            </a:br>
            <a:endParaRPr lang="en-US" sz="3600" dirty="0" smtClean="0">
              <a:latin typeface="+mn-lt"/>
              <a:cs typeface="Arial" pitchFamily="34" charset="0"/>
            </a:endParaRPr>
          </a:p>
        </p:txBody>
      </p:sp>
      <p:sp>
        <p:nvSpPr>
          <p:cNvPr id="60419" name="Content Placeholder 2"/>
          <p:cNvSpPr>
            <a:spLocks noGrp="1"/>
          </p:cNvSpPr>
          <p:nvPr>
            <p:ph idx="1"/>
          </p:nvPr>
        </p:nvSpPr>
        <p:spPr>
          <a:xfrm>
            <a:off x="304800" y="1676400"/>
            <a:ext cx="8686800" cy="3048000"/>
          </a:xfrm>
        </p:spPr>
        <p:txBody>
          <a:bodyPr/>
          <a:lstStyle/>
          <a:p>
            <a:pPr>
              <a:lnSpc>
                <a:spcPct val="90000"/>
              </a:lnSpc>
              <a:buFont typeface="Calibri" pitchFamily="34" charset="0"/>
              <a:buAutoNum type="arabicPeriod"/>
            </a:pPr>
            <a:r>
              <a:rPr lang="en-US" sz="2000" dirty="0" smtClean="0">
                <a:latin typeface="+mn-lt"/>
                <a:cs typeface="Arial" pitchFamily="34" charset="0"/>
              </a:rPr>
              <a:t>Include a </a:t>
            </a:r>
            <a:r>
              <a:rPr lang="en-US" sz="2000" dirty="0" err="1" smtClean="0">
                <a:latin typeface="+mn-lt"/>
                <a:cs typeface="Arial" pitchFamily="34" charset="0"/>
              </a:rPr>
              <a:t>subnetwork</a:t>
            </a:r>
            <a:r>
              <a:rPr lang="en-US" sz="2000" dirty="0" smtClean="0">
                <a:latin typeface="+mn-lt"/>
                <a:cs typeface="Arial" pitchFamily="34" charset="0"/>
              </a:rPr>
              <a:t> of the RTN into the </a:t>
            </a:r>
            <a:r>
              <a:rPr lang="en-US" sz="2000" u="sng" dirty="0" smtClean="0">
                <a:latin typeface="+mn-lt"/>
                <a:cs typeface="Arial" pitchFamily="34" charset="0"/>
              </a:rPr>
              <a:t>National CORS</a:t>
            </a:r>
            <a:r>
              <a:rPr lang="en-US" sz="2000" dirty="0" smtClean="0">
                <a:latin typeface="+mn-lt"/>
                <a:cs typeface="Arial" pitchFamily="34" charset="0"/>
              </a:rPr>
              <a:t> network. This would be three stations If RTN has less than 30 stations, 10% of RTN with greater than 30 stations. NGS will not distribute/broadcast RTN reference station data.</a:t>
            </a:r>
          </a:p>
          <a:p>
            <a:pPr>
              <a:lnSpc>
                <a:spcPct val="90000"/>
              </a:lnSpc>
              <a:buFont typeface="Calibri" pitchFamily="34" charset="0"/>
              <a:buAutoNum type="arabicPeriod"/>
            </a:pPr>
            <a:endParaRPr lang="en-US" sz="2000" dirty="0" smtClean="0">
              <a:latin typeface="+mn-lt"/>
              <a:cs typeface="Arial" pitchFamily="34" charset="0"/>
            </a:endParaRPr>
          </a:p>
          <a:p>
            <a:pPr>
              <a:lnSpc>
                <a:spcPct val="90000"/>
              </a:lnSpc>
              <a:buFont typeface="Calibri" pitchFamily="34" charset="0"/>
              <a:buAutoNum type="arabicPeriod"/>
            </a:pPr>
            <a:r>
              <a:rPr lang="en-US" sz="2000" dirty="0" smtClean="0">
                <a:latin typeface="+mn-lt"/>
                <a:cs typeface="Arial" pitchFamily="34" charset="0"/>
              </a:rPr>
              <a:t>Align all RTN reference stations coordinates to the CORS network at 2-cm horizontal and 4-cm vertical</a:t>
            </a:r>
          </a:p>
          <a:p>
            <a:pPr>
              <a:lnSpc>
                <a:spcPct val="90000"/>
              </a:lnSpc>
              <a:buFont typeface="Calibri" pitchFamily="34" charset="0"/>
              <a:buAutoNum type="arabicPeriod"/>
            </a:pPr>
            <a:endParaRPr lang="en-US" sz="2000" dirty="0" smtClean="0">
              <a:latin typeface="+mn-lt"/>
              <a:cs typeface="Arial" pitchFamily="34" charset="0"/>
            </a:endParaRPr>
          </a:p>
          <a:p>
            <a:pPr>
              <a:lnSpc>
                <a:spcPct val="90000"/>
              </a:lnSpc>
              <a:buFont typeface="Calibri" pitchFamily="34" charset="0"/>
              <a:buAutoNum type="arabicPeriod"/>
            </a:pPr>
            <a:r>
              <a:rPr lang="en-US" sz="2000" dirty="0" smtClean="0">
                <a:latin typeface="+mn-lt"/>
                <a:cs typeface="Arial" pitchFamily="34" charset="0"/>
              </a:rPr>
              <a:t>For each reference station in the RTN, use the Online Positioning User Service (OPUS) at http://www.ngs.noaa.gov/OPUS/ to test for the </a:t>
            </a:r>
            <a:r>
              <a:rPr lang="en-US" sz="2000" u="sng" dirty="0" smtClean="0">
                <a:latin typeface="+mn-lt"/>
                <a:cs typeface="Arial" pitchFamily="34" charset="0"/>
              </a:rPr>
              <a:t>continued consistency</a:t>
            </a:r>
            <a:r>
              <a:rPr lang="en-US" sz="2000" dirty="0" smtClean="0">
                <a:latin typeface="+mn-lt"/>
                <a:cs typeface="Arial" pitchFamily="34" charset="0"/>
              </a:rPr>
              <a:t> of its adopted positional coordinates and velocity on a daily basis, and revise the station’s adopted coordinates and/or velocity if the tests reveal a need to do so. </a:t>
            </a:r>
          </a:p>
          <a:p>
            <a:pPr>
              <a:lnSpc>
                <a:spcPct val="90000"/>
              </a:lnSpc>
            </a:pPr>
            <a:endParaRPr lang="en-US" sz="2800" dirty="0" smtClean="0">
              <a:solidFill>
                <a:schemeClr val="accent2"/>
              </a:solidFill>
              <a:latin typeface="+mn-lt"/>
              <a:cs typeface="Arial"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533400"/>
            <a:ext cx="8458200" cy="838200"/>
          </a:xfrm>
        </p:spPr>
        <p:txBody>
          <a:bodyPr/>
          <a:lstStyle/>
          <a:p>
            <a:pPr eaLnBrk="1" hangingPunct="1">
              <a:defRPr/>
            </a:pPr>
            <a:r>
              <a:rPr lang="en-US" dirty="0" smtClean="0">
                <a:solidFill>
                  <a:schemeClr val="tx2">
                    <a:lumMod val="75000"/>
                  </a:schemeClr>
                </a:solidFill>
                <a:latin typeface="+mn-lt"/>
                <a:cs typeface="Arial" pitchFamily="34" charset="0"/>
              </a:rPr>
              <a:t>Best methods from the Guidelines:</a:t>
            </a:r>
            <a:br>
              <a:rPr lang="en-US" dirty="0" smtClean="0">
                <a:solidFill>
                  <a:schemeClr val="tx2">
                    <a:lumMod val="75000"/>
                  </a:schemeClr>
                </a:solidFill>
                <a:latin typeface="+mn-lt"/>
                <a:cs typeface="Arial" pitchFamily="34" charset="0"/>
              </a:rPr>
            </a:br>
            <a:r>
              <a:rPr lang="en-US" u="sng" dirty="0" smtClean="0">
                <a:solidFill>
                  <a:schemeClr val="tx2">
                    <a:lumMod val="75000"/>
                  </a:schemeClr>
                </a:solidFill>
                <a:latin typeface="+mn-lt"/>
                <a:cs typeface="Arial" pitchFamily="34" charset="0"/>
              </a:rPr>
              <a:t>The 7 “C’S” of NOAA’s NGS</a:t>
            </a:r>
          </a:p>
        </p:txBody>
      </p:sp>
      <p:sp>
        <p:nvSpPr>
          <p:cNvPr id="61443" name="Rectangle 3"/>
          <p:cNvSpPr>
            <a:spLocks noGrp="1" noChangeArrowheads="1"/>
          </p:cNvSpPr>
          <p:nvPr>
            <p:ph idx="1"/>
          </p:nvPr>
        </p:nvSpPr>
        <p:spPr>
          <a:xfrm>
            <a:off x="1143000" y="2590800"/>
            <a:ext cx="7162800" cy="3048000"/>
          </a:xfrm>
        </p:spPr>
        <p:txBody>
          <a:bodyPr/>
          <a:lstStyle/>
          <a:p>
            <a:pPr eaLnBrk="1" hangingPunct="1">
              <a:lnSpc>
                <a:spcPct val="90000"/>
              </a:lnSpc>
            </a:pPr>
            <a:r>
              <a:rPr lang="en-US" sz="2600" dirty="0" smtClean="0">
                <a:latin typeface="+mn-lt"/>
                <a:cs typeface="Arial" pitchFamily="34" charset="0"/>
              </a:rPr>
              <a:t>Check  Equipment</a:t>
            </a:r>
          </a:p>
          <a:p>
            <a:pPr eaLnBrk="1" hangingPunct="1">
              <a:lnSpc>
                <a:spcPct val="90000"/>
              </a:lnSpc>
            </a:pPr>
            <a:r>
              <a:rPr lang="en-US" sz="2600" dirty="0" smtClean="0">
                <a:latin typeface="+mn-lt"/>
                <a:cs typeface="Arial" pitchFamily="34" charset="0"/>
              </a:rPr>
              <a:t>Communication</a:t>
            </a:r>
          </a:p>
          <a:p>
            <a:pPr eaLnBrk="1" hangingPunct="1">
              <a:lnSpc>
                <a:spcPct val="90000"/>
              </a:lnSpc>
            </a:pPr>
            <a:r>
              <a:rPr lang="en-US" sz="2600" dirty="0" smtClean="0">
                <a:latin typeface="+mn-lt"/>
                <a:cs typeface="Arial" pitchFamily="34" charset="0"/>
              </a:rPr>
              <a:t>Conditions</a:t>
            </a:r>
          </a:p>
          <a:p>
            <a:pPr eaLnBrk="1" hangingPunct="1">
              <a:lnSpc>
                <a:spcPct val="90000"/>
              </a:lnSpc>
            </a:pPr>
            <a:r>
              <a:rPr lang="en-US" sz="2600" dirty="0" smtClean="0">
                <a:latin typeface="+mn-lt"/>
                <a:cs typeface="Arial" pitchFamily="34" charset="0"/>
              </a:rPr>
              <a:t>Calibration (or not)</a:t>
            </a:r>
          </a:p>
          <a:p>
            <a:pPr eaLnBrk="1" hangingPunct="1">
              <a:lnSpc>
                <a:spcPct val="90000"/>
              </a:lnSpc>
            </a:pPr>
            <a:r>
              <a:rPr lang="en-US" sz="2600" dirty="0" smtClean="0">
                <a:latin typeface="+mn-lt"/>
                <a:cs typeface="Arial" pitchFamily="34" charset="0"/>
              </a:rPr>
              <a:t>Coordinates</a:t>
            </a:r>
          </a:p>
          <a:p>
            <a:pPr eaLnBrk="1" hangingPunct="1">
              <a:lnSpc>
                <a:spcPct val="90000"/>
              </a:lnSpc>
            </a:pPr>
            <a:r>
              <a:rPr lang="en-US" sz="2600" dirty="0" smtClean="0">
                <a:latin typeface="+mn-lt"/>
                <a:cs typeface="Arial" pitchFamily="34" charset="0"/>
              </a:rPr>
              <a:t>Collection</a:t>
            </a:r>
          </a:p>
          <a:p>
            <a:pPr eaLnBrk="1" hangingPunct="1">
              <a:lnSpc>
                <a:spcPct val="90000"/>
              </a:lnSpc>
            </a:pPr>
            <a:r>
              <a:rPr lang="en-US" sz="2600" dirty="0" smtClean="0">
                <a:latin typeface="+mn-lt"/>
                <a:cs typeface="Arial" pitchFamily="34" charset="0"/>
              </a:rPr>
              <a:t>Confidence</a:t>
            </a:r>
          </a:p>
        </p:txBody>
      </p:sp>
      <p:sp>
        <p:nvSpPr>
          <p:cNvPr id="90116" name="Rectangle 4"/>
          <p:cNvSpPr>
            <a:spLocks noChangeArrowheads="1"/>
          </p:cNvSpPr>
          <p:nvPr/>
        </p:nvSpPr>
        <p:spPr bwMode="auto">
          <a:xfrm>
            <a:off x="304800" y="1600200"/>
            <a:ext cx="8458200" cy="838200"/>
          </a:xfrm>
          <a:prstGeom prst="rect">
            <a:avLst/>
          </a:prstGeom>
          <a:noFill/>
          <a:ln w="9525">
            <a:noFill/>
            <a:miter lim="800000"/>
            <a:headEnd/>
            <a:tailEnd/>
          </a:ln>
        </p:spPr>
        <p:txBody>
          <a:bodyPr anchor="ctr"/>
          <a:lstStyle/>
          <a:p>
            <a:pPr algn="ctr">
              <a:defRPr/>
            </a:pPr>
            <a:r>
              <a:rPr lang="en-US" sz="2800" i="1" u="sng" dirty="0">
                <a:solidFill>
                  <a:schemeClr val="accent6"/>
                </a:solidFill>
                <a:latin typeface="Arial" charset="0"/>
                <a:cs typeface="Arial" charset="0"/>
              </a:rPr>
              <a:t>The Control is at the Pole</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6200" y="457200"/>
            <a:ext cx="8458200" cy="685800"/>
          </a:xfrm>
        </p:spPr>
        <p:txBody>
          <a:bodyPr/>
          <a:lstStyle/>
          <a:p>
            <a:pPr eaLnBrk="1" hangingPunct="1">
              <a:defRPr/>
            </a:pPr>
            <a:r>
              <a:rPr lang="en-US" sz="3200" dirty="0" smtClean="0">
                <a:solidFill>
                  <a:schemeClr val="tx2">
                    <a:lumMod val="75000"/>
                  </a:schemeClr>
                </a:solidFill>
                <a:latin typeface="+mn-lt"/>
                <a:cs typeface="Arial" pitchFamily="34" charset="0"/>
              </a:rPr>
              <a:t>Expediting The Guidelines</a:t>
            </a:r>
          </a:p>
        </p:txBody>
      </p:sp>
      <p:sp>
        <p:nvSpPr>
          <p:cNvPr id="62467" name="Rectangle 3"/>
          <p:cNvSpPr>
            <a:spLocks noGrp="1" noChangeArrowheads="1"/>
          </p:cNvSpPr>
          <p:nvPr>
            <p:ph idx="1"/>
          </p:nvPr>
        </p:nvSpPr>
        <p:spPr>
          <a:xfrm>
            <a:off x="685800" y="1524000"/>
            <a:ext cx="7162800" cy="4876800"/>
          </a:xfrm>
        </p:spPr>
        <p:txBody>
          <a:bodyPr/>
          <a:lstStyle/>
          <a:p>
            <a:pPr eaLnBrk="1" hangingPunct="1">
              <a:buFontTx/>
              <a:buNone/>
            </a:pPr>
            <a:r>
              <a:rPr lang="en-US" sz="2200" dirty="0" smtClean="0">
                <a:latin typeface="+mn-lt"/>
                <a:cs typeface="Arial" pitchFamily="34" charset="0"/>
              </a:rPr>
              <a:t>	The NGS Encourages RTN Users and Administrators to become </a:t>
            </a:r>
            <a:r>
              <a:rPr lang="en-US" sz="2200" u="sng" dirty="0" smtClean="0">
                <a:solidFill>
                  <a:srgbClr val="FF3300"/>
                </a:solidFill>
                <a:latin typeface="+mn-lt"/>
                <a:cs typeface="Arial" pitchFamily="34" charset="0"/>
              </a:rPr>
              <a:t>Cooperative Partners</a:t>
            </a:r>
            <a:r>
              <a:rPr lang="en-US" sz="2200" dirty="0" smtClean="0">
                <a:latin typeface="+mn-lt"/>
                <a:cs typeface="Arial" pitchFamily="34" charset="0"/>
              </a:rPr>
              <a:t> to Provide Input that will Enable Valuable Documents to be Drafted that will Benefit the Public Welfare.</a:t>
            </a:r>
            <a:br>
              <a:rPr lang="en-US" sz="2200" dirty="0" smtClean="0">
                <a:latin typeface="+mn-lt"/>
                <a:cs typeface="Arial" pitchFamily="34" charset="0"/>
              </a:rPr>
            </a:br>
            <a:r>
              <a:rPr lang="en-US" sz="2200" dirty="0" smtClean="0">
                <a:latin typeface="+mn-lt"/>
                <a:cs typeface="Arial" pitchFamily="34" charset="0"/>
              </a:rPr>
              <a:t/>
            </a:r>
            <a:br>
              <a:rPr lang="en-US" sz="2200" dirty="0" smtClean="0">
                <a:latin typeface="+mn-lt"/>
                <a:cs typeface="Arial" pitchFamily="34" charset="0"/>
              </a:rPr>
            </a:br>
            <a:r>
              <a:rPr lang="en-US" sz="2200" dirty="0" smtClean="0">
                <a:latin typeface="+mn-lt"/>
                <a:cs typeface="Arial" pitchFamily="34" charset="0"/>
              </a:rPr>
              <a:t>- Establishing Reference Stations</a:t>
            </a:r>
          </a:p>
          <a:p>
            <a:pPr eaLnBrk="1" hangingPunct="1">
              <a:buFontTx/>
              <a:buNone/>
            </a:pPr>
            <a:r>
              <a:rPr lang="en-US" sz="2200" dirty="0" smtClean="0">
                <a:latin typeface="+mn-lt"/>
                <a:cs typeface="Arial" pitchFamily="34" charset="0"/>
              </a:rPr>
              <a:t>	- Adjusting Networks</a:t>
            </a:r>
            <a:br>
              <a:rPr lang="en-US" sz="2200" dirty="0" smtClean="0">
                <a:latin typeface="+mn-lt"/>
                <a:cs typeface="Arial" pitchFamily="34" charset="0"/>
              </a:rPr>
            </a:br>
            <a:r>
              <a:rPr lang="en-US" sz="2200" dirty="0" smtClean="0">
                <a:latin typeface="+mn-lt"/>
                <a:cs typeface="Arial" pitchFamily="34" charset="0"/>
              </a:rPr>
              <a:t>- Accuracy Expectations Vs. Obtained</a:t>
            </a:r>
            <a:br>
              <a:rPr lang="en-US" sz="2200" dirty="0" smtClean="0">
                <a:latin typeface="+mn-lt"/>
                <a:cs typeface="Arial" pitchFamily="34" charset="0"/>
              </a:rPr>
            </a:br>
            <a:r>
              <a:rPr lang="en-US" sz="2200" dirty="0" smtClean="0">
                <a:latin typeface="+mn-lt"/>
                <a:cs typeface="Arial" pitchFamily="34" charset="0"/>
              </a:rPr>
              <a:t>- Baseline Distances</a:t>
            </a:r>
          </a:p>
          <a:p>
            <a:pPr eaLnBrk="1" hangingPunct="1">
              <a:buFontTx/>
              <a:buNone/>
            </a:pPr>
            <a:r>
              <a:rPr lang="en-US" sz="2200" dirty="0" smtClean="0">
                <a:latin typeface="+mn-lt"/>
                <a:cs typeface="Arial" pitchFamily="34" charset="0"/>
              </a:rPr>
              <a:t>	- Error Modeling</a:t>
            </a:r>
            <a:br>
              <a:rPr lang="en-US" sz="2200" dirty="0" smtClean="0">
                <a:latin typeface="+mn-lt"/>
                <a:cs typeface="Arial" pitchFamily="34" charset="0"/>
              </a:rPr>
            </a:br>
            <a:r>
              <a:rPr lang="en-US" sz="2200" dirty="0" smtClean="0">
                <a:latin typeface="+mn-lt"/>
                <a:cs typeface="Arial" pitchFamily="34" charset="0"/>
              </a:rPr>
              <a:t>- Communication Issues</a:t>
            </a:r>
          </a:p>
          <a:p>
            <a:pPr eaLnBrk="1" hangingPunct="1">
              <a:buFontTx/>
              <a:buNone/>
            </a:pPr>
            <a:endParaRPr lang="en-US" sz="2200" dirty="0" smtClean="0">
              <a:latin typeface="+mn-lt"/>
              <a:cs typeface="Arial" pitchFamily="34"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685800"/>
            <a:ext cx="8458200" cy="609600"/>
          </a:xfrm>
        </p:spPr>
        <p:txBody>
          <a:bodyPr/>
          <a:lstStyle/>
          <a:p>
            <a:pPr eaLnBrk="1" hangingPunct="1">
              <a:defRPr/>
            </a:pPr>
            <a:r>
              <a:rPr lang="en-US" sz="2800" dirty="0" smtClean="0">
                <a:solidFill>
                  <a:schemeClr val="tx2">
                    <a:lumMod val="75000"/>
                  </a:schemeClr>
                </a:solidFill>
                <a:latin typeface="+mn-lt"/>
                <a:cs typeface="Arial" pitchFamily="34" charset="0"/>
              </a:rPr>
              <a:t>Real Time Networks (RTN)</a:t>
            </a:r>
            <a:br>
              <a:rPr lang="en-US" sz="2800" dirty="0" smtClean="0">
                <a:solidFill>
                  <a:schemeClr val="tx2">
                    <a:lumMod val="75000"/>
                  </a:schemeClr>
                </a:solidFill>
                <a:latin typeface="+mn-lt"/>
                <a:cs typeface="Arial" pitchFamily="34" charset="0"/>
              </a:rPr>
            </a:br>
            <a:r>
              <a:rPr lang="en-US" sz="2800" dirty="0" smtClean="0">
                <a:solidFill>
                  <a:schemeClr val="tx2">
                    <a:lumMod val="75000"/>
                  </a:schemeClr>
                </a:solidFill>
                <a:latin typeface="+mn-lt"/>
                <a:cs typeface="Arial" pitchFamily="34" charset="0"/>
              </a:rPr>
              <a:t>Considerations</a:t>
            </a:r>
          </a:p>
        </p:txBody>
      </p:sp>
      <p:sp>
        <p:nvSpPr>
          <p:cNvPr id="63491" name="Rectangle 3"/>
          <p:cNvSpPr>
            <a:spLocks noGrp="1" noChangeArrowheads="1"/>
          </p:cNvSpPr>
          <p:nvPr>
            <p:ph idx="1"/>
          </p:nvPr>
        </p:nvSpPr>
        <p:spPr>
          <a:xfrm>
            <a:off x="1143000" y="1371600"/>
            <a:ext cx="7543800" cy="4343400"/>
          </a:xfrm>
        </p:spPr>
        <p:txBody>
          <a:bodyPr/>
          <a:lstStyle/>
          <a:p>
            <a:pPr eaLnBrk="1" hangingPunct="1">
              <a:lnSpc>
                <a:spcPct val="90000"/>
              </a:lnSpc>
              <a:buFontTx/>
              <a:buNone/>
            </a:pPr>
            <a:endParaRPr lang="en-US" sz="2400" b="1" dirty="0" smtClean="0">
              <a:solidFill>
                <a:schemeClr val="accent2"/>
              </a:solidFill>
              <a:latin typeface="+mn-lt"/>
              <a:cs typeface="Arial" pitchFamily="34" charset="0"/>
            </a:endParaRPr>
          </a:p>
          <a:p>
            <a:pPr eaLnBrk="1" hangingPunct="1">
              <a:lnSpc>
                <a:spcPct val="90000"/>
              </a:lnSpc>
              <a:spcAft>
                <a:spcPts val="600"/>
              </a:spcAft>
            </a:pPr>
            <a:r>
              <a:rPr lang="en-US" sz="2400" dirty="0" smtClean="0">
                <a:latin typeface="+mn-lt"/>
                <a:cs typeface="Arial" pitchFamily="34" charset="0"/>
              </a:rPr>
              <a:t>How Are They Established? </a:t>
            </a:r>
          </a:p>
          <a:p>
            <a:pPr eaLnBrk="1" hangingPunct="1">
              <a:lnSpc>
                <a:spcPct val="90000"/>
              </a:lnSpc>
              <a:spcAft>
                <a:spcPts val="600"/>
              </a:spcAft>
            </a:pPr>
            <a:r>
              <a:rPr lang="en-US" sz="2400" dirty="0" smtClean="0">
                <a:latin typeface="+mn-lt"/>
                <a:cs typeface="Arial" pitchFamily="34" charset="0"/>
              </a:rPr>
              <a:t>How Are Their Coordinates Computed? Are They Consistent? </a:t>
            </a:r>
          </a:p>
          <a:p>
            <a:pPr eaLnBrk="1" hangingPunct="1">
              <a:lnSpc>
                <a:spcPct val="90000"/>
              </a:lnSpc>
              <a:spcAft>
                <a:spcPts val="600"/>
              </a:spcAft>
            </a:pPr>
            <a:r>
              <a:rPr lang="en-US" sz="2400" dirty="0" smtClean="0">
                <a:latin typeface="+mn-lt"/>
                <a:cs typeface="Arial" pitchFamily="34" charset="0"/>
              </a:rPr>
              <a:t>How Is The Network Adjusted? </a:t>
            </a:r>
          </a:p>
          <a:p>
            <a:pPr eaLnBrk="1" hangingPunct="1">
              <a:lnSpc>
                <a:spcPct val="90000"/>
              </a:lnSpc>
              <a:spcAft>
                <a:spcPts val="600"/>
              </a:spcAft>
            </a:pPr>
            <a:r>
              <a:rPr lang="en-US" sz="2400" dirty="0" smtClean="0">
                <a:latin typeface="+mn-lt"/>
                <a:cs typeface="Arial" pitchFamily="34" charset="0"/>
              </a:rPr>
              <a:t>How Does The RTN Align To The NSRS? </a:t>
            </a:r>
          </a:p>
          <a:p>
            <a:pPr eaLnBrk="1" hangingPunct="1">
              <a:lnSpc>
                <a:spcPct val="90000"/>
              </a:lnSpc>
              <a:spcAft>
                <a:spcPts val="600"/>
              </a:spcAft>
            </a:pPr>
            <a:r>
              <a:rPr lang="en-US" sz="2400" dirty="0" smtClean="0">
                <a:latin typeface="+mn-lt"/>
                <a:cs typeface="Arial" pitchFamily="34" charset="0"/>
              </a:rPr>
              <a:t>Can Users Use Any Manufacturers’ Equipment In The RTN?</a:t>
            </a:r>
          </a:p>
          <a:p>
            <a:pPr eaLnBrk="1" hangingPunct="1">
              <a:lnSpc>
                <a:spcPct val="90000"/>
              </a:lnSpc>
              <a:spcAft>
                <a:spcPts val="600"/>
              </a:spcAft>
            </a:pPr>
            <a:r>
              <a:rPr lang="en-US" sz="2400" dirty="0" smtClean="0">
                <a:latin typeface="+mn-lt"/>
                <a:cs typeface="Arial" pitchFamily="34" charset="0"/>
              </a:rPr>
              <a:t>Do Overlapping Networks Give The Same Coordinates?</a:t>
            </a:r>
          </a:p>
          <a:p>
            <a:pPr eaLnBrk="1" hangingPunct="1">
              <a:lnSpc>
                <a:spcPct val="90000"/>
              </a:lnSpc>
              <a:spcAft>
                <a:spcPts val="600"/>
              </a:spcAft>
            </a:pPr>
            <a:r>
              <a:rPr lang="en-US" sz="2400" dirty="0" smtClean="0">
                <a:latin typeface="+mn-lt"/>
                <a:cs typeface="Arial" pitchFamily="34" charset="0"/>
              </a:rPr>
              <a:t>What Are The Field Accuracies?</a:t>
            </a:r>
          </a:p>
        </p:txBody>
      </p:sp>
      <p:sp>
        <p:nvSpPr>
          <p:cNvPr id="18436" name="Rectangle 4"/>
          <p:cNvSpPr>
            <a:spLocks noChangeArrowheads="1"/>
          </p:cNvSpPr>
          <p:nvPr/>
        </p:nvSpPr>
        <p:spPr bwMode="auto">
          <a:xfrm>
            <a:off x="3429000" y="1600200"/>
            <a:ext cx="1752600" cy="3770263"/>
          </a:xfrm>
          <a:prstGeom prst="rect">
            <a:avLst/>
          </a:prstGeom>
          <a:noFill/>
          <a:ln w="9525">
            <a:noFill/>
            <a:miter lim="800000"/>
            <a:headEnd/>
            <a:tailEnd/>
          </a:ln>
          <a:effectLst>
            <a:outerShdw blurRad="76200" dir="13500000" sy="23000" kx="1200000" algn="br" rotWithShape="0">
              <a:prstClr val="black">
                <a:alpha val="20000"/>
              </a:prstClr>
            </a:outerShdw>
          </a:effectLst>
          <a:scene3d>
            <a:camera prst="obliqueTopLeft"/>
            <a:lightRig rig="threePt" dir="t"/>
          </a:scene3d>
        </p:spPr>
        <p:txBody>
          <a:bodyPr>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defRPr/>
            </a:pPr>
            <a:r>
              <a:rPr lang="en-US" sz="23900" b="1" dirty="0">
                <a:ln/>
                <a:solidFill>
                  <a:schemeClr val="accent5">
                    <a:tint val="50000"/>
                    <a:satMod val="180000"/>
                  </a:schemeClr>
                </a:solidFill>
              </a:rPr>
              <a:t>?</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457200"/>
            <a:ext cx="8458200" cy="609600"/>
          </a:xfrm>
        </p:spPr>
        <p:txBody>
          <a:bodyPr/>
          <a:lstStyle/>
          <a:p>
            <a:pPr eaLnBrk="1" hangingPunct="1">
              <a:defRPr/>
            </a:pPr>
            <a:r>
              <a:rPr lang="en-US" sz="3600" dirty="0" smtClean="0">
                <a:solidFill>
                  <a:schemeClr val="tx2">
                    <a:lumMod val="75000"/>
                  </a:schemeClr>
                </a:solidFill>
                <a:latin typeface="+mn-lt"/>
                <a:cs typeface="Arial" pitchFamily="34" charset="0"/>
              </a:rPr>
              <a:t>Real-Time Considerations</a:t>
            </a:r>
          </a:p>
        </p:txBody>
      </p:sp>
      <p:sp>
        <p:nvSpPr>
          <p:cNvPr id="64515" name="Rectangle 3"/>
          <p:cNvSpPr>
            <a:spLocks noGrp="1" noChangeArrowheads="1"/>
          </p:cNvSpPr>
          <p:nvPr>
            <p:ph idx="1"/>
          </p:nvPr>
        </p:nvSpPr>
        <p:spPr>
          <a:xfrm>
            <a:off x="914400" y="1371600"/>
            <a:ext cx="7696200" cy="5334000"/>
          </a:xfrm>
        </p:spPr>
        <p:txBody>
          <a:bodyPr/>
          <a:lstStyle/>
          <a:p>
            <a:pPr eaLnBrk="1" hangingPunct="1">
              <a:lnSpc>
                <a:spcPct val="90000"/>
              </a:lnSpc>
              <a:spcAft>
                <a:spcPts val="1200"/>
              </a:spcAft>
            </a:pPr>
            <a:r>
              <a:rPr lang="en-US" sz="2800" dirty="0" smtClean="0">
                <a:latin typeface="+mn-lt"/>
                <a:cs typeface="Arial" pitchFamily="34" charset="0"/>
              </a:rPr>
              <a:t>Passive / Active</a:t>
            </a:r>
          </a:p>
          <a:p>
            <a:pPr eaLnBrk="1" hangingPunct="1">
              <a:lnSpc>
                <a:spcPct val="90000"/>
              </a:lnSpc>
              <a:spcAft>
                <a:spcPts val="1200"/>
              </a:spcAft>
            </a:pPr>
            <a:r>
              <a:rPr lang="en-US" sz="2800" dirty="0" smtClean="0">
                <a:latin typeface="+mn-lt"/>
                <a:cs typeface="Arial" pitchFamily="34" charset="0"/>
              </a:rPr>
              <a:t>Datums &amp; Adjustment Epochs</a:t>
            </a:r>
          </a:p>
          <a:p>
            <a:pPr eaLnBrk="1" hangingPunct="1">
              <a:lnSpc>
                <a:spcPct val="90000"/>
              </a:lnSpc>
              <a:spcAft>
                <a:spcPts val="1200"/>
              </a:spcAft>
            </a:pPr>
            <a:r>
              <a:rPr lang="en-US" sz="2800" dirty="0" smtClean="0">
                <a:latin typeface="+mn-lt"/>
                <a:cs typeface="Arial" pitchFamily="34" charset="0"/>
              </a:rPr>
              <a:t>Geoid + Ellipsoid / Calibrate</a:t>
            </a:r>
          </a:p>
          <a:p>
            <a:pPr eaLnBrk="1" hangingPunct="1">
              <a:lnSpc>
                <a:spcPct val="90000"/>
              </a:lnSpc>
              <a:spcAft>
                <a:spcPts val="1200"/>
              </a:spcAft>
            </a:pPr>
            <a:r>
              <a:rPr lang="en-US" sz="2800" dirty="0" smtClean="0">
                <a:latin typeface="+mn-lt"/>
                <a:cs typeface="Arial" pitchFamily="34" charset="0"/>
              </a:rPr>
              <a:t>Single Base / RTN</a:t>
            </a:r>
          </a:p>
          <a:p>
            <a:pPr eaLnBrk="1" hangingPunct="1">
              <a:lnSpc>
                <a:spcPct val="90000"/>
              </a:lnSpc>
              <a:spcAft>
                <a:spcPts val="1200"/>
              </a:spcAft>
            </a:pPr>
            <a:r>
              <a:rPr lang="en-US" sz="2800" dirty="0" smtClean="0">
                <a:latin typeface="+mn-lt"/>
                <a:cs typeface="Arial" pitchFamily="34" charset="0"/>
              </a:rPr>
              <a:t>GNSS / GPS</a:t>
            </a:r>
          </a:p>
          <a:p>
            <a:pPr eaLnBrk="1" hangingPunct="1">
              <a:lnSpc>
                <a:spcPct val="90000"/>
              </a:lnSpc>
              <a:spcAft>
                <a:spcPts val="1200"/>
              </a:spcAft>
            </a:pPr>
            <a:r>
              <a:rPr lang="en-US" sz="2800" dirty="0" smtClean="0">
                <a:latin typeface="+mn-lt"/>
                <a:cs typeface="Arial" pitchFamily="34" charset="0"/>
              </a:rPr>
              <a:t>Grid / Ground</a:t>
            </a:r>
          </a:p>
        </p:txBody>
      </p:sp>
    </p:spTree>
  </p:cSld>
  <p:clrMapOvr>
    <a:masterClrMapping/>
  </p:clrMapOvr>
  <p:transition spd="med">
    <p:wipe di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81000" y="609600"/>
            <a:ext cx="8458200" cy="533400"/>
          </a:xfrm>
        </p:spPr>
        <p:txBody>
          <a:bodyPr/>
          <a:lstStyle/>
          <a:p>
            <a:pPr eaLnBrk="1" hangingPunct="1">
              <a:defRPr/>
            </a:pPr>
            <a:r>
              <a:rPr lang="en-US" sz="3600" dirty="0" smtClean="0">
                <a:solidFill>
                  <a:schemeClr val="tx2">
                    <a:lumMod val="75000"/>
                  </a:schemeClr>
                </a:solidFill>
                <a:latin typeface="+mn-lt"/>
                <a:cs typeface="Arial" pitchFamily="34" charset="0"/>
              </a:rPr>
              <a:t>Some RT Field Considerations</a:t>
            </a:r>
          </a:p>
        </p:txBody>
      </p:sp>
      <p:sp>
        <p:nvSpPr>
          <p:cNvPr id="65539" name="Rectangle 3"/>
          <p:cNvSpPr>
            <a:spLocks noChangeArrowheads="1"/>
          </p:cNvSpPr>
          <p:nvPr/>
        </p:nvSpPr>
        <p:spPr bwMode="auto">
          <a:xfrm>
            <a:off x="0" y="1299463"/>
            <a:ext cx="4876800" cy="4478149"/>
          </a:xfrm>
          <a:prstGeom prst="rect">
            <a:avLst/>
          </a:prstGeom>
          <a:noFill/>
          <a:ln w="15875" algn="ctr">
            <a:noFill/>
            <a:miter lim="800000"/>
            <a:headEnd/>
            <a:tailEnd/>
          </a:ln>
        </p:spPr>
        <p:txBody>
          <a:bodyPr wrap="square" anchor="ctr">
            <a:spAutoFit/>
          </a:bodyPr>
          <a:lstStyle/>
          <a:p>
            <a:r>
              <a:rPr lang="en-US" dirty="0"/>
              <a:t> - Multipath</a:t>
            </a:r>
          </a:p>
          <a:p>
            <a:r>
              <a:rPr lang="en-US" dirty="0"/>
              <a:t> - Position Dilution of Precision (PDOP)</a:t>
            </a:r>
          </a:p>
          <a:p>
            <a:r>
              <a:rPr lang="en-US" dirty="0"/>
              <a:t> - Baseline Root Mean Square (RMS)</a:t>
            </a:r>
          </a:p>
          <a:p>
            <a:r>
              <a:rPr lang="en-US" dirty="0"/>
              <a:t> - Number of satellites</a:t>
            </a:r>
          </a:p>
          <a:p>
            <a:r>
              <a:rPr lang="en-US" dirty="0"/>
              <a:t> - Elevation mask (or cut-off angle)</a:t>
            </a:r>
          </a:p>
          <a:p>
            <a:r>
              <a:rPr lang="en-US" dirty="0"/>
              <a:t> - Base accuracy (datum level, local </a:t>
            </a:r>
          </a:p>
          <a:p>
            <a:r>
              <a:rPr lang="en-US" dirty="0"/>
              <a:t>   level)</a:t>
            </a:r>
          </a:p>
          <a:p>
            <a:r>
              <a:rPr lang="en-US" dirty="0"/>
              <a:t> - Base security</a:t>
            </a:r>
          </a:p>
          <a:p>
            <a:r>
              <a:rPr lang="en-US" dirty="0"/>
              <a:t> - Redundancy, redundancy, </a:t>
            </a:r>
          </a:p>
          <a:p>
            <a:r>
              <a:rPr lang="en-US" dirty="0"/>
              <a:t>   redundancy</a:t>
            </a:r>
          </a:p>
          <a:p>
            <a:r>
              <a:rPr lang="en-US" dirty="0"/>
              <a:t> - Part(s) Per Million Error (</a:t>
            </a:r>
            <a:r>
              <a:rPr lang="en-US" dirty="0" err="1"/>
              <a:t>ppm</a:t>
            </a:r>
            <a:r>
              <a:rPr lang="en-US" dirty="0"/>
              <a:t>) – </a:t>
            </a:r>
          </a:p>
          <a:p>
            <a:r>
              <a:rPr lang="en-US" dirty="0"/>
              <a:t>   </a:t>
            </a:r>
            <a:r>
              <a:rPr lang="en-US" dirty="0" err="1"/>
              <a:t>iono</a:t>
            </a:r>
            <a:r>
              <a:rPr lang="en-US" dirty="0"/>
              <a:t>, </a:t>
            </a:r>
            <a:r>
              <a:rPr lang="en-US" dirty="0" err="1"/>
              <a:t>tropo</a:t>
            </a:r>
            <a:r>
              <a:rPr lang="en-US" dirty="0"/>
              <a:t> models,</a:t>
            </a:r>
          </a:p>
          <a:p>
            <a:r>
              <a:rPr lang="en-US" dirty="0"/>
              <a:t>   orbit errors</a:t>
            </a:r>
          </a:p>
          <a:p>
            <a:r>
              <a:rPr lang="en-US" dirty="0"/>
              <a:t> - Space weather- sunspot numbers,</a:t>
            </a:r>
          </a:p>
          <a:p>
            <a:r>
              <a:rPr lang="en-US" dirty="0"/>
              <a:t>   solar maximum</a:t>
            </a:r>
          </a:p>
          <a:p>
            <a:r>
              <a:rPr lang="en-US" sz="1500" dirty="0"/>
              <a:t> </a:t>
            </a:r>
          </a:p>
        </p:txBody>
      </p:sp>
      <p:sp>
        <p:nvSpPr>
          <p:cNvPr id="65540" name="Rectangle 3"/>
          <p:cNvSpPr>
            <a:spLocks noChangeArrowheads="1"/>
          </p:cNvSpPr>
          <p:nvPr/>
        </p:nvSpPr>
        <p:spPr bwMode="auto">
          <a:xfrm>
            <a:off x="4522788" y="1204556"/>
            <a:ext cx="4621212" cy="4801314"/>
          </a:xfrm>
          <a:prstGeom prst="rect">
            <a:avLst/>
          </a:prstGeom>
          <a:solidFill>
            <a:schemeClr val="bg1"/>
          </a:solidFill>
          <a:ln w="15875" algn="ctr">
            <a:noFill/>
            <a:miter lim="800000"/>
            <a:headEnd/>
            <a:tailEnd/>
          </a:ln>
        </p:spPr>
        <p:txBody>
          <a:bodyPr wrap="square" anchor="ctr">
            <a:spAutoFit/>
          </a:bodyPr>
          <a:lstStyle/>
          <a:p>
            <a:r>
              <a:rPr lang="en-US" sz="1500" dirty="0"/>
              <a:t> </a:t>
            </a:r>
            <a:r>
              <a:rPr lang="en-US" dirty="0"/>
              <a:t>- Geoid quality</a:t>
            </a:r>
          </a:p>
          <a:p>
            <a:r>
              <a:rPr lang="en-US" dirty="0"/>
              <a:t> - Site calibrations (a.k.a. Localizations)</a:t>
            </a:r>
          </a:p>
          <a:p>
            <a:r>
              <a:rPr lang="en-US" dirty="0"/>
              <a:t> - Bubble adjustment</a:t>
            </a:r>
          </a:p>
          <a:p>
            <a:r>
              <a:rPr lang="en-US" dirty="0"/>
              <a:t> - Latency, update rate</a:t>
            </a:r>
          </a:p>
          <a:p>
            <a:r>
              <a:rPr lang="en-US" dirty="0"/>
              <a:t> - Fixed and float solutions</a:t>
            </a:r>
          </a:p>
          <a:p>
            <a:r>
              <a:rPr lang="en-US" dirty="0"/>
              <a:t> - Accuracy versus Precision</a:t>
            </a:r>
          </a:p>
          <a:p>
            <a:r>
              <a:rPr lang="en-US" dirty="0"/>
              <a:t> - Signal to Noise Ratio (S/N or C/N0)</a:t>
            </a:r>
          </a:p>
          <a:p>
            <a:r>
              <a:rPr lang="en-US" dirty="0"/>
              <a:t> - Carrier phase</a:t>
            </a:r>
          </a:p>
          <a:p>
            <a:r>
              <a:rPr lang="en-US" dirty="0"/>
              <a:t> - Code phase</a:t>
            </a:r>
          </a:p>
          <a:p>
            <a:r>
              <a:rPr lang="en-US" dirty="0"/>
              <a:t> - VHF/UHF radio communication</a:t>
            </a:r>
          </a:p>
          <a:p>
            <a:r>
              <a:rPr lang="en-US" dirty="0"/>
              <a:t> - CDMA/SIM/Cellular TCP/IP</a:t>
            </a:r>
          </a:p>
          <a:p>
            <a:r>
              <a:rPr lang="en-US" dirty="0"/>
              <a:t>   communication</a:t>
            </a:r>
          </a:p>
          <a:p>
            <a:r>
              <a:rPr lang="en-US" dirty="0"/>
              <a:t> - WGS 84 versus NAD 83, </a:t>
            </a:r>
          </a:p>
          <a:p>
            <a:r>
              <a:rPr lang="en-US" dirty="0"/>
              <a:t>    local datums, </a:t>
            </a:r>
          </a:p>
          <a:p>
            <a:r>
              <a:rPr lang="en-US" dirty="0"/>
              <a:t> - GPS, GLONASS, Galileo, Compass </a:t>
            </a:r>
          </a:p>
          <a:p>
            <a:r>
              <a:rPr lang="en-US" dirty="0"/>
              <a:t>   Constellations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5660" y="440352"/>
            <a:ext cx="2108269" cy="646331"/>
          </a:xfr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3600" dirty="0" smtClean="0">
                <a:ln w="11430"/>
                <a:solidFill>
                  <a:schemeClr val="tx2">
                    <a:lumMod val="75000"/>
                  </a:schemeClr>
                </a:solidFill>
                <a:effectLst>
                  <a:outerShdw blurRad="50800" dist="39000" dir="5460000" algn="tl">
                    <a:srgbClr val="000000">
                      <a:alpha val="38000"/>
                    </a:srgbClr>
                  </a:outerShdw>
                </a:effectLst>
                <a:latin typeface="+mn-lt"/>
                <a:cs typeface="Arial" pitchFamily="34" charset="0"/>
              </a:rPr>
              <a:t>Metadata</a:t>
            </a:r>
            <a:endParaRPr lang="en-US" sz="3600" dirty="0">
              <a:ln w="11430"/>
              <a:solidFill>
                <a:schemeClr val="tx2">
                  <a:lumMod val="75000"/>
                </a:schemeClr>
              </a:solidFill>
              <a:effectLst>
                <a:outerShdw blurRad="50800" dist="39000" dir="5460000" algn="tl">
                  <a:srgbClr val="000000">
                    <a:alpha val="38000"/>
                  </a:srgbClr>
                </a:outerShdw>
              </a:effectLst>
              <a:latin typeface="+mn-lt"/>
              <a:cs typeface="Arial" pitchFamily="34" charset="0"/>
            </a:endParaRPr>
          </a:p>
        </p:txBody>
      </p:sp>
      <p:sp>
        <p:nvSpPr>
          <p:cNvPr id="4" name="TextBox 3"/>
          <p:cNvSpPr txBox="1"/>
          <p:nvPr/>
        </p:nvSpPr>
        <p:spPr>
          <a:xfrm>
            <a:off x="1295400" y="1219200"/>
            <a:ext cx="7086600" cy="5016500"/>
          </a:xfrm>
          <a:prstGeom prst="rect">
            <a:avLst/>
          </a:prstGeom>
          <a:noFill/>
        </p:spPr>
        <p:txBody>
          <a:bodyPr>
            <a:spAutoFit/>
          </a:bodyPr>
          <a:lstStyle/>
          <a:p>
            <a:pPr>
              <a:defRPr/>
            </a:pPr>
            <a:r>
              <a:rPr lang="en-US" sz="2400" dirty="0"/>
              <a:t>The RT Practitioner must record items not recorded in the Field. For instance:</a:t>
            </a:r>
          </a:p>
          <a:p>
            <a:pPr>
              <a:defRPr/>
            </a:pPr>
            <a:endParaRPr lang="en-US" sz="2000" dirty="0"/>
          </a:p>
          <a:p>
            <a:pPr marL="457200" indent="-457200">
              <a:buFont typeface="Wingdings" pitchFamily="2" charset="2"/>
              <a:buChar char="ü"/>
              <a:defRPr/>
            </a:pPr>
            <a:r>
              <a:rPr lang="en-US" sz="2400" dirty="0"/>
              <a:t>What is the Source of the Data?</a:t>
            </a:r>
          </a:p>
          <a:p>
            <a:pPr marL="457200" indent="-457200">
              <a:buFont typeface="Wingdings" pitchFamily="2" charset="2"/>
              <a:buChar char="ü"/>
              <a:defRPr/>
            </a:pPr>
            <a:endParaRPr lang="en-US" sz="800" dirty="0"/>
          </a:p>
          <a:p>
            <a:pPr marL="457200" indent="-457200">
              <a:buFont typeface="Wingdings" pitchFamily="2" charset="2"/>
              <a:buChar char="ü"/>
              <a:defRPr/>
            </a:pPr>
            <a:r>
              <a:rPr lang="en-US" sz="2400" dirty="0"/>
              <a:t>What is the Datum/Adjustment Epoch?</a:t>
            </a:r>
          </a:p>
          <a:p>
            <a:pPr marL="457200" indent="-457200">
              <a:buFont typeface="Wingdings" pitchFamily="2" charset="2"/>
              <a:buChar char="ü"/>
              <a:defRPr/>
            </a:pPr>
            <a:endParaRPr lang="en-US" sz="800" dirty="0"/>
          </a:p>
          <a:p>
            <a:pPr marL="457200" indent="-457200">
              <a:buFont typeface="Wingdings" pitchFamily="2" charset="2"/>
              <a:buChar char="ü"/>
              <a:defRPr/>
            </a:pPr>
            <a:r>
              <a:rPr lang="en-US" sz="2400" dirty="0"/>
              <a:t>What are the Field Conditions?</a:t>
            </a:r>
          </a:p>
          <a:p>
            <a:pPr marL="457200" indent="-457200">
              <a:buFont typeface="Wingdings" pitchFamily="2" charset="2"/>
              <a:buChar char="ü"/>
              <a:defRPr/>
            </a:pPr>
            <a:endParaRPr lang="en-US" sz="800" dirty="0"/>
          </a:p>
          <a:p>
            <a:pPr marL="457200" indent="-457200">
              <a:buFont typeface="Wingdings" pitchFamily="2" charset="2"/>
              <a:buChar char="ü"/>
              <a:defRPr/>
            </a:pPr>
            <a:r>
              <a:rPr lang="en-US" sz="2400" dirty="0"/>
              <a:t>What Equipment was used, especially what Antenna?</a:t>
            </a:r>
          </a:p>
          <a:p>
            <a:pPr marL="457200" indent="-457200">
              <a:buFont typeface="Wingdings" pitchFamily="2" charset="2"/>
              <a:buChar char="ü"/>
              <a:defRPr/>
            </a:pPr>
            <a:endParaRPr lang="en-US" sz="800" dirty="0"/>
          </a:p>
          <a:p>
            <a:pPr marL="457200" indent="-457200">
              <a:buFont typeface="Wingdings" pitchFamily="2" charset="2"/>
              <a:buChar char="ü"/>
              <a:defRPr/>
            </a:pPr>
            <a:r>
              <a:rPr lang="en-US" sz="2400" dirty="0"/>
              <a:t>What firmware was in the receiver and collector?</a:t>
            </a:r>
          </a:p>
          <a:p>
            <a:pPr marL="457200" indent="-457200">
              <a:buFont typeface="Wingdings" pitchFamily="2" charset="2"/>
              <a:buChar char="ü"/>
              <a:defRPr/>
            </a:pPr>
            <a:endParaRPr lang="en-US" sz="800" dirty="0"/>
          </a:p>
          <a:p>
            <a:pPr marL="457200" indent="-457200">
              <a:buFont typeface="Wingdings" pitchFamily="2" charset="2"/>
              <a:buChar char="ü"/>
              <a:defRPr/>
            </a:pPr>
            <a:r>
              <a:rPr lang="en-US" sz="2400" dirty="0"/>
              <a:t>What redundancy, if any, was used?</a:t>
            </a:r>
          </a:p>
          <a:p>
            <a:pPr>
              <a:defRPr/>
            </a:pPr>
            <a:endParaRPr lang="en-US" sz="2000"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SRN_04_22_10.JPG"/>
          <p:cNvPicPr>
            <a:picLocks noChangeAspect="1"/>
          </p:cNvPicPr>
          <p:nvPr/>
        </p:nvPicPr>
        <p:blipFill>
          <a:blip r:embed="rId2" cstate="print"/>
          <a:srcRect/>
          <a:stretch>
            <a:fillRect/>
          </a:stretch>
        </p:blipFill>
        <p:spPr bwMode="auto">
          <a:xfrm>
            <a:off x="0" y="0"/>
            <a:ext cx="9144000" cy="5916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0" y="152400"/>
            <a:ext cx="10972800" cy="6858000"/>
          </a:xfrm>
          <a:prstGeom prst="rect">
            <a:avLst/>
          </a:prstGeom>
          <a:noFill/>
          <a:ln w="9525">
            <a:noFill/>
            <a:miter lim="800000"/>
            <a:headEnd/>
            <a:tailEnd/>
          </a:ln>
        </p:spPr>
      </p:pic>
      <p:sp>
        <p:nvSpPr>
          <p:cNvPr id="3" name="TextBox 2"/>
          <p:cNvSpPr txBox="1"/>
          <p:nvPr/>
        </p:nvSpPr>
        <p:spPr>
          <a:xfrm>
            <a:off x="2514600" y="0"/>
            <a:ext cx="5410200" cy="584200"/>
          </a:xfrm>
          <a:prstGeom prst="rect">
            <a:avLst/>
          </a:prstGeom>
          <a:solidFill>
            <a:schemeClr val="bg1"/>
          </a:solidFill>
        </p:spPr>
        <p:txBody>
          <a:bodyPr>
            <a:spAutoFit/>
          </a:bodyPr>
          <a:lstStyle/>
          <a:p>
            <a:pPr>
              <a:defRPr/>
            </a:pPr>
            <a:r>
              <a:rPr lang="en-US" sz="3200" dirty="0">
                <a:solidFill>
                  <a:schemeClr val="accent6"/>
                </a:solidFill>
              </a:rPr>
              <a:t>Mesa County, Colorado RTN</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NAD83 (2011)</a:t>
            </a:r>
            <a:br>
              <a:rPr lang="en-US" dirty="0" smtClean="0"/>
            </a:br>
            <a:r>
              <a:rPr lang="en-US" dirty="0" smtClean="0"/>
              <a:t>and the</a:t>
            </a:r>
            <a:br>
              <a:rPr lang="en-US" dirty="0" smtClean="0"/>
            </a:br>
            <a:r>
              <a:rPr lang="en-US" dirty="0" smtClean="0"/>
              <a:t>MultiYear CORS Solution</a:t>
            </a:r>
            <a:endParaRPr lang="en-US" dirty="0"/>
          </a:p>
        </p:txBody>
      </p:sp>
      <p:sp>
        <p:nvSpPr>
          <p:cNvPr id="1026" name="Text Box 5"/>
          <p:cNvSpPr txBox="1">
            <a:spLocks noChangeArrowheads="1"/>
          </p:cNvSpPr>
          <p:nvPr/>
        </p:nvSpPr>
        <p:spPr bwMode="auto">
          <a:xfrm>
            <a:off x="4572000" y="2514600"/>
            <a:ext cx="3733800" cy="2133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sng" strike="noStrike" cap="none" normalizeH="0" baseline="0" dirty="0" smtClean="0">
                <a:ln>
                  <a:noFill/>
                </a:ln>
                <a:solidFill>
                  <a:srgbClr val="FF0000"/>
                </a:solidFill>
                <a:effectLst/>
                <a:latin typeface="Calibri" pitchFamily="34" charset="0"/>
              </a:rPr>
              <a:t>New Reference Frame</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rPr>
              <a:t>NAD 83(2011)</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rPr>
              <a:t>Epoch 2010.00</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rPr>
              <a:t>IGS08</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rPr>
              <a:t>Epoch of Observation</a:t>
            </a:r>
            <a:endParaRPr kumimoji="0" lang="en-US" sz="3600" b="0" i="0" u="none" strike="noStrike" cap="none" normalizeH="0" baseline="0" dirty="0" smtClean="0">
              <a:ln>
                <a:noFill/>
              </a:ln>
              <a:solidFill>
                <a:schemeClr val="tx1"/>
              </a:solidFill>
              <a:effectLst/>
              <a:latin typeface="Arial" pitchFamily="34" charset="0"/>
            </a:endParaRPr>
          </a:p>
        </p:txBody>
      </p:sp>
      <p:sp>
        <p:nvSpPr>
          <p:cNvPr id="1027" name="Text Box 6"/>
          <p:cNvSpPr txBox="1">
            <a:spLocks noChangeArrowheads="1"/>
          </p:cNvSpPr>
          <p:nvPr/>
        </p:nvSpPr>
        <p:spPr bwMode="auto">
          <a:xfrm>
            <a:off x="457200" y="2514600"/>
            <a:ext cx="3922713" cy="2133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sng" strike="noStrike" cap="none" normalizeH="0" baseline="0" dirty="0" smtClean="0">
                <a:ln>
                  <a:noFill/>
                </a:ln>
                <a:solidFill>
                  <a:srgbClr val="FF0000"/>
                </a:solidFill>
                <a:effectLst/>
                <a:latin typeface="Calibri" pitchFamily="34" charset="0"/>
              </a:rPr>
              <a:t>Previous/Current Reference Frame</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rPr>
              <a:t>NAD 83(CORS96)</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rPr>
              <a:t>Epoch 2002.00</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rPr>
              <a:t>ITRF00</a:t>
            </a:r>
            <a:endParaRPr kumimoji="0" lang="en-US" sz="3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VEYDAY15.JPG"/>
          <p:cNvPicPr>
            <a:picLocks noChangeAspect="1"/>
          </p:cNvPicPr>
          <p:nvPr/>
        </p:nvPicPr>
        <p:blipFill>
          <a:blip r:embed="rId2" cstate="print"/>
          <a:stretch>
            <a:fillRect/>
          </a:stretch>
        </p:blipFill>
        <p:spPr>
          <a:xfrm>
            <a:off x="0" y="0"/>
            <a:ext cx="9042400" cy="67818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71.jpg"/>
          <p:cNvPicPr>
            <a:picLocks noChangeAspect="1"/>
          </p:cNvPicPr>
          <p:nvPr/>
        </p:nvPicPr>
        <p:blipFill>
          <a:blip r:embed="rId2" cstate="print"/>
          <a:stretch>
            <a:fillRect/>
          </a:stretch>
        </p:blipFill>
        <p:spPr>
          <a:xfrm>
            <a:off x="-550333" y="0"/>
            <a:ext cx="10244666" cy="68580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VEYDAY11.JPG"/>
          <p:cNvPicPr>
            <a:picLocks noChangeAspect="1"/>
          </p:cNvPicPr>
          <p:nvPr/>
        </p:nvPicPr>
        <p:blipFill>
          <a:blip r:embed="rId2" cstate="print"/>
          <a:stretch>
            <a:fillRect/>
          </a:stretch>
        </p:blipFill>
        <p:spPr>
          <a:xfrm>
            <a:off x="0" y="0"/>
            <a:ext cx="4071068" cy="3053301"/>
          </a:xfrm>
          <a:prstGeom prst="rect">
            <a:avLst/>
          </a:prstGeom>
          <a:ln w="19050">
            <a:solidFill>
              <a:schemeClr val="tx1"/>
            </a:solidFill>
          </a:ln>
        </p:spPr>
      </p:pic>
      <p:pic>
        <p:nvPicPr>
          <p:cNvPr id="3" name="Picture 2" descr="SURVEYDAY6.JPG"/>
          <p:cNvPicPr>
            <a:picLocks noChangeAspect="1"/>
          </p:cNvPicPr>
          <p:nvPr/>
        </p:nvPicPr>
        <p:blipFill>
          <a:blip r:embed="rId3" cstate="print"/>
          <a:stretch>
            <a:fillRect/>
          </a:stretch>
        </p:blipFill>
        <p:spPr>
          <a:xfrm>
            <a:off x="5072932" y="3728499"/>
            <a:ext cx="4071068" cy="3053301"/>
          </a:xfrm>
          <a:prstGeom prst="rect">
            <a:avLst/>
          </a:prstGeom>
        </p:spPr>
      </p:pic>
      <p:pic>
        <p:nvPicPr>
          <p:cNvPr id="6" name="Picture 5" descr="SURVEYDAY10.JPG"/>
          <p:cNvPicPr>
            <a:picLocks noChangeAspect="1"/>
          </p:cNvPicPr>
          <p:nvPr/>
        </p:nvPicPr>
        <p:blipFill>
          <a:blip r:embed="rId4" cstate="print"/>
          <a:stretch>
            <a:fillRect/>
          </a:stretch>
        </p:blipFill>
        <p:spPr>
          <a:xfrm>
            <a:off x="5072932" y="0"/>
            <a:ext cx="4071068" cy="3053301"/>
          </a:xfrm>
          <a:prstGeom prst="rect">
            <a:avLst/>
          </a:prstGeom>
          <a:ln w="19050">
            <a:solidFill>
              <a:schemeClr val="tx1"/>
            </a:solidFill>
          </a:ln>
        </p:spPr>
      </p:pic>
      <p:pic>
        <p:nvPicPr>
          <p:cNvPr id="7" name="Picture 6" descr="P1010121.JPG"/>
          <p:cNvPicPr>
            <a:picLocks noChangeAspect="1"/>
          </p:cNvPicPr>
          <p:nvPr/>
        </p:nvPicPr>
        <p:blipFill>
          <a:blip r:embed="rId5" cstate="print"/>
          <a:stretch>
            <a:fillRect/>
          </a:stretch>
        </p:blipFill>
        <p:spPr>
          <a:xfrm>
            <a:off x="3888600" y="2916450"/>
            <a:ext cx="5255400" cy="3941550"/>
          </a:xfrm>
          <a:prstGeom prst="rect">
            <a:avLst/>
          </a:prstGeom>
          <a:ln w="19050">
            <a:solidFill>
              <a:schemeClr val="tx1"/>
            </a:solidFill>
          </a:ln>
        </p:spPr>
      </p:pic>
      <p:pic>
        <p:nvPicPr>
          <p:cNvPr id="8" name="Picture 7" descr="P1010117.JPG"/>
          <p:cNvPicPr>
            <a:picLocks noChangeAspect="1"/>
          </p:cNvPicPr>
          <p:nvPr/>
        </p:nvPicPr>
        <p:blipFill>
          <a:blip r:embed="rId6" cstate="print"/>
          <a:stretch>
            <a:fillRect/>
          </a:stretch>
        </p:blipFill>
        <p:spPr>
          <a:xfrm>
            <a:off x="0" y="3352800"/>
            <a:ext cx="4849000" cy="3636750"/>
          </a:xfrm>
          <a:prstGeom prst="rect">
            <a:avLst/>
          </a:prstGeom>
          <a:ln w="19050">
            <a:solidFill>
              <a:schemeClr val="tx1"/>
            </a:solid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CSRN GPS DAY</a:t>
            </a:r>
            <a:endParaRPr lang="en-US" dirty="0"/>
          </a:p>
        </p:txBody>
      </p:sp>
      <p:sp>
        <p:nvSpPr>
          <p:cNvPr id="3" name="Content Placeholder 2"/>
          <p:cNvSpPr>
            <a:spLocks noGrp="1"/>
          </p:cNvSpPr>
          <p:nvPr>
            <p:ph idx="1"/>
          </p:nvPr>
        </p:nvSpPr>
        <p:spPr/>
        <p:txBody>
          <a:bodyPr/>
          <a:lstStyle/>
          <a:p>
            <a:r>
              <a:rPr lang="en-US" dirty="0" smtClean="0"/>
              <a:t>CSRN- Colorado Spatial Reference Network (Chapter of the PLSC)</a:t>
            </a:r>
          </a:p>
          <a:p>
            <a:r>
              <a:rPr lang="en-US" dirty="0" smtClean="0"/>
              <a:t>MAY 12, 2012 Saturday</a:t>
            </a:r>
          </a:p>
          <a:p>
            <a:r>
              <a:rPr lang="en-US" dirty="0" smtClean="0"/>
              <a:t>Free Food, Vendors, Boy and Girl Scouts</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smtClean="0">
                <a:latin typeface="+mn-lt"/>
              </a:rPr>
              <a:t>Advisor Status In Your State</a:t>
            </a:r>
          </a:p>
        </p:txBody>
      </p:sp>
      <p:pic>
        <p:nvPicPr>
          <p:cNvPr id="31747" name="Picture 4"/>
          <p:cNvPicPr>
            <a:picLocks noGrp="1" noChangeAspect="1" noChangeArrowheads="1"/>
          </p:cNvPicPr>
          <p:nvPr>
            <p:ph idx="1"/>
          </p:nvPr>
        </p:nvPicPr>
        <p:blipFill>
          <a:blip r:embed="rId2" cstate="print"/>
          <a:srcRect/>
          <a:stretch>
            <a:fillRect/>
          </a:stretch>
        </p:blipFill>
        <p:spPr>
          <a:xfrm>
            <a:off x="1524000" y="1600200"/>
            <a:ext cx="6550025" cy="5030788"/>
          </a:xfr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8"/>
          <p:cNvSpPr>
            <a:spLocks noGrp="1"/>
          </p:cNvSpPr>
          <p:nvPr>
            <p:ph type="title"/>
          </p:nvPr>
        </p:nvSpPr>
        <p:spPr/>
        <p:txBody>
          <a:bodyPr/>
          <a:lstStyle/>
          <a:p>
            <a:pPr eaLnBrk="1" hangingPunct="1"/>
            <a:r>
              <a:rPr lang="en-US" dirty="0" smtClean="0">
                <a:latin typeface="+mn-lt"/>
                <a:cs typeface="Arial" pitchFamily="34" charset="0"/>
              </a:rPr>
              <a:t>NGS 10-Year Plan </a:t>
            </a:r>
            <a:r>
              <a:rPr lang="en-US" sz="3200" dirty="0" smtClean="0">
                <a:latin typeface="+mn-lt"/>
                <a:cs typeface="Arial" pitchFamily="34" charset="0"/>
              </a:rPr>
              <a:t>(excerpts)</a:t>
            </a:r>
            <a:endParaRPr lang="en-US" dirty="0" smtClean="0">
              <a:latin typeface="+mn-lt"/>
              <a:cs typeface="Arial" pitchFamily="34" charset="0"/>
            </a:endParaRPr>
          </a:p>
        </p:txBody>
      </p:sp>
      <p:sp>
        <p:nvSpPr>
          <p:cNvPr id="39939" name="Content Placeholder 9"/>
          <p:cNvSpPr>
            <a:spLocks noGrp="1"/>
          </p:cNvSpPr>
          <p:nvPr>
            <p:ph sz="half" idx="1"/>
          </p:nvPr>
        </p:nvSpPr>
        <p:spPr>
          <a:xfrm>
            <a:off x="457200" y="1524000"/>
            <a:ext cx="4038600" cy="3810000"/>
          </a:xfrm>
        </p:spPr>
        <p:txBody>
          <a:bodyPr/>
          <a:lstStyle/>
          <a:p>
            <a:pPr eaLnBrk="1" hangingPunct="1">
              <a:buFont typeface="Arial" pitchFamily="34" charset="0"/>
              <a:buNone/>
            </a:pPr>
            <a:r>
              <a:rPr lang="en-US" sz="2200" dirty="0" smtClean="0">
                <a:latin typeface="+mn-lt"/>
                <a:cs typeface="Arial" pitchFamily="34" charset="0"/>
              </a:rPr>
              <a:t>	Vision 1# Summary: </a:t>
            </a:r>
          </a:p>
          <a:p>
            <a:pPr eaLnBrk="1" hangingPunct="1">
              <a:buFont typeface="Arial" pitchFamily="34" charset="0"/>
              <a:buNone/>
            </a:pPr>
            <a:r>
              <a:rPr lang="en-US" sz="2200" dirty="0" smtClean="0">
                <a:latin typeface="+mn-lt"/>
                <a:cs typeface="Arial" pitchFamily="34" charset="0"/>
              </a:rPr>
              <a:t>	By 2020?, NGS has defined a </a:t>
            </a:r>
            <a:r>
              <a:rPr lang="en-US" sz="2200" b="1" dirty="0" smtClean="0">
                <a:latin typeface="+mn-lt"/>
                <a:cs typeface="Arial" pitchFamily="34" charset="0"/>
              </a:rPr>
              <a:t>new geometric datum </a:t>
            </a:r>
            <a:r>
              <a:rPr lang="en-US" sz="2200" dirty="0" smtClean="0">
                <a:latin typeface="+mn-lt"/>
                <a:cs typeface="Arial" pitchFamily="34" charset="0"/>
              </a:rPr>
              <a:t>(classically called “horizontal”) </a:t>
            </a:r>
            <a:r>
              <a:rPr lang="en-US" sz="2200" b="1" dirty="0" smtClean="0">
                <a:latin typeface="+mn-lt"/>
                <a:cs typeface="Arial" pitchFamily="34" charset="0"/>
              </a:rPr>
              <a:t>to replace NAD 83</a:t>
            </a:r>
            <a:r>
              <a:rPr lang="en-US" sz="2200" dirty="0" smtClean="0">
                <a:latin typeface="+mn-lt"/>
                <a:cs typeface="Arial" pitchFamily="34" charset="0"/>
              </a:rPr>
              <a:t> with its many systematic errors. </a:t>
            </a:r>
            <a:r>
              <a:rPr lang="en-US" sz="2200" u="sng" dirty="0" smtClean="0">
                <a:latin typeface="+mn-lt"/>
                <a:cs typeface="Arial" pitchFamily="34" charset="0"/>
              </a:rPr>
              <a:t>The primary means of accessing this new datum is GNSS technology.</a:t>
            </a:r>
          </a:p>
          <a:p>
            <a:pPr eaLnBrk="1" hangingPunct="1"/>
            <a:endParaRPr lang="en-US" dirty="0" smtClean="0">
              <a:latin typeface="+mn-lt"/>
              <a:cs typeface="Arial" pitchFamily="34" charset="0"/>
            </a:endParaRPr>
          </a:p>
        </p:txBody>
      </p:sp>
      <p:sp>
        <p:nvSpPr>
          <p:cNvPr id="39940" name="Content Placeholder 10"/>
          <p:cNvSpPr>
            <a:spLocks noGrp="1"/>
          </p:cNvSpPr>
          <p:nvPr>
            <p:ph sz="half" idx="2"/>
          </p:nvPr>
        </p:nvSpPr>
        <p:spPr>
          <a:xfrm>
            <a:off x="4648200" y="1676400"/>
            <a:ext cx="4038600" cy="3352800"/>
          </a:xfrm>
        </p:spPr>
        <p:txBody>
          <a:bodyPr/>
          <a:lstStyle/>
          <a:p>
            <a:pPr eaLnBrk="1" hangingPunct="1">
              <a:buFont typeface="Arial" pitchFamily="34" charset="0"/>
              <a:buNone/>
            </a:pPr>
            <a:r>
              <a:rPr lang="en-US" sz="2200" dirty="0" smtClean="0">
                <a:latin typeface="+mn-lt"/>
                <a:cs typeface="Arial" pitchFamily="34" charset="0"/>
              </a:rPr>
              <a:t>	Vision #2 Summary:</a:t>
            </a:r>
          </a:p>
          <a:p>
            <a:pPr eaLnBrk="1" hangingPunct="1">
              <a:buFont typeface="Arial" pitchFamily="34" charset="0"/>
              <a:buNone/>
            </a:pPr>
            <a:r>
              <a:rPr lang="en-US" sz="2200" dirty="0" smtClean="0">
                <a:latin typeface="+mn-lt"/>
                <a:cs typeface="Arial" pitchFamily="34" charset="0"/>
              </a:rPr>
              <a:t>	By 2020?, a new </a:t>
            </a:r>
            <a:r>
              <a:rPr lang="en-US" sz="2200" b="1" dirty="0" err="1" smtClean="0">
                <a:latin typeface="+mn-lt"/>
                <a:cs typeface="Arial" pitchFamily="34" charset="0"/>
              </a:rPr>
              <a:t>geopotential</a:t>
            </a:r>
            <a:r>
              <a:rPr lang="en-US" sz="2200" b="1" dirty="0" smtClean="0">
                <a:latin typeface="+mn-lt"/>
                <a:cs typeface="Arial" pitchFamily="34" charset="0"/>
              </a:rPr>
              <a:t> datum</a:t>
            </a:r>
            <a:r>
              <a:rPr lang="en-US" sz="2200" dirty="0" smtClean="0">
                <a:latin typeface="+mn-lt"/>
                <a:cs typeface="Arial" pitchFamily="34" charset="0"/>
              </a:rPr>
              <a:t> (for orthometric and dynamic heights) is defined and realized through the combination of </a:t>
            </a:r>
            <a:r>
              <a:rPr lang="en-US" sz="2200" b="1" u="sng" dirty="0" smtClean="0">
                <a:latin typeface="+mn-lt"/>
                <a:cs typeface="Arial" pitchFamily="34" charset="0"/>
              </a:rPr>
              <a:t>GNSS technology and gravity field modeling</a:t>
            </a:r>
            <a:r>
              <a:rPr lang="en-US" sz="2200" b="1" dirty="0" smtClean="0">
                <a:latin typeface="+mn-lt"/>
                <a:cs typeface="Arial" pitchFamily="34" charset="0"/>
              </a:rPr>
              <a:t>.</a:t>
            </a:r>
          </a:p>
          <a:p>
            <a:pPr eaLnBrk="1" hangingPunct="1">
              <a:buFont typeface="Arial" pitchFamily="34" charset="0"/>
              <a:buNone/>
            </a:pPr>
            <a:endParaRPr lang="en-US" sz="2200" dirty="0" smtClean="0">
              <a:latin typeface="+mn-lt"/>
              <a:cs typeface="Arial" pitchFamily="34" charset="0"/>
            </a:endParaRPr>
          </a:p>
        </p:txBody>
      </p:sp>
      <p:sp>
        <p:nvSpPr>
          <p:cNvPr id="39941" name="TextBox 6"/>
          <p:cNvSpPr txBox="1">
            <a:spLocks noChangeArrowheads="1"/>
          </p:cNvSpPr>
          <p:nvPr/>
        </p:nvSpPr>
        <p:spPr bwMode="auto">
          <a:xfrm>
            <a:off x="1524000" y="5867400"/>
            <a:ext cx="6096000" cy="430213"/>
          </a:xfrm>
          <a:prstGeom prst="rect">
            <a:avLst/>
          </a:prstGeom>
          <a:noFill/>
          <a:ln w="9525">
            <a:noFill/>
            <a:miter lim="800000"/>
            <a:headEnd/>
            <a:tailEnd/>
          </a:ln>
        </p:spPr>
        <p:txBody>
          <a:bodyPr>
            <a:spAutoFit/>
          </a:bodyPr>
          <a:lstStyle/>
          <a:p>
            <a:r>
              <a:rPr lang="en-US" sz="2200" dirty="0">
                <a:latin typeface="Calibri" pitchFamily="34" charset="0"/>
              </a:rPr>
              <a:t>Note: Vision #2 can not happen without Vision #1.</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8"/>
          <p:cNvSpPr>
            <a:spLocks noGrp="1"/>
          </p:cNvSpPr>
          <p:nvPr>
            <p:ph type="title"/>
          </p:nvPr>
        </p:nvSpPr>
        <p:spPr/>
        <p:txBody>
          <a:bodyPr/>
          <a:lstStyle/>
          <a:p>
            <a:pPr eaLnBrk="1" hangingPunct="1"/>
            <a:r>
              <a:rPr lang="en-US" dirty="0" smtClean="0">
                <a:latin typeface="+mn-lt"/>
                <a:cs typeface="Arial" pitchFamily="34" charset="0"/>
              </a:rPr>
              <a:t>NGS 10-Year Plan </a:t>
            </a:r>
            <a:r>
              <a:rPr lang="en-US" sz="2800" dirty="0" smtClean="0">
                <a:latin typeface="+mn-lt"/>
                <a:cs typeface="Arial" pitchFamily="34" charset="0"/>
              </a:rPr>
              <a:t>(more excerpts)</a:t>
            </a:r>
            <a:endParaRPr lang="en-US" dirty="0" smtClean="0">
              <a:latin typeface="+mn-lt"/>
              <a:cs typeface="Arial" pitchFamily="34" charset="0"/>
            </a:endParaRPr>
          </a:p>
        </p:txBody>
      </p:sp>
      <p:sp>
        <p:nvSpPr>
          <p:cNvPr id="40963" name="TextBox 11"/>
          <p:cNvSpPr txBox="1">
            <a:spLocks noChangeArrowheads="1"/>
          </p:cNvSpPr>
          <p:nvPr/>
        </p:nvSpPr>
        <p:spPr bwMode="auto">
          <a:xfrm>
            <a:off x="457200" y="1600200"/>
            <a:ext cx="8305800" cy="4708525"/>
          </a:xfrm>
          <a:prstGeom prst="rect">
            <a:avLst/>
          </a:prstGeom>
          <a:noFill/>
          <a:ln w="9525">
            <a:noFill/>
            <a:miter lim="800000"/>
            <a:headEnd/>
            <a:tailEnd/>
          </a:ln>
        </p:spPr>
        <p:txBody>
          <a:bodyPr>
            <a:spAutoFit/>
          </a:bodyPr>
          <a:lstStyle/>
          <a:p>
            <a:pPr>
              <a:lnSpc>
                <a:spcPts val="2000"/>
              </a:lnSpc>
            </a:pPr>
            <a:r>
              <a:rPr lang="en-US" sz="2400" dirty="0">
                <a:latin typeface="Calibri" pitchFamily="34" charset="0"/>
              </a:rPr>
              <a:t>“NGS redefines the national horizontal datum to remove gross disagreements with the ITRF.”</a:t>
            </a:r>
          </a:p>
          <a:p>
            <a:pPr>
              <a:lnSpc>
                <a:spcPts val="2000"/>
              </a:lnSpc>
            </a:pPr>
            <a:endParaRPr lang="en-US" sz="2400" dirty="0">
              <a:latin typeface="Calibri" pitchFamily="34" charset="0"/>
            </a:endParaRPr>
          </a:p>
          <a:p>
            <a:pPr>
              <a:lnSpc>
                <a:spcPts val="2000"/>
              </a:lnSpc>
            </a:pPr>
            <a:r>
              <a:rPr lang="en-US" sz="2400" dirty="0">
                <a:latin typeface="Calibri" pitchFamily="34" charset="0"/>
              </a:rPr>
              <a:t>“The primary means of accessing this new datum is GNSS technology. While </a:t>
            </a:r>
            <a:r>
              <a:rPr lang="en-US" sz="2400" u="sng" dirty="0">
                <a:latin typeface="Calibri" pitchFamily="34" charset="0"/>
              </a:rPr>
              <a:t>passive control </a:t>
            </a:r>
            <a:r>
              <a:rPr lang="en-US" sz="2400" dirty="0">
                <a:latin typeface="Calibri" pitchFamily="34" charset="0"/>
              </a:rPr>
              <a:t>continues to be used as a secondary method to access the NSRS, </a:t>
            </a:r>
            <a:r>
              <a:rPr lang="en-US" sz="2400" u="sng" dirty="0">
                <a:latin typeface="Calibri" pitchFamily="34" charset="0"/>
              </a:rPr>
              <a:t>such control will be “tied to”, not a “part of”, the NSRS</a:t>
            </a:r>
            <a:r>
              <a:rPr lang="en-US" sz="2400" dirty="0">
                <a:latin typeface="Calibri" pitchFamily="34" charset="0"/>
              </a:rPr>
              <a:t>.”</a:t>
            </a:r>
          </a:p>
          <a:p>
            <a:pPr>
              <a:lnSpc>
                <a:spcPts val="2000"/>
              </a:lnSpc>
            </a:pPr>
            <a:endParaRPr lang="en-US" sz="2400" dirty="0">
              <a:latin typeface="Calibri" pitchFamily="34" charset="0"/>
            </a:endParaRPr>
          </a:p>
          <a:p>
            <a:pPr>
              <a:lnSpc>
                <a:spcPts val="2000"/>
              </a:lnSpc>
            </a:pPr>
            <a:r>
              <a:rPr lang="en-US" sz="2400" dirty="0">
                <a:latin typeface="Calibri" pitchFamily="34" charset="0"/>
              </a:rPr>
              <a:t>“Furthermore, NGS will provide simple transformation tools between historic and current datums and reference frames used by NGS, in four dimensions, </a:t>
            </a:r>
            <a:r>
              <a:rPr lang="en-US" sz="2400" u="sng" dirty="0">
                <a:latin typeface="Calibri" pitchFamily="34" charset="0"/>
              </a:rPr>
              <a:t>wherever practical and possible</a:t>
            </a:r>
            <a:r>
              <a:rPr lang="en-US" sz="2400" dirty="0">
                <a:latin typeface="Calibri" pitchFamily="34" charset="0"/>
              </a:rPr>
              <a:t>.”</a:t>
            </a:r>
          </a:p>
          <a:p>
            <a:pPr>
              <a:lnSpc>
                <a:spcPts val="2000"/>
              </a:lnSpc>
            </a:pPr>
            <a:endParaRPr lang="en-US" sz="2400" dirty="0">
              <a:latin typeface="Calibri" pitchFamily="34" charset="0"/>
            </a:endParaRPr>
          </a:p>
          <a:p>
            <a:pPr>
              <a:lnSpc>
                <a:spcPts val="2000"/>
              </a:lnSpc>
            </a:pPr>
            <a:r>
              <a:rPr lang="en-US" sz="2400" dirty="0">
                <a:latin typeface="Calibri" pitchFamily="34" charset="0"/>
              </a:rPr>
              <a:t>“In order to support users of NAVD 88, NGS will provide transformation tools between the new datum and NAVD 88 based predominantly </a:t>
            </a:r>
            <a:r>
              <a:rPr lang="en-US" sz="2400" u="sng" dirty="0">
                <a:latin typeface="Calibri" pitchFamily="34" charset="0"/>
              </a:rPr>
              <a:t>on the few thousand measurements of GPS derived ellipsoid heights on NAVD 88 benchmarks</a:t>
            </a:r>
            <a:r>
              <a:rPr lang="en-US" sz="2400" dirty="0">
                <a:latin typeface="Calibri" pitchFamily="34" charset="0"/>
              </a:rPr>
              <a:t>.”</a:t>
            </a:r>
          </a:p>
          <a:p>
            <a:pPr>
              <a:lnSpc>
                <a:spcPts val="2000"/>
              </a:lnSpc>
            </a:pPr>
            <a:endParaRPr lang="en-US" sz="2400" dirty="0">
              <a:latin typeface="Calibri" pitchFamily="34" charset="0"/>
            </a:endParaRPr>
          </a:p>
          <a:p>
            <a:pPr>
              <a:lnSpc>
                <a:spcPts val="2000"/>
              </a:lnSpc>
            </a:pPr>
            <a:r>
              <a:rPr lang="en-US" i="1" dirty="0">
                <a:latin typeface="Calibri" pitchFamily="34" charset="0"/>
              </a:rPr>
              <a:t>Underlining added for emphasis</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smtClean="0">
                <a:latin typeface="+mn-lt"/>
                <a:cs typeface="Arial" pitchFamily="34" charset="0"/>
              </a:rPr>
              <a:t>Why a New Datum(s)?</a:t>
            </a:r>
          </a:p>
        </p:txBody>
      </p:sp>
      <p:sp>
        <p:nvSpPr>
          <p:cNvPr id="5" name="Content Placeholder 4"/>
          <p:cNvSpPr>
            <a:spLocks noGrp="1"/>
          </p:cNvSpPr>
          <p:nvPr>
            <p:ph idx="1"/>
          </p:nvPr>
        </p:nvSpPr>
        <p:spPr>
          <a:xfrm>
            <a:off x="457200" y="1295400"/>
            <a:ext cx="8229600" cy="5334000"/>
          </a:xfrm>
        </p:spPr>
        <p:txBody>
          <a:bodyPr/>
          <a:lstStyle/>
          <a:p>
            <a:pPr eaLnBrk="1" hangingPunct="1">
              <a:buFont typeface="Courier New" pitchFamily="49" charset="0"/>
              <a:buChar char="o"/>
            </a:pPr>
            <a:r>
              <a:rPr lang="en-US" smtClean="0">
                <a:latin typeface="+mn-lt"/>
                <a:cs typeface="Arial" pitchFamily="34" charset="0"/>
              </a:rPr>
              <a:t>NAD 83</a:t>
            </a:r>
          </a:p>
          <a:p>
            <a:pPr lvl="1" eaLnBrk="1" hangingPunct="1">
              <a:buFont typeface="Courier New" pitchFamily="49" charset="0"/>
              <a:buChar char="o"/>
            </a:pPr>
            <a:r>
              <a:rPr lang="en-US" sz="2400" smtClean="0">
                <a:latin typeface="+mn-lt"/>
                <a:cs typeface="Arial" pitchFamily="34" charset="0"/>
              </a:rPr>
              <a:t>non-geocentric, i.e. inconsistent with GNSS positioning</a:t>
            </a:r>
          </a:p>
          <a:p>
            <a:pPr lvl="1" eaLnBrk="1" hangingPunct="1">
              <a:buFont typeface="Courier New" pitchFamily="49" charset="0"/>
              <a:buChar char="o"/>
            </a:pPr>
            <a:r>
              <a:rPr lang="en-US" sz="2400" smtClean="0">
                <a:latin typeface="+mn-lt"/>
                <a:cs typeface="Arial" pitchFamily="34" charset="0"/>
              </a:rPr>
              <a:t>NAD 83 coordinates of the Continuously Operating Reference Station (CORS) network inconsistent with passive marks </a:t>
            </a:r>
          </a:p>
          <a:p>
            <a:pPr lvl="1" eaLnBrk="1" hangingPunct="1">
              <a:buFont typeface="Courier New" pitchFamily="49" charset="0"/>
              <a:buChar char="o"/>
            </a:pPr>
            <a:r>
              <a:rPr lang="en-US" sz="2400" smtClean="0">
                <a:latin typeface="+mn-lt"/>
                <a:cs typeface="Arial" pitchFamily="34" charset="0"/>
              </a:rPr>
              <a:t>Lack of velocities, i.e. NAD 83 does not report station motion for passive marks</a:t>
            </a:r>
          </a:p>
          <a:p>
            <a:pPr eaLnBrk="1" hangingPunct="1"/>
            <a:endParaRPr lang="en-US" sz="4400" smtClean="0">
              <a:latin typeface="+mn-lt"/>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4000"/>
                            </p:stCondLst>
                            <p:childTnLst>
                              <p:par>
                                <p:cTn id="17" presetID="10" presetClass="entr" presetSubtype="0" fill="hold" nodeType="afterEffect">
                                  <p:stCondLst>
                                    <p:cond delay="1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152400"/>
            <a:ext cx="8458200" cy="1143000"/>
          </a:xfrm>
        </p:spPr>
        <p:txBody>
          <a:bodyPr/>
          <a:lstStyle/>
          <a:p>
            <a:pPr eaLnBrk="1" hangingPunct="1"/>
            <a:r>
              <a:rPr lang="en-US" dirty="0" smtClean="0">
                <a:latin typeface="+mn-lt"/>
                <a:cs typeface="Arial" pitchFamily="34" charset="0"/>
              </a:rPr>
              <a:t>Why a New Datum(s)?</a:t>
            </a:r>
          </a:p>
        </p:txBody>
      </p:sp>
      <p:sp>
        <p:nvSpPr>
          <p:cNvPr id="5" name="Content Placeholder 4"/>
          <p:cNvSpPr>
            <a:spLocks noGrp="1"/>
          </p:cNvSpPr>
          <p:nvPr>
            <p:ph idx="1"/>
          </p:nvPr>
        </p:nvSpPr>
        <p:spPr>
          <a:xfrm>
            <a:off x="457200" y="838200"/>
            <a:ext cx="8229600" cy="5334000"/>
          </a:xfrm>
        </p:spPr>
        <p:txBody>
          <a:bodyPr/>
          <a:lstStyle/>
          <a:p>
            <a:pPr eaLnBrk="1" hangingPunct="1">
              <a:buFont typeface="Courier New" pitchFamily="49" charset="0"/>
              <a:buChar char="o"/>
            </a:pPr>
            <a:r>
              <a:rPr lang="en-US" sz="2400" dirty="0" smtClean="0">
                <a:latin typeface="+mn-lt"/>
                <a:cs typeface="Arial" pitchFamily="34" charset="0"/>
              </a:rPr>
              <a:t>NAVD 88 </a:t>
            </a:r>
          </a:p>
          <a:p>
            <a:pPr lvl="1" eaLnBrk="1" hangingPunct="1">
              <a:buFont typeface="Courier New" pitchFamily="49" charset="0"/>
              <a:buChar char="o"/>
            </a:pPr>
            <a:r>
              <a:rPr lang="en-US" sz="1800" dirty="0" smtClean="0">
                <a:latin typeface="+mn-lt"/>
                <a:cs typeface="Arial" pitchFamily="34" charset="0"/>
              </a:rPr>
              <a:t>cross-country build up of errors (“tilt” or “slope”) from geodetic leveling</a:t>
            </a:r>
          </a:p>
          <a:p>
            <a:pPr lvl="1" eaLnBrk="1" hangingPunct="1">
              <a:buFont typeface="Courier New" pitchFamily="49" charset="0"/>
              <a:buChar char="o"/>
            </a:pPr>
            <a:r>
              <a:rPr lang="en-US" sz="1800" dirty="0" smtClean="0">
                <a:latin typeface="+mn-lt"/>
                <a:cs typeface="Arial" pitchFamily="34" charset="0"/>
              </a:rPr>
              <a:t>Passive marks inconveniently located  and vulnerable to disturbance and destruction</a:t>
            </a:r>
          </a:p>
          <a:p>
            <a:pPr lvl="1" eaLnBrk="1" hangingPunct="1">
              <a:buFont typeface="Courier New" pitchFamily="49" charset="0"/>
              <a:buChar char="o"/>
            </a:pPr>
            <a:r>
              <a:rPr lang="en-US" sz="1800" dirty="0" smtClean="0">
                <a:latin typeface="+mn-lt"/>
                <a:cs typeface="Arial" pitchFamily="34" charset="0"/>
              </a:rPr>
              <a:t>A 0.5 m bias in the NAVD 88 reference surface from the geoid surface best approximating global mean sea level</a:t>
            </a:r>
          </a:p>
          <a:p>
            <a:pPr lvl="1" eaLnBrk="1" hangingPunct="1">
              <a:buFont typeface="Courier New" pitchFamily="49" charset="0"/>
              <a:buChar char="o"/>
            </a:pPr>
            <a:r>
              <a:rPr lang="en-US" sz="1800" dirty="0" smtClean="0">
                <a:latin typeface="+mn-lt"/>
                <a:cs typeface="Arial" pitchFamily="34" charset="0"/>
              </a:rPr>
              <a:t>Subsidence, uplift, freeze/thaw, and other crustal motions invalidate heights of passive marks, and can make it difficult to detect such motions.</a:t>
            </a:r>
          </a:p>
          <a:p>
            <a:pPr lvl="1" eaLnBrk="1" hangingPunct="1">
              <a:buFont typeface="Courier New" pitchFamily="49" charset="0"/>
              <a:buChar char="o"/>
            </a:pPr>
            <a:r>
              <a:rPr lang="en-US" sz="1800" dirty="0" smtClean="0">
                <a:latin typeface="+mn-lt"/>
                <a:cs typeface="Arial" pitchFamily="34" charset="0"/>
              </a:rPr>
              <a:t>Passive marks without adequate geophysical models make it difficult to reliably detect sea level change</a:t>
            </a:r>
          </a:p>
          <a:p>
            <a:pPr lvl="1" eaLnBrk="1" hangingPunct="1">
              <a:buFont typeface="Courier New" pitchFamily="49" charset="0"/>
              <a:buChar char="o"/>
            </a:pPr>
            <a:r>
              <a:rPr lang="en-US" sz="1800" dirty="0" smtClean="0">
                <a:latin typeface="+mn-lt"/>
                <a:cs typeface="Arial" pitchFamily="34" charset="0"/>
              </a:rPr>
              <a:t>Changes to Earth’s gravity field cause changes in orthometric heights, but NAVD 88 does not allow/account for those changes (because it is based on a static gravity model)</a:t>
            </a:r>
          </a:p>
          <a:p>
            <a:pPr lvl="1" eaLnBrk="1" hangingPunct="1">
              <a:buFont typeface="Courier New" pitchFamily="49" charset="0"/>
              <a:buChar char="o"/>
            </a:pPr>
            <a:r>
              <a:rPr lang="en-US" sz="1800" dirty="0" smtClean="0">
                <a:latin typeface="+mn-lt"/>
                <a:cs typeface="Arial" pitchFamily="34" charset="0"/>
              </a:rPr>
              <a:t>The gravity model and modeling techniques used to determine NAVD 88 are not consistent with those currently used for geoid modeling</a:t>
            </a:r>
          </a:p>
          <a:p>
            <a:pPr eaLnBrk="1" hangingPunct="1"/>
            <a:endParaRPr lang="en-US" dirty="0" smtClean="0">
              <a:latin typeface="+mn-lt"/>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1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10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1000"/>
                                        <p:tgtEl>
                                          <p:spTgt spid="5">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100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1000"/>
                                        <p:tgtEl>
                                          <p:spTgt spid="5">
                                            <p:txEl>
                                              <p:pRg st="5" end="5"/>
                                            </p:txEl>
                                          </p:spTgt>
                                        </p:tgtEl>
                                      </p:cBhvr>
                                    </p:animEffect>
                                  </p:childTnLst>
                                </p:cTn>
                              </p:par>
                            </p:childTnLst>
                          </p:cTn>
                        </p:par>
                        <p:par>
                          <p:cTn id="28" fill="hold">
                            <p:stCondLst>
                              <p:cond delay="12000"/>
                            </p:stCondLst>
                            <p:childTnLst>
                              <p:par>
                                <p:cTn id="29" presetID="10" presetClass="entr" presetSubtype="0" fill="hold" nodeType="afterEffect">
                                  <p:stCondLst>
                                    <p:cond delay="100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1000"/>
                                        <p:tgtEl>
                                          <p:spTgt spid="5">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100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NAD83 to ITRF05 at 2020 (Horiz).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NGS_New">
  <a:themeElements>
    <a:clrScheme name="4th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th powerpoi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outerShdw dist="35921" dir="2700000" algn="ctr" rotWithShape="0">
            <a:schemeClr val="bg2">
              <a:alpha val="80000"/>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outerShdw dist="35921" dir="2700000" algn="ctr" rotWithShape="0">
            <a:schemeClr val="bg2">
              <a:alpha val="80000"/>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th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h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h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h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h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h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h powerpo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h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h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h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h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h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GS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GS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NGS1</Template>
  <TotalTime>11793</TotalTime>
  <Words>3738</Words>
  <Application>Microsoft Office PowerPoint</Application>
  <PresentationFormat>On-screen Show (4:3)</PresentationFormat>
  <Paragraphs>639</Paragraphs>
  <Slides>106</Slides>
  <Notes>25</Notes>
  <HiddenSlides>5</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106</vt:i4>
      </vt:variant>
    </vt:vector>
  </HeadingPairs>
  <TitlesOfParts>
    <vt:vector size="112" baseType="lpstr">
      <vt:lpstr>NGS_New</vt:lpstr>
      <vt:lpstr>NGS2010</vt:lpstr>
      <vt:lpstr>Office Theme</vt:lpstr>
      <vt:lpstr>NGS1</vt:lpstr>
      <vt:lpstr>Custom Design</vt:lpstr>
      <vt:lpstr>Document</vt:lpstr>
      <vt:lpstr>Latest Developments in NGS</vt:lpstr>
      <vt:lpstr>Agenda</vt:lpstr>
      <vt:lpstr>NGS National Spatial Reference System(NSRS) Improvements</vt:lpstr>
      <vt:lpstr>National Spatial Reference System (NSRS)    </vt:lpstr>
      <vt:lpstr>The NSRS has evolved</vt:lpstr>
      <vt:lpstr>“PASSIVE” NETWORK marks in the ground   1.5 million marks in the National Geodetic Survey database NSRS</vt:lpstr>
      <vt:lpstr>“ACTIVE” Geodetic Network </vt:lpstr>
      <vt:lpstr>CORS</vt:lpstr>
      <vt:lpstr>NAD83 (2011) and the MultiYear CORS Solution</vt:lpstr>
      <vt:lpstr>A (very) brief history of NAD 83</vt:lpstr>
      <vt:lpstr>Multi-Year CORS Solution</vt:lpstr>
      <vt:lpstr>Why a Multi-Year CORS Solution?</vt:lpstr>
      <vt:lpstr>Slide 13</vt:lpstr>
      <vt:lpstr>Slide 14</vt:lpstr>
      <vt:lpstr>Slide 15</vt:lpstr>
      <vt:lpstr>Introducing… NAD 83(2011) epoch 2010.00</vt:lpstr>
      <vt:lpstr>Why a New National Adjustment?</vt:lpstr>
      <vt:lpstr>Transformation &amp; Tectonic Complications</vt:lpstr>
      <vt:lpstr>Tectonic Motions</vt:lpstr>
      <vt:lpstr>How to get to the New Geometric Datum</vt:lpstr>
      <vt:lpstr>Future Milestones of the NSRS</vt:lpstr>
      <vt:lpstr>How to Plan for the Future</vt:lpstr>
      <vt:lpstr>Slide 23</vt:lpstr>
      <vt:lpstr>Near-future plans &amp; possibilities</vt:lpstr>
      <vt:lpstr>Slide 25</vt:lpstr>
      <vt:lpstr>Slide 26</vt:lpstr>
      <vt:lpstr>Announcing… A New NGS Datasheet Format</vt:lpstr>
      <vt:lpstr>Announcing… A New NGS Datasheet Format</vt:lpstr>
      <vt:lpstr>Announcing… A New NGS Datasheet Format</vt:lpstr>
      <vt:lpstr>Announcing… A New NGS Datasheet Format</vt:lpstr>
      <vt:lpstr>Announcing… A New NGS Datasheet Format</vt:lpstr>
      <vt:lpstr>Announcing… A New NGS Datasheet Format</vt:lpstr>
      <vt:lpstr>“DSWorld” Software Program</vt:lpstr>
      <vt:lpstr>Geodetic Control Near the Arvada Center</vt:lpstr>
      <vt:lpstr>Slide 35</vt:lpstr>
      <vt:lpstr>Click to get to Information</vt:lpstr>
      <vt:lpstr>Direct Access to the NGS Datasheet</vt:lpstr>
      <vt:lpstr>DSWorld opening screen</vt:lpstr>
      <vt:lpstr>Where do you get DS-World?</vt:lpstr>
      <vt:lpstr>OPUS</vt:lpstr>
      <vt:lpstr>CORS</vt:lpstr>
      <vt:lpstr>CORS</vt:lpstr>
      <vt:lpstr>Slide 43</vt:lpstr>
      <vt:lpstr>Slide 44</vt:lpstr>
      <vt:lpstr>Slide 45</vt:lpstr>
      <vt:lpstr>OPUS</vt:lpstr>
      <vt:lpstr>Slide 47</vt:lpstr>
      <vt:lpstr>OPUS-DB Published Solutions</vt:lpstr>
      <vt:lpstr>Sample OPUS DataSheet</vt:lpstr>
      <vt:lpstr>OPUS DB Requirements</vt:lpstr>
      <vt:lpstr>OPUS DB Requirements</vt:lpstr>
      <vt:lpstr>OPUS DB Requirements</vt:lpstr>
      <vt:lpstr>OPUS-DB Requirements</vt:lpstr>
      <vt:lpstr>Why OPUS-DB</vt:lpstr>
      <vt:lpstr>OPUS Projects</vt:lpstr>
      <vt:lpstr>OPUS Submission Webpage</vt:lpstr>
      <vt:lpstr>Under the “OPTIONS” tab in OPUS</vt:lpstr>
      <vt:lpstr>CDOT CORS/OPUS Team</vt:lpstr>
      <vt:lpstr>CDOT CORS/OPUS Team</vt:lpstr>
      <vt:lpstr>CDOT CORS/OPUS Team</vt:lpstr>
      <vt:lpstr>OPUS-RS Coverage in Colorado</vt:lpstr>
      <vt:lpstr>CDOT Comparison Between HARN, CORS and OPUS </vt:lpstr>
      <vt:lpstr>CDOT Comparison Between  HARN, CORS and OPUS </vt:lpstr>
      <vt:lpstr> Using GNSS is cheaper, easier than leveling  To use GNSS we need a good geoid model</vt:lpstr>
      <vt:lpstr>Ellipsoid, Geoid, and Orthometric Heights</vt:lpstr>
      <vt:lpstr>Problems in NAVD 88</vt:lpstr>
      <vt:lpstr>The Future of Height Mod: GRAV-D  Gravity for the Redefinition of the American Vertical Datum</vt:lpstr>
      <vt:lpstr>Leveled Bench Marks Occupied by GPS and stored in OPUS-DB</vt:lpstr>
      <vt:lpstr>NGSIDB Versus OPUS-DB</vt:lpstr>
      <vt:lpstr>Work to be Done (Ht Modernization) Big Picture</vt:lpstr>
      <vt:lpstr>CBLs</vt:lpstr>
      <vt:lpstr>Slide 72</vt:lpstr>
      <vt:lpstr>LOCUS Leveling OnLine Calculations User Service</vt:lpstr>
      <vt:lpstr>Slide 74</vt:lpstr>
      <vt:lpstr>Slide 75</vt:lpstr>
      <vt:lpstr>Slide 76</vt:lpstr>
      <vt:lpstr>Outreach, Cooperative Efforts &amp; Leadership</vt:lpstr>
      <vt:lpstr>Slide 78</vt:lpstr>
      <vt:lpstr>Slide 79</vt:lpstr>
      <vt:lpstr>NGS Guidelines Real Time GNSS Networks</vt:lpstr>
      <vt:lpstr>Obtaining Station Coordinates Consistent with NAD83 and ITRS </vt:lpstr>
      <vt:lpstr>Best methods from the Guidelines: The 7 “C’S” of NOAA’s NGS</vt:lpstr>
      <vt:lpstr>Expediting The Guidelines</vt:lpstr>
      <vt:lpstr>Real Time Networks (RTN) Considerations</vt:lpstr>
      <vt:lpstr>Real-Time Considerations</vt:lpstr>
      <vt:lpstr>Some RT Field Considerations</vt:lpstr>
      <vt:lpstr>Metadata</vt:lpstr>
      <vt:lpstr>Slide 88</vt:lpstr>
      <vt:lpstr>Slide 89</vt:lpstr>
      <vt:lpstr>Slide 90</vt:lpstr>
      <vt:lpstr>Slide 91</vt:lpstr>
      <vt:lpstr>Slide 92</vt:lpstr>
      <vt:lpstr>CSRN GPS DAY</vt:lpstr>
      <vt:lpstr>Advisor Status In Your State</vt:lpstr>
      <vt:lpstr>NGS 10-Year Plan (excerpts)</vt:lpstr>
      <vt:lpstr>NGS 10-Year Plan (more excerpts)</vt:lpstr>
      <vt:lpstr>Why a New Datum(s)?</vt:lpstr>
      <vt:lpstr>Why a New Datum(s)?</vt:lpstr>
      <vt:lpstr>Slide 99</vt:lpstr>
      <vt:lpstr>New Datums</vt:lpstr>
      <vt:lpstr>Slide 101</vt:lpstr>
      <vt:lpstr>Slide 102</vt:lpstr>
      <vt:lpstr>NGS Training Center</vt:lpstr>
      <vt:lpstr>More information…</vt:lpstr>
      <vt:lpstr>Thank You</vt:lpstr>
      <vt:lpstr>Questions?  Comments?  Jokes?</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NGS-CDOT Annual Visit</dc:title>
  <dc:creator>Pamela.Fromhertz</dc:creator>
  <cp:lastModifiedBy>Pamela.Fromhertz</cp:lastModifiedBy>
  <cp:revision>61</cp:revision>
  <dcterms:created xsi:type="dcterms:W3CDTF">2012-01-27T19:54:25Z</dcterms:created>
  <dcterms:modified xsi:type="dcterms:W3CDTF">2012-02-29T22:23:04Z</dcterms:modified>
</cp:coreProperties>
</file>