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bookmarkIdSeed="2">
  <p:sldMasterIdLst>
    <p:sldMasterId id="2147483684" r:id="rId1"/>
    <p:sldMasterId id="2147483696" r:id="rId2"/>
  </p:sldMasterIdLst>
  <p:notesMasterIdLst>
    <p:notesMasterId r:id="rId54"/>
  </p:notesMasterIdLst>
  <p:sldIdLst>
    <p:sldId id="381" r:id="rId3"/>
    <p:sldId id="571" r:id="rId4"/>
    <p:sldId id="529" r:id="rId5"/>
    <p:sldId id="530" r:id="rId6"/>
    <p:sldId id="534" r:id="rId7"/>
    <p:sldId id="535" r:id="rId8"/>
    <p:sldId id="536" r:id="rId9"/>
    <p:sldId id="531" r:id="rId10"/>
    <p:sldId id="532" r:id="rId11"/>
    <p:sldId id="533" r:id="rId12"/>
    <p:sldId id="537" r:id="rId13"/>
    <p:sldId id="542" r:id="rId14"/>
    <p:sldId id="568" r:id="rId15"/>
    <p:sldId id="544" r:id="rId16"/>
    <p:sldId id="442" r:id="rId17"/>
    <p:sldId id="443" r:id="rId18"/>
    <p:sldId id="444" r:id="rId19"/>
    <p:sldId id="445" r:id="rId20"/>
    <p:sldId id="447" r:id="rId21"/>
    <p:sldId id="448" r:id="rId22"/>
    <p:sldId id="449" r:id="rId23"/>
    <p:sldId id="453" r:id="rId24"/>
    <p:sldId id="454" r:id="rId25"/>
    <p:sldId id="463" r:id="rId26"/>
    <p:sldId id="465" r:id="rId27"/>
    <p:sldId id="470" r:id="rId28"/>
    <p:sldId id="474" r:id="rId29"/>
    <p:sldId id="498" r:id="rId30"/>
    <p:sldId id="509" r:id="rId31"/>
    <p:sldId id="567" r:id="rId32"/>
    <p:sldId id="560" r:id="rId33"/>
    <p:sldId id="561" r:id="rId34"/>
    <p:sldId id="562" r:id="rId35"/>
    <p:sldId id="563" r:id="rId36"/>
    <p:sldId id="564" r:id="rId37"/>
    <p:sldId id="565" r:id="rId38"/>
    <p:sldId id="566" r:id="rId39"/>
    <p:sldId id="559" r:id="rId40"/>
    <p:sldId id="557" r:id="rId41"/>
    <p:sldId id="546" r:id="rId42"/>
    <p:sldId id="554" r:id="rId43"/>
    <p:sldId id="556" r:id="rId44"/>
    <p:sldId id="512" r:id="rId45"/>
    <p:sldId id="513" r:id="rId46"/>
    <p:sldId id="569" r:id="rId47"/>
    <p:sldId id="570" r:id="rId48"/>
    <p:sldId id="514" r:id="rId49"/>
    <p:sldId id="515" r:id="rId50"/>
    <p:sldId id="516" r:id="rId51"/>
    <p:sldId id="517" r:id="rId52"/>
    <p:sldId id="526" r:id="rId53"/>
  </p:sldIdLst>
  <p:sldSz cx="9144000" cy="6858000" type="screen4x3"/>
  <p:notesSz cx="6858000" cy="9144000"/>
  <p:embeddedFontLst>
    <p:embeddedFont>
      <p:font typeface="ＭＳ Ｐゴシック" pitchFamily="34" charset="-128"/>
      <p:regular r:id="rId55"/>
    </p:embeddedFont>
    <p:embeddedFont>
      <p:font typeface="Calibri" pitchFamily="34" charset="0"/>
      <p:regular r:id="rId56"/>
      <p:bold r:id="rId57"/>
      <p:italic r:id="rId58"/>
      <p:boldItalic r:id="rId59"/>
    </p:embeddedFont>
    <p:embeddedFont>
      <p:font typeface="Arial Black" pitchFamily="34" charset="0"/>
      <p:bold r:id="rId60"/>
    </p:embeddedFont>
  </p:embeddedFontLst>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6" autoAdjust="0"/>
    <p:restoredTop sz="94660"/>
  </p:normalViewPr>
  <p:slideViewPr>
    <p:cSldViewPr snapToGrid="0" snapToObjects="1">
      <p:cViewPr varScale="1">
        <p:scale>
          <a:sx n="80" d="100"/>
          <a:sy n="80" d="100"/>
        </p:scale>
        <p:origin x="-1301"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4B22FC-AE2A-4DB5-B96C-A7BF6D8E99CC}" type="datetimeFigureOut">
              <a:rPr lang="en-US" smtClean="0"/>
              <a:pPr/>
              <a:t>4/7/2014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110A8C-0C8B-4E2B-867B-42B9A99652E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2</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NGS requires training to manage a project under the assumption that the manager will provide the necessary training for others participating in the project.</a:t>
            </a:r>
          </a:p>
          <a:p>
            <a:endParaRPr lang="en-US" baseline="0" dirty="0" smtClean="0"/>
          </a:p>
          <a:p>
            <a:r>
              <a:rPr lang="en-US" sz="1200" dirty="0" smtClean="0"/>
              <a:t>Two types of workshops will</a:t>
            </a:r>
            <a:r>
              <a:rPr lang="en-US" sz="1200" baseline="0" dirty="0" smtClean="0"/>
              <a:t> be offered:</a:t>
            </a:r>
          </a:p>
          <a:p>
            <a:pPr marL="171450" indent="-171450">
              <a:buFont typeface="Arial" pitchFamily="34" charset="0"/>
              <a:buChar char="•"/>
            </a:pPr>
            <a:r>
              <a:rPr lang="en-US" sz="1200" baseline="0" dirty="0" smtClean="0"/>
              <a:t>Projects only: </a:t>
            </a:r>
            <a:r>
              <a:rPr lang="en-US" sz="1200" dirty="0" smtClean="0"/>
              <a:t>1.5 days in length.</a:t>
            </a:r>
          </a:p>
          <a:p>
            <a:pPr marL="171450" indent="-171450">
              <a:buFont typeface="Arial" pitchFamily="34" charset="0"/>
              <a:buChar char="•"/>
            </a:pPr>
            <a:r>
              <a:rPr lang="en-US" sz="1200" dirty="0" err="1" smtClean="0"/>
              <a:t>Bluebooking</a:t>
            </a:r>
            <a:r>
              <a:rPr lang="en-US" sz="1200" dirty="0" smtClean="0"/>
              <a:t> using Projects: 4 days in length.</a:t>
            </a:r>
            <a:endParaRPr lang="en-US" dirty="0"/>
          </a:p>
        </p:txBody>
      </p:sp>
      <p:sp>
        <p:nvSpPr>
          <p:cNvPr id="4" name="Header Placeholder 3"/>
          <p:cNvSpPr>
            <a:spLocks noGrp="1"/>
          </p:cNvSpPr>
          <p:nvPr>
            <p:ph type="hdr" sz="quarter" idx="10"/>
          </p:nvPr>
        </p:nvSpPr>
        <p:spPr/>
        <p:txBody>
          <a:bodyPr/>
          <a:lstStyle/>
          <a:p>
            <a:pPr>
              <a:defRPr/>
            </a:pPr>
            <a:r>
              <a:rPr lang="en-US" smtClean="0"/>
              <a:t>OPUS Projects Manager Training</a:t>
            </a:r>
            <a:endParaRPr lang="en-US" dirty="0"/>
          </a:p>
        </p:txBody>
      </p:sp>
      <p:sp>
        <p:nvSpPr>
          <p:cNvPr id="5" name="Date Placeholder 4"/>
          <p:cNvSpPr>
            <a:spLocks noGrp="1"/>
          </p:cNvSpPr>
          <p:nvPr>
            <p:ph type="dt" idx="11"/>
          </p:nvPr>
        </p:nvSpPr>
        <p:spPr/>
        <p:txBody>
          <a:bodyPr/>
          <a:lstStyle/>
          <a:p>
            <a:pPr>
              <a:defRPr/>
            </a:pPr>
            <a:r>
              <a:rPr lang="en-US" smtClean="0"/>
              <a:t>2013-08-09</a:t>
            </a:r>
            <a:endParaRPr lang="en-US" dirty="0"/>
          </a:p>
        </p:txBody>
      </p:sp>
      <p:sp>
        <p:nvSpPr>
          <p:cNvPr id="6" name="Footer Placeholder 5"/>
          <p:cNvSpPr>
            <a:spLocks noGrp="1"/>
          </p:cNvSpPr>
          <p:nvPr>
            <p:ph type="ftr" sz="quarter" idx="12"/>
          </p:nvPr>
        </p:nvSpPr>
        <p:spPr/>
        <p:txBody>
          <a:bodyPr/>
          <a:lstStyle/>
          <a:p>
            <a:pPr>
              <a:defRPr/>
            </a:pPr>
            <a:r>
              <a:rPr lang="en-US"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23</a:t>
            </a:fld>
            <a:endParaRPr lang="en-US"/>
          </a:p>
        </p:txBody>
      </p:sp>
    </p:spTree>
    <p:extLst>
      <p:ext uri="{BB962C8B-B14F-4D97-AF65-F5344CB8AC3E}">
        <p14:creationId xmlns:p14="http://schemas.microsoft.com/office/powerpoint/2010/main" xmlns="" val="223468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003" indent="-3003" defTabSz="912983">
              <a:spcBef>
                <a:spcPct val="50000"/>
              </a:spcBef>
            </a:pPr>
            <a:r>
              <a:rPr lang="en-US" dirty="0">
                <a:latin typeface="Arial" pitchFamily="34" charset="0"/>
              </a:rPr>
              <a:t>The OPUS gateway page is found at http://geodesy.noaa.gov/OPUS/.</a:t>
            </a:r>
          </a:p>
        </p:txBody>
      </p:sp>
      <p:sp>
        <p:nvSpPr>
          <p:cNvPr id="234500"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7AF50FA3-C1EE-4302-BCDB-51D514AF7616}" type="slidenum">
              <a:rPr lang="en-US" smtClean="0"/>
              <a:pPr eaLnBrk="1" hangingPunct="1">
                <a:defRPr/>
              </a:pPr>
              <a:t>24</a:t>
            </a:fld>
            <a:endParaRPr lang="en-US" smtClean="0"/>
          </a:p>
        </p:txBody>
      </p:sp>
      <p:sp>
        <p:nvSpPr>
          <p:cNvPr id="234501"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003" indent="-3003">
              <a:spcBef>
                <a:spcPct val="50000"/>
              </a:spcBef>
            </a:pPr>
            <a:endParaRPr lang="en-US" dirty="0">
              <a:solidFill>
                <a:srgbClr val="FFFFFF"/>
              </a:solidFill>
              <a:latin typeface="Arial" pitchFamily="34" charset="0"/>
            </a:endParaRPr>
          </a:p>
        </p:txBody>
      </p:sp>
      <p:sp>
        <p:nvSpPr>
          <p:cNvPr id="236548"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F5029507-D3BF-4AE5-AF99-FBC7137503F5}" type="slidenum">
              <a:rPr lang="en-US" smtClean="0"/>
              <a:pPr eaLnBrk="1" hangingPunct="1">
                <a:defRPr/>
              </a:pPr>
              <a:t>25</a:t>
            </a:fld>
            <a:endParaRPr lang="en-US" smtClean="0"/>
          </a:p>
        </p:txBody>
      </p:sp>
      <p:sp>
        <p:nvSpPr>
          <p:cNvPr id="236549"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261124"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EB4ED00A-E78B-4C5E-AC27-630A55EEB55A}" type="slidenum">
              <a:rPr lang="en-US" smtClean="0"/>
              <a:pPr eaLnBrk="1" hangingPunct="1">
                <a:defRPr/>
              </a:pPr>
              <a:t>26</a:t>
            </a:fld>
            <a:endParaRPr lang="en-US" smtClean="0"/>
          </a:p>
        </p:txBody>
      </p:sp>
      <p:sp>
        <p:nvSpPr>
          <p:cNvPr id="261125"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265220"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8F9F36B4-C10D-480F-BF01-D753A583FAC4}" type="slidenum">
              <a:rPr lang="en-US" smtClean="0"/>
              <a:pPr eaLnBrk="1" hangingPunct="1">
                <a:defRPr/>
              </a:pPr>
              <a:t>27</a:t>
            </a:fld>
            <a:endParaRPr lang="en-US" smtClean="0"/>
          </a:p>
        </p:txBody>
      </p:sp>
      <p:sp>
        <p:nvSpPr>
          <p:cNvPr id="265221"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260100"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EFFDDB60-5F9D-442F-86E3-A562329D20AE}" type="slidenum">
              <a:rPr lang="en-US" smtClean="0"/>
              <a:pPr eaLnBrk="1" hangingPunct="1">
                <a:defRPr/>
              </a:pPr>
              <a:t>29</a:t>
            </a:fld>
            <a:endParaRPr lang="en-US" smtClean="0"/>
          </a:p>
        </p:txBody>
      </p:sp>
      <p:sp>
        <p:nvSpPr>
          <p:cNvPr id="260101"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317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AD5224CE-FDDA-48D2-B478-A70B499973CD}" type="slidenum">
              <a:rPr lang="en-US" smtClean="0"/>
              <a:pPr eaLnBrk="1" hangingPunct="1">
                <a:defRPr/>
              </a:pPr>
              <a:t>30</a:t>
            </a:fld>
            <a:endParaRPr lang="en-US" smtClean="0"/>
          </a:p>
        </p:txBody>
      </p:sp>
      <p:sp>
        <p:nvSpPr>
          <p:cNvPr id="26317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546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C0EFA307-CC68-4B57-BF21-740C9C2E0A52}" type="slidenum">
              <a:rPr lang="en-US" smtClean="0">
                <a:solidFill>
                  <a:prstClr val="black"/>
                </a:solidFill>
              </a:rPr>
              <a:pPr eaLnBrk="1" hangingPunct="1">
                <a:defRPr/>
              </a:pPr>
              <a:t>31</a:t>
            </a:fld>
            <a:endParaRPr lang="en-US" smtClean="0">
              <a:solidFill>
                <a:prstClr val="black"/>
              </a:solidFill>
            </a:endParaRPr>
          </a:p>
        </p:txBody>
      </p:sp>
      <p:sp>
        <p:nvSpPr>
          <p:cNvPr id="27546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solidFill>
                  <a:prstClr val="black"/>
                </a:solidFill>
              </a:rPr>
              <a:t>New Developments for OPUS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Going back to the manager’s page, now let’s go to a mark.</a:t>
            </a:r>
          </a:p>
        </p:txBody>
      </p:sp>
      <p:sp>
        <p:nvSpPr>
          <p:cNvPr id="282628"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2EF6595-A406-4C38-B0FC-8E3D5C75591D}" type="slidenum">
              <a:rPr lang="en-US" smtClean="0"/>
              <a:pPr eaLnBrk="1" hangingPunct="1">
                <a:defRPr/>
              </a:pPr>
              <a:t>32</a:t>
            </a:fld>
            <a:endParaRPr lang="en-US" smtClean="0"/>
          </a:p>
        </p:txBody>
      </p:sp>
      <p:sp>
        <p:nvSpPr>
          <p:cNvPr id="282629"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Mark 2126 page (top).</a:t>
            </a:r>
          </a:p>
          <a:p>
            <a:r>
              <a:rPr lang="en-US" dirty="0" smtClean="0">
                <a:latin typeface="Arial" pitchFamily="34" charset="0"/>
              </a:rPr>
              <a:t>Note that this is the page the manager sees. Others will see a slightly different presentation.</a:t>
            </a: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33</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In OPUS, “rover” data files are processed as if they are independent</a:t>
            </a:r>
            <a:r>
              <a:rPr lang="en-US" baseline="0" dirty="0" smtClean="0"/>
              <a:t> of each other.</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That’s not a bad assumption - and it’s the only assumption possible for OPUS - but, in reality, some files might be related through a deliberate effort to “see” how marks are related to each other. We often call these observing “campaigns”.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If occupied simultaneously, data from marks:</a:t>
            </a:r>
          </a:p>
          <a:p>
            <a:pPr marL="628650" lvl="1" indent="-171450">
              <a:buFont typeface="Arial" pitchFamily="34" charset="0"/>
              <a:buChar char="•"/>
            </a:pPr>
            <a:r>
              <a:rPr lang="en-US" baseline="0" dirty="0" smtClean="0"/>
              <a:t>Will “share” some aspects of their environment (similar atmosphere overhead for example) if they are within a few kilometers of each other.</a:t>
            </a:r>
          </a:p>
          <a:p>
            <a:pPr marL="628650" lvl="1" indent="-171450">
              <a:buFont typeface="Arial" pitchFamily="34" charset="0"/>
              <a:buChar char="•"/>
            </a:pPr>
            <a:r>
              <a:rPr lang="en-US" baseline="0" dirty="0" smtClean="0"/>
              <a:t>Will “share” a similar satellite geometry if they are within a few tens of kilometers of each other.</a:t>
            </a:r>
          </a:p>
          <a:p>
            <a:pPr marL="628650" lvl="1" indent="-171450">
              <a:buFont typeface="Arial" pitchFamily="34" charset="0"/>
              <a:buChar char="•"/>
            </a:pPr>
            <a:r>
              <a:rPr lang="en-US" baseline="0" dirty="0" smtClean="0"/>
              <a:t>And regardless of distances, </a:t>
            </a:r>
            <a:r>
              <a:rPr lang="en-US" baseline="0" dirty="0" err="1" smtClean="0"/>
              <a:t>tmight</a:t>
            </a:r>
            <a:r>
              <a:rPr lang="en-US" baseline="0" dirty="0" smtClean="0"/>
              <a:t> use the same types of equipment, or the same CORS in processing, etc..</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These campaigns are most common kind of GNSS data that NGS collects and its stakeholders share.</a:t>
            </a:r>
          </a:p>
          <a:p>
            <a:pPr marL="171450" lvl="0" indent="-171450">
              <a:buFont typeface="Arial" pitchFamily="34" charset="0"/>
              <a:buChar char="•"/>
            </a:pPr>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smtClean="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15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34</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35</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36</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37</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solidFill>
                  <a:prstClr val="black"/>
                </a:solidFill>
              </a:rPr>
              <a:pPr/>
              <a:t>39</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2013-08-09</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solidFill>
              </a:rPr>
              <a:t>OPUS Projects</a:t>
            </a:r>
            <a:endParaRPr lang="en-US" dirty="0">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43</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44</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47</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solidFill>
                  <a:prstClr val="black"/>
                </a:solidFill>
              </a:rPr>
              <a:pPr>
                <a:defRPr/>
              </a:pPr>
              <a:t>48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solidFill>
                  <a:prstClr val="black"/>
                </a:solidFill>
              </a:rPr>
              <a:pPr/>
              <a:t>49</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2013-08-09</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solidFill>
              </a:rPr>
              <a:t>OPUS Projects</a:t>
            </a:r>
            <a:endParaRPr lang="en-US" dirty="0">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This is a good thing. Combining data from simultaneously occupied marks while processing can improved the results. For example:</a:t>
            </a:r>
          </a:p>
          <a:p>
            <a:pPr marL="628650" lvl="1" indent="-171450">
              <a:buFont typeface="Arial" pitchFamily="34" charset="0"/>
              <a:buChar char="•"/>
            </a:pPr>
            <a:r>
              <a:rPr lang="en-US" baseline="0" dirty="0" smtClean="0"/>
              <a:t>Neutral atmosphere (tropo) corrections will improve.</a:t>
            </a:r>
          </a:p>
          <a:p>
            <a:pPr marL="628650" lvl="1" indent="-171450">
              <a:buFont typeface="Arial" pitchFamily="34" charset="0"/>
              <a:buChar char="•"/>
            </a:pPr>
            <a:r>
              <a:rPr lang="en-US" baseline="0" dirty="0" smtClean="0"/>
              <a:t>Common CORS and satellites can be de-correlated.</a:t>
            </a:r>
          </a:p>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In turn, these help with other things like phase ambiguity resolution (fixing integers).</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This simple “trick” will improve the accuracy of the relative positions of the marks in the campaign. This is often the desired end-product.</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But include some CORS or occupy some surveyed marks as part of the campaign and NSRS (National Spatial Reference System) coordinates for the marks can be determined.</a:t>
            </a:r>
          </a:p>
          <a:p>
            <a:pPr marL="628650" lvl="1" indent="-171450">
              <a:buFont typeface="Arial" pitchFamily="34" charset="0"/>
              <a:buChar char="•"/>
            </a:pPr>
            <a:endParaRPr lang="en-US" dirty="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16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50</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indent="1588">
              <a:spcBef>
                <a:spcPct val="50000"/>
              </a:spcBef>
              <a:defRPr/>
            </a:pPr>
            <a:endParaRPr lang="en-US" dirty="0"/>
          </a:p>
        </p:txBody>
      </p:sp>
      <p:sp>
        <p:nvSpPr>
          <p:cNvPr id="24580" name="Slide Number Placeholder 3"/>
          <p:cNvSpPr>
            <a:spLocks noGrp="1"/>
          </p:cNvSpPr>
          <p:nvPr>
            <p:ph type="sldNum" sz="quarter" idx="5"/>
          </p:nvPr>
        </p:nvSpPr>
        <p:spPr>
          <a:noFill/>
        </p:spPr>
        <p:txBody>
          <a:bodyPr/>
          <a:lstStyle/>
          <a:p>
            <a:fld id="{49BAA7BA-06F7-4E97-BFB7-A63A80A935F2}" type="slidenum">
              <a:rPr lang="en-US" smtClean="0"/>
              <a:pPr/>
              <a:t>51</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smtClean="0"/>
              <a:t>The</a:t>
            </a:r>
            <a:r>
              <a:rPr lang="en-US" baseline="0" dirty="0" smtClean="0"/>
              <a:t> same will be true for other simultaneous occupations.</a:t>
            </a:r>
          </a:p>
          <a:p>
            <a:pPr marL="171450" indent="-171450">
              <a:buFont typeface="Arial" pitchFamily="34" charset="0"/>
              <a:buChar char="•"/>
            </a:pPr>
            <a:r>
              <a:rPr lang="en-US" baseline="0" dirty="0" smtClean="0"/>
              <a:t>If we think about it a bit, we’ll realize that a new, derived data type has been created, the occupation solutions, that has the potential to be better for some purposes.</a:t>
            </a:r>
          </a:p>
          <a:p>
            <a:pPr marL="171450" indent="-171450">
              <a:buFont typeface="Arial" pitchFamily="34" charset="0"/>
              <a:buChar char="•"/>
            </a:pPr>
            <a:r>
              <a:rPr lang="en-US" baseline="0" dirty="0" smtClean="0"/>
              <a:t>Now, I’ll introduce in some OPUS Projects jargon. These simultaneous occupations several marks will be called sessions. The processing results will be called session solutions.</a:t>
            </a:r>
            <a:endParaRPr lang="en-US" dirty="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baseline="0" dirty="0" smtClean="0"/>
              <a:t>Taking this one more step, if the session solutions are combined:</a:t>
            </a:r>
          </a:p>
          <a:p>
            <a:pPr marL="628650" lvl="1" indent="-171450">
              <a:buFont typeface="Arial" pitchFamily="34" charset="0"/>
              <a:buChar char="•"/>
            </a:pPr>
            <a:r>
              <a:rPr lang="en-US" dirty="0" smtClean="0"/>
              <a:t>The “signal” (what we’re trying to measure - in other words the positions of the marks) will reinforce and be easier to detect.</a:t>
            </a:r>
          </a:p>
          <a:p>
            <a:pPr marL="628650" lvl="1" indent="-171450">
              <a:buFont typeface="Arial" pitchFamily="34" charset="0"/>
              <a:buChar char="•"/>
            </a:pPr>
            <a:r>
              <a:rPr lang="en-US" dirty="0" smtClean="0"/>
              <a:t>The “noise” (anything we don’t really care about) will, hopefully, be random and diminish.</a:t>
            </a:r>
          </a:p>
          <a:p>
            <a:pPr marL="171450" lvl="0" indent="-171450">
              <a:buFont typeface="Arial" pitchFamily="34" charset="0"/>
              <a:buChar char="•"/>
            </a:pPr>
            <a:r>
              <a:rPr lang="en-US" baseline="0" dirty="0" smtClean="0"/>
              <a:t>Ultimately, combining session solutions into a network adjustment (more OPUS Projects jargon) can improve the results for the entire network.</a:t>
            </a:r>
            <a:endParaRPr lang="en-US" dirty="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 figures are from a “real world” example from the mid-Atlantic region.</a:t>
            </a:r>
            <a:r>
              <a:rPr lang="en-US" baseline="0" dirty="0" smtClean="0"/>
              <a:t> Your results will vary.</a:t>
            </a:r>
          </a:p>
          <a:p>
            <a:pPr marL="628650" lvl="1" indent="-171450">
              <a:buFont typeface="Arial" pitchFamily="34" charset="0"/>
              <a:buChar char="•"/>
            </a:pPr>
            <a:r>
              <a:rPr lang="en-US" dirty="0" smtClean="0"/>
              <a:t>The</a:t>
            </a:r>
            <a:r>
              <a:rPr lang="en-US" baseline="0" dirty="0" smtClean="0"/>
              <a:t> light (white) shaded areas indicate +/- 2 cm horizontally and +/- 4 cm vertically.</a:t>
            </a:r>
          </a:p>
          <a:p>
            <a:pPr marL="628650" lvl="1" indent="-171450">
              <a:buFont typeface="Arial" pitchFamily="34" charset="0"/>
              <a:buChar char="•"/>
            </a:pPr>
            <a:r>
              <a:rPr lang="en-US" baseline="0" dirty="0" smtClean="0"/>
              <a:t>The OPUS  results repeat better than these limits.</a:t>
            </a:r>
          </a:p>
          <a:p>
            <a:pPr marL="628650" lvl="1" indent="-171450">
              <a:buFont typeface="Arial" pitchFamily="34" charset="0"/>
              <a:buChar char="•"/>
            </a:pPr>
            <a:r>
              <a:rPr lang="en-US" baseline="0" dirty="0" smtClean="0"/>
              <a:t>But (only) slightly more complex processing improves the results.</a:t>
            </a:r>
          </a:p>
          <a:p>
            <a:pPr marL="628650" lvl="1" indent="-171450">
              <a:buFont typeface="Arial" pitchFamily="34" charset="0"/>
              <a:buChar char="•"/>
            </a:pPr>
            <a:r>
              <a:rPr lang="en-US" baseline="0" dirty="0" smtClean="0"/>
              <a:t>Not just for this mark, but for all marks in the project.</a:t>
            </a:r>
            <a:endParaRPr lang="en-US" dirty="0"/>
          </a:p>
        </p:txBody>
      </p:sp>
      <p:sp>
        <p:nvSpPr>
          <p:cNvPr id="4" name="Header Placeholder 3"/>
          <p:cNvSpPr>
            <a:spLocks noGrp="1"/>
          </p:cNvSpPr>
          <p:nvPr>
            <p:ph type="hdr" sz="quarter" idx="10"/>
          </p:nvPr>
        </p:nvSpPr>
        <p:spPr/>
        <p:txBody>
          <a:bodyPr/>
          <a:lstStyle/>
          <a:p>
            <a:pPr>
              <a:defRPr/>
            </a:pPr>
            <a:r>
              <a:rPr lang="en-US"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19</a:t>
            </a:fld>
            <a:endParaRPr lang="en-US"/>
          </a:p>
        </p:txBody>
      </p:sp>
    </p:spTree>
    <p:extLst>
      <p:ext uri="{BB962C8B-B14F-4D97-AF65-F5344CB8AC3E}">
        <p14:creationId xmlns:p14="http://schemas.microsoft.com/office/powerpoint/2010/main" xmlns="" val="705736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Gather data and metadata without having to physically carry it to a location can mean a faster start to processing.</a:t>
            </a:r>
          </a:p>
          <a:p>
            <a:pPr marL="171450" indent="-171450">
              <a:buFont typeface="Arial" pitchFamily="34" charset="0"/>
              <a:buChar char="•"/>
            </a:pPr>
            <a:r>
              <a:rPr lang="en-US" baseline="0" dirty="0" smtClean="0"/>
              <a:t>Gathering data by uploading through OPUS gives the “bonus” of an OPUS solution for quick quality control.</a:t>
            </a:r>
          </a:p>
          <a:p>
            <a:pPr marL="171450" indent="-171450">
              <a:buFont typeface="Arial" pitchFamily="34" charset="0"/>
              <a:buChar char="•"/>
            </a:pPr>
            <a:r>
              <a:rPr lang="en-US" baseline="0" dirty="0" smtClean="0"/>
              <a:t>Automatically associating data to marks and simultaneously observed data files into sessions can mean less organizational effort is needed.</a:t>
            </a:r>
          </a:p>
          <a:p>
            <a:endParaRPr lang="en-US" baseline="0" dirty="0" smtClean="0"/>
          </a:p>
          <a:p>
            <a:pPr marL="171450" indent="-171450">
              <a:buFont typeface="Arial" pitchFamily="34" charset="0"/>
              <a:buChar char="•"/>
            </a:pPr>
            <a:r>
              <a:rPr lang="en-US" baseline="0" dirty="0" smtClean="0"/>
              <a:t>The ability to set project preferences and GUI (</a:t>
            </a:r>
            <a:r>
              <a:rPr lang="en-US" dirty="0" smtClean="0"/>
              <a:t>graphical user interface) facilitating this type of processing</a:t>
            </a:r>
            <a:r>
              <a:rPr lang="en-US" baseline="0" dirty="0" smtClean="0"/>
              <a:t> will permit more folks to use PAGES effectively without having to be a PAGES expert.</a:t>
            </a:r>
          </a:p>
          <a:p>
            <a:pPr marL="171450" indent="-171450">
              <a:buFont typeface="Arial" pitchFamily="34" charset="0"/>
              <a:buChar char="•"/>
            </a:pPr>
            <a:r>
              <a:rPr lang="en-US" baseline="0" dirty="0" smtClean="0"/>
              <a:t>The processing occurs on NGS computers so the software and ancillary files are always up-to-date.</a:t>
            </a:r>
          </a:p>
          <a:p>
            <a:pPr marL="171450" indent="-171450">
              <a:buFont typeface="Arial" pitchFamily="34" charset="0"/>
              <a:buChar char="•"/>
            </a:pPr>
            <a:r>
              <a:rPr lang="en-US" baseline="0" dirty="0" smtClean="0"/>
              <a:t>Dynamically created maps, plots and table, plus the preferences, help evaluate the results through visual cues.</a:t>
            </a:r>
          </a:p>
          <a:p>
            <a:pPr marL="171450" indent="-171450">
              <a:buFont typeface="Arial" pitchFamily="34" charset="0"/>
              <a:buChar char="•"/>
            </a:pPr>
            <a:r>
              <a:rPr lang="en-US" baseline="0" dirty="0" smtClean="0"/>
              <a:t>OPUS Projects builds some useful files saving time.</a:t>
            </a:r>
            <a:endParaRPr lang="en-US" dirty="0"/>
          </a:p>
        </p:txBody>
      </p:sp>
      <p:sp>
        <p:nvSpPr>
          <p:cNvPr id="4" name="Header Placeholder 3"/>
          <p:cNvSpPr>
            <a:spLocks noGrp="1"/>
          </p:cNvSpPr>
          <p:nvPr>
            <p:ph type="hdr" sz="quarter" idx="10"/>
          </p:nvPr>
        </p:nvSpPr>
        <p:spPr/>
        <p:txBody>
          <a:bodyPr/>
          <a:lstStyle/>
          <a:p>
            <a:pPr>
              <a:defRPr/>
            </a:pPr>
            <a:r>
              <a:rPr lang="en-US"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20</a:t>
            </a:fld>
            <a:endParaRPr lang="en-US"/>
          </a:p>
        </p:txBody>
      </p:sp>
    </p:spTree>
    <p:extLst>
      <p:ext uri="{BB962C8B-B14F-4D97-AF65-F5344CB8AC3E}">
        <p14:creationId xmlns:p14="http://schemas.microsoft.com/office/powerpoint/2010/main" xmlns="" val="450778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No internet</a:t>
            </a:r>
            <a:r>
              <a:rPr lang="en-US" baseline="0" dirty="0" smtClean="0"/>
              <a:t> means no access. Users have to be online.</a:t>
            </a:r>
          </a:p>
          <a:p>
            <a:pPr marL="1714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OPUS Static data file limits apply, but we hope to allow Rapid-static files – probably with restrictions – by the end of the year.</a:t>
            </a:r>
          </a:p>
          <a:p>
            <a:pPr marL="1714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1 data file from 1 </a:t>
            </a:r>
            <a:r>
              <a:rPr lang="en-US" b="0" i="0" baseline="0" dirty="0" smtClean="0"/>
              <a:t>mark is OPUS </a:t>
            </a:r>
            <a:r>
              <a:rPr lang="en-US" baseline="0" dirty="0" smtClean="0"/>
              <a:t>so no real gain. Multiple occupations of 1 mark starts to have advantages. But the purpose and, therefore, the strength of OPUS Projects is multiple marks with multiple occupations.</a:t>
            </a:r>
          </a:p>
          <a:p>
            <a:pPr marL="1714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There are </a:t>
            </a:r>
            <a:r>
              <a:rPr lang="en-US" i="1" dirty="0" smtClean="0"/>
              <a:t>practical</a:t>
            </a:r>
            <a:r>
              <a:rPr lang="en-US" dirty="0" smtClean="0"/>
              <a:t> limits to a project’s size. The number of data files</a:t>
            </a:r>
            <a:r>
              <a:rPr lang="en-US" baseline="0" dirty="0" smtClean="0"/>
              <a:t> &lt; a few hundred implies:</a:t>
            </a:r>
          </a:p>
          <a:p>
            <a:pPr marL="628650" lvl="1" indent="-171450">
              <a:buFont typeface="Arial" pitchFamily="34" charset="0"/>
              <a:buChar char="•"/>
            </a:pPr>
            <a:r>
              <a:rPr lang="en-US" baseline="0" dirty="0" smtClean="0"/>
              <a:t>A few marks occupied many times.</a:t>
            </a:r>
          </a:p>
          <a:p>
            <a:pPr marL="628650" lvl="1" indent="-171450">
              <a:buFont typeface="Arial" pitchFamily="34" charset="0"/>
              <a:buChar char="•"/>
            </a:pPr>
            <a:r>
              <a:rPr lang="en-US" baseline="0" dirty="0" smtClean="0"/>
              <a:t>Many marks occupied a few times.</a:t>
            </a:r>
            <a:endParaRPr lang="en-US" dirty="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21</a:t>
            </a:fld>
            <a:endParaRPr lang="en-US"/>
          </a:p>
        </p:txBody>
      </p:sp>
    </p:spTree>
    <p:extLst>
      <p:ext uri="{BB962C8B-B14F-4D97-AF65-F5344CB8AC3E}">
        <p14:creationId xmlns:p14="http://schemas.microsoft.com/office/powerpoint/2010/main" xmlns="" val="297003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not saying we NGS doesn’t need surveyors</a:t>
            </a:r>
            <a:r>
              <a:rPr lang="en-US" baseline="0" dirty="0" smtClean="0"/>
              <a:t> or that surveyors don’t need NGS. I am saying a surveyor shouldn’t have to be passable programmer or geodesist, and NGS should be helping surveyors do their job, not teaching them to be passable programmers or geodesists.</a:t>
            </a:r>
            <a:endParaRPr lang="en-US" dirty="0" smtClean="0"/>
          </a:p>
          <a:p>
            <a:endParaRPr lang="en-US" dirty="0" smtClean="0"/>
          </a:p>
          <a:p>
            <a:r>
              <a:rPr lang="en-US" dirty="0" smtClean="0"/>
              <a:t>GIGO</a:t>
            </a:r>
            <a:r>
              <a:rPr lang="en-US" baseline="0" dirty="0" smtClean="0"/>
              <a:t> = garbage in, garbage out</a:t>
            </a:r>
            <a:endParaRPr lang="en-US" dirty="0"/>
          </a:p>
        </p:txBody>
      </p:sp>
      <p:sp>
        <p:nvSpPr>
          <p:cNvPr id="4" name="Header Placeholder 3"/>
          <p:cNvSpPr>
            <a:spLocks noGrp="1"/>
          </p:cNvSpPr>
          <p:nvPr>
            <p:ph type="hdr" sz="quarter" idx="10"/>
          </p:nvPr>
        </p:nvSpPr>
        <p:spPr/>
        <p:txBody>
          <a:bodyPr/>
          <a:lstStyle/>
          <a:p>
            <a:pPr>
              <a:defRPr/>
            </a:pPr>
            <a:r>
              <a:rPr lang="en-US"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22</a:t>
            </a:fld>
            <a:endParaRPr lang="en-US"/>
          </a:p>
        </p:txBody>
      </p:sp>
    </p:spTree>
    <p:extLst>
      <p:ext uri="{BB962C8B-B14F-4D97-AF65-F5344CB8AC3E}">
        <p14:creationId xmlns:p14="http://schemas.microsoft.com/office/powerpoint/2010/main" xmlns="" val="2968971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04671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3577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92083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1643733-1CB0-44D9-972F-407DDDFCEB8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220C3D0-729A-4A15-8E23-72CBC95666E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03E0E8A-1D43-4D8D-AEAC-C018B329A72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56B9845-AF16-48D3-AA2D-82A72C93CC5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ADC6C8E-76D2-41B8-9724-5169A0B0880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B26A731-1E89-4A21-A26A-D51F11606EB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2842C21F-AE33-4746-B537-1CCBA51D535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AE80448-B2EE-43F8-B0AE-716061E9B96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63655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1840401-0845-4AB3-BD82-79BDE7014F5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9C0CCE2-8734-43BC-9DBB-BA3C6421B24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5E922BD-AF8A-447D-8721-772F6E2713F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4685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29478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21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477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5222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9985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54043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4572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279525"/>
            <a:ext cx="8229600" cy="4938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prstClr val="black">
                    <a:tint val="75000"/>
                  </a:prstClr>
                </a:solidFill>
                <a:latin typeface="+mn-lt"/>
              </a:defRPr>
            </a:lvl1pPr>
          </a:lstStyle>
          <a:p>
            <a:pPr defTabSz="914400">
              <a:defRPr/>
            </a:pPr>
            <a:r>
              <a:rPr lang="en-US">
                <a:ea typeface="+mn-ea"/>
                <a:cs typeface="+mn-cs"/>
              </a:rPr>
              <a:t>2013-08-09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prstClr val="black">
                    <a:tint val="75000"/>
                  </a:prstClr>
                </a:solidFill>
                <a:latin typeface="+mn-lt"/>
              </a:defRPr>
            </a:lvl1pPr>
          </a:lstStyle>
          <a:p>
            <a:pPr defTabSz="914400">
              <a:defRPr/>
            </a:pPr>
            <a:r>
              <a:rPr lang="en-US">
                <a:ea typeface="+mn-ea"/>
                <a:cs typeface="+mn-cs"/>
              </a:rPr>
              <a:t>OPUS Projects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defTabSz="914400">
              <a:defRPr/>
            </a:pPr>
            <a:fld id="{060AF921-C10B-4E99-87EC-945BB7E1916D}" type="slidenum">
              <a:rPr lang="en-US">
                <a:ea typeface="+mn-ea"/>
                <a:cs typeface="+mn-cs"/>
              </a:rPr>
              <a:pPr defTabSz="914400">
                <a:defRPr/>
              </a:pPr>
              <a:t>‹#›</a:t>
            </a:fld>
            <a:endParaRPr lang="en-US">
              <a:ea typeface="+mn-ea"/>
              <a:cs typeface="+mn-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tx1"/>
          </a:solidFill>
          <a:latin typeface="Calibri" pitchFamily="34" charset="0"/>
        </a:defRPr>
      </a:lvl2pPr>
      <a:lvl3pPr algn="l" rtl="0" fontAlgn="base">
        <a:spcBef>
          <a:spcPct val="0"/>
        </a:spcBef>
        <a:spcAft>
          <a:spcPct val="0"/>
        </a:spcAft>
        <a:defRPr sz="4400">
          <a:solidFill>
            <a:schemeClr val="tx1"/>
          </a:solidFill>
          <a:latin typeface="Calibri" pitchFamily="34" charset="0"/>
        </a:defRPr>
      </a:lvl3pPr>
      <a:lvl4pPr algn="l" rtl="0" fontAlgn="base">
        <a:spcBef>
          <a:spcPct val="0"/>
        </a:spcBef>
        <a:spcAft>
          <a:spcPct val="0"/>
        </a:spcAft>
        <a:defRPr sz="4400">
          <a:solidFill>
            <a:schemeClr val="tx1"/>
          </a:solidFill>
          <a:latin typeface="Calibri" pitchFamily="34" charset="0"/>
        </a:defRPr>
      </a:lvl4pPr>
      <a:lvl5pPr algn="l"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 name="Picture 4" descr="C:\Users\m6500\Pictures\2009_05_25\IMG_1227.JPG"/>
          <p:cNvPicPr>
            <a:picLocks noChangeAspect="1" noChangeArrowheads="1"/>
          </p:cNvPicPr>
          <p:nvPr/>
        </p:nvPicPr>
        <p:blipFill>
          <a:blip r:embed="rId3"/>
          <a:srcRect/>
          <a:stretch>
            <a:fillRect/>
          </a:stretch>
        </p:blipFill>
        <p:spPr bwMode="auto">
          <a:xfrm>
            <a:off x="2008987" y="2722754"/>
            <a:ext cx="5213734" cy="2926080"/>
          </a:xfrm>
          <a:prstGeom prst="rect">
            <a:avLst/>
          </a:prstGeom>
          <a:noFill/>
          <a:ln>
            <a:solidFill>
              <a:schemeClr val="tx1"/>
            </a:solidFill>
          </a:ln>
          <a:effectLst>
            <a:outerShdw blurRad="50800" dist="38100" dir="2700000" algn="tl" rotWithShape="0">
              <a:prstClr val="black">
                <a:alpha val="40000"/>
              </a:prstClr>
            </a:outerShdw>
          </a:effectLst>
        </p:spPr>
      </p:pic>
      <p:sp>
        <p:nvSpPr>
          <p:cNvPr id="11" name="Title 1"/>
          <p:cNvSpPr txBox="1">
            <a:spLocks/>
          </p:cNvSpPr>
          <p:nvPr/>
        </p:nvSpPr>
        <p:spPr bwMode="auto">
          <a:xfrm>
            <a:off x="1159934" y="939800"/>
            <a:ext cx="7984066" cy="1608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sz="1100" b="1" dirty="0" smtClean="0">
              <a:latin typeface="Times New Roman" charset="0"/>
              <a:cs typeface="Times New Roman" charset="0"/>
            </a:endParaRPr>
          </a:p>
          <a:p>
            <a:pPr algn="ctr" eaLnBrk="1" hangingPunct="1"/>
            <a:r>
              <a:rPr lang="en-US" sz="3200" b="1" i="1" dirty="0" smtClean="0">
                <a:latin typeface="Times New Roman" pitchFamily="18" charset="0"/>
                <a:cs typeface="Times New Roman" pitchFamily="18" charset="0"/>
              </a:rPr>
              <a:t>The Many Faces of OPUS and the </a:t>
            </a:r>
            <a:br>
              <a:rPr lang="en-US" sz="3200" b="1" i="1" dirty="0" smtClean="0">
                <a:latin typeface="Times New Roman" pitchFamily="18" charset="0"/>
                <a:cs typeface="Times New Roman" pitchFamily="18" charset="0"/>
              </a:rPr>
            </a:br>
            <a:r>
              <a:rPr lang="en-US" sz="3200" b="1" i="1" dirty="0" smtClean="0">
                <a:latin typeface="Times New Roman" pitchFamily="18" charset="0"/>
                <a:cs typeface="Times New Roman" pitchFamily="18" charset="0"/>
              </a:rPr>
              <a:t>Siren Call of Bluebooking</a:t>
            </a:r>
            <a:endParaRPr lang="en-US" sz="3200" b="1" i="1" dirty="0" smtClean="0">
              <a:latin typeface="Times New Roman" charset="0"/>
              <a:cs typeface="Times New Roman" charset="0"/>
            </a:endParaRPr>
          </a:p>
        </p:txBody>
      </p:sp>
      <p:pic>
        <p:nvPicPr>
          <p:cNvPr id="15" name="Picture 4" descr="gps_sat"/>
          <p:cNvPicPr>
            <a:picLocks noChangeAspect="1" noChangeArrowheads="1"/>
          </p:cNvPicPr>
          <p:nvPr/>
        </p:nvPicPr>
        <p:blipFill>
          <a:blip r:embed="rId4"/>
          <a:srcRect/>
          <a:stretch>
            <a:fillRect/>
          </a:stretch>
        </p:blipFill>
        <p:spPr bwMode="auto">
          <a:xfrm>
            <a:off x="255911" y="2353733"/>
            <a:ext cx="2301716" cy="254174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6" name="Picture 3" descr="C:\Users\m6500\Pictures\2009_05_25\IMG_1207.JPG"/>
          <p:cNvPicPr>
            <a:picLocks noChangeAspect="1" noChangeArrowheads="1"/>
          </p:cNvPicPr>
          <p:nvPr/>
        </p:nvPicPr>
        <p:blipFill>
          <a:blip r:embed="rId5"/>
          <a:srcRect l="23077" r="14939"/>
          <a:stretch>
            <a:fillRect/>
          </a:stretch>
        </p:blipFill>
        <p:spPr bwMode="auto">
          <a:xfrm>
            <a:off x="6392848" y="3511901"/>
            <a:ext cx="2524541" cy="2286000"/>
          </a:xfrm>
          <a:prstGeom prst="rect">
            <a:avLst/>
          </a:prstGeom>
          <a:noFill/>
          <a:ln>
            <a:solidFill>
              <a:schemeClr val="tx1"/>
            </a:solidFill>
          </a:ln>
          <a:effectLst>
            <a:outerShdw blurRad="50800" dist="38100" dir="2700000" algn="tl" rotWithShape="0">
              <a:prstClr val="black">
                <a:alpha val="40000"/>
              </a:prstClr>
            </a:outerShdw>
          </a:effectLst>
        </p:spPr>
      </p:pic>
      <p:sp>
        <p:nvSpPr>
          <p:cNvPr id="17" name="TextBox 16"/>
          <p:cNvSpPr txBox="1"/>
          <p:nvPr/>
        </p:nvSpPr>
        <p:spPr>
          <a:xfrm>
            <a:off x="5838567" y="6078171"/>
            <a:ext cx="3107397" cy="677108"/>
          </a:xfrm>
          <a:prstGeom prst="rect">
            <a:avLst/>
          </a:prstGeom>
          <a:noFill/>
        </p:spPr>
        <p:txBody>
          <a:bodyPr wrap="square" rtlCol="0">
            <a:spAutoFit/>
          </a:bodyPr>
          <a:lstStyle/>
          <a:p>
            <a:pPr algn="r"/>
            <a:r>
              <a:rPr lang="en-US" sz="2000" b="1" dirty="0" smtClean="0">
                <a:solidFill>
                  <a:prstClr val="black"/>
                </a:solidFill>
              </a:rPr>
              <a:t>Michael Dennis, RLS, PE</a:t>
            </a:r>
          </a:p>
          <a:p>
            <a:pPr algn="r"/>
            <a:r>
              <a:rPr lang="en-US" b="1" dirty="0" smtClean="0">
                <a:solidFill>
                  <a:srgbClr val="0000FF"/>
                </a:solidFill>
              </a:rPr>
              <a:t>michael.dennis@noaa.gov</a:t>
            </a:r>
            <a:endParaRPr lang="en-US" b="1" dirty="0">
              <a:solidFill>
                <a:srgbClr val="0000FF"/>
              </a:solidFill>
            </a:endParaRPr>
          </a:p>
        </p:txBody>
      </p:sp>
      <p:sp>
        <p:nvSpPr>
          <p:cNvPr id="12" name="TextBox 11"/>
          <p:cNvSpPr txBox="1"/>
          <p:nvPr/>
        </p:nvSpPr>
        <p:spPr>
          <a:xfrm>
            <a:off x="152400" y="6089898"/>
            <a:ext cx="5920846" cy="646331"/>
          </a:xfrm>
          <a:prstGeom prst="rect">
            <a:avLst/>
          </a:prstGeom>
          <a:noFill/>
        </p:spPr>
        <p:txBody>
          <a:bodyPr wrap="square" rtlCol="0">
            <a:spAutoFit/>
          </a:bodyPr>
          <a:lstStyle/>
          <a:p>
            <a:r>
              <a:rPr lang="en-US" sz="2000" b="1" kern="0" dirty="0" smtClean="0">
                <a:solidFill>
                  <a:srgbClr val="006600"/>
                </a:solidFill>
                <a:latin typeface="+mn-lt"/>
                <a:ea typeface="+mn-ea"/>
                <a:cs typeface="Arial" charset="0"/>
              </a:rPr>
              <a:t>48th Annual Alaska Surveying &amp; Mapping Conference </a:t>
            </a:r>
            <a:r>
              <a:rPr lang="en-US" sz="2000" b="1" dirty="0">
                <a:solidFill>
                  <a:srgbClr val="C00000"/>
                </a:solidFill>
                <a:latin typeface="+mn-lt"/>
                <a:ea typeface="ＭＳ Ｐゴシック" charset="0"/>
              </a:rPr>
              <a:t/>
            </a:r>
            <a:br>
              <a:rPr lang="en-US" sz="2000" b="1" dirty="0">
                <a:solidFill>
                  <a:srgbClr val="C00000"/>
                </a:solidFill>
                <a:latin typeface="+mn-lt"/>
                <a:ea typeface="ＭＳ Ｐゴシック" charset="0"/>
              </a:rPr>
            </a:br>
            <a:r>
              <a:rPr lang="en-US" sz="1600" b="1" kern="0" dirty="0" smtClean="0">
                <a:solidFill>
                  <a:sysClr val="windowText" lastClr="000000">
                    <a:lumMod val="75000"/>
                    <a:lumOff val="25000"/>
                  </a:sysClr>
                </a:solidFill>
                <a:latin typeface="+mn-lt"/>
                <a:ea typeface="+mn-ea"/>
                <a:cs typeface="Arial" charset="0"/>
              </a:rPr>
              <a:t>March 28, 2014  ● </a:t>
            </a:r>
            <a:r>
              <a:rPr lang="en-US" sz="1600" b="1" kern="0" dirty="0" err="1" smtClean="0">
                <a:solidFill>
                  <a:sysClr val="windowText" lastClr="000000">
                    <a:lumMod val="75000"/>
                    <a:lumOff val="25000"/>
                  </a:sysClr>
                </a:solidFill>
                <a:latin typeface="+mn-lt"/>
                <a:ea typeface="+mn-ea"/>
                <a:cs typeface="Arial" charset="0"/>
              </a:rPr>
              <a:t>Westmark</a:t>
            </a:r>
            <a:r>
              <a:rPr lang="en-US" sz="1600" b="1" kern="0" dirty="0" smtClean="0">
                <a:solidFill>
                  <a:sysClr val="windowText" lastClr="000000">
                    <a:lumMod val="75000"/>
                    <a:lumOff val="25000"/>
                  </a:sysClr>
                </a:solidFill>
                <a:latin typeface="+mn-lt"/>
                <a:ea typeface="+mn-ea"/>
                <a:cs typeface="Arial" charset="0"/>
              </a:rPr>
              <a:t> Fairbanks Hotel &amp; Conference Center</a:t>
            </a:r>
            <a:endParaRPr lang="en-US" sz="1600" b="1" dirty="0">
              <a:solidFill>
                <a:prstClr val="black">
                  <a:lumMod val="75000"/>
                  <a:lumOff val="25000"/>
                </a:prstClr>
              </a:solidFill>
              <a:latin typeface="+mn-lt"/>
              <a:ea typeface="ＭＳ Ｐゴシック"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6"/>
          <p:cNvSpPr txBox="1">
            <a:spLocks noChangeArrowheads="1"/>
          </p:cNvSpPr>
          <p:nvPr/>
        </p:nvSpPr>
        <p:spPr bwMode="auto">
          <a:xfrm>
            <a:off x="5405438" y="1094850"/>
            <a:ext cx="3538537" cy="600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Shown here is part of the </a:t>
            </a:r>
            <a:r>
              <a:rPr lang="en-US" sz="2400" dirty="0" smtClean="0"/>
              <a:t>OPUS Rapid-Static standard report.</a:t>
            </a:r>
            <a:endParaRPr lang="en-US" sz="2400" dirty="0"/>
          </a:p>
          <a:p>
            <a:pPr eaLnBrk="1" hangingPunct="1"/>
            <a:endParaRPr lang="en-US" sz="2400" dirty="0"/>
          </a:p>
          <a:p>
            <a:pPr eaLnBrk="1" hangingPunct="1"/>
            <a:r>
              <a:rPr lang="en-US" sz="2400" dirty="0" smtClean="0"/>
              <a:t>Given the number of significant figures and uncertainties, this result is identical to the OPUS Static result.</a:t>
            </a:r>
          </a:p>
          <a:p>
            <a:pPr eaLnBrk="1" hangingPunct="1"/>
            <a:endParaRPr lang="en-US" sz="2400" dirty="0" smtClean="0"/>
          </a:p>
          <a:p>
            <a:pPr eaLnBrk="1" hangingPunct="1"/>
            <a:r>
              <a:rPr lang="en-US" sz="2400" dirty="0" smtClean="0"/>
              <a:t>Estimated and empirical accuracies from OPUS Rapid-Static within CONUS are comparable to OPUS Static.</a:t>
            </a:r>
          </a:p>
          <a:p>
            <a:pPr eaLnBrk="1" hangingPunct="1"/>
            <a:endParaRPr lang="en-US" sz="2400" dirty="0"/>
          </a:p>
        </p:txBody>
      </p:sp>
      <p:sp>
        <p:nvSpPr>
          <p:cNvPr id="61446" name="TextBox 29"/>
          <p:cNvSpPr txBox="1">
            <a:spLocks noChangeArrowheads="1"/>
          </p:cNvSpPr>
          <p:nvPr/>
        </p:nvSpPr>
        <p:spPr bwMode="auto">
          <a:xfrm>
            <a:off x="174625" y="1085850"/>
            <a:ext cx="5057775" cy="5262979"/>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a:latin typeface="Courier New" pitchFamily="49" charset="0"/>
              <a:cs typeface="Courier New" pitchFamily="49" charset="0"/>
            </a:endParaRPr>
          </a:p>
        </p:txBody>
      </p:sp>
      <p:sp>
        <p:nvSpPr>
          <p:cNvPr id="6" name="Title 5"/>
          <p:cNvSpPr>
            <a:spLocks noGrp="1"/>
          </p:cNvSpPr>
          <p:nvPr>
            <p:ph type="title"/>
          </p:nvPr>
        </p:nvSpPr>
        <p:spPr>
          <a:xfrm>
            <a:off x="457200" y="261257"/>
            <a:ext cx="8229600" cy="1156381"/>
          </a:xfrm>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0639" y="1981200"/>
            <a:ext cx="8122721" cy="3648884"/>
          </a:xfrm>
          <a:prstGeom prst="rect">
            <a:avLst/>
          </a:prstGeom>
          <a:noFill/>
        </p:spPr>
        <p:txBody>
          <a:bodyPr wrap="square">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latin typeface="Arial" charset="0"/>
                <a:cs typeface="+mn-cs"/>
              </a:rPr>
              <a:t>This processing strategy was implemented in an OPUS-like application, called OPUS-Net during its testing phase. It </a:t>
            </a:r>
            <a:r>
              <a:rPr lang="en-GB" sz="2400" dirty="0" smtClean="0">
                <a:latin typeface="Arial" charset="0"/>
                <a:cs typeface="+mn-cs"/>
              </a:rPr>
              <a:t>includes:</a:t>
            </a:r>
            <a:endParaRPr lang="en-GB" sz="2400" dirty="0">
              <a:latin typeface="Arial" charset="0"/>
              <a:cs typeface="+mn-cs"/>
            </a:endParaRP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Absolute antenna models.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An </a:t>
            </a:r>
            <a:r>
              <a:rPr lang="en-GB" sz="2400" b="1" dirty="0">
                <a:latin typeface="Arial" charset="0"/>
                <a:cs typeface="+mn-cs"/>
              </a:rPr>
              <a:t>ocean-tide loading </a:t>
            </a:r>
            <a:r>
              <a:rPr lang="en-GB" sz="2400" dirty="0">
                <a:latin typeface="Arial" charset="0"/>
                <a:cs typeface="+mn-cs"/>
              </a:rPr>
              <a:t>(OTL) model</a:t>
            </a:r>
            <a:r>
              <a:rPr lang="en-GB" sz="2400" dirty="0" smtClean="0">
                <a:latin typeface="Arial" charset="0"/>
                <a:cs typeface="+mn-cs"/>
              </a:rPr>
              <a:t>.</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 </a:t>
            </a:r>
            <a:r>
              <a:rPr lang="en-GB" sz="2400" dirty="0">
                <a:latin typeface="Arial" charset="0"/>
                <a:cs typeface="+mn-cs"/>
              </a:rPr>
              <a:t>combination of near-by and more-distant CORS.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2400" dirty="0">
              <a:latin typeface="Arial" charset="0"/>
              <a:cs typeface="+mn-cs"/>
            </a:endParaRPr>
          </a:p>
          <a:p>
            <a:pPr>
              <a:lnSpc>
                <a:spcPct val="107000"/>
              </a:lnSpc>
              <a:buClr>
                <a:srgbClr val="000000"/>
              </a:buClr>
              <a:buSzPct val="100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Implementing these changes results in better precision and consistency with other sources (such as from IGS).</a:t>
            </a:r>
            <a:endParaRPr lang="en-GB" sz="2400" dirty="0">
              <a:latin typeface="Arial" charset="0"/>
              <a:cs typeface="+mn-cs"/>
            </a:endParaRPr>
          </a:p>
        </p:txBody>
      </p:sp>
      <p:sp>
        <p:nvSpPr>
          <p:cNvPr id="3" name="Title 2"/>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5635" y="1611313"/>
            <a:ext cx="8360229" cy="3786187"/>
          </a:xfrm>
          <a:prstGeom prst="rect">
            <a:avLst/>
          </a:prstGeom>
          <a:noFill/>
        </p:spPr>
        <p:txBody>
          <a:bodyPr wrap="square">
            <a:spAutoFit/>
          </a:bodyPr>
          <a:lstStyle/>
          <a:p>
            <a:pPr>
              <a:defRPr/>
            </a:pPr>
            <a:r>
              <a:rPr lang="en-US" sz="2400" dirty="0" smtClean="0">
                <a:cs typeface="+mn-cs"/>
              </a:rPr>
              <a:t>OPUS Projects </a:t>
            </a:r>
            <a:r>
              <a:rPr lang="en-US" sz="2400" dirty="0">
                <a:cs typeface="+mn-cs"/>
              </a:rPr>
              <a:t>gives users web-based access to simple visualization, management and processing tools for multiple </a:t>
            </a:r>
            <a:r>
              <a:rPr lang="en-US" sz="2400" dirty="0" smtClean="0">
                <a:cs typeface="+mn-cs"/>
              </a:rPr>
              <a:t>marks </a:t>
            </a:r>
            <a:r>
              <a:rPr lang="en-US" sz="2400" dirty="0">
                <a:cs typeface="+mn-cs"/>
              </a:rPr>
              <a:t>and multiple occupations.</a:t>
            </a:r>
          </a:p>
          <a:p>
            <a:pPr>
              <a:defRPr/>
            </a:pPr>
            <a:endParaRPr lang="en-US" sz="2400" dirty="0">
              <a:cs typeface="+mn-cs"/>
            </a:endParaRPr>
          </a:p>
          <a:p>
            <a:pPr>
              <a:defRPr/>
            </a:pPr>
            <a:r>
              <a:rPr lang="en-US" sz="2400" dirty="0">
                <a:cs typeface="+mn-cs"/>
              </a:rPr>
              <a:t>These tools include:</a:t>
            </a:r>
          </a:p>
          <a:p>
            <a:pPr marL="285750" indent="-285750">
              <a:buFont typeface="Arial" pitchFamily="34" charset="0"/>
              <a:buChar char="•"/>
              <a:defRPr/>
            </a:pPr>
            <a:r>
              <a:rPr lang="en-US" sz="2400" dirty="0">
                <a:cs typeface="+mn-cs"/>
              </a:rPr>
              <a:t> The advantages of data uploading through OPUS.</a:t>
            </a:r>
          </a:p>
          <a:p>
            <a:pPr marL="285750" indent="-285750">
              <a:buFont typeface="Arial" pitchFamily="34" charset="0"/>
              <a:buChar char="•"/>
              <a:defRPr/>
            </a:pPr>
            <a:r>
              <a:rPr lang="en-US" sz="2400" dirty="0">
                <a:cs typeface="+mn-cs"/>
              </a:rPr>
              <a:t> Data visualization and management aids.</a:t>
            </a:r>
          </a:p>
          <a:p>
            <a:pPr marL="285750" indent="-285750">
              <a:buFont typeface="Arial" pitchFamily="34" charset="0"/>
              <a:buChar char="•"/>
              <a:defRPr/>
            </a:pPr>
            <a:r>
              <a:rPr lang="en-US" sz="2400" dirty="0">
                <a:cs typeface="+mn-cs"/>
              </a:rPr>
              <a:t> Enhanced data processing using the PAGES suite.</a:t>
            </a:r>
          </a:p>
          <a:p>
            <a:pPr marL="285750" indent="-285750">
              <a:buFont typeface="Arial" pitchFamily="34" charset="0"/>
              <a:buChar char="•"/>
              <a:defRPr/>
            </a:pPr>
            <a:r>
              <a:rPr lang="en-US" sz="2400" dirty="0">
                <a:cs typeface="+mn-cs"/>
              </a:rPr>
              <a:t> Solution visualization aids.</a:t>
            </a:r>
          </a:p>
          <a:p>
            <a:pPr marL="285750" indent="-285750">
              <a:buFont typeface="Arial" pitchFamily="34" charset="0"/>
              <a:buChar char="•"/>
              <a:defRPr/>
            </a:pPr>
            <a:r>
              <a:rPr lang="en-US" sz="2400" dirty="0">
                <a:cs typeface="+mn-cs"/>
              </a:rPr>
              <a:t> </a:t>
            </a:r>
            <a:r>
              <a:rPr lang="en-US" sz="2400" dirty="0" smtClean="0">
                <a:cs typeface="+mn-cs"/>
              </a:rPr>
              <a:t>A simplified means for producing some “Bluebook” files.</a:t>
            </a:r>
            <a:endParaRPr lang="en-US" sz="2400" dirty="0">
              <a:cs typeface="+mn-cs"/>
            </a:endParaRPr>
          </a:p>
        </p:txBody>
      </p:sp>
      <p:sp>
        <p:nvSpPr>
          <p:cNvPr id="2" name="Title 1"/>
          <p:cNvSpPr>
            <a:spLocks noGrp="1"/>
          </p:cNvSpPr>
          <p:nvPr>
            <p:ph type="title"/>
          </p:nvPr>
        </p:nvSpPr>
        <p:spPr/>
        <p:txBody>
          <a:bodyPr/>
          <a:lstStyle/>
          <a:p>
            <a:pPr algn="l"/>
            <a:r>
              <a:rPr lang="en-US" dirty="0"/>
              <a:t>What Is </a:t>
            </a:r>
            <a:r>
              <a:rPr lang="en-US" dirty="0" smtClean="0"/>
              <a:t>OPUS Projects?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TextBox 6"/>
          <p:cNvSpPr txBox="1">
            <a:spLocks noChangeArrowheads="1"/>
          </p:cNvSpPr>
          <p:nvPr/>
        </p:nvSpPr>
        <p:spPr bwMode="auto">
          <a:xfrm>
            <a:off x="808832" y="2189163"/>
            <a:ext cx="7526337"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4350" indent="-514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smtClean="0"/>
              <a:t>OPUS Projects </a:t>
            </a:r>
            <a:r>
              <a:rPr lang="en-US" sz="2400" dirty="0"/>
              <a:t>exists in a hierarchical structure</a:t>
            </a:r>
          </a:p>
          <a:p>
            <a:pPr eaLnBrk="1" hangingPunct="1">
              <a:spcBef>
                <a:spcPct val="50000"/>
              </a:spcBef>
              <a:buFont typeface="Calibri" pitchFamily="34" charset="0"/>
              <a:buAutoNum type="arabicPeriod"/>
            </a:pPr>
            <a:r>
              <a:rPr lang="en-US" sz="2400" dirty="0"/>
              <a:t> Create  . . . . . . . . creates a project.</a:t>
            </a:r>
          </a:p>
          <a:p>
            <a:pPr eaLnBrk="1" hangingPunct="1">
              <a:spcBef>
                <a:spcPct val="50000"/>
              </a:spcBef>
              <a:buFont typeface="Calibri" pitchFamily="34" charset="0"/>
              <a:buAutoNum type="arabicPeriod"/>
            </a:pPr>
            <a:r>
              <a:rPr lang="en-US" sz="2400" dirty="0"/>
              <a:t> Upload . . . . . . . . data submission.</a:t>
            </a:r>
          </a:p>
          <a:p>
            <a:pPr eaLnBrk="1" hangingPunct="1">
              <a:spcBef>
                <a:spcPct val="50000"/>
              </a:spcBef>
              <a:buFont typeface="Calibri" pitchFamily="34" charset="0"/>
              <a:buAutoNum type="arabicPeriod"/>
            </a:pPr>
            <a:r>
              <a:rPr lang="en-US" sz="2400" dirty="0"/>
              <a:t> Session . . . . . . .  session review &amp; processing.</a:t>
            </a:r>
          </a:p>
          <a:p>
            <a:pPr eaLnBrk="1" hangingPunct="1">
              <a:spcBef>
                <a:spcPct val="50000"/>
              </a:spcBef>
              <a:buFont typeface="Calibri" pitchFamily="34" charset="0"/>
              <a:buAutoNum type="arabicPeriod"/>
            </a:pPr>
            <a:r>
              <a:rPr lang="en-US" sz="2400" dirty="0"/>
              <a:t> Manage . . . . . . .  network adjustments</a:t>
            </a:r>
            <a:r>
              <a:rPr lang="en-US" sz="2400" dirty="0" smtClean="0"/>
              <a:t>.</a:t>
            </a:r>
            <a:endParaRPr lang="en-US" sz="2400" dirty="0">
              <a:solidFill>
                <a:schemeClr val="tx2"/>
              </a:solidFill>
            </a:endParaRPr>
          </a:p>
        </p:txBody>
      </p:sp>
      <p:sp>
        <p:nvSpPr>
          <p:cNvPr id="2" name="Title 1"/>
          <p:cNvSpPr>
            <a:spLocks noGrp="1"/>
          </p:cNvSpPr>
          <p:nvPr>
            <p:ph type="title"/>
          </p:nvPr>
        </p:nvSpPr>
        <p:spPr/>
        <p:txBody>
          <a:bodyPr/>
          <a:lstStyle/>
          <a:p>
            <a:pPr algn="l"/>
            <a:r>
              <a:rPr lang="en-US" dirty="0"/>
              <a:t>What Is </a:t>
            </a:r>
            <a:r>
              <a:rPr lang="en-US" dirty="0" smtClean="0"/>
              <a:t>OPUS Projects?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What Is </a:t>
            </a:r>
            <a:r>
              <a:rPr lang="en-US" dirty="0" smtClean="0"/>
              <a:t>OPUS Projects?</a:t>
            </a:r>
            <a:endParaRPr lang="en-US" dirty="0"/>
          </a:p>
        </p:txBody>
      </p:sp>
      <p:sp>
        <p:nvSpPr>
          <p:cNvPr id="40" name="Flowchart: Alternate Process 39"/>
          <p:cNvSpPr/>
          <p:nvPr/>
        </p:nvSpPr>
        <p:spPr>
          <a:xfrm>
            <a:off x="1082910" y="1702192"/>
            <a:ext cx="6401093" cy="3615934"/>
          </a:xfrm>
          <a:prstGeom prst="flowChartAlternateProcess">
            <a:avLst/>
          </a:prstGeom>
          <a:solidFill>
            <a:schemeClr val="lt1">
              <a:alpha val="67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41" name="Right Arrow 40"/>
          <p:cNvSpPr/>
          <p:nvPr/>
        </p:nvSpPr>
        <p:spPr>
          <a:xfrm>
            <a:off x="2454087" y="3309938"/>
            <a:ext cx="1182687" cy="498475"/>
          </a:xfrm>
          <a:prstGeom prst="rightArrow">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Processor or Manager</a:t>
            </a:r>
          </a:p>
        </p:txBody>
      </p:sp>
      <p:sp>
        <p:nvSpPr>
          <p:cNvPr id="42" name="Flowchart: Magnetic Disk 41"/>
          <p:cNvSpPr/>
          <p:nvPr/>
        </p:nvSpPr>
        <p:spPr>
          <a:xfrm>
            <a:off x="1441532" y="3117850"/>
            <a:ext cx="914400" cy="909638"/>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Data &amp;</a:t>
            </a:r>
          </a:p>
          <a:p>
            <a:pPr algn="ctr">
              <a:defRPr/>
            </a:pPr>
            <a:r>
              <a:rPr lang="en-US" sz="1400" dirty="0"/>
              <a:t>Metadata</a:t>
            </a:r>
          </a:p>
        </p:txBody>
      </p:sp>
      <p:sp>
        <p:nvSpPr>
          <p:cNvPr id="43" name="Flowchart: Document 42"/>
          <p:cNvSpPr/>
          <p:nvPr/>
        </p:nvSpPr>
        <p:spPr>
          <a:xfrm>
            <a:off x="6203119" y="3252788"/>
            <a:ext cx="1098550" cy="639762"/>
          </a:xfrm>
          <a:prstGeom prst="flowChartDocument">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Network</a:t>
            </a:r>
          </a:p>
          <a:p>
            <a:pPr algn="ctr">
              <a:defRPr/>
            </a:pPr>
            <a:r>
              <a:rPr lang="en-US" sz="1400" dirty="0"/>
              <a:t>Adjustment</a:t>
            </a:r>
          </a:p>
        </p:txBody>
      </p:sp>
      <p:sp>
        <p:nvSpPr>
          <p:cNvPr id="44" name="Down Arrow 43"/>
          <p:cNvSpPr/>
          <p:nvPr/>
        </p:nvSpPr>
        <p:spPr>
          <a:xfrm>
            <a:off x="6604756" y="4206875"/>
            <a:ext cx="274638" cy="1223963"/>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45" name="Right Arrow 44"/>
          <p:cNvSpPr/>
          <p:nvPr/>
        </p:nvSpPr>
        <p:spPr>
          <a:xfrm>
            <a:off x="5064274" y="3309938"/>
            <a:ext cx="1055687" cy="498475"/>
          </a:xfrm>
          <a:prstGeom prst="rightArrow">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Manager</a:t>
            </a:r>
          </a:p>
        </p:txBody>
      </p:sp>
      <p:grpSp>
        <p:nvGrpSpPr>
          <p:cNvPr id="3" name="Group 86"/>
          <p:cNvGrpSpPr>
            <a:grpSpLocks/>
          </p:cNvGrpSpPr>
          <p:nvPr/>
        </p:nvGrpSpPr>
        <p:grpSpPr bwMode="auto">
          <a:xfrm>
            <a:off x="3699075" y="3130550"/>
            <a:ext cx="1281112" cy="914400"/>
            <a:chOff x="4114800" y="1828800"/>
            <a:chExt cx="1280160" cy="914400"/>
          </a:xfrm>
        </p:grpSpPr>
        <p:sp>
          <p:nvSpPr>
            <p:cNvPr id="47" name="Flowchart: Document 46"/>
            <p:cNvSpPr/>
            <p:nvPr/>
          </p:nvSpPr>
          <p:spPr>
            <a:xfrm>
              <a:off x="4114800" y="1828800"/>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48" name="Flowchart: Document 47"/>
            <p:cNvSpPr/>
            <p:nvPr/>
          </p:nvSpPr>
          <p:spPr>
            <a:xfrm>
              <a:off x="4206807" y="1920875"/>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49" name="Flowchart: Document 48"/>
            <p:cNvSpPr/>
            <p:nvPr/>
          </p:nvSpPr>
          <p:spPr>
            <a:xfrm>
              <a:off x="4297226" y="2011363"/>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50" name="Flowchart: Document 49"/>
            <p:cNvSpPr/>
            <p:nvPr/>
          </p:nvSpPr>
          <p:spPr>
            <a:xfrm>
              <a:off x="4389233" y="2103438"/>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grpSp>
      <p:sp>
        <p:nvSpPr>
          <p:cNvPr id="51" name="Flowchart: Alternate Process 50"/>
          <p:cNvSpPr/>
          <p:nvPr/>
        </p:nvSpPr>
        <p:spPr>
          <a:xfrm>
            <a:off x="6264373" y="5578475"/>
            <a:ext cx="1004887" cy="50323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52" name="TextBox 51"/>
          <p:cNvSpPr txBox="1"/>
          <p:nvPr/>
        </p:nvSpPr>
        <p:spPr>
          <a:xfrm>
            <a:off x="1885190" y="1927225"/>
            <a:ext cx="2163762" cy="369888"/>
          </a:xfrm>
          <a:prstGeom prst="rect">
            <a:avLst/>
          </a:prstGeom>
          <a:noFill/>
        </p:spPr>
        <p:txBody>
          <a:bodyPr wrap="none">
            <a:spAutoFit/>
          </a:bodyPr>
          <a:lstStyle/>
          <a:p>
            <a:pPr>
              <a:defRPr/>
            </a:pPr>
            <a:r>
              <a:rPr lang="en-US" dirty="0">
                <a:solidFill>
                  <a:schemeClr val="bg1">
                    <a:lumMod val="50000"/>
                  </a:schemeClr>
                </a:solidFill>
                <a:latin typeface="Arial" pitchFamily="34" charset="0"/>
              </a:rPr>
              <a:t>Your OPUS Project</a:t>
            </a:r>
          </a:p>
        </p:txBody>
      </p:sp>
      <p:sp>
        <p:nvSpPr>
          <p:cNvPr id="53" name="Down Arrow 52"/>
          <p:cNvSpPr/>
          <p:nvPr/>
        </p:nvSpPr>
        <p:spPr>
          <a:xfrm>
            <a:off x="4329312" y="4203700"/>
            <a:ext cx="274638"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54" name="Flowchart: Alternate Process 53"/>
          <p:cNvSpPr/>
          <p:nvPr/>
        </p:nvSpPr>
        <p:spPr>
          <a:xfrm>
            <a:off x="3949900"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55" name="Down Arrow 54"/>
          <p:cNvSpPr/>
          <p:nvPr/>
        </p:nvSpPr>
        <p:spPr>
          <a:xfrm>
            <a:off x="1751095" y="4206875"/>
            <a:ext cx="274637"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56" name="Flowchart: Alternate Process 55"/>
          <p:cNvSpPr/>
          <p:nvPr/>
        </p:nvSpPr>
        <p:spPr>
          <a:xfrm>
            <a:off x="1403432"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57" name="Left-Right Arrow 56"/>
          <p:cNvSpPr/>
          <p:nvPr/>
        </p:nvSpPr>
        <p:spPr>
          <a:xfrm>
            <a:off x="191327" y="3309938"/>
            <a:ext cx="1158875" cy="484187"/>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58" name="Left-Right Arrow 57"/>
          <p:cNvSpPr/>
          <p:nvPr/>
        </p:nvSpPr>
        <p:spPr>
          <a:xfrm rot="1023123">
            <a:off x="203575" y="2496402"/>
            <a:ext cx="1158876" cy="485775"/>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59" name="Left-Right Arrow 58"/>
          <p:cNvSpPr/>
          <p:nvPr/>
        </p:nvSpPr>
        <p:spPr>
          <a:xfrm rot="20622056">
            <a:off x="202524" y="4119966"/>
            <a:ext cx="1158877" cy="484188"/>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60" name="Up Arrow 59"/>
          <p:cNvSpPr/>
          <p:nvPr/>
        </p:nvSpPr>
        <p:spPr>
          <a:xfrm rot="5400000">
            <a:off x="7357965" y="3313906"/>
            <a:ext cx="484187" cy="457200"/>
          </a:xfrm>
          <a:prstGeom prst="upArrow">
            <a:avLst/>
          </a:prstGeom>
          <a:solidFill>
            <a:schemeClr val="accent4">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61" name="Flowchart: Alternate Process 60"/>
          <p:cNvSpPr/>
          <p:nvPr/>
        </p:nvSpPr>
        <p:spPr>
          <a:xfrm>
            <a:off x="7867128" y="3310499"/>
            <a:ext cx="1004887" cy="503238"/>
          </a:xfrm>
          <a:prstGeom prst="flowChartAlternateProcess">
            <a:avLst/>
          </a:prstGeom>
          <a:solidFill>
            <a:schemeClr val="accent4">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smtClean="0"/>
              <a:t>Share</a:t>
            </a:r>
            <a:endParaRPr lang="en-US" sz="1400" dirty="0"/>
          </a:p>
        </p:txBody>
      </p:sp>
      <p:sp>
        <p:nvSpPr>
          <p:cNvPr id="27" name="Down Arrow 26"/>
          <p:cNvSpPr/>
          <p:nvPr/>
        </p:nvSpPr>
        <p:spPr>
          <a:xfrm rot="19528411">
            <a:off x="7346683" y="3862485"/>
            <a:ext cx="274638" cy="1223963"/>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8" name="Flowchart: Alternate Process 27"/>
          <p:cNvSpPr/>
          <p:nvPr/>
        </p:nvSpPr>
        <p:spPr>
          <a:xfrm>
            <a:off x="7484003" y="5056487"/>
            <a:ext cx="1511838" cy="87788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b="1" dirty="0" smtClean="0"/>
              <a:t>Submit for “Bluebooking” (to publish in NGSIDB)</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p:cNvSpPr>
            <a:spLocks noGrp="1"/>
          </p:cNvSpPr>
          <p:nvPr>
            <p:ph type="title"/>
          </p:nvPr>
        </p:nvSpPr>
        <p:spPr/>
        <p:txBody>
          <a:bodyPr/>
          <a:lstStyle/>
          <a:p>
            <a:pPr eaLnBrk="1" hangingPunct="1"/>
            <a:r>
              <a:rPr lang="en-US" sz="4000" dirty="0" smtClean="0"/>
              <a:t>Why complicate OPUS?</a:t>
            </a:r>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60"/>
          <p:cNvGrpSpPr/>
          <p:nvPr/>
        </p:nvGrpSpPr>
        <p:grpSpPr>
          <a:xfrm>
            <a:off x="1921827" y="1109354"/>
            <a:ext cx="5074207" cy="461665"/>
            <a:chOff x="1921827" y="1109354"/>
            <a:chExt cx="5074207" cy="461665"/>
          </a:xfrm>
        </p:grpSpPr>
        <p:grpSp>
          <p:nvGrpSpPr>
            <p:cNvPr id="11"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13"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14"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Tree>
    <p:extLst>
      <p:ext uri="{BB962C8B-B14F-4D97-AF65-F5344CB8AC3E}">
        <p14:creationId xmlns:p14="http://schemas.microsoft.com/office/powerpoint/2010/main" xmlns="" val="2345310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p:cNvSpPr>
            <a:spLocks noGrp="1"/>
          </p:cNvSpPr>
          <p:nvPr>
            <p:ph type="title"/>
          </p:nvPr>
        </p:nvSpPr>
        <p:spPr/>
        <p:txBody>
          <a:bodyPr/>
          <a:lstStyle/>
          <a:p>
            <a:pPr eaLnBrk="1" hangingPunct="1"/>
            <a:r>
              <a:rPr lang="en-US" sz="4000" dirty="0" smtClean="0"/>
              <a:t>Why complicate OPUS?</a:t>
            </a:r>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60"/>
          <p:cNvGrpSpPr/>
          <p:nvPr/>
        </p:nvGrpSpPr>
        <p:grpSpPr>
          <a:xfrm>
            <a:off x="1921827" y="1109354"/>
            <a:ext cx="5074207" cy="461665"/>
            <a:chOff x="1921827" y="1109354"/>
            <a:chExt cx="5074207" cy="461665"/>
          </a:xfrm>
        </p:grpSpPr>
        <p:grpSp>
          <p:nvGrpSpPr>
            <p:cNvPr id="11"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13"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14"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Tree>
    <p:extLst>
      <p:ext uri="{BB962C8B-B14F-4D97-AF65-F5344CB8AC3E}">
        <p14:creationId xmlns:p14="http://schemas.microsoft.com/office/powerpoint/2010/main" xmlns="" val="30735519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p:cNvSpPr>
            <a:spLocks noGrp="1"/>
          </p:cNvSpPr>
          <p:nvPr>
            <p:ph type="title"/>
          </p:nvPr>
        </p:nvSpPr>
        <p:spPr/>
        <p:txBody>
          <a:bodyPr/>
          <a:lstStyle/>
          <a:p>
            <a:pPr eaLnBrk="1" hangingPunct="1"/>
            <a:r>
              <a:rPr lang="en-US" sz="4000" dirty="0" smtClean="0"/>
              <a:t>Why complicate OPUS?</a:t>
            </a:r>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97"/>
          <p:cNvGrpSpPr>
            <a:grpSpLocks/>
          </p:cNvGrpSpPr>
          <p:nvPr/>
        </p:nvGrpSpPr>
        <p:grpSpPr bwMode="auto">
          <a:xfrm>
            <a:off x="2744025" y="4120743"/>
            <a:ext cx="5461823" cy="292309"/>
            <a:chOff x="2743941" y="4120794"/>
            <a:chExt cx="5461564" cy="292988"/>
          </a:xfrm>
        </p:grpSpPr>
        <p:grpSp>
          <p:nvGrpSpPr>
            <p:cNvPr id="11" name="Group 53"/>
            <p:cNvGrpSpPr>
              <a:grpSpLocks/>
            </p:cNvGrpSpPr>
            <p:nvPr/>
          </p:nvGrpSpPr>
          <p:grpSpPr bwMode="auto">
            <a:xfrm>
              <a:off x="2743941" y="4135117"/>
              <a:ext cx="5132907" cy="278665"/>
              <a:chOff x="2743940" y="4135122"/>
              <a:chExt cx="5132906"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43940"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074207" cy="461665"/>
            <a:chOff x="1921827" y="1109354"/>
            <a:chExt cx="5074207" cy="461665"/>
          </a:xfrm>
        </p:grpSpPr>
        <p:grpSp>
          <p:nvGrpSpPr>
            <p:cNvPr id="15"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20"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22"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
        <p:nvSpPr>
          <p:cNvPr id="108" name="TextBox 107"/>
          <p:cNvSpPr txBox="1">
            <a:spLocks noChangeArrowheads="1"/>
          </p:cNvSpPr>
          <p:nvPr/>
        </p:nvSpPr>
        <p:spPr bwMode="auto">
          <a:xfrm>
            <a:off x="295275" y="4081628"/>
            <a:ext cx="1415772"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002</a:t>
            </a:r>
            <a:endParaRPr lang="en-US" dirty="0">
              <a:solidFill>
                <a:schemeClr val="tx2"/>
              </a:solidFill>
            </a:endParaRPr>
          </a:p>
        </p:txBody>
      </p:sp>
      <p:sp>
        <p:nvSpPr>
          <p:cNvPr id="109" name="TextBox 108"/>
          <p:cNvSpPr txBox="1">
            <a:spLocks noChangeArrowheads="1"/>
          </p:cNvSpPr>
          <p:nvPr/>
        </p:nvSpPr>
        <p:spPr bwMode="auto">
          <a:xfrm>
            <a:off x="295275" y="5290934"/>
            <a:ext cx="1197764"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N</a:t>
            </a:r>
            <a:endParaRPr lang="en-US" dirty="0">
              <a:solidFill>
                <a:schemeClr val="tx2"/>
              </a:solidFill>
            </a:endParaRPr>
          </a:p>
        </p:txBody>
      </p: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 val="168469165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Arrow Connector 92"/>
          <p:cNvCxnSpPr/>
          <p:nvPr/>
        </p:nvCxnSpPr>
        <p:spPr>
          <a:xfrm rot="16200000" flipH="1">
            <a:off x="7186867" y="5243698"/>
            <a:ext cx="1749312" cy="4237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6200000" flipH="1">
            <a:off x="4922013" y="4898262"/>
            <a:ext cx="2365354" cy="4595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6200000" flipH="1">
            <a:off x="1717881" y="4924218"/>
            <a:ext cx="2362942" cy="20205"/>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78" name="Title 1"/>
          <p:cNvSpPr>
            <a:spLocks noGrp="1"/>
          </p:cNvSpPr>
          <p:nvPr>
            <p:ph type="title"/>
          </p:nvPr>
        </p:nvSpPr>
        <p:spPr/>
        <p:txBody>
          <a:bodyPr/>
          <a:lstStyle/>
          <a:p>
            <a:pPr eaLnBrk="1" hangingPunct="1"/>
            <a:r>
              <a:rPr lang="en-US" sz="4000" dirty="0" smtClean="0"/>
              <a:t>Why complicate OPUS?</a:t>
            </a:r>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69" name="Rectangle 68"/>
          <p:cNvSpPr/>
          <p:nvPr/>
        </p:nvSpPr>
        <p:spPr>
          <a:xfrm>
            <a:off x="2825812" y="6163294"/>
            <a:ext cx="178645" cy="154981"/>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6042087" y="6163294"/>
            <a:ext cx="168707" cy="151806"/>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TextBox 73"/>
          <p:cNvSpPr txBox="1">
            <a:spLocks noChangeArrowheads="1"/>
          </p:cNvSpPr>
          <p:nvPr/>
        </p:nvSpPr>
        <p:spPr bwMode="auto">
          <a:xfrm>
            <a:off x="315913" y="6088088"/>
            <a:ext cx="2224087" cy="369887"/>
          </a:xfrm>
          <a:prstGeom prst="rect">
            <a:avLst/>
          </a:prstGeom>
          <a:noFill/>
          <a:ln w="9525">
            <a:noFill/>
            <a:miter lim="800000"/>
            <a:headEnd/>
            <a:tailEnd/>
          </a:ln>
        </p:spPr>
        <p:txBody>
          <a:bodyPr wrap="none">
            <a:spAutoFit/>
          </a:bodyPr>
          <a:lstStyle/>
          <a:p>
            <a:r>
              <a:rPr lang="en-US">
                <a:solidFill>
                  <a:srgbClr val="00B050"/>
                </a:solidFill>
              </a:rPr>
              <a:t>network adjustment</a:t>
            </a:r>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97"/>
          <p:cNvGrpSpPr>
            <a:grpSpLocks/>
          </p:cNvGrpSpPr>
          <p:nvPr/>
        </p:nvGrpSpPr>
        <p:grpSpPr bwMode="auto">
          <a:xfrm>
            <a:off x="2758092" y="4120743"/>
            <a:ext cx="5447755" cy="292309"/>
            <a:chOff x="2758008" y="4120794"/>
            <a:chExt cx="5447497" cy="292988"/>
          </a:xfrm>
        </p:grpSpPr>
        <p:grpSp>
          <p:nvGrpSpPr>
            <p:cNvPr id="11" name="Group 53"/>
            <p:cNvGrpSpPr>
              <a:grpSpLocks/>
            </p:cNvGrpSpPr>
            <p:nvPr/>
          </p:nvGrpSpPr>
          <p:grpSpPr bwMode="auto">
            <a:xfrm>
              <a:off x="2758008" y="4135117"/>
              <a:ext cx="5118840" cy="278665"/>
              <a:chOff x="2758007" y="4135122"/>
              <a:chExt cx="5118839"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58007"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95" name="Rectangle 94"/>
          <p:cNvSpPr/>
          <p:nvPr/>
        </p:nvSpPr>
        <p:spPr>
          <a:xfrm>
            <a:off x="7984039" y="6187044"/>
            <a:ext cx="169924" cy="139169"/>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074207" cy="461665"/>
            <a:chOff x="1921827" y="1109354"/>
            <a:chExt cx="5074207" cy="461665"/>
          </a:xfrm>
        </p:grpSpPr>
        <p:grpSp>
          <p:nvGrpSpPr>
            <p:cNvPr id="15"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20"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22"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
        <p:nvSpPr>
          <p:cNvPr id="108" name="TextBox 107"/>
          <p:cNvSpPr txBox="1">
            <a:spLocks noChangeArrowheads="1"/>
          </p:cNvSpPr>
          <p:nvPr/>
        </p:nvSpPr>
        <p:spPr bwMode="auto">
          <a:xfrm>
            <a:off x="295275" y="4081628"/>
            <a:ext cx="1415772"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002</a:t>
            </a:r>
            <a:endParaRPr lang="en-US" dirty="0">
              <a:solidFill>
                <a:schemeClr val="tx2"/>
              </a:solidFill>
            </a:endParaRPr>
          </a:p>
        </p:txBody>
      </p:sp>
      <p:sp>
        <p:nvSpPr>
          <p:cNvPr id="109" name="TextBox 108"/>
          <p:cNvSpPr txBox="1">
            <a:spLocks noChangeArrowheads="1"/>
          </p:cNvSpPr>
          <p:nvPr/>
        </p:nvSpPr>
        <p:spPr bwMode="auto">
          <a:xfrm>
            <a:off x="295275" y="5290934"/>
            <a:ext cx="1197764"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N</a:t>
            </a:r>
            <a:endParaRPr lang="en-US" dirty="0">
              <a:solidFill>
                <a:schemeClr val="tx2"/>
              </a:solidFill>
            </a:endParaRPr>
          </a:p>
        </p:txBody>
      </p: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 val="154675971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882" y="1125151"/>
            <a:ext cx="8538359" cy="2520578"/>
          </a:xfrm>
        </p:spPr>
        <p:txBody>
          <a:bodyPr/>
          <a:lstStyle/>
          <a:p>
            <a:pPr marL="2862263" indent="-2279650" eaLnBrk="1" hangingPunct="1">
              <a:buNone/>
              <a:tabLst>
                <a:tab pos="2624138" algn="l"/>
              </a:tabLst>
              <a:defRPr/>
            </a:pPr>
            <a:r>
              <a:rPr lang="en-US" sz="2400" b="1" dirty="0" smtClean="0">
                <a:solidFill>
                  <a:schemeClr val="bg1">
                    <a:lumMod val="50000"/>
                  </a:schemeClr>
                </a:solidFill>
              </a:rPr>
              <a:t>OPUS solutions	</a:t>
            </a:r>
            <a:r>
              <a:rPr lang="en-US" sz="2400" dirty="0" smtClean="0">
                <a:solidFill>
                  <a:schemeClr val="bg1">
                    <a:lumMod val="50000"/>
                  </a:schemeClr>
                </a:solidFill>
              </a:rPr>
              <a:t>= pretty good, but each treated as independent and assumes “perfect” CORS.</a:t>
            </a:r>
          </a:p>
          <a:p>
            <a:pPr marL="2862263" indent="-2279650" eaLnBrk="1" hangingPunct="1">
              <a:buNone/>
              <a:tabLst>
                <a:tab pos="2624138" algn="l"/>
              </a:tabLst>
              <a:defRPr/>
            </a:pPr>
            <a:r>
              <a:rPr lang="en-US" sz="2400" b="1" dirty="0" smtClean="0">
                <a:solidFill>
                  <a:schemeClr val="tx2"/>
                </a:solidFill>
              </a:rPr>
              <a:t>Sessions	</a:t>
            </a:r>
            <a:r>
              <a:rPr lang="en-US" sz="2400" dirty="0" smtClean="0">
                <a:solidFill>
                  <a:schemeClr val="tx2"/>
                </a:solidFill>
              </a:rPr>
              <a:t>= simultaneously-observed marks processed together in sessions increases consistency. </a:t>
            </a:r>
          </a:p>
          <a:p>
            <a:pPr marL="2862263" indent="-2279650" eaLnBrk="1" hangingPunct="1">
              <a:buNone/>
              <a:tabLst>
                <a:tab pos="2624138" algn="l"/>
              </a:tabLst>
              <a:defRPr/>
            </a:pPr>
            <a:r>
              <a:rPr lang="en-US" sz="2400" b="1" dirty="0" smtClean="0">
                <a:solidFill>
                  <a:srgbClr val="00B050"/>
                </a:solidFill>
              </a:rPr>
              <a:t>Adjustments</a:t>
            </a:r>
            <a:r>
              <a:rPr lang="en-US" sz="2400" dirty="0" smtClean="0">
                <a:solidFill>
                  <a:srgbClr val="00B050"/>
                </a:solidFill>
              </a:rPr>
              <a:t>	= interlinking sessions through network adjustments increases accuracy.</a:t>
            </a:r>
            <a:endParaRPr lang="en-US" sz="2400" dirty="0"/>
          </a:p>
        </p:txBody>
      </p:sp>
      <p:sp>
        <p:nvSpPr>
          <p:cNvPr id="3078" name="Title 1"/>
          <p:cNvSpPr>
            <a:spLocks noGrp="1"/>
          </p:cNvSpPr>
          <p:nvPr>
            <p:ph type="title"/>
          </p:nvPr>
        </p:nvSpPr>
        <p:spPr/>
        <p:txBody>
          <a:bodyPr/>
          <a:lstStyle/>
          <a:p>
            <a:pPr eaLnBrk="1" hangingPunct="1"/>
            <a:r>
              <a:rPr lang="en-US" sz="4000" dirty="0" smtClean="0"/>
              <a:t>What’s all that really mean for me?</a:t>
            </a:r>
          </a:p>
        </p:txBody>
      </p:sp>
      <p:grpSp>
        <p:nvGrpSpPr>
          <p:cNvPr id="2" name="Group 47"/>
          <p:cNvGrpSpPr/>
          <p:nvPr/>
        </p:nvGrpSpPr>
        <p:grpSpPr>
          <a:xfrm>
            <a:off x="1163774" y="3693226"/>
            <a:ext cx="6911447" cy="2766951"/>
            <a:chOff x="1199392" y="3693226"/>
            <a:chExt cx="6911447" cy="2766951"/>
          </a:xfrm>
        </p:grpSpPr>
        <p:pic>
          <p:nvPicPr>
            <p:cNvPr id="46" name="Picture 45"/>
            <p:cNvPicPr/>
            <p:nvPr/>
          </p:nvPicPr>
          <p:blipFill>
            <a:blip r:embed="rId3" cstate="print"/>
            <a:srcRect l="760" t="11094" r="64134" b="46615"/>
            <a:stretch>
              <a:fillRect/>
            </a:stretch>
          </p:blipFill>
          <p:spPr bwMode="auto">
            <a:xfrm>
              <a:off x="1199392" y="3693226"/>
              <a:ext cx="2743200" cy="2707574"/>
            </a:xfrm>
            <a:prstGeom prst="rect">
              <a:avLst/>
            </a:prstGeom>
            <a:noFill/>
          </p:spPr>
        </p:pic>
        <p:pic>
          <p:nvPicPr>
            <p:cNvPr id="47" name="Picture 46"/>
            <p:cNvPicPr/>
            <p:nvPr/>
          </p:nvPicPr>
          <p:blipFill>
            <a:blip r:embed="rId3" cstate="print"/>
            <a:srcRect l="760" t="56384" r="52254" b="398"/>
            <a:stretch>
              <a:fillRect/>
            </a:stretch>
          </p:blipFill>
          <p:spPr bwMode="auto">
            <a:xfrm>
              <a:off x="4439391" y="3693226"/>
              <a:ext cx="3671448" cy="2766951"/>
            </a:xfrm>
            <a:prstGeom prst="rect">
              <a:avLst/>
            </a:prstGeom>
            <a:noFill/>
          </p:spPr>
        </p:pic>
      </p:grpSp>
      <p:sp>
        <p:nvSpPr>
          <p:cNvPr id="49" name="Oval 48"/>
          <p:cNvSpPr/>
          <p:nvPr/>
        </p:nvSpPr>
        <p:spPr>
          <a:xfrm>
            <a:off x="568040" y="1246911"/>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568040" y="206432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68040" y="2857996"/>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The Plan</a:t>
            </a:r>
          </a:p>
        </p:txBody>
      </p:sp>
      <p:sp>
        <p:nvSpPr>
          <p:cNvPr id="16" name="Content Placeholder 15"/>
          <p:cNvSpPr>
            <a:spLocks noGrp="1"/>
          </p:cNvSpPr>
          <p:nvPr>
            <p:ph idx="1"/>
          </p:nvPr>
        </p:nvSpPr>
        <p:spPr>
          <a:xfrm>
            <a:off x="457200" y="1282657"/>
            <a:ext cx="8686800" cy="5282529"/>
          </a:xfrm>
        </p:spPr>
        <p:txBody>
          <a:bodyPr/>
          <a:lstStyle/>
          <a:p>
            <a:pPr marL="514350" indent="-514350">
              <a:spcBef>
                <a:spcPts val="500"/>
              </a:spcBef>
              <a:defRPr/>
            </a:pPr>
            <a:r>
              <a:rPr lang="en-US" sz="2800" dirty="0" smtClean="0"/>
              <a:t>The Online Positioning User Service (OPUS)</a:t>
            </a:r>
          </a:p>
          <a:p>
            <a:pPr marL="914400" lvl="1" indent="-514350">
              <a:spcBef>
                <a:spcPts val="500"/>
              </a:spcBef>
              <a:defRPr/>
            </a:pPr>
            <a:r>
              <a:rPr lang="en-US" sz="2400" dirty="0" smtClean="0"/>
              <a:t>OPUS Static</a:t>
            </a:r>
          </a:p>
          <a:p>
            <a:pPr marL="914400" lvl="1" indent="-514350">
              <a:spcBef>
                <a:spcPts val="500"/>
              </a:spcBef>
              <a:defRPr/>
            </a:pPr>
            <a:r>
              <a:rPr lang="en-US" sz="2400" dirty="0" smtClean="0"/>
              <a:t>OPUS Rapid Static</a:t>
            </a:r>
          </a:p>
          <a:p>
            <a:pPr marL="914400" lvl="1" indent="-514350">
              <a:spcBef>
                <a:spcPts val="500"/>
              </a:spcBef>
              <a:defRPr/>
            </a:pPr>
            <a:r>
              <a:rPr lang="en-US" sz="2400" dirty="0" smtClean="0"/>
              <a:t>OPUS Net (under development)</a:t>
            </a:r>
          </a:p>
          <a:p>
            <a:pPr marL="914400" lvl="1" indent="-514350">
              <a:spcBef>
                <a:spcPts val="500"/>
              </a:spcBef>
              <a:defRPr/>
            </a:pPr>
            <a:r>
              <a:rPr lang="en-US" sz="2400" b="1" i="1" dirty="0" smtClean="0"/>
              <a:t>OPUS Projects (released January 2014)</a:t>
            </a:r>
          </a:p>
          <a:p>
            <a:pPr marL="514350" indent="-514350">
              <a:spcBef>
                <a:spcPts val="500"/>
              </a:spcBef>
              <a:defRPr/>
            </a:pPr>
            <a:r>
              <a:rPr lang="en-US" sz="2800" dirty="0" smtClean="0">
                <a:sym typeface="Symbol"/>
              </a:rPr>
              <a:t>Contributing to the NSRS:  “Bluebooking”</a:t>
            </a:r>
            <a:endParaRPr lang="en-US" sz="2800" dirty="0" smtClean="0"/>
          </a:p>
          <a:p>
            <a:pPr marL="914400" lvl="1" indent="-514350">
              <a:spcBef>
                <a:spcPts val="500"/>
              </a:spcBef>
              <a:defRPr/>
            </a:pPr>
            <a:r>
              <a:rPr lang="en-US" sz="2400" dirty="0" smtClean="0"/>
              <a:t>NSRS = </a:t>
            </a:r>
            <a:r>
              <a:rPr lang="en-US" sz="2400" b="1" i="1" dirty="0" smtClean="0"/>
              <a:t>National Spatial Reference System</a:t>
            </a:r>
          </a:p>
          <a:p>
            <a:pPr marL="914400" lvl="1" indent="-514350">
              <a:spcBef>
                <a:spcPts val="500"/>
              </a:spcBef>
              <a:defRPr/>
            </a:pPr>
            <a:r>
              <a:rPr lang="en-US" sz="2400" dirty="0" smtClean="0"/>
              <a:t>The NGS mission and NGS policy</a:t>
            </a:r>
          </a:p>
          <a:p>
            <a:pPr marL="914400" lvl="1" indent="-514350">
              <a:spcBef>
                <a:spcPts val="500"/>
              </a:spcBef>
              <a:defRPr/>
            </a:pPr>
            <a:r>
              <a:rPr lang="en-US" sz="2400" dirty="0" smtClean="0"/>
              <a:t>NGS terminology for contributing to the NSRS:</a:t>
            </a:r>
          </a:p>
          <a:p>
            <a:pPr lvl="2">
              <a:buFont typeface="Arial" pitchFamily="34" charset="0"/>
              <a:buChar char="•"/>
            </a:pPr>
            <a:r>
              <a:rPr lang="en-US" sz="2000" dirty="0" smtClean="0"/>
              <a:t>“Share”, “Submit”, “Publish”, “Datasheet”</a:t>
            </a:r>
          </a:p>
          <a:p>
            <a:pPr marL="1314450" lvl="2" indent="-514350">
              <a:spcBef>
                <a:spcPts val="500"/>
              </a:spcBef>
              <a:defRPr/>
            </a:pPr>
            <a:endParaRPr lang="en-US" sz="2000" dirty="0" smtClean="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z="4000" dirty="0" smtClean="0"/>
              <a:t>Are There Any Other Advantages?</a:t>
            </a:r>
          </a:p>
        </p:txBody>
      </p:sp>
      <p:sp>
        <p:nvSpPr>
          <p:cNvPr id="4099" name="Content Placeholder 2"/>
          <p:cNvSpPr>
            <a:spLocks noGrp="1"/>
          </p:cNvSpPr>
          <p:nvPr>
            <p:ph idx="1"/>
          </p:nvPr>
        </p:nvSpPr>
        <p:spPr>
          <a:xfrm>
            <a:off x="457200" y="1184525"/>
            <a:ext cx="8229600" cy="5156901"/>
          </a:xfrm>
        </p:spPr>
        <p:txBody>
          <a:bodyPr/>
          <a:lstStyle/>
          <a:p>
            <a:r>
              <a:rPr lang="en-US" sz="2800" dirty="0" smtClean="0"/>
              <a:t>Faster, simpler setup</a:t>
            </a:r>
          </a:p>
          <a:p>
            <a:pPr lvl="1"/>
            <a:r>
              <a:rPr lang="en-US" sz="2400" dirty="0" smtClean="0"/>
              <a:t>A project’s data are consolidated in on-line storage</a:t>
            </a:r>
            <a:r>
              <a:rPr lang="en-US" sz="2400" dirty="0"/>
              <a:t>.</a:t>
            </a:r>
          </a:p>
          <a:p>
            <a:pPr lvl="1"/>
            <a:r>
              <a:rPr lang="en-US" sz="2400" dirty="0"/>
              <a:t>Initial data quality assessments provided on upload.</a:t>
            </a:r>
          </a:p>
          <a:p>
            <a:pPr lvl="1"/>
            <a:r>
              <a:rPr lang="en-US" sz="2400" dirty="0" smtClean="0"/>
              <a:t>The data are </a:t>
            </a:r>
            <a:r>
              <a:rPr lang="en-US" sz="2400" dirty="0"/>
              <a:t>organized </a:t>
            </a:r>
            <a:r>
              <a:rPr lang="en-US" sz="2400" dirty="0" smtClean="0"/>
              <a:t>automatically. </a:t>
            </a:r>
          </a:p>
          <a:p>
            <a:r>
              <a:rPr lang="en-US" sz="2800" dirty="0" smtClean="0"/>
              <a:t>Faster, simpler work flow</a:t>
            </a:r>
          </a:p>
          <a:p>
            <a:pPr lvl="1"/>
            <a:r>
              <a:rPr lang="en-US" sz="2400" dirty="0" smtClean="0"/>
              <a:t>Project specific preferences and the on-line GUI simplifies running PAGES.</a:t>
            </a:r>
          </a:p>
          <a:p>
            <a:pPr lvl="1"/>
            <a:r>
              <a:rPr lang="en-US" sz="2400" dirty="0" smtClean="0"/>
              <a:t>Software and models are always up-to-date.</a:t>
            </a:r>
          </a:p>
          <a:p>
            <a:pPr lvl="1"/>
            <a:r>
              <a:rPr lang="en-US" sz="2400" dirty="0" smtClean="0"/>
              <a:t>The quality of the processing results is visually indicated in maps, plots and tables. </a:t>
            </a:r>
          </a:p>
          <a:p>
            <a:pPr lvl="1"/>
            <a:r>
              <a:rPr lang="en-US" sz="2400" dirty="0" smtClean="0"/>
              <a:t>Many useful files are created automatically.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z="4000" dirty="0" smtClean="0"/>
              <a:t>Any Limitations?</a:t>
            </a:r>
          </a:p>
        </p:txBody>
      </p:sp>
      <p:sp>
        <p:nvSpPr>
          <p:cNvPr id="4099" name="Content Placeholder 2"/>
          <p:cNvSpPr>
            <a:spLocks noGrp="1"/>
          </p:cNvSpPr>
          <p:nvPr>
            <p:ph idx="1"/>
          </p:nvPr>
        </p:nvSpPr>
        <p:spPr>
          <a:xfrm>
            <a:off x="457200" y="1197637"/>
            <a:ext cx="8229600" cy="5109400"/>
          </a:xfrm>
        </p:spPr>
        <p:txBody>
          <a:bodyPr/>
          <a:lstStyle/>
          <a:p>
            <a:r>
              <a:rPr lang="en-US" sz="2800" dirty="0" smtClean="0"/>
              <a:t>Internet access is required.</a:t>
            </a:r>
          </a:p>
          <a:p>
            <a:r>
              <a:rPr lang="en-US" sz="2800" dirty="0" smtClean="0"/>
              <a:t>OPUS Static upload restrictions apply.</a:t>
            </a:r>
          </a:p>
          <a:p>
            <a:pPr lvl="1"/>
            <a:r>
              <a:rPr lang="en-US" sz="2400" dirty="0" smtClean="0"/>
              <a:t>Dual-frequency pseudorange &amp; phase.</a:t>
            </a:r>
          </a:p>
          <a:p>
            <a:pPr lvl="1"/>
            <a:r>
              <a:rPr lang="en-US" sz="2400" dirty="0" smtClean="0"/>
              <a:t>2 </a:t>
            </a:r>
            <a:r>
              <a:rPr lang="en-US" sz="2400" dirty="0" err="1" smtClean="0"/>
              <a:t>hrs</a:t>
            </a:r>
            <a:r>
              <a:rPr lang="en-US" sz="2400" dirty="0" smtClean="0"/>
              <a:t> ≤ data </a:t>
            </a:r>
            <a:r>
              <a:rPr lang="en-US" sz="2400" dirty="0"/>
              <a:t>span ≤ </a:t>
            </a:r>
            <a:r>
              <a:rPr lang="en-US" sz="2400" dirty="0" smtClean="0"/>
              <a:t>48 hrs.</a:t>
            </a:r>
          </a:p>
          <a:p>
            <a:pPr lvl="1"/>
            <a:r>
              <a:rPr lang="en-US" sz="2400" dirty="0" smtClean="0"/>
              <a:t>Observation interval = a factor of 30 (seconds).</a:t>
            </a:r>
          </a:p>
          <a:p>
            <a:r>
              <a:rPr lang="en-US" sz="2800" dirty="0" smtClean="0"/>
              <a:t>Minimum project size.</a:t>
            </a:r>
          </a:p>
          <a:p>
            <a:pPr lvl="1"/>
            <a:r>
              <a:rPr lang="en-US" sz="2400" dirty="0" smtClean="0"/>
              <a:t>1 data file from 1 mark.</a:t>
            </a:r>
          </a:p>
          <a:p>
            <a:r>
              <a:rPr lang="en-US" sz="2800" dirty="0" smtClean="0"/>
              <a:t>Maximum project size.</a:t>
            </a:r>
          </a:p>
          <a:p>
            <a:pPr lvl="1"/>
            <a:r>
              <a:rPr lang="en-US" sz="2400" dirty="0" smtClean="0"/>
              <a:t>About 100 marks in a single session.</a:t>
            </a:r>
          </a:p>
          <a:p>
            <a:pPr lvl="1"/>
            <a:r>
              <a:rPr lang="en-US" sz="2400" dirty="0" smtClean="0"/>
              <a:t>Number of data files &lt; a few hundred.</a:t>
            </a:r>
          </a:p>
        </p:txBody>
      </p:sp>
    </p:spTree>
    <p:extLst>
      <p:ext uri="{BB962C8B-B14F-4D97-AF65-F5344CB8AC3E}">
        <p14:creationId xmlns:p14="http://schemas.microsoft.com/office/powerpoint/2010/main" xmlns="" val="2273725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ps_survey (1).jpg"/>
          <p:cNvPicPr>
            <a:picLocks noChangeAspect="1"/>
          </p:cNvPicPr>
          <p:nvPr/>
        </p:nvPicPr>
        <p:blipFill>
          <a:blip r:embed="rId3" cstate="print"/>
          <a:stretch>
            <a:fillRect/>
          </a:stretch>
        </p:blipFill>
        <p:spPr>
          <a:xfrm>
            <a:off x="4389120" y="2581893"/>
            <a:ext cx="4754880" cy="3566160"/>
          </a:xfrm>
          <a:prstGeom prst="rect">
            <a:avLst/>
          </a:prstGeom>
        </p:spPr>
      </p:pic>
      <p:sp>
        <p:nvSpPr>
          <p:cNvPr id="6146" name="Title 1"/>
          <p:cNvSpPr>
            <a:spLocks noGrp="1"/>
          </p:cNvSpPr>
          <p:nvPr>
            <p:ph type="title"/>
          </p:nvPr>
        </p:nvSpPr>
        <p:spPr/>
        <p:txBody>
          <a:bodyPr/>
          <a:lstStyle/>
          <a:p>
            <a:pPr eaLnBrk="1" hangingPunct="1"/>
            <a:r>
              <a:rPr lang="en-US" sz="4000" dirty="0" smtClean="0"/>
              <a:t>G.I.G.O.</a:t>
            </a:r>
          </a:p>
        </p:txBody>
      </p:sp>
      <p:sp>
        <p:nvSpPr>
          <p:cNvPr id="8" name="TextBox 7"/>
          <p:cNvSpPr txBox="1"/>
          <p:nvPr/>
        </p:nvSpPr>
        <p:spPr>
          <a:xfrm>
            <a:off x="427038" y="1225550"/>
            <a:ext cx="8408618" cy="5262979"/>
          </a:xfrm>
          <a:prstGeom prst="rect">
            <a:avLst/>
          </a:prstGeom>
          <a:noFill/>
        </p:spPr>
        <p:txBody>
          <a:bodyPr wrap="square">
            <a:spAutoFit/>
          </a:bodyPr>
          <a:lstStyle/>
          <a:p>
            <a:pPr>
              <a:defRPr/>
            </a:pPr>
            <a:r>
              <a:rPr lang="en-US" sz="2400" dirty="0">
                <a:latin typeface="Arial" pitchFamily="34" charset="0"/>
              </a:rPr>
              <a:t>Good coordinates come </a:t>
            </a:r>
            <a:r>
              <a:rPr lang="en-US" sz="2400" dirty="0" smtClean="0">
                <a:latin typeface="Arial" pitchFamily="34" charset="0"/>
              </a:rPr>
              <a:t>from </a:t>
            </a:r>
            <a:r>
              <a:rPr lang="en-US" sz="2400" dirty="0">
                <a:latin typeface="Arial" pitchFamily="34" charset="0"/>
              </a:rPr>
              <a:t>good </a:t>
            </a:r>
            <a:r>
              <a:rPr lang="en-US" sz="2400" dirty="0" smtClean="0">
                <a:latin typeface="Arial" pitchFamily="34" charset="0"/>
              </a:rPr>
              <a:t>data collected using good practices. We hope OPUS Projects can help make processing and publishing easier, but it can’t spin straw into gold. Folks still need to:</a:t>
            </a:r>
          </a:p>
          <a:p>
            <a:pPr>
              <a:defRPr/>
            </a:pPr>
            <a:endParaRPr lang="en-US" sz="2400" dirty="0" smtClean="0">
              <a:latin typeface="Arial" pitchFamily="34" charset="0"/>
            </a:endParaRPr>
          </a:p>
          <a:p>
            <a:pPr marL="342900" indent="-342900">
              <a:buFont typeface="Arial" pitchFamily="34" charset="0"/>
              <a:buChar char="•"/>
              <a:defRPr/>
            </a:pPr>
            <a:r>
              <a:rPr lang="en-US" sz="2400" dirty="0" smtClean="0">
                <a:latin typeface="Arial" pitchFamily="34" charset="0"/>
              </a:rPr>
              <a:t>Follow their project’s</a:t>
            </a:r>
            <a:br>
              <a:rPr lang="en-US" sz="2400" dirty="0" smtClean="0">
                <a:latin typeface="Arial" pitchFamily="34" charset="0"/>
              </a:rPr>
            </a:br>
            <a:r>
              <a:rPr lang="en-US" sz="2400" dirty="0" smtClean="0">
                <a:latin typeface="Arial" pitchFamily="34" charset="0"/>
              </a:rPr>
              <a:t>specifications.</a:t>
            </a:r>
          </a:p>
          <a:p>
            <a:pPr marL="342900" indent="-342900">
              <a:buFont typeface="Arial" pitchFamily="34" charset="0"/>
              <a:buChar char="•"/>
              <a:defRPr/>
            </a:pPr>
            <a:endParaRPr lang="en-US" sz="2400" dirty="0">
              <a:latin typeface="Arial" pitchFamily="34" charset="0"/>
            </a:endParaRPr>
          </a:p>
          <a:p>
            <a:pPr marL="342900" indent="-342900">
              <a:buFont typeface="Arial" pitchFamily="34" charset="0"/>
              <a:buChar char="•"/>
              <a:defRPr/>
            </a:pPr>
            <a:r>
              <a:rPr lang="en-US" sz="2400" dirty="0" smtClean="0">
                <a:latin typeface="Arial" pitchFamily="34" charset="0"/>
              </a:rPr>
              <a:t>Use best practices and</a:t>
            </a:r>
            <a:br>
              <a:rPr lang="en-US" sz="2400" dirty="0" smtClean="0">
                <a:latin typeface="Arial" pitchFamily="34" charset="0"/>
              </a:rPr>
            </a:br>
            <a:r>
              <a:rPr lang="en-US" sz="2400" dirty="0" smtClean="0">
                <a:latin typeface="Arial" pitchFamily="34" charset="0"/>
              </a:rPr>
              <a:t>careful </a:t>
            </a:r>
            <a:r>
              <a:rPr lang="en-US" sz="2400" dirty="0">
                <a:latin typeface="Arial" pitchFamily="34" charset="0"/>
              </a:rPr>
              <a:t>field </a:t>
            </a:r>
            <a:r>
              <a:rPr lang="en-US" sz="2400" dirty="0" smtClean="0">
                <a:latin typeface="Arial" pitchFamily="34" charset="0"/>
              </a:rPr>
              <a:t>procedures.</a:t>
            </a:r>
            <a:br>
              <a:rPr lang="en-US" sz="2400" dirty="0" smtClean="0">
                <a:latin typeface="Arial" pitchFamily="34" charset="0"/>
              </a:rPr>
            </a:br>
            <a:endParaRPr lang="en-US" sz="2400" dirty="0">
              <a:latin typeface="Arial" pitchFamily="34" charset="0"/>
            </a:endParaRPr>
          </a:p>
          <a:p>
            <a:pPr marL="285750" indent="-285750">
              <a:buFont typeface="Arial" pitchFamily="34" charset="0"/>
              <a:buChar char="•"/>
              <a:defRPr/>
            </a:pPr>
            <a:r>
              <a:rPr lang="en-US" sz="2400" dirty="0" smtClean="0">
                <a:latin typeface="Arial" pitchFamily="34" charset="0"/>
              </a:rPr>
              <a:t>Select permanent marks</a:t>
            </a:r>
            <a:br>
              <a:rPr lang="en-US" sz="2400" dirty="0" smtClean="0">
                <a:latin typeface="Arial" pitchFamily="34" charset="0"/>
              </a:rPr>
            </a:br>
            <a:r>
              <a:rPr lang="en-US" sz="2400" dirty="0" smtClean="0">
                <a:latin typeface="Arial" pitchFamily="34" charset="0"/>
              </a:rPr>
              <a:t>of public interest.</a:t>
            </a:r>
            <a:br>
              <a:rPr lang="en-US" sz="2400" dirty="0" smtClean="0">
                <a:latin typeface="Arial" pitchFamily="34" charset="0"/>
              </a:rPr>
            </a:br>
            <a:endParaRPr lang="en-US" sz="2400" dirty="0" smtClean="0">
              <a:latin typeface="Arial" pitchFamily="34" charset="0"/>
            </a:endParaRPr>
          </a:p>
        </p:txBody>
      </p:sp>
      <p:pic>
        <p:nvPicPr>
          <p:cNvPr id="26" name="Picture 3" descr="C:\Documents and Settings\joe.evjen\Local Settings\Temporary Internet Files\Content.IE5\371L64T5\MC900433873[1].png"/>
          <p:cNvPicPr>
            <a:picLocks noChangeAspect="1" noChangeArrowheads="1"/>
          </p:cNvPicPr>
          <p:nvPr/>
        </p:nvPicPr>
        <p:blipFill>
          <a:blip r:embed="rId4" cstate="print"/>
          <a:srcRect/>
          <a:stretch>
            <a:fillRect/>
          </a:stretch>
        </p:blipFill>
        <p:spPr bwMode="auto">
          <a:xfrm>
            <a:off x="7625079" y="2576838"/>
            <a:ext cx="1338262" cy="1338262"/>
          </a:xfrm>
          <a:prstGeom prst="rect">
            <a:avLst/>
          </a:prstGeom>
          <a:noFill/>
          <a:ln w="9525">
            <a:noFill/>
            <a:miter lim="800000"/>
            <a:headEnd/>
            <a:tailEnd/>
          </a:ln>
        </p:spPr>
      </p:pic>
      <p:pic>
        <p:nvPicPr>
          <p:cNvPr id="31" name="Picture 30" descr="obslog-OPUS.png"/>
          <p:cNvPicPr>
            <a:picLocks noChangeAspect="1"/>
          </p:cNvPicPr>
          <p:nvPr/>
        </p:nvPicPr>
        <p:blipFill>
          <a:blip r:embed="rId5" cstate="print"/>
          <a:srcRect/>
          <a:stretch>
            <a:fillRect/>
          </a:stretch>
        </p:blipFill>
        <p:spPr bwMode="auto">
          <a:xfrm>
            <a:off x="7594719" y="4067313"/>
            <a:ext cx="1398983" cy="1810968"/>
          </a:xfrm>
          <a:prstGeom prst="rect">
            <a:avLst/>
          </a:prstGeom>
          <a:noFill/>
          <a:ln w="9525">
            <a:noFill/>
            <a:miter lim="800000"/>
            <a:headEnd/>
            <a:tailEnd/>
          </a:ln>
        </p:spPr>
      </p:pic>
      <p:sp>
        <p:nvSpPr>
          <p:cNvPr id="17" name="TextBox 16"/>
          <p:cNvSpPr txBox="1"/>
          <p:nvPr/>
        </p:nvSpPr>
        <p:spPr>
          <a:xfrm>
            <a:off x="4393870" y="6139543"/>
            <a:ext cx="1765227" cy="276999"/>
          </a:xfrm>
          <a:prstGeom prst="rect">
            <a:avLst/>
          </a:prstGeom>
          <a:noFill/>
        </p:spPr>
        <p:txBody>
          <a:bodyPr wrap="none" rtlCol="0">
            <a:spAutoFit/>
          </a:bodyPr>
          <a:lstStyle/>
          <a:p>
            <a:r>
              <a:rPr lang="en-US" sz="1200" dirty="0" smtClean="0">
                <a:solidFill>
                  <a:schemeClr val="accent1">
                    <a:lumMod val="75000"/>
                  </a:schemeClr>
                </a:solidFill>
              </a:rPr>
              <a:t>http://gis.larc.nasa.gov/</a:t>
            </a:r>
            <a:endParaRPr lang="en-US" sz="1200"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OPUS Projects Training</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28725" t="13084" r="29665" b="5898"/>
          <a:stretch>
            <a:fillRect/>
          </a:stretch>
        </p:blipFill>
        <p:spPr bwMode="auto">
          <a:xfrm>
            <a:off x="4189743" y="1274804"/>
            <a:ext cx="4484687" cy="4911725"/>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 name="Straight Arrow Connector 6"/>
          <p:cNvCxnSpPr/>
          <p:nvPr/>
        </p:nvCxnSpPr>
        <p:spPr>
          <a:xfrm flipV="1">
            <a:off x="4020457" y="3730667"/>
            <a:ext cx="2307772" cy="1247734"/>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8" name="TextBox 4"/>
          <p:cNvSpPr txBox="1">
            <a:spLocks noChangeArrowheads="1"/>
          </p:cNvSpPr>
          <p:nvPr/>
        </p:nvSpPr>
        <p:spPr bwMode="auto">
          <a:xfrm>
            <a:off x="379413" y="1259465"/>
            <a:ext cx="381033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Because of its increased complexity, training is required to be an OPUS Projects manager. </a:t>
            </a:r>
          </a:p>
          <a:p>
            <a:pPr eaLnBrk="1" hangingPunct="1"/>
            <a:endParaRPr lang="en-US" sz="2400" dirty="0"/>
          </a:p>
          <a:p>
            <a:pPr eaLnBrk="1" hangingPunct="1"/>
            <a:r>
              <a:rPr lang="en-US" sz="2400" dirty="0" smtClean="0"/>
              <a:t>Workshops </a:t>
            </a:r>
            <a:r>
              <a:rPr lang="en-US" sz="2400" dirty="0"/>
              <a:t>are small </a:t>
            </a:r>
            <a:r>
              <a:rPr lang="en-US" sz="2400" dirty="0" smtClean="0"/>
              <a:t>allowing ample </a:t>
            </a:r>
            <a:r>
              <a:rPr lang="en-US" sz="2400" dirty="0"/>
              <a:t>time for one-on-one interaction with the </a:t>
            </a:r>
            <a:r>
              <a:rPr lang="en-US" sz="2400" dirty="0" smtClean="0"/>
              <a:t>instructor.</a:t>
            </a:r>
            <a:endParaRPr lang="en-US" sz="2400" dirty="0"/>
          </a:p>
        </p:txBody>
      </p:sp>
      <p:sp>
        <p:nvSpPr>
          <p:cNvPr id="10" name="TextBox 4"/>
          <p:cNvSpPr txBox="1">
            <a:spLocks noChangeArrowheads="1"/>
          </p:cNvSpPr>
          <p:nvPr/>
        </p:nvSpPr>
        <p:spPr bwMode="auto">
          <a:xfrm>
            <a:off x="379413" y="4824923"/>
            <a:ext cx="381033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The NGS Training Center will schedule workshops run by NGS.</a:t>
            </a:r>
            <a:endParaRPr lang="en-US" sz="2400" dirty="0"/>
          </a:p>
        </p:txBody>
      </p:sp>
    </p:spTree>
    <p:extLst>
      <p:ext uri="{BB962C8B-B14F-4D97-AF65-F5344CB8AC3E}">
        <p14:creationId xmlns:p14="http://schemas.microsoft.com/office/powerpoint/2010/main" xmlns="" val="157521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2960" y="709293"/>
            <a:ext cx="7498080" cy="5439414"/>
            <a:chOff x="822960" y="709293"/>
            <a:chExt cx="7498080" cy="5439414"/>
          </a:xfrm>
        </p:grpSpPr>
        <p:pic>
          <p:nvPicPr>
            <p:cNvPr id="7" name="Picture 1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97" t="12597" r="1141" b="10315"/>
            <a:stretch/>
          </p:blipFill>
          <p:spPr bwMode="auto">
            <a:xfrm>
              <a:off x="822960" y="709293"/>
              <a:ext cx="7498080" cy="5439414"/>
            </a:xfrm>
            <a:prstGeom prst="rect">
              <a:avLst/>
            </a:prstGeom>
            <a:noFill/>
            <a:ln w="1270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1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2887" t="54021" r="20131" b="42919"/>
            <a:stretch/>
          </p:blipFill>
          <p:spPr bwMode="auto">
            <a:xfrm>
              <a:off x="1346200" y="3632199"/>
              <a:ext cx="533400" cy="215901"/>
            </a:xfrm>
            <a:prstGeom prst="rect">
              <a:avLst/>
            </a:prstGeom>
            <a:noFill/>
            <a:ln w="1270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8" name="TextBox 7"/>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a:t>The </a:t>
            </a:r>
            <a:r>
              <a:rPr lang="en-US" sz="2400" dirty="0" smtClean="0"/>
              <a:t>OPUS upload page is the access point for all things OPUS.</a:t>
            </a:r>
            <a:endParaRPr lang="en-US" sz="1600" dirty="0">
              <a:solidFill>
                <a:srgbClr val="FFFFFF"/>
              </a:solidFill>
            </a:endParaRPr>
          </a:p>
        </p:txBody>
      </p:sp>
    </p:spTree>
    <p:extLst>
      <p:ext uri="{BB962C8B-B14F-4D97-AF65-F5344CB8AC3E}">
        <p14:creationId xmlns:p14="http://schemas.microsoft.com/office/powerpoint/2010/main" xmlns="" val="706288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436" t="17933" r="629" b="10115"/>
          <a:stretch>
            <a:fillRect/>
          </a:stretch>
        </p:blipFill>
        <p:spPr bwMode="auto">
          <a:xfrm>
            <a:off x="822325" y="1166813"/>
            <a:ext cx="7499350" cy="4524375"/>
          </a:xfrm>
          <a:prstGeom prst="rect">
            <a:avLst/>
          </a:prstGeom>
          <a:noFill/>
          <a:ln w="9525">
            <a:solidFill>
              <a:schemeClr val="tx2">
                <a:lumMod val="60000"/>
                <a:lumOff val="40000"/>
              </a:schemeClr>
            </a:solidFill>
            <a:miter lim="800000"/>
            <a:headEnd/>
            <a:tailEnd/>
          </a:ln>
        </p:spPr>
      </p:pic>
      <p:sp>
        <p:nvSpPr>
          <p:cNvPr id="5" name="Date Placeholder 4"/>
          <p:cNvSpPr>
            <a:spLocks noGrp="1"/>
          </p:cNvSpPr>
          <p:nvPr>
            <p:ph type="dt" sz="half" idx="11"/>
          </p:nvPr>
        </p:nvSpPr>
        <p:spPr/>
        <p:txBody>
          <a:body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25</a:t>
            </a:fld>
            <a:endParaRPr lang="en-US" dirty="0"/>
          </a:p>
        </p:txBody>
      </p:sp>
      <p:sp>
        <p:nvSpPr>
          <p:cNvPr id="7" name="TextBox 6"/>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This is the OPUS Projects gateway page.</a:t>
            </a:r>
            <a:endParaRPr lang="en-US" sz="1600" dirty="0">
              <a:solidFill>
                <a:srgbClr val="FFFFFF"/>
              </a:solidFill>
            </a:endParaRPr>
          </a:p>
        </p:txBody>
      </p:sp>
      <p:sp>
        <p:nvSpPr>
          <p:cNvPr id="8" name="Date Placeholder 9"/>
          <p:cNvSpPr>
            <a:spLocks noGrp="1"/>
          </p:cNvSpPr>
          <p:nvPr>
            <p:ph type="dt" sz="quarter" idx="10"/>
          </p:nvPr>
        </p:nvSpPr>
        <p:spPr>
          <a:xfrm>
            <a:off x="457200" y="6356350"/>
            <a:ext cx="2133600" cy="365125"/>
          </a:xfrm>
        </p:spPr>
        <p:txBody>
          <a:bodyPr/>
          <a:lstStyle/>
          <a:p>
            <a:pPr>
              <a:defRPr/>
            </a:pPr>
            <a:r>
              <a:rPr lang="en-US" dirty="0" smtClean="0"/>
              <a:t>2013-08-09</a:t>
            </a:r>
          </a:p>
        </p:txBody>
      </p:sp>
    </p:spTree>
    <p:extLst>
      <p:ext uri="{BB962C8B-B14F-4D97-AF65-F5344CB8AC3E}">
        <p14:creationId xmlns:p14="http://schemas.microsoft.com/office/powerpoint/2010/main" xmlns="" val="3675758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This is the manager’s page.</a:t>
            </a:r>
            <a:endParaRPr lang="en-US" sz="1600" dirty="0">
              <a:solidFill>
                <a:srgbClr val="FFFFFF"/>
              </a:solidFill>
            </a:endParaRPr>
          </a:p>
        </p:txBody>
      </p:sp>
    </p:spTree>
    <p:extLst>
      <p:ext uri="{BB962C8B-B14F-4D97-AF65-F5344CB8AC3E}">
        <p14:creationId xmlns:p14="http://schemas.microsoft.com/office/powerpoint/2010/main" xmlns="" val="35281031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xmlns=""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1794" t="24969" r="13461" b="14659"/>
          <a:stretch/>
        </p:blipFill>
        <p:spPr bwMode="auto">
          <a:xfrm>
            <a:off x="1626918" y="1496291"/>
            <a:ext cx="5866411" cy="4945272"/>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6186670" y="1247752"/>
            <a:ext cx="2378596" cy="452431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map shows the relative location of the project’s marks. </a:t>
            </a:r>
            <a:r>
              <a:rPr lang="en-US" sz="2400" dirty="0" smtClean="0"/>
              <a:t>If the </a:t>
            </a:r>
            <a:r>
              <a:rPr lang="en-US" sz="2400" dirty="0"/>
              <a:t>Session </a:t>
            </a:r>
            <a:r>
              <a:rPr lang="en-US" sz="2400" dirty="0" smtClean="0"/>
              <a:t>solutions were completed, they would be shown, </a:t>
            </a:r>
            <a:r>
              <a:rPr lang="en-US" sz="2400" dirty="0"/>
              <a:t>but the OPUS solution results </a:t>
            </a:r>
            <a:r>
              <a:rPr lang="en-US" sz="2400" dirty="0" smtClean="0"/>
              <a:t>can always be displayed.</a:t>
            </a:r>
            <a:endParaRPr lang="en-US" sz="2400" dirty="0"/>
          </a:p>
        </p:txBody>
      </p:sp>
    </p:spTree>
    <p:extLst>
      <p:ext uri="{BB962C8B-B14F-4D97-AF65-F5344CB8AC3E}">
        <p14:creationId xmlns:p14="http://schemas.microsoft.com/office/powerpoint/2010/main" xmlns="" val="2420627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View And Process A Session</a:t>
            </a:r>
            <a:endParaRPr lang="en-US" dirty="0"/>
          </a:p>
        </p:txBody>
      </p:sp>
      <p:sp>
        <p:nvSpPr>
          <p:cNvPr id="7" name="Text Box 17"/>
          <p:cNvSpPr txBox="1">
            <a:spLocks noChangeArrowheads="1"/>
          </p:cNvSpPr>
          <p:nvPr/>
        </p:nvSpPr>
        <p:spPr bwMode="auto">
          <a:xfrm>
            <a:off x="314696" y="1532701"/>
            <a:ext cx="8514608" cy="3785652"/>
          </a:xfrm>
          <a:prstGeom prst="rect">
            <a:avLst/>
          </a:prstGeom>
          <a:noFill/>
          <a:ln>
            <a:noFill/>
            <a:headEnd/>
            <a:tailEnd/>
          </a:ln>
          <a:effectLst/>
          <a:scene3d>
            <a:camera prst="orthographicFront">
              <a:rot lat="0" lon="0" rev="0"/>
            </a:camera>
            <a:lightRig rig="threePt" dir="t">
              <a:rot lat="0" lon="0" rev="1200000"/>
            </a:lightRig>
          </a:scene3d>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defRPr/>
            </a:pPr>
            <a:r>
              <a:rPr lang="en-US" sz="2400" dirty="0" smtClean="0">
                <a:solidFill>
                  <a:schemeClr val="tx1"/>
                </a:solidFill>
                <a:latin typeface="Arial" pitchFamily="34" charset="0"/>
                <a:cs typeface="Arial" pitchFamily="34" charset="0"/>
              </a:rPr>
              <a:t>OPUS Projects </a:t>
            </a:r>
            <a:r>
              <a:rPr lang="en-US" sz="2400" dirty="0">
                <a:solidFill>
                  <a:schemeClr val="tx1"/>
                </a:solidFill>
                <a:latin typeface="Arial" pitchFamily="34" charset="0"/>
                <a:cs typeface="Arial" pitchFamily="34" charset="0"/>
              </a:rPr>
              <a:t>groups the data into </a:t>
            </a:r>
            <a:r>
              <a:rPr lang="en-US" sz="2400" i="1" dirty="0">
                <a:solidFill>
                  <a:schemeClr val="tx1"/>
                </a:solidFill>
                <a:latin typeface="Arial" pitchFamily="34" charset="0"/>
                <a:cs typeface="Arial" pitchFamily="34" charset="0"/>
              </a:rPr>
              <a:t>sessions</a:t>
            </a:r>
            <a:r>
              <a:rPr lang="en-US" sz="2400" dirty="0">
                <a:solidFill>
                  <a:schemeClr val="tx1"/>
                </a:solidFill>
                <a:latin typeface="Arial" pitchFamily="34" charset="0"/>
                <a:cs typeface="Arial" pitchFamily="34" charset="0"/>
              </a:rPr>
              <a:t>.</a:t>
            </a:r>
          </a:p>
          <a:p>
            <a:pPr marL="3175" indent="-3175">
              <a:spcBef>
                <a:spcPct val="50000"/>
              </a:spcBef>
              <a:defRPr/>
            </a:pPr>
            <a:r>
              <a:rPr lang="en-US" sz="2400" dirty="0">
                <a:solidFill>
                  <a:schemeClr val="tx1"/>
                </a:solidFill>
                <a:latin typeface="Arial" pitchFamily="34" charset="0"/>
                <a:cs typeface="Arial" pitchFamily="34" charset="0"/>
              </a:rPr>
              <a:t>Sessions are groups of </a:t>
            </a:r>
            <a:r>
              <a:rPr lang="en-US" sz="2400" dirty="0" smtClean="0">
                <a:solidFill>
                  <a:schemeClr val="tx1"/>
                </a:solidFill>
                <a:latin typeface="Arial" pitchFamily="34" charset="0"/>
                <a:cs typeface="Arial" pitchFamily="34" charset="0"/>
              </a:rPr>
              <a:t>mark </a:t>
            </a:r>
            <a:r>
              <a:rPr lang="en-US" sz="2400" dirty="0">
                <a:solidFill>
                  <a:schemeClr val="tx1"/>
                </a:solidFill>
                <a:latin typeface="Arial" pitchFamily="34" charset="0"/>
                <a:cs typeface="Arial" pitchFamily="34" charset="0"/>
              </a:rPr>
              <a:t>occupations that overlap significantly in time. Note that</a:t>
            </a:r>
          </a:p>
          <a:p>
            <a:pPr marL="458788" indent="-230188">
              <a:spcBef>
                <a:spcPct val="50000"/>
              </a:spcBef>
              <a:buFont typeface="Arial" pitchFamily="34" charset="0"/>
              <a:buChar char="•"/>
              <a:defRPr/>
            </a:pPr>
            <a:r>
              <a:rPr lang="en-US" sz="2400" dirty="0">
                <a:solidFill>
                  <a:schemeClr val="tx1"/>
                </a:solidFill>
                <a:latin typeface="Arial" pitchFamily="34" charset="0"/>
                <a:cs typeface="Arial" pitchFamily="34" charset="0"/>
              </a:rPr>
              <a:t>a </a:t>
            </a:r>
            <a:r>
              <a:rPr lang="en-US" sz="2400" dirty="0" smtClean="0">
                <a:solidFill>
                  <a:schemeClr val="tx1"/>
                </a:solidFill>
                <a:latin typeface="Arial" pitchFamily="34" charset="0"/>
                <a:cs typeface="Arial" pitchFamily="34" charset="0"/>
              </a:rPr>
              <a:t>mark </a:t>
            </a:r>
            <a:r>
              <a:rPr lang="en-US" sz="2400" dirty="0">
                <a:solidFill>
                  <a:schemeClr val="tx1"/>
                </a:solidFill>
                <a:latin typeface="Arial" pitchFamily="34" charset="0"/>
                <a:cs typeface="Arial" pitchFamily="34" charset="0"/>
              </a:rPr>
              <a:t>may appear in more than one session.</a:t>
            </a:r>
          </a:p>
          <a:p>
            <a:pPr marL="458788" indent="-230188">
              <a:spcBef>
                <a:spcPct val="50000"/>
              </a:spcBef>
              <a:buFont typeface="Arial" pitchFamily="34" charset="0"/>
              <a:buChar char="•"/>
              <a:defRPr/>
            </a:pPr>
            <a:r>
              <a:rPr lang="en-US" sz="2400" dirty="0">
                <a:solidFill>
                  <a:schemeClr val="tx1"/>
                </a:solidFill>
                <a:latin typeface="Arial" pitchFamily="34" charset="0"/>
                <a:cs typeface="Arial" pitchFamily="34" charset="0"/>
              </a:rPr>
              <a:t>as new data are submitted, the definitions of the sessions may change.</a:t>
            </a:r>
          </a:p>
          <a:p>
            <a:pPr marL="3175" indent="-3175">
              <a:spcBef>
                <a:spcPct val="50000"/>
              </a:spcBef>
              <a:defRPr/>
            </a:pPr>
            <a:r>
              <a:rPr lang="en-US" sz="2400" dirty="0">
                <a:solidFill>
                  <a:schemeClr val="tx1"/>
                </a:solidFill>
                <a:latin typeface="Arial" pitchFamily="34" charset="0"/>
                <a:cs typeface="Arial" pitchFamily="34" charset="0"/>
              </a:rPr>
              <a:t>Now that some data has been submitted to the project, processing can begin.</a:t>
            </a:r>
          </a:p>
        </p:txBody>
      </p:sp>
    </p:spTree>
    <p:extLst>
      <p:ext uri="{BB962C8B-B14F-4D97-AF65-F5344CB8AC3E}">
        <p14:creationId xmlns:p14="http://schemas.microsoft.com/office/powerpoint/2010/main" xmlns="" val="21791669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xmlns="" val="0"/>
              </a:ext>
            </a:extLst>
          </a:blip>
          <a:srcRect l="1809" t="12322" r="3095" b="15047"/>
          <a:stretch/>
        </p:blipFill>
        <p:spPr bwMode="auto">
          <a:xfrm>
            <a:off x="840180" y="454231"/>
            <a:ext cx="7463641" cy="5949538"/>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809" t="36786" r="85595" b="56835"/>
          <a:stretch/>
        </p:blipFill>
        <p:spPr bwMode="auto">
          <a:xfrm>
            <a:off x="840181" y="2458191"/>
            <a:ext cx="988620" cy="522515"/>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2287" t="30262" r="12967" b="15047"/>
          <a:stretch/>
        </p:blipFill>
        <p:spPr bwMode="auto">
          <a:xfrm>
            <a:off x="1662545" y="1923803"/>
            <a:ext cx="5866411" cy="447996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t>Setup for processing a </a:t>
            </a:r>
            <a:r>
              <a:rPr lang="en-US" sz="2400" dirty="0"/>
              <a:t>session’s data</a:t>
            </a:r>
            <a:r>
              <a:rPr lang="en-US" sz="2400" dirty="0">
                <a:solidFill>
                  <a:schemeClr val="bg1"/>
                </a:solidFill>
              </a:rPr>
              <a:t>.</a:t>
            </a:r>
          </a:p>
        </p:txBody>
      </p:sp>
      <p:pic>
        <p:nvPicPr>
          <p:cNvPr id="276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67335" y="504833"/>
            <a:ext cx="5486400" cy="41639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6945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a:p>
        </p:txBody>
      </p:sp>
      <p:sp>
        <p:nvSpPr>
          <p:cNvPr id="8" name="Title 7"/>
          <p:cNvSpPr>
            <a:spLocks noGrp="1"/>
          </p:cNvSpPr>
          <p:nvPr>
            <p:ph type="title"/>
          </p:nvPr>
        </p:nvSpPr>
        <p:spPr/>
        <p:txBody>
          <a:bodyPr/>
          <a:lstStyle/>
          <a:p>
            <a:endParaRPr lang="en-US"/>
          </a:p>
        </p:txBody>
      </p:sp>
      <p:pic>
        <p:nvPicPr>
          <p:cNvPr id="1027" name="Picture 3"/>
          <p:cNvPicPr>
            <a:picLocks noChangeAspect="1" noChangeArrowheads="1"/>
          </p:cNvPicPr>
          <p:nvPr/>
        </p:nvPicPr>
        <p:blipFill>
          <a:blip r:embed="rId2"/>
          <a:srcRect l="674" t="10572" r="1926" b="1144"/>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31" t="21638" r="2793" b="72563"/>
          <a:stretch/>
        </p:blipFill>
        <p:spPr bwMode="auto">
          <a:xfrm>
            <a:off x="813460" y="1223158"/>
            <a:ext cx="7517080" cy="475013"/>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2377440"/>
            <a:ext cx="8229600"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smtClean="0"/>
              <a:t>Once Session </a:t>
            </a:r>
            <a:r>
              <a:rPr lang="en-US" sz="2400" dirty="0"/>
              <a:t>processing has been completed, Session and OPUS solutions </a:t>
            </a:r>
            <a:r>
              <a:rPr lang="en-US" sz="2400" dirty="0" smtClean="0"/>
              <a:t>will be available</a:t>
            </a:r>
            <a:r>
              <a:rPr lang="en-US" sz="2400" dirty="0"/>
              <a:t>. </a:t>
            </a:r>
            <a:r>
              <a:rPr lang="en-US" sz="2400" dirty="0" smtClean="0"/>
              <a:t>Network </a:t>
            </a:r>
            <a:r>
              <a:rPr lang="en-US" sz="2400" dirty="0"/>
              <a:t>adjustments will be available </a:t>
            </a:r>
            <a:r>
              <a:rPr lang="en-US" sz="2400" dirty="0" smtClean="0"/>
              <a:t>too as they are completed.</a:t>
            </a:r>
            <a:endParaRPr lang="en-US" sz="2400" dirty="0"/>
          </a:p>
        </p:txBody>
      </p:sp>
    </p:spTree>
    <p:extLst>
      <p:ext uri="{BB962C8B-B14F-4D97-AF65-F5344CB8AC3E}">
        <p14:creationId xmlns="" xmlns:p14="http://schemas.microsoft.com/office/powerpoint/2010/main" val="807423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28" t="38451" r="85787" b="57201"/>
          <a:stretch/>
        </p:blipFill>
        <p:spPr bwMode="auto">
          <a:xfrm>
            <a:off x="813460" y="2600696"/>
            <a:ext cx="1003465" cy="35626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defTabSz="914400">
              <a:defRPr/>
            </a:pPr>
            <a:r>
              <a:rPr lang="en-US" sz="2400" dirty="0">
                <a:solidFill>
                  <a:prstClr val="white"/>
                </a:solidFill>
              </a:rPr>
              <a:t>The reports created during OPUS, Session or Network processing are available through the Show </a:t>
            </a:r>
            <a:r>
              <a:rPr lang="en-US" sz="2400" dirty="0" smtClean="0">
                <a:solidFill>
                  <a:prstClr val="white"/>
                </a:solidFill>
              </a:rPr>
              <a:t>File </a:t>
            </a:r>
            <a:r>
              <a:rPr lang="en-US" sz="2400" dirty="0">
                <a:solidFill>
                  <a:prstClr val="white"/>
                </a:solidFill>
              </a:rPr>
              <a:t>controls. The selected files are display in a separate window for printing or saving locally.</a:t>
            </a:r>
          </a:p>
        </p:txBody>
      </p:sp>
      <p:pic>
        <p:nvPicPr>
          <p:cNvPr id="12"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566160" y="590396"/>
            <a:ext cx="5120640" cy="43473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728849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xmlns="" val="0"/>
              </a:ext>
            </a:extLst>
          </a:blip>
          <a:srcRect l="1280" t="26421" r="3247" b="3558"/>
          <a:stretch/>
        </p:blipFill>
        <p:spPr bwMode="auto">
          <a:xfrm>
            <a:off x="825335" y="561109"/>
            <a:ext cx="7493331" cy="5735782"/>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411" t="83941" r="49779" b="12145"/>
          <a:stretch/>
        </p:blipFill>
        <p:spPr bwMode="auto">
          <a:xfrm>
            <a:off x="914400" y="5272644"/>
            <a:ext cx="3752603" cy="320634"/>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3313216" y="1736172"/>
            <a:ext cx="5474524" cy="2308324"/>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t>Go </a:t>
            </a:r>
            <a:r>
              <a:rPr lang="en-US" sz="2400" dirty="0"/>
              <a:t>to a Mark summary page </a:t>
            </a:r>
            <a:r>
              <a:rPr lang="en-US" sz="2400" dirty="0" smtClean="0"/>
              <a:t>to see results</a:t>
            </a:r>
            <a:r>
              <a:rPr lang="en-US" sz="2400" dirty="0"/>
              <a:t>. To navigate to the </a:t>
            </a:r>
            <a:r>
              <a:rPr lang="en-US" sz="2400" dirty="0" smtClean="0"/>
              <a:t>2126 </a:t>
            </a:r>
            <a:r>
              <a:rPr lang="en-US" sz="2400" dirty="0"/>
              <a:t>page, </a:t>
            </a:r>
            <a:r>
              <a:rPr lang="en-US" sz="2400" dirty="0" smtClean="0"/>
              <a:t>click </a:t>
            </a:r>
            <a:r>
              <a:rPr lang="en-US" sz="2400" dirty="0"/>
              <a:t>on the Session &amp; Solution table row header for Mark </a:t>
            </a:r>
            <a:r>
              <a:rPr lang="en-US" sz="2400" dirty="0" smtClean="0"/>
              <a:t>2126. </a:t>
            </a:r>
            <a:r>
              <a:rPr lang="en-US" sz="2400" dirty="0"/>
              <a:t>Similar access is possible from any session page which includes this mark.</a:t>
            </a:r>
            <a:endParaRPr lang="en-US" sz="2400" dirty="0">
              <a:solidFill>
                <a:schemeClr val="bg1"/>
              </a:solidFill>
            </a:endParaRPr>
          </a:p>
        </p:txBody>
      </p:sp>
    </p:spTree>
    <p:extLst>
      <p:ext uri="{BB962C8B-B14F-4D97-AF65-F5344CB8AC3E}">
        <p14:creationId xmlns:p14="http://schemas.microsoft.com/office/powerpoint/2010/main" xmlns="" val="1762897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678" t="22036" r="2863" b="22019"/>
          <a:stretch/>
        </p:blipFill>
        <p:spPr bwMode="auto">
          <a:xfrm>
            <a:off x="507670" y="605641"/>
            <a:ext cx="8128660" cy="4582726"/>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56260" y="4788047"/>
            <a:ext cx="8431480" cy="830997"/>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Here’s the page for mark 2126. The individual mark pages are the busiest, so I’ll only describe the contents generally.</a:t>
            </a:r>
            <a:endParaRPr lang="en-US" sz="2400" dirty="0">
              <a:solidFill>
                <a:schemeClr val="bg1"/>
              </a:solidFill>
            </a:endParaRPr>
          </a:p>
        </p:txBody>
      </p:sp>
    </p:spTree>
    <p:extLst>
      <p:ext uri="{BB962C8B-B14F-4D97-AF65-F5344CB8AC3E}">
        <p14:creationId xmlns:p14="http://schemas.microsoft.com/office/powerpoint/2010/main" xmlns="" val="2957366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678" t="17397" r="3280" b="22531"/>
          <a:stretch/>
        </p:blipFill>
        <p:spPr bwMode="auto">
          <a:xfrm>
            <a:off x="525483" y="617539"/>
            <a:ext cx="8093034" cy="4920794"/>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56260" y="4776172"/>
            <a:ext cx="843148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Scrolling down the page, we find a mock-up of the datasheet for this mark. Because we accessed this mark as the project manager, we can modify this information for our own use or in preparation for publishing.</a:t>
            </a:r>
            <a:endParaRPr lang="en-US" sz="2400" dirty="0">
              <a:solidFill>
                <a:schemeClr val="bg1"/>
              </a:solidFill>
            </a:endParaRPr>
          </a:p>
        </p:txBody>
      </p:sp>
    </p:spTree>
    <p:extLst>
      <p:ext uri="{BB962C8B-B14F-4D97-AF65-F5344CB8AC3E}">
        <p14:creationId xmlns:p14="http://schemas.microsoft.com/office/powerpoint/2010/main" xmlns="" val="21168042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537" t="12322" r="3421" b="30414"/>
          <a:stretch/>
        </p:blipFill>
        <p:spPr bwMode="auto">
          <a:xfrm>
            <a:off x="525484" y="581903"/>
            <a:ext cx="8093033" cy="4690754"/>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56260" y="4776172"/>
            <a:ext cx="843148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Next on the page is a summary of the occupation information for this mark. Again, because we accessed this mark as the project manager, we can modify this information for our own use or in preparation for publishing.</a:t>
            </a:r>
            <a:endParaRPr lang="en-US" sz="2400" dirty="0">
              <a:solidFill>
                <a:schemeClr val="bg1"/>
              </a:solidFill>
            </a:endParaRPr>
          </a:p>
        </p:txBody>
      </p:sp>
    </p:spTree>
    <p:extLst>
      <p:ext uri="{BB962C8B-B14F-4D97-AF65-F5344CB8AC3E}">
        <p14:creationId xmlns:p14="http://schemas.microsoft.com/office/powerpoint/2010/main" xmlns="" val="2057193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537" t="34504" r="3421" b="695"/>
          <a:stretch/>
        </p:blipFill>
        <p:spPr bwMode="auto">
          <a:xfrm>
            <a:off x="525484" y="653189"/>
            <a:ext cx="8093033" cy="5308219"/>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56260" y="4776172"/>
            <a:ext cx="8431480" cy="461665"/>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Next, we can review the processing results for this mark.</a:t>
            </a:r>
            <a:endParaRPr lang="en-US" sz="2400" dirty="0">
              <a:solidFill>
                <a:schemeClr val="bg1"/>
              </a:solidFill>
            </a:endParaRPr>
          </a:p>
        </p:txBody>
      </p:sp>
    </p:spTree>
    <p:extLst>
      <p:ext uri="{BB962C8B-B14F-4D97-AF65-F5344CB8AC3E}">
        <p14:creationId xmlns:p14="http://schemas.microsoft.com/office/powerpoint/2010/main" xmlns="" val="20013306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412" t="14932" r="3059" b="17561"/>
          <a:stretch/>
        </p:blipFill>
        <p:spPr bwMode="auto">
          <a:xfrm>
            <a:off x="525780" y="736283"/>
            <a:ext cx="8092440" cy="5064841"/>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56260" y="4526797"/>
            <a:ext cx="843148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At the bottom are interactive plots and tables summarizing all the processing results for this mark: OPUS results from the uploads, Session Solutions and </a:t>
            </a:r>
            <a:r>
              <a:rPr lang="en-US" sz="2400" dirty="0"/>
              <a:t>N</a:t>
            </a:r>
            <a:r>
              <a:rPr lang="en-US" sz="2400" dirty="0" smtClean="0"/>
              <a:t>etwork Adjustments. Project preferences are indicated, but, in this case, the results are all within those preferences.</a:t>
            </a:r>
            <a:endParaRPr lang="en-US" sz="2400" dirty="0">
              <a:solidFill>
                <a:schemeClr val="bg1"/>
              </a:solidFill>
            </a:endParaRPr>
          </a:p>
        </p:txBody>
      </p:sp>
    </p:spTree>
    <p:extLst>
      <p:ext uri="{BB962C8B-B14F-4D97-AF65-F5344CB8AC3E}">
        <p14:creationId xmlns:p14="http://schemas.microsoft.com/office/powerpoint/2010/main" xmlns="" val="824095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Box 6"/>
          <p:cNvSpPr txBox="1">
            <a:spLocks noChangeArrowheads="1"/>
          </p:cNvSpPr>
          <p:nvPr/>
        </p:nvSpPr>
        <p:spPr bwMode="auto">
          <a:xfrm>
            <a:off x="605642" y="1246909"/>
            <a:ext cx="8270071" cy="517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i="1" dirty="0" smtClean="0"/>
              <a:t>To share or not to share?</a:t>
            </a:r>
          </a:p>
          <a:p>
            <a:pPr eaLnBrk="1" hangingPunct="1"/>
            <a:r>
              <a:rPr lang="en-US" sz="2400" dirty="0" smtClean="0"/>
              <a:t>The intent is to make sharing as easy as possible. The requirements are minimal:</a:t>
            </a:r>
          </a:p>
          <a:p>
            <a:pPr marL="342900" indent="-342900" eaLnBrk="1" hangingPunct="1">
              <a:buFont typeface="Arial" pitchFamily="34" charset="0"/>
              <a:buChar char="•"/>
            </a:pPr>
            <a:r>
              <a:rPr lang="en-US" sz="2400" dirty="0" smtClean="0"/>
              <a:t>4 or more hours of data.</a:t>
            </a:r>
          </a:p>
          <a:p>
            <a:pPr marL="342900" indent="-342900" eaLnBrk="1" hangingPunct="1">
              <a:buFont typeface="Arial" pitchFamily="34" charset="0"/>
              <a:buChar char="•"/>
            </a:pPr>
            <a:r>
              <a:rPr lang="en-US" sz="2400" dirty="0" smtClean="0"/>
              <a:t>A quality, “GPS-able” mark.</a:t>
            </a:r>
          </a:p>
          <a:p>
            <a:pPr marL="342900" indent="-342900" eaLnBrk="1" hangingPunct="1">
              <a:buFont typeface="Arial" pitchFamily="34" charset="0"/>
              <a:buChar char="•"/>
            </a:pPr>
            <a:r>
              <a:rPr lang="en-US" sz="2400" dirty="0" smtClean="0"/>
              <a:t>Good field practices.</a:t>
            </a:r>
          </a:p>
          <a:p>
            <a:pPr marL="342900" indent="-342900" eaLnBrk="1" hangingPunct="1">
              <a:buFont typeface="Arial" pitchFamily="34" charset="0"/>
              <a:buChar char="•"/>
            </a:pPr>
            <a:r>
              <a:rPr lang="en-US" sz="2400" dirty="0" smtClean="0"/>
              <a:t>Good data.</a:t>
            </a:r>
          </a:p>
          <a:p>
            <a:pPr marL="342900" indent="-342900" eaLnBrk="1" hangingPunct="1">
              <a:buFont typeface="Arial" pitchFamily="34" charset="0"/>
              <a:buChar char="•"/>
            </a:pPr>
            <a:r>
              <a:rPr lang="en-US" sz="2400" dirty="0" smtClean="0"/>
              <a:t>Good description. </a:t>
            </a:r>
            <a:endParaRPr lang="en-US" sz="2400" dirty="0"/>
          </a:p>
          <a:p>
            <a:pPr eaLnBrk="1" hangingPunct="1"/>
            <a:r>
              <a:rPr lang="en-US" dirty="0" smtClean="0">
                <a:solidFill>
                  <a:srgbClr val="FF0000"/>
                </a:solidFill>
              </a:rPr>
              <a:t>http</a:t>
            </a:r>
            <a:r>
              <a:rPr lang="en-US" dirty="0">
                <a:solidFill>
                  <a:srgbClr val="FF0000"/>
                </a:solidFill>
              </a:rPr>
              <a:t>://</a:t>
            </a:r>
            <a:r>
              <a:rPr lang="en-US" dirty="0" smtClean="0">
                <a:solidFill>
                  <a:srgbClr val="FF0000"/>
                </a:solidFill>
              </a:rPr>
              <a:t>geodesy.noaa.gov/OPUS/about.jsp#publishing</a:t>
            </a:r>
            <a:endParaRPr lang="en-US" dirty="0"/>
          </a:p>
          <a:p>
            <a:pPr eaLnBrk="1" hangingPunct="1"/>
            <a:endParaRPr lang="en-US" sz="2400" dirty="0" smtClean="0"/>
          </a:p>
          <a:p>
            <a:pPr eaLnBrk="1" hangingPunct="1"/>
            <a:r>
              <a:rPr lang="en-US" sz="2400" dirty="0" smtClean="0"/>
              <a:t>Only OPUS-Static results can be shared at this time.  In the near future will be able to share OPUS-Projects results.</a:t>
            </a:r>
          </a:p>
          <a:p>
            <a:pPr eaLnBrk="1" hangingPunct="1"/>
            <a:endParaRPr lang="en-US" sz="2400" dirty="0" smtClean="0"/>
          </a:p>
          <a:p>
            <a:pPr eaLnBrk="1" hangingPunct="1"/>
            <a:r>
              <a:rPr lang="en-US" sz="2400" b="1" i="1" dirty="0" smtClean="0"/>
              <a:t>No longer called “Publish” through OPUS interface.</a:t>
            </a:r>
          </a:p>
        </p:txBody>
      </p:sp>
      <p:sp>
        <p:nvSpPr>
          <p:cNvPr id="6" name="Title 5"/>
          <p:cNvSpPr>
            <a:spLocks noGrp="1"/>
          </p:cNvSpPr>
          <p:nvPr>
            <p:ph type="title"/>
          </p:nvPr>
        </p:nvSpPr>
        <p:spPr/>
        <p:txBody>
          <a:bodyPr/>
          <a:lstStyle/>
          <a:p>
            <a:pPr algn="l"/>
            <a:r>
              <a:rPr lang="en-US" dirty="0" smtClean="0"/>
              <a:t>Sharing OPUS results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“Share” vs. “Publish”</a:t>
            </a:r>
          </a:p>
        </p:txBody>
      </p:sp>
      <p:sp>
        <p:nvSpPr>
          <p:cNvPr id="16" name="Content Placeholder 15"/>
          <p:cNvSpPr>
            <a:spLocks noGrp="1"/>
          </p:cNvSpPr>
          <p:nvPr>
            <p:ph idx="1"/>
          </p:nvPr>
        </p:nvSpPr>
        <p:spPr>
          <a:xfrm>
            <a:off x="457200" y="1169644"/>
            <a:ext cx="8429946" cy="5354448"/>
          </a:xfrm>
        </p:spPr>
        <p:txBody>
          <a:bodyPr>
            <a:normAutofit fontScale="92500" lnSpcReduction="10000"/>
          </a:bodyPr>
          <a:lstStyle/>
          <a:p>
            <a:r>
              <a:rPr lang="en-US" sz="2800" b="1" dirty="0" smtClean="0"/>
              <a:t>Share. </a:t>
            </a:r>
            <a:r>
              <a:rPr lang="en-US" sz="2800" i="1" dirty="0" smtClean="0"/>
              <a:t>The act of a user releasing to NGS the observations, metadata, and results of geodetic surveys tied to the NSRS for public dissemination.</a:t>
            </a:r>
          </a:p>
          <a:p>
            <a:r>
              <a:rPr lang="en-US" sz="2800" b="1" dirty="0" smtClean="0"/>
              <a:t>Submit. </a:t>
            </a:r>
            <a:r>
              <a:rPr lang="en-US" sz="2800" i="1" dirty="0" smtClean="0"/>
              <a:t>The act of a user releasing to NGS the observations, metadata and results of geodetic surveys tied to the NSRS for the express purpose of NGS evaluating and publishing if appropriate.</a:t>
            </a:r>
            <a:endParaRPr lang="en-US" sz="2800" dirty="0" smtClean="0"/>
          </a:p>
          <a:p>
            <a:r>
              <a:rPr lang="en-US" sz="2800" b="1" dirty="0" smtClean="0"/>
              <a:t>Publish. </a:t>
            </a:r>
            <a:r>
              <a:rPr lang="en-US" sz="2800" i="1" dirty="0" smtClean="0"/>
              <a:t>The action of NGS providing to the public, the official NSRS geodetic coordinates set on a mark.</a:t>
            </a:r>
            <a:endParaRPr lang="en-US" sz="2800" dirty="0" smtClean="0"/>
          </a:p>
          <a:p>
            <a:r>
              <a:rPr lang="en-US" sz="2800" b="1" dirty="0" smtClean="0"/>
              <a:t>Datasheet. </a:t>
            </a:r>
            <a:r>
              <a:rPr lang="en-US" sz="2800" dirty="0" smtClean="0"/>
              <a:t> </a:t>
            </a:r>
            <a:r>
              <a:rPr lang="en-US" sz="2800" i="1" dirty="0" smtClean="0"/>
              <a:t>A report containing the published NSRS coordinates on a mark, as well as subsidiary information and metadata such as superseded coordinates, descriptions, and recovery history.</a:t>
            </a:r>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6668" y="1233488"/>
            <a:ext cx="8769220" cy="5262979"/>
          </a:xfrm>
          <a:prstGeom prst="rect">
            <a:avLst/>
          </a:prstGeom>
          <a:noFill/>
        </p:spPr>
        <p:txBody>
          <a:bodyPr wrap="square">
            <a:spAutoFit/>
          </a:bodyPr>
          <a:lstStyle/>
          <a:p>
            <a:pPr>
              <a:defRPr/>
            </a:pPr>
            <a:r>
              <a:rPr lang="en-US" sz="2400" dirty="0">
                <a:cs typeface="+mn-cs"/>
              </a:rPr>
              <a:t>OPUS, the </a:t>
            </a:r>
            <a:r>
              <a:rPr lang="en-US" sz="2400" b="1" dirty="0" smtClean="0">
                <a:cs typeface="+mn-cs"/>
              </a:rPr>
              <a:t>Online </a:t>
            </a:r>
            <a:r>
              <a:rPr lang="en-US" sz="2400" b="1" dirty="0">
                <a:cs typeface="+mn-cs"/>
              </a:rPr>
              <a:t>Positioning User Service</a:t>
            </a:r>
            <a:r>
              <a:rPr lang="en-US" sz="2400" dirty="0">
                <a:cs typeface="+mn-cs"/>
              </a:rPr>
              <a:t>, is a growing set of applications offering web-based access to the tools and resources provided by the </a:t>
            </a:r>
            <a:r>
              <a:rPr lang="en-US" sz="2400" dirty="0" smtClean="0">
                <a:cs typeface="+mn-cs"/>
              </a:rPr>
              <a:t>NGS. OPUS </a:t>
            </a:r>
            <a:r>
              <a:rPr lang="en-US" sz="2400" dirty="0">
                <a:cs typeface="+mn-cs"/>
              </a:rPr>
              <a:t>is composed of:</a:t>
            </a:r>
          </a:p>
          <a:p>
            <a:pPr>
              <a:defRPr/>
            </a:pPr>
            <a:endParaRPr lang="en-US" sz="2400" dirty="0">
              <a:cs typeface="+mn-cs"/>
            </a:endParaRPr>
          </a:p>
          <a:p>
            <a:pPr marL="460375" indent="-285750">
              <a:buFont typeface="Arial" pitchFamily="34" charset="0"/>
              <a:buChar char="•"/>
              <a:defRPr/>
            </a:pPr>
            <a:r>
              <a:rPr lang="en-US" sz="2400" dirty="0" smtClean="0">
                <a:cs typeface="+mn-cs"/>
              </a:rPr>
              <a:t>OPUS Static </a:t>
            </a:r>
            <a:r>
              <a:rPr lang="en-US" sz="2400" dirty="0">
                <a:cs typeface="+mn-cs"/>
              </a:rPr>
              <a:t>. . . . . . . static processing</a:t>
            </a:r>
            <a:br>
              <a:rPr lang="en-US" sz="2400" dirty="0">
                <a:cs typeface="+mn-cs"/>
              </a:rPr>
            </a:br>
            <a:endParaRPr lang="en-US" sz="2400" dirty="0">
              <a:cs typeface="+mn-cs"/>
            </a:endParaRPr>
          </a:p>
          <a:p>
            <a:pPr marL="460375" indent="-285750">
              <a:buFont typeface="Arial" pitchFamily="34" charset="0"/>
              <a:buChar char="•"/>
              <a:defRPr/>
            </a:pPr>
            <a:r>
              <a:rPr lang="en-US" sz="2400" dirty="0" smtClean="0">
                <a:cs typeface="+mn-cs"/>
              </a:rPr>
              <a:t>OPUS Rapid-Static . </a:t>
            </a:r>
            <a:r>
              <a:rPr lang="en-US" sz="2400" dirty="0">
                <a:cs typeface="+mn-cs"/>
              </a:rPr>
              <a:t>. rapid-static processing</a:t>
            </a:r>
          </a:p>
          <a:p>
            <a:pPr marL="460375" indent="-285750">
              <a:buFont typeface="Arial" pitchFamily="34" charset="0"/>
              <a:buChar char="•"/>
              <a:defRPr/>
            </a:pPr>
            <a:endParaRPr lang="en-US" sz="2400" dirty="0">
              <a:cs typeface="+mn-cs"/>
            </a:endParaRPr>
          </a:p>
          <a:p>
            <a:pPr marL="457200" indent="-228600">
              <a:buFont typeface="Arial" pitchFamily="34" charset="0"/>
              <a:buChar char="•"/>
              <a:tabLst>
                <a:tab pos="2971800" algn="l"/>
              </a:tabLst>
              <a:defRPr/>
            </a:pPr>
            <a:r>
              <a:rPr lang="en-US" sz="2400" dirty="0" smtClean="0">
                <a:cs typeface="+mn-cs"/>
              </a:rPr>
              <a:t>OPUS Sharing . . . </a:t>
            </a:r>
            <a:r>
              <a:rPr lang="en-US" sz="2400" dirty="0">
                <a:cs typeface="+mn-cs"/>
              </a:rPr>
              <a:t>. data base and </a:t>
            </a:r>
            <a:r>
              <a:rPr lang="en-US" sz="2400" dirty="0" smtClean="0">
                <a:cs typeface="+mn-cs"/>
              </a:rPr>
              <a:t>sharing</a:t>
            </a:r>
          </a:p>
          <a:p>
            <a:pPr marL="457200" indent="-228600">
              <a:buFont typeface="Arial" pitchFamily="34" charset="0"/>
              <a:buChar char="•"/>
              <a:tabLst>
                <a:tab pos="2971800" algn="l"/>
              </a:tabLst>
              <a:defRPr/>
            </a:pPr>
            <a:endParaRPr lang="en-US" sz="2400" dirty="0" smtClean="0">
              <a:cs typeface="+mn-cs"/>
            </a:endParaRPr>
          </a:p>
          <a:p>
            <a:pPr marL="457200" indent="-228600">
              <a:buFont typeface="Arial" pitchFamily="34" charset="0"/>
              <a:buChar char="•"/>
              <a:tabLst>
                <a:tab pos="2971800" algn="l"/>
              </a:tabLst>
              <a:defRPr/>
            </a:pPr>
            <a:r>
              <a:rPr lang="en-US" sz="2400" dirty="0" smtClean="0">
                <a:cs typeface="+mn-cs"/>
              </a:rPr>
              <a:t>OPUS Net</a:t>
            </a:r>
            <a:r>
              <a:rPr lang="en-US" sz="2400" dirty="0" smtClean="0"/>
              <a:t> . . . . . . . improved models and processing strategies</a:t>
            </a:r>
            <a:endParaRPr lang="en-US" sz="2400" dirty="0" smtClean="0">
              <a:cs typeface="+mn-cs"/>
            </a:endParaRPr>
          </a:p>
          <a:p>
            <a:pPr marL="457200" indent="-228600">
              <a:tabLst>
                <a:tab pos="2971800" algn="l"/>
              </a:tabLst>
              <a:defRPr/>
            </a:pPr>
            <a:endParaRPr lang="en-US" sz="2400" dirty="0" smtClean="0">
              <a:cs typeface="+mn-cs"/>
            </a:endParaRPr>
          </a:p>
          <a:p>
            <a:pPr marL="457200" indent="-228600">
              <a:buFont typeface="Arial" pitchFamily="34" charset="0"/>
              <a:buChar char="•"/>
              <a:tabLst>
                <a:tab pos="2971800" algn="l"/>
              </a:tabLst>
              <a:defRPr/>
            </a:pPr>
            <a:r>
              <a:rPr lang="en-US" sz="2400" dirty="0" smtClean="0">
                <a:cs typeface="+mn-cs"/>
              </a:rPr>
              <a:t>OPUS Projects </a:t>
            </a:r>
            <a:r>
              <a:rPr lang="en-US" sz="2400" dirty="0" smtClean="0"/>
              <a:t>. . . . multiple marks and occupations</a:t>
            </a:r>
            <a:endParaRPr lang="en-US" sz="2400" dirty="0">
              <a:cs typeface="+mn-cs"/>
            </a:endParaRPr>
          </a:p>
          <a:p>
            <a:pPr marL="457200" indent="-228600">
              <a:buFont typeface="Arial" pitchFamily="34" charset="0"/>
              <a:buChar char="•"/>
              <a:tabLst>
                <a:tab pos="2971800" algn="l"/>
              </a:tabLst>
              <a:defRPr/>
            </a:pPr>
            <a:endParaRPr lang="en-US" sz="2400" dirty="0">
              <a:cs typeface="+mn-cs"/>
            </a:endParaRPr>
          </a:p>
        </p:txBody>
      </p:sp>
      <p:sp>
        <p:nvSpPr>
          <p:cNvPr id="19" name="Title 5"/>
          <p:cNvSpPr>
            <a:spLocks noGrp="1"/>
          </p:cNvSpPr>
          <p:nvPr>
            <p:ph type="title"/>
          </p:nvPr>
        </p:nvSpPr>
        <p:spPr>
          <a:xfrm>
            <a:off x="457200" y="274638"/>
            <a:ext cx="8229600" cy="1143000"/>
          </a:xfrm>
        </p:spPr>
        <p:txBody>
          <a:bodyPr/>
          <a:lstStyle/>
          <a:p>
            <a:pPr algn="l"/>
            <a:r>
              <a:rPr lang="en-US" dirty="0" smtClean="0"/>
              <a:t>The Many Faces of OPUS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1657" t="37658" r="2356" b="10248"/>
          <a:stretch>
            <a:fillRect/>
          </a:stretch>
        </p:blipFill>
        <p:spPr bwMode="auto">
          <a:xfrm>
            <a:off x="1464005" y="2765425"/>
            <a:ext cx="7679995" cy="409257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9875" name="TextBox 6"/>
          <p:cNvSpPr txBox="1">
            <a:spLocks noChangeArrowheads="1"/>
          </p:cNvSpPr>
          <p:nvPr/>
        </p:nvSpPr>
        <p:spPr bwMode="auto">
          <a:xfrm>
            <a:off x="178130" y="1189038"/>
            <a:ext cx="870552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first step in </a:t>
            </a:r>
            <a:r>
              <a:rPr lang="en-US" sz="2400" dirty="0" smtClean="0"/>
              <a:t>OPUS Sharing </a:t>
            </a:r>
            <a:r>
              <a:rPr lang="en-US" sz="2400" dirty="0"/>
              <a:t>is to </a:t>
            </a:r>
            <a:r>
              <a:rPr lang="en-US" sz="2400" dirty="0" smtClean="0"/>
              <a:t>upload suitable data </a:t>
            </a:r>
            <a:r>
              <a:rPr lang="en-US" sz="2400" dirty="0"/>
              <a:t>to OPUS</a:t>
            </a:r>
            <a:r>
              <a:rPr lang="en-US" sz="2400" dirty="0" smtClean="0"/>
              <a:t>. At that time, you must </a:t>
            </a:r>
            <a:r>
              <a:rPr lang="en-US" sz="2400" dirty="0"/>
              <a:t>explicitly designate that </a:t>
            </a:r>
            <a:r>
              <a:rPr lang="en-US" sz="2400" dirty="0" smtClean="0"/>
              <a:t>your results </a:t>
            </a:r>
            <a:r>
              <a:rPr lang="en-US" sz="2400" dirty="0"/>
              <a:t>should be </a:t>
            </a:r>
            <a:r>
              <a:rPr lang="en-US" sz="2400" dirty="0" smtClean="0"/>
              <a:t>shared. This </a:t>
            </a:r>
            <a:r>
              <a:rPr lang="en-US" sz="2400" dirty="0"/>
              <a:t>is done through the </a:t>
            </a:r>
            <a:r>
              <a:rPr lang="en-US" sz="2400" dirty="0" smtClean="0"/>
              <a:t>“share my solution” option near </a:t>
            </a:r>
            <a:r>
              <a:rPr lang="en-US" sz="2400" dirty="0"/>
              <a:t>the bottom of the Options list.</a:t>
            </a:r>
          </a:p>
        </p:txBody>
      </p:sp>
      <p:sp>
        <p:nvSpPr>
          <p:cNvPr id="6" name="Title 5"/>
          <p:cNvSpPr>
            <a:spLocks noGrp="1"/>
          </p:cNvSpPr>
          <p:nvPr>
            <p:ph type="title"/>
          </p:nvPr>
        </p:nvSpPr>
        <p:spPr/>
        <p:txBody>
          <a:bodyPr/>
          <a:lstStyle/>
          <a:p>
            <a:pPr algn="l"/>
            <a:r>
              <a:rPr lang="en-US" dirty="0" smtClean="0"/>
              <a:t>OPUS Sharing Interface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l="963" t="10281" r="963" b="1164"/>
          <a:stretch>
            <a:fillRect/>
          </a:stretch>
        </p:blipFill>
        <p:spPr bwMode="auto">
          <a:xfrm>
            <a:off x="888885" y="1203439"/>
            <a:ext cx="7449325" cy="5565661"/>
          </a:xfrm>
          <a:prstGeom prst="rect">
            <a:avLst/>
          </a:prstGeom>
          <a:noFill/>
          <a:ln w="9525">
            <a:solidFill>
              <a:schemeClr val="tx1"/>
            </a:solidFill>
            <a:miter lim="800000"/>
            <a:headEnd/>
            <a:tailEnd/>
          </a:ln>
        </p:spPr>
      </p:pic>
      <p:sp>
        <p:nvSpPr>
          <p:cNvPr id="6" name="Title 5"/>
          <p:cNvSpPr>
            <a:spLocks noGrp="1"/>
          </p:cNvSpPr>
          <p:nvPr>
            <p:ph type="title"/>
          </p:nvPr>
        </p:nvSpPr>
        <p:spPr/>
        <p:txBody>
          <a:bodyPr/>
          <a:lstStyle/>
          <a:p>
            <a:pPr algn="l"/>
            <a:r>
              <a:rPr lang="en-US" dirty="0" smtClean="0"/>
              <a:t>Viewing Shared Solutions</a:t>
            </a:r>
            <a:endParaRPr lang="en-US" dirty="0"/>
          </a:p>
        </p:txBody>
      </p:sp>
      <p:sp>
        <p:nvSpPr>
          <p:cNvPr id="7" name="TextBox 6"/>
          <p:cNvSpPr txBox="1"/>
          <p:nvPr/>
        </p:nvSpPr>
        <p:spPr>
          <a:xfrm>
            <a:off x="2099334" y="2559440"/>
            <a:ext cx="5866411" cy="1015663"/>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latin typeface="Arial" pitchFamily="34" charset="0"/>
                <a:cs typeface="Arial" pitchFamily="34" charset="0"/>
              </a:rPr>
              <a:t>To a view shared solution, use the Shared Solutions link in the menu on the left of the OPUS upload page.</a:t>
            </a:r>
            <a:endParaRPr lang="en-US" sz="2000" dirty="0">
              <a:latin typeface="Arial" pitchFamily="34" charset="0"/>
              <a:cs typeface="Arial" pitchFamily="34" charset="0"/>
            </a:endParaRPr>
          </a:p>
        </p:txBody>
      </p:sp>
      <p:cxnSp>
        <p:nvCxnSpPr>
          <p:cNvPr id="9" name="Straight Arrow Connector 8"/>
          <p:cNvCxnSpPr>
            <a:stCxn id="7" idx="1"/>
          </p:cNvCxnSpPr>
          <p:nvPr/>
        </p:nvCxnSpPr>
        <p:spPr>
          <a:xfrm flipH="1">
            <a:off x="1564946" y="3067272"/>
            <a:ext cx="534388" cy="79739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9382" y="1413164"/>
            <a:ext cx="3349437" cy="1200329"/>
          </a:xfrm>
          <a:prstGeom prst="rect">
            <a:avLst/>
          </a:prstGeom>
          <a:noFill/>
        </p:spPr>
        <p:txBody>
          <a:bodyPr wrap="square" rtlCol="0">
            <a:spAutoFit/>
          </a:bodyPr>
          <a:lstStyle/>
          <a:p>
            <a:r>
              <a:rPr lang="en-US" sz="2400" dirty="0" smtClean="0"/>
              <a:t>Here’s an example of a datasheet shared through OPUS.</a:t>
            </a:r>
            <a:endParaRPr lang="en-US" sz="2400" dirty="0"/>
          </a:p>
        </p:txBody>
      </p:sp>
      <p:sp>
        <p:nvSpPr>
          <p:cNvPr id="9" name="Title 5"/>
          <p:cNvSpPr>
            <a:spLocks noGrp="1"/>
          </p:cNvSpPr>
          <p:nvPr>
            <p:ph type="title"/>
          </p:nvPr>
        </p:nvSpPr>
        <p:spPr>
          <a:xfrm>
            <a:off x="457200" y="274638"/>
            <a:ext cx="8229600" cy="1143000"/>
          </a:xfrm>
        </p:spPr>
        <p:txBody>
          <a:bodyPr/>
          <a:lstStyle/>
          <a:p>
            <a:pPr algn="l"/>
            <a:r>
              <a:rPr lang="en-US" dirty="0" smtClean="0"/>
              <a:t>Viewing Shared Solutions</a:t>
            </a:r>
            <a:endParaRPr lang="en-US" dirty="0"/>
          </a:p>
        </p:txBody>
      </p:sp>
      <p:pic>
        <p:nvPicPr>
          <p:cNvPr id="3075" name="Picture 3"/>
          <p:cNvPicPr>
            <a:picLocks noChangeAspect="1" noChangeArrowheads="1"/>
          </p:cNvPicPr>
          <p:nvPr/>
        </p:nvPicPr>
        <p:blipFill>
          <a:blip r:embed="rId2"/>
          <a:srcRect l="1205" t="11688" r="15061" b="1164"/>
          <a:stretch>
            <a:fillRect/>
          </a:stretch>
        </p:blipFill>
        <p:spPr bwMode="auto">
          <a:xfrm>
            <a:off x="3732169" y="1076325"/>
            <a:ext cx="5295900" cy="57054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Publishing survey results</a:t>
            </a:r>
          </a:p>
        </p:txBody>
      </p:sp>
      <p:sp>
        <p:nvSpPr>
          <p:cNvPr id="16" name="Content Placeholder 15"/>
          <p:cNvSpPr>
            <a:spLocks noGrp="1"/>
          </p:cNvSpPr>
          <p:nvPr>
            <p:ph idx="1"/>
          </p:nvPr>
        </p:nvSpPr>
        <p:spPr>
          <a:xfrm>
            <a:off x="457199" y="1282658"/>
            <a:ext cx="8450495" cy="4921066"/>
          </a:xfrm>
        </p:spPr>
        <p:txBody>
          <a:bodyPr/>
          <a:lstStyle/>
          <a:p>
            <a:pPr marL="0" indent="0">
              <a:spcBef>
                <a:spcPct val="50000"/>
              </a:spcBef>
              <a:buNone/>
              <a:defRPr/>
            </a:pPr>
            <a:r>
              <a:rPr lang="en-US" sz="2800" dirty="0" smtClean="0"/>
              <a:t>“Publishing” means to an </a:t>
            </a:r>
            <a:r>
              <a:rPr lang="en-US" sz="2800" b="1" i="1" dirty="0" smtClean="0"/>
              <a:t>NGS database</a:t>
            </a:r>
            <a:r>
              <a:rPr lang="en-US" sz="2800" dirty="0" smtClean="0"/>
              <a:t> that can be accessed by the public. Two such databases are nominally available for “geodetic control”:</a:t>
            </a:r>
          </a:p>
          <a:p>
            <a:pPr marL="514350" indent="-514350">
              <a:spcBef>
                <a:spcPts val="600"/>
              </a:spcBef>
              <a:buFont typeface="+mj-lt"/>
              <a:buAutoNum type="arabicPeriod"/>
              <a:defRPr/>
            </a:pPr>
            <a:r>
              <a:rPr lang="en-US" sz="2800" b="1" dirty="0" smtClean="0"/>
              <a:t>The NGS Integrated Database (NGSIDB)</a:t>
            </a:r>
          </a:p>
          <a:p>
            <a:pPr marL="914400" lvl="1" indent="-514350">
              <a:spcBef>
                <a:spcPts val="600"/>
              </a:spcBef>
              <a:defRPr/>
            </a:pPr>
            <a:r>
              <a:rPr lang="en-US" sz="2400" dirty="0" smtClean="0"/>
              <a:t>Official repository for “authoritative” NSRS geodetic control</a:t>
            </a:r>
          </a:p>
          <a:p>
            <a:pPr marL="914400" lvl="1" indent="-514350">
              <a:spcBef>
                <a:spcPts val="600"/>
              </a:spcBef>
              <a:defRPr/>
            </a:pPr>
            <a:r>
              <a:rPr lang="en-US" sz="2400" dirty="0" smtClean="0"/>
              <a:t>Specific FGDC/FGCS metadata and QA/QC requirements</a:t>
            </a:r>
          </a:p>
          <a:p>
            <a:pPr marL="914400" lvl="1" indent="-514350">
              <a:spcBef>
                <a:spcPts val="600"/>
              </a:spcBef>
              <a:defRPr/>
            </a:pPr>
            <a:r>
              <a:rPr lang="en-US" sz="2400" dirty="0" smtClean="0"/>
              <a:t>Process for populating referred to as </a:t>
            </a:r>
            <a:r>
              <a:rPr lang="en-US" sz="2400" b="1" i="1" dirty="0" smtClean="0"/>
              <a:t>“Bluebooking”</a:t>
            </a:r>
          </a:p>
          <a:p>
            <a:pPr marL="514350" indent="-514350">
              <a:spcBef>
                <a:spcPts val="600"/>
              </a:spcBef>
              <a:buFont typeface="+mj-lt"/>
              <a:buAutoNum type="arabicPeriod"/>
              <a:defRPr/>
            </a:pPr>
            <a:r>
              <a:rPr lang="en-US" sz="2800" b="1" dirty="0" smtClean="0"/>
              <a:t>OPUS Database</a:t>
            </a:r>
          </a:p>
          <a:p>
            <a:pPr marL="914400" lvl="1" indent="-514350">
              <a:spcBef>
                <a:spcPts val="600"/>
              </a:spcBef>
              <a:defRPr/>
            </a:pPr>
            <a:r>
              <a:rPr lang="en-US" sz="2400" dirty="0" smtClean="0"/>
              <a:t>Created to allow </a:t>
            </a:r>
            <a:r>
              <a:rPr lang="en-US" sz="2400" b="1" i="1" dirty="0" smtClean="0"/>
              <a:t>sharing</a:t>
            </a:r>
            <a:r>
              <a:rPr lang="en-US" sz="2400" dirty="0" smtClean="0"/>
              <a:t> of OPUS results by public</a:t>
            </a:r>
          </a:p>
          <a:p>
            <a:pPr marL="914400" lvl="1" indent="-514350">
              <a:spcBef>
                <a:spcPts val="600"/>
              </a:spcBef>
              <a:defRPr/>
            </a:pPr>
            <a:r>
              <a:rPr lang="en-US" sz="2400" dirty="0" smtClean="0"/>
              <a:t>Content  not vetted or reviewed by NGS (not “control”)</a:t>
            </a:r>
          </a:p>
          <a:p>
            <a:pPr marL="1314450" lvl="2" indent="-514350">
              <a:spcBef>
                <a:spcPts val="600"/>
              </a:spcBef>
              <a:defRPr/>
            </a:pPr>
            <a:r>
              <a:rPr lang="en-US" sz="2000" dirty="0" smtClean="0"/>
              <a:t>But OPUS data and results must meet certain requirements</a:t>
            </a:r>
            <a:endParaRPr lang="en-US" sz="2000"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Database Blues</a:t>
            </a:r>
          </a:p>
        </p:txBody>
      </p:sp>
      <p:sp>
        <p:nvSpPr>
          <p:cNvPr id="16" name="Content Placeholder 15"/>
          <p:cNvSpPr>
            <a:spLocks noGrp="1"/>
          </p:cNvSpPr>
          <p:nvPr>
            <p:ph idx="1"/>
          </p:nvPr>
        </p:nvSpPr>
        <p:spPr>
          <a:xfrm>
            <a:off x="457199" y="1282658"/>
            <a:ext cx="8448675" cy="4921066"/>
          </a:xfrm>
        </p:spPr>
        <p:txBody>
          <a:bodyPr/>
          <a:lstStyle/>
          <a:p>
            <a:pPr marL="514350" indent="-514350">
              <a:spcBef>
                <a:spcPts val="600"/>
              </a:spcBef>
              <a:buFont typeface="+mj-lt"/>
              <a:buAutoNum type="arabicPeriod"/>
              <a:defRPr/>
            </a:pPr>
            <a:r>
              <a:rPr lang="en-US" sz="2800" b="1" dirty="0" smtClean="0"/>
              <a:t>The NGS Integrated Data Base (NGSIDB)</a:t>
            </a:r>
          </a:p>
          <a:p>
            <a:pPr marL="914400" lvl="1" indent="-514350">
              <a:spcBef>
                <a:spcPts val="600"/>
              </a:spcBef>
              <a:defRPr/>
            </a:pPr>
            <a:r>
              <a:rPr lang="en-US" sz="2400" dirty="0" smtClean="0"/>
              <a:t>Every mark has a </a:t>
            </a:r>
            <a:r>
              <a:rPr lang="en-US" sz="2400" b="1" i="1" dirty="0" smtClean="0"/>
              <a:t>single</a:t>
            </a:r>
            <a:r>
              <a:rPr lang="en-US" sz="2400" dirty="0" smtClean="0"/>
              <a:t> set of </a:t>
            </a:r>
            <a:r>
              <a:rPr lang="en-US" sz="2400" b="1" i="1" dirty="0" smtClean="0"/>
              <a:t>current</a:t>
            </a:r>
            <a:r>
              <a:rPr lang="en-US" sz="2400" dirty="0" smtClean="0"/>
              <a:t> coordinates</a:t>
            </a:r>
          </a:p>
          <a:p>
            <a:pPr marL="1314450" lvl="2" indent="-514350">
              <a:spcBef>
                <a:spcPts val="600"/>
              </a:spcBef>
              <a:defRPr/>
            </a:pPr>
            <a:r>
              <a:rPr lang="en-US" sz="2000" dirty="0" smtClean="0"/>
              <a:t>Latitude, longitude, ellipsoid height, orthometric height, etc.</a:t>
            </a:r>
          </a:p>
          <a:p>
            <a:pPr marL="914400" lvl="1" indent="-514350">
              <a:spcBef>
                <a:spcPts val="600"/>
              </a:spcBef>
              <a:defRPr/>
            </a:pPr>
            <a:r>
              <a:rPr lang="en-US" sz="2400" dirty="0" smtClean="0"/>
              <a:t>Includes geometric </a:t>
            </a:r>
            <a:r>
              <a:rPr lang="en-US" sz="2400" b="1" i="1" dirty="0" smtClean="0"/>
              <a:t>and</a:t>
            </a:r>
            <a:r>
              <a:rPr lang="en-US" sz="2400" dirty="0" smtClean="0"/>
              <a:t> vertical control</a:t>
            </a:r>
          </a:p>
          <a:p>
            <a:pPr marL="914400" lvl="1" indent="-514350">
              <a:spcBef>
                <a:spcPts val="600"/>
              </a:spcBef>
              <a:defRPr/>
            </a:pPr>
            <a:r>
              <a:rPr lang="en-US" sz="2400" dirty="0" smtClean="0"/>
              <a:t>But Bluebooking to populate NGSIDB is overly onerous</a:t>
            </a:r>
          </a:p>
          <a:p>
            <a:pPr marL="514350" indent="-514350">
              <a:spcBef>
                <a:spcPts val="600"/>
              </a:spcBef>
              <a:buFont typeface="+mj-lt"/>
              <a:buAutoNum type="arabicPeriod"/>
              <a:defRPr/>
            </a:pPr>
            <a:r>
              <a:rPr lang="en-US" sz="2800" b="1" dirty="0" smtClean="0"/>
              <a:t>OPUS Database</a:t>
            </a:r>
          </a:p>
          <a:p>
            <a:pPr marL="914400" lvl="1" indent="-514350">
              <a:spcBef>
                <a:spcPts val="600"/>
              </a:spcBef>
              <a:defRPr/>
            </a:pPr>
            <a:r>
              <a:rPr lang="en-US" sz="2400" dirty="0" smtClean="0"/>
              <a:t>Individual marks can have multiple coordinates</a:t>
            </a:r>
          </a:p>
          <a:p>
            <a:pPr marL="914400" lvl="1" indent="-514350">
              <a:spcBef>
                <a:spcPts val="600"/>
              </a:spcBef>
              <a:defRPr/>
            </a:pPr>
            <a:r>
              <a:rPr lang="en-US" sz="2400" dirty="0" smtClean="0"/>
              <a:t>Marks in common with NGSIDB do not have same </a:t>
            </a:r>
            <a:r>
              <a:rPr lang="en-US" sz="2400" dirty="0" err="1" smtClean="0"/>
              <a:t>coords</a:t>
            </a:r>
            <a:endParaRPr lang="en-US" sz="2400" dirty="0" smtClean="0"/>
          </a:p>
          <a:p>
            <a:pPr marL="914400" lvl="1" indent="-514350">
              <a:spcBef>
                <a:spcPts val="600"/>
              </a:spcBef>
              <a:defRPr/>
            </a:pPr>
            <a:r>
              <a:rPr lang="en-US" sz="2400" dirty="0" smtClean="0"/>
              <a:t>Currently only contains geometric positions</a:t>
            </a:r>
          </a:p>
          <a:p>
            <a:pPr marL="1314450" lvl="2" indent="-514350">
              <a:spcBef>
                <a:spcPts val="600"/>
              </a:spcBef>
              <a:defRPr/>
            </a:pPr>
            <a:r>
              <a:rPr lang="en-US" sz="2000" dirty="0" smtClean="0"/>
              <a:t>Orthometric heights are directly from a geoid model</a:t>
            </a:r>
          </a:p>
          <a:p>
            <a:pPr marL="914400" lvl="1" indent="-514350">
              <a:spcBef>
                <a:spcPts val="600"/>
              </a:spcBef>
              <a:defRPr/>
            </a:pPr>
            <a:r>
              <a:rPr lang="en-US" sz="2400" dirty="0" smtClean="0"/>
              <a:t>But easy to populate with minimal effort (no Bluebooking!)</a:t>
            </a:r>
          </a:p>
          <a:p>
            <a:pPr marL="914400" lvl="1" indent="-514350">
              <a:spcBef>
                <a:spcPts val="600"/>
              </a:spcBef>
              <a:defRPr/>
            </a:pPr>
            <a:endParaRPr lang="en-US" sz="2400"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152400" y="3989989"/>
            <a:ext cx="8839200" cy="2743200"/>
          </a:xfrm>
          <a:prstGeom prst="rect">
            <a:avLst/>
          </a:prstGeom>
          <a:solidFill>
            <a:schemeClr val="bg1"/>
          </a:solidFill>
          <a:ln w="12700">
            <a:solidFill>
              <a:schemeClr val="tx1"/>
            </a:solidFill>
            <a:miter lim="800000"/>
            <a:headEnd/>
            <a:tailEnd/>
          </a:ln>
          <a:effectLst>
            <a:outerShdw blurRad="50800" dist="63500" dir="2700000" algn="tl" rotWithShape="0">
              <a:prstClr val="black">
                <a:alpha val="40000"/>
              </a:prstClr>
            </a:outerShdw>
          </a:effectLst>
        </p:spPr>
        <p:txBody>
          <a:bodyPr wrap="none" anchor="ctr"/>
          <a:lstStyle/>
          <a:p>
            <a:endParaRPr lang="en-US"/>
          </a:p>
        </p:txBody>
      </p:sp>
      <p:sp>
        <p:nvSpPr>
          <p:cNvPr id="6" name="Title 1"/>
          <p:cNvSpPr>
            <a:spLocks noGrp="1"/>
          </p:cNvSpPr>
          <p:nvPr>
            <p:ph type="title"/>
          </p:nvPr>
        </p:nvSpPr>
        <p:spPr>
          <a:xfrm>
            <a:off x="0" y="448733"/>
            <a:ext cx="9144000" cy="582245"/>
          </a:xfrm>
        </p:spPr>
        <p:txBody>
          <a:bodyPr/>
          <a:lstStyle/>
          <a:p>
            <a:r>
              <a:rPr lang="en-US" sz="3600" dirty="0" smtClean="0"/>
              <a:t>Opinions vary about “Bluebooking”</a:t>
            </a:r>
            <a:endParaRPr lang="en-US" sz="3600" dirty="0"/>
          </a:p>
        </p:txBody>
      </p:sp>
      <p:sp>
        <p:nvSpPr>
          <p:cNvPr id="7" name="Text Box 5"/>
          <p:cNvSpPr txBox="1">
            <a:spLocks noChangeArrowheads="1"/>
          </p:cNvSpPr>
          <p:nvPr/>
        </p:nvSpPr>
        <p:spPr bwMode="auto">
          <a:xfrm>
            <a:off x="358775" y="4055533"/>
            <a:ext cx="8389938" cy="2677656"/>
          </a:xfrm>
          <a:prstGeom prst="rect">
            <a:avLst/>
          </a:prstGeom>
          <a:noFill/>
          <a:ln w="9525">
            <a:noFill/>
            <a:miter lim="800000"/>
            <a:headEnd/>
            <a:tailEnd/>
          </a:ln>
          <a:effectLst/>
        </p:spPr>
        <p:txBody>
          <a:bodyPr>
            <a:spAutoFit/>
          </a:bodyPr>
          <a:lstStyle/>
          <a:p>
            <a:pPr algn="l">
              <a:defRPr/>
            </a:pPr>
            <a:r>
              <a:rPr lang="en-US" sz="5400" b="1" i="1" dirty="0" smtClean="0">
                <a:solidFill>
                  <a:srgbClr val="008000"/>
                </a:solidFill>
                <a:effectLst>
                  <a:outerShdw blurRad="38100" dist="38100" dir="2700000" algn="tl">
                    <a:srgbClr val="000000"/>
                  </a:outerShdw>
                </a:effectLst>
                <a:latin typeface="Arial Black" pitchFamily="34" charset="0"/>
                <a:cs typeface="Arial" pitchFamily="34" charset="0"/>
              </a:rPr>
              <a:t>Friends</a:t>
            </a:r>
            <a:r>
              <a:rPr lang="en-US" sz="4800" dirty="0" smtClean="0">
                <a:solidFill>
                  <a:srgbClr val="000000"/>
                </a:solidFill>
                <a:latin typeface="Arial Black" pitchFamily="34" charset="0"/>
                <a:cs typeface="Arial" pitchFamily="34" charset="0"/>
              </a:rPr>
              <a:t> …</a:t>
            </a:r>
            <a:endParaRPr lang="en-US" sz="4800" dirty="0">
              <a:solidFill>
                <a:srgbClr val="000000"/>
              </a:solidFill>
              <a:latin typeface="Arial Black" pitchFamily="34" charset="0"/>
              <a:cs typeface="Arial" pitchFamily="34" charset="0"/>
            </a:endParaRPr>
          </a:p>
          <a:p>
            <a:pPr algn="l">
              <a:defRPr/>
            </a:pPr>
            <a:r>
              <a:rPr lang="en-US" sz="4800" dirty="0" smtClean="0">
                <a:solidFill>
                  <a:srgbClr val="000000"/>
                </a:solidFill>
                <a:latin typeface="Arial Black" pitchFamily="34" charset="0"/>
                <a:cs typeface="Arial" pitchFamily="34" charset="0"/>
              </a:rPr>
              <a:t>don’t </a:t>
            </a:r>
            <a:r>
              <a:rPr lang="en-US" sz="4800" dirty="0">
                <a:solidFill>
                  <a:srgbClr val="000000"/>
                </a:solidFill>
                <a:latin typeface="Arial Black" pitchFamily="34" charset="0"/>
                <a:cs typeface="Arial" pitchFamily="34" charset="0"/>
              </a:rPr>
              <a:t>let </a:t>
            </a:r>
            <a:r>
              <a:rPr lang="en-US" sz="5400" i="1" dirty="0" smtClean="0">
                <a:solidFill>
                  <a:srgbClr val="008000"/>
                </a:solidFill>
                <a:effectLst>
                  <a:outerShdw blurRad="38100" dist="38100" dir="2700000" algn="tl">
                    <a:srgbClr val="000000"/>
                  </a:outerShdw>
                </a:effectLst>
                <a:latin typeface="Arial Black" pitchFamily="34" charset="0"/>
                <a:cs typeface="Arial" pitchFamily="34" charset="0"/>
              </a:rPr>
              <a:t>friends</a:t>
            </a:r>
            <a:r>
              <a:rPr lang="en-US" sz="4800" dirty="0" smtClean="0">
                <a:solidFill>
                  <a:srgbClr val="008000"/>
                </a:solidFill>
                <a:latin typeface="Arial Black" pitchFamily="34" charset="0"/>
                <a:cs typeface="Arial" pitchFamily="34" charset="0"/>
              </a:rPr>
              <a:t> </a:t>
            </a:r>
            <a:r>
              <a:rPr lang="en-US" sz="4800" dirty="0" smtClean="0">
                <a:solidFill>
                  <a:srgbClr val="000000"/>
                </a:solidFill>
                <a:latin typeface="Arial Black" pitchFamily="34" charset="0"/>
                <a:cs typeface="Arial" pitchFamily="34" charset="0"/>
              </a:rPr>
              <a:t>…</a:t>
            </a:r>
            <a:endParaRPr lang="en-US" sz="4800" dirty="0">
              <a:solidFill>
                <a:srgbClr val="000000"/>
              </a:solidFill>
              <a:latin typeface="Arial Black" pitchFamily="34" charset="0"/>
              <a:cs typeface="Arial" pitchFamily="34" charset="0"/>
            </a:endParaRPr>
          </a:p>
          <a:p>
            <a:pPr algn="r">
              <a:defRPr/>
            </a:pPr>
            <a:r>
              <a:rPr lang="en-US" sz="6000" i="1" dirty="0" smtClean="0">
                <a:solidFill>
                  <a:srgbClr val="0000FF"/>
                </a:solidFill>
                <a:effectLst>
                  <a:outerShdw blurRad="38100" dist="38100" dir="2700000" algn="tl">
                    <a:srgbClr val="000000"/>
                  </a:outerShdw>
                </a:effectLst>
                <a:latin typeface="Arial Black" pitchFamily="34" charset="0"/>
                <a:cs typeface="Arial" pitchFamily="34" charset="0"/>
              </a:rPr>
              <a:t>Bluebook</a:t>
            </a:r>
            <a:r>
              <a:rPr lang="en-US" sz="4800" dirty="0" smtClean="0">
                <a:solidFill>
                  <a:srgbClr val="FF3300"/>
                </a:solidFill>
                <a:effectLst>
                  <a:outerShdw blurRad="38100" dist="38100" dir="2700000" algn="tl">
                    <a:srgbClr val="000000"/>
                  </a:outerShdw>
                </a:effectLst>
                <a:latin typeface="Arial Black" pitchFamily="34" charset="0"/>
                <a:cs typeface="Arial" pitchFamily="34" charset="0"/>
              </a:rPr>
              <a:t> </a:t>
            </a:r>
            <a:endParaRPr lang="en-US" sz="4000" dirty="0">
              <a:solidFill>
                <a:srgbClr val="000000"/>
              </a:solidFill>
              <a:latin typeface="Arial Black" pitchFamily="34" charset="0"/>
              <a:cs typeface="Arial" pitchFamily="34" charset="0"/>
            </a:endParaRPr>
          </a:p>
        </p:txBody>
      </p:sp>
      <p:sp>
        <p:nvSpPr>
          <p:cNvPr id="12" name="Rectangle 11"/>
          <p:cNvSpPr>
            <a:spLocks noChangeArrowheads="1"/>
          </p:cNvSpPr>
          <p:nvPr/>
        </p:nvSpPr>
        <p:spPr bwMode="auto">
          <a:xfrm>
            <a:off x="152400" y="1115648"/>
            <a:ext cx="8839200" cy="2743200"/>
          </a:xfrm>
          <a:prstGeom prst="rect">
            <a:avLst/>
          </a:prstGeom>
          <a:solidFill>
            <a:schemeClr val="bg1"/>
          </a:solidFill>
          <a:ln w="12700">
            <a:solidFill>
              <a:schemeClr val="tx1"/>
            </a:solidFill>
            <a:miter lim="800000"/>
            <a:headEnd/>
            <a:tailEnd/>
          </a:ln>
          <a:effectLst>
            <a:outerShdw blurRad="50800" dist="63500" dir="2700000" algn="tl" rotWithShape="0">
              <a:prstClr val="black">
                <a:alpha val="40000"/>
              </a:prstClr>
            </a:outerShdw>
          </a:effectLst>
        </p:spPr>
        <p:txBody>
          <a:bodyPr wrap="none" anchor="ctr"/>
          <a:lstStyle/>
          <a:p>
            <a:endParaRPr lang="en-US"/>
          </a:p>
        </p:txBody>
      </p:sp>
      <p:sp>
        <p:nvSpPr>
          <p:cNvPr id="10" name="Text Box 13"/>
          <p:cNvSpPr txBox="1">
            <a:spLocks noChangeArrowheads="1"/>
          </p:cNvSpPr>
          <p:nvPr/>
        </p:nvSpPr>
        <p:spPr bwMode="auto">
          <a:xfrm>
            <a:off x="2523067" y="1430867"/>
            <a:ext cx="6468532" cy="830997"/>
          </a:xfrm>
          <a:prstGeom prst="rect">
            <a:avLst/>
          </a:prstGeom>
          <a:noFill/>
          <a:ln w="9525">
            <a:noFill/>
            <a:miter lim="800000"/>
            <a:headEnd/>
            <a:tailEnd/>
          </a:ln>
          <a:effectLst/>
        </p:spPr>
        <p:txBody>
          <a:bodyPr wrap="square">
            <a:spAutoFit/>
          </a:bodyPr>
          <a:lstStyle/>
          <a:p>
            <a:pPr algn="ctr">
              <a:defRPr/>
            </a:pPr>
            <a:r>
              <a:rPr lang="en-US" sz="4800" dirty="0" smtClean="0">
                <a:solidFill>
                  <a:srgbClr val="000000"/>
                </a:solidFill>
                <a:latin typeface="Arial Black" pitchFamily="34" charset="0"/>
                <a:cs typeface="Arial" pitchFamily="34" charset="0"/>
              </a:rPr>
              <a:t>I’d rather be</a:t>
            </a:r>
            <a:endParaRPr lang="en-US" sz="4800" dirty="0">
              <a:solidFill>
                <a:srgbClr val="FF3300"/>
              </a:solidFill>
              <a:effectLst>
                <a:outerShdw blurRad="38100" dist="38100" dir="2700000" algn="tl">
                  <a:srgbClr val="000000"/>
                </a:outerShdw>
              </a:effectLst>
              <a:latin typeface="Arial Black" pitchFamily="34" charset="0"/>
              <a:cs typeface="Arial" pitchFamily="34" charset="0"/>
            </a:endParaRPr>
          </a:p>
        </p:txBody>
      </p:sp>
      <p:sp>
        <p:nvSpPr>
          <p:cNvPr id="11" name="WordArt 14"/>
          <p:cNvSpPr>
            <a:spLocks noChangeArrowheads="1" noChangeShapeType="1" noTextEdit="1"/>
          </p:cNvSpPr>
          <p:nvPr/>
        </p:nvSpPr>
        <p:spPr bwMode="auto">
          <a:xfrm>
            <a:off x="2937933" y="2295732"/>
            <a:ext cx="5565246" cy="1432248"/>
          </a:xfrm>
          <a:prstGeom prst="rect">
            <a:avLst/>
          </a:prstGeom>
        </p:spPr>
        <p:txBody>
          <a:bodyPr wrap="none" fromWordArt="1">
            <a:prstTxWarp prst="textWave1">
              <a:avLst>
                <a:gd name="adj1" fmla="val 13005"/>
                <a:gd name="adj2" fmla="val 0"/>
              </a:avLst>
            </a:prstTxWarp>
          </a:bodyPr>
          <a:lstStyle/>
          <a:p>
            <a:r>
              <a:rPr lang="en-US" sz="3200" b="1" kern="10" dirty="0" smtClean="0">
                <a:ln w="9525">
                  <a:noFill/>
                  <a:round/>
                  <a:headEnd/>
                  <a:tailEnd/>
                </a:ln>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effectLst>
                  <a:outerShdw dist="53882" dir="2700000" algn="ctr" rotWithShape="0">
                    <a:srgbClr val="C0C0C0"/>
                  </a:outerShdw>
                </a:effectLst>
                <a:latin typeface="Times New Roman"/>
                <a:cs typeface="Times New Roman"/>
              </a:rPr>
              <a:t>Bluebooking</a:t>
            </a:r>
            <a:endParaRPr lang="en-US" sz="3200" b="1" kern="10" dirty="0">
              <a:ln w="9525">
                <a:noFill/>
                <a:round/>
                <a:headEnd/>
                <a:tailEnd/>
              </a:ln>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effectLst>
                <a:outerShdw dist="53882" dir="2700000" algn="ctr" rotWithShape="0">
                  <a:srgbClr val="C0C0C0"/>
                </a:outerShdw>
              </a:effectLst>
              <a:latin typeface="Times New Roman"/>
              <a:cs typeface="Times New Roman"/>
            </a:endParaRPr>
          </a:p>
        </p:txBody>
      </p:sp>
      <p:pic>
        <p:nvPicPr>
          <p:cNvPr id="10242" name="Picture 2" descr="old blue book"/>
          <p:cNvPicPr>
            <a:picLocks noChangeAspect="1" noChangeArrowheads="1"/>
          </p:cNvPicPr>
          <p:nvPr/>
        </p:nvPicPr>
        <p:blipFill>
          <a:blip r:embed="rId2"/>
          <a:srcRect/>
          <a:stretch>
            <a:fillRect/>
          </a:stretch>
        </p:blipFill>
        <p:spPr bwMode="auto">
          <a:xfrm rot="949053">
            <a:off x="739770" y="1430867"/>
            <a:ext cx="1675660" cy="2103120"/>
          </a:xfrm>
          <a:prstGeom prst="rect">
            <a:avLst/>
          </a:prstGeom>
          <a:noFill/>
          <a:effectLst>
            <a:outerShdw blurRad="50800" dist="38100" dir="2700000" algn="tl" rotWithShape="0">
              <a:prstClr val="black">
                <a:alpha val="40000"/>
              </a:prstClr>
            </a:outerShdw>
          </a:effectLst>
        </p:spPr>
      </p:pic>
      <p:pic>
        <p:nvPicPr>
          <p:cNvPr id="14" name="Picture 2" descr="old blue book"/>
          <p:cNvPicPr>
            <a:picLocks noChangeAspect="1" noChangeArrowheads="1"/>
          </p:cNvPicPr>
          <p:nvPr/>
        </p:nvPicPr>
        <p:blipFill>
          <a:blip r:embed="rId2"/>
          <a:srcRect/>
          <a:stretch>
            <a:fillRect/>
          </a:stretch>
        </p:blipFill>
        <p:spPr bwMode="auto">
          <a:xfrm>
            <a:off x="7142772" y="4220878"/>
            <a:ext cx="1165675" cy="1463040"/>
          </a:xfrm>
          <a:prstGeom prst="rect">
            <a:avLst/>
          </a:prstGeom>
          <a:noFill/>
          <a:effectLst>
            <a:outerShdw blurRad="50800" dist="38100" dir="2700000" algn="tl" rotWithShape="0">
              <a:prstClr val="black">
                <a:alpha val="40000"/>
              </a:prstClr>
            </a:outerShdw>
          </a:effectLst>
        </p:spPr>
      </p:pic>
      <p:sp>
        <p:nvSpPr>
          <p:cNvPr id="20" name="Oval 19"/>
          <p:cNvSpPr>
            <a:spLocks noChangeAspect="1"/>
          </p:cNvSpPr>
          <p:nvPr/>
        </p:nvSpPr>
        <p:spPr>
          <a:xfrm>
            <a:off x="6948699" y="4178543"/>
            <a:ext cx="1554480" cy="1554480"/>
          </a:xfrm>
          <a:prstGeom prst="ellipse">
            <a:avLst/>
          </a:prstGeom>
          <a:noFill/>
          <a:ln w="190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a:stCxn id="20" idx="1"/>
            <a:endCxn id="20" idx="5"/>
          </p:cNvCxnSpPr>
          <p:nvPr/>
        </p:nvCxnSpPr>
        <p:spPr>
          <a:xfrm>
            <a:off x="7176347" y="4406191"/>
            <a:ext cx="1099184" cy="1099184"/>
          </a:xfrm>
          <a:prstGeom prst="line">
            <a:avLst/>
          </a:prstGeom>
          <a:ln w="190500">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2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5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70" decel="100000"/>
                                        <p:tgtEl>
                                          <p:spTgt spid="11"/>
                                        </p:tgtEl>
                                      </p:cBhvr>
                                    </p:animEffect>
                                    <p:animScale>
                                      <p:cBhvr>
                                        <p:cTn id="16" dur="770" decel="100000"/>
                                        <p:tgtEl>
                                          <p:spTgt spid="11"/>
                                        </p:tgtEl>
                                      </p:cBhvr>
                                      <p:from x="10000" y="10000"/>
                                      <p:to x="200000" y="450000"/>
                                    </p:animScale>
                                    <p:animScale>
                                      <p:cBhvr>
                                        <p:cTn id="17" dur="1230" accel="100000" fill="hold">
                                          <p:stCondLst>
                                            <p:cond delay="770"/>
                                          </p:stCondLst>
                                        </p:cTn>
                                        <p:tgtEl>
                                          <p:spTgt spid="11"/>
                                        </p:tgtEl>
                                      </p:cBhvr>
                                      <p:from x="200000" y="450000"/>
                                      <p:to x="100000" y="100000"/>
                                    </p:animScale>
                                    <p:set>
                                      <p:cBhvr>
                                        <p:cTn id="18" dur="770" fill="hold"/>
                                        <p:tgtEl>
                                          <p:spTgt spid="11"/>
                                        </p:tgtEl>
                                        <p:attrNameLst>
                                          <p:attrName>ppt_x</p:attrName>
                                        </p:attrNameLst>
                                      </p:cBhvr>
                                      <p:to>
                                        <p:strVal val="(0.5)"/>
                                      </p:to>
                                    </p:set>
                                    <p:anim from="(0.5)" to="(#ppt_x)" calcmode="lin" valueType="num">
                                      <p:cBhvr>
                                        <p:cTn id="19" dur="1230" accel="100000" fill="hold">
                                          <p:stCondLst>
                                            <p:cond delay="770"/>
                                          </p:stCondLst>
                                        </p:cTn>
                                        <p:tgtEl>
                                          <p:spTgt spid="11"/>
                                        </p:tgtEl>
                                        <p:attrNameLst>
                                          <p:attrName>ppt_x</p:attrName>
                                        </p:attrNameLst>
                                      </p:cBhvr>
                                    </p:anim>
                                    <p:set>
                                      <p:cBhvr>
                                        <p:cTn id="20" dur="770" fill="hold"/>
                                        <p:tgtEl>
                                          <p:spTgt spid="11"/>
                                        </p:tgtEl>
                                        <p:attrNameLst>
                                          <p:attrName>ppt_y</p:attrName>
                                        </p:attrNameLst>
                                      </p:cBhvr>
                                      <p:to>
                                        <p:strVal val="(#ppt_y+0.4)"/>
                                      </p:to>
                                    </p:set>
                                    <p:anim from="(#ppt_y+0.4)" to="(#ppt_y)" calcmode="lin" valueType="num">
                                      <p:cBhvr>
                                        <p:cTn id="21" dur="1230" accel="100000" fill="hold">
                                          <p:stCondLst>
                                            <p:cond delay="770"/>
                                          </p:stCondLst>
                                        </p:cTn>
                                        <p:tgtEl>
                                          <p:spTgt spid="11"/>
                                        </p:tgtEl>
                                        <p:attrNameLst>
                                          <p:attrName>ppt_y</p:attrName>
                                        </p:attrNameLst>
                                      </p:cBhvr>
                                    </p:anim>
                                  </p:childTnLst>
                                </p:cTn>
                              </p:par>
                            </p:childTnLst>
                          </p:cTn>
                        </p:par>
                        <p:par>
                          <p:cTn id="22" fill="hold">
                            <p:stCondLst>
                              <p:cond delay="3000"/>
                            </p:stCondLst>
                            <p:childTnLst>
                              <p:par>
                                <p:cTn id="23" presetID="35" presetClass="entr" presetSubtype="0" fill="hold" nodeType="afterEffect">
                                  <p:stCondLst>
                                    <p:cond delay="0"/>
                                  </p:stCondLst>
                                  <p:iterate type="lt">
                                    <p:tmPct val="0"/>
                                  </p:iterate>
                                  <p:childTnLst>
                                    <p:set>
                                      <p:cBhvr>
                                        <p:cTn id="24" dur="1" fill="hold">
                                          <p:stCondLst>
                                            <p:cond delay="0"/>
                                          </p:stCondLst>
                                        </p:cTn>
                                        <p:tgtEl>
                                          <p:spTgt spid="10242"/>
                                        </p:tgtEl>
                                        <p:attrNameLst>
                                          <p:attrName>style.visibility</p:attrName>
                                        </p:attrNameLst>
                                      </p:cBhvr>
                                      <p:to>
                                        <p:strVal val="visible"/>
                                      </p:to>
                                    </p:set>
                                    <p:animEffect transition="in" filter="fade">
                                      <p:cBhvr>
                                        <p:cTn id="25" dur="2000"/>
                                        <p:tgtEl>
                                          <p:spTgt spid="10242"/>
                                        </p:tgtEl>
                                      </p:cBhvr>
                                    </p:animEffect>
                                    <p:anim calcmode="lin" valueType="num">
                                      <p:cBhvr>
                                        <p:cTn id="26" dur="2000" fill="hold"/>
                                        <p:tgtEl>
                                          <p:spTgt spid="10242"/>
                                        </p:tgtEl>
                                        <p:attrNameLst>
                                          <p:attrName>style.rotation</p:attrName>
                                        </p:attrNameLst>
                                      </p:cBhvr>
                                      <p:tavLst>
                                        <p:tav tm="0">
                                          <p:val>
                                            <p:fltVal val="720"/>
                                          </p:val>
                                        </p:tav>
                                        <p:tav tm="100000">
                                          <p:val>
                                            <p:fltVal val="0"/>
                                          </p:val>
                                        </p:tav>
                                      </p:tavLst>
                                    </p:anim>
                                    <p:anim calcmode="lin" valueType="num">
                                      <p:cBhvr>
                                        <p:cTn id="27" dur="2000" fill="hold"/>
                                        <p:tgtEl>
                                          <p:spTgt spid="10242"/>
                                        </p:tgtEl>
                                        <p:attrNameLst>
                                          <p:attrName>ppt_h</p:attrName>
                                        </p:attrNameLst>
                                      </p:cBhvr>
                                      <p:tavLst>
                                        <p:tav tm="0">
                                          <p:val>
                                            <p:fltVal val="0"/>
                                          </p:val>
                                        </p:tav>
                                        <p:tav tm="100000">
                                          <p:val>
                                            <p:strVal val="#ppt_h"/>
                                          </p:val>
                                        </p:tav>
                                      </p:tavLst>
                                    </p:anim>
                                    <p:anim calcmode="lin" valueType="num">
                                      <p:cBhvr>
                                        <p:cTn id="28" dur="2000" fill="hold"/>
                                        <p:tgtEl>
                                          <p:spTgt spid="10242"/>
                                        </p:tgtEl>
                                        <p:attrNameLst>
                                          <p:attrName>ppt_w</p:attrName>
                                        </p:attrNameLst>
                                      </p:cBhvr>
                                      <p:tavLst>
                                        <p:tav tm="0">
                                          <p:val>
                                            <p:fltVal val="0"/>
                                          </p:val>
                                        </p:tav>
                                        <p:tav tm="100000">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left)">
                                      <p:cBhvr>
                                        <p:cTn id="37" dur="1000"/>
                                        <p:tgtEl>
                                          <p:spTgt spid="7">
                                            <p:txEl>
                                              <p:pRg st="0" end="0"/>
                                            </p:txEl>
                                          </p:spTgt>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wipe(left)">
                                      <p:cBhvr>
                                        <p:cTn id="41" dur="1000"/>
                                        <p:tgtEl>
                                          <p:spTgt spid="7">
                                            <p:txEl>
                                              <p:pRg st="1" end="1"/>
                                            </p:txEl>
                                          </p:spTgt>
                                        </p:tgtEl>
                                      </p:cBhvr>
                                    </p:animEffect>
                                  </p:childTnLst>
                                </p:cTn>
                              </p:par>
                            </p:childTnLst>
                          </p:cTn>
                        </p:par>
                        <p:par>
                          <p:cTn id="42" fill="hold">
                            <p:stCondLst>
                              <p:cond delay="3000"/>
                            </p:stCondLst>
                            <p:childTnLst>
                              <p:par>
                                <p:cTn id="43" presetID="22" presetClass="entr" presetSubtype="8" fill="hold" nodeType="after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Effect transition="in" filter="wipe(left)">
                                      <p:cBhvr>
                                        <p:cTn id="45" dur="1000"/>
                                        <p:tgtEl>
                                          <p:spTgt spid="7">
                                            <p:txEl>
                                              <p:pRg st="2" end="2"/>
                                            </p:txEl>
                                          </p:spTgt>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childTnLst>
                                </p:cTn>
                              </p:par>
                            </p:childTnLst>
                          </p:cTn>
                        </p:par>
                        <p:par>
                          <p:cTn id="50" fill="hold">
                            <p:stCondLst>
                              <p:cond delay="5000"/>
                            </p:stCondLst>
                            <p:childTnLst>
                              <p:par>
                                <p:cTn id="51" presetID="20"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edge">
                                      <p:cBhvr>
                                        <p:cTn id="53" dur="1000"/>
                                        <p:tgtEl>
                                          <p:spTgt spid="20"/>
                                        </p:tgtEl>
                                      </p:cBhvr>
                                    </p:animEffect>
                                  </p:childTnLst>
                                </p:cTn>
                              </p:par>
                            </p:childTnLst>
                          </p:cTn>
                        </p:par>
                        <p:par>
                          <p:cTn id="54" fill="hold">
                            <p:stCondLst>
                              <p:cond delay="6000"/>
                            </p:stCondLst>
                            <p:childTnLst>
                              <p:par>
                                <p:cTn id="55" presetID="22" presetClass="entr" presetSubtype="1"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371601"/>
            <a:ext cx="8901724" cy="5167422"/>
          </a:xfrm>
        </p:spPr>
        <p:txBody>
          <a:bodyPr>
            <a:normAutofit fontScale="77500" lnSpcReduction="20000"/>
          </a:bodyPr>
          <a:lstStyle/>
          <a:p>
            <a:pPr>
              <a:lnSpc>
                <a:spcPct val="115000"/>
              </a:lnSpc>
            </a:pPr>
            <a:r>
              <a:rPr lang="en-US" dirty="0" smtClean="0"/>
              <a:t>The NGS “Bluebook” is a set of data formats</a:t>
            </a:r>
          </a:p>
          <a:p>
            <a:pPr lvl="1">
              <a:lnSpc>
                <a:spcPct val="115000"/>
              </a:lnSpc>
            </a:pPr>
            <a:r>
              <a:rPr lang="en-US" dirty="0" smtClean="0"/>
              <a:t>For electronic transfer of geodetic data to NGS database</a:t>
            </a:r>
          </a:p>
          <a:p>
            <a:pPr lvl="1">
              <a:lnSpc>
                <a:spcPct val="115000"/>
              </a:lnSpc>
            </a:pPr>
            <a:r>
              <a:rPr lang="en-US" dirty="0" smtClean="0"/>
              <a:t>Defined by NGS and formally part of FGDC</a:t>
            </a:r>
          </a:p>
          <a:p>
            <a:pPr lvl="1">
              <a:lnSpc>
                <a:spcPct val="115000"/>
              </a:lnSpc>
            </a:pPr>
            <a:r>
              <a:rPr lang="en-US" dirty="0" smtClean="0"/>
              <a:t>So “Bluebooking” is just putting data into specified formats</a:t>
            </a:r>
          </a:p>
          <a:p>
            <a:pPr>
              <a:lnSpc>
                <a:spcPct val="115000"/>
              </a:lnSpc>
            </a:pPr>
            <a:r>
              <a:rPr lang="en-US" dirty="0" smtClean="0"/>
              <a:t>A means for our customers to help build the NSRS</a:t>
            </a:r>
          </a:p>
          <a:p>
            <a:pPr lvl="1">
              <a:lnSpc>
                <a:spcPct val="115000"/>
              </a:lnSpc>
            </a:pPr>
            <a:r>
              <a:rPr lang="en-US" dirty="0" smtClean="0"/>
              <a:t>Users get the control they want, where they want it</a:t>
            </a:r>
          </a:p>
          <a:p>
            <a:pPr lvl="1">
              <a:lnSpc>
                <a:spcPct val="115000"/>
              </a:lnSpc>
            </a:pPr>
            <a:r>
              <a:rPr lang="en-US" dirty="0" smtClean="0"/>
              <a:t>NGS gets data for small fraction of total cost of performing work</a:t>
            </a:r>
          </a:p>
          <a:p>
            <a:pPr lvl="1">
              <a:lnSpc>
                <a:spcPct val="115000"/>
              </a:lnSpc>
            </a:pPr>
            <a:r>
              <a:rPr lang="en-US" dirty="0" smtClean="0"/>
              <a:t>Great example of Fed, local </a:t>
            </a:r>
            <a:r>
              <a:rPr lang="en-US" dirty="0" err="1" smtClean="0"/>
              <a:t>gov’t</a:t>
            </a:r>
            <a:r>
              <a:rPr lang="en-US" dirty="0" smtClean="0"/>
              <a:t>, and private cooperation</a:t>
            </a:r>
          </a:p>
          <a:p>
            <a:pPr>
              <a:lnSpc>
                <a:spcPct val="115000"/>
              </a:lnSpc>
            </a:pPr>
            <a:r>
              <a:rPr lang="en-US" dirty="0" smtClean="0"/>
              <a:t>“Bluebooking” now viewed as much more than formats</a:t>
            </a:r>
          </a:p>
          <a:p>
            <a:pPr lvl="1">
              <a:lnSpc>
                <a:spcPct val="115000"/>
              </a:lnSpc>
            </a:pPr>
            <a:r>
              <a:rPr lang="en-US" dirty="0" smtClean="0"/>
              <a:t>Standards &amp; specifications for performing control work</a:t>
            </a:r>
          </a:p>
          <a:p>
            <a:pPr lvl="1">
              <a:lnSpc>
                <a:spcPct val="115000"/>
              </a:lnSpc>
            </a:pPr>
            <a:r>
              <a:rPr lang="en-US" dirty="0" smtClean="0"/>
              <a:t>Strongly associated with high-quality data and results</a:t>
            </a:r>
          </a:p>
          <a:p>
            <a:pPr lvl="1">
              <a:lnSpc>
                <a:spcPct val="115000"/>
              </a:lnSpc>
            </a:pPr>
            <a:r>
              <a:rPr lang="en-US" dirty="0" smtClean="0"/>
              <a:t>But difficult, expensive, inefficient, and (somewhat) error-prone</a:t>
            </a:r>
          </a:p>
        </p:txBody>
      </p:sp>
      <p:sp>
        <p:nvSpPr>
          <p:cNvPr id="5" name="Title 1"/>
          <p:cNvSpPr>
            <a:spLocks noGrp="1"/>
          </p:cNvSpPr>
          <p:nvPr>
            <p:ph type="title"/>
          </p:nvPr>
        </p:nvSpPr>
        <p:spPr>
          <a:xfrm>
            <a:off x="457200" y="586155"/>
            <a:ext cx="8229600" cy="582245"/>
          </a:xfrm>
        </p:spPr>
        <p:txBody>
          <a:bodyPr/>
          <a:lstStyle/>
          <a:p>
            <a:r>
              <a:rPr lang="en-US" dirty="0" smtClean="0"/>
              <a:t>What is “Bluebooking” anyway?</a:t>
            </a: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10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10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10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10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1000"/>
                                        <p:tgtEl>
                                          <p:spTgt spid="3">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fade">
                                      <p:cBhvr>
                                        <p:cTn id="30"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Matters of Mission and Policy</a:t>
            </a:r>
          </a:p>
        </p:txBody>
      </p:sp>
      <p:sp>
        <p:nvSpPr>
          <p:cNvPr id="16" name="Content Placeholder 15"/>
          <p:cNvSpPr>
            <a:spLocks noGrp="1"/>
          </p:cNvSpPr>
          <p:nvPr>
            <p:ph idx="1"/>
          </p:nvPr>
        </p:nvSpPr>
        <p:spPr>
          <a:xfrm>
            <a:off x="457200" y="1169644"/>
            <a:ext cx="8229600" cy="5354448"/>
          </a:xfrm>
        </p:spPr>
        <p:txBody>
          <a:bodyPr/>
          <a:lstStyle/>
          <a:p>
            <a:pPr marL="514350" indent="-514350">
              <a:spcBef>
                <a:spcPts val="600"/>
              </a:spcBef>
              <a:defRPr/>
            </a:pPr>
            <a:r>
              <a:rPr lang="en-US" sz="2800" b="1" dirty="0" smtClean="0"/>
              <a:t>The NGS Mission</a:t>
            </a:r>
          </a:p>
          <a:p>
            <a:pPr marL="914400" lvl="1" indent="-514350">
              <a:spcBef>
                <a:spcPts val="600"/>
              </a:spcBef>
              <a:defRPr/>
            </a:pPr>
            <a:r>
              <a:rPr lang="en-US" sz="2400" b="1" i="1" dirty="0" smtClean="0"/>
              <a:t>Define</a:t>
            </a:r>
            <a:r>
              <a:rPr lang="en-US" sz="2400" dirty="0" smtClean="0"/>
              <a:t>, </a:t>
            </a:r>
            <a:r>
              <a:rPr lang="en-US" sz="2400" b="1" i="1" dirty="0" smtClean="0"/>
              <a:t>maintain</a:t>
            </a:r>
            <a:r>
              <a:rPr lang="en-US" sz="2400" dirty="0" smtClean="0"/>
              <a:t>, and provide</a:t>
            </a:r>
            <a:r>
              <a:rPr lang="en-US" sz="2400" b="1" i="1" dirty="0" smtClean="0"/>
              <a:t> access</a:t>
            </a:r>
            <a:r>
              <a:rPr lang="en-US" sz="2400" dirty="0" smtClean="0"/>
              <a:t> to the NSRS</a:t>
            </a:r>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gradFill flip="none" rotWithShape="1">
            <a:gsLst>
              <a:gs pos="0">
                <a:srgbClr val="8488C4"/>
              </a:gs>
              <a:gs pos="53000">
                <a:srgbClr val="D4DEFF"/>
              </a:gs>
              <a:gs pos="83000">
                <a:srgbClr val="D4DEFF"/>
              </a:gs>
              <a:gs pos="100000">
                <a:srgbClr val="96AB94"/>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0"/>
            <a:ext cx="9144000" cy="6858000"/>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WordArt 27"/>
          <p:cNvSpPr>
            <a:spLocks noChangeArrowheads="1" noChangeShapeType="1" noTextEdit="1"/>
          </p:cNvSpPr>
          <p:nvPr/>
        </p:nvSpPr>
        <p:spPr bwMode="auto">
          <a:xfrm>
            <a:off x="457200" y="1752600"/>
            <a:ext cx="8458200" cy="4191000"/>
          </a:xfrm>
          <a:prstGeom prst="rect">
            <a:avLst/>
          </a:prstGeom>
          <a:noFill/>
          <a:ln>
            <a:noFill/>
          </a:ln>
        </p:spPr>
        <p:txBody>
          <a:bodyPr wrap="none" fromWordArt="1">
            <a:prstTxWarp prst="textFadeUp">
              <a:avLst>
                <a:gd name="adj" fmla="val 14857"/>
              </a:avLst>
            </a:prstTxWarp>
            <a:scene3d>
              <a:camera prst="orthographicFront"/>
              <a:lightRig rig="threePt" dir="t"/>
            </a:scene3d>
            <a:sp3d extrusionH="57150" prstMaterial="metal">
              <a:bevelT w="254000" h="228600" prst="coolSlant"/>
              <a:bevelB w="0" h="0" prst="coolSlant"/>
            </a:sp3d>
          </a:bodyPr>
          <a:lstStyle/>
          <a:p>
            <a:r>
              <a:rPr lang="en-US" sz="3600" kern="10" dirty="0" smtClean="0">
                <a:ln w="12700">
                  <a:solidFill>
                    <a:prstClr val="black"/>
                  </a:solidFill>
                  <a:round/>
                  <a:headEnd/>
                  <a:tailEnd/>
                </a:ln>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60007" dist="38100" dir="15000000" sy="30000" kx="-1800000" algn="bl" rotWithShape="0">
                    <a:prstClr val="black">
                      <a:alpha val="40000"/>
                    </a:prstClr>
                  </a:outerShdw>
                </a:effectLst>
                <a:latin typeface="Arial Black"/>
                <a:cs typeface="Arial" charset="0"/>
              </a:rPr>
              <a:t>NSRS</a:t>
            </a:r>
            <a:endParaRPr lang="en-US" sz="3600" kern="10" dirty="0">
              <a:ln w="12700">
                <a:solidFill>
                  <a:prstClr val="black"/>
                </a:solidFill>
                <a:round/>
                <a:headEnd/>
                <a:tailEnd/>
              </a:ln>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60007" dist="38100" dir="15000000" sy="30000" kx="-1800000" algn="bl" rotWithShape="0">
                  <a:prstClr val="black">
                    <a:alpha val="40000"/>
                  </a:prstClr>
                </a:outerShdw>
              </a:effectLst>
              <a:latin typeface="Arial Black"/>
              <a:cs typeface="Arial" charset="0"/>
            </a:endParaRPr>
          </a:p>
        </p:txBody>
      </p:sp>
      <p:sp>
        <p:nvSpPr>
          <p:cNvPr id="2" name="Title 1"/>
          <p:cNvSpPr>
            <a:spLocks noGrp="1"/>
          </p:cNvSpPr>
          <p:nvPr>
            <p:ph type="title"/>
          </p:nvPr>
        </p:nvSpPr>
        <p:spPr>
          <a:xfrm>
            <a:off x="0" y="0"/>
            <a:ext cx="9144000" cy="990600"/>
          </a:xfrm>
        </p:spPr>
        <p:txBody>
          <a:bodyPr/>
          <a:lstStyle/>
          <a:p>
            <a:r>
              <a:rPr lang="en-US" sz="3600" b="1" i="1" dirty="0" smtClean="0">
                <a:solidFill>
                  <a:srgbClr val="CC00FF"/>
                </a:solidFill>
                <a:effectLst>
                  <a:outerShdw blurRad="38100" dist="38100" dir="2700000" algn="tl">
                    <a:srgbClr val="000000">
                      <a:alpha val="70000"/>
                    </a:srgbClr>
                  </a:outerShdw>
                </a:effectLst>
              </a:rPr>
              <a:t>At NOAA’s NGS, location is our mission</a:t>
            </a:r>
            <a:endParaRPr lang="en-US" sz="3600" b="1" i="1" dirty="0">
              <a:solidFill>
                <a:srgbClr val="CC00FF"/>
              </a:solidFill>
              <a:effectLst>
                <a:outerShdw blurRad="38100" dist="38100" dir="2700000" algn="tl">
                  <a:srgbClr val="000000">
                    <a:alpha val="70000"/>
                  </a:srgbClr>
                </a:outerShdw>
              </a:effectLst>
            </a:endParaRPr>
          </a:p>
        </p:txBody>
      </p:sp>
      <p:sp>
        <p:nvSpPr>
          <p:cNvPr id="7" name="TextBox 6"/>
          <p:cNvSpPr txBox="1"/>
          <p:nvPr/>
        </p:nvSpPr>
        <p:spPr>
          <a:xfrm>
            <a:off x="0" y="762000"/>
            <a:ext cx="9144000" cy="923330"/>
          </a:xfrm>
          <a:prstGeom prst="rect">
            <a:avLst/>
          </a:prstGeom>
          <a:noFill/>
          <a:effectLst>
            <a:outerShdw blurRad="50800" dist="38100" dir="2700000" algn="tl" rotWithShape="0">
              <a:prstClr val="black"/>
            </a:outerShdw>
          </a:effectLst>
        </p:spPr>
        <p:txBody>
          <a:bodyPr wrap="square" rtlCol="0">
            <a:spAutoFit/>
          </a:bodyPr>
          <a:lstStyle/>
          <a:p>
            <a:pPr algn="ctr"/>
            <a:r>
              <a:rPr lang="en-US" sz="5400" b="1" i="1" dirty="0" smtClean="0">
                <a:solidFill>
                  <a:srgbClr val="CC00FF"/>
                </a:solidFill>
                <a:effectLst>
                  <a:outerShdw blurRad="38100" dist="38100" dir="2700000" algn="tl">
                    <a:srgbClr val="000000">
                      <a:alpha val="43137"/>
                    </a:srgbClr>
                  </a:outerShdw>
                </a:effectLst>
                <a:latin typeface="Calibri" pitchFamily="34" charset="0"/>
                <a:cs typeface="Arial" charset="0"/>
              </a:rPr>
              <a:t>N</a:t>
            </a:r>
            <a:r>
              <a:rPr lang="en-US" sz="4000" b="1" dirty="0" smtClean="0">
                <a:solidFill>
                  <a:srgbClr val="CC00FF"/>
                </a:solidFill>
                <a:effectLst>
                  <a:outerShdw blurRad="38100" dist="38100" dir="2700000" algn="tl">
                    <a:srgbClr val="000000">
                      <a:alpha val="43137"/>
                    </a:srgbClr>
                  </a:outerShdw>
                </a:effectLst>
                <a:latin typeface="Calibri" pitchFamily="34" charset="0"/>
                <a:cs typeface="Arial" charset="0"/>
              </a:rPr>
              <a:t>ational  </a:t>
            </a:r>
            <a:r>
              <a:rPr lang="en-US" sz="5400" b="1" i="1" dirty="0" smtClean="0">
                <a:solidFill>
                  <a:srgbClr val="CC00FF"/>
                </a:solidFill>
                <a:effectLst>
                  <a:outerShdw blurRad="38100" dist="38100" dir="2700000" algn="tl">
                    <a:srgbClr val="000000">
                      <a:alpha val="43137"/>
                    </a:srgbClr>
                  </a:outerShdw>
                </a:effectLst>
                <a:latin typeface="Calibri" pitchFamily="34" charset="0"/>
                <a:cs typeface="Arial" charset="0"/>
              </a:rPr>
              <a:t>S</a:t>
            </a:r>
            <a:r>
              <a:rPr lang="en-US" sz="4000" b="1" dirty="0" smtClean="0">
                <a:solidFill>
                  <a:srgbClr val="CC00FF"/>
                </a:solidFill>
                <a:effectLst>
                  <a:outerShdw blurRad="38100" dist="38100" dir="2700000" algn="tl">
                    <a:srgbClr val="000000">
                      <a:alpha val="43137"/>
                    </a:srgbClr>
                  </a:outerShdw>
                </a:effectLst>
                <a:latin typeface="Calibri" pitchFamily="34" charset="0"/>
                <a:cs typeface="Arial" charset="0"/>
              </a:rPr>
              <a:t>patial  </a:t>
            </a:r>
            <a:r>
              <a:rPr lang="en-US" sz="5400" b="1" i="1" dirty="0" smtClean="0">
                <a:solidFill>
                  <a:srgbClr val="CC00FF"/>
                </a:solidFill>
                <a:effectLst>
                  <a:outerShdw blurRad="38100" dist="38100" dir="2700000" algn="tl">
                    <a:srgbClr val="000000">
                      <a:alpha val="43137"/>
                    </a:srgbClr>
                  </a:outerShdw>
                </a:effectLst>
                <a:latin typeface="Calibri" pitchFamily="34" charset="0"/>
                <a:cs typeface="Arial" charset="0"/>
              </a:rPr>
              <a:t>R</a:t>
            </a:r>
            <a:r>
              <a:rPr lang="en-US" sz="4000" b="1" dirty="0" smtClean="0">
                <a:solidFill>
                  <a:srgbClr val="CC00FF"/>
                </a:solidFill>
                <a:effectLst>
                  <a:outerShdw blurRad="38100" dist="38100" dir="2700000" algn="tl">
                    <a:srgbClr val="000000">
                      <a:alpha val="43137"/>
                    </a:srgbClr>
                  </a:outerShdw>
                </a:effectLst>
                <a:latin typeface="Calibri" pitchFamily="34" charset="0"/>
                <a:cs typeface="Arial" charset="0"/>
              </a:rPr>
              <a:t>eference  </a:t>
            </a:r>
            <a:r>
              <a:rPr lang="en-US" sz="5400" b="1" i="1" dirty="0" smtClean="0">
                <a:solidFill>
                  <a:srgbClr val="CC00FF"/>
                </a:solidFill>
                <a:effectLst>
                  <a:outerShdw blurRad="38100" dist="38100" dir="2700000" algn="tl">
                    <a:srgbClr val="000000">
                      <a:alpha val="43137"/>
                    </a:srgbClr>
                  </a:outerShdw>
                </a:effectLst>
                <a:latin typeface="Calibri" pitchFamily="34" charset="0"/>
                <a:cs typeface="Arial" charset="0"/>
              </a:rPr>
              <a:t>S</a:t>
            </a:r>
            <a:r>
              <a:rPr lang="en-US" sz="4000" b="1" dirty="0" smtClean="0">
                <a:solidFill>
                  <a:srgbClr val="CC00FF"/>
                </a:solidFill>
                <a:effectLst>
                  <a:outerShdw blurRad="38100" dist="38100" dir="2700000" algn="tl">
                    <a:srgbClr val="000000">
                      <a:alpha val="43137"/>
                    </a:srgbClr>
                  </a:outerShdw>
                </a:effectLst>
                <a:latin typeface="Calibri" pitchFamily="34" charset="0"/>
                <a:cs typeface="Arial" charset="0"/>
              </a:rPr>
              <a:t>ystem</a:t>
            </a:r>
            <a:endParaRPr lang="en-US" sz="4000" b="1" dirty="0">
              <a:solidFill>
                <a:srgbClr val="CC00FF"/>
              </a:solidFill>
              <a:effectLst>
                <a:outerShdw blurRad="38100" dist="38100" dir="2700000" algn="tl">
                  <a:srgbClr val="000000">
                    <a:alpha val="43137"/>
                  </a:srgbClr>
                </a:outerShdw>
              </a:effectLst>
              <a:latin typeface="Calibri" pitchFamily="34" charset="0"/>
              <a:cs typeface="Arial" charset="0"/>
            </a:endParaRPr>
          </a:p>
        </p:txBody>
      </p:sp>
      <p:sp>
        <p:nvSpPr>
          <p:cNvPr id="12" name="TextBox 11"/>
          <p:cNvSpPr txBox="1"/>
          <p:nvPr/>
        </p:nvSpPr>
        <p:spPr>
          <a:xfrm>
            <a:off x="2743200" y="5858470"/>
            <a:ext cx="3657600" cy="923330"/>
          </a:xfrm>
          <a:prstGeom prst="rect">
            <a:avLst/>
          </a:prstGeom>
          <a:noFill/>
          <a:effectLst>
            <a:outerShdw blurRad="50800" dist="38100" dir="2700000" algn="tl" rotWithShape="0">
              <a:prstClr val="black"/>
            </a:outerShdw>
          </a:effectLst>
        </p:spPr>
        <p:txBody>
          <a:bodyPr wrap="square" rtlCol="0">
            <a:spAutoFit/>
          </a:bodyPr>
          <a:lstStyle/>
          <a:p>
            <a:pPr algn="ctr"/>
            <a:r>
              <a:rPr lang="en-US" sz="5400" b="1" dirty="0" smtClean="0">
                <a:solidFill>
                  <a:srgbClr val="002060"/>
                </a:solidFill>
                <a:effectLst>
                  <a:outerShdw blurRad="38100" dist="38100" dir="2700000" algn="tl">
                    <a:srgbClr val="000000">
                      <a:alpha val="43137"/>
                    </a:srgbClr>
                  </a:outerShdw>
                </a:effectLst>
                <a:latin typeface="Calibri" pitchFamily="34" charset="0"/>
                <a:cs typeface="Arial" charset="0"/>
              </a:rPr>
              <a:t>M</a:t>
            </a:r>
            <a:r>
              <a:rPr lang="en-US" sz="4400" b="1" dirty="0" smtClean="0">
                <a:solidFill>
                  <a:srgbClr val="002060"/>
                </a:solidFill>
                <a:effectLst>
                  <a:outerShdw blurRad="38100" dist="38100" dir="2700000" algn="tl">
                    <a:srgbClr val="000000">
                      <a:alpha val="43137"/>
                    </a:srgbClr>
                  </a:outerShdw>
                </a:effectLst>
                <a:latin typeface="Calibri" pitchFamily="34" charset="0"/>
                <a:cs typeface="Arial" charset="0"/>
              </a:rPr>
              <a:t>aintain</a:t>
            </a:r>
            <a:endParaRPr lang="en-US" sz="4400" b="1" dirty="0">
              <a:solidFill>
                <a:srgbClr val="002060"/>
              </a:solidFill>
              <a:effectLst>
                <a:outerShdw blurRad="38100" dist="38100" dir="2700000" algn="tl">
                  <a:srgbClr val="000000">
                    <a:alpha val="43137"/>
                  </a:srgbClr>
                </a:outerShdw>
              </a:effectLst>
              <a:latin typeface="Calibri" pitchFamily="34" charset="0"/>
              <a:cs typeface="Arial" charset="0"/>
            </a:endParaRPr>
          </a:p>
        </p:txBody>
      </p:sp>
      <p:sp>
        <p:nvSpPr>
          <p:cNvPr id="8" name="TextBox 7"/>
          <p:cNvSpPr txBox="1"/>
          <p:nvPr/>
        </p:nvSpPr>
        <p:spPr>
          <a:xfrm>
            <a:off x="6019800" y="5858470"/>
            <a:ext cx="2667000" cy="923330"/>
          </a:xfrm>
          <a:prstGeom prst="rect">
            <a:avLst/>
          </a:prstGeom>
          <a:noFill/>
          <a:effectLst>
            <a:outerShdw blurRad="50800" dist="38100" dir="2700000" algn="tl" rotWithShape="0">
              <a:prstClr val="black"/>
            </a:outerShdw>
          </a:effectLst>
        </p:spPr>
        <p:txBody>
          <a:bodyPr wrap="square" rtlCol="0">
            <a:spAutoFit/>
          </a:bodyPr>
          <a:lstStyle/>
          <a:p>
            <a:pPr algn="r"/>
            <a:r>
              <a:rPr lang="en-US" sz="5400" b="1" dirty="0" smtClean="0">
                <a:solidFill>
                  <a:srgbClr val="002060"/>
                </a:solidFill>
                <a:effectLst>
                  <a:outerShdw blurRad="38100" dist="38100" dir="2700000" algn="tl">
                    <a:srgbClr val="000000">
                      <a:alpha val="43137"/>
                    </a:srgbClr>
                  </a:outerShdw>
                </a:effectLst>
                <a:latin typeface="Calibri" pitchFamily="34" charset="0"/>
                <a:cs typeface="Arial" charset="0"/>
              </a:rPr>
              <a:t>A</a:t>
            </a:r>
            <a:r>
              <a:rPr lang="en-US" sz="4400" b="1" dirty="0" smtClean="0">
                <a:solidFill>
                  <a:srgbClr val="002060"/>
                </a:solidFill>
                <a:effectLst>
                  <a:outerShdw blurRad="38100" dist="38100" dir="2700000" algn="tl">
                    <a:srgbClr val="000000">
                      <a:alpha val="43137"/>
                    </a:srgbClr>
                  </a:outerShdw>
                </a:effectLst>
                <a:latin typeface="Calibri" pitchFamily="34" charset="0"/>
                <a:cs typeface="Arial" charset="0"/>
              </a:rPr>
              <a:t>ccess</a:t>
            </a:r>
            <a:endParaRPr lang="en-US" sz="4400" b="1" dirty="0">
              <a:solidFill>
                <a:srgbClr val="002060"/>
              </a:solidFill>
              <a:effectLst>
                <a:outerShdw blurRad="38100" dist="38100" dir="2700000" algn="tl">
                  <a:srgbClr val="000000">
                    <a:alpha val="43137"/>
                  </a:srgbClr>
                </a:outerShdw>
              </a:effectLst>
              <a:latin typeface="Calibri" pitchFamily="34" charset="0"/>
              <a:cs typeface="Arial" charset="0"/>
            </a:endParaRPr>
          </a:p>
        </p:txBody>
      </p:sp>
      <p:sp>
        <p:nvSpPr>
          <p:cNvPr id="13" name="TextBox 12"/>
          <p:cNvSpPr txBox="1"/>
          <p:nvPr/>
        </p:nvSpPr>
        <p:spPr>
          <a:xfrm>
            <a:off x="457200" y="5858470"/>
            <a:ext cx="2743200" cy="923330"/>
          </a:xfrm>
          <a:prstGeom prst="rect">
            <a:avLst/>
          </a:prstGeom>
          <a:noFill/>
          <a:effectLst>
            <a:outerShdw blurRad="50800" dist="38100" dir="2700000" algn="tl" rotWithShape="0">
              <a:prstClr val="black"/>
            </a:outerShdw>
          </a:effectLst>
        </p:spPr>
        <p:txBody>
          <a:bodyPr wrap="square" rtlCol="0">
            <a:spAutoFit/>
          </a:bodyPr>
          <a:lstStyle/>
          <a:p>
            <a:r>
              <a:rPr lang="en-US" sz="5400" b="1" dirty="0" smtClean="0">
                <a:solidFill>
                  <a:srgbClr val="002060"/>
                </a:solidFill>
                <a:effectLst>
                  <a:outerShdw blurRad="38100" dist="38100" dir="2700000" algn="tl">
                    <a:srgbClr val="000000">
                      <a:alpha val="43137"/>
                    </a:srgbClr>
                  </a:outerShdw>
                </a:effectLst>
                <a:latin typeface="Calibri" pitchFamily="34" charset="0"/>
                <a:cs typeface="Arial" charset="0"/>
              </a:rPr>
              <a:t>D</a:t>
            </a:r>
            <a:r>
              <a:rPr lang="en-US" sz="4400" b="1" dirty="0" smtClean="0">
                <a:solidFill>
                  <a:srgbClr val="002060"/>
                </a:solidFill>
                <a:effectLst>
                  <a:outerShdw blurRad="38100" dist="38100" dir="2700000" algn="tl">
                    <a:srgbClr val="000000">
                      <a:alpha val="43137"/>
                    </a:srgbClr>
                  </a:outerShdw>
                </a:effectLst>
                <a:latin typeface="Calibri" pitchFamily="34" charset="0"/>
                <a:cs typeface="Arial" charset="0"/>
              </a:rPr>
              <a:t>efine</a:t>
            </a:r>
            <a:endParaRPr lang="en-US" sz="4400" b="1" dirty="0">
              <a:solidFill>
                <a:srgbClr val="002060"/>
              </a:solidFill>
              <a:effectLst>
                <a:outerShdw blurRad="38100" dist="38100" dir="2700000" algn="tl">
                  <a:srgbClr val="000000">
                    <a:alpha val="43137"/>
                  </a:srgbClr>
                </a:outerShdw>
              </a:effectLst>
              <a:latin typeface="Calibri" pitchFamily="34" charset="0"/>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01 2001 - A Space Odessey_ Also Spra_shor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par>
                                <p:cTn id="11" presetID="2" presetClass="entr" presetSubtype="4" decel="50000" fill="hold" grpId="0" nodeType="withEffect">
                                  <p:stCondLst>
                                    <p:cond delay="100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0" fill="hold"/>
                                        <p:tgtEl>
                                          <p:spTgt spid="9"/>
                                        </p:tgtEl>
                                        <p:attrNameLst>
                                          <p:attrName>ppt_x</p:attrName>
                                        </p:attrNameLst>
                                      </p:cBhvr>
                                      <p:tavLst>
                                        <p:tav tm="0">
                                          <p:val>
                                            <p:strVal val="#ppt_x"/>
                                          </p:val>
                                        </p:tav>
                                        <p:tav tm="100000">
                                          <p:val>
                                            <p:strVal val="#ppt_x"/>
                                          </p:val>
                                        </p:tav>
                                      </p:tavLst>
                                    </p:anim>
                                    <p:anim calcmode="lin" valueType="num">
                                      <p:cBhvr additive="base">
                                        <p:cTn id="14" dur="5000" fill="hold"/>
                                        <p:tgtEl>
                                          <p:spTgt spid="9"/>
                                        </p:tgtEl>
                                        <p:attrNameLst>
                                          <p:attrName>ppt_y</p:attrName>
                                        </p:attrNameLst>
                                      </p:cBhvr>
                                      <p:tavLst>
                                        <p:tav tm="0">
                                          <p:val>
                                            <p:strVal val="1+#ppt_h/2"/>
                                          </p:val>
                                        </p:tav>
                                        <p:tav tm="100000">
                                          <p:val>
                                            <p:strVal val="#ppt_y"/>
                                          </p:val>
                                        </p:tav>
                                      </p:tavLst>
                                    </p:anim>
                                  </p:childTnLst>
                                </p:cTn>
                              </p:par>
                              <p:par>
                                <p:cTn id="15" presetID="10" presetClass="exit" presetSubtype="0" fill="hold" grpId="0" nodeType="withEffect">
                                  <p:stCondLst>
                                    <p:cond delay="12000"/>
                                  </p:stCondLst>
                                  <p:childTnLst>
                                    <p:animEffect transition="out" filter="fade">
                                      <p:cBhvr>
                                        <p:cTn id="16" dur="5000"/>
                                        <p:tgtEl>
                                          <p:spTgt spid="11"/>
                                        </p:tgtEl>
                                      </p:cBhvr>
                                    </p:animEffect>
                                    <p:set>
                                      <p:cBhvr>
                                        <p:cTn id="17" dur="1" fill="hold">
                                          <p:stCondLst>
                                            <p:cond delay="4999"/>
                                          </p:stCondLst>
                                        </p:cTn>
                                        <p:tgtEl>
                                          <p:spTgt spid="11"/>
                                        </p:tgtEl>
                                        <p:attrNameLst>
                                          <p:attrName>style.visibility</p:attrName>
                                        </p:attrNameLst>
                                      </p:cBhvr>
                                      <p:to>
                                        <p:strVal val="hidden"/>
                                      </p:to>
                                    </p:set>
                                  </p:childTnLst>
                                </p:cTn>
                              </p:par>
                              <p:par>
                                <p:cTn id="18" presetID="17" presetClass="entr" presetSubtype="10" fill="hold" grpId="0" nodeType="withEffect">
                                  <p:stCondLst>
                                    <p:cond delay="14000"/>
                                  </p:stCondLst>
                                  <p:childTnLst>
                                    <p:set>
                                      <p:cBhvr>
                                        <p:cTn id="19" dur="1" fill="hold">
                                          <p:stCondLst>
                                            <p:cond delay="0"/>
                                          </p:stCondLst>
                                        </p:cTn>
                                        <p:tgtEl>
                                          <p:spTgt spid="7"/>
                                        </p:tgtEl>
                                        <p:attrNameLst>
                                          <p:attrName>style.visibility</p:attrName>
                                        </p:attrNameLst>
                                      </p:cBhvr>
                                      <p:to>
                                        <p:strVal val="visible"/>
                                      </p:to>
                                    </p:set>
                                    <p:anim calcmode="lin" valueType="num">
                                      <p:cBhvr>
                                        <p:cTn id="20" dur="2000" fill="hold"/>
                                        <p:tgtEl>
                                          <p:spTgt spid="7"/>
                                        </p:tgtEl>
                                        <p:attrNameLst>
                                          <p:attrName>ppt_w</p:attrName>
                                        </p:attrNameLst>
                                      </p:cBhvr>
                                      <p:tavLst>
                                        <p:tav tm="0">
                                          <p:val>
                                            <p:fltVal val="0"/>
                                          </p:val>
                                        </p:tav>
                                        <p:tav tm="100000">
                                          <p:val>
                                            <p:strVal val="#ppt_w"/>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par>
                          <p:cTn id="22" fill="hold">
                            <p:stCondLst>
                              <p:cond delay="17000"/>
                            </p:stCondLst>
                            <p:childTnLst>
                              <p:par>
                                <p:cTn id="23" presetID="53"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Effect transition="in" filter="fade">
                                      <p:cBhvr>
                                        <p:cTn id="27" dur="1000"/>
                                        <p:tgtEl>
                                          <p:spTgt spid="13"/>
                                        </p:tgtEl>
                                      </p:cBhvr>
                                    </p:animEffect>
                                  </p:childTnLst>
                                </p:cTn>
                              </p:par>
                            </p:childTnLst>
                          </p:cTn>
                        </p:par>
                        <p:par>
                          <p:cTn id="28" fill="hold">
                            <p:stCondLst>
                              <p:cond delay="18000"/>
                            </p:stCondLst>
                            <p:childTnLst>
                              <p:par>
                                <p:cTn id="29" presetID="53"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Effect transition="in" filter="fade">
                                      <p:cBhvr>
                                        <p:cTn id="33" dur="1000"/>
                                        <p:tgtEl>
                                          <p:spTgt spid="12"/>
                                        </p:tgtEl>
                                      </p:cBhvr>
                                    </p:animEffect>
                                  </p:childTnLst>
                                </p:cTn>
                              </p:par>
                            </p:childTnLst>
                          </p:cTn>
                        </p:par>
                        <p:par>
                          <p:cTn id="34" fill="hold">
                            <p:stCondLst>
                              <p:cond delay="19000"/>
                            </p:stCondLst>
                            <p:childTnLst>
                              <p:par>
                                <p:cTn id="35" presetID="53"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p:bldP spid="2" grpId="0"/>
      <p:bldP spid="7" grpId="0"/>
      <p:bldP spid="12" grpId="0"/>
      <p:bldP spid="8"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Matters of Mission and Policy</a:t>
            </a:r>
          </a:p>
        </p:txBody>
      </p:sp>
      <p:sp>
        <p:nvSpPr>
          <p:cNvPr id="16" name="Content Placeholder 15"/>
          <p:cNvSpPr>
            <a:spLocks noGrp="1"/>
          </p:cNvSpPr>
          <p:nvPr>
            <p:ph idx="1"/>
          </p:nvPr>
        </p:nvSpPr>
        <p:spPr>
          <a:xfrm>
            <a:off x="457200" y="1169644"/>
            <a:ext cx="8429946" cy="5354448"/>
          </a:xfrm>
        </p:spPr>
        <p:txBody>
          <a:bodyPr/>
          <a:lstStyle/>
          <a:p>
            <a:pPr marL="514350" indent="-514350">
              <a:spcBef>
                <a:spcPts val="600"/>
              </a:spcBef>
              <a:defRPr/>
            </a:pPr>
            <a:r>
              <a:rPr lang="en-US" sz="2800" b="1" dirty="0" smtClean="0"/>
              <a:t>The NGS Mission</a:t>
            </a:r>
          </a:p>
          <a:p>
            <a:pPr marL="914400" lvl="1" indent="-514350">
              <a:spcBef>
                <a:spcPts val="600"/>
              </a:spcBef>
              <a:defRPr/>
            </a:pPr>
            <a:r>
              <a:rPr lang="en-US" sz="2400" b="1" i="1" dirty="0" smtClean="0"/>
              <a:t>Define</a:t>
            </a:r>
            <a:r>
              <a:rPr lang="en-US" sz="2400" dirty="0" smtClean="0"/>
              <a:t>, </a:t>
            </a:r>
            <a:r>
              <a:rPr lang="en-US" sz="2400" b="1" i="1" dirty="0" smtClean="0"/>
              <a:t>maintain</a:t>
            </a:r>
            <a:r>
              <a:rPr lang="en-US" sz="2400" dirty="0" smtClean="0"/>
              <a:t>, and provide </a:t>
            </a:r>
            <a:r>
              <a:rPr lang="en-US" sz="2400" b="1" i="1" dirty="0" smtClean="0"/>
              <a:t>access</a:t>
            </a:r>
            <a:r>
              <a:rPr lang="en-US" sz="2400" dirty="0" smtClean="0"/>
              <a:t> to the NSRS</a:t>
            </a:r>
          </a:p>
          <a:p>
            <a:pPr marL="914400" lvl="1" indent="-514350">
              <a:spcBef>
                <a:spcPts val="600"/>
              </a:spcBef>
              <a:defRPr/>
            </a:pPr>
            <a:r>
              <a:rPr lang="en-US" sz="2400" dirty="0" smtClean="0"/>
              <a:t>Interpreted as providing authoritative geodetic control</a:t>
            </a:r>
          </a:p>
          <a:p>
            <a:pPr marL="914400" lvl="1" indent="-514350">
              <a:spcBef>
                <a:spcPts val="600"/>
              </a:spcBef>
              <a:defRPr/>
            </a:pPr>
            <a:r>
              <a:rPr lang="en-US" sz="2400" dirty="0" smtClean="0"/>
              <a:t>Non-unique current coordinates at odds with NGS mission</a:t>
            </a:r>
          </a:p>
          <a:p>
            <a:pPr marL="914400" lvl="1" indent="-514350">
              <a:spcBef>
                <a:spcPts val="600"/>
              </a:spcBef>
              <a:defRPr/>
            </a:pPr>
            <a:r>
              <a:rPr lang="en-US" sz="2400" dirty="0" smtClean="0"/>
              <a:t>Different results from different processes are problematic</a:t>
            </a:r>
          </a:p>
          <a:p>
            <a:pPr marL="514350" indent="-514350">
              <a:spcBef>
                <a:spcPts val="600"/>
              </a:spcBef>
              <a:defRPr/>
            </a:pPr>
            <a:r>
              <a:rPr lang="en-US" sz="2800" b="1" dirty="0" smtClean="0"/>
              <a:t>Governing policies</a:t>
            </a:r>
          </a:p>
          <a:p>
            <a:pPr marL="914400" lvl="1" indent="-514350">
              <a:spcBef>
                <a:spcPts val="600"/>
              </a:spcBef>
              <a:defRPr/>
            </a:pPr>
            <a:r>
              <a:rPr lang="en-US" sz="2400" dirty="0" smtClean="0"/>
              <a:t>Encapsulated within existing FGDC and FGCS documents</a:t>
            </a:r>
          </a:p>
          <a:p>
            <a:pPr marL="1314450" lvl="2" indent="-514350">
              <a:spcBef>
                <a:spcPts val="600"/>
              </a:spcBef>
              <a:defRPr/>
            </a:pPr>
            <a:r>
              <a:rPr lang="en-US" sz="2000" dirty="0" smtClean="0"/>
              <a:t>Derived also from executive orders, congressional acts, etc.</a:t>
            </a:r>
          </a:p>
          <a:p>
            <a:pPr marL="1314450" lvl="2" indent="-514350">
              <a:spcBef>
                <a:spcPts val="600"/>
              </a:spcBef>
              <a:defRPr/>
            </a:pPr>
            <a:r>
              <a:rPr lang="en-US" sz="2000" dirty="0" smtClean="0"/>
              <a:t>The NGSIDB and “Bluebook” are part of such policy</a:t>
            </a:r>
          </a:p>
          <a:p>
            <a:pPr marL="1314450" lvl="2" indent="-514350">
              <a:spcBef>
                <a:spcPts val="600"/>
              </a:spcBef>
              <a:defRPr/>
            </a:pPr>
            <a:r>
              <a:rPr lang="en-US" sz="2000" dirty="0" smtClean="0"/>
              <a:t>Changes must go through FGCS and FGDC</a:t>
            </a:r>
          </a:p>
          <a:p>
            <a:pPr marL="914400" lvl="1" indent="-514350">
              <a:spcBef>
                <a:spcPts val="600"/>
              </a:spcBef>
              <a:defRPr/>
            </a:pPr>
            <a:r>
              <a:rPr lang="en-US" sz="2400" dirty="0" smtClean="0"/>
              <a:t>OPUS-DB in conflict with existing NGS policy</a:t>
            </a:r>
          </a:p>
          <a:p>
            <a:pPr marL="1314450" lvl="2" indent="-514350">
              <a:spcBef>
                <a:spcPts val="600"/>
              </a:spcBef>
              <a:defRPr/>
            </a:pPr>
            <a:r>
              <a:rPr lang="en-US" sz="2000" dirty="0" smtClean="0"/>
              <a:t>But its existence implies a </a:t>
            </a:r>
            <a:r>
              <a:rPr lang="en-US" sz="2000" i="1" dirty="0" smtClean="0"/>
              <a:t>de facto</a:t>
            </a:r>
            <a:r>
              <a:rPr lang="en-US" sz="2000" dirty="0" smtClean="0"/>
              <a:t> policy.  What to do?</a:t>
            </a:r>
            <a:endParaRPr lang="en-US" sz="2000"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4095" y="1887538"/>
            <a:ext cx="8426544" cy="3046988"/>
          </a:xfrm>
          <a:prstGeom prst="rect">
            <a:avLst/>
          </a:prstGeom>
          <a:noFill/>
        </p:spPr>
        <p:txBody>
          <a:bodyPr wrap="square">
            <a:spAutoFit/>
          </a:bodyPr>
          <a:lstStyle/>
          <a:p>
            <a:pPr>
              <a:defRPr/>
            </a:pPr>
            <a:r>
              <a:rPr lang="en-US" sz="2400" dirty="0">
                <a:cs typeface="+mn-cs"/>
              </a:rPr>
              <a:t>Beautiful in its simplicity, the user need only provide:</a:t>
            </a:r>
          </a:p>
          <a:p>
            <a:pPr marL="804863" indent="-341313">
              <a:buFont typeface="Arial" pitchFamily="34" charset="0"/>
              <a:buChar char="•"/>
              <a:defRPr/>
            </a:pPr>
            <a:r>
              <a:rPr lang="en-US" sz="2400" dirty="0">
                <a:cs typeface="+mn-cs"/>
              </a:rPr>
              <a:t>Their email address.</a:t>
            </a:r>
          </a:p>
          <a:p>
            <a:pPr marL="804863" indent="-341313">
              <a:buFont typeface="Arial" pitchFamily="34" charset="0"/>
              <a:buChar char="•"/>
              <a:defRPr/>
            </a:pPr>
            <a:r>
              <a:rPr lang="en-US" sz="2400" dirty="0">
                <a:cs typeface="+mn-cs"/>
              </a:rPr>
              <a:t>The antenna type.</a:t>
            </a:r>
          </a:p>
          <a:p>
            <a:pPr marL="804863" indent="-341313">
              <a:buFont typeface="Arial" pitchFamily="34" charset="0"/>
              <a:buChar char="•"/>
              <a:defRPr/>
            </a:pPr>
            <a:r>
              <a:rPr lang="en-US" sz="2400" dirty="0">
                <a:cs typeface="+mn-cs"/>
              </a:rPr>
              <a:t>The offset to the </a:t>
            </a:r>
            <a:r>
              <a:rPr lang="en-US" sz="2400" b="1" dirty="0">
                <a:cs typeface="+mn-cs"/>
              </a:rPr>
              <a:t>antenna reference point </a:t>
            </a:r>
            <a:r>
              <a:rPr lang="en-US" sz="2400" dirty="0">
                <a:cs typeface="+mn-cs"/>
              </a:rPr>
              <a:t>(ARP).</a:t>
            </a:r>
          </a:p>
          <a:p>
            <a:pPr marL="804863" indent="-341313">
              <a:buFont typeface="Arial" pitchFamily="34" charset="0"/>
              <a:buChar char="•"/>
              <a:defRPr/>
            </a:pPr>
            <a:r>
              <a:rPr lang="en-US" sz="2400" dirty="0">
                <a:cs typeface="+mn-cs"/>
              </a:rPr>
              <a:t>2- to 48-hours of GPS L1 + L2 data.</a:t>
            </a:r>
          </a:p>
          <a:p>
            <a:pPr>
              <a:defRPr/>
            </a:pPr>
            <a:endParaRPr lang="en-US" sz="2400" dirty="0">
              <a:cs typeface="+mn-cs"/>
            </a:endParaRPr>
          </a:p>
          <a:p>
            <a:pPr>
              <a:defRPr/>
            </a:pPr>
            <a:r>
              <a:rPr lang="en-US" sz="2400" dirty="0">
                <a:cs typeface="+mn-cs"/>
              </a:rPr>
              <a:t>In turn, the user receives:</a:t>
            </a:r>
          </a:p>
          <a:p>
            <a:pPr marL="804863" indent="-341313">
              <a:buFont typeface="Arial" pitchFamily="34" charset="0"/>
              <a:buChar char="•"/>
              <a:defRPr/>
            </a:pPr>
            <a:r>
              <a:rPr lang="en-US" sz="2400" dirty="0">
                <a:cs typeface="+mn-cs"/>
              </a:rPr>
              <a:t>Coordinates accurate to a few centimeters.</a:t>
            </a:r>
          </a:p>
        </p:txBody>
      </p:sp>
      <p:sp>
        <p:nvSpPr>
          <p:cNvPr id="6" name="Title 5"/>
          <p:cNvSpPr>
            <a:spLocks noGrp="1"/>
          </p:cNvSpPr>
          <p:nvPr>
            <p:ph type="title"/>
          </p:nvPr>
        </p:nvSpPr>
        <p:spPr/>
        <p:txBody>
          <a:bodyPr/>
          <a:lstStyle/>
          <a:p>
            <a:pPr algn="l"/>
            <a:r>
              <a:rPr lang="en-US" dirty="0" smtClean="0"/>
              <a:t>The OPUS Static Interface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The way forward</a:t>
            </a:r>
          </a:p>
        </p:txBody>
      </p:sp>
      <p:sp>
        <p:nvSpPr>
          <p:cNvPr id="16" name="Content Placeholder 15"/>
          <p:cNvSpPr>
            <a:spLocks noGrp="1"/>
          </p:cNvSpPr>
          <p:nvPr>
            <p:ph idx="1"/>
          </p:nvPr>
        </p:nvSpPr>
        <p:spPr>
          <a:xfrm>
            <a:off x="457199" y="1282658"/>
            <a:ext cx="8391525" cy="4921066"/>
          </a:xfrm>
        </p:spPr>
        <p:txBody>
          <a:bodyPr/>
          <a:lstStyle/>
          <a:p>
            <a:pPr marL="0" indent="0">
              <a:spcBef>
                <a:spcPts val="600"/>
              </a:spcBef>
              <a:buNone/>
              <a:defRPr/>
            </a:pPr>
            <a:r>
              <a:rPr lang="en-US" sz="2800" dirty="0" smtClean="0"/>
              <a:t>NGS is committed to improving the Bluebooking process  </a:t>
            </a:r>
            <a:endParaRPr lang="en-US" sz="2800" dirty="0" smtClean="0"/>
          </a:p>
          <a:p>
            <a:pPr marL="0" indent="0">
              <a:spcBef>
                <a:spcPts val="600"/>
              </a:spcBef>
              <a:buNone/>
              <a:defRPr/>
            </a:pPr>
            <a:endParaRPr lang="en-US" sz="2800" dirty="0" smtClean="0"/>
          </a:p>
          <a:p>
            <a:pPr marL="514350" indent="-514350">
              <a:spcBef>
                <a:spcPts val="600"/>
              </a:spcBef>
              <a:buFont typeface="+mj-lt"/>
              <a:buAutoNum type="arabicPeriod"/>
              <a:defRPr/>
            </a:pPr>
            <a:r>
              <a:rPr lang="en-US" sz="2800" b="1" dirty="0" smtClean="0"/>
              <a:t>WHAT we are (and are not) doing</a:t>
            </a:r>
          </a:p>
          <a:p>
            <a:pPr marL="514350" indent="-514350">
              <a:spcBef>
                <a:spcPts val="600"/>
              </a:spcBef>
              <a:buFont typeface="+mj-lt"/>
              <a:buAutoNum type="arabicPeriod"/>
              <a:defRPr/>
            </a:pPr>
            <a:r>
              <a:rPr lang="en-US" sz="2800" b="1" dirty="0" smtClean="0"/>
              <a:t>WHY we are doing it</a:t>
            </a:r>
          </a:p>
          <a:p>
            <a:pPr marL="514350" indent="-514350">
              <a:spcBef>
                <a:spcPts val="600"/>
              </a:spcBef>
              <a:buFont typeface="+mj-lt"/>
              <a:buAutoNum type="arabicPeriod"/>
              <a:defRPr/>
            </a:pPr>
            <a:r>
              <a:rPr lang="en-US" sz="2800" b="1" dirty="0" smtClean="0"/>
              <a:t>WHERE we are going</a:t>
            </a:r>
          </a:p>
          <a:p>
            <a:pPr marL="514350" indent="-514350">
              <a:spcBef>
                <a:spcPts val="600"/>
              </a:spcBef>
              <a:buFont typeface="+mj-lt"/>
              <a:buAutoNum type="arabicPeriod"/>
              <a:defRPr/>
            </a:pPr>
            <a:r>
              <a:rPr lang="en-US" sz="2800" b="1" dirty="0" smtClean="0"/>
              <a:t>HOW we will get there</a:t>
            </a:r>
          </a:p>
          <a:p>
            <a:pPr marL="514350" indent="-514350">
              <a:spcBef>
                <a:spcPts val="600"/>
              </a:spcBef>
              <a:buFont typeface="+mj-lt"/>
              <a:buAutoNum type="arabicPeriod"/>
              <a:defRPr/>
            </a:pPr>
            <a:r>
              <a:rPr lang="en-US" sz="2800" b="1" dirty="0" smtClean="0"/>
              <a:t>WHEN all this is going to happen</a:t>
            </a:r>
            <a:endParaRPr lang="en-US" sz="2400"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390622" y="870836"/>
            <a:ext cx="7373815" cy="6163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Questions?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6" descr="question"/>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0" y="474910"/>
            <a:ext cx="1419225" cy="1419225"/>
          </a:xfrm>
          <a:prstGeom prst="rect">
            <a:avLst/>
          </a:prstGeom>
          <a:noFill/>
          <a:ln w="9525">
            <a:noFill/>
            <a:miter lim="800000"/>
            <a:headEnd/>
            <a:tailEnd/>
          </a:ln>
        </p:spPr>
      </p:pic>
      <p:sp>
        <p:nvSpPr>
          <p:cNvPr id="14" name="Title 13"/>
          <p:cNvSpPr>
            <a:spLocks noGrp="1"/>
          </p:cNvSpPr>
          <p:nvPr>
            <p:ph type="ctrTitle"/>
          </p:nvPr>
        </p:nvSpPr>
        <p:spPr/>
        <p:txBody>
          <a:bodyPr/>
          <a:lstStyle/>
          <a:p>
            <a:endParaRPr lang="en-US"/>
          </a:p>
        </p:txBody>
      </p:sp>
      <p:sp>
        <p:nvSpPr>
          <p:cNvPr id="15" name="Subtitle 14"/>
          <p:cNvSpPr>
            <a:spLocks noGrp="1"/>
          </p:cNvSpPr>
          <p:nvPr>
            <p:ph type="subTitle" idx="1"/>
          </p:nvPr>
        </p:nvSpPr>
        <p:spPr/>
        <p:txBody>
          <a:bodyPr/>
          <a:lstStyle/>
          <a:p>
            <a:endParaRPr lang="en-US"/>
          </a:p>
        </p:txBody>
      </p:sp>
      <p:pic>
        <p:nvPicPr>
          <p:cNvPr id="16" name="Picture 4" descr="C:\Users\m6500\Pictures\2009_05_25\IMG_1227.JPG"/>
          <p:cNvPicPr>
            <a:picLocks noChangeAspect="1" noChangeArrowheads="1"/>
          </p:cNvPicPr>
          <p:nvPr/>
        </p:nvPicPr>
        <p:blipFill>
          <a:blip r:embed="rId4"/>
          <a:srcRect/>
          <a:stretch>
            <a:fillRect/>
          </a:stretch>
        </p:blipFill>
        <p:spPr bwMode="auto">
          <a:xfrm>
            <a:off x="2008987" y="2722754"/>
            <a:ext cx="5213734" cy="2926080"/>
          </a:xfrm>
          <a:prstGeom prst="rect">
            <a:avLst/>
          </a:prstGeom>
          <a:noFill/>
          <a:ln>
            <a:solidFill>
              <a:schemeClr val="tx1"/>
            </a:solidFill>
          </a:ln>
          <a:effectLst>
            <a:outerShdw blurRad="50800" dist="38100" dir="2700000" algn="tl" rotWithShape="0">
              <a:prstClr val="black">
                <a:alpha val="40000"/>
              </a:prstClr>
            </a:outerShdw>
          </a:effectLst>
        </p:spPr>
      </p:pic>
      <p:pic>
        <p:nvPicPr>
          <p:cNvPr id="17" name="Picture 4" descr="gps_sat"/>
          <p:cNvPicPr>
            <a:picLocks noChangeAspect="1" noChangeArrowheads="1"/>
          </p:cNvPicPr>
          <p:nvPr/>
        </p:nvPicPr>
        <p:blipFill>
          <a:blip r:embed="rId5"/>
          <a:srcRect/>
          <a:stretch>
            <a:fillRect/>
          </a:stretch>
        </p:blipFill>
        <p:spPr bwMode="auto">
          <a:xfrm>
            <a:off x="255911" y="2353733"/>
            <a:ext cx="2301716" cy="254174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8" name="Picture 3" descr="C:\Users\m6500\Pictures\2009_05_25\IMG_1207.JPG"/>
          <p:cNvPicPr>
            <a:picLocks noChangeAspect="1" noChangeArrowheads="1"/>
          </p:cNvPicPr>
          <p:nvPr/>
        </p:nvPicPr>
        <p:blipFill>
          <a:blip r:embed="rId6"/>
          <a:srcRect l="23077" r="14939"/>
          <a:stretch>
            <a:fillRect/>
          </a:stretch>
        </p:blipFill>
        <p:spPr bwMode="auto">
          <a:xfrm>
            <a:off x="6392848" y="3511901"/>
            <a:ext cx="2524541" cy="2286000"/>
          </a:xfrm>
          <a:prstGeom prst="rect">
            <a:avLst/>
          </a:prstGeom>
          <a:noFill/>
          <a:ln>
            <a:solidFill>
              <a:schemeClr val="tx1"/>
            </a:solidFill>
          </a:ln>
          <a:effectLst>
            <a:outerShdw blurRad="50800" dist="38100" dir="2700000" algn="tl" rotWithShape="0">
              <a:prstClr val="black">
                <a:alpha val="40000"/>
              </a:prstClr>
            </a:outerShdw>
          </a:effectLst>
        </p:spPr>
      </p:pic>
      <p:sp>
        <p:nvSpPr>
          <p:cNvPr id="19" name="TextBox 18"/>
          <p:cNvSpPr txBox="1"/>
          <p:nvPr/>
        </p:nvSpPr>
        <p:spPr>
          <a:xfrm>
            <a:off x="4171950" y="474910"/>
            <a:ext cx="4514850" cy="38164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OPUS-Projects Training</a:t>
            </a:r>
          </a:p>
          <a:p>
            <a:pPr algn="ctr"/>
            <a:r>
              <a:rPr lang="en-US" sz="2000" b="1" dirty="0" smtClean="0"/>
              <a:t>Fairbanks, AK</a:t>
            </a:r>
          </a:p>
          <a:p>
            <a:pPr algn="ctr"/>
            <a:r>
              <a:rPr lang="en-US" sz="2000" b="1" dirty="0" smtClean="0"/>
              <a:t>March 29 and 30, 2014</a:t>
            </a:r>
          </a:p>
          <a:p>
            <a:endParaRPr lang="en-US" dirty="0" smtClean="0"/>
          </a:p>
          <a:p>
            <a:r>
              <a:rPr lang="en-US" sz="2000" dirty="0" smtClean="0"/>
              <a:t>March 29, 8 am to 5 pm</a:t>
            </a:r>
          </a:p>
          <a:p>
            <a:r>
              <a:rPr lang="en-US" sz="2000" dirty="0" smtClean="0"/>
              <a:t>March 30, 8 am to noon</a:t>
            </a:r>
          </a:p>
          <a:p>
            <a:r>
              <a:rPr lang="en-US" sz="2000" i="1" dirty="0" smtClean="0"/>
              <a:t>Includes breakfast and lunch both days</a:t>
            </a:r>
          </a:p>
          <a:p>
            <a:endParaRPr lang="en-US" sz="2000" i="1" dirty="0" smtClean="0"/>
          </a:p>
          <a:p>
            <a:r>
              <a:rPr lang="en-US" sz="2000" dirty="0" smtClean="0"/>
              <a:t>University of Alaska Fairbanks </a:t>
            </a:r>
          </a:p>
          <a:p>
            <a:r>
              <a:rPr lang="en-US" sz="2000" dirty="0" smtClean="0"/>
              <a:t>Community &amp; Technical College (CTC) </a:t>
            </a:r>
          </a:p>
          <a:p>
            <a:r>
              <a:rPr lang="en-US" sz="2000" dirty="0" smtClean="0"/>
              <a:t>604 </a:t>
            </a:r>
            <a:r>
              <a:rPr lang="en-US" sz="2000" dirty="0" err="1" smtClean="0"/>
              <a:t>Barnette</a:t>
            </a:r>
            <a:r>
              <a:rPr lang="en-US" sz="2000" dirty="0" smtClean="0"/>
              <a:t> Street, Fairbanks, AK</a:t>
            </a:r>
          </a:p>
          <a:p>
            <a:r>
              <a:rPr lang="en-US" sz="2000" dirty="0" smtClean="0"/>
              <a:t>3</a:t>
            </a:r>
            <a:r>
              <a:rPr lang="en-US" sz="2000" baseline="30000" dirty="0" smtClean="0"/>
              <a:t>rd</a:t>
            </a:r>
            <a:r>
              <a:rPr lang="en-US" sz="2000" dirty="0" smtClean="0"/>
              <a:t>  Floor, near Room 303</a:t>
            </a:r>
            <a:endParaRPr lang="en-US" sz="2000" dirty="0"/>
          </a:p>
        </p:txBody>
      </p:sp>
    </p:spTree>
    <p:extLst>
      <p:ext uri="{BB962C8B-B14F-4D97-AF65-F5344CB8AC3E}">
        <p14:creationId xmlns:p14="http://schemas.microsoft.com/office/powerpoint/2010/main" xmlns="" val="37752342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17"/>
          <p:cNvSpPr txBox="1">
            <a:spLocks noChangeArrowheads="1"/>
          </p:cNvSpPr>
          <p:nvPr/>
        </p:nvSpPr>
        <p:spPr bwMode="auto">
          <a:xfrm>
            <a:off x="6062348" y="1204856"/>
            <a:ext cx="2881627"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This is the OPUS home page used to submit data to the </a:t>
            </a:r>
            <a:r>
              <a:rPr lang="en-US" sz="2400" dirty="0" smtClean="0"/>
              <a:t>processing </a:t>
            </a:r>
            <a:r>
              <a:rPr lang="en-US" sz="2400" dirty="0"/>
              <a:t>queues. </a:t>
            </a:r>
            <a:endParaRPr lang="en-US" sz="2400" dirty="0" smtClean="0"/>
          </a:p>
          <a:p>
            <a:pPr eaLnBrk="1" hangingPunct="1"/>
            <a:endParaRPr lang="en-US" sz="2400" dirty="0"/>
          </a:p>
          <a:p>
            <a:pPr eaLnBrk="1" hangingPunct="1"/>
            <a:r>
              <a:rPr lang="en-US" sz="2400" dirty="0" smtClean="0"/>
              <a:t>To </a:t>
            </a:r>
            <a:r>
              <a:rPr lang="en-US" sz="2400" dirty="0"/>
              <a:t>use </a:t>
            </a:r>
            <a:r>
              <a:rPr lang="en-US" sz="2400" dirty="0" smtClean="0"/>
              <a:t>OPUS Static, </a:t>
            </a:r>
            <a:r>
              <a:rPr lang="en-US" sz="2400" dirty="0"/>
              <a:t>complete the four fields, then click the “Upload to STATIC” button. In a few minutes, an email arrives with the results.</a:t>
            </a:r>
          </a:p>
        </p:txBody>
      </p:sp>
      <p:sp>
        <p:nvSpPr>
          <p:cNvPr id="6" name="Title 5"/>
          <p:cNvSpPr>
            <a:spLocks noGrp="1"/>
          </p:cNvSpPr>
          <p:nvPr>
            <p:ph type="title"/>
          </p:nvPr>
        </p:nvSpPr>
        <p:spPr/>
        <p:txBody>
          <a:bodyPr/>
          <a:lstStyle/>
          <a:p>
            <a:pPr algn="l"/>
            <a:r>
              <a:rPr lang="en-US" dirty="0" smtClean="0"/>
              <a:t>The OPUS Static Interface</a:t>
            </a:r>
            <a:endParaRPr lang="en-US" dirty="0"/>
          </a:p>
        </p:txBody>
      </p:sp>
      <p:pic>
        <p:nvPicPr>
          <p:cNvPr id="2050" name="Picture 2"/>
          <p:cNvPicPr>
            <a:picLocks noChangeAspect="1" noChangeArrowheads="1"/>
          </p:cNvPicPr>
          <p:nvPr/>
        </p:nvPicPr>
        <p:blipFill>
          <a:blip r:embed="rId2"/>
          <a:srcRect l="963" t="10281" r="963" b="1164"/>
          <a:stretch>
            <a:fillRect/>
          </a:stretch>
        </p:blipFill>
        <p:spPr bwMode="auto">
          <a:xfrm>
            <a:off x="102888" y="1339795"/>
            <a:ext cx="5959460" cy="4452529"/>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6"/>
          <p:cNvSpPr txBox="1">
            <a:spLocks noChangeArrowheads="1"/>
          </p:cNvSpPr>
          <p:nvPr/>
        </p:nvSpPr>
        <p:spPr bwMode="auto">
          <a:xfrm>
            <a:off x="398034" y="1370013"/>
            <a:ext cx="8520056"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2400" dirty="0"/>
          </a:p>
          <a:p>
            <a:pPr eaLnBrk="1" hangingPunct="1"/>
            <a:r>
              <a:rPr lang="en-US" sz="2400" dirty="0" smtClean="0"/>
              <a:t>OPUS Static </a:t>
            </a:r>
            <a:r>
              <a:rPr lang="en-US" sz="2400" dirty="0"/>
              <a:t>reliably addresses the more historically conventional requirements for GPS data processing. It typically yields accuracies of:</a:t>
            </a:r>
          </a:p>
          <a:p>
            <a:pPr eaLnBrk="1" hangingPunct="1"/>
            <a:endParaRPr lang="en-US" sz="2400" dirty="0"/>
          </a:p>
          <a:p>
            <a:pPr eaLnBrk="1" hangingPunct="1"/>
            <a:r>
              <a:rPr lang="en-US" sz="2400" dirty="0" smtClean="0"/>
              <a:t>	1 </a:t>
            </a:r>
            <a:r>
              <a:rPr lang="en-US" sz="2400" dirty="0"/>
              <a:t>– 2 cm horizontally</a:t>
            </a:r>
          </a:p>
          <a:p>
            <a:pPr eaLnBrk="1" hangingPunct="1"/>
            <a:r>
              <a:rPr lang="en-US" sz="2400" dirty="0" smtClean="0"/>
              <a:t>	2 </a:t>
            </a:r>
            <a:r>
              <a:rPr lang="en-US" sz="2400" dirty="0"/>
              <a:t>– 4 cm vertically</a:t>
            </a:r>
          </a:p>
          <a:p>
            <a:pPr eaLnBrk="1" hangingPunct="1"/>
            <a:endParaRPr lang="en-US" sz="2400" dirty="0"/>
          </a:p>
          <a:p>
            <a:pPr eaLnBrk="1" hangingPunct="1"/>
            <a:r>
              <a:rPr lang="en-US" sz="2400" dirty="0"/>
              <a:t>However, there is no guarantee that this stated accuracy will result from any given data set. Confirming the quality of the OPUS solution remains </a:t>
            </a:r>
            <a:r>
              <a:rPr lang="en-US" sz="2400" dirty="0" smtClean="0"/>
              <a:t>your responsibility</a:t>
            </a:r>
            <a:r>
              <a:rPr lang="en-US" sz="2400" dirty="0"/>
              <a:t>. That’s the “price” for automated processing.</a:t>
            </a:r>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6883" y="1619250"/>
            <a:ext cx="8597735" cy="3786188"/>
          </a:xfrm>
          <a:prstGeom prst="rect">
            <a:avLst/>
          </a:prstGeom>
          <a:noFill/>
        </p:spPr>
        <p:txBody>
          <a:bodyPr wrap="square">
            <a:spAutoFit/>
          </a:bodyPr>
          <a:lstStyle/>
          <a:p>
            <a:pPr>
              <a:defRPr/>
            </a:pPr>
            <a:r>
              <a:rPr lang="en-US" sz="2400" dirty="0">
                <a:cs typeface="+mn-cs"/>
              </a:rPr>
              <a:t>With </a:t>
            </a:r>
            <a:r>
              <a:rPr lang="en-US" sz="2400" dirty="0" smtClean="0">
                <a:cs typeface="+mn-cs"/>
              </a:rPr>
              <a:t>OPUS Rapid-Static, </a:t>
            </a:r>
            <a:r>
              <a:rPr lang="en-US" sz="2400" dirty="0">
                <a:cs typeface="+mn-cs"/>
              </a:rPr>
              <a:t>the beautiful simplicity </a:t>
            </a:r>
            <a:r>
              <a:rPr lang="en-US" sz="2400" dirty="0" smtClean="0">
                <a:cs typeface="+mn-cs"/>
              </a:rPr>
              <a:t>remains. </a:t>
            </a:r>
            <a:r>
              <a:rPr lang="en-US" sz="2400" dirty="0">
                <a:cs typeface="+mn-cs"/>
              </a:rPr>
              <a:t>In fact the entry form is the same as for </a:t>
            </a:r>
            <a:r>
              <a:rPr lang="en-US" sz="2400" dirty="0" smtClean="0">
                <a:cs typeface="+mn-cs"/>
              </a:rPr>
              <a:t>OPUS Static. </a:t>
            </a:r>
            <a:r>
              <a:rPr lang="en-US" sz="2400" dirty="0">
                <a:cs typeface="+mn-cs"/>
              </a:rPr>
              <a:t>The user provides:</a:t>
            </a:r>
          </a:p>
          <a:p>
            <a:pPr marL="804863" indent="-341313">
              <a:buFont typeface="Arial" pitchFamily="34" charset="0"/>
              <a:buChar char="•"/>
              <a:defRPr/>
            </a:pPr>
            <a:r>
              <a:rPr lang="en-US" sz="2400" dirty="0">
                <a:cs typeface="+mn-cs"/>
              </a:rPr>
              <a:t>Their email address.</a:t>
            </a:r>
          </a:p>
          <a:p>
            <a:pPr marL="804863" indent="-341313">
              <a:buFont typeface="Arial" pitchFamily="34" charset="0"/>
              <a:buChar char="•"/>
              <a:defRPr/>
            </a:pPr>
            <a:r>
              <a:rPr lang="en-US" sz="2400" dirty="0">
                <a:cs typeface="+mn-cs"/>
              </a:rPr>
              <a:t>An antenna type.</a:t>
            </a:r>
          </a:p>
          <a:p>
            <a:pPr marL="804863" indent="-341313">
              <a:buFont typeface="Arial" pitchFamily="34" charset="0"/>
              <a:buChar char="•"/>
              <a:defRPr/>
            </a:pPr>
            <a:r>
              <a:rPr lang="en-US" sz="2400" dirty="0">
                <a:cs typeface="+mn-cs"/>
              </a:rPr>
              <a:t>The vertical offset to the ARP.</a:t>
            </a:r>
          </a:p>
          <a:p>
            <a:pPr marL="804863" indent="-341313">
              <a:buFont typeface="Arial" pitchFamily="34" charset="0"/>
              <a:buChar char="•"/>
              <a:defRPr/>
            </a:pPr>
            <a:r>
              <a:rPr lang="en-US" sz="2400" dirty="0">
                <a:cs typeface="+mn-cs"/>
              </a:rPr>
              <a:t>15-minutes to 2-hours of GPS L1 + L2 data.</a:t>
            </a:r>
          </a:p>
          <a:p>
            <a:pPr>
              <a:defRPr/>
            </a:pPr>
            <a:endParaRPr lang="en-US" sz="2400" dirty="0">
              <a:cs typeface="+mn-cs"/>
            </a:endParaRPr>
          </a:p>
          <a:p>
            <a:pPr>
              <a:defRPr/>
            </a:pPr>
            <a:r>
              <a:rPr lang="en-US" sz="2400" dirty="0">
                <a:cs typeface="+mn-cs"/>
              </a:rPr>
              <a:t>The user receives:</a:t>
            </a:r>
          </a:p>
          <a:p>
            <a:pPr marL="804863" indent="-341313">
              <a:buFont typeface="Arial" pitchFamily="34" charset="0"/>
              <a:buChar char="•"/>
              <a:defRPr/>
            </a:pPr>
            <a:r>
              <a:rPr lang="en-US" sz="2400" dirty="0">
                <a:cs typeface="+mn-cs"/>
              </a:rPr>
              <a:t>Coordinates accurate to a few centimeters.</a:t>
            </a:r>
          </a:p>
        </p:txBody>
      </p:sp>
      <p:sp>
        <p:nvSpPr>
          <p:cNvPr id="6" name="Title 5"/>
          <p:cNvSpPr>
            <a:spLocks noGrp="1"/>
          </p:cNvSpPr>
          <p:nvPr>
            <p:ph type="title"/>
          </p:nvPr>
        </p:nvSpPr>
        <p:spPr/>
        <p:txBody>
          <a:bodyPr/>
          <a:lstStyle/>
          <a:p>
            <a:pPr algn="l"/>
            <a:r>
              <a:rPr lang="en-US" dirty="0" smtClean="0"/>
              <a:t>The OPUS Rapid-Static Interface</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8"/>
          <p:cNvSpPr txBox="1">
            <a:spLocks noChangeArrowheads="1"/>
          </p:cNvSpPr>
          <p:nvPr/>
        </p:nvSpPr>
        <p:spPr bwMode="auto">
          <a:xfrm>
            <a:off x="6062348" y="1305381"/>
            <a:ext cx="283227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same interface is used except one clicks the “Upload to RAPID-STATIC” button instead.</a:t>
            </a:r>
          </a:p>
        </p:txBody>
      </p:sp>
      <p:sp>
        <p:nvSpPr>
          <p:cNvPr id="6" name="Title 5"/>
          <p:cNvSpPr>
            <a:spLocks noGrp="1"/>
          </p:cNvSpPr>
          <p:nvPr>
            <p:ph type="title"/>
          </p:nvPr>
        </p:nvSpPr>
        <p:spPr/>
        <p:txBody>
          <a:bodyPr/>
          <a:lstStyle/>
          <a:p>
            <a:pPr algn="l"/>
            <a:r>
              <a:rPr lang="en-US" dirty="0" smtClean="0"/>
              <a:t>The OPUS Rapid-Static Interface</a:t>
            </a:r>
            <a:endParaRPr lang="en-US" dirty="0"/>
          </a:p>
        </p:txBody>
      </p:sp>
      <p:sp>
        <p:nvSpPr>
          <p:cNvPr id="23" name="TextBox 16"/>
          <p:cNvSpPr txBox="1">
            <a:spLocks noChangeArrowheads="1"/>
          </p:cNvSpPr>
          <p:nvPr/>
        </p:nvSpPr>
        <p:spPr bwMode="auto">
          <a:xfrm>
            <a:off x="138124" y="5906624"/>
            <a:ext cx="243046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solidFill>
                  <a:srgbClr val="FF0000"/>
                </a:solidFill>
              </a:rPr>
              <a:t>http</a:t>
            </a:r>
            <a:r>
              <a:rPr lang="en-US" sz="1200" dirty="0" smtClean="0">
                <a:solidFill>
                  <a:srgbClr val="FF0000"/>
                </a:solidFill>
              </a:rPr>
              <a:t>://geodesy.noaa.gov/OPUS</a:t>
            </a:r>
            <a:r>
              <a:rPr lang="en-US" sz="1200" dirty="0">
                <a:solidFill>
                  <a:srgbClr val="FF0000"/>
                </a:solidFill>
              </a:rPr>
              <a:t>/</a:t>
            </a:r>
          </a:p>
        </p:txBody>
      </p:sp>
      <p:pic>
        <p:nvPicPr>
          <p:cNvPr id="8" name="Picture 2"/>
          <p:cNvPicPr>
            <a:picLocks noChangeAspect="1" noChangeArrowheads="1"/>
          </p:cNvPicPr>
          <p:nvPr/>
        </p:nvPicPr>
        <p:blipFill>
          <a:blip r:embed="rId2"/>
          <a:srcRect l="963" t="10281" r="963" b="1164"/>
          <a:stretch>
            <a:fillRect/>
          </a:stretch>
        </p:blipFill>
        <p:spPr bwMode="auto">
          <a:xfrm>
            <a:off x="102888" y="1454095"/>
            <a:ext cx="5959460" cy="4452529"/>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raining_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9073</TotalTime>
  <Words>3675</Words>
  <Application>Microsoft Office PowerPoint</Application>
  <PresentationFormat>On-screen Show (4:3)</PresentationFormat>
  <Paragraphs>520</Paragraphs>
  <Slides>51</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Arial</vt:lpstr>
      <vt:lpstr>Times New Roman</vt:lpstr>
      <vt:lpstr>ＭＳ Ｐゴシック</vt:lpstr>
      <vt:lpstr>Calibri</vt:lpstr>
      <vt:lpstr>Symbol</vt:lpstr>
      <vt:lpstr>Courier New</vt:lpstr>
      <vt:lpstr>Arial Black</vt:lpstr>
      <vt:lpstr>2_NGS PowerPoint Template-geodesy.noaa.gov</vt:lpstr>
      <vt:lpstr>training_draft</vt:lpstr>
      <vt:lpstr>Slide 1</vt:lpstr>
      <vt:lpstr>The Plan</vt:lpstr>
      <vt:lpstr>Slide 3</vt:lpstr>
      <vt:lpstr>The Many Faces of OPUS</vt:lpstr>
      <vt:lpstr>The OPUS Static Interface</vt:lpstr>
      <vt:lpstr>The OPUS Static Interface</vt:lpstr>
      <vt:lpstr>How Good Can I Do With OPUS Static?</vt:lpstr>
      <vt:lpstr>The OPUS Rapid-Static Interface</vt:lpstr>
      <vt:lpstr>The OPUS Rapid-Static Interface</vt:lpstr>
      <vt:lpstr>The Standard Report</vt:lpstr>
      <vt:lpstr>OPUS-Net</vt:lpstr>
      <vt:lpstr>What Is OPUS Projects?</vt:lpstr>
      <vt:lpstr>What Is OPUS Projects?</vt:lpstr>
      <vt:lpstr>What Is OPUS Projects?</vt:lpstr>
      <vt:lpstr>Why complicate OPUS?</vt:lpstr>
      <vt:lpstr>Why complicate OPUS?</vt:lpstr>
      <vt:lpstr>Why complicate OPUS?</vt:lpstr>
      <vt:lpstr>Why complicate OPUS?</vt:lpstr>
      <vt:lpstr>What’s all that really mean for me?</vt:lpstr>
      <vt:lpstr>Are There Any Other Advantages?</vt:lpstr>
      <vt:lpstr>Any Limitations?</vt:lpstr>
      <vt:lpstr>G.I.G.O.</vt:lpstr>
      <vt:lpstr>OPUS Projects Training</vt:lpstr>
      <vt:lpstr>Slide 24</vt:lpstr>
      <vt:lpstr>Slide 25</vt:lpstr>
      <vt:lpstr>Slide 26</vt:lpstr>
      <vt:lpstr>Slide 27</vt:lpstr>
      <vt:lpstr>View And Process A Session</vt:lpstr>
      <vt:lpstr>Slide 29</vt:lpstr>
      <vt:lpstr>Slide 30</vt:lpstr>
      <vt:lpstr>Slide 31</vt:lpstr>
      <vt:lpstr>Slide 32</vt:lpstr>
      <vt:lpstr>Slide 33</vt:lpstr>
      <vt:lpstr>Slide 34</vt:lpstr>
      <vt:lpstr>Slide 35</vt:lpstr>
      <vt:lpstr>Slide 36</vt:lpstr>
      <vt:lpstr>Slide 37</vt:lpstr>
      <vt:lpstr>Sharing OPUS results</vt:lpstr>
      <vt:lpstr>“Share” vs. “Publish”</vt:lpstr>
      <vt:lpstr>OPUS Sharing Interface</vt:lpstr>
      <vt:lpstr>Viewing Shared Solutions</vt:lpstr>
      <vt:lpstr>Viewing Shared Solutions</vt:lpstr>
      <vt:lpstr>Publishing survey results</vt:lpstr>
      <vt:lpstr>Database Blues</vt:lpstr>
      <vt:lpstr>Opinions vary about “Bluebooking”</vt:lpstr>
      <vt:lpstr>What is “Bluebooking” anyway?</vt:lpstr>
      <vt:lpstr>Matters of Mission and Policy</vt:lpstr>
      <vt:lpstr>At NOAA’s NGS, location is our mission</vt:lpstr>
      <vt:lpstr>Matters of Mission and Policy</vt:lpstr>
      <vt:lpstr>The way forward</vt:lpstr>
      <vt:lpstr>Slide 51</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Bobbi.Simmons</dc:creator>
  <cp:lastModifiedBy>MLD</cp:lastModifiedBy>
  <cp:revision>717</cp:revision>
  <dcterms:created xsi:type="dcterms:W3CDTF">2011-05-12T16:21:08Z</dcterms:created>
  <dcterms:modified xsi:type="dcterms:W3CDTF">2014-04-08T01:14:19Z</dcterms:modified>
</cp:coreProperties>
</file>