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80" r:id="rId9"/>
  </p:sldMasterIdLst>
  <p:notesMasterIdLst>
    <p:notesMasterId r:id="rId84"/>
  </p:notesMasterIdLst>
  <p:sldIdLst>
    <p:sldId id="256" r:id="rId10"/>
    <p:sldId id="415" r:id="rId11"/>
    <p:sldId id="257" r:id="rId12"/>
    <p:sldId id="258" r:id="rId13"/>
    <p:sldId id="265" r:id="rId14"/>
    <p:sldId id="307" r:id="rId15"/>
    <p:sldId id="259" r:id="rId16"/>
    <p:sldId id="260" r:id="rId17"/>
    <p:sldId id="261" r:id="rId18"/>
    <p:sldId id="262" r:id="rId19"/>
    <p:sldId id="263" r:id="rId20"/>
    <p:sldId id="264" r:id="rId21"/>
    <p:sldId id="308" r:id="rId22"/>
    <p:sldId id="266" r:id="rId23"/>
    <p:sldId id="267" r:id="rId24"/>
    <p:sldId id="268" r:id="rId25"/>
    <p:sldId id="309" r:id="rId26"/>
    <p:sldId id="321" r:id="rId27"/>
    <p:sldId id="270" r:id="rId28"/>
    <p:sldId id="271" r:id="rId29"/>
    <p:sldId id="524" r:id="rId30"/>
    <p:sldId id="272" r:id="rId31"/>
    <p:sldId id="273" r:id="rId32"/>
    <p:sldId id="269" r:id="rId33"/>
    <p:sldId id="274" r:id="rId34"/>
    <p:sldId id="275" r:id="rId35"/>
    <p:sldId id="276" r:id="rId36"/>
    <p:sldId id="277" r:id="rId37"/>
    <p:sldId id="278" r:id="rId38"/>
    <p:sldId id="310" r:id="rId39"/>
    <p:sldId id="284" r:id="rId40"/>
    <p:sldId id="279" r:id="rId41"/>
    <p:sldId id="281" r:id="rId42"/>
    <p:sldId id="282" r:id="rId43"/>
    <p:sldId id="283" r:id="rId44"/>
    <p:sldId id="285" r:id="rId45"/>
    <p:sldId id="286" r:id="rId46"/>
    <p:sldId id="322" r:id="rId47"/>
    <p:sldId id="523" r:id="rId48"/>
    <p:sldId id="287" r:id="rId49"/>
    <p:sldId id="288" r:id="rId50"/>
    <p:sldId id="280" r:id="rId51"/>
    <p:sldId id="289" r:id="rId52"/>
    <p:sldId id="290" r:id="rId53"/>
    <p:sldId id="291" r:id="rId54"/>
    <p:sldId id="536" r:id="rId55"/>
    <p:sldId id="311" r:id="rId56"/>
    <p:sldId id="292" r:id="rId57"/>
    <p:sldId id="293" r:id="rId58"/>
    <p:sldId id="294" r:id="rId59"/>
    <p:sldId id="295" r:id="rId60"/>
    <p:sldId id="314" r:id="rId61"/>
    <p:sldId id="312" r:id="rId62"/>
    <p:sldId id="298" r:id="rId63"/>
    <p:sldId id="319" r:id="rId64"/>
    <p:sldId id="318" r:id="rId65"/>
    <p:sldId id="416" r:id="rId66"/>
    <p:sldId id="315" r:id="rId67"/>
    <p:sldId id="297" r:id="rId68"/>
    <p:sldId id="317" r:id="rId69"/>
    <p:sldId id="299" r:id="rId70"/>
    <p:sldId id="520" r:id="rId71"/>
    <p:sldId id="521" r:id="rId72"/>
    <p:sldId id="300" r:id="rId73"/>
    <p:sldId id="301" r:id="rId74"/>
    <p:sldId id="306" r:id="rId75"/>
    <p:sldId id="304" r:id="rId76"/>
    <p:sldId id="303" r:id="rId77"/>
    <p:sldId id="313" r:id="rId78"/>
    <p:sldId id="305" r:id="rId79"/>
    <p:sldId id="316" r:id="rId80"/>
    <p:sldId id="302" r:id="rId81"/>
    <p:sldId id="320" r:id="rId82"/>
    <p:sldId id="535" r:id="rId83"/>
  </p:sldIdLst>
  <p:sldSz cx="9144000" cy="6858000" type="screen4x3"/>
  <p:notesSz cx="7315200" cy="9601200"/>
  <p:embeddedFontLst>
    <p:embeddedFont>
      <p:font typeface="MS PGothic" panose="020B0600070205080204" pitchFamily="34" charset="-128"/>
      <p:regular r:id="rId85"/>
    </p:embeddedFont>
    <p:embeddedFont>
      <p:font typeface="MS PGothic" panose="020B0600070205080204" pitchFamily="34" charset="-128"/>
      <p:regular r:id="rId85"/>
    </p:embeddedFont>
    <p:embeddedFont>
      <p:font typeface="Calibri" panose="020F0502020204030204" pitchFamily="34" charset="0"/>
      <p:regular r:id="rId86"/>
      <p:bold r:id="rId87"/>
      <p:italic r:id="rId88"/>
      <p:boldItalic r:id="rId89"/>
    </p:embeddedFont>
    <p:embeddedFont>
      <p:font typeface="Calibri Light" panose="020F0302020204030204" pitchFamily="34" charset="0"/>
      <p:regular r:id="rId90"/>
      <p:italic r:id="rId91"/>
    </p:embeddedFont>
    <p:embeddedFont>
      <p:font typeface="Gill Sans MT" panose="020B0502020104020203" pitchFamily="34" charset="0"/>
      <p:regular r:id="rId92"/>
      <p:bold r:id="rId93"/>
      <p:italic r:id="rId94"/>
      <p:boldItalic r:id="rId9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49" autoAdjust="0"/>
    <p:restoredTop sz="71825" autoAdjust="0"/>
  </p:normalViewPr>
  <p:slideViewPr>
    <p:cSldViewPr snapToGrid="0">
      <p:cViewPr varScale="1">
        <p:scale>
          <a:sx n="63" d="100"/>
          <a:sy n="63" d="100"/>
        </p:scale>
        <p:origin x="1332" y="66"/>
      </p:cViewPr>
      <p:guideLst/>
    </p:cSldViewPr>
  </p:slideViewPr>
  <p:outlineViewPr>
    <p:cViewPr>
      <p:scale>
        <a:sx n="33" d="100"/>
        <a:sy n="33" d="100"/>
      </p:scale>
      <p:origin x="0" y="-14616"/>
    </p:cViewPr>
  </p:outlineViewPr>
  <p:notesTextViewPr>
    <p:cViewPr>
      <p:scale>
        <a:sx n="3" d="2"/>
        <a:sy n="3" d="2"/>
      </p:scale>
      <p:origin x="0" y="0"/>
    </p:cViewPr>
  </p:notesTextViewPr>
  <p:sorterViewPr>
    <p:cViewPr varScale="1">
      <p:scale>
        <a:sx n="1" d="1"/>
        <a:sy n="1" d="1"/>
      </p:scale>
      <p:origin x="0" y="-792"/>
    </p:cViewPr>
  </p:sorterViewPr>
  <p:notesViewPr>
    <p:cSldViewPr snapToGrid="0">
      <p:cViewPr varScale="1">
        <p:scale>
          <a:sx n="78" d="100"/>
          <a:sy n="78" d="100"/>
        </p:scale>
        <p:origin x="3156"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font" Target="fonts/font5.fntdata"/><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font" Target="fonts/font3.fntdata"/><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font" Target="fonts/font6.fntdata"/><Relationship Id="rId95" Type="http://schemas.openxmlformats.org/officeDocument/2006/relationships/font" Target="fonts/font11.fntdata"/><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font" Target="fonts/font1.fntdata"/><Relationship Id="rId93" Type="http://schemas.openxmlformats.org/officeDocument/2006/relationships/font" Target="fonts/font9.fntdata"/><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font" Target="fonts/font4.fntdata"/><Relationship Id="rId91" Type="http://schemas.openxmlformats.org/officeDocument/2006/relationships/font" Target="fonts/font7.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font" Target="fonts/font2.fntdata"/><Relationship Id="rId94" Type="http://schemas.openxmlformats.org/officeDocument/2006/relationships/font" Target="fonts/font10.fntdata"/><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8554DCC-CF15-46DD-9671-0207A9D16FC5}" type="datetimeFigureOut">
              <a:rPr lang="en-US" smtClean="0"/>
              <a:t>2/15/2022</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7912503-6F60-4ACD-89B3-40A088C4ED6B}" type="slidenum">
              <a:rPr lang="en-US" smtClean="0"/>
              <a:t>‹#›</a:t>
            </a:fld>
            <a:endParaRPr lang="en-US" dirty="0"/>
          </a:p>
        </p:txBody>
      </p:sp>
    </p:spTree>
    <p:extLst>
      <p:ext uri="{BB962C8B-B14F-4D97-AF65-F5344CB8AC3E}">
        <p14:creationId xmlns:p14="http://schemas.microsoft.com/office/powerpoint/2010/main" val="3101106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a:t>
            </a:r>
            <a:r>
              <a:rPr lang="en-US" sz="1300" dirty="0"/>
              <a:t>Paving the Road to the Future NSRS”</a:t>
            </a:r>
          </a:p>
          <a:p>
            <a:endParaRPr lang="en-US" sz="1300" dirty="0"/>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1</a:t>
            </a:fld>
            <a:endParaRPr lang="en-US" dirty="0"/>
          </a:p>
        </p:txBody>
      </p:sp>
    </p:spTree>
    <p:extLst>
      <p:ext uri="{BB962C8B-B14F-4D97-AF65-F5344CB8AC3E}">
        <p14:creationId xmlns:p14="http://schemas.microsoft.com/office/powerpoint/2010/main" val="1287401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SCIENCE AND EDUCATION Group focuses on the many self-education and teaching resources that NGS has produced.</a:t>
            </a:r>
          </a:p>
          <a:p>
            <a:r>
              <a:rPr lang="en-US" dirty="0"/>
              <a:t>In particular, surveyors will be interested in </a:t>
            </a:r>
          </a:p>
          <a:p>
            <a:pPr marL="181240" indent="-181240">
              <a:buFont typeface="Arial" panose="020B0604020202020204" pitchFamily="34" charset="0"/>
              <a:buChar char="•"/>
            </a:pPr>
            <a:r>
              <a:rPr lang="en-US" dirty="0"/>
              <a:t>New Datums</a:t>
            </a:r>
          </a:p>
          <a:p>
            <a:pPr marL="181240" indent="-181240">
              <a:buFont typeface="Arial" panose="020B0604020202020204" pitchFamily="34" charset="0"/>
              <a:buChar char="•"/>
            </a:pPr>
            <a:r>
              <a:rPr lang="en-US" dirty="0"/>
              <a:t>Webinar Series – both recorded and upcoming webinars.</a:t>
            </a:r>
          </a:p>
          <a:p>
            <a:pPr marL="181240" indent="-181240">
              <a:buFont typeface="Arial" panose="020B0604020202020204" pitchFamily="34" charset="0"/>
              <a:buChar char="•"/>
            </a:pPr>
            <a:r>
              <a:rPr lang="en-US" dirty="0"/>
              <a:t>Presentations Library and the </a:t>
            </a:r>
          </a:p>
          <a:p>
            <a:pPr marL="181240" indent="-181240">
              <a:buFont typeface="Arial" panose="020B0604020202020204" pitchFamily="34" charset="0"/>
              <a:buChar char="•"/>
            </a:pPr>
            <a:r>
              <a:rPr lang="en-US" dirty="0"/>
              <a:t>Publications Library</a:t>
            </a:r>
          </a:p>
          <a:p>
            <a:endParaRPr lang="en-US" dirty="0"/>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10</a:t>
            </a:fld>
            <a:endParaRPr lang="en-US" dirty="0"/>
          </a:p>
        </p:txBody>
      </p:sp>
    </p:spTree>
    <p:extLst>
      <p:ext uri="{BB962C8B-B14F-4D97-AF65-F5344CB8AC3E}">
        <p14:creationId xmlns:p14="http://schemas.microsoft.com/office/powerpoint/2010/main" val="1471509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POPULAR TOPICS, there are 6 ICONS representing some frequently accessed NGS webpages.</a:t>
            </a:r>
          </a:p>
          <a:p>
            <a:endParaRPr lang="en-US" dirty="0"/>
          </a:p>
          <a:p>
            <a:r>
              <a:rPr lang="en-US" dirty="0"/>
              <a:t>Note that the “SUBSCRIBE to NGS Newsletters” link is here too.</a:t>
            </a:r>
          </a:p>
        </p:txBody>
      </p:sp>
      <p:sp>
        <p:nvSpPr>
          <p:cNvPr id="4" name="Slide Number Placeholder 3"/>
          <p:cNvSpPr>
            <a:spLocks noGrp="1"/>
          </p:cNvSpPr>
          <p:nvPr>
            <p:ph type="sldNum" sz="quarter" idx="5"/>
          </p:nvPr>
        </p:nvSpPr>
        <p:spPr/>
        <p:txBody>
          <a:bodyPr/>
          <a:lstStyle/>
          <a:p>
            <a:fld id="{87912503-6F60-4ACD-89B3-40A088C4ED6B}" type="slidenum">
              <a:rPr lang="en-US" smtClean="0"/>
              <a:t>11</a:t>
            </a:fld>
            <a:endParaRPr lang="en-US" dirty="0"/>
          </a:p>
        </p:txBody>
      </p:sp>
    </p:spTree>
    <p:extLst>
      <p:ext uri="{BB962C8B-B14F-4D97-AF65-F5344CB8AC3E}">
        <p14:creationId xmlns:p14="http://schemas.microsoft.com/office/powerpoint/2010/main" val="4221332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FEATURED / POPULAR links are listed in a newspaper-style and may change from time-to-time.</a:t>
            </a:r>
          </a:p>
          <a:p>
            <a:endParaRPr lang="en-US" dirty="0"/>
          </a:p>
          <a:p>
            <a:r>
              <a:rPr lang="en-US" dirty="0"/>
              <a:t>Dave!</a:t>
            </a:r>
          </a:p>
        </p:txBody>
      </p:sp>
      <p:sp>
        <p:nvSpPr>
          <p:cNvPr id="4" name="Slide Number Placeholder 3"/>
          <p:cNvSpPr>
            <a:spLocks noGrp="1"/>
          </p:cNvSpPr>
          <p:nvPr>
            <p:ph type="sldNum" sz="quarter" idx="5"/>
          </p:nvPr>
        </p:nvSpPr>
        <p:spPr/>
        <p:txBody>
          <a:bodyPr/>
          <a:lstStyle/>
          <a:p>
            <a:fld id="{87912503-6F60-4ACD-89B3-40A088C4ED6B}" type="slidenum">
              <a:rPr lang="en-US" smtClean="0"/>
              <a:t>12</a:t>
            </a:fld>
            <a:endParaRPr lang="en-US" dirty="0"/>
          </a:p>
        </p:txBody>
      </p:sp>
    </p:spTree>
    <p:extLst>
      <p:ext uri="{BB962C8B-B14F-4D97-AF65-F5344CB8AC3E}">
        <p14:creationId xmlns:p14="http://schemas.microsoft.com/office/powerpoint/2010/main" val="1423917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NGS is following its Strategic Plan, which I view as a sort of road map to the future.</a:t>
            </a:r>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13</a:t>
            </a:fld>
            <a:endParaRPr lang="en-US" dirty="0"/>
          </a:p>
        </p:txBody>
      </p:sp>
    </p:spTree>
    <p:extLst>
      <p:ext uri="{BB962C8B-B14F-4D97-AF65-F5344CB8AC3E}">
        <p14:creationId xmlns:p14="http://schemas.microsoft.com/office/powerpoint/2010/main" val="2398365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such road would be complete without a bridge between the present and the future.</a:t>
            </a:r>
          </a:p>
        </p:txBody>
      </p:sp>
      <p:sp>
        <p:nvSpPr>
          <p:cNvPr id="4" name="Slide Number Placeholder 3"/>
          <p:cNvSpPr>
            <a:spLocks noGrp="1"/>
          </p:cNvSpPr>
          <p:nvPr>
            <p:ph type="sldNum" sz="quarter" idx="5"/>
          </p:nvPr>
        </p:nvSpPr>
        <p:spPr/>
        <p:txBody>
          <a:bodyPr/>
          <a:lstStyle/>
          <a:p>
            <a:fld id="{87912503-6F60-4ACD-89B3-40A088C4ED6B}" type="slidenum">
              <a:rPr lang="en-US" smtClean="0"/>
              <a:t>14</a:t>
            </a:fld>
            <a:endParaRPr lang="en-US" dirty="0"/>
          </a:p>
        </p:txBody>
      </p:sp>
    </p:spTree>
    <p:extLst>
      <p:ext uri="{BB962C8B-B14F-4D97-AF65-F5344CB8AC3E}">
        <p14:creationId xmlns:p14="http://schemas.microsoft.com/office/powerpoint/2010/main" val="1069243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focus more on the current datums and their near-term enhancements.</a:t>
            </a:r>
          </a:p>
          <a:p>
            <a:endParaRPr lang="en-US" dirty="0"/>
          </a:p>
          <a:p>
            <a:r>
              <a:rPr lang="en-US" dirty="0"/>
              <a:t>But, there are several existing presentations available which look more closely at the building blocks of the new datum.</a:t>
            </a:r>
          </a:p>
          <a:p>
            <a:r>
              <a:rPr lang="en-US" dirty="0"/>
              <a:t>Refer to the NEW DATUMS page, specifically</a:t>
            </a:r>
          </a:p>
          <a:p>
            <a:pPr marL="181240" indent="-181240">
              <a:buFont typeface="Arial" panose="020B0604020202020204" pitchFamily="34" charset="0"/>
              <a:buChar char="•"/>
            </a:pPr>
            <a:r>
              <a:rPr lang="en-US" dirty="0"/>
              <a:t>Blueprints 1,2,&amp;3</a:t>
            </a:r>
          </a:p>
          <a:p>
            <a:pPr marL="181240" indent="-181240">
              <a:buFont typeface="Arial" panose="020B0604020202020204" pitchFamily="34" charset="0"/>
              <a:buChar char="•"/>
            </a:pPr>
            <a:r>
              <a:rPr lang="en-US" dirty="0"/>
              <a:t>the FAQ’s</a:t>
            </a:r>
          </a:p>
          <a:p>
            <a:pPr marL="181240" indent="-181240">
              <a:buFont typeface="Arial" panose="020B0604020202020204" pitchFamily="34" charset="0"/>
              <a:buChar char="•"/>
            </a:pPr>
            <a:r>
              <a:rPr lang="en-US" dirty="0"/>
              <a:t>Related Projects</a:t>
            </a:r>
          </a:p>
        </p:txBody>
      </p:sp>
      <p:sp>
        <p:nvSpPr>
          <p:cNvPr id="4" name="Slide Number Placeholder 3"/>
          <p:cNvSpPr>
            <a:spLocks noGrp="1"/>
          </p:cNvSpPr>
          <p:nvPr>
            <p:ph type="sldNum" sz="quarter" idx="5"/>
          </p:nvPr>
        </p:nvSpPr>
        <p:spPr/>
        <p:txBody>
          <a:bodyPr/>
          <a:lstStyle/>
          <a:p>
            <a:fld id="{87912503-6F60-4ACD-89B3-40A088C4ED6B}" type="slidenum">
              <a:rPr lang="en-US" smtClean="0"/>
              <a:t>15</a:t>
            </a:fld>
            <a:endParaRPr lang="en-US" dirty="0"/>
          </a:p>
        </p:txBody>
      </p:sp>
    </p:spTree>
    <p:extLst>
      <p:ext uri="{BB962C8B-B14F-4D97-AF65-F5344CB8AC3E}">
        <p14:creationId xmlns:p14="http://schemas.microsoft.com/office/powerpoint/2010/main" val="631453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there is a 12 part, 2.5 hour recording of the NSRS Official Presentation on New Datums </a:t>
            </a:r>
          </a:p>
          <a:p>
            <a:r>
              <a:rPr lang="en-US" dirty="0"/>
              <a:t>(focusing on Blueprints 1,2,&amp;3)</a:t>
            </a:r>
          </a:p>
        </p:txBody>
      </p:sp>
      <p:sp>
        <p:nvSpPr>
          <p:cNvPr id="4" name="Slide Number Placeholder 3"/>
          <p:cNvSpPr>
            <a:spLocks noGrp="1"/>
          </p:cNvSpPr>
          <p:nvPr>
            <p:ph type="sldNum" sz="quarter" idx="5"/>
          </p:nvPr>
        </p:nvSpPr>
        <p:spPr/>
        <p:txBody>
          <a:bodyPr/>
          <a:lstStyle/>
          <a:p>
            <a:fld id="{87912503-6F60-4ACD-89B3-40A088C4ED6B}" type="slidenum">
              <a:rPr lang="en-US" smtClean="0"/>
              <a:t>16</a:t>
            </a:fld>
            <a:endParaRPr lang="en-US" dirty="0"/>
          </a:p>
        </p:txBody>
      </p:sp>
    </p:spTree>
    <p:extLst>
      <p:ext uri="{BB962C8B-B14F-4D97-AF65-F5344CB8AC3E}">
        <p14:creationId xmlns:p14="http://schemas.microsoft.com/office/powerpoint/2010/main" val="3994099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focus on what geodetic control is and how to obtain it.</a:t>
            </a:r>
          </a:p>
        </p:txBody>
      </p:sp>
      <p:sp>
        <p:nvSpPr>
          <p:cNvPr id="4" name="Slide Number Placeholder 3"/>
          <p:cNvSpPr>
            <a:spLocks noGrp="1"/>
          </p:cNvSpPr>
          <p:nvPr>
            <p:ph type="sldNum" sz="quarter" idx="5"/>
          </p:nvPr>
        </p:nvSpPr>
        <p:spPr/>
        <p:txBody>
          <a:bodyPr/>
          <a:lstStyle/>
          <a:p>
            <a:fld id="{87912503-6F60-4ACD-89B3-40A088C4ED6B}" type="slidenum">
              <a:rPr lang="en-US" smtClean="0"/>
              <a:t>17</a:t>
            </a:fld>
            <a:endParaRPr lang="en-US" dirty="0"/>
          </a:p>
        </p:txBody>
      </p:sp>
    </p:spTree>
    <p:extLst>
      <p:ext uri="{BB962C8B-B14F-4D97-AF65-F5344CB8AC3E}">
        <p14:creationId xmlns:p14="http://schemas.microsoft.com/office/powerpoint/2010/main" val="3800381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NGS’ Mission is</a:t>
            </a:r>
          </a:p>
          <a:p>
            <a:r>
              <a:rPr lang="en-US" dirty="0"/>
              <a:t>“To define, maintain, and provide access to the National Spatial Reference System (the NSRS) to meet our nation’s economic, social, and environmental needs.”   </a:t>
            </a:r>
          </a:p>
          <a:p>
            <a:r>
              <a:rPr lang="en-US" dirty="0"/>
              <a:t>(this is from the - </a:t>
            </a:r>
            <a:r>
              <a:rPr lang="en-US" i="1" dirty="0"/>
              <a:t>NGS Strategic Plan 2019-2023, page 7)</a:t>
            </a:r>
          </a:p>
          <a:p>
            <a:endParaRPr lang="en-US" dirty="0"/>
          </a:p>
          <a:p>
            <a:r>
              <a:rPr lang="en-US" i="1" dirty="0"/>
              <a:t>“…provide access to the NSRS…” </a:t>
            </a:r>
          </a:p>
          <a:p>
            <a:r>
              <a:rPr lang="en-US" dirty="0"/>
              <a:t>has generally meant providing “geodetic control”.</a:t>
            </a:r>
          </a:p>
          <a:p>
            <a:endParaRPr lang="en-US" dirty="0"/>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18</a:t>
            </a:fld>
            <a:endParaRPr lang="en-US" dirty="0"/>
          </a:p>
        </p:txBody>
      </p:sp>
    </p:spTree>
    <p:extLst>
      <p:ext uri="{BB962C8B-B14F-4D97-AF65-F5344CB8AC3E}">
        <p14:creationId xmlns:p14="http://schemas.microsoft.com/office/powerpoint/2010/main" val="681622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geodetic control?</a:t>
            </a:r>
          </a:p>
          <a:p>
            <a:endParaRPr lang="en-US" dirty="0"/>
          </a:p>
          <a:p>
            <a:r>
              <a:rPr lang="en-US" dirty="0"/>
              <a:t>Geodetic Control is what is in the NSRS and is published on NGS Datasheets.</a:t>
            </a:r>
          </a:p>
          <a:p>
            <a:r>
              <a:rPr lang="en-US" dirty="0"/>
              <a:t>(but see next 2 slides for a better description )</a:t>
            </a:r>
          </a:p>
          <a:p>
            <a:endParaRPr lang="en-US" dirty="0"/>
          </a:p>
          <a:p>
            <a:r>
              <a:rPr lang="en-US" dirty="0"/>
              <a:t>What is NOT Geodetic Control includes:</a:t>
            </a:r>
          </a:p>
          <a:p>
            <a:pPr marL="181240" indent="-181240">
              <a:buFont typeface="Arial" panose="020B0604020202020204" pitchFamily="34" charset="0"/>
              <a:buChar char="•"/>
            </a:pPr>
            <a:r>
              <a:rPr lang="en-US" dirty="0"/>
              <a:t>OPUS STATIC results</a:t>
            </a:r>
          </a:p>
          <a:p>
            <a:pPr marL="181240" indent="-181240">
              <a:buFont typeface="Arial" panose="020B0604020202020204" pitchFamily="34" charset="0"/>
              <a:buChar char="•"/>
            </a:pPr>
            <a:r>
              <a:rPr lang="en-US" dirty="0"/>
              <a:t>OPUS RAPID STATIC results</a:t>
            </a:r>
          </a:p>
          <a:p>
            <a:pPr marL="181240" indent="-181240">
              <a:buFont typeface="Arial" panose="020B0604020202020204" pitchFamily="34" charset="0"/>
              <a:buChar char="•"/>
            </a:pPr>
            <a:r>
              <a:rPr lang="en-US" dirty="0"/>
              <a:t>OPUS SHARE results</a:t>
            </a:r>
          </a:p>
          <a:p>
            <a:pPr marL="181240" indent="-181240">
              <a:buFont typeface="Arial" panose="020B0604020202020204" pitchFamily="34" charset="0"/>
              <a:buChar char="•"/>
            </a:pPr>
            <a:r>
              <a:rPr lang="en-US" dirty="0"/>
              <a:t>OPUS PROJECTS results - unless submitted, reviewed, accepted, and published on datasheets.</a:t>
            </a:r>
          </a:p>
          <a:p>
            <a:endParaRPr lang="en-US" dirty="0"/>
          </a:p>
          <a:p>
            <a:r>
              <a:rPr lang="en-US" dirty="0"/>
              <a:t>One could and should say that OPUS results are TIED TO, but are not PART OF the NSRS.</a:t>
            </a:r>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19</a:t>
            </a:fld>
            <a:endParaRPr lang="en-US" dirty="0"/>
          </a:p>
        </p:txBody>
      </p:sp>
    </p:spTree>
    <p:extLst>
      <p:ext uri="{BB962C8B-B14F-4D97-AF65-F5344CB8AC3E}">
        <p14:creationId xmlns:p14="http://schemas.microsoft.com/office/powerpoint/2010/main" val="801487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I’m Lynda Bell, the National Geodetic Survey Advisor for the Southwest Region. </a:t>
            </a:r>
          </a:p>
          <a:p>
            <a:endParaRPr lang="en-US" baseline="0" dirty="0"/>
          </a:p>
          <a:p>
            <a:r>
              <a:rPr lang="en-US" dirty="0"/>
              <a:t>I’m David</a:t>
            </a:r>
            <a:r>
              <a:rPr lang="en-US" baseline="0" dirty="0"/>
              <a:t> Zenk, the National Geodetic Survey Advisor for the Northern Plains Region. </a:t>
            </a:r>
          </a:p>
          <a:p>
            <a:r>
              <a:rPr lang="en-US" sz="1300" dirty="0"/>
              <a:t>We will be your narrators for this presentation.</a:t>
            </a:r>
          </a:p>
          <a:p>
            <a:endParaRPr lang="en-US" baseline="0" dirty="0"/>
          </a:p>
        </p:txBody>
      </p:sp>
      <p:sp>
        <p:nvSpPr>
          <p:cNvPr id="4" name="Header Placeholder 3"/>
          <p:cNvSpPr>
            <a:spLocks noGrp="1"/>
          </p:cNvSpPr>
          <p:nvPr>
            <p:ph type="hdr" sz="quarter" idx="10"/>
          </p:nvPr>
        </p:nvSpPr>
        <p:spPr/>
        <p:txBody>
          <a:bodyPr/>
          <a:lstStyle/>
          <a:p>
            <a:pPr>
              <a:defRPr/>
            </a:pPr>
            <a:r>
              <a:rPr lang="en-US" dirty="0"/>
              <a:t>OPUS Projects Manager Training</a:t>
            </a:r>
          </a:p>
        </p:txBody>
      </p:sp>
      <p:sp>
        <p:nvSpPr>
          <p:cNvPr id="5" name="Date Placeholder 4"/>
          <p:cNvSpPr>
            <a:spLocks noGrp="1"/>
          </p:cNvSpPr>
          <p:nvPr>
            <p:ph type="dt" idx="11"/>
          </p:nvPr>
        </p:nvSpPr>
        <p:spPr/>
        <p:txBody>
          <a:bodyPr/>
          <a:lstStyle/>
          <a:p>
            <a:pPr>
              <a:defRPr/>
            </a:pPr>
            <a:r>
              <a:rPr lang="en-US" dirty="0"/>
              <a:t>2013-08-07</a:t>
            </a:r>
          </a:p>
        </p:txBody>
      </p:sp>
      <p:sp>
        <p:nvSpPr>
          <p:cNvPr id="6" name="Footer Placeholder 5"/>
          <p:cNvSpPr>
            <a:spLocks noGrp="1"/>
          </p:cNvSpPr>
          <p:nvPr>
            <p:ph type="ftr" sz="quarter" idx="12"/>
          </p:nvPr>
        </p:nvSpPr>
        <p:spPr/>
        <p:txBody>
          <a:bodyPr/>
          <a:lstStyle/>
          <a:p>
            <a:pPr>
              <a:defRPr/>
            </a:pPr>
            <a:r>
              <a:rPr lang="en-US" dirty="0"/>
              <a:t>Step 1 : Creating a Project</a:t>
            </a:r>
          </a:p>
        </p:txBody>
      </p:sp>
      <p:sp>
        <p:nvSpPr>
          <p:cNvPr id="7" name="Slide Number Placeholder 6"/>
          <p:cNvSpPr>
            <a:spLocks noGrp="1"/>
          </p:cNvSpPr>
          <p:nvPr>
            <p:ph type="sldNum" sz="quarter" idx="13"/>
          </p:nvPr>
        </p:nvSpPr>
        <p:spPr/>
        <p:txBody>
          <a:bodyPr/>
          <a:lstStyle/>
          <a:p>
            <a:pPr>
              <a:defRPr/>
            </a:pPr>
            <a:fld id="{D9F14BAC-D2A3-4D4E-A2E1-A028F3BD4801}" type="slidenum">
              <a:rPr lang="en-US" smtClean="0"/>
              <a:pPr>
                <a:defRPr/>
              </a:pPr>
              <a:t>2</a:t>
            </a:fld>
            <a:endParaRPr lang="en-US" dirty="0"/>
          </a:p>
        </p:txBody>
      </p:sp>
    </p:spTree>
    <p:extLst>
      <p:ext uri="{BB962C8B-B14F-4D97-AF65-F5344CB8AC3E}">
        <p14:creationId xmlns:p14="http://schemas.microsoft.com/office/powerpoint/2010/main" val="1385221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NGS has recently released OPUS PROJECTS (version 4.0) to enable users to submit and create new geodetic control.</a:t>
            </a:r>
          </a:p>
          <a:p>
            <a:endParaRPr lang="en-US" dirty="0"/>
          </a:p>
          <a:p>
            <a:r>
              <a:rPr lang="en-US" dirty="0"/>
              <a:t>Here’s an explanation about what geodetic control is as published in the:</a:t>
            </a:r>
          </a:p>
          <a:p>
            <a:pPr lvl="1"/>
            <a:r>
              <a:rPr lang="en-US" dirty="0"/>
              <a:t>Federal Geographic Data Committee</a:t>
            </a:r>
          </a:p>
          <a:p>
            <a:pPr lvl="1"/>
            <a:r>
              <a:rPr lang="en-US" dirty="0"/>
              <a:t>Geographic Information Framework Data Content Standard </a:t>
            </a:r>
          </a:p>
          <a:p>
            <a:pPr lvl="1"/>
            <a:r>
              <a:rPr lang="en-US" dirty="0"/>
              <a:t>Part 4: Geodetic Control, Section 1 1 -  Scope </a:t>
            </a:r>
          </a:p>
          <a:p>
            <a:endParaRPr lang="en-US" dirty="0"/>
          </a:p>
          <a:p>
            <a:r>
              <a:rPr lang="en-US" dirty="0"/>
              <a:t>(see the hyperlink on the slide)</a:t>
            </a:r>
          </a:p>
          <a:p>
            <a:endParaRPr lang="en-US" dirty="0"/>
          </a:p>
          <a:p>
            <a:r>
              <a:rPr lang="en-US" dirty="0"/>
              <a:t>Note the keywords – redundant – more rigorous – network </a:t>
            </a:r>
          </a:p>
          <a:p>
            <a:br>
              <a:rPr lang="en-US" dirty="0"/>
            </a:br>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20</a:t>
            </a:fld>
            <a:endParaRPr lang="en-US" dirty="0"/>
          </a:p>
        </p:txBody>
      </p:sp>
    </p:spTree>
    <p:extLst>
      <p:ext uri="{BB962C8B-B14F-4D97-AF65-F5344CB8AC3E}">
        <p14:creationId xmlns:p14="http://schemas.microsoft.com/office/powerpoint/2010/main" val="1101744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clear that an OPUS Share solution lacks redundancy and is not subjected to the considerable rigor that is applied to the publication process.</a:t>
            </a:r>
          </a:p>
          <a:p>
            <a:endParaRPr lang="en-US" dirty="0"/>
          </a:p>
          <a:p>
            <a:r>
              <a:rPr lang="en-US" dirty="0"/>
              <a:t>So, OPUS Share solutions cannot be included in the NSRS as geodetic control.</a:t>
            </a:r>
          </a:p>
        </p:txBody>
      </p:sp>
      <p:sp>
        <p:nvSpPr>
          <p:cNvPr id="4" name="Slide Number Placeholder 3"/>
          <p:cNvSpPr>
            <a:spLocks noGrp="1"/>
          </p:cNvSpPr>
          <p:nvPr>
            <p:ph type="sldNum" sz="quarter" idx="5"/>
          </p:nvPr>
        </p:nvSpPr>
        <p:spPr/>
        <p:txBody>
          <a:bodyPr/>
          <a:lstStyle/>
          <a:p>
            <a:fld id="{87912503-6F60-4ACD-89B3-40A088C4ED6B}" type="slidenum">
              <a:rPr lang="en-US" smtClean="0"/>
              <a:t>21</a:t>
            </a:fld>
            <a:endParaRPr lang="en-US" dirty="0"/>
          </a:p>
        </p:txBody>
      </p:sp>
    </p:spTree>
    <p:extLst>
      <p:ext uri="{BB962C8B-B14F-4D97-AF65-F5344CB8AC3E}">
        <p14:creationId xmlns:p14="http://schemas.microsoft.com/office/powerpoint/2010/main" val="3767311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NGS provides several important ways to locate existing control as needed for your project.</a:t>
            </a:r>
          </a:p>
          <a:p>
            <a:pPr marL="181240" indent="-181240">
              <a:buFont typeface="Arial" panose="020B0604020202020204" pitchFamily="34" charset="0"/>
              <a:buChar char="•"/>
            </a:pPr>
            <a:r>
              <a:rPr lang="en-US" dirty="0"/>
              <a:t>Map Search (via the Data Explorer tool)</a:t>
            </a:r>
          </a:p>
          <a:p>
            <a:pPr marL="181240" indent="-181240">
              <a:buFont typeface="Arial" panose="020B0604020202020204" pitchFamily="34" charset="0"/>
              <a:buChar char="•"/>
            </a:pPr>
            <a:r>
              <a:rPr lang="en-US" dirty="0"/>
              <a:t>Text Searches  (by PID, by designation, by lat/lon,  archived datasheets by state) and</a:t>
            </a:r>
          </a:p>
          <a:p>
            <a:pPr marL="181240" indent="-181240">
              <a:buFont typeface="Arial" panose="020B0604020202020204" pitchFamily="34" charset="0"/>
              <a:buChar char="•"/>
            </a:pPr>
            <a:r>
              <a:rPr lang="en-US" dirty="0"/>
              <a:t>DSWorld software  (download from NGS)</a:t>
            </a:r>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22</a:t>
            </a:fld>
            <a:endParaRPr lang="en-US" dirty="0"/>
          </a:p>
        </p:txBody>
      </p:sp>
    </p:spTree>
    <p:extLst>
      <p:ext uri="{BB962C8B-B14F-4D97-AF65-F5344CB8AC3E}">
        <p14:creationId xmlns:p14="http://schemas.microsoft.com/office/powerpoint/2010/main" val="113569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reach the NGS Data Explorer by clicking on the icon.</a:t>
            </a:r>
          </a:p>
          <a:p>
            <a:r>
              <a:rPr lang="en-US" dirty="0"/>
              <a:t>Then, zoom in on the area of interest. </a:t>
            </a:r>
          </a:p>
          <a:p>
            <a:endParaRPr lang="en-US" dirty="0"/>
          </a:p>
          <a:p>
            <a:r>
              <a:rPr lang="en-US" dirty="0"/>
              <a:t>“Find Marks” will search and display nearby control marks.</a:t>
            </a:r>
          </a:p>
          <a:p>
            <a:r>
              <a:rPr lang="en-US" dirty="0"/>
              <a:t>Then, click on a symbol to pop-up an informational balloon to show some of the mark’s data.</a:t>
            </a:r>
          </a:p>
          <a:p>
            <a:endParaRPr lang="en-US" dirty="0"/>
          </a:p>
          <a:p>
            <a:r>
              <a:rPr lang="en-US" dirty="0"/>
              <a:t>Finally click on the Datasheet link.</a:t>
            </a:r>
          </a:p>
        </p:txBody>
      </p:sp>
      <p:sp>
        <p:nvSpPr>
          <p:cNvPr id="4" name="Slide Number Placeholder 3"/>
          <p:cNvSpPr>
            <a:spLocks noGrp="1"/>
          </p:cNvSpPr>
          <p:nvPr>
            <p:ph type="sldNum" sz="quarter" idx="5"/>
          </p:nvPr>
        </p:nvSpPr>
        <p:spPr/>
        <p:txBody>
          <a:bodyPr/>
          <a:lstStyle/>
          <a:p>
            <a:fld id="{87912503-6F60-4ACD-89B3-40A088C4ED6B}" type="slidenum">
              <a:rPr lang="en-US" smtClean="0"/>
              <a:t>23</a:t>
            </a:fld>
            <a:endParaRPr lang="en-US" dirty="0"/>
          </a:p>
        </p:txBody>
      </p:sp>
    </p:spTree>
    <p:extLst>
      <p:ext uri="{BB962C8B-B14F-4D97-AF65-F5344CB8AC3E}">
        <p14:creationId xmlns:p14="http://schemas.microsoft.com/office/powerpoint/2010/main" val="3622731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search for geodetic control using a “text” oriented approach.</a:t>
            </a:r>
          </a:p>
          <a:p>
            <a:r>
              <a:rPr lang="en-US" dirty="0"/>
              <a:t>Click on the “Looking for Bench Marks” icon.</a:t>
            </a:r>
          </a:p>
          <a:p>
            <a:endParaRPr lang="en-US" dirty="0"/>
          </a:p>
          <a:p>
            <a:r>
              <a:rPr lang="en-US" dirty="0"/>
              <a:t>Search by a variety of more focused methods.</a:t>
            </a:r>
          </a:p>
          <a:p>
            <a:r>
              <a:rPr lang="en-US" dirty="0"/>
              <a:t>These tools allow locating and selecting larger numbers of datasheets.</a:t>
            </a:r>
          </a:p>
          <a:p>
            <a:pPr defTabSz="966612">
              <a:defRPr/>
            </a:pPr>
            <a:endParaRPr lang="en-US" dirty="0"/>
          </a:p>
          <a:p>
            <a:pPr defTabSz="966612">
              <a:defRPr/>
            </a:pPr>
            <a:r>
              <a:rPr lang="en-US" dirty="0"/>
              <a:t>You can also access the interactive map just discussed.</a:t>
            </a:r>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24</a:t>
            </a:fld>
            <a:endParaRPr lang="en-US" dirty="0"/>
          </a:p>
        </p:txBody>
      </p:sp>
    </p:spTree>
    <p:extLst>
      <p:ext uri="{BB962C8B-B14F-4D97-AF65-F5344CB8AC3E}">
        <p14:creationId xmlns:p14="http://schemas.microsoft.com/office/powerpoint/2010/main" val="1878850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DSWorld software is located under TOOLS, </a:t>
            </a:r>
          </a:p>
          <a:p>
            <a:r>
              <a:rPr lang="en-US" dirty="0"/>
              <a:t>then Geodetic Software, </a:t>
            </a:r>
          </a:p>
          <a:p>
            <a:r>
              <a:rPr lang="en-US" dirty="0"/>
              <a:t>then USER-CONTRIBUTED SOFTWARE.</a:t>
            </a:r>
          </a:p>
          <a:p>
            <a:endParaRPr lang="en-US" dirty="0"/>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25</a:t>
            </a:fld>
            <a:endParaRPr lang="en-US" dirty="0"/>
          </a:p>
        </p:txBody>
      </p:sp>
    </p:spTree>
    <p:extLst>
      <p:ext uri="{BB962C8B-B14F-4D97-AF65-F5344CB8AC3E}">
        <p14:creationId xmlns:p14="http://schemas.microsoft.com/office/powerpoint/2010/main" val="681677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There is no online version of DSWorld, so it must be installed.</a:t>
            </a:r>
          </a:p>
          <a:p>
            <a:r>
              <a:rPr lang="en-US" dirty="0"/>
              <a:t>Note that you may need local IT support to install software.</a:t>
            </a:r>
          </a:p>
        </p:txBody>
      </p:sp>
      <p:sp>
        <p:nvSpPr>
          <p:cNvPr id="4" name="Slide Number Placeholder 3"/>
          <p:cNvSpPr>
            <a:spLocks noGrp="1"/>
          </p:cNvSpPr>
          <p:nvPr>
            <p:ph type="sldNum" sz="quarter" idx="5"/>
          </p:nvPr>
        </p:nvSpPr>
        <p:spPr/>
        <p:txBody>
          <a:bodyPr/>
          <a:lstStyle/>
          <a:p>
            <a:fld id="{87912503-6F60-4ACD-89B3-40A088C4ED6B}" type="slidenum">
              <a:rPr lang="en-US" smtClean="0"/>
              <a:t>26</a:t>
            </a:fld>
            <a:endParaRPr lang="en-US" dirty="0"/>
          </a:p>
        </p:txBody>
      </p:sp>
    </p:spTree>
    <p:extLst>
      <p:ext uri="{BB962C8B-B14F-4D97-AF65-F5344CB8AC3E}">
        <p14:creationId xmlns:p14="http://schemas.microsoft.com/office/powerpoint/2010/main" val="2225642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installed, this powerful multi-functional tool will allow you to download geodetic control by a variety of methods</a:t>
            </a:r>
          </a:p>
          <a:p>
            <a:r>
              <a:rPr lang="en-US" dirty="0"/>
              <a:t> – here showing the “by state/county” choice.</a:t>
            </a:r>
          </a:p>
        </p:txBody>
      </p:sp>
      <p:sp>
        <p:nvSpPr>
          <p:cNvPr id="4" name="Slide Number Placeholder 3"/>
          <p:cNvSpPr>
            <a:spLocks noGrp="1"/>
          </p:cNvSpPr>
          <p:nvPr>
            <p:ph type="sldNum" sz="quarter" idx="5"/>
          </p:nvPr>
        </p:nvSpPr>
        <p:spPr/>
        <p:txBody>
          <a:bodyPr/>
          <a:lstStyle/>
          <a:p>
            <a:fld id="{87912503-6F60-4ACD-89B3-40A088C4ED6B}" type="slidenum">
              <a:rPr lang="en-US" smtClean="0"/>
              <a:t>27</a:t>
            </a:fld>
            <a:endParaRPr lang="en-US" dirty="0"/>
          </a:p>
        </p:txBody>
      </p:sp>
    </p:spTree>
    <p:extLst>
      <p:ext uri="{BB962C8B-B14F-4D97-AF65-F5344CB8AC3E}">
        <p14:creationId xmlns:p14="http://schemas.microsoft.com/office/powerpoint/2010/main" val="686323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retrieved, an NGS datasheet contains many pieces of information on a mark.</a:t>
            </a:r>
          </a:p>
          <a:p>
            <a:r>
              <a:rPr lang="en-US" dirty="0"/>
              <a:t>While most of the information is readily understood, it is important to consult the DSDATA.PDF link for a full understanding of the datasheet.</a:t>
            </a:r>
          </a:p>
          <a:p>
            <a:r>
              <a:rPr lang="en-US" dirty="0"/>
              <a:t>The DSDATA.PDF link is on the top of every datasheet.</a:t>
            </a:r>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28</a:t>
            </a:fld>
            <a:endParaRPr lang="en-US" dirty="0"/>
          </a:p>
        </p:txBody>
      </p:sp>
    </p:spTree>
    <p:extLst>
      <p:ext uri="{BB962C8B-B14F-4D97-AF65-F5344CB8AC3E}">
        <p14:creationId xmlns:p14="http://schemas.microsoft.com/office/powerpoint/2010/main" val="1481074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DSDATA.PDF is 47 pages and explains the datasheet’s contents.</a:t>
            </a:r>
          </a:p>
          <a:p>
            <a:endParaRPr lang="en-US" dirty="0"/>
          </a:p>
          <a:p>
            <a:r>
              <a:rPr lang="en-US" dirty="0"/>
              <a:t>Lynda!</a:t>
            </a:r>
          </a:p>
        </p:txBody>
      </p:sp>
      <p:sp>
        <p:nvSpPr>
          <p:cNvPr id="4" name="Slide Number Placeholder 3"/>
          <p:cNvSpPr>
            <a:spLocks noGrp="1"/>
          </p:cNvSpPr>
          <p:nvPr>
            <p:ph type="sldNum" sz="quarter" idx="5"/>
          </p:nvPr>
        </p:nvSpPr>
        <p:spPr/>
        <p:txBody>
          <a:bodyPr/>
          <a:lstStyle/>
          <a:p>
            <a:fld id="{87912503-6F60-4ACD-89B3-40A088C4ED6B}" type="slidenum">
              <a:rPr lang="en-US" smtClean="0"/>
              <a:t>29</a:t>
            </a:fld>
            <a:endParaRPr lang="en-US" dirty="0"/>
          </a:p>
        </p:txBody>
      </p:sp>
    </p:spTree>
    <p:extLst>
      <p:ext uri="{BB962C8B-B14F-4D97-AF65-F5344CB8AC3E}">
        <p14:creationId xmlns:p14="http://schemas.microsoft.com/office/powerpoint/2010/main" val="3586053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i="0" dirty="0"/>
              <a:t>The road to the future NSRS includes supporting the present datums and tools while also building the science and tools that will enable the future datum. </a:t>
            </a:r>
          </a:p>
          <a:p>
            <a:pPr defTabSz="966612">
              <a:defRPr/>
            </a:pPr>
            <a:endParaRPr lang="en-US" i="0" dirty="0"/>
          </a:p>
          <a:p>
            <a:pPr defTabSz="966612">
              <a:defRPr/>
            </a:pPr>
            <a:r>
              <a:rPr lang="en-US" i="0" dirty="0"/>
              <a:t>Since NGS has written and published the needed preview and </a:t>
            </a:r>
            <a:r>
              <a:rPr lang="en-US" i="0" dirty="0">
                <a:solidFill>
                  <a:srgbClr val="FF0000"/>
                </a:solidFill>
              </a:rPr>
              <a:t>planning</a:t>
            </a:r>
            <a:r>
              <a:rPr lang="en-US" i="0" dirty="0"/>
              <a:t> documents in support of NSRS - this presentation will focus primarily on the </a:t>
            </a:r>
            <a:r>
              <a:rPr lang="en-US" i="0" dirty="0">
                <a:solidFill>
                  <a:srgbClr val="FF0000"/>
                </a:solidFill>
              </a:rPr>
              <a:t>status of the current tools and recent improvements of them.</a:t>
            </a:r>
            <a:endParaRPr lang="en-US" i="0" dirty="0"/>
          </a:p>
          <a:p>
            <a:pPr defTabSz="966612">
              <a:defRPr/>
            </a:pPr>
            <a:endParaRPr lang="en-US" i="0" dirty="0"/>
          </a:p>
          <a:p>
            <a:endParaRPr lang="en-US" i="0"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3</a:t>
            </a:fld>
            <a:endParaRPr lang="en-US" dirty="0"/>
          </a:p>
        </p:txBody>
      </p:sp>
    </p:spTree>
    <p:extLst>
      <p:ext uri="{BB962C8B-B14F-4D97-AF65-F5344CB8AC3E}">
        <p14:creationId xmlns:p14="http://schemas.microsoft.com/office/powerpoint/2010/main" val="1156172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NGS database needs to be maintained in order to be as correct and current as possible.</a:t>
            </a:r>
          </a:p>
          <a:p>
            <a:r>
              <a:rPr lang="en-US" dirty="0"/>
              <a:t>Users can help in several important ways.</a:t>
            </a:r>
          </a:p>
          <a:p>
            <a:pPr marL="181240" indent="-181240">
              <a:buFont typeface="Arial" panose="020B0604020202020204" pitchFamily="34" charset="0"/>
              <a:buChar char="•"/>
            </a:pPr>
            <a:r>
              <a:rPr lang="en-US" dirty="0"/>
              <a:t>Recovery Notes</a:t>
            </a:r>
          </a:p>
          <a:p>
            <a:pPr marL="181240" indent="-181240">
              <a:buFont typeface="Arial" panose="020B0604020202020204" pitchFamily="34" charset="0"/>
              <a:buChar char="•"/>
            </a:pPr>
            <a:r>
              <a:rPr lang="en-US" dirty="0"/>
              <a:t>OPUS Share</a:t>
            </a:r>
          </a:p>
          <a:p>
            <a:pPr marL="181240" indent="-181240">
              <a:buFont typeface="Arial" panose="020B0604020202020204" pitchFamily="34" charset="0"/>
              <a:buChar char="•"/>
            </a:pPr>
            <a:r>
              <a:rPr lang="en-US" dirty="0"/>
              <a:t>OPUS Projects</a:t>
            </a:r>
          </a:p>
          <a:p>
            <a:pPr marL="181240" indent="-181240">
              <a:buFont typeface="Arial" panose="020B0604020202020204" pitchFamily="34" charset="0"/>
              <a:buChar char="•"/>
            </a:pPr>
            <a:r>
              <a:rPr lang="en-US" dirty="0"/>
              <a:t>NCN (CORS) Contributor</a:t>
            </a:r>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30</a:t>
            </a:fld>
            <a:endParaRPr lang="en-US" dirty="0"/>
          </a:p>
        </p:txBody>
      </p:sp>
    </p:spTree>
    <p:extLst>
      <p:ext uri="{BB962C8B-B14F-4D97-AF65-F5344CB8AC3E}">
        <p14:creationId xmlns:p14="http://schemas.microsoft.com/office/powerpoint/2010/main" val="220541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solidFill>
                  <a:srgbClr val="FF0000"/>
                </a:solidFill>
              </a:rPr>
              <a:t>The simplest and arguably most important way is submitting a recovery note each time you visit a mark.</a:t>
            </a:r>
          </a:p>
          <a:p>
            <a:endParaRPr lang="en-US" i="0" dirty="0">
              <a:solidFill>
                <a:srgbClr val="FF0000"/>
              </a:solidFill>
            </a:endParaRPr>
          </a:p>
          <a:p>
            <a:r>
              <a:rPr lang="en-US" i="1" dirty="0">
                <a:solidFill>
                  <a:srgbClr val="FF0000"/>
                </a:solidFill>
              </a:rPr>
              <a:t>When you submit </a:t>
            </a:r>
            <a:r>
              <a:rPr lang="en-US" dirty="0"/>
              <a:t>a recovery note, </a:t>
            </a:r>
            <a:r>
              <a:rPr lang="en-US" i="1" dirty="0">
                <a:solidFill>
                  <a:srgbClr val="FF0000"/>
                </a:solidFill>
              </a:rPr>
              <a:t>you will improve </a:t>
            </a:r>
            <a:r>
              <a:rPr lang="en-US" dirty="0"/>
              <a:t>the NGS Database by:</a:t>
            </a:r>
          </a:p>
          <a:p>
            <a:pPr marL="181240" indent="-181240">
              <a:buFont typeface="Arial" panose="020B0604020202020204" pitchFamily="34" charset="0"/>
              <a:buChar char="•"/>
            </a:pPr>
            <a:r>
              <a:rPr lang="en-US" dirty="0"/>
              <a:t>Verifying the mark’s stamping</a:t>
            </a:r>
          </a:p>
          <a:p>
            <a:pPr marL="181240" indent="-181240">
              <a:buFont typeface="Arial" panose="020B0604020202020204" pitchFamily="34" charset="0"/>
              <a:buChar char="•"/>
            </a:pPr>
            <a:r>
              <a:rPr lang="en-US" dirty="0"/>
              <a:t>Updating the mark’s condition and ties to local objects</a:t>
            </a:r>
          </a:p>
          <a:p>
            <a:pPr marL="181240" indent="-181240">
              <a:buFont typeface="Arial" panose="020B0604020202020204" pitchFamily="34" charset="0"/>
              <a:buChar char="•"/>
            </a:pPr>
            <a:r>
              <a:rPr lang="en-US" dirty="0"/>
              <a:t>Updating the scaled lat/lon to a handheld or better GPS location</a:t>
            </a:r>
          </a:p>
          <a:p>
            <a:pPr marL="181240" indent="-181240">
              <a:buFont typeface="Arial" panose="020B0604020202020204" pitchFamily="34" charset="0"/>
              <a:buChar char="•"/>
            </a:pPr>
            <a:r>
              <a:rPr lang="en-US" dirty="0"/>
              <a:t>Updating the “to reach” to reflect current road names and distances</a:t>
            </a:r>
          </a:p>
          <a:p>
            <a:pPr marL="181240" indent="-181240">
              <a:buFont typeface="Arial" panose="020B0604020202020204" pitchFamily="34" charset="0"/>
              <a:buChar char="•"/>
            </a:pPr>
            <a:r>
              <a:rPr lang="en-US" dirty="0"/>
              <a:t>Uploading digital photographs</a:t>
            </a:r>
          </a:p>
          <a:p>
            <a:r>
              <a:rPr lang="en-US" dirty="0"/>
              <a:t>No Recovery Note = No Improvement</a:t>
            </a:r>
          </a:p>
          <a:p>
            <a:r>
              <a:rPr lang="en-US" dirty="0"/>
              <a:t>If you want it to be better, you have to help</a:t>
            </a:r>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31</a:t>
            </a:fld>
            <a:endParaRPr lang="en-US" dirty="0"/>
          </a:p>
        </p:txBody>
      </p:sp>
    </p:spTree>
    <p:extLst>
      <p:ext uri="{BB962C8B-B14F-4D97-AF65-F5344CB8AC3E}">
        <p14:creationId xmlns:p14="http://schemas.microsoft.com/office/powerpoint/2010/main" val="3042471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NGS will not know the current condition, location, nor status of any passive survey mark – unless YOU tell us!</a:t>
            </a:r>
          </a:p>
          <a:p>
            <a:r>
              <a:rPr lang="en-US" dirty="0"/>
              <a:t>So, we need Recovery Notes.</a:t>
            </a:r>
          </a:p>
          <a:p>
            <a:r>
              <a:rPr lang="en-US" dirty="0"/>
              <a:t>Use any of these Tools to submit a recovery note</a:t>
            </a:r>
          </a:p>
          <a:p>
            <a:pPr marL="181240" indent="-181240">
              <a:buFont typeface="Arial" panose="020B0604020202020204" pitchFamily="34" charset="0"/>
              <a:buChar char="•"/>
            </a:pPr>
            <a:r>
              <a:rPr lang="en-US" dirty="0"/>
              <a:t>Online Recovery Tool</a:t>
            </a:r>
          </a:p>
          <a:p>
            <a:pPr marL="181240" indent="-181240">
              <a:buFont typeface="Arial" panose="020B0604020202020204" pitchFamily="34" charset="0"/>
              <a:buChar char="•"/>
            </a:pPr>
            <a:r>
              <a:rPr lang="en-US" dirty="0"/>
              <a:t>DSWorld</a:t>
            </a:r>
          </a:p>
          <a:p>
            <a:pPr marL="181240" indent="-181240">
              <a:buFont typeface="Arial" panose="020B0604020202020204" pitchFamily="34" charset="0"/>
              <a:buChar char="•"/>
            </a:pPr>
            <a:r>
              <a:rPr lang="en-US" dirty="0"/>
              <a:t>WinDesc (note this is required in OPUS PROJECTS submissions)</a:t>
            </a:r>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32</a:t>
            </a:fld>
            <a:endParaRPr lang="en-US" dirty="0"/>
          </a:p>
        </p:txBody>
      </p:sp>
    </p:spTree>
    <p:extLst>
      <p:ext uri="{BB962C8B-B14F-4D97-AF65-F5344CB8AC3E}">
        <p14:creationId xmlns:p14="http://schemas.microsoft.com/office/powerpoint/2010/main" val="3073024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Online Recovery Tool is the easiest to use.</a:t>
            </a:r>
          </a:p>
          <a:p>
            <a:r>
              <a:rPr lang="en-US" dirty="0"/>
              <a:t>Choose the LITE or DETAILED version, </a:t>
            </a:r>
          </a:p>
          <a:p>
            <a:r>
              <a:rPr lang="en-US" dirty="0"/>
              <a:t>then fill in the PID, click into the next field and the form will partially self-fill.</a:t>
            </a:r>
          </a:p>
          <a:p>
            <a:endParaRPr lang="en-US" dirty="0"/>
          </a:p>
          <a:p>
            <a:pPr defTabSz="966612">
              <a:defRPr/>
            </a:pPr>
            <a:r>
              <a:rPr lang="en-US" dirty="0"/>
              <a:t>EDIT the various fields as needed, attach up to 6 photos - (1 close-up, 1 eye-level, &amp; 4 horizon)</a:t>
            </a:r>
          </a:p>
          <a:p>
            <a:endParaRPr lang="en-US" dirty="0"/>
          </a:p>
          <a:p>
            <a:r>
              <a:rPr lang="en-US" dirty="0"/>
              <a:t> Answer the CAPTCHA question, and click Submit.</a:t>
            </a:r>
          </a:p>
          <a:p>
            <a:endParaRPr lang="en-US" dirty="0"/>
          </a:p>
          <a:p>
            <a:r>
              <a:rPr lang="en-US" dirty="0"/>
              <a:t>Allow about 20 days for approval.</a:t>
            </a:r>
          </a:p>
          <a:p>
            <a:endParaRPr lang="en-US" dirty="0"/>
          </a:p>
          <a:p>
            <a:r>
              <a:rPr lang="en-US" dirty="0"/>
              <a:t>Please note - the Online Recovery Tool is “mobile browser-capable”, but is not a stand-alone “app”.</a:t>
            </a:r>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33</a:t>
            </a:fld>
            <a:endParaRPr lang="en-US" dirty="0"/>
          </a:p>
        </p:txBody>
      </p:sp>
    </p:spTree>
    <p:extLst>
      <p:ext uri="{BB962C8B-B14F-4D97-AF65-F5344CB8AC3E}">
        <p14:creationId xmlns:p14="http://schemas.microsoft.com/office/powerpoint/2010/main" val="3379584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DSWorld software allows you to upload recovery notes and digital photos.</a:t>
            </a:r>
          </a:p>
          <a:p>
            <a:r>
              <a:rPr lang="en-US" dirty="0"/>
              <a:t>Allow about 20 days for approval.</a:t>
            </a:r>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34</a:t>
            </a:fld>
            <a:endParaRPr lang="en-US" dirty="0"/>
          </a:p>
        </p:txBody>
      </p:sp>
    </p:spTree>
    <p:extLst>
      <p:ext uri="{BB962C8B-B14F-4D97-AF65-F5344CB8AC3E}">
        <p14:creationId xmlns:p14="http://schemas.microsoft.com/office/powerpoint/2010/main" val="31475143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Recovery Notes can be submitted using WinDesc, </a:t>
            </a:r>
          </a:p>
          <a:p>
            <a:r>
              <a:rPr lang="en-US" dirty="0"/>
              <a:t>But, NGS prefers the Online Mark Recovery Form.</a:t>
            </a:r>
          </a:p>
          <a:p>
            <a:r>
              <a:rPr lang="en-US" dirty="0"/>
              <a:t>WinDesc is required when submitting projects via OPUS PROJECTS</a:t>
            </a:r>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35</a:t>
            </a:fld>
            <a:endParaRPr lang="en-US" dirty="0"/>
          </a:p>
        </p:txBody>
      </p:sp>
    </p:spTree>
    <p:extLst>
      <p:ext uri="{BB962C8B-B14F-4D97-AF65-F5344CB8AC3E}">
        <p14:creationId xmlns:p14="http://schemas.microsoft.com/office/powerpoint/2010/main" val="21045455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improve the NGS’ knowledge base and improve certain tools by submitting one or more OPUS SHARE’s on recovered marks.</a:t>
            </a:r>
          </a:p>
          <a:p>
            <a:r>
              <a:rPr lang="en-US" dirty="0"/>
              <a:t>NGS will use the data to:</a:t>
            </a:r>
          </a:p>
          <a:p>
            <a:pPr marL="171450" lvl="0" indent="-171450">
              <a:buFont typeface="Arial" panose="020B0604020202020204" pitchFamily="34" charset="0"/>
              <a:buChar char="•"/>
            </a:pPr>
            <a:r>
              <a:rPr lang="en-US" dirty="0"/>
              <a:t>Verify or improve geoid models and</a:t>
            </a:r>
          </a:p>
          <a:p>
            <a:pPr marL="171450" lvl="0" indent="-171450">
              <a:buFont typeface="Arial" panose="020B0604020202020204" pitchFamily="34" charset="0"/>
              <a:buChar char="•"/>
            </a:pPr>
            <a:r>
              <a:rPr lang="en-US" dirty="0"/>
              <a:t>Contribute to the vertical datum transformation tool</a:t>
            </a:r>
          </a:p>
          <a:p>
            <a:r>
              <a:rPr lang="en-US" dirty="0"/>
              <a:t>See OPUS Share’s  </a:t>
            </a:r>
            <a:r>
              <a:rPr lang="en-US" i="1" dirty="0"/>
              <a:t>“about OPUS” </a:t>
            </a:r>
            <a:r>
              <a:rPr lang="en-US" dirty="0"/>
              <a:t>page, </a:t>
            </a:r>
          </a:p>
          <a:p>
            <a:r>
              <a:rPr lang="en-US" dirty="0"/>
              <a:t>then look for the “</a:t>
            </a:r>
            <a:r>
              <a:rPr lang="en-US" i="1" dirty="0"/>
              <a:t>sharing your OPUS solution” </a:t>
            </a:r>
            <a:r>
              <a:rPr lang="en-US" i="0" dirty="0"/>
              <a:t>section</a:t>
            </a:r>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36</a:t>
            </a:fld>
            <a:endParaRPr lang="en-US" dirty="0"/>
          </a:p>
        </p:txBody>
      </p:sp>
    </p:spTree>
    <p:extLst>
      <p:ext uri="{BB962C8B-B14F-4D97-AF65-F5344CB8AC3E}">
        <p14:creationId xmlns:p14="http://schemas.microsoft.com/office/powerpoint/2010/main" val="40025049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In addition to the webpages, NGS has made available a 10 minute video which summarizes the process.</a:t>
            </a:r>
          </a:p>
          <a:p>
            <a:pPr defTabSz="966612">
              <a:defRPr/>
            </a:pPr>
            <a:r>
              <a:rPr lang="en-US" dirty="0"/>
              <a:t>See “How to Submit an OPUS Share Observation” tutorial at the link shown on the screen.</a:t>
            </a:r>
          </a:p>
        </p:txBody>
      </p:sp>
      <p:sp>
        <p:nvSpPr>
          <p:cNvPr id="4" name="Slide Number Placeholder 3"/>
          <p:cNvSpPr>
            <a:spLocks noGrp="1"/>
          </p:cNvSpPr>
          <p:nvPr>
            <p:ph type="sldNum" sz="quarter" idx="5"/>
          </p:nvPr>
        </p:nvSpPr>
        <p:spPr/>
        <p:txBody>
          <a:bodyPr/>
          <a:lstStyle/>
          <a:p>
            <a:fld id="{87912503-6F60-4ACD-89B3-40A088C4ED6B}" type="slidenum">
              <a:rPr lang="en-US" smtClean="0"/>
              <a:t>37</a:t>
            </a:fld>
            <a:endParaRPr lang="en-US" dirty="0"/>
          </a:p>
        </p:txBody>
      </p:sp>
    </p:spTree>
    <p:extLst>
      <p:ext uri="{BB962C8B-B14F-4D97-AF65-F5344CB8AC3E}">
        <p14:creationId xmlns:p14="http://schemas.microsoft.com/office/powerpoint/2010/main" val="3642266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OPUS PROJECTS </a:t>
            </a:r>
            <a:r>
              <a:rPr lang="en-US" dirty="0"/>
              <a:t>is a major new release by NGS in June 2021</a:t>
            </a:r>
          </a:p>
          <a:p>
            <a:endParaRPr lang="en-US" dirty="0"/>
          </a:p>
          <a:p>
            <a:r>
              <a:rPr lang="en-US" dirty="0"/>
              <a:t>Using OPUS PROJECTS, users can submit their survey projects to NGS.</a:t>
            </a:r>
          </a:p>
          <a:p>
            <a:pPr lvl="1"/>
            <a:r>
              <a:rPr lang="en-US" dirty="0"/>
              <a:t>If submitted, reviewed, and accepted, your survey may be published on datasheets.</a:t>
            </a:r>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38</a:t>
            </a:fld>
            <a:endParaRPr lang="en-US" dirty="0"/>
          </a:p>
        </p:txBody>
      </p:sp>
    </p:spTree>
    <p:extLst>
      <p:ext uri="{BB962C8B-B14F-4D97-AF65-F5344CB8AC3E}">
        <p14:creationId xmlns:p14="http://schemas.microsoft.com/office/powerpoint/2010/main" val="9489239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OPUS PROJECTS interface screen.</a:t>
            </a:r>
          </a:p>
          <a:p>
            <a:r>
              <a:rPr lang="en-US" dirty="0"/>
              <a:t>Notice the added controls that support the “Review and Submit to NGS” button.</a:t>
            </a:r>
          </a:p>
        </p:txBody>
      </p:sp>
      <p:sp>
        <p:nvSpPr>
          <p:cNvPr id="4" name="Slide Number Placeholder 3"/>
          <p:cNvSpPr>
            <a:spLocks noGrp="1"/>
          </p:cNvSpPr>
          <p:nvPr>
            <p:ph type="sldNum" sz="quarter" idx="5"/>
          </p:nvPr>
        </p:nvSpPr>
        <p:spPr/>
        <p:txBody>
          <a:bodyPr/>
          <a:lstStyle/>
          <a:p>
            <a:fld id="{87912503-6F60-4ACD-89B3-40A088C4ED6B}" type="slidenum">
              <a:rPr lang="en-US" smtClean="0"/>
              <a:t>39</a:t>
            </a:fld>
            <a:endParaRPr lang="en-US" dirty="0"/>
          </a:p>
        </p:txBody>
      </p:sp>
    </p:spTree>
    <p:extLst>
      <p:ext uri="{BB962C8B-B14F-4D97-AF65-F5344CB8AC3E}">
        <p14:creationId xmlns:p14="http://schemas.microsoft.com/office/powerpoint/2010/main" val="3890091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presentation will be a guide to the </a:t>
            </a:r>
            <a:r>
              <a:rPr lang="en-US" i="1" dirty="0">
                <a:solidFill>
                  <a:srgbClr val="FF0000"/>
                </a:solidFill>
              </a:rPr>
              <a:t>location and content </a:t>
            </a:r>
            <a:r>
              <a:rPr lang="en-US" dirty="0"/>
              <a:t>of the many online NGS Tools.</a:t>
            </a:r>
          </a:p>
          <a:p>
            <a:endParaRPr lang="en-US" dirty="0"/>
          </a:p>
          <a:p>
            <a:r>
              <a:rPr lang="en-US" dirty="0"/>
              <a:t>However, the scope will not allow for in-depth exploration of any single tool, since NGS is focusing on making sure you have </a:t>
            </a:r>
            <a:r>
              <a:rPr lang="en-US" i="1" dirty="0">
                <a:solidFill>
                  <a:srgbClr val="FF0000"/>
                </a:solidFill>
              </a:rPr>
              <a:t>on-demand resources for self-training</a:t>
            </a:r>
            <a:r>
              <a:rPr lang="en-US" dirty="0"/>
              <a:t>.</a:t>
            </a:r>
          </a:p>
          <a:p>
            <a:endParaRPr lang="en-US" dirty="0"/>
          </a:p>
          <a:p>
            <a:r>
              <a:rPr lang="en-US" dirty="0"/>
              <a:t>Our goal is that you will learn about the existence and the location of the </a:t>
            </a:r>
            <a:r>
              <a:rPr lang="en-US" i="1" dirty="0">
                <a:solidFill>
                  <a:srgbClr val="FF0000"/>
                </a:solidFill>
              </a:rPr>
              <a:t>tools that you need </a:t>
            </a:r>
            <a:r>
              <a:rPr lang="en-US" dirty="0"/>
              <a:t>for your job.</a:t>
            </a:r>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4</a:t>
            </a:fld>
            <a:endParaRPr lang="en-US" dirty="0"/>
          </a:p>
        </p:txBody>
      </p:sp>
    </p:spTree>
    <p:extLst>
      <p:ext uri="{BB962C8B-B14F-4D97-AF65-F5344CB8AC3E}">
        <p14:creationId xmlns:p14="http://schemas.microsoft.com/office/powerpoint/2010/main" val="1293203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OPUS PROJECTS can be used to process multiple observations on a single mark or on multiple marks, and give users more control over how the survey is tied to the NSRS.</a:t>
            </a:r>
          </a:p>
          <a:p>
            <a:pPr lvl="1"/>
            <a:r>
              <a:rPr lang="en-US" dirty="0"/>
              <a:t>Choose “Submit to NGS” to create </a:t>
            </a:r>
            <a:r>
              <a:rPr lang="en-US" dirty="0">
                <a:solidFill>
                  <a:srgbClr val="FF0000"/>
                </a:solidFill>
              </a:rPr>
              <a:t>new</a:t>
            </a:r>
            <a:r>
              <a:rPr lang="en-US" dirty="0"/>
              <a:t> geodetic control</a:t>
            </a:r>
          </a:p>
          <a:p>
            <a:pPr lvl="1"/>
            <a:r>
              <a:rPr lang="en-US" dirty="0"/>
              <a:t>Replaces “bluebook” procedures and software</a:t>
            </a:r>
          </a:p>
          <a:p>
            <a:pPr lvl="1"/>
            <a:r>
              <a:rPr lang="en-US" dirty="0"/>
              <a:t>Some training is needed.</a:t>
            </a:r>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40</a:t>
            </a:fld>
            <a:endParaRPr lang="en-US" dirty="0"/>
          </a:p>
        </p:txBody>
      </p:sp>
    </p:spTree>
    <p:extLst>
      <p:ext uri="{BB962C8B-B14F-4D97-AF65-F5344CB8AC3E}">
        <p14:creationId xmlns:p14="http://schemas.microsoft.com/office/powerpoint/2010/main" val="32460373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using OPUS PROJECTS, you should consult the initial self-help links shown on the slide.</a:t>
            </a:r>
          </a:p>
          <a:p>
            <a:r>
              <a:rPr lang="en-US" dirty="0"/>
              <a:t>In particular, see</a:t>
            </a:r>
          </a:p>
          <a:p>
            <a:r>
              <a:rPr lang="en-US" dirty="0"/>
              <a:t>“What is OPUS PROJECTS” video by Dan Martin, NGS Advisor in Northeast Region (11.5 minutes)</a:t>
            </a:r>
            <a:r>
              <a:rPr lang="en-US" i="1" dirty="0">
                <a:solidFill>
                  <a:srgbClr val="FF0000"/>
                </a:solidFill>
              </a:rPr>
              <a:t>	</a:t>
            </a:r>
          </a:p>
          <a:p>
            <a:pPr lvl="0"/>
            <a:r>
              <a:rPr lang="en-US" dirty="0"/>
              <a:t>and</a:t>
            </a:r>
          </a:p>
          <a:p>
            <a:pPr lvl="0"/>
            <a:r>
              <a:rPr lang="en-US" dirty="0"/>
              <a:t>“OPUS Projects Manager's Training Videos” (2.5 hours)</a:t>
            </a:r>
          </a:p>
          <a:p>
            <a:r>
              <a:rPr lang="en-US" dirty="0"/>
              <a:t>Then enroll in a free online training class at the NGS Testing and Training Center.</a:t>
            </a:r>
          </a:p>
        </p:txBody>
      </p:sp>
      <p:sp>
        <p:nvSpPr>
          <p:cNvPr id="4" name="Slide Number Placeholder 3"/>
          <p:cNvSpPr>
            <a:spLocks noGrp="1"/>
          </p:cNvSpPr>
          <p:nvPr>
            <p:ph type="sldNum" sz="quarter" idx="5"/>
          </p:nvPr>
        </p:nvSpPr>
        <p:spPr/>
        <p:txBody>
          <a:bodyPr/>
          <a:lstStyle/>
          <a:p>
            <a:fld id="{87912503-6F60-4ACD-89B3-40A088C4ED6B}" type="slidenum">
              <a:rPr lang="en-US" smtClean="0"/>
              <a:t>41</a:t>
            </a:fld>
            <a:endParaRPr lang="en-US" dirty="0"/>
          </a:p>
        </p:txBody>
      </p:sp>
    </p:spTree>
    <p:extLst>
      <p:ext uri="{BB962C8B-B14F-4D97-AF65-F5344CB8AC3E}">
        <p14:creationId xmlns:p14="http://schemas.microsoft.com/office/powerpoint/2010/main" val="3332700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all OPUS actions begin on the OPUS home page.</a:t>
            </a:r>
          </a:p>
        </p:txBody>
      </p:sp>
      <p:sp>
        <p:nvSpPr>
          <p:cNvPr id="4" name="Slide Number Placeholder 3"/>
          <p:cNvSpPr>
            <a:spLocks noGrp="1"/>
          </p:cNvSpPr>
          <p:nvPr>
            <p:ph type="sldNum" sz="quarter" idx="5"/>
          </p:nvPr>
        </p:nvSpPr>
        <p:spPr/>
        <p:txBody>
          <a:bodyPr/>
          <a:lstStyle/>
          <a:p>
            <a:fld id="{87912503-6F60-4ACD-89B3-40A088C4ED6B}" type="slidenum">
              <a:rPr lang="en-US" smtClean="0"/>
              <a:t>42</a:t>
            </a:fld>
            <a:endParaRPr lang="en-US" dirty="0"/>
          </a:p>
        </p:txBody>
      </p:sp>
    </p:spTree>
    <p:extLst>
      <p:ext uri="{BB962C8B-B14F-4D97-AF65-F5344CB8AC3E}">
        <p14:creationId xmlns:p14="http://schemas.microsoft.com/office/powerpoint/2010/main" val="9433788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datum and future datums depend on the NOAA CORS Network (NCN) to provide the highest level of accuracy and reliability.</a:t>
            </a:r>
          </a:p>
          <a:p>
            <a:r>
              <a:rPr lang="en-US" dirty="0"/>
              <a:t>Obtaining data files, metadata, and other information about the CORS network starts at the CORS home page.</a:t>
            </a:r>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43</a:t>
            </a:fld>
            <a:endParaRPr lang="en-US" dirty="0"/>
          </a:p>
        </p:txBody>
      </p:sp>
    </p:spTree>
    <p:extLst>
      <p:ext uri="{BB962C8B-B14F-4D97-AF65-F5344CB8AC3E}">
        <p14:creationId xmlns:p14="http://schemas.microsoft.com/office/powerpoint/2010/main" val="13705199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Popular links are </a:t>
            </a:r>
          </a:p>
          <a:p>
            <a:pPr marL="181240" indent="-181240">
              <a:buFont typeface="Arial" panose="020B0604020202020204" pitchFamily="34" charset="0"/>
              <a:buChar char="•"/>
            </a:pPr>
            <a:r>
              <a:rPr lang="en-US" dirty="0"/>
              <a:t>Search by CORS ID</a:t>
            </a:r>
          </a:p>
          <a:p>
            <a:pPr marL="181240" indent="-181240">
              <a:buFont typeface="Arial" panose="020B0604020202020204" pitchFamily="34" charset="0"/>
              <a:buChar char="•"/>
            </a:pPr>
            <a:r>
              <a:rPr lang="en-US" dirty="0"/>
              <a:t>The NCN Map</a:t>
            </a:r>
          </a:p>
          <a:p>
            <a:pPr marL="181240" indent="-181240">
              <a:buFont typeface="Arial" panose="020B0604020202020204" pitchFamily="34" charset="0"/>
              <a:buChar char="•"/>
            </a:pPr>
            <a:r>
              <a:rPr lang="en-US" dirty="0"/>
              <a:t>Obtain data files </a:t>
            </a:r>
          </a:p>
          <a:p>
            <a:pPr marL="664546" lvl="1" indent="-181240">
              <a:buFont typeface="Arial" panose="020B0604020202020204" pitchFamily="34" charset="0"/>
              <a:buChar char="•"/>
            </a:pPr>
            <a:r>
              <a:rPr lang="en-US" dirty="0"/>
              <a:t>(note that FTP has been replaced by HTTPS)</a:t>
            </a:r>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44</a:t>
            </a:fld>
            <a:endParaRPr lang="en-US" dirty="0"/>
          </a:p>
        </p:txBody>
      </p:sp>
    </p:spTree>
    <p:extLst>
      <p:ext uri="{BB962C8B-B14F-4D97-AF65-F5344CB8AC3E}">
        <p14:creationId xmlns:p14="http://schemas.microsoft.com/office/powerpoint/2010/main" val="20984065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your state on the NCN CORS Map.</a:t>
            </a:r>
          </a:p>
          <a:p>
            <a:r>
              <a:rPr lang="en-US" dirty="0"/>
              <a:t>If there are gaps in CORS coverage perhaps you can fill the gap.</a:t>
            </a:r>
          </a:p>
        </p:txBody>
      </p:sp>
      <p:sp>
        <p:nvSpPr>
          <p:cNvPr id="4" name="Slide Number Placeholder 3"/>
          <p:cNvSpPr>
            <a:spLocks noGrp="1"/>
          </p:cNvSpPr>
          <p:nvPr>
            <p:ph type="sldNum" sz="quarter" idx="5"/>
          </p:nvPr>
        </p:nvSpPr>
        <p:spPr/>
        <p:txBody>
          <a:bodyPr/>
          <a:lstStyle/>
          <a:p>
            <a:fld id="{87912503-6F60-4ACD-89B3-40A088C4ED6B}" type="slidenum">
              <a:rPr lang="en-US" smtClean="0"/>
              <a:t>45</a:t>
            </a:fld>
            <a:endParaRPr lang="en-US" dirty="0"/>
          </a:p>
        </p:txBody>
      </p:sp>
    </p:spTree>
    <p:extLst>
      <p:ext uri="{BB962C8B-B14F-4D97-AF65-F5344CB8AC3E}">
        <p14:creationId xmlns:p14="http://schemas.microsoft.com/office/powerpoint/2010/main" val="19702915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OPUS-Rapid Static will be improved as gaps are filled.</a:t>
            </a:r>
          </a:p>
          <a:p>
            <a:r>
              <a:rPr lang="en-US" dirty="0"/>
              <a:t>Note the lower accuracy in areas of less-dense CORS coverage</a:t>
            </a:r>
          </a:p>
          <a:p>
            <a:pPr defTabSz="966612">
              <a:defRPr/>
            </a:pPr>
            <a:endParaRPr lang="en-US" dirty="0"/>
          </a:p>
          <a:p>
            <a:pPr defTabSz="966612">
              <a:defRPr/>
            </a:pPr>
            <a:r>
              <a:rPr lang="en-US" dirty="0"/>
              <a:t>Consult the NGS CORS Team to discuss your options.</a:t>
            </a:r>
          </a:p>
          <a:p>
            <a:pPr defTabSz="966612">
              <a:defRPr/>
            </a:pPr>
            <a:endParaRPr lang="en-US" dirty="0"/>
          </a:p>
          <a:p>
            <a:pPr defTabSz="966612">
              <a:defRPr/>
            </a:pPr>
            <a:r>
              <a:rPr lang="en-US" dirty="0"/>
              <a:t>Dave!</a:t>
            </a:r>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46</a:t>
            </a:fld>
            <a:endParaRPr lang="en-US" dirty="0"/>
          </a:p>
        </p:txBody>
      </p:sp>
    </p:spTree>
    <p:extLst>
      <p:ext uri="{BB962C8B-B14F-4D97-AF65-F5344CB8AC3E}">
        <p14:creationId xmlns:p14="http://schemas.microsoft.com/office/powerpoint/2010/main" val="35278232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Legacy data management is an ongoing need that supports former datums and will continue to be needed in the future datum.</a:t>
            </a:r>
          </a:p>
          <a:p>
            <a:r>
              <a:rPr lang="en-US" dirty="0"/>
              <a:t>NGS has reviewed its legacy data conversion tools and created a new tool (called NCAT) to organize the process and put it online.</a:t>
            </a:r>
          </a:p>
          <a:p>
            <a:r>
              <a:rPr lang="en-US" dirty="0"/>
              <a:t>VDATUM remains in place to support other useful datums.</a:t>
            </a:r>
          </a:p>
        </p:txBody>
      </p:sp>
      <p:sp>
        <p:nvSpPr>
          <p:cNvPr id="4" name="Slide Number Placeholder 3"/>
          <p:cNvSpPr>
            <a:spLocks noGrp="1"/>
          </p:cNvSpPr>
          <p:nvPr>
            <p:ph type="sldNum" sz="quarter" idx="5"/>
          </p:nvPr>
        </p:nvSpPr>
        <p:spPr/>
        <p:txBody>
          <a:bodyPr/>
          <a:lstStyle/>
          <a:p>
            <a:fld id="{87912503-6F60-4ACD-89B3-40A088C4ED6B}" type="slidenum">
              <a:rPr lang="en-US" smtClean="0"/>
              <a:t>47</a:t>
            </a:fld>
            <a:endParaRPr lang="en-US" dirty="0"/>
          </a:p>
        </p:txBody>
      </p:sp>
    </p:spTree>
    <p:extLst>
      <p:ext uri="{BB962C8B-B14F-4D97-AF65-F5344CB8AC3E}">
        <p14:creationId xmlns:p14="http://schemas.microsoft.com/office/powerpoint/2010/main" val="41434757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NGS has released the NGS Coordinate Conversion and Transformation Tool (or NCAT) – it should be used as the primary tool to convert data among the various HORIZONTAL and VERTICAL datums .</a:t>
            </a:r>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48</a:t>
            </a:fld>
            <a:endParaRPr lang="en-US" dirty="0"/>
          </a:p>
        </p:txBody>
      </p:sp>
    </p:spTree>
    <p:extLst>
      <p:ext uri="{BB962C8B-B14F-4D97-AF65-F5344CB8AC3E}">
        <p14:creationId xmlns:p14="http://schemas.microsoft.com/office/powerpoint/2010/main" val="41162703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NCAT supports</a:t>
            </a:r>
          </a:p>
          <a:p>
            <a:r>
              <a:rPr lang="en-US" sz="1300" dirty="0"/>
              <a:t>HORIZONTAL datums &amp; realizations</a:t>
            </a:r>
          </a:p>
          <a:p>
            <a:r>
              <a:rPr lang="en-US" sz="1300" dirty="0"/>
              <a:t>and VERTICAL datums</a:t>
            </a:r>
          </a:p>
          <a:p>
            <a:r>
              <a:rPr lang="en-US" sz="1300" i="1" dirty="0"/>
              <a:t>(and it will support NATRF2022 and NAPGD2022 when they become available).</a:t>
            </a:r>
            <a:endParaRPr lang="en-US" sz="1300" dirty="0"/>
          </a:p>
        </p:txBody>
      </p:sp>
      <p:sp>
        <p:nvSpPr>
          <p:cNvPr id="4" name="Slide Number Placeholder 3"/>
          <p:cNvSpPr>
            <a:spLocks noGrp="1"/>
          </p:cNvSpPr>
          <p:nvPr>
            <p:ph type="sldNum" sz="quarter" idx="5"/>
          </p:nvPr>
        </p:nvSpPr>
        <p:spPr/>
        <p:txBody>
          <a:bodyPr/>
          <a:lstStyle/>
          <a:p>
            <a:fld id="{87912503-6F60-4ACD-89B3-40A088C4ED6B}" type="slidenum">
              <a:rPr lang="en-US" smtClean="0"/>
              <a:t>49</a:t>
            </a:fld>
            <a:endParaRPr lang="en-US" dirty="0"/>
          </a:p>
        </p:txBody>
      </p:sp>
    </p:spTree>
    <p:extLst>
      <p:ext uri="{BB962C8B-B14F-4D97-AF65-F5344CB8AC3E}">
        <p14:creationId xmlns:p14="http://schemas.microsoft.com/office/powerpoint/2010/main" val="778413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At NGS, Science and Detail Matter.</a:t>
            </a:r>
          </a:p>
          <a:p>
            <a:endParaRPr lang="en-US" sz="1300" dirty="0"/>
          </a:p>
          <a:p>
            <a:r>
              <a:rPr lang="en-US" sz="1300" dirty="0">
                <a:solidFill>
                  <a:srgbClr val="000000"/>
                </a:solidFill>
              </a:rPr>
              <a:t>NGS is conducting a comprehensive analysis of its ongoing projects, programs, and resources that are required for the NSRS modernization. </a:t>
            </a:r>
          </a:p>
          <a:p>
            <a:endParaRPr lang="en-US" sz="1300" dirty="0">
              <a:solidFill>
                <a:srgbClr val="000000"/>
              </a:solidFill>
            </a:endParaRPr>
          </a:p>
          <a:p>
            <a:r>
              <a:rPr lang="en-US" sz="1300" dirty="0">
                <a:solidFill>
                  <a:srgbClr val="000000"/>
                </a:solidFill>
              </a:rPr>
              <a:t>Developing a scientifically correct datum and having all the needed data and techniques available has necessitated a delay in the earlier anticipated schedule.</a:t>
            </a:r>
          </a:p>
          <a:p>
            <a:endParaRPr lang="en-US" sz="1300" dirty="0">
              <a:solidFill>
                <a:srgbClr val="000000"/>
              </a:solidFill>
            </a:endParaRPr>
          </a:p>
          <a:p>
            <a:r>
              <a:rPr lang="en-US" sz="1300" dirty="0">
                <a:solidFill>
                  <a:srgbClr val="000000"/>
                </a:solidFill>
              </a:rPr>
              <a:t>The NGS’ “New Datums” page will have periodic updates.</a:t>
            </a:r>
          </a:p>
          <a:p>
            <a:endParaRPr lang="en-US" sz="1300" dirty="0"/>
          </a:p>
          <a:p>
            <a:r>
              <a:rPr lang="en-US" sz="1300" dirty="0"/>
              <a:t>Lynda!</a:t>
            </a:r>
          </a:p>
        </p:txBody>
      </p:sp>
      <p:sp>
        <p:nvSpPr>
          <p:cNvPr id="4" name="Slide Number Placeholder 3"/>
          <p:cNvSpPr>
            <a:spLocks noGrp="1"/>
          </p:cNvSpPr>
          <p:nvPr>
            <p:ph type="sldNum" sz="quarter" idx="5"/>
          </p:nvPr>
        </p:nvSpPr>
        <p:spPr/>
        <p:txBody>
          <a:bodyPr/>
          <a:lstStyle/>
          <a:p>
            <a:fld id="{87912503-6F60-4ACD-89B3-40A088C4ED6B}" type="slidenum">
              <a:rPr lang="en-US" smtClean="0"/>
              <a:t>5</a:t>
            </a:fld>
            <a:endParaRPr lang="en-US" dirty="0"/>
          </a:p>
        </p:txBody>
      </p:sp>
    </p:spTree>
    <p:extLst>
      <p:ext uri="{BB962C8B-B14F-4D97-AF65-F5344CB8AC3E}">
        <p14:creationId xmlns:p14="http://schemas.microsoft.com/office/powerpoint/2010/main" val="3478545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NCAT results are available in flexible ways</a:t>
            </a:r>
          </a:p>
          <a:p>
            <a:pPr defTabSz="966612">
              <a:defRPr/>
            </a:pPr>
            <a:r>
              <a:rPr lang="en-US" sz="1300" dirty="0">
                <a:solidFill>
                  <a:srgbClr val="FF0000"/>
                </a:solidFill>
              </a:rPr>
              <a:t>PDF   XLS   CSV   XML  </a:t>
            </a:r>
          </a:p>
          <a:p>
            <a:r>
              <a:rPr lang="en-US" dirty="0"/>
              <a:t>And on-screen</a:t>
            </a:r>
          </a:p>
        </p:txBody>
      </p:sp>
      <p:sp>
        <p:nvSpPr>
          <p:cNvPr id="4" name="Slide Number Placeholder 3"/>
          <p:cNvSpPr>
            <a:spLocks noGrp="1"/>
          </p:cNvSpPr>
          <p:nvPr>
            <p:ph type="sldNum" sz="quarter" idx="5"/>
          </p:nvPr>
        </p:nvSpPr>
        <p:spPr/>
        <p:txBody>
          <a:bodyPr/>
          <a:lstStyle/>
          <a:p>
            <a:fld id="{87912503-6F60-4ACD-89B3-40A088C4ED6B}" type="slidenum">
              <a:rPr lang="en-US" smtClean="0"/>
              <a:t>50</a:t>
            </a:fld>
            <a:endParaRPr lang="en-US" dirty="0"/>
          </a:p>
        </p:txBody>
      </p:sp>
    </p:spTree>
    <p:extLst>
      <p:ext uri="{BB962C8B-B14F-4D97-AF65-F5344CB8AC3E}">
        <p14:creationId xmlns:p14="http://schemas.microsoft.com/office/powerpoint/2010/main" val="29786016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NCAT will handle single point or multipoint conversions.</a:t>
            </a:r>
          </a:p>
          <a:p>
            <a:r>
              <a:rPr lang="en-US" dirty="0"/>
              <a:t>And web services are available (API)</a:t>
            </a:r>
          </a:p>
          <a:p>
            <a:pPr defTabSz="966612">
              <a:defRPr/>
            </a:pPr>
            <a:r>
              <a:rPr lang="en-US" dirty="0"/>
              <a:t>For large datasets, NGS recommends the </a:t>
            </a:r>
            <a:r>
              <a:rPr lang="en-US" i="1" dirty="0"/>
              <a:t>download</a:t>
            </a:r>
            <a:r>
              <a:rPr lang="en-US" dirty="0"/>
              <a:t> version.</a:t>
            </a:r>
          </a:p>
          <a:p>
            <a:endParaRPr lang="en-US" dirty="0"/>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51</a:t>
            </a:fld>
            <a:endParaRPr lang="en-US" dirty="0"/>
          </a:p>
        </p:txBody>
      </p:sp>
    </p:spTree>
    <p:extLst>
      <p:ext uri="{BB962C8B-B14F-4D97-AF65-F5344CB8AC3E}">
        <p14:creationId xmlns:p14="http://schemas.microsoft.com/office/powerpoint/2010/main" val="11373166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Use VDATUM for other datums.</a:t>
            </a:r>
          </a:p>
          <a:p>
            <a:r>
              <a:rPr lang="en-US" sz="1300" dirty="0" err="1">
                <a:solidFill>
                  <a:srgbClr val="000000"/>
                </a:solidFill>
              </a:rPr>
              <a:t>VDatum</a:t>
            </a:r>
            <a:r>
              <a:rPr lang="en-US" sz="1300" dirty="0">
                <a:solidFill>
                  <a:srgbClr val="000000"/>
                </a:solidFill>
              </a:rPr>
              <a:t> is a free software tool developed jointly by NOAA's </a:t>
            </a:r>
            <a:r>
              <a:rPr lang="en-US" sz="1300" dirty="0">
                <a:solidFill>
                  <a:srgbClr val="24496B"/>
                </a:solidFill>
              </a:rPr>
              <a:t>National Geodetic Survey (NGS) and others</a:t>
            </a:r>
            <a:r>
              <a:rPr lang="en-US" sz="1300" dirty="0">
                <a:solidFill>
                  <a:srgbClr val="000000"/>
                </a:solidFill>
              </a:rPr>
              <a:t>.</a:t>
            </a:r>
          </a:p>
          <a:p>
            <a:r>
              <a:rPr lang="en-US" sz="1300" dirty="0">
                <a:solidFill>
                  <a:srgbClr val="000000"/>
                </a:solidFill>
              </a:rPr>
              <a:t>VDATUM is designed to vertically transform geospatial data among </a:t>
            </a:r>
          </a:p>
          <a:p>
            <a:r>
              <a:rPr lang="en-US" sz="1300" dirty="0">
                <a:solidFill>
                  <a:srgbClr val="000000"/>
                </a:solidFill>
              </a:rPr>
              <a:t>a </a:t>
            </a:r>
            <a:r>
              <a:rPr lang="en-US" sz="1300" i="1" dirty="0">
                <a:solidFill>
                  <a:srgbClr val="FF0000"/>
                </a:solidFill>
              </a:rPr>
              <a:t>variety of tidal, orthometric and ellipsoidal vertical datums </a:t>
            </a:r>
          </a:p>
          <a:p>
            <a:r>
              <a:rPr lang="en-US" sz="1300" dirty="0">
                <a:solidFill>
                  <a:srgbClr val="000000"/>
                </a:solidFill>
              </a:rPr>
              <a:t>allowing users to convert their data from different horizontal/vertical references into a common system and enabling the fusion of diverse geospatial data in desired reference levels.</a:t>
            </a:r>
          </a:p>
          <a:p>
            <a:pPr defTabSz="966612">
              <a:defRPr/>
            </a:pPr>
            <a:endParaRPr lang="en-US" dirty="0">
              <a:solidFill>
                <a:srgbClr val="FF0000"/>
              </a:solidFill>
            </a:endParaRPr>
          </a:p>
          <a:p>
            <a:pPr defTabSz="966612">
              <a:defRPr/>
            </a:pPr>
            <a:r>
              <a:rPr lang="en-US" dirty="0">
                <a:solidFill>
                  <a:srgbClr val="FF0000"/>
                </a:solidFill>
              </a:rPr>
              <a:t>It can be used in online or download versions.</a:t>
            </a:r>
          </a:p>
          <a:p>
            <a:endParaRPr lang="en-US" sz="1300" dirty="0"/>
          </a:p>
          <a:p>
            <a:r>
              <a:rPr lang="en-US" sz="1300" dirty="0"/>
              <a:t>Lynda!</a:t>
            </a:r>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52</a:t>
            </a:fld>
            <a:endParaRPr lang="en-US" dirty="0"/>
          </a:p>
        </p:txBody>
      </p:sp>
    </p:spTree>
    <p:extLst>
      <p:ext uri="{BB962C8B-B14F-4D97-AF65-F5344CB8AC3E}">
        <p14:creationId xmlns:p14="http://schemas.microsoft.com/office/powerpoint/2010/main" val="17699050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rapid fire look at tools and projects that improve the future and the present.</a:t>
            </a:r>
          </a:p>
        </p:txBody>
      </p:sp>
      <p:sp>
        <p:nvSpPr>
          <p:cNvPr id="4" name="Slide Number Placeholder 3"/>
          <p:cNvSpPr>
            <a:spLocks noGrp="1"/>
          </p:cNvSpPr>
          <p:nvPr>
            <p:ph type="sldNum" sz="quarter" idx="5"/>
          </p:nvPr>
        </p:nvSpPr>
        <p:spPr/>
        <p:txBody>
          <a:bodyPr/>
          <a:lstStyle/>
          <a:p>
            <a:fld id="{87912503-6F60-4ACD-89B3-40A088C4ED6B}" type="slidenum">
              <a:rPr lang="en-US" smtClean="0"/>
              <a:t>53</a:t>
            </a:fld>
            <a:endParaRPr lang="en-US" dirty="0"/>
          </a:p>
        </p:txBody>
      </p:sp>
    </p:spTree>
    <p:extLst>
      <p:ext uri="{BB962C8B-B14F-4D97-AF65-F5344CB8AC3E}">
        <p14:creationId xmlns:p14="http://schemas.microsoft.com/office/powerpoint/2010/main" val="29734986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NGS needs some help from you to enhance existing tools and to build new tools for the future.</a:t>
            </a:r>
          </a:p>
          <a:p>
            <a:r>
              <a:rPr lang="en-US" dirty="0"/>
              <a:t>Notably:</a:t>
            </a:r>
          </a:p>
          <a:p>
            <a:pPr marL="181240" indent="-181240">
              <a:buFont typeface="Arial" panose="020B0604020202020204" pitchFamily="34" charset="0"/>
              <a:buChar char="•"/>
            </a:pPr>
            <a:r>
              <a:rPr lang="en-US" dirty="0"/>
              <a:t>GPS on BM </a:t>
            </a:r>
          </a:p>
          <a:p>
            <a:pPr marL="181240" indent="-181240">
              <a:buFont typeface="Arial" panose="020B0604020202020204" pitchFamily="34" charset="0"/>
              <a:buChar char="•"/>
            </a:pPr>
            <a:r>
              <a:rPr lang="en-US" dirty="0"/>
              <a:t>OPUS Share </a:t>
            </a:r>
          </a:p>
          <a:p>
            <a:pPr marL="181240" indent="-181240">
              <a:buFont typeface="Arial" panose="020B0604020202020204" pitchFamily="34" charset="0"/>
              <a:buChar char="•"/>
            </a:pPr>
            <a:r>
              <a:rPr lang="en-US" dirty="0"/>
              <a:t>OPUS Projects</a:t>
            </a:r>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54</a:t>
            </a:fld>
            <a:endParaRPr lang="en-US" dirty="0"/>
          </a:p>
        </p:txBody>
      </p:sp>
    </p:spTree>
    <p:extLst>
      <p:ext uri="{BB962C8B-B14F-4D97-AF65-F5344CB8AC3E}">
        <p14:creationId xmlns:p14="http://schemas.microsoft.com/office/powerpoint/2010/main" val="7685522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“GPS on BM” map shows priority hexagons and priority mark listings</a:t>
            </a:r>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55</a:t>
            </a:fld>
            <a:endParaRPr lang="en-US" dirty="0"/>
          </a:p>
        </p:txBody>
      </p:sp>
    </p:spTree>
    <p:extLst>
      <p:ext uri="{BB962C8B-B14F-4D97-AF65-F5344CB8AC3E}">
        <p14:creationId xmlns:p14="http://schemas.microsoft.com/office/powerpoint/2010/main" val="29457393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If you participate in OPUS SHARE there are 4 important benefits, both now and future.</a:t>
            </a:r>
          </a:p>
          <a:p>
            <a:pPr marL="181240" indent="-181240">
              <a:buFont typeface="Arial" panose="020B0604020202020204" pitchFamily="34" charset="0"/>
              <a:buChar char="•"/>
            </a:pPr>
            <a:r>
              <a:rPr lang="en-US" sz="1300" dirty="0"/>
              <a:t>Establishes useful lat/lon/ellht and ortho height in the current NSRS for use today.</a:t>
            </a:r>
          </a:p>
          <a:p>
            <a:pPr marL="181240" indent="-181240">
              <a:buFont typeface="Arial" panose="020B0604020202020204" pitchFamily="34" charset="0"/>
              <a:buChar char="•"/>
            </a:pPr>
            <a:r>
              <a:rPr lang="en-US" sz="1300" dirty="0"/>
              <a:t>Establishes lat/lon/ellht and ortho height in the future NSRS.  </a:t>
            </a:r>
          </a:p>
          <a:p>
            <a:pPr marL="181240" indent="-181240">
              <a:buFont typeface="Arial" panose="020B0604020202020204" pitchFamily="34" charset="0"/>
              <a:buChar char="•"/>
            </a:pPr>
            <a:r>
              <a:rPr lang="en-US" sz="1300" dirty="0"/>
              <a:t>Updates condition and status of Passive Control </a:t>
            </a:r>
          </a:p>
          <a:p>
            <a:pPr marL="181240" indent="-181240">
              <a:buFont typeface="Arial" panose="020B0604020202020204" pitchFamily="34" charset="0"/>
              <a:buChar char="•"/>
            </a:pPr>
            <a:r>
              <a:rPr lang="en-US" sz="1300" dirty="0"/>
              <a:t>RTN Check Stations for you and others to use</a:t>
            </a:r>
          </a:p>
          <a:p>
            <a:pPr defTabSz="966612">
              <a:defRPr/>
            </a:pPr>
            <a:endParaRPr lang="en-US" sz="1300" dirty="0"/>
          </a:p>
          <a:p>
            <a:pPr defTabSz="966612">
              <a:defRPr/>
            </a:pPr>
            <a:r>
              <a:rPr lang="en-US" sz="1300" dirty="0"/>
              <a:t>In addition, the GPS on BM campaign adds one more important future benefit.</a:t>
            </a:r>
          </a:p>
          <a:p>
            <a:pPr marL="181240" indent="-181240" defTabSz="966612">
              <a:buFont typeface="Arial" panose="020B0604020202020204" pitchFamily="34" charset="0"/>
              <a:buChar char="•"/>
              <a:defRPr/>
            </a:pPr>
            <a:r>
              <a:rPr lang="en-US" sz="1300" dirty="0">
                <a:solidFill>
                  <a:srgbClr val="FF0000"/>
                </a:solidFill>
              </a:rPr>
              <a:t>Local improvements to the 2022 Transformation Tool</a:t>
            </a:r>
            <a:r>
              <a:rPr lang="en-US" sz="1300" dirty="0">
                <a:solidFill>
                  <a:srgbClr val="333333"/>
                </a:solidFill>
              </a:rPr>
              <a:t>, </a:t>
            </a:r>
          </a:p>
          <a:p>
            <a:pPr defTabSz="966612">
              <a:defRPr/>
            </a:pPr>
            <a:endParaRPr lang="en-US" sz="1300" dirty="0">
              <a:solidFill>
                <a:srgbClr val="333333"/>
              </a:solidFill>
            </a:endParaRPr>
          </a:p>
          <a:p>
            <a:pPr defTabSz="966612">
              <a:defRPr/>
            </a:pPr>
            <a:r>
              <a:rPr lang="en-US" sz="1300" dirty="0">
                <a:solidFill>
                  <a:srgbClr val="333333"/>
                </a:solidFill>
              </a:rPr>
              <a:t>NGS recommends two or more occupations on the same mark to provide full benefits.</a:t>
            </a:r>
          </a:p>
          <a:p>
            <a:pPr marL="181240" indent="-181240" defTabSz="966612">
              <a:buFont typeface="Arial" panose="020B0604020202020204" pitchFamily="34" charset="0"/>
              <a:buChar char="•"/>
              <a:defRPr/>
            </a:pPr>
            <a:endParaRPr lang="en-US" sz="1300" dirty="0">
              <a:solidFill>
                <a:srgbClr val="333333"/>
              </a:solidFill>
            </a:endParaRPr>
          </a:p>
        </p:txBody>
      </p:sp>
      <p:sp>
        <p:nvSpPr>
          <p:cNvPr id="4" name="Slide Number Placeholder 3"/>
          <p:cNvSpPr>
            <a:spLocks noGrp="1"/>
          </p:cNvSpPr>
          <p:nvPr>
            <p:ph type="sldNum" sz="quarter" idx="5"/>
          </p:nvPr>
        </p:nvSpPr>
        <p:spPr/>
        <p:txBody>
          <a:bodyPr/>
          <a:lstStyle/>
          <a:p>
            <a:fld id="{87912503-6F60-4ACD-89B3-40A088C4ED6B}" type="slidenum">
              <a:rPr lang="en-US" smtClean="0"/>
              <a:t>56</a:t>
            </a:fld>
            <a:endParaRPr lang="en-US" dirty="0"/>
          </a:p>
        </p:txBody>
      </p:sp>
    </p:spTree>
    <p:extLst>
      <p:ext uri="{BB962C8B-B14F-4D97-AF65-F5344CB8AC3E}">
        <p14:creationId xmlns:p14="http://schemas.microsoft.com/office/powerpoint/2010/main" val="13225811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Here’s an example of a typical OPUS SHARE located in Alexandria MN.</a:t>
            </a:r>
          </a:p>
          <a:p>
            <a:pPr defTabSz="966612">
              <a:defRPr/>
            </a:pPr>
            <a:r>
              <a:rPr lang="en-US" dirty="0"/>
              <a:t>BIG OLE 2011 is a survey mark located near a large statue in the City Park.</a:t>
            </a:r>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57</a:t>
            </a:fld>
            <a:endParaRPr lang="en-US" dirty="0"/>
          </a:p>
        </p:txBody>
      </p:sp>
    </p:spTree>
    <p:extLst>
      <p:ext uri="{BB962C8B-B14F-4D97-AF65-F5344CB8AC3E}">
        <p14:creationId xmlns:p14="http://schemas.microsoft.com/office/powerpoint/2010/main" val="24178968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it provides an updated recovery record of the mark, verifies or improves the lat/lon/ellht/</a:t>
            </a:r>
            <a:r>
              <a:rPr lang="en-US" dirty="0" err="1"/>
              <a:t>orthoht</a:t>
            </a:r>
            <a:r>
              <a:rPr lang="en-US" dirty="0"/>
              <a:t> and provides 2 photos.</a:t>
            </a:r>
          </a:p>
          <a:p>
            <a:r>
              <a:rPr lang="en-US" dirty="0"/>
              <a:t>In this case it makes available a permanent mark of public interest for the local community to use – one of the purposes of OPUS SHARE.</a:t>
            </a:r>
          </a:p>
        </p:txBody>
      </p:sp>
      <p:sp>
        <p:nvSpPr>
          <p:cNvPr id="4" name="Slide Number Placeholder 3"/>
          <p:cNvSpPr>
            <a:spLocks noGrp="1"/>
          </p:cNvSpPr>
          <p:nvPr>
            <p:ph type="sldNum" sz="quarter" idx="5"/>
          </p:nvPr>
        </p:nvSpPr>
        <p:spPr/>
        <p:txBody>
          <a:bodyPr/>
          <a:lstStyle/>
          <a:p>
            <a:fld id="{87912503-6F60-4ACD-89B3-40A088C4ED6B}" type="slidenum">
              <a:rPr lang="en-US" smtClean="0"/>
              <a:t>58</a:t>
            </a:fld>
            <a:endParaRPr lang="en-US" dirty="0"/>
          </a:p>
        </p:txBody>
      </p:sp>
    </p:spTree>
    <p:extLst>
      <p:ext uri="{BB962C8B-B14F-4D97-AF65-F5344CB8AC3E}">
        <p14:creationId xmlns:p14="http://schemas.microsoft.com/office/powerpoint/2010/main" val="9816902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recently released OPUS PROJECTS (version 4.0) allows users to submit their survey project to NGS.</a:t>
            </a:r>
          </a:p>
          <a:p>
            <a:endParaRPr lang="en-US" dirty="0"/>
          </a:p>
          <a:p>
            <a:r>
              <a:rPr lang="en-US" dirty="0"/>
              <a:t>If the project is successfully reviewed and approved by NGS, it will be loaded to the NGS database and become geodetic control.</a:t>
            </a:r>
          </a:p>
          <a:p>
            <a:endParaRPr lang="en-US" dirty="0"/>
          </a:p>
          <a:p>
            <a:r>
              <a:rPr lang="en-US" dirty="0"/>
              <a:t>Review the self-education links and enroll in a free online class to learn how to use OPUS PROJECTS.</a:t>
            </a:r>
          </a:p>
        </p:txBody>
      </p:sp>
      <p:sp>
        <p:nvSpPr>
          <p:cNvPr id="4" name="Slide Number Placeholder 3"/>
          <p:cNvSpPr>
            <a:spLocks noGrp="1"/>
          </p:cNvSpPr>
          <p:nvPr>
            <p:ph type="sldNum" sz="quarter" idx="5"/>
          </p:nvPr>
        </p:nvSpPr>
        <p:spPr/>
        <p:txBody>
          <a:bodyPr/>
          <a:lstStyle/>
          <a:p>
            <a:fld id="{87912503-6F60-4ACD-89B3-40A088C4ED6B}" type="slidenum">
              <a:rPr lang="en-US" smtClean="0"/>
              <a:t>59</a:t>
            </a:fld>
            <a:endParaRPr lang="en-US" dirty="0"/>
          </a:p>
        </p:txBody>
      </p:sp>
    </p:spTree>
    <p:extLst>
      <p:ext uri="{BB962C8B-B14F-4D97-AF65-F5344CB8AC3E}">
        <p14:creationId xmlns:p14="http://schemas.microsoft.com/office/powerpoint/2010/main" val="313609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NGS Webpage is your starting point for all NGS resources and tools.</a:t>
            </a:r>
          </a:p>
          <a:p>
            <a:endParaRPr lang="en-US" dirty="0"/>
          </a:p>
          <a:p>
            <a:r>
              <a:rPr lang="en-US" dirty="0"/>
              <a:t>So, let’s begin there.</a:t>
            </a:r>
          </a:p>
        </p:txBody>
      </p:sp>
      <p:sp>
        <p:nvSpPr>
          <p:cNvPr id="4" name="Slide Number Placeholder 3"/>
          <p:cNvSpPr>
            <a:spLocks noGrp="1"/>
          </p:cNvSpPr>
          <p:nvPr>
            <p:ph type="sldNum" sz="quarter" idx="5"/>
          </p:nvPr>
        </p:nvSpPr>
        <p:spPr/>
        <p:txBody>
          <a:bodyPr/>
          <a:lstStyle/>
          <a:p>
            <a:fld id="{87912503-6F60-4ACD-89B3-40A088C4ED6B}" type="slidenum">
              <a:rPr lang="en-US" smtClean="0"/>
              <a:t>6</a:t>
            </a:fld>
            <a:endParaRPr lang="en-US" dirty="0"/>
          </a:p>
        </p:txBody>
      </p:sp>
    </p:spTree>
    <p:extLst>
      <p:ext uri="{BB962C8B-B14F-4D97-AF65-F5344CB8AC3E}">
        <p14:creationId xmlns:p14="http://schemas.microsoft.com/office/powerpoint/2010/main" val="13851264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Use OPUS SHARE and OPUS PROJECTS to create useful geodetic positions in areas of sparse geodetic control.</a:t>
            </a:r>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60</a:t>
            </a:fld>
            <a:endParaRPr lang="en-US" dirty="0"/>
          </a:p>
        </p:txBody>
      </p:sp>
    </p:spTree>
    <p:extLst>
      <p:ext uri="{BB962C8B-B14F-4D97-AF65-F5344CB8AC3E}">
        <p14:creationId xmlns:p14="http://schemas.microsoft.com/office/powerpoint/2010/main" val="19621746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survey foot should no longer be used after December 31, 2022.</a:t>
            </a:r>
          </a:p>
          <a:p>
            <a:r>
              <a:rPr lang="en-US" dirty="0"/>
              <a:t>Please view the recorded webinar by Dr. Michael Dennis and the other resources listed here.</a:t>
            </a:r>
          </a:p>
        </p:txBody>
      </p:sp>
      <p:sp>
        <p:nvSpPr>
          <p:cNvPr id="4" name="Slide Number Placeholder 3"/>
          <p:cNvSpPr>
            <a:spLocks noGrp="1"/>
          </p:cNvSpPr>
          <p:nvPr>
            <p:ph type="sldNum" sz="quarter" idx="5"/>
          </p:nvPr>
        </p:nvSpPr>
        <p:spPr/>
        <p:txBody>
          <a:bodyPr/>
          <a:lstStyle/>
          <a:p>
            <a:fld id="{87912503-6F60-4ACD-89B3-40A088C4ED6B}" type="slidenum">
              <a:rPr lang="en-US" smtClean="0"/>
              <a:t>61</a:t>
            </a:fld>
            <a:endParaRPr lang="en-US" dirty="0"/>
          </a:p>
        </p:txBody>
      </p:sp>
    </p:spTree>
    <p:extLst>
      <p:ext uri="{BB962C8B-B14F-4D97-AF65-F5344CB8AC3E}">
        <p14:creationId xmlns:p14="http://schemas.microsoft.com/office/powerpoint/2010/main" val="25163877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deprecation of the US Survey Foot will have minimal impact on legacy applications.</a:t>
            </a:r>
          </a:p>
          <a:p>
            <a:r>
              <a:rPr lang="en-US" dirty="0"/>
              <a:t>However, the new NSRS (and its component parts) will NOT use the Survey Foot.</a:t>
            </a:r>
          </a:p>
        </p:txBody>
      </p:sp>
      <p:sp>
        <p:nvSpPr>
          <p:cNvPr id="4" name="Slide Number Placeholder 3"/>
          <p:cNvSpPr>
            <a:spLocks noGrp="1"/>
          </p:cNvSpPr>
          <p:nvPr>
            <p:ph type="sldNum" sz="quarter" idx="5"/>
          </p:nvPr>
        </p:nvSpPr>
        <p:spPr/>
        <p:txBody>
          <a:bodyPr/>
          <a:lstStyle/>
          <a:p>
            <a:fld id="{87912503-6F60-4ACD-89B3-40A088C4ED6B}" type="slidenum">
              <a:rPr lang="en-US" smtClean="0"/>
              <a:t>62</a:t>
            </a:fld>
            <a:endParaRPr lang="en-US" dirty="0"/>
          </a:p>
        </p:txBody>
      </p:sp>
    </p:spTree>
    <p:extLst>
      <p:ext uri="{BB962C8B-B14F-4D97-AF65-F5344CB8AC3E}">
        <p14:creationId xmlns:p14="http://schemas.microsoft.com/office/powerpoint/2010/main" val="37042829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NIST agency webpage has a Frequently Asked Questions (FAQ) regarding the US Survey Foot.</a:t>
            </a:r>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63</a:t>
            </a:fld>
            <a:endParaRPr lang="en-US" dirty="0"/>
          </a:p>
        </p:txBody>
      </p:sp>
    </p:spTree>
    <p:extLst>
      <p:ext uri="{BB962C8B-B14F-4D97-AF65-F5344CB8AC3E}">
        <p14:creationId xmlns:p14="http://schemas.microsoft.com/office/powerpoint/2010/main" val="32026495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The GRAV-D Project is a key to building the gravity-based geoid for NAPGD2022</a:t>
            </a:r>
          </a:p>
          <a:p>
            <a:r>
              <a:rPr lang="en-US" dirty="0"/>
              <a:t>The GRAV-D Project is nearing completion.</a:t>
            </a:r>
          </a:p>
          <a:p>
            <a:r>
              <a:rPr lang="en-US" dirty="0"/>
              <a:t>The GREEN and BLUE shades represent complete or near-complete.</a:t>
            </a:r>
          </a:p>
          <a:p>
            <a:r>
              <a:rPr lang="en-US" dirty="0"/>
              <a:t>The ORANGE is underway, and the WHITE is planned.</a:t>
            </a:r>
          </a:p>
        </p:txBody>
      </p:sp>
      <p:sp>
        <p:nvSpPr>
          <p:cNvPr id="4" name="Slide Number Placeholder 3"/>
          <p:cNvSpPr>
            <a:spLocks noGrp="1"/>
          </p:cNvSpPr>
          <p:nvPr>
            <p:ph type="sldNum" sz="quarter" idx="5"/>
          </p:nvPr>
        </p:nvSpPr>
        <p:spPr/>
        <p:txBody>
          <a:bodyPr/>
          <a:lstStyle/>
          <a:p>
            <a:fld id="{87912503-6F60-4ACD-89B3-40A088C4ED6B}" type="slidenum">
              <a:rPr lang="en-US" smtClean="0"/>
              <a:t>64</a:t>
            </a:fld>
            <a:endParaRPr lang="en-US" dirty="0"/>
          </a:p>
        </p:txBody>
      </p:sp>
    </p:spTree>
    <p:extLst>
      <p:ext uri="{BB962C8B-B14F-4D97-AF65-F5344CB8AC3E}">
        <p14:creationId xmlns:p14="http://schemas.microsoft.com/office/powerpoint/2010/main" val="2370849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NGS has completed 3 Geoid Slope Validation Surveys to prove that the science for the future vertical datum is correct.</a:t>
            </a:r>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65</a:t>
            </a:fld>
            <a:endParaRPr lang="en-US" dirty="0"/>
          </a:p>
        </p:txBody>
      </p:sp>
    </p:spTree>
    <p:extLst>
      <p:ext uri="{BB962C8B-B14F-4D97-AF65-F5344CB8AC3E}">
        <p14:creationId xmlns:p14="http://schemas.microsoft.com/office/powerpoint/2010/main" val="18110601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February 2021, NGS released an update to its EDMI Calibration Baseline Policy, affirming support for one CBL in each state.</a:t>
            </a:r>
          </a:p>
        </p:txBody>
      </p:sp>
      <p:sp>
        <p:nvSpPr>
          <p:cNvPr id="4" name="Slide Number Placeholder 3"/>
          <p:cNvSpPr>
            <a:spLocks noGrp="1"/>
          </p:cNvSpPr>
          <p:nvPr>
            <p:ph type="sldNum" sz="quarter" idx="5"/>
          </p:nvPr>
        </p:nvSpPr>
        <p:spPr/>
        <p:txBody>
          <a:bodyPr/>
          <a:lstStyle/>
          <a:p>
            <a:fld id="{87912503-6F60-4ACD-89B3-40A088C4ED6B}" type="slidenum">
              <a:rPr lang="en-US" smtClean="0"/>
              <a:t>66</a:t>
            </a:fld>
            <a:endParaRPr lang="en-US" dirty="0"/>
          </a:p>
        </p:txBody>
      </p:sp>
    </p:spTree>
    <p:extLst>
      <p:ext uri="{BB962C8B-B14F-4D97-AF65-F5344CB8AC3E}">
        <p14:creationId xmlns:p14="http://schemas.microsoft.com/office/powerpoint/2010/main" val="20951286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carry out its current and future missions, NGS needs talented, dedicated employees.</a:t>
            </a:r>
          </a:p>
          <a:p>
            <a:r>
              <a:rPr lang="en-US" dirty="0"/>
              <a:t>USAJOBS is the gateway to Federal employment.</a:t>
            </a:r>
          </a:p>
          <a:p>
            <a:endParaRPr lang="en-US" dirty="0"/>
          </a:p>
          <a:p>
            <a:r>
              <a:rPr lang="en-US" dirty="0"/>
              <a:t>NOAA has several scholarship opportunities for high school to graduate students.</a:t>
            </a:r>
          </a:p>
        </p:txBody>
      </p:sp>
      <p:sp>
        <p:nvSpPr>
          <p:cNvPr id="4" name="Slide Number Placeholder 3"/>
          <p:cNvSpPr>
            <a:spLocks noGrp="1"/>
          </p:cNvSpPr>
          <p:nvPr>
            <p:ph type="sldNum" sz="quarter" idx="5"/>
          </p:nvPr>
        </p:nvSpPr>
        <p:spPr/>
        <p:txBody>
          <a:bodyPr/>
          <a:lstStyle/>
          <a:p>
            <a:fld id="{87912503-6F60-4ACD-89B3-40A088C4ED6B}" type="slidenum">
              <a:rPr lang="en-US" smtClean="0"/>
              <a:t>67</a:t>
            </a:fld>
            <a:endParaRPr lang="en-US" dirty="0"/>
          </a:p>
        </p:txBody>
      </p:sp>
    </p:spTree>
    <p:extLst>
      <p:ext uri="{BB962C8B-B14F-4D97-AF65-F5344CB8AC3E}">
        <p14:creationId xmlns:p14="http://schemas.microsoft.com/office/powerpoint/2010/main" val="11070144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written guidance from NGS. Particularly:</a:t>
            </a:r>
          </a:p>
          <a:p>
            <a:pPr marL="181240" indent="-181240">
              <a:buFont typeface="Arial" panose="020B0604020202020204" pitchFamily="34" charset="0"/>
              <a:buChar char="•"/>
            </a:pPr>
            <a:r>
              <a:rPr lang="en-US" dirty="0"/>
              <a:t>NEW DATUMS webpage</a:t>
            </a:r>
          </a:p>
          <a:p>
            <a:pPr marL="181240" indent="-181240">
              <a:buFont typeface="Arial" panose="020B0604020202020204" pitchFamily="34" charset="0"/>
              <a:buChar char="•"/>
            </a:pPr>
            <a:r>
              <a:rPr lang="en-US" dirty="0"/>
              <a:t>Blueprints parts 1,2,&amp;3</a:t>
            </a:r>
          </a:p>
          <a:p>
            <a:pPr marL="181240" indent="-181240">
              <a:buFont typeface="Arial" panose="020B0604020202020204" pitchFamily="34" charset="0"/>
              <a:buChar char="•"/>
            </a:pPr>
            <a:r>
              <a:rPr lang="en-US" dirty="0"/>
              <a:t>Presentation Library and Publications Library</a:t>
            </a:r>
          </a:p>
          <a:p>
            <a:pPr marL="181240" indent="-181240">
              <a:buFont typeface="Arial" panose="020B0604020202020204" pitchFamily="34" charset="0"/>
              <a:buChar char="•"/>
            </a:pPr>
            <a:r>
              <a:rPr lang="en-US" dirty="0"/>
              <a:t>NGS Newsletter Subscription Service</a:t>
            </a:r>
          </a:p>
          <a:p>
            <a:pPr marL="181240" indent="-181240">
              <a:buFont typeface="Arial" panose="020B0604020202020204" pitchFamily="34" charset="0"/>
              <a:buChar char="•"/>
            </a:pPr>
            <a:endParaRPr lang="en-US" dirty="0"/>
          </a:p>
          <a:p>
            <a:pPr marL="181240" indent="-181240">
              <a:buFont typeface="Arial" panose="020B0604020202020204" pitchFamily="34" charset="0"/>
              <a:buChar char="•"/>
            </a:pPr>
            <a:r>
              <a:rPr lang="en-US" dirty="0"/>
              <a:t>Dave!</a:t>
            </a:r>
          </a:p>
        </p:txBody>
      </p:sp>
      <p:sp>
        <p:nvSpPr>
          <p:cNvPr id="4" name="Slide Number Placeholder 3"/>
          <p:cNvSpPr>
            <a:spLocks noGrp="1"/>
          </p:cNvSpPr>
          <p:nvPr>
            <p:ph type="sldNum" sz="quarter" idx="5"/>
          </p:nvPr>
        </p:nvSpPr>
        <p:spPr/>
        <p:txBody>
          <a:bodyPr/>
          <a:lstStyle/>
          <a:p>
            <a:fld id="{87912503-6F60-4ACD-89B3-40A088C4ED6B}" type="slidenum">
              <a:rPr lang="en-US" smtClean="0"/>
              <a:t>68</a:t>
            </a:fld>
            <a:endParaRPr lang="en-US" dirty="0"/>
          </a:p>
        </p:txBody>
      </p:sp>
    </p:spTree>
    <p:extLst>
      <p:ext uri="{BB962C8B-B14F-4D97-AF65-F5344CB8AC3E}">
        <p14:creationId xmlns:p14="http://schemas.microsoft.com/office/powerpoint/2010/main" val="2522601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suggestions to become future ready.</a:t>
            </a:r>
          </a:p>
        </p:txBody>
      </p:sp>
      <p:sp>
        <p:nvSpPr>
          <p:cNvPr id="4" name="Slide Number Placeholder 3"/>
          <p:cNvSpPr>
            <a:spLocks noGrp="1"/>
          </p:cNvSpPr>
          <p:nvPr>
            <p:ph type="sldNum" sz="quarter" idx="5"/>
          </p:nvPr>
        </p:nvSpPr>
        <p:spPr/>
        <p:txBody>
          <a:bodyPr/>
          <a:lstStyle/>
          <a:p>
            <a:fld id="{87912503-6F60-4ACD-89B3-40A088C4ED6B}" type="slidenum">
              <a:rPr lang="en-US" smtClean="0"/>
              <a:t>69</a:t>
            </a:fld>
            <a:endParaRPr lang="en-US" dirty="0"/>
          </a:p>
        </p:txBody>
      </p:sp>
    </p:spTree>
    <p:extLst>
      <p:ext uri="{BB962C8B-B14F-4D97-AF65-F5344CB8AC3E}">
        <p14:creationId xmlns:p14="http://schemas.microsoft.com/office/powerpoint/2010/main" val="517544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NGS webpage is organized in 3 sections -</a:t>
            </a:r>
          </a:p>
          <a:p>
            <a:pPr marL="181240" indent="-181240">
              <a:buFont typeface="Arial" panose="020B0604020202020204" pitchFamily="34" charset="0"/>
              <a:buChar char="•"/>
            </a:pPr>
            <a:r>
              <a:rPr lang="en-US" dirty="0"/>
              <a:t>Topic groups – where related subjects are gathered together</a:t>
            </a:r>
          </a:p>
          <a:p>
            <a:pPr marL="181240" indent="-181240">
              <a:buFont typeface="Arial" panose="020B0604020202020204" pitchFamily="34" charset="0"/>
              <a:buChar char="•"/>
            </a:pPr>
            <a:r>
              <a:rPr lang="en-US" dirty="0"/>
              <a:t>Popular topics – which feature often searched for topics with icons, and</a:t>
            </a:r>
          </a:p>
          <a:p>
            <a:pPr marL="181240" indent="-181240">
              <a:buFont typeface="Arial" panose="020B0604020202020204" pitchFamily="34" charset="0"/>
              <a:buChar char="•"/>
            </a:pPr>
            <a:r>
              <a:rPr lang="en-US" dirty="0"/>
              <a:t>Featured/popular links – listed in a newspaper style.</a:t>
            </a:r>
          </a:p>
          <a:p>
            <a:r>
              <a:rPr lang="en-US" dirty="0"/>
              <a:t>Note that some links may be found in several places – example:  the “NGS Data Explorer”</a:t>
            </a:r>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7</a:t>
            </a:fld>
            <a:endParaRPr lang="en-US" dirty="0"/>
          </a:p>
        </p:txBody>
      </p:sp>
    </p:spTree>
    <p:extLst>
      <p:ext uri="{BB962C8B-B14F-4D97-AF65-F5344CB8AC3E}">
        <p14:creationId xmlns:p14="http://schemas.microsoft.com/office/powerpoint/2010/main" val="13748359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Participate in the GPS on BM Campaign (via OPUS SHARE)</a:t>
            </a:r>
          </a:p>
          <a:p>
            <a:pPr marL="181240" indent="-181240">
              <a:buFont typeface="Arial" panose="020B0604020202020204" pitchFamily="34" charset="0"/>
              <a:buChar char="•"/>
            </a:pPr>
            <a:r>
              <a:rPr lang="en-US" dirty="0"/>
              <a:t>OPUS will be the key tool in the future.</a:t>
            </a:r>
          </a:p>
          <a:p>
            <a:pPr marL="664546" lvl="1" indent="-181240">
              <a:buFont typeface="Arial" panose="020B0604020202020204" pitchFamily="34" charset="0"/>
              <a:buChar char="•"/>
            </a:pPr>
            <a:r>
              <a:rPr lang="en-US" dirty="0"/>
              <a:t>So, you should become familiar with all the tools in the OPUS suite</a:t>
            </a:r>
          </a:p>
          <a:p>
            <a:pPr marL="664546" lvl="1" indent="-181240">
              <a:buFont typeface="Arial" panose="020B0604020202020204" pitchFamily="34" charset="0"/>
              <a:buChar char="•"/>
            </a:pPr>
            <a:r>
              <a:rPr lang="en-US" dirty="0"/>
              <a:t>Including how to submit NEW control via OPUS PROJECTS</a:t>
            </a:r>
          </a:p>
          <a:p>
            <a:pPr marL="181240" indent="-181240">
              <a:buFont typeface="Arial" panose="020B0604020202020204" pitchFamily="34" charset="0"/>
              <a:buChar char="•"/>
            </a:pPr>
            <a:r>
              <a:rPr lang="en-US" dirty="0"/>
              <a:t>Learn how to convert and transform data using NCAT.</a:t>
            </a:r>
          </a:p>
          <a:p>
            <a:pPr marL="664546" lvl="1" indent="-181240">
              <a:buFont typeface="Arial" panose="020B0604020202020204" pitchFamily="34" charset="0"/>
              <a:buChar char="•"/>
            </a:pPr>
            <a:r>
              <a:rPr lang="en-US" dirty="0"/>
              <a:t>Review and document the metadata on your current and past surveys!</a:t>
            </a:r>
          </a:p>
          <a:p>
            <a:pPr marL="181240" indent="-181240">
              <a:buFont typeface="Arial" panose="020B0604020202020204" pitchFamily="34" charset="0"/>
              <a:buChar char="•"/>
            </a:pPr>
            <a:r>
              <a:rPr lang="en-US" dirty="0"/>
              <a:t>CORS is the foundation of the NSRS - but there are gaps. </a:t>
            </a:r>
          </a:p>
          <a:p>
            <a:pPr marL="664546" lvl="1" indent="-181240">
              <a:buFont typeface="Arial" panose="020B0604020202020204" pitchFamily="34" charset="0"/>
              <a:buChar char="•"/>
            </a:pPr>
            <a:r>
              <a:rPr lang="en-US" dirty="0"/>
              <a:t>Can you fill gaps in the NOAA CORS Network in your local area?</a:t>
            </a:r>
          </a:p>
          <a:p>
            <a:pPr marL="181240" indent="-181240">
              <a:buFont typeface="Arial" panose="020B0604020202020204" pitchFamily="34" charset="0"/>
              <a:buChar char="•"/>
            </a:pPr>
            <a:r>
              <a:rPr lang="en-US" dirty="0"/>
              <a:t>Read the BLUEPRINTS 1,2,&amp;3</a:t>
            </a:r>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70</a:t>
            </a:fld>
            <a:endParaRPr lang="en-US" dirty="0"/>
          </a:p>
        </p:txBody>
      </p:sp>
    </p:spTree>
    <p:extLst>
      <p:ext uri="{BB962C8B-B14F-4D97-AF65-F5344CB8AC3E}">
        <p14:creationId xmlns:p14="http://schemas.microsoft.com/office/powerpoint/2010/main" val="28460593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a:t>
            </a:r>
            <a:r>
              <a:rPr lang="en-US" i="1" dirty="0">
                <a:solidFill>
                  <a:srgbClr val="FF0000"/>
                </a:solidFill>
              </a:rPr>
              <a:t>you</a:t>
            </a:r>
            <a:r>
              <a:rPr lang="en-US" dirty="0"/>
              <a:t> can make the future better.</a:t>
            </a:r>
          </a:p>
          <a:p>
            <a:pPr marL="664546" lvl="1" indent="-181240">
              <a:buFont typeface="Arial" panose="020B0604020202020204" pitchFamily="34" charset="0"/>
              <a:buChar char="•"/>
            </a:pPr>
            <a:r>
              <a:rPr lang="en-US" dirty="0"/>
              <a:t>OPUS SHARE submissions (which includes GPS on BM)</a:t>
            </a:r>
          </a:p>
          <a:p>
            <a:pPr marL="1147852" lvl="2" indent="-181240">
              <a:buFont typeface="Arial" panose="020B0604020202020204" pitchFamily="34" charset="0"/>
              <a:buChar char="•"/>
            </a:pPr>
            <a:r>
              <a:rPr lang="en-US" dirty="0"/>
              <a:t>create useful geodetic coordinates on local marks for use </a:t>
            </a:r>
            <a:r>
              <a:rPr lang="en-US" i="1" dirty="0">
                <a:solidFill>
                  <a:srgbClr val="FF0000"/>
                </a:solidFill>
              </a:rPr>
              <a:t>today</a:t>
            </a:r>
            <a:r>
              <a:rPr lang="en-US" dirty="0">
                <a:solidFill>
                  <a:srgbClr val="FF0000"/>
                </a:solidFill>
              </a:rPr>
              <a:t> </a:t>
            </a:r>
            <a:r>
              <a:rPr lang="en-US" dirty="0"/>
              <a:t>and in the </a:t>
            </a:r>
            <a:r>
              <a:rPr lang="en-US" i="1" dirty="0">
                <a:solidFill>
                  <a:srgbClr val="FF0000"/>
                </a:solidFill>
              </a:rPr>
              <a:t>future.</a:t>
            </a:r>
          </a:p>
          <a:p>
            <a:pPr marL="1147852" lvl="2" indent="-181240">
              <a:buFont typeface="Arial" panose="020B0604020202020204" pitchFamily="34" charset="0"/>
              <a:buChar char="•"/>
            </a:pPr>
            <a:endParaRPr lang="en-US" dirty="0">
              <a:solidFill>
                <a:srgbClr val="FF0000"/>
              </a:solidFill>
            </a:endParaRPr>
          </a:p>
          <a:p>
            <a:pPr marL="664546" lvl="1" indent="-181240">
              <a:buFont typeface="Arial" panose="020B0604020202020204" pitchFamily="34" charset="0"/>
              <a:buChar char="•"/>
            </a:pPr>
            <a:r>
              <a:rPr lang="en-US" dirty="0"/>
              <a:t>OPUS PROJECTS is a powerful least squares analysis of local networks.</a:t>
            </a:r>
          </a:p>
          <a:p>
            <a:pPr marL="1147852" lvl="2" indent="-181240">
              <a:buFont typeface="Arial" panose="020B0604020202020204" pitchFamily="34" charset="0"/>
              <a:buChar char="•"/>
            </a:pPr>
            <a:r>
              <a:rPr lang="en-US" dirty="0"/>
              <a:t>Use optional “SUBMIT to NGS” feature to create geodetic control on local marks for use </a:t>
            </a:r>
            <a:r>
              <a:rPr lang="en-US" i="1" dirty="0">
                <a:solidFill>
                  <a:srgbClr val="FF0000"/>
                </a:solidFill>
              </a:rPr>
              <a:t>today</a:t>
            </a:r>
            <a:r>
              <a:rPr lang="en-US" dirty="0">
                <a:solidFill>
                  <a:srgbClr val="FF0000"/>
                </a:solidFill>
              </a:rPr>
              <a:t> </a:t>
            </a:r>
            <a:r>
              <a:rPr lang="en-US" dirty="0"/>
              <a:t>and in the </a:t>
            </a:r>
            <a:r>
              <a:rPr lang="en-US" i="1" dirty="0">
                <a:solidFill>
                  <a:srgbClr val="FF0000"/>
                </a:solidFill>
              </a:rPr>
              <a:t>future.</a:t>
            </a:r>
          </a:p>
          <a:p>
            <a:pPr marL="1147852" lvl="2" indent="-181240">
              <a:buFont typeface="Arial" panose="020B0604020202020204" pitchFamily="34" charset="0"/>
              <a:buChar char="•"/>
            </a:pPr>
            <a:endParaRPr lang="en-US" dirty="0">
              <a:solidFill>
                <a:srgbClr val="FF0000"/>
              </a:solidFill>
            </a:endParaRPr>
          </a:p>
          <a:p>
            <a:pPr marL="664546" lvl="1" indent="-181240">
              <a:buFont typeface="Arial" panose="020B0604020202020204" pitchFamily="34" charset="0"/>
              <a:buChar char="•"/>
            </a:pPr>
            <a:r>
              <a:rPr lang="en-US" dirty="0"/>
              <a:t>RECOVERY NOTES</a:t>
            </a:r>
          </a:p>
          <a:p>
            <a:pPr marL="1147852" lvl="2" indent="-181240">
              <a:buFont typeface="Arial" panose="020B0604020202020204" pitchFamily="34" charset="0"/>
              <a:buChar char="•"/>
            </a:pPr>
            <a:r>
              <a:rPr lang="en-US" dirty="0"/>
              <a:t>Improve passive mark datasheets </a:t>
            </a:r>
          </a:p>
          <a:p>
            <a:pPr marL="1147852" lvl="2" indent="-181240">
              <a:buFont typeface="Arial" panose="020B0604020202020204" pitchFamily="34" charset="0"/>
              <a:buChar char="•"/>
            </a:pPr>
            <a:endParaRPr lang="en-US" dirty="0"/>
          </a:p>
          <a:p>
            <a:r>
              <a:rPr lang="en-US" dirty="0"/>
              <a:t>Lynda!</a:t>
            </a:r>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71</a:t>
            </a:fld>
            <a:endParaRPr lang="en-US" dirty="0"/>
          </a:p>
        </p:txBody>
      </p:sp>
    </p:spTree>
    <p:extLst>
      <p:ext uri="{BB962C8B-B14F-4D97-AF65-F5344CB8AC3E}">
        <p14:creationId xmlns:p14="http://schemas.microsoft.com/office/powerpoint/2010/main" val="8563647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Contact your NGS Regional Advisor for local questions and support.</a:t>
            </a:r>
          </a:p>
          <a:p>
            <a:pPr defTabSz="966612">
              <a:defRPr/>
            </a:pPr>
            <a:endParaRPr lang="en-US" dirty="0"/>
          </a:p>
          <a:p>
            <a:pPr defTabSz="966612">
              <a:defRPr/>
            </a:pPr>
            <a:r>
              <a:rPr lang="en-US" dirty="0"/>
              <a:t>This is the end of ”</a:t>
            </a:r>
            <a:r>
              <a:rPr lang="en-US" sz="1300" dirty="0"/>
              <a:t>Paving the Road to the Future NSRS.”</a:t>
            </a:r>
            <a:endParaRPr lang="en-US" dirty="0"/>
          </a:p>
          <a:p>
            <a:r>
              <a:rPr lang="en-US" dirty="0"/>
              <a:t>Thank you.</a:t>
            </a:r>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t>72</a:t>
            </a:fld>
            <a:endParaRPr lang="en-US" dirty="0"/>
          </a:p>
        </p:txBody>
      </p:sp>
    </p:spTree>
    <p:extLst>
      <p:ext uri="{BB962C8B-B14F-4D97-AF65-F5344CB8AC3E}">
        <p14:creationId xmlns:p14="http://schemas.microsoft.com/office/powerpoint/2010/main" val="18284097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912503-6F60-4ACD-89B3-40A088C4ED6B}" type="slidenum">
              <a:rPr lang="en-US" smtClean="0"/>
              <a:t>73</a:t>
            </a:fld>
            <a:endParaRPr lang="en-US" dirty="0"/>
          </a:p>
        </p:txBody>
      </p:sp>
    </p:spTree>
    <p:extLst>
      <p:ext uri="{BB962C8B-B14F-4D97-AF65-F5344CB8AC3E}">
        <p14:creationId xmlns:p14="http://schemas.microsoft.com/office/powerpoint/2010/main" val="13436933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912503-6F60-4ACD-89B3-40A088C4ED6B}" type="slidenum">
              <a:rPr lang="en-US" smtClean="0"/>
              <a:t>74</a:t>
            </a:fld>
            <a:endParaRPr lang="en-US" dirty="0"/>
          </a:p>
        </p:txBody>
      </p:sp>
    </p:spTree>
    <p:extLst>
      <p:ext uri="{BB962C8B-B14F-4D97-AF65-F5344CB8AC3E}">
        <p14:creationId xmlns:p14="http://schemas.microsoft.com/office/powerpoint/2010/main" val="2676261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ABOUT NGS Group focuses on high-level general topics that help you learn about the NGS and its mission.</a:t>
            </a:r>
          </a:p>
          <a:p>
            <a:r>
              <a:rPr lang="en-US" dirty="0"/>
              <a:t>The NGS Strategic Plan is posted here – as is the link to the Geodetic Advisors page.</a:t>
            </a:r>
          </a:p>
          <a:p>
            <a:endParaRPr lang="en-US" dirty="0"/>
          </a:p>
          <a:p>
            <a:r>
              <a:rPr lang="en-US" dirty="0"/>
              <a:t>The DATA and IMAGERY Group focuses on various data and imagery that NGS makes available. </a:t>
            </a:r>
          </a:p>
          <a:p>
            <a:r>
              <a:rPr lang="en-US" dirty="0"/>
              <a:t>The NGS Data Explorer is located here and so is recent Storm Imagery.</a:t>
            </a:r>
          </a:p>
        </p:txBody>
      </p:sp>
      <p:sp>
        <p:nvSpPr>
          <p:cNvPr id="4" name="Slide Number Placeholder 3"/>
          <p:cNvSpPr>
            <a:spLocks noGrp="1"/>
          </p:cNvSpPr>
          <p:nvPr>
            <p:ph type="sldNum" sz="quarter" idx="5"/>
          </p:nvPr>
        </p:nvSpPr>
        <p:spPr/>
        <p:txBody>
          <a:bodyPr/>
          <a:lstStyle/>
          <a:p>
            <a:fld id="{87912503-6F60-4ACD-89B3-40A088C4ED6B}" type="slidenum">
              <a:rPr lang="en-US" smtClean="0"/>
              <a:t>8</a:t>
            </a:fld>
            <a:endParaRPr lang="en-US" dirty="0"/>
          </a:p>
        </p:txBody>
      </p:sp>
    </p:spTree>
    <p:extLst>
      <p:ext uri="{BB962C8B-B14F-4D97-AF65-F5344CB8AC3E}">
        <p14:creationId xmlns:p14="http://schemas.microsoft.com/office/powerpoint/2010/main" val="2529233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TOOLS Group focuses on the Tools and Software that are needed for geodetic purposes.</a:t>
            </a:r>
          </a:p>
          <a:p>
            <a:r>
              <a:rPr lang="en-US" dirty="0"/>
              <a:t>OPUS and NCAT are found here.</a:t>
            </a:r>
          </a:p>
          <a:p>
            <a:endParaRPr lang="en-US" dirty="0"/>
          </a:p>
          <a:p>
            <a:r>
              <a:rPr lang="en-US" dirty="0"/>
              <a:t>The SURVEYS Group focuses on supporting materials and descriptions of NGS survey projects.</a:t>
            </a:r>
          </a:p>
          <a:p>
            <a:r>
              <a:rPr lang="en-US" dirty="0"/>
              <a:t>OPUS SHARE, Mark Recovery, and GPS on BM are available here.</a:t>
            </a:r>
          </a:p>
        </p:txBody>
      </p:sp>
      <p:sp>
        <p:nvSpPr>
          <p:cNvPr id="4" name="Slide Number Placeholder 3"/>
          <p:cNvSpPr>
            <a:spLocks noGrp="1"/>
          </p:cNvSpPr>
          <p:nvPr>
            <p:ph type="sldNum" sz="quarter" idx="5"/>
          </p:nvPr>
        </p:nvSpPr>
        <p:spPr/>
        <p:txBody>
          <a:bodyPr/>
          <a:lstStyle/>
          <a:p>
            <a:fld id="{87912503-6F60-4ACD-89B3-40A088C4ED6B}" type="slidenum">
              <a:rPr lang="en-US" smtClean="0"/>
              <a:t>9</a:t>
            </a:fld>
            <a:endParaRPr lang="en-US" dirty="0"/>
          </a:p>
        </p:txBody>
      </p:sp>
    </p:spTree>
    <p:extLst>
      <p:ext uri="{BB962C8B-B14F-4D97-AF65-F5344CB8AC3E}">
        <p14:creationId xmlns:p14="http://schemas.microsoft.com/office/powerpoint/2010/main" val="2386913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514350">
              <a:defRPr b="1"/>
            </a:lvl1pPr>
          </a:lstStyle>
          <a:p>
            <a:r>
              <a:rPr lang="en-US"/>
              <a:t>November 01, 2021</a:t>
            </a:r>
            <a:endParaRPr lang="en-US" dirty="0"/>
          </a:p>
        </p:txBody>
      </p:sp>
      <p:sp>
        <p:nvSpPr>
          <p:cNvPr id="5" name="Footer Placeholder 4"/>
          <p:cNvSpPr>
            <a:spLocks noGrp="1"/>
          </p:cNvSpPr>
          <p:nvPr>
            <p:ph type="ftr" sz="quarter" idx="11"/>
          </p:nvPr>
        </p:nvSpPr>
        <p:spPr/>
        <p:txBody>
          <a:bodyPr/>
          <a:lstStyle>
            <a:lvl1pPr defTabSz="514350">
              <a:defRPr b="1"/>
            </a:lvl1pPr>
          </a:lstStyle>
          <a:p>
            <a:r>
              <a:rPr lang="en-US" dirty="0"/>
              <a:t>Paving the Road to the Future NSRS</a:t>
            </a:r>
          </a:p>
        </p:txBody>
      </p:sp>
      <p:sp>
        <p:nvSpPr>
          <p:cNvPr id="6" name="Slide Number Placeholder 5"/>
          <p:cNvSpPr>
            <a:spLocks noGrp="1"/>
          </p:cNvSpPr>
          <p:nvPr>
            <p:ph type="sldNum" sz="quarter" idx="12"/>
          </p:nvPr>
        </p:nvSpPr>
        <p:spPr/>
        <p:txBody>
          <a:bodyPr/>
          <a:lstStyle>
            <a:lvl1pPr defTabSz="514350">
              <a:defRPr b="1"/>
            </a:lvl1pPr>
          </a:lstStyle>
          <a:p>
            <a:fld id="{D3585DBA-A7BC-4714-94CB-05624E34C4ED}" type="slidenum">
              <a:rPr lang="en-US" smtClean="0"/>
              <a:t>‹#›</a:t>
            </a:fld>
            <a:endParaRPr lang="en-US" dirty="0"/>
          </a:p>
        </p:txBody>
      </p:sp>
    </p:spTree>
    <p:extLst>
      <p:ext uri="{BB962C8B-B14F-4D97-AF65-F5344CB8AC3E}">
        <p14:creationId xmlns:p14="http://schemas.microsoft.com/office/powerpoint/2010/main" val="1139718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514350">
              <a:defRPr b="1"/>
            </a:lvl1pPr>
          </a:lstStyle>
          <a:p>
            <a:r>
              <a:rPr lang="en-US"/>
              <a:t>November 01, 2021</a:t>
            </a:r>
            <a:endParaRPr lang="en-US" dirty="0"/>
          </a:p>
        </p:txBody>
      </p:sp>
      <p:sp>
        <p:nvSpPr>
          <p:cNvPr id="5" name="Footer Placeholder 4"/>
          <p:cNvSpPr>
            <a:spLocks noGrp="1"/>
          </p:cNvSpPr>
          <p:nvPr>
            <p:ph type="ftr" sz="quarter" idx="11"/>
          </p:nvPr>
        </p:nvSpPr>
        <p:spPr/>
        <p:txBody>
          <a:bodyPr/>
          <a:lstStyle>
            <a:lvl1pPr defTabSz="514350">
              <a:defRPr b="1"/>
            </a:lvl1pPr>
          </a:lstStyle>
          <a:p>
            <a:r>
              <a:rPr lang="en-US" dirty="0"/>
              <a:t>Paving the Road to the Future NSRS</a:t>
            </a:r>
          </a:p>
        </p:txBody>
      </p:sp>
      <p:sp>
        <p:nvSpPr>
          <p:cNvPr id="6" name="Slide Number Placeholder 5"/>
          <p:cNvSpPr>
            <a:spLocks noGrp="1"/>
          </p:cNvSpPr>
          <p:nvPr>
            <p:ph type="sldNum" sz="quarter" idx="12"/>
          </p:nvPr>
        </p:nvSpPr>
        <p:spPr/>
        <p:txBody>
          <a:bodyPr/>
          <a:lstStyle>
            <a:lvl1pPr defTabSz="514350">
              <a:defRPr b="1"/>
            </a:lvl1pPr>
          </a:lstStyle>
          <a:p>
            <a:fld id="{D3585DBA-A7BC-4714-94CB-05624E34C4ED}" type="slidenum">
              <a:rPr lang="en-US" smtClean="0"/>
              <a:t>‹#›</a:t>
            </a:fld>
            <a:endParaRPr lang="en-US" dirty="0"/>
          </a:p>
        </p:txBody>
      </p:sp>
    </p:spTree>
    <p:extLst>
      <p:ext uri="{BB962C8B-B14F-4D97-AF65-F5344CB8AC3E}">
        <p14:creationId xmlns:p14="http://schemas.microsoft.com/office/powerpoint/2010/main" val="3502631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514350">
              <a:defRPr b="1"/>
            </a:lvl1pPr>
          </a:lstStyle>
          <a:p>
            <a:r>
              <a:rPr lang="en-US"/>
              <a:t>November 01, 2021</a:t>
            </a:r>
            <a:endParaRPr lang="en-US" dirty="0"/>
          </a:p>
        </p:txBody>
      </p:sp>
      <p:sp>
        <p:nvSpPr>
          <p:cNvPr id="5" name="Footer Placeholder 4"/>
          <p:cNvSpPr>
            <a:spLocks noGrp="1"/>
          </p:cNvSpPr>
          <p:nvPr>
            <p:ph type="ftr" sz="quarter" idx="11"/>
          </p:nvPr>
        </p:nvSpPr>
        <p:spPr/>
        <p:txBody>
          <a:bodyPr/>
          <a:lstStyle>
            <a:lvl1pPr defTabSz="514350">
              <a:defRPr b="1"/>
            </a:lvl1pPr>
          </a:lstStyle>
          <a:p>
            <a:r>
              <a:rPr lang="en-US" dirty="0"/>
              <a:t>Paving the Road to the Future NSRS</a:t>
            </a:r>
          </a:p>
        </p:txBody>
      </p:sp>
      <p:sp>
        <p:nvSpPr>
          <p:cNvPr id="6" name="Slide Number Placeholder 5"/>
          <p:cNvSpPr>
            <a:spLocks noGrp="1"/>
          </p:cNvSpPr>
          <p:nvPr>
            <p:ph type="sldNum" sz="quarter" idx="12"/>
          </p:nvPr>
        </p:nvSpPr>
        <p:spPr/>
        <p:txBody>
          <a:bodyPr/>
          <a:lstStyle>
            <a:lvl1pPr defTabSz="514350">
              <a:defRPr b="1"/>
            </a:lvl1pPr>
          </a:lstStyle>
          <a:p>
            <a:fld id="{D3585DBA-A7BC-4714-94CB-05624E34C4ED}" type="slidenum">
              <a:rPr lang="en-US" smtClean="0"/>
              <a:t>‹#›</a:t>
            </a:fld>
            <a:endParaRPr lang="en-US" dirty="0"/>
          </a:p>
        </p:txBody>
      </p:sp>
    </p:spTree>
    <p:extLst>
      <p:ext uri="{BB962C8B-B14F-4D97-AF65-F5344CB8AC3E}">
        <p14:creationId xmlns:p14="http://schemas.microsoft.com/office/powerpoint/2010/main" val="32750470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November 01, 2021</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lvl1pPr>
              <a:defRPr/>
            </a:lvl1pPr>
          </a:lstStyle>
          <a:p>
            <a:fld id="{3E25B396-140F-4CB9-8A3B-5E1AA3F23722}" type="slidenum">
              <a:rPr lang="en-US" altLang="en-US"/>
              <a:pPr/>
              <a:t>‹#›</a:t>
            </a:fld>
            <a:endParaRPr lang="en-US" altLang="en-US" dirty="0"/>
          </a:p>
        </p:txBody>
      </p:sp>
    </p:spTree>
    <p:extLst>
      <p:ext uri="{BB962C8B-B14F-4D97-AF65-F5344CB8AC3E}">
        <p14:creationId xmlns:p14="http://schemas.microsoft.com/office/powerpoint/2010/main" val="2707431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November 01, 2021</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lvl1pPr>
              <a:defRPr/>
            </a:lvl1pPr>
          </a:lstStyle>
          <a:p>
            <a:fld id="{EB5F5968-2192-4CB3-ABDB-EF83C119BB8E}" type="slidenum">
              <a:rPr lang="en-US" altLang="en-US"/>
              <a:pPr/>
              <a:t>‹#›</a:t>
            </a:fld>
            <a:endParaRPr lang="en-US" altLang="en-US" dirty="0"/>
          </a:p>
        </p:txBody>
      </p:sp>
    </p:spTree>
    <p:extLst>
      <p:ext uri="{BB962C8B-B14F-4D97-AF65-F5344CB8AC3E}">
        <p14:creationId xmlns:p14="http://schemas.microsoft.com/office/powerpoint/2010/main" val="1750098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November 01, 2021</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lvl1pPr>
              <a:defRPr/>
            </a:lvl1pPr>
          </a:lstStyle>
          <a:p>
            <a:fld id="{22DE48A0-8EA5-40AB-B229-3736D82F7E56}" type="slidenum">
              <a:rPr lang="en-US" altLang="en-US"/>
              <a:pPr/>
              <a:t>‹#›</a:t>
            </a:fld>
            <a:endParaRPr lang="en-US" altLang="en-US" dirty="0"/>
          </a:p>
        </p:txBody>
      </p:sp>
    </p:spTree>
    <p:extLst>
      <p:ext uri="{BB962C8B-B14F-4D97-AF65-F5344CB8AC3E}">
        <p14:creationId xmlns:p14="http://schemas.microsoft.com/office/powerpoint/2010/main" val="12300782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November 01, 2021</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7" name="Slide Number Placeholder 5"/>
          <p:cNvSpPr>
            <a:spLocks noGrp="1"/>
          </p:cNvSpPr>
          <p:nvPr>
            <p:ph type="sldNum" sz="quarter" idx="12"/>
          </p:nvPr>
        </p:nvSpPr>
        <p:spPr/>
        <p:txBody>
          <a:bodyPr/>
          <a:lstStyle>
            <a:lvl1pPr>
              <a:defRPr/>
            </a:lvl1pPr>
          </a:lstStyle>
          <a:p>
            <a:fld id="{5A58ECAC-42FE-46A5-A63C-1FC164514073}" type="slidenum">
              <a:rPr lang="en-US" altLang="en-US"/>
              <a:pPr/>
              <a:t>‹#›</a:t>
            </a:fld>
            <a:endParaRPr lang="en-US" altLang="en-US" dirty="0"/>
          </a:p>
        </p:txBody>
      </p:sp>
    </p:spTree>
    <p:extLst>
      <p:ext uri="{BB962C8B-B14F-4D97-AF65-F5344CB8AC3E}">
        <p14:creationId xmlns:p14="http://schemas.microsoft.com/office/powerpoint/2010/main" val="3065165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November 01, 2021</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9" name="Slide Number Placeholder 5"/>
          <p:cNvSpPr>
            <a:spLocks noGrp="1"/>
          </p:cNvSpPr>
          <p:nvPr>
            <p:ph type="sldNum" sz="quarter" idx="12"/>
          </p:nvPr>
        </p:nvSpPr>
        <p:spPr/>
        <p:txBody>
          <a:bodyPr/>
          <a:lstStyle>
            <a:lvl1pPr>
              <a:defRPr/>
            </a:lvl1pPr>
          </a:lstStyle>
          <a:p>
            <a:fld id="{A7E1A877-000F-44F2-A34E-ED477B5F3707}" type="slidenum">
              <a:rPr lang="en-US" altLang="en-US"/>
              <a:pPr/>
              <a:t>‹#›</a:t>
            </a:fld>
            <a:endParaRPr lang="en-US" altLang="en-US" dirty="0"/>
          </a:p>
        </p:txBody>
      </p:sp>
    </p:spTree>
    <p:extLst>
      <p:ext uri="{BB962C8B-B14F-4D97-AF65-F5344CB8AC3E}">
        <p14:creationId xmlns:p14="http://schemas.microsoft.com/office/powerpoint/2010/main" val="128477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November 01, 2021</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5" name="Slide Number Placeholder 5"/>
          <p:cNvSpPr>
            <a:spLocks noGrp="1"/>
          </p:cNvSpPr>
          <p:nvPr>
            <p:ph type="sldNum" sz="quarter" idx="12"/>
          </p:nvPr>
        </p:nvSpPr>
        <p:spPr/>
        <p:txBody>
          <a:bodyPr/>
          <a:lstStyle>
            <a:lvl1pPr>
              <a:defRPr/>
            </a:lvl1pPr>
          </a:lstStyle>
          <a:p>
            <a:fld id="{7F72213E-9E0B-4FCF-BD40-534EFCCD8943}" type="slidenum">
              <a:rPr lang="en-US" altLang="en-US"/>
              <a:pPr/>
              <a:t>‹#›</a:t>
            </a:fld>
            <a:endParaRPr lang="en-US" altLang="en-US" dirty="0"/>
          </a:p>
        </p:txBody>
      </p:sp>
    </p:spTree>
    <p:extLst>
      <p:ext uri="{BB962C8B-B14F-4D97-AF65-F5344CB8AC3E}">
        <p14:creationId xmlns:p14="http://schemas.microsoft.com/office/powerpoint/2010/main" val="27162077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November 01, 2021</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4" name="Slide Number Placeholder 5"/>
          <p:cNvSpPr>
            <a:spLocks noGrp="1"/>
          </p:cNvSpPr>
          <p:nvPr>
            <p:ph type="sldNum" sz="quarter" idx="12"/>
          </p:nvPr>
        </p:nvSpPr>
        <p:spPr/>
        <p:txBody>
          <a:bodyPr/>
          <a:lstStyle>
            <a:lvl1pPr>
              <a:defRPr/>
            </a:lvl1pPr>
          </a:lstStyle>
          <a:p>
            <a:fld id="{7EAA9B20-142B-4CDE-B3D6-B0872C9C151A}" type="slidenum">
              <a:rPr lang="en-US" altLang="en-US"/>
              <a:pPr/>
              <a:t>‹#›</a:t>
            </a:fld>
            <a:endParaRPr lang="en-US" altLang="en-US" dirty="0"/>
          </a:p>
        </p:txBody>
      </p:sp>
    </p:spTree>
    <p:extLst>
      <p:ext uri="{BB962C8B-B14F-4D97-AF65-F5344CB8AC3E}">
        <p14:creationId xmlns:p14="http://schemas.microsoft.com/office/powerpoint/2010/main" val="2627252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November 01, 2021</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7" name="Slide Number Placeholder 5"/>
          <p:cNvSpPr>
            <a:spLocks noGrp="1"/>
          </p:cNvSpPr>
          <p:nvPr>
            <p:ph type="sldNum" sz="quarter" idx="12"/>
          </p:nvPr>
        </p:nvSpPr>
        <p:spPr/>
        <p:txBody>
          <a:bodyPr/>
          <a:lstStyle>
            <a:lvl1pPr>
              <a:defRPr/>
            </a:lvl1pPr>
          </a:lstStyle>
          <a:p>
            <a:fld id="{24C8B04A-8E39-4EE0-8A43-A2CCAB8E76E1}" type="slidenum">
              <a:rPr lang="en-US" altLang="en-US"/>
              <a:pPr/>
              <a:t>‹#›</a:t>
            </a:fld>
            <a:endParaRPr lang="en-US" altLang="en-US" dirty="0"/>
          </a:p>
        </p:txBody>
      </p:sp>
    </p:spTree>
    <p:extLst>
      <p:ext uri="{BB962C8B-B14F-4D97-AF65-F5344CB8AC3E}">
        <p14:creationId xmlns:p14="http://schemas.microsoft.com/office/powerpoint/2010/main" val="795374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514350">
              <a:defRPr b="1"/>
            </a:lvl1pPr>
          </a:lstStyle>
          <a:p>
            <a:r>
              <a:rPr lang="en-US"/>
              <a:t>November 01, 2021</a:t>
            </a:r>
            <a:endParaRPr lang="en-US" dirty="0"/>
          </a:p>
        </p:txBody>
      </p:sp>
      <p:sp>
        <p:nvSpPr>
          <p:cNvPr id="5" name="Footer Placeholder 4"/>
          <p:cNvSpPr>
            <a:spLocks noGrp="1"/>
          </p:cNvSpPr>
          <p:nvPr>
            <p:ph type="ftr" sz="quarter" idx="11"/>
          </p:nvPr>
        </p:nvSpPr>
        <p:spPr/>
        <p:txBody>
          <a:bodyPr/>
          <a:lstStyle>
            <a:lvl1pPr defTabSz="514350">
              <a:defRPr b="1"/>
            </a:lvl1pPr>
          </a:lstStyle>
          <a:p>
            <a:r>
              <a:rPr lang="en-US" dirty="0"/>
              <a:t>Paving the Road to the Future NSRS</a:t>
            </a:r>
          </a:p>
        </p:txBody>
      </p:sp>
      <p:sp>
        <p:nvSpPr>
          <p:cNvPr id="6" name="Slide Number Placeholder 5"/>
          <p:cNvSpPr>
            <a:spLocks noGrp="1"/>
          </p:cNvSpPr>
          <p:nvPr>
            <p:ph type="sldNum" sz="quarter" idx="12"/>
          </p:nvPr>
        </p:nvSpPr>
        <p:spPr/>
        <p:txBody>
          <a:bodyPr/>
          <a:lstStyle>
            <a:lvl1pPr defTabSz="514350">
              <a:defRPr b="1"/>
            </a:lvl1pPr>
          </a:lstStyle>
          <a:p>
            <a:fld id="{D3585DBA-A7BC-4714-94CB-05624E34C4ED}" type="slidenum">
              <a:rPr lang="en-US" smtClean="0"/>
              <a:t>‹#›</a:t>
            </a:fld>
            <a:endParaRPr lang="en-US" dirty="0"/>
          </a:p>
        </p:txBody>
      </p:sp>
    </p:spTree>
    <p:extLst>
      <p:ext uri="{BB962C8B-B14F-4D97-AF65-F5344CB8AC3E}">
        <p14:creationId xmlns:p14="http://schemas.microsoft.com/office/powerpoint/2010/main" val="1977432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November 01, 2021</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7" name="Slide Number Placeholder 5"/>
          <p:cNvSpPr>
            <a:spLocks noGrp="1"/>
          </p:cNvSpPr>
          <p:nvPr>
            <p:ph type="sldNum" sz="quarter" idx="12"/>
          </p:nvPr>
        </p:nvSpPr>
        <p:spPr/>
        <p:txBody>
          <a:bodyPr/>
          <a:lstStyle>
            <a:lvl1pPr>
              <a:defRPr/>
            </a:lvl1pPr>
          </a:lstStyle>
          <a:p>
            <a:fld id="{CC7DA881-67BA-4986-9876-D8BA85D0619D}" type="slidenum">
              <a:rPr lang="en-US" altLang="en-US"/>
              <a:pPr/>
              <a:t>‹#›</a:t>
            </a:fld>
            <a:endParaRPr lang="en-US" altLang="en-US" dirty="0"/>
          </a:p>
        </p:txBody>
      </p:sp>
    </p:spTree>
    <p:extLst>
      <p:ext uri="{BB962C8B-B14F-4D97-AF65-F5344CB8AC3E}">
        <p14:creationId xmlns:p14="http://schemas.microsoft.com/office/powerpoint/2010/main" val="18002561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November 01, 2021</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lvl1pPr>
              <a:defRPr/>
            </a:lvl1pPr>
          </a:lstStyle>
          <a:p>
            <a:fld id="{6A29030F-1581-46CC-B179-8D91D4DEBB89}" type="slidenum">
              <a:rPr lang="en-US" altLang="en-US"/>
              <a:pPr/>
              <a:t>‹#›</a:t>
            </a:fld>
            <a:endParaRPr lang="en-US" altLang="en-US" dirty="0"/>
          </a:p>
        </p:txBody>
      </p:sp>
    </p:spTree>
    <p:extLst>
      <p:ext uri="{BB962C8B-B14F-4D97-AF65-F5344CB8AC3E}">
        <p14:creationId xmlns:p14="http://schemas.microsoft.com/office/powerpoint/2010/main" val="40388495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November 01, 2021</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lvl1pPr>
              <a:defRPr/>
            </a:lvl1pPr>
          </a:lstStyle>
          <a:p>
            <a:fld id="{D0985D37-6751-43EB-B858-E6B98926AEEB}" type="slidenum">
              <a:rPr lang="en-US" altLang="en-US"/>
              <a:pPr/>
              <a:t>‹#›</a:t>
            </a:fld>
            <a:endParaRPr lang="en-US" altLang="en-US" dirty="0"/>
          </a:p>
        </p:txBody>
      </p:sp>
    </p:spTree>
    <p:extLst>
      <p:ext uri="{BB962C8B-B14F-4D97-AF65-F5344CB8AC3E}">
        <p14:creationId xmlns:p14="http://schemas.microsoft.com/office/powerpoint/2010/main" val="2315435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Header Slid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eader Slid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7"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8" name="Slide Number Placeholder 5"/>
          <p:cNvSpPr>
            <a:spLocks noGrp="1"/>
          </p:cNvSpPr>
          <p:nvPr>
            <p:ph type="sldNum" sz="quarter" idx="12"/>
          </p:nvPr>
        </p:nvSpPr>
        <p:spPr/>
        <p:txBody>
          <a:bodyPr/>
          <a:lstStyle>
            <a:lvl1pPr>
              <a:defRPr/>
            </a:lvl1pPr>
          </a:lstStyle>
          <a:p>
            <a:pPr>
              <a:defRPr/>
            </a:pPr>
            <a:fld id="{0B366B1F-012C-4E31-AB14-A18E7992FCFE}" type="slidenum">
              <a:rPr lang="en-US" altLang="en-US"/>
              <a:pPr>
                <a:defRPr/>
              </a:pPr>
              <a:t>‹#›</a:t>
            </a:fld>
            <a:endParaRPr lang="en-US" altLang="en-US" dirty="0"/>
          </a:p>
        </p:txBody>
      </p:sp>
    </p:spTree>
    <p:extLst>
      <p:ext uri="{BB962C8B-B14F-4D97-AF65-F5344CB8AC3E}">
        <p14:creationId xmlns:p14="http://schemas.microsoft.com/office/powerpoint/2010/main" val="88873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828801"/>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lvl1pPr>
              <a:defRPr/>
            </a:lvl1pPr>
          </a:lstStyle>
          <a:p>
            <a:pPr>
              <a:defRPr/>
            </a:pPr>
            <a:fld id="{A269A303-B593-45E6-8920-67DA3337AB25}" type="slidenum">
              <a:rPr lang="en-US" altLang="en-US" smtClean="0"/>
              <a:pPr>
                <a:defRPr/>
              </a:pPr>
              <a:t>‹#›</a:t>
            </a:fld>
            <a:endParaRPr lang="en-US" altLang="en-US" dirty="0"/>
          </a:p>
        </p:txBody>
      </p:sp>
    </p:spTree>
    <p:extLst>
      <p:ext uri="{BB962C8B-B14F-4D97-AF65-F5344CB8AC3E}">
        <p14:creationId xmlns:p14="http://schemas.microsoft.com/office/powerpoint/2010/main" val="1005565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lvl1pPr>
              <a:defRPr/>
            </a:lvl1pPr>
          </a:lstStyle>
          <a:p>
            <a:pPr>
              <a:defRPr/>
            </a:pPr>
            <a:fld id="{83864427-88BE-4288-AA80-6880B6419519}" type="slidenum">
              <a:rPr lang="en-US" altLang="en-US"/>
              <a:pPr>
                <a:defRPr/>
              </a:pPr>
              <a:t>‹#›</a:t>
            </a:fld>
            <a:endParaRPr lang="en-US" altLang="en-US" dirty="0"/>
          </a:p>
        </p:txBody>
      </p:sp>
    </p:spTree>
    <p:extLst>
      <p:ext uri="{BB962C8B-B14F-4D97-AF65-F5344CB8AC3E}">
        <p14:creationId xmlns:p14="http://schemas.microsoft.com/office/powerpoint/2010/main" val="26422080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7" name="Slide Number Placeholder 5"/>
          <p:cNvSpPr>
            <a:spLocks noGrp="1"/>
          </p:cNvSpPr>
          <p:nvPr>
            <p:ph type="sldNum" sz="quarter" idx="12"/>
          </p:nvPr>
        </p:nvSpPr>
        <p:spPr/>
        <p:txBody>
          <a:bodyPr/>
          <a:lstStyle>
            <a:lvl1pPr>
              <a:defRPr/>
            </a:lvl1pPr>
          </a:lstStyle>
          <a:p>
            <a:pPr>
              <a:defRPr/>
            </a:pPr>
            <a:fld id="{9A93CB1C-6E9B-46EC-AE82-4CCAD02047A8}" type="slidenum">
              <a:rPr lang="en-US" altLang="en-US"/>
              <a:pPr>
                <a:defRPr/>
              </a:pPr>
              <a:t>‹#›</a:t>
            </a:fld>
            <a:endParaRPr lang="en-US" altLang="en-US" dirty="0"/>
          </a:p>
        </p:txBody>
      </p:sp>
    </p:spTree>
    <p:extLst>
      <p:ext uri="{BB962C8B-B14F-4D97-AF65-F5344CB8AC3E}">
        <p14:creationId xmlns:p14="http://schemas.microsoft.com/office/powerpoint/2010/main" val="2572930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8"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9" name="Slide Number Placeholder 5"/>
          <p:cNvSpPr>
            <a:spLocks noGrp="1"/>
          </p:cNvSpPr>
          <p:nvPr>
            <p:ph type="sldNum" sz="quarter" idx="12"/>
          </p:nvPr>
        </p:nvSpPr>
        <p:spPr/>
        <p:txBody>
          <a:bodyPr/>
          <a:lstStyle>
            <a:lvl1pPr>
              <a:defRPr/>
            </a:lvl1pPr>
          </a:lstStyle>
          <a:p>
            <a:pPr>
              <a:defRPr/>
            </a:pPr>
            <a:fld id="{DCCC463B-DC24-4D15-892B-CB6BEEB329FA}" type="slidenum">
              <a:rPr lang="en-US" altLang="en-US"/>
              <a:pPr>
                <a:defRPr/>
              </a:pPr>
              <a:t>‹#›</a:t>
            </a:fld>
            <a:endParaRPr lang="en-US" altLang="en-US" dirty="0"/>
          </a:p>
        </p:txBody>
      </p:sp>
    </p:spTree>
    <p:extLst>
      <p:ext uri="{BB962C8B-B14F-4D97-AF65-F5344CB8AC3E}">
        <p14:creationId xmlns:p14="http://schemas.microsoft.com/office/powerpoint/2010/main" val="42579884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4"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5" name="Slide Number Placeholder 5"/>
          <p:cNvSpPr>
            <a:spLocks noGrp="1"/>
          </p:cNvSpPr>
          <p:nvPr>
            <p:ph type="sldNum" sz="quarter" idx="12"/>
          </p:nvPr>
        </p:nvSpPr>
        <p:spPr/>
        <p:txBody>
          <a:bodyPr/>
          <a:lstStyle>
            <a:lvl1pPr>
              <a:defRPr/>
            </a:lvl1pPr>
          </a:lstStyle>
          <a:p>
            <a:pPr>
              <a:defRPr/>
            </a:pPr>
            <a:fld id="{23566EEE-DC84-4D1F-987F-3E776EDE92C0}" type="slidenum">
              <a:rPr lang="en-US" altLang="en-US"/>
              <a:pPr>
                <a:defRPr/>
              </a:pPr>
              <a:t>‹#›</a:t>
            </a:fld>
            <a:endParaRPr lang="en-US" altLang="en-US" dirty="0"/>
          </a:p>
        </p:txBody>
      </p:sp>
    </p:spTree>
    <p:extLst>
      <p:ext uri="{BB962C8B-B14F-4D97-AF65-F5344CB8AC3E}">
        <p14:creationId xmlns:p14="http://schemas.microsoft.com/office/powerpoint/2010/main" val="4493703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4" name="Slide Number Placeholder 5"/>
          <p:cNvSpPr>
            <a:spLocks noGrp="1"/>
          </p:cNvSpPr>
          <p:nvPr>
            <p:ph type="sldNum" sz="quarter" idx="12"/>
          </p:nvPr>
        </p:nvSpPr>
        <p:spPr/>
        <p:txBody>
          <a:bodyPr/>
          <a:lstStyle>
            <a:lvl1pPr>
              <a:defRPr/>
            </a:lvl1pPr>
          </a:lstStyle>
          <a:p>
            <a:pPr>
              <a:defRPr/>
            </a:pPr>
            <a:fld id="{43BFA99B-C703-4852-B2BB-2E440DC6F13D}" type="slidenum">
              <a:rPr lang="en-US" altLang="en-US"/>
              <a:pPr>
                <a:defRPr/>
              </a:pPr>
              <a:t>‹#›</a:t>
            </a:fld>
            <a:endParaRPr lang="en-US" altLang="en-US" dirty="0"/>
          </a:p>
        </p:txBody>
      </p:sp>
    </p:spTree>
    <p:extLst>
      <p:ext uri="{BB962C8B-B14F-4D97-AF65-F5344CB8AC3E}">
        <p14:creationId xmlns:p14="http://schemas.microsoft.com/office/powerpoint/2010/main" val="2549256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514350">
              <a:defRPr b="1"/>
            </a:lvl1pPr>
          </a:lstStyle>
          <a:p>
            <a:r>
              <a:rPr lang="en-US"/>
              <a:t>November 01, 2021</a:t>
            </a:r>
            <a:endParaRPr lang="en-US" dirty="0"/>
          </a:p>
        </p:txBody>
      </p:sp>
      <p:sp>
        <p:nvSpPr>
          <p:cNvPr id="5" name="Footer Placeholder 4"/>
          <p:cNvSpPr>
            <a:spLocks noGrp="1"/>
          </p:cNvSpPr>
          <p:nvPr>
            <p:ph type="ftr" sz="quarter" idx="11"/>
          </p:nvPr>
        </p:nvSpPr>
        <p:spPr/>
        <p:txBody>
          <a:bodyPr/>
          <a:lstStyle>
            <a:lvl1pPr defTabSz="514350">
              <a:defRPr b="1"/>
            </a:lvl1pPr>
          </a:lstStyle>
          <a:p>
            <a:r>
              <a:rPr lang="en-US" dirty="0"/>
              <a:t>Paving the Road to the Future NSRS</a:t>
            </a:r>
          </a:p>
        </p:txBody>
      </p:sp>
      <p:sp>
        <p:nvSpPr>
          <p:cNvPr id="6" name="Slide Number Placeholder 5"/>
          <p:cNvSpPr>
            <a:spLocks noGrp="1"/>
          </p:cNvSpPr>
          <p:nvPr>
            <p:ph type="sldNum" sz="quarter" idx="12"/>
          </p:nvPr>
        </p:nvSpPr>
        <p:spPr/>
        <p:txBody>
          <a:bodyPr/>
          <a:lstStyle>
            <a:lvl1pPr defTabSz="514350">
              <a:defRPr b="1"/>
            </a:lvl1pPr>
          </a:lstStyle>
          <a:p>
            <a:fld id="{D3585DBA-A7BC-4714-94CB-05624E34C4ED}" type="slidenum">
              <a:rPr lang="en-US" smtClean="0"/>
              <a:t>‹#›</a:t>
            </a:fld>
            <a:endParaRPr lang="en-US" dirty="0"/>
          </a:p>
        </p:txBody>
      </p:sp>
    </p:spTree>
    <p:extLst>
      <p:ext uri="{BB962C8B-B14F-4D97-AF65-F5344CB8AC3E}">
        <p14:creationId xmlns:p14="http://schemas.microsoft.com/office/powerpoint/2010/main" val="1763637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7" name="Slide Number Placeholder 5"/>
          <p:cNvSpPr>
            <a:spLocks noGrp="1"/>
          </p:cNvSpPr>
          <p:nvPr>
            <p:ph type="sldNum" sz="quarter" idx="12"/>
          </p:nvPr>
        </p:nvSpPr>
        <p:spPr/>
        <p:txBody>
          <a:bodyPr/>
          <a:lstStyle>
            <a:lvl1pPr>
              <a:defRPr/>
            </a:lvl1pPr>
          </a:lstStyle>
          <a:p>
            <a:pPr>
              <a:defRPr/>
            </a:pPr>
            <a:fld id="{C84E481F-FB85-4082-8F56-F5DD5F0DA8CD}" type="slidenum">
              <a:rPr lang="en-US" altLang="en-US"/>
              <a:pPr>
                <a:defRPr/>
              </a:pPr>
              <a:t>‹#›</a:t>
            </a:fld>
            <a:endParaRPr lang="en-US" altLang="en-US" dirty="0"/>
          </a:p>
        </p:txBody>
      </p:sp>
    </p:spTree>
    <p:extLst>
      <p:ext uri="{BB962C8B-B14F-4D97-AF65-F5344CB8AC3E}">
        <p14:creationId xmlns:p14="http://schemas.microsoft.com/office/powerpoint/2010/main" val="18633420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7" name="Slide Number Placeholder 5"/>
          <p:cNvSpPr>
            <a:spLocks noGrp="1"/>
          </p:cNvSpPr>
          <p:nvPr>
            <p:ph type="sldNum" sz="quarter" idx="12"/>
          </p:nvPr>
        </p:nvSpPr>
        <p:spPr/>
        <p:txBody>
          <a:bodyPr/>
          <a:lstStyle>
            <a:lvl1pPr>
              <a:defRPr/>
            </a:lvl1pPr>
          </a:lstStyle>
          <a:p>
            <a:pPr>
              <a:defRPr/>
            </a:pPr>
            <a:fld id="{1329712A-88EE-42EE-AF9E-C31EDED82A73}" type="slidenum">
              <a:rPr lang="en-US" altLang="en-US"/>
              <a:pPr>
                <a:defRPr/>
              </a:pPr>
              <a:t>‹#›</a:t>
            </a:fld>
            <a:endParaRPr lang="en-US" altLang="en-US" dirty="0"/>
          </a:p>
        </p:txBody>
      </p:sp>
    </p:spTree>
    <p:extLst>
      <p:ext uri="{BB962C8B-B14F-4D97-AF65-F5344CB8AC3E}">
        <p14:creationId xmlns:p14="http://schemas.microsoft.com/office/powerpoint/2010/main" val="35089145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lvl1pPr>
              <a:defRPr/>
            </a:lvl1pPr>
          </a:lstStyle>
          <a:p>
            <a:pPr>
              <a:defRPr/>
            </a:pPr>
            <a:fld id="{85875531-0A71-45B3-9CA1-F580700DA19E}" type="slidenum">
              <a:rPr lang="en-US" altLang="en-US"/>
              <a:pPr>
                <a:defRPr/>
              </a:pPr>
              <a:t>‹#›</a:t>
            </a:fld>
            <a:endParaRPr lang="en-US" altLang="en-US" dirty="0"/>
          </a:p>
        </p:txBody>
      </p:sp>
    </p:spTree>
    <p:extLst>
      <p:ext uri="{BB962C8B-B14F-4D97-AF65-F5344CB8AC3E}">
        <p14:creationId xmlns:p14="http://schemas.microsoft.com/office/powerpoint/2010/main" val="336422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lvl1pPr>
              <a:defRPr/>
            </a:lvl1pPr>
          </a:lstStyle>
          <a:p>
            <a:pPr>
              <a:defRPr/>
            </a:pPr>
            <a:fld id="{CAF41F2C-908B-4A99-9DEA-158F5E8561D1}" type="slidenum">
              <a:rPr lang="en-US" altLang="en-US"/>
              <a:pPr>
                <a:defRPr/>
              </a:pPr>
              <a:t>‹#›</a:t>
            </a:fld>
            <a:endParaRPr lang="en-US" altLang="en-US" dirty="0"/>
          </a:p>
        </p:txBody>
      </p:sp>
    </p:spTree>
    <p:extLst>
      <p:ext uri="{BB962C8B-B14F-4D97-AF65-F5344CB8AC3E}">
        <p14:creationId xmlns:p14="http://schemas.microsoft.com/office/powerpoint/2010/main" val="1094434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a:t>November 01, 2021</a:t>
            </a:r>
            <a:endParaRPr lang="en-US" dirty="0"/>
          </a:p>
        </p:txBody>
      </p:sp>
      <p:sp>
        <p:nvSpPr>
          <p:cNvPr id="5" name="Footer Placeholder 4"/>
          <p:cNvSpPr>
            <a:spLocks noGrp="1"/>
          </p:cNvSpPr>
          <p:nvPr>
            <p:ph type="ftr" sz="quarter" idx="11"/>
          </p:nvPr>
        </p:nvSpPr>
        <p:spPr/>
        <p:txBody>
          <a:body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p>
            <a:fld id="{4ECF5524-5AE1-4C0E-86FE-209F7A2B1F96}" type="slidenum">
              <a:rPr lang="en-US" altLang="en-US" smtClean="0"/>
              <a:pPr/>
              <a:t>‹#›</a:t>
            </a:fld>
            <a:endParaRPr lang="en-US" altLang="en-US" dirty="0"/>
          </a:p>
        </p:txBody>
      </p:sp>
    </p:spTree>
    <p:extLst>
      <p:ext uri="{BB962C8B-B14F-4D97-AF65-F5344CB8AC3E}">
        <p14:creationId xmlns:p14="http://schemas.microsoft.com/office/powerpoint/2010/main" val="3752131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November 01, 2021</a:t>
            </a:r>
            <a:endParaRPr lang="en-US" dirty="0"/>
          </a:p>
        </p:txBody>
      </p:sp>
      <p:sp>
        <p:nvSpPr>
          <p:cNvPr id="5" name="Footer Placeholder 4"/>
          <p:cNvSpPr>
            <a:spLocks noGrp="1"/>
          </p:cNvSpPr>
          <p:nvPr>
            <p:ph type="ftr" sz="quarter" idx="11"/>
          </p:nvPr>
        </p:nvSpPr>
        <p:spPr/>
        <p:txBody>
          <a:body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p>
            <a:fld id="{F436BE2A-DD90-41CB-88F4-EFDC5B6CF9DA}" type="slidenum">
              <a:rPr lang="en-US" altLang="en-US" smtClean="0"/>
              <a:pPr/>
              <a:t>‹#›</a:t>
            </a:fld>
            <a:endParaRPr lang="en-US" altLang="en-US" dirty="0"/>
          </a:p>
        </p:txBody>
      </p:sp>
    </p:spTree>
    <p:extLst>
      <p:ext uri="{BB962C8B-B14F-4D97-AF65-F5344CB8AC3E}">
        <p14:creationId xmlns:p14="http://schemas.microsoft.com/office/powerpoint/2010/main" val="1189653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t>November 01, 2021</a:t>
            </a:r>
            <a:endParaRPr lang="en-US" dirty="0"/>
          </a:p>
        </p:txBody>
      </p:sp>
      <p:sp>
        <p:nvSpPr>
          <p:cNvPr id="5" name="Footer Placeholder 4"/>
          <p:cNvSpPr>
            <a:spLocks noGrp="1"/>
          </p:cNvSpPr>
          <p:nvPr>
            <p:ph type="ftr" sz="quarter" idx="11"/>
          </p:nvPr>
        </p:nvSpPr>
        <p:spPr/>
        <p:txBody>
          <a:body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p>
            <a:fld id="{5348FC1C-9FAC-42C6-A671-AF5F02CEC57D}" type="slidenum">
              <a:rPr lang="en-US" altLang="en-US" smtClean="0"/>
              <a:pPr/>
              <a:t>‹#›</a:t>
            </a:fld>
            <a:endParaRPr lang="en-US" altLang="en-US" dirty="0"/>
          </a:p>
        </p:txBody>
      </p:sp>
    </p:spTree>
    <p:extLst>
      <p:ext uri="{BB962C8B-B14F-4D97-AF65-F5344CB8AC3E}">
        <p14:creationId xmlns:p14="http://schemas.microsoft.com/office/powerpoint/2010/main" val="27709891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t>November 01, 2021</a:t>
            </a:r>
            <a:endParaRPr lang="en-US" dirty="0"/>
          </a:p>
        </p:txBody>
      </p:sp>
      <p:sp>
        <p:nvSpPr>
          <p:cNvPr id="6" name="Footer Placeholder 5"/>
          <p:cNvSpPr>
            <a:spLocks noGrp="1"/>
          </p:cNvSpPr>
          <p:nvPr>
            <p:ph type="ftr" sz="quarter" idx="11"/>
          </p:nvPr>
        </p:nvSpPr>
        <p:spPr/>
        <p:txBody>
          <a:bodyPr/>
          <a:lstStyle/>
          <a:p>
            <a:pPr>
              <a:defRPr/>
            </a:pPr>
            <a:r>
              <a:rPr lang="en-US" dirty="0"/>
              <a:t>Paving the Road to the Future NSRS</a:t>
            </a:r>
          </a:p>
        </p:txBody>
      </p:sp>
      <p:sp>
        <p:nvSpPr>
          <p:cNvPr id="7" name="Slide Number Placeholder 6"/>
          <p:cNvSpPr>
            <a:spLocks noGrp="1"/>
          </p:cNvSpPr>
          <p:nvPr>
            <p:ph type="sldNum" sz="quarter" idx="12"/>
          </p:nvPr>
        </p:nvSpPr>
        <p:spPr/>
        <p:txBody>
          <a:bodyPr/>
          <a:lstStyle/>
          <a:p>
            <a:fld id="{16D807E3-CF9D-4CCF-B04A-D9D503FC4758}" type="slidenum">
              <a:rPr lang="en-US" altLang="en-US" smtClean="0"/>
              <a:pPr/>
              <a:t>‹#›</a:t>
            </a:fld>
            <a:endParaRPr lang="en-US" altLang="en-US" dirty="0"/>
          </a:p>
        </p:txBody>
      </p:sp>
    </p:spTree>
    <p:extLst>
      <p:ext uri="{BB962C8B-B14F-4D97-AF65-F5344CB8AC3E}">
        <p14:creationId xmlns:p14="http://schemas.microsoft.com/office/powerpoint/2010/main" val="3050004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t>November 01, 2021</a:t>
            </a:r>
            <a:endParaRPr lang="en-US" dirty="0"/>
          </a:p>
        </p:txBody>
      </p:sp>
      <p:sp>
        <p:nvSpPr>
          <p:cNvPr id="8" name="Footer Placeholder 7"/>
          <p:cNvSpPr>
            <a:spLocks noGrp="1"/>
          </p:cNvSpPr>
          <p:nvPr>
            <p:ph type="ftr" sz="quarter" idx="11"/>
          </p:nvPr>
        </p:nvSpPr>
        <p:spPr/>
        <p:txBody>
          <a:bodyPr/>
          <a:lstStyle/>
          <a:p>
            <a:pPr>
              <a:defRPr/>
            </a:pPr>
            <a:r>
              <a:rPr lang="en-US" dirty="0"/>
              <a:t>Paving the Road to the Future NSRS</a:t>
            </a:r>
          </a:p>
        </p:txBody>
      </p:sp>
      <p:sp>
        <p:nvSpPr>
          <p:cNvPr id="9" name="Slide Number Placeholder 8"/>
          <p:cNvSpPr>
            <a:spLocks noGrp="1"/>
          </p:cNvSpPr>
          <p:nvPr>
            <p:ph type="sldNum" sz="quarter" idx="12"/>
          </p:nvPr>
        </p:nvSpPr>
        <p:spPr/>
        <p:txBody>
          <a:bodyPr/>
          <a:lstStyle/>
          <a:p>
            <a:fld id="{15EF0694-624E-4497-9346-82B2A7B2F26B}" type="slidenum">
              <a:rPr lang="en-US" altLang="en-US" smtClean="0"/>
              <a:pPr/>
              <a:t>‹#›</a:t>
            </a:fld>
            <a:endParaRPr lang="en-US" altLang="en-US" dirty="0"/>
          </a:p>
        </p:txBody>
      </p:sp>
    </p:spTree>
    <p:extLst>
      <p:ext uri="{BB962C8B-B14F-4D97-AF65-F5344CB8AC3E}">
        <p14:creationId xmlns:p14="http://schemas.microsoft.com/office/powerpoint/2010/main" val="1697570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t>November 01, 2021</a:t>
            </a:r>
            <a:endParaRPr lang="en-US" dirty="0"/>
          </a:p>
        </p:txBody>
      </p:sp>
      <p:sp>
        <p:nvSpPr>
          <p:cNvPr id="4" name="Footer Placeholder 3"/>
          <p:cNvSpPr>
            <a:spLocks noGrp="1"/>
          </p:cNvSpPr>
          <p:nvPr>
            <p:ph type="ftr" sz="quarter" idx="11"/>
          </p:nvPr>
        </p:nvSpPr>
        <p:spPr/>
        <p:txBody>
          <a:bodyPr/>
          <a:lstStyle/>
          <a:p>
            <a:pPr>
              <a:defRPr/>
            </a:pPr>
            <a:r>
              <a:rPr lang="en-US" dirty="0"/>
              <a:t>Paving the Road to the Future NSRS</a:t>
            </a:r>
          </a:p>
        </p:txBody>
      </p:sp>
      <p:sp>
        <p:nvSpPr>
          <p:cNvPr id="5" name="Slide Number Placeholder 4"/>
          <p:cNvSpPr>
            <a:spLocks noGrp="1"/>
          </p:cNvSpPr>
          <p:nvPr>
            <p:ph type="sldNum" sz="quarter" idx="12"/>
          </p:nvPr>
        </p:nvSpPr>
        <p:spPr/>
        <p:txBody>
          <a:bodyPr/>
          <a:lstStyle/>
          <a:p>
            <a:fld id="{EC1A3A4B-FE94-49CA-AE04-142D27859815}" type="slidenum">
              <a:rPr lang="en-US" altLang="en-US" smtClean="0"/>
              <a:pPr/>
              <a:t>‹#›</a:t>
            </a:fld>
            <a:endParaRPr lang="en-US" altLang="en-US" dirty="0"/>
          </a:p>
        </p:txBody>
      </p:sp>
    </p:spTree>
    <p:extLst>
      <p:ext uri="{BB962C8B-B14F-4D97-AF65-F5344CB8AC3E}">
        <p14:creationId xmlns:p14="http://schemas.microsoft.com/office/powerpoint/2010/main" val="1394356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514350">
              <a:defRPr b="1"/>
            </a:lvl1pPr>
          </a:lstStyle>
          <a:p>
            <a:r>
              <a:rPr lang="en-US"/>
              <a:t>November 01, 2021</a:t>
            </a:r>
            <a:endParaRPr lang="en-US" dirty="0"/>
          </a:p>
        </p:txBody>
      </p:sp>
      <p:sp>
        <p:nvSpPr>
          <p:cNvPr id="6" name="Footer Placeholder 4"/>
          <p:cNvSpPr>
            <a:spLocks noGrp="1"/>
          </p:cNvSpPr>
          <p:nvPr>
            <p:ph type="ftr" sz="quarter" idx="11"/>
          </p:nvPr>
        </p:nvSpPr>
        <p:spPr/>
        <p:txBody>
          <a:bodyPr/>
          <a:lstStyle>
            <a:lvl1pPr defTabSz="514350">
              <a:defRPr b="1"/>
            </a:lvl1pPr>
          </a:lstStyle>
          <a:p>
            <a:r>
              <a:rPr lang="en-US" dirty="0"/>
              <a:t>Paving the Road to the Future NSRS</a:t>
            </a:r>
          </a:p>
        </p:txBody>
      </p:sp>
      <p:sp>
        <p:nvSpPr>
          <p:cNvPr id="7" name="Slide Number Placeholder 5"/>
          <p:cNvSpPr>
            <a:spLocks noGrp="1"/>
          </p:cNvSpPr>
          <p:nvPr>
            <p:ph type="sldNum" sz="quarter" idx="12"/>
          </p:nvPr>
        </p:nvSpPr>
        <p:spPr/>
        <p:txBody>
          <a:bodyPr/>
          <a:lstStyle>
            <a:lvl1pPr defTabSz="514350">
              <a:defRPr b="1"/>
            </a:lvl1pPr>
          </a:lstStyle>
          <a:p>
            <a:fld id="{D3585DBA-A7BC-4714-94CB-05624E34C4ED}" type="slidenum">
              <a:rPr lang="en-US" smtClean="0"/>
              <a:t>‹#›</a:t>
            </a:fld>
            <a:endParaRPr lang="en-US" dirty="0"/>
          </a:p>
        </p:txBody>
      </p:sp>
    </p:spTree>
    <p:extLst>
      <p:ext uri="{BB962C8B-B14F-4D97-AF65-F5344CB8AC3E}">
        <p14:creationId xmlns:p14="http://schemas.microsoft.com/office/powerpoint/2010/main" val="1853251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November 01, 2021</a:t>
            </a:r>
            <a:endParaRPr lang="en-US" dirty="0"/>
          </a:p>
        </p:txBody>
      </p:sp>
      <p:sp>
        <p:nvSpPr>
          <p:cNvPr id="3" name="Footer Placeholder 2"/>
          <p:cNvSpPr>
            <a:spLocks noGrp="1"/>
          </p:cNvSpPr>
          <p:nvPr>
            <p:ph type="ftr" sz="quarter" idx="11"/>
          </p:nvPr>
        </p:nvSpPr>
        <p:spPr/>
        <p:txBody>
          <a:bodyPr/>
          <a:lstStyle/>
          <a:p>
            <a:pPr>
              <a:defRPr/>
            </a:pPr>
            <a:r>
              <a:rPr lang="en-US" dirty="0"/>
              <a:t>Paving the Road to the Future NSRS</a:t>
            </a:r>
          </a:p>
        </p:txBody>
      </p:sp>
      <p:sp>
        <p:nvSpPr>
          <p:cNvPr id="4" name="Slide Number Placeholder 3"/>
          <p:cNvSpPr>
            <a:spLocks noGrp="1"/>
          </p:cNvSpPr>
          <p:nvPr>
            <p:ph type="sldNum" sz="quarter" idx="12"/>
          </p:nvPr>
        </p:nvSpPr>
        <p:spPr/>
        <p:txBody>
          <a:bodyPr/>
          <a:lstStyle/>
          <a:p>
            <a:fld id="{2A0A0E6A-B97A-45BF-9354-180D2ED9FBB7}" type="slidenum">
              <a:rPr lang="en-US" altLang="en-US" smtClean="0"/>
              <a:pPr/>
              <a:t>‹#›</a:t>
            </a:fld>
            <a:endParaRPr lang="en-US" altLang="en-US" dirty="0"/>
          </a:p>
        </p:txBody>
      </p:sp>
    </p:spTree>
    <p:extLst>
      <p:ext uri="{BB962C8B-B14F-4D97-AF65-F5344CB8AC3E}">
        <p14:creationId xmlns:p14="http://schemas.microsoft.com/office/powerpoint/2010/main" val="4234580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November 01, 2021</a:t>
            </a:r>
            <a:endParaRPr lang="en-US" dirty="0"/>
          </a:p>
        </p:txBody>
      </p:sp>
      <p:sp>
        <p:nvSpPr>
          <p:cNvPr id="6" name="Footer Placeholder 5"/>
          <p:cNvSpPr>
            <a:spLocks noGrp="1"/>
          </p:cNvSpPr>
          <p:nvPr>
            <p:ph type="ftr" sz="quarter" idx="11"/>
          </p:nvPr>
        </p:nvSpPr>
        <p:spPr/>
        <p:txBody>
          <a:bodyPr/>
          <a:lstStyle/>
          <a:p>
            <a:pPr>
              <a:defRPr/>
            </a:pPr>
            <a:r>
              <a:rPr lang="en-US" dirty="0"/>
              <a:t>Paving the Road to the Future NSRS</a:t>
            </a:r>
          </a:p>
        </p:txBody>
      </p:sp>
      <p:sp>
        <p:nvSpPr>
          <p:cNvPr id="7" name="Slide Number Placeholder 6"/>
          <p:cNvSpPr>
            <a:spLocks noGrp="1"/>
          </p:cNvSpPr>
          <p:nvPr>
            <p:ph type="sldNum" sz="quarter" idx="12"/>
          </p:nvPr>
        </p:nvSpPr>
        <p:spPr/>
        <p:txBody>
          <a:bodyPr/>
          <a:lstStyle/>
          <a:p>
            <a:fld id="{BDE31B67-9AC5-4103-BE2F-D56DB4FE4530}" type="slidenum">
              <a:rPr lang="en-US" altLang="en-US" smtClean="0"/>
              <a:pPr/>
              <a:t>‹#›</a:t>
            </a:fld>
            <a:endParaRPr lang="en-US" altLang="en-US" dirty="0"/>
          </a:p>
        </p:txBody>
      </p:sp>
    </p:spTree>
    <p:extLst>
      <p:ext uri="{BB962C8B-B14F-4D97-AF65-F5344CB8AC3E}">
        <p14:creationId xmlns:p14="http://schemas.microsoft.com/office/powerpoint/2010/main" val="37212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November 01, 2021</a:t>
            </a:r>
            <a:endParaRPr lang="en-US" dirty="0"/>
          </a:p>
        </p:txBody>
      </p:sp>
      <p:sp>
        <p:nvSpPr>
          <p:cNvPr id="6" name="Footer Placeholder 5"/>
          <p:cNvSpPr>
            <a:spLocks noGrp="1"/>
          </p:cNvSpPr>
          <p:nvPr>
            <p:ph type="ftr" sz="quarter" idx="11"/>
          </p:nvPr>
        </p:nvSpPr>
        <p:spPr/>
        <p:txBody>
          <a:bodyPr/>
          <a:lstStyle/>
          <a:p>
            <a:pPr>
              <a:defRPr/>
            </a:pPr>
            <a:r>
              <a:rPr lang="en-US" dirty="0"/>
              <a:t>Paving the Road to the Future NSRS</a:t>
            </a:r>
          </a:p>
        </p:txBody>
      </p:sp>
      <p:sp>
        <p:nvSpPr>
          <p:cNvPr id="7" name="Slide Number Placeholder 6"/>
          <p:cNvSpPr>
            <a:spLocks noGrp="1"/>
          </p:cNvSpPr>
          <p:nvPr>
            <p:ph type="sldNum" sz="quarter" idx="12"/>
          </p:nvPr>
        </p:nvSpPr>
        <p:spPr/>
        <p:txBody>
          <a:bodyPr/>
          <a:lstStyle/>
          <a:p>
            <a:fld id="{9C338B5F-2211-44F1-ACB4-26D7BCD03E61}" type="slidenum">
              <a:rPr lang="en-US" altLang="en-US" smtClean="0"/>
              <a:pPr/>
              <a:t>‹#›</a:t>
            </a:fld>
            <a:endParaRPr lang="en-US" altLang="en-US" dirty="0"/>
          </a:p>
        </p:txBody>
      </p:sp>
    </p:spTree>
    <p:extLst>
      <p:ext uri="{BB962C8B-B14F-4D97-AF65-F5344CB8AC3E}">
        <p14:creationId xmlns:p14="http://schemas.microsoft.com/office/powerpoint/2010/main" val="29011167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November 01, 2021</a:t>
            </a:r>
            <a:endParaRPr lang="en-US" dirty="0"/>
          </a:p>
        </p:txBody>
      </p:sp>
      <p:sp>
        <p:nvSpPr>
          <p:cNvPr id="5" name="Footer Placeholder 4"/>
          <p:cNvSpPr>
            <a:spLocks noGrp="1"/>
          </p:cNvSpPr>
          <p:nvPr>
            <p:ph type="ftr" sz="quarter" idx="11"/>
          </p:nvPr>
        </p:nvSpPr>
        <p:spPr/>
        <p:txBody>
          <a:body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p>
            <a:fld id="{1C2E4CE5-60F5-46DF-BBCC-D9C2C287493D}" type="slidenum">
              <a:rPr lang="en-US" altLang="en-US" smtClean="0"/>
              <a:pPr/>
              <a:t>‹#›</a:t>
            </a:fld>
            <a:endParaRPr lang="en-US" altLang="en-US" dirty="0"/>
          </a:p>
        </p:txBody>
      </p:sp>
    </p:spTree>
    <p:extLst>
      <p:ext uri="{BB962C8B-B14F-4D97-AF65-F5344CB8AC3E}">
        <p14:creationId xmlns:p14="http://schemas.microsoft.com/office/powerpoint/2010/main" val="30021007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November 01, 2021</a:t>
            </a:r>
            <a:endParaRPr lang="en-US" dirty="0"/>
          </a:p>
        </p:txBody>
      </p:sp>
      <p:sp>
        <p:nvSpPr>
          <p:cNvPr id="5" name="Footer Placeholder 4"/>
          <p:cNvSpPr>
            <a:spLocks noGrp="1"/>
          </p:cNvSpPr>
          <p:nvPr>
            <p:ph type="ftr" sz="quarter" idx="11"/>
          </p:nvPr>
        </p:nvSpPr>
        <p:spPr/>
        <p:txBody>
          <a:body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p>
            <a:fld id="{D970A05D-251F-4E86-856B-0F8D5CDE8470}" type="slidenum">
              <a:rPr lang="en-US" altLang="en-US" smtClean="0"/>
              <a:pPr/>
              <a:t>‹#›</a:t>
            </a:fld>
            <a:endParaRPr lang="en-US" altLang="en-US" dirty="0"/>
          </a:p>
        </p:txBody>
      </p:sp>
    </p:spTree>
    <p:extLst>
      <p:ext uri="{BB962C8B-B14F-4D97-AF65-F5344CB8AC3E}">
        <p14:creationId xmlns:p14="http://schemas.microsoft.com/office/powerpoint/2010/main" val="543624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b="1"/>
            </a:lvl1pPr>
          </a:lstStyle>
          <a:p>
            <a:pPr>
              <a:defRPr/>
            </a:pPr>
            <a:r>
              <a:rPr lang="en-US" altLang="en-US"/>
              <a:t>November 01, 2021</a:t>
            </a:r>
            <a:endParaRPr lang="en-US" altLang="en-US" dirty="0"/>
          </a:p>
        </p:txBody>
      </p:sp>
      <p:sp>
        <p:nvSpPr>
          <p:cNvPr id="5" name="Footer Placeholder 4"/>
          <p:cNvSpPr>
            <a:spLocks noGrp="1"/>
          </p:cNvSpPr>
          <p:nvPr>
            <p:ph type="ftr" sz="quarter" idx="11"/>
          </p:nvPr>
        </p:nvSpPr>
        <p:spPr/>
        <p:txBody>
          <a:bodyPr/>
          <a:lstStyle>
            <a:lvl1pPr defTabSz="685800">
              <a:defRPr b="1"/>
            </a:lvl1p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lvl1pPr defTabSz="685800">
              <a:defRPr b="1"/>
            </a:lvl1pPr>
          </a:lstStyle>
          <a:p>
            <a:pPr>
              <a:defRPr/>
            </a:pPr>
            <a:fld id="{0B366B1F-012C-4E31-AB14-A18E7992FCFE}" type="slidenum">
              <a:rPr lang="en-US" altLang="en-US" smtClean="0"/>
              <a:pPr>
                <a:defRPr/>
              </a:pPr>
              <a:t>‹#›</a:t>
            </a:fld>
            <a:endParaRPr lang="en-US" altLang="en-US" dirty="0"/>
          </a:p>
        </p:txBody>
      </p:sp>
    </p:spTree>
    <p:extLst>
      <p:ext uri="{BB962C8B-B14F-4D97-AF65-F5344CB8AC3E}">
        <p14:creationId xmlns:p14="http://schemas.microsoft.com/office/powerpoint/2010/main" val="24771808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b="1"/>
            </a:lvl1pPr>
          </a:lstStyle>
          <a:p>
            <a:pPr>
              <a:defRPr/>
            </a:pPr>
            <a:r>
              <a:rPr lang="en-US" altLang="en-US"/>
              <a:t>November 01, 2021</a:t>
            </a:r>
            <a:endParaRPr lang="en-US" altLang="en-US" dirty="0"/>
          </a:p>
        </p:txBody>
      </p:sp>
      <p:sp>
        <p:nvSpPr>
          <p:cNvPr id="5" name="Footer Placeholder 4"/>
          <p:cNvSpPr>
            <a:spLocks noGrp="1"/>
          </p:cNvSpPr>
          <p:nvPr>
            <p:ph type="ftr" sz="quarter" idx="11"/>
          </p:nvPr>
        </p:nvSpPr>
        <p:spPr/>
        <p:txBody>
          <a:bodyPr/>
          <a:lstStyle>
            <a:lvl1pPr defTabSz="685800">
              <a:defRPr b="1"/>
            </a:lvl1p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lvl1pPr defTabSz="685800">
              <a:defRPr b="1"/>
            </a:lvl1pPr>
          </a:lstStyle>
          <a:p>
            <a:pPr>
              <a:defRPr/>
            </a:pPr>
            <a:fld id="{A269A303-B593-45E6-8920-67DA3337AB25}" type="slidenum">
              <a:rPr lang="en-US" altLang="en-US" smtClean="0"/>
              <a:pPr>
                <a:defRPr/>
              </a:pPr>
              <a:t>‹#›</a:t>
            </a:fld>
            <a:endParaRPr lang="en-US" altLang="en-US" dirty="0"/>
          </a:p>
        </p:txBody>
      </p:sp>
    </p:spTree>
    <p:extLst>
      <p:ext uri="{BB962C8B-B14F-4D97-AF65-F5344CB8AC3E}">
        <p14:creationId xmlns:p14="http://schemas.microsoft.com/office/powerpoint/2010/main" val="1165887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b="1"/>
            </a:lvl1pPr>
          </a:lstStyle>
          <a:p>
            <a:pPr>
              <a:defRPr/>
            </a:pPr>
            <a:r>
              <a:rPr lang="en-US" altLang="en-US"/>
              <a:t>November 01, 2021</a:t>
            </a:r>
            <a:endParaRPr lang="en-US" altLang="en-US" dirty="0"/>
          </a:p>
        </p:txBody>
      </p:sp>
      <p:sp>
        <p:nvSpPr>
          <p:cNvPr id="5" name="Footer Placeholder 4"/>
          <p:cNvSpPr>
            <a:spLocks noGrp="1"/>
          </p:cNvSpPr>
          <p:nvPr>
            <p:ph type="ftr" sz="quarter" idx="11"/>
          </p:nvPr>
        </p:nvSpPr>
        <p:spPr/>
        <p:txBody>
          <a:bodyPr/>
          <a:lstStyle>
            <a:lvl1pPr defTabSz="685800">
              <a:defRPr b="1"/>
            </a:lvl1p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lvl1pPr defTabSz="685800">
              <a:defRPr b="1"/>
            </a:lvl1pPr>
          </a:lstStyle>
          <a:p>
            <a:pPr>
              <a:defRPr/>
            </a:pPr>
            <a:fld id="{83864427-88BE-4288-AA80-6880B6419519}" type="slidenum">
              <a:rPr lang="en-US" altLang="en-US" smtClean="0"/>
              <a:pPr>
                <a:defRPr/>
              </a:pPr>
              <a:t>‹#›</a:t>
            </a:fld>
            <a:endParaRPr lang="en-US" altLang="en-US" dirty="0"/>
          </a:p>
        </p:txBody>
      </p:sp>
    </p:spTree>
    <p:extLst>
      <p:ext uri="{BB962C8B-B14F-4D97-AF65-F5344CB8AC3E}">
        <p14:creationId xmlns:p14="http://schemas.microsoft.com/office/powerpoint/2010/main" val="3727450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685800">
              <a:defRPr b="1"/>
            </a:lvl1pPr>
          </a:lstStyle>
          <a:p>
            <a:pPr>
              <a:defRPr/>
            </a:pPr>
            <a:r>
              <a:rPr lang="en-US" altLang="en-US"/>
              <a:t>November 01, 2021</a:t>
            </a:r>
            <a:endParaRPr lang="en-US" altLang="en-US" dirty="0"/>
          </a:p>
        </p:txBody>
      </p:sp>
      <p:sp>
        <p:nvSpPr>
          <p:cNvPr id="6" name="Footer Placeholder 4"/>
          <p:cNvSpPr>
            <a:spLocks noGrp="1"/>
          </p:cNvSpPr>
          <p:nvPr>
            <p:ph type="ftr" sz="quarter" idx="11"/>
          </p:nvPr>
        </p:nvSpPr>
        <p:spPr/>
        <p:txBody>
          <a:bodyPr/>
          <a:lstStyle>
            <a:lvl1pPr defTabSz="685800">
              <a:defRPr b="1"/>
            </a:lvl1pPr>
          </a:lstStyle>
          <a:p>
            <a:pPr>
              <a:defRPr/>
            </a:pPr>
            <a:r>
              <a:rPr lang="en-US" dirty="0"/>
              <a:t>Paving the Road to the Future NSRS</a:t>
            </a:r>
          </a:p>
        </p:txBody>
      </p:sp>
      <p:sp>
        <p:nvSpPr>
          <p:cNvPr id="7" name="Slide Number Placeholder 5"/>
          <p:cNvSpPr>
            <a:spLocks noGrp="1"/>
          </p:cNvSpPr>
          <p:nvPr>
            <p:ph type="sldNum" sz="quarter" idx="12"/>
          </p:nvPr>
        </p:nvSpPr>
        <p:spPr/>
        <p:txBody>
          <a:bodyPr/>
          <a:lstStyle>
            <a:lvl1pPr defTabSz="685800">
              <a:defRPr b="1"/>
            </a:lvl1pPr>
          </a:lstStyle>
          <a:p>
            <a:pPr>
              <a:defRPr/>
            </a:pPr>
            <a:fld id="{9A93CB1C-6E9B-46EC-AE82-4CCAD02047A8}" type="slidenum">
              <a:rPr lang="en-US" altLang="en-US" smtClean="0"/>
              <a:pPr>
                <a:defRPr/>
              </a:pPr>
              <a:t>‹#›</a:t>
            </a:fld>
            <a:endParaRPr lang="en-US" altLang="en-US" dirty="0"/>
          </a:p>
        </p:txBody>
      </p:sp>
    </p:spTree>
    <p:extLst>
      <p:ext uri="{BB962C8B-B14F-4D97-AF65-F5344CB8AC3E}">
        <p14:creationId xmlns:p14="http://schemas.microsoft.com/office/powerpoint/2010/main" val="3697297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685800">
              <a:defRPr b="1"/>
            </a:lvl1pPr>
          </a:lstStyle>
          <a:p>
            <a:pPr>
              <a:defRPr/>
            </a:pPr>
            <a:r>
              <a:rPr lang="en-US" altLang="en-US"/>
              <a:t>November 01, 2021</a:t>
            </a:r>
            <a:endParaRPr lang="en-US" altLang="en-US" dirty="0"/>
          </a:p>
        </p:txBody>
      </p:sp>
      <p:sp>
        <p:nvSpPr>
          <p:cNvPr id="8" name="Footer Placeholder 4"/>
          <p:cNvSpPr>
            <a:spLocks noGrp="1"/>
          </p:cNvSpPr>
          <p:nvPr>
            <p:ph type="ftr" sz="quarter" idx="11"/>
          </p:nvPr>
        </p:nvSpPr>
        <p:spPr/>
        <p:txBody>
          <a:bodyPr/>
          <a:lstStyle>
            <a:lvl1pPr defTabSz="685800">
              <a:defRPr b="1"/>
            </a:lvl1pPr>
          </a:lstStyle>
          <a:p>
            <a:pPr>
              <a:defRPr/>
            </a:pPr>
            <a:r>
              <a:rPr lang="en-US" dirty="0"/>
              <a:t>Paving the Road to the Future NSRS</a:t>
            </a:r>
          </a:p>
        </p:txBody>
      </p:sp>
      <p:sp>
        <p:nvSpPr>
          <p:cNvPr id="9" name="Slide Number Placeholder 5"/>
          <p:cNvSpPr>
            <a:spLocks noGrp="1"/>
          </p:cNvSpPr>
          <p:nvPr>
            <p:ph type="sldNum" sz="quarter" idx="12"/>
          </p:nvPr>
        </p:nvSpPr>
        <p:spPr/>
        <p:txBody>
          <a:bodyPr/>
          <a:lstStyle>
            <a:lvl1pPr defTabSz="685800">
              <a:defRPr b="1"/>
            </a:lvl1pPr>
          </a:lstStyle>
          <a:p>
            <a:pPr>
              <a:defRPr/>
            </a:pPr>
            <a:fld id="{DCCC463B-DC24-4D15-892B-CB6BEEB329FA}" type="slidenum">
              <a:rPr lang="en-US" altLang="en-US" smtClean="0"/>
              <a:pPr>
                <a:defRPr/>
              </a:pPr>
              <a:t>‹#›</a:t>
            </a:fld>
            <a:endParaRPr lang="en-US" altLang="en-US" dirty="0"/>
          </a:p>
        </p:txBody>
      </p:sp>
    </p:spTree>
    <p:extLst>
      <p:ext uri="{BB962C8B-B14F-4D97-AF65-F5344CB8AC3E}">
        <p14:creationId xmlns:p14="http://schemas.microsoft.com/office/powerpoint/2010/main" val="32187479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514350">
              <a:defRPr b="1"/>
            </a:lvl1pPr>
          </a:lstStyle>
          <a:p>
            <a:r>
              <a:rPr lang="en-US"/>
              <a:t>November 01, 2021</a:t>
            </a:r>
            <a:endParaRPr lang="en-US" dirty="0"/>
          </a:p>
        </p:txBody>
      </p:sp>
      <p:sp>
        <p:nvSpPr>
          <p:cNvPr id="8" name="Footer Placeholder 4"/>
          <p:cNvSpPr>
            <a:spLocks noGrp="1"/>
          </p:cNvSpPr>
          <p:nvPr>
            <p:ph type="ftr" sz="quarter" idx="11"/>
          </p:nvPr>
        </p:nvSpPr>
        <p:spPr/>
        <p:txBody>
          <a:bodyPr/>
          <a:lstStyle>
            <a:lvl1pPr defTabSz="514350">
              <a:defRPr b="1"/>
            </a:lvl1pPr>
          </a:lstStyle>
          <a:p>
            <a:r>
              <a:rPr lang="en-US" dirty="0"/>
              <a:t>Paving the Road to the Future NSRS</a:t>
            </a:r>
          </a:p>
        </p:txBody>
      </p:sp>
      <p:sp>
        <p:nvSpPr>
          <p:cNvPr id="9" name="Slide Number Placeholder 5"/>
          <p:cNvSpPr>
            <a:spLocks noGrp="1"/>
          </p:cNvSpPr>
          <p:nvPr>
            <p:ph type="sldNum" sz="quarter" idx="12"/>
          </p:nvPr>
        </p:nvSpPr>
        <p:spPr/>
        <p:txBody>
          <a:bodyPr/>
          <a:lstStyle>
            <a:lvl1pPr defTabSz="514350">
              <a:defRPr b="1"/>
            </a:lvl1pPr>
          </a:lstStyle>
          <a:p>
            <a:fld id="{D3585DBA-A7BC-4714-94CB-05624E34C4ED}" type="slidenum">
              <a:rPr lang="en-US" smtClean="0"/>
              <a:t>‹#›</a:t>
            </a:fld>
            <a:endParaRPr lang="en-US" dirty="0"/>
          </a:p>
        </p:txBody>
      </p:sp>
    </p:spTree>
    <p:extLst>
      <p:ext uri="{BB962C8B-B14F-4D97-AF65-F5344CB8AC3E}">
        <p14:creationId xmlns:p14="http://schemas.microsoft.com/office/powerpoint/2010/main" val="2588388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685800">
              <a:defRPr b="1"/>
            </a:lvl1pPr>
          </a:lstStyle>
          <a:p>
            <a:pPr>
              <a:defRPr/>
            </a:pPr>
            <a:r>
              <a:rPr lang="en-US" altLang="en-US"/>
              <a:t>November 01, 2021</a:t>
            </a:r>
            <a:endParaRPr lang="en-US" altLang="en-US" dirty="0"/>
          </a:p>
        </p:txBody>
      </p:sp>
      <p:sp>
        <p:nvSpPr>
          <p:cNvPr id="4" name="Footer Placeholder 4"/>
          <p:cNvSpPr>
            <a:spLocks noGrp="1"/>
          </p:cNvSpPr>
          <p:nvPr>
            <p:ph type="ftr" sz="quarter" idx="11"/>
          </p:nvPr>
        </p:nvSpPr>
        <p:spPr/>
        <p:txBody>
          <a:bodyPr/>
          <a:lstStyle>
            <a:lvl1pPr defTabSz="685800">
              <a:defRPr b="1"/>
            </a:lvl1pPr>
          </a:lstStyle>
          <a:p>
            <a:pPr>
              <a:defRPr/>
            </a:pPr>
            <a:r>
              <a:rPr lang="en-US" dirty="0"/>
              <a:t>Paving the Road to the Future NSRS</a:t>
            </a:r>
          </a:p>
        </p:txBody>
      </p:sp>
      <p:sp>
        <p:nvSpPr>
          <p:cNvPr id="5" name="Slide Number Placeholder 5"/>
          <p:cNvSpPr>
            <a:spLocks noGrp="1"/>
          </p:cNvSpPr>
          <p:nvPr>
            <p:ph type="sldNum" sz="quarter" idx="12"/>
          </p:nvPr>
        </p:nvSpPr>
        <p:spPr/>
        <p:txBody>
          <a:bodyPr/>
          <a:lstStyle>
            <a:lvl1pPr defTabSz="685800">
              <a:defRPr b="1"/>
            </a:lvl1pPr>
          </a:lstStyle>
          <a:p>
            <a:pPr>
              <a:defRPr/>
            </a:pPr>
            <a:fld id="{23566EEE-DC84-4D1F-987F-3E776EDE92C0}" type="slidenum">
              <a:rPr lang="en-US" altLang="en-US" smtClean="0"/>
              <a:pPr>
                <a:defRPr/>
              </a:pPr>
              <a:t>‹#›</a:t>
            </a:fld>
            <a:endParaRPr lang="en-US" altLang="en-US" dirty="0"/>
          </a:p>
        </p:txBody>
      </p:sp>
    </p:spTree>
    <p:extLst>
      <p:ext uri="{BB962C8B-B14F-4D97-AF65-F5344CB8AC3E}">
        <p14:creationId xmlns:p14="http://schemas.microsoft.com/office/powerpoint/2010/main" val="876421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685800">
              <a:defRPr b="1"/>
            </a:lvl1pPr>
          </a:lstStyle>
          <a:p>
            <a:pPr>
              <a:defRPr/>
            </a:pPr>
            <a:r>
              <a:rPr lang="en-US" altLang="en-US"/>
              <a:t>November 01, 2021</a:t>
            </a:r>
            <a:endParaRPr lang="en-US" altLang="en-US" dirty="0"/>
          </a:p>
        </p:txBody>
      </p:sp>
      <p:sp>
        <p:nvSpPr>
          <p:cNvPr id="3" name="Footer Placeholder 4"/>
          <p:cNvSpPr>
            <a:spLocks noGrp="1"/>
          </p:cNvSpPr>
          <p:nvPr>
            <p:ph type="ftr" sz="quarter" idx="11"/>
          </p:nvPr>
        </p:nvSpPr>
        <p:spPr/>
        <p:txBody>
          <a:bodyPr/>
          <a:lstStyle>
            <a:lvl1pPr defTabSz="685800">
              <a:defRPr b="1"/>
            </a:lvl1pPr>
          </a:lstStyle>
          <a:p>
            <a:pPr>
              <a:defRPr/>
            </a:pPr>
            <a:r>
              <a:rPr lang="en-US" dirty="0"/>
              <a:t>Paving the Road to the Future NSRS</a:t>
            </a:r>
          </a:p>
        </p:txBody>
      </p:sp>
      <p:sp>
        <p:nvSpPr>
          <p:cNvPr id="4" name="Slide Number Placeholder 5"/>
          <p:cNvSpPr>
            <a:spLocks noGrp="1"/>
          </p:cNvSpPr>
          <p:nvPr>
            <p:ph type="sldNum" sz="quarter" idx="12"/>
          </p:nvPr>
        </p:nvSpPr>
        <p:spPr/>
        <p:txBody>
          <a:bodyPr/>
          <a:lstStyle>
            <a:lvl1pPr defTabSz="685800">
              <a:defRPr b="1"/>
            </a:lvl1pPr>
          </a:lstStyle>
          <a:p>
            <a:pPr>
              <a:defRPr/>
            </a:pPr>
            <a:fld id="{43BFA99B-C703-4852-B2BB-2E440DC6F13D}" type="slidenum">
              <a:rPr lang="en-US" altLang="en-US" smtClean="0"/>
              <a:pPr>
                <a:defRPr/>
              </a:pPr>
              <a:t>‹#›</a:t>
            </a:fld>
            <a:endParaRPr lang="en-US" altLang="en-US" dirty="0"/>
          </a:p>
        </p:txBody>
      </p:sp>
    </p:spTree>
    <p:extLst>
      <p:ext uri="{BB962C8B-B14F-4D97-AF65-F5344CB8AC3E}">
        <p14:creationId xmlns:p14="http://schemas.microsoft.com/office/powerpoint/2010/main" val="8755292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defTabSz="685800">
              <a:defRPr b="1"/>
            </a:lvl1pPr>
          </a:lstStyle>
          <a:p>
            <a:pPr>
              <a:defRPr/>
            </a:pPr>
            <a:r>
              <a:rPr lang="en-US" altLang="en-US"/>
              <a:t>November 01, 2021</a:t>
            </a:r>
            <a:endParaRPr lang="en-US" altLang="en-US" dirty="0"/>
          </a:p>
        </p:txBody>
      </p:sp>
      <p:sp>
        <p:nvSpPr>
          <p:cNvPr id="6" name="Footer Placeholder 4"/>
          <p:cNvSpPr>
            <a:spLocks noGrp="1"/>
          </p:cNvSpPr>
          <p:nvPr>
            <p:ph type="ftr" sz="quarter" idx="11"/>
          </p:nvPr>
        </p:nvSpPr>
        <p:spPr/>
        <p:txBody>
          <a:bodyPr/>
          <a:lstStyle>
            <a:lvl1pPr defTabSz="685800">
              <a:defRPr b="1"/>
            </a:lvl1pPr>
          </a:lstStyle>
          <a:p>
            <a:pPr>
              <a:defRPr/>
            </a:pPr>
            <a:r>
              <a:rPr lang="en-US" dirty="0"/>
              <a:t>Paving the Road to the Future NSRS</a:t>
            </a:r>
          </a:p>
        </p:txBody>
      </p:sp>
      <p:sp>
        <p:nvSpPr>
          <p:cNvPr id="7" name="Slide Number Placeholder 5"/>
          <p:cNvSpPr>
            <a:spLocks noGrp="1"/>
          </p:cNvSpPr>
          <p:nvPr>
            <p:ph type="sldNum" sz="quarter" idx="12"/>
          </p:nvPr>
        </p:nvSpPr>
        <p:spPr/>
        <p:txBody>
          <a:bodyPr/>
          <a:lstStyle>
            <a:lvl1pPr defTabSz="685800">
              <a:defRPr b="1"/>
            </a:lvl1pPr>
          </a:lstStyle>
          <a:p>
            <a:pPr>
              <a:defRPr/>
            </a:pPr>
            <a:fld id="{C84E481F-FB85-4082-8F56-F5DD5F0DA8CD}" type="slidenum">
              <a:rPr lang="en-US" altLang="en-US" smtClean="0"/>
              <a:pPr>
                <a:defRPr/>
              </a:pPr>
              <a:t>‹#›</a:t>
            </a:fld>
            <a:endParaRPr lang="en-US" altLang="en-US" dirty="0"/>
          </a:p>
        </p:txBody>
      </p:sp>
    </p:spTree>
    <p:extLst>
      <p:ext uri="{BB962C8B-B14F-4D97-AF65-F5344CB8AC3E}">
        <p14:creationId xmlns:p14="http://schemas.microsoft.com/office/powerpoint/2010/main" val="430096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defTabSz="685800">
              <a:defRPr b="1"/>
            </a:lvl1pPr>
          </a:lstStyle>
          <a:p>
            <a:pPr>
              <a:defRPr/>
            </a:pPr>
            <a:r>
              <a:rPr lang="en-US" altLang="en-US"/>
              <a:t>November 01, 2021</a:t>
            </a:r>
            <a:endParaRPr lang="en-US" altLang="en-US" dirty="0"/>
          </a:p>
        </p:txBody>
      </p:sp>
      <p:sp>
        <p:nvSpPr>
          <p:cNvPr id="6" name="Footer Placeholder 4"/>
          <p:cNvSpPr>
            <a:spLocks noGrp="1"/>
          </p:cNvSpPr>
          <p:nvPr>
            <p:ph type="ftr" sz="quarter" idx="11"/>
          </p:nvPr>
        </p:nvSpPr>
        <p:spPr/>
        <p:txBody>
          <a:bodyPr/>
          <a:lstStyle>
            <a:lvl1pPr defTabSz="685800">
              <a:defRPr b="1"/>
            </a:lvl1pPr>
          </a:lstStyle>
          <a:p>
            <a:pPr>
              <a:defRPr/>
            </a:pPr>
            <a:r>
              <a:rPr lang="en-US" dirty="0"/>
              <a:t>Paving the Road to the Future NSRS</a:t>
            </a:r>
          </a:p>
        </p:txBody>
      </p:sp>
      <p:sp>
        <p:nvSpPr>
          <p:cNvPr id="7" name="Slide Number Placeholder 5"/>
          <p:cNvSpPr>
            <a:spLocks noGrp="1"/>
          </p:cNvSpPr>
          <p:nvPr>
            <p:ph type="sldNum" sz="quarter" idx="12"/>
          </p:nvPr>
        </p:nvSpPr>
        <p:spPr/>
        <p:txBody>
          <a:bodyPr/>
          <a:lstStyle>
            <a:lvl1pPr defTabSz="685800">
              <a:defRPr b="1"/>
            </a:lvl1pPr>
          </a:lstStyle>
          <a:p>
            <a:pPr>
              <a:defRPr/>
            </a:pPr>
            <a:fld id="{1329712A-88EE-42EE-AF9E-C31EDED82A73}" type="slidenum">
              <a:rPr lang="en-US" altLang="en-US" smtClean="0"/>
              <a:pPr>
                <a:defRPr/>
              </a:pPr>
              <a:t>‹#›</a:t>
            </a:fld>
            <a:endParaRPr lang="en-US" altLang="en-US" dirty="0"/>
          </a:p>
        </p:txBody>
      </p:sp>
    </p:spTree>
    <p:extLst>
      <p:ext uri="{BB962C8B-B14F-4D97-AF65-F5344CB8AC3E}">
        <p14:creationId xmlns:p14="http://schemas.microsoft.com/office/powerpoint/2010/main" val="478535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b="1"/>
            </a:lvl1pPr>
          </a:lstStyle>
          <a:p>
            <a:pPr>
              <a:defRPr/>
            </a:pPr>
            <a:r>
              <a:rPr lang="en-US" altLang="en-US"/>
              <a:t>November 01, 2021</a:t>
            </a:r>
            <a:endParaRPr lang="en-US" altLang="en-US" dirty="0"/>
          </a:p>
        </p:txBody>
      </p:sp>
      <p:sp>
        <p:nvSpPr>
          <p:cNvPr id="5" name="Footer Placeholder 4"/>
          <p:cNvSpPr>
            <a:spLocks noGrp="1"/>
          </p:cNvSpPr>
          <p:nvPr>
            <p:ph type="ftr" sz="quarter" idx="11"/>
          </p:nvPr>
        </p:nvSpPr>
        <p:spPr/>
        <p:txBody>
          <a:bodyPr/>
          <a:lstStyle>
            <a:lvl1pPr defTabSz="685800">
              <a:defRPr b="1"/>
            </a:lvl1p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lvl1pPr defTabSz="685800">
              <a:defRPr b="1"/>
            </a:lvl1pPr>
          </a:lstStyle>
          <a:p>
            <a:pPr>
              <a:defRPr/>
            </a:pPr>
            <a:fld id="{85875531-0A71-45B3-9CA1-F580700DA19E}" type="slidenum">
              <a:rPr lang="en-US" altLang="en-US" smtClean="0"/>
              <a:pPr>
                <a:defRPr/>
              </a:pPr>
              <a:t>‹#›</a:t>
            </a:fld>
            <a:endParaRPr lang="en-US" altLang="en-US" dirty="0"/>
          </a:p>
        </p:txBody>
      </p:sp>
    </p:spTree>
    <p:extLst>
      <p:ext uri="{BB962C8B-B14F-4D97-AF65-F5344CB8AC3E}">
        <p14:creationId xmlns:p14="http://schemas.microsoft.com/office/powerpoint/2010/main" val="32553831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b="1"/>
            </a:lvl1pPr>
          </a:lstStyle>
          <a:p>
            <a:pPr>
              <a:defRPr/>
            </a:pPr>
            <a:r>
              <a:rPr lang="en-US" altLang="en-US"/>
              <a:t>November 01, 2021</a:t>
            </a:r>
            <a:endParaRPr lang="en-US" altLang="en-US" dirty="0"/>
          </a:p>
        </p:txBody>
      </p:sp>
      <p:sp>
        <p:nvSpPr>
          <p:cNvPr id="5" name="Footer Placeholder 4"/>
          <p:cNvSpPr>
            <a:spLocks noGrp="1"/>
          </p:cNvSpPr>
          <p:nvPr>
            <p:ph type="ftr" sz="quarter" idx="11"/>
          </p:nvPr>
        </p:nvSpPr>
        <p:spPr/>
        <p:txBody>
          <a:bodyPr/>
          <a:lstStyle>
            <a:lvl1pPr defTabSz="685800">
              <a:defRPr b="1"/>
            </a:lvl1p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lvl1pPr defTabSz="685800">
              <a:defRPr b="1"/>
            </a:lvl1pPr>
          </a:lstStyle>
          <a:p>
            <a:pPr>
              <a:defRPr/>
            </a:pPr>
            <a:fld id="{CAF41F2C-908B-4A99-9DEA-158F5E8561D1}" type="slidenum">
              <a:rPr lang="en-US" altLang="en-US" smtClean="0"/>
              <a:pPr>
                <a:defRPr/>
              </a:pPr>
              <a:t>‹#›</a:t>
            </a:fld>
            <a:endParaRPr lang="en-US" altLang="en-US" dirty="0"/>
          </a:p>
        </p:txBody>
      </p:sp>
    </p:spTree>
    <p:extLst>
      <p:ext uri="{BB962C8B-B14F-4D97-AF65-F5344CB8AC3E}">
        <p14:creationId xmlns:p14="http://schemas.microsoft.com/office/powerpoint/2010/main" val="4292215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November 01, 2021</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lvl1pPr>
              <a:defRPr/>
            </a:lvl1pPr>
          </a:lstStyle>
          <a:p>
            <a:fld id="{3E25B396-140F-4CB9-8A3B-5E1AA3F23722}" type="slidenum">
              <a:rPr lang="en-US" altLang="en-US"/>
              <a:pPr/>
              <a:t>‹#›</a:t>
            </a:fld>
            <a:endParaRPr lang="en-US" altLang="en-US" dirty="0"/>
          </a:p>
        </p:txBody>
      </p:sp>
    </p:spTree>
    <p:extLst>
      <p:ext uri="{BB962C8B-B14F-4D97-AF65-F5344CB8AC3E}">
        <p14:creationId xmlns:p14="http://schemas.microsoft.com/office/powerpoint/2010/main" val="2178165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November 01, 2021</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lvl1pPr>
              <a:defRPr/>
            </a:lvl1pPr>
          </a:lstStyle>
          <a:p>
            <a:fld id="{EB5F5968-2192-4CB3-ABDB-EF83C119BB8E}" type="slidenum">
              <a:rPr lang="en-US" altLang="en-US"/>
              <a:pPr/>
              <a:t>‹#›</a:t>
            </a:fld>
            <a:endParaRPr lang="en-US" altLang="en-US" dirty="0"/>
          </a:p>
        </p:txBody>
      </p:sp>
    </p:spTree>
    <p:extLst>
      <p:ext uri="{BB962C8B-B14F-4D97-AF65-F5344CB8AC3E}">
        <p14:creationId xmlns:p14="http://schemas.microsoft.com/office/powerpoint/2010/main" val="1663244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November 01, 2021</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lvl1pPr>
              <a:defRPr/>
            </a:lvl1pPr>
          </a:lstStyle>
          <a:p>
            <a:fld id="{22DE48A0-8EA5-40AB-B229-3736D82F7E56}" type="slidenum">
              <a:rPr lang="en-US" altLang="en-US"/>
              <a:pPr/>
              <a:t>‹#›</a:t>
            </a:fld>
            <a:endParaRPr lang="en-US" altLang="en-US" dirty="0"/>
          </a:p>
        </p:txBody>
      </p:sp>
    </p:spTree>
    <p:extLst>
      <p:ext uri="{BB962C8B-B14F-4D97-AF65-F5344CB8AC3E}">
        <p14:creationId xmlns:p14="http://schemas.microsoft.com/office/powerpoint/2010/main" val="631316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November 01, 2021</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7" name="Slide Number Placeholder 5"/>
          <p:cNvSpPr>
            <a:spLocks noGrp="1"/>
          </p:cNvSpPr>
          <p:nvPr>
            <p:ph type="sldNum" sz="quarter" idx="12"/>
          </p:nvPr>
        </p:nvSpPr>
        <p:spPr/>
        <p:txBody>
          <a:bodyPr/>
          <a:lstStyle>
            <a:lvl1pPr>
              <a:defRPr/>
            </a:lvl1pPr>
          </a:lstStyle>
          <a:p>
            <a:fld id="{5A58ECAC-42FE-46A5-A63C-1FC164514073}" type="slidenum">
              <a:rPr lang="en-US" altLang="en-US"/>
              <a:pPr/>
              <a:t>‹#›</a:t>
            </a:fld>
            <a:endParaRPr lang="en-US" altLang="en-US" dirty="0"/>
          </a:p>
        </p:txBody>
      </p:sp>
    </p:spTree>
    <p:extLst>
      <p:ext uri="{BB962C8B-B14F-4D97-AF65-F5344CB8AC3E}">
        <p14:creationId xmlns:p14="http://schemas.microsoft.com/office/powerpoint/2010/main" val="1681376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514350">
              <a:defRPr b="1"/>
            </a:lvl1pPr>
          </a:lstStyle>
          <a:p>
            <a:r>
              <a:rPr lang="en-US"/>
              <a:t>November 01, 2021</a:t>
            </a:r>
            <a:endParaRPr lang="en-US" dirty="0"/>
          </a:p>
        </p:txBody>
      </p:sp>
      <p:sp>
        <p:nvSpPr>
          <p:cNvPr id="4" name="Footer Placeholder 4"/>
          <p:cNvSpPr>
            <a:spLocks noGrp="1"/>
          </p:cNvSpPr>
          <p:nvPr>
            <p:ph type="ftr" sz="quarter" idx="11"/>
          </p:nvPr>
        </p:nvSpPr>
        <p:spPr/>
        <p:txBody>
          <a:bodyPr/>
          <a:lstStyle>
            <a:lvl1pPr defTabSz="514350">
              <a:defRPr b="1"/>
            </a:lvl1pPr>
          </a:lstStyle>
          <a:p>
            <a:r>
              <a:rPr lang="en-US" dirty="0"/>
              <a:t>Paving the Road to the Future NSRS</a:t>
            </a:r>
          </a:p>
        </p:txBody>
      </p:sp>
      <p:sp>
        <p:nvSpPr>
          <p:cNvPr id="5" name="Slide Number Placeholder 5"/>
          <p:cNvSpPr>
            <a:spLocks noGrp="1"/>
          </p:cNvSpPr>
          <p:nvPr>
            <p:ph type="sldNum" sz="quarter" idx="12"/>
          </p:nvPr>
        </p:nvSpPr>
        <p:spPr/>
        <p:txBody>
          <a:bodyPr/>
          <a:lstStyle>
            <a:lvl1pPr defTabSz="514350">
              <a:defRPr b="1"/>
            </a:lvl1pPr>
          </a:lstStyle>
          <a:p>
            <a:fld id="{D3585DBA-A7BC-4714-94CB-05624E34C4ED}" type="slidenum">
              <a:rPr lang="en-US" smtClean="0"/>
              <a:t>‹#›</a:t>
            </a:fld>
            <a:endParaRPr lang="en-US" dirty="0"/>
          </a:p>
        </p:txBody>
      </p:sp>
    </p:spTree>
    <p:extLst>
      <p:ext uri="{BB962C8B-B14F-4D97-AF65-F5344CB8AC3E}">
        <p14:creationId xmlns:p14="http://schemas.microsoft.com/office/powerpoint/2010/main" val="7448338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November 01, 2021</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9" name="Slide Number Placeholder 5"/>
          <p:cNvSpPr>
            <a:spLocks noGrp="1"/>
          </p:cNvSpPr>
          <p:nvPr>
            <p:ph type="sldNum" sz="quarter" idx="12"/>
          </p:nvPr>
        </p:nvSpPr>
        <p:spPr/>
        <p:txBody>
          <a:bodyPr/>
          <a:lstStyle>
            <a:lvl1pPr>
              <a:defRPr/>
            </a:lvl1pPr>
          </a:lstStyle>
          <a:p>
            <a:fld id="{A7E1A877-000F-44F2-A34E-ED477B5F3707}" type="slidenum">
              <a:rPr lang="en-US" altLang="en-US"/>
              <a:pPr/>
              <a:t>‹#›</a:t>
            </a:fld>
            <a:endParaRPr lang="en-US" altLang="en-US" dirty="0"/>
          </a:p>
        </p:txBody>
      </p:sp>
    </p:spTree>
    <p:extLst>
      <p:ext uri="{BB962C8B-B14F-4D97-AF65-F5344CB8AC3E}">
        <p14:creationId xmlns:p14="http://schemas.microsoft.com/office/powerpoint/2010/main" val="16865822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November 01, 2021</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5" name="Slide Number Placeholder 5"/>
          <p:cNvSpPr>
            <a:spLocks noGrp="1"/>
          </p:cNvSpPr>
          <p:nvPr>
            <p:ph type="sldNum" sz="quarter" idx="12"/>
          </p:nvPr>
        </p:nvSpPr>
        <p:spPr/>
        <p:txBody>
          <a:bodyPr/>
          <a:lstStyle>
            <a:lvl1pPr>
              <a:defRPr/>
            </a:lvl1pPr>
          </a:lstStyle>
          <a:p>
            <a:fld id="{7F72213E-9E0B-4FCF-BD40-534EFCCD8943}" type="slidenum">
              <a:rPr lang="en-US" altLang="en-US"/>
              <a:pPr/>
              <a:t>‹#›</a:t>
            </a:fld>
            <a:endParaRPr lang="en-US" altLang="en-US" dirty="0"/>
          </a:p>
        </p:txBody>
      </p:sp>
    </p:spTree>
    <p:extLst>
      <p:ext uri="{BB962C8B-B14F-4D97-AF65-F5344CB8AC3E}">
        <p14:creationId xmlns:p14="http://schemas.microsoft.com/office/powerpoint/2010/main" val="21384691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November 01, 2021</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4" name="Slide Number Placeholder 5"/>
          <p:cNvSpPr>
            <a:spLocks noGrp="1"/>
          </p:cNvSpPr>
          <p:nvPr>
            <p:ph type="sldNum" sz="quarter" idx="12"/>
          </p:nvPr>
        </p:nvSpPr>
        <p:spPr/>
        <p:txBody>
          <a:bodyPr/>
          <a:lstStyle>
            <a:lvl1pPr>
              <a:defRPr/>
            </a:lvl1pPr>
          </a:lstStyle>
          <a:p>
            <a:fld id="{7EAA9B20-142B-4CDE-B3D6-B0872C9C151A}" type="slidenum">
              <a:rPr lang="en-US" altLang="en-US"/>
              <a:pPr/>
              <a:t>‹#›</a:t>
            </a:fld>
            <a:endParaRPr lang="en-US" altLang="en-US" dirty="0"/>
          </a:p>
        </p:txBody>
      </p:sp>
    </p:spTree>
    <p:extLst>
      <p:ext uri="{BB962C8B-B14F-4D97-AF65-F5344CB8AC3E}">
        <p14:creationId xmlns:p14="http://schemas.microsoft.com/office/powerpoint/2010/main" val="6391596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November 01, 2021</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7" name="Slide Number Placeholder 5"/>
          <p:cNvSpPr>
            <a:spLocks noGrp="1"/>
          </p:cNvSpPr>
          <p:nvPr>
            <p:ph type="sldNum" sz="quarter" idx="12"/>
          </p:nvPr>
        </p:nvSpPr>
        <p:spPr/>
        <p:txBody>
          <a:bodyPr/>
          <a:lstStyle>
            <a:lvl1pPr>
              <a:defRPr/>
            </a:lvl1pPr>
          </a:lstStyle>
          <a:p>
            <a:fld id="{24C8B04A-8E39-4EE0-8A43-A2CCAB8E76E1}" type="slidenum">
              <a:rPr lang="en-US" altLang="en-US"/>
              <a:pPr/>
              <a:t>‹#›</a:t>
            </a:fld>
            <a:endParaRPr lang="en-US" altLang="en-US" dirty="0"/>
          </a:p>
        </p:txBody>
      </p:sp>
    </p:spTree>
    <p:extLst>
      <p:ext uri="{BB962C8B-B14F-4D97-AF65-F5344CB8AC3E}">
        <p14:creationId xmlns:p14="http://schemas.microsoft.com/office/powerpoint/2010/main" val="2396613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November 01, 2021</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7" name="Slide Number Placeholder 5"/>
          <p:cNvSpPr>
            <a:spLocks noGrp="1"/>
          </p:cNvSpPr>
          <p:nvPr>
            <p:ph type="sldNum" sz="quarter" idx="12"/>
          </p:nvPr>
        </p:nvSpPr>
        <p:spPr/>
        <p:txBody>
          <a:bodyPr/>
          <a:lstStyle>
            <a:lvl1pPr>
              <a:defRPr/>
            </a:lvl1pPr>
          </a:lstStyle>
          <a:p>
            <a:fld id="{CC7DA881-67BA-4986-9876-D8BA85D0619D}" type="slidenum">
              <a:rPr lang="en-US" altLang="en-US"/>
              <a:pPr/>
              <a:t>‹#›</a:t>
            </a:fld>
            <a:endParaRPr lang="en-US" altLang="en-US" dirty="0"/>
          </a:p>
        </p:txBody>
      </p:sp>
    </p:spTree>
    <p:extLst>
      <p:ext uri="{BB962C8B-B14F-4D97-AF65-F5344CB8AC3E}">
        <p14:creationId xmlns:p14="http://schemas.microsoft.com/office/powerpoint/2010/main" val="2287521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November 01, 2021</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lvl1pPr>
              <a:defRPr/>
            </a:lvl1pPr>
          </a:lstStyle>
          <a:p>
            <a:fld id="{6A29030F-1581-46CC-B179-8D91D4DEBB89}" type="slidenum">
              <a:rPr lang="en-US" altLang="en-US"/>
              <a:pPr/>
              <a:t>‹#›</a:t>
            </a:fld>
            <a:endParaRPr lang="en-US" altLang="en-US" dirty="0"/>
          </a:p>
        </p:txBody>
      </p:sp>
    </p:spTree>
    <p:extLst>
      <p:ext uri="{BB962C8B-B14F-4D97-AF65-F5344CB8AC3E}">
        <p14:creationId xmlns:p14="http://schemas.microsoft.com/office/powerpoint/2010/main" val="2681972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November 01, 2021</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lvl1pPr>
              <a:defRPr/>
            </a:lvl1pPr>
          </a:lstStyle>
          <a:p>
            <a:fld id="{D0985D37-6751-43EB-B858-E6B98926AEEB}" type="slidenum">
              <a:rPr lang="en-US" altLang="en-US"/>
              <a:pPr/>
              <a:t>‹#›</a:t>
            </a:fld>
            <a:endParaRPr lang="en-US" altLang="en-US" dirty="0"/>
          </a:p>
        </p:txBody>
      </p:sp>
    </p:spTree>
    <p:extLst>
      <p:ext uri="{BB962C8B-B14F-4D97-AF65-F5344CB8AC3E}">
        <p14:creationId xmlns:p14="http://schemas.microsoft.com/office/powerpoint/2010/main" val="3407106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Header Slid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eader Slid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7"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8" name="Slide Number Placeholder 5"/>
          <p:cNvSpPr>
            <a:spLocks noGrp="1"/>
          </p:cNvSpPr>
          <p:nvPr>
            <p:ph type="sldNum" sz="quarter" idx="12"/>
          </p:nvPr>
        </p:nvSpPr>
        <p:spPr/>
        <p:txBody>
          <a:bodyPr/>
          <a:lstStyle>
            <a:lvl1pPr>
              <a:defRPr/>
            </a:lvl1pPr>
          </a:lstStyle>
          <a:p>
            <a:pPr>
              <a:defRPr/>
            </a:pPr>
            <a:fld id="{0B366B1F-012C-4E31-AB14-A18E7992FCFE}" type="slidenum">
              <a:rPr lang="en-US" altLang="en-US"/>
              <a:pPr>
                <a:defRPr/>
              </a:pPr>
              <a:t>‹#›</a:t>
            </a:fld>
            <a:endParaRPr lang="en-US" altLang="en-US" dirty="0"/>
          </a:p>
        </p:txBody>
      </p:sp>
    </p:spTree>
    <p:extLst>
      <p:ext uri="{BB962C8B-B14F-4D97-AF65-F5344CB8AC3E}">
        <p14:creationId xmlns:p14="http://schemas.microsoft.com/office/powerpoint/2010/main" val="8758400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828801"/>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lvl1pPr>
              <a:defRPr/>
            </a:lvl1pPr>
          </a:lstStyle>
          <a:p>
            <a:pPr>
              <a:defRPr/>
            </a:pPr>
            <a:fld id="{A269A303-B593-45E6-8920-67DA3337AB25}" type="slidenum">
              <a:rPr lang="en-US" altLang="en-US" smtClean="0"/>
              <a:pPr>
                <a:defRPr/>
              </a:pPr>
              <a:t>‹#›</a:t>
            </a:fld>
            <a:endParaRPr lang="en-US" altLang="en-US" dirty="0"/>
          </a:p>
        </p:txBody>
      </p:sp>
    </p:spTree>
    <p:extLst>
      <p:ext uri="{BB962C8B-B14F-4D97-AF65-F5344CB8AC3E}">
        <p14:creationId xmlns:p14="http://schemas.microsoft.com/office/powerpoint/2010/main" val="12950527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lvl1pPr>
              <a:defRPr/>
            </a:lvl1pPr>
          </a:lstStyle>
          <a:p>
            <a:pPr>
              <a:defRPr/>
            </a:pPr>
            <a:fld id="{83864427-88BE-4288-AA80-6880B6419519}" type="slidenum">
              <a:rPr lang="en-US" altLang="en-US"/>
              <a:pPr>
                <a:defRPr/>
              </a:pPr>
              <a:t>‹#›</a:t>
            </a:fld>
            <a:endParaRPr lang="en-US" altLang="en-US" dirty="0"/>
          </a:p>
        </p:txBody>
      </p:sp>
    </p:spTree>
    <p:extLst>
      <p:ext uri="{BB962C8B-B14F-4D97-AF65-F5344CB8AC3E}">
        <p14:creationId xmlns:p14="http://schemas.microsoft.com/office/powerpoint/2010/main" val="15071955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514350">
              <a:defRPr b="1"/>
            </a:lvl1pPr>
          </a:lstStyle>
          <a:p>
            <a:r>
              <a:rPr lang="en-US"/>
              <a:t>November 01, 2021</a:t>
            </a:r>
            <a:endParaRPr lang="en-US" dirty="0"/>
          </a:p>
        </p:txBody>
      </p:sp>
      <p:sp>
        <p:nvSpPr>
          <p:cNvPr id="3" name="Footer Placeholder 4"/>
          <p:cNvSpPr>
            <a:spLocks noGrp="1"/>
          </p:cNvSpPr>
          <p:nvPr>
            <p:ph type="ftr" sz="quarter" idx="11"/>
          </p:nvPr>
        </p:nvSpPr>
        <p:spPr/>
        <p:txBody>
          <a:bodyPr/>
          <a:lstStyle>
            <a:lvl1pPr defTabSz="514350">
              <a:defRPr b="1"/>
            </a:lvl1pPr>
          </a:lstStyle>
          <a:p>
            <a:r>
              <a:rPr lang="en-US" dirty="0"/>
              <a:t>Paving the Road to the Future NSRS</a:t>
            </a:r>
          </a:p>
        </p:txBody>
      </p:sp>
      <p:sp>
        <p:nvSpPr>
          <p:cNvPr id="4" name="Slide Number Placeholder 5"/>
          <p:cNvSpPr>
            <a:spLocks noGrp="1"/>
          </p:cNvSpPr>
          <p:nvPr>
            <p:ph type="sldNum" sz="quarter" idx="12"/>
          </p:nvPr>
        </p:nvSpPr>
        <p:spPr/>
        <p:txBody>
          <a:bodyPr/>
          <a:lstStyle>
            <a:lvl1pPr defTabSz="514350">
              <a:defRPr b="1"/>
            </a:lvl1pPr>
          </a:lstStyle>
          <a:p>
            <a:fld id="{D3585DBA-A7BC-4714-94CB-05624E34C4ED}" type="slidenum">
              <a:rPr lang="en-US" smtClean="0"/>
              <a:t>‹#›</a:t>
            </a:fld>
            <a:endParaRPr lang="en-US" dirty="0"/>
          </a:p>
        </p:txBody>
      </p:sp>
    </p:spTree>
    <p:extLst>
      <p:ext uri="{BB962C8B-B14F-4D97-AF65-F5344CB8AC3E}">
        <p14:creationId xmlns:p14="http://schemas.microsoft.com/office/powerpoint/2010/main" val="3577934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7" name="Slide Number Placeholder 5"/>
          <p:cNvSpPr>
            <a:spLocks noGrp="1"/>
          </p:cNvSpPr>
          <p:nvPr>
            <p:ph type="sldNum" sz="quarter" idx="12"/>
          </p:nvPr>
        </p:nvSpPr>
        <p:spPr/>
        <p:txBody>
          <a:bodyPr/>
          <a:lstStyle>
            <a:lvl1pPr>
              <a:defRPr/>
            </a:lvl1pPr>
          </a:lstStyle>
          <a:p>
            <a:pPr>
              <a:defRPr/>
            </a:pPr>
            <a:fld id="{9A93CB1C-6E9B-46EC-AE82-4CCAD02047A8}" type="slidenum">
              <a:rPr lang="en-US" altLang="en-US"/>
              <a:pPr>
                <a:defRPr/>
              </a:pPr>
              <a:t>‹#›</a:t>
            </a:fld>
            <a:endParaRPr lang="en-US" altLang="en-US" dirty="0"/>
          </a:p>
        </p:txBody>
      </p:sp>
    </p:spTree>
    <p:extLst>
      <p:ext uri="{BB962C8B-B14F-4D97-AF65-F5344CB8AC3E}">
        <p14:creationId xmlns:p14="http://schemas.microsoft.com/office/powerpoint/2010/main" val="29624788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8"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9" name="Slide Number Placeholder 5"/>
          <p:cNvSpPr>
            <a:spLocks noGrp="1"/>
          </p:cNvSpPr>
          <p:nvPr>
            <p:ph type="sldNum" sz="quarter" idx="12"/>
          </p:nvPr>
        </p:nvSpPr>
        <p:spPr/>
        <p:txBody>
          <a:bodyPr/>
          <a:lstStyle>
            <a:lvl1pPr>
              <a:defRPr/>
            </a:lvl1pPr>
          </a:lstStyle>
          <a:p>
            <a:pPr>
              <a:defRPr/>
            </a:pPr>
            <a:fld id="{DCCC463B-DC24-4D15-892B-CB6BEEB329FA}" type="slidenum">
              <a:rPr lang="en-US" altLang="en-US"/>
              <a:pPr>
                <a:defRPr/>
              </a:pPr>
              <a:t>‹#›</a:t>
            </a:fld>
            <a:endParaRPr lang="en-US" altLang="en-US" dirty="0"/>
          </a:p>
        </p:txBody>
      </p:sp>
    </p:spTree>
    <p:extLst>
      <p:ext uri="{BB962C8B-B14F-4D97-AF65-F5344CB8AC3E}">
        <p14:creationId xmlns:p14="http://schemas.microsoft.com/office/powerpoint/2010/main" val="534446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4"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5" name="Slide Number Placeholder 5"/>
          <p:cNvSpPr>
            <a:spLocks noGrp="1"/>
          </p:cNvSpPr>
          <p:nvPr>
            <p:ph type="sldNum" sz="quarter" idx="12"/>
          </p:nvPr>
        </p:nvSpPr>
        <p:spPr/>
        <p:txBody>
          <a:bodyPr/>
          <a:lstStyle>
            <a:lvl1pPr>
              <a:defRPr/>
            </a:lvl1pPr>
          </a:lstStyle>
          <a:p>
            <a:pPr>
              <a:defRPr/>
            </a:pPr>
            <a:fld id="{23566EEE-DC84-4D1F-987F-3E776EDE92C0}" type="slidenum">
              <a:rPr lang="en-US" altLang="en-US"/>
              <a:pPr>
                <a:defRPr/>
              </a:pPr>
              <a:t>‹#›</a:t>
            </a:fld>
            <a:endParaRPr lang="en-US" altLang="en-US" dirty="0"/>
          </a:p>
        </p:txBody>
      </p:sp>
    </p:spTree>
    <p:extLst>
      <p:ext uri="{BB962C8B-B14F-4D97-AF65-F5344CB8AC3E}">
        <p14:creationId xmlns:p14="http://schemas.microsoft.com/office/powerpoint/2010/main" val="3801719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4" name="Slide Number Placeholder 5"/>
          <p:cNvSpPr>
            <a:spLocks noGrp="1"/>
          </p:cNvSpPr>
          <p:nvPr>
            <p:ph type="sldNum" sz="quarter" idx="12"/>
          </p:nvPr>
        </p:nvSpPr>
        <p:spPr/>
        <p:txBody>
          <a:bodyPr/>
          <a:lstStyle>
            <a:lvl1pPr>
              <a:defRPr/>
            </a:lvl1pPr>
          </a:lstStyle>
          <a:p>
            <a:pPr>
              <a:defRPr/>
            </a:pPr>
            <a:fld id="{43BFA99B-C703-4852-B2BB-2E440DC6F13D}" type="slidenum">
              <a:rPr lang="en-US" altLang="en-US"/>
              <a:pPr>
                <a:defRPr/>
              </a:pPr>
              <a:t>‹#›</a:t>
            </a:fld>
            <a:endParaRPr lang="en-US" altLang="en-US" dirty="0"/>
          </a:p>
        </p:txBody>
      </p:sp>
    </p:spTree>
    <p:extLst>
      <p:ext uri="{BB962C8B-B14F-4D97-AF65-F5344CB8AC3E}">
        <p14:creationId xmlns:p14="http://schemas.microsoft.com/office/powerpoint/2010/main" val="1992335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7" name="Slide Number Placeholder 5"/>
          <p:cNvSpPr>
            <a:spLocks noGrp="1"/>
          </p:cNvSpPr>
          <p:nvPr>
            <p:ph type="sldNum" sz="quarter" idx="12"/>
          </p:nvPr>
        </p:nvSpPr>
        <p:spPr/>
        <p:txBody>
          <a:bodyPr/>
          <a:lstStyle>
            <a:lvl1pPr>
              <a:defRPr/>
            </a:lvl1pPr>
          </a:lstStyle>
          <a:p>
            <a:pPr>
              <a:defRPr/>
            </a:pPr>
            <a:fld id="{C84E481F-FB85-4082-8F56-F5DD5F0DA8CD}" type="slidenum">
              <a:rPr lang="en-US" altLang="en-US"/>
              <a:pPr>
                <a:defRPr/>
              </a:pPr>
              <a:t>‹#›</a:t>
            </a:fld>
            <a:endParaRPr lang="en-US" altLang="en-US" dirty="0"/>
          </a:p>
        </p:txBody>
      </p:sp>
    </p:spTree>
    <p:extLst>
      <p:ext uri="{BB962C8B-B14F-4D97-AF65-F5344CB8AC3E}">
        <p14:creationId xmlns:p14="http://schemas.microsoft.com/office/powerpoint/2010/main" val="27044467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7" name="Slide Number Placeholder 5"/>
          <p:cNvSpPr>
            <a:spLocks noGrp="1"/>
          </p:cNvSpPr>
          <p:nvPr>
            <p:ph type="sldNum" sz="quarter" idx="12"/>
          </p:nvPr>
        </p:nvSpPr>
        <p:spPr/>
        <p:txBody>
          <a:bodyPr/>
          <a:lstStyle>
            <a:lvl1pPr>
              <a:defRPr/>
            </a:lvl1pPr>
          </a:lstStyle>
          <a:p>
            <a:pPr>
              <a:defRPr/>
            </a:pPr>
            <a:fld id="{1329712A-88EE-42EE-AF9E-C31EDED82A73}" type="slidenum">
              <a:rPr lang="en-US" altLang="en-US"/>
              <a:pPr>
                <a:defRPr/>
              </a:pPr>
              <a:t>‹#›</a:t>
            </a:fld>
            <a:endParaRPr lang="en-US" altLang="en-US" dirty="0"/>
          </a:p>
        </p:txBody>
      </p:sp>
    </p:spTree>
    <p:extLst>
      <p:ext uri="{BB962C8B-B14F-4D97-AF65-F5344CB8AC3E}">
        <p14:creationId xmlns:p14="http://schemas.microsoft.com/office/powerpoint/2010/main" val="2411482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lvl1pPr>
              <a:defRPr/>
            </a:lvl1pPr>
          </a:lstStyle>
          <a:p>
            <a:pPr>
              <a:defRPr/>
            </a:pPr>
            <a:fld id="{85875531-0A71-45B3-9CA1-F580700DA19E}" type="slidenum">
              <a:rPr lang="en-US" altLang="en-US"/>
              <a:pPr>
                <a:defRPr/>
              </a:pPr>
              <a:t>‹#›</a:t>
            </a:fld>
            <a:endParaRPr lang="en-US" altLang="en-US" dirty="0"/>
          </a:p>
        </p:txBody>
      </p:sp>
    </p:spTree>
    <p:extLst>
      <p:ext uri="{BB962C8B-B14F-4D97-AF65-F5344CB8AC3E}">
        <p14:creationId xmlns:p14="http://schemas.microsoft.com/office/powerpoint/2010/main" val="38819383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lvl1pPr>
              <a:defRPr/>
            </a:lvl1pPr>
          </a:lstStyle>
          <a:p>
            <a:pPr>
              <a:defRPr/>
            </a:pPr>
            <a:fld id="{CAF41F2C-908B-4A99-9DEA-158F5E8561D1}" type="slidenum">
              <a:rPr lang="en-US" altLang="en-US"/>
              <a:pPr>
                <a:defRPr/>
              </a:pPr>
              <a:t>‹#›</a:t>
            </a:fld>
            <a:endParaRPr lang="en-US" altLang="en-US" dirty="0"/>
          </a:p>
        </p:txBody>
      </p:sp>
    </p:spTree>
    <p:extLst>
      <p:ext uri="{BB962C8B-B14F-4D97-AF65-F5344CB8AC3E}">
        <p14:creationId xmlns:p14="http://schemas.microsoft.com/office/powerpoint/2010/main" val="21731049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a:t>November 01, 2021</a:t>
            </a:r>
            <a:endParaRPr lang="en-US" dirty="0"/>
          </a:p>
        </p:txBody>
      </p:sp>
      <p:sp>
        <p:nvSpPr>
          <p:cNvPr id="5" name="Footer Placeholder 4"/>
          <p:cNvSpPr>
            <a:spLocks noGrp="1"/>
          </p:cNvSpPr>
          <p:nvPr>
            <p:ph type="ftr" sz="quarter" idx="11"/>
          </p:nvPr>
        </p:nvSpPr>
        <p:spPr/>
        <p:txBody>
          <a:body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p>
            <a:fld id="{4ECF5524-5AE1-4C0E-86FE-209F7A2B1F96}" type="slidenum">
              <a:rPr lang="en-US" altLang="en-US" smtClean="0"/>
              <a:pPr/>
              <a:t>‹#›</a:t>
            </a:fld>
            <a:endParaRPr lang="en-US" altLang="en-US" dirty="0"/>
          </a:p>
        </p:txBody>
      </p:sp>
    </p:spTree>
    <p:extLst>
      <p:ext uri="{BB962C8B-B14F-4D97-AF65-F5344CB8AC3E}">
        <p14:creationId xmlns:p14="http://schemas.microsoft.com/office/powerpoint/2010/main" val="761462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November 01, 2021</a:t>
            </a:r>
            <a:endParaRPr lang="en-US" dirty="0"/>
          </a:p>
        </p:txBody>
      </p:sp>
      <p:sp>
        <p:nvSpPr>
          <p:cNvPr id="5" name="Footer Placeholder 4"/>
          <p:cNvSpPr>
            <a:spLocks noGrp="1"/>
          </p:cNvSpPr>
          <p:nvPr>
            <p:ph type="ftr" sz="quarter" idx="11"/>
          </p:nvPr>
        </p:nvSpPr>
        <p:spPr/>
        <p:txBody>
          <a:body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p>
            <a:fld id="{F436BE2A-DD90-41CB-88F4-EFDC5B6CF9DA}" type="slidenum">
              <a:rPr lang="en-US" altLang="en-US" smtClean="0"/>
              <a:pPr/>
              <a:t>‹#›</a:t>
            </a:fld>
            <a:endParaRPr lang="en-US" altLang="en-US" dirty="0"/>
          </a:p>
        </p:txBody>
      </p:sp>
    </p:spTree>
    <p:extLst>
      <p:ext uri="{BB962C8B-B14F-4D97-AF65-F5344CB8AC3E}">
        <p14:creationId xmlns:p14="http://schemas.microsoft.com/office/powerpoint/2010/main" val="191923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3"/>
          <p:cNvSpPr>
            <a:spLocks noGrp="1"/>
          </p:cNvSpPr>
          <p:nvPr>
            <p:ph type="dt" sz="half" idx="10"/>
          </p:nvPr>
        </p:nvSpPr>
        <p:spPr/>
        <p:txBody>
          <a:bodyPr/>
          <a:lstStyle>
            <a:lvl1pPr defTabSz="514350">
              <a:defRPr b="1"/>
            </a:lvl1pPr>
          </a:lstStyle>
          <a:p>
            <a:r>
              <a:rPr lang="en-US"/>
              <a:t>November 01, 2021</a:t>
            </a:r>
            <a:endParaRPr lang="en-US" dirty="0"/>
          </a:p>
        </p:txBody>
      </p:sp>
      <p:sp>
        <p:nvSpPr>
          <p:cNvPr id="6" name="Footer Placeholder 4"/>
          <p:cNvSpPr>
            <a:spLocks noGrp="1"/>
          </p:cNvSpPr>
          <p:nvPr>
            <p:ph type="ftr" sz="quarter" idx="11"/>
          </p:nvPr>
        </p:nvSpPr>
        <p:spPr/>
        <p:txBody>
          <a:bodyPr/>
          <a:lstStyle>
            <a:lvl1pPr defTabSz="514350">
              <a:defRPr b="1"/>
            </a:lvl1pPr>
          </a:lstStyle>
          <a:p>
            <a:r>
              <a:rPr lang="en-US" dirty="0"/>
              <a:t>Paving the Road to the Future NSRS</a:t>
            </a:r>
          </a:p>
        </p:txBody>
      </p:sp>
      <p:sp>
        <p:nvSpPr>
          <p:cNvPr id="7" name="Slide Number Placeholder 5"/>
          <p:cNvSpPr>
            <a:spLocks noGrp="1"/>
          </p:cNvSpPr>
          <p:nvPr>
            <p:ph type="sldNum" sz="quarter" idx="12"/>
          </p:nvPr>
        </p:nvSpPr>
        <p:spPr/>
        <p:txBody>
          <a:bodyPr/>
          <a:lstStyle>
            <a:lvl1pPr defTabSz="514350">
              <a:defRPr b="1"/>
            </a:lvl1pPr>
          </a:lstStyle>
          <a:p>
            <a:fld id="{D3585DBA-A7BC-4714-94CB-05624E34C4ED}" type="slidenum">
              <a:rPr lang="en-US" smtClean="0"/>
              <a:t>‹#›</a:t>
            </a:fld>
            <a:endParaRPr lang="en-US" dirty="0"/>
          </a:p>
        </p:txBody>
      </p:sp>
    </p:spTree>
    <p:extLst>
      <p:ext uri="{BB962C8B-B14F-4D97-AF65-F5344CB8AC3E}">
        <p14:creationId xmlns:p14="http://schemas.microsoft.com/office/powerpoint/2010/main" val="4225188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t>November 01, 2021</a:t>
            </a:r>
            <a:endParaRPr lang="en-US" dirty="0"/>
          </a:p>
        </p:txBody>
      </p:sp>
      <p:sp>
        <p:nvSpPr>
          <p:cNvPr id="5" name="Footer Placeholder 4"/>
          <p:cNvSpPr>
            <a:spLocks noGrp="1"/>
          </p:cNvSpPr>
          <p:nvPr>
            <p:ph type="ftr" sz="quarter" idx="11"/>
          </p:nvPr>
        </p:nvSpPr>
        <p:spPr/>
        <p:txBody>
          <a:body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p>
            <a:fld id="{5348FC1C-9FAC-42C6-A671-AF5F02CEC57D}" type="slidenum">
              <a:rPr lang="en-US" altLang="en-US" smtClean="0"/>
              <a:pPr/>
              <a:t>‹#›</a:t>
            </a:fld>
            <a:endParaRPr lang="en-US" altLang="en-US" dirty="0"/>
          </a:p>
        </p:txBody>
      </p:sp>
    </p:spTree>
    <p:extLst>
      <p:ext uri="{BB962C8B-B14F-4D97-AF65-F5344CB8AC3E}">
        <p14:creationId xmlns:p14="http://schemas.microsoft.com/office/powerpoint/2010/main" val="3440804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t>November 01, 2021</a:t>
            </a:r>
            <a:endParaRPr lang="en-US" dirty="0"/>
          </a:p>
        </p:txBody>
      </p:sp>
      <p:sp>
        <p:nvSpPr>
          <p:cNvPr id="6" name="Footer Placeholder 5"/>
          <p:cNvSpPr>
            <a:spLocks noGrp="1"/>
          </p:cNvSpPr>
          <p:nvPr>
            <p:ph type="ftr" sz="quarter" idx="11"/>
          </p:nvPr>
        </p:nvSpPr>
        <p:spPr/>
        <p:txBody>
          <a:bodyPr/>
          <a:lstStyle/>
          <a:p>
            <a:pPr>
              <a:defRPr/>
            </a:pPr>
            <a:r>
              <a:rPr lang="en-US" dirty="0"/>
              <a:t>Paving the Road to the Future NSRS</a:t>
            </a:r>
          </a:p>
        </p:txBody>
      </p:sp>
      <p:sp>
        <p:nvSpPr>
          <p:cNvPr id="7" name="Slide Number Placeholder 6"/>
          <p:cNvSpPr>
            <a:spLocks noGrp="1"/>
          </p:cNvSpPr>
          <p:nvPr>
            <p:ph type="sldNum" sz="quarter" idx="12"/>
          </p:nvPr>
        </p:nvSpPr>
        <p:spPr/>
        <p:txBody>
          <a:bodyPr/>
          <a:lstStyle/>
          <a:p>
            <a:fld id="{16D807E3-CF9D-4CCF-B04A-D9D503FC4758}" type="slidenum">
              <a:rPr lang="en-US" altLang="en-US" smtClean="0"/>
              <a:pPr/>
              <a:t>‹#›</a:t>
            </a:fld>
            <a:endParaRPr lang="en-US" altLang="en-US" dirty="0"/>
          </a:p>
        </p:txBody>
      </p:sp>
    </p:spTree>
    <p:extLst>
      <p:ext uri="{BB962C8B-B14F-4D97-AF65-F5344CB8AC3E}">
        <p14:creationId xmlns:p14="http://schemas.microsoft.com/office/powerpoint/2010/main" val="2817997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t>November 01, 2021</a:t>
            </a:r>
            <a:endParaRPr lang="en-US" dirty="0"/>
          </a:p>
        </p:txBody>
      </p:sp>
      <p:sp>
        <p:nvSpPr>
          <p:cNvPr id="8" name="Footer Placeholder 7"/>
          <p:cNvSpPr>
            <a:spLocks noGrp="1"/>
          </p:cNvSpPr>
          <p:nvPr>
            <p:ph type="ftr" sz="quarter" idx="11"/>
          </p:nvPr>
        </p:nvSpPr>
        <p:spPr/>
        <p:txBody>
          <a:bodyPr/>
          <a:lstStyle/>
          <a:p>
            <a:pPr>
              <a:defRPr/>
            </a:pPr>
            <a:r>
              <a:rPr lang="en-US" dirty="0"/>
              <a:t>Paving the Road to the Future NSRS</a:t>
            </a:r>
          </a:p>
        </p:txBody>
      </p:sp>
      <p:sp>
        <p:nvSpPr>
          <p:cNvPr id="9" name="Slide Number Placeholder 8"/>
          <p:cNvSpPr>
            <a:spLocks noGrp="1"/>
          </p:cNvSpPr>
          <p:nvPr>
            <p:ph type="sldNum" sz="quarter" idx="12"/>
          </p:nvPr>
        </p:nvSpPr>
        <p:spPr/>
        <p:txBody>
          <a:bodyPr/>
          <a:lstStyle/>
          <a:p>
            <a:fld id="{15EF0694-624E-4497-9346-82B2A7B2F26B}" type="slidenum">
              <a:rPr lang="en-US" altLang="en-US" smtClean="0"/>
              <a:pPr/>
              <a:t>‹#›</a:t>
            </a:fld>
            <a:endParaRPr lang="en-US" altLang="en-US" dirty="0"/>
          </a:p>
        </p:txBody>
      </p:sp>
    </p:spTree>
    <p:extLst>
      <p:ext uri="{BB962C8B-B14F-4D97-AF65-F5344CB8AC3E}">
        <p14:creationId xmlns:p14="http://schemas.microsoft.com/office/powerpoint/2010/main" val="16902160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t>November 01, 2021</a:t>
            </a:r>
            <a:endParaRPr lang="en-US" dirty="0"/>
          </a:p>
        </p:txBody>
      </p:sp>
      <p:sp>
        <p:nvSpPr>
          <p:cNvPr id="4" name="Footer Placeholder 3"/>
          <p:cNvSpPr>
            <a:spLocks noGrp="1"/>
          </p:cNvSpPr>
          <p:nvPr>
            <p:ph type="ftr" sz="quarter" idx="11"/>
          </p:nvPr>
        </p:nvSpPr>
        <p:spPr/>
        <p:txBody>
          <a:bodyPr/>
          <a:lstStyle/>
          <a:p>
            <a:pPr>
              <a:defRPr/>
            </a:pPr>
            <a:r>
              <a:rPr lang="en-US" dirty="0"/>
              <a:t>Paving the Road to the Future NSRS</a:t>
            </a:r>
          </a:p>
        </p:txBody>
      </p:sp>
      <p:sp>
        <p:nvSpPr>
          <p:cNvPr id="5" name="Slide Number Placeholder 4"/>
          <p:cNvSpPr>
            <a:spLocks noGrp="1"/>
          </p:cNvSpPr>
          <p:nvPr>
            <p:ph type="sldNum" sz="quarter" idx="12"/>
          </p:nvPr>
        </p:nvSpPr>
        <p:spPr/>
        <p:txBody>
          <a:bodyPr/>
          <a:lstStyle/>
          <a:p>
            <a:fld id="{EC1A3A4B-FE94-49CA-AE04-142D27859815}" type="slidenum">
              <a:rPr lang="en-US" altLang="en-US" smtClean="0"/>
              <a:pPr/>
              <a:t>‹#›</a:t>
            </a:fld>
            <a:endParaRPr lang="en-US" altLang="en-US" dirty="0"/>
          </a:p>
        </p:txBody>
      </p:sp>
    </p:spTree>
    <p:extLst>
      <p:ext uri="{BB962C8B-B14F-4D97-AF65-F5344CB8AC3E}">
        <p14:creationId xmlns:p14="http://schemas.microsoft.com/office/powerpoint/2010/main" val="2848282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November 01, 2021</a:t>
            </a:r>
            <a:endParaRPr lang="en-US" dirty="0"/>
          </a:p>
        </p:txBody>
      </p:sp>
      <p:sp>
        <p:nvSpPr>
          <p:cNvPr id="3" name="Footer Placeholder 2"/>
          <p:cNvSpPr>
            <a:spLocks noGrp="1"/>
          </p:cNvSpPr>
          <p:nvPr>
            <p:ph type="ftr" sz="quarter" idx="11"/>
          </p:nvPr>
        </p:nvSpPr>
        <p:spPr/>
        <p:txBody>
          <a:bodyPr/>
          <a:lstStyle/>
          <a:p>
            <a:pPr>
              <a:defRPr/>
            </a:pPr>
            <a:r>
              <a:rPr lang="en-US" dirty="0"/>
              <a:t>Paving the Road to the Future NSRS</a:t>
            </a:r>
          </a:p>
        </p:txBody>
      </p:sp>
      <p:sp>
        <p:nvSpPr>
          <p:cNvPr id="4" name="Slide Number Placeholder 3"/>
          <p:cNvSpPr>
            <a:spLocks noGrp="1"/>
          </p:cNvSpPr>
          <p:nvPr>
            <p:ph type="sldNum" sz="quarter" idx="12"/>
          </p:nvPr>
        </p:nvSpPr>
        <p:spPr/>
        <p:txBody>
          <a:bodyPr/>
          <a:lstStyle/>
          <a:p>
            <a:fld id="{2A0A0E6A-B97A-45BF-9354-180D2ED9FBB7}" type="slidenum">
              <a:rPr lang="en-US" altLang="en-US" smtClean="0"/>
              <a:pPr/>
              <a:t>‹#›</a:t>
            </a:fld>
            <a:endParaRPr lang="en-US" altLang="en-US" dirty="0"/>
          </a:p>
        </p:txBody>
      </p:sp>
    </p:spTree>
    <p:extLst>
      <p:ext uri="{BB962C8B-B14F-4D97-AF65-F5344CB8AC3E}">
        <p14:creationId xmlns:p14="http://schemas.microsoft.com/office/powerpoint/2010/main" val="4060360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November 01, 2021</a:t>
            </a:r>
            <a:endParaRPr lang="en-US" dirty="0"/>
          </a:p>
        </p:txBody>
      </p:sp>
      <p:sp>
        <p:nvSpPr>
          <p:cNvPr id="6" name="Footer Placeholder 5"/>
          <p:cNvSpPr>
            <a:spLocks noGrp="1"/>
          </p:cNvSpPr>
          <p:nvPr>
            <p:ph type="ftr" sz="quarter" idx="11"/>
          </p:nvPr>
        </p:nvSpPr>
        <p:spPr/>
        <p:txBody>
          <a:bodyPr/>
          <a:lstStyle/>
          <a:p>
            <a:pPr>
              <a:defRPr/>
            </a:pPr>
            <a:r>
              <a:rPr lang="en-US" dirty="0"/>
              <a:t>Paving the Road to the Future NSRS</a:t>
            </a:r>
          </a:p>
        </p:txBody>
      </p:sp>
      <p:sp>
        <p:nvSpPr>
          <p:cNvPr id="7" name="Slide Number Placeholder 6"/>
          <p:cNvSpPr>
            <a:spLocks noGrp="1"/>
          </p:cNvSpPr>
          <p:nvPr>
            <p:ph type="sldNum" sz="quarter" idx="12"/>
          </p:nvPr>
        </p:nvSpPr>
        <p:spPr/>
        <p:txBody>
          <a:bodyPr/>
          <a:lstStyle/>
          <a:p>
            <a:fld id="{BDE31B67-9AC5-4103-BE2F-D56DB4FE4530}" type="slidenum">
              <a:rPr lang="en-US" altLang="en-US" smtClean="0"/>
              <a:pPr/>
              <a:t>‹#›</a:t>
            </a:fld>
            <a:endParaRPr lang="en-US" altLang="en-US" dirty="0"/>
          </a:p>
        </p:txBody>
      </p:sp>
    </p:spTree>
    <p:extLst>
      <p:ext uri="{BB962C8B-B14F-4D97-AF65-F5344CB8AC3E}">
        <p14:creationId xmlns:p14="http://schemas.microsoft.com/office/powerpoint/2010/main" val="27205056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November 01, 2021</a:t>
            </a:r>
            <a:endParaRPr lang="en-US" dirty="0"/>
          </a:p>
        </p:txBody>
      </p:sp>
      <p:sp>
        <p:nvSpPr>
          <p:cNvPr id="6" name="Footer Placeholder 5"/>
          <p:cNvSpPr>
            <a:spLocks noGrp="1"/>
          </p:cNvSpPr>
          <p:nvPr>
            <p:ph type="ftr" sz="quarter" idx="11"/>
          </p:nvPr>
        </p:nvSpPr>
        <p:spPr/>
        <p:txBody>
          <a:bodyPr/>
          <a:lstStyle/>
          <a:p>
            <a:pPr>
              <a:defRPr/>
            </a:pPr>
            <a:r>
              <a:rPr lang="en-US" dirty="0"/>
              <a:t>Paving the Road to the Future NSRS</a:t>
            </a:r>
          </a:p>
        </p:txBody>
      </p:sp>
      <p:sp>
        <p:nvSpPr>
          <p:cNvPr id="7" name="Slide Number Placeholder 6"/>
          <p:cNvSpPr>
            <a:spLocks noGrp="1"/>
          </p:cNvSpPr>
          <p:nvPr>
            <p:ph type="sldNum" sz="quarter" idx="12"/>
          </p:nvPr>
        </p:nvSpPr>
        <p:spPr/>
        <p:txBody>
          <a:bodyPr/>
          <a:lstStyle/>
          <a:p>
            <a:fld id="{9C338B5F-2211-44F1-ACB4-26D7BCD03E61}" type="slidenum">
              <a:rPr lang="en-US" altLang="en-US" smtClean="0"/>
              <a:pPr/>
              <a:t>‹#›</a:t>
            </a:fld>
            <a:endParaRPr lang="en-US" altLang="en-US" dirty="0"/>
          </a:p>
        </p:txBody>
      </p:sp>
    </p:spTree>
    <p:extLst>
      <p:ext uri="{BB962C8B-B14F-4D97-AF65-F5344CB8AC3E}">
        <p14:creationId xmlns:p14="http://schemas.microsoft.com/office/powerpoint/2010/main" val="26586666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November 01, 2021</a:t>
            </a:r>
            <a:endParaRPr lang="en-US" dirty="0"/>
          </a:p>
        </p:txBody>
      </p:sp>
      <p:sp>
        <p:nvSpPr>
          <p:cNvPr id="5" name="Footer Placeholder 4"/>
          <p:cNvSpPr>
            <a:spLocks noGrp="1"/>
          </p:cNvSpPr>
          <p:nvPr>
            <p:ph type="ftr" sz="quarter" idx="11"/>
          </p:nvPr>
        </p:nvSpPr>
        <p:spPr/>
        <p:txBody>
          <a:body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p>
            <a:fld id="{1C2E4CE5-60F5-46DF-BBCC-D9C2C287493D}" type="slidenum">
              <a:rPr lang="en-US" altLang="en-US" smtClean="0"/>
              <a:pPr/>
              <a:t>‹#›</a:t>
            </a:fld>
            <a:endParaRPr lang="en-US" altLang="en-US" dirty="0"/>
          </a:p>
        </p:txBody>
      </p:sp>
    </p:spTree>
    <p:extLst>
      <p:ext uri="{BB962C8B-B14F-4D97-AF65-F5344CB8AC3E}">
        <p14:creationId xmlns:p14="http://schemas.microsoft.com/office/powerpoint/2010/main" val="77605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November 01, 2021</a:t>
            </a:r>
            <a:endParaRPr lang="en-US" dirty="0"/>
          </a:p>
        </p:txBody>
      </p:sp>
      <p:sp>
        <p:nvSpPr>
          <p:cNvPr id="5" name="Footer Placeholder 4"/>
          <p:cNvSpPr>
            <a:spLocks noGrp="1"/>
          </p:cNvSpPr>
          <p:nvPr>
            <p:ph type="ftr" sz="quarter" idx="11"/>
          </p:nvPr>
        </p:nvSpPr>
        <p:spPr/>
        <p:txBody>
          <a:body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p>
            <a:fld id="{D970A05D-251F-4E86-856B-0F8D5CDE8470}" type="slidenum">
              <a:rPr lang="en-US" altLang="en-US" smtClean="0"/>
              <a:pPr/>
              <a:t>‹#›</a:t>
            </a:fld>
            <a:endParaRPr lang="en-US" altLang="en-US" dirty="0"/>
          </a:p>
        </p:txBody>
      </p:sp>
    </p:spTree>
    <p:extLst>
      <p:ext uri="{BB962C8B-B14F-4D97-AF65-F5344CB8AC3E}">
        <p14:creationId xmlns:p14="http://schemas.microsoft.com/office/powerpoint/2010/main" val="30560226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Header Slid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eader Slid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7"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8" name="Slide Number Placeholder 5"/>
          <p:cNvSpPr>
            <a:spLocks noGrp="1"/>
          </p:cNvSpPr>
          <p:nvPr>
            <p:ph type="sldNum" sz="quarter" idx="12"/>
          </p:nvPr>
        </p:nvSpPr>
        <p:spPr/>
        <p:txBody>
          <a:bodyPr/>
          <a:lstStyle>
            <a:lvl1pPr>
              <a:defRPr/>
            </a:lvl1pPr>
          </a:lstStyle>
          <a:p>
            <a:pPr>
              <a:defRPr/>
            </a:pPr>
            <a:fld id="{0B366B1F-012C-4E31-AB14-A18E7992FCFE}" type="slidenum">
              <a:rPr lang="en-US" altLang="en-US"/>
              <a:pPr>
                <a:defRPr/>
              </a:pPr>
              <a:t>‹#›</a:t>
            </a:fld>
            <a:endParaRPr lang="en-US" altLang="en-US" dirty="0"/>
          </a:p>
        </p:txBody>
      </p:sp>
    </p:spTree>
    <p:extLst>
      <p:ext uri="{BB962C8B-B14F-4D97-AF65-F5344CB8AC3E}">
        <p14:creationId xmlns:p14="http://schemas.microsoft.com/office/powerpoint/2010/main" val="11433595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3"/>
          <p:cNvSpPr>
            <a:spLocks noGrp="1"/>
          </p:cNvSpPr>
          <p:nvPr>
            <p:ph type="dt" sz="half" idx="10"/>
          </p:nvPr>
        </p:nvSpPr>
        <p:spPr/>
        <p:txBody>
          <a:bodyPr/>
          <a:lstStyle>
            <a:lvl1pPr defTabSz="514350">
              <a:defRPr b="1"/>
            </a:lvl1pPr>
          </a:lstStyle>
          <a:p>
            <a:r>
              <a:rPr lang="en-US"/>
              <a:t>November 01, 2021</a:t>
            </a:r>
            <a:endParaRPr lang="en-US" dirty="0"/>
          </a:p>
        </p:txBody>
      </p:sp>
      <p:sp>
        <p:nvSpPr>
          <p:cNvPr id="6" name="Footer Placeholder 4"/>
          <p:cNvSpPr>
            <a:spLocks noGrp="1"/>
          </p:cNvSpPr>
          <p:nvPr>
            <p:ph type="ftr" sz="quarter" idx="11"/>
          </p:nvPr>
        </p:nvSpPr>
        <p:spPr/>
        <p:txBody>
          <a:bodyPr/>
          <a:lstStyle>
            <a:lvl1pPr defTabSz="514350">
              <a:defRPr b="1"/>
            </a:lvl1pPr>
          </a:lstStyle>
          <a:p>
            <a:r>
              <a:rPr lang="en-US" dirty="0"/>
              <a:t>Paving the Road to the Future NSRS</a:t>
            </a:r>
          </a:p>
        </p:txBody>
      </p:sp>
      <p:sp>
        <p:nvSpPr>
          <p:cNvPr id="7" name="Slide Number Placeholder 5"/>
          <p:cNvSpPr>
            <a:spLocks noGrp="1"/>
          </p:cNvSpPr>
          <p:nvPr>
            <p:ph type="sldNum" sz="quarter" idx="12"/>
          </p:nvPr>
        </p:nvSpPr>
        <p:spPr/>
        <p:txBody>
          <a:bodyPr/>
          <a:lstStyle>
            <a:lvl1pPr defTabSz="514350">
              <a:defRPr b="1"/>
            </a:lvl1pPr>
          </a:lstStyle>
          <a:p>
            <a:fld id="{D3585DBA-A7BC-4714-94CB-05624E34C4ED}" type="slidenum">
              <a:rPr lang="en-US" smtClean="0"/>
              <a:t>‹#›</a:t>
            </a:fld>
            <a:endParaRPr lang="en-US" dirty="0"/>
          </a:p>
        </p:txBody>
      </p:sp>
    </p:spTree>
    <p:extLst>
      <p:ext uri="{BB962C8B-B14F-4D97-AF65-F5344CB8AC3E}">
        <p14:creationId xmlns:p14="http://schemas.microsoft.com/office/powerpoint/2010/main" val="1327116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828801"/>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lvl1pPr>
              <a:defRPr/>
            </a:lvl1pPr>
          </a:lstStyle>
          <a:p>
            <a:pPr>
              <a:defRPr/>
            </a:pPr>
            <a:fld id="{A269A303-B593-45E6-8920-67DA3337AB25}" type="slidenum">
              <a:rPr lang="en-US" altLang="en-US" smtClean="0"/>
              <a:pPr>
                <a:defRPr/>
              </a:pPr>
              <a:t>‹#›</a:t>
            </a:fld>
            <a:endParaRPr lang="en-US" altLang="en-US" dirty="0"/>
          </a:p>
        </p:txBody>
      </p:sp>
    </p:spTree>
    <p:extLst>
      <p:ext uri="{BB962C8B-B14F-4D97-AF65-F5344CB8AC3E}">
        <p14:creationId xmlns:p14="http://schemas.microsoft.com/office/powerpoint/2010/main" val="40134688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lvl1pPr>
              <a:defRPr/>
            </a:lvl1pPr>
          </a:lstStyle>
          <a:p>
            <a:pPr>
              <a:defRPr/>
            </a:pPr>
            <a:fld id="{83864427-88BE-4288-AA80-6880B6419519}" type="slidenum">
              <a:rPr lang="en-US" altLang="en-US"/>
              <a:pPr>
                <a:defRPr/>
              </a:pPr>
              <a:t>‹#›</a:t>
            </a:fld>
            <a:endParaRPr lang="en-US" altLang="en-US" dirty="0"/>
          </a:p>
        </p:txBody>
      </p:sp>
    </p:spTree>
    <p:extLst>
      <p:ext uri="{BB962C8B-B14F-4D97-AF65-F5344CB8AC3E}">
        <p14:creationId xmlns:p14="http://schemas.microsoft.com/office/powerpoint/2010/main" val="2880144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7" name="Slide Number Placeholder 5"/>
          <p:cNvSpPr>
            <a:spLocks noGrp="1"/>
          </p:cNvSpPr>
          <p:nvPr>
            <p:ph type="sldNum" sz="quarter" idx="12"/>
          </p:nvPr>
        </p:nvSpPr>
        <p:spPr/>
        <p:txBody>
          <a:bodyPr/>
          <a:lstStyle>
            <a:lvl1pPr>
              <a:defRPr/>
            </a:lvl1pPr>
          </a:lstStyle>
          <a:p>
            <a:pPr>
              <a:defRPr/>
            </a:pPr>
            <a:fld id="{9A93CB1C-6E9B-46EC-AE82-4CCAD02047A8}" type="slidenum">
              <a:rPr lang="en-US" altLang="en-US"/>
              <a:pPr>
                <a:defRPr/>
              </a:pPr>
              <a:t>‹#›</a:t>
            </a:fld>
            <a:endParaRPr lang="en-US" altLang="en-US" dirty="0"/>
          </a:p>
        </p:txBody>
      </p:sp>
    </p:spTree>
    <p:extLst>
      <p:ext uri="{BB962C8B-B14F-4D97-AF65-F5344CB8AC3E}">
        <p14:creationId xmlns:p14="http://schemas.microsoft.com/office/powerpoint/2010/main" val="3521855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8"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9" name="Slide Number Placeholder 5"/>
          <p:cNvSpPr>
            <a:spLocks noGrp="1"/>
          </p:cNvSpPr>
          <p:nvPr>
            <p:ph type="sldNum" sz="quarter" idx="12"/>
          </p:nvPr>
        </p:nvSpPr>
        <p:spPr/>
        <p:txBody>
          <a:bodyPr/>
          <a:lstStyle>
            <a:lvl1pPr>
              <a:defRPr/>
            </a:lvl1pPr>
          </a:lstStyle>
          <a:p>
            <a:pPr>
              <a:defRPr/>
            </a:pPr>
            <a:fld id="{DCCC463B-DC24-4D15-892B-CB6BEEB329FA}" type="slidenum">
              <a:rPr lang="en-US" altLang="en-US"/>
              <a:pPr>
                <a:defRPr/>
              </a:pPr>
              <a:t>‹#›</a:t>
            </a:fld>
            <a:endParaRPr lang="en-US" altLang="en-US" dirty="0"/>
          </a:p>
        </p:txBody>
      </p:sp>
    </p:spTree>
    <p:extLst>
      <p:ext uri="{BB962C8B-B14F-4D97-AF65-F5344CB8AC3E}">
        <p14:creationId xmlns:p14="http://schemas.microsoft.com/office/powerpoint/2010/main" val="2695151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4"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5" name="Slide Number Placeholder 5"/>
          <p:cNvSpPr>
            <a:spLocks noGrp="1"/>
          </p:cNvSpPr>
          <p:nvPr>
            <p:ph type="sldNum" sz="quarter" idx="12"/>
          </p:nvPr>
        </p:nvSpPr>
        <p:spPr/>
        <p:txBody>
          <a:bodyPr/>
          <a:lstStyle>
            <a:lvl1pPr>
              <a:defRPr/>
            </a:lvl1pPr>
          </a:lstStyle>
          <a:p>
            <a:pPr>
              <a:defRPr/>
            </a:pPr>
            <a:fld id="{23566EEE-DC84-4D1F-987F-3E776EDE92C0}" type="slidenum">
              <a:rPr lang="en-US" altLang="en-US"/>
              <a:pPr>
                <a:defRPr/>
              </a:pPr>
              <a:t>‹#›</a:t>
            </a:fld>
            <a:endParaRPr lang="en-US" altLang="en-US" dirty="0"/>
          </a:p>
        </p:txBody>
      </p:sp>
    </p:spTree>
    <p:extLst>
      <p:ext uri="{BB962C8B-B14F-4D97-AF65-F5344CB8AC3E}">
        <p14:creationId xmlns:p14="http://schemas.microsoft.com/office/powerpoint/2010/main" val="22754469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4" name="Slide Number Placeholder 5"/>
          <p:cNvSpPr>
            <a:spLocks noGrp="1"/>
          </p:cNvSpPr>
          <p:nvPr>
            <p:ph type="sldNum" sz="quarter" idx="12"/>
          </p:nvPr>
        </p:nvSpPr>
        <p:spPr/>
        <p:txBody>
          <a:bodyPr/>
          <a:lstStyle>
            <a:lvl1pPr>
              <a:defRPr/>
            </a:lvl1pPr>
          </a:lstStyle>
          <a:p>
            <a:pPr>
              <a:defRPr/>
            </a:pPr>
            <a:fld id="{43BFA99B-C703-4852-B2BB-2E440DC6F13D}" type="slidenum">
              <a:rPr lang="en-US" altLang="en-US"/>
              <a:pPr>
                <a:defRPr/>
              </a:pPr>
              <a:t>‹#›</a:t>
            </a:fld>
            <a:endParaRPr lang="en-US" altLang="en-US" dirty="0"/>
          </a:p>
        </p:txBody>
      </p:sp>
    </p:spTree>
    <p:extLst>
      <p:ext uri="{BB962C8B-B14F-4D97-AF65-F5344CB8AC3E}">
        <p14:creationId xmlns:p14="http://schemas.microsoft.com/office/powerpoint/2010/main" val="1465764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7" name="Slide Number Placeholder 5"/>
          <p:cNvSpPr>
            <a:spLocks noGrp="1"/>
          </p:cNvSpPr>
          <p:nvPr>
            <p:ph type="sldNum" sz="quarter" idx="12"/>
          </p:nvPr>
        </p:nvSpPr>
        <p:spPr/>
        <p:txBody>
          <a:bodyPr/>
          <a:lstStyle>
            <a:lvl1pPr>
              <a:defRPr/>
            </a:lvl1pPr>
          </a:lstStyle>
          <a:p>
            <a:pPr>
              <a:defRPr/>
            </a:pPr>
            <a:fld id="{C84E481F-FB85-4082-8F56-F5DD5F0DA8CD}" type="slidenum">
              <a:rPr lang="en-US" altLang="en-US"/>
              <a:pPr>
                <a:defRPr/>
              </a:pPr>
              <a:t>‹#›</a:t>
            </a:fld>
            <a:endParaRPr lang="en-US" altLang="en-US" dirty="0"/>
          </a:p>
        </p:txBody>
      </p:sp>
    </p:spTree>
    <p:extLst>
      <p:ext uri="{BB962C8B-B14F-4D97-AF65-F5344CB8AC3E}">
        <p14:creationId xmlns:p14="http://schemas.microsoft.com/office/powerpoint/2010/main" val="4006524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7" name="Slide Number Placeholder 5"/>
          <p:cNvSpPr>
            <a:spLocks noGrp="1"/>
          </p:cNvSpPr>
          <p:nvPr>
            <p:ph type="sldNum" sz="quarter" idx="12"/>
          </p:nvPr>
        </p:nvSpPr>
        <p:spPr/>
        <p:txBody>
          <a:bodyPr/>
          <a:lstStyle>
            <a:lvl1pPr>
              <a:defRPr/>
            </a:lvl1pPr>
          </a:lstStyle>
          <a:p>
            <a:pPr>
              <a:defRPr/>
            </a:pPr>
            <a:fld id="{1329712A-88EE-42EE-AF9E-C31EDED82A73}" type="slidenum">
              <a:rPr lang="en-US" altLang="en-US"/>
              <a:pPr>
                <a:defRPr/>
              </a:pPr>
              <a:t>‹#›</a:t>
            </a:fld>
            <a:endParaRPr lang="en-US" altLang="en-US" dirty="0"/>
          </a:p>
        </p:txBody>
      </p:sp>
    </p:spTree>
    <p:extLst>
      <p:ext uri="{BB962C8B-B14F-4D97-AF65-F5344CB8AC3E}">
        <p14:creationId xmlns:p14="http://schemas.microsoft.com/office/powerpoint/2010/main" val="33174529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lvl1pPr>
              <a:defRPr/>
            </a:lvl1pPr>
          </a:lstStyle>
          <a:p>
            <a:pPr>
              <a:defRPr/>
            </a:pPr>
            <a:fld id="{85875531-0A71-45B3-9CA1-F580700DA19E}" type="slidenum">
              <a:rPr lang="en-US" altLang="en-US"/>
              <a:pPr>
                <a:defRPr/>
              </a:pPr>
              <a:t>‹#›</a:t>
            </a:fld>
            <a:endParaRPr lang="en-US" altLang="en-US" dirty="0"/>
          </a:p>
        </p:txBody>
      </p:sp>
    </p:spTree>
    <p:extLst>
      <p:ext uri="{BB962C8B-B14F-4D97-AF65-F5344CB8AC3E}">
        <p14:creationId xmlns:p14="http://schemas.microsoft.com/office/powerpoint/2010/main" val="3857203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November 01, 2021</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lvl1pPr>
              <a:defRPr/>
            </a:lvl1pPr>
          </a:lstStyle>
          <a:p>
            <a:pPr>
              <a:defRPr/>
            </a:pPr>
            <a:fld id="{CAF41F2C-908B-4A99-9DEA-158F5E8561D1}" type="slidenum">
              <a:rPr lang="en-US" altLang="en-US"/>
              <a:pPr>
                <a:defRPr/>
              </a:pPr>
              <a:t>‹#›</a:t>
            </a:fld>
            <a:endParaRPr lang="en-US" altLang="en-US" dirty="0"/>
          </a:p>
        </p:txBody>
      </p:sp>
    </p:spTree>
    <p:extLst>
      <p:ext uri="{BB962C8B-B14F-4D97-AF65-F5344CB8AC3E}">
        <p14:creationId xmlns:p14="http://schemas.microsoft.com/office/powerpoint/2010/main" val="2794348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defTabSz="257175" fontAlgn="auto">
              <a:spcBef>
                <a:spcPts val="0"/>
              </a:spcBef>
              <a:spcAft>
                <a:spcPts val="0"/>
              </a:spcAft>
              <a:defRPr sz="675" b="0">
                <a:solidFill>
                  <a:prstClr val="black">
                    <a:tint val="75000"/>
                  </a:prstClr>
                </a:solidFill>
                <a:latin typeface="+mn-lt"/>
                <a:ea typeface="+mn-ea"/>
                <a:cs typeface="+mn-cs"/>
              </a:defRPr>
            </a:lvl1pPr>
          </a:lstStyle>
          <a:p>
            <a:r>
              <a:rPr lang="en-US"/>
              <a:t>November 01, 2021</a:t>
            </a:r>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defTabSz="257175" fontAlgn="auto">
              <a:spcBef>
                <a:spcPts val="0"/>
              </a:spcBef>
              <a:spcAft>
                <a:spcPts val="0"/>
              </a:spcAft>
              <a:defRPr sz="675" b="0">
                <a:solidFill>
                  <a:prstClr val="black">
                    <a:tint val="75000"/>
                  </a:prstClr>
                </a:solidFill>
                <a:latin typeface="+mn-lt"/>
                <a:ea typeface="+mn-ea"/>
                <a:cs typeface="+mn-cs"/>
              </a:defRPr>
            </a:lvl1pPr>
          </a:lstStyle>
          <a:p>
            <a:r>
              <a:rPr lang="en-US" dirty="0"/>
              <a:t>Paving the Road to the Future NSRS</a:t>
            </a: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defTabSz="257175">
              <a:defRPr sz="675" b="0">
                <a:solidFill>
                  <a:srgbClr val="898989"/>
                </a:solidFill>
                <a:latin typeface="Calibri" panose="020F0502020204030204" pitchFamily="34" charset="0"/>
              </a:defRPr>
            </a:lvl1pPr>
          </a:lstStyle>
          <a:p>
            <a:fld id="{D3585DBA-A7BC-4714-94CB-05624E34C4ED}" type="slidenum">
              <a:rPr lang="en-US" smtClean="0"/>
              <a:t>‹#›</a:t>
            </a:fld>
            <a:endParaRPr lang="en-US" dirty="0"/>
          </a:p>
        </p:txBody>
      </p:sp>
    </p:spTree>
    <p:extLst>
      <p:ext uri="{BB962C8B-B14F-4D97-AF65-F5344CB8AC3E}">
        <p14:creationId xmlns:p14="http://schemas.microsoft.com/office/powerpoint/2010/main" val="1318952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ctr" defTabSz="257175" rtl="0" eaLnBrk="1" fontAlgn="base" hangingPunct="1">
        <a:spcBef>
          <a:spcPct val="0"/>
        </a:spcBef>
        <a:spcAft>
          <a:spcPct val="0"/>
        </a:spcAft>
        <a:defRPr sz="2475" kern="1200">
          <a:solidFill>
            <a:schemeClr val="tx1"/>
          </a:solidFill>
          <a:latin typeface="+mj-lt"/>
          <a:ea typeface="MS PGothic" panose="020B0600070205080204" pitchFamily="34" charset="-128"/>
          <a:cs typeface="ＭＳ Ｐゴシック" charset="0"/>
        </a:defRPr>
      </a:lvl1pPr>
      <a:lvl2pPr algn="ctr" defTabSz="257175" rtl="0" eaLnBrk="1" fontAlgn="base" hangingPunct="1">
        <a:spcBef>
          <a:spcPct val="0"/>
        </a:spcBef>
        <a:spcAft>
          <a:spcPct val="0"/>
        </a:spcAft>
        <a:defRPr sz="2475">
          <a:solidFill>
            <a:schemeClr val="tx1"/>
          </a:solidFill>
          <a:latin typeface="Calibri" charset="0"/>
          <a:ea typeface="MS PGothic" panose="020B0600070205080204" pitchFamily="34" charset="-128"/>
          <a:cs typeface="ＭＳ Ｐゴシック" charset="0"/>
        </a:defRPr>
      </a:lvl2pPr>
      <a:lvl3pPr algn="ctr" defTabSz="257175" rtl="0" eaLnBrk="1" fontAlgn="base" hangingPunct="1">
        <a:spcBef>
          <a:spcPct val="0"/>
        </a:spcBef>
        <a:spcAft>
          <a:spcPct val="0"/>
        </a:spcAft>
        <a:defRPr sz="2475">
          <a:solidFill>
            <a:schemeClr val="tx1"/>
          </a:solidFill>
          <a:latin typeface="Calibri" charset="0"/>
          <a:ea typeface="MS PGothic" panose="020B0600070205080204" pitchFamily="34" charset="-128"/>
          <a:cs typeface="ＭＳ Ｐゴシック" charset="0"/>
        </a:defRPr>
      </a:lvl3pPr>
      <a:lvl4pPr algn="ctr" defTabSz="257175" rtl="0" eaLnBrk="1" fontAlgn="base" hangingPunct="1">
        <a:spcBef>
          <a:spcPct val="0"/>
        </a:spcBef>
        <a:spcAft>
          <a:spcPct val="0"/>
        </a:spcAft>
        <a:defRPr sz="2475">
          <a:solidFill>
            <a:schemeClr val="tx1"/>
          </a:solidFill>
          <a:latin typeface="Calibri" charset="0"/>
          <a:ea typeface="MS PGothic" panose="020B0600070205080204" pitchFamily="34" charset="-128"/>
          <a:cs typeface="ＭＳ Ｐゴシック" charset="0"/>
        </a:defRPr>
      </a:lvl4pPr>
      <a:lvl5pPr algn="ctr" defTabSz="257175" rtl="0" eaLnBrk="1" fontAlgn="base" hangingPunct="1">
        <a:spcBef>
          <a:spcPct val="0"/>
        </a:spcBef>
        <a:spcAft>
          <a:spcPct val="0"/>
        </a:spcAft>
        <a:defRPr sz="2475">
          <a:solidFill>
            <a:schemeClr val="tx1"/>
          </a:solidFill>
          <a:latin typeface="Calibri" charset="0"/>
          <a:ea typeface="MS PGothic" panose="020B0600070205080204" pitchFamily="34" charset="-128"/>
          <a:cs typeface="ＭＳ Ｐゴシック" charset="0"/>
        </a:defRPr>
      </a:lvl5pPr>
      <a:lvl6pPr marL="257175" algn="ctr" defTabSz="257175" rtl="0" eaLnBrk="1" fontAlgn="base" hangingPunct="1">
        <a:spcBef>
          <a:spcPct val="0"/>
        </a:spcBef>
        <a:spcAft>
          <a:spcPct val="0"/>
        </a:spcAft>
        <a:defRPr sz="2475">
          <a:solidFill>
            <a:schemeClr val="tx1"/>
          </a:solidFill>
          <a:latin typeface="Calibri" charset="0"/>
          <a:ea typeface="ＭＳ Ｐゴシック" charset="0"/>
          <a:cs typeface="ＭＳ Ｐゴシック" charset="0"/>
        </a:defRPr>
      </a:lvl6pPr>
      <a:lvl7pPr marL="514350" algn="ctr" defTabSz="257175" rtl="0" eaLnBrk="1" fontAlgn="base" hangingPunct="1">
        <a:spcBef>
          <a:spcPct val="0"/>
        </a:spcBef>
        <a:spcAft>
          <a:spcPct val="0"/>
        </a:spcAft>
        <a:defRPr sz="2475">
          <a:solidFill>
            <a:schemeClr val="tx1"/>
          </a:solidFill>
          <a:latin typeface="Calibri" charset="0"/>
          <a:ea typeface="ＭＳ Ｐゴシック" charset="0"/>
          <a:cs typeface="ＭＳ Ｐゴシック" charset="0"/>
        </a:defRPr>
      </a:lvl7pPr>
      <a:lvl8pPr marL="771525" algn="ctr" defTabSz="257175" rtl="0" eaLnBrk="1" fontAlgn="base" hangingPunct="1">
        <a:spcBef>
          <a:spcPct val="0"/>
        </a:spcBef>
        <a:spcAft>
          <a:spcPct val="0"/>
        </a:spcAft>
        <a:defRPr sz="2475">
          <a:solidFill>
            <a:schemeClr val="tx1"/>
          </a:solidFill>
          <a:latin typeface="Calibri" charset="0"/>
          <a:ea typeface="ＭＳ Ｐゴシック" charset="0"/>
          <a:cs typeface="ＭＳ Ｐゴシック" charset="0"/>
        </a:defRPr>
      </a:lvl8pPr>
      <a:lvl9pPr marL="1028700" algn="ctr" defTabSz="257175" rtl="0" eaLnBrk="1" fontAlgn="base" hangingPunct="1">
        <a:spcBef>
          <a:spcPct val="0"/>
        </a:spcBef>
        <a:spcAft>
          <a:spcPct val="0"/>
        </a:spcAft>
        <a:defRPr sz="2475">
          <a:solidFill>
            <a:schemeClr val="tx1"/>
          </a:solidFill>
          <a:latin typeface="Calibri" charset="0"/>
          <a:ea typeface="ＭＳ Ｐゴシック" charset="0"/>
          <a:cs typeface="ＭＳ Ｐゴシック" charset="0"/>
        </a:defRPr>
      </a:lvl9pPr>
    </p:titleStyle>
    <p:bodyStyle>
      <a:lvl1pPr marL="192881" indent="-192881" algn="l" defTabSz="257175"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ＭＳ Ｐゴシック" charset="0"/>
        </a:defRPr>
      </a:lvl1pPr>
      <a:lvl2pPr marL="417910" indent="-160735" algn="l" defTabSz="257175" rtl="0" eaLnBrk="1" fontAlgn="base" hangingPunct="1">
        <a:spcBef>
          <a:spcPct val="20000"/>
        </a:spcBef>
        <a:spcAft>
          <a:spcPct val="0"/>
        </a:spcAft>
        <a:buFont typeface="Arial" panose="020B0604020202020204" pitchFamily="34" charset="0"/>
        <a:buChar char="–"/>
        <a:defRPr sz="1575" kern="1200">
          <a:solidFill>
            <a:schemeClr val="tx1"/>
          </a:solidFill>
          <a:latin typeface="+mn-lt"/>
          <a:ea typeface="MS PGothic" panose="020B0600070205080204" pitchFamily="34" charset="-128"/>
          <a:cs typeface="+mn-cs"/>
        </a:defRPr>
      </a:lvl2pPr>
      <a:lvl3pPr marL="642938" indent="-128588" algn="l" defTabSz="257175" rtl="0" eaLnBrk="1" fontAlgn="base" hangingPunct="1">
        <a:spcBef>
          <a:spcPct val="20000"/>
        </a:spcBef>
        <a:spcAft>
          <a:spcPct val="0"/>
        </a:spcAft>
        <a:buFont typeface="Arial" panose="020B0604020202020204" pitchFamily="34" charset="0"/>
        <a:buChar char="•"/>
        <a:defRPr sz="1350" kern="1200">
          <a:solidFill>
            <a:schemeClr val="tx1"/>
          </a:solidFill>
          <a:latin typeface="+mn-lt"/>
          <a:ea typeface="MS PGothic" panose="020B0600070205080204" pitchFamily="34" charset="-128"/>
          <a:cs typeface="+mn-cs"/>
        </a:defRPr>
      </a:lvl3pPr>
      <a:lvl4pPr marL="900113" indent="-128588" algn="l" defTabSz="257175" rtl="0" eaLnBrk="1" fontAlgn="base" hangingPunct="1">
        <a:spcBef>
          <a:spcPct val="20000"/>
        </a:spcBef>
        <a:spcAft>
          <a:spcPct val="0"/>
        </a:spcAft>
        <a:buFont typeface="Arial" panose="020B0604020202020204" pitchFamily="34" charset="0"/>
        <a:buChar char="–"/>
        <a:defRPr sz="1125" kern="1200">
          <a:solidFill>
            <a:schemeClr val="tx1"/>
          </a:solidFill>
          <a:latin typeface="+mn-lt"/>
          <a:ea typeface="MS PGothic" panose="020B0600070205080204" pitchFamily="34" charset="-128"/>
          <a:cs typeface="+mn-cs"/>
        </a:defRPr>
      </a:lvl4pPr>
      <a:lvl5pPr marL="1157288" indent="-128588" algn="l" defTabSz="257175" rtl="0" eaLnBrk="1" fontAlgn="base" hangingPunct="1">
        <a:spcBef>
          <a:spcPct val="20000"/>
        </a:spcBef>
        <a:spcAft>
          <a:spcPct val="0"/>
        </a:spcAft>
        <a:buFont typeface="Arial" panose="020B0604020202020204" pitchFamily="34" charset="0"/>
        <a:buChar char="»"/>
        <a:defRPr sz="1125" kern="1200">
          <a:solidFill>
            <a:schemeClr val="tx1"/>
          </a:solidFill>
          <a:latin typeface="+mn-lt"/>
          <a:ea typeface="MS PGothic" panose="020B0600070205080204" pitchFamily="34" charset="-128"/>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675" smtClean="0">
                <a:solidFill>
                  <a:schemeClr val="tx1">
                    <a:tint val="75000"/>
                  </a:schemeClr>
                </a:solidFill>
                <a:latin typeface="+mn-lt"/>
                <a:ea typeface="+mn-ea"/>
                <a:cs typeface="+mn-cs"/>
              </a:defRPr>
            </a:lvl1pPr>
          </a:lstStyle>
          <a:p>
            <a:pPr>
              <a:defRPr/>
            </a:pPr>
            <a:r>
              <a:rPr lang="en-US"/>
              <a:t>November 01, 2021</a:t>
            </a:r>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675" smtClean="0">
                <a:solidFill>
                  <a:schemeClr val="tx1">
                    <a:tint val="75000"/>
                  </a:schemeClr>
                </a:solidFill>
                <a:latin typeface="+mn-lt"/>
                <a:ea typeface="+mn-ea"/>
                <a:cs typeface="+mn-cs"/>
              </a:defRPr>
            </a:lvl1pPr>
          </a:lstStyle>
          <a:p>
            <a:pPr>
              <a:defRPr/>
            </a:pPr>
            <a:r>
              <a:rPr lang="en-US" dirty="0"/>
              <a:t>Paving the Road to the Future NSRS</a:t>
            </a: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675">
                <a:solidFill>
                  <a:srgbClr val="898989"/>
                </a:solidFill>
                <a:latin typeface="Calibri" panose="020F0502020204030204" pitchFamily="34" charset="0"/>
              </a:defRPr>
            </a:lvl1pPr>
          </a:lstStyle>
          <a:p>
            <a:fld id="{DF1A3CFE-56D5-4C6D-89F5-7B40DDCF9B89}" type="slidenum">
              <a:rPr lang="en-US" altLang="en-US"/>
              <a:pPr/>
              <a:t>‹#›</a:t>
            </a:fld>
            <a:endParaRPr lang="en-US" altLang="en-US" dirty="0"/>
          </a:p>
        </p:txBody>
      </p:sp>
    </p:spTree>
    <p:extLst>
      <p:ext uri="{BB962C8B-B14F-4D97-AF65-F5344CB8AC3E}">
        <p14:creationId xmlns:p14="http://schemas.microsoft.com/office/powerpoint/2010/main" val="42443708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ctr" defTabSz="257175" rtl="0" eaLnBrk="1" fontAlgn="base" hangingPunct="1">
        <a:spcBef>
          <a:spcPct val="0"/>
        </a:spcBef>
        <a:spcAft>
          <a:spcPct val="0"/>
        </a:spcAft>
        <a:defRPr sz="2475" kern="1200">
          <a:solidFill>
            <a:schemeClr val="tx1"/>
          </a:solidFill>
          <a:latin typeface="+mj-lt"/>
          <a:ea typeface="MS PGothic" panose="020B0600070205080204" pitchFamily="34" charset="-128"/>
          <a:cs typeface="ＭＳ Ｐゴシック" charset="0"/>
        </a:defRPr>
      </a:lvl1pPr>
      <a:lvl2pPr algn="ctr" defTabSz="257175" rtl="0" eaLnBrk="1" fontAlgn="base" hangingPunct="1">
        <a:spcBef>
          <a:spcPct val="0"/>
        </a:spcBef>
        <a:spcAft>
          <a:spcPct val="0"/>
        </a:spcAft>
        <a:defRPr sz="2475">
          <a:solidFill>
            <a:schemeClr val="tx1"/>
          </a:solidFill>
          <a:latin typeface="Calibri" charset="0"/>
          <a:ea typeface="MS PGothic" panose="020B0600070205080204" pitchFamily="34" charset="-128"/>
          <a:cs typeface="ＭＳ Ｐゴシック" charset="0"/>
        </a:defRPr>
      </a:lvl2pPr>
      <a:lvl3pPr algn="ctr" defTabSz="257175" rtl="0" eaLnBrk="1" fontAlgn="base" hangingPunct="1">
        <a:spcBef>
          <a:spcPct val="0"/>
        </a:spcBef>
        <a:spcAft>
          <a:spcPct val="0"/>
        </a:spcAft>
        <a:defRPr sz="2475">
          <a:solidFill>
            <a:schemeClr val="tx1"/>
          </a:solidFill>
          <a:latin typeface="Calibri" charset="0"/>
          <a:ea typeface="MS PGothic" panose="020B0600070205080204" pitchFamily="34" charset="-128"/>
          <a:cs typeface="ＭＳ Ｐゴシック" charset="0"/>
        </a:defRPr>
      </a:lvl3pPr>
      <a:lvl4pPr algn="ctr" defTabSz="257175" rtl="0" eaLnBrk="1" fontAlgn="base" hangingPunct="1">
        <a:spcBef>
          <a:spcPct val="0"/>
        </a:spcBef>
        <a:spcAft>
          <a:spcPct val="0"/>
        </a:spcAft>
        <a:defRPr sz="2475">
          <a:solidFill>
            <a:schemeClr val="tx1"/>
          </a:solidFill>
          <a:latin typeface="Calibri" charset="0"/>
          <a:ea typeface="MS PGothic" panose="020B0600070205080204" pitchFamily="34" charset="-128"/>
          <a:cs typeface="ＭＳ Ｐゴシック" charset="0"/>
        </a:defRPr>
      </a:lvl4pPr>
      <a:lvl5pPr algn="ctr" defTabSz="257175" rtl="0" eaLnBrk="1" fontAlgn="base" hangingPunct="1">
        <a:spcBef>
          <a:spcPct val="0"/>
        </a:spcBef>
        <a:spcAft>
          <a:spcPct val="0"/>
        </a:spcAft>
        <a:defRPr sz="2475">
          <a:solidFill>
            <a:schemeClr val="tx1"/>
          </a:solidFill>
          <a:latin typeface="Calibri" charset="0"/>
          <a:ea typeface="MS PGothic" panose="020B0600070205080204" pitchFamily="34" charset="-128"/>
          <a:cs typeface="ＭＳ Ｐゴシック" charset="0"/>
        </a:defRPr>
      </a:lvl5pPr>
      <a:lvl6pPr marL="257175" algn="ctr" defTabSz="257175" rtl="0" eaLnBrk="1" fontAlgn="base" hangingPunct="1">
        <a:spcBef>
          <a:spcPct val="0"/>
        </a:spcBef>
        <a:spcAft>
          <a:spcPct val="0"/>
        </a:spcAft>
        <a:defRPr sz="2475">
          <a:solidFill>
            <a:schemeClr val="tx1"/>
          </a:solidFill>
          <a:latin typeface="Calibri" charset="0"/>
          <a:ea typeface="ＭＳ Ｐゴシック" charset="0"/>
          <a:cs typeface="ＭＳ Ｐゴシック" charset="0"/>
        </a:defRPr>
      </a:lvl6pPr>
      <a:lvl7pPr marL="514350" algn="ctr" defTabSz="257175" rtl="0" eaLnBrk="1" fontAlgn="base" hangingPunct="1">
        <a:spcBef>
          <a:spcPct val="0"/>
        </a:spcBef>
        <a:spcAft>
          <a:spcPct val="0"/>
        </a:spcAft>
        <a:defRPr sz="2475">
          <a:solidFill>
            <a:schemeClr val="tx1"/>
          </a:solidFill>
          <a:latin typeface="Calibri" charset="0"/>
          <a:ea typeface="ＭＳ Ｐゴシック" charset="0"/>
          <a:cs typeface="ＭＳ Ｐゴシック" charset="0"/>
        </a:defRPr>
      </a:lvl7pPr>
      <a:lvl8pPr marL="771525" algn="ctr" defTabSz="257175" rtl="0" eaLnBrk="1" fontAlgn="base" hangingPunct="1">
        <a:spcBef>
          <a:spcPct val="0"/>
        </a:spcBef>
        <a:spcAft>
          <a:spcPct val="0"/>
        </a:spcAft>
        <a:defRPr sz="2475">
          <a:solidFill>
            <a:schemeClr val="tx1"/>
          </a:solidFill>
          <a:latin typeface="Calibri" charset="0"/>
          <a:ea typeface="ＭＳ Ｐゴシック" charset="0"/>
          <a:cs typeface="ＭＳ Ｐゴシック" charset="0"/>
        </a:defRPr>
      </a:lvl8pPr>
      <a:lvl9pPr marL="1028700" algn="ctr" defTabSz="257175" rtl="0" eaLnBrk="1" fontAlgn="base" hangingPunct="1">
        <a:spcBef>
          <a:spcPct val="0"/>
        </a:spcBef>
        <a:spcAft>
          <a:spcPct val="0"/>
        </a:spcAft>
        <a:defRPr sz="2475">
          <a:solidFill>
            <a:schemeClr val="tx1"/>
          </a:solidFill>
          <a:latin typeface="Calibri" charset="0"/>
          <a:ea typeface="ＭＳ Ｐゴシック" charset="0"/>
          <a:cs typeface="ＭＳ Ｐゴシック" charset="0"/>
        </a:defRPr>
      </a:lvl9pPr>
    </p:titleStyle>
    <p:bodyStyle>
      <a:lvl1pPr marL="192881" indent="-192881" algn="l" defTabSz="257175"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ＭＳ Ｐゴシック" charset="0"/>
        </a:defRPr>
      </a:lvl1pPr>
      <a:lvl2pPr marL="417910" indent="-160735" algn="l" defTabSz="257175" rtl="0" eaLnBrk="1" fontAlgn="base" hangingPunct="1">
        <a:spcBef>
          <a:spcPct val="20000"/>
        </a:spcBef>
        <a:spcAft>
          <a:spcPct val="0"/>
        </a:spcAft>
        <a:buFont typeface="Arial" panose="020B0604020202020204" pitchFamily="34" charset="0"/>
        <a:buChar char="–"/>
        <a:defRPr sz="1575" kern="1200">
          <a:solidFill>
            <a:schemeClr val="tx1"/>
          </a:solidFill>
          <a:latin typeface="+mn-lt"/>
          <a:ea typeface="MS PGothic" panose="020B0600070205080204" pitchFamily="34" charset="-128"/>
          <a:cs typeface="+mn-cs"/>
        </a:defRPr>
      </a:lvl2pPr>
      <a:lvl3pPr marL="642938" indent="-128588" algn="l" defTabSz="257175" rtl="0" eaLnBrk="1" fontAlgn="base" hangingPunct="1">
        <a:spcBef>
          <a:spcPct val="20000"/>
        </a:spcBef>
        <a:spcAft>
          <a:spcPct val="0"/>
        </a:spcAft>
        <a:buFont typeface="Arial" panose="020B0604020202020204" pitchFamily="34" charset="0"/>
        <a:buChar char="•"/>
        <a:defRPr sz="1350" kern="1200">
          <a:solidFill>
            <a:schemeClr val="tx1"/>
          </a:solidFill>
          <a:latin typeface="+mn-lt"/>
          <a:ea typeface="MS PGothic" panose="020B0600070205080204" pitchFamily="34" charset="-128"/>
          <a:cs typeface="+mn-cs"/>
        </a:defRPr>
      </a:lvl3pPr>
      <a:lvl4pPr marL="900113" indent="-128588" algn="l" defTabSz="257175" rtl="0" eaLnBrk="1" fontAlgn="base" hangingPunct="1">
        <a:spcBef>
          <a:spcPct val="20000"/>
        </a:spcBef>
        <a:spcAft>
          <a:spcPct val="0"/>
        </a:spcAft>
        <a:buFont typeface="Arial" panose="020B0604020202020204" pitchFamily="34" charset="0"/>
        <a:buChar char="–"/>
        <a:defRPr sz="1125" kern="1200">
          <a:solidFill>
            <a:schemeClr val="tx1"/>
          </a:solidFill>
          <a:latin typeface="+mn-lt"/>
          <a:ea typeface="MS PGothic" panose="020B0600070205080204" pitchFamily="34" charset="-128"/>
          <a:cs typeface="+mn-cs"/>
        </a:defRPr>
      </a:lvl4pPr>
      <a:lvl5pPr marL="1157288" indent="-128588" algn="l" defTabSz="257175" rtl="0" eaLnBrk="1" fontAlgn="base" hangingPunct="1">
        <a:spcBef>
          <a:spcPct val="20000"/>
        </a:spcBef>
        <a:spcAft>
          <a:spcPct val="0"/>
        </a:spcAft>
        <a:buFont typeface="Arial" panose="020B0604020202020204" pitchFamily="34" charset="0"/>
        <a:buChar char="»"/>
        <a:defRPr sz="1125" kern="1200">
          <a:solidFill>
            <a:schemeClr val="tx1"/>
          </a:solidFill>
          <a:latin typeface="+mn-lt"/>
          <a:ea typeface="MS PGothic" panose="020B0600070205080204" pitchFamily="34" charset="-128"/>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wrap="square" lIns="91440" tIns="45720" rIns="91440" bIns="45720" numCol="1" anchor="ctr" anchorCtr="0" compatLnSpc="1">
            <a:prstTxWarp prst="textNoShape">
              <a:avLst/>
            </a:prstTxWarp>
          </a:bodyPr>
          <a:lstStyle>
            <a:lvl1pPr>
              <a:defRPr sz="675">
                <a:solidFill>
                  <a:srgbClr val="898989"/>
                </a:solidFill>
                <a:latin typeface="Gill Sans MT" pitchFamily="34" charset="0"/>
                <a:ea typeface="ＭＳ Ｐゴシック" pitchFamily="34" charset="-128"/>
                <a:cs typeface="Arial" pitchFamily="34" charset="0"/>
              </a:defRPr>
            </a:lvl1pPr>
          </a:lstStyle>
          <a:p>
            <a:pPr>
              <a:defRPr/>
            </a:pPr>
            <a:r>
              <a:rPr lang="en-US" altLang="en-US"/>
              <a:t>November 01, 2021</a:t>
            </a:r>
            <a:endParaRPr lang="en-US" alt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675">
                <a:solidFill>
                  <a:schemeClr val="tx1">
                    <a:tint val="75000"/>
                  </a:schemeClr>
                </a:solidFill>
                <a:latin typeface="Gill Sans MT" pitchFamily="34" charset="0"/>
                <a:ea typeface="+mn-ea"/>
                <a:cs typeface="+mn-cs"/>
              </a:defRPr>
            </a:lvl1pPr>
          </a:lstStyle>
          <a:p>
            <a:pPr>
              <a:defRPr/>
            </a:pPr>
            <a:r>
              <a:rPr lang="en-US" dirty="0"/>
              <a:t>Paving the Road to the Future NSRS</a:t>
            </a: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675">
                <a:solidFill>
                  <a:srgbClr val="898989"/>
                </a:solidFill>
                <a:latin typeface="Gill Sans MT" pitchFamily="34" charset="0"/>
                <a:ea typeface="ＭＳ Ｐゴシック" pitchFamily="34" charset="-128"/>
                <a:cs typeface="Arial" pitchFamily="34" charset="0"/>
              </a:defRPr>
            </a:lvl1pPr>
          </a:lstStyle>
          <a:p>
            <a:pPr>
              <a:defRPr/>
            </a:pPr>
            <a:fld id="{364AD10C-D981-4890-9ADD-2AB209C9BC7D}" type="slidenum">
              <a:rPr lang="en-US" altLang="en-US"/>
              <a:pPr>
                <a:defRPr/>
              </a:pPr>
              <a:t>‹#›</a:t>
            </a:fld>
            <a:endParaRPr lang="en-US" altLang="en-US" dirty="0"/>
          </a:p>
        </p:txBody>
      </p:sp>
      <p:pic>
        <p:nvPicPr>
          <p:cNvPr id="1031" name="Picture 8" descr="C:\Users\jeremy.mchugh\Pictures\geodesy.noaa.gov slide background.jpg"/>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190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7371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ctr" rtl="0" eaLnBrk="1" fontAlgn="base" hangingPunct="1">
        <a:spcBef>
          <a:spcPct val="0"/>
        </a:spcBef>
        <a:spcAft>
          <a:spcPct val="0"/>
        </a:spcAft>
        <a:defRPr sz="2475" kern="1200">
          <a:solidFill>
            <a:schemeClr val="tx2"/>
          </a:solidFill>
          <a:latin typeface="Gill Sans MT" pitchFamily="34" charset="0"/>
          <a:ea typeface="MS PGothic" pitchFamily="34" charset="-128"/>
          <a:cs typeface="ＭＳ Ｐゴシック" charset="0"/>
        </a:defRPr>
      </a:lvl1pPr>
      <a:lvl2pPr algn="ctr" rtl="0" eaLnBrk="1" fontAlgn="base" hangingPunct="1">
        <a:spcBef>
          <a:spcPct val="0"/>
        </a:spcBef>
        <a:spcAft>
          <a:spcPct val="0"/>
        </a:spcAft>
        <a:defRPr sz="2475">
          <a:solidFill>
            <a:schemeClr val="tx2"/>
          </a:solidFill>
          <a:latin typeface="Gill Sans MT" pitchFamily="34" charset="0"/>
          <a:ea typeface="MS PGothic" pitchFamily="34" charset="-128"/>
          <a:cs typeface="ＭＳ Ｐゴシック" charset="0"/>
        </a:defRPr>
      </a:lvl2pPr>
      <a:lvl3pPr algn="ctr" rtl="0" eaLnBrk="1" fontAlgn="base" hangingPunct="1">
        <a:spcBef>
          <a:spcPct val="0"/>
        </a:spcBef>
        <a:spcAft>
          <a:spcPct val="0"/>
        </a:spcAft>
        <a:defRPr sz="2475">
          <a:solidFill>
            <a:schemeClr val="tx2"/>
          </a:solidFill>
          <a:latin typeface="Gill Sans MT" pitchFamily="34" charset="0"/>
          <a:ea typeface="MS PGothic" pitchFamily="34" charset="-128"/>
          <a:cs typeface="ＭＳ Ｐゴシック" charset="0"/>
        </a:defRPr>
      </a:lvl3pPr>
      <a:lvl4pPr algn="ctr" rtl="0" eaLnBrk="1" fontAlgn="base" hangingPunct="1">
        <a:spcBef>
          <a:spcPct val="0"/>
        </a:spcBef>
        <a:spcAft>
          <a:spcPct val="0"/>
        </a:spcAft>
        <a:defRPr sz="2475">
          <a:solidFill>
            <a:schemeClr val="tx2"/>
          </a:solidFill>
          <a:latin typeface="Gill Sans MT" pitchFamily="34" charset="0"/>
          <a:ea typeface="MS PGothic" pitchFamily="34" charset="-128"/>
          <a:cs typeface="ＭＳ Ｐゴシック" charset="0"/>
        </a:defRPr>
      </a:lvl4pPr>
      <a:lvl5pPr algn="ctr" rtl="0" eaLnBrk="1" fontAlgn="base" hangingPunct="1">
        <a:spcBef>
          <a:spcPct val="0"/>
        </a:spcBef>
        <a:spcAft>
          <a:spcPct val="0"/>
        </a:spcAft>
        <a:defRPr sz="2475">
          <a:solidFill>
            <a:schemeClr val="tx2"/>
          </a:solidFill>
          <a:latin typeface="Gill Sans MT" pitchFamily="34" charset="0"/>
          <a:ea typeface="MS PGothic" pitchFamily="34" charset="-128"/>
          <a:cs typeface="ＭＳ Ｐゴシック" charset="0"/>
        </a:defRPr>
      </a:lvl5pPr>
      <a:lvl6pPr marL="257175" algn="ctr" rtl="0" eaLnBrk="1" fontAlgn="base" hangingPunct="1">
        <a:spcBef>
          <a:spcPct val="0"/>
        </a:spcBef>
        <a:spcAft>
          <a:spcPct val="0"/>
        </a:spcAft>
        <a:defRPr sz="2475">
          <a:solidFill>
            <a:schemeClr val="tx1"/>
          </a:solidFill>
          <a:latin typeface="Calibri" pitchFamily="34" charset="0"/>
        </a:defRPr>
      </a:lvl6pPr>
      <a:lvl7pPr marL="514350" algn="ctr" rtl="0" eaLnBrk="1" fontAlgn="base" hangingPunct="1">
        <a:spcBef>
          <a:spcPct val="0"/>
        </a:spcBef>
        <a:spcAft>
          <a:spcPct val="0"/>
        </a:spcAft>
        <a:defRPr sz="2475">
          <a:solidFill>
            <a:schemeClr val="tx1"/>
          </a:solidFill>
          <a:latin typeface="Calibri" pitchFamily="34" charset="0"/>
        </a:defRPr>
      </a:lvl7pPr>
      <a:lvl8pPr marL="771525" algn="ctr" rtl="0" eaLnBrk="1" fontAlgn="base" hangingPunct="1">
        <a:spcBef>
          <a:spcPct val="0"/>
        </a:spcBef>
        <a:spcAft>
          <a:spcPct val="0"/>
        </a:spcAft>
        <a:defRPr sz="2475">
          <a:solidFill>
            <a:schemeClr val="tx1"/>
          </a:solidFill>
          <a:latin typeface="Calibri" pitchFamily="34" charset="0"/>
        </a:defRPr>
      </a:lvl8pPr>
      <a:lvl9pPr marL="1028700" algn="ctr" rtl="0" eaLnBrk="1" fontAlgn="base" hangingPunct="1">
        <a:spcBef>
          <a:spcPct val="0"/>
        </a:spcBef>
        <a:spcAft>
          <a:spcPct val="0"/>
        </a:spcAft>
        <a:defRPr sz="2475">
          <a:solidFill>
            <a:schemeClr val="tx1"/>
          </a:solidFill>
          <a:latin typeface="Calibri" pitchFamily="34" charset="0"/>
        </a:defRPr>
      </a:lvl9pPr>
    </p:titleStyle>
    <p:bodyStyle>
      <a:lvl1pPr marL="192881" indent="-192881" algn="l" rtl="0" eaLnBrk="1" fontAlgn="base" hangingPunct="1">
        <a:spcBef>
          <a:spcPct val="20000"/>
        </a:spcBef>
        <a:spcAft>
          <a:spcPct val="0"/>
        </a:spcAft>
        <a:buFont typeface="Arial" charset="0"/>
        <a:buChar char="•"/>
        <a:defRPr sz="1800" kern="1200">
          <a:solidFill>
            <a:schemeClr val="tx1"/>
          </a:solidFill>
          <a:latin typeface="Gill Sans MT" pitchFamily="34" charset="0"/>
          <a:ea typeface="MS PGothic" pitchFamily="34" charset="-128"/>
          <a:cs typeface="ＭＳ Ｐゴシック" charset="0"/>
        </a:defRPr>
      </a:lvl1pPr>
      <a:lvl2pPr marL="417910" indent="-160735" algn="l" rtl="0" eaLnBrk="1" fontAlgn="base" hangingPunct="1">
        <a:spcBef>
          <a:spcPct val="20000"/>
        </a:spcBef>
        <a:spcAft>
          <a:spcPct val="0"/>
        </a:spcAft>
        <a:buFont typeface="Arial" charset="0"/>
        <a:buChar char="–"/>
        <a:defRPr sz="1575" kern="1200">
          <a:solidFill>
            <a:schemeClr val="tx1"/>
          </a:solidFill>
          <a:latin typeface="Gill Sans MT" pitchFamily="34" charset="0"/>
          <a:ea typeface="MS PGothic" pitchFamily="34" charset="-128"/>
          <a:cs typeface="+mn-cs"/>
        </a:defRPr>
      </a:lvl2pPr>
      <a:lvl3pPr marL="642938" indent="-128588" algn="l" rtl="0" eaLnBrk="1" fontAlgn="base" hangingPunct="1">
        <a:spcBef>
          <a:spcPct val="20000"/>
        </a:spcBef>
        <a:spcAft>
          <a:spcPct val="0"/>
        </a:spcAft>
        <a:buFont typeface="Arial" charset="0"/>
        <a:buChar char="•"/>
        <a:defRPr sz="1350" kern="1200">
          <a:solidFill>
            <a:schemeClr val="tx1"/>
          </a:solidFill>
          <a:latin typeface="Gill Sans MT" pitchFamily="34" charset="0"/>
          <a:ea typeface="MS PGothic" pitchFamily="34" charset="-128"/>
          <a:cs typeface="+mn-cs"/>
        </a:defRPr>
      </a:lvl3pPr>
      <a:lvl4pPr marL="900113" indent="-128588" algn="l" rtl="0" eaLnBrk="1" fontAlgn="base" hangingPunct="1">
        <a:spcBef>
          <a:spcPct val="20000"/>
        </a:spcBef>
        <a:spcAft>
          <a:spcPct val="0"/>
        </a:spcAft>
        <a:buFont typeface="Arial" charset="0"/>
        <a:buChar char="–"/>
        <a:defRPr sz="1125" kern="1200">
          <a:solidFill>
            <a:schemeClr val="tx1"/>
          </a:solidFill>
          <a:latin typeface="Gill Sans MT" pitchFamily="34" charset="0"/>
          <a:ea typeface="MS PGothic" pitchFamily="34" charset="-128"/>
          <a:cs typeface="+mn-cs"/>
        </a:defRPr>
      </a:lvl4pPr>
      <a:lvl5pPr marL="1157288" indent="-128588" algn="l" rtl="0" eaLnBrk="1" fontAlgn="base" hangingPunct="1">
        <a:spcBef>
          <a:spcPct val="20000"/>
        </a:spcBef>
        <a:spcAft>
          <a:spcPct val="0"/>
        </a:spcAft>
        <a:buFont typeface="Arial" charset="0"/>
        <a:buChar char="»"/>
        <a:defRPr sz="1125" kern="1200">
          <a:solidFill>
            <a:schemeClr val="tx1"/>
          </a:solidFill>
          <a:latin typeface="Gill Sans MT" pitchFamily="34" charset="0"/>
          <a:ea typeface="MS PGothic" pitchFamily="34" charset="-128"/>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t>November 01, 2021</a:t>
            </a:r>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dirty="0"/>
              <a:t>Paving the Road to the Future NSRS</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A038F7-C2D1-44BA-A135-71B31C4C941C}" type="slidenum">
              <a:rPr lang="en-US" altLang="en-US" smtClean="0"/>
              <a:pPr/>
              <a:t>‹#›</a:t>
            </a:fld>
            <a:endParaRPr lang="en-US" altLang="en-US" dirty="0"/>
          </a:p>
        </p:txBody>
      </p:sp>
    </p:spTree>
    <p:extLst>
      <p:ext uri="{BB962C8B-B14F-4D97-AF65-F5344CB8AC3E}">
        <p14:creationId xmlns:p14="http://schemas.microsoft.com/office/powerpoint/2010/main" val="25430797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defTabSz="342900" fontAlgn="auto">
              <a:spcBef>
                <a:spcPts val="0"/>
              </a:spcBef>
              <a:spcAft>
                <a:spcPts val="0"/>
              </a:spcAft>
              <a:defRPr sz="900" b="0">
                <a:solidFill>
                  <a:prstClr val="black">
                    <a:tint val="75000"/>
                  </a:prstClr>
                </a:solidFill>
                <a:latin typeface="+mn-lt"/>
                <a:ea typeface="+mn-ea"/>
                <a:cs typeface="+mn-cs"/>
              </a:defRPr>
            </a:lvl1pPr>
          </a:lstStyle>
          <a:p>
            <a:r>
              <a:rPr lang="en-US"/>
              <a:t>November 01, 2021</a:t>
            </a:r>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defTabSz="342900" fontAlgn="auto">
              <a:spcBef>
                <a:spcPts val="0"/>
              </a:spcBef>
              <a:spcAft>
                <a:spcPts val="0"/>
              </a:spcAft>
              <a:defRPr sz="900" b="0">
                <a:solidFill>
                  <a:prstClr val="black">
                    <a:tint val="75000"/>
                  </a:prstClr>
                </a:solidFill>
                <a:latin typeface="+mn-lt"/>
                <a:ea typeface="+mn-ea"/>
                <a:cs typeface="+mn-cs"/>
              </a:defRPr>
            </a:lvl1pPr>
          </a:lstStyle>
          <a:p>
            <a:r>
              <a:rPr lang="en-US" dirty="0"/>
              <a:t>Paving the Road to the Future NSRS</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defTabSz="342900">
              <a:defRPr sz="900" b="0">
                <a:solidFill>
                  <a:srgbClr val="898989"/>
                </a:solidFill>
                <a:latin typeface="Calibri" panose="020F0502020204030204" pitchFamily="34" charset="0"/>
              </a:defRPr>
            </a:lvl1pPr>
          </a:lstStyle>
          <a:p>
            <a:fld id="{D3585DBA-A7BC-4714-94CB-05624E34C4ED}" type="slidenum">
              <a:rPr lang="en-US" smtClean="0"/>
              <a:t>‹#›</a:t>
            </a:fld>
            <a:endParaRPr lang="en-US" dirty="0"/>
          </a:p>
        </p:txBody>
      </p:sp>
    </p:spTree>
    <p:extLst>
      <p:ext uri="{BB962C8B-B14F-4D97-AF65-F5344CB8AC3E}">
        <p14:creationId xmlns:p14="http://schemas.microsoft.com/office/powerpoint/2010/main" val="7341129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ctr" defTabSz="342900" rtl="0" eaLnBrk="1" fontAlgn="base" hangingPunct="1">
        <a:spcBef>
          <a:spcPct val="0"/>
        </a:spcBef>
        <a:spcAft>
          <a:spcPct val="0"/>
        </a:spcAft>
        <a:defRPr sz="3300" kern="1200">
          <a:solidFill>
            <a:schemeClr val="tx1"/>
          </a:solidFill>
          <a:latin typeface="+mj-lt"/>
          <a:ea typeface="MS PGothic" panose="020B0600070205080204" pitchFamily="34" charset="-128"/>
          <a:cs typeface="ＭＳ Ｐゴシック" charset="0"/>
        </a:defRPr>
      </a:lvl1pPr>
      <a:lvl2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2pPr>
      <a:lvl3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3pPr>
      <a:lvl4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4pPr>
      <a:lvl5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charset="0"/>
        </a:defRPr>
      </a:lvl1pPr>
      <a:lvl2pPr marL="557213" indent="-214313" algn="l" defTabSz="342900"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n-cs"/>
        </a:defRPr>
      </a:lvl2pPr>
      <a:lvl3pPr marL="857250" indent="-171450" algn="l" defTabSz="342900"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n-cs"/>
        </a:defRPr>
      </a:lvl3pPr>
      <a:lvl4pPr marL="12001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4pPr>
      <a:lvl5pPr marL="15430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ea typeface="+mn-ea"/>
                <a:cs typeface="+mn-cs"/>
              </a:defRPr>
            </a:lvl1pPr>
          </a:lstStyle>
          <a:p>
            <a:pPr>
              <a:defRPr/>
            </a:pPr>
            <a:r>
              <a:rPr lang="en-US"/>
              <a:t>November 01, 2021</a:t>
            </a:r>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smtClean="0">
                <a:solidFill>
                  <a:schemeClr val="tx1">
                    <a:tint val="75000"/>
                  </a:schemeClr>
                </a:solidFill>
                <a:latin typeface="+mn-lt"/>
                <a:ea typeface="+mn-ea"/>
                <a:cs typeface="+mn-cs"/>
              </a:defRPr>
            </a:lvl1pPr>
          </a:lstStyle>
          <a:p>
            <a:pPr>
              <a:defRPr/>
            </a:pPr>
            <a:r>
              <a:rPr lang="en-US" dirty="0"/>
              <a:t>Paving the Road to the Future NSRS</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fld id="{DF1A3CFE-56D5-4C6D-89F5-7B40DDCF9B89}" type="slidenum">
              <a:rPr lang="en-US" altLang="en-US"/>
              <a:pPr/>
              <a:t>‹#›</a:t>
            </a:fld>
            <a:endParaRPr lang="en-US" altLang="en-US" dirty="0"/>
          </a:p>
        </p:txBody>
      </p:sp>
    </p:spTree>
    <p:extLst>
      <p:ext uri="{BB962C8B-B14F-4D97-AF65-F5344CB8AC3E}">
        <p14:creationId xmlns:p14="http://schemas.microsoft.com/office/powerpoint/2010/main" val="185277847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ctr" defTabSz="342900" rtl="0" eaLnBrk="1" fontAlgn="base" hangingPunct="1">
        <a:spcBef>
          <a:spcPct val="0"/>
        </a:spcBef>
        <a:spcAft>
          <a:spcPct val="0"/>
        </a:spcAft>
        <a:defRPr sz="3300" kern="1200">
          <a:solidFill>
            <a:schemeClr val="tx1"/>
          </a:solidFill>
          <a:latin typeface="+mj-lt"/>
          <a:ea typeface="MS PGothic" panose="020B0600070205080204" pitchFamily="34" charset="-128"/>
          <a:cs typeface="ＭＳ Ｐゴシック" charset="0"/>
        </a:defRPr>
      </a:lvl1pPr>
      <a:lvl2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2pPr>
      <a:lvl3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3pPr>
      <a:lvl4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4pPr>
      <a:lvl5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charset="0"/>
        </a:defRPr>
      </a:lvl1pPr>
      <a:lvl2pPr marL="557213" indent="-214313" algn="l" defTabSz="342900"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n-cs"/>
        </a:defRPr>
      </a:lvl2pPr>
      <a:lvl3pPr marL="857250" indent="-171450" algn="l" defTabSz="342900"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n-cs"/>
        </a:defRPr>
      </a:lvl3pPr>
      <a:lvl4pPr marL="12001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4pPr>
      <a:lvl5pPr marL="15430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Gill Sans MT" pitchFamily="34" charset="0"/>
                <a:ea typeface="ＭＳ Ｐゴシック" pitchFamily="34" charset="-128"/>
                <a:cs typeface="Arial" pitchFamily="34" charset="0"/>
              </a:defRPr>
            </a:lvl1pPr>
          </a:lstStyle>
          <a:p>
            <a:pPr>
              <a:defRPr/>
            </a:pPr>
            <a:r>
              <a:rPr lang="en-US" altLang="en-US"/>
              <a:t>November 01, 2021</a:t>
            </a:r>
            <a:endParaRPr lang="en-US" alt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Gill Sans MT" pitchFamily="34" charset="0"/>
                <a:ea typeface="+mn-ea"/>
                <a:cs typeface="+mn-cs"/>
              </a:defRPr>
            </a:lvl1pPr>
          </a:lstStyle>
          <a:p>
            <a:pPr>
              <a:defRPr/>
            </a:pPr>
            <a:r>
              <a:rPr lang="en-US" dirty="0"/>
              <a:t>Paving the Road to the Future NSRS</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Gill Sans MT" pitchFamily="34" charset="0"/>
                <a:ea typeface="ＭＳ Ｐゴシック" pitchFamily="34" charset="-128"/>
                <a:cs typeface="Arial" pitchFamily="34" charset="0"/>
              </a:defRPr>
            </a:lvl1pPr>
          </a:lstStyle>
          <a:p>
            <a:pPr>
              <a:defRPr/>
            </a:pPr>
            <a:fld id="{364AD10C-D981-4890-9ADD-2AB209C9BC7D}" type="slidenum">
              <a:rPr lang="en-US" altLang="en-US"/>
              <a:pPr>
                <a:defRPr/>
              </a:pPr>
              <a:t>‹#›</a:t>
            </a:fld>
            <a:endParaRPr lang="en-US" altLang="en-US" dirty="0"/>
          </a:p>
        </p:txBody>
      </p:sp>
      <p:pic>
        <p:nvPicPr>
          <p:cNvPr id="1031" name="Picture 8" descr="C:\Users\jeremy.mchugh\Pictures\geodesy.noaa.gov slide background.jpg"/>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190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9455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ctr" rtl="0" eaLnBrk="1" fontAlgn="base" hangingPunct="1">
        <a:spcBef>
          <a:spcPct val="0"/>
        </a:spcBef>
        <a:spcAft>
          <a:spcPct val="0"/>
        </a:spcAft>
        <a:defRPr sz="3300" kern="1200">
          <a:solidFill>
            <a:schemeClr val="tx2"/>
          </a:solidFill>
          <a:latin typeface="Gill Sans MT" pitchFamily="34" charset="0"/>
          <a:ea typeface="MS PGothic" pitchFamily="34" charset="-128"/>
          <a:cs typeface="ＭＳ Ｐゴシック" charset="0"/>
        </a:defRPr>
      </a:lvl1pPr>
      <a:lvl2pPr algn="ctr" rtl="0" eaLnBrk="1" fontAlgn="base" hangingPunct="1">
        <a:spcBef>
          <a:spcPct val="0"/>
        </a:spcBef>
        <a:spcAft>
          <a:spcPct val="0"/>
        </a:spcAft>
        <a:defRPr sz="3300">
          <a:solidFill>
            <a:schemeClr val="tx2"/>
          </a:solidFill>
          <a:latin typeface="Gill Sans MT" pitchFamily="34" charset="0"/>
          <a:ea typeface="MS PGothic" pitchFamily="34" charset="-128"/>
          <a:cs typeface="ＭＳ Ｐゴシック" charset="0"/>
        </a:defRPr>
      </a:lvl2pPr>
      <a:lvl3pPr algn="ctr" rtl="0" eaLnBrk="1" fontAlgn="base" hangingPunct="1">
        <a:spcBef>
          <a:spcPct val="0"/>
        </a:spcBef>
        <a:spcAft>
          <a:spcPct val="0"/>
        </a:spcAft>
        <a:defRPr sz="3300">
          <a:solidFill>
            <a:schemeClr val="tx2"/>
          </a:solidFill>
          <a:latin typeface="Gill Sans MT" pitchFamily="34" charset="0"/>
          <a:ea typeface="MS PGothic" pitchFamily="34" charset="-128"/>
          <a:cs typeface="ＭＳ Ｐゴシック" charset="0"/>
        </a:defRPr>
      </a:lvl3pPr>
      <a:lvl4pPr algn="ctr" rtl="0" eaLnBrk="1" fontAlgn="base" hangingPunct="1">
        <a:spcBef>
          <a:spcPct val="0"/>
        </a:spcBef>
        <a:spcAft>
          <a:spcPct val="0"/>
        </a:spcAft>
        <a:defRPr sz="3300">
          <a:solidFill>
            <a:schemeClr val="tx2"/>
          </a:solidFill>
          <a:latin typeface="Gill Sans MT" pitchFamily="34" charset="0"/>
          <a:ea typeface="MS PGothic" pitchFamily="34" charset="-128"/>
          <a:cs typeface="ＭＳ Ｐゴシック" charset="0"/>
        </a:defRPr>
      </a:lvl4pPr>
      <a:lvl5pPr algn="ctr" rtl="0" eaLnBrk="1" fontAlgn="base" hangingPunct="1">
        <a:spcBef>
          <a:spcPct val="0"/>
        </a:spcBef>
        <a:spcAft>
          <a:spcPct val="0"/>
        </a:spcAft>
        <a:defRPr sz="3300">
          <a:solidFill>
            <a:schemeClr val="tx2"/>
          </a:solidFill>
          <a:latin typeface="Gill Sans MT" pitchFamily="34" charset="0"/>
          <a:ea typeface="MS PGothic" pitchFamily="34" charset="-128"/>
          <a:cs typeface="ＭＳ Ｐゴシック"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chemeClr val="tx1"/>
          </a:solidFill>
          <a:latin typeface="Gill Sans MT" pitchFamily="34" charset="0"/>
          <a:ea typeface="MS PGothic" pitchFamily="34" charset="-128"/>
          <a:cs typeface="ＭＳ Ｐゴシック" charset="0"/>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Gill Sans MT" pitchFamily="34" charset="0"/>
          <a:ea typeface="MS PGothic" pitchFamily="34" charset="-128"/>
          <a:cs typeface="+mn-cs"/>
        </a:defRPr>
      </a:lvl2pPr>
      <a:lvl3pPr marL="857250" indent="-171450" algn="l" rtl="0" eaLnBrk="1" fontAlgn="base" hangingPunct="1">
        <a:spcBef>
          <a:spcPct val="20000"/>
        </a:spcBef>
        <a:spcAft>
          <a:spcPct val="0"/>
        </a:spcAft>
        <a:buFont typeface="Arial" charset="0"/>
        <a:buChar char="•"/>
        <a:defRPr sz="1800" kern="1200">
          <a:solidFill>
            <a:schemeClr val="tx1"/>
          </a:solidFill>
          <a:latin typeface="Gill Sans MT" pitchFamily="34" charset="0"/>
          <a:ea typeface="MS PGothic" pitchFamily="34" charset="-128"/>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Gill Sans MT" pitchFamily="34" charset="0"/>
          <a:ea typeface="MS PGothic" pitchFamily="34" charset="-128"/>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Gill Sans MT" pitchFamily="34" charset="0"/>
          <a:ea typeface="MS PGothic" pitchFamily="34" charset="-128"/>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01, 2021</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a:t>Paving the Road to the Future NSRS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038F7-C2D1-44BA-A135-71B31C4C941C}" type="slidenum">
              <a:rPr lang="en-US" altLang="en-US" smtClean="0"/>
              <a:pPr/>
              <a:t>‹#›</a:t>
            </a:fld>
            <a:endParaRPr lang="en-US" altLang="en-US" dirty="0"/>
          </a:p>
        </p:txBody>
      </p:sp>
    </p:spTree>
    <p:extLst>
      <p:ext uri="{BB962C8B-B14F-4D97-AF65-F5344CB8AC3E}">
        <p14:creationId xmlns:p14="http://schemas.microsoft.com/office/powerpoint/2010/main" val="423355583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Gill Sans MT" pitchFamily="34" charset="0"/>
                <a:ea typeface="ＭＳ Ｐゴシック" pitchFamily="34" charset="-128"/>
                <a:cs typeface="Arial" pitchFamily="34" charset="0"/>
              </a:defRPr>
            </a:lvl1pPr>
          </a:lstStyle>
          <a:p>
            <a:pPr>
              <a:defRPr/>
            </a:pPr>
            <a:r>
              <a:rPr lang="en-US" altLang="en-US"/>
              <a:t>November 01, 2021</a:t>
            </a:r>
            <a:endParaRPr lang="en-US" alt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Gill Sans MT" pitchFamily="34" charset="0"/>
                <a:ea typeface="+mn-ea"/>
                <a:cs typeface="+mn-cs"/>
              </a:defRPr>
            </a:lvl1pPr>
          </a:lstStyle>
          <a:p>
            <a:pPr>
              <a:defRPr/>
            </a:pPr>
            <a:r>
              <a:rPr lang="en-US" dirty="0"/>
              <a:t>Paving the Road to the Future NSRS</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Gill Sans MT" pitchFamily="34" charset="0"/>
                <a:ea typeface="ＭＳ Ｐゴシック" pitchFamily="34" charset="-128"/>
                <a:cs typeface="Arial" pitchFamily="34" charset="0"/>
              </a:defRPr>
            </a:lvl1pPr>
          </a:lstStyle>
          <a:p>
            <a:pPr>
              <a:defRPr/>
            </a:pPr>
            <a:fld id="{364AD10C-D981-4890-9ADD-2AB209C9BC7D}" type="slidenum">
              <a:rPr lang="en-US" altLang="en-US"/>
              <a:pPr>
                <a:defRPr/>
              </a:pPr>
              <a:t>‹#›</a:t>
            </a:fld>
            <a:endParaRPr lang="en-US" altLang="en-US" dirty="0"/>
          </a:p>
        </p:txBody>
      </p:sp>
      <p:pic>
        <p:nvPicPr>
          <p:cNvPr id="1031" name="Picture 8" descr="C:\Users\jeremy.mchugh\Pictures\geodesy.noaa.gov slide background.jpg"/>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190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39471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ctr" rtl="0" eaLnBrk="1" fontAlgn="base" hangingPunct="1">
        <a:spcBef>
          <a:spcPct val="0"/>
        </a:spcBef>
        <a:spcAft>
          <a:spcPct val="0"/>
        </a:spcAft>
        <a:defRPr sz="3300" kern="1200">
          <a:solidFill>
            <a:schemeClr val="tx2"/>
          </a:solidFill>
          <a:latin typeface="Gill Sans MT" pitchFamily="34" charset="0"/>
          <a:ea typeface="MS PGothic" pitchFamily="34" charset="-128"/>
          <a:cs typeface="ＭＳ Ｐゴシック" charset="0"/>
        </a:defRPr>
      </a:lvl1pPr>
      <a:lvl2pPr algn="ctr" rtl="0" eaLnBrk="1" fontAlgn="base" hangingPunct="1">
        <a:spcBef>
          <a:spcPct val="0"/>
        </a:spcBef>
        <a:spcAft>
          <a:spcPct val="0"/>
        </a:spcAft>
        <a:defRPr sz="3300">
          <a:solidFill>
            <a:schemeClr val="tx2"/>
          </a:solidFill>
          <a:latin typeface="Gill Sans MT" pitchFamily="34" charset="0"/>
          <a:ea typeface="MS PGothic" pitchFamily="34" charset="-128"/>
          <a:cs typeface="ＭＳ Ｐゴシック" charset="0"/>
        </a:defRPr>
      </a:lvl2pPr>
      <a:lvl3pPr algn="ctr" rtl="0" eaLnBrk="1" fontAlgn="base" hangingPunct="1">
        <a:spcBef>
          <a:spcPct val="0"/>
        </a:spcBef>
        <a:spcAft>
          <a:spcPct val="0"/>
        </a:spcAft>
        <a:defRPr sz="3300">
          <a:solidFill>
            <a:schemeClr val="tx2"/>
          </a:solidFill>
          <a:latin typeface="Gill Sans MT" pitchFamily="34" charset="0"/>
          <a:ea typeface="MS PGothic" pitchFamily="34" charset="-128"/>
          <a:cs typeface="ＭＳ Ｐゴシック" charset="0"/>
        </a:defRPr>
      </a:lvl3pPr>
      <a:lvl4pPr algn="ctr" rtl="0" eaLnBrk="1" fontAlgn="base" hangingPunct="1">
        <a:spcBef>
          <a:spcPct val="0"/>
        </a:spcBef>
        <a:spcAft>
          <a:spcPct val="0"/>
        </a:spcAft>
        <a:defRPr sz="3300">
          <a:solidFill>
            <a:schemeClr val="tx2"/>
          </a:solidFill>
          <a:latin typeface="Gill Sans MT" pitchFamily="34" charset="0"/>
          <a:ea typeface="MS PGothic" pitchFamily="34" charset="-128"/>
          <a:cs typeface="ＭＳ Ｐゴシック" charset="0"/>
        </a:defRPr>
      </a:lvl4pPr>
      <a:lvl5pPr algn="ctr" rtl="0" eaLnBrk="1" fontAlgn="base" hangingPunct="1">
        <a:spcBef>
          <a:spcPct val="0"/>
        </a:spcBef>
        <a:spcAft>
          <a:spcPct val="0"/>
        </a:spcAft>
        <a:defRPr sz="3300">
          <a:solidFill>
            <a:schemeClr val="tx2"/>
          </a:solidFill>
          <a:latin typeface="Gill Sans MT" pitchFamily="34" charset="0"/>
          <a:ea typeface="MS PGothic" pitchFamily="34" charset="-128"/>
          <a:cs typeface="ＭＳ Ｐゴシック"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chemeClr val="tx1"/>
          </a:solidFill>
          <a:latin typeface="Gill Sans MT" pitchFamily="34" charset="0"/>
          <a:ea typeface="MS PGothic" pitchFamily="34" charset="-128"/>
          <a:cs typeface="ＭＳ Ｐゴシック" charset="0"/>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Gill Sans MT" pitchFamily="34" charset="0"/>
          <a:ea typeface="MS PGothic" pitchFamily="34" charset="-128"/>
          <a:cs typeface="+mn-cs"/>
        </a:defRPr>
      </a:lvl2pPr>
      <a:lvl3pPr marL="857250" indent="-171450" algn="l" rtl="0" eaLnBrk="1" fontAlgn="base" hangingPunct="1">
        <a:spcBef>
          <a:spcPct val="20000"/>
        </a:spcBef>
        <a:spcAft>
          <a:spcPct val="0"/>
        </a:spcAft>
        <a:buFont typeface="Arial" charset="0"/>
        <a:buChar char="•"/>
        <a:defRPr sz="1800" kern="1200">
          <a:solidFill>
            <a:schemeClr val="tx1"/>
          </a:solidFill>
          <a:latin typeface="Gill Sans MT" pitchFamily="34" charset="0"/>
          <a:ea typeface="MS PGothic" pitchFamily="34" charset="-128"/>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Gill Sans MT" pitchFamily="34" charset="0"/>
          <a:ea typeface="MS PGothic" pitchFamily="34" charset="-128"/>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Gill Sans MT" pitchFamily="34" charset="0"/>
          <a:ea typeface="MS PGothic" pitchFamily="34" charset="-128"/>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90.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90.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95.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90.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90.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0.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90.xml"/><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90.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90.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90.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90.xml"/><Relationship Id="rId5" Type="http://schemas.openxmlformats.org/officeDocument/2006/relationships/image" Target="../media/image42.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9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0.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90.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0.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90.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90.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90.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90.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90.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9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9.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90.xml"/><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90.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0.xml"/><Relationship Id="rId6" Type="http://schemas.openxmlformats.org/officeDocument/2006/relationships/image" Target="../media/image8.png"/><Relationship Id="rId5" Type="http://schemas.openxmlformats.org/officeDocument/2006/relationships/hyperlink" Target="https://geodesy.noaa.gov/datums/newdatums/index.shtml" TargetMode="External"/><Relationship Id="rId4" Type="http://schemas.openxmlformats.org/officeDocument/2006/relationships/hyperlink" Target="https://geodesy.noaa.gov/INFO/subscribe.shtml"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0.xml"/><Relationship Id="rId1" Type="http://schemas.openxmlformats.org/officeDocument/2006/relationships/slideLayout" Target="../slideLayouts/slideLayout90.xml"/></Relationships>
</file>

<file path=ppt/slides/_rels/slide51.xml.rels><?xml version="1.0" encoding="UTF-8" standalone="yes"?>
<Relationships xmlns="http://schemas.openxmlformats.org/package/2006/relationships"><Relationship Id="rId3" Type="http://schemas.openxmlformats.org/officeDocument/2006/relationships/hyperlink" Target="https://www.ngs.noaa.gov/web_services/ncat/index.shtmlFor" TargetMode="External"/><Relationship Id="rId2" Type="http://schemas.openxmlformats.org/officeDocument/2006/relationships/notesSlide" Target="../notesSlides/notesSlide51.xml"/><Relationship Id="rId1" Type="http://schemas.openxmlformats.org/officeDocument/2006/relationships/slideLayout" Target="../slideLayouts/slideLayout90.xml"/><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3" Type="http://schemas.openxmlformats.org/officeDocument/2006/relationships/hyperlink" Target="https://vdatum.noaa.gov/" TargetMode="External"/><Relationship Id="rId2" Type="http://schemas.openxmlformats.org/officeDocument/2006/relationships/notesSlide" Target="../notesSlides/notesSlide52.xml"/><Relationship Id="rId1" Type="http://schemas.openxmlformats.org/officeDocument/2006/relationships/slideLayout" Target="../slideLayouts/slideLayout90.xml"/><Relationship Id="rId4" Type="http://schemas.openxmlformats.org/officeDocument/2006/relationships/image" Target="../media/image60.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9.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4.xml"/><Relationship Id="rId1" Type="http://schemas.openxmlformats.org/officeDocument/2006/relationships/slideLayout" Target="../slideLayouts/slideLayout90.xml"/><Relationship Id="rId4" Type="http://schemas.openxmlformats.org/officeDocument/2006/relationships/image" Target="../media/image62.png"/></Relationships>
</file>

<file path=ppt/slides/_rels/slide55.xml.rels><?xml version="1.0" encoding="UTF-8" standalone="yes"?>
<Relationships xmlns="http://schemas.openxmlformats.org/package/2006/relationships"><Relationship Id="rId3" Type="http://schemas.openxmlformats.org/officeDocument/2006/relationships/hyperlink" Target="https://geodesy.noaa.gov/GPSonBM/index.shtml" TargetMode="External"/><Relationship Id="rId2" Type="http://schemas.openxmlformats.org/officeDocument/2006/relationships/notesSlide" Target="../notesSlides/notesSlide55.xml"/><Relationship Id="rId1" Type="http://schemas.openxmlformats.org/officeDocument/2006/relationships/slideLayout" Target="../slideLayouts/slideLayout90.xml"/><Relationship Id="rId4" Type="http://schemas.openxmlformats.org/officeDocument/2006/relationships/image" Target="../media/image63.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0.xml"/></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7.xml"/><Relationship Id="rId1" Type="http://schemas.openxmlformats.org/officeDocument/2006/relationships/slideLayout" Target="../slideLayouts/slideLayout90.xml"/></Relationships>
</file>

<file path=ppt/slides/_rels/slide5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8.xml"/><Relationship Id="rId1" Type="http://schemas.openxmlformats.org/officeDocument/2006/relationships/slideLayout" Target="../slideLayouts/slideLayout90.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jpeg"/></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9.xml"/><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9.xml"/></Relationships>
</file>

<file path=ppt/slides/_rels/slide6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0.xml"/><Relationship Id="rId1" Type="http://schemas.openxmlformats.org/officeDocument/2006/relationships/slideLayout" Target="../slideLayouts/slideLayout90.xml"/></Relationships>
</file>

<file path=ppt/slides/_rels/slide61.xml.rels><?xml version="1.0" encoding="UTF-8" standalone="yes"?>
<Relationships xmlns="http://schemas.openxmlformats.org/package/2006/relationships"><Relationship Id="rId3" Type="http://schemas.openxmlformats.org/officeDocument/2006/relationships/hyperlink" Target="https://www.ngs.noaa.gov/web/science_edu/webinar_series/fate-of-us-survey-foot.shtml" TargetMode="External"/><Relationship Id="rId2" Type="http://schemas.openxmlformats.org/officeDocument/2006/relationships/notesSlide" Target="../notesSlides/notesSlide61.xml"/><Relationship Id="rId1" Type="http://schemas.openxmlformats.org/officeDocument/2006/relationships/slideLayout" Target="../slideLayouts/slideLayout90.xml"/><Relationship Id="rId4" Type="http://schemas.openxmlformats.org/officeDocument/2006/relationships/hyperlink" Target="https://www.nist.gov/pml/us-surveyfoot"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0.xml"/></Relationships>
</file>

<file path=ppt/slides/_rels/slide6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3.xml"/><Relationship Id="rId1" Type="http://schemas.openxmlformats.org/officeDocument/2006/relationships/slideLayout" Target="../slideLayouts/slideLayout90.xml"/></Relationships>
</file>

<file path=ppt/slides/_rels/slide64.xml.rels><?xml version="1.0" encoding="UTF-8" standalone="yes"?>
<Relationships xmlns="http://schemas.openxmlformats.org/package/2006/relationships"><Relationship Id="rId3" Type="http://schemas.openxmlformats.org/officeDocument/2006/relationships/hyperlink" Target="https://geodesy.noaa.gov/GRAV-D/" TargetMode="External"/><Relationship Id="rId2" Type="http://schemas.openxmlformats.org/officeDocument/2006/relationships/notesSlide" Target="../notesSlides/notesSlide64.xml"/><Relationship Id="rId1" Type="http://schemas.openxmlformats.org/officeDocument/2006/relationships/slideLayout" Target="../slideLayouts/slideLayout90.xml"/><Relationship Id="rId4" Type="http://schemas.openxmlformats.org/officeDocument/2006/relationships/image" Target="../media/image72.png"/></Relationships>
</file>

<file path=ppt/slides/_rels/slide6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5.xml"/><Relationship Id="rId1" Type="http://schemas.openxmlformats.org/officeDocument/2006/relationships/slideLayout" Target="../slideLayouts/slideLayout90.xml"/></Relationships>
</file>

<file path=ppt/slides/_rels/slide66.xml.rels><?xml version="1.0" encoding="UTF-8" standalone="yes"?>
<Relationships xmlns="http://schemas.openxmlformats.org/package/2006/relationships"><Relationship Id="rId3" Type="http://schemas.openxmlformats.org/officeDocument/2006/relationships/hyperlink" Target="https://geodesy.noaa.gov/CBLINES/calibration.shtml" TargetMode="External"/><Relationship Id="rId2" Type="http://schemas.openxmlformats.org/officeDocument/2006/relationships/notesSlide" Target="../notesSlides/notesSlide66.xml"/><Relationship Id="rId1" Type="http://schemas.openxmlformats.org/officeDocument/2006/relationships/slideLayout" Target="../slideLayouts/slideLayout90.xml"/><Relationship Id="rId5" Type="http://schemas.openxmlformats.org/officeDocument/2006/relationships/image" Target="../media/image74.png"/><Relationship Id="rId4" Type="http://schemas.openxmlformats.org/officeDocument/2006/relationships/hyperlink" Target="https://www.ngs.noaa.gov/INFO/Policy/2021-1208-01_Final_CBLProgramPolicy.pdf"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0.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8.xml"/><Relationship Id="rId1" Type="http://schemas.openxmlformats.org/officeDocument/2006/relationships/slideLayout" Target="../slideLayouts/slideLayout90.xml"/><Relationship Id="rId5" Type="http://schemas.openxmlformats.org/officeDocument/2006/relationships/image" Target="../media/image76.png"/><Relationship Id="rId4" Type="http://schemas.openxmlformats.org/officeDocument/2006/relationships/image" Target="../media/image75.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0.xml"/></Relationships>
</file>

<file path=ppt/slides/_rels/slide7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2.xml"/><Relationship Id="rId1" Type="http://schemas.openxmlformats.org/officeDocument/2006/relationships/slideLayout" Target="../slideLayouts/slideLayout9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9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0.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0.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547D76-BEAA-420B-AE68-41723F7FE4D1}"/>
              </a:ext>
            </a:extLst>
          </p:cNvPr>
          <p:cNvSpPr>
            <a:spLocks noGrp="1"/>
          </p:cNvSpPr>
          <p:nvPr>
            <p:ph type="ctrTitle"/>
          </p:nvPr>
        </p:nvSpPr>
        <p:spPr>
          <a:xfrm>
            <a:off x="1351280" y="799433"/>
            <a:ext cx="7772400" cy="1083826"/>
          </a:xfrm>
        </p:spPr>
        <p:txBody>
          <a:bodyPr/>
          <a:lstStyle/>
          <a:p>
            <a:r>
              <a:rPr lang="en-US" sz="3600" dirty="0"/>
              <a:t>Paving the Road to the Future NSRS</a:t>
            </a:r>
            <a:r>
              <a:rPr lang="en-US" sz="4400" dirty="0"/>
              <a:t>*</a:t>
            </a:r>
          </a:p>
        </p:txBody>
      </p:sp>
      <p:sp>
        <p:nvSpPr>
          <p:cNvPr id="5" name="Subtitle 4">
            <a:extLst>
              <a:ext uri="{FF2B5EF4-FFF2-40B4-BE49-F238E27FC236}">
                <a16:creationId xmlns:a16="http://schemas.microsoft.com/office/drawing/2014/main" id="{D18939E8-A7FF-4BF0-A4A3-D57B4744D413}"/>
              </a:ext>
            </a:extLst>
          </p:cNvPr>
          <p:cNvSpPr>
            <a:spLocks noGrp="1"/>
          </p:cNvSpPr>
          <p:nvPr>
            <p:ph type="subTitle" idx="1"/>
          </p:nvPr>
        </p:nvSpPr>
        <p:spPr>
          <a:xfrm>
            <a:off x="505251" y="2286000"/>
            <a:ext cx="4269298" cy="2819773"/>
          </a:xfrm>
          <a:solidFill>
            <a:schemeClr val="accent1">
              <a:alpha val="10000"/>
            </a:schemeClr>
          </a:solidFill>
        </p:spPr>
        <p:txBody>
          <a:bodyPr/>
          <a:lstStyle/>
          <a:p>
            <a:pPr algn="l"/>
            <a:r>
              <a:rPr lang="en-US" sz="2600" i="1" dirty="0"/>
              <a:t>Overview of the status of NGS’ current critical tools and point to  resources which explain how geospatial professionals can expect to work with the new NSRS, including the expanded role of the OPUS service.</a:t>
            </a:r>
          </a:p>
        </p:txBody>
      </p:sp>
      <p:sp>
        <p:nvSpPr>
          <p:cNvPr id="7" name="Date Placeholder 6">
            <a:extLst>
              <a:ext uri="{FF2B5EF4-FFF2-40B4-BE49-F238E27FC236}">
                <a16:creationId xmlns:a16="http://schemas.microsoft.com/office/drawing/2014/main" id="{E8FA24DC-5695-46A1-9581-01767E62B102}"/>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8" name="Footer Placeholder 7">
            <a:extLst>
              <a:ext uri="{FF2B5EF4-FFF2-40B4-BE49-F238E27FC236}">
                <a16:creationId xmlns:a16="http://schemas.microsoft.com/office/drawing/2014/main" id="{2E0669E6-8673-4A59-B4F5-78DB13F979C2}"/>
              </a:ext>
            </a:extLst>
          </p:cNvPr>
          <p:cNvSpPr>
            <a:spLocks noGrp="1"/>
          </p:cNvSpPr>
          <p:nvPr>
            <p:ph type="ftr" sz="quarter" idx="11"/>
          </p:nvPr>
        </p:nvSpPr>
        <p:spPr/>
        <p:txBody>
          <a:bodyPr/>
          <a:lstStyle/>
          <a:p>
            <a:pPr>
              <a:defRPr/>
            </a:pPr>
            <a:r>
              <a:rPr lang="en-US" dirty="0"/>
              <a:t>Paving the Road to the Future NSRS</a:t>
            </a:r>
          </a:p>
        </p:txBody>
      </p:sp>
      <p:sp>
        <p:nvSpPr>
          <p:cNvPr id="9" name="Slide Number Placeholder 8">
            <a:extLst>
              <a:ext uri="{FF2B5EF4-FFF2-40B4-BE49-F238E27FC236}">
                <a16:creationId xmlns:a16="http://schemas.microsoft.com/office/drawing/2014/main" id="{79ACEAF4-F685-450F-AE33-5B7DE6D035BA}"/>
              </a:ext>
            </a:extLst>
          </p:cNvPr>
          <p:cNvSpPr>
            <a:spLocks noGrp="1"/>
          </p:cNvSpPr>
          <p:nvPr>
            <p:ph type="sldNum" sz="quarter" idx="12"/>
          </p:nvPr>
        </p:nvSpPr>
        <p:spPr/>
        <p:txBody>
          <a:bodyPr/>
          <a:lstStyle/>
          <a:p>
            <a:pPr>
              <a:defRPr/>
            </a:pPr>
            <a:fld id="{0B366B1F-012C-4E31-AB14-A18E7992FCFE}" type="slidenum">
              <a:rPr lang="en-US" altLang="en-US" smtClean="0"/>
              <a:pPr>
                <a:defRPr/>
              </a:pPr>
              <a:t>1</a:t>
            </a:fld>
            <a:endParaRPr lang="en-US" altLang="en-US" dirty="0"/>
          </a:p>
        </p:txBody>
      </p:sp>
      <p:sp>
        <p:nvSpPr>
          <p:cNvPr id="6" name="TextBox 5">
            <a:extLst>
              <a:ext uri="{FF2B5EF4-FFF2-40B4-BE49-F238E27FC236}">
                <a16:creationId xmlns:a16="http://schemas.microsoft.com/office/drawing/2014/main" id="{A69123C4-C22A-48E5-9A81-585086331F10}"/>
              </a:ext>
            </a:extLst>
          </p:cNvPr>
          <p:cNvSpPr txBox="1"/>
          <p:nvPr/>
        </p:nvSpPr>
        <p:spPr>
          <a:xfrm>
            <a:off x="3124200" y="5747767"/>
            <a:ext cx="2895600" cy="369332"/>
          </a:xfrm>
          <a:prstGeom prst="rect">
            <a:avLst/>
          </a:prstGeom>
          <a:noFill/>
        </p:spPr>
        <p:txBody>
          <a:bodyPr wrap="square" rtlCol="0">
            <a:spAutoFit/>
          </a:bodyPr>
          <a:lstStyle/>
          <a:p>
            <a:pPr algn="ctr"/>
            <a:r>
              <a:rPr lang="en-US" i="1" dirty="0">
                <a:solidFill>
                  <a:schemeClr val="tx1">
                    <a:lumMod val="50000"/>
                    <a:lumOff val="50000"/>
                  </a:schemeClr>
                </a:solidFill>
              </a:rPr>
              <a:t>November 01, 2021</a:t>
            </a:r>
          </a:p>
        </p:txBody>
      </p:sp>
      <p:pic>
        <p:nvPicPr>
          <p:cNvPr id="3" name="Picture 2">
            <a:extLst>
              <a:ext uri="{FF2B5EF4-FFF2-40B4-BE49-F238E27FC236}">
                <a16:creationId xmlns:a16="http://schemas.microsoft.com/office/drawing/2014/main" id="{84347614-9612-4301-860A-F29E746E05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92117" y="2286000"/>
            <a:ext cx="3759696" cy="2819773"/>
          </a:xfrm>
          <a:prstGeom prst="rect">
            <a:avLst/>
          </a:prstGeom>
        </p:spPr>
      </p:pic>
      <p:sp>
        <p:nvSpPr>
          <p:cNvPr id="10" name="TextBox 9">
            <a:extLst>
              <a:ext uri="{FF2B5EF4-FFF2-40B4-BE49-F238E27FC236}">
                <a16:creationId xmlns:a16="http://schemas.microsoft.com/office/drawing/2014/main" id="{0C447229-9067-4BE4-9F11-6F3A51967948}"/>
              </a:ext>
            </a:extLst>
          </p:cNvPr>
          <p:cNvSpPr txBox="1"/>
          <p:nvPr/>
        </p:nvSpPr>
        <p:spPr>
          <a:xfrm>
            <a:off x="5319694" y="5077627"/>
            <a:ext cx="2773911" cy="430887"/>
          </a:xfrm>
          <a:prstGeom prst="rect">
            <a:avLst/>
          </a:prstGeom>
          <a:noFill/>
        </p:spPr>
        <p:txBody>
          <a:bodyPr wrap="square" rtlCol="0">
            <a:spAutoFit/>
          </a:bodyPr>
          <a:lstStyle/>
          <a:p>
            <a:r>
              <a:rPr lang="en-US" sz="1100" b="0" i="1" dirty="0">
                <a:effectLst/>
                <a:latin typeface="Roboto" panose="02000000000000000000" pitchFamily="2" charset="0"/>
              </a:rPr>
              <a:t>Minnesota Department of Transportation Bituminous Manual, 2019, page 16</a:t>
            </a:r>
            <a:endParaRPr lang="en-US" sz="1100" i="1" dirty="0"/>
          </a:p>
        </p:txBody>
      </p:sp>
      <p:sp>
        <p:nvSpPr>
          <p:cNvPr id="2" name="TextBox 1">
            <a:extLst>
              <a:ext uri="{FF2B5EF4-FFF2-40B4-BE49-F238E27FC236}">
                <a16:creationId xmlns:a16="http://schemas.microsoft.com/office/drawing/2014/main" id="{812FA7B0-3FF7-4F8B-9B3F-6FD45C7D94D2}"/>
              </a:ext>
            </a:extLst>
          </p:cNvPr>
          <p:cNvSpPr txBox="1"/>
          <p:nvPr/>
        </p:nvSpPr>
        <p:spPr>
          <a:xfrm>
            <a:off x="5077406" y="1638074"/>
            <a:ext cx="4066594" cy="369332"/>
          </a:xfrm>
          <a:prstGeom prst="rect">
            <a:avLst/>
          </a:prstGeom>
          <a:noFill/>
        </p:spPr>
        <p:txBody>
          <a:bodyPr wrap="square" rtlCol="0">
            <a:spAutoFit/>
          </a:bodyPr>
          <a:lstStyle/>
          <a:p>
            <a:r>
              <a:rPr lang="en-US" dirty="0"/>
              <a:t>*</a:t>
            </a:r>
            <a:r>
              <a:rPr lang="en-US" b="1" i="1" dirty="0">
                <a:solidFill>
                  <a:schemeClr val="tx2"/>
                </a:solidFill>
              </a:rPr>
              <a:t>National Spatial Reference System</a:t>
            </a:r>
          </a:p>
        </p:txBody>
      </p:sp>
    </p:spTree>
    <p:extLst>
      <p:ext uri="{BB962C8B-B14F-4D97-AF65-F5344CB8AC3E}">
        <p14:creationId xmlns:p14="http://schemas.microsoft.com/office/powerpoint/2010/main" val="435871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39D56-9155-4F31-B85A-2B9086099406}"/>
              </a:ext>
            </a:extLst>
          </p:cNvPr>
          <p:cNvSpPr>
            <a:spLocks noGrp="1"/>
          </p:cNvSpPr>
          <p:nvPr>
            <p:ph type="title"/>
          </p:nvPr>
        </p:nvSpPr>
        <p:spPr/>
        <p:txBody>
          <a:bodyPr/>
          <a:lstStyle/>
          <a:p>
            <a:r>
              <a:rPr lang="en-US" dirty="0"/>
              <a:t>TOPIC Groups</a:t>
            </a:r>
          </a:p>
        </p:txBody>
      </p:sp>
      <p:sp>
        <p:nvSpPr>
          <p:cNvPr id="4" name="Date Placeholder 3">
            <a:extLst>
              <a:ext uri="{FF2B5EF4-FFF2-40B4-BE49-F238E27FC236}">
                <a16:creationId xmlns:a16="http://schemas.microsoft.com/office/drawing/2014/main" id="{FC450A1E-3E6E-4967-97A9-6A6980B13654}"/>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95439CD9-99FE-4873-BE3C-D57778D893D3}"/>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4E27EB43-73B0-423B-8F06-D75C2285FA7A}"/>
              </a:ext>
            </a:extLst>
          </p:cNvPr>
          <p:cNvSpPr>
            <a:spLocks noGrp="1"/>
          </p:cNvSpPr>
          <p:nvPr>
            <p:ph type="sldNum" sz="quarter" idx="12"/>
          </p:nvPr>
        </p:nvSpPr>
        <p:spPr/>
        <p:txBody>
          <a:bodyPr/>
          <a:lstStyle/>
          <a:p>
            <a:pPr>
              <a:defRPr/>
            </a:pPr>
            <a:fld id="{A269A303-B593-45E6-8920-67DA3337AB25}" type="slidenum">
              <a:rPr lang="en-US" altLang="en-US" smtClean="0"/>
              <a:pPr>
                <a:defRPr/>
              </a:pPr>
              <a:t>10</a:t>
            </a:fld>
            <a:endParaRPr lang="en-US" altLang="en-US" dirty="0"/>
          </a:p>
        </p:txBody>
      </p:sp>
      <p:sp>
        <p:nvSpPr>
          <p:cNvPr id="11" name="TextBox 10">
            <a:extLst>
              <a:ext uri="{FF2B5EF4-FFF2-40B4-BE49-F238E27FC236}">
                <a16:creationId xmlns:a16="http://schemas.microsoft.com/office/drawing/2014/main" id="{CE2044D8-0B64-487D-B619-94CCE70B250C}"/>
              </a:ext>
            </a:extLst>
          </p:cNvPr>
          <p:cNvSpPr txBox="1"/>
          <p:nvPr/>
        </p:nvSpPr>
        <p:spPr>
          <a:xfrm>
            <a:off x="721242" y="1584960"/>
            <a:ext cx="3271638" cy="369332"/>
          </a:xfrm>
          <a:prstGeom prst="rect">
            <a:avLst/>
          </a:prstGeom>
          <a:noFill/>
        </p:spPr>
        <p:txBody>
          <a:bodyPr wrap="square" rtlCol="0">
            <a:spAutoFit/>
          </a:bodyPr>
          <a:lstStyle/>
          <a:p>
            <a:r>
              <a:rPr lang="en-US" dirty="0">
                <a:solidFill>
                  <a:srgbClr val="FF0000"/>
                </a:solidFill>
              </a:rPr>
              <a:t>SCIENCE AND EDUCATION </a:t>
            </a:r>
            <a:r>
              <a:rPr lang="en-US" dirty="0"/>
              <a:t>Group</a:t>
            </a:r>
          </a:p>
        </p:txBody>
      </p:sp>
      <p:pic>
        <p:nvPicPr>
          <p:cNvPr id="12" name="Picture 11">
            <a:extLst>
              <a:ext uri="{FF2B5EF4-FFF2-40B4-BE49-F238E27FC236}">
                <a16:creationId xmlns:a16="http://schemas.microsoft.com/office/drawing/2014/main" id="{2D4E25AF-8BE1-4764-BF51-E914ADD95607}"/>
              </a:ext>
            </a:extLst>
          </p:cNvPr>
          <p:cNvPicPr>
            <a:picLocks noChangeAspect="1"/>
          </p:cNvPicPr>
          <p:nvPr/>
        </p:nvPicPr>
        <p:blipFill>
          <a:blip r:embed="rId3"/>
          <a:stretch>
            <a:fillRect/>
          </a:stretch>
        </p:blipFill>
        <p:spPr>
          <a:xfrm>
            <a:off x="772042" y="1984772"/>
            <a:ext cx="3038095" cy="3361905"/>
          </a:xfrm>
          <a:prstGeom prst="rect">
            <a:avLst/>
          </a:prstGeom>
        </p:spPr>
      </p:pic>
      <p:sp>
        <p:nvSpPr>
          <p:cNvPr id="8" name="Arrow: Down 7">
            <a:extLst>
              <a:ext uri="{FF2B5EF4-FFF2-40B4-BE49-F238E27FC236}">
                <a16:creationId xmlns:a16="http://schemas.microsoft.com/office/drawing/2014/main" id="{60E80FAA-EC38-4661-B691-651180DFD489}"/>
              </a:ext>
            </a:extLst>
          </p:cNvPr>
          <p:cNvSpPr/>
          <p:nvPr/>
        </p:nvSpPr>
        <p:spPr>
          <a:xfrm>
            <a:off x="909802" y="2173621"/>
            <a:ext cx="237168" cy="742726"/>
          </a:xfrm>
          <a:prstGeom prst="downArrow">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74545B6-EDCD-4F95-92D3-A3AE2AFC0C4C}"/>
              </a:ext>
            </a:extLst>
          </p:cNvPr>
          <p:cNvSpPr/>
          <p:nvPr/>
        </p:nvSpPr>
        <p:spPr>
          <a:xfrm>
            <a:off x="1121100" y="2713671"/>
            <a:ext cx="1146174" cy="213360"/>
          </a:xfrm>
          <a:prstGeom prst="rect">
            <a:avLst/>
          </a:prstGeom>
          <a:solidFill>
            <a:srgbClr val="FF0000">
              <a:alpha val="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FED7174-33EC-4FE8-8E55-66B009D27C7C}"/>
              </a:ext>
            </a:extLst>
          </p:cNvPr>
          <p:cNvSpPr/>
          <p:nvPr/>
        </p:nvSpPr>
        <p:spPr>
          <a:xfrm>
            <a:off x="1121100" y="4468922"/>
            <a:ext cx="1146174" cy="213360"/>
          </a:xfrm>
          <a:prstGeom prst="rect">
            <a:avLst/>
          </a:prstGeom>
          <a:solidFill>
            <a:srgbClr val="FF0000">
              <a:alpha val="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2D54FAA-915E-4E1A-9FD1-B9A218911D6B}"/>
              </a:ext>
            </a:extLst>
          </p:cNvPr>
          <p:cNvSpPr/>
          <p:nvPr/>
        </p:nvSpPr>
        <p:spPr>
          <a:xfrm>
            <a:off x="1120210" y="4259346"/>
            <a:ext cx="1146174" cy="213360"/>
          </a:xfrm>
          <a:prstGeom prst="rect">
            <a:avLst/>
          </a:prstGeom>
          <a:solidFill>
            <a:srgbClr val="FF0000">
              <a:alpha val="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6EEE750-ACC3-4CF2-ACB9-AD1B33151587}"/>
              </a:ext>
            </a:extLst>
          </p:cNvPr>
          <p:cNvSpPr/>
          <p:nvPr/>
        </p:nvSpPr>
        <p:spPr>
          <a:xfrm>
            <a:off x="1121100" y="4022649"/>
            <a:ext cx="1146174" cy="213360"/>
          </a:xfrm>
          <a:prstGeom prst="rect">
            <a:avLst/>
          </a:prstGeom>
          <a:solidFill>
            <a:srgbClr val="FF0000">
              <a:alpha val="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5506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1000"/>
                            </p:stCondLst>
                            <p:childTnLst>
                              <p:par>
                                <p:cTn id="9" presetID="22" presetClass="entr" presetSubtype="1"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2000"/>
                            </p:stCondLst>
                            <p:childTnLst>
                              <p:par>
                                <p:cTn id="13" presetID="1" presetClass="entr" presetSubtype="0" fill="hold" grpId="0" nodeType="afterEffect">
                                  <p:stCondLst>
                                    <p:cond delay="500"/>
                                  </p:stCondLst>
                                  <p:childTnLst>
                                    <p:set>
                                      <p:cBhvr>
                                        <p:cTn id="14" dur="1" fill="hold">
                                          <p:stCondLst>
                                            <p:cond delay="9"/>
                                          </p:stCondLst>
                                        </p:cTn>
                                        <p:tgtEl>
                                          <p:spTgt spid="14"/>
                                        </p:tgtEl>
                                        <p:attrNameLst>
                                          <p:attrName>style.visibility</p:attrName>
                                        </p:attrNameLst>
                                      </p:cBhvr>
                                      <p:to>
                                        <p:strVal val="visible"/>
                                      </p:to>
                                    </p:set>
                                  </p:childTnLst>
                                </p:cTn>
                              </p:par>
                            </p:childTnLst>
                          </p:cTn>
                        </p:par>
                        <p:par>
                          <p:cTn id="15" fill="hold">
                            <p:stCondLst>
                              <p:cond delay="2510"/>
                            </p:stCondLst>
                            <p:childTnLst>
                              <p:par>
                                <p:cTn id="16" presetID="1" presetClass="entr" presetSubtype="0" fill="hold" grpId="0" nodeType="afterEffect">
                                  <p:stCondLst>
                                    <p:cond delay="500"/>
                                  </p:stCondLst>
                                  <p:childTnLst>
                                    <p:set>
                                      <p:cBhvr>
                                        <p:cTn id="17" dur="1" fill="hold">
                                          <p:stCondLst>
                                            <p:cond delay="9"/>
                                          </p:stCondLst>
                                        </p:cTn>
                                        <p:tgtEl>
                                          <p:spTgt spid="17"/>
                                        </p:tgtEl>
                                        <p:attrNameLst>
                                          <p:attrName>style.visibility</p:attrName>
                                        </p:attrNameLst>
                                      </p:cBhvr>
                                      <p:to>
                                        <p:strVal val="visible"/>
                                      </p:to>
                                    </p:set>
                                  </p:childTnLst>
                                </p:cTn>
                              </p:par>
                            </p:childTnLst>
                          </p:cTn>
                        </p:par>
                        <p:par>
                          <p:cTn id="18" fill="hold">
                            <p:stCondLst>
                              <p:cond delay="3020"/>
                            </p:stCondLst>
                            <p:childTnLst>
                              <p:par>
                                <p:cTn id="19" presetID="1" presetClass="entr" presetSubtype="0" fill="hold" grpId="0" nodeType="afterEffect">
                                  <p:stCondLst>
                                    <p:cond delay="500"/>
                                  </p:stCondLst>
                                  <p:childTnLst>
                                    <p:set>
                                      <p:cBhvr>
                                        <p:cTn id="20" dur="1" fill="hold">
                                          <p:stCondLst>
                                            <p:cond delay="9"/>
                                          </p:stCondLst>
                                        </p:cTn>
                                        <p:tgtEl>
                                          <p:spTgt spid="16"/>
                                        </p:tgtEl>
                                        <p:attrNameLst>
                                          <p:attrName>style.visibility</p:attrName>
                                        </p:attrNameLst>
                                      </p:cBhvr>
                                      <p:to>
                                        <p:strVal val="visible"/>
                                      </p:to>
                                    </p:set>
                                  </p:childTnLst>
                                </p:cTn>
                              </p:par>
                            </p:childTnLst>
                          </p:cTn>
                        </p:par>
                        <p:par>
                          <p:cTn id="21" fill="hold">
                            <p:stCondLst>
                              <p:cond delay="3530"/>
                            </p:stCondLst>
                            <p:childTnLst>
                              <p:par>
                                <p:cTn id="22" presetID="1" presetClass="entr" presetSubtype="0" fill="hold" grpId="0" nodeType="afterEffect">
                                  <p:stCondLst>
                                    <p:cond delay="500"/>
                                  </p:stCondLst>
                                  <p:childTnLst>
                                    <p:set>
                                      <p:cBhvr>
                                        <p:cTn id="23" dur="1" fill="hold">
                                          <p:stCondLst>
                                            <p:cond delay="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39D56-9155-4F31-B85A-2B9086099406}"/>
              </a:ext>
            </a:extLst>
          </p:cNvPr>
          <p:cNvSpPr>
            <a:spLocks noGrp="1"/>
          </p:cNvSpPr>
          <p:nvPr>
            <p:ph type="title"/>
          </p:nvPr>
        </p:nvSpPr>
        <p:spPr/>
        <p:txBody>
          <a:bodyPr/>
          <a:lstStyle/>
          <a:p>
            <a:r>
              <a:rPr lang="en-US" dirty="0"/>
              <a:t>POPULAR Topics</a:t>
            </a:r>
          </a:p>
        </p:txBody>
      </p:sp>
      <p:sp>
        <p:nvSpPr>
          <p:cNvPr id="4" name="Date Placeholder 3">
            <a:extLst>
              <a:ext uri="{FF2B5EF4-FFF2-40B4-BE49-F238E27FC236}">
                <a16:creationId xmlns:a16="http://schemas.microsoft.com/office/drawing/2014/main" id="{FC450A1E-3E6E-4967-97A9-6A6980B13654}"/>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95439CD9-99FE-4873-BE3C-D57778D893D3}"/>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4E27EB43-73B0-423B-8F06-D75C2285FA7A}"/>
              </a:ext>
            </a:extLst>
          </p:cNvPr>
          <p:cNvSpPr>
            <a:spLocks noGrp="1"/>
          </p:cNvSpPr>
          <p:nvPr>
            <p:ph type="sldNum" sz="quarter" idx="12"/>
          </p:nvPr>
        </p:nvSpPr>
        <p:spPr/>
        <p:txBody>
          <a:bodyPr/>
          <a:lstStyle/>
          <a:p>
            <a:pPr>
              <a:defRPr/>
            </a:pPr>
            <a:fld id="{A269A303-B593-45E6-8920-67DA3337AB25}" type="slidenum">
              <a:rPr lang="en-US" altLang="en-US" smtClean="0"/>
              <a:pPr>
                <a:defRPr/>
              </a:pPr>
              <a:t>11</a:t>
            </a:fld>
            <a:endParaRPr lang="en-US" altLang="en-US" dirty="0"/>
          </a:p>
        </p:txBody>
      </p:sp>
      <p:pic>
        <p:nvPicPr>
          <p:cNvPr id="12" name="Picture 11">
            <a:extLst>
              <a:ext uri="{FF2B5EF4-FFF2-40B4-BE49-F238E27FC236}">
                <a16:creationId xmlns:a16="http://schemas.microsoft.com/office/drawing/2014/main" id="{554747C4-00E5-4942-B906-1C01D9C19DA3}"/>
              </a:ext>
            </a:extLst>
          </p:cNvPr>
          <p:cNvPicPr>
            <a:picLocks noChangeAspect="1"/>
          </p:cNvPicPr>
          <p:nvPr/>
        </p:nvPicPr>
        <p:blipFill>
          <a:blip r:embed="rId3"/>
          <a:stretch>
            <a:fillRect/>
          </a:stretch>
        </p:blipFill>
        <p:spPr>
          <a:xfrm>
            <a:off x="6661301" y="3518565"/>
            <a:ext cx="2266667" cy="600000"/>
          </a:xfrm>
          <a:prstGeom prst="rect">
            <a:avLst/>
          </a:prstGeom>
        </p:spPr>
      </p:pic>
      <p:pic>
        <p:nvPicPr>
          <p:cNvPr id="14" name="Picture 13">
            <a:extLst>
              <a:ext uri="{FF2B5EF4-FFF2-40B4-BE49-F238E27FC236}">
                <a16:creationId xmlns:a16="http://schemas.microsoft.com/office/drawing/2014/main" id="{96F4E005-3659-4564-BC4E-FE48D60396AE}"/>
              </a:ext>
            </a:extLst>
          </p:cNvPr>
          <p:cNvPicPr>
            <a:picLocks noChangeAspect="1"/>
          </p:cNvPicPr>
          <p:nvPr/>
        </p:nvPicPr>
        <p:blipFill>
          <a:blip r:embed="rId4"/>
          <a:stretch>
            <a:fillRect/>
          </a:stretch>
        </p:blipFill>
        <p:spPr>
          <a:xfrm>
            <a:off x="216032" y="1572123"/>
            <a:ext cx="8711936" cy="1841637"/>
          </a:xfrm>
          <a:prstGeom prst="rect">
            <a:avLst/>
          </a:prstGeom>
        </p:spPr>
      </p:pic>
      <p:sp>
        <p:nvSpPr>
          <p:cNvPr id="15" name="Rectangle 14">
            <a:extLst>
              <a:ext uri="{FF2B5EF4-FFF2-40B4-BE49-F238E27FC236}">
                <a16:creationId xmlns:a16="http://schemas.microsoft.com/office/drawing/2014/main" id="{CA7E9836-F5AF-4740-8641-BB03FC398452}"/>
              </a:ext>
            </a:extLst>
          </p:cNvPr>
          <p:cNvSpPr/>
          <p:nvPr/>
        </p:nvSpPr>
        <p:spPr>
          <a:xfrm>
            <a:off x="1788160" y="2059708"/>
            <a:ext cx="1188720" cy="1560947"/>
          </a:xfrm>
          <a:prstGeom prst="rect">
            <a:avLst/>
          </a:prstGeom>
          <a:solidFill>
            <a:srgbClr val="FF0000">
              <a:alpha val="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ED2244F-5A12-4CD9-B2A2-72D49B23C148}"/>
              </a:ext>
            </a:extLst>
          </p:cNvPr>
          <p:cNvSpPr txBox="1"/>
          <p:nvPr/>
        </p:nvSpPr>
        <p:spPr>
          <a:xfrm rot="20859360">
            <a:off x="6399849" y="4755834"/>
            <a:ext cx="2182662" cy="923330"/>
          </a:xfrm>
          <a:prstGeom prst="rect">
            <a:avLst/>
          </a:prstGeom>
          <a:noFill/>
        </p:spPr>
        <p:txBody>
          <a:bodyPr wrap="square" rtlCol="0">
            <a:spAutoFit/>
          </a:bodyPr>
          <a:lstStyle/>
          <a:p>
            <a:r>
              <a:rPr lang="en-US" dirty="0">
                <a:solidFill>
                  <a:srgbClr val="FF0000"/>
                </a:solidFill>
              </a:rPr>
              <a:t>The SUBSCRIBE link</a:t>
            </a:r>
          </a:p>
          <a:p>
            <a:r>
              <a:rPr lang="en-US" dirty="0">
                <a:solidFill>
                  <a:srgbClr val="FF0000"/>
                </a:solidFill>
              </a:rPr>
              <a:t>For NGS Newsletters and webinar notices</a:t>
            </a:r>
          </a:p>
        </p:txBody>
      </p:sp>
      <p:cxnSp>
        <p:nvCxnSpPr>
          <p:cNvPr id="10" name="Straight Arrow Connector 9">
            <a:extLst>
              <a:ext uri="{FF2B5EF4-FFF2-40B4-BE49-F238E27FC236}">
                <a16:creationId xmlns:a16="http://schemas.microsoft.com/office/drawing/2014/main" id="{E73FBD92-0D76-426B-AA4D-E14212C4EF9F}"/>
              </a:ext>
            </a:extLst>
          </p:cNvPr>
          <p:cNvCxnSpPr>
            <a:cxnSpLocks/>
            <a:stCxn id="3" idx="0"/>
            <a:endCxn id="12" idx="2"/>
          </p:cNvCxnSpPr>
          <p:nvPr/>
        </p:nvCxnSpPr>
        <p:spPr>
          <a:xfrm flipV="1">
            <a:off x="7392485" y="4118565"/>
            <a:ext cx="402150" cy="647942"/>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931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39D56-9155-4F31-B85A-2B9086099406}"/>
              </a:ext>
            </a:extLst>
          </p:cNvPr>
          <p:cNvSpPr>
            <a:spLocks noGrp="1"/>
          </p:cNvSpPr>
          <p:nvPr>
            <p:ph type="title"/>
          </p:nvPr>
        </p:nvSpPr>
        <p:spPr/>
        <p:txBody>
          <a:bodyPr/>
          <a:lstStyle/>
          <a:p>
            <a:r>
              <a:rPr lang="en-US" dirty="0"/>
              <a:t>FEATURED / POPULAR links</a:t>
            </a:r>
          </a:p>
        </p:txBody>
      </p:sp>
      <p:sp>
        <p:nvSpPr>
          <p:cNvPr id="4" name="Date Placeholder 3">
            <a:extLst>
              <a:ext uri="{FF2B5EF4-FFF2-40B4-BE49-F238E27FC236}">
                <a16:creationId xmlns:a16="http://schemas.microsoft.com/office/drawing/2014/main" id="{FC450A1E-3E6E-4967-97A9-6A6980B13654}"/>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95439CD9-99FE-4873-BE3C-D57778D893D3}"/>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4E27EB43-73B0-423B-8F06-D75C2285FA7A}"/>
              </a:ext>
            </a:extLst>
          </p:cNvPr>
          <p:cNvSpPr>
            <a:spLocks noGrp="1"/>
          </p:cNvSpPr>
          <p:nvPr>
            <p:ph type="sldNum" sz="quarter" idx="12"/>
          </p:nvPr>
        </p:nvSpPr>
        <p:spPr/>
        <p:txBody>
          <a:bodyPr/>
          <a:lstStyle/>
          <a:p>
            <a:pPr>
              <a:defRPr/>
            </a:pPr>
            <a:fld id="{A269A303-B593-45E6-8920-67DA3337AB25}" type="slidenum">
              <a:rPr lang="en-US" altLang="en-US" smtClean="0"/>
              <a:pPr>
                <a:defRPr/>
              </a:pPr>
              <a:t>12</a:t>
            </a:fld>
            <a:endParaRPr lang="en-US" altLang="en-US" dirty="0"/>
          </a:p>
        </p:txBody>
      </p:sp>
      <p:pic>
        <p:nvPicPr>
          <p:cNvPr id="10" name="Picture 9">
            <a:extLst>
              <a:ext uri="{FF2B5EF4-FFF2-40B4-BE49-F238E27FC236}">
                <a16:creationId xmlns:a16="http://schemas.microsoft.com/office/drawing/2014/main" id="{8B4314B3-1CEE-429F-AFE2-E44B72F3EA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6576" y="1382522"/>
            <a:ext cx="5560224" cy="5018278"/>
          </a:xfrm>
          <a:prstGeom prst="rect">
            <a:avLst/>
          </a:prstGeom>
        </p:spPr>
      </p:pic>
      <p:sp>
        <p:nvSpPr>
          <p:cNvPr id="8" name="TextBox 7">
            <a:extLst>
              <a:ext uri="{FF2B5EF4-FFF2-40B4-BE49-F238E27FC236}">
                <a16:creationId xmlns:a16="http://schemas.microsoft.com/office/drawing/2014/main" id="{BA439FC9-A178-4BAD-BA8C-222257474BEB}"/>
              </a:ext>
            </a:extLst>
          </p:cNvPr>
          <p:cNvSpPr txBox="1"/>
          <p:nvPr/>
        </p:nvSpPr>
        <p:spPr>
          <a:xfrm rot="21060387">
            <a:off x="487600" y="3307421"/>
            <a:ext cx="2334922" cy="646331"/>
          </a:xfrm>
          <a:prstGeom prst="rect">
            <a:avLst/>
          </a:prstGeom>
          <a:solidFill>
            <a:srgbClr val="FF0000">
              <a:alpha val="4000"/>
            </a:srgbClr>
          </a:solidFill>
          <a:ln w="25400">
            <a:solidFill>
              <a:srgbClr val="FF0000"/>
            </a:solidFill>
          </a:ln>
        </p:spPr>
        <p:txBody>
          <a:bodyPr wrap="square" rtlCol="0">
            <a:spAutoFit/>
          </a:bodyPr>
          <a:lstStyle/>
          <a:p>
            <a:r>
              <a:rPr lang="en-US" dirty="0"/>
              <a:t>Some links appear in several places.</a:t>
            </a:r>
          </a:p>
        </p:txBody>
      </p:sp>
    </p:spTree>
    <p:extLst>
      <p:ext uri="{BB962C8B-B14F-4D97-AF65-F5344CB8AC3E}">
        <p14:creationId xmlns:p14="http://schemas.microsoft.com/office/powerpoint/2010/main" val="11188108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436809E-7791-423C-BFED-28E9A5572805}"/>
              </a:ext>
            </a:extLst>
          </p:cNvPr>
          <p:cNvSpPr>
            <a:spLocks noGrp="1"/>
          </p:cNvSpPr>
          <p:nvPr>
            <p:ph type="ctrTitle"/>
          </p:nvPr>
        </p:nvSpPr>
        <p:spPr>
          <a:xfrm>
            <a:off x="685800" y="2130429"/>
            <a:ext cx="7772400" cy="1470025"/>
          </a:xfrm>
        </p:spPr>
        <p:txBody>
          <a:bodyPr/>
          <a:lstStyle/>
          <a:p>
            <a:r>
              <a:rPr lang="en-US" sz="3600" dirty="0"/>
              <a:t>NGS Road Map</a:t>
            </a:r>
          </a:p>
        </p:txBody>
      </p:sp>
      <p:sp>
        <p:nvSpPr>
          <p:cNvPr id="14" name="Subtitle 13">
            <a:extLst>
              <a:ext uri="{FF2B5EF4-FFF2-40B4-BE49-F238E27FC236}">
                <a16:creationId xmlns:a16="http://schemas.microsoft.com/office/drawing/2014/main" id="{0D9ECB46-095A-4700-A7BC-466E9713622D}"/>
              </a:ext>
            </a:extLst>
          </p:cNvPr>
          <p:cNvSpPr>
            <a:spLocks noGrp="1"/>
          </p:cNvSpPr>
          <p:nvPr>
            <p:ph type="subTitle" idx="1"/>
          </p:nvPr>
        </p:nvSpPr>
        <p:spPr/>
        <p:txBody>
          <a:bodyPr/>
          <a:lstStyle/>
          <a:p>
            <a:r>
              <a:rPr lang="en-US" sz="2400" dirty="0"/>
              <a:t>NGS Strategic Plan</a:t>
            </a:r>
          </a:p>
        </p:txBody>
      </p:sp>
      <p:sp>
        <p:nvSpPr>
          <p:cNvPr id="4" name="Date Placeholder 3">
            <a:extLst>
              <a:ext uri="{FF2B5EF4-FFF2-40B4-BE49-F238E27FC236}">
                <a16:creationId xmlns:a16="http://schemas.microsoft.com/office/drawing/2014/main" id="{4B19F784-600A-4D29-A060-C2C4B8C33CDC}"/>
              </a:ext>
            </a:extLst>
          </p:cNvPr>
          <p:cNvSpPr>
            <a:spLocks noGrp="1"/>
          </p:cNvSpPr>
          <p:nvPr>
            <p:ph type="dt" sz="half" idx="10"/>
          </p:nvPr>
        </p:nvSpPr>
        <p:spPr>
          <a:xfrm>
            <a:off x="457200" y="6356354"/>
            <a:ext cx="2133600" cy="365125"/>
          </a:xfrm>
        </p:spPr>
        <p:txBody>
          <a:bodyPr/>
          <a:lstStyle/>
          <a:p>
            <a:r>
              <a:rPr lang="en-US" altLang="en-US"/>
              <a:t>November 01, 2021</a:t>
            </a:r>
            <a:endParaRPr lang="en-US" altLang="en-US" dirty="0"/>
          </a:p>
        </p:txBody>
      </p:sp>
      <p:sp>
        <p:nvSpPr>
          <p:cNvPr id="5" name="Footer Placeholder 4">
            <a:extLst>
              <a:ext uri="{FF2B5EF4-FFF2-40B4-BE49-F238E27FC236}">
                <a16:creationId xmlns:a16="http://schemas.microsoft.com/office/drawing/2014/main" id="{FC687525-26D9-4DC3-9089-C76A577CA503}"/>
              </a:ext>
            </a:extLst>
          </p:cNvPr>
          <p:cNvSpPr>
            <a:spLocks noGrp="1"/>
          </p:cNvSpPr>
          <p:nvPr>
            <p:ph type="ftr" sz="quarter" idx="11"/>
          </p:nvPr>
        </p:nvSpPr>
        <p:spPr>
          <a:xfrm>
            <a:off x="3124200" y="6356354"/>
            <a:ext cx="2895600" cy="365125"/>
          </a:xfrm>
        </p:spPr>
        <p:txBody>
          <a:bodyPr/>
          <a:lstStyle/>
          <a:p>
            <a:r>
              <a:rPr lang="en-US" dirty="0"/>
              <a:t>Paving the Road to the Future NSRS</a:t>
            </a:r>
          </a:p>
        </p:txBody>
      </p:sp>
      <p:sp>
        <p:nvSpPr>
          <p:cNvPr id="6" name="Slide Number Placeholder 5">
            <a:extLst>
              <a:ext uri="{FF2B5EF4-FFF2-40B4-BE49-F238E27FC236}">
                <a16:creationId xmlns:a16="http://schemas.microsoft.com/office/drawing/2014/main" id="{BF7A5640-4E30-4827-94E6-639414BE67BC}"/>
              </a:ext>
            </a:extLst>
          </p:cNvPr>
          <p:cNvSpPr>
            <a:spLocks noGrp="1"/>
          </p:cNvSpPr>
          <p:nvPr>
            <p:ph type="sldNum" sz="quarter" idx="12"/>
          </p:nvPr>
        </p:nvSpPr>
        <p:spPr>
          <a:xfrm>
            <a:off x="6553200" y="6356354"/>
            <a:ext cx="2133600" cy="365125"/>
          </a:xfrm>
        </p:spPr>
        <p:txBody>
          <a:bodyPr/>
          <a:lstStyle/>
          <a:p>
            <a:fld id="{A269A303-B593-45E6-8920-67DA3337AB25}" type="slidenum">
              <a:rPr lang="en-US" altLang="en-US" smtClean="0"/>
              <a:pPr/>
              <a:t>13</a:t>
            </a:fld>
            <a:endParaRPr lang="en-US" altLang="en-US" dirty="0"/>
          </a:p>
        </p:txBody>
      </p:sp>
    </p:spTree>
    <p:extLst>
      <p:ext uri="{BB962C8B-B14F-4D97-AF65-F5344CB8AC3E}">
        <p14:creationId xmlns:p14="http://schemas.microsoft.com/office/powerpoint/2010/main" val="21885134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39D56-9155-4F31-B85A-2B9086099406}"/>
              </a:ext>
            </a:extLst>
          </p:cNvPr>
          <p:cNvSpPr>
            <a:spLocks noGrp="1"/>
          </p:cNvSpPr>
          <p:nvPr>
            <p:ph type="title"/>
          </p:nvPr>
        </p:nvSpPr>
        <p:spPr/>
        <p:txBody>
          <a:bodyPr/>
          <a:lstStyle/>
          <a:p>
            <a:r>
              <a:rPr lang="en-US" dirty="0"/>
              <a:t>The Road Map</a:t>
            </a:r>
          </a:p>
        </p:txBody>
      </p:sp>
      <p:sp>
        <p:nvSpPr>
          <p:cNvPr id="3" name="Content Placeholder 2">
            <a:extLst>
              <a:ext uri="{FF2B5EF4-FFF2-40B4-BE49-F238E27FC236}">
                <a16:creationId xmlns:a16="http://schemas.microsoft.com/office/drawing/2014/main" id="{860305CC-5B31-486F-9D45-29A0CD3C646D}"/>
              </a:ext>
            </a:extLst>
          </p:cNvPr>
          <p:cNvSpPr>
            <a:spLocks noGrp="1"/>
          </p:cNvSpPr>
          <p:nvPr>
            <p:ph idx="1"/>
          </p:nvPr>
        </p:nvSpPr>
        <p:spPr>
          <a:xfrm>
            <a:off x="457200" y="1395593"/>
            <a:ext cx="8229600" cy="4297363"/>
          </a:xfrm>
        </p:spPr>
        <p:txBody>
          <a:bodyPr/>
          <a:lstStyle/>
          <a:p>
            <a:r>
              <a:rPr lang="en-US" dirty="0"/>
              <a:t>NGS Activities can be viewed as </a:t>
            </a:r>
          </a:p>
        </p:txBody>
      </p:sp>
      <p:sp>
        <p:nvSpPr>
          <p:cNvPr id="4" name="Date Placeholder 3">
            <a:extLst>
              <a:ext uri="{FF2B5EF4-FFF2-40B4-BE49-F238E27FC236}">
                <a16:creationId xmlns:a16="http://schemas.microsoft.com/office/drawing/2014/main" id="{FC450A1E-3E6E-4967-97A9-6A6980B13654}"/>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95439CD9-99FE-4873-BE3C-D57778D893D3}"/>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4E27EB43-73B0-423B-8F06-D75C2285FA7A}"/>
              </a:ext>
            </a:extLst>
          </p:cNvPr>
          <p:cNvSpPr>
            <a:spLocks noGrp="1"/>
          </p:cNvSpPr>
          <p:nvPr>
            <p:ph type="sldNum" sz="quarter" idx="12"/>
          </p:nvPr>
        </p:nvSpPr>
        <p:spPr/>
        <p:txBody>
          <a:bodyPr/>
          <a:lstStyle/>
          <a:p>
            <a:pPr>
              <a:defRPr/>
            </a:pPr>
            <a:fld id="{A269A303-B593-45E6-8920-67DA3337AB25}" type="slidenum">
              <a:rPr lang="en-US" altLang="en-US" smtClean="0"/>
              <a:pPr>
                <a:defRPr/>
              </a:pPr>
              <a:t>14</a:t>
            </a:fld>
            <a:endParaRPr lang="en-US" altLang="en-US" dirty="0"/>
          </a:p>
        </p:txBody>
      </p:sp>
      <p:sp>
        <p:nvSpPr>
          <p:cNvPr id="8" name="TextBox 7">
            <a:extLst>
              <a:ext uri="{FF2B5EF4-FFF2-40B4-BE49-F238E27FC236}">
                <a16:creationId xmlns:a16="http://schemas.microsoft.com/office/drawing/2014/main" id="{62A28CBF-D947-4433-AA01-939A0E707502}"/>
              </a:ext>
            </a:extLst>
          </p:cNvPr>
          <p:cNvSpPr txBox="1"/>
          <p:nvPr/>
        </p:nvSpPr>
        <p:spPr>
          <a:xfrm>
            <a:off x="1027547" y="3178700"/>
            <a:ext cx="2346036" cy="830997"/>
          </a:xfrm>
          <a:prstGeom prst="rect">
            <a:avLst/>
          </a:prstGeom>
          <a:noFill/>
        </p:spPr>
        <p:txBody>
          <a:bodyPr wrap="square" rtlCol="0">
            <a:spAutoFit/>
          </a:bodyPr>
          <a:lstStyle/>
          <a:p>
            <a:r>
              <a:rPr lang="en-US" sz="2400" dirty="0"/>
              <a:t>Supporting the Current Datum</a:t>
            </a:r>
          </a:p>
        </p:txBody>
      </p:sp>
      <p:sp>
        <p:nvSpPr>
          <p:cNvPr id="9" name="TextBox 8">
            <a:extLst>
              <a:ext uri="{FF2B5EF4-FFF2-40B4-BE49-F238E27FC236}">
                <a16:creationId xmlns:a16="http://schemas.microsoft.com/office/drawing/2014/main" id="{DCD3D186-9A03-420D-BFC4-550E464B9E00}"/>
              </a:ext>
            </a:extLst>
          </p:cNvPr>
          <p:cNvSpPr txBox="1"/>
          <p:nvPr/>
        </p:nvSpPr>
        <p:spPr>
          <a:xfrm>
            <a:off x="2020455" y="2241192"/>
            <a:ext cx="4943764" cy="1615119"/>
          </a:xfrm>
          <a:prstGeom prst="rect">
            <a:avLst/>
          </a:prstGeom>
          <a:noFill/>
        </p:spPr>
        <p:txBody>
          <a:bodyPr wrap="square" rtlCol="0">
            <a:prstTxWarp prst="textArchUp">
              <a:avLst>
                <a:gd name="adj" fmla="val 10956970"/>
              </a:avLst>
            </a:prstTxWarp>
            <a:spAutoFit/>
          </a:bodyPr>
          <a:lstStyle/>
          <a:p>
            <a:pPr algn="ctr"/>
            <a:r>
              <a:rPr lang="en-US" sz="2400" dirty="0"/>
              <a:t>Building the Bridge between Datums</a:t>
            </a:r>
          </a:p>
        </p:txBody>
      </p:sp>
      <p:sp>
        <p:nvSpPr>
          <p:cNvPr id="10" name="TextBox 9">
            <a:extLst>
              <a:ext uri="{FF2B5EF4-FFF2-40B4-BE49-F238E27FC236}">
                <a16:creationId xmlns:a16="http://schemas.microsoft.com/office/drawing/2014/main" id="{CE31FD9C-DBE5-41CE-8C4E-193E60383FD3}"/>
              </a:ext>
            </a:extLst>
          </p:cNvPr>
          <p:cNvSpPr txBox="1"/>
          <p:nvPr/>
        </p:nvSpPr>
        <p:spPr>
          <a:xfrm>
            <a:off x="6240317" y="3205559"/>
            <a:ext cx="2045855" cy="830997"/>
          </a:xfrm>
          <a:prstGeom prst="rect">
            <a:avLst/>
          </a:prstGeom>
          <a:noFill/>
        </p:spPr>
        <p:txBody>
          <a:bodyPr wrap="square" rtlCol="0">
            <a:spAutoFit/>
          </a:bodyPr>
          <a:lstStyle/>
          <a:p>
            <a:r>
              <a:rPr lang="en-US" sz="2400" dirty="0"/>
              <a:t>Building the New Datum</a:t>
            </a:r>
          </a:p>
        </p:txBody>
      </p:sp>
      <p:sp>
        <p:nvSpPr>
          <p:cNvPr id="12" name="Arc 11">
            <a:extLst>
              <a:ext uri="{FF2B5EF4-FFF2-40B4-BE49-F238E27FC236}">
                <a16:creationId xmlns:a16="http://schemas.microsoft.com/office/drawing/2014/main" id="{939AAA0F-A242-4B7E-AEEA-A9E641A61C70}"/>
              </a:ext>
            </a:extLst>
          </p:cNvPr>
          <p:cNvSpPr/>
          <p:nvPr/>
        </p:nvSpPr>
        <p:spPr>
          <a:xfrm>
            <a:off x="2200565" y="2455112"/>
            <a:ext cx="4583545" cy="1439491"/>
          </a:xfrm>
          <a:prstGeom prst="arc">
            <a:avLst>
              <a:gd name="adj1" fmla="val 10820829"/>
              <a:gd name="adj2" fmla="val 0"/>
            </a:avLst>
          </a:prstGeom>
          <a:ln w="34925">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13" name="Picture 12">
            <a:extLst>
              <a:ext uri="{FF2B5EF4-FFF2-40B4-BE49-F238E27FC236}">
                <a16:creationId xmlns:a16="http://schemas.microsoft.com/office/drawing/2014/main" id="{078D1DB5-ED9A-4112-8521-1279A55B4C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96737" y="4094254"/>
            <a:ext cx="5791200" cy="1930400"/>
          </a:xfrm>
          <a:prstGeom prst="rect">
            <a:avLst/>
          </a:prstGeom>
        </p:spPr>
      </p:pic>
      <p:sp>
        <p:nvSpPr>
          <p:cNvPr id="14" name="TextBox 13">
            <a:extLst>
              <a:ext uri="{FF2B5EF4-FFF2-40B4-BE49-F238E27FC236}">
                <a16:creationId xmlns:a16="http://schemas.microsoft.com/office/drawing/2014/main" id="{38671375-4522-4D67-B8D9-AF57D19AE830}"/>
              </a:ext>
            </a:extLst>
          </p:cNvPr>
          <p:cNvSpPr txBox="1"/>
          <p:nvPr/>
        </p:nvSpPr>
        <p:spPr>
          <a:xfrm>
            <a:off x="2247900" y="6061740"/>
            <a:ext cx="4648200" cy="369332"/>
          </a:xfrm>
          <a:prstGeom prst="rect">
            <a:avLst/>
          </a:prstGeom>
          <a:noFill/>
        </p:spPr>
        <p:txBody>
          <a:bodyPr wrap="square" rtlCol="0">
            <a:spAutoFit/>
          </a:bodyPr>
          <a:lstStyle/>
          <a:p>
            <a:r>
              <a:rPr lang="en-US" i="1" dirty="0"/>
              <a:t>http://www.dot.state.mn.us/stcroixcrossing/</a:t>
            </a:r>
          </a:p>
        </p:txBody>
      </p:sp>
    </p:spTree>
    <p:extLst>
      <p:ext uri="{BB962C8B-B14F-4D97-AF65-F5344CB8AC3E}">
        <p14:creationId xmlns:p14="http://schemas.microsoft.com/office/powerpoint/2010/main" val="4151125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par>
                          <p:cTn id="8" fill="hold">
                            <p:stCondLst>
                              <p:cond delay="1000"/>
                            </p:stCondLst>
                            <p:childTnLst>
                              <p:par>
                                <p:cTn id="9" presetID="16" presetClass="entr" presetSubtype="37"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39D56-9155-4F31-B85A-2B9086099406}"/>
              </a:ext>
            </a:extLst>
          </p:cNvPr>
          <p:cNvSpPr>
            <a:spLocks noGrp="1"/>
          </p:cNvSpPr>
          <p:nvPr>
            <p:ph type="title"/>
          </p:nvPr>
        </p:nvSpPr>
        <p:spPr/>
        <p:txBody>
          <a:bodyPr/>
          <a:lstStyle/>
          <a:p>
            <a:r>
              <a:rPr lang="en-US" sz="3200" dirty="0"/>
              <a:t>Building the New Datum</a:t>
            </a:r>
          </a:p>
        </p:txBody>
      </p:sp>
      <p:sp>
        <p:nvSpPr>
          <p:cNvPr id="3" name="Content Placeholder 2">
            <a:extLst>
              <a:ext uri="{FF2B5EF4-FFF2-40B4-BE49-F238E27FC236}">
                <a16:creationId xmlns:a16="http://schemas.microsoft.com/office/drawing/2014/main" id="{860305CC-5B31-486F-9D45-29A0CD3C646D}"/>
              </a:ext>
            </a:extLst>
          </p:cNvPr>
          <p:cNvSpPr>
            <a:spLocks noGrp="1"/>
          </p:cNvSpPr>
          <p:nvPr>
            <p:ph idx="1"/>
          </p:nvPr>
        </p:nvSpPr>
        <p:spPr>
          <a:xfrm>
            <a:off x="457200" y="1588086"/>
            <a:ext cx="8229600" cy="4297363"/>
          </a:xfrm>
        </p:spPr>
        <p:txBody>
          <a:bodyPr/>
          <a:lstStyle/>
          <a:p>
            <a:r>
              <a:rPr lang="en-US" dirty="0"/>
              <a:t>This presentation will focus more on current datums and near-term enhancements.</a:t>
            </a:r>
          </a:p>
          <a:p>
            <a:r>
              <a:rPr lang="en-US" dirty="0"/>
              <a:t>But, there are several existing presentations available for you which look closely at the building blocks of the new datum.</a:t>
            </a:r>
          </a:p>
          <a:p>
            <a:r>
              <a:rPr lang="en-US" dirty="0"/>
              <a:t>Refer to NEW DATUMS</a:t>
            </a:r>
          </a:p>
          <a:p>
            <a:pPr lvl="1"/>
            <a:r>
              <a:rPr lang="en-US" dirty="0"/>
              <a:t>Blueprints 1,2,&amp;3</a:t>
            </a:r>
          </a:p>
          <a:p>
            <a:pPr lvl="1"/>
            <a:r>
              <a:rPr lang="en-US" dirty="0"/>
              <a:t>FAQ’s</a:t>
            </a:r>
          </a:p>
          <a:p>
            <a:pPr lvl="1"/>
            <a:r>
              <a:rPr lang="en-US" dirty="0"/>
              <a:t>Related Projects</a:t>
            </a:r>
          </a:p>
        </p:txBody>
      </p:sp>
      <p:sp>
        <p:nvSpPr>
          <p:cNvPr id="4" name="Date Placeholder 3">
            <a:extLst>
              <a:ext uri="{FF2B5EF4-FFF2-40B4-BE49-F238E27FC236}">
                <a16:creationId xmlns:a16="http://schemas.microsoft.com/office/drawing/2014/main" id="{FC450A1E-3E6E-4967-97A9-6A6980B13654}"/>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95439CD9-99FE-4873-BE3C-D57778D893D3}"/>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4E27EB43-73B0-423B-8F06-D75C2285FA7A}"/>
              </a:ext>
            </a:extLst>
          </p:cNvPr>
          <p:cNvSpPr>
            <a:spLocks noGrp="1"/>
          </p:cNvSpPr>
          <p:nvPr>
            <p:ph type="sldNum" sz="quarter" idx="12"/>
          </p:nvPr>
        </p:nvSpPr>
        <p:spPr/>
        <p:txBody>
          <a:bodyPr/>
          <a:lstStyle/>
          <a:p>
            <a:pPr>
              <a:defRPr/>
            </a:pPr>
            <a:fld id="{A269A303-B593-45E6-8920-67DA3337AB25}" type="slidenum">
              <a:rPr lang="en-US" altLang="en-US" smtClean="0"/>
              <a:pPr>
                <a:defRPr/>
              </a:pPr>
              <a:t>15</a:t>
            </a:fld>
            <a:endParaRPr lang="en-US" altLang="en-US" dirty="0"/>
          </a:p>
        </p:txBody>
      </p:sp>
      <p:pic>
        <p:nvPicPr>
          <p:cNvPr id="10" name="Picture 9">
            <a:extLst>
              <a:ext uri="{FF2B5EF4-FFF2-40B4-BE49-F238E27FC236}">
                <a16:creationId xmlns:a16="http://schemas.microsoft.com/office/drawing/2014/main" id="{9FBFD38A-7931-4654-80B6-7D5944186A8C}"/>
              </a:ext>
            </a:extLst>
          </p:cNvPr>
          <p:cNvPicPr>
            <a:picLocks noChangeAspect="1"/>
          </p:cNvPicPr>
          <p:nvPr/>
        </p:nvPicPr>
        <p:blipFill>
          <a:blip r:embed="rId3"/>
          <a:stretch>
            <a:fillRect/>
          </a:stretch>
        </p:blipFill>
        <p:spPr>
          <a:xfrm>
            <a:off x="2984148" y="3736767"/>
            <a:ext cx="1241290" cy="1241290"/>
          </a:xfrm>
          <a:prstGeom prst="rect">
            <a:avLst/>
          </a:prstGeom>
        </p:spPr>
      </p:pic>
      <p:pic>
        <p:nvPicPr>
          <p:cNvPr id="14" name="Picture 13">
            <a:extLst>
              <a:ext uri="{FF2B5EF4-FFF2-40B4-BE49-F238E27FC236}">
                <a16:creationId xmlns:a16="http://schemas.microsoft.com/office/drawing/2014/main" id="{0F637E01-6956-4805-A8BA-CA4906AE50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81500" y="3297684"/>
            <a:ext cx="4149238" cy="3058668"/>
          </a:xfrm>
          <a:prstGeom prst="rect">
            <a:avLst/>
          </a:prstGeom>
        </p:spPr>
      </p:pic>
      <p:sp>
        <p:nvSpPr>
          <p:cNvPr id="9" name="Arrow: Down 8">
            <a:extLst>
              <a:ext uri="{FF2B5EF4-FFF2-40B4-BE49-F238E27FC236}">
                <a16:creationId xmlns:a16="http://schemas.microsoft.com/office/drawing/2014/main" id="{13188321-CA42-4EEA-AD26-347BD2AE7A7F}"/>
              </a:ext>
            </a:extLst>
          </p:cNvPr>
          <p:cNvSpPr/>
          <p:nvPr/>
        </p:nvSpPr>
        <p:spPr>
          <a:xfrm rot="16200000">
            <a:off x="3857572" y="4592405"/>
            <a:ext cx="237168" cy="742726"/>
          </a:xfrm>
          <a:prstGeom prst="downArrow">
            <a:avLst/>
          </a:prstGeom>
          <a:solidFill>
            <a:srgbClr val="FFFF00">
              <a:alpha val="70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59657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3C290-CBC4-422B-BD2E-6ED0982C91F7}"/>
              </a:ext>
            </a:extLst>
          </p:cNvPr>
          <p:cNvSpPr>
            <a:spLocks noGrp="1"/>
          </p:cNvSpPr>
          <p:nvPr>
            <p:ph type="title"/>
          </p:nvPr>
        </p:nvSpPr>
        <p:spPr/>
        <p:txBody>
          <a:bodyPr/>
          <a:lstStyle/>
          <a:p>
            <a:r>
              <a:rPr lang="en-US" sz="3200" dirty="0"/>
              <a:t>Building the New Datum</a:t>
            </a:r>
            <a:endParaRPr lang="en-US" dirty="0"/>
          </a:p>
        </p:txBody>
      </p:sp>
      <p:sp>
        <p:nvSpPr>
          <p:cNvPr id="3" name="Content Placeholder 2">
            <a:extLst>
              <a:ext uri="{FF2B5EF4-FFF2-40B4-BE49-F238E27FC236}">
                <a16:creationId xmlns:a16="http://schemas.microsoft.com/office/drawing/2014/main" id="{0E414270-9BAE-4BE1-B611-2075E5FD2C38}"/>
              </a:ext>
            </a:extLst>
          </p:cNvPr>
          <p:cNvSpPr>
            <a:spLocks noGrp="1"/>
          </p:cNvSpPr>
          <p:nvPr>
            <p:ph idx="1"/>
          </p:nvPr>
        </p:nvSpPr>
        <p:spPr>
          <a:xfrm>
            <a:off x="457200" y="1600200"/>
            <a:ext cx="8229600" cy="4297363"/>
          </a:xfrm>
        </p:spPr>
        <p:txBody>
          <a:bodyPr/>
          <a:lstStyle/>
          <a:p>
            <a:r>
              <a:rPr lang="en-US" dirty="0"/>
              <a:t>NSRS Official Presentation on New Datums (Blueprints 1,2,&amp;3)</a:t>
            </a:r>
          </a:p>
          <a:p>
            <a:pPr lvl="1"/>
            <a:r>
              <a:rPr lang="en-US" dirty="0"/>
              <a:t>The Modernized National Spatial Reference System (NSRS)</a:t>
            </a:r>
          </a:p>
          <a:p>
            <a:pPr lvl="1"/>
            <a:r>
              <a:rPr lang="en-US" dirty="0"/>
              <a:t>12 parts, 2.5 hours total</a:t>
            </a:r>
          </a:p>
          <a:p>
            <a:pPr lvl="1"/>
            <a:endParaRPr lang="en-US" dirty="0"/>
          </a:p>
        </p:txBody>
      </p:sp>
      <p:sp>
        <p:nvSpPr>
          <p:cNvPr id="4" name="Date Placeholder 3">
            <a:extLst>
              <a:ext uri="{FF2B5EF4-FFF2-40B4-BE49-F238E27FC236}">
                <a16:creationId xmlns:a16="http://schemas.microsoft.com/office/drawing/2014/main" id="{F5B0A439-AB1F-4A16-AD81-AC51FE589968}"/>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DF5C7FB1-3B24-4C53-B49B-A13451B829CC}"/>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8C2072B2-84FD-4B68-AC57-E80A05B8C2F3}"/>
              </a:ext>
            </a:extLst>
          </p:cNvPr>
          <p:cNvSpPr>
            <a:spLocks noGrp="1"/>
          </p:cNvSpPr>
          <p:nvPr>
            <p:ph type="sldNum" sz="quarter" idx="12"/>
          </p:nvPr>
        </p:nvSpPr>
        <p:spPr/>
        <p:txBody>
          <a:bodyPr/>
          <a:lstStyle/>
          <a:p>
            <a:pPr>
              <a:defRPr/>
            </a:pPr>
            <a:fld id="{A269A303-B593-45E6-8920-67DA3337AB25}" type="slidenum">
              <a:rPr lang="en-US" altLang="en-US" smtClean="0"/>
              <a:pPr>
                <a:defRPr/>
              </a:pPr>
              <a:t>16</a:t>
            </a:fld>
            <a:endParaRPr lang="en-US" altLang="en-US" dirty="0"/>
          </a:p>
        </p:txBody>
      </p:sp>
      <p:sp>
        <p:nvSpPr>
          <p:cNvPr id="9" name="TextBox 8">
            <a:extLst>
              <a:ext uri="{FF2B5EF4-FFF2-40B4-BE49-F238E27FC236}">
                <a16:creationId xmlns:a16="http://schemas.microsoft.com/office/drawing/2014/main" id="{3E630F6B-1C5D-41BD-8B7E-764525D81826}"/>
              </a:ext>
            </a:extLst>
          </p:cNvPr>
          <p:cNvSpPr txBox="1"/>
          <p:nvPr/>
        </p:nvSpPr>
        <p:spPr>
          <a:xfrm>
            <a:off x="1018443" y="3262659"/>
            <a:ext cx="5858397" cy="338554"/>
          </a:xfrm>
          <a:prstGeom prst="rect">
            <a:avLst/>
          </a:prstGeom>
          <a:noFill/>
        </p:spPr>
        <p:txBody>
          <a:bodyPr wrap="square" rtlCol="0">
            <a:spAutoFit/>
          </a:bodyPr>
          <a:lstStyle/>
          <a:p>
            <a:r>
              <a:rPr lang="en-US" sz="1600" i="1" dirty="0">
                <a:solidFill>
                  <a:srgbClr val="FF0000"/>
                </a:solidFill>
              </a:rPr>
              <a:t>https://geodesy.noaa.gov/training/nsrs-modernization/index.shtml</a:t>
            </a:r>
          </a:p>
        </p:txBody>
      </p:sp>
      <p:pic>
        <p:nvPicPr>
          <p:cNvPr id="10" name="Picture 9">
            <a:extLst>
              <a:ext uri="{FF2B5EF4-FFF2-40B4-BE49-F238E27FC236}">
                <a16:creationId xmlns:a16="http://schemas.microsoft.com/office/drawing/2014/main" id="{C53C988E-59E7-4856-8608-CDE56A3F4057}"/>
              </a:ext>
            </a:extLst>
          </p:cNvPr>
          <p:cNvPicPr>
            <a:picLocks noChangeAspect="1"/>
          </p:cNvPicPr>
          <p:nvPr/>
        </p:nvPicPr>
        <p:blipFill>
          <a:blip r:embed="rId3"/>
          <a:stretch>
            <a:fillRect/>
          </a:stretch>
        </p:blipFill>
        <p:spPr>
          <a:xfrm>
            <a:off x="657065" y="3661330"/>
            <a:ext cx="7829870" cy="2351865"/>
          </a:xfrm>
          <a:prstGeom prst="rect">
            <a:avLst/>
          </a:prstGeom>
        </p:spPr>
      </p:pic>
    </p:spTree>
    <p:extLst>
      <p:ext uri="{BB962C8B-B14F-4D97-AF65-F5344CB8AC3E}">
        <p14:creationId xmlns:p14="http://schemas.microsoft.com/office/powerpoint/2010/main" val="14184925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C20373-D25D-4DF7-83F5-1E3E5364FF5A}"/>
              </a:ext>
            </a:extLst>
          </p:cNvPr>
          <p:cNvSpPr>
            <a:spLocks noGrp="1"/>
          </p:cNvSpPr>
          <p:nvPr>
            <p:ph type="ctrTitle"/>
          </p:nvPr>
        </p:nvSpPr>
        <p:spPr/>
        <p:txBody>
          <a:bodyPr/>
          <a:lstStyle/>
          <a:p>
            <a:r>
              <a:rPr lang="en-US" dirty="0"/>
              <a:t>What is Geodetic Control</a:t>
            </a:r>
          </a:p>
        </p:txBody>
      </p:sp>
      <p:sp>
        <p:nvSpPr>
          <p:cNvPr id="8" name="Subtitle 7">
            <a:extLst>
              <a:ext uri="{FF2B5EF4-FFF2-40B4-BE49-F238E27FC236}">
                <a16:creationId xmlns:a16="http://schemas.microsoft.com/office/drawing/2014/main" id="{CC592BF5-2EDC-4BD2-AA71-FECAFBF4FA77}"/>
              </a:ext>
            </a:extLst>
          </p:cNvPr>
          <p:cNvSpPr>
            <a:spLocks noGrp="1"/>
          </p:cNvSpPr>
          <p:nvPr>
            <p:ph type="subTitle" idx="1"/>
          </p:nvPr>
        </p:nvSpPr>
        <p:spPr/>
        <p:txBody>
          <a:bodyPr/>
          <a:lstStyle/>
          <a:p>
            <a:r>
              <a:rPr lang="en-US" dirty="0"/>
              <a:t>How to Obtain Existing Geodetic Control</a:t>
            </a:r>
          </a:p>
        </p:txBody>
      </p:sp>
      <p:sp>
        <p:nvSpPr>
          <p:cNvPr id="4" name="Date Placeholder 3">
            <a:extLst>
              <a:ext uri="{FF2B5EF4-FFF2-40B4-BE49-F238E27FC236}">
                <a16:creationId xmlns:a16="http://schemas.microsoft.com/office/drawing/2014/main" id="{C0266827-0333-40B7-B53B-2B8E2F0C03B8}"/>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5DF70488-9104-49AF-A632-C960B9D2BEC8}"/>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66A9A17C-A24E-4BB0-B072-2001F9E5D9FC}"/>
              </a:ext>
            </a:extLst>
          </p:cNvPr>
          <p:cNvSpPr>
            <a:spLocks noGrp="1"/>
          </p:cNvSpPr>
          <p:nvPr>
            <p:ph type="sldNum" sz="quarter" idx="12"/>
          </p:nvPr>
        </p:nvSpPr>
        <p:spPr/>
        <p:txBody>
          <a:bodyPr/>
          <a:lstStyle/>
          <a:p>
            <a:pPr>
              <a:defRPr/>
            </a:pPr>
            <a:fld id="{A269A303-B593-45E6-8920-67DA3337AB25}" type="slidenum">
              <a:rPr lang="en-US" altLang="en-US" smtClean="0"/>
              <a:pPr>
                <a:defRPr/>
              </a:pPr>
              <a:t>17</a:t>
            </a:fld>
            <a:endParaRPr lang="en-US" altLang="en-US" dirty="0"/>
          </a:p>
        </p:txBody>
      </p:sp>
    </p:spTree>
    <p:extLst>
      <p:ext uri="{BB962C8B-B14F-4D97-AF65-F5344CB8AC3E}">
        <p14:creationId xmlns:p14="http://schemas.microsoft.com/office/powerpoint/2010/main" val="39596740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2EA3B-1EC0-4B99-A98D-F604D49C2B51}"/>
              </a:ext>
            </a:extLst>
          </p:cNvPr>
          <p:cNvSpPr>
            <a:spLocks noGrp="1"/>
          </p:cNvSpPr>
          <p:nvPr>
            <p:ph type="title"/>
          </p:nvPr>
        </p:nvSpPr>
        <p:spPr/>
        <p:txBody>
          <a:bodyPr/>
          <a:lstStyle/>
          <a:p>
            <a:r>
              <a:rPr lang="en-US" dirty="0"/>
              <a:t>NGS Mission</a:t>
            </a:r>
          </a:p>
        </p:txBody>
      </p:sp>
      <p:sp>
        <p:nvSpPr>
          <p:cNvPr id="3" name="Content Placeholder 2">
            <a:extLst>
              <a:ext uri="{FF2B5EF4-FFF2-40B4-BE49-F238E27FC236}">
                <a16:creationId xmlns:a16="http://schemas.microsoft.com/office/drawing/2014/main" id="{36A39A44-4520-452F-9A04-36E67CB92AA9}"/>
              </a:ext>
            </a:extLst>
          </p:cNvPr>
          <p:cNvSpPr>
            <a:spLocks noGrp="1"/>
          </p:cNvSpPr>
          <p:nvPr>
            <p:ph idx="1"/>
          </p:nvPr>
        </p:nvSpPr>
        <p:spPr/>
        <p:txBody>
          <a:bodyPr/>
          <a:lstStyle/>
          <a:p>
            <a:r>
              <a:rPr lang="en-US" sz="3200" dirty="0"/>
              <a:t>Mission</a:t>
            </a:r>
          </a:p>
          <a:p>
            <a:pPr lvl="1"/>
            <a:r>
              <a:rPr lang="en-US" sz="2800" dirty="0"/>
              <a:t>To define, maintain, and </a:t>
            </a:r>
            <a:r>
              <a:rPr lang="en-US" sz="2800" dirty="0">
                <a:solidFill>
                  <a:srgbClr val="FF0000"/>
                </a:solidFill>
              </a:rPr>
              <a:t>provide access</a:t>
            </a:r>
            <a:r>
              <a:rPr lang="en-US" sz="2800" dirty="0"/>
              <a:t> to the National Spatial Reference System (NSRS) to meet our nation’s economic, social, and environmental needs.</a:t>
            </a:r>
          </a:p>
          <a:p>
            <a:pPr lvl="2"/>
            <a:endParaRPr lang="en-US" sz="2500" i="1" dirty="0"/>
          </a:p>
          <a:p>
            <a:pPr lvl="2"/>
            <a:r>
              <a:rPr lang="en-US" sz="2500" i="1" dirty="0"/>
              <a:t>NGS Strategic Plan 2019-2023, page 7</a:t>
            </a:r>
          </a:p>
        </p:txBody>
      </p:sp>
      <p:sp>
        <p:nvSpPr>
          <p:cNvPr id="4" name="Date Placeholder 3">
            <a:extLst>
              <a:ext uri="{FF2B5EF4-FFF2-40B4-BE49-F238E27FC236}">
                <a16:creationId xmlns:a16="http://schemas.microsoft.com/office/drawing/2014/main" id="{16D0E484-545F-44C5-BF44-359EBB0F97D5}"/>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494C306C-9EFC-4B0B-81D0-653A53553E86}"/>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72990C5B-BC99-49ED-8C2D-1E23F25CA18A}"/>
              </a:ext>
            </a:extLst>
          </p:cNvPr>
          <p:cNvSpPr>
            <a:spLocks noGrp="1"/>
          </p:cNvSpPr>
          <p:nvPr>
            <p:ph type="sldNum" sz="quarter" idx="12"/>
          </p:nvPr>
        </p:nvSpPr>
        <p:spPr/>
        <p:txBody>
          <a:bodyPr/>
          <a:lstStyle/>
          <a:p>
            <a:pPr>
              <a:defRPr/>
            </a:pPr>
            <a:fld id="{A269A303-B593-45E6-8920-67DA3337AB25}" type="slidenum">
              <a:rPr lang="en-US" altLang="en-US" smtClean="0"/>
              <a:pPr>
                <a:defRPr/>
              </a:pPr>
              <a:t>18</a:t>
            </a:fld>
            <a:endParaRPr lang="en-US" altLang="en-US" dirty="0"/>
          </a:p>
        </p:txBody>
      </p:sp>
      <p:pic>
        <p:nvPicPr>
          <p:cNvPr id="7" name="Picture 6">
            <a:extLst>
              <a:ext uri="{FF2B5EF4-FFF2-40B4-BE49-F238E27FC236}">
                <a16:creationId xmlns:a16="http://schemas.microsoft.com/office/drawing/2014/main" id="{5A029676-6EBF-4463-8494-99FB4B6572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3280" y="3919781"/>
            <a:ext cx="1925526" cy="2547206"/>
          </a:xfrm>
          <a:prstGeom prst="rect">
            <a:avLst/>
          </a:prstGeom>
        </p:spPr>
      </p:pic>
      <p:sp>
        <p:nvSpPr>
          <p:cNvPr id="8" name="TextBox 7">
            <a:extLst>
              <a:ext uri="{FF2B5EF4-FFF2-40B4-BE49-F238E27FC236}">
                <a16:creationId xmlns:a16="http://schemas.microsoft.com/office/drawing/2014/main" id="{AC6315A7-9BBA-4CF6-87FA-FD458F257F8A}"/>
              </a:ext>
            </a:extLst>
          </p:cNvPr>
          <p:cNvSpPr txBox="1"/>
          <p:nvPr/>
        </p:nvSpPr>
        <p:spPr>
          <a:xfrm rot="21294949">
            <a:off x="1159131" y="5342363"/>
            <a:ext cx="3390900" cy="646331"/>
          </a:xfrm>
          <a:prstGeom prst="rect">
            <a:avLst/>
          </a:prstGeom>
          <a:noFill/>
        </p:spPr>
        <p:txBody>
          <a:bodyPr wrap="square" rtlCol="0">
            <a:spAutoFit/>
          </a:bodyPr>
          <a:lstStyle/>
          <a:p>
            <a:r>
              <a:rPr lang="en-US" i="1" dirty="0"/>
              <a:t>“</a:t>
            </a:r>
            <a:r>
              <a:rPr lang="en-US" i="1" dirty="0">
                <a:solidFill>
                  <a:srgbClr val="FF0000"/>
                </a:solidFill>
              </a:rPr>
              <a:t>provide access</a:t>
            </a:r>
            <a:r>
              <a:rPr lang="en-US" i="1" dirty="0"/>
              <a:t>” has generally meant providing geodetic control</a:t>
            </a:r>
            <a:r>
              <a:rPr lang="en-US" dirty="0"/>
              <a:t>.</a:t>
            </a:r>
          </a:p>
        </p:txBody>
      </p:sp>
    </p:spTree>
    <p:extLst>
      <p:ext uri="{BB962C8B-B14F-4D97-AF65-F5344CB8AC3E}">
        <p14:creationId xmlns:p14="http://schemas.microsoft.com/office/powerpoint/2010/main" val="15335338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3C290-CBC4-422B-BD2E-6ED0982C91F7}"/>
              </a:ext>
            </a:extLst>
          </p:cNvPr>
          <p:cNvSpPr>
            <a:spLocks noGrp="1"/>
          </p:cNvSpPr>
          <p:nvPr>
            <p:ph type="title"/>
          </p:nvPr>
        </p:nvSpPr>
        <p:spPr/>
        <p:txBody>
          <a:bodyPr/>
          <a:lstStyle/>
          <a:p>
            <a:r>
              <a:rPr lang="en-US" dirty="0"/>
              <a:t>What is Geodetic Control</a:t>
            </a:r>
          </a:p>
        </p:txBody>
      </p:sp>
      <p:sp>
        <p:nvSpPr>
          <p:cNvPr id="3" name="Content Placeholder 2">
            <a:extLst>
              <a:ext uri="{FF2B5EF4-FFF2-40B4-BE49-F238E27FC236}">
                <a16:creationId xmlns:a16="http://schemas.microsoft.com/office/drawing/2014/main" id="{0E414270-9BAE-4BE1-B611-2075E5FD2C38}"/>
              </a:ext>
            </a:extLst>
          </p:cNvPr>
          <p:cNvSpPr>
            <a:spLocks noGrp="1"/>
          </p:cNvSpPr>
          <p:nvPr>
            <p:ph idx="1"/>
          </p:nvPr>
        </p:nvSpPr>
        <p:spPr/>
        <p:txBody>
          <a:bodyPr/>
          <a:lstStyle/>
          <a:p>
            <a:r>
              <a:rPr lang="en-US" dirty="0"/>
              <a:t>Geodetic Control is what is in the NSRS and is published on NGS Datasheets.  (but see next 2 slides)</a:t>
            </a:r>
          </a:p>
          <a:p>
            <a:r>
              <a:rPr lang="en-US" dirty="0"/>
              <a:t>What is NOT Geodetic Control</a:t>
            </a:r>
          </a:p>
          <a:p>
            <a:pPr lvl="1"/>
            <a:r>
              <a:rPr lang="en-US" dirty="0"/>
              <a:t>OPUS STATIC results</a:t>
            </a:r>
          </a:p>
          <a:p>
            <a:pPr lvl="1"/>
            <a:r>
              <a:rPr lang="en-US" dirty="0"/>
              <a:t>OPUS RAPID STATIC results</a:t>
            </a:r>
          </a:p>
          <a:p>
            <a:pPr lvl="1"/>
            <a:r>
              <a:rPr lang="en-US" dirty="0"/>
              <a:t>OPUS SHARE results</a:t>
            </a:r>
          </a:p>
          <a:p>
            <a:pPr lvl="1"/>
            <a:r>
              <a:rPr lang="en-US" dirty="0"/>
              <a:t>OPUS PROJECTS results </a:t>
            </a:r>
          </a:p>
          <a:p>
            <a:pPr lvl="2"/>
            <a:r>
              <a:rPr lang="en-US" dirty="0">
                <a:solidFill>
                  <a:srgbClr val="FF0000"/>
                </a:solidFill>
              </a:rPr>
              <a:t>unless submitted, reviewed, accepted, and published on datasheets.</a:t>
            </a:r>
          </a:p>
        </p:txBody>
      </p:sp>
      <p:sp>
        <p:nvSpPr>
          <p:cNvPr id="4" name="Date Placeholder 3">
            <a:extLst>
              <a:ext uri="{FF2B5EF4-FFF2-40B4-BE49-F238E27FC236}">
                <a16:creationId xmlns:a16="http://schemas.microsoft.com/office/drawing/2014/main" id="{F5B0A439-AB1F-4A16-AD81-AC51FE589968}"/>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DF5C7FB1-3B24-4C53-B49B-A13451B829CC}"/>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8C2072B2-84FD-4B68-AC57-E80A05B8C2F3}"/>
              </a:ext>
            </a:extLst>
          </p:cNvPr>
          <p:cNvSpPr>
            <a:spLocks noGrp="1"/>
          </p:cNvSpPr>
          <p:nvPr>
            <p:ph type="sldNum" sz="quarter" idx="12"/>
          </p:nvPr>
        </p:nvSpPr>
        <p:spPr/>
        <p:txBody>
          <a:bodyPr/>
          <a:lstStyle/>
          <a:p>
            <a:pPr>
              <a:defRPr/>
            </a:pPr>
            <a:fld id="{A269A303-B593-45E6-8920-67DA3337AB25}" type="slidenum">
              <a:rPr lang="en-US" altLang="en-US" smtClean="0"/>
              <a:pPr>
                <a:defRPr/>
              </a:pPr>
              <a:t>19</a:t>
            </a:fld>
            <a:endParaRPr lang="en-US" altLang="en-US" dirty="0"/>
          </a:p>
        </p:txBody>
      </p:sp>
      <p:sp>
        <p:nvSpPr>
          <p:cNvPr id="9" name="Arc 8">
            <a:extLst>
              <a:ext uri="{FF2B5EF4-FFF2-40B4-BE49-F238E27FC236}">
                <a16:creationId xmlns:a16="http://schemas.microsoft.com/office/drawing/2014/main" id="{9798778F-6F9B-4D02-B7A0-5FC686006334}"/>
              </a:ext>
            </a:extLst>
          </p:cNvPr>
          <p:cNvSpPr/>
          <p:nvPr/>
        </p:nvSpPr>
        <p:spPr>
          <a:xfrm>
            <a:off x="7162799" y="2220687"/>
            <a:ext cx="1066801" cy="2579914"/>
          </a:xfrm>
          <a:prstGeom prst="arc">
            <a:avLst>
              <a:gd name="adj1" fmla="val 16758870"/>
              <a:gd name="adj2" fmla="val 5556169"/>
            </a:avLst>
          </a:prstGeom>
          <a:ln w="34925">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1E1C034C-D478-4927-9C72-AA1AD01D8B55}"/>
              </a:ext>
            </a:extLst>
          </p:cNvPr>
          <p:cNvSpPr txBox="1"/>
          <p:nvPr/>
        </p:nvSpPr>
        <p:spPr>
          <a:xfrm rot="21316847">
            <a:off x="2335296" y="5283100"/>
            <a:ext cx="4809068" cy="646331"/>
          </a:xfrm>
          <a:prstGeom prst="rect">
            <a:avLst/>
          </a:prstGeom>
          <a:solidFill>
            <a:srgbClr val="FF0000">
              <a:alpha val="6000"/>
            </a:srgbClr>
          </a:solidFill>
          <a:ln w="25400">
            <a:solidFill>
              <a:srgbClr val="FF0000"/>
            </a:solidFill>
          </a:ln>
        </p:spPr>
        <p:txBody>
          <a:bodyPr wrap="square" rtlCol="0">
            <a:spAutoFit/>
          </a:bodyPr>
          <a:lstStyle/>
          <a:p>
            <a:r>
              <a:rPr lang="en-US" i="1" dirty="0">
                <a:solidFill>
                  <a:srgbClr val="FF0000"/>
                </a:solidFill>
              </a:rPr>
              <a:t>One could and should say that OPUS results are </a:t>
            </a:r>
          </a:p>
          <a:p>
            <a:r>
              <a:rPr lang="en-US" i="1" dirty="0">
                <a:solidFill>
                  <a:srgbClr val="FF0000"/>
                </a:solidFill>
              </a:rPr>
              <a:t>TIED TO, but are not PART OF the NSRS.</a:t>
            </a:r>
          </a:p>
        </p:txBody>
      </p:sp>
    </p:spTree>
    <p:extLst>
      <p:ext uri="{BB962C8B-B14F-4D97-AF65-F5344CB8AC3E}">
        <p14:creationId xmlns:p14="http://schemas.microsoft.com/office/powerpoint/2010/main" val="480339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750"/>
                            </p:stCondLst>
                            <p:childTnLst>
                              <p:par>
                                <p:cTn id="9" presetID="22" presetClass="entr" presetSubtype="8"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2250"/>
                            </p:stCondLst>
                            <p:childTnLst>
                              <p:par>
                                <p:cTn id="13" presetID="22" presetClass="entr" presetSubtype="8" fill="hold" nodeType="afterEffect">
                                  <p:stCondLst>
                                    <p:cond delay="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2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3750"/>
                            </p:stCondLst>
                            <p:childTnLst>
                              <p:par>
                                <p:cTn id="21" presetID="22" presetClass="entr" presetSubtype="8" fill="hold" nodeType="afterEffect">
                                  <p:stCondLst>
                                    <p:cond delay="25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4500"/>
                            </p:stCondLst>
                            <p:childTnLst>
                              <p:par>
                                <p:cTn id="25" presetID="22" presetClass="entr" presetSubtype="8" fill="hold" nodeType="afterEffect">
                                  <p:stCondLst>
                                    <p:cond delay="25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5250"/>
                            </p:stCondLst>
                            <p:childTnLst>
                              <p:par>
                                <p:cTn id="29" presetID="22" presetClass="entr" presetSubtype="8" fill="hold" nodeType="afterEffect">
                                  <p:stCondLst>
                                    <p:cond delay="10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par>
                          <p:cTn id="32" fill="hold">
                            <p:stCondLst>
                              <p:cond delay="6750"/>
                            </p:stCondLst>
                            <p:childTnLst>
                              <p:par>
                                <p:cTn id="33" presetID="22" presetClass="entr" presetSubtype="4" fill="hold" grpId="0" nodeType="afterEffect">
                                  <p:stCondLst>
                                    <p:cond delay="100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par>
                          <p:cTn id="36" fill="hold">
                            <p:stCondLst>
                              <p:cond delay="8250"/>
                            </p:stCondLst>
                            <p:childTnLst>
                              <p:par>
                                <p:cTn id="37" presetID="22" presetClass="entr" presetSubtype="8" fill="hold" grpId="0" nodeType="afterEffect">
                                  <p:stCondLst>
                                    <p:cond delay="50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5A7E889-6ACC-4E88-A4FB-767968F401D2}"/>
              </a:ext>
            </a:extLst>
          </p:cNvPr>
          <p:cNvSpPr>
            <a:spLocks noGrp="1"/>
          </p:cNvSpPr>
          <p:nvPr>
            <p:ph type="dt" sz="half" idx="10"/>
          </p:nvPr>
        </p:nvSpPr>
        <p:spPr/>
        <p:txBody>
          <a:bodyPr/>
          <a:lstStyle/>
          <a:p>
            <a:pPr>
              <a:defRPr/>
            </a:pPr>
            <a:r>
              <a:rPr lang="en-US"/>
              <a:t>November 01, 2021</a:t>
            </a:r>
            <a:endParaRPr lang="en-US" dirty="0"/>
          </a:p>
        </p:txBody>
      </p:sp>
      <p:sp>
        <p:nvSpPr>
          <p:cNvPr id="5" name="Footer Placeholder 4"/>
          <p:cNvSpPr>
            <a:spLocks noGrp="1"/>
          </p:cNvSpPr>
          <p:nvPr>
            <p:ph type="ftr" sz="quarter" idx="11"/>
          </p:nvPr>
        </p:nvSpPr>
        <p:spPr/>
        <p:txBody>
          <a:bodyPr/>
          <a:lstStyle/>
          <a:p>
            <a:pPr>
              <a:defRPr/>
            </a:pPr>
            <a:r>
              <a:rPr lang="en-US" dirty="0"/>
              <a:t>Paving the Road to the Future NSRS</a:t>
            </a:r>
          </a:p>
        </p:txBody>
      </p:sp>
      <p:sp>
        <p:nvSpPr>
          <p:cNvPr id="6" name="Slide Number Placeholder 5"/>
          <p:cNvSpPr>
            <a:spLocks noGrp="1"/>
          </p:cNvSpPr>
          <p:nvPr>
            <p:ph type="sldNum" sz="quarter" idx="12"/>
          </p:nvPr>
        </p:nvSpPr>
        <p:spPr/>
        <p:txBody>
          <a:bodyPr/>
          <a:lstStyle/>
          <a:p>
            <a:pPr>
              <a:defRPr/>
            </a:pPr>
            <a:fld id="{CA360151-3641-4886-8AD3-D403BD53D9D3}" type="slidenum">
              <a:rPr lang="en-US" smtClean="0"/>
              <a:pPr>
                <a:defRPr/>
              </a:pPr>
              <a:t>2</a:t>
            </a:fld>
            <a:endParaRPr lang="en-US" dirty="0"/>
          </a:p>
        </p:txBody>
      </p:sp>
      <p:grpSp>
        <p:nvGrpSpPr>
          <p:cNvPr id="4" name="Group 3">
            <a:extLst>
              <a:ext uri="{FF2B5EF4-FFF2-40B4-BE49-F238E27FC236}">
                <a16:creationId xmlns:a16="http://schemas.microsoft.com/office/drawing/2014/main" id="{34216A2B-1273-4319-B049-ACE0F9564E74}"/>
              </a:ext>
            </a:extLst>
          </p:cNvPr>
          <p:cNvGrpSpPr/>
          <p:nvPr/>
        </p:nvGrpSpPr>
        <p:grpSpPr>
          <a:xfrm>
            <a:off x="4761405" y="1106089"/>
            <a:ext cx="3583589" cy="4858048"/>
            <a:chOff x="755213" y="893863"/>
            <a:chExt cx="3583589" cy="4858048"/>
          </a:xfrm>
        </p:grpSpPr>
        <p:sp>
          <p:nvSpPr>
            <p:cNvPr id="7" name="TextBox 6"/>
            <p:cNvSpPr txBox="1"/>
            <p:nvPr/>
          </p:nvSpPr>
          <p:spPr>
            <a:xfrm>
              <a:off x="755213" y="3751363"/>
              <a:ext cx="3583589" cy="2000548"/>
            </a:xfrm>
            <a:prstGeom prst="rect">
              <a:avLst/>
            </a:prstGeom>
            <a:noFill/>
          </p:spPr>
          <p:txBody>
            <a:bodyPr wrap="square" rtlCol="0">
              <a:spAutoFit/>
            </a:bodyPr>
            <a:lstStyle/>
            <a:p>
              <a:pPr algn="ctr"/>
              <a:r>
                <a:rPr lang="en-US" sz="2000" dirty="0"/>
                <a:t>David Zenk</a:t>
              </a:r>
            </a:p>
            <a:p>
              <a:pPr algn="ctr"/>
              <a:r>
                <a:rPr lang="en-US" sz="2000" dirty="0"/>
                <a:t>dave.zenk@noaa.gov</a:t>
              </a:r>
            </a:p>
            <a:p>
              <a:pPr algn="ctr"/>
              <a:endParaRPr lang="en-US" sz="2000" dirty="0"/>
            </a:p>
            <a:p>
              <a:pPr algn="ctr"/>
              <a:r>
                <a:rPr lang="en-US" sz="1600" dirty="0"/>
                <a:t>National Geodetic Survey</a:t>
              </a:r>
            </a:p>
            <a:p>
              <a:pPr algn="ctr"/>
              <a:r>
                <a:rPr lang="en-US" sz="1600" i="1" dirty="0"/>
                <a:t>Advisor, Northern Plains Region </a:t>
              </a:r>
            </a:p>
            <a:p>
              <a:pPr algn="ctr"/>
              <a:r>
                <a:rPr lang="en-US" sz="1600" i="1" dirty="0"/>
                <a:t>Minnesota, North Dakota, South Dakota, Iowa, and Nebraska</a:t>
              </a:r>
            </a:p>
          </p:txBody>
        </p:sp>
        <p:pic>
          <p:nvPicPr>
            <p:cNvPr id="1026" name="Picture 2" descr="N:\Geodetic\Zenk1dav\Zenkwork\Conventions &amp; Conferences\Zenk Photo 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94508" y="893863"/>
              <a:ext cx="1905000" cy="28575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4B510600-B2B9-455A-8533-A4E009F6E3E8}"/>
              </a:ext>
            </a:extLst>
          </p:cNvPr>
          <p:cNvGrpSpPr/>
          <p:nvPr/>
        </p:nvGrpSpPr>
        <p:grpSpPr>
          <a:xfrm>
            <a:off x="799007" y="1106089"/>
            <a:ext cx="3583589" cy="4611826"/>
            <a:chOff x="799007" y="1106089"/>
            <a:chExt cx="3583589" cy="4611826"/>
          </a:xfrm>
        </p:grpSpPr>
        <p:sp>
          <p:nvSpPr>
            <p:cNvPr id="8" name="TextBox 7">
              <a:extLst>
                <a:ext uri="{FF2B5EF4-FFF2-40B4-BE49-F238E27FC236}">
                  <a16:creationId xmlns:a16="http://schemas.microsoft.com/office/drawing/2014/main" id="{23AC9EA5-FBE6-4356-958A-33C8417058E3}"/>
                </a:ext>
              </a:extLst>
            </p:cNvPr>
            <p:cNvSpPr txBox="1"/>
            <p:nvPr/>
          </p:nvSpPr>
          <p:spPr>
            <a:xfrm>
              <a:off x="799007" y="3963589"/>
              <a:ext cx="3583589" cy="1754326"/>
            </a:xfrm>
            <a:prstGeom prst="rect">
              <a:avLst/>
            </a:prstGeom>
            <a:noFill/>
          </p:spPr>
          <p:txBody>
            <a:bodyPr wrap="square" rtlCol="0">
              <a:spAutoFit/>
            </a:bodyPr>
            <a:lstStyle/>
            <a:p>
              <a:pPr algn="ctr"/>
              <a:r>
                <a:rPr lang="en-US" sz="2000" dirty="0"/>
                <a:t>Lynda Bell</a:t>
              </a:r>
            </a:p>
            <a:p>
              <a:pPr algn="ctr"/>
              <a:r>
                <a:rPr lang="en-US" sz="2000" dirty="0"/>
                <a:t>lynda.bell@noaa.gov </a:t>
              </a:r>
            </a:p>
            <a:p>
              <a:pPr algn="ctr"/>
              <a:endParaRPr lang="en-US" sz="2000" dirty="0"/>
            </a:p>
            <a:p>
              <a:pPr algn="ctr"/>
              <a:r>
                <a:rPr lang="en-US" sz="1600" dirty="0"/>
                <a:t>National Geodetic Survey</a:t>
              </a:r>
            </a:p>
            <a:p>
              <a:pPr algn="ctr"/>
              <a:r>
                <a:rPr lang="en-US" sz="1600" i="1" dirty="0"/>
                <a:t>Advisor, Southwest Region </a:t>
              </a:r>
            </a:p>
            <a:p>
              <a:pPr algn="ctr"/>
              <a:r>
                <a:rPr lang="en-US" sz="1600" i="1" dirty="0"/>
                <a:t>Arizona, New Mexico, Utah</a:t>
              </a:r>
            </a:p>
          </p:txBody>
        </p:sp>
        <p:pic>
          <p:nvPicPr>
            <p:cNvPr id="11" name="Picture 10">
              <a:extLst>
                <a:ext uri="{FF2B5EF4-FFF2-40B4-BE49-F238E27FC236}">
                  <a16:creationId xmlns:a16="http://schemas.microsoft.com/office/drawing/2014/main" id="{8830FED4-3B67-48F0-994B-EA3E19C6AE0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38301" y="1106089"/>
              <a:ext cx="1905000" cy="2857500"/>
            </a:xfrm>
            <a:prstGeom prst="rect">
              <a:avLst/>
            </a:prstGeom>
            <a:ln w="19050">
              <a:solidFill>
                <a:schemeClr val="tx1"/>
              </a:solidFill>
            </a:ln>
          </p:spPr>
        </p:pic>
      </p:grpSp>
    </p:spTree>
    <p:extLst>
      <p:ext uri="{BB962C8B-B14F-4D97-AF65-F5344CB8AC3E}">
        <p14:creationId xmlns:p14="http://schemas.microsoft.com/office/powerpoint/2010/main" val="2874423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3C290-CBC4-422B-BD2E-6ED0982C91F7}"/>
              </a:ext>
            </a:extLst>
          </p:cNvPr>
          <p:cNvSpPr>
            <a:spLocks noGrp="1"/>
          </p:cNvSpPr>
          <p:nvPr>
            <p:ph type="title"/>
          </p:nvPr>
        </p:nvSpPr>
        <p:spPr/>
        <p:txBody>
          <a:bodyPr/>
          <a:lstStyle/>
          <a:p>
            <a:r>
              <a:rPr lang="en-US" dirty="0"/>
              <a:t>Users Can Create New Geodetic Control by Submitting (bluebook) using OPUS PROJECTS</a:t>
            </a:r>
          </a:p>
        </p:txBody>
      </p:sp>
      <p:sp>
        <p:nvSpPr>
          <p:cNvPr id="3" name="Content Placeholder 2">
            <a:extLst>
              <a:ext uri="{FF2B5EF4-FFF2-40B4-BE49-F238E27FC236}">
                <a16:creationId xmlns:a16="http://schemas.microsoft.com/office/drawing/2014/main" id="{0E414270-9BAE-4BE1-B611-2075E5FD2C38}"/>
              </a:ext>
            </a:extLst>
          </p:cNvPr>
          <p:cNvSpPr>
            <a:spLocks noGrp="1"/>
          </p:cNvSpPr>
          <p:nvPr>
            <p:ph idx="1"/>
          </p:nvPr>
        </p:nvSpPr>
        <p:spPr>
          <a:xfrm>
            <a:off x="457200" y="1828801"/>
            <a:ext cx="8476488" cy="4297363"/>
          </a:xfrm>
        </p:spPr>
        <p:txBody>
          <a:bodyPr/>
          <a:lstStyle/>
          <a:p>
            <a:pPr marL="0" indent="0" algn="l">
              <a:buNone/>
            </a:pPr>
            <a:r>
              <a:rPr lang="en-US" sz="1600" b="1" i="1" u="sng" dirty="0">
                <a:solidFill>
                  <a:srgbClr val="222222"/>
                </a:solidFill>
                <a:effectLst/>
                <a:latin typeface="Arial" panose="020B0604020202020204" pitchFamily="34" charset="0"/>
              </a:rPr>
              <a:t>Bluebooking leads to the updated geodetic control on NGS datasheets</a:t>
            </a:r>
            <a:endParaRPr lang="en-US" sz="1600" b="0" i="0" dirty="0">
              <a:solidFill>
                <a:srgbClr val="222222"/>
              </a:solidFill>
              <a:effectLst/>
              <a:latin typeface="Arial" panose="020B0604020202020204" pitchFamily="34" charset="0"/>
            </a:endParaRPr>
          </a:p>
          <a:p>
            <a:pPr algn="l"/>
            <a:r>
              <a:rPr lang="en-US" sz="1600" b="0" i="1" dirty="0">
                <a:solidFill>
                  <a:srgbClr val="222222"/>
                </a:solidFill>
                <a:effectLst/>
                <a:latin typeface="Arial" panose="020B0604020202020204" pitchFamily="34" charset="0"/>
              </a:rPr>
              <a:t>Geodetic control surveys are usually performed to establish the basic positional framework from which supplemental surveying and mapping are performed. </a:t>
            </a:r>
            <a:r>
              <a:rPr lang="en-US" sz="1600" b="1" i="1" dirty="0">
                <a:solidFill>
                  <a:srgbClr val="222222"/>
                </a:solidFill>
                <a:effectLst/>
                <a:latin typeface="Arial" panose="020B0604020202020204" pitchFamily="34" charset="0"/>
              </a:rPr>
              <a:t>Geodetic control surveys are distinguished by use of redundant, interconnected, permanently monumented control points that comprise the National Spatial Reference System (NSRS) or are often incorporated into NSRS. </a:t>
            </a:r>
            <a:endParaRPr lang="en-US" sz="1600" b="0" i="0" dirty="0">
              <a:solidFill>
                <a:srgbClr val="222222"/>
              </a:solidFill>
              <a:effectLst/>
              <a:latin typeface="Arial" panose="020B0604020202020204" pitchFamily="34" charset="0"/>
            </a:endParaRPr>
          </a:p>
          <a:p>
            <a:pPr algn="l"/>
            <a:r>
              <a:rPr lang="en-US" sz="1600" b="0" i="1" dirty="0">
                <a:solidFill>
                  <a:srgbClr val="222222"/>
                </a:solidFill>
                <a:effectLst/>
                <a:latin typeface="Arial" panose="020B0604020202020204" pitchFamily="34" charset="0"/>
              </a:rPr>
              <a:t>Geodetic control surveys are performed to far </a:t>
            </a:r>
            <a:r>
              <a:rPr lang="en-US" sz="1600" b="1" i="1" dirty="0">
                <a:solidFill>
                  <a:srgbClr val="222222"/>
                </a:solidFill>
                <a:effectLst/>
                <a:latin typeface="Arial" panose="020B0604020202020204" pitchFamily="34" charset="0"/>
              </a:rPr>
              <a:t>more rigorous accuracy and quality assurance standards</a:t>
            </a:r>
            <a:r>
              <a:rPr lang="en-US" sz="1600" b="0" i="1" dirty="0">
                <a:solidFill>
                  <a:srgbClr val="222222"/>
                </a:solidFill>
                <a:effectLst/>
                <a:latin typeface="Arial" panose="020B0604020202020204" pitchFamily="34" charset="0"/>
              </a:rPr>
              <a:t> than those for local control surveys for general engineering, construction, or topographic mapping purposes. </a:t>
            </a:r>
            <a:r>
              <a:rPr lang="en-US" sz="1600" b="1" i="1" dirty="0">
                <a:solidFill>
                  <a:srgbClr val="222222"/>
                </a:solidFill>
                <a:effectLst/>
                <a:latin typeface="Arial" panose="020B0604020202020204" pitchFamily="34" charset="0"/>
              </a:rPr>
              <a:t>Geodetic control surveys included in NSRS meet automated data recording, submittal, project review, and least squares adjustment requirements established by the Federal Geodetic Control Subcommittee (FGCS)</a:t>
            </a:r>
            <a:r>
              <a:rPr lang="en-US" sz="1600" b="0" i="1" dirty="0">
                <a:solidFill>
                  <a:srgbClr val="222222"/>
                </a:solidFill>
                <a:effectLst/>
                <a:latin typeface="Arial" panose="020B0604020202020204" pitchFamily="34" charset="0"/>
              </a:rPr>
              <a:t>. </a:t>
            </a:r>
            <a:endParaRPr lang="en-US" sz="1600" b="0" i="0" dirty="0">
              <a:solidFill>
                <a:srgbClr val="222222"/>
              </a:solidFill>
              <a:effectLst/>
              <a:latin typeface="Arial" panose="020B0604020202020204" pitchFamily="34" charset="0"/>
            </a:endParaRPr>
          </a:p>
          <a:p>
            <a:pPr algn="l"/>
            <a:endParaRPr lang="en-US" sz="2000" b="0" i="1" dirty="0">
              <a:solidFill>
                <a:srgbClr val="222222"/>
              </a:solidFill>
              <a:effectLst/>
              <a:latin typeface="Arial" panose="020B0604020202020204" pitchFamily="34" charset="0"/>
            </a:endParaRPr>
          </a:p>
        </p:txBody>
      </p:sp>
      <p:sp>
        <p:nvSpPr>
          <p:cNvPr id="4" name="Date Placeholder 3">
            <a:extLst>
              <a:ext uri="{FF2B5EF4-FFF2-40B4-BE49-F238E27FC236}">
                <a16:creationId xmlns:a16="http://schemas.microsoft.com/office/drawing/2014/main" id="{F5B0A439-AB1F-4A16-AD81-AC51FE589968}"/>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DF5C7FB1-3B24-4C53-B49B-A13451B829CC}"/>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8C2072B2-84FD-4B68-AC57-E80A05B8C2F3}"/>
              </a:ext>
            </a:extLst>
          </p:cNvPr>
          <p:cNvSpPr>
            <a:spLocks noGrp="1"/>
          </p:cNvSpPr>
          <p:nvPr>
            <p:ph type="sldNum" sz="quarter" idx="12"/>
          </p:nvPr>
        </p:nvSpPr>
        <p:spPr/>
        <p:txBody>
          <a:bodyPr/>
          <a:lstStyle/>
          <a:p>
            <a:pPr>
              <a:defRPr/>
            </a:pPr>
            <a:fld id="{A269A303-B593-45E6-8920-67DA3337AB25}" type="slidenum">
              <a:rPr lang="en-US" altLang="en-US" smtClean="0"/>
              <a:pPr>
                <a:defRPr/>
              </a:pPr>
              <a:t>20</a:t>
            </a:fld>
            <a:endParaRPr lang="en-US" altLang="en-US" dirty="0"/>
          </a:p>
        </p:txBody>
      </p:sp>
      <p:sp>
        <p:nvSpPr>
          <p:cNvPr id="7" name="TextBox 6">
            <a:extLst>
              <a:ext uri="{FF2B5EF4-FFF2-40B4-BE49-F238E27FC236}">
                <a16:creationId xmlns:a16="http://schemas.microsoft.com/office/drawing/2014/main" id="{A1B4E462-6E43-466F-91E0-B47D4523D301}"/>
              </a:ext>
            </a:extLst>
          </p:cNvPr>
          <p:cNvSpPr txBox="1"/>
          <p:nvPr/>
        </p:nvSpPr>
        <p:spPr>
          <a:xfrm>
            <a:off x="2809460" y="4917819"/>
            <a:ext cx="5877340" cy="1323439"/>
          </a:xfrm>
          <a:prstGeom prst="rect">
            <a:avLst/>
          </a:prstGeom>
          <a:noFill/>
        </p:spPr>
        <p:txBody>
          <a:bodyPr wrap="square" rtlCol="0">
            <a:spAutoFit/>
          </a:bodyPr>
          <a:lstStyle/>
          <a:p>
            <a:r>
              <a:rPr lang="en-US" sz="1600" i="1" dirty="0"/>
              <a:t>Federal Geographic Data Committee, FGDC-STD-014.4-2008 </a:t>
            </a:r>
          </a:p>
          <a:p>
            <a:r>
              <a:rPr lang="en-US" sz="1600" i="1" dirty="0"/>
              <a:t>Geographic Information Framework Data Content Standard </a:t>
            </a:r>
          </a:p>
          <a:p>
            <a:r>
              <a:rPr lang="en-US" sz="1600" i="1" dirty="0"/>
              <a:t>Part 4: Geodetic Control 1 1 Scope </a:t>
            </a:r>
          </a:p>
          <a:p>
            <a:r>
              <a:rPr lang="en-US" sz="1600" i="1" dirty="0">
                <a:solidFill>
                  <a:srgbClr val="FF0000"/>
                </a:solidFill>
              </a:rPr>
              <a:t>https://www.fgdc.gov/standards/projects/framework-data-standard/GI_FrameworkDataStandard_Part4_GeodeticControl.pdf</a:t>
            </a:r>
          </a:p>
        </p:txBody>
      </p:sp>
    </p:spTree>
    <p:extLst>
      <p:ext uri="{BB962C8B-B14F-4D97-AF65-F5344CB8AC3E}">
        <p14:creationId xmlns:p14="http://schemas.microsoft.com/office/powerpoint/2010/main" val="2772443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3F4F8-A461-4FF3-BEB9-AE7A56CCE519}"/>
              </a:ext>
            </a:extLst>
          </p:cNvPr>
          <p:cNvSpPr>
            <a:spLocks noGrp="1"/>
          </p:cNvSpPr>
          <p:nvPr>
            <p:ph type="title"/>
          </p:nvPr>
        </p:nvSpPr>
        <p:spPr/>
        <p:txBody>
          <a:bodyPr/>
          <a:lstStyle/>
          <a:p>
            <a:r>
              <a:rPr lang="en-US" dirty="0"/>
              <a:t>Users Can Create New Geodetic Control by Submitting (bluebook) using OPUS PROJECTS</a:t>
            </a:r>
          </a:p>
        </p:txBody>
      </p:sp>
      <p:sp>
        <p:nvSpPr>
          <p:cNvPr id="3" name="Content Placeholder 2">
            <a:extLst>
              <a:ext uri="{FF2B5EF4-FFF2-40B4-BE49-F238E27FC236}">
                <a16:creationId xmlns:a16="http://schemas.microsoft.com/office/drawing/2014/main" id="{042119B4-F538-4C4D-A260-2C6282C75DB1}"/>
              </a:ext>
            </a:extLst>
          </p:cNvPr>
          <p:cNvSpPr>
            <a:spLocks noGrp="1"/>
          </p:cNvSpPr>
          <p:nvPr>
            <p:ph idx="1"/>
          </p:nvPr>
        </p:nvSpPr>
        <p:spPr>
          <a:xfrm>
            <a:off x="457200" y="1828801"/>
            <a:ext cx="8229600" cy="3733799"/>
          </a:xfrm>
        </p:spPr>
        <p:txBody>
          <a:bodyPr/>
          <a:lstStyle/>
          <a:p>
            <a:r>
              <a:rPr lang="en-US" sz="2400" b="0" i="1" dirty="0">
                <a:solidFill>
                  <a:srgbClr val="222222"/>
                </a:solidFill>
                <a:effectLst/>
                <a:latin typeface="Arial" panose="020B0604020202020204" pitchFamily="34" charset="0"/>
              </a:rPr>
              <a:t>An </a:t>
            </a:r>
            <a:r>
              <a:rPr lang="en-US" sz="2400" b="1" i="1" dirty="0">
                <a:solidFill>
                  <a:srgbClr val="222222"/>
                </a:solidFill>
                <a:effectLst/>
                <a:latin typeface="Arial" panose="020B0604020202020204" pitchFamily="34" charset="0"/>
              </a:rPr>
              <a:t>OPUS Share </a:t>
            </a:r>
            <a:r>
              <a:rPr lang="en-US" b="1" i="1" dirty="0">
                <a:solidFill>
                  <a:srgbClr val="222222"/>
                </a:solidFill>
                <a:latin typeface="Arial" panose="020B0604020202020204" pitchFamily="34" charset="0"/>
              </a:rPr>
              <a:t>solution </a:t>
            </a:r>
            <a:r>
              <a:rPr lang="en-US" i="1" dirty="0">
                <a:solidFill>
                  <a:srgbClr val="222222"/>
                </a:solidFill>
                <a:latin typeface="Arial" panose="020B0604020202020204" pitchFamily="34" charset="0"/>
              </a:rPr>
              <a:t>is simply a result of taking one GPS receiver out, occupying one mark for a number of hours, and submitting this dataset to NGS.</a:t>
            </a:r>
          </a:p>
          <a:p>
            <a:pPr lvl="1"/>
            <a:r>
              <a:rPr lang="en-US" i="1" dirty="0">
                <a:solidFill>
                  <a:srgbClr val="222222"/>
                </a:solidFill>
                <a:latin typeface="Arial" panose="020B0604020202020204" pitchFamily="34" charset="0"/>
              </a:rPr>
              <a:t>It does </a:t>
            </a:r>
            <a:r>
              <a:rPr lang="en-US" b="1" i="1" dirty="0">
                <a:solidFill>
                  <a:srgbClr val="FF0000"/>
                </a:solidFill>
                <a:latin typeface="Arial" panose="020B0604020202020204" pitchFamily="34" charset="0"/>
              </a:rPr>
              <a:t>not</a:t>
            </a:r>
            <a:r>
              <a:rPr lang="en-US" b="0" i="1" dirty="0">
                <a:solidFill>
                  <a:srgbClr val="222222"/>
                </a:solidFill>
                <a:effectLst/>
                <a:latin typeface="Arial" panose="020B0604020202020204" pitchFamily="34" charset="0"/>
              </a:rPr>
              <a:t> have the requisite redundancy and </a:t>
            </a:r>
            <a:r>
              <a:rPr lang="en-US" b="1" i="1" dirty="0">
                <a:solidFill>
                  <a:srgbClr val="222222"/>
                </a:solidFill>
                <a:effectLst/>
                <a:latin typeface="Arial" panose="020B0604020202020204" pitchFamily="34" charset="0"/>
              </a:rPr>
              <a:t>does not meet automated data recording, submittal, project review, and least squares adjustment requirements established by the Federal Geodetic Control Subcommittee (FGCS). </a:t>
            </a:r>
            <a:endParaRPr lang="en-US" b="1" i="0" dirty="0">
              <a:solidFill>
                <a:srgbClr val="222222"/>
              </a:solidFill>
              <a:effectLst/>
              <a:latin typeface="Arial" panose="020B0604020202020204" pitchFamily="34" charset="0"/>
            </a:endParaRPr>
          </a:p>
          <a:p>
            <a:endParaRPr lang="en-US" dirty="0"/>
          </a:p>
          <a:p>
            <a:r>
              <a:rPr lang="en-US" dirty="0"/>
              <a:t>So, OPUS Share solutions cannot be included in the NSRS as </a:t>
            </a:r>
            <a:r>
              <a:rPr lang="en-US" i="1" dirty="0"/>
              <a:t>geodetic control</a:t>
            </a:r>
            <a:r>
              <a:rPr lang="en-US" dirty="0"/>
              <a:t>.</a:t>
            </a:r>
          </a:p>
        </p:txBody>
      </p:sp>
      <p:sp>
        <p:nvSpPr>
          <p:cNvPr id="4" name="Date Placeholder 3">
            <a:extLst>
              <a:ext uri="{FF2B5EF4-FFF2-40B4-BE49-F238E27FC236}">
                <a16:creationId xmlns:a16="http://schemas.microsoft.com/office/drawing/2014/main" id="{BB24450E-2BE0-4D6B-80A4-AB77892427DC}"/>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8AB3C3DA-2D8E-46B6-AE1C-65F1B39217F3}"/>
              </a:ext>
            </a:extLst>
          </p:cNvPr>
          <p:cNvSpPr>
            <a:spLocks noGrp="1"/>
          </p:cNvSpPr>
          <p:nvPr>
            <p:ph type="ftr" sz="quarter" idx="11"/>
          </p:nvPr>
        </p:nvSpPr>
        <p:spPr/>
        <p:txBody>
          <a:bodyPr/>
          <a:lstStyle/>
          <a:p>
            <a:pPr>
              <a:defRPr/>
            </a:pPr>
            <a:r>
              <a:rPr lang="en-US"/>
              <a:t>Paving the Road to the Future NSRS</a:t>
            </a:r>
            <a:endParaRPr lang="en-US" dirty="0"/>
          </a:p>
        </p:txBody>
      </p:sp>
      <p:sp>
        <p:nvSpPr>
          <p:cNvPr id="6" name="Slide Number Placeholder 5">
            <a:extLst>
              <a:ext uri="{FF2B5EF4-FFF2-40B4-BE49-F238E27FC236}">
                <a16:creationId xmlns:a16="http://schemas.microsoft.com/office/drawing/2014/main" id="{93C7D4FB-8A88-4FC4-B535-A6F8162AB057}"/>
              </a:ext>
            </a:extLst>
          </p:cNvPr>
          <p:cNvSpPr>
            <a:spLocks noGrp="1"/>
          </p:cNvSpPr>
          <p:nvPr>
            <p:ph type="sldNum" sz="quarter" idx="12"/>
          </p:nvPr>
        </p:nvSpPr>
        <p:spPr/>
        <p:txBody>
          <a:bodyPr/>
          <a:lstStyle/>
          <a:p>
            <a:pPr>
              <a:defRPr/>
            </a:pPr>
            <a:fld id="{A269A303-B593-45E6-8920-67DA3337AB25}" type="slidenum">
              <a:rPr lang="en-US" altLang="en-US" smtClean="0"/>
              <a:pPr>
                <a:defRPr/>
              </a:pPr>
              <a:t>21</a:t>
            </a:fld>
            <a:endParaRPr lang="en-US" altLang="en-US" dirty="0"/>
          </a:p>
        </p:txBody>
      </p:sp>
    </p:spTree>
    <p:extLst>
      <p:ext uri="{BB962C8B-B14F-4D97-AF65-F5344CB8AC3E}">
        <p14:creationId xmlns:p14="http://schemas.microsoft.com/office/powerpoint/2010/main" val="25627621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3C290-CBC4-422B-BD2E-6ED0982C91F7}"/>
              </a:ext>
            </a:extLst>
          </p:cNvPr>
          <p:cNvSpPr>
            <a:spLocks noGrp="1"/>
          </p:cNvSpPr>
          <p:nvPr>
            <p:ph type="title"/>
          </p:nvPr>
        </p:nvSpPr>
        <p:spPr/>
        <p:txBody>
          <a:bodyPr/>
          <a:lstStyle/>
          <a:p>
            <a:r>
              <a:rPr lang="en-US" dirty="0"/>
              <a:t>Let’s Locate Existing Control</a:t>
            </a:r>
          </a:p>
        </p:txBody>
      </p:sp>
      <p:sp>
        <p:nvSpPr>
          <p:cNvPr id="3" name="Content Placeholder 2">
            <a:extLst>
              <a:ext uri="{FF2B5EF4-FFF2-40B4-BE49-F238E27FC236}">
                <a16:creationId xmlns:a16="http://schemas.microsoft.com/office/drawing/2014/main" id="{0E414270-9BAE-4BE1-B611-2075E5FD2C38}"/>
              </a:ext>
            </a:extLst>
          </p:cNvPr>
          <p:cNvSpPr>
            <a:spLocks noGrp="1"/>
          </p:cNvSpPr>
          <p:nvPr>
            <p:ph idx="1"/>
          </p:nvPr>
        </p:nvSpPr>
        <p:spPr/>
        <p:txBody>
          <a:bodyPr/>
          <a:lstStyle/>
          <a:p>
            <a:r>
              <a:rPr lang="en-US" dirty="0"/>
              <a:t>NGS provides several important ways to locate existing control as needed for your project.</a:t>
            </a:r>
          </a:p>
          <a:p>
            <a:pPr lvl="1"/>
            <a:r>
              <a:rPr lang="en-US" dirty="0"/>
              <a:t>Map Search </a:t>
            </a:r>
          </a:p>
          <a:p>
            <a:pPr lvl="2"/>
            <a:r>
              <a:rPr lang="en-US" dirty="0"/>
              <a:t>(via the Data Explorer tool)</a:t>
            </a:r>
          </a:p>
          <a:p>
            <a:pPr lvl="1"/>
            <a:r>
              <a:rPr lang="en-US" dirty="0"/>
              <a:t>Text Searches </a:t>
            </a:r>
          </a:p>
          <a:p>
            <a:pPr lvl="2"/>
            <a:r>
              <a:rPr lang="en-US" dirty="0"/>
              <a:t>(by PID, by designation, by lat/lon,  archived datasheets by state, etc.)</a:t>
            </a:r>
          </a:p>
          <a:p>
            <a:pPr lvl="1"/>
            <a:r>
              <a:rPr lang="en-US" dirty="0"/>
              <a:t>DSWorld software </a:t>
            </a:r>
          </a:p>
          <a:p>
            <a:pPr lvl="2"/>
            <a:r>
              <a:rPr lang="en-US" dirty="0"/>
              <a:t>(download from NGS)</a:t>
            </a:r>
          </a:p>
        </p:txBody>
      </p:sp>
      <p:sp>
        <p:nvSpPr>
          <p:cNvPr id="4" name="Date Placeholder 3">
            <a:extLst>
              <a:ext uri="{FF2B5EF4-FFF2-40B4-BE49-F238E27FC236}">
                <a16:creationId xmlns:a16="http://schemas.microsoft.com/office/drawing/2014/main" id="{F5B0A439-AB1F-4A16-AD81-AC51FE589968}"/>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DF5C7FB1-3B24-4C53-B49B-A13451B829CC}"/>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8C2072B2-84FD-4B68-AC57-E80A05B8C2F3}"/>
              </a:ext>
            </a:extLst>
          </p:cNvPr>
          <p:cNvSpPr>
            <a:spLocks noGrp="1"/>
          </p:cNvSpPr>
          <p:nvPr>
            <p:ph type="sldNum" sz="quarter" idx="12"/>
          </p:nvPr>
        </p:nvSpPr>
        <p:spPr/>
        <p:txBody>
          <a:bodyPr/>
          <a:lstStyle/>
          <a:p>
            <a:pPr>
              <a:defRPr/>
            </a:pPr>
            <a:fld id="{A269A303-B593-45E6-8920-67DA3337AB25}" type="slidenum">
              <a:rPr lang="en-US" altLang="en-US" smtClean="0"/>
              <a:pPr>
                <a:defRPr/>
              </a:pPr>
              <a:t>22</a:t>
            </a:fld>
            <a:endParaRPr lang="en-US" altLang="en-US" dirty="0"/>
          </a:p>
        </p:txBody>
      </p:sp>
    </p:spTree>
    <p:extLst>
      <p:ext uri="{BB962C8B-B14F-4D97-AF65-F5344CB8AC3E}">
        <p14:creationId xmlns:p14="http://schemas.microsoft.com/office/powerpoint/2010/main" val="6056285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750"/>
                            </p:stCondLst>
                            <p:childTnLst>
                              <p:par>
                                <p:cTn id="9" presetID="22" presetClass="entr" presetSubtype="8" fill="hold"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500"/>
                            </p:stCondLst>
                            <p:childTnLst>
                              <p:par>
                                <p:cTn id="13" presetID="22" presetClass="entr" presetSubtype="8" fill="hold" nodeType="afterEffect">
                                  <p:stCondLst>
                                    <p:cond delay="25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2250"/>
                            </p:stCondLst>
                            <p:childTnLst>
                              <p:par>
                                <p:cTn id="17" presetID="22" presetClass="entr" presetSubtype="8" fill="hold" nodeType="afterEffect">
                                  <p:stCondLst>
                                    <p:cond delay="25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3000"/>
                            </p:stCondLst>
                            <p:childTnLst>
                              <p:par>
                                <p:cTn id="21" presetID="22" presetClass="entr" presetSubtype="8" fill="hold" nodeType="afterEffect">
                                  <p:stCondLst>
                                    <p:cond delay="25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par>
                          <p:cTn id="24" fill="hold">
                            <p:stCondLst>
                              <p:cond delay="3750"/>
                            </p:stCondLst>
                            <p:childTnLst>
                              <p:par>
                                <p:cTn id="25" presetID="22" presetClass="entr" presetSubtype="8" fill="hold" nodeType="afterEffect">
                                  <p:stCondLst>
                                    <p:cond delay="25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D006DEB-7ED7-4789-936C-282A3F5255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30538"/>
            <a:ext cx="9144000" cy="5048185"/>
          </a:xfrm>
          <a:prstGeom prst="rect">
            <a:avLst/>
          </a:prstGeom>
          <a:ln w="19050">
            <a:solidFill>
              <a:schemeClr val="tx1"/>
            </a:solidFill>
          </a:ln>
        </p:spPr>
      </p:pic>
      <p:sp>
        <p:nvSpPr>
          <p:cNvPr id="2" name="Title 1">
            <a:extLst>
              <a:ext uri="{FF2B5EF4-FFF2-40B4-BE49-F238E27FC236}">
                <a16:creationId xmlns:a16="http://schemas.microsoft.com/office/drawing/2014/main" id="{E233C290-CBC4-422B-BD2E-6ED0982C91F7}"/>
              </a:ext>
            </a:extLst>
          </p:cNvPr>
          <p:cNvSpPr>
            <a:spLocks noGrp="1"/>
          </p:cNvSpPr>
          <p:nvPr>
            <p:ph type="title"/>
          </p:nvPr>
        </p:nvSpPr>
        <p:spPr/>
        <p:txBody>
          <a:bodyPr/>
          <a:lstStyle/>
          <a:p>
            <a:r>
              <a:rPr lang="en-US" dirty="0"/>
              <a:t>Map Search - Data Explorer Tool</a:t>
            </a:r>
          </a:p>
        </p:txBody>
      </p:sp>
      <p:sp>
        <p:nvSpPr>
          <p:cNvPr id="4" name="Date Placeholder 3">
            <a:extLst>
              <a:ext uri="{FF2B5EF4-FFF2-40B4-BE49-F238E27FC236}">
                <a16:creationId xmlns:a16="http://schemas.microsoft.com/office/drawing/2014/main" id="{F5B0A439-AB1F-4A16-AD81-AC51FE589968}"/>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DF5C7FB1-3B24-4C53-B49B-A13451B829CC}"/>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8C2072B2-84FD-4B68-AC57-E80A05B8C2F3}"/>
              </a:ext>
            </a:extLst>
          </p:cNvPr>
          <p:cNvSpPr>
            <a:spLocks noGrp="1"/>
          </p:cNvSpPr>
          <p:nvPr>
            <p:ph type="sldNum" sz="quarter" idx="12"/>
          </p:nvPr>
        </p:nvSpPr>
        <p:spPr/>
        <p:txBody>
          <a:bodyPr/>
          <a:lstStyle/>
          <a:p>
            <a:pPr>
              <a:defRPr/>
            </a:pPr>
            <a:fld id="{A269A303-B593-45E6-8920-67DA3337AB25}" type="slidenum">
              <a:rPr lang="en-US" altLang="en-US" smtClean="0"/>
              <a:pPr>
                <a:defRPr/>
              </a:pPr>
              <a:t>23</a:t>
            </a:fld>
            <a:endParaRPr lang="en-US" altLang="en-US" dirty="0"/>
          </a:p>
        </p:txBody>
      </p:sp>
      <p:pic>
        <p:nvPicPr>
          <p:cNvPr id="12" name="Picture 11">
            <a:extLst>
              <a:ext uri="{FF2B5EF4-FFF2-40B4-BE49-F238E27FC236}">
                <a16:creationId xmlns:a16="http://schemas.microsoft.com/office/drawing/2014/main" id="{E7243275-24A2-423B-A4C0-686E1008FD9C}"/>
              </a:ext>
            </a:extLst>
          </p:cNvPr>
          <p:cNvPicPr>
            <a:picLocks noChangeAspect="1"/>
          </p:cNvPicPr>
          <p:nvPr/>
        </p:nvPicPr>
        <p:blipFill>
          <a:blip r:embed="rId4"/>
          <a:stretch>
            <a:fillRect/>
          </a:stretch>
        </p:blipFill>
        <p:spPr>
          <a:xfrm>
            <a:off x="7829686" y="402069"/>
            <a:ext cx="1085714" cy="1171429"/>
          </a:xfrm>
          <a:prstGeom prst="rect">
            <a:avLst/>
          </a:prstGeom>
        </p:spPr>
      </p:pic>
      <p:sp>
        <p:nvSpPr>
          <p:cNvPr id="13" name="TextBox 12">
            <a:extLst>
              <a:ext uri="{FF2B5EF4-FFF2-40B4-BE49-F238E27FC236}">
                <a16:creationId xmlns:a16="http://schemas.microsoft.com/office/drawing/2014/main" id="{3EFC3E95-915D-4FF4-BD22-ED4EC03CD76F}"/>
              </a:ext>
            </a:extLst>
          </p:cNvPr>
          <p:cNvSpPr txBox="1"/>
          <p:nvPr/>
        </p:nvSpPr>
        <p:spPr>
          <a:xfrm>
            <a:off x="3797300" y="3529566"/>
            <a:ext cx="1676400" cy="369332"/>
          </a:xfrm>
          <a:prstGeom prst="rect">
            <a:avLst/>
          </a:prstGeom>
          <a:noFill/>
        </p:spPr>
        <p:txBody>
          <a:bodyPr wrap="square" rtlCol="0">
            <a:spAutoFit/>
          </a:bodyPr>
          <a:lstStyle/>
          <a:p>
            <a:r>
              <a:rPr lang="en-US" dirty="0"/>
              <a:t>Chamberlain SD</a:t>
            </a:r>
          </a:p>
        </p:txBody>
      </p:sp>
      <p:sp>
        <p:nvSpPr>
          <p:cNvPr id="9" name="Arrow: Down 8">
            <a:extLst>
              <a:ext uri="{FF2B5EF4-FFF2-40B4-BE49-F238E27FC236}">
                <a16:creationId xmlns:a16="http://schemas.microsoft.com/office/drawing/2014/main" id="{019940BD-4791-4CB2-88E3-AF452E44A9A1}"/>
              </a:ext>
            </a:extLst>
          </p:cNvPr>
          <p:cNvSpPr/>
          <p:nvPr/>
        </p:nvSpPr>
        <p:spPr>
          <a:xfrm rot="4856935">
            <a:off x="7188388" y="735426"/>
            <a:ext cx="237168" cy="1446587"/>
          </a:xfrm>
          <a:prstGeom prst="downArrow">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44DFFCD1-9AB8-4EE8-B295-73A63F11351D}"/>
              </a:ext>
            </a:extLst>
          </p:cNvPr>
          <p:cNvSpPr/>
          <p:nvPr/>
        </p:nvSpPr>
        <p:spPr>
          <a:xfrm>
            <a:off x="0" y="3416503"/>
            <a:ext cx="790222" cy="273756"/>
          </a:xfrm>
          <a:prstGeom prst="ellipse">
            <a:avLst/>
          </a:prstGeom>
          <a:solidFill>
            <a:srgbClr val="FF0000">
              <a:alpha val="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AD86F115-898D-4F48-AB09-E971EEB37632}"/>
              </a:ext>
            </a:extLst>
          </p:cNvPr>
          <p:cNvSpPr/>
          <p:nvPr/>
        </p:nvSpPr>
        <p:spPr>
          <a:xfrm>
            <a:off x="1941517" y="3793768"/>
            <a:ext cx="790222" cy="273756"/>
          </a:xfrm>
          <a:prstGeom prst="ellipse">
            <a:avLst/>
          </a:prstGeom>
          <a:solidFill>
            <a:srgbClr val="FF0000">
              <a:alpha val="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87733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B618-0ECA-44FB-ADBA-FA39BBA995FA}"/>
              </a:ext>
            </a:extLst>
          </p:cNvPr>
          <p:cNvSpPr>
            <a:spLocks noGrp="1"/>
          </p:cNvSpPr>
          <p:nvPr>
            <p:ph type="title"/>
          </p:nvPr>
        </p:nvSpPr>
        <p:spPr/>
        <p:txBody>
          <a:bodyPr/>
          <a:lstStyle/>
          <a:p>
            <a:pPr algn="l"/>
            <a:r>
              <a:rPr lang="en-US" dirty="0"/>
              <a:t>Text Searches – Looking for Bench Marks</a:t>
            </a:r>
          </a:p>
        </p:txBody>
      </p:sp>
      <p:sp>
        <p:nvSpPr>
          <p:cNvPr id="4" name="Date Placeholder 3">
            <a:extLst>
              <a:ext uri="{FF2B5EF4-FFF2-40B4-BE49-F238E27FC236}">
                <a16:creationId xmlns:a16="http://schemas.microsoft.com/office/drawing/2014/main" id="{8E6ED09D-6BC4-4BA4-886E-0277C3AE8B17}"/>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F39871F5-9E94-41EB-897A-68E49E8319A3}"/>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26F1EC64-1FC1-4AEC-BA8F-2C44A5D8AA59}"/>
              </a:ext>
            </a:extLst>
          </p:cNvPr>
          <p:cNvSpPr>
            <a:spLocks noGrp="1"/>
          </p:cNvSpPr>
          <p:nvPr>
            <p:ph type="sldNum" sz="quarter" idx="12"/>
          </p:nvPr>
        </p:nvSpPr>
        <p:spPr/>
        <p:txBody>
          <a:bodyPr/>
          <a:lstStyle/>
          <a:p>
            <a:pPr>
              <a:defRPr/>
            </a:pPr>
            <a:fld id="{A269A303-B593-45E6-8920-67DA3337AB25}" type="slidenum">
              <a:rPr lang="en-US" altLang="en-US" smtClean="0"/>
              <a:pPr>
                <a:defRPr/>
              </a:pPr>
              <a:t>24</a:t>
            </a:fld>
            <a:endParaRPr lang="en-US" altLang="en-US" dirty="0"/>
          </a:p>
        </p:txBody>
      </p:sp>
      <p:pic>
        <p:nvPicPr>
          <p:cNvPr id="8" name="Picture 7">
            <a:extLst>
              <a:ext uri="{FF2B5EF4-FFF2-40B4-BE49-F238E27FC236}">
                <a16:creationId xmlns:a16="http://schemas.microsoft.com/office/drawing/2014/main" id="{283539EA-FE61-4F48-9F00-C8707360F84E}"/>
              </a:ext>
            </a:extLst>
          </p:cNvPr>
          <p:cNvPicPr>
            <a:picLocks noChangeAspect="1"/>
          </p:cNvPicPr>
          <p:nvPr/>
        </p:nvPicPr>
        <p:blipFill>
          <a:blip r:embed="rId3"/>
          <a:stretch>
            <a:fillRect/>
          </a:stretch>
        </p:blipFill>
        <p:spPr>
          <a:xfrm>
            <a:off x="7779089" y="457200"/>
            <a:ext cx="1285714" cy="1276190"/>
          </a:xfrm>
          <a:prstGeom prst="rect">
            <a:avLst/>
          </a:prstGeom>
        </p:spPr>
      </p:pic>
      <p:pic>
        <p:nvPicPr>
          <p:cNvPr id="10" name="Picture 9">
            <a:extLst>
              <a:ext uri="{FF2B5EF4-FFF2-40B4-BE49-F238E27FC236}">
                <a16:creationId xmlns:a16="http://schemas.microsoft.com/office/drawing/2014/main" id="{C217DAAC-BCDE-4B20-87A1-8CD1B84DD7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1329468"/>
            <a:ext cx="4978901" cy="5071332"/>
          </a:xfrm>
          <a:prstGeom prst="rect">
            <a:avLst/>
          </a:prstGeom>
        </p:spPr>
      </p:pic>
      <p:pic>
        <p:nvPicPr>
          <p:cNvPr id="14" name="Picture 13">
            <a:extLst>
              <a:ext uri="{FF2B5EF4-FFF2-40B4-BE49-F238E27FC236}">
                <a16:creationId xmlns:a16="http://schemas.microsoft.com/office/drawing/2014/main" id="{8CD64292-3194-445C-987A-6AF104E2A48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89678" y="2401148"/>
            <a:ext cx="3252722" cy="3087476"/>
          </a:xfrm>
          <a:prstGeom prst="rect">
            <a:avLst/>
          </a:prstGeom>
        </p:spPr>
      </p:pic>
      <p:sp>
        <p:nvSpPr>
          <p:cNvPr id="9" name="Arrow: Down 8">
            <a:extLst>
              <a:ext uri="{FF2B5EF4-FFF2-40B4-BE49-F238E27FC236}">
                <a16:creationId xmlns:a16="http://schemas.microsoft.com/office/drawing/2014/main" id="{A7C8ECBA-0FEE-4A5F-A102-9107A01B4724}"/>
              </a:ext>
            </a:extLst>
          </p:cNvPr>
          <p:cNvSpPr/>
          <p:nvPr/>
        </p:nvSpPr>
        <p:spPr>
          <a:xfrm rot="4856935">
            <a:off x="6612547" y="540590"/>
            <a:ext cx="237168" cy="2429714"/>
          </a:xfrm>
          <a:prstGeom prst="downArrow">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Down 10">
            <a:extLst>
              <a:ext uri="{FF2B5EF4-FFF2-40B4-BE49-F238E27FC236}">
                <a16:creationId xmlns:a16="http://schemas.microsoft.com/office/drawing/2014/main" id="{B3BB0E9D-BCA2-4E16-833C-05F8FFE10241}"/>
              </a:ext>
            </a:extLst>
          </p:cNvPr>
          <p:cNvSpPr/>
          <p:nvPr/>
        </p:nvSpPr>
        <p:spPr>
          <a:xfrm rot="15670128">
            <a:off x="5358854" y="3750293"/>
            <a:ext cx="237168" cy="804858"/>
          </a:xfrm>
          <a:prstGeom prst="downArrow">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4182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92A1E-991E-4107-BA66-3E81826A611C}"/>
              </a:ext>
            </a:extLst>
          </p:cNvPr>
          <p:cNvSpPr>
            <a:spLocks noGrp="1"/>
          </p:cNvSpPr>
          <p:nvPr>
            <p:ph type="title"/>
          </p:nvPr>
        </p:nvSpPr>
        <p:spPr/>
        <p:txBody>
          <a:bodyPr/>
          <a:lstStyle/>
          <a:p>
            <a:r>
              <a:rPr lang="en-US" dirty="0"/>
              <a:t>DSWorld (download from NGS)</a:t>
            </a:r>
          </a:p>
        </p:txBody>
      </p:sp>
      <p:sp>
        <p:nvSpPr>
          <p:cNvPr id="3" name="Content Placeholder 2">
            <a:extLst>
              <a:ext uri="{FF2B5EF4-FFF2-40B4-BE49-F238E27FC236}">
                <a16:creationId xmlns:a16="http://schemas.microsoft.com/office/drawing/2014/main" id="{79C2CD0D-6C1E-42D4-A14C-F160B5308CB0}"/>
              </a:ext>
            </a:extLst>
          </p:cNvPr>
          <p:cNvSpPr>
            <a:spLocks noGrp="1"/>
          </p:cNvSpPr>
          <p:nvPr>
            <p:ph idx="1"/>
          </p:nvPr>
        </p:nvSpPr>
        <p:spPr/>
        <p:txBody>
          <a:bodyPr/>
          <a:lstStyle/>
          <a:p>
            <a:r>
              <a:rPr lang="en-US" dirty="0"/>
              <a:t>Located under TOOLS, then Geodetic Software, then </a:t>
            </a:r>
          </a:p>
          <a:p>
            <a:r>
              <a:rPr lang="en-US" dirty="0"/>
              <a:t>USER-CONTRIBUTED SOFTWARE</a:t>
            </a:r>
          </a:p>
        </p:txBody>
      </p:sp>
      <p:sp>
        <p:nvSpPr>
          <p:cNvPr id="4" name="Date Placeholder 3">
            <a:extLst>
              <a:ext uri="{FF2B5EF4-FFF2-40B4-BE49-F238E27FC236}">
                <a16:creationId xmlns:a16="http://schemas.microsoft.com/office/drawing/2014/main" id="{1B2EE193-A003-40E9-A028-0AAF658094C3}"/>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82540A0E-051F-410B-9AA0-950FE72560E4}"/>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5C138802-259F-4939-BD05-FF38EE374C5E}"/>
              </a:ext>
            </a:extLst>
          </p:cNvPr>
          <p:cNvSpPr>
            <a:spLocks noGrp="1"/>
          </p:cNvSpPr>
          <p:nvPr>
            <p:ph type="sldNum" sz="quarter" idx="12"/>
          </p:nvPr>
        </p:nvSpPr>
        <p:spPr/>
        <p:txBody>
          <a:bodyPr/>
          <a:lstStyle/>
          <a:p>
            <a:pPr>
              <a:defRPr/>
            </a:pPr>
            <a:fld id="{A269A303-B593-45E6-8920-67DA3337AB25}" type="slidenum">
              <a:rPr lang="en-US" altLang="en-US" smtClean="0"/>
              <a:pPr>
                <a:defRPr/>
              </a:pPr>
              <a:t>25</a:t>
            </a:fld>
            <a:endParaRPr lang="en-US" altLang="en-US" dirty="0"/>
          </a:p>
        </p:txBody>
      </p:sp>
      <p:pic>
        <p:nvPicPr>
          <p:cNvPr id="10" name="Picture 9">
            <a:extLst>
              <a:ext uri="{FF2B5EF4-FFF2-40B4-BE49-F238E27FC236}">
                <a16:creationId xmlns:a16="http://schemas.microsoft.com/office/drawing/2014/main" id="{A5922D82-9C68-43B0-A6E0-7CC2CA9FF21D}"/>
              </a:ext>
            </a:extLst>
          </p:cNvPr>
          <p:cNvPicPr>
            <a:picLocks noChangeAspect="1"/>
          </p:cNvPicPr>
          <p:nvPr/>
        </p:nvPicPr>
        <p:blipFill>
          <a:blip r:embed="rId3"/>
          <a:stretch>
            <a:fillRect/>
          </a:stretch>
        </p:blipFill>
        <p:spPr>
          <a:xfrm>
            <a:off x="662476" y="2921176"/>
            <a:ext cx="7819048" cy="2819048"/>
          </a:xfrm>
          <a:prstGeom prst="rect">
            <a:avLst/>
          </a:prstGeom>
        </p:spPr>
      </p:pic>
      <p:sp>
        <p:nvSpPr>
          <p:cNvPr id="8" name="Arrow: Down 7">
            <a:extLst>
              <a:ext uri="{FF2B5EF4-FFF2-40B4-BE49-F238E27FC236}">
                <a16:creationId xmlns:a16="http://schemas.microsoft.com/office/drawing/2014/main" id="{78AE52A8-2E9B-4EA4-95F0-073A180F0879}"/>
              </a:ext>
            </a:extLst>
          </p:cNvPr>
          <p:cNvSpPr/>
          <p:nvPr/>
        </p:nvSpPr>
        <p:spPr>
          <a:xfrm>
            <a:off x="3516173" y="3234756"/>
            <a:ext cx="237168" cy="742726"/>
          </a:xfrm>
          <a:prstGeom prst="downArrow">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52035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0000">
            <a:alpha val="17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92A1E-991E-4107-BA66-3E81826A611C}"/>
              </a:ext>
            </a:extLst>
          </p:cNvPr>
          <p:cNvSpPr>
            <a:spLocks noGrp="1"/>
          </p:cNvSpPr>
          <p:nvPr>
            <p:ph type="title"/>
          </p:nvPr>
        </p:nvSpPr>
        <p:spPr/>
        <p:txBody>
          <a:bodyPr/>
          <a:lstStyle/>
          <a:p>
            <a:r>
              <a:rPr lang="en-US" dirty="0"/>
              <a:t>DSWorld (download from NGS)</a:t>
            </a:r>
          </a:p>
        </p:txBody>
      </p:sp>
      <p:sp>
        <p:nvSpPr>
          <p:cNvPr id="3" name="Content Placeholder 2">
            <a:extLst>
              <a:ext uri="{FF2B5EF4-FFF2-40B4-BE49-F238E27FC236}">
                <a16:creationId xmlns:a16="http://schemas.microsoft.com/office/drawing/2014/main" id="{79C2CD0D-6C1E-42D4-A14C-F160B5308CB0}"/>
              </a:ext>
            </a:extLst>
          </p:cNvPr>
          <p:cNvSpPr>
            <a:spLocks noGrp="1"/>
          </p:cNvSpPr>
          <p:nvPr>
            <p:ph idx="1"/>
          </p:nvPr>
        </p:nvSpPr>
        <p:spPr/>
        <p:txBody>
          <a:bodyPr/>
          <a:lstStyle/>
          <a:p>
            <a:r>
              <a:rPr lang="en-US" dirty="0"/>
              <a:t>Note:  You may need local IT support to install software.</a:t>
            </a:r>
          </a:p>
        </p:txBody>
      </p:sp>
      <p:sp>
        <p:nvSpPr>
          <p:cNvPr id="4" name="Date Placeholder 3">
            <a:extLst>
              <a:ext uri="{FF2B5EF4-FFF2-40B4-BE49-F238E27FC236}">
                <a16:creationId xmlns:a16="http://schemas.microsoft.com/office/drawing/2014/main" id="{1B2EE193-A003-40E9-A028-0AAF658094C3}"/>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82540A0E-051F-410B-9AA0-950FE72560E4}"/>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5C138802-259F-4939-BD05-FF38EE374C5E}"/>
              </a:ext>
            </a:extLst>
          </p:cNvPr>
          <p:cNvSpPr>
            <a:spLocks noGrp="1"/>
          </p:cNvSpPr>
          <p:nvPr>
            <p:ph type="sldNum" sz="quarter" idx="12"/>
          </p:nvPr>
        </p:nvSpPr>
        <p:spPr/>
        <p:txBody>
          <a:bodyPr/>
          <a:lstStyle/>
          <a:p>
            <a:pPr>
              <a:defRPr/>
            </a:pPr>
            <a:fld id="{A269A303-B593-45E6-8920-67DA3337AB25}" type="slidenum">
              <a:rPr lang="en-US" altLang="en-US" smtClean="0"/>
              <a:pPr>
                <a:defRPr/>
              </a:pPr>
              <a:t>26</a:t>
            </a:fld>
            <a:endParaRPr lang="en-US" altLang="en-US" dirty="0"/>
          </a:p>
        </p:txBody>
      </p:sp>
      <p:pic>
        <p:nvPicPr>
          <p:cNvPr id="8" name="Picture 7">
            <a:extLst>
              <a:ext uri="{FF2B5EF4-FFF2-40B4-BE49-F238E27FC236}">
                <a16:creationId xmlns:a16="http://schemas.microsoft.com/office/drawing/2014/main" id="{A6AE004F-CCC9-43FE-B320-082DFB0F10FF}"/>
              </a:ext>
            </a:extLst>
          </p:cNvPr>
          <p:cNvPicPr>
            <a:picLocks noChangeAspect="1"/>
          </p:cNvPicPr>
          <p:nvPr/>
        </p:nvPicPr>
        <p:blipFill>
          <a:blip r:embed="rId3"/>
          <a:stretch>
            <a:fillRect/>
          </a:stretch>
        </p:blipFill>
        <p:spPr>
          <a:xfrm>
            <a:off x="729143" y="2671895"/>
            <a:ext cx="7685714" cy="2123810"/>
          </a:xfrm>
          <a:prstGeom prst="rect">
            <a:avLst/>
          </a:prstGeom>
        </p:spPr>
      </p:pic>
      <p:sp>
        <p:nvSpPr>
          <p:cNvPr id="10" name="Oval 9">
            <a:extLst>
              <a:ext uri="{FF2B5EF4-FFF2-40B4-BE49-F238E27FC236}">
                <a16:creationId xmlns:a16="http://schemas.microsoft.com/office/drawing/2014/main" id="{B7D1F0F6-51FC-4BE8-B6B1-C96FD1C2DBD7}"/>
              </a:ext>
            </a:extLst>
          </p:cNvPr>
          <p:cNvSpPr/>
          <p:nvPr/>
        </p:nvSpPr>
        <p:spPr>
          <a:xfrm>
            <a:off x="1930400" y="4283604"/>
            <a:ext cx="3657600" cy="627195"/>
          </a:xfrm>
          <a:prstGeom prst="ellipse">
            <a:avLst/>
          </a:prstGeom>
          <a:solidFill>
            <a:srgbClr val="FF000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8551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92A1E-991E-4107-BA66-3E81826A611C}"/>
              </a:ext>
            </a:extLst>
          </p:cNvPr>
          <p:cNvSpPr>
            <a:spLocks noGrp="1"/>
          </p:cNvSpPr>
          <p:nvPr>
            <p:ph type="title"/>
          </p:nvPr>
        </p:nvSpPr>
        <p:spPr/>
        <p:txBody>
          <a:bodyPr/>
          <a:lstStyle/>
          <a:p>
            <a:r>
              <a:rPr lang="en-US" dirty="0"/>
              <a:t>DSWorld (download from NGS)</a:t>
            </a:r>
          </a:p>
        </p:txBody>
      </p:sp>
      <p:sp>
        <p:nvSpPr>
          <p:cNvPr id="3" name="Content Placeholder 2">
            <a:extLst>
              <a:ext uri="{FF2B5EF4-FFF2-40B4-BE49-F238E27FC236}">
                <a16:creationId xmlns:a16="http://schemas.microsoft.com/office/drawing/2014/main" id="{79C2CD0D-6C1E-42D4-A14C-F160B5308CB0}"/>
              </a:ext>
            </a:extLst>
          </p:cNvPr>
          <p:cNvSpPr>
            <a:spLocks noGrp="1"/>
          </p:cNvSpPr>
          <p:nvPr>
            <p:ph idx="1"/>
          </p:nvPr>
        </p:nvSpPr>
        <p:spPr/>
        <p:txBody>
          <a:bodyPr/>
          <a:lstStyle/>
          <a:p>
            <a:r>
              <a:rPr lang="en-US" dirty="0"/>
              <a:t>Download control by a variety of methods (and much more!!!)</a:t>
            </a:r>
          </a:p>
        </p:txBody>
      </p:sp>
      <p:sp>
        <p:nvSpPr>
          <p:cNvPr id="4" name="Date Placeholder 3">
            <a:extLst>
              <a:ext uri="{FF2B5EF4-FFF2-40B4-BE49-F238E27FC236}">
                <a16:creationId xmlns:a16="http://schemas.microsoft.com/office/drawing/2014/main" id="{1B2EE193-A003-40E9-A028-0AAF658094C3}"/>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82540A0E-051F-410B-9AA0-950FE72560E4}"/>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5C138802-259F-4939-BD05-FF38EE374C5E}"/>
              </a:ext>
            </a:extLst>
          </p:cNvPr>
          <p:cNvSpPr>
            <a:spLocks noGrp="1"/>
          </p:cNvSpPr>
          <p:nvPr>
            <p:ph type="sldNum" sz="quarter" idx="12"/>
          </p:nvPr>
        </p:nvSpPr>
        <p:spPr/>
        <p:txBody>
          <a:bodyPr/>
          <a:lstStyle/>
          <a:p>
            <a:pPr>
              <a:defRPr/>
            </a:pPr>
            <a:fld id="{A269A303-B593-45E6-8920-67DA3337AB25}" type="slidenum">
              <a:rPr lang="en-US" altLang="en-US" smtClean="0"/>
              <a:pPr>
                <a:defRPr/>
              </a:pPr>
              <a:t>27</a:t>
            </a:fld>
            <a:endParaRPr lang="en-US" altLang="en-US" dirty="0"/>
          </a:p>
        </p:txBody>
      </p:sp>
      <p:pic>
        <p:nvPicPr>
          <p:cNvPr id="8" name="Picture 7">
            <a:extLst>
              <a:ext uri="{FF2B5EF4-FFF2-40B4-BE49-F238E27FC236}">
                <a16:creationId xmlns:a16="http://schemas.microsoft.com/office/drawing/2014/main" id="{5A826870-3354-4B87-8131-F30B0697E97A}"/>
              </a:ext>
            </a:extLst>
          </p:cNvPr>
          <p:cNvPicPr>
            <a:picLocks noChangeAspect="1"/>
          </p:cNvPicPr>
          <p:nvPr/>
        </p:nvPicPr>
        <p:blipFill>
          <a:blip r:embed="rId3"/>
          <a:stretch>
            <a:fillRect/>
          </a:stretch>
        </p:blipFill>
        <p:spPr>
          <a:xfrm>
            <a:off x="1327087" y="2282255"/>
            <a:ext cx="6489825" cy="3959003"/>
          </a:xfrm>
          <a:prstGeom prst="rect">
            <a:avLst/>
          </a:prstGeom>
          <a:ln w="22225">
            <a:solidFill>
              <a:schemeClr val="tx1"/>
            </a:solidFill>
          </a:ln>
        </p:spPr>
      </p:pic>
    </p:spTree>
    <p:extLst>
      <p:ext uri="{BB962C8B-B14F-4D97-AF65-F5344CB8AC3E}">
        <p14:creationId xmlns:p14="http://schemas.microsoft.com/office/powerpoint/2010/main" val="29740769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92A1E-991E-4107-BA66-3E81826A611C}"/>
              </a:ext>
            </a:extLst>
          </p:cNvPr>
          <p:cNvSpPr>
            <a:spLocks noGrp="1"/>
          </p:cNvSpPr>
          <p:nvPr>
            <p:ph type="title"/>
          </p:nvPr>
        </p:nvSpPr>
        <p:spPr/>
        <p:txBody>
          <a:bodyPr/>
          <a:lstStyle/>
          <a:p>
            <a:r>
              <a:rPr lang="en-US" dirty="0"/>
              <a:t>Understanding an NGS Datasheet</a:t>
            </a:r>
          </a:p>
        </p:txBody>
      </p:sp>
      <p:sp>
        <p:nvSpPr>
          <p:cNvPr id="3" name="Content Placeholder 2">
            <a:extLst>
              <a:ext uri="{FF2B5EF4-FFF2-40B4-BE49-F238E27FC236}">
                <a16:creationId xmlns:a16="http://schemas.microsoft.com/office/drawing/2014/main" id="{79C2CD0D-6C1E-42D4-A14C-F160B5308CB0}"/>
              </a:ext>
            </a:extLst>
          </p:cNvPr>
          <p:cNvSpPr>
            <a:spLocks noGrp="1"/>
          </p:cNvSpPr>
          <p:nvPr>
            <p:ph idx="1"/>
          </p:nvPr>
        </p:nvSpPr>
        <p:spPr/>
        <p:txBody>
          <a:bodyPr/>
          <a:lstStyle/>
          <a:p>
            <a:r>
              <a:rPr lang="en-US" dirty="0"/>
              <a:t>Strongly suggest:  read the </a:t>
            </a:r>
            <a:r>
              <a:rPr lang="en-US" i="1" dirty="0">
                <a:solidFill>
                  <a:srgbClr val="FF0000"/>
                </a:solidFill>
              </a:rPr>
              <a:t>dsdata.pdf </a:t>
            </a:r>
            <a:r>
              <a:rPr lang="en-US" dirty="0"/>
              <a:t>link - found at top of every datasheet</a:t>
            </a:r>
          </a:p>
        </p:txBody>
      </p:sp>
      <p:sp>
        <p:nvSpPr>
          <p:cNvPr id="4" name="Date Placeholder 3">
            <a:extLst>
              <a:ext uri="{FF2B5EF4-FFF2-40B4-BE49-F238E27FC236}">
                <a16:creationId xmlns:a16="http://schemas.microsoft.com/office/drawing/2014/main" id="{1B2EE193-A003-40E9-A028-0AAF658094C3}"/>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82540A0E-051F-410B-9AA0-950FE72560E4}"/>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5C138802-259F-4939-BD05-FF38EE374C5E}"/>
              </a:ext>
            </a:extLst>
          </p:cNvPr>
          <p:cNvSpPr>
            <a:spLocks noGrp="1"/>
          </p:cNvSpPr>
          <p:nvPr>
            <p:ph type="sldNum" sz="quarter" idx="12"/>
          </p:nvPr>
        </p:nvSpPr>
        <p:spPr/>
        <p:txBody>
          <a:bodyPr/>
          <a:lstStyle/>
          <a:p>
            <a:pPr>
              <a:defRPr/>
            </a:pPr>
            <a:fld id="{A269A303-B593-45E6-8920-67DA3337AB25}" type="slidenum">
              <a:rPr lang="en-US" altLang="en-US" smtClean="0"/>
              <a:pPr>
                <a:defRPr/>
              </a:pPr>
              <a:t>28</a:t>
            </a:fld>
            <a:endParaRPr lang="en-US" altLang="en-US" dirty="0"/>
          </a:p>
        </p:txBody>
      </p:sp>
      <p:pic>
        <p:nvPicPr>
          <p:cNvPr id="8" name="Picture 7">
            <a:extLst>
              <a:ext uri="{FF2B5EF4-FFF2-40B4-BE49-F238E27FC236}">
                <a16:creationId xmlns:a16="http://schemas.microsoft.com/office/drawing/2014/main" id="{2DC4DE31-FEEF-49B9-96C8-8CFC5CF6E83D}"/>
              </a:ext>
            </a:extLst>
          </p:cNvPr>
          <p:cNvPicPr>
            <a:picLocks noChangeAspect="1"/>
          </p:cNvPicPr>
          <p:nvPr/>
        </p:nvPicPr>
        <p:blipFill>
          <a:blip r:embed="rId3"/>
          <a:stretch>
            <a:fillRect/>
          </a:stretch>
        </p:blipFill>
        <p:spPr>
          <a:xfrm>
            <a:off x="765552" y="2710815"/>
            <a:ext cx="7921248" cy="3323425"/>
          </a:xfrm>
          <a:prstGeom prst="rect">
            <a:avLst/>
          </a:prstGeom>
        </p:spPr>
      </p:pic>
      <p:sp>
        <p:nvSpPr>
          <p:cNvPr id="9" name="Arrow: Down 8">
            <a:extLst>
              <a:ext uri="{FF2B5EF4-FFF2-40B4-BE49-F238E27FC236}">
                <a16:creationId xmlns:a16="http://schemas.microsoft.com/office/drawing/2014/main" id="{D55D94F6-EDAE-460D-A4BB-8111D26BB29D}"/>
              </a:ext>
            </a:extLst>
          </p:cNvPr>
          <p:cNvSpPr/>
          <p:nvPr/>
        </p:nvSpPr>
        <p:spPr>
          <a:xfrm rot="3398998">
            <a:off x="3287992" y="1813386"/>
            <a:ext cx="237168" cy="2003375"/>
          </a:xfrm>
          <a:prstGeom prst="downArrow">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0126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92A1E-991E-4107-BA66-3E81826A611C}"/>
              </a:ext>
            </a:extLst>
          </p:cNvPr>
          <p:cNvSpPr>
            <a:spLocks noGrp="1"/>
          </p:cNvSpPr>
          <p:nvPr>
            <p:ph type="title"/>
          </p:nvPr>
        </p:nvSpPr>
        <p:spPr/>
        <p:txBody>
          <a:bodyPr/>
          <a:lstStyle/>
          <a:p>
            <a:r>
              <a:rPr lang="en-US" dirty="0"/>
              <a:t>Understanding an NGS Datasheet</a:t>
            </a:r>
          </a:p>
        </p:txBody>
      </p:sp>
      <p:sp>
        <p:nvSpPr>
          <p:cNvPr id="3" name="Content Placeholder 2">
            <a:extLst>
              <a:ext uri="{FF2B5EF4-FFF2-40B4-BE49-F238E27FC236}">
                <a16:creationId xmlns:a16="http://schemas.microsoft.com/office/drawing/2014/main" id="{79C2CD0D-6C1E-42D4-A14C-F160B5308CB0}"/>
              </a:ext>
            </a:extLst>
          </p:cNvPr>
          <p:cNvSpPr>
            <a:spLocks noGrp="1"/>
          </p:cNvSpPr>
          <p:nvPr>
            <p:ph idx="1"/>
          </p:nvPr>
        </p:nvSpPr>
        <p:spPr>
          <a:xfrm>
            <a:off x="457200" y="1828801"/>
            <a:ext cx="2895600" cy="4297363"/>
          </a:xfrm>
        </p:spPr>
        <p:txBody>
          <a:bodyPr/>
          <a:lstStyle/>
          <a:p>
            <a:r>
              <a:rPr lang="en-US" dirty="0"/>
              <a:t>DSDATA.PDF</a:t>
            </a:r>
          </a:p>
          <a:p>
            <a:pPr lvl="1"/>
            <a:r>
              <a:rPr lang="en-US" dirty="0"/>
              <a:t>47 pages</a:t>
            </a:r>
          </a:p>
          <a:p>
            <a:pPr lvl="1"/>
            <a:r>
              <a:rPr lang="en-US" dirty="0"/>
              <a:t>Explains the datasheet’s contents.</a:t>
            </a:r>
          </a:p>
        </p:txBody>
      </p:sp>
      <p:sp>
        <p:nvSpPr>
          <p:cNvPr id="4" name="Date Placeholder 3">
            <a:extLst>
              <a:ext uri="{FF2B5EF4-FFF2-40B4-BE49-F238E27FC236}">
                <a16:creationId xmlns:a16="http://schemas.microsoft.com/office/drawing/2014/main" id="{1B2EE193-A003-40E9-A028-0AAF658094C3}"/>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82540A0E-051F-410B-9AA0-950FE72560E4}"/>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5C138802-259F-4939-BD05-FF38EE374C5E}"/>
              </a:ext>
            </a:extLst>
          </p:cNvPr>
          <p:cNvSpPr>
            <a:spLocks noGrp="1"/>
          </p:cNvSpPr>
          <p:nvPr>
            <p:ph type="sldNum" sz="quarter" idx="12"/>
          </p:nvPr>
        </p:nvSpPr>
        <p:spPr/>
        <p:txBody>
          <a:bodyPr/>
          <a:lstStyle/>
          <a:p>
            <a:pPr>
              <a:defRPr/>
            </a:pPr>
            <a:fld id="{A269A303-B593-45E6-8920-67DA3337AB25}" type="slidenum">
              <a:rPr lang="en-US" altLang="en-US" smtClean="0"/>
              <a:pPr>
                <a:defRPr/>
              </a:pPr>
              <a:t>29</a:t>
            </a:fld>
            <a:endParaRPr lang="en-US" altLang="en-US" dirty="0"/>
          </a:p>
        </p:txBody>
      </p:sp>
      <p:pic>
        <p:nvPicPr>
          <p:cNvPr id="8" name="Picture 7">
            <a:extLst>
              <a:ext uri="{FF2B5EF4-FFF2-40B4-BE49-F238E27FC236}">
                <a16:creationId xmlns:a16="http://schemas.microsoft.com/office/drawing/2014/main" id="{F7F8C90E-D993-4B21-A8C0-A836E0FA51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7494" y="1282485"/>
            <a:ext cx="5369306" cy="5181616"/>
          </a:xfrm>
          <a:prstGeom prst="rect">
            <a:avLst/>
          </a:prstGeom>
        </p:spPr>
      </p:pic>
    </p:spTree>
    <p:extLst>
      <p:ext uri="{BB962C8B-B14F-4D97-AF65-F5344CB8AC3E}">
        <p14:creationId xmlns:p14="http://schemas.microsoft.com/office/powerpoint/2010/main" val="3038434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63D94-053B-4B6C-B0C0-45A3402183C5}"/>
              </a:ext>
            </a:extLst>
          </p:cNvPr>
          <p:cNvSpPr>
            <a:spLocks noGrp="1"/>
          </p:cNvSpPr>
          <p:nvPr>
            <p:ph type="title"/>
          </p:nvPr>
        </p:nvSpPr>
        <p:spPr/>
        <p:txBody>
          <a:bodyPr/>
          <a:lstStyle/>
          <a:p>
            <a:r>
              <a:rPr lang="en-US" dirty="0"/>
              <a:t>Focus on the present and anticipate the future.</a:t>
            </a:r>
          </a:p>
        </p:txBody>
      </p:sp>
      <p:sp>
        <p:nvSpPr>
          <p:cNvPr id="3" name="Content Placeholder 2">
            <a:extLst>
              <a:ext uri="{FF2B5EF4-FFF2-40B4-BE49-F238E27FC236}">
                <a16:creationId xmlns:a16="http://schemas.microsoft.com/office/drawing/2014/main" id="{B9B1AF7A-184D-4811-A864-3DACE5460AD2}"/>
              </a:ext>
            </a:extLst>
          </p:cNvPr>
          <p:cNvSpPr>
            <a:spLocks noGrp="1"/>
          </p:cNvSpPr>
          <p:nvPr>
            <p:ph idx="1"/>
          </p:nvPr>
        </p:nvSpPr>
        <p:spPr/>
        <p:txBody>
          <a:bodyPr/>
          <a:lstStyle/>
          <a:p>
            <a:r>
              <a:rPr lang="en-US" dirty="0"/>
              <a:t>The road to NSRS includes: </a:t>
            </a:r>
          </a:p>
          <a:p>
            <a:pPr lvl="1"/>
            <a:r>
              <a:rPr lang="en-US" i="1" dirty="0">
                <a:solidFill>
                  <a:srgbClr val="FF0000"/>
                </a:solidFill>
              </a:rPr>
              <a:t>supporting and improving </a:t>
            </a:r>
            <a:r>
              <a:rPr lang="en-US" dirty="0"/>
              <a:t>the existing datum and tools, as well as </a:t>
            </a:r>
          </a:p>
          <a:p>
            <a:pPr lvl="1"/>
            <a:r>
              <a:rPr lang="en-US" i="1" dirty="0">
                <a:solidFill>
                  <a:srgbClr val="FF0000"/>
                </a:solidFill>
              </a:rPr>
              <a:t>building</a:t>
            </a:r>
            <a:r>
              <a:rPr lang="en-US" dirty="0"/>
              <a:t> the all new science and tools that will be needed to fully enable the new datum.</a:t>
            </a:r>
          </a:p>
          <a:p>
            <a:endParaRPr lang="en-US" dirty="0"/>
          </a:p>
          <a:p>
            <a:r>
              <a:rPr lang="en-US" dirty="0"/>
              <a:t>NGS has written and published the needed preview and </a:t>
            </a:r>
            <a:r>
              <a:rPr lang="en-US" i="1" dirty="0">
                <a:solidFill>
                  <a:srgbClr val="FF0000"/>
                </a:solidFill>
              </a:rPr>
              <a:t>planning</a:t>
            </a:r>
            <a:r>
              <a:rPr lang="en-US" dirty="0"/>
              <a:t> documents in support of NSRS.</a:t>
            </a:r>
          </a:p>
          <a:p>
            <a:endParaRPr lang="en-US" dirty="0"/>
          </a:p>
          <a:p>
            <a:r>
              <a:rPr lang="en-US" dirty="0"/>
              <a:t>This presentation will focus primarily on the </a:t>
            </a:r>
            <a:r>
              <a:rPr lang="en-US" i="1" dirty="0">
                <a:solidFill>
                  <a:srgbClr val="FF0000"/>
                </a:solidFill>
              </a:rPr>
              <a:t>status and improvements to current tools</a:t>
            </a:r>
            <a:r>
              <a:rPr lang="en-US" dirty="0"/>
              <a:t> which support the present and which anticipate the future.</a:t>
            </a:r>
          </a:p>
        </p:txBody>
      </p:sp>
      <p:sp>
        <p:nvSpPr>
          <p:cNvPr id="4" name="Date Placeholder 3">
            <a:extLst>
              <a:ext uri="{FF2B5EF4-FFF2-40B4-BE49-F238E27FC236}">
                <a16:creationId xmlns:a16="http://schemas.microsoft.com/office/drawing/2014/main" id="{1192DEF3-4D30-4574-AAC1-763790365A92}"/>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308DED6C-4E5C-477A-951D-B5E46251647D}"/>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0DC55940-312F-4333-A1D3-5EBEF186970E}"/>
              </a:ext>
            </a:extLst>
          </p:cNvPr>
          <p:cNvSpPr>
            <a:spLocks noGrp="1"/>
          </p:cNvSpPr>
          <p:nvPr>
            <p:ph type="sldNum" sz="quarter" idx="12"/>
          </p:nvPr>
        </p:nvSpPr>
        <p:spPr/>
        <p:txBody>
          <a:bodyPr/>
          <a:lstStyle/>
          <a:p>
            <a:pPr>
              <a:defRPr/>
            </a:pPr>
            <a:fld id="{A269A303-B593-45E6-8920-67DA3337AB25}" type="slidenum">
              <a:rPr lang="en-US" altLang="en-US" smtClean="0"/>
              <a:pPr>
                <a:defRPr/>
              </a:pPr>
              <a:t>3</a:t>
            </a:fld>
            <a:endParaRPr lang="en-US" altLang="en-US" dirty="0"/>
          </a:p>
        </p:txBody>
      </p:sp>
    </p:spTree>
    <p:extLst>
      <p:ext uri="{BB962C8B-B14F-4D97-AF65-F5344CB8AC3E}">
        <p14:creationId xmlns:p14="http://schemas.microsoft.com/office/powerpoint/2010/main" val="11362906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1688A6-4DA9-49C6-B8B9-F862F422A443}"/>
              </a:ext>
            </a:extLst>
          </p:cNvPr>
          <p:cNvSpPr>
            <a:spLocks noGrp="1"/>
          </p:cNvSpPr>
          <p:nvPr>
            <p:ph type="ctrTitle"/>
          </p:nvPr>
        </p:nvSpPr>
        <p:spPr/>
        <p:txBody>
          <a:bodyPr/>
          <a:lstStyle/>
          <a:p>
            <a:r>
              <a:rPr lang="en-US" dirty="0"/>
              <a:t>Improve NGS Database</a:t>
            </a:r>
          </a:p>
        </p:txBody>
      </p:sp>
      <p:sp>
        <p:nvSpPr>
          <p:cNvPr id="8" name="Subtitle 7">
            <a:extLst>
              <a:ext uri="{FF2B5EF4-FFF2-40B4-BE49-F238E27FC236}">
                <a16:creationId xmlns:a16="http://schemas.microsoft.com/office/drawing/2014/main" id="{5628B5FE-148D-43F5-ACDD-67257315735D}"/>
              </a:ext>
            </a:extLst>
          </p:cNvPr>
          <p:cNvSpPr>
            <a:spLocks noGrp="1"/>
          </p:cNvSpPr>
          <p:nvPr>
            <p:ph type="subTitle" idx="1"/>
          </p:nvPr>
        </p:nvSpPr>
        <p:spPr/>
        <p:txBody>
          <a:bodyPr/>
          <a:lstStyle/>
          <a:p>
            <a:r>
              <a:rPr lang="en-US" dirty="0"/>
              <a:t>Recovery Notes</a:t>
            </a:r>
          </a:p>
          <a:p>
            <a:r>
              <a:rPr lang="en-US" dirty="0"/>
              <a:t>OPUS Share</a:t>
            </a:r>
          </a:p>
          <a:p>
            <a:r>
              <a:rPr lang="en-US" dirty="0"/>
              <a:t>OPUS Projects</a:t>
            </a:r>
          </a:p>
          <a:p>
            <a:r>
              <a:rPr lang="en-US" dirty="0"/>
              <a:t>NCN (CORS) Contributor</a:t>
            </a:r>
          </a:p>
        </p:txBody>
      </p:sp>
      <p:sp>
        <p:nvSpPr>
          <p:cNvPr id="4" name="Date Placeholder 3">
            <a:extLst>
              <a:ext uri="{FF2B5EF4-FFF2-40B4-BE49-F238E27FC236}">
                <a16:creationId xmlns:a16="http://schemas.microsoft.com/office/drawing/2014/main" id="{9B8D8C24-5E48-4BE4-8DA5-F71A28C06ADD}"/>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EDB77D93-DD18-4A9D-8A65-94C0163E56D2}"/>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917A6B37-B6ED-4378-A60C-0E8DEF572652}"/>
              </a:ext>
            </a:extLst>
          </p:cNvPr>
          <p:cNvSpPr>
            <a:spLocks noGrp="1"/>
          </p:cNvSpPr>
          <p:nvPr>
            <p:ph type="sldNum" sz="quarter" idx="12"/>
          </p:nvPr>
        </p:nvSpPr>
        <p:spPr/>
        <p:txBody>
          <a:bodyPr/>
          <a:lstStyle/>
          <a:p>
            <a:pPr>
              <a:defRPr/>
            </a:pPr>
            <a:fld id="{A269A303-B593-45E6-8920-67DA3337AB25}" type="slidenum">
              <a:rPr lang="en-US" altLang="en-US" smtClean="0"/>
              <a:pPr>
                <a:defRPr/>
              </a:pPr>
              <a:t>30</a:t>
            </a:fld>
            <a:endParaRPr lang="en-US" altLang="en-US" dirty="0"/>
          </a:p>
        </p:txBody>
      </p:sp>
    </p:spTree>
    <p:extLst>
      <p:ext uri="{BB962C8B-B14F-4D97-AF65-F5344CB8AC3E}">
        <p14:creationId xmlns:p14="http://schemas.microsoft.com/office/powerpoint/2010/main" val="36760810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92A1E-991E-4107-BA66-3E81826A611C}"/>
              </a:ext>
            </a:extLst>
          </p:cNvPr>
          <p:cNvSpPr>
            <a:spLocks noGrp="1"/>
          </p:cNvSpPr>
          <p:nvPr>
            <p:ph type="title"/>
          </p:nvPr>
        </p:nvSpPr>
        <p:spPr/>
        <p:txBody>
          <a:bodyPr/>
          <a:lstStyle/>
          <a:p>
            <a:r>
              <a:rPr lang="en-US" dirty="0"/>
              <a:t>Improve NGS Database – Recovery Notes</a:t>
            </a:r>
          </a:p>
        </p:txBody>
      </p:sp>
      <p:sp>
        <p:nvSpPr>
          <p:cNvPr id="3" name="Content Placeholder 2">
            <a:extLst>
              <a:ext uri="{FF2B5EF4-FFF2-40B4-BE49-F238E27FC236}">
                <a16:creationId xmlns:a16="http://schemas.microsoft.com/office/drawing/2014/main" id="{79C2CD0D-6C1E-42D4-A14C-F160B5308CB0}"/>
              </a:ext>
            </a:extLst>
          </p:cNvPr>
          <p:cNvSpPr>
            <a:spLocks noGrp="1"/>
          </p:cNvSpPr>
          <p:nvPr>
            <p:ph idx="1"/>
          </p:nvPr>
        </p:nvSpPr>
        <p:spPr/>
        <p:txBody>
          <a:bodyPr/>
          <a:lstStyle/>
          <a:p>
            <a:r>
              <a:rPr lang="en-US" i="1" dirty="0">
                <a:solidFill>
                  <a:srgbClr val="FF0000"/>
                </a:solidFill>
              </a:rPr>
              <a:t>When you submit </a:t>
            </a:r>
            <a:r>
              <a:rPr lang="en-US" dirty="0"/>
              <a:t>a recovery note, </a:t>
            </a:r>
            <a:r>
              <a:rPr lang="en-US" i="1" dirty="0">
                <a:solidFill>
                  <a:srgbClr val="FF0000"/>
                </a:solidFill>
              </a:rPr>
              <a:t>you will improve </a:t>
            </a:r>
            <a:r>
              <a:rPr lang="en-US" dirty="0"/>
              <a:t>the NGS Database by:</a:t>
            </a:r>
          </a:p>
          <a:p>
            <a:pPr marL="471488" lvl="1" indent="-171450">
              <a:buFont typeface="Arial" panose="020B0604020202020204" pitchFamily="34" charset="0"/>
              <a:buChar char="•"/>
            </a:pPr>
            <a:r>
              <a:rPr lang="en-US" sz="2400" dirty="0"/>
              <a:t>Verifying the mark’s stamping</a:t>
            </a:r>
          </a:p>
          <a:p>
            <a:pPr marL="471488" lvl="1" indent="-171450">
              <a:buFont typeface="Arial" panose="020B0604020202020204" pitchFamily="34" charset="0"/>
              <a:buChar char="•"/>
            </a:pPr>
            <a:r>
              <a:rPr lang="en-US" sz="2400" dirty="0"/>
              <a:t>Updating mark’s condition and ties to local objects</a:t>
            </a:r>
          </a:p>
          <a:p>
            <a:pPr marL="471488" lvl="1" indent="-171450">
              <a:buFont typeface="Arial" panose="020B0604020202020204" pitchFamily="34" charset="0"/>
              <a:buChar char="•"/>
            </a:pPr>
            <a:r>
              <a:rPr lang="en-US" sz="2400" dirty="0"/>
              <a:t>Updating scaled lat/lon to handheld or better GPS location</a:t>
            </a:r>
          </a:p>
          <a:p>
            <a:pPr marL="471488" lvl="1" indent="-171450">
              <a:buFont typeface="Arial" panose="020B0604020202020204" pitchFamily="34" charset="0"/>
              <a:buChar char="•"/>
            </a:pPr>
            <a:r>
              <a:rPr lang="en-US" sz="2400" dirty="0"/>
              <a:t>Updating the “to reach” to reflect current road names and distances</a:t>
            </a:r>
          </a:p>
          <a:p>
            <a:pPr marL="471488" lvl="1" indent="-171450">
              <a:buFont typeface="Arial" panose="020B0604020202020204" pitchFamily="34" charset="0"/>
              <a:buChar char="•"/>
            </a:pPr>
            <a:r>
              <a:rPr lang="en-US" sz="2400" dirty="0"/>
              <a:t>Uploading digital photographs</a:t>
            </a:r>
          </a:p>
        </p:txBody>
      </p:sp>
      <p:sp>
        <p:nvSpPr>
          <p:cNvPr id="4" name="Date Placeholder 3">
            <a:extLst>
              <a:ext uri="{FF2B5EF4-FFF2-40B4-BE49-F238E27FC236}">
                <a16:creationId xmlns:a16="http://schemas.microsoft.com/office/drawing/2014/main" id="{1B2EE193-A003-40E9-A028-0AAF658094C3}"/>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82540A0E-051F-410B-9AA0-950FE72560E4}"/>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5C138802-259F-4939-BD05-FF38EE374C5E}"/>
              </a:ext>
            </a:extLst>
          </p:cNvPr>
          <p:cNvSpPr>
            <a:spLocks noGrp="1"/>
          </p:cNvSpPr>
          <p:nvPr>
            <p:ph type="sldNum" sz="quarter" idx="12"/>
          </p:nvPr>
        </p:nvSpPr>
        <p:spPr/>
        <p:txBody>
          <a:bodyPr/>
          <a:lstStyle/>
          <a:p>
            <a:pPr>
              <a:defRPr/>
            </a:pPr>
            <a:fld id="{A269A303-B593-45E6-8920-67DA3337AB25}" type="slidenum">
              <a:rPr lang="en-US" altLang="en-US" smtClean="0"/>
              <a:pPr>
                <a:defRPr/>
              </a:pPr>
              <a:t>31</a:t>
            </a:fld>
            <a:endParaRPr lang="en-US" altLang="en-US" dirty="0"/>
          </a:p>
        </p:txBody>
      </p:sp>
      <p:sp>
        <p:nvSpPr>
          <p:cNvPr id="7" name="TextBox 6">
            <a:extLst>
              <a:ext uri="{FF2B5EF4-FFF2-40B4-BE49-F238E27FC236}">
                <a16:creationId xmlns:a16="http://schemas.microsoft.com/office/drawing/2014/main" id="{8752197C-E90F-430E-88E9-D7C5E2034247}"/>
              </a:ext>
            </a:extLst>
          </p:cNvPr>
          <p:cNvSpPr txBox="1"/>
          <p:nvPr/>
        </p:nvSpPr>
        <p:spPr>
          <a:xfrm rot="20809342">
            <a:off x="3179425" y="5212540"/>
            <a:ext cx="4425164" cy="646331"/>
          </a:xfrm>
          <a:prstGeom prst="rect">
            <a:avLst/>
          </a:prstGeom>
          <a:noFill/>
        </p:spPr>
        <p:txBody>
          <a:bodyPr wrap="square" rtlCol="0">
            <a:spAutoFit/>
          </a:bodyPr>
          <a:lstStyle/>
          <a:p>
            <a:r>
              <a:rPr lang="en-US" i="1" dirty="0">
                <a:solidFill>
                  <a:srgbClr val="FF0000"/>
                </a:solidFill>
              </a:rPr>
              <a:t>No Recovery Note = No Improvement</a:t>
            </a:r>
          </a:p>
          <a:p>
            <a:r>
              <a:rPr lang="en-US" i="1" dirty="0">
                <a:solidFill>
                  <a:srgbClr val="FF0000"/>
                </a:solidFill>
              </a:rPr>
              <a:t>If you want it to be better, you have to help.</a:t>
            </a:r>
          </a:p>
        </p:txBody>
      </p:sp>
    </p:spTree>
    <p:extLst>
      <p:ext uri="{BB962C8B-B14F-4D97-AF65-F5344CB8AC3E}">
        <p14:creationId xmlns:p14="http://schemas.microsoft.com/office/powerpoint/2010/main" val="905113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2500"/>
                            </p:stCondLst>
                            <p:childTnLst>
                              <p:par>
                                <p:cTn id="13" presetID="22" presetClass="entr" presetSubtype="8" fill="hold" nodeType="afterEffect">
                                  <p:stCondLst>
                                    <p:cond delay="5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3500"/>
                            </p:stCondLst>
                            <p:childTnLst>
                              <p:par>
                                <p:cTn id="17" presetID="22" presetClass="entr" presetSubtype="8" fill="hold"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4500"/>
                            </p:stCondLst>
                            <p:childTnLst>
                              <p:par>
                                <p:cTn id="21" presetID="22" presetClass="entr" presetSubtype="8" fill="hold" nodeType="afterEffect">
                                  <p:stCondLst>
                                    <p:cond delay="5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par>
                          <p:cTn id="24" fill="hold">
                            <p:stCondLst>
                              <p:cond delay="5500"/>
                            </p:stCondLst>
                            <p:childTnLst>
                              <p:par>
                                <p:cTn id="25" presetID="22" presetClass="entr" presetSubtype="8" fill="hold" grpId="0" nodeType="after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92A1E-991E-4107-BA66-3E81826A611C}"/>
              </a:ext>
            </a:extLst>
          </p:cNvPr>
          <p:cNvSpPr>
            <a:spLocks noGrp="1"/>
          </p:cNvSpPr>
          <p:nvPr>
            <p:ph type="title"/>
          </p:nvPr>
        </p:nvSpPr>
        <p:spPr/>
        <p:txBody>
          <a:bodyPr/>
          <a:lstStyle/>
          <a:p>
            <a:r>
              <a:rPr lang="en-US" dirty="0"/>
              <a:t>After You Find a Mark – Submit Recovery Note</a:t>
            </a:r>
          </a:p>
        </p:txBody>
      </p:sp>
      <p:sp>
        <p:nvSpPr>
          <p:cNvPr id="3" name="Content Placeholder 2">
            <a:extLst>
              <a:ext uri="{FF2B5EF4-FFF2-40B4-BE49-F238E27FC236}">
                <a16:creationId xmlns:a16="http://schemas.microsoft.com/office/drawing/2014/main" id="{79C2CD0D-6C1E-42D4-A14C-F160B5308CB0}"/>
              </a:ext>
            </a:extLst>
          </p:cNvPr>
          <p:cNvSpPr>
            <a:spLocks noGrp="1"/>
          </p:cNvSpPr>
          <p:nvPr>
            <p:ph idx="1"/>
          </p:nvPr>
        </p:nvSpPr>
        <p:spPr/>
        <p:txBody>
          <a:bodyPr/>
          <a:lstStyle/>
          <a:p>
            <a:r>
              <a:rPr lang="en-US" dirty="0"/>
              <a:t>NGS will not know the current condition, location, nor status of any passive survey mark – unless YOU tell us!</a:t>
            </a:r>
          </a:p>
          <a:p>
            <a:r>
              <a:rPr lang="en-US" dirty="0"/>
              <a:t>We need </a:t>
            </a:r>
            <a:r>
              <a:rPr lang="en-US" i="1" dirty="0">
                <a:solidFill>
                  <a:srgbClr val="FF0000"/>
                </a:solidFill>
              </a:rPr>
              <a:t>Recovery Notes</a:t>
            </a:r>
          </a:p>
          <a:p>
            <a:r>
              <a:rPr lang="en-US" dirty="0"/>
              <a:t>Use any of these Tools to submit a recovery note</a:t>
            </a:r>
          </a:p>
          <a:p>
            <a:pPr lvl="1"/>
            <a:r>
              <a:rPr lang="en-US" dirty="0"/>
              <a:t>Online Recovery Tool</a:t>
            </a:r>
          </a:p>
          <a:p>
            <a:pPr lvl="1"/>
            <a:r>
              <a:rPr lang="en-US" dirty="0"/>
              <a:t>DSWorld</a:t>
            </a:r>
          </a:p>
          <a:p>
            <a:pPr lvl="1"/>
            <a:r>
              <a:rPr lang="en-US" dirty="0"/>
              <a:t>WinDesc (</a:t>
            </a:r>
            <a:r>
              <a:rPr lang="en-US" i="1" dirty="0"/>
              <a:t>note this is required in OPUS PROJECTS submissions</a:t>
            </a:r>
            <a:r>
              <a:rPr lang="en-US" dirty="0"/>
              <a:t>)</a:t>
            </a:r>
          </a:p>
        </p:txBody>
      </p:sp>
      <p:sp>
        <p:nvSpPr>
          <p:cNvPr id="4" name="Date Placeholder 3">
            <a:extLst>
              <a:ext uri="{FF2B5EF4-FFF2-40B4-BE49-F238E27FC236}">
                <a16:creationId xmlns:a16="http://schemas.microsoft.com/office/drawing/2014/main" id="{1B2EE193-A003-40E9-A028-0AAF658094C3}"/>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82540A0E-051F-410B-9AA0-950FE72560E4}"/>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5C138802-259F-4939-BD05-FF38EE374C5E}"/>
              </a:ext>
            </a:extLst>
          </p:cNvPr>
          <p:cNvSpPr>
            <a:spLocks noGrp="1"/>
          </p:cNvSpPr>
          <p:nvPr>
            <p:ph type="sldNum" sz="quarter" idx="12"/>
          </p:nvPr>
        </p:nvSpPr>
        <p:spPr/>
        <p:txBody>
          <a:bodyPr/>
          <a:lstStyle/>
          <a:p>
            <a:pPr>
              <a:defRPr/>
            </a:pPr>
            <a:fld id="{A269A303-B593-45E6-8920-67DA3337AB25}" type="slidenum">
              <a:rPr lang="en-US" altLang="en-US" smtClean="0"/>
              <a:pPr>
                <a:defRPr/>
              </a:pPr>
              <a:t>32</a:t>
            </a:fld>
            <a:endParaRPr lang="en-US" altLang="en-US" dirty="0"/>
          </a:p>
        </p:txBody>
      </p:sp>
      <p:pic>
        <p:nvPicPr>
          <p:cNvPr id="8" name="Picture 7">
            <a:extLst>
              <a:ext uri="{FF2B5EF4-FFF2-40B4-BE49-F238E27FC236}">
                <a16:creationId xmlns:a16="http://schemas.microsoft.com/office/drawing/2014/main" id="{318AF01C-2713-4B75-8763-50C100E98C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2390" y="4738603"/>
            <a:ext cx="1822317" cy="1535399"/>
          </a:xfrm>
          <a:prstGeom prst="rect">
            <a:avLst/>
          </a:prstGeom>
        </p:spPr>
      </p:pic>
      <p:pic>
        <p:nvPicPr>
          <p:cNvPr id="10" name="Picture 9">
            <a:extLst>
              <a:ext uri="{FF2B5EF4-FFF2-40B4-BE49-F238E27FC236}">
                <a16:creationId xmlns:a16="http://schemas.microsoft.com/office/drawing/2014/main" id="{F45760AF-2EFE-4F72-A737-B6CA0D8C8E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0800" y="4738603"/>
            <a:ext cx="3244532" cy="1539427"/>
          </a:xfrm>
          <a:prstGeom prst="rect">
            <a:avLst/>
          </a:prstGeom>
        </p:spPr>
      </p:pic>
      <p:pic>
        <p:nvPicPr>
          <p:cNvPr id="12" name="Picture 11">
            <a:extLst>
              <a:ext uri="{FF2B5EF4-FFF2-40B4-BE49-F238E27FC236}">
                <a16:creationId xmlns:a16="http://schemas.microsoft.com/office/drawing/2014/main" id="{313D9C09-5BCD-4045-9E56-0C981B9E72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19800" y="4738603"/>
            <a:ext cx="3092522" cy="658368"/>
          </a:xfrm>
          <a:prstGeom prst="rect">
            <a:avLst/>
          </a:prstGeom>
        </p:spPr>
      </p:pic>
      <p:sp>
        <p:nvSpPr>
          <p:cNvPr id="13" name="Arrow: Down 12">
            <a:extLst>
              <a:ext uri="{FF2B5EF4-FFF2-40B4-BE49-F238E27FC236}">
                <a16:creationId xmlns:a16="http://schemas.microsoft.com/office/drawing/2014/main" id="{7C120C22-5F08-4236-8A94-83979C25C1ED}"/>
              </a:ext>
            </a:extLst>
          </p:cNvPr>
          <p:cNvSpPr/>
          <p:nvPr/>
        </p:nvSpPr>
        <p:spPr>
          <a:xfrm rot="15682506">
            <a:off x="2246124" y="5174100"/>
            <a:ext cx="237168" cy="742726"/>
          </a:xfrm>
          <a:prstGeom prst="downArrow">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Down 13">
            <a:extLst>
              <a:ext uri="{FF2B5EF4-FFF2-40B4-BE49-F238E27FC236}">
                <a16:creationId xmlns:a16="http://schemas.microsoft.com/office/drawing/2014/main" id="{5D6C5570-7F2B-457C-98E1-2DEE0F170DA5}"/>
              </a:ext>
            </a:extLst>
          </p:cNvPr>
          <p:cNvSpPr/>
          <p:nvPr/>
        </p:nvSpPr>
        <p:spPr>
          <a:xfrm rot="15651182">
            <a:off x="4863010" y="4034416"/>
            <a:ext cx="237168" cy="2149291"/>
          </a:xfrm>
          <a:prstGeom prst="downArrow">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45F0AE05-624B-480E-A797-A3EF11B55085}"/>
              </a:ext>
            </a:extLst>
          </p:cNvPr>
          <p:cNvSpPr/>
          <p:nvPr/>
        </p:nvSpPr>
        <p:spPr>
          <a:xfrm>
            <a:off x="7620000" y="5347652"/>
            <a:ext cx="237168" cy="556895"/>
          </a:xfrm>
          <a:prstGeom prst="downArrow">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84415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64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92A1E-991E-4107-BA66-3E81826A611C}"/>
              </a:ext>
            </a:extLst>
          </p:cNvPr>
          <p:cNvSpPr>
            <a:spLocks noGrp="1"/>
          </p:cNvSpPr>
          <p:nvPr>
            <p:ph type="title"/>
          </p:nvPr>
        </p:nvSpPr>
        <p:spPr/>
        <p:txBody>
          <a:bodyPr/>
          <a:lstStyle/>
          <a:p>
            <a:pPr algn="l"/>
            <a:r>
              <a:rPr lang="en-US" dirty="0"/>
              <a:t>Online Recovery Tool</a:t>
            </a:r>
          </a:p>
        </p:txBody>
      </p:sp>
      <p:sp>
        <p:nvSpPr>
          <p:cNvPr id="3" name="Content Placeholder 2">
            <a:extLst>
              <a:ext uri="{FF2B5EF4-FFF2-40B4-BE49-F238E27FC236}">
                <a16:creationId xmlns:a16="http://schemas.microsoft.com/office/drawing/2014/main" id="{79C2CD0D-6C1E-42D4-A14C-F160B5308CB0}"/>
              </a:ext>
            </a:extLst>
          </p:cNvPr>
          <p:cNvSpPr>
            <a:spLocks noGrp="1"/>
          </p:cNvSpPr>
          <p:nvPr>
            <p:ph idx="1"/>
          </p:nvPr>
        </p:nvSpPr>
        <p:spPr>
          <a:xfrm>
            <a:off x="457200" y="1670026"/>
            <a:ext cx="3705225" cy="4297363"/>
          </a:xfrm>
        </p:spPr>
        <p:txBody>
          <a:bodyPr/>
          <a:lstStyle/>
          <a:p>
            <a:r>
              <a:rPr lang="en-US" dirty="0"/>
              <a:t>LITE version shown</a:t>
            </a:r>
          </a:p>
          <a:p>
            <a:pPr marL="0" indent="0">
              <a:buNone/>
            </a:pPr>
            <a:r>
              <a:rPr lang="en-US" sz="2000" dirty="0"/>
              <a:t>    (toggle for detailed version)</a:t>
            </a:r>
          </a:p>
          <a:p>
            <a:r>
              <a:rPr lang="en-US" dirty="0"/>
              <a:t>Fill in PID, make edits</a:t>
            </a:r>
          </a:p>
          <a:p>
            <a:endParaRPr lang="en-US" dirty="0"/>
          </a:p>
          <a:p>
            <a:r>
              <a:rPr lang="en-US" dirty="0"/>
              <a:t>Attach up to 6 photos</a:t>
            </a:r>
          </a:p>
          <a:p>
            <a:pPr lvl="1"/>
            <a:r>
              <a:rPr lang="en-US" dirty="0"/>
              <a:t>(1 close-up, 1 eye-level, &amp; 4 horizon)</a:t>
            </a:r>
          </a:p>
          <a:p>
            <a:r>
              <a:rPr lang="en-US" dirty="0"/>
              <a:t>Answer the </a:t>
            </a:r>
            <a:r>
              <a:rPr lang="en-US" i="1" dirty="0"/>
              <a:t>CAPTCHA</a:t>
            </a:r>
          </a:p>
          <a:p>
            <a:endParaRPr lang="en-US" dirty="0"/>
          </a:p>
          <a:p>
            <a:r>
              <a:rPr lang="en-US" dirty="0"/>
              <a:t>Submit</a:t>
            </a:r>
          </a:p>
          <a:p>
            <a:r>
              <a:rPr lang="en-US" dirty="0"/>
              <a:t>Approval ~ 20 days</a:t>
            </a:r>
          </a:p>
        </p:txBody>
      </p:sp>
      <p:sp>
        <p:nvSpPr>
          <p:cNvPr id="4" name="Date Placeholder 3">
            <a:extLst>
              <a:ext uri="{FF2B5EF4-FFF2-40B4-BE49-F238E27FC236}">
                <a16:creationId xmlns:a16="http://schemas.microsoft.com/office/drawing/2014/main" id="{1B2EE193-A003-40E9-A028-0AAF658094C3}"/>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82540A0E-051F-410B-9AA0-950FE72560E4}"/>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5C138802-259F-4939-BD05-FF38EE374C5E}"/>
              </a:ext>
            </a:extLst>
          </p:cNvPr>
          <p:cNvSpPr>
            <a:spLocks noGrp="1"/>
          </p:cNvSpPr>
          <p:nvPr>
            <p:ph type="sldNum" sz="quarter" idx="12"/>
          </p:nvPr>
        </p:nvSpPr>
        <p:spPr/>
        <p:txBody>
          <a:bodyPr/>
          <a:lstStyle/>
          <a:p>
            <a:pPr>
              <a:defRPr/>
            </a:pPr>
            <a:fld id="{A269A303-B593-45E6-8920-67DA3337AB25}" type="slidenum">
              <a:rPr lang="en-US" altLang="en-US" smtClean="0"/>
              <a:pPr>
                <a:defRPr/>
              </a:pPr>
              <a:t>33</a:t>
            </a:fld>
            <a:endParaRPr lang="en-US" altLang="en-US" dirty="0"/>
          </a:p>
        </p:txBody>
      </p:sp>
      <p:pic>
        <p:nvPicPr>
          <p:cNvPr id="8" name="Picture 7">
            <a:extLst>
              <a:ext uri="{FF2B5EF4-FFF2-40B4-BE49-F238E27FC236}">
                <a16:creationId xmlns:a16="http://schemas.microsoft.com/office/drawing/2014/main" id="{7B966ACD-C52B-4C3F-9993-864C64F59D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30022" y="470387"/>
            <a:ext cx="4731657" cy="1007326"/>
          </a:xfrm>
          <a:prstGeom prst="rect">
            <a:avLst/>
          </a:prstGeom>
        </p:spPr>
      </p:pic>
      <p:pic>
        <p:nvPicPr>
          <p:cNvPr id="10" name="Picture 9">
            <a:extLst>
              <a:ext uri="{FF2B5EF4-FFF2-40B4-BE49-F238E27FC236}">
                <a16:creationId xmlns:a16="http://schemas.microsoft.com/office/drawing/2014/main" id="{04FC989A-DDC0-4145-88FD-E66FE2F480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39772" y="1648684"/>
            <a:ext cx="4712158" cy="4252559"/>
          </a:xfrm>
          <a:prstGeom prst="rect">
            <a:avLst/>
          </a:prstGeom>
        </p:spPr>
      </p:pic>
      <p:cxnSp>
        <p:nvCxnSpPr>
          <p:cNvPr id="11" name="Straight Arrow Connector 10">
            <a:extLst>
              <a:ext uri="{FF2B5EF4-FFF2-40B4-BE49-F238E27FC236}">
                <a16:creationId xmlns:a16="http://schemas.microsoft.com/office/drawing/2014/main" id="{816D86BD-70B8-4B44-94F6-2E1E1A08F71A}"/>
              </a:ext>
            </a:extLst>
          </p:cNvPr>
          <p:cNvCxnSpPr>
            <a:cxnSpLocks/>
          </p:cNvCxnSpPr>
          <p:nvPr/>
        </p:nvCxnSpPr>
        <p:spPr>
          <a:xfrm>
            <a:off x="3369924" y="1921267"/>
            <a:ext cx="4982966" cy="1"/>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0E9550E-58F3-4F65-8CDF-BE620E768D54}"/>
              </a:ext>
            </a:extLst>
          </p:cNvPr>
          <p:cNvCxnSpPr>
            <a:cxnSpLocks/>
          </p:cNvCxnSpPr>
          <p:nvPr/>
        </p:nvCxnSpPr>
        <p:spPr>
          <a:xfrm>
            <a:off x="3590925" y="4222821"/>
            <a:ext cx="912495" cy="184262"/>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A706F9D-EB21-4F02-B6F1-D1F13699171B}"/>
              </a:ext>
            </a:extLst>
          </p:cNvPr>
          <p:cNvCxnSpPr>
            <a:cxnSpLocks/>
          </p:cNvCxnSpPr>
          <p:nvPr/>
        </p:nvCxnSpPr>
        <p:spPr>
          <a:xfrm>
            <a:off x="3590925" y="4862192"/>
            <a:ext cx="1072328" cy="528044"/>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9D2151A-C130-4900-9343-BBDFD8A82440}"/>
              </a:ext>
            </a:extLst>
          </p:cNvPr>
          <p:cNvCxnSpPr>
            <a:cxnSpLocks/>
          </p:cNvCxnSpPr>
          <p:nvPr/>
        </p:nvCxnSpPr>
        <p:spPr>
          <a:xfrm>
            <a:off x="1844040" y="5641909"/>
            <a:ext cx="2495732" cy="16522"/>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6B6CABC-E61F-4B36-A080-72105B8D14F9}"/>
              </a:ext>
            </a:extLst>
          </p:cNvPr>
          <p:cNvCxnSpPr>
            <a:cxnSpLocks/>
          </p:cNvCxnSpPr>
          <p:nvPr/>
        </p:nvCxnSpPr>
        <p:spPr>
          <a:xfrm flipV="1">
            <a:off x="3493477" y="2438971"/>
            <a:ext cx="1078523" cy="196208"/>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7" name="Arrow: Down 26">
            <a:extLst>
              <a:ext uri="{FF2B5EF4-FFF2-40B4-BE49-F238E27FC236}">
                <a16:creationId xmlns:a16="http://schemas.microsoft.com/office/drawing/2014/main" id="{980EF35C-29BA-4BF8-8170-9AD2F4C16EA1}"/>
              </a:ext>
            </a:extLst>
          </p:cNvPr>
          <p:cNvSpPr/>
          <p:nvPr/>
        </p:nvSpPr>
        <p:spPr>
          <a:xfrm>
            <a:off x="6110048" y="1067547"/>
            <a:ext cx="237168" cy="556895"/>
          </a:xfrm>
          <a:prstGeom prst="downArrow">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D362183-7668-4DCF-BFF2-93BD01B4FD5E}"/>
              </a:ext>
            </a:extLst>
          </p:cNvPr>
          <p:cNvSpPr txBox="1"/>
          <p:nvPr/>
        </p:nvSpPr>
        <p:spPr>
          <a:xfrm rot="20776796">
            <a:off x="5767299" y="4544262"/>
            <a:ext cx="3179591" cy="923330"/>
          </a:xfrm>
          <a:prstGeom prst="rect">
            <a:avLst/>
          </a:prstGeom>
          <a:solidFill>
            <a:srgbClr val="FF0000">
              <a:alpha val="50000"/>
            </a:srgbClr>
          </a:solidFill>
          <a:ln w="25400">
            <a:solidFill>
              <a:schemeClr val="accent1"/>
            </a:solidFill>
          </a:ln>
        </p:spPr>
        <p:txBody>
          <a:bodyPr wrap="square" rtlCol="0">
            <a:spAutoFit/>
          </a:bodyPr>
          <a:lstStyle/>
          <a:p>
            <a:r>
              <a:rPr lang="en-US" b="1" i="1" dirty="0">
                <a:solidFill>
                  <a:schemeClr val="bg1"/>
                </a:solidFill>
              </a:rPr>
              <a:t>The Online Recovery Tool is “mobile browser-capable”, </a:t>
            </a:r>
          </a:p>
          <a:p>
            <a:r>
              <a:rPr lang="en-US" b="1" i="1" dirty="0">
                <a:solidFill>
                  <a:schemeClr val="bg1"/>
                </a:solidFill>
              </a:rPr>
              <a:t>but is not a stand-alone “app”.</a:t>
            </a:r>
          </a:p>
        </p:txBody>
      </p:sp>
    </p:spTree>
    <p:extLst>
      <p:ext uri="{BB962C8B-B14F-4D97-AF65-F5344CB8AC3E}">
        <p14:creationId xmlns:p14="http://schemas.microsoft.com/office/powerpoint/2010/main" val="2523406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par>
                          <p:cTn id="8" fill="hold">
                            <p:stCondLst>
                              <p:cond delay="750"/>
                            </p:stCondLst>
                            <p:childTnLst>
                              <p:par>
                                <p:cTn id="9" presetID="22" presetClass="entr" presetSubtype="8" fill="hold" nodeType="afterEffect">
                                  <p:stCondLst>
                                    <p:cond delay="25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500"/>
                            </p:stCondLst>
                            <p:childTnLst>
                              <p:par>
                                <p:cTn id="13" presetID="22" presetClass="entr" presetSubtype="8" fill="hold" nodeType="afterEffect">
                                  <p:stCondLst>
                                    <p:cond delay="25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2250"/>
                            </p:stCondLst>
                            <p:childTnLst>
                              <p:par>
                                <p:cTn id="17" presetID="22" presetClass="entr" presetSubtype="8" fill="hold" nodeType="after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3000"/>
                            </p:stCondLst>
                            <p:childTnLst>
                              <p:par>
                                <p:cTn id="21" presetID="22" presetClass="entr" presetSubtype="8" fill="hold" nodeType="after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3750"/>
                            </p:stCondLst>
                            <p:childTnLst>
                              <p:par>
                                <p:cTn id="25" presetID="22" presetClass="entr" presetSubtype="8" fill="hold" nodeType="afterEffect">
                                  <p:stCondLst>
                                    <p:cond delay="25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4500"/>
                            </p:stCondLst>
                            <p:childTnLst>
                              <p:par>
                                <p:cTn id="29" presetID="22" presetClass="entr" presetSubtype="8" fill="hold" grpId="0" nodeType="afterEffect">
                                  <p:stCondLst>
                                    <p:cond delay="350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92A1E-991E-4107-BA66-3E81826A611C}"/>
              </a:ext>
            </a:extLst>
          </p:cNvPr>
          <p:cNvSpPr>
            <a:spLocks noGrp="1"/>
          </p:cNvSpPr>
          <p:nvPr>
            <p:ph type="title"/>
          </p:nvPr>
        </p:nvSpPr>
        <p:spPr/>
        <p:txBody>
          <a:bodyPr/>
          <a:lstStyle/>
          <a:p>
            <a:r>
              <a:rPr lang="en-US" dirty="0"/>
              <a:t>DSWorld</a:t>
            </a:r>
          </a:p>
        </p:txBody>
      </p:sp>
      <p:sp>
        <p:nvSpPr>
          <p:cNvPr id="4" name="Date Placeholder 3">
            <a:extLst>
              <a:ext uri="{FF2B5EF4-FFF2-40B4-BE49-F238E27FC236}">
                <a16:creationId xmlns:a16="http://schemas.microsoft.com/office/drawing/2014/main" id="{1B2EE193-A003-40E9-A028-0AAF658094C3}"/>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82540A0E-051F-410B-9AA0-950FE72560E4}"/>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5C138802-259F-4939-BD05-FF38EE374C5E}"/>
              </a:ext>
            </a:extLst>
          </p:cNvPr>
          <p:cNvSpPr>
            <a:spLocks noGrp="1"/>
          </p:cNvSpPr>
          <p:nvPr>
            <p:ph type="sldNum" sz="quarter" idx="12"/>
          </p:nvPr>
        </p:nvSpPr>
        <p:spPr/>
        <p:txBody>
          <a:bodyPr/>
          <a:lstStyle/>
          <a:p>
            <a:pPr>
              <a:defRPr/>
            </a:pPr>
            <a:fld id="{A269A303-B593-45E6-8920-67DA3337AB25}" type="slidenum">
              <a:rPr lang="en-US" altLang="en-US" smtClean="0"/>
              <a:pPr>
                <a:defRPr/>
              </a:pPr>
              <a:t>34</a:t>
            </a:fld>
            <a:endParaRPr lang="en-US" altLang="en-US" dirty="0"/>
          </a:p>
        </p:txBody>
      </p:sp>
      <p:pic>
        <p:nvPicPr>
          <p:cNvPr id="10" name="Picture 9">
            <a:extLst>
              <a:ext uri="{FF2B5EF4-FFF2-40B4-BE49-F238E27FC236}">
                <a16:creationId xmlns:a16="http://schemas.microsoft.com/office/drawing/2014/main" id="{72B0D4E9-A9D6-4E75-889F-0149ED718D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105" y="1394223"/>
            <a:ext cx="4655765" cy="2663785"/>
          </a:xfrm>
          <a:prstGeom prst="rect">
            <a:avLst/>
          </a:prstGeom>
        </p:spPr>
      </p:pic>
      <p:pic>
        <p:nvPicPr>
          <p:cNvPr id="8" name="Content Placeholder 7">
            <a:extLst>
              <a:ext uri="{FF2B5EF4-FFF2-40B4-BE49-F238E27FC236}">
                <a16:creationId xmlns:a16="http://schemas.microsoft.com/office/drawing/2014/main" id="{9DC0D583-65AA-450F-881C-383AACE16BBE}"/>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4004370" y="3015281"/>
            <a:ext cx="5097659" cy="2310143"/>
          </a:xfrm>
        </p:spPr>
      </p:pic>
      <p:sp>
        <p:nvSpPr>
          <p:cNvPr id="11" name="Arrow: Down 10">
            <a:extLst>
              <a:ext uri="{FF2B5EF4-FFF2-40B4-BE49-F238E27FC236}">
                <a16:creationId xmlns:a16="http://schemas.microsoft.com/office/drawing/2014/main" id="{65EA2DEA-CD0C-4143-B9A4-55BA51FED209}"/>
              </a:ext>
            </a:extLst>
          </p:cNvPr>
          <p:cNvSpPr/>
          <p:nvPr/>
        </p:nvSpPr>
        <p:spPr>
          <a:xfrm rot="16740546">
            <a:off x="3581334" y="2685013"/>
            <a:ext cx="237168" cy="742726"/>
          </a:xfrm>
          <a:prstGeom prst="downArrow">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Down 11">
            <a:extLst>
              <a:ext uri="{FF2B5EF4-FFF2-40B4-BE49-F238E27FC236}">
                <a16:creationId xmlns:a16="http://schemas.microsoft.com/office/drawing/2014/main" id="{3AB4F804-8C98-4276-B06D-3D84459812F0}"/>
              </a:ext>
            </a:extLst>
          </p:cNvPr>
          <p:cNvSpPr/>
          <p:nvPr/>
        </p:nvSpPr>
        <p:spPr>
          <a:xfrm>
            <a:off x="1927196" y="1869288"/>
            <a:ext cx="237168" cy="742726"/>
          </a:xfrm>
          <a:prstGeom prst="downArrow">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22E125D-8B58-4640-B686-D0379A147895}"/>
              </a:ext>
            </a:extLst>
          </p:cNvPr>
          <p:cNvSpPr txBox="1"/>
          <p:nvPr/>
        </p:nvSpPr>
        <p:spPr>
          <a:xfrm>
            <a:off x="5112965" y="1388285"/>
            <a:ext cx="3603724" cy="1569660"/>
          </a:xfrm>
          <a:prstGeom prst="rect">
            <a:avLst/>
          </a:prstGeom>
          <a:noFill/>
        </p:spPr>
        <p:txBody>
          <a:bodyPr wrap="square" rtlCol="0">
            <a:spAutoFit/>
          </a:bodyPr>
          <a:lstStyle/>
          <a:p>
            <a:r>
              <a:rPr lang="en-US" sz="2400" dirty="0"/>
              <a:t>Upload:</a:t>
            </a:r>
          </a:p>
          <a:p>
            <a:pPr marL="342900" indent="-342900">
              <a:buFont typeface="Arial" panose="020B0604020202020204" pitchFamily="34" charset="0"/>
              <a:buChar char="•"/>
            </a:pPr>
            <a:r>
              <a:rPr lang="en-US" sz="2400" dirty="0"/>
              <a:t>Recovery Report</a:t>
            </a:r>
          </a:p>
          <a:p>
            <a:pPr marL="342900" indent="-342900">
              <a:buFont typeface="Arial" panose="020B0604020202020204" pitchFamily="34" charset="0"/>
              <a:buChar char="•"/>
            </a:pPr>
            <a:r>
              <a:rPr lang="en-US" sz="2400" dirty="0"/>
              <a:t>Digital Photographs</a:t>
            </a:r>
          </a:p>
          <a:p>
            <a:r>
              <a:rPr lang="en-US" sz="2400" dirty="0"/>
              <a:t>Approval ~ 20 days</a:t>
            </a:r>
          </a:p>
        </p:txBody>
      </p:sp>
    </p:spTree>
    <p:extLst>
      <p:ext uri="{BB962C8B-B14F-4D97-AF65-F5344CB8AC3E}">
        <p14:creationId xmlns:p14="http://schemas.microsoft.com/office/powerpoint/2010/main" val="917597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92A1E-991E-4107-BA66-3E81826A611C}"/>
              </a:ext>
            </a:extLst>
          </p:cNvPr>
          <p:cNvSpPr>
            <a:spLocks noGrp="1"/>
          </p:cNvSpPr>
          <p:nvPr>
            <p:ph type="title"/>
          </p:nvPr>
        </p:nvSpPr>
        <p:spPr/>
        <p:txBody>
          <a:bodyPr/>
          <a:lstStyle/>
          <a:p>
            <a:r>
              <a:rPr lang="en-US" dirty="0"/>
              <a:t>WinDesc</a:t>
            </a:r>
          </a:p>
        </p:txBody>
      </p:sp>
      <p:sp>
        <p:nvSpPr>
          <p:cNvPr id="3" name="Content Placeholder 2">
            <a:extLst>
              <a:ext uri="{FF2B5EF4-FFF2-40B4-BE49-F238E27FC236}">
                <a16:creationId xmlns:a16="http://schemas.microsoft.com/office/drawing/2014/main" id="{79C2CD0D-6C1E-42D4-A14C-F160B5308CB0}"/>
              </a:ext>
            </a:extLst>
          </p:cNvPr>
          <p:cNvSpPr>
            <a:spLocks noGrp="1"/>
          </p:cNvSpPr>
          <p:nvPr>
            <p:ph idx="1"/>
          </p:nvPr>
        </p:nvSpPr>
        <p:spPr/>
        <p:txBody>
          <a:bodyPr/>
          <a:lstStyle/>
          <a:p>
            <a:r>
              <a:rPr lang="en-US" dirty="0"/>
              <a:t>Recovery Notes can be submitted using WinDesc, </a:t>
            </a:r>
          </a:p>
          <a:p>
            <a:pPr lvl="1"/>
            <a:r>
              <a:rPr lang="en-US" dirty="0"/>
              <a:t>But, NGS prefers the Online Mark Recovery Form.</a:t>
            </a:r>
          </a:p>
          <a:p>
            <a:r>
              <a:rPr lang="en-US" dirty="0"/>
              <a:t>WinDesc is required when submitting projects via OPUS PROJECTS</a:t>
            </a:r>
          </a:p>
          <a:p>
            <a:endParaRPr lang="en-US" dirty="0"/>
          </a:p>
        </p:txBody>
      </p:sp>
      <p:sp>
        <p:nvSpPr>
          <p:cNvPr id="4" name="Date Placeholder 3">
            <a:extLst>
              <a:ext uri="{FF2B5EF4-FFF2-40B4-BE49-F238E27FC236}">
                <a16:creationId xmlns:a16="http://schemas.microsoft.com/office/drawing/2014/main" id="{1B2EE193-A003-40E9-A028-0AAF658094C3}"/>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82540A0E-051F-410B-9AA0-950FE72560E4}"/>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5C138802-259F-4939-BD05-FF38EE374C5E}"/>
              </a:ext>
            </a:extLst>
          </p:cNvPr>
          <p:cNvSpPr>
            <a:spLocks noGrp="1"/>
          </p:cNvSpPr>
          <p:nvPr>
            <p:ph type="sldNum" sz="quarter" idx="12"/>
          </p:nvPr>
        </p:nvSpPr>
        <p:spPr/>
        <p:txBody>
          <a:bodyPr/>
          <a:lstStyle/>
          <a:p>
            <a:pPr>
              <a:defRPr/>
            </a:pPr>
            <a:fld id="{A269A303-B593-45E6-8920-67DA3337AB25}" type="slidenum">
              <a:rPr lang="en-US" altLang="en-US" smtClean="0"/>
              <a:pPr>
                <a:defRPr/>
              </a:pPr>
              <a:t>35</a:t>
            </a:fld>
            <a:endParaRPr lang="en-US" altLang="en-US" dirty="0"/>
          </a:p>
        </p:txBody>
      </p:sp>
      <p:pic>
        <p:nvPicPr>
          <p:cNvPr id="8" name="Picture 7">
            <a:extLst>
              <a:ext uri="{FF2B5EF4-FFF2-40B4-BE49-F238E27FC236}">
                <a16:creationId xmlns:a16="http://schemas.microsoft.com/office/drawing/2014/main" id="{167DCD2B-5076-4CBD-AF60-FB7098D68B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382179"/>
            <a:ext cx="5029200" cy="2827440"/>
          </a:xfrm>
          <a:prstGeom prst="rect">
            <a:avLst/>
          </a:prstGeom>
        </p:spPr>
      </p:pic>
    </p:spTree>
    <p:extLst>
      <p:ext uri="{BB962C8B-B14F-4D97-AF65-F5344CB8AC3E}">
        <p14:creationId xmlns:p14="http://schemas.microsoft.com/office/powerpoint/2010/main" val="219283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92A1E-991E-4107-BA66-3E81826A611C}"/>
              </a:ext>
            </a:extLst>
          </p:cNvPr>
          <p:cNvSpPr>
            <a:spLocks noGrp="1"/>
          </p:cNvSpPr>
          <p:nvPr>
            <p:ph type="title"/>
          </p:nvPr>
        </p:nvSpPr>
        <p:spPr>
          <a:xfrm>
            <a:off x="457200" y="459388"/>
            <a:ext cx="8229600" cy="1143000"/>
          </a:xfrm>
        </p:spPr>
        <p:txBody>
          <a:bodyPr/>
          <a:lstStyle/>
          <a:p>
            <a:r>
              <a:rPr lang="en-US" dirty="0"/>
              <a:t>Improve NGS Database – OPUS SHARE</a:t>
            </a:r>
          </a:p>
        </p:txBody>
      </p:sp>
      <p:sp>
        <p:nvSpPr>
          <p:cNvPr id="3" name="Content Placeholder 2">
            <a:extLst>
              <a:ext uri="{FF2B5EF4-FFF2-40B4-BE49-F238E27FC236}">
                <a16:creationId xmlns:a16="http://schemas.microsoft.com/office/drawing/2014/main" id="{79C2CD0D-6C1E-42D4-A14C-F160B5308CB0}"/>
              </a:ext>
            </a:extLst>
          </p:cNvPr>
          <p:cNvSpPr>
            <a:spLocks noGrp="1"/>
          </p:cNvSpPr>
          <p:nvPr>
            <p:ph idx="1"/>
          </p:nvPr>
        </p:nvSpPr>
        <p:spPr/>
        <p:txBody>
          <a:bodyPr/>
          <a:lstStyle/>
          <a:p>
            <a:r>
              <a:rPr lang="en-US" dirty="0"/>
              <a:t>You can improve the NGS’ knowledge base and improve certain tools by submitting one or more OPUS SHARE’s on recovered marks.   NGS will use the data to:</a:t>
            </a:r>
          </a:p>
          <a:p>
            <a:pPr lvl="1"/>
            <a:r>
              <a:rPr lang="en-US" dirty="0"/>
              <a:t>Verify/improve geoid models</a:t>
            </a:r>
          </a:p>
          <a:p>
            <a:pPr lvl="1"/>
            <a:r>
              <a:rPr lang="en-US" dirty="0"/>
              <a:t>Contribute to vertical datum transformation tool</a:t>
            </a:r>
          </a:p>
          <a:p>
            <a:r>
              <a:rPr lang="en-US" dirty="0"/>
              <a:t>See OPUS SHARE’s  “about” page</a:t>
            </a:r>
          </a:p>
          <a:p>
            <a:pPr lvl="1"/>
            <a:r>
              <a:rPr lang="en-US" i="1" dirty="0"/>
              <a:t>sharing your OPUS solution</a:t>
            </a:r>
          </a:p>
        </p:txBody>
      </p:sp>
      <p:sp>
        <p:nvSpPr>
          <p:cNvPr id="4" name="Date Placeholder 3">
            <a:extLst>
              <a:ext uri="{FF2B5EF4-FFF2-40B4-BE49-F238E27FC236}">
                <a16:creationId xmlns:a16="http://schemas.microsoft.com/office/drawing/2014/main" id="{1B2EE193-A003-40E9-A028-0AAF658094C3}"/>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82540A0E-051F-410B-9AA0-950FE72560E4}"/>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5C138802-259F-4939-BD05-FF38EE374C5E}"/>
              </a:ext>
            </a:extLst>
          </p:cNvPr>
          <p:cNvSpPr>
            <a:spLocks noGrp="1"/>
          </p:cNvSpPr>
          <p:nvPr>
            <p:ph type="sldNum" sz="quarter" idx="12"/>
          </p:nvPr>
        </p:nvSpPr>
        <p:spPr/>
        <p:txBody>
          <a:bodyPr/>
          <a:lstStyle/>
          <a:p>
            <a:pPr>
              <a:defRPr/>
            </a:pPr>
            <a:fld id="{A269A303-B593-45E6-8920-67DA3337AB25}" type="slidenum">
              <a:rPr lang="en-US" altLang="en-US" smtClean="0"/>
              <a:pPr>
                <a:defRPr/>
              </a:pPr>
              <a:t>36</a:t>
            </a:fld>
            <a:endParaRPr lang="en-US" altLang="en-US" dirty="0"/>
          </a:p>
        </p:txBody>
      </p:sp>
      <p:pic>
        <p:nvPicPr>
          <p:cNvPr id="8" name="Picture 7">
            <a:extLst>
              <a:ext uri="{FF2B5EF4-FFF2-40B4-BE49-F238E27FC236}">
                <a16:creationId xmlns:a16="http://schemas.microsoft.com/office/drawing/2014/main" id="{52F05043-B02F-44BC-AC11-9981DA8E678D}"/>
              </a:ext>
            </a:extLst>
          </p:cNvPr>
          <p:cNvPicPr>
            <a:picLocks noChangeAspect="1"/>
          </p:cNvPicPr>
          <p:nvPr/>
        </p:nvPicPr>
        <p:blipFill>
          <a:blip r:embed="rId3"/>
          <a:stretch>
            <a:fillRect/>
          </a:stretch>
        </p:blipFill>
        <p:spPr>
          <a:xfrm>
            <a:off x="563143" y="4740754"/>
            <a:ext cx="2428571" cy="1371429"/>
          </a:xfrm>
          <a:prstGeom prst="rect">
            <a:avLst/>
          </a:prstGeom>
        </p:spPr>
      </p:pic>
      <p:pic>
        <p:nvPicPr>
          <p:cNvPr id="10" name="Picture 9">
            <a:extLst>
              <a:ext uri="{FF2B5EF4-FFF2-40B4-BE49-F238E27FC236}">
                <a16:creationId xmlns:a16="http://schemas.microsoft.com/office/drawing/2014/main" id="{63D78FB8-F015-42E1-BFCA-7C4711550062}"/>
              </a:ext>
            </a:extLst>
          </p:cNvPr>
          <p:cNvPicPr>
            <a:picLocks noChangeAspect="1"/>
          </p:cNvPicPr>
          <p:nvPr/>
        </p:nvPicPr>
        <p:blipFill>
          <a:blip r:embed="rId4"/>
          <a:stretch>
            <a:fillRect/>
          </a:stretch>
        </p:blipFill>
        <p:spPr>
          <a:xfrm>
            <a:off x="3481514" y="4562012"/>
            <a:ext cx="1438095" cy="1828571"/>
          </a:xfrm>
          <a:prstGeom prst="rect">
            <a:avLst/>
          </a:prstGeom>
        </p:spPr>
      </p:pic>
      <p:pic>
        <p:nvPicPr>
          <p:cNvPr id="12" name="Picture 11">
            <a:extLst>
              <a:ext uri="{FF2B5EF4-FFF2-40B4-BE49-F238E27FC236}">
                <a16:creationId xmlns:a16="http://schemas.microsoft.com/office/drawing/2014/main" id="{4A9E565E-D16F-4EF2-9CDD-454BD79E18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09409" y="3856883"/>
            <a:ext cx="2895600" cy="2682031"/>
          </a:xfrm>
          <a:prstGeom prst="rect">
            <a:avLst/>
          </a:prstGeom>
        </p:spPr>
      </p:pic>
      <p:sp>
        <p:nvSpPr>
          <p:cNvPr id="13" name="Arrow: Down 12">
            <a:extLst>
              <a:ext uri="{FF2B5EF4-FFF2-40B4-BE49-F238E27FC236}">
                <a16:creationId xmlns:a16="http://schemas.microsoft.com/office/drawing/2014/main" id="{D99EC872-22F8-4A0B-B637-4CF26C7C1E3B}"/>
              </a:ext>
            </a:extLst>
          </p:cNvPr>
          <p:cNvSpPr/>
          <p:nvPr/>
        </p:nvSpPr>
        <p:spPr>
          <a:xfrm rot="16200000">
            <a:off x="2979073" y="4936521"/>
            <a:ext cx="237168" cy="742726"/>
          </a:xfrm>
          <a:prstGeom prst="downArrow">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Down 13">
            <a:extLst>
              <a:ext uri="{FF2B5EF4-FFF2-40B4-BE49-F238E27FC236}">
                <a16:creationId xmlns:a16="http://schemas.microsoft.com/office/drawing/2014/main" id="{74E99E27-0F4E-4C44-B0EE-7E84389635C3}"/>
              </a:ext>
            </a:extLst>
          </p:cNvPr>
          <p:cNvSpPr/>
          <p:nvPr/>
        </p:nvSpPr>
        <p:spPr>
          <a:xfrm rot="16200000">
            <a:off x="4747673" y="4761499"/>
            <a:ext cx="237168" cy="1092767"/>
          </a:xfrm>
          <a:prstGeom prst="downArrow">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40167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92A1E-991E-4107-BA66-3E81826A611C}"/>
              </a:ext>
            </a:extLst>
          </p:cNvPr>
          <p:cNvSpPr>
            <a:spLocks noGrp="1"/>
          </p:cNvSpPr>
          <p:nvPr>
            <p:ph type="title"/>
          </p:nvPr>
        </p:nvSpPr>
        <p:spPr/>
        <p:txBody>
          <a:bodyPr/>
          <a:lstStyle/>
          <a:p>
            <a:r>
              <a:rPr lang="en-US" dirty="0"/>
              <a:t>Improve NGS Database – OPUS SHARE</a:t>
            </a:r>
          </a:p>
        </p:txBody>
      </p:sp>
      <p:sp>
        <p:nvSpPr>
          <p:cNvPr id="3" name="Content Placeholder 2">
            <a:extLst>
              <a:ext uri="{FF2B5EF4-FFF2-40B4-BE49-F238E27FC236}">
                <a16:creationId xmlns:a16="http://schemas.microsoft.com/office/drawing/2014/main" id="{79C2CD0D-6C1E-42D4-A14C-F160B5308CB0}"/>
              </a:ext>
            </a:extLst>
          </p:cNvPr>
          <p:cNvSpPr>
            <a:spLocks noGrp="1"/>
          </p:cNvSpPr>
          <p:nvPr>
            <p:ph idx="1"/>
          </p:nvPr>
        </p:nvSpPr>
        <p:spPr/>
        <p:txBody>
          <a:bodyPr/>
          <a:lstStyle/>
          <a:p>
            <a:r>
              <a:rPr lang="en-US" dirty="0"/>
              <a:t>Read requirements for OPUS SHARE</a:t>
            </a:r>
          </a:p>
          <a:p>
            <a:r>
              <a:rPr lang="en-US" dirty="0"/>
              <a:t>Watch the 10 minute video </a:t>
            </a:r>
          </a:p>
          <a:p>
            <a:pPr lvl="1"/>
            <a:r>
              <a:rPr lang="en-US" dirty="0"/>
              <a:t>“How to Submit an OPUS Share Observation” tutorial.</a:t>
            </a:r>
          </a:p>
          <a:p>
            <a:pPr lvl="1"/>
            <a:r>
              <a:rPr lang="en-US" sz="2000" dirty="0">
                <a:solidFill>
                  <a:srgbClr val="FF0000"/>
                </a:solidFill>
              </a:rPr>
              <a:t>https://geodesy.noaa.gov/corbin/class_description/opus-share-tutorial/</a:t>
            </a:r>
          </a:p>
        </p:txBody>
      </p:sp>
      <p:sp>
        <p:nvSpPr>
          <p:cNvPr id="4" name="Date Placeholder 3">
            <a:extLst>
              <a:ext uri="{FF2B5EF4-FFF2-40B4-BE49-F238E27FC236}">
                <a16:creationId xmlns:a16="http://schemas.microsoft.com/office/drawing/2014/main" id="{1B2EE193-A003-40E9-A028-0AAF658094C3}"/>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82540A0E-051F-410B-9AA0-950FE72560E4}"/>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5C138802-259F-4939-BD05-FF38EE374C5E}"/>
              </a:ext>
            </a:extLst>
          </p:cNvPr>
          <p:cNvSpPr>
            <a:spLocks noGrp="1"/>
          </p:cNvSpPr>
          <p:nvPr>
            <p:ph type="sldNum" sz="quarter" idx="12"/>
          </p:nvPr>
        </p:nvSpPr>
        <p:spPr/>
        <p:txBody>
          <a:bodyPr/>
          <a:lstStyle/>
          <a:p>
            <a:pPr>
              <a:defRPr/>
            </a:pPr>
            <a:fld id="{A269A303-B593-45E6-8920-67DA3337AB25}" type="slidenum">
              <a:rPr lang="en-US" altLang="en-US" smtClean="0"/>
              <a:pPr>
                <a:defRPr/>
              </a:pPr>
              <a:t>37</a:t>
            </a:fld>
            <a:endParaRPr lang="en-US" altLang="en-US" dirty="0"/>
          </a:p>
        </p:txBody>
      </p:sp>
      <p:pic>
        <p:nvPicPr>
          <p:cNvPr id="8" name="Picture 7">
            <a:extLst>
              <a:ext uri="{FF2B5EF4-FFF2-40B4-BE49-F238E27FC236}">
                <a16:creationId xmlns:a16="http://schemas.microsoft.com/office/drawing/2014/main" id="{9EBA6F92-E005-4EE8-AA25-FD4DC6B1B1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51207" y="3546476"/>
            <a:ext cx="4441586" cy="2894014"/>
          </a:xfrm>
          <a:prstGeom prst="rect">
            <a:avLst/>
          </a:prstGeom>
        </p:spPr>
      </p:pic>
    </p:spTree>
    <p:extLst>
      <p:ext uri="{BB962C8B-B14F-4D97-AF65-F5344CB8AC3E}">
        <p14:creationId xmlns:p14="http://schemas.microsoft.com/office/powerpoint/2010/main" val="36360803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9EFE8-09FC-4BBE-90CE-F36AC170118F}"/>
              </a:ext>
            </a:extLst>
          </p:cNvPr>
          <p:cNvSpPr>
            <a:spLocks noGrp="1"/>
          </p:cNvSpPr>
          <p:nvPr>
            <p:ph type="title"/>
          </p:nvPr>
        </p:nvSpPr>
        <p:spPr/>
        <p:txBody>
          <a:bodyPr/>
          <a:lstStyle/>
          <a:p>
            <a:r>
              <a:rPr lang="en-US" dirty="0"/>
              <a:t>Improve NGS Database – OPUS PROJECTS</a:t>
            </a:r>
          </a:p>
        </p:txBody>
      </p:sp>
      <p:sp>
        <p:nvSpPr>
          <p:cNvPr id="3" name="Content Placeholder 2">
            <a:extLst>
              <a:ext uri="{FF2B5EF4-FFF2-40B4-BE49-F238E27FC236}">
                <a16:creationId xmlns:a16="http://schemas.microsoft.com/office/drawing/2014/main" id="{10DCEAEE-5D76-43F5-A8F4-D631A6484111}"/>
              </a:ext>
            </a:extLst>
          </p:cNvPr>
          <p:cNvSpPr>
            <a:spLocks noGrp="1"/>
          </p:cNvSpPr>
          <p:nvPr>
            <p:ph idx="1"/>
          </p:nvPr>
        </p:nvSpPr>
        <p:spPr/>
        <p:txBody>
          <a:bodyPr/>
          <a:lstStyle/>
          <a:p>
            <a:r>
              <a:rPr lang="en-US" dirty="0">
                <a:solidFill>
                  <a:srgbClr val="FF0000"/>
                </a:solidFill>
              </a:rPr>
              <a:t>OPUS PROJECTS </a:t>
            </a:r>
            <a:r>
              <a:rPr lang="en-US" dirty="0"/>
              <a:t>is a major new release by NGS in June 2021</a:t>
            </a:r>
          </a:p>
          <a:p>
            <a:endParaRPr lang="en-US" dirty="0"/>
          </a:p>
          <a:p>
            <a:r>
              <a:rPr lang="en-US" dirty="0"/>
              <a:t>Using OPUS PROJECTS, users can submit their survey projects to NGS.</a:t>
            </a:r>
          </a:p>
          <a:p>
            <a:pPr lvl="1"/>
            <a:r>
              <a:rPr lang="en-US" dirty="0"/>
              <a:t>If submitted, reviewed, and accepted, your survey may be published on datasheets.</a:t>
            </a:r>
          </a:p>
          <a:p>
            <a:pPr lvl="1"/>
            <a:endParaRPr lang="en-US" dirty="0"/>
          </a:p>
          <a:p>
            <a:pPr lvl="1"/>
            <a:endParaRPr lang="en-US" dirty="0"/>
          </a:p>
          <a:p>
            <a:pPr lvl="1"/>
            <a:endParaRPr lang="en-US" dirty="0"/>
          </a:p>
        </p:txBody>
      </p:sp>
      <p:sp>
        <p:nvSpPr>
          <p:cNvPr id="4" name="Date Placeholder 3">
            <a:extLst>
              <a:ext uri="{FF2B5EF4-FFF2-40B4-BE49-F238E27FC236}">
                <a16:creationId xmlns:a16="http://schemas.microsoft.com/office/drawing/2014/main" id="{9898D24D-106A-476A-9592-423D085B9F13}"/>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653E9A77-F549-4287-A31C-734BE60970BF}"/>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49C3001C-1072-4F4E-A6AD-8E6A48647B43}"/>
              </a:ext>
            </a:extLst>
          </p:cNvPr>
          <p:cNvSpPr>
            <a:spLocks noGrp="1"/>
          </p:cNvSpPr>
          <p:nvPr>
            <p:ph type="sldNum" sz="quarter" idx="12"/>
          </p:nvPr>
        </p:nvSpPr>
        <p:spPr/>
        <p:txBody>
          <a:bodyPr/>
          <a:lstStyle/>
          <a:p>
            <a:pPr>
              <a:defRPr/>
            </a:pPr>
            <a:fld id="{A269A303-B593-45E6-8920-67DA3337AB25}" type="slidenum">
              <a:rPr lang="en-US" altLang="en-US" smtClean="0"/>
              <a:pPr>
                <a:defRPr/>
              </a:pPr>
              <a:t>38</a:t>
            </a:fld>
            <a:endParaRPr lang="en-US" altLang="en-US" dirty="0"/>
          </a:p>
        </p:txBody>
      </p:sp>
    </p:spTree>
    <p:extLst>
      <p:ext uri="{BB962C8B-B14F-4D97-AF65-F5344CB8AC3E}">
        <p14:creationId xmlns:p14="http://schemas.microsoft.com/office/powerpoint/2010/main" val="1050581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53768-D256-4AAF-AFE9-61E0F084F0AE}"/>
              </a:ext>
            </a:extLst>
          </p:cNvPr>
          <p:cNvSpPr>
            <a:spLocks noGrp="1"/>
          </p:cNvSpPr>
          <p:nvPr>
            <p:ph type="title"/>
          </p:nvPr>
        </p:nvSpPr>
        <p:spPr/>
        <p:txBody>
          <a:bodyPr/>
          <a:lstStyle/>
          <a:p>
            <a:r>
              <a:rPr lang="en-US" dirty="0"/>
              <a:t>Improve NGS Database – OPUS PROJECTS</a:t>
            </a:r>
          </a:p>
        </p:txBody>
      </p:sp>
      <p:sp>
        <p:nvSpPr>
          <p:cNvPr id="15" name="Content Placeholder 14">
            <a:extLst>
              <a:ext uri="{FF2B5EF4-FFF2-40B4-BE49-F238E27FC236}">
                <a16:creationId xmlns:a16="http://schemas.microsoft.com/office/drawing/2014/main" id="{24027D9D-0EE9-40B6-B29A-DA5476FA6D6F}"/>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8C831EC7-CF71-4F05-B87C-8937C093E5D9}"/>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C00177EF-57D7-44BC-9344-0D296C756A46}"/>
              </a:ext>
            </a:extLst>
          </p:cNvPr>
          <p:cNvSpPr>
            <a:spLocks noGrp="1"/>
          </p:cNvSpPr>
          <p:nvPr>
            <p:ph type="ftr" sz="quarter" idx="11"/>
          </p:nvPr>
        </p:nvSpPr>
        <p:spPr/>
        <p:txBody>
          <a:bodyPr/>
          <a:lstStyle/>
          <a:p>
            <a:pPr>
              <a:defRPr/>
            </a:pPr>
            <a:r>
              <a:rPr lang="en-US"/>
              <a:t>Paving the Road to the Future NSRS</a:t>
            </a:r>
            <a:endParaRPr lang="en-US" dirty="0"/>
          </a:p>
        </p:txBody>
      </p:sp>
      <p:sp>
        <p:nvSpPr>
          <p:cNvPr id="6" name="Slide Number Placeholder 5">
            <a:extLst>
              <a:ext uri="{FF2B5EF4-FFF2-40B4-BE49-F238E27FC236}">
                <a16:creationId xmlns:a16="http://schemas.microsoft.com/office/drawing/2014/main" id="{ECC431FF-AE85-4E00-875D-732C41205850}"/>
              </a:ext>
            </a:extLst>
          </p:cNvPr>
          <p:cNvSpPr>
            <a:spLocks noGrp="1"/>
          </p:cNvSpPr>
          <p:nvPr>
            <p:ph type="sldNum" sz="quarter" idx="12"/>
          </p:nvPr>
        </p:nvSpPr>
        <p:spPr/>
        <p:txBody>
          <a:bodyPr/>
          <a:lstStyle/>
          <a:p>
            <a:pPr>
              <a:defRPr/>
            </a:pPr>
            <a:fld id="{A269A303-B593-45E6-8920-67DA3337AB25}" type="slidenum">
              <a:rPr lang="en-US" altLang="en-US" smtClean="0"/>
              <a:pPr>
                <a:defRPr/>
              </a:pPr>
              <a:t>39</a:t>
            </a:fld>
            <a:endParaRPr lang="en-US" altLang="en-US" dirty="0"/>
          </a:p>
        </p:txBody>
      </p:sp>
      <p:pic>
        <p:nvPicPr>
          <p:cNvPr id="10" name="Picture 9">
            <a:extLst>
              <a:ext uri="{FF2B5EF4-FFF2-40B4-BE49-F238E27FC236}">
                <a16:creationId xmlns:a16="http://schemas.microsoft.com/office/drawing/2014/main" id="{6967FEBA-EC35-436D-A9CC-CE4EA7C790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79079"/>
            <a:ext cx="9144000" cy="4577273"/>
          </a:xfrm>
          <a:prstGeom prst="rect">
            <a:avLst/>
          </a:prstGeom>
        </p:spPr>
      </p:pic>
      <p:sp>
        <p:nvSpPr>
          <p:cNvPr id="11" name="TextBox 10">
            <a:extLst>
              <a:ext uri="{FF2B5EF4-FFF2-40B4-BE49-F238E27FC236}">
                <a16:creationId xmlns:a16="http://schemas.microsoft.com/office/drawing/2014/main" id="{F6ED1692-F70F-4B0E-B95C-54512046F155}"/>
              </a:ext>
            </a:extLst>
          </p:cNvPr>
          <p:cNvSpPr txBox="1"/>
          <p:nvPr/>
        </p:nvSpPr>
        <p:spPr>
          <a:xfrm>
            <a:off x="1773382" y="1327280"/>
            <a:ext cx="5597236" cy="461665"/>
          </a:xfrm>
          <a:prstGeom prst="rect">
            <a:avLst/>
          </a:prstGeom>
          <a:noFill/>
        </p:spPr>
        <p:txBody>
          <a:bodyPr wrap="square" rtlCol="0">
            <a:spAutoFit/>
          </a:bodyPr>
          <a:lstStyle/>
          <a:p>
            <a:r>
              <a:rPr lang="en-US" sz="2400" dirty="0">
                <a:solidFill>
                  <a:srgbClr val="FF0000"/>
                </a:solidFill>
              </a:rPr>
              <a:t>The OPUS PROJECTS 4.0 interface screen</a:t>
            </a:r>
          </a:p>
        </p:txBody>
      </p:sp>
      <p:pic>
        <p:nvPicPr>
          <p:cNvPr id="13" name="Picture 12">
            <a:extLst>
              <a:ext uri="{FF2B5EF4-FFF2-40B4-BE49-F238E27FC236}">
                <a16:creationId xmlns:a16="http://schemas.microsoft.com/office/drawing/2014/main" id="{B2532023-4EA4-499C-BF05-20D5C2DEE8B5}"/>
              </a:ext>
            </a:extLst>
          </p:cNvPr>
          <p:cNvPicPr>
            <a:picLocks noChangeAspect="1"/>
          </p:cNvPicPr>
          <p:nvPr/>
        </p:nvPicPr>
        <p:blipFill>
          <a:blip r:embed="rId4"/>
          <a:stretch>
            <a:fillRect/>
          </a:stretch>
        </p:blipFill>
        <p:spPr>
          <a:xfrm>
            <a:off x="925966" y="3284226"/>
            <a:ext cx="1085714" cy="2590476"/>
          </a:xfrm>
          <a:prstGeom prst="rect">
            <a:avLst/>
          </a:prstGeom>
        </p:spPr>
      </p:pic>
      <p:sp>
        <p:nvSpPr>
          <p:cNvPr id="14" name="Arrow: Down 13">
            <a:extLst>
              <a:ext uri="{FF2B5EF4-FFF2-40B4-BE49-F238E27FC236}">
                <a16:creationId xmlns:a16="http://schemas.microsoft.com/office/drawing/2014/main" id="{72B30839-8AF3-4A89-90F8-FE3F8B0B4220}"/>
              </a:ext>
            </a:extLst>
          </p:cNvPr>
          <p:cNvSpPr/>
          <p:nvPr/>
        </p:nvSpPr>
        <p:spPr>
          <a:xfrm rot="5400000">
            <a:off x="2392523" y="4887121"/>
            <a:ext cx="252253" cy="1013940"/>
          </a:xfrm>
          <a:prstGeom prst="downArrow">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6445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39D56-9155-4F31-B85A-2B9086099406}"/>
              </a:ext>
            </a:extLst>
          </p:cNvPr>
          <p:cNvSpPr>
            <a:spLocks noGrp="1"/>
          </p:cNvSpPr>
          <p:nvPr>
            <p:ph type="title"/>
          </p:nvPr>
        </p:nvSpPr>
        <p:spPr/>
        <p:txBody>
          <a:bodyPr/>
          <a:lstStyle/>
          <a:p>
            <a:r>
              <a:rPr lang="en-US" dirty="0"/>
              <a:t>Guide toward online NGS Tools</a:t>
            </a:r>
          </a:p>
        </p:txBody>
      </p:sp>
      <p:sp>
        <p:nvSpPr>
          <p:cNvPr id="3" name="Content Placeholder 2">
            <a:extLst>
              <a:ext uri="{FF2B5EF4-FFF2-40B4-BE49-F238E27FC236}">
                <a16:creationId xmlns:a16="http://schemas.microsoft.com/office/drawing/2014/main" id="{860305CC-5B31-486F-9D45-29A0CD3C646D}"/>
              </a:ext>
            </a:extLst>
          </p:cNvPr>
          <p:cNvSpPr>
            <a:spLocks noGrp="1"/>
          </p:cNvSpPr>
          <p:nvPr>
            <p:ph idx="1"/>
          </p:nvPr>
        </p:nvSpPr>
        <p:spPr/>
        <p:txBody>
          <a:bodyPr/>
          <a:lstStyle/>
          <a:p>
            <a:r>
              <a:rPr lang="en-US" dirty="0"/>
              <a:t>The presentation will be a guide to the </a:t>
            </a:r>
            <a:r>
              <a:rPr lang="en-US" i="1" dirty="0">
                <a:solidFill>
                  <a:srgbClr val="FF0000"/>
                </a:solidFill>
              </a:rPr>
              <a:t>location and content </a:t>
            </a:r>
            <a:r>
              <a:rPr lang="en-US" dirty="0"/>
              <a:t>of the many online NGS Tools.</a:t>
            </a:r>
          </a:p>
          <a:p>
            <a:endParaRPr lang="en-US" dirty="0"/>
          </a:p>
          <a:p>
            <a:r>
              <a:rPr lang="en-US" dirty="0"/>
              <a:t>The scope will not allow for in-depth exploration of any single tool, since NGS is focusing on making sure you have </a:t>
            </a:r>
            <a:r>
              <a:rPr lang="en-US" i="1" dirty="0">
                <a:solidFill>
                  <a:srgbClr val="FF0000"/>
                </a:solidFill>
              </a:rPr>
              <a:t>on-demand resources for self-training</a:t>
            </a:r>
            <a:r>
              <a:rPr lang="en-US" dirty="0"/>
              <a:t>.</a:t>
            </a:r>
          </a:p>
          <a:p>
            <a:endParaRPr lang="en-US" dirty="0"/>
          </a:p>
          <a:p>
            <a:r>
              <a:rPr lang="en-US" dirty="0"/>
              <a:t>My goal is that you will learn about the </a:t>
            </a:r>
            <a:r>
              <a:rPr lang="en-US" u="sng" dirty="0">
                <a:solidFill>
                  <a:srgbClr val="FF0000"/>
                </a:solidFill>
              </a:rPr>
              <a:t>existence</a:t>
            </a:r>
            <a:r>
              <a:rPr lang="en-US" dirty="0">
                <a:solidFill>
                  <a:srgbClr val="FF0000"/>
                </a:solidFill>
              </a:rPr>
              <a:t> </a:t>
            </a:r>
            <a:r>
              <a:rPr lang="en-US" dirty="0"/>
              <a:t>and the</a:t>
            </a:r>
            <a:r>
              <a:rPr lang="en-US" dirty="0">
                <a:solidFill>
                  <a:srgbClr val="FF0000"/>
                </a:solidFill>
              </a:rPr>
              <a:t> </a:t>
            </a:r>
            <a:r>
              <a:rPr lang="en-US" u="sng" dirty="0">
                <a:solidFill>
                  <a:srgbClr val="FF0000"/>
                </a:solidFill>
              </a:rPr>
              <a:t>location</a:t>
            </a:r>
            <a:r>
              <a:rPr lang="en-US" dirty="0">
                <a:solidFill>
                  <a:srgbClr val="FF0000"/>
                </a:solidFill>
              </a:rPr>
              <a:t> </a:t>
            </a:r>
            <a:r>
              <a:rPr lang="en-US" dirty="0"/>
              <a:t>of the </a:t>
            </a:r>
            <a:r>
              <a:rPr lang="en-US" i="1" dirty="0">
                <a:solidFill>
                  <a:srgbClr val="FF0000"/>
                </a:solidFill>
              </a:rPr>
              <a:t>tools you need </a:t>
            </a:r>
            <a:r>
              <a:rPr lang="en-US" dirty="0"/>
              <a:t>for your job.</a:t>
            </a:r>
          </a:p>
        </p:txBody>
      </p:sp>
      <p:sp>
        <p:nvSpPr>
          <p:cNvPr id="4" name="Date Placeholder 3">
            <a:extLst>
              <a:ext uri="{FF2B5EF4-FFF2-40B4-BE49-F238E27FC236}">
                <a16:creationId xmlns:a16="http://schemas.microsoft.com/office/drawing/2014/main" id="{FC450A1E-3E6E-4967-97A9-6A6980B13654}"/>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95439CD9-99FE-4873-BE3C-D57778D893D3}"/>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4E27EB43-73B0-423B-8F06-D75C2285FA7A}"/>
              </a:ext>
            </a:extLst>
          </p:cNvPr>
          <p:cNvSpPr>
            <a:spLocks noGrp="1"/>
          </p:cNvSpPr>
          <p:nvPr>
            <p:ph type="sldNum" sz="quarter" idx="12"/>
          </p:nvPr>
        </p:nvSpPr>
        <p:spPr/>
        <p:txBody>
          <a:bodyPr/>
          <a:lstStyle/>
          <a:p>
            <a:pPr>
              <a:defRPr/>
            </a:pPr>
            <a:fld id="{A269A303-B593-45E6-8920-67DA3337AB25}" type="slidenum">
              <a:rPr lang="en-US" altLang="en-US" smtClean="0"/>
              <a:pPr>
                <a:defRPr/>
              </a:pPr>
              <a:t>4</a:t>
            </a:fld>
            <a:endParaRPr lang="en-US" altLang="en-US" dirty="0"/>
          </a:p>
        </p:txBody>
      </p:sp>
    </p:spTree>
    <p:extLst>
      <p:ext uri="{BB962C8B-B14F-4D97-AF65-F5344CB8AC3E}">
        <p14:creationId xmlns:p14="http://schemas.microsoft.com/office/powerpoint/2010/main" val="14192872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CA1DB-AC94-4C8C-935B-401A78A74E91}"/>
              </a:ext>
            </a:extLst>
          </p:cNvPr>
          <p:cNvSpPr>
            <a:spLocks noGrp="1"/>
          </p:cNvSpPr>
          <p:nvPr>
            <p:ph type="title"/>
          </p:nvPr>
        </p:nvSpPr>
        <p:spPr/>
        <p:txBody>
          <a:bodyPr/>
          <a:lstStyle/>
          <a:p>
            <a:r>
              <a:rPr lang="en-US" dirty="0"/>
              <a:t>Improve NGS Database – OPUS PROJECTS</a:t>
            </a:r>
          </a:p>
        </p:txBody>
      </p:sp>
      <p:sp>
        <p:nvSpPr>
          <p:cNvPr id="3" name="Content Placeholder 2">
            <a:extLst>
              <a:ext uri="{FF2B5EF4-FFF2-40B4-BE49-F238E27FC236}">
                <a16:creationId xmlns:a16="http://schemas.microsoft.com/office/drawing/2014/main" id="{60C0A7E3-4FE2-4118-9BFD-4FC6E4AC9167}"/>
              </a:ext>
            </a:extLst>
          </p:cNvPr>
          <p:cNvSpPr>
            <a:spLocks noGrp="1"/>
          </p:cNvSpPr>
          <p:nvPr>
            <p:ph idx="1"/>
          </p:nvPr>
        </p:nvSpPr>
        <p:spPr/>
        <p:txBody>
          <a:bodyPr/>
          <a:lstStyle/>
          <a:p>
            <a:r>
              <a:rPr lang="en-US" dirty="0"/>
              <a:t>OPUS PROJECTS can be used to process multiple observations on a single mark or on multiple marks, and give users more control over how the survey is tied to the NSRS.</a:t>
            </a:r>
          </a:p>
          <a:p>
            <a:pPr lvl="1"/>
            <a:r>
              <a:rPr lang="en-US" dirty="0"/>
              <a:t>Choose “Submit to NGS” to create </a:t>
            </a:r>
            <a:r>
              <a:rPr lang="en-US" dirty="0">
                <a:solidFill>
                  <a:srgbClr val="FF0000"/>
                </a:solidFill>
              </a:rPr>
              <a:t>new</a:t>
            </a:r>
            <a:r>
              <a:rPr lang="en-US" dirty="0"/>
              <a:t> geodetic control</a:t>
            </a:r>
          </a:p>
          <a:p>
            <a:pPr lvl="1"/>
            <a:r>
              <a:rPr lang="en-US" dirty="0"/>
              <a:t>Replaces “bluebook” procedures and software</a:t>
            </a:r>
          </a:p>
          <a:p>
            <a:pPr lvl="1"/>
            <a:r>
              <a:rPr lang="en-US" dirty="0"/>
              <a:t>Some training is needed.</a:t>
            </a:r>
          </a:p>
        </p:txBody>
      </p:sp>
      <p:sp>
        <p:nvSpPr>
          <p:cNvPr id="4" name="Date Placeholder 3">
            <a:extLst>
              <a:ext uri="{FF2B5EF4-FFF2-40B4-BE49-F238E27FC236}">
                <a16:creationId xmlns:a16="http://schemas.microsoft.com/office/drawing/2014/main" id="{DF693C05-404C-4795-BF5C-A209D329A32C}"/>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48C803E1-52AA-4C7D-918B-6764E4D5D2FE}"/>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2C9CB356-A9F5-4DFD-89FB-AB4F643B3621}"/>
              </a:ext>
            </a:extLst>
          </p:cNvPr>
          <p:cNvSpPr>
            <a:spLocks noGrp="1"/>
          </p:cNvSpPr>
          <p:nvPr>
            <p:ph type="sldNum" sz="quarter" idx="12"/>
          </p:nvPr>
        </p:nvSpPr>
        <p:spPr/>
        <p:txBody>
          <a:bodyPr/>
          <a:lstStyle/>
          <a:p>
            <a:pPr>
              <a:defRPr/>
            </a:pPr>
            <a:fld id="{A269A303-B593-45E6-8920-67DA3337AB25}" type="slidenum">
              <a:rPr lang="en-US" altLang="en-US" smtClean="0"/>
              <a:pPr>
                <a:defRPr/>
              </a:pPr>
              <a:t>40</a:t>
            </a:fld>
            <a:endParaRPr lang="en-US" altLang="en-US" dirty="0"/>
          </a:p>
        </p:txBody>
      </p:sp>
      <p:sp>
        <p:nvSpPr>
          <p:cNvPr id="7" name="Star: 5 Points 6">
            <a:extLst>
              <a:ext uri="{FF2B5EF4-FFF2-40B4-BE49-F238E27FC236}">
                <a16:creationId xmlns:a16="http://schemas.microsoft.com/office/drawing/2014/main" id="{3F4563B0-97FD-4BDB-8F5D-72B9F7799C89}"/>
              </a:ext>
            </a:extLst>
          </p:cNvPr>
          <p:cNvSpPr/>
          <p:nvPr/>
        </p:nvSpPr>
        <p:spPr>
          <a:xfrm rot="20960990">
            <a:off x="6212403" y="3848656"/>
            <a:ext cx="2628554" cy="2329313"/>
          </a:xfrm>
          <a:prstGeom prst="star5">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New!</a:t>
            </a:r>
          </a:p>
        </p:txBody>
      </p:sp>
    </p:spTree>
    <p:extLst>
      <p:ext uri="{BB962C8B-B14F-4D97-AF65-F5344CB8AC3E}">
        <p14:creationId xmlns:p14="http://schemas.microsoft.com/office/powerpoint/2010/main" val="3469300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CA1DB-AC94-4C8C-935B-401A78A74E91}"/>
              </a:ext>
            </a:extLst>
          </p:cNvPr>
          <p:cNvSpPr>
            <a:spLocks noGrp="1"/>
          </p:cNvSpPr>
          <p:nvPr>
            <p:ph type="title"/>
          </p:nvPr>
        </p:nvSpPr>
        <p:spPr/>
        <p:txBody>
          <a:bodyPr/>
          <a:lstStyle/>
          <a:p>
            <a:r>
              <a:rPr lang="en-US" dirty="0"/>
              <a:t>Improve NGS Database – OPUS PROJECTS</a:t>
            </a:r>
          </a:p>
        </p:txBody>
      </p:sp>
      <p:sp>
        <p:nvSpPr>
          <p:cNvPr id="3" name="Content Placeholder 2">
            <a:extLst>
              <a:ext uri="{FF2B5EF4-FFF2-40B4-BE49-F238E27FC236}">
                <a16:creationId xmlns:a16="http://schemas.microsoft.com/office/drawing/2014/main" id="{60C0A7E3-4FE2-4118-9BFD-4FC6E4AC9167}"/>
              </a:ext>
            </a:extLst>
          </p:cNvPr>
          <p:cNvSpPr>
            <a:spLocks noGrp="1"/>
          </p:cNvSpPr>
          <p:nvPr>
            <p:ph idx="1"/>
          </p:nvPr>
        </p:nvSpPr>
        <p:spPr>
          <a:xfrm>
            <a:off x="457200" y="1828801"/>
            <a:ext cx="8229600" cy="4297363"/>
          </a:xfrm>
        </p:spPr>
        <p:txBody>
          <a:bodyPr/>
          <a:lstStyle/>
          <a:p>
            <a:r>
              <a:rPr lang="en-US" dirty="0">
                <a:solidFill>
                  <a:srgbClr val="FF0000"/>
                </a:solidFill>
              </a:rPr>
              <a:t>OPUS PROJECTS </a:t>
            </a:r>
            <a:r>
              <a:rPr lang="en-US" dirty="0"/>
              <a:t>training links</a:t>
            </a:r>
          </a:p>
          <a:p>
            <a:pPr lvl="1"/>
            <a:r>
              <a:rPr lang="en-US" dirty="0"/>
              <a:t>See “What is OPUS PROJECTS” video by Dan Martin, NGS Advisor in Northeast Region (11.5 minutes)</a:t>
            </a:r>
          </a:p>
          <a:p>
            <a:pPr lvl="2"/>
            <a:r>
              <a:rPr lang="en-US" i="1" dirty="0">
                <a:solidFill>
                  <a:srgbClr val="FF0000"/>
                </a:solidFill>
              </a:rPr>
              <a:t>https://geodesy.noaa.gov/corbin/class_description/What_is_OPUS_Projects2.shtml</a:t>
            </a:r>
          </a:p>
          <a:p>
            <a:pPr lvl="1"/>
            <a:r>
              <a:rPr lang="en-US" dirty="0"/>
              <a:t>See “OPUS Projects Manager's Training Videos” (2.5 hours)</a:t>
            </a:r>
          </a:p>
          <a:p>
            <a:pPr lvl="2"/>
            <a:r>
              <a:rPr lang="en-US" i="1" dirty="0">
                <a:solidFill>
                  <a:srgbClr val="FF0000"/>
                </a:solidFill>
              </a:rPr>
              <a:t>https://geodesy.noaa.gov/optrainingvideos/</a:t>
            </a:r>
          </a:p>
          <a:p>
            <a:pPr lvl="1"/>
            <a:r>
              <a:rPr lang="en-US" dirty="0"/>
              <a:t>Also register for free online class at NGS Testing and Training Center</a:t>
            </a:r>
          </a:p>
          <a:p>
            <a:pPr lvl="2"/>
            <a:r>
              <a:rPr lang="en-US" i="1" dirty="0">
                <a:solidFill>
                  <a:srgbClr val="FF0000"/>
                </a:solidFill>
              </a:rPr>
              <a:t>https://www.ngs.noaa.gov/corbin/index.shtml</a:t>
            </a:r>
          </a:p>
          <a:p>
            <a:endParaRPr lang="en-US" dirty="0"/>
          </a:p>
        </p:txBody>
      </p:sp>
      <p:sp>
        <p:nvSpPr>
          <p:cNvPr id="4" name="Date Placeholder 3">
            <a:extLst>
              <a:ext uri="{FF2B5EF4-FFF2-40B4-BE49-F238E27FC236}">
                <a16:creationId xmlns:a16="http://schemas.microsoft.com/office/drawing/2014/main" id="{DF693C05-404C-4795-BF5C-A209D329A32C}"/>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48C803E1-52AA-4C7D-918B-6764E4D5D2FE}"/>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2C9CB356-A9F5-4DFD-89FB-AB4F643B3621}"/>
              </a:ext>
            </a:extLst>
          </p:cNvPr>
          <p:cNvSpPr>
            <a:spLocks noGrp="1"/>
          </p:cNvSpPr>
          <p:nvPr>
            <p:ph type="sldNum" sz="quarter" idx="12"/>
          </p:nvPr>
        </p:nvSpPr>
        <p:spPr/>
        <p:txBody>
          <a:bodyPr/>
          <a:lstStyle/>
          <a:p>
            <a:pPr>
              <a:defRPr/>
            </a:pPr>
            <a:fld id="{A269A303-B593-45E6-8920-67DA3337AB25}" type="slidenum">
              <a:rPr lang="en-US" altLang="en-US" smtClean="0"/>
              <a:pPr>
                <a:defRPr/>
              </a:pPr>
              <a:t>41</a:t>
            </a:fld>
            <a:endParaRPr lang="en-US" altLang="en-US" dirty="0"/>
          </a:p>
        </p:txBody>
      </p:sp>
      <p:pic>
        <p:nvPicPr>
          <p:cNvPr id="7" name="Picture 6">
            <a:extLst>
              <a:ext uri="{FF2B5EF4-FFF2-40B4-BE49-F238E27FC236}">
                <a16:creationId xmlns:a16="http://schemas.microsoft.com/office/drawing/2014/main" id="{6F85B9A1-24A5-4FD3-97ED-6375FD7B76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9066" y="4445000"/>
            <a:ext cx="2607733" cy="1955800"/>
          </a:xfrm>
          <a:prstGeom prst="rect">
            <a:avLst/>
          </a:prstGeom>
        </p:spPr>
      </p:pic>
    </p:spTree>
    <p:extLst>
      <p:ext uri="{BB962C8B-B14F-4D97-AF65-F5344CB8AC3E}">
        <p14:creationId xmlns:p14="http://schemas.microsoft.com/office/powerpoint/2010/main" val="2569339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92A1E-991E-4107-BA66-3E81826A611C}"/>
              </a:ext>
            </a:extLst>
          </p:cNvPr>
          <p:cNvSpPr>
            <a:spLocks noGrp="1"/>
          </p:cNvSpPr>
          <p:nvPr>
            <p:ph type="title"/>
          </p:nvPr>
        </p:nvSpPr>
        <p:spPr/>
        <p:txBody>
          <a:bodyPr/>
          <a:lstStyle/>
          <a:p>
            <a:r>
              <a:rPr lang="en-US" dirty="0"/>
              <a:t>OPUS Home Page</a:t>
            </a:r>
          </a:p>
        </p:txBody>
      </p:sp>
      <p:sp>
        <p:nvSpPr>
          <p:cNvPr id="3" name="Content Placeholder 2">
            <a:extLst>
              <a:ext uri="{FF2B5EF4-FFF2-40B4-BE49-F238E27FC236}">
                <a16:creationId xmlns:a16="http://schemas.microsoft.com/office/drawing/2014/main" id="{79C2CD0D-6C1E-42D4-A14C-F160B5308CB0}"/>
              </a:ext>
            </a:extLst>
          </p:cNvPr>
          <p:cNvSpPr>
            <a:spLocks noGrp="1"/>
          </p:cNvSpPr>
          <p:nvPr>
            <p:ph idx="1"/>
          </p:nvPr>
        </p:nvSpPr>
        <p:spPr/>
        <p:txBody>
          <a:bodyPr/>
          <a:lstStyle/>
          <a:p>
            <a:r>
              <a:rPr lang="en-US" dirty="0"/>
              <a:t>All OPUS actions begin at OPUS home page</a:t>
            </a:r>
          </a:p>
          <a:p>
            <a:r>
              <a:rPr lang="en-US" dirty="0"/>
              <a:t>About OPUS</a:t>
            </a:r>
          </a:p>
          <a:p>
            <a:r>
              <a:rPr lang="en-US" dirty="0"/>
              <a:t>OPUS Static</a:t>
            </a:r>
          </a:p>
          <a:p>
            <a:r>
              <a:rPr lang="en-US" dirty="0"/>
              <a:t>OPUS Rapid Static</a:t>
            </a:r>
          </a:p>
          <a:p>
            <a:r>
              <a:rPr lang="en-US" dirty="0"/>
              <a:t>OPUS Share</a:t>
            </a:r>
          </a:p>
          <a:p>
            <a:r>
              <a:rPr lang="en-US" dirty="0"/>
              <a:t>OPUS Projects</a:t>
            </a:r>
          </a:p>
          <a:p>
            <a:r>
              <a:rPr lang="en-US" dirty="0"/>
              <a:t>View Shared Solutions</a:t>
            </a:r>
          </a:p>
          <a:p>
            <a:r>
              <a:rPr lang="en-US" dirty="0"/>
              <a:t>OPUS Today status bars</a:t>
            </a:r>
          </a:p>
        </p:txBody>
      </p:sp>
      <p:sp>
        <p:nvSpPr>
          <p:cNvPr id="4" name="Date Placeholder 3">
            <a:extLst>
              <a:ext uri="{FF2B5EF4-FFF2-40B4-BE49-F238E27FC236}">
                <a16:creationId xmlns:a16="http://schemas.microsoft.com/office/drawing/2014/main" id="{1B2EE193-A003-40E9-A028-0AAF658094C3}"/>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82540A0E-051F-410B-9AA0-950FE72560E4}"/>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5C138802-259F-4939-BD05-FF38EE374C5E}"/>
              </a:ext>
            </a:extLst>
          </p:cNvPr>
          <p:cNvSpPr>
            <a:spLocks noGrp="1"/>
          </p:cNvSpPr>
          <p:nvPr>
            <p:ph type="sldNum" sz="quarter" idx="12"/>
          </p:nvPr>
        </p:nvSpPr>
        <p:spPr/>
        <p:txBody>
          <a:bodyPr/>
          <a:lstStyle/>
          <a:p>
            <a:pPr>
              <a:defRPr/>
            </a:pPr>
            <a:fld id="{A269A303-B593-45E6-8920-67DA3337AB25}" type="slidenum">
              <a:rPr lang="en-US" altLang="en-US" smtClean="0"/>
              <a:pPr>
                <a:defRPr/>
              </a:pPr>
              <a:t>42</a:t>
            </a:fld>
            <a:endParaRPr lang="en-US" altLang="en-US" dirty="0"/>
          </a:p>
        </p:txBody>
      </p:sp>
      <p:pic>
        <p:nvPicPr>
          <p:cNvPr id="8" name="Picture 7">
            <a:extLst>
              <a:ext uri="{FF2B5EF4-FFF2-40B4-BE49-F238E27FC236}">
                <a16:creationId xmlns:a16="http://schemas.microsoft.com/office/drawing/2014/main" id="{94C857E3-0068-4500-9610-86FEE41269EA}"/>
              </a:ext>
            </a:extLst>
          </p:cNvPr>
          <p:cNvPicPr>
            <a:picLocks noChangeAspect="1"/>
          </p:cNvPicPr>
          <p:nvPr/>
        </p:nvPicPr>
        <p:blipFill>
          <a:blip r:embed="rId3"/>
          <a:stretch>
            <a:fillRect/>
          </a:stretch>
        </p:blipFill>
        <p:spPr>
          <a:xfrm>
            <a:off x="6939033" y="705643"/>
            <a:ext cx="1569967" cy="1517195"/>
          </a:xfrm>
          <a:prstGeom prst="rect">
            <a:avLst/>
          </a:prstGeom>
        </p:spPr>
      </p:pic>
      <p:pic>
        <p:nvPicPr>
          <p:cNvPr id="12" name="Picture 11">
            <a:extLst>
              <a:ext uri="{FF2B5EF4-FFF2-40B4-BE49-F238E27FC236}">
                <a16:creationId xmlns:a16="http://schemas.microsoft.com/office/drawing/2014/main" id="{1220C386-EE6B-421C-820F-9AD6FAE537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94009" y="2332036"/>
            <a:ext cx="4514991" cy="4134546"/>
          </a:xfrm>
          <a:prstGeom prst="rect">
            <a:avLst/>
          </a:prstGeom>
        </p:spPr>
      </p:pic>
      <p:sp>
        <p:nvSpPr>
          <p:cNvPr id="9" name="Arrow: Down 8">
            <a:extLst>
              <a:ext uri="{FF2B5EF4-FFF2-40B4-BE49-F238E27FC236}">
                <a16:creationId xmlns:a16="http://schemas.microsoft.com/office/drawing/2014/main" id="{677F62C9-363B-4471-9EDE-4E76E92A9C73}"/>
              </a:ext>
            </a:extLst>
          </p:cNvPr>
          <p:cNvSpPr/>
          <p:nvPr/>
        </p:nvSpPr>
        <p:spPr>
          <a:xfrm>
            <a:off x="7004475" y="1851475"/>
            <a:ext cx="237168" cy="742726"/>
          </a:xfrm>
          <a:prstGeom prst="downArrow">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8065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CA1DB-AC94-4C8C-935B-401A78A74E91}"/>
              </a:ext>
            </a:extLst>
          </p:cNvPr>
          <p:cNvSpPr>
            <a:spLocks noGrp="1"/>
          </p:cNvSpPr>
          <p:nvPr>
            <p:ph type="title"/>
          </p:nvPr>
        </p:nvSpPr>
        <p:spPr/>
        <p:txBody>
          <a:bodyPr/>
          <a:lstStyle/>
          <a:p>
            <a:pPr algn="l"/>
            <a:r>
              <a:rPr lang="en-US" dirty="0"/>
              <a:t>NOAA CORS Network (NCN)</a:t>
            </a:r>
          </a:p>
        </p:txBody>
      </p:sp>
      <p:sp>
        <p:nvSpPr>
          <p:cNvPr id="4" name="Date Placeholder 3">
            <a:extLst>
              <a:ext uri="{FF2B5EF4-FFF2-40B4-BE49-F238E27FC236}">
                <a16:creationId xmlns:a16="http://schemas.microsoft.com/office/drawing/2014/main" id="{DF693C05-404C-4795-BF5C-A209D329A32C}"/>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48C803E1-52AA-4C7D-918B-6764E4D5D2FE}"/>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2C9CB356-A9F5-4DFD-89FB-AB4F643B3621}"/>
              </a:ext>
            </a:extLst>
          </p:cNvPr>
          <p:cNvSpPr>
            <a:spLocks noGrp="1"/>
          </p:cNvSpPr>
          <p:nvPr>
            <p:ph type="sldNum" sz="quarter" idx="12"/>
          </p:nvPr>
        </p:nvSpPr>
        <p:spPr/>
        <p:txBody>
          <a:bodyPr/>
          <a:lstStyle/>
          <a:p>
            <a:pPr>
              <a:defRPr/>
            </a:pPr>
            <a:fld id="{A269A303-B593-45E6-8920-67DA3337AB25}" type="slidenum">
              <a:rPr lang="en-US" altLang="en-US" smtClean="0"/>
              <a:pPr>
                <a:defRPr/>
              </a:pPr>
              <a:t>43</a:t>
            </a:fld>
            <a:endParaRPr lang="en-US" altLang="en-US" dirty="0"/>
          </a:p>
        </p:txBody>
      </p:sp>
      <p:pic>
        <p:nvPicPr>
          <p:cNvPr id="10" name="Picture 9">
            <a:extLst>
              <a:ext uri="{FF2B5EF4-FFF2-40B4-BE49-F238E27FC236}">
                <a16:creationId xmlns:a16="http://schemas.microsoft.com/office/drawing/2014/main" id="{9B812826-C5F3-4DBE-850C-5B85C1052757}"/>
              </a:ext>
            </a:extLst>
          </p:cNvPr>
          <p:cNvPicPr>
            <a:picLocks noChangeAspect="1"/>
          </p:cNvPicPr>
          <p:nvPr/>
        </p:nvPicPr>
        <p:blipFill>
          <a:blip r:embed="rId3"/>
          <a:stretch>
            <a:fillRect/>
          </a:stretch>
        </p:blipFill>
        <p:spPr>
          <a:xfrm>
            <a:off x="7051709" y="337286"/>
            <a:ext cx="1339781" cy="1489928"/>
          </a:xfrm>
          <a:prstGeom prst="rect">
            <a:avLst/>
          </a:prstGeom>
        </p:spPr>
      </p:pic>
      <p:pic>
        <p:nvPicPr>
          <p:cNvPr id="12" name="Picture 11">
            <a:extLst>
              <a:ext uri="{FF2B5EF4-FFF2-40B4-BE49-F238E27FC236}">
                <a16:creationId xmlns:a16="http://schemas.microsoft.com/office/drawing/2014/main" id="{94C839F4-F7CB-4172-BA3E-3A9712AEA5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60308" y="3799426"/>
            <a:ext cx="3935424" cy="2922052"/>
          </a:xfrm>
          <a:prstGeom prst="rect">
            <a:avLst/>
          </a:prstGeom>
        </p:spPr>
      </p:pic>
      <p:sp>
        <p:nvSpPr>
          <p:cNvPr id="9" name="Arrow: Down 8">
            <a:extLst>
              <a:ext uri="{FF2B5EF4-FFF2-40B4-BE49-F238E27FC236}">
                <a16:creationId xmlns:a16="http://schemas.microsoft.com/office/drawing/2014/main" id="{BCACAFD2-674E-49EB-B53B-D014E9677716}"/>
              </a:ext>
            </a:extLst>
          </p:cNvPr>
          <p:cNvSpPr/>
          <p:nvPr/>
        </p:nvSpPr>
        <p:spPr>
          <a:xfrm>
            <a:off x="7051709" y="1684451"/>
            <a:ext cx="237168" cy="2113388"/>
          </a:xfrm>
          <a:prstGeom prst="downArrow">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0C0A7E3-4FE2-4118-9BFD-4FC6E4AC9167}"/>
              </a:ext>
            </a:extLst>
          </p:cNvPr>
          <p:cNvSpPr>
            <a:spLocks noGrp="1"/>
          </p:cNvSpPr>
          <p:nvPr>
            <p:ph idx="1"/>
          </p:nvPr>
        </p:nvSpPr>
        <p:spPr/>
        <p:txBody>
          <a:bodyPr/>
          <a:lstStyle/>
          <a:p>
            <a:r>
              <a:rPr lang="en-US" dirty="0"/>
              <a:t>The current datum and future datums depend on the NOAA CORS Network (NCN) to provide the highest level of accuracy and reliability.</a:t>
            </a:r>
          </a:p>
          <a:p>
            <a:r>
              <a:rPr lang="en-US" dirty="0"/>
              <a:t>Obtaining data files, metadata, and other information about the CORS network starts at the CORS home page</a:t>
            </a:r>
          </a:p>
        </p:txBody>
      </p:sp>
    </p:spTree>
    <p:extLst>
      <p:ext uri="{BB962C8B-B14F-4D97-AF65-F5344CB8AC3E}">
        <p14:creationId xmlns:p14="http://schemas.microsoft.com/office/powerpoint/2010/main" val="31996198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CA1DB-AC94-4C8C-935B-401A78A74E91}"/>
              </a:ext>
            </a:extLst>
          </p:cNvPr>
          <p:cNvSpPr>
            <a:spLocks noGrp="1"/>
          </p:cNvSpPr>
          <p:nvPr>
            <p:ph type="title"/>
          </p:nvPr>
        </p:nvSpPr>
        <p:spPr/>
        <p:txBody>
          <a:bodyPr/>
          <a:lstStyle/>
          <a:p>
            <a:r>
              <a:rPr lang="en-US" dirty="0"/>
              <a:t>NOAA CORS Network</a:t>
            </a:r>
          </a:p>
        </p:txBody>
      </p:sp>
      <p:sp>
        <p:nvSpPr>
          <p:cNvPr id="3" name="Content Placeholder 2">
            <a:extLst>
              <a:ext uri="{FF2B5EF4-FFF2-40B4-BE49-F238E27FC236}">
                <a16:creationId xmlns:a16="http://schemas.microsoft.com/office/drawing/2014/main" id="{60C0A7E3-4FE2-4118-9BFD-4FC6E4AC9167}"/>
              </a:ext>
            </a:extLst>
          </p:cNvPr>
          <p:cNvSpPr>
            <a:spLocks noGrp="1"/>
          </p:cNvSpPr>
          <p:nvPr>
            <p:ph idx="1"/>
          </p:nvPr>
        </p:nvSpPr>
        <p:spPr/>
        <p:txBody>
          <a:bodyPr/>
          <a:lstStyle/>
          <a:p>
            <a:r>
              <a:rPr lang="en-US" dirty="0"/>
              <a:t>Popular links are </a:t>
            </a:r>
          </a:p>
          <a:p>
            <a:pPr lvl="1"/>
            <a:r>
              <a:rPr lang="en-US" dirty="0"/>
              <a:t>Search by CORS ID</a:t>
            </a:r>
          </a:p>
          <a:p>
            <a:pPr lvl="1"/>
            <a:r>
              <a:rPr lang="en-US" dirty="0"/>
              <a:t>NCN Map</a:t>
            </a:r>
          </a:p>
          <a:p>
            <a:pPr lvl="1"/>
            <a:r>
              <a:rPr lang="en-US" dirty="0"/>
              <a:t>Obtain data files </a:t>
            </a:r>
          </a:p>
          <a:p>
            <a:pPr lvl="2"/>
            <a:r>
              <a:rPr lang="en-US" dirty="0"/>
              <a:t>(note FTP replaced by HTTPS)</a:t>
            </a:r>
          </a:p>
        </p:txBody>
      </p:sp>
      <p:sp>
        <p:nvSpPr>
          <p:cNvPr id="4" name="Date Placeholder 3">
            <a:extLst>
              <a:ext uri="{FF2B5EF4-FFF2-40B4-BE49-F238E27FC236}">
                <a16:creationId xmlns:a16="http://schemas.microsoft.com/office/drawing/2014/main" id="{DF693C05-404C-4795-BF5C-A209D329A32C}"/>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48C803E1-52AA-4C7D-918B-6764E4D5D2FE}"/>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2C9CB356-A9F5-4DFD-89FB-AB4F643B3621}"/>
              </a:ext>
            </a:extLst>
          </p:cNvPr>
          <p:cNvSpPr>
            <a:spLocks noGrp="1"/>
          </p:cNvSpPr>
          <p:nvPr>
            <p:ph type="sldNum" sz="quarter" idx="12"/>
          </p:nvPr>
        </p:nvSpPr>
        <p:spPr/>
        <p:txBody>
          <a:bodyPr/>
          <a:lstStyle/>
          <a:p>
            <a:pPr>
              <a:defRPr/>
            </a:pPr>
            <a:fld id="{A269A303-B593-45E6-8920-67DA3337AB25}" type="slidenum">
              <a:rPr lang="en-US" altLang="en-US" smtClean="0"/>
              <a:pPr>
                <a:defRPr/>
              </a:pPr>
              <a:t>44</a:t>
            </a:fld>
            <a:endParaRPr lang="en-US" altLang="en-US" dirty="0"/>
          </a:p>
        </p:txBody>
      </p:sp>
      <p:pic>
        <p:nvPicPr>
          <p:cNvPr id="7" name="Picture 6">
            <a:extLst>
              <a:ext uri="{FF2B5EF4-FFF2-40B4-BE49-F238E27FC236}">
                <a16:creationId xmlns:a16="http://schemas.microsoft.com/office/drawing/2014/main" id="{58CC28C6-794A-4322-BE31-9E2B40DDA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0" y="1397000"/>
            <a:ext cx="4368800" cy="4635499"/>
          </a:xfrm>
          <a:prstGeom prst="rect">
            <a:avLst/>
          </a:prstGeom>
        </p:spPr>
      </p:pic>
      <p:cxnSp>
        <p:nvCxnSpPr>
          <p:cNvPr id="8" name="Straight Arrow Connector 7">
            <a:extLst>
              <a:ext uri="{FF2B5EF4-FFF2-40B4-BE49-F238E27FC236}">
                <a16:creationId xmlns:a16="http://schemas.microsoft.com/office/drawing/2014/main" id="{63C49666-B0D4-4E9A-B431-52CE852C9F85}"/>
              </a:ext>
            </a:extLst>
          </p:cNvPr>
          <p:cNvCxnSpPr>
            <a:cxnSpLocks/>
          </p:cNvCxnSpPr>
          <p:nvPr/>
        </p:nvCxnSpPr>
        <p:spPr>
          <a:xfrm>
            <a:off x="3416300" y="2514600"/>
            <a:ext cx="1041400" cy="0"/>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A7ECB1F-AFE0-4A6B-99E3-17D474B38AFC}"/>
              </a:ext>
            </a:extLst>
          </p:cNvPr>
          <p:cNvCxnSpPr>
            <a:cxnSpLocks/>
          </p:cNvCxnSpPr>
          <p:nvPr/>
        </p:nvCxnSpPr>
        <p:spPr>
          <a:xfrm>
            <a:off x="2488155" y="2832100"/>
            <a:ext cx="3766596" cy="0"/>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ABEB085-4985-4959-BFCA-3214C01260AC}"/>
              </a:ext>
            </a:extLst>
          </p:cNvPr>
          <p:cNvCxnSpPr>
            <a:cxnSpLocks/>
          </p:cNvCxnSpPr>
          <p:nvPr/>
        </p:nvCxnSpPr>
        <p:spPr>
          <a:xfrm>
            <a:off x="3848100" y="3771901"/>
            <a:ext cx="3162300" cy="1333499"/>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08D6153-63D1-4E24-B851-1923AEB26B50}"/>
              </a:ext>
            </a:extLst>
          </p:cNvPr>
          <p:cNvSpPr txBox="1"/>
          <p:nvPr/>
        </p:nvSpPr>
        <p:spPr>
          <a:xfrm rot="21034079">
            <a:off x="391274" y="4452035"/>
            <a:ext cx="3791446" cy="646331"/>
          </a:xfrm>
          <a:prstGeom prst="rect">
            <a:avLst/>
          </a:prstGeom>
          <a:noFill/>
        </p:spPr>
        <p:txBody>
          <a:bodyPr wrap="square" rtlCol="0">
            <a:spAutoFit/>
          </a:bodyPr>
          <a:lstStyle/>
          <a:p>
            <a:r>
              <a:rPr lang="en-US" dirty="0"/>
              <a:t>Can you help NGS fill in CORS gaps?</a:t>
            </a:r>
          </a:p>
          <a:p>
            <a:r>
              <a:rPr lang="en-US" dirty="0"/>
              <a:t>Become an NCN Contributor</a:t>
            </a:r>
          </a:p>
        </p:txBody>
      </p:sp>
      <p:cxnSp>
        <p:nvCxnSpPr>
          <p:cNvPr id="20" name="Straight Arrow Connector 19">
            <a:extLst>
              <a:ext uri="{FF2B5EF4-FFF2-40B4-BE49-F238E27FC236}">
                <a16:creationId xmlns:a16="http://schemas.microsoft.com/office/drawing/2014/main" id="{39FB6A79-FF7F-4E75-BEEC-FB9732EB9AC2}"/>
              </a:ext>
            </a:extLst>
          </p:cNvPr>
          <p:cNvCxnSpPr>
            <a:cxnSpLocks/>
          </p:cNvCxnSpPr>
          <p:nvPr/>
        </p:nvCxnSpPr>
        <p:spPr>
          <a:xfrm>
            <a:off x="3263900" y="4889500"/>
            <a:ext cx="1308100" cy="0"/>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326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1000"/>
                            </p:stCondLst>
                            <p:childTnLst>
                              <p:par>
                                <p:cTn id="9" presetID="22" presetClass="entr" presetSubtype="8"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2000"/>
                            </p:stCondLst>
                            <p:childTnLst>
                              <p:par>
                                <p:cTn id="13" presetID="22" presetClass="entr" presetSubtype="8" fill="hold" nodeType="after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3000"/>
                            </p:stCondLst>
                            <p:childTnLst>
                              <p:par>
                                <p:cTn id="17" presetID="22" presetClass="entr" presetSubtype="8" fill="hold" nodeType="afterEffect">
                                  <p:stCondLst>
                                    <p:cond delay="50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CA1DB-AC94-4C8C-935B-401A78A74E91}"/>
              </a:ext>
            </a:extLst>
          </p:cNvPr>
          <p:cNvSpPr>
            <a:spLocks noGrp="1"/>
          </p:cNvSpPr>
          <p:nvPr>
            <p:ph type="title"/>
          </p:nvPr>
        </p:nvSpPr>
        <p:spPr/>
        <p:txBody>
          <a:bodyPr/>
          <a:lstStyle/>
          <a:p>
            <a:r>
              <a:rPr lang="en-US" dirty="0"/>
              <a:t>NOAA CORS Network</a:t>
            </a:r>
          </a:p>
        </p:txBody>
      </p:sp>
      <p:sp>
        <p:nvSpPr>
          <p:cNvPr id="3" name="Content Placeholder 2">
            <a:extLst>
              <a:ext uri="{FF2B5EF4-FFF2-40B4-BE49-F238E27FC236}">
                <a16:creationId xmlns:a16="http://schemas.microsoft.com/office/drawing/2014/main" id="{60C0A7E3-4FE2-4118-9BFD-4FC6E4AC9167}"/>
              </a:ext>
            </a:extLst>
          </p:cNvPr>
          <p:cNvSpPr>
            <a:spLocks noGrp="1"/>
          </p:cNvSpPr>
          <p:nvPr>
            <p:ph idx="1"/>
          </p:nvPr>
        </p:nvSpPr>
        <p:spPr/>
        <p:txBody>
          <a:bodyPr/>
          <a:lstStyle/>
          <a:p>
            <a:r>
              <a:rPr lang="en-US" dirty="0"/>
              <a:t>NCN CORS map</a:t>
            </a:r>
          </a:p>
        </p:txBody>
      </p:sp>
      <p:sp>
        <p:nvSpPr>
          <p:cNvPr id="4" name="Date Placeholder 3">
            <a:extLst>
              <a:ext uri="{FF2B5EF4-FFF2-40B4-BE49-F238E27FC236}">
                <a16:creationId xmlns:a16="http://schemas.microsoft.com/office/drawing/2014/main" id="{DF693C05-404C-4795-BF5C-A209D329A32C}"/>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48C803E1-52AA-4C7D-918B-6764E4D5D2FE}"/>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2C9CB356-A9F5-4DFD-89FB-AB4F643B3621}"/>
              </a:ext>
            </a:extLst>
          </p:cNvPr>
          <p:cNvSpPr>
            <a:spLocks noGrp="1"/>
          </p:cNvSpPr>
          <p:nvPr>
            <p:ph type="sldNum" sz="quarter" idx="12"/>
          </p:nvPr>
        </p:nvSpPr>
        <p:spPr/>
        <p:txBody>
          <a:bodyPr/>
          <a:lstStyle/>
          <a:p>
            <a:pPr>
              <a:defRPr/>
            </a:pPr>
            <a:fld id="{A269A303-B593-45E6-8920-67DA3337AB25}" type="slidenum">
              <a:rPr lang="en-US" altLang="en-US" smtClean="0"/>
              <a:pPr>
                <a:defRPr/>
              </a:pPr>
              <a:t>45</a:t>
            </a:fld>
            <a:endParaRPr lang="en-US" altLang="en-US" dirty="0"/>
          </a:p>
        </p:txBody>
      </p:sp>
      <p:pic>
        <p:nvPicPr>
          <p:cNvPr id="8" name="Picture 7">
            <a:extLst>
              <a:ext uri="{FF2B5EF4-FFF2-40B4-BE49-F238E27FC236}">
                <a16:creationId xmlns:a16="http://schemas.microsoft.com/office/drawing/2014/main" id="{1B269082-3DAA-45AB-B0C6-61BCC0E741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8400" y="2313631"/>
            <a:ext cx="6807200" cy="3628868"/>
          </a:xfrm>
          <a:prstGeom prst="rect">
            <a:avLst/>
          </a:prstGeom>
        </p:spPr>
      </p:pic>
      <p:sp>
        <p:nvSpPr>
          <p:cNvPr id="10" name="TextBox 9">
            <a:extLst>
              <a:ext uri="{FF2B5EF4-FFF2-40B4-BE49-F238E27FC236}">
                <a16:creationId xmlns:a16="http://schemas.microsoft.com/office/drawing/2014/main" id="{1495B9EA-CC6D-48D9-865C-8F5A5DE13500}"/>
              </a:ext>
            </a:extLst>
          </p:cNvPr>
          <p:cNvSpPr txBox="1"/>
          <p:nvPr/>
        </p:nvSpPr>
        <p:spPr>
          <a:xfrm rot="21034079">
            <a:off x="4747373" y="1361003"/>
            <a:ext cx="3791446" cy="646331"/>
          </a:xfrm>
          <a:prstGeom prst="rect">
            <a:avLst/>
          </a:prstGeom>
          <a:noFill/>
        </p:spPr>
        <p:txBody>
          <a:bodyPr wrap="square" rtlCol="0">
            <a:spAutoFit/>
          </a:bodyPr>
          <a:lstStyle/>
          <a:p>
            <a:r>
              <a:rPr lang="en-US" dirty="0"/>
              <a:t>Can you help NGS fill in CORS gaps?</a:t>
            </a:r>
          </a:p>
          <a:p>
            <a:r>
              <a:rPr lang="en-US" dirty="0"/>
              <a:t>Become an NCN Contributor</a:t>
            </a:r>
          </a:p>
        </p:txBody>
      </p:sp>
    </p:spTree>
    <p:extLst>
      <p:ext uri="{BB962C8B-B14F-4D97-AF65-F5344CB8AC3E}">
        <p14:creationId xmlns:p14="http://schemas.microsoft.com/office/powerpoint/2010/main" val="3262141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6D90-E0A9-4D77-B194-27291C9F0EA9}"/>
              </a:ext>
            </a:extLst>
          </p:cNvPr>
          <p:cNvSpPr>
            <a:spLocks noGrp="1"/>
          </p:cNvSpPr>
          <p:nvPr>
            <p:ph type="title"/>
          </p:nvPr>
        </p:nvSpPr>
        <p:spPr/>
        <p:txBody>
          <a:bodyPr/>
          <a:lstStyle/>
          <a:p>
            <a:r>
              <a:rPr lang="en-US" dirty="0"/>
              <a:t>NOAA CORS Network</a:t>
            </a:r>
          </a:p>
        </p:txBody>
      </p:sp>
      <p:sp>
        <p:nvSpPr>
          <p:cNvPr id="3" name="Content Placeholder 2">
            <a:extLst>
              <a:ext uri="{FF2B5EF4-FFF2-40B4-BE49-F238E27FC236}">
                <a16:creationId xmlns:a16="http://schemas.microsoft.com/office/drawing/2014/main" id="{EF890D43-A450-4B8F-A3B5-0B7BC91995ED}"/>
              </a:ext>
            </a:extLst>
          </p:cNvPr>
          <p:cNvSpPr>
            <a:spLocks noGrp="1"/>
          </p:cNvSpPr>
          <p:nvPr>
            <p:ph idx="1"/>
          </p:nvPr>
        </p:nvSpPr>
        <p:spPr/>
        <p:txBody>
          <a:bodyPr/>
          <a:lstStyle/>
          <a:p>
            <a:r>
              <a:rPr lang="en-US" dirty="0"/>
              <a:t>OPUS-Rapid Static will be improved as gaps are filled.</a:t>
            </a:r>
          </a:p>
          <a:p>
            <a:r>
              <a:rPr lang="en-US" dirty="0"/>
              <a:t>Note lower accuracy in areas of less-dense CORS coverage</a:t>
            </a:r>
          </a:p>
        </p:txBody>
      </p:sp>
      <p:sp>
        <p:nvSpPr>
          <p:cNvPr id="4" name="Date Placeholder 3">
            <a:extLst>
              <a:ext uri="{FF2B5EF4-FFF2-40B4-BE49-F238E27FC236}">
                <a16:creationId xmlns:a16="http://schemas.microsoft.com/office/drawing/2014/main" id="{8683723D-7B03-46D8-9EB6-11975AA555DB}"/>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3D2F791F-23EF-464D-AED2-C49D9547992B}"/>
              </a:ext>
            </a:extLst>
          </p:cNvPr>
          <p:cNvSpPr>
            <a:spLocks noGrp="1"/>
          </p:cNvSpPr>
          <p:nvPr>
            <p:ph type="ftr" sz="quarter" idx="11"/>
          </p:nvPr>
        </p:nvSpPr>
        <p:spPr/>
        <p:txBody>
          <a:bodyPr/>
          <a:lstStyle/>
          <a:p>
            <a:pPr>
              <a:defRPr/>
            </a:pPr>
            <a:r>
              <a:rPr lang="en-US"/>
              <a:t>Paving the Road to the Future NSRS</a:t>
            </a:r>
            <a:endParaRPr lang="en-US" dirty="0"/>
          </a:p>
        </p:txBody>
      </p:sp>
      <p:sp>
        <p:nvSpPr>
          <p:cNvPr id="6" name="Slide Number Placeholder 5">
            <a:extLst>
              <a:ext uri="{FF2B5EF4-FFF2-40B4-BE49-F238E27FC236}">
                <a16:creationId xmlns:a16="http://schemas.microsoft.com/office/drawing/2014/main" id="{4039D8ED-B95D-418C-980D-82E142ECECA4}"/>
              </a:ext>
            </a:extLst>
          </p:cNvPr>
          <p:cNvSpPr>
            <a:spLocks noGrp="1"/>
          </p:cNvSpPr>
          <p:nvPr>
            <p:ph type="sldNum" sz="quarter" idx="12"/>
          </p:nvPr>
        </p:nvSpPr>
        <p:spPr/>
        <p:txBody>
          <a:bodyPr/>
          <a:lstStyle/>
          <a:p>
            <a:pPr>
              <a:defRPr/>
            </a:pPr>
            <a:fld id="{A269A303-B593-45E6-8920-67DA3337AB25}" type="slidenum">
              <a:rPr lang="en-US" altLang="en-US" smtClean="0"/>
              <a:pPr>
                <a:defRPr/>
              </a:pPr>
              <a:t>46</a:t>
            </a:fld>
            <a:endParaRPr lang="en-US" altLang="en-US" dirty="0"/>
          </a:p>
        </p:txBody>
      </p:sp>
      <p:pic>
        <p:nvPicPr>
          <p:cNvPr id="9" name="Picture 8">
            <a:extLst>
              <a:ext uri="{FF2B5EF4-FFF2-40B4-BE49-F238E27FC236}">
                <a16:creationId xmlns:a16="http://schemas.microsoft.com/office/drawing/2014/main" id="{88F3E5A8-8426-49A3-B907-7660727E3A6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55800" y="2823861"/>
            <a:ext cx="4953000" cy="2726039"/>
          </a:xfrm>
          <a:prstGeom prst="rect">
            <a:avLst/>
          </a:prstGeom>
        </p:spPr>
      </p:pic>
    </p:spTree>
    <p:extLst>
      <p:ext uri="{BB962C8B-B14F-4D97-AF65-F5344CB8AC3E}">
        <p14:creationId xmlns:p14="http://schemas.microsoft.com/office/powerpoint/2010/main" val="39675914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7B901C-D64A-4441-80F0-475939B3A6F3}"/>
              </a:ext>
            </a:extLst>
          </p:cNvPr>
          <p:cNvSpPr>
            <a:spLocks noGrp="1"/>
          </p:cNvSpPr>
          <p:nvPr>
            <p:ph type="ctrTitle"/>
          </p:nvPr>
        </p:nvSpPr>
        <p:spPr/>
        <p:txBody>
          <a:bodyPr/>
          <a:lstStyle/>
          <a:p>
            <a:r>
              <a:rPr lang="en-US" dirty="0"/>
              <a:t>Migration of Legacy Data </a:t>
            </a:r>
          </a:p>
        </p:txBody>
      </p:sp>
      <p:sp>
        <p:nvSpPr>
          <p:cNvPr id="8" name="Subtitle 7">
            <a:extLst>
              <a:ext uri="{FF2B5EF4-FFF2-40B4-BE49-F238E27FC236}">
                <a16:creationId xmlns:a16="http://schemas.microsoft.com/office/drawing/2014/main" id="{38007D53-EA22-46D1-BDAE-B67FA2489B5F}"/>
              </a:ext>
            </a:extLst>
          </p:cNvPr>
          <p:cNvSpPr>
            <a:spLocks noGrp="1"/>
          </p:cNvSpPr>
          <p:nvPr>
            <p:ph type="subTitle" idx="1"/>
          </p:nvPr>
        </p:nvSpPr>
        <p:spPr/>
        <p:txBody>
          <a:bodyPr/>
          <a:lstStyle/>
          <a:p>
            <a:r>
              <a:rPr lang="en-US" dirty="0"/>
              <a:t>NCAT</a:t>
            </a:r>
          </a:p>
          <a:p>
            <a:r>
              <a:rPr lang="en-US" dirty="0"/>
              <a:t>VDATUM</a:t>
            </a:r>
          </a:p>
        </p:txBody>
      </p:sp>
      <p:sp>
        <p:nvSpPr>
          <p:cNvPr id="4" name="Date Placeholder 3">
            <a:extLst>
              <a:ext uri="{FF2B5EF4-FFF2-40B4-BE49-F238E27FC236}">
                <a16:creationId xmlns:a16="http://schemas.microsoft.com/office/drawing/2014/main" id="{DCA53F04-18AC-4812-8BF3-CB1B32D3EFCA}"/>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886885ED-7316-4E43-947D-FB5EBDF7CB85}"/>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E0BC8B1C-F6DA-4DF8-9A0C-041C0C400D83}"/>
              </a:ext>
            </a:extLst>
          </p:cNvPr>
          <p:cNvSpPr>
            <a:spLocks noGrp="1"/>
          </p:cNvSpPr>
          <p:nvPr>
            <p:ph type="sldNum" sz="quarter" idx="12"/>
          </p:nvPr>
        </p:nvSpPr>
        <p:spPr/>
        <p:txBody>
          <a:bodyPr/>
          <a:lstStyle/>
          <a:p>
            <a:pPr>
              <a:defRPr/>
            </a:pPr>
            <a:fld id="{A269A303-B593-45E6-8920-67DA3337AB25}" type="slidenum">
              <a:rPr lang="en-US" altLang="en-US" smtClean="0"/>
              <a:pPr>
                <a:defRPr/>
              </a:pPr>
              <a:t>47</a:t>
            </a:fld>
            <a:endParaRPr lang="en-US" altLang="en-US" dirty="0"/>
          </a:p>
        </p:txBody>
      </p:sp>
    </p:spTree>
    <p:extLst>
      <p:ext uri="{BB962C8B-B14F-4D97-AF65-F5344CB8AC3E}">
        <p14:creationId xmlns:p14="http://schemas.microsoft.com/office/powerpoint/2010/main" val="3743086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CA1DB-AC94-4C8C-935B-401A78A74E91}"/>
              </a:ext>
            </a:extLst>
          </p:cNvPr>
          <p:cNvSpPr>
            <a:spLocks noGrp="1"/>
          </p:cNvSpPr>
          <p:nvPr>
            <p:ph type="title"/>
          </p:nvPr>
        </p:nvSpPr>
        <p:spPr/>
        <p:txBody>
          <a:bodyPr/>
          <a:lstStyle/>
          <a:p>
            <a:r>
              <a:rPr lang="en-US" dirty="0"/>
              <a:t>Data Conversion Tools</a:t>
            </a:r>
          </a:p>
        </p:txBody>
      </p:sp>
      <p:sp>
        <p:nvSpPr>
          <p:cNvPr id="3" name="Content Placeholder 2">
            <a:extLst>
              <a:ext uri="{FF2B5EF4-FFF2-40B4-BE49-F238E27FC236}">
                <a16:creationId xmlns:a16="http://schemas.microsoft.com/office/drawing/2014/main" id="{60C0A7E3-4FE2-4118-9BFD-4FC6E4AC9167}"/>
              </a:ext>
            </a:extLst>
          </p:cNvPr>
          <p:cNvSpPr>
            <a:spLocks noGrp="1"/>
          </p:cNvSpPr>
          <p:nvPr>
            <p:ph idx="1"/>
          </p:nvPr>
        </p:nvSpPr>
        <p:spPr/>
        <p:txBody>
          <a:bodyPr/>
          <a:lstStyle/>
          <a:p>
            <a:r>
              <a:rPr lang="en-US" dirty="0"/>
              <a:t>NGS Coordinate Conversion and Transformation Tool (NCAT)</a:t>
            </a:r>
          </a:p>
          <a:p>
            <a:pPr lvl="1"/>
            <a:r>
              <a:rPr lang="en-US" dirty="0"/>
              <a:t>it should be used as the primary tool to convert data among the various HORIZONTAL and VERTICAL datums .</a:t>
            </a:r>
          </a:p>
          <a:p>
            <a:endParaRPr lang="en-US" dirty="0"/>
          </a:p>
        </p:txBody>
      </p:sp>
      <p:sp>
        <p:nvSpPr>
          <p:cNvPr id="4" name="Date Placeholder 3">
            <a:extLst>
              <a:ext uri="{FF2B5EF4-FFF2-40B4-BE49-F238E27FC236}">
                <a16:creationId xmlns:a16="http://schemas.microsoft.com/office/drawing/2014/main" id="{DF693C05-404C-4795-BF5C-A209D329A32C}"/>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48C803E1-52AA-4C7D-918B-6764E4D5D2FE}"/>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2C9CB356-A9F5-4DFD-89FB-AB4F643B3621}"/>
              </a:ext>
            </a:extLst>
          </p:cNvPr>
          <p:cNvSpPr>
            <a:spLocks noGrp="1"/>
          </p:cNvSpPr>
          <p:nvPr>
            <p:ph type="sldNum" sz="quarter" idx="12"/>
          </p:nvPr>
        </p:nvSpPr>
        <p:spPr/>
        <p:txBody>
          <a:bodyPr/>
          <a:lstStyle/>
          <a:p>
            <a:pPr>
              <a:defRPr/>
            </a:pPr>
            <a:fld id="{A269A303-B593-45E6-8920-67DA3337AB25}" type="slidenum">
              <a:rPr lang="en-US" altLang="en-US" smtClean="0"/>
              <a:pPr>
                <a:defRPr/>
              </a:pPr>
              <a:t>48</a:t>
            </a:fld>
            <a:endParaRPr lang="en-US" altLang="en-US" dirty="0"/>
          </a:p>
        </p:txBody>
      </p:sp>
      <p:pic>
        <p:nvPicPr>
          <p:cNvPr id="8" name="Picture 7">
            <a:extLst>
              <a:ext uri="{FF2B5EF4-FFF2-40B4-BE49-F238E27FC236}">
                <a16:creationId xmlns:a16="http://schemas.microsoft.com/office/drawing/2014/main" id="{5D5ABC41-0A25-41D5-AC10-85B484AA1511}"/>
              </a:ext>
            </a:extLst>
          </p:cNvPr>
          <p:cNvPicPr>
            <a:picLocks noChangeAspect="1"/>
          </p:cNvPicPr>
          <p:nvPr/>
        </p:nvPicPr>
        <p:blipFill>
          <a:blip r:embed="rId3"/>
          <a:stretch>
            <a:fillRect/>
          </a:stretch>
        </p:blipFill>
        <p:spPr>
          <a:xfrm>
            <a:off x="7140647" y="457200"/>
            <a:ext cx="1161905" cy="1228571"/>
          </a:xfrm>
          <a:prstGeom prst="rect">
            <a:avLst/>
          </a:prstGeom>
        </p:spPr>
      </p:pic>
      <p:pic>
        <p:nvPicPr>
          <p:cNvPr id="10" name="Picture 9">
            <a:extLst>
              <a:ext uri="{FF2B5EF4-FFF2-40B4-BE49-F238E27FC236}">
                <a16:creationId xmlns:a16="http://schemas.microsoft.com/office/drawing/2014/main" id="{AD0C21F6-BE08-4B0D-B056-005875FACC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70100" y="2970215"/>
            <a:ext cx="5549900" cy="3661535"/>
          </a:xfrm>
          <a:prstGeom prst="rect">
            <a:avLst/>
          </a:prstGeom>
        </p:spPr>
      </p:pic>
      <p:sp>
        <p:nvSpPr>
          <p:cNvPr id="9" name="Arrow: Down 8">
            <a:extLst>
              <a:ext uri="{FF2B5EF4-FFF2-40B4-BE49-F238E27FC236}">
                <a16:creationId xmlns:a16="http://schemas.microsoft.com/office/drawing/2014/main" id="{3E1C75D6-AFC3-4835-952C-6ABA3122A761}"/>
              </a:ext>
            </a:extLst>
          </p:cNvPr>
          <p:cNvSpPr/>
          <p:nvPr/>
        </p:nvSpPr>
        <p:spPr>
          <a:xfrm>
            <a:off x="7140647" y="1598613"/>
            <a:ext cx="237168" cy="1371602"/>
          </a:xfrm>
          <a:prstGeom prst="downArrow">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47511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0A7A5-C181-4F49-B0D0-D7389FAE7CCD}"/>
              </a:ext>
            </a:extLst>
          </p:cNvPr>
          <p:cNvSpPr>
            <a:spLocks noGrp="1"/>
          </p:cNvSpPr>
          <p:nvPr>
            <p:ph type="title"/>
          </p:nvPr>
        </p:nvSpPr>
        <p:spPr/>
        <p:txBody>
          <a:bodyPr/>
          <a:lstStyle/>
          <a:p>
            <a:r>
              <a:rPr lang="en-US" dirty="0"/>
              <a:t>Data Conversion Tools</a:t>
            </a:r>
          </a:p>
        </p:txBody>
      </p:sp>
      <p:sp>
        <p:nvSpPr>
          <p:cNvPr id="3" name="Content Placeholder 2">
            <a:extLst>
              <a:ext uri="{FF2B5EF4-FFF2-40B4-BE49-F238E27FC236}">
                <a16:creationId xmlns:a16="http://schemas.microsoft.com/office/drawing/2014/main" id="{BA7F2E9F-55DB-4A40-96C2-8B0D2145BF22}"/>
              </a:ext>
            </a:extLst>
          </p:cNvPr>
          <p:cNvSpPr>
            <a:spLocks noGrp="1"/>
          </p:cNvSpPr>
          <p:nvPr>
            <p:ph idx="1"/>
          </p:nvPr>
        </p:nvSpPr>
        <p:spPr>
          <a:xfrm>
            <a:off x="457200" y="1828801"/>
            <a:ext cx="3454877" cy="4297363"/>
          </a:xfrm>
        </p:spPr>
        <p:txBody>
          <a:bodyPr/>
          <a:lstStyle/>
          <a:p>
            <a:pPr marL="0" indent="0">
              <a:buNone/>
            </a:pPr>
            <a:r>
              <a:rPr lang="en-US" dirty="0"/>
              <a:t>NCAT supports</a:t>
            </a:r>
          </a:p>
          <a:p>
            <a:r>
              <a:rPr lang="en-US" dirty="0"/>
              <a:t>HORIZONTAL datums/realizations</a:t>
            </a:r>
          </a:p>
          <a:p>
            <a:r>
              <a:rPr lang="en-US" dirty="0"/>
              <a:t>and VERTICAL datums</a:t>
            </a:r>
          </a:p>
          <a:p>
            <a:pPr marL="342900" lvl="1" indent="0">
              <a:buNone/>
            </a:pPr>
            <a:r>
              <a:rPr lang="en-US" sz="2000" i="1" dirty="0"/>
              <a:t>(and NAPGD2022 when avail.)</a:t>
            </a:r>
          </a:p>
        </p:txBody>
      </p:sp>
      <p:sp>
        <p:nvSpPr>
          <p:cNvPr id="4" name="Date Placeholder 3">
            <a:extLst>
              <a:ext uri="{FF2B5EF4-FFF2-40B4-BE49-F238E27FC236}">
                <a16:creationId xmlns:a16="http://schemas.microsoft.com/office/drawing/2014/main" id="{E78FE92A-0F58-4538-B6AB-A4BE030EAE2D}"/>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E546874F-B398-48D1-9B44-CEA9092E240B}"/>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4E13D4A1-1EEF-441B-8CF5-7E0CBF9D2A1A}"/>
              </a:ext>
            </a:extLst>
          </p:cNvPr>
          <p:cNvSpPr>
            <a:spLocks noGrp="1"/>
          </p:cNvSpPr>
          <p:nvPr>
            <p:ph type="sldNum" sz="quarter" idx="12"/>
          </p:nvPr>
        </p:nvSpPr>
        <p:spPr/>
        <p:txBody>
          <a:bodyPr/>
          <a:lstStyle/>
          <a:p>
            <a:pPr>
              <a:defRPr/>
            </a:pPr>
            <a:fld id="{A269A303-B593-45E6-8920-67DA3337AB25}" type="slidenum">
              <a:rPr lang="en-US" altLang="en-US" smtClean="0"/>
              <a:pPr>
                <a:defRPr/>
              </a:pPr>
              <a:t>49</a:t>
            </a:fld>
            <a:endParaRPr lang="en-US" altLang="en-US" dirty="0"/>
          </a:p>
        </p:txBody>
      </p:sp>
      <p:pic>
        <p:nvPicPr>
          <p:cNvPr id="8" name="Picture 7">
            <a:extLst>
              <a:ext uri="{FF2B5EF4-FFF2-40B4-BE49-F238E27FC236}">
                <a16:creationId xmlns:a16="http://schemas.microsoft.com/office/drawing/2014/main" id="{D722E7CD-0E2B-4785-942B-B2C4EC8E003D}"/>
              </a:ext>
            </a:extLst>
          </p:cNvPr>
          <p:cNvPicPr>
            <a:picLocks noChangeAspect="1"/>
          </p:cNvPicPr>
          <p:nvPr/>
        </p:nvPicPr>
        <p:blipFill>
          <a:blip r:embed="rId3"/>
          <a:stretch>
            <a:fillRect/>
          </a:stretch>
        </p:blipFill>
        <p:spPr>
          <a:xfrm>
            <a:off x="4096324" y="1409989"/>
            <a:ext cx="4590476" cy="2304762"/>
          </a:xfrm>
          <a:prstGeom prst="rect">
            <a:avLst/>
          </a:prstGeom>
        </p:spPr>
      </p:pic>
      <p:pic>
        <p:nvPicPr>
          <p:cNvPr id="10" name="Picture 9">
            <a:extLst>
              <a:ext uri="{FF2B5EF4-FFF2-40B4-BE49-F238E27FC236}">
                <a16:creationId xmlns:a16="http://schemas.microsoft.com/office/drawing/2014/main" id="{4B3E8CAA-54FD-465D-A229-8C02FBBFB63D}"/>
              </a:ext>
            </a:extLst>
          </p:cNvPr>
          <p:cNvPicPr>
            <a:picLocks noChangeAspect="1"/>
          </p:cNvPicPr>
          <p:nvPr/>
        </p:nvPicPr>
        <p:blipFill>
          <a:blip r:embed="rId4"/>
          <a:stretch>
            <a:fillRect/>
          </a:stretch>
        </p:blipFill>
        <p:spPr>
          <a:xfrm>
            <a:off x="4115371" y="3943352"/>
            <a:ext cx="4571429" cy="1695238"/>
          </a:xfrm>
          <a:prstGeom prst="rect">
            <a:avLst/>
          </a:prstGeom>
        </p:spPr>
      </p:pic>
      <p:sp>
        <p:nvSpPr>
          <p:cNvPr id="12" name="Arrow: Down 11">
            <a:extLst>
              <a:ext uri="{FF2B5EF4-FFF2-40B4-BE49-F238E27FC236}">
                <a16:creationId xmlns:a16="http://schemas.microsoft.com/office/drawing/2014/main" id="{31328E15-31AB-4645-A5E2-A91BABDD0F08}"/>
              </a:ext>
            </a:extLst>
          </p:cNvPr>
          <p:cNvSpPr/>
          <p:nvPr/>
        </p:nvSpPr>
        <p:spPr>
          <a:xfrm>
            <a:off x="8265385" y="1691817"/>
            <a:ext cx="237168" cy="742726"/>
          </a:xfrm>
          <a:prstGeom prst="downArrow">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Down 12">
            <a:extLst>
              <a:ext uri="{FF2B5EF4-FFF2-40B4-BE49-F238E27FC236}">
                <a16:creationId xmlns:a16="http://schemas.microsoft.com/office/drawing/2014/main" id="{F4A56AD4-9BD3-4787-BB14-ABDD05F8CAE9}"/>
              </a:ext>
            </a:extLst>
          </p:cNvPr>
          <p:cNvSpPr/>
          <p:nvPr/>
        </p:nvSpPr>
        <p:spPr>
          <a:xfrm>
            <a:off x="8265385" y="4619632"/>
            <a:ext cx="237168" cy="742726"/>
          </a:xfrm>
          <a:prstGeom prst="downArrow">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6144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1000"/>
                            </p:stCondLst>
                            <p:childTnLst>
                              <p:par>
                                <p:cTn id="9" presetID="22" presetClass="entr" presetSubtype="1"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39D56-9155-4F31-B85A-2B9086099406}"/>
              </a:ext>
            </a:extLst>
          </p:cNvPr>
          <p:cNvSpPr>
            <a:spLocks noGrp="1"/>
          </p:cNvSpPr>
          <p:nvPr>
            <p:ph type="title"/>
          </p:nvPr>
        </p:nvSpPr>
        <p:spPr/>
        <p:txBody>
          <a:bodyPr/>
          <a:lstStyle/>
          <a:p>
            <a:r>
              <a:rPr lang="en-US" dirty="0"/>
              <a:t>At NGS, Science and Detail Matter</a:t>
            </a:r>
          </a:p>
        </p:txBody>
      </p:sp>
      <p:pic>
        <p:nvPicPr>
          <p:cNvPr id="9" name="Content Placeholder 8">
            <a:extLst>
              <a:ext uri="{FF2B5EF4-FFF2-40B4-BE49-F238E27FC236}">
                <a16:creationId xmlns:a16="http://schemas.microsoft.com/office/drawing/2014/main" id="{3FD4B873-233C-455B-9C32-7E2C82FB656C}"/>
              </a:ext>
            </a:extLst>
          </p:cNvPr>
          <p:cNvPicPr>
            <a:picLocks noGrp="1" noChangeAspect="1"/>
          </p:cNvPicPr>
          <p:nvPr>
            <p:ph idx="1"/>
          </p:nvPr>
        </p:nvPicPr>
        <p:blipFill>
          <a:blip r:embed="rId3"/>
          <a:stretch>
            <a:fillRect/>
          </a:stretch>
        </p:blipFill>
        <p:spPr>
          <a:xfrm>
            <a:off x="3020872" y="1568745"/>
            <a:ext cx="2901172" cy="1606354"/>
          </a:xfrm>
        </p:spPr>
      </p:pic>
      <p:sp>
        <p:nvSpPr>
          <p:cNvPr id="4" name="Date Placeholder 3">
            <a:extLst>
              <a:ext uri="{FF2B5EF4-FFF2-40B4-BE49-F238E27FC236}">
                <a16:creationId xmlns:a16="http://schemas.microsoft.com/office/drawing/2014/main" id="{FC450A1E-3E6E-4967-97A9-6A6980B13654}"/>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95439CD9-99FE-4873-BE3C-D57778D893D3}"/>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4E27EB43-73B0-423B-8F06-D75C2285FA7A}"/>
              </a:ext>
            </a:extLst>
          </p:cNvPr>
          <p:cNvSpPr>
            <a:spLocks noGrp="1"/>
          </p:cNvSpPr>
          <p:nvPr>
            <p:ph type="sldNum" sz="quarter" idx="12"/>
          </p:nvPr>
        </p:nvSpPr>
        <p:spPr/>
        <p:txBody>
          <a:bodyPr/>
          <a:lstStyle/>
          <a:p>
            <a:pPr>
              <a:defRPr/>
            </a:pPr>
            <a:fld id="{A269A303-B593-45E6-8920-67DA3337AB25}" type="slidenum">
              <a:rPr lang="en-US" altLang="en-US" smtClean="0"/>
              <a:pPr>
                <a:defRPr/>
              </a:pPr>
              <a:t>5</a:t>
            </a:fld>
            <a:endParaRPr lang="en-US" altLang="en-US" dirty="0"/>
          </a:p>
        </p:txBody>
      </p:sp>
      <p:sp>
        <p:nvSpPr>
          <p:cNvPr id="10" name="TextBox 9">
            <a:extLst>
              <a:ext uri="{FF2B5EF4-FFF2-40B4-BE49-F238E27FC236}">
                <a16:creationId xmlns:a16="http://schemas.microsoft.com/office/drawing/2014/main" id="{45F20674-80AF-41E3-9556-206C4AD1D700}"/>
              </a:ext>
            </a:extLst>
          </p:cNvPr>
          <p:cNvSpPr txBox="1"/>
          <p:nvPr/>
        </p:nvSpPr>
        <p:spPr>
          <a:xfrm>
            <a:off x="2561378" y="3175099"/>
            <a:ext cx="3820160" cy="276999"/>
          </a:xfrm>
          <a:prstGeom prst="rect">
            <a:avLst/>
          </a:prstGeom>
          <a:noFill/>
        </p:spPr>
        <p:txBody>
          <a:bodyPr wrap="square" rtlCol="0">
            <a:spAutoFit/>
          </a:bodyPr>
          <a:lstStyle/>
          <a:p>
            <a:r>
              <a:rPr lang="en-US" sz="1200" i="1" dirty="0"/>
              <a:t>https://www.dot.state.mn.us/mnroad/roadresearch.html</a:t>
            </a:r>
          </a:p>
        </p:txBody>
      </p:sp>
      <p:sp>
        <p:nvSpPr>
          <p:cNvPr id="14" name="TextBox 13">
            <a:extLst>
              <a:ext uri="{FF2B5EF4-FFF2-40B4-BE49-F238E27FC236}">
                <a16:creationId xmlns:a16="http://schemas.microsoft.com/office/drawing/2014/main" id="{25641E25-8909-4C91-BDA0-37AFCA5166A1}"/>
              </a:ext>
            </a:extLst>
          </p:cNvPr>
          <p:cNvSpPr txBox="1"/>
          <p:nvPr/>
        </p:nvSpPr>
        <p:spPr>
          <a:xfrm>
            <a:off x="711199" y="3718946"/>
            <a:ext cx="7259695" cy="2308324"/>
          </a:xfrm>
          <a:prstGeom prst="rect">
            <a:avLst/>
          </a:prstGeom>
          <a:noFill/>
        </p:spPr>
        <p:txBody>
          <a:bodyPr wrap="square">
            <a:spAutoFit/>
          </a:bodyPr>
          <a:lstStyle/>
          <a:p>
            <a:pPr algn="l"/>
            <a:r>
              <a:rPr lang="en-US" sz="1600" b="1" i="0" dirty="0">
                <a:solidFill>
                  <a:srgbClr val="990000"/>
                </a:solidFill>
                <a:effectLst/>
                <a:latin typeface="arial" panose="020B0604020202020204" pitchFamily="34" charset="0"/>
              </a:rPr>
              <a:t>Delayed Release of the Modernized NSRS</a:t>
            </a:r>
          </a:p>
          <a:p>
            <a:pPr algn="l"/>
            <a:r>
              <a:rPr lang="en-US" sz="1600" b="0" i="0" dirty="0">
                <a:solidFill>
                  <a:srgbClr val="000000"/>
                </a:solidFill>
                <a:effectLst/>
                <a:latin typeface="arial" panose="020B0604020202020204" pitchFamily="34" charset="0"/>
              </a:rPr>
              <a:t>NOAA’s National Geodetic Survey (NGS) is announcing a delay in the release of the modernized National Spatial Reference System (NSRS).</a:t>
            </a:r>
          </a:p>
          <a:p>
            <a:pPr algn="l"/>
            <a:endParaRPr lang="en-US" sz="1600" dirty="0">
              <a:solidFill>
                <a:srgbClr val="000000"/>
              </a:solidFill>
              <a:latin typeface="arial" panose="020B0604020202020204" pitchFamily="34" charset="0"/>
            </a:endParaRPr>
          </a:p>
          <a:p>
            <a:pPr algn="l"/>
            <a:r>
              <a:rPr lang="en-US" sz="1600" b="0" i="0" dirty="0">
                <a:solidFill>
                  <a:srgbClr val="000000"/>
                </a:solidFill>
                <a:effectLst/>
                <a:latin typeface="arial" panose="020B0604020202020204" pitchFamily="34" charset="0"/>
              </a:rPr>
              <a:t>NGS is currently conducting a comprehensive analysis of ongoing projects, programs, and resources required to complete NSRS modernization and will continue to provide regular updates on our progress. To get the latest news on NSRS modernization and track our progress, subscribe to </a:t>
            </a:r>
            <a:r>
              <a:rPr lang="en-US" sz="1600" b="1" i="0" u="none" strike="noStrike" dirty="0">
                <a:solidFill>
                  <a:srgbClr val="990000"/>
                </a:solidFill>
                <a:effectLst/>
                <a:latin typeface="arial" panose="020B0604020202020204" pitchFamily="34" charset="0"/>
                <a:hlinkClick r:id="rId4"/>
              </a:rPr>
              <a:t>NGS News</a:t>
            </a:r>
            <a:r>
              <a:rPr lang="en-US" sz="1600" b="0" i="0" dirty="0">
                <a:solidFill>
                  <a:srgbClr val="000000"/>
                </a:solidFill>
                <a:effectLst/>
                <a:latin typeface="arial" panose="020B0604020202020204" pitchFamily="34" charset="0"/>
              </a:rPr>
              <a:t> or visit our </a:t>
            </a:r>
            <a:r>
              <a:rPr lang="en-US" sz="1600" b="1" i="0" u="none" strike="noStrike" dirty="0">
                <a:solidFill>
                  <a:srgbClr val="990000"/>
                </a:solidFill>
                <a:effectLst/>
                <a:latin typeface="arial" panose="020B0604020202020204" pitchFamily="34" charset="0"/>
                <a:hlinkClick r:id="rId5"/>
              </a:rPr>
              <a:t>"New Datums" web pages</a:t>
            </a:r>
            <a:r>
              <a:rPr lang="en-US" sz="1600" b="0" i="0" dirty="0">
                <a:solidFill>
                  <a:srgbClr val="000000"/>
                </a:solidFill>
                <a:effectLst/>
                <a:latin typeface="arial" panose="020B0604020202020204" pitchFamily="34" charset="0"/>
              </a:rPr>
              <a:t>.</a:t>
            </a:r>
          </a:p>
        </p:txBody>
      </p:sp>
      <p:pic>
        <p:nvPicPr>
          <p:cNvPr id="7" name="Picture 6">
            <a:extLst>
              <a:ext uri="{FF2B5EF4-FFF2-40B4-BE49-F238E27FC236}">
                <a16:creationId xmlns:a16="http://schemas.microsoft.com/office/drawing/2014/main" id="{F12EBA2D-17A6-4518-85CC-B9E1C72C5549}"/>
              </a:ext>
            </a:extLst>
          </p:cNvPr>
          <p:cNvPicPr>
            <a:picLocks noChangeAspect="1"/>
          </p:cNvPicPr>
          <p:nvPr/>
        </p:nvPicPr>
        <p:blipFill>
          <a:blip r:embed="rId6"/>
          <a:stretch>
            <a:fillRect/>
          </a:stretch>
        </p:blipFill>
        <p:spPr>
          <a:xfrm>
            <a:off x="7970894" y="5153716"/>
            <a:ext cx="923810" cy="1038095"/>
          </a:xfrm>
          <a:prstGeom prst="rect">
            <a:avLst/>
          </a:prstGeom>
        </p:spPr>
      </p:pic>
      <p:sp>
        <p:nvSpPr>
          <p:cNvPr id="11" name="Arrow: Down 10">
            <a:extLst>
              <a:ext uri="{FF2B5EF4-FFF2-40B4-BE49-F238E27FC236}">
                <a16:creationId xmlns:a16="http://schemas.microsoft.com/office/drawing/2014/main" id="{0A770CEE-08E6-4406-A62C-45F24AE1EA9A}"/>
              </a:ext>
            </a:extLst>
          </p:cNvPr>
          <p:cNvSpPr/>
          <p:nvPr/>
        </p:nvSpPr>
        <p:spPr>
          <a:xfrm>
            <a:off x="8314215" y="4277688"/>
            <a:ext cx="237168" cy="804858"/>
          </a:xfrm>
          <a:prstGeom prst="downArrow">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9495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1500"/>
                            </p:stCondLst>
                            <p:childTnLst>
                              <p:par>
                                <p:cTn id="9" presetID="22" presetClass="entr" presetSubtype="1"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0A7A5-C181-4F49-B0D0-D7389FAE7CCD}"/>
              </a:ext>
            </a:extLst>
          </p:cNvPr>
          <p:cNvSpPr>
            <a:spLocks noGrp="1"/>
          </p:cNvSpPr>
          <p:nvPr>
            <p:ph type="title"/>
          </p:nvPr>
        </p:nvSpPr>
        <p:spPr/>
        <p:txBody>
          <a:bodyPr/>
          <a:lstStyle/>
          <a:p>
            <a:r>
              <a:rPr lang="en-US" dirty="0"/>
              <a:t>Data Conversion Tools</a:t>
            </a:r>
          </a:p>
        </p:txBody>
      </p:sp>
      <p:sp>
        <p:nvSpPr>
          <p:cNvPr id="3" name="Content Placeholder 2">
            <a:extLst>
              <a:ext uri="{FF2B5EF4-FFF2-40B4-BE49-F238E27FC236}">
                <a16:creationId xmlns:a16="http://schemas.microsoft.com/office/drawing/2014/main" id="{BA7F2E9F-55DB-4A40-96C2-8B0D2145BF22}"/>
              </a:ext>
            </a:extLst>
          </p:cNvPr>
          <p:cNvSpPr>
            <a:spLocks noGrp="1"/>
          </p:cNvSpPr>
          <p:nvPr>
            <p:ph idx="1"/>
          </p:nvPr>
        </p:nvSpPr>
        <p:spPr/>
        <p:txBody>
          <a:bodyPr/>
          <a:lstStyle/>
          <a:p>
            <a:r>
              <a:rPr lang="en-US" dirty="0"/>
              <a:t>NCAT results are available in flexible ways:</a:t>
            </a:r>
          </a:p>
        </p:txBody>
      </p:sp>
      <p:sp>
        <p:nvSpPr>
          <p:cNvPr id="4" name="Date Placeholder 3">
            <a:extLst>
              <a:ext uri="{FF2B5EF4-FFF2-40B4-BE49-F238E27FC236}">
                <a16:creationId xmlns:a16="http://schemas.microsoft.com/office/drawing/2014/main" id="{E78FE92A-0F58-4538-B6AB-A4BE030EAE2D}"/>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E546874F-B398-48D1-9B44-CEA9092E240B}"/>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4E13D4A1-1EEF-441B-8CF5-7E0CBF9D2A1A}"/>
              </a:ext>
            </a:extLst>
          </p:cNvPr>
          <p:cNvSpPr>
            <a:spLocks noGrp="1"/>
          </p:cNvSpPr>
          <p:nvPr>
            <p:ph type="sldNum" sz="quarter" idx="12"/>
          </p:nvPr>
        </p:nvSpPr>
        <p:spPr/>
        <p:txBody>
          <a:bodyPr/>
          <a:lstStyle/>
          <a:p>
            <a:pPr>
              <a:defRPr/>
            </a:pPr>
            <a:fld id="{A269A303-B593-45E6-8920-67DA3337AB25}" type="slidenum">
              <a:rPr lang="en-US" altLang="en-US" smtClean="0"/>
              <a:pPr>
                <a:defRPr/>
              </a:pPr>
              <a:t>50</a:t>
            </a:fld>
            <a:endParaRPr lang="en-US" altLang="en-US" dirty="0"/>
          </a:p>
        </p:txBody>
      </p:sp>
      <p:pic>
        <p:nvPicPr>
          <p:cNvPr id="10" name="Picture 9">
            <a:extLst>
              <a:ext uri="{FF2B5EF4-FFF2-40B4-BE49-F238E27FC236}">
                <a16:creationId xmlns:a16="http://schemas.microsoft.com/office/drawing/2014/main" id="{242C570F-E670-4BB9-B04F-00A9F7E31D5A}"/>
              </a:ext>
            </a:extLst>
          </p:cNvPr>
          <p:cNvPicPr>
            <a:picLocks noChangeAspect="1"/>
          </p:cNvPicPr>
          <p:nvPr/>
        </p:nvPicPr>
        <p:blipFill>
          <a:blip r:embed="rId3"/>
          <a:stretch>
            <a:fillRect/>
          </a:stretch>
        </p:blipFill>
        <p:spPr>
          <a:xfrm>
            <a:off x="3886200" y="2752852"/>
            <a:ext cx="4800600" cy="2717800"/>
          </a:xfrm>
          <a:prstGeom prst="rect">
            <a:avLst/>
          </a:prstGeom>
        </p:spPr>
      </p:pic>
      <p:sp>
        <p:nvSpPr>
          <p:cNvPr id="26" name="TextBox 25">
            <a:extLst>
              <a:ext uri="{FF2B5EF4-FFF2-40B4-BE49-F238E27FC236}">
                <a16:creationId xmlns:a16="http://schemas.microsoft.com/office/drawing/2014/main" id="{A8A39F7D-9EFB-4010-A9CE-658DE407DA6A}"/>
              </a:ext>
            </a:extLst>
          </p:cNvPr>
          <p:cNvSpPr txBox="1"/>
          <p:nvPr/>
        </p:nvSpPr>
        <p:spPr>
          <a:xfrm>
            <a:off x="784305" y="3719802"/>
            <a:ext cx="2386678" cy="400110"/>
          </a:xfrm>
          <a:prstGeom prst="rect">
            <a:avLst/>
          </a:prstGeom>
          <a:noFill/>
        </p:spPr>
        <p:txBody>
          <a:bodyPr wrap="square" rtlCol="0">
            <a:spAutoFit/>
          </a:bodyPr>
          <a:lstStyle/>
          <a:p>
            <a:r>
              <a:rPr lang="en-US" sz="2000" dirty="0">
                <a:solidFill>
                  <a:srgbClr val="FF0000"/>
                </a:solidFill>
              </a:rPr>
              <a:t>PDF   XLS   CSV   XML  </a:t>
            </a:r>
          </a:p>
        </p:txBody>
      </p:sp>
      <p:sp>
        <p:nvSpPr>
          <p:cNvPr id="27" name="TextBox 26">
            <a:extLst>
              <a:ext uri="{FF2B5EF4-FFF2-40B4-BE49-F238E27FC236}">
                <a16:creationId xmlns:a16="http://schemas.microsoft.com/office/drawing/2014/main" id="{CADBD874-24BA-4EE1-8489-E82D768FEDCE}"/>
              </a:ext>
            </a:extLst>
          </p:cNvPr>
          <p:cNvSpPr txBox="1"/>
          <p:nvPr/>
        </p:nvSpPr>
        <p:spPr>
          <a:xfrm>
            <a:off x="1829255" y="4722928"/>
            <a:ext cx="1294945" cy="400110"/>
          </a:xfrm>
          <a:prstGeom prst="rect">
            <a:avLst/>
          </a:prstGeom>
          <a:noFill/>
        </p:spPr>
        <p:txBody>
          <a:bodyPr wrap="square" rtlCol="0">
            <a:spAutoFit/>
          </a:bodyPr>
          <a:lstStyle/>
          <a:p>
            <a:pPr indent="-114300"/>
            <a:r>
              <a:rPr lang="en-US" sz="2000" dirty="0">
                <a:solidFill>
                  <a:srgbClr val="FF0000"/>
                </a:solidFill>
              </a:rPr>
              <a:t>On-screen</a:t>
            </a:r>
          </a:p>
        </p:txBody>
      </p:sp>
      <p:cxnSp>
        <p:nvCxnSpPr>
          <p:cNvPr id="28" name="Straight Arrow Connector 27">
            <a:extLst>
              <a:ext uri="{FF2B5EF4-FFF2-40B4-BE49-F238E27FC236}">
                <a16:creationId xmlns:a16="http://schemas.microsoft.com/office/drawing/2014/main" id="{B5F0973F-9850-40DD-8F36-83AF416A7D1C}"/>
              </a:ext>
            </a:extLst>
          </p:cNvPr>
          <p:cNvCxnSpPr>
            <a:cxnSpLocks/>
          </p:cNvCxnSpPr>
          <p:nvPr/>
        </p:nvCxnSpPr>
        <p:spPr>
          <a:xfrm>
            <a:off x="3124200" y="3913632"/>
            <a:ext cx="629412" cy="0"/>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3A06661-9398-4967-82DF-8F4AFC45E678}"/>
              </a:ext>
            </a:extLst>
          </p:cNvPr>
          <p:cNvCxnSpPr>
            <a:cxnSpLocks/>
          </p:cNvCxnSpPr>
          <p:nvPr/>
        </p:nvCxnSpPr>
        <p:spPr>
          <a:xfrm>
            <a:off x="3124200" y="4934712"/>
            <a:ext cx="629412" cy="0"/>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5627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750"/>
                            </p:stCondLst>
                            <p:childTnLst>
                              <p:par>
                                <p:cTn id="9" presetID="22" presetClass="entr" presetSubtype="8" fill="hold" nodeType="afterEffect">
                                  <p:stCondLst>
                                    <p:cond delay="25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8" fill="hold" grpId="0" nodeType="afterEffect">
                                  <p:stCondLst>
                                    <p:cond delay="25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2250"/>
                            </p:stCondLst>
                            <p:childTnLst>
                              <p:par>
                                <p:cTn id="17" presetID="22" presetClass="entr" presetSubtype="8" fill="hold" nodeType="afterEffect">
                                  <p:stCondLst>
                                    <p:cond delay="25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0A7A5-C181-4F49-B0D0-D7389FAE7CCD}"/>
              </a:ext>
            </a:extLst>
          </p:cNvPr>
          <p:cNvSpPr>
            <a:spLocks noGrp="1"/>
          </p:cNvSpPr>
          <p:nvPr>
            <p:ph type="title"/>
          </p:nvPr>
        </p:nvSpPr>
        <p:spPr/>
        <p:txBody>
          <a:bodyPr/>
          <a:lstStyle/>
          <a:p>
            <a:r>
              <a:rPr lang="en-US" dirty="0"/>
              <a:t>Data Conversion Tools</a:t>
            </a:r>
          </a:p>
        </p:txBody>
      </p:sp>
      <p:sp>
        <p:nvSpPr>
          <p:cNvPr id="3" name="Content Placeholder 2">
            <a:extLst>
              <a:ext uri="{FF2B5EF4-FFF2-40B4-BE49-F238E27FC236}">
                <a16:creationId xmlns:a16="http://schemas.microsoft.com/office/drawing/2014/main" id="{BA7F2E9F-55DB-4A40-96C2-8B0D2145BF22}"/>
              </a:ext>
            </a:extLst>
          </p:cNvPr>
          <p:cNvSpPr>
            <a:spLocks noGrp="1"/>
          </p:cNvSpPr>
          <p:nvPr>
            <p:ph idx="1"/>
          </p:nvPr>
        </p:nvSpPr>
        <p:spPr/>
        <p:txBody>
          <a:bodyPr/>
          <a:lstStyle/>
          <a:p>
            <a:r>
              <a:rPr lang="en-US" dirty="0"/>
              <a:t>NCAT will handle single point or multipoint conversions.</a:t>
            </a:r>
          </a:p>
          <a:p>
            <a:endParaRPr lang="en-US" dirty="0"/>
          </a:p>
          <a:p>
            <a:endParaRPr lang="en-US" dirty="0"/>
          </a:p>
          <a:p>
            <a:endParaRPr lang="en-US" dirty="0"/>
          </a:p>
          <a:p>
            <a:endParaRPr lang="en-US" dirty="0"/>
          </a:p>
          <a:p>
            <a:r>
              <a:rPr lang="en-US" dirty="0"/>
              <a:t>Web services are available (API).</a:t>
            </a:r>
          </a:p>
          <a:p>
            <a:pPr lvl="1"/>
            <a:r>
              <a:rPr lang="en-US" i="1" dirty="0">
                <a:solidFill>
                  <a:srgbClr val="0000FF"/>
                </a:solidFill>
                <a:hlinkClick r:id="rId3">
                  <a:extLst>
                    <a:ext uri="{A12FA001-AC4F-418D-AE19-62706E023703}">
                      <ahyp:hlinkClr xmlns:ahyp="http://schemas.microsoft.com/office/drawing/2018/hyperlinkcolor" val="tx"/>
                    </a:ext>
                  </a:extLst>
                </a:hlinkClick>
              </a:rPr>
              <a:t>https://www.ngs.noaa.gov/web_services/ncat/index.shtml</a:t>
            </a:r>
          </a:p>
          <a:p>
            <a:endParaRPr lang="en-US" i="1" dirty="0">
              <a:hlinkClick r:id="rId3">
                <a:extLst>
                  <a:ext uri="{A12FA001-AC4F-418D-AE19-62706E023703}">
                    <ahyp:hlinkClr xmlns:ahyp="http://schemas.microsoft.com/office/drawing/2018/hyperlinkcolor" val="tx"/>
                  </a:ext>
                </a:extLst>
              </a:hlinkClick>
            </a:endParaRPr>
          </a:p>
          <a:p>
            <a:r>
              <a:rPr lang="en-US" dirty="0"/>
              <a:t>For large datasets, NGS recommends the </a:t>
            </a:r>
            <a:r>
              <a:rPr lang="en-US" i="1" dirty="0"/>
              <a:t>download</a:t>
            </a:r>
            <a:r>
              <a:rPr lang="en-US" dirty="0"/>
              <a:t> version.</a:t>
            </a:r>
          </a:p>
        </p:txBody>
      </p:sp>
      <p:sp>
        <p:nvSpPr>
          <p:cNvPr id="4" name="Date Placeholder 3">
            <a:extLst>
              <a:ext uri="{FF2B5EF4-FFF2-40B4-BE49-F238E27FC236}">
                <a16:creationId xmlns:a16="http://schemas.microsoft.com/office/drawing/2014/main" id="{E78FE92A-0F58-4538-B6AB-A4BE030EAE2D}"/>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E546874F-B398-48D1-9B44-CEA9092E240B}"/>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4E13D4A1-1EEF-441B-8CF5-7E0CBF9D2A1A}"/>
              </a:ext>
            </a:extLst>
          </p:cNvPr>
          <p:cNvSpPr>
            <a:spLocks noGrp="1"/>
          </p:cNvSpPr>
          <p:nvPr>
            <p:ph type="sldNum" sz="quarter" idx="12"/>
          </p:nvPr>
        </p:nvSpPr>
        <p:spPr/>
        <p:txBody>
          <a:bodyPr/>
          <a:lstStyle/>
          <a:p>
            <a:pPr>
              <a:defRPr/>
            </a:pPr>
            <a:fld id="{A269A303-B593-45E6-8920-67DA3337AB25}" type="slidenum">
              <a:rPr lang="en-US" altLang="en-US" smtClean="0"/>
              <a:pPr>
                <a:defRPr/>
              </a:pPr>
              <a:t>51</a:t>
            </a:fld>
            <a:endParaRPr lang="en-US" altLang="en-US" dirty="0"/>
          </a:p>
        </p:txBody>
      </p:sp>
      <p:pic>
        <p:nvPicPr>
          <p:cNvPr id="8" name="Picture 7">
            <a:extLst>
              <a:ext uri="{FF2B5EF4-FFF2-40B4-BE49-F238E27FC236}">
                <a16:creationId xmlns:a16="http://schemas.microsoft.com/office/drawing/2014/main" id="{612D0211-53A3-4C24-A4B1-C6447E4BCF10}"/>
              </a:ext>
            </a:extLst>
          </p:cNvPr>
          <p:cNvPicPr>
            <a:picLocks noChangeAspect="1"/>
          </p:cNvPicPr>
          <p:nvPr/>
        </p:nvPicPr>
        <p:blipFill>
          <a:blip r:embed="rId4"/>
          <a:stretch>
            <a:fillRect/>
          </a:stretch>
        </p:blipFill>
        <p:spPr>
          <a:xfrm>
            <a:off x="822475" y="2732296"/>
            <a:ext cx="7009524" cy="1028571"/>
          </a:xfrm>
          <a:prstGeom prst="rect">
            <a:avLst/>
          </a:prstGeom>
        </p:spPr>
      </p:pic>
      <p:cxnSp>
        <p:nvCxnSpPr>
          <p:cNvPr id="9" name="Straight Arrow Connector 8">
            <a:extLst>
              <a:ext uri="{FF2B5EF4-FFF2-40B4-BE49-F238E27FC236}">
                <a16:creationId xmlns:a16="http://schemas.microsoft.com/office/drawing/2014/main" id="{B9B9181A-3A34-4FBE-9EBC-241562DD0BA1}"/>
              </a:ext>
            </a:extLst>
          </p:cNvPr>
          <p:cNvCxnSpPr>
            <a:cxnSpLocks/>
          </p:cNvCxnSpPr>
          <p:nvPr/>
        </p:nvCxnSpPr>
        <p:spPr>
          <a:xfrm flipH="1">
            <a:off x="2078182" y="2290618"/>
            <a:ext cx="1459346" cy="960582"/>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4FCC952-24BC-4BC5-9540-52683C5D83BF}"/>
              </a:ext>
            </a:extLst>
          </p:cNvPr>
          <p:cNvCxnSpPr>
            <a:cxnSpLocks/>
          </p:cNvCxnSpPr>
          <p:nvPr/>
        </p:nvCxnSpPr>
        <p:spPr>
          <a:xfrm flipH="1">
            <a:off x="3537528" y="2282003"/>
            <a:ext cx="1487585" cy="964578"/>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FFD9587-5F94-4679-8C19-2A051C0333D4}"/>
              </a:ext>
            </a:extLst>
          </p:cNvPr>
          <p:cNvCxnSpPr>
            <a:cxnSpLocks/>
          </p:cNvCxnSpPr>
          <p:nvPr/>
        </p:nvCxnSpPr>
        <p:spPr>
          <a:xfrm flipV="1">
            <a:off x="3393499" y="3456067"/>
            <a:ext cx="933738" cy="608221"/>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22DEA9D-BED6-4277-A20D-279D7C4E5259}"/>
              </a:ext>
            </a:extLst>
          </p:cNvPr>
          <p:cNvCxnSpPr>
            <a:cxnSpLocks/>
          </p:cNvCxnSpPr>
          <p:nvPr/>
        </p:nvCxnSpPr>
        <p:spPr>
          <a:xfrm flipV="1">
            <a:off x="2807855" y="3471480"/>
            <a:ext cx="2554720" cy="1915498"/>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354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750"/>
                            </p:stCondLst>
                            <p:childTnLst>
                              <p:par>
                                <p:cTn id="9" presetID="22" presetClass="entr" presetSubtype="1" fill="hold"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2250"/>
                            </p:stCondLst>
                            <p:childTnLst>
                              <p:par>
                                <p:cTn id="17" presetID="22" presetClass="entr" presetSubtype="8" fill="hold" nodeType="afterEffect">
                                  <p:stCondLst>
                                    <p:cond delay="25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7770D-9CA8-4462-80C6-5B0BE741A24C}"/>
              </a:ext>
            </a:extLst>
          </p:cNvPr>
          <p:cNvSpPr>
            <a:spLocks noGrp="1"/>
          </p:cNvSpPr>
          <p:nvPr>
            <p:ph type="title"/>
          </p:nvPr>
        </p:nvSpPr>
        <p:spPr/>
        <p:txBody>
          <a:bodyPr/>
          <a:lstStyle/>
          <a:p>
            <a:r>
              <a:rPr lang="en-US" dirty="0"/>
              <a:t>Data Conversion Tools</a:t>
            </a:r>
          </a:p>
        </p:txBody>
      </p:sp>
      <p:sp>
        <p:nvSpPr>
          <p:cNvPr id="3" name="Content Placeholder 2">
            <a:extLst>
              <a:ext uri="{FF2B5EF4-FFF2-40B4-BE49-F238E27FC236}">
                <a16:creationId xmlns:a16="http://schemas.microsoft.com/office/drawing/2014/main" id="{F508DD3D-0978-4AD3-9A65-99694D3A3C73}"/>
              </a:ext>
            </a:extLst>
          </p:cNvPr>
          <p:cNvSpPr>
            <a:spLocks noGrp="1"/>
          </p:cNvSpPr>
          <p:nvPr>
            <p:ph idx="1"/>
          </p:nvPr>
        </p:nvSpPr>
        <p:spPr>
          <a:xfrm>
            <a:off x="457200" y="1845490"/>
            <a:ext cx="8229600" cy="4297363"/>
          </a:xfrm>
        </p:spPr>
        <p:txBody>
          <a:bodyPr/>
          <a:lstStyle/>
          <a:p>
            <a:r>
              <a:rPr lang="en-US" dirty="0"/>
              <a:t>Use VDATUM for other datums </a:t>
            </a:r>
            <a:r>
              <a:rPr lang="en-US" sz="2400" dirty="0">
                <a:solidFill>
                  <a:srgbClr val="FF0000"/>
                </a:solidFill>
                <a:hlinkClick r:id="rId3">
                  <a:extLst>
                    <a:ext uri="{A12FA001-AC4F-418D-AE19-62706E023703}">
                      <ahyp:hlinkClr xmlns:ahyp="http://schemas.microsoft.com/office/drawing/2018/hyperlinkcolor" val="tx"/>
                    </a:ext>
                  </a:extLst>
                </a:hlinkClick>
              </a:rPr>
              <a:t>https://vdatum.noaa.gov/</a:t>
            </a:r>
            <a:endParaRPr lang="en-US" sz="2400" b="0" i="0" dirty="0">
              <a:solidFill>
                <a:srgbClr val="000000"/>
              </a:solidFill>
              <a:effectLst/>
            </a:endParaRPr>
          </a:p>
          <a:p>
            <a:r>
              <a:rPr lang="en-US" sz="2000" b="0" i="0" dirty="0">
                <a:solidFill>
                  <a:srgbClr val="000000"/>
                </a:solidFill>
                <a:effectLst/>
              </a:rPr>
              <a:t>VDatum is a free software tool developed jointly by NOAA's </a:t>
            </a:r>
            <a:r>
              <a:rPr lang="en-US" sz="2000" b="0" i="0" u="none" strike="noStrike" dirty="0">
                <a:solidFill>
                  <a:srgbClr val="24496B"/>
                </a:solidFill>
                <a:effectLst/>
              </a:rPr>
              <a:t>National Geodetic Survey (NGS) and others</a:t>
            </a:r>
            <a:r>
              <a:rPr lang="en-US" sz="2000" u="none" strike="noStrike" dirty="0">
                <a:solidFill>
                  <a:srgbClr val="000000"/>
                </a:solidFill>
              </a:rPr>
              <a:t>.</a:t>
            </a:r>
            <a:endParaRPr lang="en-US" sz="2000" b="0" i="0" dirty="0">
              <a:solidFill>
                <a:srgbClr val="000000"/>
              </a:solidFill>
              <a:effectLst/>
            </a:endParaRPr>
          </a:p>
          <a:p>
            <a:r>
              <a:rPr lang="en-US" sz="2000" b="0" i="0" dirty="0">
                <a:solidFill>
                  <a:srgbClr val="000000"/>
                </a:solidFill>
                <a:effectLst/>
              </a:rPr>
              <a:t>VDATUM is designed to vertically transform geospatial data among a </a:t>
            </a:r>
            <a:r>
              <a:rPr lang="en-US" sz="2000" b="0" i="1" dirty="0">
                <a:solidFill>
                  <a:srgbClr val="FF0000"/>
                </a:solidFill>
                <a:effectLst/>
              </a:rPr>
              <a:t>variety of tidal, orthometric and ellipsoidal vertical datums</a:t>
            </a:r>
          </a:p>
          <a:p>
            <a:pPr lvl="1"/>
            <a:r>
              <a:rPr lang="en-US" sz="2000" b="0" i="0" dirty="0">
                <a:solidFill>
                  <a:srgbClr val="000000"/>
                </a:solidFill>
                <a:effectLst/>
              </a:rPr>
              <a:t>allowing users to convert their data from different horizontal/vertical references into a common system and enabling the fusion of diverse geospatial data in desired reference levels.</a:t>
            </a:r>
            <a:endParaRPr lang="en-US" sz="2000" dirty="0"/>
          </a:p>
        </p:txBody>
      </p:sp>
      <p:sp>
        <p:nvSpPr>
          <p:cNvPr id="4" name="Date Placeholder 3">
            <a:extLst>
              <a:ext uri="{FF2B5EF4-FFF2-40B4-BE49-F238E27FC236}">
                <a16:creationId xmlns:a16="http://schemas.microsoft.com/office/drawing/2014/main" id="{3912E605-9746-4F73-9721-717B39DF4E89}"/>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6973F561-B2DF-4A34-986D-8F428C25C41A}"/>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9767B9F3-1389-49C6-92EA-2D7F511601CA}"/>
              </a:ext>
            </a:extLst>
          </p:cNvPr>
          <p:cNvSpPr>
            <a:spLocks noGrp="1"/>
          </p:cNvSpPr>
          <p:nvPr>
            <p:ph type="sldNum" sz="quarter" idx="12"/>
          </p:nvPr>
        </p:nvSpPr>
        <p:spPr/>
        <p:txBody>
          <a:bodyPr/>
          <a:lstStyle/>
          <a:p>
            <a:pPr>
              <a:defRPr/>
            </a:pPr>
            <a:fld id="{A269A303-B593-45E6-8920-67DA3337AB25}" type="slidenum">
              <a:rPr lang="en-US" altLang="en-US" smtClean="0"/>
              <a:pPr>
                <a:defRPr/>
              </a:pPr>
              <a:t>52</a:t>
            </a:fld>
            <a:endParaRPr lang="en-US" altLang="en-US" dirty="0"/>
          </a:p>
        </p:txBody>
      </p:sp>
      <p:pic>
        <p:nvPicPr>
          <p:cNvPr id="8" name="Picture 7">
            <a:extLst>
              <a:ext uri="{FF2B5EF4-FFF2-40B4-BE49-F238E27FC236}">
                <a16:creationId xmlns:a16="http://schemas.microsoft.com/office/drawing/2014/main" id="{2D95DA52-9FC8-4CC3-961A-0FEB5A6D04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2527" y="4746322"/>
            <a:ext cx="8264273" cy="1516208"/>
          </a:xfrm>
          <a:prstGeom prst="rect">
            <a:avLst/>
          </a:prstGeom>
        </p:spPr>
      </p:pic>
      <p:sp>
        <p:nvSpPr>
          <p:cNvPr id="9" name="TextBox 8">
            <a:extLst>
              <a:ext uri="{FF2B5EF4-FFF2-40B4-BE49-F238E27FC236}">
                <a16:creationId xmlns:a16="http://schemas.microsoft.com/office/drawing/2014/main" id="{091D2BB7-BF18-4837-A8B8-4D257144765B}"/>
              </a:ext>
            </a:extLst>
          </p:cNvPr>
          <p:cNvSpPr txBox="1"/>
          <p:nvPr/>
        </p:nvSpPr>
        <p:spPr>
          <a:xfrm rot="21122629">
            <a:off x="6900082" y="4217907"/>
            <a:ext cx="2324305" cy="369332"/>
          </a:xfrm>
          <a:prstGeom prst="rect">
            <a:avLst/>
          </a:prstGeom>
          <a:noFill/>
        </p:spPr>
        <p:txBody>
          <a:bodyPr wrap="square" rtlCol="0">
            <a:spAutoFit/>
          </a:bodyPr>
          <a:lstStyle/>
          <a:p>
            <a:r>
              <a:rPr lang="en-US" dirty="0">
                <a:solidFill>
                  <a:srgbClr val="FF0000"/>
                </a:solidFill>
              </a:rPr>
              <a:t>Online or Download</a:t>
            </a:r>
          </a:p>
        </p:txBody>
      </p:sp>
    </p:spTree>
    <p:extLst>
      <p:ext uri="{BB962C8B-B14F-4D97-AF65-F5344CB8AC3E}">
        <p14:creationId xmlns:p14="http://schemas.microsoft.com/office/powerpoint/2010/main" val="32292354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5CFDAF7-9E18-4BB1-9498-51AEDE4B423A}"/>
              </a:ext>
            </a:extLst>
          </p:cNvPr>
          <p:cNvSpPr>
            <a:spLocks noGrp="1"/>
          </p:cNvSpPr>
          <p:nvPr>
            <p:ph type="ctrTitle"/>
          </p:nvPr>
        </p:nvSpPr>
        <p:spPr/>
        <p:txBody>
          <a:bodyPr/>
          <a:lstStyle/>
          <a:p>
            <a:r>
              <a:rPr lang="en-US" dirty="0"/>
              <a:t>Improve the Future and the Present</a:t>
            </a:r>
          </a:p>
        </p:txBody>
      </p:sp>
      <p:sp>
        <p:nvSpPr>
          <p:cNvPr id="8" name="Subtitle 7">
            <a:extLst>
              <a:ext uri="{FF2B5EF4-FFF2-40B4-BE49-F238E27FC236}">
                <a16:creationId xmlns:a16="http://schemas.microsoft.com/office/drawing/2014/main" id="{00A84787-36BE-4971-AB7C-91654CB8C832}"/>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C8D05A66-5B96-4074-8B20-6D681C81455C}"/>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985FD284-B7C1-4D93-9CFA-1FC3FE454DED}"/>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2C8FDD9B-2CF8-4C9D-8E74-E9E4B3559C59}"/>
              </a:ext>
            </a:extLst>
          </p:cNvPr>
          <p:cNvSpPr>
            <a:spLocks noGrp="1"/>
          </p:cNvSpPr>
          <p:nvPr>
            <p:ph type="sldNum" sz="quarter" idx="12"/>
          </p:nvPr>
        </p:nvSpPr>
        <p:spPr/>
        <p:txBody>
          <a:bodyPr/>
          <a:lstStyle/>
          <a:p>
            <a:pPr>
              <a:defRPr/>
            </a:pPr>
            <a:fld id="{A269A303-B593-45E6-8920-67DA3337AB25}" type="slidenum">
              <a:rPr lang="en-US" altLang="en-US" smtClean="0"/>
              <a:pPr>
                <a:defRPr/>
              </a:pPr>
              <a:t>53</a:t>
            </a:fld>
            <a:endParaRPr lang="en-US" altLang="en-US" dirty="0"/>
          </a:p>
        </p:txBody>
      </p:sp>
    </p:spTree>
    <p:extLst>
      <p:ext uri="{BB962C8B-B14F-4D97-AF65-F5344CB8AC3E}">
        <p14:creationId xmlns:p14="http://schemas.microsoft.com/office/powerpoint/2010/main" val="18197094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0A7A5-C181-4F49-B0D0-D7389FAE7CCD}"/>
              </a:ext>
            </a:extLst>
          </p:cNvPr>
          <p:cNvSpPr>
            <a:spLocks noGrp="1"/>
          </p:cNvSpPr>
          <p:nvPr>
            <p:ph type="title"/>
          </p:nvPr>
        </p:nvSpPr>
        <p:spPr/>
        <p:txBody>
          <a:bodyPr/>
          <a:lstStyle/>
          <a:p>
            <a:r>
              <a:rPr lang="en-US" dirty="0"/>
              <a:t>Building the Bridge to the Future</a:t>
            </a:r>
          </a:p>
        </p:txBody>
      </p:sp>
      <p:sp>
        <p:nvSpPr>
          <p:cNvPr id="3" name="Content Placeholder 2">
            <a:extLst>
              <a:ext uri="{FF2B5EF4-FFF2-40B4-BE49-F238E27FC236}">
                <a16:creationId xmlns:a16="http://schemas.microsoft.com/office/drawing/2014/main" id="{BA7F2E9F-55DB-4A40-96C2-8B0D2145BF22}"/>
              </a:ext>
            </a:extLst>
          </p:cNvPr>
          <p:cNvSpPr>
            <a:spLocks noGrp="1"/>
          </p:cNvSpPr>
          <p:nvPr>
            <p:ph idx="1"/>
          </p:nvPr>
        </p:nvSpPr>
        <p:spPr/>
        <p:txBody>
          <a:bodyPr/>
          <a:lstStyle/>
          <a:p>
            <a:r>
              <a:rPr lang="en-US" dirty="0"/>
              <a:t>NGS needs some help from you to enhance existing tools and to build new tools for the future.</a:t>
            </a:r>
          </a:p>
          <a:p>
            <a:pPr lvl="1"/>
            <a:r>
              <a:rPr lang="en-US" dirty="0"/>
              <a:t>GPS on BM </a:t>
            </a:r>
          </a:p>
          <a:p>
            <a:pPr lvl="1"/>
            <a:r>
              <a:rPr lang="en-US" dirty="0"/>
              <a:t>OPUS Share </a:t>
            </a:r>
          </a:p>
          <a:p>
            <a:pPr lvl="1"/>
            <a:r>
              <a:rPr lang="en-US" dirty="0"/>
              <a:t>OPUS Projects</a:t>
            </a:r>
          </a:p>
          <a:p>
            <a:pPr lvl="2"/>
            <a:endParaRPr lang="en-US" dirty="0"/>
          </a:p>
        </p:txBody>
      </p:sp>
      <p:sp>
        <p:nvSpPr>
          <p:cNvPr id="4" name="Date Placeholder 3">
            <a:extLst>
              <a:ext uri="{FF2B5EF4-FFF2-40B4-BE49-F238E27FC236}">
                <a16:creationId xmlns:a16="http://schemas.microsoft.com/office/drawing/2014/main" id="{E78FE92A-0F58-4538-B6AB-A4BE030EAE2D}"/>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E546874F-B398-48D1-9B44-CEA9092E240B}"/>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4E13D4A1-1EEF-441B-8CF5-7E0CBF9D2A1A}"/>
              </a:ext>
            </a:extLst>
          </p:cNvPr>
          <p:cNvSpPr>
            <a:spLocks noGrp="1"/>
          </p:cNvSpPr>
          <p:nvPr>
            <p:ph type="sldNum" sz="quarter" idx="12"/>
          </p:nvPr>
        </p:nvSpPr>
        <p:spPr/>
        <p:txBody>
          <a:bodyPr/>
          <a:lstStyle/>
          <a:p>
            <a:pPr>
              <a:defRPr/>
            </a:pPr>
            <a:fld id="{A269A303-B593-45E6-8920-67DA3337AB25}" type="slidenum">
              <a:rPr lang="en-US" altLang="en-US" smtClean="0"/>
              <a:pPr>
                <a:defRPr/>
              </a:pPr>
              <a:t>54</a:t>
            </a:fld>
            <a:endParaRPr lang="en-US" altLang="en-US" dirty="0"/>
          </a:p>
        </p:txBody>
      </p:sp>
      <p:pic>
        <p:nvPicPr>
          <p:cNvPr id="11" name="Picture 10">
            <a:extLst>
              <a:ext uri="{FF2B5EF4-FFF2-40B4-BE49-F238E27FC236}">
                <a16:creationId xmlns:a16="http://schemas.microsoft.com/office/drawing/2014/main" id="{65154999-2254-482A-841B-F37083A14AE3}"/>
              </a:ext>
            </a:extLst>
          </p:cNvPr>
          <p:cNvPicPr>
            <a:picLocks noChangeAspect="1"/>
          </p:cNvPicPr>
          <p:nvPr/>
        </p:nvPicPr>
        <p:blipFill>
          <a:blip r:embed="rId3"/>
          <a:stretch>
            <a:fillRect/>
          </a:stretch>
        </p:blipFill>
        <p:spPr>
          <a:xfrm>
            <a:off x="5562756" y="2355144"/>
            <a:ext cx="2933543" cy="1622338"/>
          </a:xfrm>
          <a:prstGeom prst="rect">
            <a:avLst/>
          </a:prstGeom>
        </p:spPr>
      </p:pic>
      <p:pic>
        <p:nvPicPr>
          <p:cNvPr id="8" name="Picture 7">
            <a:extLst>
              <a:ext uri="{FF2B5EF4-FFF2-40B4-BE49-F238E27FC236}">
                <a16:creationId xmlns:a16="http://schemas.microsoft.com/office/drawing/2014/main" id="{5E4B360B-9D76-41F3-B819-3415003CDB23}"/>
              </a:ext>
            </a:extLst>
          </p:cNvPr>
          <p:cNvPicPr>
            <a:picLocks noChangeAspect="1"/>
          </p:cNvPicPr>
          <p:nvPr/>
        </p:nvPicPr>
        <p:blipFill>
          <a:blip r:embed="rId4"/>
          <a:stretch>
            <a:fillRect/>
          </a:stretch>
        </p:blipFill>
        <p:spPr>
          <a:xfrm>
            <a:off x="5562755" y="4214493"/>
            <a:ext cx="2933543" cy="1674660"/>
          </a:xfrm>
          <a:prstGeom prst="rect">
            <a:avLst/>
          </a:prstGeom>
        </p:spPr>
      </p:pic>
    </p:spTree>
    <p:extLst>
      <p:ext uri="{BB962C8B-B14F-4D97-AF65-F5344CB8AC3E}">
        <p14:creationId xmlns:p14="http://schemas.microsoft.com/office/powerpoint/2010/main" val="4005945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21D56-F11A-41FA-A1FE-2B3C08955228}"/>
              </a:ext>
            </a:extLst>
          </p:cNvPr>
          <p:cNvSpPr>
            <a:spLocks noGrp="1"/>
          </p:cNvSpPr>
          <p:nvPr>
            <p:ph type="title"/>
          </p:nvPr>
        </p:nvSpPr>
        <p:spPr/>
        <p:txBody>
          <a:bodyPr/>
          <a:lstStyle/>
          <a:p>
            <a:r>
              <a:rPr lang="en-US" dirty="0"/>
              <a:t>Building the Bridge to the Future</a:t>
            </a:r>
          </a:p>
        </p:txBody>
      </p:sp>
      <p:sp>
        <p:nvSpPr>
          <p:cNvPr id="3" name="Content Placeholder 2">
            <a:extLst>
              <a:ext uri="{FF2B5EF4-FFF2-40B4-BE49-F238E27FC236}">
                <a16:creationId xmlns:a16="http://schemas.microsoft.com/office/drawing/2014/main" id="{929E300D-59ED-40F3-8817-44C223ED5F0E}"/>
              </a:ext>
            </a:extLst>
          </p:cNvPr>
          <p:cNvSpPr>
            <a:spLocks noGrp="1"/>
          </p:cNvSpPr>
          <p:nvPr>
            <p:ph idx="1"/>
          </p:nvPr>
        </p:nvSpPr>
        <p:spPr>
          <a:xfrm>
            <a:off x="457200" y="1610619"/>
            <a:ext cx="8475044" cy="4297363"/>
          </a:xfrm>
        </p:spPr>
        <p:txBody>
          <a:bodyPr/>
          <a:lstStyle/>
          <a:p>
            <a:r>
              <a:rPr lang="en-US" dirty="0"/>
              <a:t>“GPS on BM” map: </a:t>
            </a:r>
            <a:r>
              <a:rPr lang="en-US" sz="2000" dirty="0">
                <a:hlinkClick r:id="rId3"/>
              </a:rPr>
              <a:t>https://geodesy.noaa.gov/GPSonBM/index.shtml</a:t>
            </a:r>
            <a:endParaRPr lang="en-US" sz="2000" dirty="0"/>
          </a:p>
          <a:p>
            <a:pPr lvl="1"/>
            <a:r>
              <a:rPr lang="en-US" dirty="0"/>
              <a:t>Shows priority hexagons and priority mark listings</a:t>
            </a:r>
          </a:p>
        </p:txBody>
      </p:sp>
      <p:sp>
        <p:nvSpPr>
          <p:cNvPr id="4" name="Date Placeholder 3">
            <a:extLst>
              <a:ext uri="{FF2B5EF4-FFF2-40B4-BE49-F238E27FC236}">
                <a16:creationId xmlns:a16="http://schemas.microsoft.com/office/drawing/2014/main" id="{6D574035-2D9A-4B29-9EAA-9F9DE597E1BF}"/>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4C87A47B-6EC0-47DE-8165-9203BB55227A}"/>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B664A980-FAFC-443A-8D7A-638A589DD323}"/>
              </a:ext>
            </a:extLst>
          </p:cNvPr>
          <p:cNvSpPr>
            <a:spLocks noGrp="1"/>
          </p:cNvSpPr>
          <p:nvPr>
            <p:ph type="sldNum" sz="quarter" idx="12"/>
          </p:nvPr>
        </p:nvSpPr>
        <p:spPr/>
        <p:txBody>
          <a:bodyPr/>
          <a:lstStyle/>
          <a:p>
            <a:pPr>
              <a:defRPr/>
            </a:pPr>
            <a:fld id="{A269A303-B593-45E6-8920-67DA3337AB25}" type="slidenum">
              <a:rPr lang="en-US" altLang="en-US" smtClean="0"/>
              <a:pPr>
                <a:defRPr/>
              </a:pPr>
              <a:t>55</a:t>
            </a:fld>
            <a:endParaRPr lang="en-US" altLang="en-US" dirty="0"/>
          </a:p>
        </p:txBody>
      </p:sp>
      <p:pic>
        <p:nvPicPr>
          <p:cNvPr id="8" name="Picture 7">
            <a:extLst>
              <a:ext uri="{FF2B5EF4-FFF2-40B4-BE49-F238E27FC236}">
                <a16:creationId xmlns:a16="http://schemas.microsoft.com/office/drawing/2014/main" id="{6C4C0EB6-ACDF-4FCE-8599-FB7C43B357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09100" y="2604219"/>
            <a:ext cx="6325800" cy="3796581"/>
          </a:xfrm>
          <a:prstGeom prst="rect">
            <a:avLst/>
          </a:prstGeom>
        </p:spPr>
      </p:pic>
      <p:sp>
        <p:nvSpPr>
          <p:cNvPr id="9" name="TextBox 8">
            <a:extLst>
              <a:ext uri="{FF2B5EF4-FFF2-40B4-BE49-F238E27FC236}">
                <a16:creationId xmlns:a16="http://schemas.microsoft.com/office/drawing/2014/main" id="{5DBFCFA1-FCC9-4836-8541-18140245988B}"/>
              </a:ext>
            </a:extLst>
          </p:cNvPr>
          <p:cNvSpPr txBox="1"/>
          <p:nvPr/>
        </p:nvSpPr>
        <p:spPr>
          <a:xfrm>
            <a:off x="5278655" y="4600876"/>
            <a:ext cx="1482290" cy="369332"/>
          </a:xfrm>
          <a:prstGeom prst="rect">
            <a:avLst/>
          </a:prstGeom>
          <a:noFill/>
        </p:spPr>
        <p:txBody>
          <a:bodyPr wrap="square" rtlCol="0">
            <a:spAutoFit/>
          </a:bodyPr>
          <a:lstStyle/>
          <a:p>
            <a:r>
              <a:rPr lang="en-US" dirty="0">
                <a:solidFill>
                  <a:srgbClr val="FFFF00"/>
                </a:solidFill>
              </a:rPr>
              <a:t>Lake Superior</a:t>
            </a:r>
          </a:p>
        </p:txBody>
      </p:sp>
    </p:spTree>
    <p:extLst>
      <p:ext uri="{BB962C8B-B14F-4D97-AF65-F5344CB8AC3E}">
        <p14:creationId xmlns:p14="http://schemas.microsoft.com/office/powerpoint/2010/main" val="4049308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195AE-BBF3-4367-91C5-5AD3AA7AE4C1}"/>
              </a:ext>
            </a:extLst>
          </p:cNvPr>
          <p:cNvSpPr>
            <a:spLocks noGrp="1"/>
          </p:cNvSpPr>
          <p:nvPr>
            <p:ph type="title"/>
          </p:nvPr>
        </p:nvSpPr>
        <p:spPr/>
        <p:txBody>
          <a:bodyPr/>
          <a:lstStyle/>
          <a:p>
            <a:r>
              <a:rPr lang="en-US" dirty="0"/>
              <a:t>Building the Bridge to the Future</a:t>
            </a:r>
          </a:p>
        </p:txBody>
      </p:sp>
      <p:sp>
        <p:nvSpPr>
          <p:cNvPr id="3" name="Content Placeholder 2">
            <a:extLst>
              <a:ext uri="{FF2B5EF4-FFF2-40B4-BE49-F238E27FC236}">
                <a16:creationId xmlns:a16="http://schemas.microsoft.com/office/drawing/2014/main" id="{DDFEC4D2-FEF4-4359-8067-33C5179E8949}"/>
              </a:ext>
            </a:extLst>
          </p:cNvPr>
          <p:cNvSpPr>
            <a:spLocks noGrp="1"/>
          </p:cNvSpPr>
          <p:nvPr>
            <p:ph idx="1"/>
          </p:nvPr>
        </p:nvSpPr>
        <p:spPr>
          <a:xfrm>
            <a:off x="457200" y="1414914"/>
            <a:ext cx="8229600" cy="4297363"/>
          </a:xfrm>
        </p:spPr>
        <p:txBody>
          <a:bodyPr/>
          <a:lstStyle/>
          <a:p>
            <a:r>
              <a:rPr lang="en-US" dirty="0"/>
              <a:t>OPUS SHARE benefits:</a:t>
            </a:r>
          </a:p>
          <a:p>
            <a:pPr marL="342900" indent="-342900" algn="l">
              <a:buFont typeface="+mj-lt"/>
              <a:buAutoNum type="arabicPeriod"/>
            </a:pPr>
            <a:r>
              <a:rPr lang="en-US" sz="1600" i="1" dirty="0">
                <a:solidFill>
                  <a:srgbClr val="FF0000"/>
                </a:solidFill>
                <a:latin typeface="Helvetica Neue"/>
              </a:rPr>
              <a:t>Establishes useful lat/lon/ellht and ortho ht in </a:t>
            </a:r>
            <a:r>
              <a:rPr lang="en-US" sz="1600" i="1" u="sng" dirty="0">
                <a:solidFill>
                  <a:srgbClr val="FF0000"/>
                </a:solidFill>
                <a:latin typeface="Helvetica Neue"/>
              </a:rPr>
              <a:t>current</a:t>
            </a:r>
            <a:r>
              <a:rPr lang="en-US" sz="1600" i="1" dirty="0">
                <a:solidFill>
                  <a:srgbClr val="FF0000"/>
                </a:solidFill>
                <a:latin typeface="Helvetica Neue"/>
              </a:rPr>
              <a:t> NSRS </a:t>
            </a:r>
            <a:r>
              <a:rPr lang="en-US" sz="1600" dirty="0">
                <a:latin typeface="Helvetica Neue"/>
              </a:rPr>
              <a:t>for use today.</a:t>
            </a:r>
          </a:p>
          <a:p>
            <a:pPr marL="342900" indent="-342900">
              <a:buFont typeface="+mj-lt"/>
              <a:buAutoNum type="arabicPeriod"/>
            </a:pPr>
            <a:r>
              <a:rPr lang="en-US" sz="1600" i="1" dirty="0">
                <a:solidFill>
                  <a:srgbClr val="FF0000"/>
                </a:solidFill>
                <a:latin typeface="Helvetica Neue"/>
              </a:rPr>
              <a:t>Establishes lat/lon/ellht and ortho ht in the </a:t>
            </a:r>
            <a:r>
              <a:rPr lang="en-US" sz="1600" i="1" u="sng" dirty="0">
                <a:solidFill>
                  <a:srgbClr val="FF0000"/>
                </a:solidFill>
                <a:latin typeface="Helvetica Neue"/>
              </a:rPr>
              <a:t>future</a:t>
            </a:r>
            <a:r>
              <a:rPr lang="en-US" sz="1600" i="1" dirty="0">
                <a:solidFill>
                  <a:srgbClr val="FF0000"/>
                </a:solidFill>
                <a:latin typeface="Helvetica Neue"/>
              </a:rPr>
              <a:t> NSRS.</a:t>
            </a:r>
            <a:r>
              <a:rPr lang="en-US" sz="1600" b="0" i="0" dirty="0">
                <a:solidFill>
                  <a:srgbClr val="333333"/>
                </a:solidFill>
                <a:effectLst/>
                <a:latin typeface="Helvetica Neue"/>
              </a:rPr>
              <a:t>  </a:t>
            </a:r>
          </a:p>
          <a:p>
            <a:pPr marL="300038" lvl="1" indent="0">
              <a:buNone/>
            </a:pPr>
            <a:r>
              <a:rPr lang="en-US" sz="1300" b="0" i="0" dirty="0">
                <a:solidFill>
                  <a:srgbClr val="333333"/>
                </a:solidFill>
                <a:effectLst/>
                <a:latin typeface="Helvetica Neue"/>
              </a:rPr>
              <a:t>Automatic generation of 2020.0 Reference Epoch Coordinates (REC) and Survey </a:t>
            </a:r>
            <a:r>
              <a:rPr lang="en-US" sz="1300" dirty="0">
                <a:solidFill>
                  <a:srgbClr val="333333"/>
                </a:solidFill>
                <a:latin typeface="Helvetica Neue"/>
              </a:rPr>
              <a:t>Epoch Coordinates (SEC) upon release of modernized NSRS.</a:t>
            </a:r>
          </a:p>
          <a:p>
            <a:pPr marL="342900" indent="-342900" algn="l">
              <a:buFont typeface="+mj-lt"/>
              <a:buAutoNum type="arabicPeriod"/>
            </a:pPr>
            <a:r>
              <a:rPr lang="en-US" sz="1600" b="0" i="1" dirty="0">
                <a:solidFill>
                  <a:srgbClr val="FF0000"/>
                </a:solidFill>
                <a:effectLst/>
                <a:latin typeface="Helvetica Neue"/>
              </a:rPr>
              <a:t>Update Condition and Status of Passive Control</a:t>
            </a:r>
            <a:endParaRPr lang="en-US" sz="1600" dirty="0">
              <a:solidFill>
                <a:srgbClr val="333333"/>
              </a:solidFill>
              <a:latin typeface="Helvetica Neue"/>
            </a:endParaRPr>
          </a:p>
          <a:p>
            <a:pPr marL="300038" lvl="1" indent="0">
              <a:buNone/>
            </a:pPr>
            <a:r>
              <a:rPr lang="en-US" sz="1300" b="0" i="0" dirty="0">
                <a:solidFill>
                  <a:srgbClr val="333333"/>
                </a:solidFill>
                <a:effectLst/>
                <a:latin typeface="Helvetica Neue"/>
              </a:rPr>
              <a:t>mark recoveries and shared solutions provide NGS and other users of the NSRS with insight into the health of the passive control network and updated information for project planning.</a:t>
            </a:r>
          </a:p>
          <a:p>
            <a:pPr marL="342900" indent="-342900" algn="l">
              <a:buFont typeface="+mj-lt"/>
              <a:buAutoNum type="arabicPeriod"/>
            </a:pPr>
            <a:r>
              <a:rPr lang="en-US" sz="1600" b="0" i="1" dirty="0">
                <a:solidFill>
                  <a:srgbClr val="FF0000"/>
                </a:solidFill>
                <a:effectLst/>
                <a:latin typeface="Helvetica Neue"/>
              </a:rPr>
              <a:t>RTN Check Stations</a:t>
            </a:r>
            <a:endParaRPr lang="en-US" sz="1600" b="0" i="0" dirty="0">
              <a:solidFill>
                <a:srgbClr val="333333"/>
              </a:solidFill>
              <a:effectLst/>
              <a:latin typeface="Helvetica Neue"/>
            </a:endParaRPr>
          </a:p>
          <a:p>
            <a:pPr marL="300038" lvl="1" indent="0">
              <a:buNone/>
            </a:pPr>
            <a:r>
              <a:rPr lang="en-US" sz="1300" b="0" i="0" dirty="0">
                <a:solidFill>
                  <a:srgbClr val="333333"/>
                </a:solidFill>
                <a:effectLst/>
                <a:latin typeface="Helvetica Neue"/>
              </a:rPr>
              <a:t>Get updated coordinates on marks in your area for field checks of RTN rovers to ensure consistency with NSRS coordinates</a:t>
            </a:r>
          </a:p>
          <a:p>
            <a:r>
              <a:rPr lang="en-US" dirty="0"/>
              <a:t>If mark is part of GPS on BM Campaign, benefits also include</a:t>
            </a:r>
          </a:p>
          <a:p>
            <a:pPr marL="342900" indent="-342900">
              <a:buFont typeface="+mj-lt"/>
              <a:buAutoNum type="arabicPeriod" startAt="5"/>
            </a:pPr>
            <a:r>
              <a:rPr lang="en-US" sz="1600" i="1" dirty="0">
                <a:solidFill>
                  <a:srgbClr val="FF0000"/>
                </a:solidFill>
                <a:latin typeface="Helvetica Neue"/>
              </a:rPr>
              <a:t>Local improvements to the 2022 Transformation Tool</a:t>
            </a:r>
            <a:r>
              <a:rPr lang="en-US" sz="1600" dirty="0">
                <a:solidFill>
                  <a:srgbClr val="333333"/>
                </a:solidFill>
                <a:latin typeface="Helvetica Neue"/>
              </a:rPr>
              <a:t>, </a:t>
            </a:r>
          </a:p>
          <a:p>
            <a:pPr marL="300038" lvl="1" indent="0">
              <a:buNone/>
            </a:pPr>
            <a:r>
              <a:rPr lang="en-US" sz="1300" dirty="0">
                <a:solidFill>
                  <a:srgbClr val="333333"/>
                </a:solidFill>
                <a:latin typeface="Helvetica Neue"/>
              </a:rPr>
              <a:t>which will enable conversions from current vertical datums to the North American-Pacific Geopotential Datum of 2022 (NAPGD2022) and will be integrated into the NGS Coordinate Conversion and Transformation Tool (NCAT).</a:t>
            </a:r>
          </a:p>
          <a:p>
            <a:endParaRPr lang="en-US" dirty="0"/>
          </a:p>
        </p:txBody>
      </p:sp>
      <p:sp>
        <p:nvSpPr>
          <p:cNvPr id="4" name="Date Placeholder 3">
            <a:extLst>
              <a:ext uri="{FF2B5EF4-FFF2-40B4-BE49-F238E27FC236}">
                <a16:creationId xmlns:a16="http://schemas.microsoft.com/office/drawing/2014/main" id="{9A3EE550-D320-42A8-96B5-4523ACFCA695}"/>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6E6AF4DA-C670-4FC2-B7D3-B158C256CFC7}"/>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E387EEFE-E3A9-43DA-9BF7-74C5D1CA5C94}"/>
              </a:ext>
            </a:extLst>
          </p:cNvPr>
          <p:cNvSpPr>
            <a:spLocks noGrp="1"/>
          </p:cNvSpPr>
          <p:nvPr>
            <p:ph type="sldNum" sz="quarter" idx="12"/>
          </p:nvPr>
        </p:nvSpPr>
        <p:spPr/>
        <p:txBody>
          <a:bodyPr/>
          <a:lstStyle/>
          <a:p>
            <a:pPr>
              <a:defRPr/>
            </a:pPr>
            <a:fld id="{A269A303-B593-45E6-8920-67DA3337AB25}" type="slidenum">
              <a:rPr lang="en-US" altLang="en-US" smtClean="0"/>
              <a:pPr>
                <a:defRPr/>
              </a:pPr>
              <a:t>56</a:t>
            </a:fld>
            <a:endParaRPr lang="en-US" altLang="en-US" dirty="0"/>
          </a:p>
        </p:txBody>
      </p:sp>
      <p:sp>
        <p:nvSpPr>
          <p:cNvPr id="7" name="TextBox 6">
            <a:extLst>
              <a:ext uri="{FF2B5EF4-FFF2-40B4-BE49-F238E27FC236}">
                <a16:creationId xmlns:a16="http://schemas.microsoft.com/office/drawing/2014/main" id="{D9BCFBA7-A00B-40BE-9EFC-5898B9337936}"/>
              </a:ext>
            </a:extLst>
          </p:cNvPr>
          <p:cNvSpPr txBox="1"/>
          <p:nvPr/>
        </p:nvSpPr>
        <p:spPr>
          <a:xfrm rot="20776796">
            <a:off x="4121591" y="580512"/>
            <a:ext cx="4995126" cy="830997"/>
          </a:xfrm>
          <a:prstGeom prst="rect">
            <a:avLst/>
          </a:prstGeom>
          <a:solidFill>
            <a:srgbClr val="FF0000">
              <a:alpha val="50000"/>
            </a:srgbClr>
          </a:solidFill>
          <a:ln w="25400">
            <a:solidFill>
              <a:schemeClr val="accent1"/>
            </a:solidFill>
          </a:ln>
        </p:spPr>
        <p:txBody>
          <a:bodyPr wrap="square" rtlCol="0">
            <a:spAutoFit/>
          </a:bodyPr>
          <a:lstStyle/>
          <a:p>
            <a:r>
              <a:rPr lang="en-US" sz="2400" b="1" i="1" dirty="0">
                <a:solidFill>
                  <a:schemeClr val="bg1"/>
                </a:solidFill>
              </a:rPr>
              <a:t>Two or more occupations on the same mark will provide full benefits.</a:t>
            </a:r>
          </a:p>
        </p:txBody>
      </p:sp>
    </p:spTree>
    <p:extLst>
      <p:ext uri="{BB962C8B-B14F-4D97-AF65-F5344CB8AC3E}">
        <p14:creationId xmlns:p14="http://schemas.microsoft.com/office/powerpoint/2010/main" val="34430906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1000"/>
                            </p:stCondLst>
                            <p:childTnLst>
                              <p:par>
                                <p:cTn id="9" presetID="22" presetClass="entr" presetSubtype="8" fill="hold" nodeType="after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2000"/>
                            </p:stCondLst>
                            <p:childTnLst>
                              <p:par>
                                <p:cTn id="13" presetID="22" presetClass="entr" presetSubtype="8" fill="hold" nodeType="afterEffect">
                                  <p:stCondLst>
                                    <p:cond delay="5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3000"/>
                            </p:stCondLst>
                            <p:childTnLst>
                              <p:par>
                                <p:cTn id="17" presetID="22" presetClass="entr" presetSubtype="8" fill="hold"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4000"/>
                            </p:stCondLst>
                            <p:childTnLst>
                              <p:par>
                                <p:cTn id="21" presetID="22" presetClass="entr" presetSubtype="8" fill="hold" nodeType="afterEffect">
                                  <p:stCondLst>
                                    <p:cond delay="5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par>
                          <p:cTn id="24" fill="hold">
                            <p:stCondLst>
                              <p:cond delay="5000"/>
                            </p:stCondLst>
                            <p:childTnLst>
                              <p:par>
                                <p:cTn id="25" presetID="22" presetClass="entr" presetSubtype="8" fill="hold" nodeType="afterEffect">
                                  <p:stCondLst>
                                    <p:cond delay="50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par>
                          <p:cTn id="28" fill="hold">
                            <p:stCondLst>
                              <p:cond delay="6000"/>
                            </p:stCondLst>
                            <p:childTnLst>
                              <p:par>
                                <p:cTn id="29" presetID="22" presetClass="entr" presetSubtype="8" fill="hold" nodeType="afterEffect">
                                  <p:stCondLst>
                                    <p:cond delay="50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500"/>
                                        <p:tgtEl>
                                          <p:spTgt spid="3">
                                            <p:txEl>
                                              <p:pRg st="7" end="7"/>
                                            </p:txEl>
                                          </p:spTgt>
                                        </p:tgtEl>
                                      </p:cBhvr>
                                    </p:animEffect>
                                  </p:childTnLst>
                                </p:cTn>
                              </p:par>
                            </p:childTnLst>
                          </p:cTn>
                        </p:par>
                        <p:par>
                          <p:cTn id="32" fill="hold">
                            <p:stCondLst>
                              <p:cond delay="7000"/>
                            </p:stCondLst>
                            <p:childTnLst>
                              <p:par>
                                <p:cTn id="33" presetID="22" presetClass="entr" presetSubtype="8" fill="hold" nodeType="afterEffect">
                                  <p:stCondLst>
                                    <p:cond delay="50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500"/>
                                        <p:tgtEl>
                                          <p:spTgt spid="3">
                                            <p:txEl>
                                              <p:pRg st="8" end="8"/>
                                            </p:txEl>
                                          </p:spTgt>
                                        </p:tgtEl>
                                      </p:cBhvr>
                                    </p:animEffect>
                                  </p:childTnLst>
                                </p:cTn>
                              </p:par>
                            </p:childTnLst>
                          </p:cTn>
                        </p:par>
                        <p:par>
                          <p:cTn id="36" fill="hold">
                            <p:stCondLst>
                              <p:cond delay="8000"/>
                            </p:stCondLst>
                            <p:childTnLst>
                              <p:par>
                                <p:cTn id="37" presetID="22" presetClass="entr" presetSubtype="8" fill="hold" nodeType="afterEffect">
                                  <p:stCondLst>
                                    <p:cond delay="50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wipe(left)">
                                      <p:cBhvr>
                                        <p:cTn id="39" dur="500"/>
                                        <p:tgtEl>
                                          <p:spTgt spid="3">
                                            <p:txEl>
                                              <p:pRg st="9" end="9"/>
                                            </p:txEl>
                                          </p:spTgt>
                                        </p:tgtEl>
                                      </p:cBhvr>
                                    </p:animEffect>
                                  </p:childTnLst>
                                </p:cTn>
                              </p:par>
                            </p:childTnLst>
                          </p:cTn>
                        </p:par>
                        <p:par>
                          <p:cTn id="40" fill="hold">
                            <p:stCondLst>
                              <p:cond delay="9000"/>
                            </p:stCondLst>
                            <p:childTnLst>
                              <p:par>
                                <p:cTn id="41" presetID="22" presetClass="entr" presetSubtype="8" fill="hold" nodeType="afterEffect">
                                  <p:stCondLst>
                                    <p:cond delay="50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wipe(left)">
                                      <p:cBhvr>
                                        <p:cTn id="43" dur="500"/>
                                        <p:tgtEl>
                                          <p:spTgt spid="3">
                                            <p:txEl>
                                              <p:pRg st="10" end="10"/>
                                            </p:txEl>
                                          </p:spTgt>
                                        </p:tgtEl>
                                      </p:cBhvr>
                                    </p:animEffect>
                                  </p:childTnLst>
                                </p:cTn>
                              </p:par>
                            </p:childTnLst>
                          </p:cTn>
                        </p:par>
                        <p:par>
                          <p:cTn id="44" fill="hold">
                            <p:stCondLst>
                              <p:cond delay="10000"/>
                            </p:stCondLst>
                            <p:childTnLst>
                              <p:par>
                                <p:cTn id="45" presetID="22" presetClass="entr" presetSubtype="8" fill="hold" grpId="0" nodeType="afterEffect">
                                  <p:stCondLst>
                                    <p:cond delay="100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54D99-F6A9-4F7D-889E-3DF3A6E97AC8}"/>
              </a:ext>
            </a:extLst>
          </p:cNvPr>
          <p:cNvSpPr>
            <a:spLocks noGrp="1"/>
          </p:cNvSpPr>
          <p:nvPr>
            <p:ph type="title"/>
          </p:nvPr>
        </p:nvSpPr>
        <p:spPr/>
        <p:txBody>
          <a:bodyPr/>
          <a:lstStyle/>
          <a:p>
            <a:r>
              <a:rPr lang="en-US" dirty="0"/>
              <a:t>Building the Bridge to the Future</a:t>
            </a:r>
          </a:p>
        </p:txBody>
      </p:sp>
      <p:sp>
        <p:nvSpPr>
          <p:cNvPr id="3" name="Content Placeholder 2">
            <a:extLst>
              <a:ext uri="{FF2B5EF4-FFF2-40B4-BE49-F238E27FC236}">
                <a16:creationId xmlns:a16="http://schemas.microsoft.com/office/drawing/2014/main" id="{0F438D28-771B-4389-B15D-1D13EBBF0482}"/>
              </a:ext>
            </a:extLst>
          </p:cNvPr>
          <p:cNvSpPr>
            <a:spLocks noGrp="1"/>
          </p:cNvSpPr>
          <p:nvPr>
            <p:ph idx="1"/>
          </p:nvPr>
        </p:nvSpPr>
        <p:spPr>
          <a:xfrm>
            <a:off x="457200" y="1828801"/>
            <a:ext cx="2216725" cy="4297363"/>
          </a:xfrm>
        </p:spPr>
        <p:txBody>
          <a:bodyPr/>
          <a:lstStyle/>
          <a:p>
            <a:pPr marL="0" indent="0">
              <a:buNone/>
            </a:pPr>
            <a:r>
              <a:rPr lang="en-US" dirty="0"/>
              <a:t>OPUS SHARE -</a:t>
            </a:r>
          </a:p>
          <a:p>
            <a:pPr marL="0" indent="0">
              <a:buNone/>
            </a:pPr>
            <a:r>
              <a:rPr lang="en-US" dirty="0"/>
              <a:t>Example:</a:t>
            </a:r>
          </a:p>
          <a:p>
            <a:pPr marL="0" indent="0">
              <a:buNone/>
            </a:pPr>
            <a:endParaRPr lang="en-US" i="1" dirty="0"/>
          </a:p>
          <a:p>
            <a:pPr marL="0" indent="0">
              <a:buNone/>
            </a:pPr>
            <a:r>
              <a:rPr lang="en-US" i="1" dirty="0"/>
              <a:t>BIG OLE 2011 is a survey mark located near a large statue in the City Park.</a:t>
            </a:r>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D8A7F453-3FBE-4701-8DAD-A688D3EC5AF7}"/>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BF0EB435-1E0A-44D9-870D-3F490F453DA8}"/>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8DE526A4-8706-4F7B-BF30-9B4A5A50042B}"/>
              </a:ext>
            </a:extLst>
          </p:cNvPr>
          <p:cNvSpPr>
            <a:spLocks noGrp="1"/>
          </p:cNvSpPr>
          <p:nvPr>
            <p:ph type="sldNum" sz="quarter" idx="12"/>
          </p:nvPr>
        </p:nvSpPr>
        <p:spPr/>
        <p:txBody>
          <a:bodyPr/>
          <a:lstStyle/>
          <a:p>
            <a:pPr>
              <a:defRPr/>
            </a:pPr>
            <a:fld id="{A269A303-B593-45E6-8920-67DA3337AB25}" type="slidenum">
              <a:rPr lang="en-US" altLang="en-US" smtClean="0"/>
              <a:pPr>
                <a:defRPr/>
              </a:pPr>
              <a:t>57</a:t>
            </a:fld>
            <a:endParaRPr lang="en-US" altLang="en-US" dirty="0"/>
          </a:p>
        </p:txBody>
      </p:sp>
      <p:pic>
        <p:nvPicPr>
          <p:cNvPr id="8" name="Picture 7">
            <a:extLst>
              <a:ext uri="{FF2B5EF4-FFF2-40B4-BE49-F238E27FC236}">
                <a16:creationId xmlns:a16="http://schemas.microsoft.com/office/drawing/2014/main" id="{9B9473C8-EBFE-41D4-8507-571F808848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73925" y="1828801"/>
            <a:ext cx="6205010" cy="4575058"/>
          </a:xfrm>
          <a:prstGeom prst="rect">
            <a:avLst/>
          </a:prstGeom>
        </p:spPr>
      </p:pic>
    </p:spTree>
    <p:extLst>
      <p:ext uri="{BB962C8B-B14F-4D97-AF65-F5344CB8AC3E}">
        <p14:creationId xmlns:p14="http://schemas.microsoft.com/office/powerpoint/2010/main" val="27934326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65AB0-8D6D-4A5A-AA4A-6036B48D7E4A}"/>
              </a:ext>
            </a:extLst>
          </p:cNvPr>
          <p:cNvSpPr>
            <a:spLocks noGrp="1"/>
          </p:cNvSpPr>
          <p:nvPr>
            <p:ph type="title"/>
          </p:nvPr>
        </p:nvSpPr>
        <p:spPr/>
        <p:txBody>
          <a:bodyPr/>
          <a:lstStyle/>
          <a:p>
            <a:r>
              <a:rPr lang="en-US" dirty="0"/>
              <a:t>Building the Bridge to the Future</a:t>
            </a:r>
          </a:p>
        </p:txBody>
      </p:sp>
      <p:sp>
        <p:nvSpPr>
          <p:cNvPr id="3" name="Content Placeholder 2">
            <a:extLst>
              <a:ext uri="{FF2B5EF4-FFF2-40B4-BE49-F238E27FC236}">
                <a16:creationId xmlns:a16="http://schemas.microsoft.com/office/drawing/2014/main" id="{73F1D699-A281-4A00-B886-16CC9F6030DE}"/>
              </a:ext>
            </a:extLst>
          </p:cNvPr>
          <p:cNvSpPr>
            <a:spLocks noGrp="1"/>
          </p:cNvSpPr>
          <p:nvPr>
            <p:ph idx="1"/>
          </p:nvPr>
        </p:nvSpPr>
        <p:spPr>
          <a:xfrm>
            <a:off x="249616" y="1485994"/>
            <a:ext cx="7248464" cy="1980730"/>
          </a:xfrm>
        </p:spPr>
        <p:txBody>
          <a:bodyPr/>
          <a:lstStyle/>
          <a:p>
            <a:r>
              <a:rPr lang="en-US" dirty="0"/>
              <a:t>OPUS SHARE example</a:t>
            </a:r>
          </a:p>
          <a:p>
            <a:pPr lvl="1"/>
            <a:r>
              <a:rPr lang="en-US" dirty="0"/>
              <a:t>Provides an updated recovery record of a passive mark </a:t>
            </a:r>
          </a:p>
          <a:p>
            <a:pPr lvl="1"/>
            <a:r>
              <a:rPr lang="en-US" dirty="0"/>
              <a:t>Verification or improvement of the lat/lon/ellht/ortho</a:t>
            </a:r>
          </a:p>
          <a:p>
            <a:pPr lvl="1"/>
            <a:r>
              <a:rPr lang="en-US" dirty="0"/>
              <a:t>Shares locations of useful local marks for community use</a:t>
            </a:r>
          </a:p>
          <a:p>
            <a:pPr lvl="2"/>
            <a:r>
              <a:rPr lang="en-US" i="1" dirty="0"/>
              <a:t>(example is near statue of Big Ole the Viking in Alexandria MN park)</a:t>
            </a:r>
          </a:p>
        </p:txBody>
      </p:sp>
      <p:sp>
        <p:nvSpPr>
          <p:cNvPr id="4" name="Date Placeholder 3">
            <a:extLst>
              <a:ext uri="{FF2B5EF4-FFF2-40B4-BE49-F238E27FC236}">
                <a16:creationId xmlns:a16="http://schemas.microsoft.com/office/drawing/2014/main" id="{BF65C8C1-6059-41CC-B746-FE6983C337CA}"/>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276FF575-2566-4300-ADC1-6EE8161DED40}"/>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13370259-09E1-4632-9C4E-23F1B9A5C9EA}"/>
              </a:ext>
            </a:extLst>
          </p:cNvPr>
          <p:cNvSpPr>
            <a:spLocks noGrp="1"/>
          </p:cNvSpPr>
          <p:nvPr>
            <p:ph type="sldNum" sz="quarter" idx="12"/>
          </p:nvPr>
        </p:nvSpPr>
        <p:spPr/>
        <p:txBody>
          <a:bodyPr/>
          <a:lstStyle/>
          <a:p>
            <a:pPr>
              <a:defRPr/>
            </a:pPr>
            <a:fld id="{A269A303-B593-45E6-8920-67DA3337AB25}" type="slidenum">
              <a:rPr lang="en-US" altLang="en-US" smtClean="0"/>
              <a:pPr>
                <a:defRPr/>
              </a:pPr>
              <a:t>58</a:t>
            </a:fld>
            <a:endParaRPr lang="en-US" altLang="en-US" dirty="0"/>
          </a:p>
        </p:txBody>
      </p:sp>
      <p:pic>
        <p:nvPicPr>
          <p:cNvPr id="8" name="Picture 7">
            <a:extLst>
              <a:ext uri="{FF2B5EF4-FFF2-40B4-BE49-F238E27FC236}">
                <a16:creationId xmlns:a16="http://schemas.microsoft.com/office/drawing/2014/main" id="{952A69FD-9B89-4E86-AD36-D2E3EC75CC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969" y="3593592"/>
            <a:ext cx="2646536" cy="2430216"/>
          </a:xfrm>
          <a:prstGeom prst="rect">
            <a:avLst/>
          </a:prstGeom>
        </p:spPr>
      </p:pic>
      <p:pic>
        <p:nvPicPr>
          <p:cNvPr id="12" name="Picture 11">
            <a:extLst>
              <a:ext uri="{FF2B5EF4-FFF2-40B4-BE49-F238E27FC236}">
                <a16:creationId xmlns:a16="http://schemas.microsoft.com/office/drawing/2014/main" id="{4DDB7E32-7FF1-439D-B4E9-CF7436652E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71712" y="3593592"/>
            <a:ext cx="1517359" cy="2430216"/>
          </a:xfrm>
          <a:prstGeom prst="rect">
            <a:avLst/>
          </a:prstGeom>
        </p:spPr>
      </p:pic>
      <p:pic>
        <p:nvPicPr>
          <p:cNvPr id="14" name="Picture 13">
            <a:extLst>
              <a:ext uri="{FF2B5EF4-FFF2-40B4-BE49-F238E27FC236}">
                <a16:creationId xmlns:a16="http://schemas.microsoft.com/office/drawing/2014/main" id="{D1404D10-CDD9-442E-BFD9-D947C15351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30778" y="3593592"/>
            <a:ext cx="4361366" cy="2431230"/>
          </a:xfrm>
          <a:prstGeom prst="rect">
            <a:avLst/>
          </a:prstGeom>
        </p:spPr>
      </p:pic>
      <p:pic>
        <p:nvPicPr>
          <p:cNvPr id="10" name="Picture 9">
            <a:extLst>
              <a:ext uri="{FF2B5EF4-FFF2-40B4-BE49-F238E27FC236}">
                <a16:creationId xmlns:a16="http://schemas.microsoft.com/office/drawing/2014/main" id="{D296E3F4-6C0A-4587-8887-B4F025EDEB2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42969" y="910224"/>
            <a:ext cx="8646102" cy="2430216"/>
          </a:xfrm>
          <a:prstGeom prst="rect">
            <a:avLst/>
          </a:prstGeom>
          <a:ln w="28575">
            <a:solidFill>
              <a:schemeClr val="tx1"/>
            </a:solidFill>
          </a:ln>
        </p:spPr>
      </p:pic>
    </p:spTree>
    <p:extLst>
      <p:ext uri="{BB962C8B-B14F-4D97-AF65-F5344CB8AC3E}">
        <p14:creationId xmlns:p14="http://schemas.microsoft.com/office/powerpoint/2010/main" val="13546038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4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0A7A5-C181-4F49-B0D0-D7389FAE7CCD}"/>
              </a:ext>
            </a:extLst>
          </p:cNvPr>
          <p:cNvSpPr>
            <a:spLocks noGrp="1"/>
          </p:cNvSpPr>
          <p:nvPr>
            <p:ph type="title"/>
          </p:nvPr>
        </p:nvSpPr>
        <p:spPr/>
        <p:txBody>
          <a:bodyPr/>
          <a:lstStyle/>
          <a:p>
            <a:r>
              <a:rPr lang="en-US" dirty="0"/>
              <a:t>Building the Bridge to the Future</a:t>
            </a:r>
          </a:p>
        </p:txBody>
      </p:sp>
      <p:sp>
        <p:nvSpPr>
          <p:cNvPr id="10" name="Content Placeholder 9">
            <a:extLst>
              <a:ext uri="{FF2B5EF4-FFF2-40B4-BE49-F238E27FC236}">
                <a16:creationId xmlns:a16="http://schemas.microsoft.com/office/drawing/2014/main" id="{BD473F12-31FB-4470-A0EC-3027802EC3D2}"/>
              </a:ext>
            </a:extLst>
          </p:cNvPr>
          <p:cNvSpPr>
            <a:spLocks noGrp="1"/>
          </p:cNvSpPr>
          <p:nvPr>
            <p:ph idx="1"/>
          </p:nvPr>
        </p:nvSpPr>
        <p:spPr>
          <a:xfrm>
            <a:off x="457200" y="1447801"/>
            <a:ext cx="8229600" cy="4297363"/>
          </a:xfrm>
        </p:spPr>
        <p:txBody>
          <a:bodyPr/>
          <a:lstStyle/>
          <a:p>
            <a:r>
              <a:rPr lang="en-US" dirty="0">
                <a:solidFill>
                  <a:srgbClr val="FF0000"/>
                </a:solidFill>
              </a:rPr>
              <a:t>You</a:t>
            </a:r>
            <a:r>
              <a:rPr lang="en-US" dirty="0"/>
              <a:t> can add NEW geodetic control in your local area. </a:t>
            </a:r>
          </a:p>
          <a:p>
            <a:r>
              <a:rPr lang="en-US" dirty="0"/>
              <a:t>Submit via OPUS PROJECTS !</a:t>
            </a:r>
          </a:p>
        </p:txBody>
      </p:sp>
      <p:sp>
        <p:nvSpPr>
          <p:cNvPr id="4" name="Date Placeholder 3">
            <a:extLst>
              <a:ext uri="{FF2B5EF4-FFF2-40B4-BE49-F238E27FC236}">
                <a16:creationId xmlns:a16="http://schemas.microsoft.com/office/drawing/2014/main" id="{E78FE92A-0F58-4538-B6AB-A4BE030EAE2D}"/>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E546874F-B398-48D1-9B44-CEA9092E240B}"/>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4E13D4A1-1EEF-441B-8CF5-7E0CBF9D2A1A}"/>
              </a:ext>
            </a:extLst>
          </p:cNvPr>
          <p:cNvSpPr>
            <a:spLocks noGrp="1"/>
          </p:cNvSpPr>
          <p:nvPr>
            <p:ph type="sldNum" sz="quarter" idx="12"/>
          </p:nvPr>
        </p:nvSpPr>
        <p:spPr/>
        <p:txBody>
          <a:bodyPr/>
          <a:lstStyle/>
          <a:p>
            <a:pPr>
              <a:defRPr/>
            </a:pPr>
            <a:fld id="{A269A303-B593-45E6-8920-67DA3337AB25}" type="slidenum">
              <a:rPr lang="en-US" altLang="en-US" smtClean="0"/>
              <a:pPr>
                <a:defRPr/>
              </a:pPr>
              <a:t>59</a:t>
            </a:fld>
            <a:endParaRPr lang="en-US" altLang="en-US" dirty="0"/>
          </a:p>
        </p:txBody>
      </p:sp>
      <p:pic>
        <p:nvPicPr>
          <p:cNvPr id="9" name="Picture 8">
            <a:extLst>
              <a:ext uri="{FF2B5EF4-FFF2-40B4-BE49-F238E27FC236}">
                <a16:creationId xmlns:a16="http://schemas.microsoft.com/office/drawing/2014/main" id="{047EEEFE-FCA7-406E-9195-0C5AD45BCF2F}"/>
              </a:ext>
            </a:extLst>
          </p:cNvPr>
          <p:cNvPicPr>
            <a:picLocks noChangeAspect="1"/>
          </p:cNvPicPr>
          <p:nvPr/>
        </p:nvPicPr>
        <p:blipFill>
          <a:blip r:embed="rId3"/>
          <a:stretch>
            <a:fillRect/>
          </a:stretch>
        </p:blipFill>
        <p:spPr>
          <a:xfrm>
            <a:off x="457200" y="2320353"/>
            <a:ext cx="8382260" cy="3920905"/>
          </a:xfrm>
          <a:prstGeom prst="rect">
            <a:avLst/>
          </a:prstGeom>
        </p:spPr>
      </p:pic>
      <p:sp>
        <p:nvSpPr>
          <p:cNvPr id="11" name="TextBox 10">
            <a:extLst>
              <a:ext uri="{FF2B5EF4-FFF2-40B4-BE49-F238E27FC236}">
                <a16:creationId xmlns:a16="http://schemas.microsoft.com/office/drawing/2014/main" id="{BB156933-7A13-49CA-A4B4-636AB5B62736}"/>
              </a:ext>
            </a:extLst>
          </p:cNvPr>
          <p:cNvSpPr txBox="1"/>
          <p:nvPr/>
        </p:nvSpPr>
        <p:spPr>
          <a:xfrm rot="20779692">
            <a:off x="4822767" y="4650917"/>
            <a:ext cx="2273300" cy="369332"/>
          </a:xfrm>
          <a:prstGeom prst="rect">
            <a:avLst/>
          </a:prstGeom>
          <a:noFill/>
        </p:spPr>
        <p:txBody>
          <a:bodyPr wrap="square" rtlCol="0">
            <a:spAutoFit/>
          </a:bodyPr>
          <a:lstStyle/>
          <a:p>
            <a:r>
              <a:rPr lang="en-US" i="1" dirty="0">
                <a:solidFill>
                  <a:srgbClr val="FF0000"/>
                </a:solidFill>
              </a:rPr>
              <a:t>Self-education links</a:t>
            </a:r>
          </a:p>
        </p:txBody>
      </p:sp>
      <p:sp>
        <p:nvSpPr>
          <p:cNvPr id="7" name="Oval 6">
            <a:extLst>
              <a:ext uri="{FF2B5EF4-FFF2-40B4-BE49-F238E27FC236}">
                <a16:creationId xmlns:a16="http://schemas.microsoft.com/office/drawing/2014/main" id="{EB6DBD0D-86B6-4D23-BD75-A1971353040B}"/>
              </a:ext>
            </a:extLst>
          </p:cNvPr>
          <p:cNvSpPr/>
          <p:nvPr/>
        </p:nvSpPr>
        <p:spPr>
          <a:xfrm>
            <a:off x="2515142" y="4648931"/>
            <a:ext cx="2296184" cy="896187"/>
          </a:xfrm>
          <a:prstGeom prst="ellipse">
            <a:avLst/>
          </a:prstGeom>
          <a:solidFill>
            <a:srgbClr val="FF0000">
              <a:alpha val="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5789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436809E-7791-423C-BFED-28E9A5572805}"/>
              </a:ext>
            </a:extLst>
          </p:cNvPr>
          <p:cNvSpPr>
            <a:spLocks noGrp="1"/>
          </p:cNvSpPr>
          <p:nvPr>
            <p:ph type="ctrTitle"/>
          </p:nvPr>
        </p:nvSpPr>
        <p:spPr/>
        <p:txBody>
          <a:bodyPr/>
          <a:lstStyle/>
          <a:p>
            <a:r>
              <a:rPr lang="en-US" dirty="0"/>
              <a:t>NGS Webpage – Your Starting Point</a:t>
            </a:r>
          </a:p>
        </p:txBody>
      </p:sp>
      <p:sp>
        <p:nvSpPr>
          <p:cNvPr id="8" name="Subtitle 7">
            <a:extLst>
              <a:ext uri="{FF2B5EF4-FFF2-40B4-BE49-F238E27FC236}">
                <a16:creationId xmlns:a16="http://schemas.microsoft.com/office/drawing/2014/main" id="{F18A54AE-CBAC-432D-8E1A-5568715039FB}"/>
              </a:ext>
            </a:extLst>
          </p:cNvPr>
          <p:cNvSpPr>
            <a:spLocks noGrp="1"/>
          </p:cNvSpPr>
          <p:nvPr>
            <p:ph type="subTitle" idx="1"/>
          </p:nvPr>
        </p:nvSpPr>
        <p:spPr/>
        <p:txBody>
          <a:bodyPr/>
          <a:lstStyle/>
          <a:p>
            <a:r>
              <a:rPr lang="en-US" dirty="0"/>
              <a:t>NGS Webpage Layout</a:t>
            </a:r>
          </a:p>
        </p:txBody>
      </p:sp>
      <p:sp>
        <p:nvSpPr>
          <p:cNvPr id="4" name="Date Placeholder 3">
            <a:extLst>
              <a:ext uri="{FF2B5EF4-FFF2-40B4-BE49-F238E27FC236}">
                <a16:creationId xmlns:a16="http://schemas.microsoft.com/office/drawing/2014/main" id="{4B19F784-600A-4D29-A060-C2C4B8C33CDC}"/>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FC687525-26D9-4DC3-9089-C76A577CA503}"/>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BF7A5640-4E30-4827-94E6-639414BE67BC}"/>
              </a:ext>
            </a:extLst>
          </p:cNvPr>
          <p:cNvSpPr>
            <a:spLocks noGrp="1"/>
          </p:cNvSpPr>
          <p:nvPr>
            <p:ph type="sldNum" sz="quarter" idx="12"/>
          </p:nvPr>
        </p:nvSpPr>
        <p:spPr/>
        <p:txBody>
          <a:bodyPr/>
          <a:lstStyle/>
          <a:p>
            <a:pPr>
              <a:defRPr/>
            </a:pPr>
            <a:fld id="{A269A303-B593-45E6-8920-67DA3337AB25}" type="slidenum">
              <a:rPr lang="en-US" altLang="en-US" smtClean="0"/>
              <a:pPr>
                <a:defRPr/>
              </a:pPr>
              <a:t>6</a:t>
            </a:fld>
            <a:endParaRPr lang="en-US" altLang="en-US" dirty="0"/>
          </a:p>
        </p:txBody>
      </p:sp>
    </p:spTree>
    <p:extLst>
      <p:ext uri="{BB962C8B-B14F-4D97-AF65-F5344CB8AC3E}">
        <p14:creationId xmlns:p14="http://schemas.microsoft.com/office/powerpoint/2010/main" val="577039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B4EA7-BE5B-4013-A7F4-7A947C14EDF6}"/>
              </a:ext>
            </a:extLst>
          </p:cNvPr>
          <p:cNvSpPr>
            <a:spLocks noGrp="1"/>
          </p:cNvSpPr>
          <p:nvPr>
            <p:ph type="title"/>
          </p:nvPr>
        </p:nvSpPr>
        <p:spPr/>
        <p:txBody>
          <a:bodyPr/>
          <a:lstStyle/>
          <a:p>
            <a:r>
              <a:rPr lang="en-US" dirty="0"/>
              <a:t>Building the Bridge to the Future</a:t>
            </a:r>
          </a:p>
        </p:txBody>
      </p:sp>
      <p:sp>
        <p:nvSpPr>
          <p:cNvPr id="3" name="Content Placeholder 2">
            <a:extLst>
              <a:ext uri="{FF2B5EF4-FFF2-40B4-BE49-F238E27FC236}">
                <a16:creationId xmlns:a16="http://schemas.microsoft.com/office/drawing/2014/main" id="{2D95C55A-04E4-4670-9F35-CC2E60C805C5}"/>
              </a:ext>
            </a:extLst>
          </p:cNvPr>
          <p:cNvSpPr>
            <a:spLocks noGrp="1"/>
          </p:cNvSpPr>
          <p:nvPr>
            <p:ph idx="1"/>
          </p:nvPr>
        </p:nvSpPr>
        <p:spPr>
          <a:xfrm>
            <a:off x="457200" y="1446939"/>
            <a:ext cx="8229600" cy="4297363"/>
          </a:xfrm>
        </p:spPr>
        <p:txBody>
          <a:bodyPr/>
          <a:lstStyle/>
          <a:p>
            <a:r>
              <a:rPr lang="en-US" dirty="0"/>
              <a:t>Use OPUS SHARE and OPUS PROJECTS to create useful geodetic positions in areas of sparse geodetic control.</a:t>
            </a:r>
          </a:p>
        </p:txBody>
      </p:sp>
      <p:sp>
        <p:nvSpPr>
          <p:cNvPr id="4" name="Date Placeholder 3">
            <a:extLst>
              <a:ext uri="{FF2B5EF4-FFF2-40B4-BE49-F238E27FC236}">
                <a16:creationId xmlns:a16="http://schemas.microsoft.com/office/drawing/2014/main" id="{3EB73FA1-925A-4BB2-BC7B-6B71A893F839}"/>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B3560732-8C49-40AF-A4C9-DB15CC2E5D0C}"/>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0AC9CD3B-15BF-4F9E-9FE6-ED8DC0B5367C}"/>
              </a:ext>
            </a:extLst>
          </p:cNvPr>
          <p:cNvSpPr>
            <a:spLocks noGrp="1"/>
          </p:cNvSpPr>
          <p:nvPr>
            <p:ph type="sldNum" sz="quarter" idx="12"/>
          </p:nvPr>
        </p:nvSpPr>
        <p:spPr/>
        <p:txBody>
          <a:bodyPr/>
          <a:lstStyle/>
          <a:p>
            <a:pPr>
              <a:defRPr/>
            </a:pPr>
            <a:fld id="{A269A303-B593-45E6-8920-67DA3337AB25}" type="slidenum">
              <a:rPr lang="en-US" altLang="en-US" smtClean="0"/>
              <a:pPr>
                <a:defRPr/>
              </a:pPr>
              <a:t>60</a:t>
            </a:fld>
            <a:endParaRPr lang="en-US" altLang="en-US" dirty="0"/>
          </a:p>
        </p:txBody>
      </p:sp>
      <p:pic>
        <p:nvPicPr>
          <p:cNvPr id="7" name="Picture 6">
            <a:extLst>
              <a:ext uri="{FF2B5EF4-FFF2-40B4-BE49-F238E27FC236}">
                <a16:creationId xmlns:a16="http://schemas.microsoft.com/office/drawing/2014/main" id="{7A198F1B-E134-4235-B5D1-00754D88292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4753" y="2403302"/>
            <a:ext cx="6715424" cy="3953050"/>
          </a:xfrm>
          <a:prstGeom prst="rect">
            <a:avLst/>
          </a:prstGeom>
          <a:ln w="22225">
            <a:solidFill>
              <a:schemeClr val="tx1"/>
            </a:solidFill>
          </a:ln>
        </p:spPr>
      </p:pic>
      <p:sp>
        <p:nvSpPr>
          <p:cNvPr id="8" name="TextBox 7">
            <a:extLst>
              <a:ext uri="{FF2B5EF4-FFF2-40B4-BE49-F238E27FC236}">
                <a16:creationId xmlns:a16="http://schemas.microsoft.com/office/drawing/2014/main" id="{F02A8700-AD90-411C-8B9D-CED88229E141}"/>
              </a:ext>
            </a:extLst>
          </p:cNvPr>
          <p:cNvSpPr txBox="1"/>
          <p:nvPr/>
        </p:nvSpPr>
        <p:spPr>
          <a:xfrm>
            <a:off x="6994015" y="3918162"/>
            <a:ext cx="2015232" cy="923330"/>
          </a:xfrm>
          <a:prstGeom prst="rect">
            <a:avLst/>
          </a:prstGeom>
          <a:noFill/>
        </p:spPr>
        <p:txBody>
          <a:bodyPr wrap="square" rtlCol="0">
            <a:spAutoFit/>
          </a:bodyPr>
          <a:lstStyle/>
          <a:p>
            <a:r>
              <a:rPr lang="en-US" dirty="0"/>
              <a:t>NGS Control in South Dakota</a:t>
            </a:r>
          </a:p>
          <a:p>
            <a:r>
              <a:rPr lang="en-US" i="1" dirty="0"/>
              <a:t>Note some big gaps</a:t>
            </a:r>
          </a:p>
        </p:txBody>
      </p:sp>
    </p:spTree>
    <p:extLst>
      <p:ext uri="{BB962C8B-B14F-4D97-AF65-F5344CB8AC3E}">
        <p14:creationId xmlns:p14="http://schemas.microsoft.com/office/powerpoint/2010/main" val="256515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9814D-A003-49FB-8C34-B0E2DC5A8533}"/>
              </a:ext>
            </a:extLst>
          </p:cNvPr>
          <p:cNvSpPr>
            <a:spLocks noGrp="1"/>
          </p:cNvSpPr>
          <p:nvPr>
            <p:ph type="title"/>
          </p:nvPr>
        </p:nvSpPr>
        <p:spPr/>
        <p:txBody>
          <a:bodyPr/>
          <a:lstStyle/>
          <a:p>
            <a:r>
              <a:rPr lang="en-US" dirty="0"/>
              <a:t>Building the Bridge to the Future</a:t>
            </a:r>
          </a:p>
        </p:txBody>
      </p:sp>
      <p:sp>
        <p:nvSpPr>
          <p:cNvPr id="3" name="Content Placeholder 2">
            <a:extLst>
              <a:ext uri="{FF2B5EF4-FFF2-40B4-BE49-F238E27FC236}">
                <a16:creationId xmlns:a16="http://schemas.microsoft.com/office/drawing/2014/main" id="{5282E14C-C63D-406A-B6A5-A8BAE3F9C480}"/>
              </a:ext>
            </a:extLst>
          </p:cNvPr>
          <p:cNvSpPr>
            <a:spLocks noGrp="1"/>
          </p:cNvSpPr>
          <p:nvPr>
            <p:ph idx="1"/>
          </p:nvPr>
        </p:nvSpPr>
        <p:spPr/>
        <p:txBody>
          <a:bodyPr/>
          <a:lstStyle/>
          <a:p>
            <a:r>
              <a:rPr lang="en-US" dirty="0"/>
              <a:t>Deprecation of the Survey Foot Unit – December 31, 2022</a:t>
            </a:r>
          </a:p>
          <a:p>
            <a:pPr lvl="1"/>
            <a:r>
              <a:rPr lang="en-US" dirty="0"/>
              <a:t>Recorded Webinar</a:t>
            </a:r>
          </a:p>
          <a:p>
            <a:pPr lvl="2"/>
            <a:r>
              <a:rPr lang="en-US" dirty="0"/>
              <a:t>Fate of the U.S. Survey Foot after 2022: A Conversation with NGS</a:t>
            </a:r>
          </a:p>
          <a:p>
            <a:pPr lvl="2"/>
            <a:r>
              <a:rPr lang="en-US" dirty="0"/>
              <a:t>April 25, 2019  |  2-3 pm, Eastern Time</a:t>
            </a:r>
          </a:p>
          <a:p>
            <a:pPr lvl="2"/>
            <a:r>
              <a:rPr lang="en-US" dirty="0"/>
              <a:t>Dr. Michael Dennis, National Geodetic Survey</a:t>
            </a:r>
          </a:p>
          <a:p>
            <a:pPr lvl="2"/>
            <a:r>
              <a:rPr lang="en-US" sz="1600" i="1" dirty="0">
                <a:solidFill>
                  <a:srgbClr val="FF0000"/>
                </a:solidFill>
                <a:hlinkClick r:id="rId3"/>
              </a:rPr>
              <a:t>https://www.ngs.noaa.gov/web/science_edu/webinar_series/fate-of-us-survey-foot.shtml</a:t>
            </a:r>
            <a:endParaRPr lang="en-US" sz="1600" i="1" dirty="0">
              <a:solidFill>
                <a:srgbClr val="FF0000"/>
              </a:solidFill>
            </a:endParaRPr>
          </a:p>
          <a:p>
            <a:pPr lvl="1"/>
            <a:r>
              <a:rPr lang="en-US" sz="1900" dirty="0"/>
              <a:t>NIST release on US Survey Foot</a:t>
            </a:r>
          </a:p>
          <a:p>
            <a:pPr lvl="2"/>
            <a:r>
              <a:rPr lang="en-US" sz="1600" i="1" dirty="0">
                <a:solidFill>
                  <a:srgbClr val="FF0000"/>
                </a:solidFill>
                <a:hlinkClick r:id="rId4"/>
              </a:rPr>
              <a:t>https://www.nist.gov/pml/us-surveyfoot</a:t>
            </a:r>
            <a:endParaRPr lang="en-US" sz="1600" i="1" dirty="0">
              <a:solidFill>
                <a:srgbClr val="FF0000"/>
              </a:solidFill>
            </a:endParaRPr>
          </a:p>
          <a:p>
            <a:pPr lvl="2"/>
            <a:r>
              <a:rPr lang="en-US" sz="1600" dirty="0"/>
              <a:t>FAQ’s</a:t>
            </a:r>
          </a:p>
          <a:p>
            <a:pPr lvl="1"/>
            <a:r>
              <a:rPr lang="en-US" sz="1900" dirty="0"/>
              <a:t>Federal Register (Document Number: 2020-21902)</a:t>
            </a:r>
          </a:p>
          <a:p>
            <a:pPr lvl="2"/>
            <a:r>
              <a:rPr lang="en-US" sz="1600" i="1" dirty="0">
                <a:solidFill>
                  <a:srgbClr val="FF0000"/>
                </a:solidFill>
              </a:rPr>
              <a:t>https://www.federalregister.gov/documents/2020/10/05/2020-21902/deprecation-of-the-united-states-us-survey-foot</a:t>
            </a:r>
          </a:p>
        </p:txBody>
      </p:sp>
      <p:sp>
        <p:nvSpPr>
          <p:cNvPr id="4" name="Date Placeholder 3">
            <a:extLst>
              <a:ext uri="{FF2B5EF4-FFF2-40B4-BE49-F238E27FC236}">
                <a16:creationId xmlns:a16="http://schemas.microsoft.com/office/drawing/2014/main" id="{3BBCAB5E-ADF3-4FD4-92A9-7024C67FF04B}"/>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FF6FE30A-7C80-4A88-ADED-056D805CAF40}"/>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D586AD3C-DBF4-40BB-A6E1-5442BE501541}"/>
              </a:ext>
            </a:extLst>
          </p:cNvPr>
          <p:cNvSpPr>
            <a:spLocks noGrp="1"/>
          </p:cNvSpPr>
          <p:nvPr>
            <p:ph type="sldNum" sz="quarter" idx="12"/>
          </p:nvPr>
        </p:nvSpPr>
        <p:spPr/>
        <p:txBody>
          <a:bodyPr/>
          <a:lstStyle/>
          <a:p>
            <a:pPr>
              <a:defRPr/>
            </a:pPr>
            <a:fld id="{A269A303-B593-45E6-8920-67DA3337AB25}" type="slidenum">
              <a:rPr lang="en-US" altLang="en-US" smtClean="0"/>
              <a:pPr>
                <a:defRPr/>
              </a:pPr>
              <a:t>61</a:t>
            </a:fld>
            <a:endParaRPr lang="en-US" altLang="en-US" dirty="0"/>
          </a:p>
        </p:txBody>
      </p:sp>
    </p:spTree>
    <p:extLst>
      <p:ext uri="{BB962C8B-B14F-4D97-AF65-F5344CB8AC3E}">
        <p14:creationId xmlns:p14="http://schemas.microsoft.com/office/powerpoint/2010/main" val="3432759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898AE-4377-435E-B317-F93C7290A265}"/>
              </a:ext>
            </a:extLst>
          </p:cNvPr>
          <p:cNvSpPr>
            <a:spLocks noGrp="1"/>
          </p:cNvSpPr>
          <p:nvPr>
            <p:ph type="title"/>
          </p:nvPr>
        </p:nvSpPr>
        <p:spPr/>
        <p:txBody>
          <a:bodyPr/>
          <a:lstStyle/>
          <a:p>
            <a:r>
              <a:rPr lang="en-US" dirty="0"/>
              <a:t>Deprecation of the Survey Foot Unit – December 31, 2022</a:t>
            </a:r>
          </a:p>
        </p:txBody>
      </p:sp>
      <p:sp>
        <p:nvSpPr>
          <p:cNvPr id="3" name="Content Placeholder 2">
            <a:extLst>
              <a:ext uri="{FF2B5EF4-FFF2-40B4-BE49-F238E27FC236}">
                <a16:creationId xmlns:a16="http://schemas.microsoft.com/office/drawing/2014/main" id="{575C3FA3-7BE7-4BB6-B706-F1759B9E810D}"/>
              </a:ext>
            </a:extLst>
          </p:cNvPr>
          <p:cNvSpPr>
            <a:spLocks noGrp="1"/>
          </p:cNvSpPr>
          <p:nvPr>
            <p:ph idx="1"/>
          </p:nvPr>
        </p:nvSpPr>
        <p:spPr/>
        <p:txBody>
          <a:bodyPr/>
          <a:lstStyle/>
          <a:p>
            <a:r>
              <a:rPr lang="en-US" sz="2800" dirty="0"/>
              <a:t>Impact on constituents</a:t>
            </a:r>
          </a:p>
          <a:p>
            <a:pPr marL="300038" lvl="1" indent="0">
              <a:buNone/>
            </a:pPr>
            <a:r>
              <a:rPr lang="en-US" sz="2400" i="1" dirty="0"/>
              <a:t>NGS will </a:t>
            </a:r>
            <a:r>
              <a:rPr lang="en-US" sz="2400" i="1" dirty="0">
                <a:solidFill>
                  <a:srgbClr val="FF0000"/>
                </a:solidFill>
              </a:rPr>
              <a:t>continue supporting the U.S. survey foot in legacy applications where it is and was used</a:t>
            </a:r>
            <a:r>
              <a:rPr lang="en-US" sz="2400" i="1" dirty="0"/>
              <a:t>.  That means we will always give U.S. survey feet for SPCS 83 for states that currently use the U.S. survey foot, and for all SPCS 27 zones.  So the </a:t>
            </a:r>
            <a:r>
              <a:rPr lang="en-US" sz="2400" i="1" dirty="0">
                <a:solidFill>
                  <a:srgbClr val="FF0000"/>
                </a:solidFill>
              </a:rPr>
              <a:t>U.S. survey foot will continue to be available</a:t>
            </a:r>
            <a:r>
              <a:rPr lang="en-US" sz="2400" i="1" dirty="0"/>
              <a:t> for such states for SPCS 83 coordinates on Datasheets after 12/31/2022.  </a:t>
            </a:r>
          </a:p>
          <a:p>
            <a:pPr marL="300038" lvl="1" indent="0">
              <a:buNone/>
            </a:pPr>
            <a:endParaRPr lang="en-US" sz="2400" i="1" dirty="0"/>
          </a:p>
          <a:p>
            <a:pPr marL="300038" lvl="1" indent="0">
              <a:buNone/>
            </a:pPr>
            <a:r>
              <a:rPr lang="en-US" sz="2400" i="1" dirty="0"/>
              <a:t>However, the U.S. survey foot </a:t>
            </a:r>
            <a:r>
              <a:rPr lang="en-US" sz="2400" i="1" dirty="0">
                <a:solidFill>
                  <a:srgbClr val="FF0000"/>
                </a:solidFill>
              </a:rPr>
              <a:t>will NOT be available for any SPCS2022 </a:t>
            </a:r>
            <a:r>
              <a:rPr lang="en-US" sz="2400" i="1" dirty="0"/>
              <a:t>zones (or any other component of the modernized NSRS).</a:t>
            </a:r>
          </a:p>
        </p:txBody>
      </p:sp>
      <p:sp>
        <p:nvSpPr>
          <p:cNvPr id="4" name="Date Placeholder 3">
            <a:extLst>
              <a:ext uri="{FF2B5EF4-FFF2-40B4-BE49-F238E27FC236}">
                <a16:creationId xmlns:a16="http://schemas.microsoft.com/office/drawing/2014/main" id="{FDD32400-F2B0-46DD-BFF9-CBF8D4D50430}"/>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35018324-C0CA-4FEA-8576-57E34286BDB1}"/>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DDB7FBAB-82D3-49D6-BE23-3DAB73D8DD3A}"/>
              </a:ext>
            </a:extLst>
          </p:cNvPr>
          <p:cNvSpPr>
            <a:spLocks noGrp="1"/>
          </p:cNvSpPr>
          <p:nvPr>
            <p:ph type="sldNum" sz="quarter" idx="12"/>
          </p:nvPr>
        </p:nvSpPr>
        <p:spPr/>
        <p:txBody>
          <a:bodyPr/>
          <a:lstStyle/>
          <a:p>
            <a:pPr>
              <a:defRPr/>
            </a:pPr>
            <a:fld id="{A269A303-B593-45E6-8920-67DA3337AB25}" type="slidenum">
              <a:rPr lang="en-US" altLang="en-US" smtClean="0"/>
              <a:pPr>
                <a:defRPr/>
              </a:pPr>
              <a:t>62</a:t>
            </a:fld>
            <a:endParaRPr lang="en-US" altLang="en-US" dirty="0"/>
          </a:p>
        </p:txBody>
      </p:sp>
    </p:spTree>
    <p:extLst>
      <p:ext uri="{BB962C8B-B14F-4D97-AF65-F5344CB8AC3E}">
        <p14:creationId xmlns:p14="http://schemas.microsoft.com/office/powerpoint/2010/main" val="39957983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9A4E6-EDA3-4C96-8C61-DFD815CD1E60}"/>
              </a:ext>
            </a:extLst>
          </p:cNvPr>
          <p:cNvSpPr>
            <a:spLocks noGrp="1"/>
          </p:cNvSpPr>
          <p:nvPr>
            <p:ph type="title"/>
          </p:nvPr>
        </p:nvSpPr>
        <p:spPr/>
        <p:txBody>
          <a:bodyPr/>
          <a:lstStyle/>
          <a:p>
            <a:r>
              <a:rPr lang="en-US" dirty="0"/>
              <a:t>Deprecation of the Survey Foot Unit – December 31, 2022</a:t>
            </a:r>
          </a:p>
        </p:txBody>
      </p:sp>
      <p:sp>
        <p:nvSpPr>
          <p:cNvPr id="3" name="Content Placeholder 2">
            <a:extLst>
              <a:ext uri="{FF2B5EF4-FFF2-40B4-BE49-F238E27FC236}">
                <a16:creationId xmlns:a16="http://schemas.microsoft.com/office/drawing/2014/main" id="{E14C92FB-631D-4DB9-87EB-9DC34507AEE7}"/>
              </a:ext>
            </a:extLst>
          </p:cNvPr>
          <p:cNvSpPr>
            <a:spLocks noGrp="1"/>
          </p:cNvSpPr>
          <p:nvPr>
            <p:ph idx="1"/>
          </p:nvPr>
        </p:nvSpPr>
        <p:spPr/>
        <p:txBody>
          <a:bodyPr/>
          <a:lstStyle/>
          <a:p>
            <a:r>
              <a:rPr lang="en-US" dirty="0"/>
              <a:t>NIST Frequently Asked Questions (FAQ) Page</a:t>
            </a:r>
          </a:p>
        </p:txBody>
      </p:sp>
      <p:sp>
        <p:nvSpPr>
          <p:cNvPr id="4" name="Date Placeholder 3">
            <a:extLst>
              <a:ext uri="{FF2B5EF4-FFF2-40B4-BE49-F238E27FC236}">
                <a16:creationId xmlns:a16="http://schemas.microsoft.com/office/drawing/2014/main" id="{A26FAECB-E2F9-434B-8530-A5CFB33BB8EC}"/>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E02925E0-9793-4046-A928-0B5100B84EAA}"/>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1F729F9F-CCEC-4371-9B8E-E4B0290B0270}"/>
              </a:ext>
            </a:extLst>
          </p:cNvPr>
          <p:cNvSpPr>
            <a:spLocks noGrp="1"/>
          </p:cNvSpPr>
          <p:nvPr>
            <p:ph type="sldNum" sz="quarter" idx="12"/>
          </p:nvPr>
        </p:nvSpPr>
        <p:spPr/>
        <p:txBody>
          <a:bodyPr/>
          <a:lstStyle/>
          <a:p>
            <a:pPr>
              <a:defRPr/>
            </a:pPr>
            <a:fld id="{A269A303-B593-45E6-8920-67DA3337AB25}" type="slidenum">
              <a:rPr lang="en-US" altLang="en-US" smtClean="0"/>
              <a:pPr>
                <a:defRPr/>
              </a:pPr>
              <a:t>63</a:t>
            </a:fld>
            <a:endParaRPr lang="en-US" altLang="en-US" dirty="0"/>
          </a:p>
        </p:txBody>
      </p:sp>
      <p:pic>
        <p:nvPicPr>
          <p:cNvPr id="8" name="Picture 7">
            <a:extLst>
              <a:ext uri="{FF2B5EF4-FFF2-40B4-BE49-F238E27FC236}">
                <a16:creationId xmlns:a16="http://schemas.microsoft.com/office/drawing/2014/main" id="{5D7BC5C2-9662-44EB-9BA3-ECC78CBB61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8457" y="2876667"/>
            <a:ext cx="7707086" cy="2746270"/>
          </a:xfrm>
          <a:prstGeom prst="rect">
            <a:avLst/>
          </a:prstGeom>
        </p:spPr>
      </p:pic>
      <p:sp>
        <p:nvSpPr>
          <p:cNvPr id="10" name="TextBox 9">
            <a:extLst>
              <a:ext uri="{FF2B5EF4-FFF2-40B4-BE49-F238E27FC236}">
                <a16:creationId xmlns:a16="http://schemas.microsoft.com/office/drawing/2014/main" id="{88FCE1BF-6346-42E4-95DE-34F20FE788EF}"/>
              </a:ext>
            </a:extLst>
          </p:cNvPr>
          <p:cNvSpPr txBox="1"/>
          <p:nvPr/>
        </p:nvSpPr>
        <p:spPr>
          <a:xfrm>
            <a:off x="849086" y="2419682"/>
            <a:ext cx="7148286" cy="369332"/>
          </a:xfrm>
          <a:prstGeom prst="rect">
            <a:avLst/>
          </a:prstGeom>
          <a:noFill/>
        </p:spPr>
        <p:txBody>
          <a:bodyPr wrap="square">
            <a:spAutoFit/>
          </a:bodyPr>
          <a:lstStyle/>
          <a:p>
            <a:r>
              <a:rPr lang="en-US" dirty="0">
                <a:solidFill>
                  <a:srgbClr val="FF0000"/>
                </a:solidFill>
              </a:rPr>
              <a:t>https://www.nist.gov/pml/us-surveyfoot/frequently-asked-questions-faqs</a:t>
            </a:r>
          </a:p>
        </p:txBody>
      </p:sp>
    </p:spTree>
    <p:extLst>
      <p:ext uri="{BB962C8B-B14F-4D97-AF65-F5344CB8AC3E}">
        <p14:creationId xmlns:p14="http://schemas.microsoft.com/office/powerpoint/2010/main" val="3411943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9814D-A003-49FB-8C34-B0E2DC5A8533}"/>
              </a:ext>
            </a:extLst>
          </p:cNvPr>
          <p:cNvSpPr>
            <a:spLocks noGrp="1"/>
          </p:cNvSpPr>
          <p:nvPr>
            <p:ph type="title"/>
          </p:nvPr>
        </p:nvSpPr>
        <p:spPr/>
        <p:txBody>
          <a:bodyPr/>
          <a:lstStyle/>
          <a:p>
            <a:r>
              <a:rPr lang="en-US" dirty="0"/>
              <a:t>Building the Bridge to the Future</a:t>
            </a:r>
          </a:p>
        </p:txBody>
      </p:sp>
      <p:sp>
        <p:nvSpPr>
          <p:cNvPr id="3" name="Content Placeholder 2">
            <a:extLst>
              <a:ext uri="{FF2B5EF4-FFF2-40B4-BE49-F238E27FC236}">
                <a16:creationId xmlns:a16="http://schemas.microsoft.com/office/drawing/2014/main" id="{5282E14C-C63D-406A-B6A5-A8BAE3F9C480}"/>
              </a:ext>
            </a:extLst>
          </p:cNvPr>
          <p:cNvSpPr>
            <a:spLocks noGrp="1"/>
          </p:cNvSpPr>
          <p:nvPr>
            <p:ph idx="1"/>
          </p:nvPr>
        </p:nvSpPr>
        <p:spPr/>
        <p:txBody>
          <a:bodyPr/>
          <a:lstStyle/>
          <a:p>
            <a:r>
              <a:rPr lang="en-US" dirty="0"/>
              <a:t>GRAV-D Status  (</a:t>
            </a:r>
            <a:r>
              <a:rPr lang="en-US" dirty="0">
                <a:hlinkClick r:id="rId3"/>
              </a:rPr>
              <a:t>https://geodesy.noaa.gov/GRAV-D/</a:t>
            </a:r>
            <a:r>
              <a:rPr lang="en-US" dirty="0"/>
              <a:t>)</a:t>
            </a:r>
          </a:p>
          <a:p>
            <a:pPr lvl="1"/>
            <a:r>
              <a:rPr lang="en-US" dirty="0"/>
              <a:t>Builds the gravity-based geoid for NAPGD2022</a:t>
            </a:r>
          </a:p>
        </p:txBody>
      </p:sp>
      <p:sp>
        <p:nvSpPr>
          <p:cNvPr id="4" name="Date Placeholder 3">
            <a:extLst>
              <a:ext uri="{FF2B5EF4-FFF2-40B4-BE49-F238E27FC236}">
                <a16:creationId xmlns:a16="http://schemas.microsoft.com/office/drawing/2014/main" id="{3BBCAB5E-ADF3-4FD4-92A9-7024C67FF04B}"/>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FF6FE30A-7C80-4A88-ADED-056D805CAF40}"/>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D586AD3C-DBF4-40BB-A6E1-5442BE501541}"/>
              </a:ext>
            </a:extLst>
          </p:cNvPr>
          <p:cNvSpPr>
            <a:spLocks noGrp="1"/>
          </p:cNvSpPr>
          <p:nvPr>
            <p:ph type="sldNum" sz="quarter" idx="12"/>
          </p:nvPr>
        </p:nvSpPr>
        <p:spPr/>
        <p:txBody>
          <a:bodyPr/>
          <a:lstStyle/>
          <a:p>
            <a:pPr>
              <a:defRPr/>
            </a:pPr>
            <a:fld id="{A269A303-B593-45E6-8920-67DA3337AB25}" type="slidenum">
              <a:rPr lang="en-US" altLang="en-US" smtClean="0"/>
              <a:pPr>
                <a:defRPr/>
              </a:pPr>
              <a:t>64</a:t>
            </a:fld>
            <a:endParaRPr lang="en-US" altLang="en-US" dirty="0"/>
          </a:p>
        </p:txBody>
      </p:sp>
      <p:sp>
        <p:nvSpPr>
          <p:cNvPr id="7" name="TextBox 6">
            <a:extLst>
              <a:ext uri="{FF2B5EF4-FFF2-40B4-BE49-F238E27FC236}">
                <a16:creationId xmlns:a16="http://schemas.microsoft.com/office/drawing/2014/main" id="{63BEC21E-0387-426E-BBCB-CF291B2CCBA8}"/>
              </a:ext>
            </a:extLst>
          </p:cNvPr>
          <p:cNvSpPr txBox="1"/>
          <p:nvPr/>
        </p:nvSpPr>
        <p:spPr>
          <a:xfrm>
            <a:off x="5194417" y="3533116"/>
            <a:ext cx="3683234" cy="1323439"/>
          </a:xfrm>
          <a:prstGeom prst="rect">
            <a:avLst/>
          </a:prstGeom>
          <a:noFill/>
        </p:spPr>
        <p:txBody>
          <a:bodyPr wrap="square" rtlCol="0">
            <a:spAutoFit/>
          </a:bodyPr>
          <a:lstStyle/>
          <a:p>
            <a:pPr algn="l"/>
            <a:r>
              <a:rPr lang="en-US" sz="1600" b="1" i="0" dirty="0">
                <a:solidFill>
                  <a:srgbClr val="003366"/>
                </a:solidFill>
                <a:effectLst/>
                <a:latin typeface="arial" panose="020B0604020202020204" pitchFamily="34" charset="0"/>
              </a:rPr>
              <a:t>Airborne Gravity Data - Map Key</a:t>
            </a:r>
          </a:p>
          <a:p>
            <a:pPr algn="l"/>
            <a:r>
              <a:rPr lang="en-US" sz="1600" b="0" i="0" dirty="0">
                <a:solidFill>
                  <a:srgbClr val="00B050"/>
                </a:solidFill>
                <a:effectLst/>
                <a:latin typeface="arial" panose="020B0604020202020204" pitchFamily="34" charset="0"/>
              </a:rPr>
              <a:t>   Green</a:t>
            </a:r>
            <a:r>
              <a:rPr lang="en-US" sz="1600" b="0" i="0" dirty="0">
                <a:solidFill>
                  <a:srgbClr val="000000"/>
                </a:solidFill>
                <a:effectLst/>
                <a:latin typeface="arial" panose="020B0604020202020204" pitchFamily="34" charset="0"/>
              </a:rPr>
              <a:t>: Available data and metadata</a:t>
            </a:r>
          </a:p>
          <a:p>
            <a:pPr algn="l"/>
            <a:r>
              <a:rPr lang="en-US" sz="1600" b="0" i="0" dirty="0">
                <a:solidFill>
                  <a:srgbClr val="0070C0"/>
                </a:solidFill>
                <a:effectLst/>
                <a:latin typeface="arial" panose="020B0604020202020204" pitchFamily="34" charset="0"/>
              </a:rPr>
              <a:t>     Blue</a:t>
            </a:r>
            <a:r>
              <a:rPr lang="en-US" sz="1600" b="0" i="0" dirty="0">
                <a:solidFill>
                  <a:srgbClr val="000000"/>
                </a:solidFill>
                <a:effectLst/>
                <a:latin typeface="arial" panose="020B0604020202020204" pitchFamily="34" charset="0"/>
              </a:rPr>
              <a:t>: Data being processed</a:t>
            </a:r>
          </a:p>
          <a:p>
            <a:pPr algn="l"/>
            <a:r>
              <a:rPr lang="en-US" sz="1600" b="0" i="0" dirty="0">
                <a:solidFill>
                  <a:srgbClr val="FFC000"/>
                </a:solidFill>
                <a:effectLst/>
                <a:latin typeface="arial" panose="020B0604020202020204" pitchFamily="34" charset="0"/>
              </a:rPr>
              <a:t>Orange</a:t>
            </a:r>
            <a:r>
              <a:rPr lang="en-US" sz="1600" b="0" i="0" dirty="0">
                <a:solidFill>
                  <a:srgbClr val="000000"/>
                </a:solidFill>
                <a:effectLst/>
                <a:latin typeface="arial" panose="020B0604020202020204" pitchFamily="34" charset="0"/>
              </a:rPr>
              <a:t>: Data collection underway</a:t>
            </a:r>
          </a:p>
          <a:p>
            <a:pPr algn="l"/>
            <a:r>
              <a:rPr lang="en-US" sz="1600" b="0" i="0" dirty="0">
                <a:solidFill>
                  <a:srgbClr val="000000"/>
                </a:solidFill>
                <a:effectLst/>
                <a:latin typeface="arial" panose="020B0604020202020204" pitchFamily="34" charset="0"/>
              </a:rPr>
              <a:t>   White: Planned for data collection</a:t>
            </a:r>
          </a:p>
        </p:txBody>
      </p:sp>
      <p:pic>
        <p:nvPicPr>
          <p:cNvPr id="9" name="Picture 8">
            <a:extLst>
              <a:ext uri="{FF2B5EF4-FFF2-40B4-BE49-F238E27FC236}">
                <a16:creationId xmlns:a16="http://schemas.microsoft.com/office/drawing/2014/main" id="{9DF36D8B-E1A1-4217-8320-F823D2036B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417" y="2673077"/>
            <a:ext cx="4406783" cy="3681687"/>
          </a:xfrm>
          <a:prstGeom prst="rect">
            <a:avLst/>
          </a:prstGeom>
        </p:spPr>
      </p:pic>
    </p:spTree>
    <p:extLst>
      <p:ext uri="{BB962C8B-B14F-4D97-AF65-F5344CB8AC3E}">
        <p14:creationId xmlns:p14="http://schemas.microsoft.com/office/powerpoint/2010/main" val="997781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9814D-A003-49FB-8C34-B0E2DC5A8533}"/>
              </a:ext>
            </a:extLst>
          </p:cNvPr>
          <p:cNvSpPr>
            <a:spLocks noGrp="1"/>
          </p:cNvSpPr>
          <p:nvPr>
            <p:ph type="title"/>
          </p:nvPr>
        </p:nvSpPr>
        <p:spPr/>
        <p:txBody>
          <a:bodyPr/>
          <a:lstStyle/>
          <a:p>
            <a:r>
              <a:rPr lang="en-US" dirty="0"/>
              <a:t>Building the Bridge to the Future</a:t>
            </a:r>
          </a:p>
        </p:txBody>
      </p:sp>
      <p:sp>
        <p:nvSpPr>
          <p:cNvPr id="3" name="Content Placeholder 2">
            <a:extLst>
              <a:ext uri="{FF2B5EF4-FFF2-40B4-BE49-F238E27FC236}">
                <a16:creationId xmlns:a16="http://schemas.microsoft.com/office/drawing/2014/main" id="{5282E14C-C63D-406A-B6A5-A8BAE3F9C480}"/>
              </a:ext>
            </a:extLst>
          </p:cNvPr>
          <p:cNvSpPr>
            <a:spLocks noGrp="1"/>
          </p:cNvSpPr>
          <p:nvPr>
            <p:ph idx="1"/>
          </p:nvPr>
        </p:nvSpPr>
        <p:spPr/>
        <p:txBody>
          <a:bodyPr/>
          <a:lstStyle/>
          <a:p>
            <a:r>
              <a:rPr lang="en-US" dirty="0"/>
              <a:t>GEOID Models and Geoid Slope Validation Surveys</a:t>
            </a:r>
          </a:p>
          <a:p>
            <a:pPr lvl="1"/>
            <a:r>
              <a:rPr lang="en-US" dirty="0"/>
              <a:t>Builds the science that supports NAPGD2022</a:t>
            </a:r>
          </a:p>
          <a:p>
            <a:pPr lvl="1"/>
            <a:r>
              <a:rPr lang="en-US" i="1" dirty="0">
                <a:solidFill>
                  <a:srgbClr val="FF0000"/>
                </a:solidFill>
              </a:rPr>
              <a:t>https://geodesy.noaa.gov/GEOID/</a:t>
            </a:r>
          </a:p>
        </p:txBody>
      </p:sp>
      <p:sp>
        <p:nvSpPr>
          <p:cNvPr id="4" name="Date Placeholder 3">
            <a:extLst>
              <a:ext uri="{FF2B5EF4-FFF2-40B4-BE49-F238E27FC236}">
                <a16:creationId xmlns:a16="http://schemas.microsoft.com/office/drawing/2014/main" id="{3BBCAB5E-ADF3-4FD4-92A9-7024C67FF04B}"/>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FF6FE30A-7C80-4A88-ADED-056D805CAF40}"/>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D586AD3C-DBF4-40BB-A6E1-5442BE501541}"/>
              </a:ext>
            </a:extLst>
          </p:cNvPr>
          <p:cNvSpPr>
            <a:spLocks noGrp="1"/>
          </p:cNvSpPr>
          <p:nvPr>
            <p:ph type="sldNum" sz="quarter" idx="12"/>
          </p:nvPr>
        </p:nvSpPr>
        <p:spPr/>
        <p:txBody>
          <a:bodyPr/>
          <a:lstStyle/>
          <a:p>
            <a:pPr>
              <a:defRPr/>
            </a:pPr>
            <a:fld id="{A269A303-B593-45E6-8920-67DA3337AB25}" type="slidenum">
              <a:rPr lang="en-US" altLang="en-US" smtClean="0"/>
              <a:pPr>
                <a:defRPr/>
              </a:pPr>
              <a:t>65</a:t>
            </a:fld>
            <a:endParaRPr lang="en-US" altLang="en-US" dirty="0"/>
          </a:p>
        </p:txBody>
      </p:sp>
      <p:pic>
        <p:nvPicPr>
          <p:cNvPr id="8" name="Picture 7">
            <a:extLst>
              <a:ext uri="{FF2B5EF4-FFF2-40B4-BE49-F238E27FC236}">
                <a16:creationId xmlns:a16="http://schemas.microsoft.com/office/drawing/2014/main" id="{B28348C5-AEBD-400E-BE21-CC5DBE0CEF84}"/>
              </a:ext>
            </a:extLst>
          </p:cNvPr>
          <p:cNvPicPr>
            <a:picLocks noChangeAspect="1"/>
          </p:cNvPicPr>
          <p:nvPr/>
        </p:nvPicPr>
        <p:blipFill>
          <a:blip r:embed="rId3"/>
          <a:stretch>
            <a:fillRect/>
          </a:stretch>
        </p:blipFill>
        <p:spPr>
          <a:xfrm>
            <a:off x="896319" y="3153181"/>
            <a:ext cx="7752381" cy="3247619"/>
          </a:xfrm>
          <a:prstGeom prst="rect">
            <a:avLst/>
          </a:prstGeom>
        </p:spPr>
      </p:pic>
    </p:spTree>
    <p:extLst>
      <p:ext uri="{BB962C8B-B14F-4D97-AF65-F5344CB8AC3E}">
        <p14:creationId xmlns:p14="http://schemas.microsoft.com/office/powerpoint/2010/main" val="34912008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9814D-A003-49FB-8C34-B0E2DC5A8533}"/>
              </a:ext>
            </a:extLst>
          </p:cNvPr>
          <p:cNvSpPr>
            <a:spLocks noGrp="1"/>
          </p:cNvSpPr>
          <p:nvPr>
            <p:ph type="title"/>
          </p:nvPr>
        </p:nvSpPr>
        <p:spPr/>
        <p:txBody>
          <a:bodyPr/>
          <a:lstStyle/>
          <a:p>
            <a:r>
              <a:rPr lang="en-US" dirty="0"/>
              <a:t>Building the Bridge to the Future</a:t>
            </a:r>
          </a:p>
        </p:txBody>
      </p:sp>
      <p:sp>
        <p:nvSpPr>
          <p:cNvPr id="3" name="Content Placeholder 2">
            <a:extLst>
              <a:ext uri="{FF2B5EF4-FFF2-40B4-BE49-F238E27FC236}">
                <a16:creationId xmlns:a16="http://schemas.microsoft.com/office/drawing/2014/main" id="{5282E14C-C63D-406A-B6A5-A8BAE3F9C480}"/>
              </a:ext>
            </a:extLst>
          </p:cNvPr>
          <p:cNvSpPr>
            <a:spLocks noGrp="1"/>
          </p:cNvSpPr>
          <p:nvPr>
            <p:ph idx="1"/>
          </p:nvPr>
        </p:nvSpPr>
        <p:spPr/>
        <p:txBody>
          <a:bodyPr/>
          <a:lstStyle/>
          <a:p>
            <a:r>
              <a:rPr lang="en-US" dirty="0"/>
              <a:t>Calibration Baseline Policy (February 2021)</a:t>
            </a:r>
          </a:p>
          <a:p>
            <a:r>
              <a:rPr lang="en-US" sz="1800" dirty="0">
                <a:solidFill>
                  <a:srgbClr val="FF0000"/>
                </a:solidFill>
                <a:hlinkClick r:id="rId3"/>
              </a:rPr>
              <a:t>https://geodesy.noaa.gov/CBLINES/calibration.shtml</a:t>
            </a:r>
            <a:endParaRPr lang="en-US" sz="1800" dirty="0">
              <a:solidFill>
                <a:srgbClr val="FF0000"/>
              </a:solidFill>
            </a:endParaRPr>
          </a:p>
          <a:p>
            <a:r>
              <a:rPr lang="en-US" sz="1800" dirty="0">
                <a:hlinkClick r:id="rId4"/>
              </a:rPr>
              <a:t>https://www.ngs.noaa.gov/INFO/Policy/2021-1208-01_Final_CBLProgramPolicy.pdf</a:t>
            </a:r>
            <a:endParaRPr lang="en-US" sz="1800" dirty="0"/>
          </a:p>
          <a:p>
            <a:endParaRPr lang="en-US" sz="1800" dirty="0"/>
          </a:p>
        </p:txBody>
      </p:sp>
      <p:sp>
        <p:nvSpPr>
          <p:cNvPr id="4" name="Date Placeholder 3">
            <a:extLst>
              <a:ext uri="{FF2B5EF4-FFF2-40B4-BE49-F238E27FC236}">
                <a16:creationId xmlns:a16="http://schemas.microsoft.com/office/drawing/2014/main" id="{3BBCAB5E-ADF3-4FD4-92A9-7024C67FF04B}"/>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FF6FE30A-7C80-4A88-ADED-056D805CAF40}"/>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D586AD3C-DBF4-40BB-A6E1-5442BE501541}"/>
              </a:ext>
            </a:extLst>
          </p:cNvPr>
          <p:cNvSpPr>
            <a:spLocks noGrp="1"/>
          </p:cNvSpPr>
          <p:nvPr>
            <p:ph type="sldNum" sz="quarter" idx="12"/>
          </p:nvPr>
        </p:nvSpPr>
        <p:spPr/>
        <p:txBody>
          <a:bodyPr/>
          <a:lstStyle/>
          <a:p>
            <a:pPr>
              <a:defRPr/>
            </a:pPr>
            <a:fld id="{A269A303-B593-45E6-8920-67DA3337AB25}" type="slidenum">
              <a:rPr lang="en-US" altLang="en-US" smtClean="0"/>
              <a:pPr>
                <a:defRPr/>
              </a:pPr>
              <a:t>66</a:t>
            </a:fld>
            <a:endParaRPr lang="en-US" altLang="en-US" dirty="0"/>
          </a:p>
        </p:txBody>
      </p:sp>
      <p:pic>
        <p:nvPicPr>
          <p:cNvPr id="8" name="Picture 7">
            <a:extLst>
              <a:ext uri="{FF2B5EF4-FFF2-40B4-BE49-F238E27FC236}">
                <a16:creationId xmlns:a16="http://schemas.microsoft.com/office/drawing/2014/main" id="{A3C9694A-7E7E-4A14-9510-B2E2B0FCFB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68448" y="2976237"/>
            <a:ext cx="4594552" cy="3298945"/>
          </a:xfrm>
          <a:prstGeom prst="rect">
            <a:avLst/>
          </a:prstGeom>
        </p:spPr>
      </p:pic>
      <p:sp>
        <p:nvSpPr>
          <p:cNvPr id="13" name="TextBox 12">
            <a:extLst>
              <a:ext uri="{FF2B5EF4-FFF2-40B4-BE49-F238E27FC236}">
                <a16:creationId xmlns:a16="http://schemas.microsoft.com/office/drawing/2014/main" id="{053DF801-A6F0-4780-83B7-DCFA12291B75}"/>
              </a:ext>
            </a:extLst>
          </p:cNvPr>
          <p:cNvSpPr txBox="1"/>
          <p:nvPr/>
        </p:nvSpPr>
        <p:spPr>
          <a:xfrm>
            <a:off x="457200" y="2976237"/>
            <a:ext cx="3614057" cy="3293209"/>
          </a:xfrm>
          <a:prstGeom prst="rect">
            <a:avLst/>
          </a:prstGeom>
          <a:noFill/>
          <a:ln w="19050">
            <a:solidFill>
              <a:schemeClr val="tx1"/>
            </a:solidFill>
          </a:ln>
        </p:spPr>
        <p:txBody>
          <a:bodyPr wrap="square" rtlCol="0">
            <a:spAutoFit/>
          </a:bodyPr>
          <a:lstStyle/>
          <a:p>
            <a:r>
              <a:rPr lang="en-US" sz="1600" b="1" dirty="0"/>
              <a:t>In support of the NGS EDMI CBL Program, NGS will: </a:t>
            </a:r>
          </a:p>
          <a:p>
            <a:pPr marL="285750" indent="-285750">
              <a:buFont typeface="Arial" panose="020B0604020202020204" pitchFamily="34" charset="0"/>
              <a:buChar char="•"/>
            </a:pPr>
            <a:r>
              <a:rPr lang="en-US" sz="1600" dirty="0"/>
              <a:t>Maintain a minimum of one CBL per state </a:t>
            </a:r>
          </a:p>
          <a:p>
            <a:pPr marL="285750" indent="-285750">
              <a:buFont typeface="Arial" panose="020B0604020202020204" pitchFamily="34" charset="0"/>
              <a:buChar char="•"/>
            </a:pPr>
            <a:r>
              <a:rPr lang="en-US" sz="1600" dirty="0"/>
              <a:t>Provide software and procedures for the EDMI community to maintain and establish additional CBLs in each state </a:t>
            </a:r>
          </a:p>
          <a:p>
            <a:pPr marL="285750" indent="-285750">
              <a:buFont typeface="Arial" panose="020B0604020202020204" pitchFamily="34" charset="0"/>
              <a:buChar char="•"/>
            </a:pPr>
            <a:r>
              <a:rPr lang="en-US" sz="1600" dirty="0"/>
              <a:t>Provide software and procedures suitable for testing EDMI over a CBL</a:t>
            </a:r>
          </a:p>
          <a:p>
            <a:pPr marL="285750" indent="-285750">
              <a:buFont typeface="Arial" panose="020B0604020202020204" pitchFamily="34" charset="0"/>
              <a:buChar char="•"/>
            </a:pPr>
            <a:r>
              <a:rPr lang="en-US" sz="1600" dirty="0"/>
              <a:t>Maintain a database of CBL data accessible through the NGS EDMI CBL webpage </a:t>
            </a:r>
          </a:p>
          <a:p>
            <a:r>
              <a:rPr lang="en-US" sz="1600" dirty="0"/>
              <a:t>The NGS EDMI CBL Program is voluntary. </a:t>
            </a:r>
          </a:p>
        </p:txBody>
      </p:sp>
    </p:spTree>
    <p:extLst>
      <p:ext uri="{BB962C8B-B14F-4D97-AF65-F5344CB8AC3E}">
        <p14:creationId xmlns:p14="http://schemas.microsoft.com/office/powerpoint/2010/main" val="22969658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9814D-A003-49FB-8C34-B0E2DC5A8533}"/>
              </a:ext>
            </a:extLst>
          </p:cNvPr>
          <p:cNvSpPr>
            <a:spLocks noGrp="1"/>
          </p:cNvSpPr>
          <p:nvPr>
            <p:ph type="title"/>
          </p:nvPr>
        </p:nvSpPr>
        <p:spPr/>
        <p:txBody>
          <a:bodyPr/>
          <a:lstStyle/>
          <a:p>
            <a:r>
              <a:rPr lang="en-US" dirty="0"/>
              <a:t>Building the Bridge to the Future</a:t>
            </a:r>
          </a:p>
        </p:txBody>
      </p:sp>
      <p:sp>
        <p:nvSpPr>
          <p:cNvPr id="3" name="Content Placeholder 2">
            <a:extLst>
              <a:ext uri="{FF2B5EF4-FFF2-40B4-BE49-F238E27FC236}">
                <a16:creationId xmlns:a16="http://schemas.microsoft.com/office/drawing/2014/main" id="{5282E14C-C63D-406A-B6A5-A8BAE3F9C480}"/>
              </a:ext>
            </a:extLst>
          </p:cNvPr>
          <p:cNvSpPr>
            <a:spLocks noGrp="1"/>
          </p:cNvSpPr>
          <p:nvPr>
            <p:ph idx="1"/>
          </p:nvPr>
        </p:nvSpPr>
        <p:spPr/>
        <p:txBody>
          <a:bodyPr/>
          <a:lstStyle/>
          <a:p>
            <a:r>
              <a:rPr lang="en-US" dirty="0"/>
              <a:t>Recruitment and Retention</a:t>
            </a:r>
          </a:p>
          <a:p>
            <a:pPr lvl="1"/>
            <a:r>
              <a:rPr lang="en-US" dirty="0"/>
              <a:t>USAJOBS Events:  </a:t>
            </a:r>
          </a:p>
          <a:p>
            <a:pPr lvl="2"/>
            <a:r>
              <a:rPr lang="en-US" i="1" dirty="0">
                <a:solidFill>
                  <a:srgbClr val="FF0000"/>
                </a:solidFill>
              </a:rPr>
              <a:t>https://www.usajobs.gov/notification/events</a:t>
            </a:r>
            <a:r>
              <a:rPr lang="en-US" dirty="0"/>
              <a:t>   </a:t>
            </a:r>
          </a:p>
          <a:p>
            <a:pPr lvl="1"/>
            <a:endParaRPr lang="en-US" dirty="0"/>
          </a:p>
          <a:p>
            <a:pPr lvl="1"/>
            <a:r>
              <a:rPr lang="en-US" dirty="0"/>
              <a:t>Pathways Internship – high school to college students</a:t>
            </a:r>
          </a:p>
          <a:p>
            <a:pPr lvl="1"/>
            <a:r>
              <a:rPr lang="en-US" dirty="0"/>
              <a:t>Hollings Scholarship – undergraduate students</a:t>
            </a:r>
          </a:p>
          <a:p>
            <a:pPr lvl="1"/>
            <a:r>
              <a:rPr lang="en-US" dirty="0"/>
              <a:t>Knauss Fellowship - graduate students</a:t>
            </a:r>
          </a:p>
          <a:p>
            <a:pPr lvl="2"/>
            <a:r>
              <a:rPr lang="en-US" i="1" dirty="0">
                <a:solidFill>
                  <a:srgbClr val="FF0000"/>
                </a:solidFill>
              </a:rPr>
              <a:t>https://research.noaa.gov/External-Affairs/Students</a:t>
            </a:r>
          </a:p>
        </p:txBody>
      </p:sp>
      <p:sp>
        <p:nvSpPr>
          <p:cNvPr id="4" name="Date Placeholder 3">
            <a:extLst>
              <a:ext uri="{FF2B5EF4-FFF2-40B4-BE49-F238E27FC236}">
                <a16:creationId xmlns:a16="http://schemas.microsoft.com/office/drawing/2014/main" id="{3BBCAB5E-ADF3-4FD4-92A9-7024C67FF04B}"/>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FF6FE30A-7C80-4A88-ADED-056D805CAF40}"/>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D586AD3C-DBF4-40BB-A6E1-5442BE501541}"/>
              </a:ext>
            </a:extLst>
          </p:cNvPr>
          <p:cNvSpPr>
            <a:spLocks noGrp="1"/>
          </p:cNvSpPr>
          <p:nvPr>
            <p:ph type="sldNum" sz="quarter" idx="12"/>
          </p:nvPr>
        </p:nvSpPr>
        <p:spPr/>
        <p:txBody>
          <a:bodyPr/>
          <a:lstStyle/>
          <a:p>
            <a:pPr>
              <a:defRPr/>
            </a:pPr>
            <a:fld id="{A269A303-B593-45E6-8920-67DA3337AB25}" type="slidenum">
              <a:rPr lang="en-US" altLang="en-US" smtClean="0"/>
              <a:pPr>
                <a:defRPr/>
              </a:pPr>
              <a:t>67</a:t>
            </a:fld>
            <a:endParaRPr lang="en-US" altLang="en-US" dirty="0"/>
          </a:p>
        </p:txBody>
      </p:sp>
    </p:spTree>
    <p:extLst>
      <p:ext uri="{BB962C8B-B14F-4D97-AF65-F5344CB8AC3E}">
        <p14:creationId xmlns:p14="http://schemas.microsoft.com/office/powerpoint/2010/main" val="2981875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9814D-A003-49FB-8C34-B0E2DC5A8533}"/>
              </a:ext>
            </a:extLst>
          </p:cNvPr>
          <p:cNvSpPr>
            <a:spLocks noGrp="1"/>
          </p:cNvSpPr>
          <p:nvPr>
            <p:ph type="title"/>
          </p:nvPr>
        </p:nvSpPr>
        <p:spPr/>
        <p:txBody>
          <a:bodyPr/>
          <a:lstStyle/>
          <a:p>
            <a:r>
              <a:rPr lang="en-US" dirty="0"/>
              <a:t>Building the Bridge to the Future</a:t>
            </a:r>
          </a:p>
        </p:txBody>
      </p:sp>
      <p:sp>
        <p:nvSpPr>
          <p:cNvPr id="3" name="Content Placeholder 2">
            <a:extLst>
              <a:ext uri="{FF2B5EF4-FFF2-40B4-BE49-F238E27FC236}">
                <a16:creationId xmlns:a16="http://schemas.microsoft.com/office/drawing/2014/main" id="{5282E14C-C63D-406A-B6A5-A8BAE3F9C480}"/>
              </a:ext>
            </a:extLst>
          </p:cNvPr>
          <p:cNvSpPr>
            <a:spLocks noGrp="1"/>
          </p:cNvSpPr>
          <p:nvPr>
            <p:ph idx="1"/>
          </p:nvPr>
        </p:nvSpPr>
        <p:spPr/>
        <p:txBody>
          <a:bodyPr/>
          <a:lstStyle/>
          <a:p>
            <a:r>
              <a:rPr lang="en-US" dirty="0"/>
              <a:t>Written Guidance Documents</a:t>
            </a:r>
          </a:p>
          <a:p>
            <a:r>
              <a:rPr lang="en-US" dirty="0"/>
              <a:t>Blueprints Part 1,2,&amp;3 – see NEW DATUMS page</a:t>
            </a:r>
          </a:p>
          <a:p>
            <a:r>
              <a:rPr lang="en-US" dirty="0"/>
              <a:t>Science and Education </a:t>
            </a:r>
          </a:p>
          <a:p>
            <a:pPr lvl="1"/>
            <a:r>
              <a:rPr lang="en-US" dirty="0"/>
              <a:t>NGS Presentation Library </a:t>
            </a:r>
          </a:p>
          <a:p>
            <a:r>
              <a:rPr lang="en-US" dirty="0"/>
              <a:t>NGS Newsletter Subscription Service</a:t>
            </a:r>
          </a:p>
          <a:p>
            <a:pPr lvl="1"/>
            <a:r>
              <a:rPr lang="en-US" dirty="0"/>
              <a:t>NGS News, NGS Webinars, </a:t>
            </a:r>
          </a:p>
          <a:p>
            <a:pPr lvl="1"/>
            <a:r>
              <a:rPr lang="en-US" dirty="0"/>
              <a:t>NGS Training, NGS GPS on BM</a:t>
            </a:r>
          </a:p>
          <a:p>
            <a:pPr marL="342900" lvl="1" indent="0">
              <a:buNone/>
            </a:pPr>
            <a:r>
              <a:rPr lang="en-US" i="1" dirty="0">
                <a:solidFill>
                  <a:srgbClr val="FF0000"/>
                </a:solidFill>
              </a:rPr>
              <a:t>https://geodesy.noaa.gov/INFO/subscribe.shtml</a:t>
            </a:r>
          </a:p>
        </p:txBody>
      </p:sp>
      <p:sp>
        <p:nvSpPr>
          <p:cNvPr id="4" name="Date Placeholder 3">
            <a:extLst>
              <a:ext uri="{FF2B5EF4-FFF2-40B4-BE49-F238E27FC236}">
                <a16:creationId xmlns:a16="http://schemas.microsoft.com/office/drawing/2014/main" id="{3BBCAB5E-ADF3-4FD4-92A9-7024C67FF04B}"/>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FF6FE30A-7C80-4A88-ADED-056D805CAF40}"/>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D586AD3C-DBF4-40BB-A6E1-5442BE501541}"/>
              </a:ext>
            </a:extLst>
          </p:cNvPr>
          <p:cNvSpPr>
            <a:spLocks noGrp="1"/>
          </p:cNvSpPr>
          <p:nvPr>
            <p:ph type="sldNum" sz="quarter" idx="12"/>
          </p:nvPr>
        </p:nvSpPr>
        <p:spPr/>
        <p:txBody>
          <a:bodyPr/>
          <a:lstStyle/>
          <a:p>
            <a:pPr>
              <a:defRPr/>
            </a:pPr>
            <a:fld id="{A269A303-B593-45E6-8920-67DA3337AB25}" type="slidenum">
              <a:rPr lang="en-US" altLang="en-US" smtClean="0"/>
              <a:pPr>
                <a:defRPr/>
              </a:pPr>
              <a:t>68</a:t>
            </a:fld>
            <a:endParaRPr lang="en-US" altLang="en-US" dirty="0"/>
          </a:p>
        </p:txBody>
      </p:sp>
      <p:pic>
        <p:nvPicPr>
          <p:cNvPr id="9" name="Picture 8">
            <a:extLst>
              <a:ext uri="{FF2B5EF4-FFF2-40B4-BE49-F238E27FC236}">
                <a16:creationId xmlns:a16="http://schemas.microsoft.com/office/drawing/2014/main" id="{EED8C3A3-D7F3-47BC-893D-498527642980}"/>
              </a:ext>
            </a:extLst>
          </p:cNvPr>
          <p:cNvPicPr>
            <a:picLocks noChangeAspect="1"/>
          </p:cNvPicPr>
          <p:nvPr/>
        </p:nvPicPr>
        <p:blipFill>
          <a:blip r:embed="rId3"/>
          <a:stretch>
            <a:fillRect/>
          </a:stretch>
        </p:blipFill>
        <p:spPr>
          <a:xfrm>
            <a:off x="7005695" y="1598613"/>
            <a:ext cx="923810" cy="1038095"/>
          </a:xfrm>
          <a:prstGeom prst="rect">
            <a:avLst/>
          </a:prstGeom>
        </p:spPr>
      </p:pic>
      <p:pic>
        <p:nvPicPr>
          <p:cNvPr id="11" name="Picture 10">
            <a:extLst>
              <a:ext uri="{FF2B5EF4-FFF2-40B4-BE49-F238E27FC236}">
                <a16:creationId xmlns:a16="http://schemas.microsoft.com/office/drawing/2014/main" id="{66B70B1E-0E74-47CC-9E34-BB3DA2F999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5705" y="2865309"/>
            <a:ext cx="2338695" cy="2532964"/>
          </a:xfrm>
          <a:prstGeom prst="rect">
            <a:avLst/>
          </a:prstGeom>
        </p:spPr>
      </p:pic>
      <p:pic>
        <p:nvPicPr>
          <p:cNvPr id="13" name="Picture 12">
            <a:extLst>
              <a:ext uri="{FF2B5EF4-FFF2-40B4-BE49-F238E27FC236}">
                <a16:creationId xmlns:a16="http://schemas.microsoft.com/office/drawing/2014/main" id="{32D125CB-B6AB-4132-AD8A-AEB178F36579}"/>
              </a:ext>
            </a:extLst>
          </p:cNvPr>
          <p:cNvPicPr>
            <a:picLocks noChangeAspect="1"/>
          </p:cNvPicPr>
          <p:nvPr/>
        </p:nvPicPr>
        <p:blipFill>
          <a:blip r:embed="rId5"/>
          <a:stretch>
            <a:fillRect/>
          </a:stretch>
        </p:blipFill>
        <p:spPr>
          <a:xfrm>
            <a:off x="1082261" y="5301387"/>
            <a:ext cx="2466330" cy="626581"/>
          </a:xfrm>
          <a:prstGeom prst="rect">
            <a:avLst/>
          </a:prstGeom>
        </p:spPr>
      </p:pic>
    </p:spTree>
    <p:extLst>
      <p:ext uri="{BB962C8B-B14F-4D97-AF65-F5344CB8AC3E}">
        <p14:creationId xmlns:p14="http://schemas.microsoft.com/office/powerpoint/2010/main" val="3906071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D18113-3415-4770-900C-66B46F25AFA7}"/>
              </a:ext>
            </a:extLst>
          </p:cNvPr>
          <p:cNvSpPr>
            <a:spLocks noGrp="1"/>
          </p:cNvSpPr>
          <p:nvPr>
            <p:ph type="ctrTitle"/>
          </p:nvPr>
        </p:nvSpPr>
        <p:spPr/>
        <p:txBody>
          <a:bodyPr/>
          <a:lstStyle/>
          <a:p>
            <a:r>
              <a:rPr lang="en-US" dirty="0"/>
              <a:t>Become Future Ready</a:t>
            </a:r>
          </a:p>
        </p:txBody>
      </p:sp>
      <p:sp>
        <p:nvSpPr>
          <p:cNvPr id="8" name="Subtitle 7">
            <a:extLst>
              <a:ext uri="{FF2B5EF4-FFF2-40B4-BE49-F238E27FC236}">
                <a16:creationId xmlns:a16="http://schemas.microsoft.com/office/drawing/2014/main" id="{68B15C2B-AB65-4E31-BDEB-DB4AE88C43E1}"/>
              </a:ext>
            </a:extLst>
          </p:cNvPr>
          <p:cNvSpPr>
            <a:spLocks noGrp="1"/>
          </p:cNvSpPr>
          <p:nvPr>
            <p:ph type="subTitle" idx="1"/>
          </p:nvPr>
        </p:nvSpPr>
        <p:spPr/>
        <p:txBody>
          <a:bodyPr/>
          <a:lstStyle/>
          <a:p>
            <a:r>
              <a:rPr lang="en-US" dirty="0"/>
              <a:t>Suggestions for Personal Readiness</a:t>
            </a:r>
          </a:p>
        </p:txBody>
      </p:sp>
      <p:sp>
        <p:nvSpPr>
          <p:cNvPr id="4" name="Date Placeholder 3">
            <a:extLst>
              <a:ext uri="{FF2B5EF4-FFF2-40B4-BE49-F238E27FC236}">
                <a16:creationId xmlns:a16="http://schemas.microsoft.com/office/drawing/2014/main" id="{24B9D84E-18E6-41B1-ADF2-B2640E6F73F4}"/>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4D8BBD84-7EE5-4164-8764-35104B2608C2}"/>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3476C09E-64BD-4790-9725-B0D588C34CB2}"/>
              </a:ext>
            </a:extLst>
          </p:cNvPr>
          <p:cNvSpPr>
            <a:spLocks noGrp="1"/>
          </p:cNvSpPr>
          <p:nvPr>
            <p:ph type="sldNum" sz="quarter" idx="12"/>
          </p:nvPr>
        </p:nvSpPr>
        <p:spPr/>
        <p:txBody>
          <a:bodyPr/>
          <a:lstStyle/>
          <a:p>
            <a:pPr>
              <a:defRPr/>
            </a:pPr>
            <a:fld id="{A269A303-B593-45E6-8920-67DA3337AB25}" type="slidenum">
              <a:rPr lang="en-US" altLang="en-US" smtClean="0"/>
              <a:pPr>
                <a:defRPr/>
              </a:pPr>
              <a:t>69</a:t>
            </a:fld>
            <a:endParaRPr lang="en-US" altLang="en-US" dirty="0"/>
          </a:p>
        </p:txBody>
      </p:sp>
    </p:spTree>
    <p:extLst>
      <p:ext uri="{BB962C8B-B14F-4D97-AF65-F5344CB8AC3E}">
        <p14:creationId xmlns:p14="http://schemas.microsoft.com/office/powerpoint/2010/main" val="1569793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39D56-9155-4F31-B85A-2B9086099406}"/>
              </a:ext>
            </a:extLst>
          </p:cNvPr>
          <p:cNvSpPr>
            <a:spLocks noGrp="1"/>
          </p:cNvSpPr>
          <p:nvPr>
            <p:ph type="title"/>
          </p:nvPr>
        </p:nvSpPr>
        <p:spPr/>
        <p:txBody>
          <a:bodyPr/>
          <a:lstStyle/>
          <a:p>
            <a:r>
              <a:rPr lang="en-US" dirty="0"/>
              <a:t>The NGS Webpage – Layout</a:t>
            </a:r>
          </a:p>
        </p:txBody>
      </p:sp>
      <p:sp>
        <p:nvSpPr>
          <p:cNvPr id="3" name="Content Placeholder 2">
            <a:extLst>
              <a:ext uri="{FF2B5EF4-FFF2-40B4-BE49-F238E27FC236}">
                <a16:creationId xmlns:a16="http://schemas.microsoft.com/office/drawing/2014/main" id="{860305CC-5B31-486F-9D45-29A0CD3C646D}"/>
              </a:ext>
            </a:extLst>
          </p:cNvPr>
          <p:cNvSpPr>
            <a:spLocks noGrp="1"/>
          </p:cNvSpPr>
          <p:nvPr>
            <p:ph idx="1"/>
          </p:nvPr>
        </p:nvSpPr>
        <p:spPr>
          <a:xfrm>
            <a:off x="490120" y="1361695"/>
            <a:ext cx="5029200" cy="4297363"/>
          </a:xfrm>
        </p:spPr>
        <p:txBody>
          <a:bodyPr/>
          <a:lstStyle/>
          <a:p>
            <a:r>
              <a:rPr lang="en-US" dirty="0"/>
              <a:t>The NGS webpage is organized by</a:t>
            </a:r>
          </a:p>
          <a:p>
            <a:r>
              <a:rPr lang="en-US" dirty="0"/>
              <a:t>Topic groups</a:t>
            </a:r>
          </a:p>
          <a:p>
            <a:r>
              <a:rPr lang="en-US" dirty="0"/>
              <a:t>Popular topics</a:t>
            </a:r>
          </a:p>
          <a:p>
            <a:r>
              <a:rPr lang="en-US" dirty="0"/>
              <a:t>Featured/popular links.</a:t>
            </a:r>
          </a:p>
        </p:txBody>
      </p:sp>
      <p:sp>
        <p:nvSpPr>
          <p:cNvPr id="4" name="Date Placeholder 3">
            <a:extLst>
              <a:ext uri="{FF2B5EF4-FFF2-40B4-BE49-F238E27FC236}">
                <a16:creationId xmlns:a16="http://schemas.microsoft.com/office/drawing/2014/main" id="{FC450A1E-3E6E-4967-97A9-6A6980B13654}"/>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95439CD9-99FE-4873-BE3C-D57778D893D3}"/>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4E27EB43-73B0-423B-8F06-D75C2285FA7A}"/>
              </a:ext>
            </a:extLst>
          </p:cNvPr>
          <p:cNvSpPr>
            <a:spLocks noGrp="1"/>
          </p:cNvSpPr>
          <p:nvPr>
            <p:ph type="sldNum" sz="quarter" idx="12"/>
          </p:nvPr>
        </p:nvSpPr>
        <p:spPr/>
        <p:txBody>
          <a:bodyPr/>
          <a:lstStyle/>
          <a:p>
            <a:pPr>
              <a:defRPr/>
            </a:pPr>
            <a:fld id="{A269A303-B593-45E6-8920-67DA3337AB25}" type="slidenum">
              <a:rPr lang="en-US" altLang="en-US" smtClean="0"/>
              <a:pPr>
                <a:defRPr/>
              </a:pPr>
              <a:t>7</a:t>
            </a:fld>
            <a:endParaRPr lang="en-US" altLang="en-US" dirty="0"/>
          </a:p>
        </p:txBody>
      </p:sp>
      <p:pic>
        <p:nvPicPr>
          <p:cNvPr id="1026" name="Picture 2">
            <a:extLst>
              <a:ext uri="{FF2B5EF4-FFF2-40B4-BE49-F238E27FC236}">
                <a16:creationId xmlns:a16="http://schemas.microsoft.com/office/drawing/2014/main" id="{A0E973C2-DE70-4014-8D48-30CA0C865ED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43204" y="1398272"/>
            <a:ext cx="3065516" cy="495808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3A4604AE-B9CA-4270-A47A-B4D23C033F93}"/>
              </a:ext>
            </a:extLst>
          </p:cNvPr>
          <p:cNvCxnSpPr>
            <a:cxnSpLocks/>
            <a:endCxn id="17" idx="2"/>
          </p:cNvCxnSpPr>
          <p:nvPr/>
        </p:nvCxnSpPr>
        <p:spPr>
          <a:xfrm flipV="1">
            <a:off x="2590800" y="1949770"/>
            <a:ext cx="2783840" cy="85859"/>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BD46595-4C9D-4F34-872D-08907F9D3034}"/>
              </a:ext>
            </a:extLst>
          </p:cNvPr>
          <p:cNvCxnSpPr>
            <a:cxnSpLocks/>
            <a:endCxn id="20" idx="2"/>
          </p:cNvCxnSpPr>
          <p:nvPr/>
        </p:nvCxnSpPr>
        <p:spPr>
          <a:xfrm>
            <a:off x="2743200" y="2460171"/>
            <a:ext cx="2631440" cy="850404"/>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2E24221-AD29-48D8-B76C-22FB5C1A2D27}"/>
              </a:ext>
            </a:extLst>
          </p:cNvPr>
          <p:cNvCxnSpPr>
            <a:cxnSpLocks/>
          </p:cNvCxnSpPr>
          <p:nvPr/>
        </p:nvCxnSpPr>
        <p:spPr>
          <a:xfrm>
            <a:off x="3690257" y="2994029"/>
            <a:ext cx="1928223" cy="1425571"/>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256E6F90-9C9B-439C-BB66-762A9B092BC0}"/>
              </a:ext>
            </a:extLst>
          </p:cNvPr>
          <p:cNvSpPr/>
          <p:nvPr/>
        </p:nvSpPr>
        <p:spPr>
          <a:xfrm>
            <a:off x="5374640" y="1767207"/>
            <a:ext cx="2730764" cy="3651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E5D5F813-1E8E-4C27-BFC4-046F833B4202}"/>
              </a:ext>
            </a:extLst>
          </p:cNvPr>
          <p:cNvSpPr/>
          <p:nvPr/>
        </p:nvSpPr>
        <p:spPr>
          <a:xfrm>
            <a:off x="5374640" y="2994029"/>
            <a:ext cx="3566160" cy="6330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09D94F40-11DD-4600-8B8B-16D2B66D56F2}"/>
              </a:ext>
            </a:extLst>
          </p:cNvPr>
          <p:cNvSpPr/>
          <p:nvPr/>
        </p:nvSpPr>
        <p:spPr>
          <a:xfrm>
            <a:off x="5374640" y="3745157"/>
            <a:ext cx="3566160" cy="24477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37CB6EA6-12D4-4064-964D-DB1439B92440}"/>
              </a:ext>
            </a:extLst>
          </p:cNvPr>
          <p:cNvSpPr txBox="1"/>
          <p:nvPr/>
        </p:nvSpPr>
        <p:spPr>
          <a:xfrm rot="21060387">
            <a:off x="385655" y="4664646"/>
            <a:ext cx="4525596" cy="646331"/>
          </a:xfrm>
          <a:prstGeom prst="rect">
            <a:avLst/>
          </a:prstGeom>
          <a:noFill/>
        </p:spPr>
        <p:txBody>
          <a:bodyPr wrap="square" rtlCol="0">
            <a:spAutoFit/>
          </a:bodyPr>
          <a:lstStyle/>
          <a:p>
            <a:r>
              <a:rPr lang="en-US" dirty="0"/>
              <a:t>Some links appear in several places – example </a:t>
            </a:r>
          </a:p>
          <a:p>
            <a:r>
              <a:rPr lang="en-US" dirty="0"/>
              <a:t>“NGS Data Explorer”</a:t>
            </a:r>
          </a:p>
        </p:txBody>
      </p:sp>
      <p:sp>
        <p:nvSpPr>
          <p:cNvPr id="27" name="Rectangle 26">
            <a:extLst>
              <a:ext uri="{FF2B5EF4-FFF2-40B4-BE49-F238E27FC236}">
                <a16:creationId xmlns:a16="http://schemas.microsoft.com/office/drawing/2014/main" id="{0BC18FAF-4E14-4459-ACF6-B6B03AD77DB8}"/>
              </a:ext>
            </a:extLst>
          </p:cNvPr>
          <p:cNvSpPr/>
          <p:nvPr/>
        </p:nvSpPr>
        <p:spPr>
          <a:xfrm rot="21024910">
            <a:off x="380674" y="4598736"/>
            <a:ext cx="4520043" cy="778150"/>
          </a:xfrm>
          <a:prstGeom prst="rect">
            <a:avLst/>
          </a:prstGeom>
          <a:solidFill>
            <a:srgbClr val="FF0000">
              <a:alpha val="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107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3" grpId="0" animBg="1"/>
      <p:bldP spid="2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9814D-A003-49FB-8C34-B0E2DC5A8533}"/>
              </a:ext>
            </a:extLst>
          </p:cNvPr>
          <p:cNvSpPr>
            <a:spLocks noGrp="1"/>
          </p:cNvSpPr>
          <p:nvPr>
            <p:ph type="title"/>
          </p:nvPr>
        </p:nvSpPr>
        <p:spPr/>
        <p:txBody>
          <a:bodyPr/>
          <a:lstStyle/>
          <a:p>
            <a:r>
              <a:rPr lang="en-US" dirty="0"/>
              <a:t>Become Future Ready</a:t>
            </a:r>
          </a:p>
        </p:txBody>
      </p:sp>
      <p:sp>
        <p:nvSpPr>
          <p:cNvPr id="3" name="Content Placeholder 2">
            <a:extLst>
              <a:ext uri="{FF2B5EF4-FFF2-40B4-BE49-F238E27FC236}">
                <a16:creationId xmlns:a16="http://schemas.microsoft.com/office/drawing/2014/main" id="{5282E14C-C63D-406A-B6A5-A8BAE3F9C480}"/>
              </a:ext>
            </a:extLst>
          </p:cNvPr>
          <p:cNvSpPr>
            <a:spLocks noGrp="1"/>
          </p:cNvSpPr>
          <p:nvPr>
            <p:ph idx="1"/>
          </p:nvPr>
        </p:nvSpPr>
        <p:spPr/>
        <p:txBody>
          <a:bodyPr/>
          <a:lstStyle/>
          <a:p>
            <a:r>
              <a:rPr lang="en-US" dirty="0"/>
              <a:t>Participate in GPS on BM Campaign (via OPUS SHARE)</a:t>
            </a:r>
          </a:p>
          <a:p>
            <a:r>
              <a:rPr lang="en-US" dirty="0"/>
              <a:t>OPUS will be the key tool in the future.</a:t>
            </a:r>
          </a:p>
          <a:p>
            <a:pPr lvl="1"/>
            <a:r>
              <a:rPr lang="en-US" dirty="0"/>
              <a:t>Become familiar with all the tools in the OPUS suite</a:t>
            </a:r>
          </a:p>
          <a:p>
            <a:pPr lvl="1"/>
            <a:r>
              <a:rPr lang="en-US" dirty="0"/>
              <a:t>Including how to submit NEW control via OPUS PROJECTS</a:t>
            </a:r>
          </a:p>
          <a:p>
            <a:r>
              <a:rPr lang="en-US" dirty="0"/>
              <a:t>Learn how to convert and transform data using NCAT.</a:t>
            </a:r>
          </a:p>
          <a:p>
            <a:pPr lvl="1"/>
            <a:r>
              <a:rPr lang="en-US" dirty="0"/>
              <a:t>Review and document metadata on your current and past surveys!</a:t>
            </a:r>
          </a:p>
          <a:p>
            <a:r>
              <a:rPr lang="en-US" dirty="0"/>
              <a:t>CORS is the foundation of the NSRS - but there are gaps. </a:t>
            </a:r>
          </a:p>
          <a:p>
            <a:pPr marL="628650" lvl="1" indent="-171450">
              <a:buFont typeface="Arial" panose="020B0604020202020204" pitchFamily="34" charset="0"/>
              <a:buChar char="•"/>
            </a:pPr>
            <a:r>
              <a:rPr lang="en-US" dirty="0"/>
              <a:t>Can you fill gaps in the NOAA CORS Network in your local area?</a:t>
            </a:r>
          </a:p>
          <a:p>
            <a:r>
              <a:rPr lang="en-US" dirty="0"/>
              <a:t>Read the BLUEPRINTS 1,2,&amp;3</a:t>
            </a:r>
          </a:p>
          <a:p>
            <a:endParaRPr lang="en-US" dirty="0"/>
          </a:p>
        </p:txBody>
      </p:sp>
      <p:sp>
        <p:nvSpPr>
          <p:cNvPr id="4" name="Date Placeholder 3">
            <a:extLst>
              <a:ext uri="{FF2B5EF4-FFF2-40B4-BE49-F238E27FC236}">
                <a16:creationId xmlns:a16="http://schemas.microsoft.com/office/drawing/2014/main" id="{3BBCAB5E-ADF3-4FD4-92A9-7024C67FF04B}"/>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FF6FE30A-7C80-4A88-ADED-056D805CAF40}"/>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D586AD3C-DBF4-40BB-A6E1-5442BE501541}"/>
              </a:ext>
            </a:extLst>
          </p:cNvPr>
          <p:cNvSpPr>
            <a:spLocks noGrp="1"/>
          </p:cNvSpPr>
          <p:nvPr>
            <p:ph type="sldNum" sz="quarter" idx="12"/>
          </p:nvPr>
        </p:nvSpPr>
        <p:spPr/>
        <p:txBody>
          <a:bodyPr/>
          <a:lstStyle/>
          <a:p>
            <a:pPr>
              <a:defRPr/>
            </a:pPr>
            <a:fld id="{A269A303-B593-45E6-8920-67DA3337AB25}" type="slidenum">
              <a:rPr lang="en-US" altLang="en-US" smtClean="0"/>
              <a:pPr>
                <a:defRPr/>
              </a:pPr>
              <a:t>70</a:t>
            </a:fld>
            <a:endParaRPr lang="en-US" altLang="en-US" dirty="0"/>
          </a:p>
        </p:txBody>
      </p:sp>
    </p:spTree>
    <p:extLst>
      <p:ext uri="{BB962C8B-B14F-4D97-AF65-F5344CB8AC3E}">
        <p14:creationId xmlns:p14="http://schemas.microsoft.com/office/powerpoint/2010/main" val="31073399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750"/>
                            </p:stCondLst>
                            <p:childTnLst>
                              <p:par>
                                <p:cTn id="9" presetID="22" presetClass="entr" presetSubtype="8"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500"/>
                            </p:stCondLst>
                            <p:childTnLst>
                              <p:par>
                                <p:cTn id="13" presetID="22" presetClass="entr" presetSubtype="8" fill="hold" nodeType="afterEffect">
                                  <p:stCondLst>
                                    <p:cond delay="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2250"/>
                            </p:stCondLst>
                            <p:childTnLst>
                              <p:par>
                                <p:cTn id="17" presetID="22" presetClass="entr" presetSubtype="8" fill="hold" nodeType="afterEffect">
                                  <p:stCondLst>
                                    <p:cond delay="2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3000"/>
                            </p:stCondLst>
                            <p:childTnLst>
                              <p:par>
                                <p:cTn id="21" presetID="22" presetClass="entr" presetSubtype="8" fill="hold" nodeType="afterEffect">
                                  <p:stCondLst>
                                    <p:cond delay="25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3750"/>
                            </p:stCondLst>
                            <p:childTnLst>
                              <p:par>
                                <p:cTn id="25" presetID="22" presetClass="entr" presetSubtype="8" fill="hold" nodeType="afterEffect">
                                  <p:stCondLst>
                                    <p:cond delay="25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4500"/>
                            </p:stCondLst>
                            <p:childTnLst>
                              <p:par>
                                <p:cTn id="29" presetID="22" presetClass="entr" presetSubtype="8" fill="hold" nodeType="afterEffect">
                                  <p:stCondLst>
                                    <p:cond delay="25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par>
                          <p:cTn id="32" fill="hold">
                            <p:stCondLst>
                              <p:cond delay="5250"/>
                            </p:stCondLst>
                            <p:childTnLst>
                              <p:par>
                                <p:cTn id="33" presetID="22" presetClass="entr" presetSubtype="8" fill="hold" nodeType="afterEffect">
                                  <p:stCondLst>
                                    <p:cond delay="25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childTnLst>
                          </p:cTn>
                        </p:par>
                        <p:par>
                          <p:cTn id="36" fill="hold">
                            <p:stCondLst>
                              <p:cond delay="6000"/>
                            </p:stCondLst>
                            <p:childTnLst>
                              <p:par>
                                <p:cTn id="37" presetID="22" presetClass="entr" presetSubtype="8" fill="hold" nodeType="afterEffect">
                                  <p:stCondLst>
                                    <p:cond delay="25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FB437-E502-4C18-9D92-35AB4D658D8A}"/>
              </a:ext>
            </a:extLst>
          </p:cNvPr>
          <p:cNvSpPr>
            <a:spLocks noGrp="1"/>
          </p:cNvSpPr>
          <p:nvPr>
            <p:ph type="title"/>
          </p:nvPr>
        </p:nvSpPr>
        <p:spPr/>
        <p:txBody>
          <a:bodyPr/>
          <a:lstStyle/>
          <a:p>
            <a:r>
              <a:rPr lang="en-US" dirty="0"/>
              <a:t>Become Future Ready</a:t>
            </a:r>
          </a:p>
        </p:txBody>
      </p:sp>
      <p:sp>
        <p:nvSpPr>
          <p:cNvPr id="3" name="Content Placeholder 2">
            <a:extLst>
              <a:ext uri="{FF2B5EF4-FFF2-40B4-BE49-F238E27FC236}">
                <a16:creationId xmlns:a16="http://schemas.microsoft.com/office/drawing/2014/main" id="{3178D9CE-74FE-470E-887B-7BD8B8A5F078}"/>
              </a:ext>
            </a:extLst>
          </p:cNvPr>
          <p:cNvSpPr>
            <a:spLocks noGrp="1"/>
          </p:cNvSpPr>
          <p:nvPr>
            <p:ph idx="1"/>
          </p:nvPr>
        </p:nvSpPr>
        <p:spPr>
          <a:xfrm>
            <a:off x="457200" y="1828801"/>
            <a:ext cx="8561672" cy="4297363"/>
          </a:xfrm>
        </p:spPr>
        <p:txBody>
          <a:bodyPr/>
          <a:lstStyle/>
          <a:p>
            <a:r>
              <a:rPr lang="en-US" dirty="0"/>
              <a:t>Remember that </a:t>
            </a:r>
            <a:r>
              <a:rPr lang="en-US" i="1" dirty="0">
                <a:solidFill>
                  <a:srgbClr val="FF0000"/>
                </a:solidFill>
              </a:rPr>
              <a:t>you</a:t>
            </a:r>
            <a:r>
              <a:rPr lang="en-US" dirty="0"/>
              <a:t> can make the future better.</a:t>
            </a:r>
          </a:p>
          <a:p>
            <a:pPr lvl="1"/>
            <a:r>
              <a:rPr lang="en-US" dirty="0"/>
              <a:t>OPUS SHARE submissions (includes GPS on BM)</a:t>
            </a:r>
          </a:p>
          <a:p>
            <a:pPr lvl="2"/>
            <a:r>
              <a:rPr lang="en-US" dirty="0"/>
              <a:t>create useful geodetic coordinates on local marks for use </a:t>
            </a:r>
            <a:r>
              <a:rPr lang="en-US" i="1" dirty="0">
                <a:solidFill>
                  <a:srgbClr val="FF0000"/>
                </a:solidFill>
              </a:rPr>
              <a:t>today</a:t>
            </a:r>
            <a:r>
              <a:rPr lang="en-US" dirty="0">
                <a:solidFill>
                  <a:srgbClr val="FF0000"/>
                </a:solidFill>
              </a:rPr>
              <a:t> </a:t>
            </a:r>
            <a:r>
              <a:rPr lang="en-US" dirty="0"/>
              <a:t>and in the </a:t>
            </a:r>
            <a:r>
              <a:rPr lang="en-US" i="1" dirty="0">
                <a:solidFill>
                  <a:srgbClr val="FF0000"/>
                </a:solidFill>
              </a:rPr>
              <a:t>future.</a:t>
            </a:r>
            <a:endParaRPr lang="en-US" dirty="0">
              <a:solidFill>
                <a:srgbClr val="FF0000"/>
              </a:solidFill>
            </a:endParaRPr>
          </a:p>
          <a:p>
            <a:pPr lvl="1"/>
            <a:endParaRPr lang="en-US" dirty="0"/>
          </a:p>
          <a:p>
            <a:pPr lvl="1"/>
            <a:r>
              <a:rPr lang="en-US" dirty="0"/>
              <a:t>OPUS PROJECTS is a powerful least squares analysis of local networks.</a:t>
            </a:r>
          </a:p>
          <a:p>
            <a:pPr lvl="2"/>
            <a:r>
              <a:rPr lang="en-US" dirty="0"/>
              <a:t>Use optional “SUBMIT to NGS” feature to create geodetic control on local marks for use </a:t>
            </a:r>
            <a:r>
              <a:rPr lang="en-US" i="1" dirty="0">
                <a:solidFill>
                  <a:srgbClr val="FF0000"/>
                </a:solidFill>
              </a:rPr>
              <a:t>today</a:t>
            </a:r>
            <a:r>
              <a:rPr lang="en-US" dirty="0">
                <a:solidFill>
                  <a:srgbClr val="FF0000"/>
                </a:solidFill>
              </a:rPr>
              <a:t> </a:t>
            </a:r>
            <a:r>
              <a:rPr lang="en-US" dirty="0"/>
              <a:t>and in the </a:t>
            </a:r>
            <a:r>
              <a:rPr lang="en-US" i="1" dirty="0">
                <a:solidFill>
                  <a:srgbClr val="FF0000"/>
                </a:solidFill>
              </a:rPr>
              <a:t>future</a:t>
            </a:r>
            <a:endParaRPr lang="en-US" dirty="0">
              <a:solidFill>
                <a:srgbClr val="FF0000"/>
              </a:solidFill>
            </a:endParaRPr>
          </a:p>
          <a:p>
            <a:pPr lvl="1"/>
            <a:endParaRPr lang="en-US" dirty="0"/>
          </a:p>
          <a:p>
            <a:pPr lvl="1"/>
            <a:r>
              <a:rPr lang="en-US" dirty="0"/>
              <a:t>RECOVERY NOTES</a:t>
            </a:r>
          </a:p>
          <a:p>
            <a:pPr lvl="2"/>
            <a:r>
              <a:rPr lang="en-US" dirty="0"/>
              <a:t>Improve passive mark datasheets </a:t>
            </a:r>
          </a:p>
        </p:txBody>
      </p:sp>
      <p:sp>
        <p:nvSpPr>
          <p:cNvPr id="4" name="Date Placeholder 3">
            <a:extLst>
              <a:ext uri="{FF2B5EF4-FFF2-40B4-BE49-F238E27FC236}">
                <a16:creationId xmlns:a16="http://schemas.microsoft.com/office/drawing/2014/main" id="{DD403D05-8DA1-48BF-B776-64E1DBFF49FE}"/>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D4EC27E6-E15F-4CAC-8436-D326111CB63B}"/>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2B6CAD99-A8D1-426A-A425-81B2666A894B}"/>
              </a:ext>
            </a:extLst>
          </p:cNvPr>
          <p:cNvSpPr>
            <a:spLocks noGrp="1"/>
          </p:cNvSpPr>
          <p:nvPr>
            <p:ph type="sldNum" sz="quarter" idx="12"/>
          </p:nvPr>
        </p:nvSpPr>
        <p:spPr/>
        <p:txBody>
          <a:bodyPr/>
          <a:lstStyle/>
          <a:p>
            <a:pPr>
              <a:defRPr/>
            </a:pPr>
            <a:fld id="{A269A303-B593-45E6-8920-67DA3337AB25}" type="slidenum">
              <a:rPr lang="en-US" altLang="en-US" smtClean="0"/>
              <a:pPr>
                <a:defRPr/>
              </a:pPr>
              <a:t>71</a:t>
            </a:fld>
            <a:endParaRPr lang="en-US" altLang="en-US" dirty="0"/>
          </a:p>
        </p:txBody>
      </p:sp>
    </p:spTree>
    <p:extLst>
      <p:ext uri="{BB962C8B-B14F-4D97-AF65-F5344CB8AC3E}">
        <p14:creationId xmlns:p14="http://schemas.microsoft.com/office/powerpoint/2010/main" val="972900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9814D-A003-49FB-8C34-B0E2DC5A8533}"/>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5282E14C-C63D-406A-B6A5-A8BAE3F9C480}"/>
              </a:ext>
            </a:extLst>
          </p:cNvPr>
          <p:cNvSpPr>
            <a:spLocks noGrp="1"/>
          </p:cNvSpPr>
          <p:nvPr>
            <p:ph idx="1"/>
          </p:nvPr>
        </p:nvSpPr>
        <p:spPr/>
        <p:txBody>
          <a:bodyPr/>
          <a:lstStyle/>
          <a:p>
            <a:pPr marL="342900" lvl="1" indent="0">
              <a:buNone/>
            </a:pPr>
            <a:r>
              <a:rPr lang="en-US" dirty="0"/>
              <a:t>Contact your NGS Regional Advisor for local questions and support.</a:t>
            </a:r>
          </a:p>
        </p:txBody>
      </p:sp>
      <p:sp>
        <p:nvSpPr>
          <p:cNvPr id="4" name="Date Placeholder 3">
            <a:extLst>
              <a:ext uri="{FF2B5EF4-FFF2-40B4-BE49-F238E27FC236}">
                <a16:creationId xmlns:a16="http://schemas.microsoft.com/office/drawing/2014/main" id="{3BBCAB5E-ADF3-4FD4-92A9-7024C67FF04B}"/>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FF6FE30A-7C80-4A88-ADED-056D805CAF40}"/>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D586AD3C-DBF4-40BB-A6E1-5442BE501541}"/>
              </a:ext>
            </a:extLst>
          </p:cNvPr>
          <p:cNvSpPr>
            <a:spLocks noGrp="1"/>
          </p:cNvSpPr>
          <p:nvPr>
            <p:ph type="sldNum" sz="quarter" idx="12"/>
          </p:nvPr>
        </p:nvSpPr>
        <p:spPr/>
        <p:txBody>
          <a:bodyPr/>
          <a:lstStyle/>
          <a:p>
            <a:pPr>
              <a:defRPr/>
            </a:pPr>
            <a:fld id="{A269A303-B593-45E6-8920-67DA3337AB25}" type="slidenum">
              <a:rPr lang="en-US" altLang="en-US" smtClean="0"/>
              <a:pPr>
                <a:defRPr/>
              </a:pPr>
              <a:t>72</a:t>
            </a:fld>
            <a:endParaRPr lang="en-US" altLang="en-US" dirty="0"/>
          </a:p>
        </p:txBody>
      </p:sp>
      <p:pic>
        <p:nvPicPr>
          <p:cNvPr id="7" name="Picture 6">
            <a:extLst>
              <a:ext uri="{FF2B5EF4-FFF2-40B4-BE49-F238E27FC236}">
                <a16:creationId xmlns:a16="http://schemas.microsoft.com/office/drawing/2014/main" id="{4DDBCF0D-CEFA-47D2-843B-94AC4621A2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0100" y="2313903"/>
            <a:ext cx="4781550" cy="3640809"/>
          </a:xfrm>
          <a:prstGeom prst="rect">
            <a:avLst/>
          </a:prstGeom>
        </p:spPr>
      </p:pic>
      <p:sp>
        <p:nvSpPr>
          <p:cNvPr id="9" name="TextBox 8">
            <a:extLst>
              <a:ext uri="{FF2B5EF4-FFF2-40B4-BE49-F238E27FC236}">
                <a16:creationId xmlns:a16="http://schemas.microsoft.com/office/drawing/2014/main" id="{B641D5CD-21E7-49A4-960C-A6A31F115310}"/>
              </a:ext>
            </a:extLst>
          </p:cNvPr>
          <p:cNvSpPr txBox="1"/>
          <p:nvPr/>
        </p:nvSpPr>
        <p:spPr>
          <a:xfrm>
            <a:off x="1758950" y="5967968"/>
            <a:ext cx="5626100" cy="369332"/>
          </a:xfrm>
          <a:prstGeom prst="rect">
            <a:avLst/>
          </a:prstGeom>
          <a:noFill/>
        </p:spPr>
        <p:txBody>
          <a:bodyPr wrap="square">
            <a:spAutoFit/>
          </a:bodyPr>
          <a:lstStyle/>
          <a:p>
            <a:r>
              <a:rPr lang="en-US" i="1" dirty="0">
                <a:solidFill>
                  <a:srgbClr val="FF0000"/>
                </a:solidFill>
              </a:rPr>
              <a:t>https://geodesy.noaa.gov/ADVISORS/index.shtml#RM</a:t>
            </a:r>
          </a:p>
        </p:txBody>
      </p:sp>
      <p:sp>
        <p:nvSpPr>
          <p:cNvPr id="8" name="TextBox 7">
            <a:extLst>
              <a:ext uri="{FF2B5EF4-FFF2-40B4-BE49-F238E27FC236}">
                <a16:creationId xmlns:a16="http://schemas.microsoft.com/office/drawing/2014/main" id="{CFF50696-4950-403A-83BD-2776B814C6B9}"/>
              </a:ext>
            </a:extLst>
          </p:cNvPr>
          <p:cNvSpPr txBox="1"/>
          <p:nvPr/>
        </p:nvSpPr>
        <p:spPr>
          <a:xfrm>
            <a:off x="5526941" y="731836"/>
            <a:ext cx="2133601" cy="600164"/>
          </a:xfrm>
          <a:prstGeom prst="rect">
            <a:avLst/>
          </a:prstGeom>
          <a:noFill/>
        </p:spPr>
        <p:txBody>
          <a:bodyPr wrap="square" rtlCol="0">
            <a:spAutoFit/>
          </a:bodyPr>
          <a:lstStyle/>
          <a:p>
            <a:r>
              <a:rPr lang="en-US" sz="3300" dirty="0">
                <a:solidFill>
                  <a:schemeClr val="tx2"/>
                </a:solidFill>
                <a:latin typeface="Gill Sans MT" panose="020B0502020104020203" pitchFamily="34" charset="0"/>
              </a:rPr>
              <a:t>- The End</a:t>
            </a:r>
          </a:p>
        </p:txBody>
      </p:sp>
    </p:spTree>
    <p:extLst>
      <p:ext uri="{BB962C8B-B14F-4D97-AF65-F5344CB8AC3E}">
        <p14:creationId xmlns:p14="http://schemas.microsoft.com/office/powerpoint/2010/main" val="3462043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DF09CA1-4291-400C-A7DE-4AF865332A8F}"/>
              </a:ext>
            </a:extLst>
          </p:cNvPr>
          <p:cNvSpPr>
            <a:spLocks noGrp="1"/>
          </p:cNvSpPr>
          <p:nvPr>
            <p:ph type="ctrTitle"/>
          </p:nvPr>
        </p:nvSpPr>
        <p:spPr/>
        <p:txBody>
          <a:bodyPr/>
          <a:lstStyle/>
          <a:p>
            <a:r>
              <a:rPr lang="en-US" sz="3600" dirty="0"/>
              <a:t>The End</a:t>
            </a:r>
          </a:p>
        </p:txBody>
      </p:sp>
      <p:sp>
        <p:nvSpPr>
          <p:cNvPr id="8" name="Subtitle 7">
            <a:extLst>
              <a:ext uri="{FF2B5EF4-FFF2-40B4-BE49-F238E27FC236}">
                <a16:creationId xmlns:a16="http://schemas.microsoft.com/office/drawing/2014/main" id="{6E6F16C6-F953-4447-A777-FA59E5C57799}"/>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C1EB8FB2-9A10-42D8-9A88-8997DA6D7AAE}"/>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EF67A8BB-5144-474F-A7F3-B23BFA161E42}"/>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09D28BF1-DECA-40BD-9782-BE05F410EDFA}"/>
              </a:ext>
            </a:extLst>
          </p:cNvPr>
          <p:cNvSpPr>
            <a:spLocks noGrp="1"/>
          </p:cNvSpPr>
          <p:nvPr>
            <p:ph type="sldNum" sz="quarter" idx="12"/>
          </p:nvPr>
        </p:nvSpPr>
        <p:spPr/>
        <p:txBody>
          <a:bodyPr/>
          <a:lstStyle/>
          <a:p>
            <a:pPr>
              <a:defRPr/>
            </a:pPr>
            <a:fld id="{A269A303-B593-45E6-8920-67DA3337AB25}" type="slidenum">
              <a:rPr lang="en-US" altLang="en-US" smtClean="0"/>
              <a:pPr>
                <a:defRPr/>
              </a:pPr>
              <a:t>73</a:t>
            </a:fld>
            <a:endParaRPr lang="en-US" altLang="en-US" dirty="0"/>
          </a:p>
        </p:txBody>
      </p:sp>
    </p:spTree>
    <p:extLst>
      <p:ext uri="{BB962C8B-B14F-4D97-AF65-F5344CB8AC3E}">
        <p14:creationId xmlns:p14="http://schemas.microsoft.com/office/powerpoint/2010/main" val="1257420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3593E48-DE98-4B4D-BDD0-59DCB257AFFB}"/>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F53D7B73-148C-478A-90A5-E2715637B533}"/>
              </a:ext>
            </a:extLst>
          </p:cNvPr>
          <p:cNvSpPr>
            <a:spLocks noGrp="1"/>
          </p:cNvSpPr>
          <p:nvPr>
            <p:ph type="ftr" sz="quarter" idx="11"/>
          </p:nvPr>
        </p:nvSpPr>
        <p:spPr/>
        <p:txBody>
          <a:bodyPr/>
          <a:lstStyle/>
          <a:p>
            <a:pPr>
              <a:defRPr/>
            </a:pPr>
            <a:r>
              <a:rPr lang="en-US"/>
              <a:t>Paving the Road to the Future NSRS</a:t>
            </a:r>
            <a:endParaRPr lang="en-US" dirty="0"/>
          </a:p>
        </p:txBody>
      </p:sp>
      <p:sp>
        <p:nvSpPr>
          <p:cNvPr id="6" name="Slide Number Placeholder 5">
            <a:extLst>
              <a:ext uri="{FF2B5EF4-FFF2-40B4-BE49-F238E27FC236}">
                <a16:creationId xmlns:a16="http://schemas.microsoft.com/office/drawing/2014/main" id="{C3319794-C505-40EE-8F4F-CD49C726B60F}"/>
              </a:ext>
            </a:extLst>
          </p:cNvPr>
          <p:cNvSpPr>
            <a:spLocks noGrp="1"/>
          </p:cNvSpPr>
          <p:nvPr>
            <p:ph type="sldNum" sz="quarter" idx="12"/>
          </p:nvPr>
        </p:nvSpPr>
        <p:spPr/>
        <p:txBody>
          <a:bodyPr/>
          <a:lstStyle/>
          <a:p>
            <a:pPr>
              <a:defRPr/>
            </a:pPr>
            <a:fld id="{A269A303-B593-45E6-8920-67DA3337AB25}" type="slidenum">
              <a:rPr lang="en-US" altLang="en-US" smtClean="0"/>
              <a:pPr>
                <a:defRPr/>
              </a:pPr>
              <a:t>74</a:t>
            </a:fld>
            <a:endParaRPr lang="en-US" altLang="en-US" dirty="0"/>
          </a:p>
        </p:txBody>
      </p:sp>
    </p:spTree>
    <p:extLst>
      <p:ext uri="{BB962C8B-B14F-4D97-AF65-F5344CB8AC3E}">
        <p14:creationId xmlns:p14="http://schemas.microsoft.com/office/powerpoint/2010/main" val="4104161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39D56-9155-4F31-B85A-2B9086099406}"/>
              </a:ext>
            </a:extLst>
          </p:cNvPr>
          <p:cNvSpPr>
            <a:spLocks noGrp="1"/>
          </p:cNvSpPr>
          <p:nvPr>
            <p:ph type="title"/>
          </p:nvPr>
        </p:nvSpPr>
        <p:spPr/>
        <p:txBody>
          <a:bodyPr/>
          <a:lstStyle/>
          <a:p>
            <a:r>
              <a:rPr lang="en-US" dirty="0"/>
              <a:t>TOPIC Groups</a:t>
            </a:r>
          </a:p>
        </p:txBody>
      </p:sp>
      <p:sp>
        <p:nvSpPr>
          <p:cNvPr id="4" name="Date Placeholder 3">
            <a:extLst>
              <a:ext uri="{FF2B5EF4-FFF2-40B4-BE49-F238E27FC236}">
                <a16:creationId xmlns:a16="http://schemas.microsoft.com/office/drawing/2014/main" id="{FC450A1E-3E6E-4967-97A9-6A6980B13654}"/>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95439CD9-99FE-4873-BE3C-D57778D893D3}"/>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4E27EB43-73B0-423B-8F06-D75C2285FA7A}"/>
              </a:ext>
            </a:extLst>
          </p:cNvPr>
          <p:cNvSpPr>
            <a:spLocks noGrp="1"/>
          </p:cNvSpPr>
          <p:nvPr>
            <p:ph type="sldNum" sz="quarter" idx="12"/>
          </p:nvPr>
        </p:nvSpPr>
        <p:spPr/>
        <p:txBody>
          <a:bodyPr/>
          <a:lstStyle/>
          <a:p>
            <a:pPr>
              <a:defRPr/>
            </a:pPr>
            <a:fld id="{A269A303-B593-45E6-8920-67DA3337AB25}" type="slidenum">
              <a:rPr lang="en-US" altLang="en-US" smtClean="0"/>
              <a:pPr>
                <a:defRPr/>
              </a:pPr>
              <a:t>8</a:t>
            </a:fld>
            <a:endParaRPr lang="en-US" altLang="en-US" dirty="0"/>
          </a:p>
        </p:txBody>
      </p:sp>
      <p:pic>
        <p:nvPicPr>
          <p:cNvPr id="8" name="Picture 7">
            <a:extLst>
              <a:ext uri="{FF2B5EF4-FFF2-40B4-BE49-F238E27FC236}">
                <a16:creationId xmlns:a16="http://schemas.microsoft.com/office/drawing/2014/main" id="{424FC1E8-1F14-466F-88CC-A782B2BEFF6F}"/>
              </a:ext>
            </a:extLst>
          </p:cNvPr>
          <p:cNvPicPr>
            <a:picLocks noChangeAspect="1"/>
          </p:cNvPicPr>
          <p:nvPr/>
        </p:nvPicPr>
        <p:blipFill>
          <a:blip r:embed="rId3"/>
          <a:stretch>
            <a:fillRect/>
          </a:stretch>
        </p:blipFill>
        <p:spPr>
          <a:xfrm>
            <a:off x="761921" y="1983212"/>
            <a:ext cx="3190476" cy="3419048"/>
          </a:xfrm>
          <a:prstGeom prst="rect">
            <a:avLst/>
          </a:prstGeom>
        </p:spPr>
      </p:pic>
      <p:sp>
        <p:nvSpPr>
          <p:cNvPr id="9" name="TextBox 8">
            <a:extLst>
              <a:ext uri="{FF2B5EF4-FFF2-40B4-BE49-F238E27FC236}">
                <a16:creationId xmlns:a16="http://schemas.microsoft.com/office/drawing/2014/main" id="{6682B4C3-F0B0-4650-AFC1-2C1E3AB51D44}"/>
              </a:ext>
            </a:extLst>
          </p:cNvPr>
          <p:cNvSpPr txBox="1"/>
          <p:nvPr/>
        </p:nvSpPr>
        <p:spPr>
          <a:xfrm>
            <a:off x="721242" y="1584960"/>
            <a:ext cx="3190476" cy="369332"/>
          </a:xfrm>
          <a:prstGeom prst="rect">
            <a:avLst/>
          </a:prstGeom>
          <a:noFill/>
        </p:spPr>
        <p:txBody>
          <a:bodyPr wrap="square" rtlCol="0">
            <a:spAutoFit/>
          </a:bodyPr>
          <a:lstStyle/>
          <a:p>
            <a:r>
              <a:rPr lang="en-US" dirty="0">
                <a:solidFill>
                  <a:srgbClr val="FF0000"/>
                </a:solidFill>
              </a:rPr>
              <a:t>ABOUT NGS </a:t>
            </a:r>
            <a:r>
              <a:rPr lang="en-US" dirty="0"/>
              <a:t>Group</a:t>
            </a:r>
          </a:p>
        </p:txBody>
      </p:sp>
      <p:pic>
        <p:nvPicPr>
          <p:cNvPr id="11" name="Picture 10">
            <a:extLst>
              <a:ext uri="{FF2B5EF4-FFF2-40B4-BE49-F238E27FC236}">
                <a16:creationId xmlns:a16="http://schemas.microsoft.com/office/drawing/2014/main" id="{2E54F571-AF14-41AE-940E-C9D2522636C4}"/>
              </a:ext>
            </a:extLst>
          </p:cNvPr>
          <p:cNvPicPr>
            <a:picLocks noChangeAspect="1"/>
          </p:cNvPicPr>
          <p:nvPr/>
        </p:nvPicPr>
        <p:blipFill>
          <a:blip r:embed="rId4"/>
          <a:stretch>
            <a:fillRect/>
          </a:stretch>
        </p:blipFill>
        <p:spPr>
          <a:xfrm>
            <a:off x="5191604" y="1983212"/>
            <a:ext cx="2580952" cy="4019048"/>
          </a:xfrm>
          <a:prstGeom prst="rect">
            <a:avLst/>
          </a:prstGeom>
        </p:spPr>
      </p:pic>
      <p:sp>
        <p:nvSpPr>
          <p:cNvPr id="12" name="TextBox 11">
            <a:extLst>
              <a:ext uri="{FF2B5EF4-FFF2-40B4-BE49-F238E27FC236}">
                <a16:creationId xmlns:a16="http://schemas.microsoft.com/office/drawing/2014/main" id="{60484468-7E21-4226-B112-7D8364A19155}"/>
              </a:ext>
            </a:extLst>
          </p:cNvPr>
          <p:cNvSpPr txBox="1"/>
          <p:nvPr/>
        </p:nvSpPr>
        <p:spPr>
          <a:xfrm>
            <a:off x="5191604" y="1584960"/>
            <a:ext cx="2580952" cy="369332"/>
          </a:xfrm>
          <a:prstGeom prst="rect">
            <a:avLst/>
          </a:prstGeom>
          <a:noFill/>
        </p:spPr>
        <p:txBody>
          <a:bodyPr wrap="square" rtlCol="0">
            <a:spAutoFit/>
          </a:bodyPr>
          <a:lstStyle/>
          <a:p>
            <a:r>
              <a:rPr lang="en-US" dirty="0">
                <a:solidFill>
                  <a:srgbClr val="FF0000"/>
                </a:solidFill>
              </a:rPr>
              <a:t>DATA &amp; IMAGERY </a:t>
            </a:r>
            <a:r>
              <a:rPr lang="en-US" dirty="0"/>
              <a:t>Group</a:t>
            </a:r>
          </a:p>
        </p:txBody>
      </p:sp>
      <p:sp>
        <p:nvSpPr>
          <p:cNvPr id="16" name="Rectangle 15">
            <a:extLst>
              <a:ext uri="{FF2B5EF4-FFF2-40B4-BE49-F238E27FC236}">
                <a16:creationId xmlns:a16="http://schemas.microsoft.com/office/drawing/2014/main" id="{A0E53036-B011-4278-8FD7-52465967BA42}"/>
              </a:ext>
            </a:extLst>
          </p:cNvPr>
          <p:cNvSpPr/>
          <p:nvPr/>
        </p:nvSpPr>
        <p:spPr>
          <a:xfrm>
            <a:off x="5692776" y="2804160"/>
            <a:ext cx="1146174" cy="213360"/>
          </a:xfrm>
          <a:prstGeom prst="rect">
            <a:avLst/>
          </a:prstGeom>
          <a:solidFill>
            <a:srgbClr val="FF0000">
              <a:alpha val="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Down 2">
            <a:extLst>
              <a:ext uri="{FF2B5EF4-FFF2-40B4-BE49-F238E27FC236}">
                <a16:creationId xmlns:a16="http://schemas.microsoft.com/office/drawing/2014/main" id="{FFFD08EF-6E8E-4FB3-B984-3298990D6954}"/>
              </a:ext>
            </a:extLst>
          </p:cNvPr>
          <p:cNvSpPr/>
          <p:nvPr/>
        </p:nvSpPr>
        <p:spPr>
          <a:xfrm>
            <a:off x="5457989" y="2272418"/>
            <a:ext cx="237168" cy="742726"/>
          </a:xfrm>
          <a:prstGeom prst="downArrow">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Down 12">
            <a:extLst>
              <a:ext uri="{FF2B5EF4-FFF2-40B4-BE49-F238E27FC236}">
                <a16:creationId xmlns:a16="http://schemas.microsoft.com/office/drawing/2014/main" id="{F058BA47-12D8-4BC6-A372-BC0842B211A6}"/>
              </a:ext>
            </a:extLst>
          </p:cNvPr>
          <p:cNvSpPr/>
          <p:nvPr/>
        </p:nvSpPr>
        <p:spPr>
          <a:xfrm>
            <a:off x="1640364" y="2168039"/>
            <a:ext cx="237168" cy="742726"/>
          </a:xfrm>
          <a:prstGeom prst="downArrow">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8290382-1C46-468B-8661-B580A3776E55}"/>
              </a:ext>
            </a:extLst>
          </p:cNvPr>
          <p:cNvSpPr/>
          <p:nvPr/>
        </p:nvSpPr>
        <p:spPr>
          <a:xfrm>
            <a:off x="5692776" y="3909871"/>
            <a:ext cx="1146174" cy="213360"/>
          </a:xfrm>
          <a:prstGeom prst="rect">
            <a:avLst/>
          </a:prstGeom>
          <a:solidFill>
            <a:srgbClr val="FF0000">
              <a:alpha val="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4E7A649-7E44-46C8-9DC6-56AF280AEEDD}"/>
              </a:ext>
            </a:extLst>
          </p:cNvPr>
          <p:cNvSpPr/>
          <p:nvPr/>
        </p:nvSpPr>
        <p:spPr>
          <a:xfrm>
            <a:off x="1843638" y="2695024"/>
            <a:ext cx="1536952" cy="213360"/>
          </a:xfrm>
          <a:prstGeom prst="rect">
            <a:avLst/>
          </a:prstGeom>
          <a:solidFill>
            <a:srgbClr val="FF0000">
              <a:alpha val="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14285FB-3CD8-422F-B4AF-71FD5117C66E}"/>
              </a:ext>
            </a:extLst>
          </p:cNvPr>
          <p:cNvSpPr/>
          <p:nvPr/>
        </p:nvSpPr>
        <p:spPr>
          <a:xfrm>
            <a:off x="1831916" y="3145874"/>
            <a:ext cx="1536952" cy="213360"/>
          </a:xfrm>
          <a:prstGeom prst="rect">
            <a:avLst/>
          </a:prstGeom>
          <a:solidFill>
            <a:srgbClr val="FF0000">
              <a:alpha val="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12966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2000"/>
                            </p:stCondLst>
                            <p:childTnLst>
                              <p:par>
                                <p:cTn id="13" presetID="22" presetClass="entr" presetSubtype="1" fill="hold" nodeType="after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3000"/>
                            </p:stCondLst>
                            <p:childTnLst>
                              <p:par>
                                <p:cTn id="17" presetID="22" presetClass="entr" presetSubtype="1"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par>
                          <p:cTn id="20" fill="hold">
                            <p:stCondLst>
                              <p:cond delay="4000"/>
                            </p:stCondLst>
                            <p:childTnLst>
                              <p:par>
                                <p:cTn id="21" presetID="1" presetClass="entr" presetSubtype="0" fill="hold" grpId="0" nodeType="afterEffect">
                                  <p:stCondLst>
                                    <p:cond delay="500"/>
                                  </p:stCondLst>
                                  <p:childTnLst>
                                    <p:set>
                                      <p:cBhvr>
                                        <p:cTn id="22" dur="1" fill="hold">
                                          <p:stCondLst>
                                            <p:cond delay="9"/>
                                          </p:stCondLst>
                                        </p:cTn>
                                        <p:tgtEl>
                                          <p:spTgt spid="15"/>
                                        </p:tgtEl>
                                        <p:attrNameLst>
                                          <p:attrName>style.visibility</p:attrName>
                                        </p:attrNameLst>
                                      </p:cBhvr>
                                      <p:to>
                                        <p:strVal val="visible"/>
                                      </p:to>
                                    </p:set>
                                  </p:childTnLst>
                                </p:cTn>
                              </p:par>
                            </p:childTnLst>
                          </p:cTn>
                        </p:par>
                        <p:par>
                          <p:cTn id="23" fill="hold">
                            <p:stCondLst>
                              <p:cond delay="4510"/>
                            </p:stCondLst>
                            <p:childTnLst>
                              <p:par>
                                <p:cTn id="24" presetID="1" presetClass="entr" presetSubtype="0" fill="hold" grpId="0" nodeType="afterEffect">
                                  <p:stCondLst>
                                    <p:cond delay="500"/>
                                  </p:stCondLst>
                                  <p:childTnLst>
                                    <p:set>
                                      <p:cBhvr>
                                        <p:cTn id="25" dur="1" fill="hold">
                                          <p:stCondLst>
                                            <p:cond delay="9"/>
                                          </p:stCondLst>
                                        </p:cTn>
                                        <p:tgtEl>
                                          <p:spTgt spid="17"/>
                                        </p:tgtEl>
                                        <p:attrNameLst>
                                          <p:attrName>style.visibility</p:attrName>
                                        </p:attrNameLst>
                                      </p:cBhvr>
                                      <p:to>
                                        <p:strVal val="visible"/>
                                      </p:to>
                                    </p:set>
                                  </p:childTnLst>
                                </p:cTn>
                              </p:par>
                            </p:childTnLst>
                          </p:cTn>
                        </p:par>
                        <p:par>
                          <p:cTn id="26" fill="hold">
                            <p:stCondLst>
                              <p:cond delay="5020"/>
                            </p:stCondLst>
                            <p:childTnLst>
                              <p:par>
                                <p:cTn id="27" presetID="1" presetClass="entr" presetSubtype="0" fill="hold" grpId="0" nodeType="afterEffect">
                                  <p:stCondLst>
                                    <p:cond delay="500"/>
                                  </p:stCondLst>
                                  <p:childTnLst>
                                    <p:set>
                                      <p:cBhvr>
                                        <p:cTn id="28" dur="1" fill="hold">
                                          <p:stCondLst>
                                            <p:cond delay="9"/>
                                          </p:stCondLst>
                                        </p:cTn>
                                        <p:tgtEl>
                                          <p:spTgt spid="16"/>
                                        </p:tgtEl>
                                        <p:attrNameLst>
                                          <p:attrName>style.visibility</p:attrName>
                                        </p:attrNameLst>
                                      </p:cBhvr>
                                      <p:to>
                                        <p:strVal val="visible"/>
                                      </p:to>
                                    </p:set>
                                  </p:childTnLst>
                                </p:cTn>
                              </p:par>
                            </p:childTnLst>
                          </p:cTn>
                        </p:par>
                        <p:par>
                          <p:cTn id="29" fill="hold">
                            <p:stCondLst>
                              <p:cond delay="5530"/>
                            </p:stCondLst>
                            <p:childTnLst>
                              <p:par>
                                <p:cTn id="30" presetID="1" presetClass="entr" presetSubtype="0" fill="hold" grpId="0" nodeType="afterEffect">
                                  <p:stCondLst>
                                    <p:cond delay="500"/>
                                  </p:stCondLst>
                                  <p:childTnLst>
                                    <p:set>
                                      <p:cBhvr>
                                        <p:cTn id="31" dur="1" fill="hold">
                                          <p:stCondLst>
                                            <p:cond delay="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13" grpId="0" animBg="1"/>
      <p:bldP spid="14" grpId="0" animBg="1"/>
      <p:bldP spid="15"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39D56-9155-4F31-B85A-2B9086099406}"/>
              </a:ext>
            </a:extLst>
          </p:cNvPr>
          <p:cNvSpPr>
            <a:spLocks noGrp="1"/>
          </p:cNvSpPr>
          <p:nvPr>
            <p:ph type="title"/>
          </p:nvPr>
        </p:nvSpPr>
        <p:spPr/>
        <p:txBody>
          <a:bodyPr/>
          <a:lstStyle/>
          <a:p>
            <a:r>
              <a:rPr lang="en-US" dirty="0"/>
              <a:t>TOPIC Groups</a:t>
            </a:r>
          </a:p>
        </p:txBody>
      </p:sp>
      <p:sp>
        <p:nvSpPr>
          <p:cNvPr id="4" name="Date Placeholder 3">
            <a:extLst>
              <a:ext uri="{FF2B5EF4-FFF2-40B4-BE49-F238E27FC236}">
                <a16:creationId xmlns:a16="http://schemas.microsoft.com/office/drawing/2014/main" id="{FC450A1E-3E6E-4967-97A9-6A6980B13654}"/>
              </a:ext>
            </a:extLst>
          </p:cNvPr>
          <p:cNvSpPr>
            <a:spLocks noGrp="1"/>
          </p:cNvSpPr>
          <p:nvPr>
            <p:ph type="dt" sz="half" idx="10"/>
          </p:nvPr>
        </p:nvSpPr>
        <p:spPr/>
        <p:txBody>
          <a:bodyPr/>
          <a:lstStyle/>
          <a:p>
            <a:pPr>
              <a:defRPr/>
            </a:pPr>
            <a:r>
              <a:rPr lang="en-US" altLang="en-US"/>
              <a:t>November 01, 2021</a:t>
            </a:r>
            <a:endParaRPr lang="en-US" altLang="en-US" dirty="0"/>
          </a:p>
        </p:txBody>
      </p:sp>
      <p:sp>
        <p:nvSpPr>
          <p:cNvPr id="5" name="Footer Placeholder 4">
            <a:extLst>
              <a:ext uri="{FF2B5EF4-FFF2-40B4-BE49-F238E27FC236}">
                <a16:creationId xmlns:a16="http://schemas.microsoft.com/office/drawing/2014/main" id="{95439CD9-99FE-4873-BE3C-D57778D893D3}"/>
              </a:ext>
            </a:extLst>
          </p:cNvPr>
          <p:cNvSpPr>
            <a:spLocks noGrp="1"/>
          </p:cNvSpPr>
          <p:nvPr>
            <p:ph type="ftr" sz="quarter" idx="11"/>
          </p:nvPr>
        </p:nvSpPr>
        <p:spPr/>
        <p:txBody>
          <a:bodyPr/>
          <a:lstStyle/>
          <a:p>
            <a:pPr>
              <a:defRPr/>
            </a:pPr>
            <a:r>
              <a:rPr lang="en-US" dirty="0"/>
              <a:t>Paving the Road to the Future NSRS</a:t>
            </a:r>
          </a:p>
        </p:txBody>
      </p:sp>
      <p:sp>
        <p:nvSpPr>
          <p:cNvPr id="6" name="Slide Number Placeholder 5">
            <a:extLst>
              <a:ext uri="{FF2B5EF4-FFF2-40B4-BE49-F238E27FC236}">
                <a16:creationId xmlns:a16="http://schemas.microsoft.com/office/drawing/2014/main" id="{4E27EB43-73B0-423B-8F06-D75C2285FA7A}"/>
              </a:ext>
            </a:extLst>
          </p:cNvPr>
          <p:cNvSpPr>
            <a:spLocks noGrp="1"/>
          </p:cNvSpPr>
          <p:nvPr>
            <p:ph type="sldNum" sz="quarter" idx="12"/>
          </p:nvPr>
        </p:nvSpPr>
        <p:spPr/>
        <p:txBody>
          <a:bodyPr/>
          <a:lstStyle/>
          <a:p>
            <a:pPr>
              <a:defRPr/>
            </a:pPr>
            <a:fld id="{A269A303-B593-45E6-8920-67DA3337AB25}" type="slidenum">
              <a:rPr lang="en-US" altLang="en-US" smtClean="0"/>
              <a:pPr>
                <a:defRPr/>
              </a:pPr>
              <a:t>9</a:t>
            </a:fld>
            <a:endParaRPr lang="en-US" altLang="en-US" dirty="0"/>
          </a:p>
        </p:txBody>
      </p:sp>
      <p:pic>
        <p:nvPicPr>
          <p:cNvPr id="10" name="Picture 9">
            <a:extLst>
              <a:ext uri="{FF2B5EF4-FFF2-40B4-BE49-F238E27FC236}">
                <a16:creationId xmlns:a16="http://schemas.microsoft.com/office/drawing/2014/main" id="{180DA240-2F03-4A09-A4DD-C99C4FA520F1}"/>
              </a:ext>
            </a:extLst>
          </p:cNvPr>
          <p:cNvPicPr>
            <a:picLocks noChangeAspect="1"/>
          </p:cNvPicPr>
          <p:nvPr/>
        </p:nvPicPr>
        <p:blipFill>
          <a:blip r:embed="rId3"/>
          <a:stretch>
            <a:fillRect/>
          </a:stretch>
        </p:blipFill>
        <p:spPr>
          <a:xfrm>
            <a:off x="5191604" y="1973491"/>
            <a:ext cx="3276190" cy="2885714"/>
          </a:xfrm>
          <a:prstGeom prst="rect">
            <a:avLst/>
          </a:prstGeom>
        </p:spPr>
      </p:pic>
      <p:sp>
        <p:nvSpPr>
          <p:cNvPr id="11" name="TextBox 10">
            <a:extLst>
              <a:ext uri="{FF2B5EF4-FFF2-40B4-BE49-F238E27FC236}">
                <a16:creationId xmlns:a16="http://schemas.microsoft.com/office/drawing/2014/main" id="{635C5F33-CF57-43F8-A335-0B2AA33FE834}"/>
              </a:ext>
            </a:extLst>
          </p:cNvPr>
          <p:cNvSpPr txBox="1"/>
          <p:nvPr/>
        </p:nvSpPr>
        <p:spPr>
          <a:xfrm>
            <a:off x="721242" y="1584960"/>
            <a:ext cx="3190476" cy="369332"/>
          </a:xfrm>
          <a:prstGeom prst="rect">
            <a:avLst/>
          </a:prstGeom>
          <a:noFill/>
        </p:spPr>
        <p:txBody>
          <a:bodyPr wrap="square" rtlCol="0">
            <a:spAutoFit/>
          </a:bodyPr>
          <a:lstStyle/>
          <a:p>
            <a:r>
              <a:rPr lang="en-US" dirty="0">
                <a:solidFill>
                  <a:srgbClr val="FF0000"/>
                </a:solidFill>
              </a:rPr>
              <a:t>TOOLS</a:t>
            </a:r>
            <a:r>
              <a:rPr lang="en-US" dirty="0"/>
              <a:t> Group</a:t>
            </a:r>
          </a:p>
        </p:txBody>
      </p:sp>
      <p:sp>
        <p:nvSpPr>
          <p:cNvPr id="12" name="TextBox 11">
            <a:extLst>
              <a:ext uri="{FF2B5EF4-FFF2-40B4-BE49-F238E27FC236}">
                <a16:creationId xmlns:a16="http://schemas.microsoft.com/office/drawing/2014/main" id="{258DDBEE-0013-4096-8F10-680339182D57}"/>
              </a:ext>
            </a:extLst>
          </p:cNvPr>
          <p:cNvSpPr txBox="1"/>
          <p:nvPr/>
        </p:nvSpPr>
        <p:spPr>
          <a:xfrm>
            <a:off x="5191604" y="1584960"/>
            <a:ext cx="2580952" cy="369332"/>
          </a:xfrm>
          <a:prstGeom prst="rect">
            <a:avLst/>
          </a:prstGeom>
          <a:noFill/>
        </p:spPr>
        <p:txBody>
          <a:bodyPr wrap="square" rtlCol="0">
            <a:spAutoFit/>
          </a:bodyPr>
          <a:lstStyle/>
          <a:p>
            <a:r>
              <a:rPr lang="en-US" dirty="0">
                <a:solidFill>
                  <a:srgbClr val="FF0000"/>
                </a:solidFill>
              </a:rPr>
              <a:t>SURVEYS</a:t>
            </a:r>
            <a:r>
              <a:rPr lang="en-US" dirty="0"/>
              <a:t> Group</a:t>
            </a:r>
          </a:p>
        </p:txBody>
      </p:sp>
      <p:pic>
        <p:nvPicPr>
          <p:cNvPr id="13" name="Picture 12">
            <a:extLst>
              <a:ext uri="{FF2B5EF4-FFF2-40B4-BE49-F238E27FC236}">
                <a16:creationId xmlns:a16="http://schemas.microsoft.com/office/drawing/2014/main" id="{4883AC9C-52B0-4E25-B7EE-36EF07052A5E}"/>
              </a:ext>
            </a:extLst>
          </p:cNvPr>
          <p:cNvPicPr>
            <a:picLocks noChangeAspect="1"/>
          </p:cNvPicPr>
          <p:nvPr/>
        </p:nvPicPr>
        <p:blipFill>
          <a:blip r:embed="rId4"/>
          <a:stretch>
            <a:fillRect/>
          </a:stretch>
        </p:blipFill>
        <p:spPr>
          <a:xfrm>
            <a:off x="772042" y="1983651"/>
            <a:ext cx="3714286" cy="2933333"/>
          </a:xfrm>
          <a:prstGeom prst="rect">
            <a:avLst/>
          </a:prstGeom>
        </p:spPr>
      </p:pic>
      <p:sp>
        <p:nvSpPr>
          <p:cNvPr id="14" name="Arrow: Down 13">
            <a:extLst>
              <a:ext uri="{FF2B5EF4-FFF2-40B4-BE49-F238E27FC236}">
                <a16:creationId xmlns:a16="http://schemas.microsoft.com/office/drawing/2014/main" id="{BC5577D4-2AD7-4442-91BB-7AC98C1259E1}"/>
              </a:ext>
            </a:extLst>
          </p:cNvPr>
          <p:cNvSpPr/>
          <p:nvPr/>
        </p:nvSpPr>
        <p:spPr>
          <a:xfrm>
            <a:off x="5346068" y="2083291"/>
            <a:ext cx="237168" cy="742726"/>
          </a:xfrm>
          <a:prstGeom prst="downArrow">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521BA2D0-3A75-48E8-A04A-F1624A83624D}"/>
              </a:ext>
            </a:extLst>
          </p:cNvPr>
          <p:cNvSpPr/>
          <p:nvPr/>
        </p:nvSpPr>
        <p:spPr>
          <a:xfrm>
            <a:off x="866939" y="2157954"/>
            <a:ext cx="237168" cy="742726"/>
          </a:xfrm>
          <a:prstGeom prst="downArrow">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67E25D0-5922-4273-A057-06C6C99A2749}"/>
              </a:ext>
            </a:extLst>
          </p:cNvPr>
          <p:cNvSpPr/>
          <p:nvPr/>
        </p:nvSpPr>
        <p:spPr>
          <a:xfrm>
            <a:off x="1075956" y="2473316"/>
            <a:ext cx="1578344" cy="213360"/>
          </a:xfrm>
          <a:prstGeom prst="rect">
            <a:avLst/>
          </a:prstGeom>
          <a:solidFill>
            <a:srgbClr val="FF0000">
              <a:alpha val="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1C62CDA-B0BE-47C9-89A4-D8BB1EF91C14}"/>
              </a:ext>
            </a:extLst>
          </p:cNvPr>
          <p:cNvSpPr/>
          <p:nvPr/>
        </p:nvSpPr>
        <p:spPr>
          <a:xfrm>
            <a:off x="1075956" y="2687320"/>
            <a:ext cx="3134094" cy="213360"/>
          </a:xfrm>
          <a:prstGeom prst="rect">
            <a:avLst/>
          </a:prstGeom>
          <a:solidFill>
            <a:srgbClr val="FF0000">
              <a:alpha val="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09CCA9A-46B5-4DD8-A05E-1A13E704084D}"/>
              </a:ext>
            </a:extLst>
          </p:cNvPr>
          <p:cNvSpPr/>
          <p:nvPr/>
        </p:nvSpPr>
        <p:spPr>
          <a:xfrm>
            <a:off x="5557836" y="2638146"/>
            <a:ext cx="1146174" cy="213360"/>
          </a:xfrm>
          <a:prstGeom prst="rect">
            <a:avLst/>
          </a:prstGeom>
          <a:solidFill>
            <a:srgbClr val="FF0000">
              <a:alpha val="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242AFB-7F0C-4CBA-ABEE-8FB3302B986E}"/>
              </a:ext>
            </a:extLst>
          </p:cNvPr>
          <p:cNvSpPr/>
          <p:nvPr/>
        </p:nvSpPr>
        <p:spPr>
          <a:xfrm>
            <a:off x="5556248" y="2856683"/>
            <a:ext cx="1146174" cy="213360"/>
          </a:xfrm>
          <a:prstGeom prst="rect">
            <a:avLst/>
          </a:prstGeom>
          <a:solidFill>
            <a:srgbClr val="FF0000">
              <a:alpha val="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6D35EC3-7154-430A-BA67-573E84AC03A6}"/>
              </a:ext>
            </a:extLst>
          </p:cNvPr>
          <p:cNvSpPr/>
          <p:nvPr/>
        </p:nvSpPr>
        <p:spPr>
          <a:xfrm>
            <a:off x="5556248" y="3735254"/>
            <a:ext cx="1146174" cy="213360"/>
          </a:xfrm>
          <a:prstGeom prst="rect">
            <a:avLst/>
          </a:prstGeom>
          <a:solidFill>
            <a:srgbClr val="FF0000">
              <a:alpha val="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07033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2000"/>
                            </p:stCondLst>
                            <p:childTnLst>
                              <p:par>
                                <p:cTn id="13" presetID="22" presetClass="entr" presetSubtype="1" fill="hold" nodeType="after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3000"/>
                            </p:stCondLst>
                            <p:childTnLst>
                              <p:par>
                                <p:cTn id="17" presetID="22" presetClass="entr" presetSubtype="1" fill="hold" grpId="0" nodeType="after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par>
                          <p:cTn id="20" fill="hold">
                            <p:stCondLst>
                              <p:cond delay="4000"/>
                            </p:stCondLst>
                            <p:childTnLst>
                              <p:par>
                                <p:cTn id="21" presetID="1" presetClass="entr" presetSubtype="0" fill="hold" grpId="0" nodeType="afterEffect">
                                  <p:stCondLst>
                                    <p:cond delay="500"/>
                                  </p:stCondLst>
                                  <p:childTnLst>
                                    <p:set>
                                      <p:cBhvr>
                                        <p:cTn id="22" dur="1" fill="hold">
                                          <p:stCondLst>
                                            <p:cond delay="9"/>
                                          </p:stCondLst>
                                        </p:cTn>
                                        <p:tgtEl>
                                          <p:spTgt spid="16"/>
                                        </p:tgtEl>
                                        <p:attrNameLst>
                                          <p:attrName>style.visibility</p:attrName>
                                        </p:attrNameLst>
                                      </p:cBhvr>
                                      <p:to>
                                        <p:strVal val="visible"/>
                                      </p:to>
                                    </p:set>
                                  </p:childTnLst>
                                </p:cTn>
                              </p:par>
                            </p:childTnLst>
                          </p:cTn>
                        </p:par>
                        <p:par>
                          <p:cTn id="23" fill="hold">
                            <p:stCondLst>
                              <p:cond delay="4510"/>
                            </p:stCondLst>
                            <p:childTnLst>
                              <p:par>
                                <p:cTn id="24" presetID="1" presetClass="entr" presetSubtype="0" fill="hold" grpId="0" nodeType="afterEffect">
                                  <p:stCondLst>
                                    <p:cond delay="500"/>
                                  </p:stCondLst>
                                  <p:childTnLst>
                                    <p:set>
                                      <p:cBhvr>
                                        <p:cTn id="25" dur="1" fill="hold">
                                          <p:stCondLst>
                                            <p:cond delay="9"/>
                                          </p:stCondLst>
                                        </p:cTn>
                                        <p:tgtEl>
                                          <p:spTgt spid="17"/>
                                        </p:tgtEl>
                                        <p:attrNameLst>
                                          <p:attrName>style.visibility</p:attrName>
                                        </p:attrNameLst>
                                      </p:cBhvr>
                                      <p:to>
                                        <p:strVal val="visible"/>
                                      </p:to>
                                    </p:set>
                                  </p:childTnLst>
                                </p:cTn>
                              </p:par>
                            </p:childTnLst>
                          </p:cTn>
                        </p:par>
                        <p:par>
                          <p:cTn id="26" fill="hold">
                            <p:stCondLst>
                              <p:cond delay="5020"/>
                            </p:stCondLst>
                            <p:childTnLst>
                              <p:par>
                                <p:cTn id="27" presetID="1" presetClass="entr" presetSubtype="0" fill="hold" grpId="0" nodeType="afterEffect">
                                  <p:stCondLst>
                                    <p:cond delay="500"/>
                                  </p:stCondLst>
                                  <p:childTnLst>
                                    <p:set>
                                      <p:cBhvr>
                                        <p:cTn id="28" dur="1" fill="hold">
                                          <p:stCondLst>
                                            <p:cond delay="9"/>
                                          </p:stCondLst>
                                        </p:cTn>
                                        <p:tgtEl>
                                          <p:spTgt spid="18"/>
                                        </p:tgtEl>
                                        <p:attrNameLst>
                                          <p:attrName>style.visibility</p:attrName>
                                        </p:attrNameLst>
                                      </p:cBhvr>
                                      <p:to>
                                        <p:strVal val="visible"/>
                                      </p:to>
                                    </p:set>
                                  </p:childTnLst>
                                </p:cTn>
                              </p:par>
                            </p:childTnLst>
                          </p:cTn>
                        </p:par>
                        <p:par>
                          <p:cTn id="29" fill="hold">
                            <p:stCondLst>
                              <p:cond delay="5530"/>
                            </p:stCondLst>
                            <p:childTnLst>
                              <p:par>
                                <p:cTn id="30" presetID="1" presetClass="entr" presetSubtype="0" fill="hold" grpId="0" nodeType="afterEffect">
                                  <p:stCondLst>
                                    <p:cond delay="500"/>
                                  </p:stCondLst>
                                  <p:childTnLst>
                                    <p:set>
                                      <p:cBhvr>
                                        <p:cTn id="31" dur="1" fill="hold">
                                          <p:stCondLst>
                                            <p:cond delay="9"/>
                                          </p:stCondLst>
                                        </p:cTn>
                                        <p:tgtEl>
                                          <p:spTgt spid="19"/>
                                        </p:tgtEl>
                                        <p:attrNameLst>
                                          <p:attrName>style.visibility</p:attrName>
                                        </p:attrNameLst>
                                      </p:cBhvr>
                                      <p:to>
                                        <p:strVal val="visible"/>
                                      </p:to>
                                    </p:set>
                                  </p:childTnLst>
                                </p:cTn>
                              </p:par>
                            </p:childTnLst>
                          </p:cTn>
                        </p:par>
                        <p:par>
                          <p:cTn id="32" fill="hold">
                            <p:stCondLst>
                              <p:cond delay="6040"/>
                            </p:stCondLst>
                            <p:childTnLst>
                              <p:par>
                                <p:cTn id="33" presetID="1" presetClass="entr" presetSubtype="0" fill="hold" grpId="0" nodeType="afterEffect">
                                  <p:stCondLst>
                                    <p:cond delay="500"/>
                                  </p:stCondLst>
                                  <p:childTnLst>
                                    <p:set>
                                      <p:cBhvr>
                                        <p:cTn id="34" dur="1" fill="hold">
                                          <p:stCondLst>
                                            <p:cond delay="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NGS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GS Theme" id="{7AC03F77-4336-4785-93A4-8AF70ED65B54}" vid="{C90D1175-02D7-4881-A9D7-A06BC0490FDB}"/>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GS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NGS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GS Theme" id="{7AC03F77-4336-4785-93A4-8AF70ED65B54}" vid="{C90D1175-02D7-4881-A9D7-A06BC0490FDB}"/>
    </a:ext>
  </a:extLst>
</a:theme>
</file>

<file path=ppt/theme/theme6.xml><?xml version="1.0" encoding="utf-8"?>
<a:theme xmlns:a="http://schemas.openxmlformats.org/drawingml/2006/main" name="3_NGS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NGS Theme</Template>
  <TotalTime>4023</TotalTime>
  <Words>7321</Words>
  <Application>Microsoft Office PowerPoint</Application>
  <PresentationFormat>On-screen Show (4:3)</PresentationFormat>
  <Paragraphs>1002</Paragraphs>
  <Slides>74</Slides>
  <Notes>74</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74</vt:i4>
      </vt:variant>
    </vt:vector>
  </HeadingPairs>
  <TitlesOfParts>
    <vt:vector size="92" baseType="lpstr">
      <vt:lpstr>Arial</vt:lpstr>
      <vt:lpstr>Calibri</vt:lpstr>
      <vt:lpstr>Gill Sans MT</vt:lpstr>
      <vt:lpstr>Arial</vt:lpstr>
      <vt:lpstr>MS PGothic</vt:lpstr>
      <vt:lpstr>Roboto</vt:lpstr>
      <vt:lpstr>MS PGothic</vt:lpstr>
      <vt:lpstr>Helvetica Neue</vt:lpstr>
      <vt:lpstr>Calibri Light</vt:lpstr>
      <vt:lpstr>NGS Theme</vt:lpstr>
      <vt:lpstr>1_NGS theme</vt:lpstr>
      <vt:lpstr>Theme1</vt:lpstr>
      <vt:lpstr>Office Theme</vt:lpstr>
      <vt:lpstr>2_NGS Theme</vt:lpstr>
      <vt:lpstr>3_NGS theme</vt:lpstr>
      <vt:lpstr>1_Theme1</vt:lpstr>
      <vt:lpstr>1_Office Theme</vt:lpstr>
      <vt:lpstr>2_Theme1</vt:lpstr>
      <vt:lpstr>Paving the Road to the Future NSRS*</vt:lpstr>
      <vt:lpstr>PowerPoint Presentation</vt:lpstr>
      <vt:lpstr>Focus on the present and anticipate the future.</vt:lpstr>
      <vt:lpstr>Guide toward online NGS Tools</vt:lpstr>
      <vt:lpstr>At NGS, Science and Detail Matter</vt:lpstr>
      <vt:lpstr>NGS Webpage – Your Starting Point</vt:lpstr>
      <vt:lpstr>The NGS Webpage – Layout</vt:lpstr>
      <vt:lpstr>TOPIC Groups</vt:lpstr>
      <vt:lpstr>TOPIC Groups</vt:lpstr>
      <vt:lpstr>TOPIC Groups</vt:lpstr>
      <vt:lpstr>POPULAR Topics</vt:lpstr>
      <vt:lpstr>FEATURED / POPULAR links</vt:lpstr>
      <vt:lpstr>NGS Road Map</vt:lpstr>
      <vt:lpstr>The Road Map</vt:lpstr>
      <vt:lpstr>Building the New Datum</vt:lpstr>
      <vt:lpstr>Building the New Datum</vt:lpstr>
      <vt:lpstr>What is Geodetic Control</vt:lpstr>
      <vt:lpstr>NGS Mission</vt:lpstr>
      <vt:lpstr>What is Geodetic Control</vt:lpstr>
      <vt:lpstr>Users Can Create New Geodetic Control by Submitting (bluebook) using OPUS PROJECTS</vt:lpstr>
      <vt:lpstr>Users Can Create New Geodetic Control by Submitting (bluebook) using OPUS PROJECTS</vt:lpstr>
      <vt:lpstr>Let’s Locate Existing Control</vt:lpstr>
      <vt:lpstr>Map Search - Data Explorer Tool</vt:lpstr>
      <vt:lpstr>Text Searches – Looking for Bench Marks</vt:lpstr>
      <vt:lpstr>DSWorld (download from NGS)</vt:lpstr>
      <vt:lpstr>DSWorld (download from NGS)</vt:lpstr>
      <vt:lpstr>DSWorld (download from NGS)</vt:lpstr>
      <vt:lpstr>Understanding an NGS Datasheet</vt:lpstr>
      <vt:lpstr>Understanding an NGS Datasheet</vt:lpstr>
      <vt:lpstr>Improve NGS Database</vt:lpstr>
      <vt:lpstr>Improve NGS Database – Recovery Notes</vt:lpstr>
      <vt:lpstr>After You Find a Mark – Submit Recovery Note</vt:lpstr>
      <vt:lpstr>Online Recovery Tool</vt:lpstr>
      <vt:lpstr>DSWorld</vt:lpstr>
      <vt:lpstr>WinDesc</vt:lpstr>
      <vt:lpstr>Improve NGS Database – OPUS SHARE</vt:lpstr>
      <vt:lpstr>Improve NGS Database – OPUS SHARE</vt:lpstr>
      <vt:lpstr>Improve NGS Database – OPUS PROJECTS</vt:lpstr>
      <vt:lpstr>Improve NGS Database – OPUS PROJECTS</vt:lpstr>
      <vt:lpstr>Improve NGS Database – OPUS PROJECTS</vt:lpstr>
      <vt:lpstr>Improve NGS Database – OPUS PROJECTS</vt:lpstr>
      <vt:lpstr>OPUS Home Page</vt:lpstr>
      <vt:lpstr>NOAA CORS Network (NCN)</vt:lpstr>
      <vt:lpstr>NOAA CORS Network</vt:lpstr>
      <vt:lpstr>NOAA CORS Network</vt:lpstr>
      <vt:lpstr>NOAA CORS Network</vt:lpstr>
      <vt:lpstr>Migration of Legacy Data </vt:lpstr>
      <vt:lpstr>Data Conversion Tools</vt:lpstr>
      <vt:lpstr>Data Conversion Tools</vt:lpstr>
      <vt:lpstr>Data Conversion Tools</vt:lpstr>
      <vt:lpstr>Data Conversion Tools</vt:lpstr>
      <vt:lpstr>Data Conversion Tools</vt:lpstr>
      <vt:lpstr>Improve the Future and the Present</vt:lpstr>
      <vt:lpstr>Building the Bridge to the Future</vt:lpstr>
      <vt:lpstr>Building the Bridge to the Future</vt:lpstr>
      <vt:lpstr>Building the Bridge to the Future</vt:lpstr>
      <vt:lpstr>Building the Bridge to the Future</vt:lpstr>
      <vt:lpstr>Building the Bridge to the Future</vt:lpstr>
      <vt:lpstr>Building the Bridge to the Future</vt:lpstr>
      <vt:lpstr>Building the Bridge to the Future</vt:lpstr>
      <vt:lpstr>Building the Bridge to the Future</vt:lpstr>
      <vt:lpstr>Deprecation of the Survey Foot Unit – December 31, 2022</vt:lpstr>
      <vt:lpstr>Deprecation of the Survey Foot Unit – December 31, 2022</vt:lpstr>
      <vt:lpstr>Building the Bridge to the Future</vt:lpstr>
      <vt:lpstr>Building the Bridge to the Future</vt:lpstr>
      <vt:lpstr>Building the Bridge to the Future</vt:lpstr>
      <vt:lpstr>Building the Bridge to the Future</vt:lpstr>
      <vt:lpstr>Building the Bridge to the Future</vt:lpstr>
      <vt:lpstr>Become Future Ready</vt:lpstr>
      <vt:lpstr>Become Future Ready</vt:lpstr>
      <vt:lpstr>Become Future Ready</vt:lpstr>
      <vt:lpstr>Thank You</vt:lpstr>
      <vt:lpstr>The End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Paving the Road to NSRS2022</dc:title>
  <dc:creator>David Zenk</dc:creator>
  <cp:lastModifiedBy>Rosemary Booth</cp:lastModifiedBy>
  <cp:revision>113</cp:revision>
  <dcterms:created xsi:type="dcterms:W3CDTF">2021-08-27T19:32:04Z</dcterms:created>
  <dcterms:modified xsi:type="dcterms:W3CDTF">2022-02-15T15:07:11Z</dcterms:modified>
</cp:coreProperties>
</file>