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media/image74.jpg" ContentType="image/jpeg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media/image84.jpg" ContentType="image/jpeg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media/image94.jpg" ContentType="image/jpeg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media/image116.jpg" ContentType="image/jpeg"/>
  <Override PartName="/ppt/media/image117.jpg" ContentType="image/jpeg"/>
  <Override PartName="/ppt/notesSlides/notesSlide132.xml" ContentType="application/vnd.openxmlformats-officedocument.presentationml.notesSlide+xml"/>
  <Override PartName="/ppt/media/image118.jpg" ContentType="image/jpeg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media/image129.jpg" ContentType="image/jpeg"/>
  <Override PartName="/ppt/notesSlides/notesSlide14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44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media/image136.jpg" ContentType="image/jpeg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media/image137.jpg" ContentType="image/jpeg"/>
  <Override PartName="/ppt/notesSlides/notesSlide154.xml" ContentType="application/vnd.openxmlformats-officedocument.presentationml.notesSlide+xml"/>
  <Override PartName="/ppt/media/image139.jpg" ContentType="image/jpeg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ppt/notesSlides/notesSlide166.xml" ContentType="application/vnd.openxmlformats-officedocument.presentationml.notesSlide+xml"/>
  <Override PartName="/ppt/notesSlides/notesSlide167.xml" ContentType="application/vnd.openxmlformats-officedocument.presentationml.notesSlide+xml"/>
  <Override PartName="/ppt/notesSlides/notesSlide168.xml" ContentType="application/vnd.openxmlformats-officedocument.presentationml.notesSlide+xml"/>
  <Override PartName="/ppt/notesSlides/notesSlide169.xml" ContentType="application/vnd.openxmlformats-officedocument.presentationml.notesSlide+xml"/>
  <Override PartName="/ppt/notesSlides/notesSlide170.xml" ContentType="application/vnd.openxmlformats-officedocument.presentationml.notesSlide+xml"/>
  <Override PartName="/ppt/notesSlides/notesSlide171.xml" ContentType="application/vnd.openxmlformats-officedocument.presentationml.notesSlide+xml"/>
  <Override PartName="/ppt/notesSlides/notesSlide172.xml" ContentType="application/vnd.openxmlformats-officedocument.presentationml.notesSlide+xml"/>
  <Override PartName="/ppt/notesSlides/notesSlide173.xml" ContentType="application/vnd.openxmlformats-officedocument.presentationml.notesSlide+xml"/>
  <Override PartName="/ppt/notesSlides/notesSlide174.xml" ContentType="application/vnd.openxmlformats-officedocument.presentationml.notesSlide+xml"/>
  <Override PartName="/ppt/notesSlides/notesSlide175.xml" ContentType="application/vnd.openxmlformats-officedocument.presentationml.notesSlide+xml"/>
  <Override PartName="/ppt/notesSlides/notesSlide176.xml" ContentType="application/vnd.openxmlformats-officedocument.presentationml.notesSlide+xml"/>
  <Override PartName="/ppt/notesSlides/notesSlide177.xml" ContentType="application/vnd.openxmlformats-officedocument.presentationml.notesSlide+xml"/>
  <Override PartName="/ppt/notesSlides/notesSlide178.xml" ContentType="application/vnd.openxmlformats-officedocument.presentationml.notesSlide+xml"/>
  <Override PartName="/ppt/notesSlides/notesSlide179.xml" ContentType="application/vnd.openxmlformats-officedocument.presentationml.notesSlide+xml"/>
  <Override PartName="/ppt/notesSlides/notesSlide180.xml" ContentType="application/vnd.openxmlformats-officedocument.presentationml.notesSlide+xml"/>
  <Override PartName="/ppt/notesSlides/notesSlide181.xml" ContentType="application/vnd.openxmlformats-officedocument.presentationml.notesSlide+xml"/>
  <Override PartName="/ppt/notesSlides/notesSlide182.xml" ContentType="application/vnd.openxmlformats-officedocument.presentationml.notesSlide+xml"/>
  <Override PartName="/ppt/notesSlides/notesSlide183.xml" ContentType="application/vnd.openxmlformats-officedocument.presentationml.notesSlide+xml"/>
  <Override PartName="/ppt/notesSlides/notesSlide184.xml" ContentType="application/vnd.openxmlformats-officedocument.presentationml.notesSlide+xml"/>
  <Override PartName="/ppt/notesSlides/notesSlide185.xml" ContentType="application/vnd.openxmlformats-officedocument.presentationml.notesSlide+xml"/>
  <Override PartName="/ppt/notesSlides/notesSlide186.xml" ContentType="application/vnd.openxmlformats-officedocument.presentationml.notesSlide+xml"/>
  <Override PartName="/ppt/notesSlides/notesSlide187.xml" ContentType="application/vnd.openxmlformats-officedocument.presentationml.notesSlide+xml"/>
  <Override PartName="/ppt/notesSlides/notesSlide188.xml" ContentType="application/vnd.openxmlformats-officedocument.presentationml.notesSlide+xml"/>
  <Override PartName="/ppt/notesSlides/notesSlide189.xml" ContentType="application/vnd.openxmlformats-officedocument.presentationml.notesSlide+xml"/>
  <Override PartName="/ppt/notesSlides/notesSlide190.xml" ContentType="application/vnd.openxmlformats-officedocument.presentationml.notesSlide+xml"/>
  <Override PartName="/ppt/notesSlides/notesSlide191.xml" ContentType="application/vnd.openxmlformats-officedocument.presentationml.notesSlide+xml"/>
  <Override PartName="/ppt/notesSlides/notesSlide192.xml" ContentType="application/vnd.openxmlformats-officedocument.presentationml.notesSlide+xml"/>
  <Override PartName="/ppt/notesSlides/notesSlide193.xml" ContentType="application/vnd.openxmlformats-officedocument.presentationml.notesSlide+xml"/>
  <Override PartName="/ppt/notesSlides/notesSlide19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855" r:id="rId2"/>
  </p:sldMasterIdLst>
  <p:notesMasterIdLst>
    <p:notesMasterId r:id="rId232"/>
  </p:notesMasterIdLst>
  <p:handoutMasterIdLst>
    <p:handoutMasterId r:id="rId233"/>
  </p:handoutMasterIdLst>
  <p:sldIdLst>
    <p:sldId id="261" r:id="rId3"/>
    <p:sldId id="963" r:id="rId4"/>
    <p:sldId id="815" r:id="rId5"/>
    <p:sldId id="1049" r:id="rId6"/>
    <p:sldId id="1170" r:id="rId7"/>
    <p:sldId id="894" r:id="rId8"/>
    <p:sldId id="1294" r:id="rId9"/>
    <p:sldId id="1120" r:id="rId10"/>
    <p:sldId id="1121" r:id="rId11"/>
    <p:sldId id="1295" r:id="rId12"/>
    <p:sldId id="1154" r:id="rId13"/>
    <p:sldId id="1155" r:id="rId14"/>
    <p:sldId id="1156" r:id="rId15"/>
    <p:sldId id="1296" r:id="rId16"/>
    <p:sldId id="902" r:id="rId17"/>
    <p:sldId id="905" r:id="rId18"/>
    <p:sldId id="1292" r:id="rId19"/>
    <p:sldId id="1291" r:id="rId20"/>
    <p:sldId id="1293" r:id="rId21"/>
    <p:sldId id="1310" r:id="rId22"/>
    <p:sldId id="1311" r:id="rId23"/>
    <p:sldId id="1297" r:id="rId24"/>
    <p:sldId id="1317" r:id="rId25"/>
    <p:sldId id="1316" r:id="rId26"/>
    <p:sldId id="1298" r:id="rId27"/>
    <p:sldId id="1158" r:id="rId28"/>
    <p:sldId id="1321" r:id="rId29"/>
    <p:sldId id="1319" r:id="rId30"/>
    <p:sldId id="1320" r:id="rId31"/>
    <p:sldId id="1299" r:id="rId32"/>
    <p:sldId id="1160" r:id="rId33"/>
    <p:sldId id="1161" r:id="rId34"/>
    <p:sldId id="1301" r:id="rId35"/>
    <p:sldId id="1163" r:id="rId36"/>
    <p:sldId id="1302" r:id="rId37"/>
    <p:sldId id="925" r:id="rId38"/>
    <p:sldId id="926" r:id="rId39"/>
    <p:sldId id="1050" r:id="rId40"/>
    <p:sldId id="1303" r:id="rId41"/>
    <p:sldId id="1165" r:id="rId42"/>
    <p:sldId id="1166" r:id="rId43"/>
    <p:sldId id="1304" r:id="rId44"/>
    <p:sldId id="1125" r:id="rId45"/>
    <p:sldId id="1126" r:id="rId46"/>
    <p:sldId id="1305" r:id="rId47"/>
    <p:sldId id="934" r:id="rId48"/>
    <p:sldId id="1169" r:id="rId49"/>
    <p:sldId id="1192" r:id="rId50"/>
    <p:sldId id="1306" r:id="rId51"/>
    <p:sldId id="1168" r:id="rId52"/>
    <p:sldId id="1307" r:id="rId53"/>
    <p:sldId id="940" r:id="rId54"/>
    <p:sldId id="941" r:id="rId55"/>
    <p:sldId id="942" r:id="rId56"/>
    <p:sldId id="1309" r:id="rId57"/>
    <p:sldId id="1308" r:id="rId58"/>
    <p:sldId id="944" r:id="rId59"/>
    <p:sldId id="945" r:id="rId60"/>
    <p:sldId id="966" r:id="rId61"/>
    <p:sldId id="967" r:id="rId62"/>
    <p:sldId id="968" r:id="rId63"/>
    <p:sldId id="969" r:id="rId64"/>
    <p:sldId id="997" r:id="rId65"/>
    <p:sldId id="972" r:id="rId66"/>
    <p:sldId id="855" r:id="rId67"/>
    <p:sldId id="1088" r:id="rId68"/>
    <p:sldId id="1089" r:id="rId69"/>
    <p:sldId id="853" r:id="rId70"/>
    <p:sldId id="1127" r:id="rId71"/>
    <p:sldId id="960" r:id="rId72"/>
    <p:sldId id="962" r:id="rId73"/>
    <p:sldId id="998" r:id="rId74"/>
    <p:sldId id="1193" r:id="rId75"/>
    <p:sldId id="821" r:id="rId76"/>
    <p:sldId id="1129" r:id="rId77"/>
    <p:sldId id="848" r:id="rId78"/>
    <p:sldId id="823" r:id="rId79"/>
    <p:sldId id="1133" r:id="rId80"/>
    <p:sldId id="1130" r:id="rId81"/>
    <p:sldId id="1318" r:id="rId82"/>
    <p:sldId id="1312" r:id="rId83"/>
    <p:sldId id="1313" r:id="rId84"/>
    <p:sldId id="1314" r:id="rId85"/>
    <p:sldId id="1315" r:id="rId86"/>
    <p:sldId id="1060" r:id="rId87"/>
    <p:sldId id="1131" r:id="rId88"/>
    <p:sldId id="1135" r:id="rId89"/>
    <p:sldId id="959" r:id="rId90"/>
    <p:sldId id="875" r:id="rId91"/>
    <p:sldId id="1322" r:id="rId92"/>
    <p:sldId id="1132" r:id="rId93"/>
    <p:sldId id="1070" r:id="rId94"/>
    <p:sldId id="1136" r:id="rId95"/>
    <p:sldId id="1138" r:id="rId96"/>
    <p:sldId id="1150" r:id="rId97"/>
    <p:sldId id="833" r:id="rId98"/>
    <p:sldId id="1065" r:id="rId99"/>
    <p:sldId id="1140" r:id="rId100"/>
    <p:sldId id="1141" r:id="rId101"/>
    <p:sldId id="1142" r:id="rId102"/>
    <p:sldId id="1143" r:id="rId103"/>
    <p:sldId id="1144" r:id="rId104"/>
    <p:sldId id="1145" r:id="rId105"/>
    <p:sldId id="1068" r:id="rId106"/>
    <p:sldId id="1067" r:id="rId107"/>
    <p:sldId id="1069" r:id="rId108"/>
    <p:sldId id="1151" r:id="rId109"/>
    <p:sldId id="1147" r:id="rId110"/>
    <p:sldId id="1148" r:id="rId111"/>
    <p:sldId id="1149" r:id="rId112"/>
    <p:sldId id="865" r:id="rId113"/>
    <p:sldId id="1194" r:id="rId114"/>
    <p:sldId id="1195" r:id="rId115"/>
    <p:sldId id="1071" r:id="rId116"/>
    <p:sldId id="1048" r:id="rId117"/>
    <p:sldId id="1072" r:id="rId118"/>
    <p:sldId id="882" r:id="rId119"/>
    <p:sldId id="1152" r:id="rId120"/>
    <p:sldId id="1085" r:id="rId121"/>
    <p:sldId id="849" r:id="rId122"/>
    <p:sldId id="872" r:id="rId123"/>
    <p:sldId id="832" r:id="rId124"/>
    <p:sldId id="1128" r:id="rId125"/>
    <p:sldId id="1176" r:id="rId126"/>
    <p:sldId id="1196" r:id="rId127"/>
    <p:sldId id="1197" r:id="rId128"/>
    <p:sldId id="1198" r:id="rId129"/>
    <p:sldId id="1175" r:id="rId130"/>
    <p:sldId id="825" r:id="rId131"/>
    <p:sldId id="1171" r:id="rId132"/>
    <p:sldId id="866" r:id="rId133"/>
    <p:sldId id="985" r:id="rId134"/>
    <p:sldId id="1199" r:id="rId135"/>
    <p:sldId id="1200" r:id="rId136"/>
    <p:sldId id="1201" r:id="rId137"/>
    <p:sldId id="1361" r:id="rId138"/>
    <p:sldId id="1202" r:id="rId139"/>
    <p:sldId id="1203" r:id="rId140"/>
    <p:sldId id="1204" r:id="rId141"/>
    <p:sldId id="1205" r:id="rId142"/>
    <p:sldId id="1105" r:id="rId143"/>
    <p:sldId id="1106" r:id="rId144"/>
    <p:sldId id="1107" r:id="rId145"/>
    <p:sldId id="1109" r:id="rId146"/>
    <p:sldId id="1110" r:id="rId147"/>
    <p:sldId id="1111" r:id="rId148"/>
    <p:sldId id="1206" r:id="rId149"/>
    <p:sldId id="1207" r:id="rId150"/>
    <p:sldId id="956" r:id="rId151"/>
    <p:sldId id="958" r:id="rId152"/>
    <p:sldId id="957" r:id="rId153"/>
    <p:sldId id="835" r:id="rId154"/>
    <p:sldId id="836" r:id="rId155"/>
    <p:sldId id="843" r:id="rId156"/>
    <p:sldId id="1087" r:id="rId157"/>
    <p:sldId id="1208" r:id="rId158"/>
    <p:sldId id="1047" r:id="rId159"/>
    <p:sldId id="1177" r:id="rId160"/>
    <p:sldId id="1178" r:id="rId161"/>
    <p:sldId id="1179" r:id="rId162"/>
    <p:sldId id="1180" r:id="rId163"/>
    <p:sldId id="1190" r:id="rId164"/>
    <p:sldId id="1181" r:id="rId165"/>
    <p:sldId id="1182" r:id="rId166"/>
    <p:sldId id="1189" r:id="rId167"/>
    <p:sldId id="1183" r:id="rId168"/>
    <p:sldId id="1184" r:id="rId169"/>
    <p:sldId id="1185" r:id="rId170"/>
    <p:sldId id="1186" r:id="rId171"/>
    <p:sldId id="1187" r:id="rId172"/>
    <p:sldId id="1188" r:id="rId173"/>
    <p:sldId id="1191" r:id="rId174"/>
    <p:sldId id="1323" r:id="rId175"/>
    <p:sldId id="1324" r:id="rId176"/>
    <p:sldId id="1325" r:id="rId177"/>
    <p:sldId id="1326" r:id="rId178"/>
    <p:sldId id="1327" r:id="rId179"/>
    <p:sldId id="1328" r:id="rId180"/>
    <p:sldId id="1329" r:id="rId181"/>
    <p:sldId id="1330" r:id="rId182"/>
    <p:sldId id="1331" r:id="rId183"/>
    <p:sldId id="1335" r:id="rId184"/>
    <p:sldId id="1336" r:id="rId185"/>
    <p:sldId id="1337" r:id="rId186"/>
    <p:sldId id="1338" r:id="rId187"/>
    <p:sldId id="1339" r:id="rId188"/>
    <p:sldId id="1340" r:id="rId189"/>
    <p:sldId id="1341" r:id="rId190"/>
    <p:sldId id="1342" r:id="rId191"/>
    <p:sldId id="1343" r:id="rId192"/>
    <p:sldId id="1344" r:id="rId193"/>
    <p:sldId id="1345" r:id="rId194"/>
    <p:sldId id="1347" r:id="rId195"/>
    <p:sldId id="1348" r:id="rId196"/>
    <p:sldId id="1349" r:id="rId197"/>
    <p:sldId id="1350" r:id="rId198"/>
    <p:sldId id="1351" r:id="rId199"/>
    <p:sldId id="1352" r:id="rId200"/>
    <p:sldId id="1353" r:id="rId201"/>
    <p:sldId id="1354" r:id="rId202"/>
    <p:sldId id="1355" r:id="rId203"/>
    <p:sldId id="1356" r:id="rId204"/>
    <p:sldId id="1357" r:id="rId205"/>
    <p:sldId id="1358" r:id="rId206"/>
    <p:sldId id="1359" r:id="rId207"/>
    <p:sldId id="1360" r:id="rId208"/>
    <p:sldId id="1225" r:id="rId209"/>
    <p:sldId id="1226" r:id="rId210"/>
    <p:sldId id="1227" r:id="rId211"/>
    <p:sldId id="1228" r:id="rId212"/>
    <p:sldId id="1229" r:id="rId213"/>
    <p:sldId id="1230" r:id="rId214"/>
    <p:sldId id="1231" r:id="rId215"/>
    <p:sldId id="1232" r:id="rId216"/>
    <p:sldId id="1288" r:id="rId217"/>
    <p:sldId id="1289" r:id="rId218"/>
    <p:sldId id="1290" r:id="rId219"/>
    <p:sldId id="1233" r:id="rId220"/>
    <p:sldId id="1234" r:id="rId221"/>
    <p:sldId id="1267" r:id="rId222"/>
    <p:sldId id="1268" r:id="rId223"/>
    <p:sldId id="1269" r:id="rId224"/>
    <p:sldId id="1270" r:id="rId225"/>
    <p:sldId id="1271" r:id="rId226"/>
    <p:sldId id="1284" r:id="rId227"/>
    <p:sldId id="1283" r:id="rId228"/>
    <p:sldId id="1285" r:id="rId229"/>
    <p:sldId id="1286" r:id="rId230"/>
    <p:sldId id="851" r:id="rId231"/>
  </p:sldIdLst>
  <p:sldSz cx="9144000" cy="6858000" type="screen4x3"/>
  <p:notesSz cx="9296400" cy="7010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16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08">
          <p15:clr>
            <a:srgbClr val="A4A3A4"/>
          </p15:clr>
        </p15:guide>
        <p15:guide id="2" pos="292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AB16"/>
    <a:srgbClr val="00B0F0"/>
    <a:srgbClr val="424242"/>
    <a:srgbClr val="00B050"/>
    <a:srgbClr val="B0F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88" autoAdjust="0"/>
    <p:restoredTop sz="69526" autoAdjust="0"/>
  </p:normalViewPr>
  <p:slideViewPr>
    <p:cSldViewPr snapToGrid="0" snapToObjects="1">
      <p:cViewPr varScale="1">
        <p:scale>
          <a:sx n="87" d="100"/>
          <a:sy n="87" d="100"/>
        </p:scale>
        <p:origin x="1938" y="96"/>
      </p:cViewPr>
      <p:guideLst>
        <p:guide orient="horz" pos="261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53" d="100"/>
          <a:sy n="53" d="100"/>
        </p:scale>
        <p:origin x="-2874" y="-96"/>
      </p:cViewPr>
      <p:guideLst>
        <p:guide orient="horz" pos="2208"/>
        <p:guide pos="292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59" Type="http://schemas.openxmlformats.org/officeDocument/2006/relationships/slide" Target="slides/slide157.xml"/><Relationship Id="rId170" Type="http://schemas.openxmlformats.org/officeDocument/2006/relationships/slide" Target="slides/slide168.xml"/><Relationship Id="rId191" Type="http://schemas.openxmlformats.org/officeDocument/2006/relationships/slide" Target="slides/slide189.xml"/><Relationship Id="rId205" Type="http://schemas.openxmlformats.org/officeDocument/2006/relationships/slide" Target="slides/slide203.xml"/><Relationship Id="rId226" Type="http://schemas.openxmlformats.org/officeDocument/2006/relationships/slide" Target="slides/slide22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53" Type="http://schemas.openxmlformats.org/officeDocument/2006/relationships/slide" Target="slides/slide51.xml"/><Relationship Id="rId74" Type="http://schemas.openxmlformats.org/officeDocument/2006/relationships/slide" Target="slides/slide72.xml"/><Relationship Id="rId128" Type="http://schemas.openxmlformats.org/officeDocument/2006/relationships/slide" Target="slides/slide126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5" Type="http://schemas.openxmlformats.org/officeDocument/2006/relationships/slide" Target="slides/slide93.xml"/><Relationship Id="rId160" Type="http://schemas.openxmlformats.org/officeDocument/2006/relationships/slide" Target="slides/slide158.xml"/><Relationship Id="rId181" Type="http://schemas.openxmlformats.org/officeDocument/2006/relationships/slide" Target="slides/slide179.xml"/><Relationship Id="rId216" Type="http://schemas.openxmlformats.org/officeDocument/2006/relationships/slide" Target="slides/slide214.xml"/><Relationship Id="rId237" Type="http://schemas.openxmlformats.org/officeDocument/2006/relationships/tableStyles" Target="tableStyles.xml"/><Relationship Id="rId22" Type="http://schemas.openxmlformats.org/officeDocument/2006/relationships/slide" Target="slides/slide20.xml"/><Relationship Id="rId43" Type="http://schemas.openxmlformats.org/officeDocument/2006/relationships/slide" Target="slides/slide41.xml"/><Relationship Id="rId64" Type="http://schemas.openxmlformats.org/officeDocument/2006/relationships/slide" Target="slides/slide62.xml"/><Relationship Id="rId118" Type="http://schemas.openxmlformats.org/officeDocument/2006/relationships/slide" Target="slides/slide116.xml"/><Relationship Id="rId139" Type="http://schemas.openxmlformats.org/officeDocument/2006/relationships/slide" Target="slides/slide13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55" Type="http://schemas.openxmlformats.org/officeDocument/2006/relationships/slide" Target="slides/slide153.xml"/><Relationship Id="rId171" Type="http://schemas.openxmlformats.org/officeDocument/2006/relationships/slide" Target="slides/slide169.xml"/><Relationship Id="rId176" Type="http://schemas.openxmlformats.org/officeDocument/2006/relationships/slide" Target="slides/slide174.xml"/><Relationship Id="rId192" Type="http://schemas.openxmlformats.org/officeDocument/2006/relationships/slide" Target="slides/slide190.xml"/><Relationship Id="rId197" Type="http://schemas.openxmlformats.org/officeDocument/2006/relationships/slide" Target="slides/slide195.xml"/><Relationship Id="rId206" Type="http://schemas.openxmlformats.org/officeDocument/2006/relationships/slide" Target="slides/slide204.xml"/><Relationship Id="rId227" Type="http://schemas.openxmlformats.org/officeDocument/2006/relationships/slide" Target="slides/slide225.xml"/><Relationship Id="rId201" Type="http://schemas.openxmlformats.org/officeDocument/2006/relationships/slide" Target="slides/slide199.xml"/><Relationship Id="rId222" Type="http://schemas.openxmlformats.org/officeDocument/2006/relationships/slide" Target="slides/slide220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45" Type="http://schemas.openxmlformats.org/officeDocument/2006/relationships/slide" Target="slides/slide143.xml"/><Relationship Id="rId161" Type="http://schemas.openxmlformats.org/officeDocument/2006/relationships/slide" Target="slides/slide159.xml"/><Relationship Id="rId166" Type="http://schemas.openxmlformats.org/officeDocument/2006/relationships/slide" Target="slides/slide164.xml"/><Relationship Id="rId182" Type="http://schemas.openxmlformats.org/officeDocument/2006/relationships/slide" Target="slides/slide180.xml"/><Relationship Id="rId187" Type="http://schemas.openxmlformats.org/officeDocument/2006/relationships/slide" Target="slides/slide185.xml"/><Relationship Id="rId217" Type="http://schemas.openxmlformats.org/officeDocument/2006/relationships/slide" Target="slides/slide2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12" Type="http://schemas.openxmlformats.org/officeDocument/2006/relationships/slide" Target="slides/slide210.xml"/><Relationship Id="rId233" Type="http://schemas.openxmlformats.org/officeDocument/2006/relationships/handoutMaster" Target="handoutMasters/handoutMaster1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51" Type="http://schemas.openxmlformats.org/officeDocument/2006/relationships/slide" Target="slides/slide149.xml"/><Relationship Id="rId156" Type="http://schemas.openxmlformats.org/officeDocument/2006/relationships/slide" Target="slides/slide154.xml"/><Relationship Id="rId177" Type="http://schemas.openxmlformats.org/officeDocument/2006/relationships/slide" Target="slides/slide175.xml"/><Relationship Id="rId198" Type="http://schemas.openxmlformats.org/officeDocument/2006/relationships/slide" Target="slides/slide196.xml"/><Relationship Id="rId172" Type="http://schemas.openxmlformats.org/officeDocument/2006/relationships/slide" Target="slides/slide170.xml"/><Relationship Id="rId193" Type="http://schemas.openxmlformats.org/officeDocument/2006/relationships/slide" Target="slides/slide191.xml"/><Relationship Id="rId202" Type="http://schemas.openxmlformats.org/officeDocument/2006/relationships/slide" Target="slides/slide200.xml"/><Relationship Id="rId207" Type="http://schemas.openxmlformats.org/officeDocument/2006/relationships/slide" Target="slides/slide205.xml"/><Relationship Id="rId223" Type="http://schemas.openxmlformats.org/officeDocument/2006/relationships/slide" Target="slides/slide221.xml"/><Relationship Id="rId228" Type="http://schemas.openxmlformats.org/officeDocument/2006/relationships/slide" Target="slides/slide22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slide" Target="slides/slide144.xml"/><Relationship Id="rId167" Type="http://schemas.openxmlformats.org/officeDocument/2006/relationships/slide" Target="slides/slide165.xml"/><Relationship Id="rId188" Type="http://schemas.openxmlformats.org/officeDocument/2006/relationships/slide" Target="slides/slide186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162" Type="http://schemas.openxmlformats.org/officeDocument/2006/relationships/slide" Target="slides/slide160.xml"/><Relationship Id="rId183" Type="http://schemas.openxmlformats.org/officeDocument/2006/relationships/slide" Target="slides/slide181.xml"/><Relationship Id="rId213" Type="http://schemas.openxmlformats.org/officeDocument/2006/relationships/slide" Target="slides/slide211.xml"/><Relationship Id="rId218" Type="http://schemas.openxmlformats.org/officeDocument/2006/relationships/slide" Target="slides/slide216.xml"/><Relationship Id="rId234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157" Type="http://schemas.openxmlformats.org/officeDocument/2006/relationships/slide" Target="slides/slide155.xml"/><Relationship Id="rId178" Type="http://schemas.openxmlformats.org/officeDocument/2006/relationships/slide" Target="slides/slide176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slide" Target="slides/slide150.xml"/><Relationship Id="rId173" Type="http://schemas.openxmlformats.org/officeDocument/2006/relationships/slide" Target="slides/slide171.xml"/><Relationship Id="rId194" Type="http://schemas.openxmlformats.org/officeDocument/2006/relationships/slide" Target="slides/slide192.xml"/><Relationship Id="rId199" Type="http://schemas.openxmlformats.org/officeDocument/2006/relationships/slide" Target="slides/slide197.xml"/><Relationship Id="rId203" Type="http://schemas.openxmlformats.org/officeDocument/2006/relationships/slide" Target="slides/slide201.xml"/><Relationship Id="rId208" Type="http://schemas.openxmlformats.org/officeDocument/2006/relationships/slide" Target="slides/slide206.xml"/><Relationship Id="rId229" Type="http://schemas.openxmlformats.org/officeDocument/2006/relationships/slide" Target="slides/slide227.xml"/><Relationship Id="rId19" Type="http://schemas.openxmlformats.org/officeDocument/2006/relationships/slide" Target="slides/slide17.xml"/><Relationship Id="rId224" Type="http://schemas.openxmlformats.org/officeDocument/2006/relationships/slide" Target="slides/slide222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168" Type="http://schemas.openxmlformats.org/officeDocument/2006/relationships/slide" Target="slides/slide166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163" Type="http://schemas.openxmlformats.org/officeDocument/2006/relationships/slide" Target="slides/slide161.xml"/><Relationship Id="rId184" Type="http://schemas.openxmlformats.org/officeDocument/2006/relationships/slide" Target="slides/slide182.xml"/><Relationship Id="rId189" Type="http://schemas.openxmlformats.org/officeDocument/2006/relationships/slide" Target="slides/slide187.xml"/><Relationship Id="rId219" Type="http://schemas.openxmlformats.org/officeDocument/2006/relationships/slide" Target="slides/slide217.xml"/><Relationship Id="rId3" Type="http://schemas.openxmlformats.org/officeDocument/2006/relationships/slide" Target="slides/slide1.xml"/><Relationship Id="rId214" Type="http://schemas.openxmlformats.org/officeDocument/2006/relationships/slide" Target="slides/slide212.xml"/><Relationship Id="rId230" Type="http://schemas.openxmlformats.org/officeDocument/2006/relationships/slide" Target="slides/slide228.xml"/><Relationship Id="rId235" Type="http://schemas.openxmlformats.org/officeDocument/2006/relationships/viewProps" Target="viewProps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158" Type="http://schemas.openxmlformats.org/officeDocument/2006/relationships/slide" Target="slides/slide156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slide" Target="slides/slide151.xml"/><Relationship Id="rId174" Type="http://schemas.openxmlformats.org/officeDocument/2006/relationships/slide" Target="slides/slide172.xml"/><Relationship Id="rId179" Type="http://schemas.openxmlformats.org/officeDocument/2006/relationships/slide" Target="slides/slide177.xml"/><Relationship Id="rId195" Type="http://schemas.openxmlformats.org/officeDocument/2006/relationships/slide" Target="slides/slide193.xml"/><Relationship Id="rId209" Type="http://schemas.openxmlformats.org/officeDocument/2006/relationships/slide" Target="slides/slide207.xml"/><Relationship Id="rId190" Type="http://schemas.openxmlformats.org/officeDocument/2006/relationships/slide" Target="slides/slide188.xml"/><Relationship Id="rId204" Type="http://schemas.openxmlformats.org/officeDocument/2006/relationships/slide" Target="slides/slide202.xml"/><Relationship Id="rId220" Type="http://schemas.openxmlformats.org/officeDocument/2006/relationships/slide" Target="slides/slide218.xml"/><Relationship Id="rId225" Type="http://schemas.openxmlformats.org/officeDocument/2006/relationships/slide" Target="slides/slide223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164" Type="http://schemas.openxmlformats.org/officeDocument/2006/relationships/slide" Target="slides/slide162.xml"/><Relationship Id="rId169" Type="http://schemas.openxmlformats.org/officeDocument/2006/relationships/slide" Target="slides/slide167.xml"/><Relationship Id="rId185" Type="http://schemas.openxmlformats.org/officeDocument/2006/relationships/slide" Target="slides/slide18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80" Type="http://schemas.openxmlformats.org/officeDocument/2006/relationships/slide" Target="slides/slide178.xml"/><Relationship Id="rId210" Type="http://schemas.openxmlformats.org/officeDocument/2006/relationships/slide" Target="slides/slide208.xml"/><Relationship Id="rId215" Type="http://schemas.openxmlformats.org/officeDocument/2006/relationships/slide" Target="slides/slide213.xml"/><Relationship Id="rId236" Type="http://schemas.openxmlformats.org/officeDocument/2006/relationships/theme" Target="theme/theme1.xml"/><Relationship Id="rId26" Type="http://schemas.openxmlformats.org/officeDocument/2006/relationships/slide" Target="slides/slide24.xml"/><Relationship Id="rId231" Type="http://schemas.openxmlformats.org/officeDocument/2006/relationships/slide" Target="slides/slide229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54" Type="http://schemas.openxmlformats.org/officeDocument/2006/relationships/slide" Target="slides/slide152.xml"/><Relationship Id="rId175" Type="http://schemas.openxmlformats.org/officeDocument/2006/relationships/slide" Target="slides/slide173.xml"/><Relationship Id="rId196" Type="http://schemas.openxmlformats.org/officeDocument/2006/relationships/slide" Target="slides/slide194.xml"/><Relationship Id="rId200" Type="http://schemas.openxmlformats.org/officeDocument/2006/relationships/slide" Target="slides/slide198.xml"/><Relationship Id="rId16" Type="http://schemas.openxmlformats.org/officeDocument/2006/relationships/slide" Target="slides/slide14.xml"/><Relationship Id="rId221" Type="http://schemas.openxmlformats.org/officeDocument/2006/relationships/slide" Target="slides/slide219.xml"/><Relationship Id="rId37" Type="http://schemas.openxmlformats.org/officeDocument/2006/relationships/slide" Target="slides/slide35.xml"/><Relationship Id="rId58" Type="http://schemas.openxmlformats.org/officeDocument/2006/relationships/slide" Target="slides/slide56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44" Type="http://schemas.openxmlformats.org/officeDocument/2006/relationships/slide" Target="slides/slide142.xml"/><Relationship Id="rId90" Type="http://schemas.openxmlformats.org/officeDocument/2006/relationships/slide" Target="slides/slide88.xml"/><Relationship Id="rId165" Type="http://schemas.openxmlformats.org/officeDocument/2006/relationships/slide" Target="slides/slide163.xml"/><Relationship Id="rId186" Type="http://schemas.openxmlformats.org/officeDocument/2006/relationships/slide" Target="slides/slide184.xml"/><Relationship Id="rId211" Type="http://schemas.openxmlformats.org/officeDocument/2006/relationships/slide" Target="slides/slide209.xml"/><Relationship Id="rId232" Type="http://schemas.openxmlformats.org/officeDocument/2006/relationships/notesMaster" Target="notesMasters/notesMaster1.xml"/><Relationship Id="rId27" Type="http://schemas.openxmlformats.org/officeDocument/2006/relationships/slide" Target="slides/slide25.xml"/><Relationship Id="rId48" Type="http://schemas.openxmlformats.org/officeDocument/2006/relationships/slide" Target="slides/slide46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34" Type="http://schemas.openxmlformats.org/officeDocument/2006/relationships/slide" Target="slides/slide13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64E7D2-7565-4BB2-9838-3506CEB0ED28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697DA56B-D265-479C-9FCD-9DBF258A5CE5}">
      <dgm:prSet phldrT="[Text]" custT="1"/>
      <dgm:spPr>
        <a:solidFill>
          <a:schemeClr val="accent6">
            <a:lumMod val="75000"/>
          </a:schemeClr>
        </a:solidFill>
        <a:ln>
          <a:solidFill>
            <a:schemeClr val="tx1"/>
          </a:solidFill>
        </a:ln>
      </dgm:spPr>
      <dgm:t>
        <a:bodyPr/>
        <a:lstStyle/>
        <a:p>
          <a:pPr algn="ctr"/>
          <a:r>
            <a:rPr lang="en-US" sz="2400" dirty="0" smtClean="0">
              <a:solidFill>
                <a:schemeClr val="tx1"/>
              </a:solidFill>
            </a:rPr>
            <a:t>NAD27</a:t>
          </a:r>
          <a:endParaRPr lang="en-US" sz="2000" dirty="0">
            <a:solidFill>
              <a:schemeClr val="tx1"/>
            </a:solidFill>
          </a:endParaRPr>
        </a:p>
      </dgm:t>
    </dgm:pt>
    <dgm:pt modelId="{D2D55A34-5519-4579-906C-D4ED5D443770}" type="parTrans" cxnId="{F7B1D737-F1FA-498E-BB9B-4A22DC8E5553}">
      <dgm:prSet/>
      <dgm:spPr/>
      <dgm:t>
        <a:bodyPr/>
        <a:lstStyle/>
        <a:p>
          <a:pPr algn="ctr"/>
          <a:endParaRPr lang="en-US"/>
        </a:p>
      </dgm:t>
    </dgm:pt>
    <dgm:pt modelId="{C9661E72-7B6A-4DF4-A65E-C2E052618C17}" type="sibTrans" cxnId="{F7B1D737-F1FA-498E-BB9B-4A22DC8E5553}">
      <dgm:prSet/>
      <dgm:spPr/>
      <dgm:t>
        <a:bodyPr/>
        <a:lstStyle/>
        <a:p>
          <a:pPr algn="ctr"/>
          <a:endParaRPr lang="en-US"/>
        </a:p>
      </dgm:t>
    </dgm:pt>
    <dgm:pt modelId="{E081A86D-12A8-41E3-A3BE-C671A52D9376}">
      <dgm:prSet phldrT="[Text]" custT="1"/>
      <dgm:spPr>
        <a:solidFill>
          <a:srgbClr val="FBF616"/>
        </a:solidFill>
        <a:ln>
          <a:solidFill>
            <a:schemeClr val="tx1"/>
          </a:solidFill>
        </a:ln>
      </dgm:spPr>
      <dgm:t>
        <a:bodyPr/>
        <a:lstStyle/>
        <a:p>
          <a:pPr algn="ctr"/>
          <a:r>
            <a:rPr lang="en-US" sz="2400" dirty="0" smtClean="0">
              <a:solidFill>
                <a:schemeClr val="tx1"/>
              </a:solidFill>
            </a:rPr>
            <a:t>NAD83 (1986)</a:t>
          </a:r>
          <a:endParaRPr lang="en-US" sz="2400" dirty="0">
            <a:solidFill>
              <a:schemeClr val="tx1"/>
            </a:solidFill>
          </a:endParaRPr>
        </a:p>
      </dgm:t>
    </dgm:pt>
    <dgm:pt modelId="{424BE90C-FA10-4EA6-A936-F75E800E373F}" type="parTrans" cxnId="{A0FF9B40-4C4B-4D21-8B41-F2E5C02E7955}">
      <dgm:prSet/>
      <dgm:spPr/>
      <dgm:t>
        <a:bodyPr/>
        <a:lstStyle/>
        <a:p>
          <a:pPr algn="ctr"/>
          <a:endParaRPr lang="en-US"/>
        </a:p>
      </dgm:t>
    </dgm:pt>
    <dgm:pt modelId="{E945B78C-AC2B-4E2B-991B-F30033E0A5D2}" type="sibTrans" cxnId="{A0FF9B40-4C4B-4D21-8B41-F2E5C02E7955}">
      <dgm:prSet/>
      <dgm:spPr/>
      <dgm:t>
        <a:bodyPr/>
        <a:lstStyle/>
        <a:p>
          <a:pPr algn="ctr"/>
          <a:endParaRPr lang="en-US"/>
        </a:p>
      </dgm:t>
    </dgm:pt>
    <dgm:pt modelId="{5B15CA0A-F019-42B4-860D-EECB53E6E161}">
      <dgm:prSet phldrT="[Text]" custT="1"/>
      <dgm:spPr>
        <a:solidFill>
          <a:schemeClr val="accent3"/>
        </a:solidFill>
        <a:ln>
          <a:solidFill>
            <a:schemeClr val="tx1"/>
          </a:solidFill>
        </a:ln>
      </dgm:spPr>
      <dgm:t>
        <a:bodyPr/>
        <a:lstStyle/>
        <a:p>
          <a:pPr algn="ctr"/>
          <a:endParaRPr lang="en-US" sz="2000" dirty="0">
            <a:solidFill>
              <a:schemeClr val="tx1"/>
            </a:solidFill>
          </a:endParaRPr>
        </a:p>
      </dgm:t>
    </dgm:pt>
    <dgm:pt modelId="{2BE7C007-60A3-4C05-AC6F-CF0B729AFC32}" type="parTrans" cxnId="{97AB65F2-35BA-4CEA-A3D7-64235955DD5C}">
      <dgm:prSet/>
      <dgm:spPr/>
      <dgm:t>
        <a:bodyPr/>
        <a:lstStyle/>
        <a:p>
          <a:pPr algn="ctr"/>
          <a:endParaRPr lang="en-US"/>
        </a:p>
      </dgm:t>
    </dgm:pt>
    <dgm:pt modelId="{E719348E-B54A-4036-AF7B-3D4FD2A6C88D}" type="sibTrans" cxnId="{97AB65F2-35BA-4CEA-A3D7-64235955DD5C}">
      <dgm:prSet/>
      <dgm:spPr/>
      <dgm:t>
        <a:bodyPr/>
        <a:lstStyle/>
        <a:p>
          <a:pPr algn="ctr"/>
          <a:endParaRPr lang="en-US"/>
        </a:p>
      </dgm:t>
    </dgm:pt>
    <dgm:pt modelId="{18C9A2AD-D228-4102-91BA-739599C05699}">
      <dgm:prSet phldrT="[Text]" custT="1"/>
      <dgm:spPr>
        <a:solidFill>
          <a:schemeClr val="accent6"/>
        </a:solidFill>
        <a:ln>
          <a:solidFill>
            <a:schemeClr val="tx1"/>
          </a:solidFill>
        </a:ln>
      </dgm:spPr>
      <dgm:t>
        <a:bodyPr/>
        <a:lstStyle/>
        <a:p>
          <a:pPr algn="ctr"/>
          <a:endParaRPr lang="en-US" sz="2000" dirty="0">
            <a:solidFill>
              <a:schemeClr val="tx1"/>
            </a:solidFill>
          </a:endParaRPr>
        </a:p>
      </dgm:t>
    </dgm:pt>
    <dgm:pt modelId="{CF65A571-A390-4737-9AF4-6A572D42D518}" type="parTrans" cxnId="{4EF50818-E815-49E5-8B4E-BCB30CD67757}">
      <dgm:prSet/>
      <dgm:spPr/>
      <dgm:t>
        <a:bodyPr/>
        <a:lstStyle/>
        <a:p>
          <a:pPr algn="ctr"/>
          <a:endParaRPr lang="en-US"/>
        </a:p>
      </dgm:t>
    </dgm:pt>
    <dgm:pt modelId="{7E8DD8E3-839F-4326-9B80-0BBD08E66360}" type="sibTrans" cxnId="{4EF50818-E815-49E5-8B4E-BCB30CD67757}">
      <dgm:prSet/>
      <dgm:spPr/>
      <dgm:t>
        <a:bodyPr/>
        <a:lstStyle/>
        <a:p>
          <a:pPr algn="ctr"/>
          <a:endParaRPr lang="en-US"/>
        </a:p>
      </dgm:t>
    </dgm:pt>
    <dgm:pt modelId="{32CC5A6A-BB3C-4D25-88E8-8C890926075F}">
      <dgm:prSet phldrT="[Text]" custT="1"/>
      <dgm:spPr>
        <a:solidFill>
          <a:schemeClr val="accent1">
            <a:lumMod val="60000"/>
            <a:lumOff val="40000"/>
          </a:schemeClr>
        </a:solidFill>
        <a:ln>
          <a:solidFill>
            <a:schemeClr val="tx1"/>
          </a:solidFill>
        </a:ln>
      </dgm:spPr>
      <dgm:t>
        <a:bodyPr/>
        <a:lstStyle/>
        <a:p>
          <a:pPr algn="ctr"/>
          <a:r>
            <a:rPr lang="en-US" sz="2400" dirty="0" smtClean="0">
              <a:solidFill>
                <a:schemeClr val="tx1"/>
              </a:solidFill>
            </a:rPr>
            <a:t>NAD83 (2011)</a:t>
          </a:r>
          <a:endParaRPr lang="en-US" sz="2400" dirty="0">
            <a:solidFill>
              <a:schemeClr val="tx1"/>
            </a:solidFill>
          </a:endParaRPr>
        </a:p>
      </dgm:t>
    </dgm:pt>
    <dgm:pt modelId="{AE92E2C1-3018-4F52-835E-E3DCD70A21DD}" type="parTrans" cxnId="{B1DC1CA8-9048-45A0-A71D-115CA84BB9D5}">
      <dgm:prSet/>
      <dgm:spPr/>
      <dgm:t>
        <a:bodyPr/>
        <a:lstStyle/>
        <a:p>
          <a:endParaRPr lang="en-US"/>
        </a:p>
      </dgm:t>
    </dgm:pt>
    <dgm:pt modelId="{B42ECEE3-B9FC-42CE-BBF9-B8CC31FE7770}" type="sibTrans" cxnId="{B1DC1CA8-9048-45A0-A71D-115CA84BB9D5}">
      <dgm:prSet/>
      <dgm:spPr/>
      <dgm:t>
        <a:bodyPr/>
        <a:lstStyle/>
        <a:p>
          <a:endParaRPr lang="en-US"/>
        </a:p>
      </dgm:t>
    </dgm:pt>
    <dgm:pt modelId="{8C340ED1-C2C0-4ABE-ADC7-48616CAEC23E}" type="pres">
      <dgm:prSet presAssocID="{4664E7D2-7565-4BB2-9838-3506CEB0ED28}" presName="Name0" presStyleCnt="0">
        <dgm:presLayoutVars>
          <dgm:dir/>
          <dgm:animLvl val="lvl"/>
          <dgm:resizeHandles val="exact"/>
        </dgm:presLayoutVars>
      </dgm:prSet>
      <dgm:spPr/>
    </dgm:pt>
    <dgm:pt modelId="{A0E98B29-CCF6-4268-BB6E-5CE7A9501B0A}" type="pres">
      <dgm:prSet presAssocID="{697DA56B-D265-479C-9FCD-9DBF258A5CE5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B42393-0DD7-4FC3-9B3B-55AEDA1FDF2B}" type="pres">
      <dgm:prSet presAssocID="{C9661E72-7B6A-4DF4-A65E-C2E052618C17}" presName="parTxOnlySpace" presStyleCnt="0"/>
      <dgm:spPr/>
    </dgm:pt>
    <dgm:pt modelId="{5EB6A662-EB0A-4387-A904-8C06F2F50B26}" type="pres">
      <dgm:prSet presAssocID="{18C9A2AD-D228-4102-91BA-739599C05699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9CD689-E811-4738-B97C-B51019F9A09F}" type="pres">
      <dgm:prSet presAssocID="{7E8DD8E3-839F-4326-9B80-0BBD08E66360}" presName="parTxOnlySpace" presStyleCnt="0"/>
      <dgm:spPr/>
    </dgm:pt>
    <dgm:pt modelId="{F52C1901-4091-46C2-906D-20AAC097A5D4}" type="pres">
      <dgm:prSet presAssocID="{E081A86D-12A8-41E3-A3BE-C671A52D9376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7CD711-91B9-4A62-8607-DA28AFEDB362}" type="pres">
      <dgm:prSet presAssocID="{E945B78C-AC2B-4E2B-991B-F30033E0A5D2}" presName="parTxOnlySpace" presStyleCnt="0"/>
      <dgm:spPr/>
    </dgm:pt>
    <dgm:pt modelId="{EEFC2EA2-6546-43E5-98DA-C18A1D58B2B3}" type="pres">
      <dgm:prSet presAssocID="{5B15CA0A-F019-42B4-860D-EECB53E6E161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B48F1D-A757-48EE-8A3D-F1D5F0ECF9B8}" type="pres">
      <dgm:prSet presAssocID="{E719348E-B54A-4036-AF7B-3D4FD2A6C88D}" presName="parTxOnlySpace" presStyleCnt="0"/>
      <dgm:spPr/>
    </dgm:pt>
    <dgm:pt modelId="{EA8B618A-6C09-44E5-AB5B-53F19DF4A409}" type="pres">
      <dgm:prSet presAssocID="{32CC5A6A-BB3C-4D25-88E8-8C890926075F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1DC1CA8-9048-45A0-A71D-115CA84BB9D5}" srcId="{4664E7D2-7565-4BB2-9838-3506CEB0ED28}" destId="{32CC5A6A-BB3C-4D25-88E8-8C890926075F}" srcOrd="4" destOrd="0" parTransId="{AE92E2C1-3018-4F52-835E-E3DCD70A21DD}" sibTransId="{B42ECEE3-B9FC-42CE-BBF9-B8CC31FE7770}"/>
    <dgm:cxn modelId="{CC9B4886-0711-44D0-A33B-EB3CB64B4AC4}" type="presOf" srcId="{5B15CA0A-F019-42B4-860D-EECB53E6E161}" destId="{EEFC2EA2-6546-43E5-98DA-C18A1D58B2B3}" srcOrd="0" destOrd="0" presId="urn:microsoft.com/office/officeart/2005/8/layout/chevron1"/>
    <dgm:cxn modelId="{A0FF9B40-4C4B-4D21-8B41-F2E5C02E7955}" srcId="{4664E7D2-7565-4BB2-9838-3506CEB0ED28}" destId="{E081A86D-12A8-41E3-A3BE-C671A52D9376}" srcOrd="2" destOrd="0" parTransId="{424BE90C-FA10-4EA6-A936-F75E800E373F}" sibTransId="{E945B78C-AC2B-4E2B-991B-F30033E0A5D2}"/>
    <dgm:cxn modelId="{17DA7143-FF16-46BB-8BBB-6866A1FD94E8}" type="presOf" srcId="{18C9A2AD-D228-4102-91BA-739599C05699}" destId="{5EB6A662-EB0A-4387-A904-8C06F2F50B26}" srcOrd="0" destOrd="0" presId="urn:microsoft.com/office/officeart/2005/8/layout/chevron1"/>
    <dgm:cxn modelId="{4EF50818-E815-49E5-8B4E-BCB30CD67757}" srcId="{4664E7D2-7565-4BB2-9838-3506CEB0ED28}" destId="{18C9A2AD-D228-4102-91BA-739599C05699}" srcOrd="1" destOrd="0" parTransId="{CF65A571-A390-4737-9AF4-6A572D42D518}" sibTransId="{7E8DD8E3-839F-4326-9B80-0BBD08E66360}"/>
    <dgm:cxn modelId="{47FA6632-677F-40E2-A6BE-6E0F7533838B}" type="presOf" srcId="{4664E7D2-7565-4BB2-9838-3506CEB0ED28}" destId="{8C340ED1-C2C0-4ABE-ADC7-48616CAEC23E}" srcOrd="0" destOrd="0" presId="urn:microsoft.com/office/officeart/2005/8/layout/chevron1"/>
    <dgm:cxn modelId="{0BC3B11B-C92D-4366-ADD9-3D454D12C315}" type="presOf" srcId="{E081A86D-12A8-41E3-A3BE-C671A52D9376}" destId="{F52C1901-4091-46C2-906D-20AAC097A5D4}" srcOrd="0" destOrd="0" presId="urn:microsoft.com/office/officeart/2005/8/layout/chevron1"/>
    <dgm:cxn modelId="{69C6E5C0-3753-4BDE-8B3F-38A9782A1D9F}" type="presOf" srcId="{32CC5A6A-BB3C-4D25-88E8-8C890926075F}" destId="{EA8B618A-6C09-44E5-AB5B-53F19DF4A409}" srcOrd="0" destOrd="0" presId="urn:microsoft.com/office/officeart/2005/8/layout/chevron1"/>
    <dgm:cxn modelId="{97AB65F2-35BA-4CEA-A3D7-64235955DD5C}" srcId="{4664E7D2-7565-4BB2-9838-3506CEB0ED28}" destId="{5B15CA0A-F019-42B4-860D-EECB53E6E161}" srcOrd="3" destOrd="0" parTransId="{2BE7C007-60A3-4C05-AC6F-CF0B729AFC32}" sibTransId="{E719348E-B54A-4036-AF7B-3D4FD2A6C88D}"/>
    <dgm:cxn modelId="{FD38F3FF-B13A-4972-A7C3-B9E04E5DC869}" type="presOf" srcId="{697DA56B-D265-479C-9FCD-9DBF258A5CE5}" destId="{A0E98B29-CCF6-4268-BB6E-5CE7A9501B0A}" srcOrd="0" destOrd="0" presId="urn:microsoft.com/office/officeart/2005/8/layout/chevron1"/>
    <dgm:cxn modelId="{F7B1D737-F1FA-498E-BB9B-4A22DC8E5553}" srcId="{4664E7D2-7565-4BB2-9838-3506CEB0ED28}" destId="{697DA56B-D265-479C-9FCD-9DBF258A5CE5}" srcOrd="0" destOrd="0" parTransId="{D2D55A34-5519-4579-906C-D4ED5D443770}" sibTransId="{C9661E72-7B6A-4DF4-A65E-C2E052618C17}"/>
    <dgm:cxn modelId="{486FFFDD-813A-4F3F-8038-71C6ACF90D99}" type="presParOf" srcId="{8C340ED1-C2C0-4ABE-ADC7-48616CAEC23E}" destId="{A0E98B29-CCF6-4268-BB6E-5CE7A9501B0A}" srcOrd="0" destOrd="0" presId="urn:microsoft.com/office/officeart/2005/8/layout/chevron1"/>
    <dgm:cxn modelId="{68B1095F-D24C-4DDE-85BA-AD1175DFE4DB}" type="presParOf" srcId="{8C340ED1-C2C0-4ABE-ADC7-48616CAEC23E}" destId="{E4B42393-0DD7-4FC3-9B3B-55AEDA1FDF2B}" srcOrd="1" destOrd="0" presId="urn:microsoft.com/office/officeart/2005/8/layout/chevron1"/>
    <dgm:cxn modelId="{58FE6A29-627E-4417-846E-5D087658ECA6}" type="presParOf" srcId="{8C340ED1-C2C0-4ABE-ADC7-48616CAEC23E}" destId="{5EB6A662-EB0A-4387-A904-8C06F2F50B26}" srcOrd="2" destOrd="0" presId="urn:microsoft.com/office/officeart/2005/8/layout/chevron1"/>
    <dgm:cxn modelId="{CC5792CF-55F2-49E7-BA16-21574D23AC2C}" type="presParOf" srcId="{8C340ED1-C2C0-4ABE-ADC7-48616CAEC23E}" destId="{489CD689-E811-4738-B97C-B51019F9A09F}" srcOrd="3" destOrd="0" presId="urn:microsoft.com/office/officeart/2005/8/layout/chevron1"/>
    <dgm:cxn modelId="{A043D51C-6A2D-4A23-BEB9-2343B93EA87D}" type="presParOf" srcId="{8C340ED1-C2C0-4ABE-ADC7-48616CAEC23E}" destId="{F52C1901-4091-46C2-906D-20AAC097A5D4}" srcOrd="4" destOrd="0" presId="urn:microsoft.com/office/officeart/2005/8/layout/chevron1"/>
    <dgm:cxn modelId="{62263AEC-0FA4-4DCA-ABFC-76203B2F2C8B}" type="presParOf" srcId="{8C340ED1-C2C0-4ABE-ADC7-48616CAEC23E}" destId="{0C7CD711-91B9-4A62-8607-DA28AFEDB362}" srcOrd="5" destOrd="0" presId="urn:microsoft.com/office/officeart/2005/8/layout/chevron1"/>
    <dgm:cxn modelId="{018ACBF5-8234-4C14-9DF0-59A21FC123BD}" type="presParOf" srcId="{8C340ED1-C2C0-4ABE-ADC7-48616CAEC23E}" destId="{EEFC2EA2-6546-43E5-98DA-C18A1D58B2B3}" srcOrd="6" destOrd="0" presId="urn:microsoft.com/office/officeart/2005/8/layout/chevron1"/>
    <dgm:cxn modelId="{CFEFCF28-BE64-4B48-82E3-53A210C21E57}" type="presParOf" srcId="{8C340ED1-C2C0-4ABE-ADC7-48616CAEC23E}" destId="{4BB48F1D-A757-48EE-8A3D-F1D5F0ECF9B8}" srcOrd="7" destOrd="0" presId="urn:microsoft.com/office/officeart/2005/8/layout/chevron1"/>
    <dgm:cxn modelId="{51A42D85-2422-44DF-98DB-F43D46ED3C2C}" type="presParOf" srcId="{8C340ED1-C2C0-4ABE-ADC7-48616CAEC23E}" destId="{EA8B618A-6C09-44E5-AB5B-53F19DF4A409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E98B29-CCF6-4268-BB6E-5CE7A9501B0A}">
      <dsp:nvSpPr>
        <dsp:cNvPr id="0" name=""/>
        <dsp:cNvSpPr/>
      </dsp:nvSpPr>
      <dsp:spPr>
        <a:xfrm>
          <a:off x="2156" y="375471"/>
          <a:ext cx="1919394" cy="767757"/>
        </a:xfrm>
        <a:prstGeom prst="chevron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tx1"/>
              </a:solidFill>
            </a:rPr>
            <a:t>NAD27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386035" y="375471"/>
        <a:ext cx="1151637" cy="767757"/>
      </dsp:txXfrm>
    </dsp:sp>
    <dsp:sp modelId="{5EB6A662-EB0A-4387-A904-8C06F2F50B26}">
      <dsp:nvSpPr>
        <dsp:cNvPr id="0" name=""/>
        <dsp:cNvSpPr/>
      </dsp:nvSpPr>
      <dsp:spPr>
        <a:xfrm>
          <a:off x="1729611" y="375471"/>
          <a:ext cx="1919394" cy="767757"/>
        </a:xfrm>
        <a:prstGeom prst="chevron">
          <a:avLst/>
        </a:prstGeom>
        <a:solidFill>
          <a:schemeClr val="accent6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 dirty="0">
            <a:solidFill>
              <a:schemeClr val="tx1"/>
            </a:solidFill>
          </a:endParaRPr>
        </a:p>
      </dsp:txBody>
      <dsp:txXfrm>
        <a:off x="2113490" y="375471"/>
        <a:ext cx="1151637" cy="767757"/>
      </dsp:txXfrm>
    </dsp:sp>
    <dsp:sp modelId="{F52C1901-4091-46C2-906D-20AAC097A5D4}">
      <dsp:nvSpPr>
        <dsp:cNvPr id="0" name=""/>
        <dsp:cNvSpPr/>
      </dsp:nvSpPr>
      <dsp:spPr>
        <a:xfrm>
          <a:off x="3457067" y="375471"/>
          <a:ext cx="1919394" cy="767757"/>
        </a:xfrm>
        <a:prstGeom prst="chevron">
          <a:avLst/>
        </a:prstGeom>
        <a:solidFill>
          <a:srgbClr val="FBF616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tx1"/>
              </a:solidFill>
            </a:rPr>
            <a:t>NAD83 (1986)</a:t>
          </a:r>
          <a:endParaRPr lang="en-US" sz="2400" kern="1200" dirty="0">
            <a:solidFill>
              <a:schemeClr val="tx1"/>
            </a:solidFill>
          </a:endParaRPr>
        </a:p>
      </dsp:txBody>
      <dsp:txXfrm>
        <a:off x="3840946" y="375471"/>
        <a:ext cx="1151637" cy="767757"/>
      </dsp:txXfrm>
    </dsp:sp>
    <dsp:sp modelId="{EEFC2EA2-6546-43E5-98DA-C18A1D58B2B3}">
      <dsp:nvSpPr>
        <dsp:cNvPr id="0" name=""/>
        <dsp:cNvSpPr/>
      </dsp:nvSpPr>
      <dsp:spPr>
        <a:xfrm>
          <a:off x="5184522" y="375471"/>
          <a:ext cx="1919394" cy="767757"/>
        </a:xfrm>
        <a:prstGeom prst="chevron">
          <a:avLst/>
        </a:prstGeom>
        <a:solidFill>
          <a:schemeClr val="accent3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 dirty="0">
            <a:solidFill>
              <a:schemeClr val="tx1"/>
            </a:solidFill>
          </a:endParaRPr>
        </a:p>
      </dsp:txBody>
      <dsp:txXfrm>
        <a:off x="5568401" y="375471"/>
        <a:ext cx="1151637" cy="767757"/>
      </dsp:txXfrm>
    </dsp:sp>
    <dsp:sp modelId="{EA8B618A-6C09-44E5-AB5B-53F19DF4A409}">
      <dsp:nvSpPr>
        <dsp:cNvPr id="0" name=""/>
        <dsp:cNvSpPr/>
      </dsp:nvSpPr>
      <dsp:spPr>
        <a:xfrm>
          <a:off x="6911977" y="375471"/>
          <a:ext cx="1919394" cy="767757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tx1"/>
              </a:solidFill>
            </a:rPr>
            <a:t>NAD83 (2011)</a:t>
          </a:r>
          <a:endParaRPr lang="en-US" sz="2400" kern="1200" dirty="0">
            <a:solidFill>
              <a:schemeClr val="tx1"/>
            </a:solidFill>
          </a:endParaRPr>
        </a:p>
      </dsp:txBody>
      <dsp:txXfrm>
        <a:off x="7295856" y="375471"/>
        <a:ext cx="1151637" cy="7677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810" y="6658664"/>
            <a:ext cx="4028440" cy="350520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r">
              <a:defRPr sz="1300"/>
            </a:lvl1pPr>
          </a:lstStyle>
          <a:p>
            <a:fld id="{C6883DAC-523E-4974-AC29-DCB431DC9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9475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28440" cy="350520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l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10" y="0"/>
            <a:ext cx="4028440" cy="350520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r">
              <a:defRPr sz="1300"/>
            </a:lvl1pPr>
          </a:lstStyle>
          <a:p>
            <a:pPr>
              <a:defRPr/>
            </a:pPr>
            <a:fld id="{404DAA2B-7E61-4BA4-9603-AA753C73C6B0}" type="datetimeFigureOut">
              <a:rPr lang="en-US"/>
              <a:pPr>
                <a:defRPr/>
              </a:pPr>
              <a:t>01/30/2020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95600" y="527050"/>
            <a:ext cx="35052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2" tIns="46586" rIns="93172" bIns="46586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1" y="3329940"/>
            <a:ext cx="7437120" cy="3154680"/>
          </a:xfrm>
          <a:prstGeom prst="rect">
            <a:avLst/>
          </a:prstGeom>
        </p:spPr>
        <p:txBody>
          <a:bodyPr vert="horz" lIns="93172" tIns="46586" rIns="93172" bIns="46586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658664"/>
            <a:ext cx="4028440" cy="350520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l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10" y="6658664"/>
            <a:ext cx="4028440" cy="350520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r">
              <a:defRPr sz="1300"/>
            </a:lvl1pPr>
          </a:lstStyle>
          <a:p>
            <a:pPr>
              <a:defRPr/>
            </a:pPr>
            <a:fld id="{5BB99B5A-D3DB-4354-AA55-43E94BB02C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1399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6.xml"/><Relationship Id="rId1" Type="http://schemas.openxmlformats.org/officeDocument/2006/relationships/notesMaster" Target="../notesMasters/notesMaster1.xml"/></Relationships>
</file>

<file path=ppt/notesSlides/_rels/notesSlide1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7.xml"/><Relationship Id="rId1" Type="http://schemas.openxmlformats.org/officeDocument/2006/relationships/notesMaster" Target="../notesMasters/notesMaster1.xml"/></Relationships>
</file>

<file path=ppt/notesSlides/_rels/notesSlide1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8.xml"/><Relationship Id="rId1" Type="http://schemas.openxmlformats.org/officeDocument/2006/relationships/notesMaster" Target="../notesMasters/notesMaster1.xml"/></Relationships>
</file>

<file path=ppt/notesSlides/_rels/notesSlide1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9.xml"/><Relationship Id="rId1" Type="http://schemas.openxmlformats.org/officeDocument/2006/relationships/notesMaster" Target="../notesMasters/notesMaster1.xml"/></Relationships>
</file>

<file path=ppt/notesSlides/_rels/notesSlide1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0.xml"/><Relationship Id="rId1" Type="http://schemas.openxmlformats.org/officeDocument/2006/relationships/notesMaster" Target="../notesMasters/notesMaster1.xml"/></Relationships>
</file>

<file path=ppt/notesSlides/_rels/notesSlide1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1.xml"/><Relationship Id="rId1" Type="http://schemas.openxmlformats.org/officeDocument/2006/relationships/notesMaster" Target="../notesMasters/notesMaster1.xml"/></Relationships>
</file>

<file path=ppt/notesSlides/_rels/notesSlide1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3.xml"/><Relationship Id="rId1" Type="http://schemas.openxmlformats.org/officeDocument/2006/relationships/notesMaster" Target="../notesMasters/notesMaster1.xml"/></Relationships>
</file>

<file path=ppt/notesSlides/_rels/notesSlide1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4.xml"/><Relationship Id="rId1" Type="http://schemas.openxmlformats.org/officeDocument/2006/relationships/notesMaster" Target="../notesMasters/notesMaster1.xml"/></Relationships>
</file>

<file path=ppt/notesSlides/_rels/notesSlide1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5.xml"/><Relationship Id="rId1" Type="http://schemas.openxmlformats.org/officeDocument/2006/relationships/notesMaster" Target="../notesMasters/notesMaster1.xml"/></Relationships>
</file>

<file path=ppt/notesSlides/_rels/notesSlide1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6.xml"/><Relationship Id="rId1" Type="http://schemas.openxmlformats.org/officeDocument/2006/relationships/notesMaster" Target="../notesMasters/notesMaster1.xml"/></Relationships>
</file>

<file path=ppt/notesSlides/_rels/notesSlide1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7.xml"/><Relationship Id="rId1" Type="http://schemas.openxmlformats.org/officeDocument/2006/relationships/notesMaster" Target="../notesMasters/notesMaster1.xml"/></Relationships>
</file>

<file path=ppt/notesSlides/_rels/notesSlide1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8.xml"/><Relationship Id="rId1" Type="http://schemas.openxmlformats.org/officeDocument/2006/relationships/notesMaster" Target="../notesMasters/notesMaster1.xml"/></Relationships>
</file>

<file path=ppt/notesSlides/_rels/notesSlide1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9.xml"/><Relationship Id="rId1" Type="http://schemas.openxmlformats.org/officeDocument/2006/relationships/notesMaster" Target="../notesMasters/notesMaster1.xml"/></Relationships>
</file>

<file path=ppt/notesSlides/_rels/notesSlide1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0.xml"/><Relationship Id="rId1" Type="http://schemas.openxmlformats.org/officeDocument/2006/relationships/notesMaster" Target="../notesMasters/notesMaster1.xml"/></Relationships>
</file>

<file path=ppt/notesSlides/_rels/notesSlide1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1.xml"/><Relationship Id="rId1" Type="http://schemas.openxmlformats.org/officeDocument/2006/relationships/notesMaster" Target="../notesMasters/notesMaster1.xml"/></Relationships>
</file>

<file path=ppt/notesSlides/_rels/notesSlide1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4.xml"/><Relationship Id="rId1" Type="http://schemas.openxmlformats.org/officeDocument/2006/relationships/notesMaster" Target="../notesMasters/notesMaster1.xml"/></Relationships>
</file>

<file path=ppt/notesSlides/_rels/notesSlide1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5.xml"/><Relationship Id="rId1" Type="http://schemas.openxmlformats.org/officeDocument/2006/relationships/notesMaster" Target="../notesMasters/notesMaster1.xml"/></Relationships>
</file>

<file path=ppt/notesSlides/_rels/notesSlide1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6.xml"/><Relationship Id="rId1" Type="http://schemas.openxmlformats.org/officeDocument/2006/relationships/notesMaster" Target="../notesMasters/notesMaster1.xml"/></Relationships>
</file>

<file path=ppt/notesSlides/_rels/notesSlide1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7.xml"/><Relationship Id="rId1" Type="http://schemas.openxmlformats.org/officeDocument/2006/relationships/notesMaster" Target="../notesMasters/notesMaster1.xml"/></Relationships>
</file>

<file path=ppt/notesSlides/_rels/notesSlide1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9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279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57020" indent="-291161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64647" indent="-232929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30505" indent="-232929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96365" indent="-232929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62224" indent="-232929" defTabSz="4658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3028082" indent="-232929" defTabSz="4658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93941" indent="-232929" defTabSz="4658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959800" indent="-232929" defTabSz="4658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E26C3BD8-B2E5-4319-9CBE-B60D43F31E53}" type="slidenum">
              <a:rPr lang="en-US" smtClean="0"/>
              <a:pPr eaLnBrk="1" hangingPunct="1"/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8663" indent="-2794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2363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1625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0888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80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52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24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96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D198DFF-37DE-4FAA-9E29-95275F2A0D3E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10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57872183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09200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715784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52014" indent="-28935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57434" indent="-23053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20089" indent="-23053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82744" indent="-23053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40630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98516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56402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914288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D98D6984-8E5E-478D-8F77-5884F69C3D28}" type="slidenum">
              <a:rPr lang="en-US" altLang="en-US" smtClean="0"/>
              <a:pPr/>
              <a:t>106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879187750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52014" indent="-28935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57434" indent="-23053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20089" indent="-23053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82744" indent="-23053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40630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98516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56402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914288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D98D6984-8E5E-478D-8F77-5884F69C3D28}" type="slidenum">
              <a:rPr lang="en-US" altLang="en-US" smtClean="0"/>
              <a:pPr/>
              <a:t>107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018627137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245990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938072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477271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862739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552623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Confidential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B5857B-6BAE-944B-AAB1-ECC8570D1349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7670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117346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270048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708294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350044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212903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1363" indent="-284163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fld id="{A7AF627A-4B0A-4F07-AA98-FC43EF4A1389}" type="slidenum">
              <a:rPr lang="en-US" altLang="en-US" sz="1300" smtClean="0">
                <a:latin typeface="Times New Roman" panose="02020603050405020304" pitchFamily="18" charset="0"/>
                <a:cs typeface="Arial" panose="020B0604020202020204" pitchFamily="34" charset="0"/>
              </a:rPr>
              <a:pPr eaLnBrk="0" hangingPunct="0">
                <a:spcBef>
                  <a:spcPct val="0"/>
                </a:spcBef>
              </a:pPr>
              <a:t>125</a:t>
            </a:fld>
            <a:endParaRPr lang="en-US" altLang="en-US" sz="1300" smtClean="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84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61849896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19021973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495938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0CC89A-0E2C-4414-8162-E471C7858615}" type="slidenum">
              <a:rPr lang="en-US" smtClean="0"/>
              <a:pPr/>
              <a:t>128</a:t>
            </a:fld>
            <a:endParaRPr lang="en-US" smtClean="0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1263" y="700088"/>
            <a:ext cx="4681537" cy="3509962"/>
          </a:xfrm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997" y="4445739"/>
            <a:ext cx="5208482" cy="4210064"/>
          </a:xfrm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74206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283324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0854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756155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782135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875226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129829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547937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76128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2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/>
              <a:t>SIDEBAR!</a:t>
            </a:r>
          </a:p>
        </p:txBody>
      </p:sp>
      <p:sp>
        <p:nvSpPr>
          <p:cNvPr id="2027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69938" indent="-2952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84275" indent="-2365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58938" indent="-2365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33600" indent="-2365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90800" indent="-236538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48000" indent="-236538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05200" indent="-236538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62400" indent="-236538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5C87AE7-44F7-4F90-9A68-82DDD49D767A}" type="slidenum">
              <a:rPr lang="en-US" altLang="en-US" sz="1300" smtClean="0"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136</a:t>
            </a:fld>
            <a:endParaRPr lang="en-US" altLang="en-US" sz="1300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550217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670408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9FB43C-F078-4A11-ADB5-ADBCC264F6F7}" type="slidenum">
              <a:rPr lang="en-US" smtClean="0"/>
              <a:t>138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410429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9FB43C-F078-4A11-ADB5-ADBCC264F6F7}" type="slidenum">
              <a:rPr lang="en-US" smtClean="0"/>
              <a:t>139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113368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4245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417300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375307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494197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659951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788510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670755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084136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935480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228148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937500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6360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8663" indent="-2794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2363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1625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0888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80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52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24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96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D198DFF-37DE-4FAA-9E29-95275F2A0D3E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14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15221598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174095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69938" indent="-2952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84275" indent="-2365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58938" indent="-2365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33600" indent="-2365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90800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48000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05200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62400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0DAE5F8-9A81-4505-A28D-5C18E67DF436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157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81113" y="730250"/>
            <a:ext cx="4845050" cy="36337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9775" y="4606925"/>
            <a:ext cx="5932488" cy="43608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39173120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166101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609804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070520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537892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408053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318180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879713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9630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402313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916568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901072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157761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092510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228410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067620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447419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952005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76896"/>
      </p:ext>
    </p:extLst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99571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649270"/>
      </p:ext>
    </p:extLst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374761"/>
      </p:ext>
    </p:extLst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992268"/>
      </p:ext>
    </p:extLst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3270584"/>
      </p:ext>
    </p:extLst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1817210"/>
      </p:ext>
    </p:extLst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91999"/>
      </p:ext>
    </p:extLst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984185"/>
      </p:ext>
    </p:extLst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Confidential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B5857B-6BAE-944B-AAB1-ECC8570D1349}" type="slidenum">
              <a:rPr lang="en-US" smtClean="0"/>
              <a:t>189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971803"/>
      </p:ext>
    </p:extLst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537941"/>
      </p:ext>
    </p:extLst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083826"/>
      </p:ext>
    </p:extLst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46DE8B-F250-4584-83EE-1EA3792DC8CC}" type="slidenum">
              <a:rPr lang="en-US" smtClean="0"/>
              <a:t>194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1425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825503"/>
      </p:ext>
    </p:extLst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46DE8B-F250-4584-83EE-1EA3792DC8CC}" type="slidenum">
              <a:rPr lang="en-US" smtClean="0"/>
              <a:t>195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143456"/>
      </p:ext>
    </p:extLst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46DE8B-F250-4584-83EE-1EA3792DC8CC}" type="slidenum">
              <a:rPr lang="en-US" smtClean="0"/>
              <a:t>196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969588"/>
      </p:ext>
    </p:extLst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701839"/>
      </p:ext>
    </p:extLst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206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33653"/>
      </p:ext>
    </p:extLst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207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671639"/>
      </p:ext>
    </p:extLst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FED2CC-BADC-4677-8145-F4A6E1426BC2}" type="slidenum">
              <a:rPr lang="en-US" smtClean="0"/>
              <a:t>208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813936"/>
      </p:ext>
    </p:extLst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FED2CC-BADC-4677-8145-F4A6E1426BC2}" type="slidenum">
              <a:rPr lang="en-US" smtClean="0"/>
              <a:t>209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188982"/>
      </p:ext>
    </p:extLst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FED2CC-BADC-4677-8145-F4A6E1426BC2}" type="slidenum">
              <a:rPr lang="en-US" smtClean="0"/>
              <a:t>210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236252"/>
      </p:ext>
    </p:extLst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FED2CC-BADC-4677-8145-F4A6E1426BC2}" type="slidenum">
              <a:rPr lang="en-US" smtClean="0"/>
              <a:t>211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906865"/>
      </p:ext>
    </p:extLst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B50007-6DAA-40A7-BB94-072BAD43B9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53222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368059"/>
      </p:ext>
    </p:extLst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B50007-6DAA-40A7-BB94-072BAD43B9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0560520"/>
      </p:ext>
    </p:extLst>
  </p:cSld>
  <p:clrMapOvr>
    <a:masterClrMapping/>
  </p:clrMapOvr>
</p:notes>
</file>

<file path=ppt/notesSlides/notesSlide1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B50007-6DAA-40A7-BB94-072BAD43B9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2425934"/>
      </p:ext>
    </p:extLst>
  </p:cSld>
  <p:clrMapOvr>
    <a:masterClrMapping/>
  </p:clrMapOvr>
</p:notes>
</file>

<file path=ppt/notesSlides/notesSlide1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FED2CC-BADC-4677-8145-F4A6E1426BC2}" type="slidenum">
              <a:rPr lang="en-US" smtClean="0"/>
              <a:t>215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932668"/>
      </p:ext>
    </p:extLst>
  </p:cSld>
  <p:clrMapOvr>
    <a:masterClrMapping/>
  </p:clrMapOvr>
</p:notes>
</file>

<file path=ppt/notesSlides/notesSlide1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FED2CC-BADC-4677-8145-F4A6E1426BC2}" type="slidenum">
              <a:rPr lang="en-US" smtClean="0"/>
              <a:t>216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3637310"/>
      </p:ext>
    </p:extLst>
  </p:cSld>
  <p:clrMapOvr>
    <a:masterClrMapping/>
  </p:clrMapOvr>
</p:notes>
</file>

<file path=ppt/notesSlides/notesSlide1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FED2CC-BADC-4677-8145-F4A6E1426BC2}" type="slidenum">
              <a:rPr lang="en-US" smtClean="0"/>
              <a:t>217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128296"/>
      </p:ext>
    </p:extLst>
  </p:cSld>
  <p:clrMapOvr>
    <a:masterClrMapping/>
  </p:clrMapOvr>
</p:notes>
</file>

<file path=ppt/notesSlides/notesSlide1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FED2CC-BADC-4677-8145-F4A6E1426BC2}" type="slidenum">
              <a:rPr lang="en-US" smtClean="0"/>
              <a:t>218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042899"/>
      </p:ext>
    </p:extLst>
  </p:cSld>
  <p:clrMapOvr>
    <a:masterClrMapping/>
  </p:clrMapOvr>
</p:notes>
</file>

<file path=ppt/notesSlides/notesSlide1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FED2CC-BADC-4677-8145-F4A6E1426BC2}" type="slidenum">
              <a:rPr lang="en-US" smtClean="0"/>
              <a:t>219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690849"/>
      </p:ext>
    </p:extLst>
  </p:cSld>
  <p:clrMapOvr>
    <a:masterClrMapping/>
  </p:clrMapOvr>
</p:notes>
</file>

<file path=ppt/notesSlides/notesSlide1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220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853001"/>
      </p:ext>
    </p:extLst>
  </p:cSld>
  <p:clrMapOvr>
    <a:masterClrMapping/>
  </p:clrMapOvr>
</p:notes>
</file>

<file path=ppt/notesSlides/notesSlide1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221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5634"/>
      </p:ext>
    </p:extLst>
  </p:cSld>
  <p:clrMapOvr>
    <a:masterClrMapping/>
  </p:clrMapOvr>
</p:notes>
</file>

<file path=ppt/notesSlides/notesSlide1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Shape 3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33330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912515"/>
      </p:ext>
    </p:extLst>
  </p:cSld>
  <p:clrMapOvr>
    <a:masterClrMapping/>
  </p:clrMapOvr>
</p:notes>
</file>

<file path=ppt/notesSlides/notesSlide1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Shape 3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8283742"/>
      </p:ext>
    </p:extLst>
  </p:cSld>
  <p:clrMapOvr>
    <a:masterClrMapping/>
  </p:clrMapOvr>
</p:notes>
</file>

<file path=ppt/notesSlides/notesSlide1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784070-7A54-4724-87EA-E2CB999F1A6A}" type="slidenum">
              <a:rPr lang="en-US" smtClean="0"/>
              <a:t>225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486626"/>
      </p:ext>
    </p:extLst>
  </p:cSld>
  <p:clrMapOvr>
    <a:masterClrMapping/>
  </p:clrMapOvr>
</p:notes>
</file>

<file path=ppt/notesSlides/notesSlide1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226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845679"/>
      </p:ext>
    </p:extLst>
  </p:cSld>
  <p:clrMapOvr>
    <a:masterClrMapping/>
  </p:clrMapOvr>
</p:notes>
</file>

<file path=ppt/notesSlides/notesSlide1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227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614318"/>
      </p:ext>
    </p:extLst>
  </p:cSld>
  <p:clrMapOvr>
    <a:masterClrMapping/>
  </p:clrMapOvr>
</p:notes>
</file>

<file path=ppt/notesSlides/notesSlide1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9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79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57020" indent="-291161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64647" indent="-232929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30505" indent="-232929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96365" indent="-232929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62224" indent="-232929" defTabSz="4658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3028082" indent="-232929" defTabSz="4658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93941" indent="-232929" defTabSz="4658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959800" indent="-232929" defTabSz="4658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E26C3BD8-B2E5-4319-9CBE-B60D43F31E53}" type="slidenum">
              <a:rPr lang="en-US" smtClean="0"/>
              <a:pPr eaLnBrk="1" hangingPunct="1"/>
              <a:t>229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519235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9063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8174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2238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8663" indent="-2794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2363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1625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0888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80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52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24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96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D198DFF-37DE-4FAA-9E29-95275F2A0D3E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22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129926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0532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94499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8663" indent="-2794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2363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1625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0888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80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52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24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96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D198DFF-37DE-4FAA-9E29-95275F2A0D3E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25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065486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4100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8663" indent="-2794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2363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1625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0888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80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52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24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96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D198DFF-37DE-4FAA-9E29-95275F2A0D3E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27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331421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58000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21725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28663" indent="-279400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22363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71625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20888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780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352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3924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496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2FAF5C0-36E2-4EA1-8339-41C33C357364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 eaLnBrk="1" hangingPunct="1"/>
              <a:t>3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029113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8663" indent="-2794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2363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1625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0888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80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52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24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96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D198DFF-37DE-4FAA-9E29-95275F2A0D3E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30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170716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22835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6474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8663" indent="-2794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2363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1625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0888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80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52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24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96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D198DFF-37DE-4FAA-9E29-95275F2A0D3E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33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7494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7793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8663" indent="-2794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2363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1625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0888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80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52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24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96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D198DFF-37DE-4FAA-9E29-95275F2A0D3E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35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296066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35467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63833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7350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8663" indent="-2794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2363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1625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0888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80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52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24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96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D198DFF-37DE-4FAA-9E29-95275F2A0D3E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39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501114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40644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9249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97090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8663" indent="-2794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2363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1625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0888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80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52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24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96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D198DFF-37DE-4FAA-9E29-95275F2A0D3E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42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0364476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28663" indent="-279400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22363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71625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20888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780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352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3924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496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2FAF5C0-36E2-4EA1-8339-41C33C357364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 eaLnBrk="1" hangingPunct="1"/>
              <a:t>43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5399733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28663" indent="-279400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22363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71625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20888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780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352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3924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496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2FAF5C0-36E2-4EA1-8339-41C33C357364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 eaLnBrk="1" hangingPunct="1"/>
              <a:t>44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3948902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8663" indent="-2794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2363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1625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0888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80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52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24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96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D198DFF-37DE-4FAA-9E29-95275F2A0D3E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45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7441496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38466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40434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21317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8663" indent="-2794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2363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1625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0888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80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52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24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96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D198DFF-37DE-4FAA-9E29-95275F2A0D3E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49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730684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28663" indent="-279400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22363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71625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20888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780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352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3924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496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2FAF5C0-36E2-4EA1-8339-41C33C357364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 eaLnBrk="1" hangingPunct="1"/>
              <a:t>5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9616902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3319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8663" indent="-2794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2363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1625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0888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80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52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24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96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D198DFF-37DE-4FAA-9E29-95275F2A0D3E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51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5534701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4779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21996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3693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45975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8663" indent="-2794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2363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1625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0888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80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52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24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96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D198DFF-37DE-4FAA-9E29-95275F2A0D3E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56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300417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61798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39654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28663" indent="-279400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22363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71625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20888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780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352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3924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496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2FAF5C0-36E2-4EA1-8339-41C33C357364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 eaLnBrk="1" hangingPunct="1"/>
              <a:t>59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264332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8663" indent="-2794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2363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1625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0888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80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52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24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96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D198DFF-37DE-4FAA-9E29-95275F2A0D3E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6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8305628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28663" indent="-279400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22363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71625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20888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780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352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3924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496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2FAF5C0-36E2-4EA1-8339-41C33C357364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 eaLnBrk="1" hangingPunct="1"/>
              <a:t>60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2612766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28663" indent="-279400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22363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71625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20888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780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352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3924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496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2FAF5C0-36E2-4EA1-8339-41C33C357364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 eaLnBrk="1" hangingPunct="1"/>
              <a:t>61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1775901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28663" indent="-279400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22363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71625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20888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780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352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3924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496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2FAF5C0-36E2-4EA1-8339-41C33C357364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 eaLnBrk="1" hangingPunct="1"/>
              <a:t>62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1658105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28663" indent="-279400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22363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71625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20888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780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352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3924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496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2FAF5C0-36E2-4EA1-8339-41C33C357364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 eaLnBrk="1" hangingPunct="1"/>
              <a:t>63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9020890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28663" indent="-279400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22363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71625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20888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780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352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3924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496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2FAF5C0-36E2-4EA1-8339-41C33C357364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 eaLnBrk="1" hangingPunct="1"/>
              <a:t>64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2316162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61964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13607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26285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01661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8256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8663" indent="-2794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2363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1625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0888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80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52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24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96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D198DFF-37DE-4FAA-9E29-95275F2A0D3E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7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8488679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86001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79464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73059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64299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82524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59178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288017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6626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451492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8367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824219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10906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0975227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6122853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2488992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443674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974312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378940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666181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704268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2493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756979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490330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405521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246248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7583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345737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389838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628036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574785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246273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092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349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368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5753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ph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/>
          <p:cNvSpPr>
            <a:spLocks noGrp="1"/>
          </p:cNvSpPr>
          <p:nvPr>
            <p:ph type="chart" sz="quarter" idx="32"/>
          </p:nvPr>
        </p:nvSpPr>
        <p:spPr>
          <a:xfrm>
            <a:off x="457201" y="1600200"/>
            <a:ext cx="8194076" cy="4267200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5" name="Title 5"/>
          <p:cNvSpPr>
            <a:spLocks noGrp="1"/>
          </p:cNvSpPr>
          <p:nvPr>
            <p:ph type="title" hasCustomPrompt="1"/>
          </p:nvPr>
        </p:nvSpPr>
        <p:spPr>
          <a:xfrm>
            <a:off x="457200" y="357634"/>
            <a:ext cx="8229600" cy="72974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Title = 32 </a:t>
            </a:r>
            <a:r>
              <a:rPr lang="en-US" dirty="0" err="1" smtClean="0"/>
              <a:t>pt</a:t>
            </a:r>
            <a:r>
              <a:rPr lang="en-US" dirty="0" smtClean="0"/>
              <a:t> Calibri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7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30" hasCustomPrompt="1"/>
          </p:nvPr>
        </p:nvSpPr>
        <p:spPr>
          <a:xfrm>
            <a:off x="457200" y="1600200"/>
            <a:ext cx="8229600" cy="42672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bg1"/>
                </a:solidFill>
              </a:defRPr>
            </a:lvl1pPr>
            <a:lvl2pPr>
              <a:defRPr sz="1600" b="0" i="0">
                <a:latin typeface="Calibri" charset="0"/>
                <a:ea typeface="Calibri" charset="0"/>
                <a:cs typeface="Calibri" charset="0"/>
              </a:defRPr>
            </a:lvl2pPr>
            <a:lvl3pPr>
              <a:defRPr sz="1400" b="0" i="0">
                <a:latin typeface="Calibri" charset="0"/>
                <a:ea typeface="Calibri" charset="0"/>
                <a:cs typeface="Calibri" charset="0"/>
              </a:defRPr>
            </a:lvl3pPr>
            <a:lvl4pPr>
              <a:defRPr sz="1400" b="0" i="0">
                <a:latin typeface="Calibri" charset="0"/>
                <a:ea typeface="Calibri" charset="0"/>
                <a:cs typeface="Calibri" charset="0"/>
              </a:defRPr>
            </a:lvl4pPr>
            <a:lvl5pPr>
              <a:defRPr sz="1400" b="0" i="0">
                <a:latin typeface="Calibri" charset="0"/>
                <a:ea typeface="Calibri" charset="0"/>
                <a:cs typeface="Calibri" charset="0"/>
              </a:defRPr>
            </a:lvl5pPr>
          </a:lstStyle>
          <a:p>
            <a:pPr lvl="0"/>
            <a:r>
              <a:rPr lang="en-US" dirty="0" smtClean="0"/>
              <a:t>Text = 28 </a:t>
            </a:r>
            <a:r>
              <a:rPr lang="en-US" dirty="0" err="1" smtClean="0"/>
              <a:t>pt</a:t>
            </a:r>
            <a:r>
              <a:rPr lang="en-US" dirty="0" smtClean="0"/>
              <a:t> Calibri</a:t>
            </a:r>
          </a:p>
        </p:txBody>
      </p:sp>
      <p:sp>
        <p:nvSpPr>
          <p:cNvPr id="4" name="Title 5"/>
          <p:cNvSpPr>
            <a:spLocks noGrp="1"/>
          </p:cNvSpPr>
          <p:nvPr>
            <p:ph type="title" hasCustomPrompt="1"/>
          </p:nvPr>
        </p:nvSpPr>
        <p:spPr>
          <a:xfrm>
            <a:off x="457200" y="357634"/>
            <a:ext cx="8229600" cy="72974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Title = 32 </a:t>
            </a:r>
            <a:r>
              <a:rPr lang="en-US" dirty="0" err="1" smtClean="0"/>
              <a:t>pt</a:t>
            </a:r>
            <a:r>
              <a:rPr lang="en-US" dirty="0" smtClean="0"/>
              <a:t> Calibri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595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3387855"/>
            <a:ext cx="9144000" cy="3470275"/>
          </a:xfrm>
          <a:custGeom>
            <a:avLst/>
            <a:gdLst/>
            <a:ahLst/>
            <a:cxnLst/>
            <a:rect l="l" t="t" r="r" b="b"/>
            <a:pathLst>
              <a:path w="9144000" h="3470275">
                <a:moveTo>
                  <a:pt x="4572000" y="0"/>
                </a:moveTo>
                <a:lnTo>
                  <a:pt x="4523440" y="209"/>
                </a:lnTo>
                <a:lnTo>
                  <a:pt x="4474980" y="837"/>
                </a:lnTo>
                <a:lnTo>
                  <a:pt x="4426623" y="1880"/>
                </a:lnTo>
                <a:lnTo>
                  <a:pt x="4378369" y="3338"/>
                </a:lnTo>
                <a:lnTo>
                  <a:pt x="4330220" y="5209"/>
                </a:lnTo>
                <a:lnTo>
                  <a:pt x="4282178" y="7491"/>
                </a:lnTo>
                <a:lnTo>
                  <a:pt x="4234245" y="10183"/>
                </a:lnTo>
                <a:lnTo>
                  <a:pt x="4186423" y="13282"/>
                </a:lnTo>
                <a:lnTo>
                  <a:pt x="4138713" y="16786"/>
                </a:lnTo>
                <a:lnTo>
                  <a:pt x="4091117" y="20695"/>
                </a:lnTo>
                <a:lnTo>
                  <a:pt x="4043636" y="25007"/>
                </a:lnTo>
                <a:lnTo>
                  <a:pt x="3996273" y="29719"/>
                </a:lnTo>
                <a:lnTo>
                  <a:pt x="3949029" y="34830"/>
                </a:lnTo>
                <a:lnTo>
                  <a:pt x="3901906" y="40339"/>
                </a:lnTo>
                <a:lnTo>
                  <a:pt x="3854905" y="46243"/>
                </a:lnTo>
                <a:lnTo>
                  <a:pt x="3808029" y="52541"/>
                </a:lnTo>
                <a:lnTo>
                  <a:pt x="3761278" y="59231"/>
                </a:lnTo>
                <a:lnTo>
                  <a:pt x="3714656" y="66311"/>
                </a:lnTo>
                <a:lnTo>
                  <a:pt x="3668163" y="73780"/>
                </a:lnTo>
                <a:lnTo>
                  <a:pt x="3621801" y="81636"/>
                </a:lnTo>
                <a:lnTo>
                  <a:pt x="3575572" y="89878"/>
                </a:lnTo>
                <a:lnTo>
                  <a:pt x="3529478" y="98503"/>
                </a:lnTo>
                <a:lnTo>
                  <a:pt x="3483520" y="107509"/>
                </a:lnTo>
                <a:lnTo>
                  <a:pt x="3437701" y="116896"/>
                </a:lnTo>
                <a:lnTo>
                  <a:pt x="3392021" y="126661"/>
                </a:lnTo>
                <a:lnTo>
                  <a:pt x="3346483" y="136803"/>
                </a:lnTo>
                <a:lnTo>
                  <a:pt x="3301088" y="147320"/>
                </a:lnTo>
                <a:lnTo>
                  <a:pt x="3255838" y="158210"/>
                </a:lnTo>
                <a:lnTo>
                  <a:pt x="3210735" y="169471"/>
                </a:lnTo>
                <a:lnTo>
                  <a:pt x="3165781" y="181102"/>
                </a:lnTo>
                <a:lnTo>
                  <a:pt x="3120976" y="193102"/>
                </a:lnTo>
                <a:lnTo>
                  <a:pt x="3076324" y="205467"/>
                </a:lnTo>
                <a:lnTo>
                  <a:pt x="3031825" y="218198"/>
                </a:lnTo>
                <a:lnTo>
                  <a:pt x="2987482" y="231291"/>
                </a:lnTo>
                <a:lnTo>
                  <a:pt x="2943296" y="244745"/>
                </a:lnTo>
                <a:lnTo>
                  <a:pt x="2899269" y="258559"/>
                </a:lnTo>
                <a:lnTo>
                  <a:pt x="2855402" y="272730"/>
                </a:lnTo>
                <a:lnTo>
                  <a:pt x="2811698" y="287258"/>
                </a:lnTo>
                <a:lnTo>
                  <a:pt x="2768158" y="302139"/>
                </a:lnTo>
                <a:lnTo>
                  <a:pt x="2724783" y="317374"/>
                </a:lnTo>
                <a:lnTo>
                  <a:pt x="2681576" y="332959"/>
                </a:lnTo>
                <a:lnTo>
                  <a:pt x="2638538" y="348893"/>
                </a:lnTo>
                <a:lnTo>
                  <a:pt x="2595672" y="365175"/>
                </a:lnTo>
                <a:lnTo>
                  <a:pt x="2552978" y="381802"/>
                </a:lnTo>
                <a:lnTo>
                  <a:pt x="2510458" y="398774"/>
                </a:lnTo>
                <a:lnTo>
                  <a:pt x="2468114" y="416088"/>
                </a:lnTo>
                <a:lnTo>
                  <a:pt x="2425949" y="433742"/>
                </a:lnTo>
                <a:lnTo>
                  <a:pt x="2383963" y="451735"/>
                </a:lnTo>
                <a:lnTo>
                  <a:pt x="2342158" y="470065"/>
                </a:lnTo>
                <a:lnTo>
                  <a:pt x="2300536" y="488730"/>
                </a:lnTo>
                <a:lnTo>
                  <a:pt x="2259099" y="507730"/>
                </a:lnTo>
                <a:lnTo>
                  <a:pt x="2217849" y="527061"/>
                </a:lnTo>
                <a:lnTo>
                  <a:pt x="2176787" y="546722"/>
                </a:lnTo>
                <a:lnTo>
                  <a:pt x="2135915" y="566712"/>
                </a:lnTo>
                <a:lnTo>
                  <a:pt x="2095234" y="587028"/>
                </a:lnTo>
                <a:lnTo>
                  <a:pt x="2054747" y="607670"/>
                </a:lnTo>
                <a:lnTo>
                  <a:pt x="2014455" y="628635"/>
                </a:lnTo>
                <a:lnTo>
                  <a:pt x="1974360" y="649921"/>
                </a:lnTo>
                <a:lnTo>
                  <a:pt x="1934464" y="671528"/>
                </a:lnTo>
                <a:lnTo>
                  <a:pt x="1894767" y="693452"/>
                </a:lnTo>
                <a:lnTo>
                  <a:pt x="1855273" y="715694"/>
                </a:lnTo>
                <a:lnTo>
                  <a:pt x="1815983" y="738249"/>
                </a:lnTo>
                <a:lnTo>
                  <a:pt x="1776898" y="761118"/>
                </a:lnTo>
                <a:lnTo>
                  <a:pt x="1738021" y="784298"/>
                </a:lnTo>
                <a:lnTo>
                  <a:pt x="1699352" y="807788"/>
                </a:lnTo>
                <a:lnTo>
                  <a:pt x="1660895" y="831586"/>
                </a:lnTo>
                <a:lnTo>
                  <a:pt x="1622649" y="855689"/>
                </a:lnTo>
                <a:lnTo>
                  <a:pt x="1584618" y="880097"/>
                </a:lnTo>
                <a:lnTo>
                  <a:pt x="1546803" y="904808"/>
                </a:lnTo>
                <a:lnTo>
                  <a:pt x="1509205" y="929820"/>
                </a:lnTo>
                <a:lnTo>
                  <a:pt x="1471826" y="955131"/>
                </a:lnTo>
                <a:lnTo>
                  <a:pt x="1434669" y="980739"/>
                </a:lnTo>
                <a:lnTo>
                  <a:pt x="1397735" y="1006644"/>
                </a:lnTo>
                <a:lnTo>
                  <a:pt x="1361025" y="1032842"/>
                </a:lnTo>
                <a:lnTo>
                  <a:pt x="1324541" y="1059333"/>
                </a:lnTo>
                <a:lnTo>
                  <a:pt x="1288285" y="1086115"/>
                </a:lnTo>
                <a:lnTo>
                  <a:pt x="1252259" y="1113185"/>
                </a:lnTo>
                <a:lnTo>
                  <a:pt x="1216464" y="1140543"/>
                </a:lnTo>
                <a:lnTo>
                  <a:pt x="1180903" y="1168186"/>
                </a:lnTo>
                <a:lnTo>
                  <a:pt x="1145576" y="1196113"/>
                </a:lnTo>
                <a:lnTo>
                  <a:pt x="1110486" y="1224322"/>
                </a:lnTo>
                <a:lnTo>
                  <a:pt x="1075634" y="1252811"/>
                </a:lnTo>
                <a:lnTo>
                  <a:pt x="1041023" y="1281579"/>
                </a:lnTo>
                <a:lnTo>
                  <a:pt x="1006653" y="1310624"/>
                </a:lnTo>
                <a:lnTo>
                  <a:pt x="972527" y="1339944"/>
                </a:lnTo>
                <a:lnTo>
                  <a:pt x="938646" y="1369537"/>
                </a:lnTo>
                <a:lnTo>
                  <a:pt x="905012" y="1399403"/>
                </a:lnTo>
                <a:lnTo>
                  <a:pt x="871627" y="1429538"/>
                </a:lnTo>
                <a:lnTo>
                  <a:pt x="838492" y="1459941"/>
                </a:lnTo>
                <a:lnTo>
                  <a:pt x="805609" y="1490611"/>
                </a:lnTo>
                <a:lnTo>
                  <a:pt x="772980" y="1521546"/>
                </a:lnTo>
                <a:lnTo>
                  <a:pt x="740607" y="1552744"/>
                </a:lnTo>
                <a:lnTo>
                  <a:pt x="708491" y="1584204"/>
                </a:lnTo>
                <a:lnTo>
                  <a:pt x="676635" y="1615923"/>
                </a:lnTo>
                <a:lnTo>
                  <a:pt x="645039" y="1647900"/>
                </a:lnTo>
                <a:lnTo>
                  <a:pt x="613705" y="1680134"/>
                </a:lnTo>
                <a:lnTo>
                  <a:pt x="582636" y="1712622"/>
                </a:lnTo>
                <a:lnTo>
                  <a:pt x="551833" y="1745363"/>
                </a:lnTo>
                <a:lnTo>
                  <a:pt x="521298" y="1778354"/>
                </a:lnTo>
                <a:lnTo>
                  <a:pt x="491032" y="1811596"/>
                </a:lnTo>
                <a:lnTo>
                  <a:pt x="461037" y="1845085"/>
                </a:lnTo>
                <a:lnTo>
                  <a:pt x="431315" y="1878819"/>
                </a:lnTo>
                <a:lnTo>
                  <a:pt x="401868" y="1912799"/>
                </a:lnTo>
                <a:lnTo>
                  <a:pt x="372697" y="1947020"/>
                </a:lnTo>
                <a:lnTo>
                  <a:pt x="343804" y="1981482"/>
                </a:lnTo>
                <a:lnTo>
                  <a:pt x="315191" y="2016184"/>
                </a:lnTo>
                <a:lnTo>
                  <a:pt x="286860" y="2051123"/>
                </a:lnTo>
                <a:lnTo>
                  <a:pt x="258812" y="2086297"/>
                </a:lnTo>
                <a:lnTo>
                  <a:pt x="231049" y="2121705"/>
                </a:lnTo>
                <a:lnTo>
                  <a:pt x="203572" y="2157346"/>
                </a:lnTo>
                <a:lnTo>
                  <a:pt x="176384" y="2193217"/>
                </a:lnTo>
                <a:lnTo>
                  <a:pt x="149487" y="2229316"/>
                </a:lnTo>
                <a:lnTo>
                  <a:pt x="122881" y="2265643"/>
                </a:lnTo>
                <a:lnTo>
                  <a:pt x="96569" y="2302195"/>
                </a:lnTo>
                <a:lnTo>
                  <a:pt x="70552" y="2338970"/>
                </a:lnTo>
                <a:lnTo>
                  <a:pt x="44832" y="2375968"/>
                </a:lnTo>
                <a:lnTo>
                  <a:pt x="19411" y="2413185"/>
                </a:lnTo>
                <a:lnTo>
                  <a:pt x="0" y="3470146"/>
                </a:lnTo>
                <a:lnTo>
                  <a:pt x="9144000" y="3470146"/>
                </a:lnTo>
                <a:lnTo>
                  <a:pt x="9144000" y="2442078"/>
                </a:lnTo>
                <a:lnTo>
                  <a:pt x="9124571" y="2413123"/>
                </a:lnTo>
                <a:lnTo>
                  <a:pt x="9099152" y="2375907"/>
                </a:lnTo>
                <a:lnTo>
                  <a:pt x="9073434" y="2338911"/>
                </a:lnTo>
                <a:lnTo>
                  <a:pt x="9047419" y="2302137"/>
                </a:lnTo>
                <a:lnTo>
                  <a:pt x="9021109" y="2265587"/>
                </a:lnTo>
                <a:lnTo>
                  <a:pt x="8994505" y="2229262"/>
                </a:lnTo>
                <a:lnTo>
                  <a:pt x="8967609" y="2193163"/>
                </a:lnTo>
                <a:lnTo>
                  <a:pt x="8940424" y="2157294"/>
                </a:lnTo>
                <a:lnTo>
                  <a:pt x="8912949" y="2121655"/>
                </a:lnTo>
                <a:lnTo>
                  <a:pt x="8885188" y="2086248"/>
                </a:lnTo>
                <a:lnTo>
                  <a:pt x="8857142" y="2051075"/>
                </a:lnTo>
                <a:lnTo>
                  <a:pt x="8828813" y="2016138"/>
                </a:lnTo>
                <a:lnTo>
                  <a:pt x="8800202" y="1981437"/>
                </a:lnTo>
                <a:lnTo>
                  <a:pt x="8771311" y="1946976"/>
                </a:lnTo>
                <a:lnTo>
                  <a:pt x="8742143" y="1912756"/>
                </a:lnTo>
                <a:lnTo>
                  <a:pt x="8712698" y="1878778"/>
                </a:lnTo>
                <a:lnTo>
                  <a:pt x="8682978" y="1845045"/>
                </a:lnTo>
                <a:lnTo>
                  <a:pt x="8652985" y="1811557"/>
                </a:lnTo>
                <a:lnTo>
                  <a:pt x="8622721" y="1778317"/>
                </a:lnTo>
                <a:lnTo>
                  <a:pt x="8592188" y="1745326"/>
                </a:lnTo>
                <a:lnTo>
                  <a:pt x="8561387" y="1712586"/>
                </a:lnTo>
                <a:lnTo>
                  <a:pt x="8530320" y="1680099"/>
                </a:lnTo>
                <a:lnTo>
                  <a:pt x="8498989" y="1647867"/>
                </a:lnTo>
                <a:lnTo>
                  <a:pt x="8467395" y="1615891"/>
                </a:lnTo>
                <a:lnTo>
                  <a:pt x="8435540" y="1584173"/>
                </a:lnTo>
                <a:lnTo>
                  <a:pt x="8403426" y="1552714"/>
                </a:lnTo>
                <a:lnTo>
                  <a:pt x="8371055" y="1521517"/>
                </a:lnTo>
                <a:lnTo>
                  <a:pt x="8338428" y="1490583"/>
                </a:lnTo>
                <a:lnTo>
                  <a:pt x="8305548" y="1459914"/>
                </a:lnTo>
                <a:lnTo>
                  <a:pt x="8272415" y="1429511"/>
                </a:lnTo>
                <a:lnTo>
                  <a:pt x="8239031" y="1399377"/>
                </a:lnTo>
                <a:lnTo>
                  <a:pt x="8205399" y="1369513"/>
                </a:lnTo>
                <a:lnTo>
                  <a:pt x="8171520" y="1339920"/>
                </a:lnTo>
                <a:lnTo>
                  <a:pt x="8137396" y="1310601"/>
                </a:lnTo>
                <a:lnTo>
                  <a:pt x="8103028" y="1281557"/>
                </a:lnTo>
                <a:lnTo>
                  <a:pt x="8068418" y="1252790"/>
                </a:lnTo>
                <a:lnTo>
                  <a:pt x="8033568" y="1224301"/>
                </a:lnTo>
                <a:lnTo>
                  <a:pt x="7998480" y="1196093"/>
                </a:lnTo>
                <a:lnTo>
                  <a:pt x="7963155" y="1168167"/>
                </a:lnTo>
                <a:lnTo>
                  <a:pt x="7927595" y="1140524"/>
                </a:lnTo>
                <a:lnTo>
                  <a:pt x="7891802" y="1113167"/>
                </a:lnTo>
                <a:lnTo>
                  <a:pt x="7855777" y="1086098"/>
                </a:lnTo>
                <a:lnTo>
                  <a:pt x="7819523" y="1059317"/>
                </a:lnTo>
                <a:lnTo>
                  <a:pt x="7783041" y="1032827"/>
                </a:lnTo>
                <a:lnTo>
                  <a:pt x="7746332" y="1006629"/>
                </a:lnTo>
                <a:lnTo>
                  <a:pt x="7709399" y="980725"/>
                </a:lnTo>
                <a:lnTo>
                  <a:pt x="7672243" y="955117"/>
                </a:lnTo>
                <a:lnTo>
                  <a:pt x="7634866" y="929807"/>
                </a:lnTo>
                <a:lnTo>
                  <a:pt x="7597270" y="904795"/>
                </a:lnTo>
                <a:lnTo>
                  <a:pt x="7559456" y="880085"/>
                </a:lnTo>
                <a:lnTo>
                  <a:pt x="7521426" y="855678"/>
                </a:lnTo>
                <a:lnTo>
                  <a:pt x="7483181" y="831574"/>
                </a:lnTo>
                <a:lnTo>
                  <a:pt x="7444725" y="807777"/>
                </a:lnTo>
                <a:lnTo>
                  <a:pt x="7406057" y="784288"/>
                </a:lnTo>
                <a:lnTo>
                  <a:pt x="7367181" y="761108"/>
                </a:lnTo>
                <a:lnTo>
                  <a:pt x="7328097" y="738240"/>
                </a:lnTo>
                <a:lnTo>
                  <a:pt x="7288807" y="715685"/>
                </a:lnTo>
                <a:lnTo>
                  <a:pt x="7249314" y="693444"/>
                </a:lnTo>
                <a:lnTo>
                  <a:pt x="7209619" y="671520"/>
                </a:lnTo>
                <a:lnTo>
                  <a:pt x="7169723" y="649914"/>
                </a:lnTo>
                <a:lnTo>
                  <a:pt x="7129629" y="628628"/>
                </a:lnTo>
                <a:lnTo>
                  <a:pt x="7089338" y="607663"/>
                </a:lnTo>
                <a:lnTo>
                  <a:pt x="7048851" y="587022"/>
                </a:lnTo>
                <a:lnTo>
                  <a:pt x="7008171" y="566706"/>
                </a:lnTo>
                <a:lnTo>
                  <a:pt x="6967299" y="546716"/>
                </a:lnTo>
                <a:lnTo>
                  <a:pt x="6926238" y="527055"/>
                </a:lnTo>
                <a:lnTo>
                  <a:pt x="6884987" y="507724"/>
                </a:lnTo>
                <a:lnTo>
                  <a:pt x="6843551" y="488726"/>
                </a:lnTo>
                <a:lnTo>
                  <a:pt x="6801929" y="470060"/>
                </a:lnTo>
                <a:lnTo>
                  <a:pt x="6760125" y="451731"/>
                </a:lnTo>
                <a:lnTo>
                  <a:pt x="6718139" y="433738"/>
                </a:lnTo>
                <a:lnTo>
                  <a:pt x="6675973" y="416084"/>
                </a:lnTo>
                <a:lnTo>
                  <a:pt x="6633629" y="398770"/>
                </a:lnTo>
                <a:lnTo>
                  <a:pt x="6591110" y="381799"/>
                </a:lnTo>
                <a:lnTo>
                  <a:pt x="6548415" y="365172"/>
                </a:lnTo>
                <a:lnTo>
                  <a:pt x="6505548" y="348890"/>
                </a:lnTo>
                <a:lnTo>
                  <a:pt x="6462510" y="332956"/>
                </a:lnTo>
                <a:lnTo>
                  <a:pt x="6419303" y="317371"/>
                </a:lnTo>
                <a:lnTo>
                  <a:pt x="6375928" y="302137"/>
                </a:lnTo>
                <a:lnTo>
                  <a:pt x="6332387" y="287255"/>
                </a:lnTo>
                <a:lnTo>
                  <a:pt x="6288682" y="272728"/>
                </a:lnTo>
                <a:lnTo>
                  <a:pt x="6244814" y="258557"/>
                </a:lnTo>
                <a:lnTo>
                  <a:pt x="6200786" y="244743"/>
                </a:lnTo>
                <a:lnTo>
                  <a:pt x="6156599" y="231289"/>
                </a:lnTo>
                <a:lnTo>
                  <a:pt x="6112255" y="218196"/>
                </a:lnTo>
                <a:lnTo>
                  <a:pt x="6067755" y="205466"/>
                </a:lnTo>
                <a:lnTo>
                  <a:pt x="6023102" y="193101"/>
                </a:lnTo>
                <a:lnTo>
                  <a:pt x="5978297" y="181101"/>
                </a:lnTo>
                <a:lnTo>
                  <a:pt x="5933341" y="169470"/>
                </a:lnTo>
                <a:lnTo>
                  <a:pt x="5888236" y="158209"/>
                </a:lnTo>
                <a:lnTo>
                  <a:pt x="5842985" y="147319"/>
                </a:lnTo>
                <a:lnTo>
                  <a:pt x="5797589" y="136802"/>
                </a:lnTo>
                <a:lnTo>
                  <a:pt x="5752049" y="126661"/>
                </a:lnTo>
                <a:lnTo>
                  <a:pt x="5706367" y="116896"/>
                </a:lnTo>
                <a:lnTo>
                  <a:pt x="5660546" y="107509"/>
                </a:lnTo>
                <a:lnTo>
                  <a:pt x="5614586" y="98502"/>
                </a:lnTo>
                <a:lnTo>
                  <a:pt x="5568490" y="89877"/>
                </a:lnTo>
                <a:lnTo>
                  <a:pt x="5522259" y="81636"/>
                </a:lnTo>
                <a:lnTo>
                  <a:pt x="5475895" y="73780"/>
                </a:lnTo>
                <a:lnTo>
                  <a:pt x="5429400" y="66311"/>
                </a:lnTo>
                <a:lnTo>
                  <a:pt x="5382775" y="59230"/>
                </a:lnTo>
                <a:lnTo>
                  <a:pt x="5336023" y="52540"/>
                </a:lnTo>
                <a:lnTo>
                  <a:pt x="5289144" y="46243"/>
                </a:lnTo>
                <a:lnTo>
                  <a:pt x="5242141" y="40339"/>
                </a:lnTo>
                <a:lnTo>
                  <a:pt x="5195015" y="34830"/>
                </a:lnTo>
                <a:lnTo>
                  <a:pt x="5147768" y="29719"/>
                </a:lnTo>
                <a:lnTo>
                  <a:pt x="5100402" y="25007"/>
                </a:lnTo>
                <a:lnTo>
                  <a:pt x="5052918" y="20695"/>
                </a:lnTo>
                <a:lnTo>
                  <a:pt x="5005319" y="16786"/>
                </a:lnTo>
                <a:lnTo>
                  <a:pt x="4957605" y="13282"/>
                </a:lnTo>
                <a:lnTo>
                  <a:pt x="4909780" y="10183"/>
                </a:lnTo>
                <a:lnTo>
                  <a:pt x="4861843" y="7491"/>
                </a:lnTo>
                <a:lnTo>
                  <a:pt x="4813798" y="5209"/>
                </a:lnTo>
                <a:lnTo>
                  <a:pt x="4765646" y="3338"/>
                </a:lnTo>
                <a:lnTo>
                  <a:pt x="4717388" y="1880"/>
                </a:lnTo>
                <a:lnTo>
                  <a:pt x="4669026" y="837"/>
                </a:lnTo>
                <a:lnTo>
                  <a:pt x="4620563" y="209"/>
                </a:lnTo>
                <a:lnTo>
                  <a:pt x="4572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0" y="3391282"/>
            <a:ext cx="9144000" cy="3466719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0" y="3391280"/>
            <a:ext cx="9144000" cy="2446020"/>
          </a:xfrm>
          <a:custGeom>
            <a:avLst/>
            <a:gdLst/>
            <a:ahLst/>
            <a:cxnLst/>
            <a:rect l="l" t="t" r="r" b="b"/>
            <a:pathLst>
              <a:path w="9144000" h="2446020">
                <a:moveTo>
                  <a:pt x="9144000" y="2445675"/>
                </a:moveTo>
                <a:lnTo>
                  <a:pt x="9122205" y="2413185"/>
                </a:lnTo>
                <a:lnTo>
                  <a:pt x="9096793" y="2375968"/>
                </a:lnTo>
                <a:lnTo>
                  <a:pt x="9071082" y="2338970"/>
                </a:lnTo>
                <a:lnTo>
                  <a:pt x="9045074" y="2302195"/>
                </a:lnTo>
                <a:lnTo>
                  <a:pt x="9018771" y="2265643"/>
                </a:lnTo>
                <a:lnTo>
                  <a:pt x="8992174" y="2229316"/>
                </a:lnTo>
                <a:lnTo>
                  <a:pt x="8965286" y="2193217"/>
                </a:lnTo>
                <a:lnTo>
                  <a:pt x="8938107" y="2157346"/>
                </a:lnTo>
                <a:lnTo>
                  <a:pt x="8910640" y="2121705"/>
                </a:lnTo>
                <a:lnTo>
                  <a:pt x="8882886" y="2086297"/>
                </a:lnTo>
                <a:lnTo>
                  <a:pt x="8854848" y="2051123"/>
                </a:lnTo>
                <a:lnTo>
                  <a:pt x="8826526" y="2016184"/>
                </a:lnTo>
                <a:lnTo>
                  <a:pt x="8797922" y="1981482"/>
                </a:lnTo>
                <a:lnTo>
                  <a:pt x="8769039" y="1947020"/>
                </a:lnTo>
                <a:lnTo>
                  <a:pt x="8739878" y="1912799"/>
                </a:lnTo>
                <a:lnTo>
                  <a:pt x="8710441" y="1878819"/>
                </a:lnTo>
                <a:lnTo>
                  <a:pt x="8680729" y="1845085"/>
                </a:lnTo>
                <a:lnTo>
                  <a:pt x="8650744" y="1811596"/>
                </a:lnTo>
                <a:lnTo>
                  <a:pt x="8620488" y="1778354"/>
                </a:lnTo>
                <a:lnTo>
                  <a:pt x="8589963" y="1745363"/>
                </a:lnTo>
                <a:lnTo>
                  <a:pt x="8559170" y="1712622"/>
                </a:lnTo>
                <a:lnTo>
                  <a:pt x="8528111" y="1680134"/>
                </a:lnTo>
                <a:lnTo>
                  <a:pt x="8496788" y="1647900"/>
                </a:lnTo>
                <a:lnTo>
                  <a:pt x="8465202" y="1615923"/>
                </a:lnTo>
                <a:lnTo>
                  <a:pt x="8433356" y="1584204"/>
                </a:lnTo>
                <a:lnTo>
                  <a:pt x="8401251" y="1552744"/>
                </a:lnTo>
                <a:lnTo>
                  <a:pt x="8368888" y="1521546"/>
                </a:lnTo>
                <a:lnTo>
                  <a:pt x="8336270" y="1490611"/>
                </a:lnTo>
                <a:lnTo>
                  <a:pt x="8303398" y="1459941"/>
                </a:lnTo>
                <a:lnTo>
                  <a:pt x="8270273" y="1429538"/>
                </a:lnTo>
                <a:lnTo>
                  <a:pt x="8236899" y="1399403"/>
                </a:lnTo>
                <a:lnTo>
                  <a:pt x="8203276" y="1369537"/>
                </a:lnTo>
                <a:lnTo>
                  <a:pt x="8169405" y="1339944"/>
                </a:lnTo>
                <a:lnTo>
                  <a:pt x="8135290" y="1310624"/>
                </a:lnTo>
                <a:lnTo>
                  <a:pt x="8100931" y="1281579"/>
                </a:lnTo>
                <a:lnTo>
                  <a:pt x="8066330" y="1252811"/>
                </a:lnTo>
                <a:lnTo>
                  <a:pt x="8031490" y="1224322"/>
                </a:lnTo>
                <a:lnTo>
                  <a:pt x="7996411" y="1196113"/>
                </a:lnTo>
                <a:lnTo>
                  <a:pt x="7961095" y="1168186"/>
                </a:lnTo>
                <a:lnTo>
                  <a:pt x="7925544" y="1140543"/>
                </a:lnTo>
                <a:lnTo>
                  <a:pt x="7889761" y="1113185"/>
                </a:lnTo>
                <a:lnTo>
                  <a:pt x="7853746" y="1086115"/>
                </a:lnTo>
                <a:lnTo>
                  <a:pt x="7817501" y="1059333"/>
                </a:lnTo>
                <a:lnTo>
                  <a:pt x="7781028" y="1032842"/>
                </a:lnTo>
                <a:lnTo>
                  <a:pt x="7744330" y="1006644"/>
                </a:lnTo>
                <a:lnTo>
                  <a:pt x="7707406" y="980739"/>
                </a:lnTo>
                <a:lnTo>
                  <a:pt x="7670260" y="955131"/>
                </a:lnTo>
                <a:lnTo>
                  <a:pt x="7632893" y="929820"/>
                </a:lnTo>
                <a:lnTo>
                  <a:pt x="7595306" y="904808"/>
                </a:lnTo>
                <a:lnTo>
                  <a:pt x="7557502" y="880097"/>
                </a:lnTo>
                <a:lnTo>
                  <a:pt x="7519482" y="855689"/>
                </a:lnTo>
                <a:lnTo>
                  <a:pt x="7481248" y="831586"/>
                </a:lnTo>
                <a:lnTo>
                  <a:pt x="7442802" y="807788"/>
                </a:lnTo>
                <a:lnTo>
                  <a:pt x="7404144" y="784298"/>
                </a:lnTo>
                <a:lnTo>
                  <a:pt x="7365278" y="761118"/>
                </a:lnTo>
                <a:lnTo>
                  <a:pt x="7326205" y="738249"/>
                </a:lnTo>
                <a:lnTo>
                  <a:pt x="7286926" y="715694"/>
                </a:lnTo>
                <a:lnTo>
                  <a:pt x="7247443" y="693452"/>
                </a:lnTo>
                <a:lnTo>
                  <a:pt x="7207758" y="671528"/>
                </a:lnTo>
                <a:lnTo>
                  <a:pt x="7167873" y="649921"/>
                </a:lnTo>
                <a:lnTo>
                  <a:pt x="7127790" y="628635"/>
                </a:lnTo>
                <a:lnTo>
                  <a:pt x="7087509" y="607670"/>
                </a:lnTo>
                <a:lnTo>
                  <a:pt x="7047033" y="587028"/>
                </a:lnTo>
                <a:lnTo>
                  <a:pt x="7006364" y="566712"/>
                </a:lnTo>
                <a:lnTo>
                  <a:pt x="6965504" y="546722"/>
                </a:lnTo>
                <a:lnTo>
                  <a:pt x="6924453" y="527061"/>
                </a:lnTo>
                <a:lnTo>
                  <a:pt x="6883214" y="507730"/>
                </a:lnTo>
                <a:lnTo>
                  <a:pt x="6841788" y="488730"/>
                </a:lnTo>
                <a:lnTo>
                  <a:pt x="6800178" y="470065"/>
                </a:lnTo>
                <a:lnTo>
                  <a:pt x="6758384" y="451735"/>
                </a:lnTo>
                <a:lnTo>
                  <a:pt x="6716410" y="433742"/>
                </a:lnTo>
                <a:lnTo>
                  <a:pt x="6674255" y="416088"/>
                </a:lnTo>
                <a:lnTo>
                  <a:pt x="6631923" y="398774"/>
                </a:lnTo>
                <a:lnTo>
                  <a:pt x="6589415" y="381802"/>
                </a:lnTo>
                <a:lnTo>
                  <a:pt x="6546732" y="365175"/>
                </a:lnTo>
                <a:lnTo>
                  <a:pt x="6503876" y="348893"/>
                </a:lnTo>
                <a:lnTo>
                  <a:pt x="6460850" y="332959"/>
                </a:lnTo>
                <a:lnTo>
                  <a:pt x="6417654" y="317374"/>
                </a:lnTo>
                <a:lnTo>
                  <a:pt x="6374291" y="302139"/>
                </a:lnTo>
                <a:lnTo>
                  <a:pt x="6330761" y="287258"/>
                </a:lnTo>
                <a:lnTo>
                  <a:pt x="6287068" y="272730"/>
                </a:lnTo>
                <a:lnTo>
                  <a:pt x="6243213" y="258559"/>
                </a:lnTo>
                <a:lnTo>
                  <a:pt x="6199197" y="244745"/>
                </a:lnTo>
                <a:lnTo>
                  <a:pt x="6155022" y="231291"/>
                </a:lnTo>
                <a:lnTo>
                  <a:pt x="6110689" y="218198"/>
                </a:lnTo>
                <a:lnTo>
                  <a:pt x="6066202" y="205467"/>
                </a:lnTo>
                <a:lnTo>
                  <a:pt x="6021560" y="193102"/>
                </a:lnTo>
                <a:lnTo>
                  <a:pt x="5976767" y="181102"/>
                </a:lnTo>
                <a:lnTo>
                  <a:pt x="5931823" y="169471"/>
                </a:lnTo>
                <a:lnTo>
                  <a:pt x="5886731" y="158210"/>
                </a:lnTo>
                <a:lnTo>
                  <a:pt x="5841492" y="147320"/>
                </a:lnTo>
                <a:lnTo>
                  <a:pt x="5796108" y="136803"/>
                </a:lnTo>
                <a:lnTo>
                  <a:pt x="5750581" y="126661"/>
                </a:lnTo>
                <a:lnTo>
                  <a:pt x="5704912" y="116896"/>
                </a:lnTo>
                <a:lnTo>
                  <a:pt x="5659103" y="107509"/>
                </a:lnTo>
                <a:lnTo>
                  <a:pt x="5613156" y="98503"/>
                </a:lnTo>
                <a:lnTo>
                  <a:pt x="5567072" y="89878"/>
                </a:lnTo>
                <a:lnTo>
                  <a:pt x="5520854" y="81636"/>
                </a:lnTo>
                <a:lnTo>
                  <a:pt x="5474503" y="73780"/>
                </a:lnTo>
                <a:lnTo>
                  <a:pt x="5428020" y="66311"/>
                </a:lnTo>
                <a:lnTo>
                  <a:pt x="5381408" y="59231"/>
                </a:lnTo>
                <a:lnTo>
                  <a:pt x="5334668" y="52541"/>
                </a:lnTo>
                <a:lnTo>
                  <a:pt x="5287802" y="46243"/>
                </a:lnTo>
                <a:lnTo>
                  <a:pt x="5240812" y="40339"/>
                </a:lnTo>
                <a:lnTo>
                  <a:pt x="5193699" y="34830"/>
                </a:lnTo>
                <a:lnTo>
                  <a:pt x="5146465" y="29719"/>
                </a:lnTo>
                <a:lnTo>
                  <a:pt x="5099112" y="25007"/>
                </a:lnTo>
                <a:lnTo>
                  <a:pt x="5051641" y="20695"/>
                </a:lnTo>
                <a:lnTo>
                  <a:pt x="5004055" y="16786"/>
                </a:lnTo>
                <a:lnTo>
                  <a:pt x="4956355" y="13282"/>
                </a:lnTo>
                <a:lnTo>
                  <a:pt x="4908542" y="10183"/>
                </a:lnTo>
                <a:lnTo>
                  <a:pt x="4860619" y="7491"/>
                </a:lnTo>
                <a:lnTo>
                  <a:pt x="4812587" y="5209"/>
                </a:lnTo>
                <a:lnTo>
                  <a:pt x="4764448" y="3338"/>
                </a:lnTo>
                <a:lnTo>
                  <a:pt x="4716204" y="1880"/>
                </a:lnTo>
                <a:lnTo>
                  <a:pt x="4667856" y="837"/>
                </a:lnTo>
                <a:lnTo>
                  <a:pt x="4619406" y="209"/>
                </a:lnTo>
                <a:lnTo>
                  <a:pt x="4570855" y="0"/>
                </a:lnTo>
                <a:lnTo>
                  <a:pt x="4522309" y="209"/>
                </a:lnTo>
                <a:lnTo>
                  <a:pt x="4473863" y="837"/>
                </a:lnTo>
                <a:lnTo>
                  <a:pt x="4425519" y="1880"/>
                </a:lnTo>
                <a:lnTo>
                  <a:pt x="4377278" y="3338"/>
                </a:lnTo>
                <a:lnTo>
                  <a:pt x="4329143" y="5209"/>
                </a:lnTo>
                <a:lnTo>
                  <a:pt x="4281115" y="7491"/>
                </a:lnTo>
                <a:lnTo>
                  <a:pt x="4233195" y="10183"/>
                </a:lnTo>
                <a:lnTo>
                  <a:pt x="4185386" y="13282"/>
                </a:lnTo>
                <a:lnTo>
                  <a:pt x="4137689" y="16786"/>
                </a:lnTo>
                <a:lnTo>
                  <a:pt x="4090106" y="20695"/>
                </a:lnTo>
                <a:lnTo>
                  <a:pt x="4042639" y="25007"/>
                </a:lnTo>
                <a:lnTo>
                  <a:pt x="3995289" y="29719"/>
                </a:lnTo>
                <a:lnTo>
                  <a:pt x="3948058" y="34830"/>
                </a:lnTo>
                <a:lnTo>
                  <a:pt x="3900948" y="40339"/>
                </a:lnTo>
                <a:lnTo>
                  <a:pt x="3853960" y="46243"/>
                </a:lnTo>
                <a:lnTo>
                  <a:pt x="3807097" y="52540"/>
                </a:lnTo>
                <a:lnTo>
                  <a:pt x="3760360" y="59230"/>
                </a:lnTo>
                <a:lnTo>
                  <a:pt x="3713751" y="66311"/>
                </a:lnTo>
                <a:lnTo>
                  <a:pt x="3667271" y="73780"/>
                </a:lnTo>
                <a:lnTo>
                  <a:pt x="3620922" y="81636"/>
                </a:lnTo>
                <a:lnTo>
                  <a:pt x="3574706" y="89877"/>
                </a:lnTo>
                <a:lnTo>
                  <a:pt x="3528625" y="98502"/>
                </a:lnTo>
                <a:lnTo>
                  <a:pt x="3482680" y="107509"/>
                </a:lnTo>
                <a:lnTo>
                  <a:pt x="3436873" y="116896"/>
                </a:lnTo>
                <a:lnTo>
                  <a:pt x="3391206" y="126661"/>
                </a:lnTo>
                <a:lnTo>
                  <a:pt x="3345681" y="136802"/>
                </a:lnTo>
                <a:lnTo>
                  <a:pt x="3300299" y="147319"/>
                </a:lnTo>
                <a:lnTo>
                  <a:pt x="3255062" y="158209"/>
                </a:lnTo>
                <a:lnTo>
                  <a:pt x="3209972" y="169470"/>
                </a:lnTo>
                <a:lnTo>
                  <a:pt x="3165030" y="181101"/>
                </a:lnTo>
                <a:lnTo>
                  <a:pt x="3120238" y="193101"/>
                </a:lnTo>
                <a:lnTo>
                  <a:pt x="3075599" y="205466"/>
                </a:lnTo>
                <a:lnTo>
                  <a:pt x="3031113" y="218196"/>
                </a:lnTo>
                <a:lnTo>
                  <a:pt x="2986782" y="231289"/>
                </a:lnTo>
                <a:lnTo>
                  <a:pt x="2942608" y="244743"/>
                </a:lnTo>
                <a:lnTo>
                  <a:pt x="2898594" y="258557"/>
                </a:lnTo>
                <a:lnTo>
                  <a:pt x="2854740" y="272728"/>
                </a:lnTo>
                <a:lnTo>
                  <a:pt x="2811048" y="287255"/>
                </a:lnTo>
                <a:lnTo>
                  <a:pt x="2767520" y="302137"/>
                </a:lnTo>
                <a:lnTo>
                  <a:pt x="2724158" y="317371"/>
                </a:lnTo>
                <a:lnTo>
                  <a:pt x="2680963" y="332956"/>
                </a:lnTo>
                <a:lnTo>
                  <a:pt x="2637938" y="348890"/>
                </a:lnTo>
                <a:lnTo>
                  <a:pt x="2595083" y="365172"/>
                </a:lnTo>
                <a:lnTo>
                  <a:pt x="2552401" y="381799"/>
                </a:lnTo>
                <a:lnTo>
                  <a:pt x="2509894" y="398770"/>
                </a:lnTo>
                <a:lnTo>
                  <a:pt x="2467562" y="416084"/>
                </a:lnTo>
                <a:lnTo>
                  <a:pt x="2425409" y="433738"/>
                </a:lnTo>
                <a:lnTo>
                  <a:pt x="2383435" y="451731"/>
                </a:lnTo>
                <a:lnTo>
                  <a:pt x="2341642" y="470060"/>
                </a:lnTo>
                <a:lnTo>
                  <a:pt x="2300032" y="488726"/>
                </a:lnTo>
                <a:lnTo>
                  <a:pt x="2258607" y="507724"/>
                </a:lnTo>
                <a:lnTo>
                  <a:pt x="2217369" y="527055"/>
                </a:lnTo>
                <a:lnTo>
                  <a:pt x="2176318" y="546716"/>
                </a:lnTo>
                <a:lnTo>
                  <a:pt x="2135458" y="566706"/>
                </a:lnTo>
                <a:lnTo>
                  <a:pt x="2094789" y="587022"/>
                </a:lnTo>
                <a:lnTo>
                  <a:pt x="2054314" y="607663"/>
                </a:lnTo>
                <a:lnTo>
                  <a:pt x="2014033" y="628628"/>
                </a:lnTo>
                <a:lnTo>
                  <a:pt x="1973950" y="649914"/>
                </a:lnTo>
                <a:lnTo>
                  <a:pt x="1934065" y="671520"/>
                </a:lnTo>
                <a:lnTo>
                  <a:pt x="1894380" y="693444"/>
                </a:lnTo>
                <a:lnTo>
                  <a:pt x="1854898" y="715685"/>
                </a:lnTo>
                <a:lnTo>
                  <a:pt x="1815619" y="738240"/>
                </a:lnTo>
                <a:lnTo>
                  <a:pt x="1776546" y="761108"/>
                </a:lnTo>
                <a:lnTo>
                  <a:pt x="1737679" y="784288"/>
                </a:lnTo>
                <a:lnTo>
                  <a:pt x="1699022" y="807777"/>
                </a:lnTo>
                <a:lnTo>
                  <a:pt x="1660575" y="831574"/>
                </a:lnTo>
                <a:lnTo>
                  <a:pt x="1622341" y="855678"/>
                </a:lnTo>
                <a:lnTo>
                  <a:pt x="1584321" y="880085"/>
                </a:lnTo>
                <a:lnTo>
                  <a:pt x="1546516" y="904795"/>
                </a:lnTo>
                <a:lnTo>
                  <a:pt x="1508930" y="929807"/>
                </a:lnTo>
                <a:lnTo>
                  <a:pt x="1471562" y="955117"/>
                </a:lnTo>
                <a:lnTo>
                  <a:pt x="1434416" y="980725"/>
                </a:lnTo>
                <a:lnTo>
                  <a:pt x="1397492" y="1006629"/>
                </a:lnTo>
                <a:lnTo>
                  <a:pt x="1360793" y="1032827"/>
                </a:lnTo>
                <a:lnTo>
                  <a:pt x="1324319" y="1059317"/>
                </a:lnTo>
                <a:lnTo>
                  <a:pt x="1288074" y="1086098"/>
                </a:lnTo>
                <a:lnTo>
                  <a:pt x="1252059" y="1113167"/>
                </a:lnTo>
                <a:lnTo>
                  <a:pt x="1216274" y="1140524"/>
                </a:lnTo>
                <a:lnTo>
                  <a:pt x="1180723" y="1168167"/>
                </a:lnTo>
                <a:lnTo>
                  <a:pt x="1145407" y="1196093"/>
                </a:lnTo>
                <a:lnTo>
                  <a:pt x="1110327" y="1224301"/>
                </a:lnTo>
                <a:lnTo>
                  <a:pt x="1075486" y="1252790"/>
                </a:lnTo>
                <a:lnTo>
                  <a:pt x="1040885" y="1281557"/>
                </a:lnTo>
                <a:lnTo>
                  <a:pt x="1006525" y="1310601"/>
                </a:lnTo>
                <a:lnTo>
                  <a:pt x="972409" y="1339920"/>
                </a:lnTo>
                <a:lnTo>
                  <a:pt x="938538" y="1369513"/>
                </a:lnTo>
                <a:lnTo>
                  <a:pt x="904913" y="1399377"/>
                </a:lnTo>
                <a:lnTo>
                  <a:pt x="871538" y="1429511"/>
                </a:lnTo>
                <a:lnTo>
                  <a:pt x="838413" y="1459914"/>
                </a:lnTo>
                <a:lnTo>
                  <a:pt x="805540" y="1490583"/>
                </a:lnTo>
                <a:lnTo>
                  <a:pt x="772921" y="1521517"/>
                </a:lnTo>
                <a:lnTo>
                  <a:pt x="740557" y="1552714"/>
                </a:lnTo>
                <a:lnTo>
                  <a:pt x="708451" y="1584173"/>
                </a:lnTo>
                <a:lnTo>
                  <a:pt x="676603" y="1615891"/>
                </a:lnTo>
                <a:lnTo>
                  <a:pt x="645017" y="1647867"/>
                </a:lnTo>
                <a:lnTo>
                  <a:pt x="613693" y="1680099"/>
                </a:lnTo>
                <a:lnTo>
                  <a:pt x="582633" y="1712586"/>
                </a:lnTo>
                <a:lnTo>
                  <a:pt x="551839" y="1745326"/>
                </a:lnTo>
                <a:lnTo>
                  <a:pt x="521312" y="1778317"/>
                </a:lnTo>
                <a:lnTo>
                  <a:pt x="491055" y="1811557"/>
                </a:lnTo>
                <a:lnTo>
                  <a:pt x="461069" y="1845045"/>
                </a:lnTo>
                <a:lnTo>
                  <a:pt x="431356" y="1878778"/>
                </a:lnTo>
                <a:lnTo>
                  <a:pt x="401917" y="1912756"/>
                </a:lnTo>
                <a:lnTo>
                  <a:pt x="372755" y="1946976"/>
                </a:lnTo>
                <a:lnTo>
                  <a:pt x="343871" y="1981437"/>
                </a:lnTo>
                <a:lnTo>
                  <a:pt x="315266" y="2016138"/>
                </a:lnTo>
                <a:lnTo>
                  <a:pt x="286943" y="2051075"/>
                </a:lnTo>
                <a:lnTo>
                  <a:pt x="258903" y="2086248"/>
                </a:lnTo>
                <a:lnTo>
                  <a:pt x="231148" y="2121655"/>
                </a:lnTo>
                <a:lnTo>
                  <a:pt x="203680" y="2157294"/>
                </a:lnTo>
                <a:lnTo>
                  <a:pt x="176500" y="2193163"/>
                </a:lnTo>
                <a:lnTo>
                  <a:pt x="149610" y="2229262"/>
                </a:lnTo>
                <a:lnTo>
                  <a:pt x="123012" y="2265587"/>
                </a:lnTo>
                <a:lnTo>
                  <a:pt x="96707" y="2302137"/>
                </a:lnTo>
                <a:lnTo>
                  <a:pt x="70698" y="2338911"/>
                </a:lnTo>
                <a:lnTo>
                  <a:pt x="44986" y="2375907"/>
                </a:lnTo>
                <a:lnTo>
                  <a:pt x="19572" y="2413123"/>
                </a:lnTo>
                <a:lnTo>
                  <a:pt x="0" y="2442299"/>
                </a:lnTo>
              </a:path>
            </a:pathLst>
          </a:custGeom>
          <a:ln w="25146">
            <a:solidFill>
              <a:srgbClr val="00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01/30/2020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76007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01/30/2020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21942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01/30/2020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56417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01/30/2020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92107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01/30/2020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24136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01/30/2020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999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latin typeface="Times New Roman" pitchFamily="18" charset="0"/>
                <a:cs typeface="Times New Roman" pitchFamily="18" charset="0"/>
              </a:defRPr>
            </a:lvl2pPr>
            <a:lvl3pPr>
              <a:defRPr>
                <a:latin typeface="Times New Roman" pitchFamily="18" charset="0"/>
                <a:cs typeface="Times New Roman" pitchFamily="18" charset="0"/>
              </a:defRPr>
            </a:lvl3pPr>
            <a:lvl4pPr>
              <a:defRPr>
                <a:latin typeface="Times New Roman" pitchFamily="18" charset="0"/>
                <a:cs typeface="Times New Roman" pitchFamily="18" charset="0"/>
              </a:defRPr>
            </a:lvl4pPr>
            <a:lvl5pPr>
              <a:defRPr>
                <a:latin typeface="Times New Roman" pitchFamily="18" charset="0"/>
                <a:cs typeface="Times New Roman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132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4300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559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382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491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8512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919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6182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theme" Target="../theme/theme2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9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6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FD3AFA7-8427-4D37-B261-D1F7D58714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3" r:id="rId12"/>
    <p:sldLayoutId id="2147483854" r:id="rId13"/>
    <p:sldLayoutId id="2147483862" r:id="rId14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imes New Roman" pitchFamily="18" charset="0"/>
          <a:ea typeface="ＭＳ Ｐゴシック" charset="0"/>
          <a:cs typeface="Times New Roman" pitchFamily="18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ea typeface="ＭＳ Ｐゴシック" charset="0"/>
          <a:cs typeface="Times New Roman" pitchFamily="18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ea typeface="ＭＳ Ｐゴシック" charset="0"/>
          <a:cs typeface="Times New Roman" pitchFamily="18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ea typeface="ＭＳ Ｐゴシック" charset="0"/>
          <a:cs typeface="Times New Roman" pitchFamily="18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ea typeface="ＭＳ Ｐゴシック" charset="0"/>
          <a:cs typeface="Times New Roman" pitchFamily="18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Times New Roman" pitchFamily="18" charset="0"/>
          <a:ea typeface="ＭＳ Ｐゴシック" charset="0"/>
          <a:cs typeface="Times New Roman" pitchFamily="18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Times New Roman" pitchFamily="18" charset="0"/>
          <a:ea typeface="ＭＳ Ｐゴシック" charset="0"/>
          <a:cs typeface="Times New Roman" pitchFamily="18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Times New Roman" pitchFamily="18" charset="0"/>
          <a:ea typeface="ＭＳ Ｐゴシック" charset="0"/>
          <a:cs typeface="Times New Roman" pitchFamily="18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Times New Roman" pitchFamily="18" charset="0"/>
          <a:ea typeface="ＭＳ Ｐゴシック" charset="0"/>
          <a:cs typeface="Times New Roman" pitchFamily="18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Times New Roman" pitchFamily="18" charset="0"/>
          <a:ea typeface="ＭＳ Ｐゴシック" charset="0"/>
          <a:cs typeface="Times New Roman" pitchFamily="18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514350" y="1046137"/>
            <a:ext cx="8629650" cy="18986"/>
          </a:xfrm>
          <a:prstGeom prst="rect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2468879" y="292607"/>
            <a:ext cx="3749039" cy="162153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2432307" y="269614"/>
            <a:ext cx="3745890" cy="1618051"/>
          </a:xfrm>
          <a:prstGeom prst="rect">
            <a:avLst/>
          </a:prstGeom>
          <a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097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577340"/>
            <a:ext cx="82296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01/30/2020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7572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21.png"/><Relationship Id="rId5" Type="http://schemas.openxmlformats.org/officeDocument/2006/relationships/image" Target="../media/image15.jpe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19" Type="http://schemas.openxmlformats.org/officeDocument/2006/relationships/image" Target="../media/image29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Relationship Id="rId14" Type="http://schemas.openxmlformats.org/officeDocument/2006/relationships/image" Target="../media/image24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13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19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jpg"/><Relationship Id="rId4" Type="http://schemas.openxmlformats.org/officeDocument/2006/relationships/image" Target="../media/image10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jpe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4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21.png"/><Relationship Id="rId5" Type="http://schemas.openxmlformats.org/officeDocument/2006/relationships/image" Target="../media/image15.jpe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19" Type="http://schemas.openxmlformats.org/officeDocument/2006/relationships/image" Target="../media/image29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Relationship Id="rId14" Type="http://schemas.openxmlformats.org/officeDocument/2006/relationships/image" Target="../media/image24.png"/></Relationships>
</file>

<file path=ppt/slides/_rels/slide1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7.jp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jpg"/><Relationship Id="rId9" Type="http://schemas.openxmlformats.org/officeDocument/2006/relationships/image" Target="../media/image113.jpg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gif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6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geodesy.noaa.gov/web/about_ngs/info/tenyearfinal.shtml" TargetMode="Externa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7" Type="http://schemas.openxmlformats.org/officeDocument/2006/relationships/image" Target="../media/image134.pn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jpeg"/><Relationship Id="rId3" Type="http://schemas.openxmlformats.org/officeDocument/2006/relationships/notesSlide" Target="../notesSlides/notesSlide144.xml"/><Relationship Id="rId7" Type="http://schemas.openxmlformats.org/officeDocument/2006/relationships/image" Target="../media/image13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31.jpeg"/><Relationship Id="rId5" Type="http://schemas.openxmlformats.org/officeDocument/2006/relationships/image" Target="../media/image130.jpg"/><Relationship Id="rId4" Type="http://schemas.openxmlformats.org/officeDocument/2006/relationships/image" Target="../media/image1.jpeg"/><Relationship Id="rId9" Type="http://schemas.openxmlformats.org/officeDocument/2006/relationships/image" Target="../media/image134.png"/></Relationships>
</file>

<file path=ppt/slides/_rels/slide1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jpeg"/><Relationship Id="rId3" Type="http://schemas.openxmlformats.org/officeDocument/2006/relationships/notesSlide" Target="../notesSlides/notesSlide145.xml"/><Relationship Id="rId7" Type="http://schemas.openxmlformats.org/officeDocument/2006/relationships/image" Target="../media/image13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31.jpeg"/><Relationship Id="rId5" Type="http://schemas.openxmlformats.org/officeDocument/2006/relationships/image" Target="../media/image130.jpg"/><Relationship Id="rId4" Type="http://schemas.openxmlformats.org/officeDocument/2006/relationships/image" Target="../media/image1.jpeg"/><Relationship Id="rId9" Type="http://schemas.openxmlformats.org/officeDocument/2006/relationships/image" Target="../media/image134.png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gif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7" Type="http://schemas.openxmlformats.org/officeDocument/2006/relationships/image" Target="../media/image134.pn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7" Type="http://schemas.openxmlformats.org/officeDocument/2006/relationships/image" Target="../media/image134.png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3.xml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4.xml"/><Relationship Id="rId1" Type="http://schemas.openxmlformats.org/officeDocument/2006/relationships/slideLayout" Target="../slideLayouts/slideLayout1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5.xml"/><Relationship Id="rId1" Type="http://schemas.openxmlformats.org/officeDocument/2006/relationships/slideLayout" Target="../slideLayouts/slideLayout1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7.xml"/><Relationship Id="rId1" Type="http://schemas.openxmlformats.org/officeDocument/2006/relationships/slideLayout" Target="../slideLayouts/slideLayout1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8.xml"/><Relationship Id="rId1" Type="http://schemas.openxmlformats.org/officeDocument/2006/relationships/slideLayout" Target="../slideLayouts/slideLayout1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16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png"/><Relationship Id="rId5" Type="http://schemas.openxmlformats.org/officeDocument/2006/relationships/hyperlink" Target="http://ninjaworldamouthfulofmanythings.blogspot.com/2012/01/big-deals-and-great-discounts.html" TargetMode="External"/><Relationship Id="rId4" Type="http://schemas.openxmlformats.org/officeDocument/2006/relationships/image" Target="../media/image145.png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0.xml"/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1.xml"/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7" Type="http://schemas.openxmlformats.org/officeDocument/2006/relationships/image" Target="../media/image15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1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13" Type="http://schemas.openxmlformats.org/officeDocument/2006/relationships/image" Target="../media/image160.png"/><Relationship Id="rId3" Type="http://schemas.openxmlformats.org/officeDocument/2006/relationships/image" Target="../media/image3.png"/><Relationship Id="rId7" Type="http://schemas.openxmlformats.org/officeDocument/2006/relationships/image" Target="../media/image154.png"/><Relationship Id="rId12" Type="http://schemas.openxmlformats.org/officeDocument/2006/relationships/image" Target="../media/image15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png"/><Relationship Id="rId11" Type="http://schemas.openxmlformats.org/officeDocument/2006/relationships/image" Target="../media/image158.png"/><Relationship Id="rId5" Type="http://schemas.openxmlformats.org/officeDocument/2006/relationships/image" Target="../media/image151.png"/><Relationship Id="rId10" Type="http://schemas.openxmlformats.org/officeDocument/2006/relationships/image" Target="../media/image157.png"/><Relationship Id="rId4" Type="http://schemas.openxmlformats.org/officeDocument/2006/relationships/image" Target="../media/image152.png"/><Relationship Id="rId9" Type="http://schemas.openxmlformats.org/officeDocument/2006/relationships/image" Target="../media/image156.png"/><Relationship Id="rId14" Type="http://schemas.openxmlformats.org/officeDocument/2006/relationships/image" Target="../media/image161.png"/></Relationships>
</file>

<file path=ppt/slides/_rels/slide1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3" Type="http://schemas.openxmlformats.org/officeDocument/2006/relationships/image" Target="../media/image151.png"/><Relationship Id="rId7" Type="http://schemas.openxmlformats.org/officeDocument/2006/relationships/image" Target="../media/image165.png"/><Relationship Id="rId2" Type="http://schemas.openxmlformats.org/officeDocument/2006/relationships/notesSlide" Target="../notesSlides/notesSlide17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4.png"/><Relationship Id="rId5" Type="http://schemas.openxmlformats.org/officeDocument/2006/relationships/image" Target="../media/image163.png"/><Relationship Id="rId4" Type="http://schemas.openxmlformats.org/officeDocument/2006/relationships/image" Target="../media/image16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6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6.xm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6.xml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3.xml"/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notesSlide" Target="../notesSlides/notesSlide174.xml"/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5.xml"/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0.png"/><Relationship Id="rId2" Type="http://schemas.openxmlformats.org/officeDocument/2006/relationships/notesSlide" Target="../notesSlides/notesSlide17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7.xml"/><Relationship Id="rId1" Type="http://schemas.openxmlformats.org/officeDocument/2006/relationships/slideLayout" Target="../slideLayouts/slideLayout2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notesSlide" Target="../notesSlides/notesSlide17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4.png"/><Relationship Id="rId5" Type="http://schemas.openxmlformats.org/officeDocument/2006/relationships/image" Target="../media/image173.png"/><Relationship Id="rId4" Type="http://schemas.openxmlformats.org/officeDocument/2006/relationships/image" Target="../media/image172.png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9.xml"/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0.xml"/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1.xml"/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notesSlide" Target="../notesSlides/notesSlide182.xml"/><Relationship Id="rId1" Type="http://schemas.openxmlformats.org/officeDocument/2006/relationships/slideLayout" Target="../slideLayouts/slideLayout2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notesSlide" Target="../notesSlides/notesSlide183.xml"/><Relationship Id="rId1" Type="http://schemas.openxmlformats.org/officeDocument/2006/relationships/slideLayout" Target="../slideLayouts/slideLayout2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4.xml"/><Relationship Id="rId1" Type="http://schemas.openxmlformats.org/officeDocument/2006/relationships/slideLayout" Target="../slideLayouts/slideLayout2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5.xml"/><Relationship Id="rId1" Type="http://schemas.openxmlformats.org/officeDocument/2006/relationships/slideLayout" Target="../slideLayouts/slideLayout2.xml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hyperlink" Target="mailto:NGS.Feedback@noaa.gov" TargetMode="External"/><Relationship Id="rId2" Type="http://schemas.openxmlformats.org/officeDocument/2006/relationships/notesSlide" Target="../notesSlides/notesSlide18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21.png"/><Relationship Id="rId5" Type="http://schemas.openxmlformats.org/officeDocument/2006/relationships/image" Target="../media/image15.jpe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19" Type="http://schemas.openxmlformats.org/officeDocument/2006/relationships/image" Target="../media/image29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Relationship Id="rId14" Type="http://schemas.openxmlformats.org/officeDocument/2006/relationships/image" Target="../media/image24.png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7.xml"/><Relationship Id="rId1" Type="http://schemas.openxmlformats.org/officeDocument/2006/relationships/slideLayout" Target="../slideLayouts/slideLayout2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8.xml"/><Relationship Id="rId1" Type="http://schemas.openxmlformats.org/officeDocument/2006/relationships/slideLayout" Target="../slideLayouts/slideLayout2.xml"/></Relationships>
</file>

<file path=ppt/slides/_rels/slide2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9.xml"/><Relationship Id="rId1" Type="http://schemas.openxmlformats.org/officeDocument/2006/relationships/slideLayout" Target="../slideLayouts/slideLayout7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0.xml"/><Relationship Id="rId1" Type="http://schemas.openxmlformats.org/officeDocument/2006/relationships/slideLayout" Target="../slideLayouts/slideLayout7.xml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hyperlink" Target="http://beta.ngs.noaa.gov/cgi-bin/recvy_entry_www.prl" TargetMode="External"/><Relationship Id="rId2" Type="http://schemas.openxmlformats.org/officeDocument/2006/relationships/notesSlide" Target="../notesSlides/notesSlide19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7.PNG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notesSlide" Target="../notesSlides/notesSlide19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9.png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hyperlink" Target="https://noaa.maps.arcgis.com/apps/webappviewer/index.html?id=6093dd81e9e94f7a9062e2fe5fb2f7f5" TargetMode="External"/><Relationship Id="rId2" Type="http://schemas.openxmlformats.org/officeDocument/2006/relationships/notesSlide" Target="../notesSlides/notesSlide193.xml"/><Relationship Id="rId1" Type="http://schemas.openxmlformats.org/officeDocument/2006/relationships/slideLayout" Target="../slideLayouts/slideLayout2.xml"/></Relationships>
</file>

<file path=ppt/slides/_rels/slide2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gs.noaa.gov/ADVISORS/" TargetMode="External"/><Relationship Id="rId2" Type="http://schemas.openxmlformats.org/officeDocument/2006/relationships/notesSlide" Target="../notesSlides/notesSlide194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21.png"/><Relationship Id="rId5" Type="http://schemas.openxmlformats.org/officeDocument/2006/relationships/image" Target="../media/image15.jpe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19" Type="http://schemas.openxmlformats.org/officeDocument/2006/relationships/image" Target="../media/image29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Relationship Id="rId1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airports-gis.faa.gov/public/surveyorsIntro.html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aa.gov/air_traffic/flight_info/aeronav/productcatalog/supplementalcharts/airportobstruction/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21.png"/><Relationship Id="rId5" Type="http://schemas.openxmlformats.org/officeDocument/2006/relationships/image" Target="../media/image15.jpe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19" Type="http://schemas.openxmlformats.org/officeDocument/2006/relationships/image" Target="../media/image29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Relationship Id="rId1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21.png"/><Relationship Id="rId5" Type="http://schemas.openxmlformats.org/officeDocument/2006/relationships/image" Target="../media/image15.jpe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19" Type="http://schemas.openxmlformats.org/officeDocument/2006/relationships/image" Target="../media/image29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Relationship Id="rId14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gs.noaa.gov/CORS/Gpscal.shtml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33.xml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21.png"/><Relationship Id="rId5" Type="http://schemas.openxmlformats.org/officeDocument/2006/relationships/image" Target="../media/image15.jpe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19" Type="http://schemas.openxmlformats.org/officeDocument/2006/relationships/image" Target="../media/image29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Relationship Id="rId14" Type="http://schemas.openxmlformats.org/officeDocument/2006/relationships/image" Target="../media/image2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shoreline.noaa.gov/data/datasheets/index.html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35.xml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21.png"/><Relationship Id="rId5" Type="http://schemas.openxmlformats.org/officeDocument/2006/relationships/image" Target="../media/image15.jpe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19" Type="http://schemas.openxmlformats.org/officeDocument/2006/relationships/image" Target="../media/image29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Relationship Id="rId14" Type="http://schemas.openxmlformats.org/officeDocument/2006/relationships/image" Target="../media/image2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gs.noaa.gov/ADVISORS/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39.xml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21.png"/><Relationship Id="rId5" Type="http://schemas.openxmlformats.org/officeDocument/2006/relationships/image" Target="../media/image15.jpe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19" Type="http://schemas.openxmlformats.org/officeDocument/2006/relationships/image" Target="../media/image29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Relationship Id="rId1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42.xml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21.png"/><Relationship Id="rId5" Type="http://schemas.openxmlformats.org/officeDocument/2006/relationships/image" Target="../media/image15.jpe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19" Type="http://schemas.openxmlformats.org/officeDocument/2006/relationships/image" Target="../media/image29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Relationship Id="rId14" Type="http://schemas.openxmlformats.org/officeDocument/2006/relationships/image" Target="../media/image2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45.xml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21.png"/><Relationship Id="rId5" Type="http://schemas.openxmlformats.org/officeDocument/2006/relationships/image" Target="../media/image15.jpe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19" Type="http://schemas.openxmlformats.org/officeDocument/2006/relationships/image" Target="../media/image29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Relationship Id="rId14" Type="http://schemas.openxmlformats.org/officeDocument/2006/relationships/image" Target="../media/image2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geodesy.noaa.gov/NCAT/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geodesy.noaa.gov/NCAT/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49.xml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21.png"/><Relationship Id="rId5" Type="http://schemas.openxmlformats.org/officeDocument/2006/relationships/image" Target="../media/image15.jpe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19" Type="http://schemas.openxmlformats.org/officeDocument/2006/relationships/image" Target="../media/image29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shoreline.noaa.gov/data/datasheets/cusp.html" TargetMode="Externa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51.xml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21.png"/><Relationship Id="rId5" Type="http://schemas.openxmlformats.org/officeDocument/2006/relationships/image" Target="../media/image15.jpe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19" Type="http://schemas.openxmlformats.org/officeDocument/2006/relationships/image" Target="../media/image29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Relationship Id="rId14" Type="http://schemas.openxmlformats.org/officeDocument/2006/relationships/image" Target="../media/image24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gs.noaa.gov/CBLINES/calibration.shtml" TargetMode="Externa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gs.noaa.gov/CBLINES/calibration.shtml" TargetMode="Externa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56.xml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21.png"/><Relationship Id="rId5" Type="http://schemas.openxmlformats.org/officeDocument/2006/relationships/image" Target="../media/image15.jpe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19" Type="http://schemas.openxmlformats.org/officeDocument/2006/relationships/image" Target="../media/image29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Relationship Id="rId14" Type="http://schemas.openxmlformats.org/officeDocument/2006/relationships/image" Target="../media/image24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gs.noaa.gov/" TargetMode="Externa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21.png"/><Relationship Id="rId5" Type="http://schemas.openxmlformats.org/officeDocument/2006/relationships/image" Target="../media/image15.jpe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19" Type="http://schemas.openxmlformats.org/officeDocument/2006/relationships/image" Target="../media/image29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Relationship Id="rId14" Type="http://schemas.openxmlformats.org/officeDocument/2006/relationships/image" Target="../media/image24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ers.org/IERS/EN/DataProducts/ITRF/map/itrfmap.html;jsessionid=47E90579598A19CB6E3FDFFE6E92B668.live1" TargetMode="Externa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3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hyperlink" Target="https://www.ngs.noaa.gov/PUBS_LIB/FedRegister/FRN-Affirmation_of_Datum_for_Surveying_and_Mapping_Activities_-%5b1989%5d.pdf" TargetMode="External"/><Relationship Id="rId4" Type="http://schemas.openxmlformats.org/officeDocument/2006/relationships/hyperlink" Target="https://www.ngs.noaa.gov/PUBS_LIB/FedRegister/FRdoc93-14922.pdf" TargetMode="Externa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7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69.jpeg"/><Relationship Id="rId4" Type="http://schemas.openxmlformats.org/officeDocument/2006/relationships/diagramData" Target="../diagrams/data1.xml"/><Relationship Id="rId9" Type="http://schemas.openxmlformats.org/officeDocument/2006/relationships/image" Target="../media/image68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21.png"/><Relationship Id="rId5" Type="http://schemas.openxmlformats.org/officeDocument/2006/relationships/image" Target="../media/image15.jpe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19" Type="http://schemas.openxmlformats.org/officeDocument/2006/relationships/image" Target="../media/image29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Relationship Id="rId14" Type="http://schemas.openxmlformats.org/officeDocument/2006/relationships/image" Target="../media/image24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gif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 txBox="1">
            <a:spLocks/>
          </p:cNvSpPr>
          <p:nvPr/>
        </p:nvSpPr>
        <p:spPr bwMode="auto">
          <a:xfrm>
            <a:off x="457196" y="1506581"/>
            <a:ext cx="8229600" cy="125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NSRS Modernization</a:t>
            </a: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218365" y="3903587"/>
            <a:ext cx="8707271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Jeff Jalbrzikowski, P.S., </a:t>
            </a:r>
            <a:r>
              <a:rPr lang="en-GB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GISP, CFS</a:t>
            </a:r>
            <a:endParaRPr lang="en-GB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Appalachian Regional Geodetic </a:t>
            </a:r>
            <a:r>
              <a:rPr lang="en-GB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Advisor</a:t>
            </a:r>
          </a:p>
          <a:p>
            <a:pPr algn="ctr"/>
            <a:endParaRPr lang="en-GB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jeff.jalbrzikowski@noaa.gov</a:t>
            </a:r>
          </a:p>
          <a:p>
            <a:pPr algn="ctr"/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240-988-5486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18365" y="2636745"/>
            <a:ext cx="8707271" cy="82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95000"/>
              </a:lnSpc>
              <a:buClr>
                <a:srgbClr val="000000"/>
              </a:buClr>
              <a:buSzPct val="45000"/>
            </a:pPr>
            <a:r>
              <a:rPr lang="en-GB" sz="40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PSLS Annual Conference</a:t>
            </a:r>
            <a:endParaRPr lang="en-GB" sz="40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lnSpc>
                <a:spcPct val="95000"/>
              </a:lnSpc>
              <a:buClr>
                <a:srgbClr val="000000"/>
              </a:buClr>
              <a:buSzPct val="45000"/>
            </a:pPr>
            <a:r>
              <a:rPr lang="en-GB" sz="28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January 2020</a:t>
            </a:r>
            <a:endParaRPr lang="en-GB" sz="28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/>
          <p:cNvSpPr/>
          <p:nvPr/>
        </p:nvSpPr>
        <p:spPr>
          <a:xfrm>
            <a:off x="2748848" y="1342298"/>
            <a:ext cx="1544224" cy="1226338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702273" y="1021041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Modernizing the NSRS</a:t>
            </a:r>
          </a:p>
        </p:txBody>
      </p:sp>
      <p:sp>
        <p:nvSpPr>
          <p:cNvPr id="17412" name="Rounded Rectangle 9"/>
          <p:cNvSpPr>
            <a:spLocks noChangeArrowheads="1"/>
          </p:cNvSpPr>
          <p:nvPr/>
        </p:nvSpPr>
        <p:spPr bwMode="auto">
          <a:xfrm>
            <a:off x="3247706" y="2999701"/>
            <a:ext cx="978694" cy="841772"/>
          </a:xfrm>
          <a:prstGeom prst="roundRect">
            <a:avLst>
              <a:gd name="adj" fmla="val 16667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3" name="Group 10"/>
          <p:cNvGrpSpPr>
            <a:grpSpLocks/>
          </p:cNvGrpSpPr>
          <p:nvPr/>
        </p:nvGrpSpPr>
        <p:grpSpPr bwMode="auto">
          <a:xfrm>
            <a:off x="3095305" y="3809323"/>
            <a:ext cx="1247389" cy="453628"/>
            <a:chOff x="1795045" y="1265285"/>
            <a:chExt cx="1663094" cy="604242"/>
          </a:xfrm>
        </p:grpSpPr>
        <p:sp>
          <p:nvSpPr>
            <p:cNvPr id="12" name="Rectangle 11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829454" y="1265285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OPUS</a:t>
              </a:r>
            </a:p>
          </p:txBody>
        </p:sp>
      </p:grpSp>
      <p:sp>
        <p:nvSpPr>
          <p:cNvPr id="17414" name="Rounded Rectangle 21"/>
          <p:cNvSpPr>
            <a:spLocks noChangeArrowheads="1"/>
          </p:cNvSpPr>
          <p:nvPr/>
        </p:nvSpPr>
        <p:spPr bwMode="auto">
          <a:xfrm>
            <a:off x="6223073" y="3005651"/>
            <a:ext cx="1097756" cy="841772"/>
          </a:xfrm>
          <a:prstGeom prst="roundRect">
            <a:avLst>
              <a:gd name="adj" fmla="val 16667"/>
            </a:avLst>
          </a:prstGeom>
          <a:blipFill dpi="0" rotWithShape="0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5" name="Group 22"/>
          <p:cNvGrpSpPr>
            <a:grpSpLocks/>
          </p:cNvGrpSpPr>
          <p:nvPr/>
        </p:nvGrpSpPr>
        <p:grpSpPr bwMode="auto">
          <a:xfrm>
            <a:off x="5994476" y="3809323"/>
            <a:ext cx="1547813" cy="453628"/>
            <a:chOff x="5378291" y="3154561"/>
            <a:chExt cx="1628685" cy="604242"/>
          </a:xfrm>
        </p:grpSpPr>
        <p:sp>
          <p:nvSpPr>
            <p:cNvPr id="24" name="Rectangle 23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Orbit Data</a:t>
              </a:r>
            </a:p>
          </p:txBody>
        </p:sp>
      </p:grpSp>
      <p:grpSp>
        <p:nvGrpSpPr>
          <p:cNvPr id="17416" name="Group 49"/>
          <p:cNvGrpSpPr>
            <a:grpSpLocks/>
          </p:cNvGrpSpPr>
          <p:nvPr/>
        </p:nvGrpSpPr>
        <p:grpSpPr bwMode="auto">
          <a:xfrm>
            <a:off x="1528442" y="1390839"/>
            <a:ext cx="5679281" cy="1295400"/>
            <a:chOff x="762000" y="2209800"/>
            <a:chExt cx="7572299" cy="1726407"/>
          </a:xfrm>
        </p:grpSpPr>
        <p:sp>
          <p:nvSpPr>
            <p:cNvPr id="17444" name="Rounded Rectangle 5"/>
            <p:cNvSpPr>
              <a:spLocks noChangeArrowheads="1"/>
            </p:cNvSpPr>
            <p:nvPr/>
          </p:nvSpPr>
          <p:spPr bwMode="auto">
            <a:xfrm>
              <a:off x="1003298" y="2209800"/>
              <a:ext cx="1146163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5" name="Group 6"/>
            <p:cNvGrpSpPr>
              <a:grpSpLocks/>
            </p:cNvGrpSpPr>
            <p:nvPr/>
          </p:nvGrpSpPr>
          <p:grpSpPr bwMode="auto">
            <a:xfrm>
              <a:off x="762000" y="3331965"/>
              <a:ext cx="1721324" cy="604242"/>
              <a:chOff x="-89217" y="1265285"/>
              <a:chExt cx="1721324" cy="604242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85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" name="Rectangle 8"/>
              <p:cNvSpPr/>
              <p:nvPr/>
            </p:nvSpPr>
            <p:spPr>
              <a:xfrm>
                <a:off x="-8921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CORS</a:t>
                </a:r>
                <a:endPara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17446" name="Rounded Rectangle 13"/>
            <p:cNvSpPr>
              <a:spLocks noChangeArrowheads="1"/>
            </p:cNvSpPr>
            <p:nvPr/>
          </p:nvSpPr>
          <p:spPr bwMode="auto">
            <a:xfrm>
              <a:off x="4664036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7" name="Group 14"/>
            <p:cNvGrpSpPr>
              <a:grpSpLocks/>
            </p:cNvGrpSpPr>
            <p:nvPr/>
          </p:nvGrpSpPr>
          <p:grpSpPr bwMode="auto">
            <a:xfrm>
              <a:off x="4448129" y="3331648"/>
              <a:ext cx="1845034" cy="604559"/>
              <a:chOff x="3586712" y="1264968"/>
              <a:chExt cx="1845034" cy="60455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586721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Rectangle 16"/>
              <p:cNvSpPr/>
              <p:nvPr/>
            </p:nvSpPr>
            <p:spPr>
              <a:xfrm>
                <a:off x="3802619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GRAV-D</a:t>
                </a:r>
              </a:p>
            </p:txBody>
          </p:sp>
        </p:grpSp>
        <p:sp>
          <p:nvSpPr>
            <p:cNvPr id="17448" name="Rounded Rectangle 17"/>
            <p:cNvSpPr>
              <a:spLocks noChangeArrowheads="1"/>
            </p:cNvSpPr>
            <p:nvPr/>
          </p:nvSpPr>
          <p:spPr bwMode="auto">
            <a:xfrm>
              <a:off x="2600307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9" name="Group 18"/>
            <p:cNvGrpSpPr>
              <a:grpSpLocks/>
            </p:cNvGrpSpPr>
            <p:nvPr/>
          </p:nvGrpSpPr>
          <p:grpSpPr bwMode="auto">
            <a:xfrm>
              <a:off x="2265797" y="3331648"/>
              <a:ext cx="2273278" cy="604559"/>
              <a:chOff x="5101003" y="1264968"/>
              <a:chExt cx="2273278" cy="60455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378364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Rectangle 20"/>
              <p:cNvSpPr/>
              <p:nvPr/>
            </p:nvSpPr>
            <p:spPr>
              <a:xfrm>
                <a:off x="5101003" y="1264968"/>
                <a:ext cx="227327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NHMP</a:t>
                </a:r>
              </a:p>
            </p:txBody>
          </p:sp>
        </p:grpSp>
        <p:sp>
          <p:nvSpPr>
            <p:cNvPr id="17450" name="Rounded Rectangle 25"/>
            <p:cNvSpPr>
              <a:spLocks noChangeArrowheads="1"/>
            </p:cNvSpPr>
            <p:nvPr/>
          </p:nvSpPr>
          <p:spPr bwMode="auto">
            <a:xfrm>
              <a:off x="6705540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51" name="Group 26"/>
            <p:cNvGrpSpPr>
              <a:grpSpLocks/>
            </p:cNvGrpSpPr>
            <p:nvPr/>
          </p:nvGrpSpPr>
          <p:grpSpPr bwMode="auto">
            <a:xfrm>
              <a:off x="6248331" y="3331648"/>
              <a:ext cx="2085968" cy="604559"/>
              <a:chOff x="3586599" y="3154244"/>
              <a:chExt cx="2085968" cy="604559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586613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9" name="Rectangle 28"/>
              <p:cNvSpPr/>
              <p:nvPr/>
            </p:nvSpPr>
            <p:spPr>
              <a:xfrm>
                <a:off x="4043808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ECO</a:t>
                </a:r>
              </a:p>
            </p:txBody>
          </p:sp>
        </p:grpSp>
      </p:grpSp>
      <p:sp>
        <p:nvSpPr>
          <p:cNvPr id="17417" name="Rounded Rectangle 29"/>
          <p:cNvSpPr>
            <a:spLocks noChangeArrowheads="1"/>
          </p:cNvSpPr>
          <p:nvPr/>
        </p:nvSpPr>
        <p:spPr bwMode="auto">
          <a:xfrm>
            <a:off x="1711799" y="3005651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8" name="Group 30"/>
          <p:cNvGrpSpPr>
            <a:grpSpLocks/>
          </p:cNvGrpSpPr>
          <p:nvPr/>
        </p:nvGrpSpPr>
        <p:grpSpPr bwMode="auto">
          <a:xfrm>
            <a:off x="1579634" y="3809323"/>
            <a:ext cx="1489472" cy="453628"/>
            <a:chOff x="558910" y="5186957"/>
            <a:chExt cx="1985077" cy="604242"/>
          </a:xfrm>
        </p:grpSpPr>
        <p:sp>
          <p:nvSpPr>
            <p:cNvPr id="32" name="Rectangle 31"/>
            <p:cNvSpPr/>
            <p:nvPr/>
          </p:nvSpPr>
          <p:spPr>
            <a:xfrm>
              <a:off x="735043" y="5186957"/>
              <a:ext cx="1628049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558910" y="5186957"/>
              <a:ext cx="1985077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ASP</a:t>
              </a:r>
            </a:p>
          </p:txBody>
        </p:sp>
      </p:grpSp>
      <p:grpSp>
        <p:nvGrpSpPr>
          <p:cNvPr id="17419" name="Group 34"/>
          <p:cNvGrpSpPr>
            <a:grpSpLocks/>
          </p:cNvGrpSpPr>
          <p:nvPr/>
        </p:nvGrpSpPr>
        <p:grpSpPr bwMode="auto">
          <a:xfrm>
            <a:off x="4593111" y="3806941"/>
            <a:ext cx="1221581" cy="453628"/>
            <a:chOff x="2690857" y="5185198"/>
            <a:chExt cx="1628685" cy="604242"/>
          </a:xfrm>
        </p:grpSpPr>
        <p:sp>
          <p:nvSpPr>
            <p:cNvPr id="36" name="Rectangle 35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Rectangle 36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VDatum</a:t>
              </a:r>
              <a:endPara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20" name="Group 38"/>
          <p:cNvGrpSpPr>
            <a:grpSpLocks/>
          </p:cNvGrpSpPr>
          <p:nvPr/>
        </p:nvGrpSpPr>
        <p:grpSpPr bwMode="auto">
          <a:xfrm>
            <a:off x="3083392" y="5025902"/>
            <a:ext cx="1460019" cy="452438"/>
            <a:chOff x="4579294" y="5186957"/>
            <a:chExt cx="1733676" cy="604242"/>
          </a:xfrm>
        </p:grpSpPr>
        <p:sp>
          <p:nvSpPr>
            <p:cNvPr id="40" name="Rectangle 39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4579294" y="5186957"/>
              <a:ext cx="1733676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Geodetic Advisors</a:t>
              </a:r>
            </a:p>
          </p:txBody>
        </p:sp>
      </p:grpSp>
      <p:sp>
        <p:nvSpPr>
          <p:cNvPr id="17421" name="Rounded Rectangle 41"/>
          <p:cNvSpPr>
            <a:spLocks noChangeArrowheads="1"/>
          </p:cNvSpPr>
          <p:nvPr/>
        </p:nvSpPr>
        <p:spPr bwMode="auto">
          <a:xfrm>
            <a:off x="456929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0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22" name="Group 42"/>
          <p:cNvGrpSpPr>
            <a:grpSpLocks/>
          </p:cNvGrpSpPr>
          <p:nvPr/>
        </p:nvGrpSpPr>
        <p:grpSpPr bwMode="auto">
          <a:xfrm>
            <a:off x="4454993" y="5025902"/>
            <a:ext cx="1485900" cy="452438"/>
            <a:chOff x="1795045" y="3154561"/>
            <a:chExt cx="1628685" cy="604242"/>
          </a:xfrm>
        </p:grpSpPr>
        <p:sp>
          <p:nvSpPr>
            <p:cNvPr id="44" name="Rectangle 43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ERI</a:t>
              </a:r>
            </a:p>
          </p:txBody>
        </p:sp>
      </p:grpSp>
      <p:grpSp>
        <p:nvGrpSpPr>
          <p:cNvPr id="17424" name="Group 46"/>
          <p:cNvGrpSpPr>
            <a:grpSpLocks/>
          </p:cNvGrpSpPr>
          <p:nvPr/>
        </p:nvGrpSpPr>
        <p:grpSpPr bwMode="auto">
          <a:xfrm>
            <a:off x="1540343" y="5047336"/>
            <a:ext cx="1543050" cy="453630"/>
            <a:chOff x="3422" y="3154560"/>
            <a:chExt cx="1628685" cy="604243"/>
          </a:xfrm>
        </p:grpSpPr>
        <p:sp>
          <p:nvSpPr>
            <p:cNvPr id="48" name="Rectangle 47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Rectangle 48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National Shoreline</a:t>
              </a:r>
            </a:p>
          </p:txBody>
        </p:sp>
      </p:grpSp>
      <p:sp>
        <p:nvSpPr>
          <p:cNvPr id="17430" name="Rounded Rectangle 33"/>
          <p:cNvSpPr>
            <a:spLocks noChangeArrowheads="1"/>
          </p:cNvSpPr>
          <p:nvPr/>
        </p:nvSpPr>
        <p:spPr bwMode="auto">
          <a:xfrm>
            <a:off x="4490716" y="3005654"/>
            <a:ext cx="1468041" cy="835819"/>
          </a:xfrm>
          <a:prstGeom prst="roundRect">
            <a:avLst>
              <a:gd name="adj" fmla="val 16667"/>
            </a:avLst>
          </a:prstGeom>
          <a:blipFill dpi="0" rotWithShape="0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31" name="Group 2"/>
          <p:cNvGrpSpPr>
            <a:grpSpLocks/>
          </p:cNvGrpSpPr>
          <p:nvPr/>
        </p:nvGrpSpPr>
        <p:grpSpPr bwMode="auto">
          <a:xfrm>
            <a:off x="4558522" y="3034229"/>
            <a:ext cx="1339274" cy="756011"/>
            <a:chOff x="4386500" y="3771900"/>
            <a:chExt cx="1785699" cy="1008014"/>
          </a:xfrm>
        </p:grpSpPr>
        <p:sp>
          <p:nvSpPr>
            <p:cNvPr id="2" name="Rectangle 1"/>
            <p:cNvSpPr/>
            <p:nvPr/>
          </p:nvSpPr>
          <p:spPr>
            <a:xfrm>
              <a:off x="4448492" y="3771900"/>
              <a:ext cx="1700213" cy="114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7433" name="Picture 50" descr="Map of US showing current VDatum availability."/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6500" y="3771900"/>
              <a:ext cx="1785699" cy="1008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28" name="Rounded Rectangle 37"/>
          <p:cNvSpPr>
            <a:spLocks noChangeArrowheads="1"/>
          </p:cNvSpPr>
          <p:nvPr/>
        </p:nvSpPr>
        <p:spPr bwMode="auto">
          <a:xfrm>
            <a:off x="314054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427" name="TextBox 3"/>
          <p:cNvSpPr txBox="1">
            <a:spLocks noChangeArrowheads="1"/>
          </p:cNvSpPr>
          <p:nvPr/>
        </p:nvSpPr>
        <p:spPr bwMode="auto">
          <a:xfrm>
            <a:off x="1705491" y="2647284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NGS Products and Services</a:t>
            </a:r>
          </a:p>
        </p:txBody>
      </p:sp>
      <p:pic>
        <p:nvPicPr>
          <p:cNvPr id="57" name="Content Placeholder 3"/>
          <p:cNvPicPr>
            <a:picLocks noGrp="1" noChangeAspect="1"/>
          </p:cNvPicPr>
          <p:nvPr>
            <p:ph idx="1"/>
          </p:nvPr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4199" y="4234634"/>
            <a:ext cx="1103715" cy="831411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17488"/>
            <a:ext cx="8229600" cy="877489"/>
          </a:xfrm>
        </p:spPr>
        <p:txBody>
          <a:bodyPr/>
          <a:lstStyle/>
          <a:p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NGS Overview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144489" y="4234634"/>
            <a:ext cx="1200152" cy="96897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7311" y="4268109"/>
            <a:ext cx="1052815" cy="902024"/>
          </a:xfrm>
          <a:prstGeom prst="rect">
            <a:avLst/>
          </a:prstGeom>
        </p:spPr>
      </p:pic>
      <p:grpSp>
        <p:nvGrpSpPr>
          <p:cNvPr id="62" name="Group 46"/>
          <p:cNvGrpSpPr>
            <a:grpSpLocks/>
          </p:cNvGrpSpPr>
          <p:nvPr/>
        </p:nvGrpSpPr>
        <p:grpSpPr bwMode="auto">
          <a:xfrm>
            <a:off x="5972194" y="5145363"/>
            <a:ext cx="1543050" cy="453630"/>
            <a:chOff x="3422" y="3154560"/>
            <a:chExt cx="1628685" cy="604243"/>
          </a:xfrm>
        </p:grpSpPr>
        <p:sp>
          <p:nvSpPr>
            <p:cNvPr id="63" name="Rectangle 62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Antenna Calibrations</a:t>
              </a:r>
            </a:p>
          </p:txBody>
        </p:sp>
      </p:grpSp>
      <p:sp>
        <p:nvSpPr>
          <p:cNvPr id="65" name="Rounded Rectangle 64"/>
          <p:cNvSpPr/>
          <p:nvPr/>
        </p:nvSpPr>
        <p:spPr>
          <a:xfrm>
            <a:off x="1654645" y="5604171"/>
            <a:ext cx="1314453" cy="9016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5491" y="5664645"/>
            <a:ext cx="1218362" cy="769085"/>
          </a:xfrm>
          <a:prstGeom prst="rect">
            <a:avLst/>
          </a:prstGeom>
        </p:spPr>
      </p:pic>
      <p:grpSp>
        <p:nvGrpSpPr>
          <p:cNvPr id="70" name="Group 38"/>
          <p:cNvGrpSpPr>
            <a:grpSpLocks/>
          </p:cNvGrpSpPr>
          <p:nvPr/>
        </p:nvGrpSpPr>
        <p:grpSpPr bwMode="auto">
          <a:xfrm>
            <a:off x="1608209" y="6516872"/>
            <a:ext cx="1428750" cy="479072"/>
            <a:chOff x="4579295" y="5151386"/>
            <a:chExt cx="1696546" cy="639813"/>
          </a:xfrm>
        </p:grpSpPr>
        <p:sp>
          <p:nvSpPr>
            <p:cNvPr id="71" name="Rectangle 70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2" name="Rectangle 71"/>
            <p:cNvSpPr/>
            <p:nvPr/>
          </p:nvSpPr>
          <p:spPr>
            <a:xfrm>
              <a:off x="4579295" y="5151386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NCAT</a:t>
              </a:r>
            </a:p>
          </p:txBody>
        </p:sp>
      </p:grpSp>
      <p:sp>
        <p:nvSpPr>
          <p:cNvPr id="73" name="Rounded Rectangle 72"/>
          <p:cNvSpPr/>
          <p:nvPr/>
        </p:nvSpPr>
        <p:spPr>
          <a:xfrm>
            <a:off x="1664562" y="4201876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2273" y="4294892"/>
            <a:ext cx="1234513" cy="697238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3084393" y="5630740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0549" y="5712120"/>
            <a:ext cx="1170611" cy="674137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 bwMode="auto">
          <a:xfrm>
            <a:off x="3055817" y="6505809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CUSP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4535339" y="5604173"/>
            <a:ext cx="1255541" cy="91270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4483" y="5671104"/>
            <a:ext cx="1057251" cy="791918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 bwMode="auto">
          <a:xfrm>
            <a:off x="4489081" y="6490303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CBL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6065288" y="5622888"/>
            <a:ext cx="1315378" cy="88292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9010" y="5641449"/>
            <a:ext cx="1103486" cy="851228"/>
          </a:xfrm>
          <a:prstGeom prst="rect">
            <a:avLst/>
          </a:prstGeom>
        </p:spPr>
      </p:pic>
      <p:sp>
        <p:nvSpPr>
          <p:cNvPr id="82" name="Rectangle 81"/>
          <p:cNvSpPr/>
          <p:nvPr/>
        </p:nvSpPr>
        <p:spPr bwMode="auto">
          <a:xfrm>
            <a:off x="6034953" y="6505808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Outreach</a:t>
            </a:r>
            <a:endParaRPr lang="en-US" sz="16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7902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415691" y="1152105"/>
            <a:ext cx="10286766" cy="22542314"/>
            <a:chOff x="-415691" y="1152105"/>
            <a:chExt cx="10286766" cy="2254231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screen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87325" y="1152105"/>
              <a:ext cx="10058400" cy="5600916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2" cstate="screen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-415691" y="18093503"/>
              <a:ext cx="10058400" cy="5600916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-849368" y="602007"/>
            <a:ext cx="10785848" cy="6513506"/>
            <a:chOff x="-849368" y="602007"/>
            <a:chExt cx="10785848" cy="6513506"/>
          </a:xfrm>
        </p:grpSpPr>
        <p:cxnSp>
          <p:nvCxnSpPr>
            <p:cNvPr id="12" name="Straight Connector 11"/>
            <p:cNvCxnSpPr/>
            <p:nvPr/>
          </p:nvCxnSpPr>
          <p:spPr>
            <a:xfrm flipH="1">
              <a:off x="79920" y="759213"/>
              <a:ext cx="1515511" cy="5883522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1034643" y="786335"/>
              <a:ext cx="1245139" cy="604690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2021967" y="789613"/>
              <a:ext cx="893534" cy="6120614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2983161" y="789613"/>
              <a:ext cx="579195" cy="6120614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3908904" y="789613"/>
              <a:ext cx="292060" cy="632590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4834484" y="759213"/>
              <a:ext cx="78035" cy="6339293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5481224" y="759213"/>
              <a:ext cx="372456" cy="6151014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6119947" y="789613"/>
              <a:ext cx="717439" cy="6235226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748858" y="759213"/>
              <a:ext cx="1099742" cy="6296026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7446546" y="789613"/>
              <a:ext cx="1389378" cy="6235226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8124369" y="786335"/>
              <a:ext cx="1735839" cy="6238504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8808720" y="790575"/>
              <a:ext cx="1051488" cy="3143973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H="1">
              <a:off x="-849368" y="789613"/>
              <a:ext cx="1760447" cy="5401637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Freeform 88"/>
            <p:cNvSpPr/>
            <p:nvPr/>
          </p:nvSpPr>
          <p:spPr>
            <a:xfrm>
              <a:off x="-160020" y="602007"/>
              <a:ext cx="9475470" cy="942200"/>
            </a:xfrm>
            <a:custGeom>
              <a:avLst/>
              <a:gdLst>
                <a:gd name="connsiteX0" fmla="*/ 8930640 w 8930640"/>
                <a:gd name="connsiteY0" fmla="*/ 45720 h 829832"/>
                <a:gd name="connsiteX1" fmla="*/ 8023860 w 8930640"/>
                <a:gd name="connsiteY1" fmla="*/ 365760 h 829832"/>
                <a:gd name="connsiteX2" fmla="*/ 6705600 w 8930640"/>
                <a:gd name="connsiteY2" fmla="*/ 647700 h 829832"/>
                <a:gd name="connsiteX3" fmla="*/ 5364480 w 8930640"/>
                <a:gd name="connsiteY3" fmla="*/ 792480 h 829832"/>
                <a:gd name="connsiteX4" fmla="*/ 4000500 w 8930640"/>
                <a:gd name="connsiteY4" fmla="*/ 822960 h 829832"/>
                <a:gd name="connsiteX5" fmla="*/ 2667000 w 8930640"/>
                <a:gd name="connsiteY5" fmla="*/ 685800 h 829832"/>
                <a:gd name="connsiteX6" fmla="*/ 1348740 w 8930640"/>
                <a:gd name="connsiteY6" fmla="*/ 411480 h 829832"/>
                <a:gd name="connsiteX7" fmla="*/ 0 w 8930640"/>
                <a:gd name="connsiteY7" fmla="*/ 0 h 829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30640" h="829832">
                  <a:moveTo>
                    <a:pt x="8930640" y="45720"/>
                  </a:moveTo>
                  <a:cubicBezTo>
                    <a:pt x="8662670" y="155575"/>
                    <a:pt x="8394700" y="265430"/>
                    <a:pt x="8023860" y="365760"/>
                  </a:cubicBezTo>
                  <a:cubicBezTo>
                    <a:pt x="7653020" y="466090"/>
                    <a:pt x="7148830" y="576580"/>
                    <a:pt x="6705600" y="647700"/>
                  </a:cubicBezTo>
                  <a:cubicBezTo>
                    <a:pt x="6262370" y="718820"/>
                    <a:pt x="5815330" y="763270"/>
                    <a:pt x="5364480" y="792480"/>
                  </a:cubicBezTo>
                  <a:cubicBezTo>
                    <a:pt x="4913630" y="821690"/>
                    <a:pt x="4450080" y="840740"/>
                    <a:pt x="4000500" y="822960"/>
                  </a:cubicBezTo>
                  <a:cubicBezTo>
                    <a:pt x="3550920" y="805180"/>
                    <a:pt x="3108960" y="754380"/>
                    <a:pt x="2667000" y="685800"/>
                  </a:cubicBezTo>
                  <a:cubicBezTo>
                    <a:pt x="2225040" y="617220"/>
                    <a:pt x="1793240" y="525780"/>
                    <a:pt x="1348740" y="411480"/>
                  </a:cubicBezTo>
                  <a:cubicBezTo>
                    <a:pt x="904240" y="297180"/>
                    <a:pt x="120650" y="55880"/>
                    <a:pt x="0" y="0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Freeform 94"/>
            <p:cNvSpPr/>
            <p:nvPr/>
          </p:nvSpPr>
          <p:spPr>
            <a:xfrm>
              <a:off x="-160020" y="1682115"/>
              <a:ext cx="9547059" cy="876459"/>
            </a:xfrm>
            <a:custGeom>
              <a:avLst/>
              <a:gdLst>
                <a:gd name="connsiteX0" fmla="*/ 0 w 9547059"/>
                <a:gd name="connsiteY0" fmla="*/ 0 h 876459"/>
                <a:gd name="connsiteX1" fmla="*/ 708660 w 9547059"/>
                <a:gd name="connsiteY1" fmla="*/ 243840 h 876459"/>
                <a:gd name="connsiteX2" fmla="*/ 2133600 w 9547059"/>
                <a:gd name="connsiteY2" fmla="*/ 617220 h 876459"/>
                <a:gd name="connsiteX3" fmla="*/ 3566160 w 9547059"/>
                <a:gd name="connsiteY3" fmla="*/ 807720 h 876459"/>
                <a:gd name="connsiteX4" fmla="*/ 5029200 w 9547059"/>
                <a:gd name="connsiteY4" fmla="*/ 876300 h 876459"/>
                <a:gd name="connsiteX5" fmla="*/ 6477000 w 9547059"/>
                <a:gd name="connsiteY5" fmla="*/ 792480 h 876459"/>
                <a:gd name="connsiteX6" fmla="*/ 7932420 w 9547059"/>
                <a:gd name="connsiteY6" fmla="*/ 556260 h 876459"/>
                <a:gd name="connsiteX7" fmla="*/ 9334500 w 9547059"/>
                <a:gd name="connsiteY7" fmla="*/ 152400 h 876459"/>
                <a:gd name="connsiteX8" fmla="*/ 9517380 w 9547059"/>
                <a:gd name="connsiteY8" fmla="*/ 91440 h 876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47059" h="876459">
                  <a:moveTo>
                    <a:pt x="0" y="0"/>
                  </a:moveTo>
                  <a:cubicBezTo>
                    <a:pt x="176530" y="70485"/>
                    <a:pt x="353060" y="140970"/>
                    <a:pt x="708660" y="243840"/>
                  </a:cubicBezTo>
                  <a:cubicBezTo>
                    <a:pt x="1064260" y="346710"/>
                    <a:pt x="1657350" y="523240"/>
                    <a:pt x="2133600" y="617220"/>
                  </a:cubicBezTo>
                  <a:cubicBezTo>
                    <a:pt x="2609850" y="711200"/>
                    <a:pt x="3083560" y="764540"/>
                    <a:pt x="3566160" y="807720"/>
                  </a:cubicBezTo>
                  <a:cubicBezTo>
                    <a:pt x="4048760" y="850900"/>
                    <a:pt x="4544060" y="878840"/>
                    <a:pt x="5029200" y="876300"/>
                  </a:cubicBezTo>
                  <a:cubicBezTo>
                    <a:pt x="5514340" y="873760"/>
                    <a:pt x="5993130" y="845820"/>
                    <a:pt x="6477000" y="792480"/>
                  </a:cubicBezTo>
                  <a:cubicBezTo>
                    <a:pt x="6960870" y="739140"/>
                    <a:pt x="7456170" y="662940"/>
                    <a:pt x="7932420" y="556260"/>
                  </a:cubicBezTo>
                  <a:cubicBezTo>
                    <a:pt x="8408670" y="449580"/>
                    <a:pt x="9070340" y="229870"/>
                    <a:pt x="9334500" y="152400"/>
                  </a:cubicBezTo>
                  <a:cubicBezTo>
                    <a:pt x="9598660" y="74930"/>
                    <a:pt x="9558020" y="83185"/>
                    <a:pt x="9517380" y="91440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Freeform 95"/>
            <p:cNvSpPr/>
            <p:nvPr/>
          </p:nvSpPr>
          <p:spPr>
            <a:xfrm>
              <a:off x="-373380" y="2710815"/>
              <a:ext cx="10035540" cy="895564"/>
            </a:xfrm>
            <a:custGeom>
              <a:avLst/>
              <a:gdLst>
                <a:gd name="connsiteX0" fmla="*/ 10035540 w 10035540"/>
                <a:gd name="connsiteY0" fmla="*/ 45720 h 895564"/>
                <a:gd name="connsiteX1" fmla="*/ 9852660 w 10035540"/>
                <a:gd name="connsiteY1" fmla="*/ 114300 h 895564"/>
                <a:gd name="connsiteX2" fmla="*/ 9113520 w 10035540"/>
                <a:gd name="connsiteY2" fmla="*/ 327660 h 895564"/>
                <a:gd name="connsiteX3" fmla="*/ 7574280 w 10035540"/>
                <a:gd name="connsiteY3" fmla="*/ 670560 h 895564"/>
                <a:gd name="connsiteX4" fmla="*/ 6012180 w 10035540"/>
                <a:gd name="connsiteY4" fmla="*/ 861060 h 895564"/>
                <a:gd name="connsiteX5" fmla="*/ 4457700 w 10035540"/>
                <a:gd name="connsiteY5" fmla="*/ 883920 h 895564"/>
                <a:gd name="connsiteX6" fmla="*/ 2895600 w 10035540"/>
                <a:gd name="connsiteY6" fmla="*/ 731520 h 895564"/>
                <a:gd name="connsiteX7" fmla="*/ 1348740 w 10035540"/>
                <a:gd name="connsiteY7" fmla="*/ 426720 h 895564"/>
                <a:gd name="connsiteX8" fmla="*/ 0 w 10035540"/>
                <a:gd name="connsiteY8" fmla="*/ 0 h 895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35540" h="895564">
                  <a:moveTo>
                    <a:pt x="10035540" y="45720"/>
                  </a:moveTo>
                  <a:cubicBezTo>
                    <a:pt x="10020935" y="56515"/>
                    <a:pt x="10006330" y="67310"/>
                    <a:pt x="9852660" y="114300"/>
                  </a:cubicBezTo>
                  <a:cubicBezTo>
                    <a:pt x="9698990" y="161290"/>
                    <a:pt x="9493250" y="234950"/>
                    <a:pt x="9113520" y="327660"/>
                  </a:cubicBezTo>
                  <a:cubicBezTo>
                    <a:pt x="8733790" y="420370"/>
                    <a:pt x="8091170" y="581660"/>
                    <a:pt x="7574280" y="670560"/>
                  </a:cubicBezTo>
                  <a:cubicBezTo>
                    <a:pt x="7057390" y="759460"/>
                    <a:pt x="6531610" y="825500"/>
                    <a:pt x="6012180" y="861060"/>
                  </a:cubicBezTo>
                  <a:cubicBezTo>
                    <a:pt x="5492750" y="896620"/>
                    <a:pt x="4977130" y="905510"/>
                    <a:pt x="4457700" y="883920"/>
                  </a:cubicBezTo>
                  <a:cubicBezTo>
                    <a:pt x="3938270" y="862330"/>
                    <a:pt x="3413760" y="807720"/>
                    <a:pt x="2895600" y="731520"/>
                  </a:cubicBezTo>
                  <a:cubicBezTo>
                    <a:pt x="2377440" y="655320"/>
                    <a:pt x="1831340" y="548640"/>
                    <a:pt x="1348740" y="426720"/>
                  </a:cubicBezTo>
                  <a:cubicBezTo>
                    <a:pt x="866140" y="304800"/>
                    <a:pt x="433070" y="152400"/>
                    <a:pt x="0" y="0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Freeform 96"/>
            <p:cNvSpPr/>
            <p:nvPr/>
          </p:nvSpPr>
          <p:spPr>
            <a:xfrm>
              <a:off x="-487680" y="3769995"/>
              <a:ext cx="10370820" cy="872529"/>
            </a:xfrm>
            <a:custGeom>
              <a:avLst/>
              <a:gdLst>
                <a:gd name="connsiteX0" fmla="*/ 10370820 w 10370820"/>
                <a:gd name="connsiteY0" fmla="*/ 0 h 872529"/>
                <a:gd name="connsiteX1" fmla="*/ 9509760 w 10370820"/>
                <a:gd name="connsiteY1" fmla="*/ 281940 h 872529"/>
                <a:gd name="connsiteX2" fmla="*/ 7856220 w 10370820"/>
                <a:gd name="connsiteY2" fmla="*/ 640080 h 872529"/>
                <a:gd name="connsiteX3" fmla="*/ 6202680 w 10370820"/>
                <a:gd name="connsiteY3" fmla="*/ 845820 h 872529"/>
                <a:gd name="connsiteX4" fmla="*/ 4518660 w 10370820"/>
                <a:gd name="connsiteY4" fmla="*/ 853440 h 872529"/>
                <a:gd name="connsiteX5" fmla="*/ 2865120 w 10370820"/>
                <a:gd name="connsiteY5" fmla="*/ 693420 h 872529"/>
                <a:gd name="connsiteX6" fmla="*/ 1211580 w 10370820"/>
                <a:gd name="connsiteY6" fmla="*/ 358140 h 872529"/>
                <a:gd name="connsiteX7" fmla="*/ 0 w 10370820"/>
                <a:gd name="connsiteY7" fmla="*/ 7620 h 872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370820" h="872529">
                  <a:moveTo>
                    <a:pt x="10370820" y="0"/>
                  </a:moveTo>
                  <a:cubicBezTo>
                    <a:pt x="10149840" y="87630"/>
                    <a:pt x="9928860" y="175260"/>
                    <a:pt x="9509760" y="281940"/>
                  </a:cubicBezTo>
                  <a:cubicBezTo>
                    <a:pt x="9090660" y="388620"/>
                    <a:pt x="8407400" y="546100"/>
                    <a:pt x="7856220" y="640080"/>
                  </a:cubicBezTo>
                  <a:cubicBezTo>
                    <a:pt x="7305040" y="734060"/>
                    <a:pt x="6758940" y="810260"/>
                    <a:pt x="6202680" y="845820"/>
                  </a:cubicBezTo>
                  <a:cubicBezTo>
                    <a:pt x="5646420" y="881380"/>
                    <a:pt x="5074920" y="878840"/>
                    <a:pt x="4518660" y="853440"/>
                  </a:cubicBezTo>
                  <a:cubicBezTo>
                    <a:pt x="3962400" y="828040"/>
                    <a:pt x="3416300" y="775970"/>
                    <a:pt x="2865120" y="693420"/>
                  </a:cubicBezTo>
                  <a:cubicBezTo>
                    <a:pt x="2313940" y="610870"/>
                    <a:pt x="1689100" y="472440"/>
                    <a:pt x="1211580" y="358140"/>
                  </a:cubicBezTo>
                  <a:cubicBezTo>
                    <a:pt x="734060" y="243840"/>
                    <a:pt x="367030" y="125730"/>
                    <a:pt x="0" y="7620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Freeform 97"/>
            <p:cNvSpPr/>
            <p:nvPr/>
          </p:nvSpPr>
          <p:spPr>
            <a:xfrm>
              <a:off x="-571677" y="4829027"/>
              <a:ext cx="10508157" cy="843495"/>
            </a:xfrm>
            <a:custGeom>
              <a:avLst/>
              <a:gdLst>
                <a:gd name="connsiteX0" fmla="*/ 177 w 10508157"/>
                <a:gd name="connsiteY0" fmla="*/ 148 h 843495"/>
                <a:gd name="connsiteX1" fmla="*/ 160197 w 10508157"/>
                <a:gd name="connsiteY1" fmla="*/ 45868 h 843495"/>
                <a:gd name="connsiteX2" fmla="*/ 1036497 w 10508157"/>
                <a:gd name="connsiteY2" fmla="*/ 312568 h 843495"/>
                <a:gd name="connsiteX3" fmla="*/ 2789097 w 10508157"/>
                <a:gd name="connsiteY3" fmla="*/ 663088 h 843495"/>
                <a:gd name="connsiteX4" fmla="*/ 4595037 w 10508157"/>
                <a:gd name="connsiteY4" fmla="*/ 830728 h 843495"/>
                <a:gd name="connsiteX5" fmla="*/ 6355257 w 10508157"/>
                <a:gd name="connsiteY5" fmla="*/ 807868 h 843495"/>
                <a:gd name="connsiteX6" fmla="*/ 8130717 w 10508157"/>
                <a:gd name="connsiteY6" fmla="*/ 617368 h 843495"/>
                <a:gd name="connsiteX7" fmla="*/ 9860457 w 10508157"/>
                <a:gd name="connsiteY7" fmla="*/ 198268 h 843495"/>
                <a:gd name="connsiteX8" fmla="*/ 10508157 w 10508157"/>
                <a:gd name="connsiteY8" fmla="*/ 15388 h 843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8157" h="843495">
                  <a:moveTo>
                    <a:pt x="177" y="148"/>
                  </a:moveTo>
                  <a:cubicBezTo>
                    <a:pt x="-6173" y="-3027"/>
                    <a:pt x="160197" y="45868"/>
                    <a:pt x="160197" y="45868"/>
                  </a:cubicBezTo>
                  <a:cubicBezTo>
                    <a:pt x="332917" y="97938"/>
                    <a:pt x="598347" y="209698"/>
                    <a:pt x="1036497" y="312568"/>
                  </a:cubicBezTo>
                  <a:cubicBezTo>
                    <a:pt x="1474647" y="415438"/>
                    <a:pt x="2196007" y="576728"/>
                    <a:pt x="2789097" y="663088"/>
                  </a:cubicBezTo>
                  <a:cubicBezTo>
                    <a:pt x="3382187" y="749448"/>
                    <a:pt x="4000677" y="806598"/>
                    <a:pt x="4595037" y="830728"/>
                  </a:cubicBezTo>
                  <a:cubicBezTo>
                    <a:pt x="5189397" y="854858"/>
                    <a:pt x="5765977" y="843428"/>
                    <a:pt x="6355257" y="807868"/>
                  </a:cubicBezTo>
                  <a:cubicBezTo>
                    <a:pt x="6944537" y="772308"/>
                    <a:pt x="7546517" y="718968"/>
                    <a:pt x="8130717" y="617368"/>
                  </a:cubicBezTo>
                  <a:cubicBezTo>
                    <a:pt x="8714917" y="515768"/>
                    <a:pt x="9464217" y="298598"/>
                    <a:pt x="9860457" y="198268"/>
                  </a:cubicBezTo>
                  <a:cubicBezTo>
                    <a:pt x="10256697" y="97938"/>
                    <a:pt x="10382427" y="56663"/>
                    <a:pt x="10508157" y="15388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>
              <a:off x="-807720" y="5835015"/>
              <a:ext cx="10706100" cy="854006"/>
            </a:xfrm>
            <a:custGeom>
              <a:avLst/>
              <a:gdLst>
                <a:gd name="connsiteX0" fmla="*/ 10706100 w 10706100"/>
                <a:gd name="connsiteY0" fmla="*/ 91440 h 854006"/>
                <a:gd name="connsiteX1" fmla="*/ 10393680 w 10706100"/>
                <a:gd name="connsiteY1" fmla="*/ 182880 h 854006"/>
                <a:gd name="connsiteX2" fmla="*/ 9464040 w 10706100"/>
                <a:gd name="connsiteY2" fmla="*/ 419100 h 854006"/>
                <a:gd name="connsiteX3" fmla="*/ 7589520 w 10706100"/>
                <a:gd name="connsiteY3" fmla="*/ 739140 h 854006"/>
                <a:gd name="connsiteX4" fmla="*/ 5715000 w 10706100"/>
                <a:gd name="connsiteY4" fmla="*/ 853440 h 854006"/>
                <a:gd name="connsiteX5" fmla="*/ 3817620 w 10706100"/>
                <a:gd name="connsiteY5" fmla="*/ 769620 h 854006"/>
                <a:gd name="connsiteX6" fmla="*/ 1935480 w 10706100"/>
                <a:gd name="connsiteY6" fmla="*/ 495300 h 854006"/>
                <a:gd name="connsiteX7" fmla="*/ 1028700 w 10706100"/>
                <a:gd name="connsiteY7" fmla="*/ 297180 h 854006"/>
                <a:gd name="connsiteX8" fmla="*/ 594360 w 10706100"/>
                <a:gd name="connsiteY8" fmla="*/ 175260 h 854006"/>
                <a:gd name="connsiteX9" fmla="*/ 0 w 10706100"/>
                <a:gd name="connsiteY9" fmla="*/ 0 h 85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706100" h="854006">
                  <a:moveTo>
                    <a:pt x="10706100" y="91440"/>
                  </a:moveTo>
                  <a:cubicBezTo>
                    <a:pt x="10653395" y="109855"/>
                    <a:pt x="10393680" y="182880"/>
                    <a:pt x="10393680" y="182880"/>
                  </a:cubicBezTo>
                  <a:cubicBezTo>
                    <a:pt x="10186670" y="237490"/>
                    <a:pt x="9931400" y="326390"/>
                    <a:pt x="9464040" y="419100"/>
                  </a:cubicBezTo>
                  <a:cubicBezTo>
                    <a:pt x="8996680" y="511810"/>
                    <a:pt x="8214360" y="666750"/>
                    <a:pt x="7589520" y="739140"/>
                  </a:cubicBezTo>
                  <a:cubicBezTo>
                    <a:pt x="6964680" y="811530"/>
                    <a:pt x="6343650" y="848360"/>
                    <a:pt x="5715000" y="853440"/>
                  </a:cubicBezTo>
                  <a:cubicBezTo>
                    <a:pt x="5086350" y="858520"/>
                    <a:pt x="4447540" y="829310"/>
                    <a:pt x="3817620" y="769620"/>
                  </a:cubicBezTo>
                  <a:cubicBezTo>
                    <a:pt x="3187700" y="709930"/>
                    <a:pt x="2400300" y="574040"/>
                    <a:pt x="1935480" y="495300"/>
                  </a:cubicBezTo>
                  <a:cubicBezTo>
                    <a:pt x="1470660" y="416560"/>
                    <a:pt x="1252220" y="350520"/>
                    <a:pt x="1028700" y="297180"/>
                  </a:cubicBezTo>
                  <a:cubicBezTo>
                    <a:pt x="805180" y="243840"/>
                    <a:pt x="594360" y="175260"/>
                    <a:pt x="594360" y="175260"/>
                  </a:cubicBez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5" name="TextBox 104"/>
          <p:cNvSpPr txBox="1"/>
          <p:nvPr/>
        </p:nvSpPr>
        <p:spPr>
          <a:xfrm>
            <a:off x="0" y="1"/>
            <a:ext cx="9144000" cy="6373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32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ITRF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– constant frame, rotating plate</a:t>
            </a:r>
          </a:p>
        </p:txBody>
      </p:sp>
    </p:spTree>
    <p:extLst>
      <p:ext uri="{BB962C8B-B14F-4D97-AF65-F5344CB8AC3E}">
        <p14:creationId xmlns:p14="http://schemas.microsoft.com/office/powerpoint/2010/main" val="3468236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849368" y="602007"/>
            <a:ext cx="10785848" cy="23092412"/>
            <a:chOff x="-849368" y="602007"/>
            <a:chExt cx="10785848" cy="23092412"/>
          </a:xfrm>
        </p:grpSpPr>
        <p:grpSp>
          <p:nvGrpSpPr>
            <p:cNvPr id="4" name="Group 3"/>
            <p:cNvGrpSpPr/>
            <p:nvPr/>
          </p:nvGrpSpPr>
          <p:grpSpPr>
            <a:xfrm>
              <a:off x="-415691" y="1152105"/>
              <a:ext cx="10286766" cy="22542314"/>
              <a:chOff x="-415691" y="1152105"/>
              <a:chExt cx="10286766" cy="22542314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2" cstate="screen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187325" y="1152105"/>
                <a:ext cx="10058400" cy="5600916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2" cstate="screen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>
                <a:off x="-415691" y="18093503"/>
                <a:ext cx="10058400" cy="5600916"/>
              </a:xfrm>
              <a:prstGeom prst="rect">
                <a:avLst/>
              </a:prstGeom>
            </p:spPr>
          </p:pic>
        </p:grpSp>
        <p:cxnSp>
          <p:nvCxnSpPr>
            <p:cNvPr id="12" name="Straight Connector 11"/>
            <p:cNvCxnSpPr/>
            <p:nvPr/>
          </p:nvCxnSpPr>
          <p:spPr>
            <a:xfrm flipH="1">
              <a:off x="79920" y="759213"/>
              <a:ext cx="1515511" cy="588352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1034643" y="786335"/>
              <a:ext cx="1245139" cy="60469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2021967" y="789613"/>
              <a:ext cx="893534" cy="612061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2983161" y="789613"/>
              <a:ext cx="579195" cy="612061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3908904" y="789613"/>
              <a:ext cx="292060" cy="63259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4834484" y="759213"/>
              <a:ext cx="78035" cy="633929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5481224" y="759213"/>
              <a:ext cx="372456" cy="615101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6119947" y="789613"/>
              <a:ext cx="717439" cy="623522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748858" y="759213"/>
              <a:ext cx="1099742" cy="629602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7446546" y="789613"/>
              <a:ext cx="1389378" cy="623522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8124369" y="786335"/>
              <a:ext cx="1735839" cy="623850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8808720" y="790575"/>
              <a:ext cx="1051488" cy="314397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H="1">
              <a:off x="-849368" y="789613"/>
              <a:ext cx="1760447" cy="540163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Freeform 88"/>
            <p:cNvSpPr/>
            <p:nvPr/>
          </p:nvSpPr>
          <p:spPr>
            <a:xfrm>
              <a:off x="-160020" y="602007"/>
              <a:ext cx="9475470" cy="942200"/>
            </a:xfrm>
            <a:custGeom>
              <a:avLst/>
              <a:gdLst>
                <a:gd name="connsiteX0" fmla="*/ 8930640 w 8930640"/>
                <a:gd name="connsiteY0" fmla="*/ 45720 h 829832"/>
                <a:gd name="connsiteX1" fmla="*/ 8023860 w 8930640"/>
                <a:gd name="connsiteY1" fmla="*/ 365760 h 829832"/>
                <a:gd name="connsiteX2" fmla="*/ 6705600 w 8930640"/>
                <a:gd name="connsiteY2" fmla="*/ 647700 h 829832"/>
                <a:gd name="connsiteX3" fmla="*/ 5364480 w 8930640"/>
                <a:gd name="connsiteY3" fmla="*/ 792480 h 829832"/>
                <a:gd name="connsiteX4" fmla="*/ 4000500 w 8930640"/>
                <a:gd name="connsiteY4" fmla="*/ 822960 h 829832"/>
                <a:gd name="connsiteX5" fmla="*/ 2667000 w 8930640"/>
                <a:gd name="connsiteY5" fmla="*/ 685800 h 829832"/>
                <a:gd name="connsiteX6" fmla="*/ 1348740 w 8930640"/>
                <a:gd name="connsiteY6" fmla="*/ 411480 h 829832"/>
                <a:gd name="connsiteX7" fmla="*/ 0 w 8930640"/>
                <a:gd name="connsiteY7" fmla="*/ 0 h 829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30640" h="829832">
                  <a:moveTo>
                    <a:pt x="8930640" y="45720"/>
                  </a:moveTo>
                  <a:cubicBezTo>
                    <a:pt x="8662670" y="155575"/>
                    <a:pt x="8394700" y="265430"/>
                    <a:pt x="8023860" y="365760"/>
                  </a:cubicBezTo>
                  <a:cubicBezTo>
                    <a:pt x="7653020" y="466090"/>
                    <a:pt x="7148830" y="576580"/>
                    <a:pt x="6705600" y="647700"/>
                  </a:cubicBezTo>
                  <a:cubicBezTo>
                    <a:pt x="6262370" y="718820"/>
                    <a:pt x="5815330" y="763270"/>
                    <a:pt x="5364480" y="792480"/>
                  </a:cubicBezTo>
                  <a:cubicBezTo>
                    <a:pt x="4913630" y="821690"/>
                    <a:pt x="4450080" y="840740"/>
                    <a:pt x="4000500" y="822960"/>
                  </a:cubicBezTo>
                  <a:cubicBezTo>
                    <a:pt x="3550920" y="805180"/>
                    <a:pt x="3108960" y="754380"/>
                    <a:pt x="2667000" y="685800"/>
                  </a:cubicBezTo>
                  <a:cubicBezTo>
                    <a:pt x="2225040" y="617220"/>
                    <a:pt x="1793240" y="525780"/>
                    <a:pt x="1348740" y="411480"/>
                  </a:cubicBezTo>
                  <a:cubicBezTo>
                    <a:pt x="904240" y="297180"/>
                    <a:pt x="120650" y="55880"/>
                    <a:pt x="0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Freeform 94"/>
            <p:cNvSpPr/>
            <p:nvPr/>
          </p:nvSpPr>
          <p:spPr>
            <a:xfrm>
              <a:off x="-160020" y="1682115"/>
              <a:ext cx="9547059" cy="876459"/>
            </a:xfrm>
            <a:custGeom>
              <a:avLst/>
              <a:gdLst>
                <a:gd name="connsiteX0" fmla="*/ 0 w 9547059"/>
                <a:gd name="connsiteY0" fmla="*/ 0 h 876459"/>
                <a:gd name="connsiteX1" fmla="*/ 708660 w 9547059"/>
                <a:gd name="connsiteY1" fmla="*/ 243840 h 876459"/>
                <a:gd name="connsiteX2" fmla="*/ 2133600 w 9547059"/>
                <a:gd name="connsiteY2" fmla="*/ 617220 h 876459"/>
                <a:gd name="connsiteX3" fmla="*/ 3566160 w 9547059"/>
                <a:gd name="connsiteY3" fmla="*/ 807720 h 876459"/>
                <a:gd name="connsiteX4" fmla="*/ 5029200 w 9547059"/>
                <a:gd name="connsiteY4" fmla="*/ 876300 h 876459"/>
                <a:gd name="connsiteX5" fmla="*/ 6477000 w 9547059"/>
                <a:gd name="connsiteY5" fmla="*/ 792480 h 876459"/>
                <a:gd name="connsiteX6" fmla="*/ 7932420 w 9547059"/>
                <a:gd name="connsiteY6" fmla="*/ 556260 h 876459"/>
                <a:gd name="connsiteX7" fmla="*/ 9334500 w 9547059"/>
                <a:gd name="connsiteY7" fmla="*/ 152400 h 876459"/>
                <a:gd name="connsiteX8" fmla="*/ 9517380 w 9547059"/>
                <a:gd name="connsiteY8" fmla="*/ 91440 h 876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47059" h="876459">
                  <a:moveTo>
                    <a:pt x="0" y="0"/>
                  </a:moveTo>
                  <a:cubicBezTo>
                    <a:pt x="176530" y="70485"/>
                    <a:pt x="353060" y="140970"/>
                    <a:pt x="708660" y="243840"/>
                  </a:cubicBezTo>
                  <a:cubicBezTo>
                    <a:pt x="1064260" y="346710"/>
                    <a:pt x="1657350" y="523240"/>
                    <a:pt x="2133600" y="617220"/>
                  </a:cubicBezTo>
                  <a:cubicBezTo>
                    <a:pt x="2609850" y="711200"/>
                    <a:pt x="3083560" y="764540"/>
                    <a:pt x="3566160" y="807720"/>
                  </a:cubicBezTo>
                  <a:cubicBezTo>
                    <a:pt x="4048760" y="850900"/>
                    <a:pt x="4544060" y="878840"/>
                    <a:pt x="5029200" y="876300"/>
                  </a:cubicBezTo>
                  <a:cubicBezTo>
                    <a:pt x="5514340" y="873760"/>
                    <a:pt x="5993130" y="845820"/>
                    <a:pt x="6477000" y="792480"/>
                  </a:cubicBezTo>
                  <a:cubicBezTo>
                    <a:pt x="6960870" y="739140"/>
                    <a:pt x="7456170" y="662940"/>
                    <a:pt x="7932420" y="556260"/>
                  </a:cubicBezTo>
                  <a:cubicBezTo>
                    <a:pt x="8408670" y="449580"/>
                    <a:pt x="9070340" y="229870"/>
                    <a:pt x="9334500" y="152400"/>
                  </a:cubicBezTo>
                  <a:cubicBezTo>
                    <a:pt x="9598660" y="74930"/>
                    <a:pt x="9558020" y="83185"/>
                    <a:pt x="9517380" y="9144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Freeform 95"/>
            <p:cNvSpPr/>
            <p:nvPr/>
          </p:nvSpPr>
          <p:spPr>
            <a:xfrm>
              <a:off x="-373380" y="2710815"/>
              <a:ext cx="10035540" cy="895564"/>
            </a:xfrm>
            <a:custGeom>
              <a:avLst/>
              <a:gdLst>
                <a:gd name="connsiteX0" fmla="*/ 10035540 w 10035540"/>
                <a:gd name="connsiteY0" fmla="*/ 45720 h 895564"/>
                <a:gd name="connsiteX1" fmla="*/ 9852660 w 10035540"/>
                <a:gd name="connsiteY1" fmla="*/ 114300 h 895564"/>
                <a:gd name="connsiteX2" fmla="*/ 9113520 w 10035540"/>
                <a:gd name="connsiteY2" fmla="*/ 327660 h 895564"/>
                <a:gd name="connsiteX3" fmla="*/ 7574280 w 10035540"/>
                <a:gd name="connsiteY3" fmla="*/ 670560 h 895564"/>
                <a:gd name="connsiteX4" fmla="*/ 6012180 w 10035540"/>
                <a:gd name="connsiteY4" fmla="*/ 861060 h 895564"/>
                <a:gd name="connsiteX5" fmla="*/ 4457700 w 10035540"/>
                <a:gd name="connsiteY5" fmla="*/ 883920 h 895564"/>
                <a:gd name="connsiteX6" fmla="*/ 2895600 w 10035540"/>
                <a:gd name="connsiteY6" fmla="*/ 731520 h 895564"/>
                <a:gd name="connsiteX7" fmla="*/ 1348740 w 10035540"/>
                <a:gd name="connsiteY7" fmla="*/ 426720 h 895564"/>
                <a:gd name="connsiteX8" fmla="*/ 0 w 10035540"/>
                <a:gd name="connsiteY8" fmla="*/ 0 h 895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35540" h="895564">
                  <a:moveTo>
                    <a:pt x="10035540" y="45720"/>
                  </a:moveTo>
                  <a:cubicBezTo>
                    <a:pt x="10020935" y="56515"/>
                    <a:pt x="10006330" y="67310"/>
                    <a:pt x="9852660" y="114300"/>
                  </a:cubicBezTo>
                  <a:cubicBezTo>
                    <a:pt x="9698990" y="161290"/>
                    <a:pt x="9493250" y="234950"/>
                    <a:pt x="9113520" y="327660"/>
                  </a:cubicBezTo>
                  <a:cubicBezTo>
                    <a:pt x="8733790" y="420370"/>
                    <a:pt x="8091170" y="581660"/>
                    <a:pt x="7574280" y="670560"/>
                  </a:cubicBezTo>
                  <a:cubicBezTo>
                    <a:pt x="7057390" y="759460"/>
                    <a:pt x="6531610" y="825500"/>
                    <a:pt x="6012180" y="861060"/>
                  </a:cubicBezTo>
                  <a:cubicBezTo>
                    <a:pt x="5492750" y="896620"/>
                    <a:pt x="4977130" y="905510"/>
                    <a:pt x="4457700" y="883920"/>
                  </a:cubicBezTo>
                  <a:cubicBezTo>
                    <a:pt x="3938270" y="862330"/>
                    <a:pt x="3413760" y="807720"/>
                    <a:pt x="2895600" y="731520"/>
                  </a:cubicBezTo>
                  <a:cubicBezTo>
                    <a:pt x="2377440" y="655320"/>
                    <a:pt x="1831340" y="548640"/>
                    <a:pt x="1348740" y="426720"/>
                  </a:cubicBezTo>
                  <a:cubicBezTo>
                    <a:pt x="866140" y="304800"/>
                    <a:pt x="433070" y="152400"/>
                    <a:pt x="0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Freeform 96"/>
            <p:cNvSpPr/>
            <p:nvPr/>
          </p:nvSpPr>
          <p:spPr>
            <a:xfrm>
              <a:off x="-487680" y="3769995"/>
              <a:ext cx="10370820" cy="872529"/>
            </a:xfrm>
            <a:custGeom>
              <a:avLst/>
              <a:gdLst>
                <a:gd name="connsiteX0" fmla="*/ 10370820 w 10370820"/>
                <a:gd name="connsiteY0" fmla="*/ 0 h 872529"/>
                <a:gd name="connsiteX1" fmla="*/ 9509760 w 10370820"/>
                <a:gd name="connsiteY1" fmla="*/ 281940 h 872529"/>
                <a:gd name="connsiteX2" fmla="*/ 7856220 w 10370820"/>
                <a:gd name="connsiteY2" fmla="*/ 640080 h 872529"/>
                <a:gd name="connsiteX3" fmla="*/ 6202680 w 10370820"/>
                <a:gd name="connsiteY3" fmla="*/ 845820 h 872529"/>
                <a:gd name="connsiteX4" fmla="*/ 4518660 w 10370820"/>
                <a:gd name="connsiteY4" fmla="*/ 853440 h 872529"/>
                <a:gd name="connsiteX5" fmla="*/ 2865120 w 10370820"/>
                <a:gd name="connsiteY5" fmla="*/ 693420 h 872529"/>
                <a:gd name="connsiteX6" fmla="*/ 1211580 w 10370820"/>
                <a:gd name="connsiteY6" fmla="*/ 358140 h 872529"/>
                <a:gd name="connsiteX7" fmla="*/ 0 w 10370820"/>
                <a:gd name="connsiteY7" fmla="*/ 7620 h 872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370820" h="872529">
                  <a:moveTo>
                    <a:pt x="10370820" y="0"/>
                  </a:moveTo>
                  <a:cubicBezTo>
                    <a:pt x="10149840" y="87630"/>
                    <a:pt x="9928860" y="175260"/>
                    <a:pt x="9509760" y="281940"/>
                  </a:cubicBezTo>
                  <a:cubicBezTo>
                    <a:pt x="9090660" y="388620"/>
                    <a:pt x="8407400" y="546100"/>
                    <a:pt x="7856220" y="640080"/>
                  </a:cubicBezTo>
                  <a:cubicBezTo>
                    <a:pt x="7305040" y="734060"/>
                    <a:pt x="6758940" y="810260"/>
                    <a:pt x="6202680" y="845820"/>
                  </a:cubicBezTo>
                  <a:cubicBezTo>
                    <a:pt x="5646420" y="881380"/>
                    <a:pt x="5074920" y="878840"/>
                    <a:pt x="4518660" y="853440"/>
                  </a:cubicBezTo>
                  <a:cubicBezTo>
                    <a:pt x="3962400" y="828040"/>
                    <a:pt x="3416300" y="775970"/>
                    <a:pt x="2865120" y="693420"/>
                  </a:cubicBezTo>
                  <a:cubicBezTo>
                    <a:pt x="2313940" y="610870"/>
                    <a:pt x="1689100" y="472440"/>
                    <a:pt x="1211580" y="358140"/>
                  </a:cubicBezTo>
                  <a:cubicBezTo>
                    <a:pt x="734060" y="243840"/>
                    <a:pt x="367030" y="125730"/>
                    <a:pt x="0" y="762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Freeform 97"/>
            <p:cNvSpPr/>
            <p:nvPr/>
          </p:nvSpPr>
          <p:spPr>
            <a:xfrm>
              <a:off x="-571677" y="4829027"/>
              <a:ext cx="10508157" cy="843495"/>
            </a:xfrm>
            <a:custGeom>
              <a:avLst/>
              <a:gdLst>
                <a:gd name="connsiteX0" fmla="*/ 177 w 10508157"/>
                <a:gd name="connsiteY0" fmla="*/ 148 h 843495"/>
                <a:gd name="connsiteX1" fmla="*/ 160197 w 10508157"/>
                <a:gd name="connsiteY1" fmla="*/ 45868 h 843495"/>
                <a:gd name="connsiteX2" fmla="*/ 1036497 w 10508157"/>
                <a:gd name="connsiteY2" fmla="*/ 312568 h 843495"/>
                <a:gd name="connsiteX3" fmla="*/ 2789097 w 10508157"/>
                <a:gd name="connsiteY3" fmla="*/ 663088 h 843495"/>
                <a:gd name="connsiteX4" fmla="*/ 4595037 w 10508157"/>
                <a:gd name="connsiteY4" fmla="*/ 830728 h 843495"/>
                <a:gd name="connsiteX5" fmla="*/ 6355257 w 10508157"/>
                <a:gd name="connsiteY5" fmla="*/ 807868 h 843495"/>
                <a:gd name="connsiteX6" fmla="*/ 8130717 w 10508157"/>
                <a:gd name="connsiteY6" fmla="*/ 617368 h 843495"/>
                <a:gd name="connsiteX7" fmla="*/ 9860457 w 10508157"/>
                <a:gd name="connsiteY7" fmla="*/ 198268 h 843495"/>
                <a:gd name="connsiteX8" fmla="*/ 10508157 w 10508157"/>
                <a:gd name="connsiteY8" fmla="*/ 15388 h 843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8157" h="843495">
                  <a:moveTo>
                    <a:pt x="177" y="148"/>
                  </a:moveTo>
                  <a:cubicBezTo>
                    <a:pt x="-6173" y="-3027"/>
                    <a:pt x="160197" y="45868"/>
                    <a:pt x="160197" y="45868"/>
                  </a:cubicBezTo>
                  <a:cubicBezTo>
                    <a:pt x="332917" y="97938"/>
                    <a:pt x="598347" y="209698"/>
                    <a:pt x="1036497" y="312568"/>
                  </a:cubicBezTo>
                  <a:cubicBezTo>
                    <a:pt x="1474647" y="415438"/>
                    <a:pt x="2196007" y="576728"/>
                    <a:pt x="2789097" y="663088"/>
                  </a:cubicBezTo>
                  <a:cubicBezTo>
                    <a:pt x="3382187" y="749448"/>
                    <a:pt x="4000677" y="806598"/>
                    <a:pt x="4595037" y="830728"/>
                  </a:cubicBezTo>
                  <a:cubicBezTo>
                    <a:pt x="5189397" y="854858"/>
                    <a:pt x="5765977" y="843428"/>
                    <a:pt x="6355257" y="807868"/>
                  </a:cubicBezTo>
                  <a:cubicBezTo>
                    <a:pt x="6944537" y="772308"/>
                    <a:pt x="7546517" y="718968"/>
                    <a:pt x="8130717" y="617368"/>
                  </a:cubicBezTo>
                  <a:cubicBezTo>
                    <a:pt x="8714917" y="515768"/>
                    <a:pt x="9464217" y="298598"/>
                    <a:pt x="9860457" y="198268"/>
                  </a:cubicBezTo>
                  <a:cubicBezTo>
                    <a:pt x="10256697" y="97938"/>
                    <a:pt x="10382427" y="56663"/>
                    <a:pt x="10508157" y="15388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>
              <a:off x="-807720" y="5835015"/>
              <a:ext cx="10706100" cy="854006"/>
            </a:xfrm>
            <a:custGeom>
              <a:avLst/>
              <a:gdLst>
                <a:gd name="connsiteX0" fmla="*/ 10706100 w 10706100"/>
                <a:gd name="connsiteY0" fmla="*/ 91440 h 854006"/>
                <a:gd name="connsiteX1" fmla="*/ 10393680 w 10706100"/>
                <a:gd name="connsiteY1" fmla="*/ 182880 h 854006"/>
                <a:gd name="connsiteX2" fmla="*/ 9464040 w 10706100"/>
                <a:gd name="connsiteY2" fmla="*/ 419100 h 854006"/>
                <a:gd name="connsiteX3" fmla="*/ 7589520 w 10706100"/>
                <a:gd name="connsiteY3" fmla="*/ 739140 h 854006"/>
                <a:gd name="connsiteX4" fmla="*/ 5715000 w 10706100"/>
                <a:gd name="connsiteY4" fmla="*/ 853440 h 854006"/>
                <a:gd name="connsiteX5" fmla="*/ 3817620 w 10706100"/>
                <a:gd name="connsiteY5" fmla="*/ 769620 h 854006"/>
                <a:gd name="connsiteX6" fmla="*/ 1935480 w 10706100"/>
                <a:gd name="connsiteY6" fmla="*/ 495300 h 854006"/>
                <a:gd name="connsiteX7" fmla="*/ 1028700 w 10706100"/>
                <a:gd name="connsiteY7" fmla="*/ 297180 h 854006"/>
                <a:gd name="connsiteX8" fmla="*/ 594360 w 10706100"/>
                <a:gd name="connsiteY8" fmla="*/ 175260 h 854006"/>
                <a:gd name="connsiteX9" fmla="*/ 0 w 10706100"/>
                <a:gd name="connsiteY9" fmla="*/ 0 h 85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706100" h="854006">
                  <a:moveTo>
                    <a:pt x="10706100" y="91440"/>
                  </a:moveTo>
                  <a:cubicBezTo>
                    <a:pt x="10653395" y="109855"/>
                    <a:pt x="10393680" y="182880"/>
                    <a:pt x="10393680" y="182880"/>
                  </a:cubicBezTo>
                  <a:cubicBezTo>
                    <a:pt x="10186670" y="237490"/>
                    <a:pt x="9931400" y="326390"/>
                    <a:pt x="9464040" y="419100"/>
                  </a:cubicBezTo>
                  <a:cubicBezTo>
                    <a:pt x="8996680" y="511810"/>
                    <a:pt x="8214360" y="666750"/>
                    <a:pt x="7589520" y="739140"/>
                  </a:cubicBezTo>
                  <a:cubicBezTo>
                    <a:pt x="6964680" y="811530"/>
                    <a:pt x="6343650" y="848360"/>
                    <a:pt x="5715000" y="853440"/>
                  </a:cubicBezTo>
                  <a:cubicBezTo>
                    <a:pt x="5086350" y="858520"/>
                    <a:pt x="4447540" y="829310"/>
                    <a:pt x="3817620" y="769620"/>
                  </a:cubicBezTo>
                  <a:cubicBezTo>
                    <a:pt x="3187700" y="709930"/>
                    <a:pt x="2400300" y="574040"/>
                    <a:pt x="1935480" y="495300"/>
                  </a:cubicBezTo>
                  <a:cubicBezTo>
                    <a:pt x="1470660" y="416560"/>
                    <a:pt x="1252220" y="350520"/>
                    <a:pt x="1028700" y="297180"/>
                  </a:cubicBezTo>
                  <a:cubicBezTo>
                    <a:pt x="805180" y="243840"/>
                    <a:pt x="594360" y="175260"/>
                    <a:pt x="594360" y="175260"/>
                  </a:cubicBez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5" name="TextBox 104"/>
          <p:cNvSpPr txBox="1"/>
          <p:nvPr/>
        </p:nvSpPr>
        <p:spPr>
          <a:xfrm>
            <a:off x="0" y="1"/>
            <a:ext cx="9144000" cy="6373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NATRF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– rotating frame, 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constant with 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plate</a:t>
            </a:r>
          </a:p>
        </p:txBody>
      </p:sp>
      <p:sp>
        <p:nvSpPr>
          <p:cNvPr id="26" name="object 2"/>
          <p:cNvSpPr txBox="1">
            <a:spLocks noGrp="1"/>
          </p:cNvSpPr>
          <p:nvPr>
            <p:ph type="title"/>
          </p:nvPr>
        </p:nvSpPr>
        <p:spPr>
          <a:xfrm>
            <a:off x="2773078" y="562954"/>
            <a:ext cx="3547130" cy="75490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6087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27"/>
              </a:spcBef>
            </a:pPr>
            <a:r>
              <a:rPr lang="en-US" sz="4800" spc="-13" dirty="0" smtClean="0">
                <a:latin typeface="Cambria" panose="02040503050406030204" pitchFamily="18" charset="0"/>
                <a:cs typeface="Calibri"/>
              </a:rPr>
              <a:t>“Plate-Fixed</a:t>
            </a:r>
            <a:r>
              <a:rPr lang="en-US" sz="4800" spc="-13" dirty="0">
                <a:latin typeface="Cambria" panose="02040503050406030204" pitchFamily="18" charset="0"/>
                <a:cs typeface="Calibri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6398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/>
          <p:cNvGrpSpPr/>
          <p:nvPr/>
        </p:nvGrpSpPr>
        <p:grpSpPr>
          <a:xfrm>
            <a:off x="-849368" y="602007"/>
            <a:ext cx="10785848" cy="23092412"/>
            <a:chOff x="-849368" y="602007"/>
            <a:chExt cx="10785848" cy="2309241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40FAA5C-B762-4CB0-9D29-8BEBDA835F9C}"/>
                </a:ext>
              </a:extLst>
            </p:cNvPr>
            <p:cNvGrpSpPr/>
            <p:nvPr/>
          </p:nvGrpSpPr>
          <p:grpSpPr>
            <a:xfrm>
              <a:off x="-849368" y="602007"/>
              <a:ext cx="10785848" cy="23092412"/>
              <a:chOff x="-849368" y="602007"/>
              <a:chExt cx="10785848" cy="23092412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6EEC80D5-AED2-4F5E-A850-19C708E72E79}"/>
                  </a:ext>
                </a:extLst>
              </p:cNvPr>
              <p:cNvGrpSpPr/>
              <p:nvPr/>
            </p:nvGrpSpPr>
            <p:grpSpPr>
              <a:xfrm>
                <a:off x="-415691" y="1152105"/>
                <a:ext cx="10286766" cy="22542314"/>
                <a:chOff x="-415691" y="1152105"/>
                <a:chExt cx="10286766" cy="22542314"/>
              </a:xfrm>
            </p:grpSpPr>
            <p:pic>
              <p:nvPicPr>
                <p:cNvPr id="25" name="Picture 24">
                  <a:extLst>
                    <a:ext uri="{FF2B5EF4-FFF2-40B4-BE49-F238E27FC236}">
                      <a16:creationId xmlns:a16="http://schemas.microsoft.com/office/drawing/2014/main" id="{99DB4685-4BE3-44B2-9A42-5E7B4C729B1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screen">
                  <a:clrChange>
                    <a:clrFrom>
                      <a:srgbClr val="000000"/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87325" y="1152105"/>
                  <a:ext cx="10058400" cy="5600916"/>
                </a:xfrm>
                <a:prstGeom prst="rect">
                  <a:avLst/>
                </a:prstGeom>
              </p:spPr>
            </p:pic>
            <p:pic>
              <p:nvPicPr>
                <p:cNvPr id="26" name="Picture 25">
                  <a:extLst>
                    <a:ext uri="{FF2B5EF4-FFF2-40B4-BE49-F238E27FC236}">
                      <a16:creationId xmlns:a16="http://schemas.microsoft.com/office/drawing/2014/main" id="{94AF1668-2116-47EE-B50C-4DB1D54AB3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screen">
                  <a:clrChange>
                    <a:clrFrom>
                      <a:srgbClr val="000000"/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10800000">
                  <a:off x="-415691" y="18093503"/>
                  <a:ext cx="10058400" cy="5600916"/>
                </a:xfrm>
                <a:prstGeom prst="rect">
                  <a:avLst/>
                </a:prstGeom>
              </p:spPr>
            </p:pic>
          </p:grp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C127AD56-817E-42B6-9482-FDA647469FF8}"/>
                  </a:ext>
                </a:extLst>
              </p:cNvPr>
              <p:cNvCxnSpPr/>
              <p:nvPr/>
            </p:nvCxnSpPr>
            <p:spPr>
              <a:xfrm flipH="1">
                <a:off x="79920" y="759213"/>
                <a:ext cx="1515511" cy="5883522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F1218598-0C98-46AB-8882-51E4FE3626FB}"/>
                  </a:ext>
                </a:extLst>
              </p:cNvPr>
              <p:cNvCxnSpPr/>
              <p:nvPr/>
            </p:nvCxnSpPr>
            <p:spPr>
              <a:xfrm flipH="1">
                <a:off x="1034643" y="786335"/>
                <a:ext cx="1245139" cy="604690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A5203577-E8F2-4BB3-A72A-94F0E9705534}"/>
                  </a:ext>
                </a:extLst>
              </p:cNvPr>
              <p:cNvCxnSpPr/>
              <p:nvPr/>
            </p:nvCxnSpPr>
            <p:spPr>
              <a:xfrm flipH="1">
                <a:off x="2021967" y="789613"/>
                <a:ext cx="893534" cy="6120614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1F1CC143-7244-4543-9187-388F40FCE4BE}"/>
                  </a:ext>
                </a:extLst>
              </p:cNvPr>
              <p:cNvCxnSpPr/>
              <p:nvPr/>
            </p:nvCxnSpPr>
            <p:spPr>
              <a:xfrm flipH="1">
                <a:off x="2983161" y="789613"/>
                <a:ext cx="579195" cy="6120614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14833F8C-1225-4F46-9EE9-377CB43F119F}"/>
                  </a:ext>
                </a:extLst>
              </p:cNvPr>
              <p:cNvCxnSpPr/>
              <p:nvPr/>
            </p:nvCxnSpPr>
            <p:spPr>
              <a:xfrm flipH="1">
                <a:off x="3908904" y="789613"/>
                <a:ext cx="292060" cy="632590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AF4A4F93-1BC4-45E2-8A95-6F1F27132F1E}"/>
                  </a:ext>
                </a:extLst>
              </p:cNvPr>
              <p:cNvCxnSpPr/>
              <p:nvPr/>
            </p:nvCxnSpPr>
            <p:spPr>
              <a:xfrm>
                <a:off x="4834484" y="759213"/>
                <a:ext cx="78035" cy="6339293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ADD9C65C-7276-4178-8E95-5A3F0ADD86A7}"/>
                  </a:ext>
                </a:extLst>
              </p:cNvPr>
              <p:cNvCxnSpPr/>
              <p:nvPr/>
            </p:nvCxnSpPr>
            <p:spPr>
              <a:xfrm>
                <a:off x="5481224" y="759213"/>
                <a:ext cx="372456" cy="6151014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8955CC27-2B73-425D-908D-17314D49DB57}"/>
                  </a:ext>
                </a:extLst>
              </p:cNvPr>
              <p:cNvCxnSpPr/>
              <p:nvPr/>
            </p:nvCxnSpPr>
            <p:spPr>
              <a:xfrm>
                <a:off x="6119947" y="789613"/>
                <a:ext cx="717439" cy="6235226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119E9665-4FCA-419D-9B30-46FE080F27D6}"/>
                  </a:ext>
                </a:extLst>
              </p:cNvPr>
              <p:cNvCxnSpPr/>
              <p:nvPr/>
            </p:nvCxnSpPr>
            <p:spPr>
              <a:xfrm>
                <a:off x="6748858" y="759213"/>
                <a:ext cx="1099742" cy="6296026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25DCBA5C-A91E-410E-B9CB-2E13E385AC8F}"/>
                  </a:ext>
                </a:extLst>
              </p:cNvPr>
              <p:cNvCxnSpPr/>
              <p:nvPr/>
            </p:nvCxnSpPr>
            <p:spPr>
              <a:xfrm>
                <a:off x="7446546" y="789613"/>
                <a:ext cx="1389378" cy="6235226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727E39F5-DAF7-426E-888B-FA53CF39F079}"/>
                  </a:ext>
                </a:extLst>
              </p:cNvPr>
              <p:cNvCxnSpPr/>
              <p:nvPr/>
            </p:nvCxnSpPr>
            <p:spPr>
              <a:xfrm>
                <a:off x="8124369" y="786335"/>
                <a:ext cx="1735839" cy="6238504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CA46F113-93A2-4BBD-A364-6C7D2515C3B6}"/>
                  </a:ext>
                </a:extLst>
              </p:cNvPr>
              <p:cNvCxnSpPr/>
              <p:nvPr/>
            </p:nvCxnSpPr>
            <p:spPr>
              <a:xfrm>
                <a:off x="8808720" y="790575"/>
                <a:ext cx="1051488" cy="3143973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652DED6B-503F-457D-AE3D-FAFB415E565F}"/>
                  </a:ext>
                </a:extLst>
              </p:cNvPr>
              <p:cNvCxnSpPr/>
              <p:nvPr/>
            </p:nvCxnSpPr>
            <p:spPr>
              <a:xfrm flipH="1">
                <a:off x="-849368" y="789613"/>
                <a:ext cx="1760447" cy="5401637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Freeform 88">
                <a:extLst>
                  <a:ext uri="{FF2B5EF4-FFF2-40B4-BE49-F238E27FC236}">
                    <a16:creationId xmlns:a16="http://schemas.microsoft.com/office/drawing/2014/main" id="{DCDFFED4-2671-4AEB-809E-D4908FF23AB7}"/>
                  </a:ext>
                </a:extLst>
              </p:cNvPr>
              <p:cNvSpPr/>
              <p:nvPr/>
            </p:nvSpPr>
            <p:spPr>
              <a:xfrm>
                <a:off x="-160020" y="602007"/>
                <a:ext cx="9475470" cy="942200"/>
              </a:xfrm>
              <a:custGeom>
                <a:avLst/>
                <a:gdLst>
                  <a:gd name="connsiteX0" fmla="*/ 8930640 w 8930640"/>
                  <a:gd name="connsiteY0" fmla="*/ 45720 h 829832"/>
                  <a:gd name="connsiteX1" fmla="*/ 8023860 w 8930640"/>
                  <a:gd name="connsiteY1" fmla="*/ 365760 h 829832"/>
                  <a:gd name="connsiteX2" fmla="*/ 6705600 w 8930640"/>
                  <a:gd name="connsiteY2" fmla="*/ 647700 h 829832"/>
                  <a:gd name="connsiteX3" fmla="*/ 5364480 w 8930640"/>
                  <a:gd name="connsiteY3" fmla="*/ 792480 h 829832"/>
                  <a:gd name="connsiteX4" fmla="*/ 4000500 w 8930640"/>
                  <a:gd name="connsiteY4" fmla="*/ 822960 h 829832"/>
                  <a:gd name="connsiteX5" fmla="*/ 2667000 w 8930640"/>
                  <a:gd name="connsiteY5" fmla="*/ 685800 h 829832"/>
                  <a:gd name="connsiteX6" fmla="*/ 1348740 w 8930640"/>
                  <a:gd name="connsiteY6" fmla="*/ 411480 h 829832"/>
                  <a:gd name="connsiteX7" fmla="*/ 0 w 8930640"/>
                  <a:gd name="connsiteY7" fmla="*/ 0 h 829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930640" h="829832">
                    <a:moveTo>
                      <a:pt x="8930640" y="45720"/>
                    </a:moveTo>
                    <a:cubicBezTo>
                      <a:pt x="8662670" y="155575"/>
                      <a:pt x="8394700" y="265430"/>
                      <a:pt x="8023860" y="365760"/>
                    </a:cubicBezTo>
                    <a:cubicBezTo>
                      <a:pt x="7653020" y="466090"/>
                      <a:pt x="7148830" y="576580"/>
                      <a:pt x="6705600" y="647700"/>
                    </a:cubicBezTo>
                    <a:cubicBezTo>
                      <a:pt x="6262370" y="718820"/>
                      <a:pt x="5815330" y="763270"/>
                      <a:pt x="5364480" y="792480"/>
                    </a:cubicBezTo>
                    <a:cubicBezTo>
                      <a:pt x="4913630" y="821690"/>
                      <a:pt x="4450080" y="840740"/>
                      <a:pt x="4000500" y="822960"/>
                    </a:cubicBezTo>
                    <a:cubicBezTo>
                      <a:pt x="3550920" y="805180"/>
                      <a:pt x="3108960" y="754380"/>
                      <a:pt x="2667000" y="685800"/>
                    </a:cubicBezTo>
                    <a:cubicBezTo>
                      <a:pt x="2225040" y="617220"/>
                      <a:pt x="1793240" y="525780"/>
                      <a:pt x="1348740" y="411480"/>
                    </a:cubicBezTo>
                    <a:cubicBezTo>
                      <a:pt x="904240" y="297180"/>
                      <a:pt x="120650" y="55880"/>
                      <a:pt x="0" y="0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20" name="Freeform 94">
                <a:extLst>
                  <a:ext uri="{FF2B5EF4-FFF2-40B4-BE49-F238E27FC236}">
                    <a16:creationId xmlns:a16="http://schemas.microsoft.com/office/drawing/2014/main" id="{DCC407A2-287E-4875-90D4-1F066B5D89BA}"/>
                  </a:ext>
                </a:extLst>
              </p:cNvPr>
              <p:cNvSpPr/>
              <p:nvPr/>
            </p:nvSpPr>
            <p:spPr>
              <a:xfrm>
                <a:off x="-160020" y="1682115"/>
                <a:ext cx="9547059" cy="876459"/>
              </a:xfrm>
              <a:custGeom>
                <a:avLst/>
                <a:gdLst>
                  <a:gd name="connsiteX0" fmla="*/ 0 w 9547059"/>
                  <a:gd name="connsiteY0" fmla="*/ 0 h 876459"/>
                  <a:gd name="connsiteX1" fmla="*/ 708660 w 9547059"/>
                  <a:gd name="connsiteY1" fmla="*/ 243840 h 876459"/>
                  <a:gd name="connsiteX2" fmla="*/ 2133600 w 9547059"/>
                  <a:gd name="connsiteY2" fmla="*/ 617220 h 876459"/>
                  <a:gd name="connsiteX3" fmla="*/ 3566160 w 9547059"/>
                  <a:gd name="connsiteY3" fmla="*/ 807720 h 876459"/>
                  <a:gd name="connsiteX4" fmla="*/ 5029200 w 9547059"/>
                  <a:gd name="connsiteY4" fmla="*/ 876300 h 876459"/>
                  <a:gd name="connsiteX5" fmla="*/ 6477000 w 9547059"/>
                  <a:gd name="connsiteY5" fmla="*/ 792480 h 876459"/>
                  <a:gd name="connsiteX6" fmla="*/ 7932420 w 9547059"/>
                  <a:gd name="connsiteY6" fmla="*/ 556260 h 876459"/>
                  <a:gd name="connsiteX7" fmla="*/ 9334500 w 9547059"/>
                  <a:gd name="connsiteY7" fmla="*/ 152400 h 876459"/>
                  <a:gd name="connsiteX8" fmla="*/ 9517380 w 9547059"/>
                  <a:gd name="connsiteY8" fmla="*/ 91440 h 876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547059" h="876459">
                    <a:moveTo>
                      <a:pt x="0" y="0"/>
                    </a:moveTo>
                    <a:cubicBezTo>
                      <a:pt x="176530" y="70485"/>
                      <a:pt x="353060" y="140970"/>
                      <a:pt x="708660" y="243840"/>
                    </a:cubicBezTo>
                    <a:cubicBezTo>
                      <a:pt x="1064260" y="346710"/>
                      <a:pt x="1657350" y="523240"/>
                      <a:pt x="2133600" y="617220"/>
                    </a:cubicBezTo>
                    <a:cubicBezTo>
                      <a:pt x="2609850" y="711200"/>
                      <a:pt x="3083560" y="764540"/>
                      <a:pt x="3566160" y="807720"/>
                    </a:cubicBezTo>
                    <a:cubicBezTo>
                      <a:pt x="4048760" y="850900"/>
                      <a:pt x="4544060" y="878840"/>
                      <a:pt x="5029200" y="876300"/>
                    </a:cubicBezTo>
                    <a:cubicBezTo>
                      <a:pt x="5514340" y="873760"/>
                      <a:pt x="5993130" y="845820"/>
                      <a:pt x="6477000" y="792480"/>
                    </a:cubicBezTo>
                    <a:cubicBezTo>
                      <a:pt x="6960870" y="739140"/>
                      <a:pt x="7456170" y="662940"/>
                      <a:pt x="7932420" y="556260"/>
                    </a:cubicBezTo>
                    <a:cubicBezTo>
                      <a:pt x="8408670" y="449580"/>
                      <a:pt x="9070340" y="229870"/>
                      <a:pt x="9334500" y="152400"/>
                    </a:cubicBezTo>
                    <a:cubicBezTo>
                      <a:pt x="9598660" y="74930"/>
                      <a:pt x="9558020" y="83185"/>
                      <a:pt x="9517380" y="91440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21" name="Freeform 95">
                <a:extLst>
                  <a:ext uri="{FF2B5EF4-FFF2-40B4-BE49-F238E27FC236}">
                    <a16:creationId xmlns:a16="http://schemas.microsoft.com/office/drawing/2014/main" id="{6E66ADA6-5BED-4B34-A047-01E0A35B1646}"/>
                  </a:ext>
                </a:extLst>
              </p:cNvPr>
              <p:cNvSpPr/>
              <p:nvPr/>
            </p:nvSpPr>
            <p:spPr>
              <a:xfrm>
                <a:off x="-373380" y="2710815"/>
                <a:ext cx="10035540" cy="895564"/>
              </a:xfrm>
              <a:custGeom>
                <a:avLst/>
                <a:gdLst>
                  <a:gd name="connsiteX0" fmla="*/ 10035540 w 10035540"/>
                  <a:gd name="connsiteY0" fmla="*/ 45720 h 895564"/>
                  <a:gd name="connsiteX1" fmla="*/ 9852660 w 10035540"/>
                  <a:gd name="connsiteY1" fmla="*/ 114300 h 895564"/>
                  <a:gd name="connsiteX2" fmla="*/ 9113520 w 10035540"/>
                  <a:gd name="connsiteY2" fmla="*/ 327660 h 895564"/>
                  <a:gd name="connsiteX3" fmla="*/ 7574280 w 10035540"/>
                  <a:gd name="connsiteY3" fmla="*/ 670560 h 895564"/>
                  <a:gd name="connsiteX4" fmla="*/ 6012180 w 10035540"/>
                  <a:gd name="connsiteY4" fmla="*/ 861060 h 895564"/>
                  <a:gd name="connsiteX5" fmla="*/ 4457700 w 10035540"/>
                  <a:gd name="connsiteY5" fmla="*/ 883920 h 895564"/>
                  <a:gd name="connsiteX6" fmla="*/ 2895600 w 10035540"/>
                  <a:gd name="connsiteY6" fmla="*/ 731520 h 895564"/>
                  <a:gd name="connsiteX7" fmla="*/ 1348740 w 10035540"/>
                  <a:gd name="connsiteY7" fmla="*/ 426720 h 895564"/>
                  <a:gd name="connsiteX8" fmla="*/ 0 w 10035540"/>
                  <a:gd name="connsiteY8" fmla="*/ 0 h 895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35540" h="895564">
                    <a:moveTo>
                      <a:pt x="10035540" y="45720"/>
                    </a:moveTo>
                    <a:cubicBezTo>
                      <a:pt x="10020935" y="56515"/>
                      <a:pt x="10006330" y="67310"/>
                      <a:pt x="9852660" y="114300"/>
                    </a:cubicBezTo>
                    <a:cubicBezTo>
                      <a:pt x="9698990" y="161290"/>
                      <a:pt x="9493250" y="234950"/>
                      <a:pt x="9113520" y="327660"/>
                    </a:cubicBezTo>
                    <a:cubicBezTo>
                      <a:pt x="8733790" y="420370"/>
                      <a:pt x="8091170" y="581660"/>
                      <a:pt x="7574280" y="670560"/>
                    </a:cubicBezTo>
                    <a:cubicBezTo>
                      <a:pt x="7057390" y="759460"/>
                      <a:pt x="6531610" y="825500"/>
                      <a:pt x="6012180" y="861060"/>
                    </a:cubicBezTo>
                    <a:cubicBezTo>
                      <a:pt x="5492750" y="896620"/>
                      <a:pt x="4977130" y="905510"/>
                      <a:pt x="4457700" y="883920"/>
                    </a:cubicBezTo>
                    <a:cubicBezTo>
                      <a:pt x="3938270" y="862330"/>
                      <a:pt x="3413760" y="807720"/>
                      <a:pt x="2895600" y="731520"/>
                    </a:cubicBezTo>
                    <a:cubicBezTo>
                      <a:pt x="2377440" y="655320"/>
                      <a:pt x="1831340" y="548640"/>
                      <a:pt x="1348740" y="426720"/>
                    </a:cubicBezTo>
                    <a:cubicBezTo>
                      <a:pt x="866140" y="304800"/>
                      <a:pt x="433070" y="152400"/>
                      <a:pt x="0" y="0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22" name="Freeform 96">
                <a:extLst>
                  <a:ext uri="{FF2B5EF4-FFF2-40B4-BE49-F238E27FC236}">
                    <a16:creationId xmlns:a16="http://schemas.microsoft.com/office/drawing/2014/main" id="{3826B369-3382-4C9B-8FE9-AD8CCC9AE3FA}"/>
                  </a:ext>
                </a:extLst>
              </p:cNvPr>
              <p:cNvSpPr/>
              <p:nvPr/>
            </p:nvSpPr>
            <p:spPr>
              <a:xfrm>
                <a:off x="-487680" y="3769995"/>
                <a:ext cx="10370820" cy="872529"/>
              </a:xfrm>
              <a:custGeom>
                <a:avLst/>
                <a:gdLst>
                  <a:gd name="connsiteX0" fmla="*/ 10370820 w 10370820"/>
                  <a:gd name="connsiteY0" fmla="*/ 0 h 872529"/>
                  <a:gd name="connsiteX1" fmla="*/ 9509760 w 10370820"/>
                  <a:gd name="connsiteY1" fmla="*/ 281940 h 872529"/>
                  <a:gd name="connsiteX2" fmla="*/ 7856220 w 10370820"/>
                  <a:gd name="connsiteY2" fmla="*/ 640080 h 872529"/>
                  <a:gd name="connsiteX3" fmla="*/ 6202680 w 10370820"/>
                  <a:gd name="connsiteY3" fmla="*/ 845820 h 872529"/>
                  <a:gd name="connsiteX4" fmla="*/ 4518660 w 10370820"/>
                  <a:gd name="connsiteY4" fmla="*/ 853440 h 872529"/>
                  <a:gd name="connsiteX5" fmla="*/ 2865120 w 10370820"/>
                  <a:gd name="connsiteY5" fmla="*/ 693420 h 872529"/>
                  <a:gd name="connsiteX6" fmla="*/ 1211580 w 10370820"/>
                  <a:gd name="connsiteY6" fmla="*/ 358140 h 872529"/>
                  <a:gd name="connsiteX7" fmla="*/ 0 w 10370820"/>
                  <a:gd name="connsiteY7" fmla="*/ 7620 h 872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370820" h="872529">
                    <a:moveTo>
                      <a:pt x="10370820" y="0"/>
                    </a:moveTo>
                    <a:cubicBezTo>
                      <a:pt x="10149840" y="87630"/>
                      <a:pt x="9928860" y="175260"/>
                      <a:pt x="9509760" y="281940"/>
                    </a:cubicBezTo>
                    <a:cubicBezTo>
                      <a:pt x="9090660" y="388620"/>
                      <a:pt x="8407400" y="546100"/>
                      <a:pt x="7856220" y="640080"/>
                    </a:cubicBezTo>
                    <a:cubicBezTo>
                      <a:pt x="7305040" y="734060"/>
                      <a:pt x="6758940" y="810260"/>
                      <a:pt x="6202680" y="845820"/>
                    </a:cubicBezTo>
                    <a:cubicBezTo>
                      <a:pt x="5646420" y="881380"/>
                      <a:pt x="5074920" y="878840"/>
                      <a:pt x="4518660" y="853440"/>
                    </a:cubicBezTo>
                    <a:cubicBezTo>
                      <a:pt x="3962400" y="828040"/>
                      <a:pt x="3416300" y="775970"/>
                      <a:pt x="2865120" y="693420"/>
                    </a:cubicBezTo>
                    <a:cubicBezTo>
                      <a:pt x="2313940" y="610870"/>
                      <a:pt x="1689100" y="472440"/>
                      <a:pt x="1211580" y="358140"/>
                    </a:cubicBezTo>
                    <a:cubicBezTo>
                      <a:pt x="734060" y="243840"/>
                      <a:pt x="367030" y="125730"/>
                      <a:pt x="0" y="7620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23" name="Freeform 97">
                <a:extLst>
                  <a:ext uri="{FF2B5EF4-FFF2-40B4-BE49-F238E27FC236}">
                    <a16:creationId xmlns:a16="http://schemas.microsoft.com/office/drawing/2014/main" id="{5A04930E-04B7-41F3-8A00-E304EF5BFE62}"/>
                  </a:ext>
                </a:extLst>
              </p:cNvPr>
              <p:cNvSpPr/>
              <p:nvPr/>
            </p:nvSpPr>
            <p:spPr>
              <a:xfrm>
                <a:off x="-571677" y="4829027"/>
                <a:ext cx="10508157" cy="843495"/>
              </a:xfrm>
              <a:custGeom>
                <a:avLst/>
                <a:gdLst>
                  <a:gd name="connsiteX0" fmla="*/ 177 w 10508157"/>
                  <a:gd name="connsiteY0" fmla="*/ 148 h 843495"/>
                  <a:gd name="connsiteX1" fmla="*/ 160197 w 10508157"/>
                  <a:gd name="connsiteY1" fmla="*/ 45868 h 843495"/>
                  <a:gd name="connsiteX2" fmla="*/ 1036497 w 10508157"/>
                  <a:gd name="connsiteY2" fmla="*/ 312568 h 843495"/>
                  <a:gd name="connsiteX3" fmla="*/ 2789097 w 10508157"/>
                  <a:gd name="connsiteY3" fmla="*/ 663088 h 843495"/>
                  <a:gd name="connsiteX4" fmla="*/ 4595037 w 10508157"/>
                  <a:gd name="connsiteY4" fmla="*/ 830728 h 843495"/>
                  <a:gd name="connsiteX5" fmla="*/ 6355257 w 10508157"/>
                  <a:gd name="connsiteY5" fmla="*/ 807868 h 843495"/>
                  <a:gd name="connsiteX6" fmla="*/ 8130717 w 10508157"/>
                  <a:gd name="connsiteY6" fmla="*/ 617368 h 843495"/>
                  <a:gd name="connsiteX7" fmla="*/ 9860457 w 10508157"/>
                  <a:gd name="connsiteY7" fmla="*/ 198268 h 843495"/>
                  <a:gd name="connsiteX8" fmla="*/ 10508157 w 10508157"/>
                  <a:gd name="connsiteY8" fmla="*/ 15388 h 843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508157" h="843495">
                    <a:moveTo>
                      <a:pt x="177" y="148"/>
                    </a:moveTo>
                    <a:cubicBezTo>
                      <a:pt x="-6173" y="-3027"/>
                      <a:pt x="160197" y="45868"/>
                      <a:pt x="160197" y="45868"/>
                    </a:cubicBezTo>
                    <a:cubicBezTo>
                      <a:pt x="332917" y="97938"/>
                      <a:pt x="598347" y="209698"/>
                      <a:pt x="1036497" y="312568"/>
                    </a:cubicBezTo>
                    <a:cubicBezTo>
                      <a:pt x="1474647" y="415438"/>
                      <a:pt x="2196007" y="576728"/>
                      <a:pt x="2789097" y="663088"/>
                    </a:cubicBezTo>
                    <a:cubicBezTo>
                      <a:pt x="3382187" y="749448"/>
                      <a:pt x="4000677" y="806598"/>
                      <a:pt x="4595037" y="830728"/>
                    </a:cubicBezTo>
                    <a:cubicBezTo>
                      <a:pt x="5189397" y="854858"/>
                      <a:pt x="5765977" y="843428"/>
                      <a:pt x="6355257" y="807868"/>
                    </a:cubicBezTo>
                    <a:cubicBezTo>
                      <a:pt x="6944537" y="772308"/>
                      <a:pt x="7546517" y="718968"/>
                      <a:pt x="8130717" y="617368"/>
                    </a:cubicBezTo>
                    <a:cubicBezTo>
                      <a:pt x="8714917" y="515768"/>
                      <a:pt x="9464217" y="298598"/>
                      <a:pt x="9860457" y="198268"/>
                    </a:cubicBezTo>
                    <a:cubicBezTo>
                      <a:pt x="10256697" y="97938"/>
                      <a:pt x="10382427" y="56663"/>
                      <a:pt x="10508157" y="15388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24" name="Freeform 98">
                <a:extLst>
                  <a:ext uri="{FF2B5EF4-FFF2-40B4-BE49-F238E27FC236}">
                    <a16:creationId xmlns:a16="http://schemas.microsoft.com/office/drawing/2014/main" id="{83D2D810-A5FE-49D3-B810-69B5C729C4D0}"/>
                  </a:ext>
                </a:extLst>
              </p:cNvPr>
              <p:cNvSpPr/>
              <p:nvPr/>
            </p:nvSpPr>
            <p:spPr>
              <a:xfrm>
                <a:off x="-807720" y="5835015"/>
                <a:ext cx="10706100" cy="854006"/>
              </a:xfrm>
              <a:custGeom>
                <a:avLst/>
                <a:gdLst>
                  <a:gd name="connsiteX0" fmla="*/ 10706100 w 10706100"/>
                  <a:gd name="connsiteY0" fmla="*/ 91440 h 854006"/>
                  <a:gd name="connsiteX1" fmla="*/ 10393680 w 10706100"/>
                  <a:gd name="connsiteY1" fmla="*/ 182880 h 854006"/>
                  <a:gd name="connsiteX2" fmla="*/ 9464040 w 10706100"/>
                  <a:gd name="connsiteY2" fmla="*/ 419100 h 854006"/>
                  <a:gd name="connsiteX3" fmla="*/ 7589520 w 10706100"/>
                  <a:gd name="connsiteY3" fmla="*/ 739140 h 854006"/>
                  <a:gd name="connsiteX4" fmla="*/ 5715000 w 10706100"/>
                  <a:gd name="connsiteY4" fmla="*/ 853440 h 854006"/>
                  <a:gd name="connsiteX5" fmla="*/ 3817620 w 10706100"/>
                  <a:gd name="connsiteY5" fmla="*/ 769620 h 854006"/>
                  <a:gd name="connsiteX6" fmla="*/ 1935480 w 10706100"/>
                  <a:gd name="connsiteY6" fmla="*/ 495300 h 854006"/>
                  <a:gd name="connsiteX7" fmla="*/ 1028700 w 10706100"/>
                  <a:gd name="connsiteY7" fmla="*/ 297180 h 854006"/>
                  <a:gd name="connsiteX8" fmla="*/ 594360 w 10706100"/>
                  <a:gd name="connsiteY8" fmla="*/ 175260 h 854006"/>
                  <a:gd name="connsiteX9" fmla="*/ 0 w 10706100"/>
                  <a:gd name="connsiteY9" fmla="*/ 0 h 854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706100" h="854006">
                    <a:moveTo>
                      <a:pt x="10706100" y="91440"/>
                    </a:moveTo>
                    <a:cubicBezTo>
                      <a:pt x="10653395" y="109855"/>
                      <a:pt x="10393680" y="182880"/>
                      <a:pt x="10393680" y="182880"/>
                    </a:cubicBezTo>
                    <a:cubicBezTo>
                      <a:pt x="10186670" y="237490"/>
                      <a:pt x="9931400" y="326390"/>
                      <a:pt x="9464040" y="419100"/>
                    </a:cubicBezTo>
                    <a:cubicBezTo>
                      <a:pt x="8996680" y="511810"/>
                      <a:pt x="8214360" y="666750"/>
                      <a:pt x="7589520" y="739140"/>
                    </a:cubicBezTo>
                    <a:cubicBezTo>
                      <a:pt x="6964680" y="811530"/>
                      <a:pt x="6343650" y="848360"/>
                      <a:pt x="5715000" y="853440"/>
                    </a:cubicBezTo>
                    <a:cubicBezTo>
                      <a:pt x="5086350" y="858520"/>
                      <a:pt x="4447540" y="829310"/>
                      <a:pt x="3817620" y="769620"/>
                    </a:cubicBezTo>
                    <a:cubicBezTo>
                      <a:pt x="3187700" y="709930"/>
                      <a:pt x="2400300" y="574040"/>
                      <a:pt x="1935480" y="495300"/>
                    </a:cubicBezTo>
                    <a:cubicBezTo>
                      <a:pt x="1470660" y="416560"/>
                      <a:pt x="1252220" y="350520"/>
                      <a:pt x="1028700" y="297180"/>
                    </a:cubicBezTo>
                    <a:cubicBezTo>
                      <a:pt x="805180" y="243840"/>
                      <a:pt x="594360" y="175260"/>
                      <a:pt x="594360" y="175260"/>
                    </a:cubicBezTo>
                    <a:lnTo>
                      <a:pt x="0" y="0"/>
                    </a:ln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</p:grp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1118A28D-4E5E-464D-9907-E32EB25F6ACD}"/>
                </a:ext>
              </a:extLst>
            </p:cNvPr>
            <p:cNvSpPr/>
            <p:nvPr/>
          </p:nvSpPr>
          <p:spPr>
            <a:xfrm>
              <a:off x="6358007" y="3419754"/>
              <a:ext cx="141064" cy="162943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EF895EC-4A5B-4E3C-BC23-A527B301D396}"/>
              </a:ext>
            </a:extLst>
          </p:cNvPr>
          <p:cNvSpPr txBox="1"/>
          <p:nvPr/>
        </p:nvSpPr>
        <p:spPr>
          <a:xfrm>
            <a:off x="0" y="1"/>
            <a:ext cx="9144000" cy="6373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3200" b="1" dirty="0" smtClean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ITRF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or </a:t>
            </a:r>
            <a:r>
              <a:rPr lang="en-US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NATRF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– your choice, just use </a:t>
            </a:r>
            <a:r>
              <a:rPr lang="en-US" sz="320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EPP</a:t>
            </a:r>
            <a:endParaRPr lang="en-US" sz="32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Arc 1">
            <a:extLst>
              <a:ext uri="{FF2B5EF4-FFF2-40B4-BE49-F238E27FC236}">
                <a16:creationId xmlns:a16="http://schemas.microsoft.com/office/drawing/2014/main" id="{A1389F58-F6F7-4C6F-AC48-93F986056D1E}"/>
              </a:ext>
            </a:extLst>
          </p:cNvPr>
          <p:cNvSpPr/>
          <p:nvPr/>
        </p:nvSpPr>
        <p:spPr>
          <a:xfrm rot="923700" flipH="1">
            <a:off x="575344" y="3320384"/>
            <a:ext cx="9265290" cy="9260858"/>
          </a:xfrm>
          <a:prstGeom prst="arc">
            <a:avLst>
              <a:gd name="adj1" fmla="val 16200000"/>
              <a:gd name="adj2" fmla="val 17374577"/>
            </a:avLst>
          </a:prstGeom>
          <a:ln w="28575">
            <a:solidFill>
              <a:srgbClr val="00B05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grpSp>
        <p:nvGrpSpPr>
          <p:cNvPr id="52" name="Group 51"/>
          <p:cNvGrpSpPr/>
          <p:nvPr/>
        </p:nvGrpSpPr>
        <p:grpSpPr>
          <a:xfrm>
            <a:off x="-849368" y="602007"/>
            <a:ext cx="10785848" cy="6513506"/>
            <a:chOff x="-849368" y="602007"/>
            <a:chExt cx="10785848" cy="6513506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E809394-EFF8-45B1-8F24-9F5513A67B44}"/>
                </a:ext>
              </a:extLst>
            </p:cNvPr>
            <p:cNvCxnSpPr/>
            <p:nvPr/>
          </p:nvCxnSpPr>
          <p:spPr>
            <a:xfrm flipH="1">
              <a:off x="79920" y="759213"/>
              <a:ext cx="1515511" cy="5883522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123872A-A23C-4687-9B23-2621B7E0826F}"/>
                </a:ext>
              </a:extLst>
            </p:cNvPr>
            <p:cNvCxnSpPr/>
            <p:nvPr/>
          </p:nvCxnSpPr>
          <p:spPr>
            <a:xfrm flipH="1">
              <a:off x="1034643" y="786335"/>
              <a:ext cx="1245139" cy="604690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91338E07-8D2E-41EF-8053-D2D6170D3642}"/>
                </a:ext>
              </a:extLst>
            </p:cNvPr>
            <p:cNvCxnSpPr/>
            <p:nvPr/>
          </p:nvCxnSpPr>
          <p:spPr>
            <a:xfrm flipH="1">
              <a:off x="2021967" y="789613"/>
              <a:ext cx="893534" cy="6120614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67A6CFE-5860-459A-BE18-30BF3F312E1B}"/>
                </a:ext>
              </a:extLst>
            </p:cNvPr>
            <p:cNvCxnSpPr/>
            <p:nvPr/>
          </p:nvCxnSpPr>
          <p:spPr>
            <a:xfrm flipH="1">
              <a:off x="2983161" y="789613"/>
              <a:ext cx="579195" cy="6120614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992CE49-919B-437F-BD7C-848B848D3408}"/>
                </a:ext>
              </a:extLst>
            </p:cNvPr>
            <p:cNvCxnSpPr/>
            <p:nvPr/>
          </p:nvCxnSpPr>
          <p:spPr>
            <a:xfrm flipH="1">
              <a:off x="3908904" y="789613"/>
              <a:ext cx="292060" cy="632590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5D06F02-78AD-4B6C-A4C7-F2CF3D5F72E0}"/>
                </a:ext>
              </a:extLst>
            </p:cNvPr>
            <p:cNvCxnSpPr/>
            <p:nvPr/>
          </p:nvCxnSpPr>
          <p:spPr>
            <a:xfrm>
              <a:off x="4834484" y="759213"/>
              <a:ext cx="78035" cy="6339293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EAFB512-50E1-4330-874A-FC138DD49537}"/>
                </a:ext>
              </a:extLst>
            </p:cNvPr>
            <p:cNvCxnSpPr/>
            <p:nvPr/>
          </p:nvCxnSpPr>
          <p:spPr>
            <a:xfrm>
              <a:off x="5481224" y="759213"/>
              <a:ext cx="372456" cy="6151014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F94D2E9-EC32-4B18-A305-6B48EDB50DFD}"/>
                </a:ext>
              </a:extLst>
            </p:cNvPr>
            <p:cNvCxnSpPr/>
            <p:nvPr/>
          </p:nvCxnSpPr>
          <p:spPr>
            <a:xfrm>
              <a:off x="6119947" y="789613"/>
              <a:ext cx="717439" cy="6235226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65342C3-F414-46AF-BC19-B859A3036ECA}"/>
                </a:ext>
              </a:extLst>
            </p:cNvPr>
            <p:cNvCxnSpPr/>
            <p:nvPr/>
          </p:nvCxnSpPr>
          <p:spPr>
            <a:xfrm>
              <a:off x="6748858" y="759213"/>
              <a:ext cx="1099742" cy="6296026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D448838-0A0F-47D6-BC2E-CF342F9EE763}"/>
                </a:ext>
              </a:extLst>
            </p:cNvPr>
            <p:cNvCxnSpPr/>
            <p:nvPr/>
          </p:nvCxnSpPr>
          <p:spPr>
            <a:xfrm>
              <a:off x="7446546" y="789613"/>
              <a:ext cx="1389378" cy="6235226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511BDA3A-BD0C-48CB-A09D-680656A7505E}"/>
                </a:ext>
              </a:extLst>
            </p:cNvPr>
            <p:cNvCxnSpPr/>
            <p:nvPr/>
          </p:nvCxnSpPr>
          <p:spPr>
            <a:xfrm>
              <a:off x="8124369" y="786335"/>
              <a:ext cx="1735839" cy="6238504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9B84897B-5BE5-49D9-BF5C-C1353170B68C}"/>
                </a:ext>
              </a:extLst>
            </p:cNvPr>
            <p:cNvCxnSpPr/>
            <p:nvPr/>
          </p:nvCxnSpPr>
          <p:spPr>
            <a:xfrm>
              <a:off x="8808720" y="790575"/>
              <a:ext cx="1051488" cy="3143973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21533E05-5D04-4E48-948F-D6C665A56917}"/>
                </a:ext>
              </a:extLst>
            </p:cNvPr>
            <p:cNvCxnSpPr/>
            <p:nvPr/>
          </p:nvCxnSpPr>
          <p:spPr>
            <a:xfrm flipH="1">
              <a:off x="-849368" y="789613"/>
              <a:ext cx="1760447" cy="5401637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Freeform 88">
              <a:extLst>
                <a:ext uri="{FF2B5EF4-FFF2-40B4-BE49-F238E27FC236}">
                  <a16:creationId xmlns:a16="http://schemas.microsoft.com/office/drawing/2014/main" id="{A1D3FBBA-354D-4EDC-800F-D8BEF167BF40}"/>
                </a:ext>
              </a:extLst>
            </p:cNvPr>
            <p:cNvSpPr/>
            <p:nvPr/>
          </p:nvSpPr>
          <p:spPr>
            <a:xfrm>
              <a:off x="-160020" y="602007"/>
              <a:ext cx="9475470" cy="942200"/>
            </a:xfrm>
            <a:custGeom>
              <a:avLst/>
              <a:gdLst>
                <a:gd name="connsiteX0" fmla="*/ 8930640 w 8930640"/>
                <a:gd name="connsiteY0" fmla="*/ 45720 h 829832"/>
                <a:gd name="connsiteX1" fmla="*/ 8023860 w 8930640"/>
                <a:gd name="connsiteY1" fmla="*/ 365760 h 829832"/>
                <a:gd name="connsiteX2" fmla="*/ 6705600 w 8930640"/>
                <a:gd name="connsiteY2" fmla="*/ 647700 h 829832"/>
                <a:gd name="connsiteX3" fmla="*/ 5364480 w 8930640"/>
                <a:gd name="connsiteY3" fmla="*/ 792480 h 829832"/>
                <a:gd name="connsiteX4" fmla="*/ 4000500 w 8930640"/>
                <a:gd name="connsiteY4" fmla="*/ 822960 h 829832"/>
                <a:gd name="connsiteX5" fmla="*/ 2667000 w 8930640"/>
                <a:gd name="connsiteY5" fmla="*/ 685800 h 829832"/>
                <a:gd name="connsiteX6" fmla="*/ 1348740 w 8930640"/>
                <a:gd name="connsiteY6" fmla="*/ 411480 h 829832"/>
                <a:gd name="connsiteX7" fmla="*/ 0 w 8930640"/>
                <a:gd name="connsiteY7" fmla="*/ 0 h 829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30640" h="829832">
                  <a:moveTo>
                    <a:pt x="8930640" y="45720"/>
                  </a:moveTo>
                  <a:cubicBezTo>
                    <a:pt x="8662670" y="155575"/>
                    <a:pt x="8394700" y="265430"/>
                    <a:pt x="8023860" y="365760"/>
                  </a:cubicBezTo>
                  <a:cubicBezTo>
                    <a:pt x="7653020" y="466090"/>
                    <a:pt x="7148830" y="576580"/>
                    <a:pt x="6705600" y="647700"/>
                  </a:cubicBezTo>
                  <a:cubicBezTo>
                    <a:pt x="6262370" y="718820"/>
                    <a:pt x="5815330" y="763270"/>
                    <a:pt x="5364480" y="792480"/>
                  </a:cubicBezTo>
                  <a:cubicBezTo>
                    <a:pt x="4913630" y="821690"/>
                    <a:pt x="4450080" y="840740"/>
                    <a:pt x="4000500" y="822960"/>
                  </a:cubicBezTo>
                  <a:cubicBezTo>
                    <a:pt x="3550920" y="805180"/>
                    <a:pt x="3108960" y="754380"/>
                    <a:pt x="2667000" y="685800"/>
                  </a:cubicBezTo>
                  <a:cubicBezTo>
                    <a:pt x="2225040" y="617220"/>
                    <a:pt x="1793240" y="525780"/>
                    <a:pt x="1348740" y="411480"/>
                  </a:cubicBezTo>
                  <a:cubicBezTo>
                    <a:pt x="904240" y="297180"/>
                    <a:pt x="120650" y="55880"/>
                    <a:pt x="0" y="0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42" name="Freeform 94">
              <a:extLst>
                <a:ext uri="{FF2B5EF4-FFF2-40B4-BE49-F238E27FC236}">
                  <a16:creationId xmlns:a16="http://schemas.microsoft.com/office/drawing/2014/main" id="{01A2CFFB-EB28-45CE-8CB0-1672826CC319}"/>
                </a:ext>
              </a:extLst>
            </p:cNvPr>
            <p:cNvSpPr/>
            <p:nvPr/>
          </p:nvSpPr>
          <p:spPr>
            <a:xfrm>
              <a:off x="-160020" y="1682115"/>
              <a:ext cx="9547059" cy="876459"/>
            </a:xfrm>
            <a:custGeom>
              <a:avLst/>
              <a:gdLst>
                <a:gd name="connsiteX0" fmla="*/ 0 w 9547059"/>
                <a:gd name="connsiteY0" fmla="*/ 0 h 876459"/>
                <a:gd name="connsiteX1" fmla="*/ 708660 w 9547059"/>
                <a:gd name="connsiteY1" fmla="*/ 243840 h 876459"/>
                <a:gd name="connsiteX2" fmla="*/ 2133600 w 9547059"/>
                <a:gd name="connsiteY2" fmla="*/ 617220 h 876459"/>
                <a:gd name="connsiteX3" fmla="*/ 3566160 w 9547059"/>
                <a:gd name="connsiteY3" fmla="*/ 807720 h 876459"/>
                <a:gd name="connsiteX4" fmla="*/ 5029200 w 9547059"/>
                <a:gd name="connsiteY4" fmla="*/ 876300 h 876459"/>
                <a:gd name="connsiteX5" fmla="*/ 6477000 w 9547059"/>
                <a:gd name="connsiteY5" fmla="*/ 792480 h 876459"/>
                <a:gd name="connsiteX6" fmla="*/ 7932420 w 9547059"/>
                <a:gd name="connsiteY6" fmla="*/ 556260 h 876459"/>
                <a:gd name="connsiteX7" fmla="*/ 9334500 w 9547059"/>
                <a:gd name="connsiteY7" fmla="*/ 152400 h 876459"/>
                <a:gd name="connsiteX8" fmla="*/ 9517380 w 9547059"/>
                <a:gd name="connsiteY8" fmla="*/ 91440 h 876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47059" h="876459">
                  <a:moveTo>
                    <a:pt x="0" y="0"/>
                  </a:moveTo>
                  <a:cubicBezTo>
                    <a:pt x="176530" y="70485"/>
                    <a:pt x="353060" y="140970"/>
                    <a:pt x="708660" y="243840"/>
                  </a:cubicBezTo>
                  <a:cubicBezTo>
                    <a:pt x="1064260" y="346710"/>
                    <a:pt x="1657350" y="523240"/>
                    <a:pt x="2133600" y="617220"/>
                  </a:cubicBezTo>
                  <a:cubicBezTo>
                    <a:pt x="2609850" y="711200"/>
                    <a:pt x="3083560" y="764540"/>
                    <a:pt x="3566160" y="807720"/>
                  </a:cubicBezTo>
                  <a:cubicBezTo>
                    <a:pt x="4048760" y="850900"/>
                    <a:pt x="4544060" y="878840"/>
                    <a:pt x="5029200" y="876300"/>
                  </a:cubicBezTo>
                  <a:cubicBezTo>
                    <a:pt x="5514340" y="873760"/>
                    <a:pt x="5993130" y="845820"/>
                    <a:pt x="6477000" y="792480"/>
                  </a:cubicBezTo>
                  <a:cubicBezTo>
                    <a:pt x="6960870" y="739140"/>
                    <a:pt x="7456170" y="662940"/>
                    <a:pt x="7932420" y="556260"/>
                  </a:cubicBezTo>
                  <a:cubicBezTo>
                    <a:pt x="8408670" y="449580"/>
                    <a:pt x="9070340" y="229870"/>
                    <a:pt x="9334500" y="152400"/>
                  </a:cubicBezTo>
                  <a:cubicBezTo>
                    <a:pt x="9598660" y="74930"/>
                    <a:pt x="9558020" y="83185"/>
                    <a:pt x="9517380" y="91440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43" name="Freeform 95">
              <a:extLst>
                <a:ext uri="{FF2B5EF4-FFF2-40B4-BE49-F238E27FC236}">
                  <a16:creationId xmlns:a16="http://schemas.microsoft.com/office/drawing/2014/main" id="{2CFA0F56-6738-4824-AE63-84DCF421C71F}"/>
                </a:ext>
              </a:extLst>
            </p:cNvPr>
            <p:cNvSpPr/>
            <p:nvPr/>
          </p:nvSpPr>
          <p:spPr>
            <a:xfrm>
              <a:off x="-373380" y="2710815"/>
              <a:ext cx="10035540" cy="895564"/>
            </a:xfrm>
            <a:custGeom>
              <a:avLst/>
              <a:gdLst>
                <a:gd name="connsiteX0" fmla="*/ 10035540 w 10035540"/>
                <a:gd name="connsiteY0" fmla="*/ 45720 h 895564"/>
                <a:gd name="connsiteX1" fmla="*/ 9852660 w 10035540"/>
                <a:gd name="connsiteY1" fmla="*/ 114300 h 895564"/>
                <a:gd name="connsiteX2" fmla="*/ 9113520 w 10035540"/>
                <a:gd name="connsiteY2" fmla="*/ 327660 h 895564"/>
                <a:gd name="connsiteX3" fmla="*/ 7574280 w 10035540"/>
                <a:gd name="connsiteY3" fmla="*/ 670560 h 895564"/>
                <a:gd name="connsiteX4" fmla="*/ 6012180 w 10035540"/>
                <a:gd name="connsiteY4" fmla="*/ 861060 h 895564"/>
                <a:gd name="connsiteX5" fmla="*/ 4457700 w 10035540"/>
                <a:gd name="connsiteY5" fmla="*/ 883920 h 895564"/>
                <a:gd name="connsiteX6" fmla="*/ 2895600 w 10035540"/>
                <a:gd name="connsiteY6" fmla="*/ 731520 h 895564"/>
                <a:gd name="connsiteX7" fmla="*/ 1348740 w 10035540"/>
                <a:gd name="connsiteY7" fmla="*/ 426720 h 895564"/>
                <a:gd name="connsiteX8" fmla="*/ 0 w 10035540"/>
                <a:gd name="connsiteY8" fmla="*/ 0 h 895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35540" h="895564">
                  <a:moveTo>
                    <a:pt x="10035540" y="45720"/>
                  </a:moveTo>
                  <a:cubicBezTo>
                    <a:pt x="10020935" y="56515"/>
                    <a:pt x="10006330" y="67310"/>
                    <a:pt x="9852660" y="114300"/>
                  </a:cubicBezTo>
                  <a:cubicBezTo>
                    <a:pt x="9698990" y="161290"/>
                    <a:pt x="9493250" y="234950"/>
                    <a:pt x="9113520" y="327660"/>
                  </a:cubicBezTo>
                  <a:cubicBezTo>
                    <a:pt x="8733790" y="420370"/>
                    <a:pt x="8091170" y="581660"/>
                    <a:pt x="7574280" y="670560"/>
                  </a:cubicBezTo>
                  <a:cubicBezTo>
                    <a:pt x="7057390" y="759460"/>
                    <a:pt x="6531610" y="825500"/>
                    <a:pt x="6012180" y="861060"/>
                  </a:cubicBezTo>
                  <a:cubicBezTo>
                    <a:pt x="5492750" y="896620"/>
                    <a:pt x="4977130" y="905510"/>
                    <a:pt x="4457700" y="883920"/>
                  </a:cubicBezTo>
                  <a:cubicBezTo>
                    <a:pt x="3938270" y="862330"/>
                    <a:pt x="3413760" y="807720"/>
                    <a:pt x="2895600" y="731520"/>
                  </a:cubicBezTo>
                  <a:cubicBezTo>
                    <a:pt x="2377440" y="655320"/>
                    <a:pt x="1831340" y="548640"/>
                    <a:pt x="1348740" y="426720"/>
                  </a:cubicBezTo>
                  <a:cubicBezTo>
                    <a:pt x="866140" y="304800"/>
                    <a:pt x="433070" y="152400"/>
                    <a:pt x="0" y="0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44" name="Freeform 96">
              <a:extLst>
                <a:ext uri="{FF2B5EF4-FFF2-40B4-BE49-F238E27FC236}">
                  <a16:creationId xmlns:a16="http://schemas.microsoft.com/office/drawing/2014/main" id="{1D0D456E-72BD-48B1-B9AF-C56112B892D3}"/>
                </a:ext>
              </a:extLst>
            </p:cNvPr>
            <p:cNvSpPr/>
            <p:nvPr/>
          </p:nvSpPr>
          <p:spPr>
            <a:xfrm>
              <a:off x="-487680" y="3769995"/>
              <a:ext cx="10370820" cy="872529"/>
            </a:xfrm>
            <a:custGeom>
              <a:avLst/>
              <a:gdLst>
                <a:gd name="connsiteX0" fmla="*/ 10370820 w 10370820"/>
                <a:gd name="connsiteY0" fmla="*/ 0 h 872529"/>
                <a:gd name="connsiteX1" fmla="*/ 9509760 w 10370820"/>
                <a:gd name="connsiteY1" fmla="*/ 281940 h 872529"/>
                <a:gd name="connsiteX2" fmla="*/ 7856220 w 10370820"/>
                <a:gd name="connsiteY2" fmla="*/ 640080 h 872529"/>
                <a:gd name="connsiteX3" fmla="*/ 6202680 w 10370820"/>
                <a:gd name="connsiteY3" fmla="*/ 845820 h 872529"/>
                <a:gd name="connsiteX4" fmla="*/ 4518660 w 10370820"/>
                <a:gd name="connsiteY4" fmla="*/ 853440 h 872529"/>
                <a:gd name="connsiteX5" fmla="*/ 2865120 w 10370820"/>
                <a:gd name="connsiteY5" fmla="*/ 693420 h 872529"/>
                <a:gd name="connsiteX6" fmla="*/ 1211580 w 10370820"/>
                <a:gd name="connsiteY6" fmla="*/ 358140 h 872529"/>
                <a:gd name="connsiteX7" fmla="*/ 0 w 10370820"/>
                <a:gd name="connsiteY7" fmla="*/ 7620 h 872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370820" h="872529">
                  <a:moveTo>
                    <a:pt x="10370820" y="0"/>
                  </a:moveTo>
                  <a:cubicBezTo>
                    <a:pt x="10149840" y="87630"/>
                    <a:pt x="9928860" y="175260"/>
                    <a:pt x="9509760" y="281940"/>
                  </a:cubicBezTo>
                  <a:cubicBezTo>
                    <a:pt x="9090660" y="388620"/>
                    <a:pt x="8407400" y="546100"/>
                    <a:pt x="7856220" y="640080"/>
                  </a:cubicBezTo>
                  <a:cubicBezTo>
                    <a:pt x="7305040" y="734060"/>
                    <a:pt x="6758940" y="810260"/>
                    <a:pt x="6202680" y="845820"/>
                  </a:cubicBezTo>
                  <a:cubicBezTo>
                    <a:pt x="5646420" y="881380"/>
                    <a:pt x="5074920" y="878840"/>
                    <a:pt x="4518660" y="853440"/>
                  </a:cubicBezTo>
                  <a:cubicBezTo>
                    <a:pt x="3962400" y="828040"/>
                    <a:pt x="3416300" y="775970"/>
                    <a:pt x="2865120" y="693420"/>
                  </a:cubicBezTo>
                  <a:cubicBezTo>
                    <a:pt x="2313940" y="610870"/>
                    <a:pt x="1689100" y="472440"/>
                    <a:pt x="1211580" y="358140"/>
                  </a:cubicBezTo>
                  <a:cubicBezTo>
                    <a:pt x="734060" y="243840"/>
                    <a:pt x="367030" y="125730"/>
                    <a:pt x="0" y="7620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45" name="Freeform 97">
              <a:extLst>
                <a:ext uri="{FF2B5EF4-FFF2-40B4-BE49-F238E27FC236}">
                  <a16:creationId xmlns:a16="http://schemas.microsoft.com/office/drawing/2014/main" id="{5D727E83-65EA-44F1-9CE0-F084D6ECEF50}"/>
                </a:ext>
              </a:extLst>
            </p:cNvPr>
            <p:cNvSpPr/>
            <p:nvPr/>
          </p:nvSpPr>
          <p:spPr>
            <a:xfrm>
              <a:off x="-571677" y="4829027"/>
              <a:ext cx="10508157" cy="843495"/>
            </a:xfrm>
            <a:custGeom>
              <a:avLst/>
              <a:gdLst>
                <a:gd name="connsiteX0" fmla="*/ 177 w 10508157"/>
                <a:gd name="connsiteY0" fmla="*/ 148 h 843495"/>
                <a:gd name="connsiteX1" fmla="*/ 160197 w 10508157"/>
                <a:gd name="connsiteY1" fmla="*/ 45868 h 843495"/>
                <a:gd name="connsiteX2" fmla="*/ 1036497 w 10508157"/>
                <a:gd name="connsiteY2" fmla="*/ 312568 h 843495"/>
                <a:gd name="connsiteX3" fmla="*/ 2789097 w 10508157"/>
                <a:gd name="connsiteY3" fmla="*/ 663088 h 843495"/>
                <a:gd name="connsiteX4" fmla="*/ 4595037 w 10508157"/>
                <a:gd name="connsiteY4" fmla="*/ 830728 h 843495"/>
                <a:gd name="connsiteX5" fmla="*/ 6355257 w 10508157"/>
                <a:gd name="connsiteY5" fmla="*/ 807868 h 843495"/>
                <a:gd name="connsiteX6" fmla="*/ 8130717 w 10508157"/>
                <a:gd name="connsiteY6" fmla="*/ 617368 h 843495"/>
                <a:gd name="connsiteX7" fmla="*/ 9860457 w 10508157"/>
                <a:gd name="connsiteY7" fmla="*/ 198268 h 843495"/>
                <a:gd name="connsiteX8" fmla="*/ 10508157 w 10508157"/>
                <a:gd name="connsiteY8" fmla="*/ 15388 h 843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8157" h="843495">
                  <a:moveTo>
                    <a:pt x="177" y="148"/>
                  </a:moveTo>
                  <a:cubicBezTo>
                    <a:pt x="-6173" y="-3027"/>
                    <a:pt x="160197" y="45868"/>
                    <a:pt x="160197" y="45868"/>
                  </a:cubicBezTo>
                  <a:cubicBezTo>
                    <a:pt x="332917" y="97938"/>
                    <a:pt x="598347" y="209698"/>
                    <a:pt x="1036497" y="312568"/>
                  </a:cubicBezTo>
                  <a:cubicBezTo>
                    <a:pt x="1474647" y="415438"/>
                    <a:pt x="2196007" y="576728"/>
                    <a:pt x="2789097" y="663088"/>
                  </a:cubicBezTo>
                  <a:cubicBezTo>
                    <a:pt x="3382187" y="749448"/>
                    <a:pt x="4000677" y="806598"/>
                    <a:pt x="4595037" y="830728"/>
                  </a:cubicBezTo>
                  <a:cubicBezTo>
                    <a:pt x="5189397" y="854858"/>
                    <a:pt x="5765977" y="843428"/>
                    <a:pt x="6355257" y="807868"/>
                  </a:cubicBezTo>
                  <a:cubicBezTo>
                    <a:pt x="6944537" y="772308"/>
                    <a:pt x="7546517" y="718968"/>
                    <a:pt x="8130717" y="617368"/>
                  </a:cubicBezTo>
                  <a:cubicBezTo>
                    <a:pt x="8714917" y="515768"/>
                    <a:pt x="9464217" y="298598"/>
                    <a:pt x="9860457" y="198268"/>
                  </a:cubicBezTo>
                  <a:cubicBezTo>
                    <a:pt x="10256697" y="97938"/>
                    <a:pt x="10382427" y="56663"/>
                    <a:pt x="10508157" y="15388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46" name="Freeform 98">
              <a:extLst>
                <a:ext uri="{FF2B5EF4-FFF2-40B4-BE49-F238E27FC236}">
                  <a16:creationId xmlns:a16="http://schemas.microsoft.com/office/drawing/2014/main" id="{64179DF1-715E-40EA-90A4-FB20325E104F}"/>
                </a:ext>
              </a:extLst>
            </p:cNvPr>
            <p:cNvSpPr/>
            <p:nvPr/>
          </p:nvSpPr>
          <p:spPr>
            <a:xfrm>
              <a:off x="-807720" y="5835015"/>
              <a:ext cx="10706100" cy="854006"/>
            </a:xfrm>
            <a:custGeom>
              <a:avLst/>
              <a:gdLst>
                <a:gd name="connsiteX0" fmla="*/ 10706100 w 10706100"/>
                <a:gd name="connsiteY0" fmla="*/ 91440 h 854006"/>
                <a:gd name="connsiteX1" fmla="*/ 10393680 w 10706100"/>
                <a:gd name="connsiteY1" fmla="*/ 182880 h 854006"/>
                <a:gd name="connsiteX2" fmla="*/ 9464040 w 10706100"/>
                <a:gd name="connsiteY2" fmla="*/ 419100 h 854006"/>
                <a:gd name="connsiteX3" fmla="*/ 7589520 w 10706100"/>
                <a:gd name="connsiteY3" fmla="*/ 739140 h 854006"/>
                <a:gd name="connsiteX4" fmla="*/ 5715000 w 10706100"/>
                <a:gd name="connsiteY4" fmla="*/ 853440 h 854006"/>
                <a:gd name="connsiteX5" fmla="*/ 3817620 w 10706100"/>
                <a:gd name="connsiteY5" fmla="*/ 769620 h 854006"/>
                <a:gd name="connsiteX6" fmla="*/ 1935480 w 10706100"/>
                <a:gd name="connsiteY6" fmla="*/ 495300 h 854006"/>
                <a:gd name="connsiteX7" fmla="*/ 1028700 w 10706100"/>
                <a:gd name="connsiteY7" fmla="*/ 297180 h 854006"/>
                <a:gd name="connsiteX8" fmla="*/ 594360 w 10706100"/>
                <a:gd name="connsiteY8" fmla="*/ 175260 h 854006"/>
                <a:gd name="connsiteX9" fmla="*/ 0 w 10706100"/>
                <a:gd name="connsiteY9" fmla="*/ 0 h 85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706100" h="854006">
                  <a:moveTo>
                    <a:pt x="10706100" y="91440"/>
                  </a:moveTo>
                  <a:cubicBezTo>
                    <a:pt x="10653395" y="109855"/>
                    <a:pt x="10393680" y="182880"/>
                    <a:pt x="10393680" y="182880"/>
                  </a:cubicBezTo>
                  <a:cubicBezTo>
                    <a:pt x="10186670" y="237490"/>
                    <a:pt x="9931400" y="326390"/>
                    <a:pt x="9464040" y="419100"/>
                  </a:cubicBezTo>
                  <a:cubicBezTo>
                    <a:pt x="8996680" y="511810"/>
                    <a:pt x="8214360" y="666750"/>
                    <a:pt x="7589520" y="739140"/>
                  </a:cubicBezTo>
                  <a:cubicBezTo>
                    <a:pt x="6964680" y="811530"/>
                    <a:pt x="6343650" y="848360"/>
                    <a:pt x="5715000" y="853440"/>
                  </a:cubicBezTo>
                  <a:cubicBezTo>
                    <a:pt x="5086350" y="858520"/>
                    <a:pt x="4447540" y="829310"/>
                    <a:pt x="3817620" y="769620"/>
                  </a:cubicBezTo>
                  <a:cubicBezTo>
                    <a:pt x="3187700" y="709930"/>
                    <a:pt x="2400300" y="574040"/>
                    <a:pt x="1935480" y="495300"/>
                  </a:cubicBezTo>
                  <a:cubicBezTo>
                    <a:pt x="1470660" y="416560"/>
                    <a:pt x="1252220" y="350520"/>
                    <a:pt x="1028700" y="297180"/>
                  </a:cubicBezTo>
                  <a:cubicBezTo>
                    <a:pt x="805180" y="243840"/>
                    <a:pt x="594360" y="175260"/>
                    <a:pt x="594360" y="175260"/>
                  </a:cubicBez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</p:spTree>
    <p:extLst>
      <p:ext uri="{BB962C8B-B14F-4D97-AF65-F5344CB8AC3E}">
        <p14:creationId xmlns:p14="http://schemas.microsoft.com/office/powerpoint/2010/main" val="4253134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ccel="8000" decel="8000" autoRev="1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600000">
                                      <p:cBhvr>
                                        <p:cTn id="6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400050"/>
            <a:ext cx="9144000" cy="1181100"/>
          </a:xfrm>
        </p:spPr>
        <p:txBody>
          <a:bodyPr/>
          <a:lstStyle/>
          <a:p>
            <a:r>
              <a:rPr lang="en-US" sz="5200" dirty="0" smtClean="0">
                <a:latin typeface="Cambria" panose="02040503050406030204" pitchFamily="18" charset="0"/>
                <a:ea typeface="Cambria" panose="02040503050406030204" pitchFamily="18" charset="0"/>
              </a:rPr>
              <a:t>EPP – Euler </a:t>
            </a:r>
            <a:r>
              <a:rPr lang="en-US" sz="5200" dirty="0">
                <a:latin typeface="Cambria" panose="02040503050406030204" pitchFamily="18" charset="0"/>
                <a:ea typeface="Cambria" panose="02040503050406030204" pitchFamily="18" charset="0"/>
              </a:rPr>
              <a:t>Pole </a:t>
            </a:r>
            <a:r>
              <a:rPr lang="en-US" sz="5200" dirty="0" smtClean="0">
                <a:latin typeface="Cambria" panose="02040503050406030204" pitchFamily="18" charset="0"/>
                <a:ea typeface="Cambria" panose="02040503050406030204" pitchFamily="18" charset="0"/>
              </a:rPr>
              <a:t>Parameters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 bwMode="auto">
          <a:xfrm>
            <a:off x="514350" y="2552700"/>
            <a:ext cx="6419850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5200" dirty="0" smtClean="0">
                <a:latin typeface="Cambria" panose="02040503050406030204" pitchFamily="18" charset="0"/>
                <a:ea typeface="Cambria" panose="02040503050406030204" pitchFamily="18" charset="0"/>
              </a:rPr>
              <a:t>Latitude</a:t>
            </a:r>
          </a:p>
          <a:p>
            <a:pPr algn="l"/>
            <a:r>
              <a:rPr lang="en-US" sz="5200" dirty="0" smtClean="0">
                <a:latin typeface="Cambria" panose="02040503050406030204" pitchFamily="18" charset="0"/>
                <a:ea typeface="Cambria" panose="02040503050406030204" pitchFamily="18" charset="0"/>
              </a:rPr>
              <a:t>Longitude</a:t>
            </a:r>
          </a:p>
          <a:p>
            <a:pPr algn="l"/>
            <a:r>
              <a:rPr lang="en-US" sz="5200" dirty="0" smtClean="0">
                <a:latin typeface="Cambria" panose="02040503050406030204" pitchFamily="18" charset="0"/>
                <a:ea typeface="Cambria" panose="02040503050406030204" pitchFamily="18" charset="0"/>
              </a:rPr>
              <a:t>Rotation Speed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Left Brace 6"/>
          <p:cNvSpPr/>
          <p:nvPr/>
        </p:nvSpPr>
        <p:spPr>
          <a:xfrm rot="10800000">
            <a:off x="3676648" y="2762250"/>
            <a:ext cx="571501" cy="1447800"/>
          </a:xfrm>
          <a:prstGeom prst="leftBrace">
            <a:avLst>
              <a:gd name="adj1" fmla="val 8333"/>
              <a:gd name="adj2" fmla="val 50444"/>
            </a:avLst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2"/>
          <p:cNvSpPr txBox="1">
            <a:spLocks/>
          </p:cNvSpPr>
          <p:nvPr/>
        </p:nvSpPr>
        <p:spPr bwMode="auto">
          <a:xfrm>
            <a:off x="4419600" y="2809875"/>
            <a:ext cx="4391025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yellow star off west coast of S. America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20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352470"/>
            <a:ext cx="9150558" cy="796516"/>
          </a:xfrm>
        </p:spPr>
        <p:txBody>
          <a:bodyPr/>
          <a:lstStyle/>
          <a:p>
            <a:r>
              <a:rPr lang="en-US" sz="4800" dirty="0">
                <a:latin typeface="Cambria" panose="02040503050406030204" pitchFamily="18" charset="0"/>
              </a:rPr>
              <a:t>CORS Velocities in ITRF2014</a:t>
            </a:r>
          </a:p>
        </p:txBody>
      </p:sp>
      <p:pic>
        <p:nvPicPr>
          <p:cNvPr id="4" name="Picture 2"/>
          <p:cNvPicPr preferRelativeResize="0"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1276350"/>
            <a:ext cx="9150558" cy="5447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023046" y="5399809"/>
            <a:ext cx="2311454" cy="7078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6932" marR="713722" lvl="0">
              <a:spcBef>
                <a:spcPts val="3000"/>
              </a:spcBef>
              <a:tabLst>
                <a:tab pos="473275" algn="l"/>
                <a:tab pos="474121" algn="l"/>
                <a:tab pos="6531870" algn="l"/>
              </a:tabLst>
            </a:pPr>
            <a:r>
              <a:rPr lang="en-US" sz="4000" i="1" spc="-20" dirty="0" smtClean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Drift</a:t>
            </a:r>
            <a:r>
              <a:rPr lang="en-US" sz="4000" i="1" spc="-20" dirty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…</a:t>
            </a:r>
          </a:p>
        </p:txBody>
      </p:sp>
      <p:sp>
        <p:nvSpPr>
          <p:cNvPr id="7" name="Oval 6"/>
          <p:cNvSpPr/>
          <p:nvPr/>
        </p:nvSpPr>
        <p:spPr>
          <a:xfrm rot="19395227">
            <a:off x="1872085" y="3638358"/>
            <a:ext cx="829595" cy="2146227"/>
          </a:xfrm>
          <a:prstGeom prst="ellipse">
            <a:avLst/>
          </a:prstGeom>
          <a:noFill/>
          <a:ln w="6032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32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80079"/>
            <a:ext cx="9150350" cy="5450406"/>
          </a:xfrm>
          <a:prstGeom prst="rect">
            <a:avLst/>
          </a:prstGeom>
        </p:spPr>
      </p:pic>
      <p:sp>
        <p:nvSpPr>
          <p:cNvPr id="7" name="Title 2"/>
          <p:cNvSpPr txBox="1">
            <a:spLocks/>
          </p:cNvSpPr>
          <p:nvPr/>
        </p:nvSpPr>
        <p:spPr bwMode="auto">
          <a:xfrm>
            <a:off x="-1" y="352470"/>
            <a:ext cx="9150351" cy="79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4800" dirty="0">
                <a:latin typeface="Cambria" panose="02040503050406030204" pitchFamily="18" charset="0"/>
              </a:rPr>
              <a:t>CORS Velocities in NATRF2022</a:t>
            </a:r>
          </a:p>
        </p:txBody>
      </p:sp>
      <p:sp>
        <p:nvSpPr>
          <p:cNvPr id="9" name="TextBox 8"/>
          <p:cNvSpPr txBox="1"/>
          <p:nvPr/>
        </p:nvSpPr>
        <p:spPr bwMode="auto">
          <a:xfrm>
            <a:off x="1146174" y="1234440"/>
            <a:ext cx="6858000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Think of this map as 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ITRF2014 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EPP2022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56396" y="4322078"/>
            <a:ext cx="2311454" cy="179210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6932" marR="713722" lvl="0">
              <a:spcBef>
                <a:spcPts val="3000"/>
              </a:spcBef>
              <a:tabLst>
                <a:tab pos="473275" algn="l"/>
                <a:tab pos="474121" algn="l"/>
                <a:tab pos="6531870" algn="l"/>
              </a:tabLst>
            </a:pPr>
            <a:r>
              <a:rPr lang="en-US" sz="4000" i="1" spc="-20" dirty="0" smtClean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Still </a:t>
            </a:r>
            <a:r>
              <a:rPr lang="en-US" sz="4000" i="1" spc="-20" dirty="0" err="1" smtClean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SomeDrift</a:t>
            </a:r>
            <a:r>
              <a:rPr lang="en-US" sz="4000" i="1" spc="-20" dirty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…</a:t>
            </a:r>
          </a:p>
        </p:txBody>
      </p:sp>
      <p:sp>
        <p:nvSpPr>
          <p:cNvPr id="8" name="Oval 7"/>
          <p:cNvSpPr/>
          <p:nvPr/>
        </p:nvSpPr>
        <p:spPr>
          <a:xfrm rot="19395227">
            <a:off x="1872085" y="3638358"/>
            <a:ext cx="829595" cy="2146227"/>
          </a:xfrm>
          <a:prstGeom prst="ellipse">
            <a:avLst/>
          </a:prstGeom>
          <a:noFill/>
          <a:ln w="6032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36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 txBox="1">
            <a:spLocks/>
          </p:cNvSpPr>
          <p:nvPr/>
        </p:nvSpPr>
        <p:spPr bwMode="gray">
          <a:xfrm>
            <a:off x="5695950" y="1454788"/>
            <a:ext cx="3219450" cy="4541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 b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–"/>
              <a:defRPr sz="2000" b="0">
                <a:solidFill>
                  <a:schemeClr val="tx1"/>
                </a:solidFill>
                <a:latin typeface="Calibri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  <a:defRPr/>
            </a:pPr>
            <a:r>
              <a:rPr lang="en-US" sz="3600" kern="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NATRF2022</a:t>
            </a:r>
          </a:p>
          <a:p>
            <a:pPr marL="0" indent="0">
              <a:spcBef>
                <a:spcPts val="4400"/>
              </a:spcBef>
              <a:buNone/>
              <a:defRPr/>
            </a:pPr>
            <a:r>
              <a:rPr lang="en-US" sz="3600" kern="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CATRF2022</a:t>
            </a:r>
          </a:p>
          <a:p>
            <a:pPr marL="0" indent="0">
              <a:spcBef>
                <a:spcPts val="4600"/>
              </a:spcBef>
              <a:buNone/>
              <a:defRPr/>
            </a:pPr>
            <a:r>
              <a:rPr lang="en-US" sz="3600" kern="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PATRF2022</a:t>
            </a:r>
          </a:p>
          <a:p>
            <a:pPr marL="0" indent="0">
              <a:spcBef>
                <a:spcPts val="4600"/>
              </a:spcBef>
              <a:buNone/>
              <a:defRPr/>
            </a:pPr>
            <a:r>
              <a:rPr lang="en-US" sz="3600" kern="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MATRF2022</a:t>
            </a:r>
            <a:endParaRPr lang="en-US" sz="3600" kern="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50998" y="1446869"/>
            <a:ext cx="227563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Rotation of the </a:t>
            </a:r>
          </a:p>
          <a:p>
            <a:r>
              <a:rPr lang="en-US" dirty="0" smtClean="0"/>
              <a:t>North American Plate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50997" y="2579272"/>
            <a:ext cx="1909028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Rotation of the </a:t>
            </a:r>
          </a:p>
          <a:p>
            <a:r>
              <a:rPr lang="en-US" dirty="0" smtClean="0"/>
              <a:t>Caribbean Plate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650997" y="3725512"/>
            <a:ext cx="166603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Rotation of the </a:t>
            </a:r>
          </a:p>
          <a:p>
            <a:r>
              <a:rPr lang="en-US" dirty="0" smtClean="0"/>
              <a:t>Pacific Plate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650997" y="4856929"/>
            <a:ext cx="166603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Rotation of the </a:t>
            </a:r>
          </a:p>
          <a:p>
            <a:r>
              <a:rPr lang="en-US" dirty="0" smtClean="0"/>
              <a:t>Mariana Plate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gray">
          <a:xfrm>
            <a:off x="162189" y="3225603"/>
            <a:ext cx="1456660" cy="443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normAutofit fontScale="85000" lnSpcReduction="2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 b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–"/>
              <a:defRPr sz="2000" b="0">
                <a:solidFill>
                  <a:schemeClr val="tx1"/>
                </a:solidFill>
                <a:latin typeface="Calibri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en-US" sz="3400" b="1" kern="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ITRF2014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347177" y="1213831"/>
            <a:ext cx="2881559" cy="4745254"/>
          </a:xfrm>
          <a:prstGeom prst="roundRect">
            <a:avLst/>
          </a:prstGeom>
          <a:noFill/>
          <a:ln w="6985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921372" y="6040328"/>
            <a:ext cx="1733167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9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EPP2022</a:t>
            </a:r>
          </a:p>
        </p:txBody>
      </p:sp>
      <p:cxnSp>
        <p:nvCxnSpPr>
          <p:cNvPr id="11" name="Elbow Connector 10"/>
          <p:cNvCxnSpPr>
            <a:stCxn id="18" idx="0"/>
            <a:endCxn id="8" idx="1"/>
          </p:cNvCxnSpPr>
          <p:nvPr/>
        </p:nvCxnSpPr>
        <p:spPr>
          <a:xfrm rot="5400000" flipH="1" flipV="1">
            <a:off x="1042974" y="1617580"/>
            <a:ext cx="1455568" cy="1760479"/>
          </a:xfrm>
          <a:prstGeom prst="bentConnector2">
            <a:avLst/>
          </a:prstGeom>
          <a:ln w="31750"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21"/>
          <p:cNvCxnSpPr>
            <a:endCxn id="14" idx="1"/>
          </p:cNvCxnSpPr>
          <p:nvPr/>
        </p:nvCxnSpPr>
        <p:spPr>
          <a:xfrm flipV="1">
            <a:off x="1879963" y="2902438"/>
            <a:ext cx="771034" cy="459739"/>
          </a:xfrm>
          <a:prstGeom prst="bentConnector3">
            <a:avLst>
              <a:gd name="adj1" fmla="val 37152"/>
            </a:avLst>
          </a:prstGeom>
          <a:ln w="31750"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25"/>
          <p:cNvCxnSpPr>
            <a:stCxn id="18" idx="2"/>
            <a:endCxn id="16" idx="1"/>
          </p:cNvCxnSpPr>
          <p:nvPr/>
        </p:nvCxnSpPr>
        <p:spPr>
          <a:xfrm rot="16200000" flipH="1">
            <a:off x="1015470" y="3544566"/>
            <a:ext cx="1510577" cy="1760478"/>
          </a:xfrm>
          <a:prstGeom prst="bentConnector2">
            <a:avLst/>
          </a:prstGeom>
          <a:ln w="31750"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Elbow Connector 35"/>
          <p:cNvCxnSpPr>
            <a:endCxn id="15" idx="1"/>
          </p:cNvCxnSpPr>
          <p:nvPr/>
        </p:nvCxnSpPr>
        <p:spPr>
          <a:xfrm>
            <a:off x="1879963" y="3498751"/>
            <a:ext cx="771034" cy="549927"/>
          </a:xfrm>
          <a:prstGeom prst="bentConnector3">
            <a:avLst>
              <a:gd name="adj1" fmla="val 37152"/>
            </a:avLst>
          </a:prstGeom>
          <a:ln w="31750"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559" name="Straight Arrow Connector 23558"/>
          <p:cNvCxnSpPr/>
          <p:nvPr/>
        </p:nvCxnSpPr>
        <p:spPr>
          <a:xfrm>
            <a:off x="4926630" y="1770035"/>
            <a:ext cx="675312" cy="0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14" idx="3"/>
          </p:cNvCxnSpPr>
          <p:nvPr/>
        </p:nvCxnSpPr>
        <p:spPr>
          <a:xfrm flipV="1">
            <a:off x="4560026" y="2894443"/>
            <a:ext cx="1041917" cy="7994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15" idx="3"/>
          </p:cNvCxnSpPr>
          <p:nvPr/>
        </p:nvCxnSpPr>
        <p:spPr>
          <a:xfrm flipV="1">
            <a:off x="4317032" y="4045437"/>
            <a:ext cx="1284911" cy="3240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V="1">
            <a:off x="4303426" y="5180094"/>
            <a:ext cx="1284911" cy="3240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itle 2"/>
          <p:cNvSpPr txBox="1">
            <a:spLocks/>
          </p:cNvSpPr>
          <p:nvPr/>
        </p:nvSpPr>
        <p:spPr bwMode="auto">
          <a:xfrm>
            <a:off x="-1" y="200070"/>
            <a:ext cx="9150351" cy="79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b="1" dirty="0" smtClean="0">
                <a:solidFill>
                  <a:srgbClr val="00B0F0"/>
                </a:solidFill>
                <a:latin typeface="Cambria" panose="02040503050406030204" pitchFamily="18" charset="0"/>
              </a:rPr>
              <a:t>ITRF2014</a:t>
            </a:r>
            <a:r>
              <a:rPr lang="en-US" dirty="0" smtClean="0">
                <a:latin typeface="Cambria" panose="02040503050406030204" pitchFamily="18" charset="0"/>
              </a:rPr>
              <a:t> + </a:t>
            </a:r>
            <a:r>
              <a:rPr lang="en-US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EPP2022</a:t>
            </a:r>
            <a:r>
              <a:rPr lang="en-US" dirty="0" smtClean="0">
                <a:latin typeface="Cambria" panose="02040503050406030204" pitchFamily="18" charset="0"/>
              </a:rPr>
              <a:t> = </a:t>
            </a:r>
            <a:r>
              <a:rPr lang="en-US" dirty="0" smtClean="0">
                <a:solidFill>
                  <a:srgbClr val="FF0000"/>
                </a:solidFill>
                <a:latin typeface="Cambria" panose="02040503050406030204" pitchFamily="18" charset="0"/>
              </a:rPr>
              <a:t>--TRF2022</a:t>
            </a:r>
            <a:endParaRPr lang="en-US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0622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650998" y="1446869"/>
            <a:ext cx="227563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Rotation of the </a:t>
            </a:r>
          </a:p>
          <a:p>
            <a:r>
              <a:rPr lang="en-US" dirty="0" smtClean="0"/>
              <a:t>North American Plate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gray">
          <a:xfrm>
            <a:off x="162189" y="3225603"/>
            <a:ext cx="1456660" cy="443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normAutofit fontScale="85000" lnSpcReduction="2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 b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–"/>
              <a:defRPr sz="2000" b="0">
                <a:solidFill>
                  <a:schemeClr val="tx1"/>
                </a:solidFill>
                <a:latin typeface="Calibri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en-US" sz="3400" b="1" kern="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ITRF2014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347177" y="1213831"/>
            <a:ext cx="2881559" cy="1167419"/>
          </a:xfrm>
          <a:prstGeom prst="roundRect">
            <a:avLst/>
          </a:prstGeom>
          <a:noFill/>
          <a:ln w="6985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922230" y="2458928"/>
            <a:ext cx="1733167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9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EPP2022</a:t>
            </a:r>
          </a:p>
        </p:txBody>
      </p:sp>
      <p:cxnSp>
        <p:nvCxnSpPr>
          <p:cNvPr id="11" name="Elbow Connector 10"/>
          <p:cNvCxnSpPr>
            <a:stCxn id="18" idx="0"/>
            <a:endCxn id="8" idx="1"/>
          </p:cNvCxnSpPr>
          <p:nvPr/>
        </p:nvCxnSpPr>
        <p:spPr>
          <a:xfrm rot="5400000" flipH="1" flipV="1">
            <a:off x="1042974" y="1617580"/>
            <a:ext cx="1455568" cy="1760479"/>
          </a:xfrm>
          <a:prstGeom prst="bentConnector2">
            <a:avLst/>
          </a:prstGeom>
          <a:ln w="31750"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559" name="Straight Arrow Connector 23558"/>
          <p:cNvCxnSpPr/>
          <p:nvPr/>
        </p:nvCxnSpPr>
        <p:spPr>
          <a:xfrm>
            <a:off x="4926630" y="1770035"/>
            <a:ext cx="675312" cy="0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itle 2"/>
          <p:cNvSpPr txBox="1">
            <a:spLocks/>
          </p:cNvSpPr>
          <p:nvPr/>
        </p:nvSpPr>
        <p:spPr bwMode="auto">
          <a:xfrm>
            <a:off x="-1" y="200070"/>
            <a:ext cx="9150351" cy="79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b="1" dirty="0" smtClean="0">
                <a:solidFill>
                  <a:srgbClr val="00B0F0"/>
                </a:solidFill>
                <a:latin typeface="Cambria" panose="02040503050406030204" pitchFamily="18" charset="0"/>
              </a:rPr>
              <a:t>ITRF2014</a:t>
            </a:r>
            <a:r>
              <a:rPr lang="en-US" dirty="0" smtClean="0">
                <a:latin typeface="Cambria" panose="02040503050406030204" pitchFamily="18" charset="0"/>
              </a:rPr>
              <a:t> + </a:t>
            </a:r>
            <a:r>
              <a:rPr lang="en-US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EPP2022</a:t>
            </a:r>
            <a:r>
              <a:rPr lang="en-US" dirty="0" smtClean="0">
                <a:latin typeface="Cambria" panose="02040503050406030204" pitchFamily="18" charset="0"/>
              </a:rPr>
              <a:t> = </a:t>
            </a:r>
            <a:r>
              <a:rPr lang="en-US" dirty="0" smtClean="0">
                <a:solidFill>
                  <a:srgbClr val="FF0000"/>
                </a:solidFill>
                <a:latin typeface="Cambria" panose="02040503050406030204" pitchFamily="18" charset="0"/>
              </a:rPr>
              <a:t>--TRF2022</a:t>
            </a:r>
            <a:endParaRPr lang="en-US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gray">
          <a:xfrm>
            <a:off x="5695950" y="1454789"/>
            <a:ext cx="3219450" cy="63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 b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–"/>
              <a:defRPr sz="2000" b="0">
                <a:solidFill>
                  <a:schemeClr val="tx1"/>
                </a:solidFill>
                <a:latin typeface="Calibri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  <a:defRPr/>
            </a:pPr>
            <a:r>
              <a:rPr lang="en-US" sz="3600" kern="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NATRF2022</a:t>
            </a:r>
          </a:p>
        </p:txBody>
      </p:sp>
    </p:spTree>
    <p:extLst>
      <p:ext uri="{BB962C8B-B14F-4D97-AF65-F5344CB8AC3E}">
        <p14:creationId xmlns:p14="http://schemas.microsoft.com/office/powerpoint/2010/main" val="3982610646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420930"/>
            <a:ext cx="9144000" cy="754908"/>
          </a:xfrm>
          <a:prstGeom prst="rect">
            <a:avLst/>
          </a:prstGeom>
        </p:spPr>
        <p:txBody>
          <a:bodyPr vert="horz" wrap="square" lIns="0" tIns="16087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27"/>
              </a:spcBef>
            </a:pPr>
            <a:r>
              <a:rPr lang="en-US" sz="4800" spc="-13" dirty="0" smtClean="0">
                <a:latin typeface="Cambria" panose="02040503050406030204" pitchFamily="18" charset="0"/>
                <a:cs typeface="Calibri"/>
              </a:rPr>
              <a:t>Two types of drift</a:t>
            </a:r>
            <a:endParaRPr sz="48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8337" y="1470456"/>
            <a:ext cx="8806113" cy="5075311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L="457200" marR="6773">
              <a:spcBef>
                <a:spcPts val="133"/>
              </a:spcBef>
            </a:pPr>
            <a:r>
              <a:rPr lang="en-US" sz="40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</a:t>
            </a:r>
            <a:r>
              <a:rPr lang="en-US" sz="40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ectonic </a:t>
            </a:r>
            <a:r>
              <a:rPr lang="en-US" sz="40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</a:t>
            </a:r>
            <a:r>
              <a:rPr lang="en-US" sz="40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late </a:t>
            </a:r>
            <a:r>
              <a:rPr lang="en-US" sz="40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</a:t>
            </a:r>
            <a:r>
              <a:rPr lang="en-US" sz="40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otation</a:t>
            </a:r>
          </a:p>
          <a:p>
            <a:pPr marL="1485900" marR="6773" lvl="2" indent="-342900">
              <a:spcBef>
                <a:spcPts val="133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horizontal</a:t>
            </a:r>
          </a:p>
          <a:p>
            <a:pPr marL="1485900" marR="6773" lvl="2" indent="-342900">
              <a:spcBef>
                <a:spcPts val="133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3600" spc="-7" dirty="0" smtClean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457200" marR="6773">
              <a:spcBef>
                <a:spcPts val="133"/>
              </a:spcBef>
            </a:pPr>
            <a:r>
              <a:rPr lang="en-US" sz="40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Everything Else</a:t>
            </a:r>
          </a:p>
          <a:p>
            <a:pPr marL="1485900" marR="6773" lvl="2" indent="-342900">
              <a:spcBef>
                <a:spcPts val="133"/>
              </a:spcBef>
              <a:buFont typeface="Arial" panose="020B0604020202020204" pitchFamily="34" charset="0"/>
              <a:buChar char="•"/>
            </a:pPr>
            <a:r>
              <a:rPr lang="en-US" sz="36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residual motions left after rotation</a:t>
            </a:r>
          </a:p>
          <a:p>
            <a:pPr marL="1485900" marR="6773" lvl="2" indent="-342900">
              <a:spcBef>
                <a:spcPts val="133"/>
              </a:spcBef>
              <a:buFont typeface="Arial" panose="020B0604020202020204" pitchFamily="34" charset="0"/>
              <a:buChar char="•"/>
            </a:pPr>
            <a:r>
              <a:rPr lang="en-US" sz="36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regional linear motions</a:t>
            </a:r>
          </a:p>
          <a:p>
            <a:pPr marL="1485900" marR="6773" lvl="2" indent="-342900">
              <a:spcBef>
                <a:spcPts val="133"/>
              </a:spcBef>
              <a:buFont typeface="Arial" panose="020B0604020202020204" pitchFamily="34" charset="0"/>
              <a:buChar char="•"/>
            </a:pPr>
            <a:r>
              <a:rPr lang="en-US" sz="36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localized subsidence or uplift</a:t>
            </a:r>
          </a:p>
        </p:txBody>
      </p:sp>
      <p:sp>
        <p:nvSpPr>
          <p:cNvPr id="4" name="object 3"/>
          <p:cNvSpPr txBox="1"/>
          <p:nvPr/>
        </p:nvSpPr>
        <p:spPr>
          <a:xfrm>
            <a:off x="4705350" y="2165353"/>
            <a:ext cx="3257550" cy="876300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R="6773">
              <a:spcBef>
                <a:spcPts val="133"/>
              </a:spcBef>
            </a:pPr>
            <a:r>
              <a:rPr lang="en-US" sz="3600" i="1" spc="-7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simple to model</a:t>
            </a:r>
            <a:endParaRPr lang="en-US" sz="3200" i="1" spc="-7" dirty="0" smtClea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  <p:sp>
        <p:nvSpPr>
          <p:cNvPr id="5" name="object 3"/>
          <p:cNvSpPr txBox="1"/>
          <p:nvPr/>
        </p:nvSpPr>
        <p:spPr>
          <a:xfrm>
            <a:off x="4705350" y="5783769"/>
            <a:ext cx="5181600" cy="876300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R="6773">
              <a:spcBef>
                <a:spcPts val="133"/>
              </a:spcBef>
            </a:pPr>
            <a:r>
              <a:rPr lang="en-US" sz="3600" i="1" spc="-7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complex</a:t>
            </a:r>
            <a:endParaRPr lang="en-US" sz="3200" i="1" spc="-7" dirty="0" smtClea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528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28337" y="1470456"/>
            <a:ext cx="8806113" cy="5075311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L="1485900" marR="6773" lvl="2" indent="-342900">
              <a:spcBef>
                <a:spcPts val="133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spc="-7" dirty="0" smtClean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1485900" marR="6773" lvl="2" indent="-342900">
              <a:spcBef>
                <a:spcPts val="133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3600" spc="-7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1485900" marR="6773" lvl="2" indent="-342900">
              <a:spcBef>
                <a:spcPts val="133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3600" spc="-7" dirty="0" smtClean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457200" marR="6773">
              <a:spcBef>
                <a:spcPts val="133"/>
              </a:spcBef>
            </a:pPr>
            <a:r>
              <a:rPr lang="en-US" sz="40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Everything Else</a:t>
            </a:r>
          </a:p>
          <a:p>
            <a:pPr marL="1485900" marR="6773" lvl="2" indent="-342900">
              <a:spcBef>
                <a:spcPts val="133"/>
              </a:spcBef>
              <a:buFont typeface="Arial" panose="020B0604020202020204" pitchFamily="34" charset="0"/>
              <a:buChar char="•"/>
            </a:pPr>
            <a:r>
              <a:rPr lang="en-US" sz="36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residual motions left after rotation</a:t>
            </a:r>
          </a:p>
          <a:p>
            <a:pPr marL="1485900" marR="6773" lvl="2" indent="-342900">
              <a:spcBef>
                <a:spcPts val="133"/>
              </a:spcBef>
              <a:buFont typeface="Arial" panose="020B0604020202020204" pitchFamily="34" charset="0"/>
              <a:buChar char="•"/>
            </a:pPr>
            <a:r>
              <a:rPr lang="en-US" sz="36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regional linear motions</a:t>
            </a:r>
          </a:p>
          <a:p>
            <a:pPr marL="1485900" marR="6773" lvl="2" indent="-342900">
              <a:spcBef>
                <a:spcPts val="133"/>
              </a:spcBef>
              <a:buFont typeface="Arial" panose="020B0604020202020204" pitchFamily="34" charset="0"/>
              <a:buChar char="•"/>
            </a:pPr>
            <a:r>
              <a:rPr lang="en-US" sz="36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localized subsidence or uplift</a:t>
            </a:r>
          </a:p>
        </p:txBody>
      </p:sp>
      <p:sp>
        <p:nvSpPr>
          <p:cNvPr id="5" name="object 3"/>
          <p:cNvSpPr txBox="1"/>
          <p:nvPr/>
        </p:nvSpPr>
        <p:spPr>
          <a:xfrm>
            <a:off x="4705350" y="5783769"/>
            <a:ext cx="5181600" cy="876300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R="6773">
              <a:spcBef>
                <a:spcPts val="133"/>
              </a:spcBef>
            </a:pPr>
            <a:r>
              <a:rPr lang="en-US" sz="3600" i="1" spc="-7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complex</a:t>
            </a:r>
            <a:endParaRPr lang="en-US" sz="3200" i="1" spc="-7" dirty="0" smtClea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80146" y="1845578"/>
            <a:ext cx="2311454" cy="179210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6932" marR="713722" lvl="0">
              <a:spcBef>
                <a:spcPts val="3000"/>
              </a:spcBef>
              <a:tabLst>
                <a:tab pos="473275" algn="l"/>
                <a:tab pos="474121" algn="l"/>
                <a:tab pos="6531870" algn="l"/>
              </a:tabLst>
            </a:pPr>
            <a:r>
              <a:rPr lang="en-US" sz="4000" i="1" spc="-20" dirty="0" smtClean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Still </a:t>
            </a:r>
            <a:r>
              <a:rPr lang="en-US" sz="4000" i="1" spc="-20" dirty="0" err="1" smtClean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SomeDrift</a:t>
            </a:r>
            <a:r>
              <a:rPr lang="en-US" sz="4000" i="1" spc="-20" dirty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52792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National Height Modernization Program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2084031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…the establishment of </a:t>
            </a:r>
            <a:r>
              <a:rPr lang="en-US" altLang="en-US" i="1" dirty="0">
                <a:latin typeface="Cambria" panose="02040503050406030204" pitchFamily="18" charset="0"/>
                <a:ea typeface="Cambria" panose="02040503050406030204" pitchFamily="18" charset="0"/>
              </a:rPr>
              <a:t>accurate, reliable heights using GNSS technology 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in conjunction with traditional leveling, gravity, and modern remote sensing information</a:t>
            </a:r>
            <a:r>
              <a:rPr lang="en-US" alt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</a:p>
          <a:p>
            <a:pPr marL="0" indent="0" eaLnBrk="1" hangingPunct="1">
              <a:buFontTx/>
              <a:buNone/>
            </a:pPr>
            <a:endParaRPr lang="en-US" alt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eaLnBrk="1" hangingPunct="1">
              <a:buFontTx/>
              <a:buNone/>
            </a:pPr>
            <a:r>
              <a:rPr lang="en-US" alt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-propagation and long-term monitoring of control thru static GPS campaigns, GPS on BMs, digital leveling</a:t>
            </a:r>
          </a:p>
          <a:p>
            <a:pPr marL="0" indent="0" eaLnBrk="1" hangingPunct="1">
              <a:buFontTx/>
              <a:buNone/>
            </a:pPr>
            <a:r>
              <a:rPr lang="en-US" alt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-combined with relative gravity data, </a:t>
            </a:r>
            <a:r>
              <a:rPr lang="en-US" alt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lidar</a:t>
            </a:r>
            <a:r>
              <a:rPr lang="en-US" alt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, etc.</a:t>
            </a:r>
            <a:endParaRPr lang="en-US" alt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334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" y="887968"/>
            <a:ext cx="9144000" cy="32795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r>
              <a:rPr lang="en-US" sz="5400" b="1" dirty="0" smtClean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Intra-Frame Velocity Model o</a:t>
            </a:r>
            <a:r>
              <a:rPr sz="5400" b="1" spc="-7" dirty="0" smtClean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f</a:t>
            </a:r>
            <a:r>
              <a:rPr sz="5400" b="1" spc="-33" dirty="0" smtClean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</a:t>
            </a:r>
            <a:r>
              <a:rPr sz="5400" b="1" spc="-7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2022</a:t>
            </a:r>
            <a:r>
              <a:rPr lang="en-US" sz="5400" b="1" spc="-7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</a:t>
            </a:r>
          </a:p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endParaRPr lang="en-US" sz="4400" b="1" spc="-7" dirty="0">
              <a:solidFill>
                <a:srgbClr val="1F497D"/>
              </a:solidFill>
              <a:uFill>
                <a:solidFill>
                  <a:srgbClr val="1F497D"/>
                </a:solidFill>
              </a:uFill>
              <a:latin typeface="Cambria" panose="02040503050406030204" pitchFamily="18" charset="0"/>
              <a:cs typeface="Arial"/>
            </a:endParaRPr>
          </a:p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r>
              <a:rPr lang="en-US" sz="60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IFVM</a:t>
            </a:r>
            <a:r>
              <a:rPr sz="60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2022</a:t>
            </a:r>
            <a:endParaRPr lang="en-US" sz="6000" b="1" spc="-20" dirty="0" smtClean="0">
              <a:solidFill>
                <a:srgbClr val="C00000"/>
              </a:solidFill>
              <a:uFill>
                <a:solidFill>
                  <a:srgbClr val="C00000"/>
                </a:solidFill>
              </a:uFill>
              <a:latin typeface="Cambria" panose="02040503050406030204" pitchFamily="18" charset="0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20448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object 81"/>
          <p:cNvSpPr txBox="1"/>
          <p:nvPr/>
        </p:nvSpPr>
        <p:spPr>
          <a:xfrm>
            <a:off x="285121" y="1336438"/>
            <a:ext cx="7161907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800" spc="-5" dirty="0">
                <a:latin typeface="Calibri"/>
                <a:cs typeface="Calibri"/>
              </a:rPr>
              <a:t>Longitude </a:t>
            </a:r>
            <a:r>
              <a:rPr sz="2800" spc="-10" dirty="0">
                <a:latin typeface="Calibri"/>
                <a:cs typeface="Calibri"/>
              </a:rPr>
              <a:t>(Easting) History </a:t>
            </a:r>
            <a:r>
              <a:rPr sz="2800" spc="-5" dirty="0">
                <a:latin typeface="Calibri"/>
                <a:cs typeface="Calibri"/>
              </a:rPr>
              <a:t>of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DI4044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6839514" y="5611972"/>
            <a:ext cx="2110584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lang="en-US" sz="2800" b="1" dirty="0">
                <a:solidFill>
                  <a:srgbClr val="00B0F0"/>
                </a:solidFill>
                <a:latin typeface="Calibri"/>
                <a:cs typeface="Calibri"/>
              </a:rPr>
              <a:t>BLUE IS ITRF COORDINATE</a:t>
            </a:r>
            <a:endParaRPr sz="2800" dirty="0">
              <a:solidFill>
                <a:srgbClr val="00B0F0"/>
              </a:solidFill>
              <a:latin typeface="Calibri"/>
              <a:cs typeface="Calibri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6902321" y="2009814"/>
            <a:ext cx="2110586" cy="1318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33985">
              <a:spcBef>
                <a:spcPts val="100"/>
              </a:spcBef>
            </a:pPr>
            <a:r>
              <a:rPr lang="en-US" sz="2800" b="1" dirty="0">
                <a:solidFill>
                  <a:srgbClr val="FF0000"/>
                </a:solidFill>
                <a:latin typeface="Calibri"/>
                <a:cs typeface="Calibri"/>
              </a:rPr>
              <a:t>RED IS NATRF2022</a:t>
            </a:r>
          </a:p>
          <a:p>
            <a:pPr marL="12700" marR="133985">
              <a:spcBef>
                <a:spcPts val="100"/>
              </a:spcBef>
            </a:pPr>
            <a:r>
              <a:rPr lang="en-US" sz="2800" b="1" dirty="0">
                <a:solidFill>
                  <a:srgbClr val="FF0000"/>
                </a:solidFill>
                <a:latin typeface="Calibri"/>
                <a:cs typeface="Calibri"/>
              </a:rPr>
              <a:t>COORDINATE</a:t>
            </a:r>
            <a:endParaRPr sz="28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00595" y="5979877"/>
            <a:ext cx="6098425" cy="0"/>
          </a:xfrm>
          <a:custGeom>
            <a:avLst/>
            <a:gdLst/>
            <a:ahLst/>
            <a:cxnLst/>
            <a:rect l="l" t="t" r="r" b="b"/>
            <a:pathLst>
              <a:path w="5229225">
                <a:moveTo>
                  <a:pt x="0" y="0"/>
                </a:moveTo>
                <a:lnTo>
                  <a:pt x="5228844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00595" y="5611972"/>
            <a:ext cx="6098425" cy="0"/>
          </a:xfrm>
          <a:custGeom>
            <a:avLst/>
            <a:gdLst/>
            <a:ahLst/>
            <a:cxnLst/>
            <a:rect l="l" t="t" r="r" b="b"/>
            <a:pathLst>
              <a:path w="5229225">
                <a:moveTo>
                  <a:pt x="0" y="0"/>
                </a:moveTo>
                <a:lnTo>
                  <a:pt x="5228844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00595" y="5244067"/>
            <a:ext cx="6098425" cy="0"/>
          </a:xfrm>
          <a:custGeom>
            <a:avLst/>
            <a:gdLst/>
            <a:ahLst/>
            <a:cxnLst/>
            <a:rect l="l" t="t" r="r" b="b"/>
            <a:pathLst>
              <a:path w="5229225">
                <a:moveTo>
                  <a:pt x="0" y="0"/>
                </a:moveTo>
                <a:lnTo>
                  <a:pt x="5228844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00595" y="4876163"/>
            <a:ext cx="6098425" cy="0"/>
          </a:xfrm>
          <a:custGeom>
            <a:avLst/>
            <a:gdLst/>
            <a:ahLst/>
            <a:cxnLst/>
            <a:rect l="l" t="t" r="r" b="b"/>
            <a:pathLst>
              <a:path w="5229225">
                <a:moveTo>
                  <a:pt x="0" y="0"/>
                </a:moveTo>
                <a:lnTo>
                  <a:pt x="5228844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00595" y="4508258"/>
            <a:ext cx="6098425" cy="0"/>
          </a:xfrm>
          <a:custGeom>
            <a:avLst/>
            <a:gdLst/>
            <a:ahLst/>
            <a:cxnLst/>
            <a:rect l="l" t="t" r="r" b="b"/>
            <a:pathLst>
              <a:path w="5229225">
                <a:moveTo>
                  <a:pt x="0" y="0"/>
                </a:moveTo>
                <a:lnTo>
                  <a:pt x="5228844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00595" y="4140353"/>
            <a:ext cx="6098425" cy="0"/>
          </a:xfrm>
          <a:custGeom>
            <a:avLst/>
            <a:gdLst/>
            <a:ahLst/>
            <a:cxnLst/>
            <a:rect l="l" t="t" r="r" b="b"/>
            <a:pathLst>
              <a:path w="5229225">
                <a:moveTo>
                  <a:pt x="0" y="0"/>
                </a:moveTo>
                <a:lnTo>
                  <a:pt x="5228844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00595" y="3772448"/>
            <a:ext cx="6098425" cy="0"/>
          </a:xfrm>
          <a:custGeom>
            <a:avLst/>
            <a:gdLst/>
            <a:ahLst/>
            <a:cxnLst/>
            <a:rect l="l" t="t" r="r" b="b"/>
            <a:pathLst>
              <a:path w="5229225">
                <a:moveTo>
                  <a:pt x="0" y="0"/>
                </a:moveTo>
                <a:lnTo>
                  <a:pt x="5228844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00595" y="3404542"/>
            <a:ext cx="6098425" cy="0"/>
          </a:xfrm>
          <a:custGeom>
            <a:avLst/>
            <a:gdLst/>
            <a:ahLst/>
            <a:cxnLst/>
            <a:rect l="l" t="t" r="r" b="b"/>
            <a:pathLst>
              <a:path w="5229225">
                <a:moveTo>
                  <a:pt x="0" y="0"/>
                </a:moveTo>
                <a:lnTo>
                  <a:pt x="5228844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00595" y="3036637"/>
            <a:ext cx="6098425" cy="0"/>
          </a:xfrm>
          <a:custGeom>
            <a:avLst/>
            <a:gdLst/>
            <a:ahLst/>
            <a:cxnLst/>
            <a:rect l="l" t="t" r="r" b="b"/>
            <a:pathLst>
              <a:path w="5229225">
                <a:moveTo>
                  <a:pt x="0" y="0"/>
                </a:moveTo>
                <a:lnTo>
                  <a:pt x="5228844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00595" y="2666955"/>
            <a:ext cx="6098425" cy="0"/>
          </a:xfrm>
          <a:custGeom>
            <a:avLst/>
            <a:gdLst/>
            <a:ahLst/>
            <a:cxnLst/>
            <a:rect l="l" t="t" r="r" b="b"/>
            <a:pathLst>
              <a:path w="5229225">
                <a:moveTo>
                  <a:pt x="0" y="0"/>
                </a:moveTo>
                <a:lnTo>
                  <a:pt x="5228844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00595" y="2299051"/>
            <a:ext cx="6098425" cy="0"/>
          </a:xfrm>
          <a:custGeom>
            <a:avLst/>
            <a:gdLst/>
            <a:ahLst/>
            <a:cxnLst/>
            <a:rect l="l" t="t" r="r" b="b"/>
            <a:pathLst>
              <a:path w="5229225">
                <a:moveTo>
                  <a:pt x="0" y="0"/>
                </a:moveTo>
                <a:lnTo>
                  <a:pt x="5228844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00595" y="1931146"/>
            <a:ext cx="6098425" cy="0"/>
          </a:xfrm>
          <a:custGeom>
            <a:avLst/>
            <a:gdLst/>
            <a:ahLst/>
            <a:cxnLst/>
            <a:rect l="l" t="t" r="r" b="b"/>
            <a:pathLst>
              <a:path w="5229225">
                <a:moveTo>
                  <a:pt x="0" y="0"/>
                </a:moveTo>
                <a:lnTo>
                  <a:pt x="5228844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471479" y="1931148"/>
            <a:ext cx="0" cy="4049323"/>
          </a:xfrm>
          <a:custGeom>
            <a:avLst/>
            <a:gdLst/>
            <a:ahLst/>
            <a:cxnLst/>
            <a:rect l="l" t="t" r="r" b="b"/>
            <a:pathLst>
              <a:path h="3472179">
                <a:moveTo>
                  <a:pt x="0" y="0"/>
                </a:moveTo>
                <a:lnTo>
                  <a:pt x="0" y="347167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342367" y="1931148"/>
            <a:ext cx="0" cy="4049323"/>
          </a:xfrm>
          <a:custGeom>
            <a:avLst/>
            <a:gdLst/>
            <a:ahLst/>
            <a:cxnLst/>
            <a:rect l="l" t="t" r="r" b="b"/>
            <a:pathLst>
              <a:path h="3472179">
                <a:moveTo>
                  <a:pt x="0" y="0"/>
                </a:moveTo>
                <a:lnTo>
                  <a:pt x="0" y="347167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213252" y="1931148"/>
            <a:ext cx="0" cy="4049323"/>
          </a:xfrm>
          <a:custGeom>
            <a:avLst/>
            <a:gdLst/>
            <a:ahLst/>
            <a:cxnLst/>
            <a:rect l="l" t="t" r="r" b="b"/>
            <a:pathLst>
              <a:path h="3472179">
                <a:moveTo>
                  <a:pt x="0" y="0"/>
                </a:moveTo>
                <a:lnTo>
                  <a:pt x="0" y="347167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084139" y="1931148"/>
            <a:ext cx="0" cy="4049323"/>
          </a:xfrm>
          <a:custGeom>
            <a:avLst/>
            <a:gdLst/>
            <a:ahLst/>
            <a:cxnLst/>
            <a:rect l="l" t="t" r="r" b="b"/>
            <a:pathLst>
              <a:path h="3472179">
                <a:moveTo>
                  <a:pt x="0" y="0"/>
                </a:moveTo>
                <a:lnTo>
                  <a:pt x="0" y="347167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956801" y="1931148"/>
            <a:ext cx="0" cy="4049323"/>
          </a:xfrm>
          <a:custGeom>
            <a:avLst/>
            <a:gdLst/>
            <a:ahLst/>
            <a:cxnLst/>
            <a:rect l="l" t="t" r="r" b="b"/>
            <a:pathLst>
              <a:path h="3472179">
                <a:moveTo>
                  <a:pt x="0" y="0"/>
                </a:moveTo>
                <a:lnTo>
                  <a:pt x="0" y="347167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827689" y="1931148"/>
            <a:ext cx="0" cy="4049323"/>
          </a:xfrm>
          <a:custGeom>
            <a:avLst/>
            <a:gdLst/>
            <a:ahLst/>
            <a:cxnLst/>
            <a:rect l="l" t="t" r="r" b="b"/>
            <a:pathLst>
              <a:path h="3472179">
                <a:moveTo>
                  <a:pt x="0" y="0"/>
                </a:moveTo>
                <a:lnTo>
                  <a:pt x="0" y="347167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698575" y="1931148"/>
            <a:ext cx="0" cy="4049323"/>
          </a:xfrm>
          <a:custGeom>
            <a:avLst/>
            <a:gdLst/>
            <a:ahLst/>
            <a:cxnLst/>
            <a:rect l="l" t="t" r="r" b="b"/>
            <a:pathLst>
              <a:path h="3472179">
                <a:moveTo>
                  <a:pt x="0" y="0"/>
                </a:moveTo>
                <a:lnTo>
                  <a:pt x="0" y="347167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00593" y="1931148"/>
            <a:ext cx="0" cy="4049323"/>
          </a:xfrm>
          <a:custGeom>
            <a:avLst/>
            <a:gdLst/>
            <a:ahLst/>
            <a:cxnLst/>
            <a:rect l="l" t="t" r="r" b="b"/>
            <a:pathLst>
              <a:path h="3472179">
                <a:moveTo>
                  <a:pt x="0" y="3471672"/>
                </a:moveTo>
                <a:lnTo>
                  <a:pt x="0" y="0"/>
                </a:lnTo>
              </a:path>
            </a:pathLst>
          </a:custGeom>
          <a:ln w="9144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00595" y="5979877"/>
            <a:ext cx="6098425" cy="0"/>
          </a:xfrm>
          <a:custGeom>
            <a:avLst/>
            <a:gdLst/>
            <a:ahLst/>
            <a:cxnLst/>
            <a:rect l="l" t="t" r="r" b="b"/>
            <a:pathLst>
              <a:path w="5229225">
                <a:moveTo>
                  <a:pt x="0" y="0"/>
                </a:moveTo>
                <a:lnTo>
                  <a:pt x="5228844" y="0"/>
                </a:lnTo>
              </a:path>
            </a:pathLst>
          </a:custGeom>
          <a:ln w="9144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482143" y="2583423"/>
            <a:ext cx="0" cy="165883"/>
          </a:xfrm>
          <a:custGeom>
            <a:avLst/>
            <a:gdLst/>
            <a:ahLst/>
            <a:cxnLst/>
            <a:rect l="l" t="t" r="r" b="b"/>
            <a:pathLst>
              <a:path h="142239">
                <a:moveTo>
                  <a:pt x="0" y="0"/>
                </a:moveTo>
                <a:lnTo>
                  <a:pt x="0" y="141731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482143" y="2418132"/>
            <a:ext cx="0" cy="165883"/>
          </a:xfrm>
          <a:custGeom>
            <a:avLst/>
            <a:gdLst/>
            <a:ahLst/>
            <a:cxnLst/>
            <a:rect l="l" t="t" r="r" b="b"/>
            <a:pathLst>
              <a:path h="142239">
                <a:moveTo>
                  <a:pt x="0" y="141732"/>
                </a:moveTo>
                <a:lnTo>
                  <a:pt x="0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448377" y="2748713"/>
            <a:ext cx="65909" cy="0"/>
          </a:xfrm>
          <a:custGeom>
            <a:avLst/>
            <a:gdLst/>
            <a:ahLst/>
            <a:cxnLst/>
            <a:rect l="l" t="t" r="r" b="b"/>
            <a:pathLst>
              <a:path w="56514">
                <a:moveTo>
                  <a:pt x="0" y="0"/>
                </a:moveTo>
                <a:lnTo>
                  <a:pt x="56387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448377" y="2418130"/>
            <a:ext cx="65909" cy="0"/>
          </a:xfrm>
          <a:custGeom>
            <a:avLst/>
            <a:gdLst/>
            <a:ahLst/>
            <a:cxnLst/>
            <a:rect l="l" t="t" r="r" b="b"/>
            <a:pathLst>
              <a:path w="56514">
                <a:moveTo>
                  <a:pt x="0" y="0"/>
                </a:moveTo>
                <a:lnTo>
                  <a:pt x="56387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527838" y="3624932"/>
            <a:ext cx="0" cy="55541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3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527838" y="3568055"/>
            <a:ext cx="0" cy="57022"/>
          </a:xfrm>
          <a:custGeom>
            <a:avLst/>
            <a:gdLst/>
            <a:ahLst/>
            <a:cxnLst/>
            <a:rect l="l" t="t" r="r" b="b"/>
            <a:pathLst>
              <a:path h="48895">
                <a:moveTo>
                  <a:pt x="0" y="48768"/>
                </a:moveTo>
                <a:lnTo>
                  <a:pt x="0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494071" y="3680026"/>
            <a:ext cx="68129" cy="0"/>
          </a:xfrm>
          <a:custGeom>
            <a:avLst/>
            <a:gdLst/>
            <a:ahLst/>
            <a:cxnLst/>
            <a:rect l="l" t="t" r="r" b="b"/>
            <a:pathLst>
              <a:path w="58420">
                <a:moveTo>
                  <a:pt x="0" y="0"/>
                </a:moveTo>
                <a:lnTo>
                  <a:pt x="57912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494071" y="3568055"/>
            <a:ext cx="68129" cy="0"/>
          </a:xfrm>
          <a:custGeom>
            <a:avLst/>
            <a:gdLst/>
            <a:ahLst/>
            <a:cxnLst/>
            <a:rect l="l" t="t" r="r" b="b"/>
            <a:pathLst>
              <a:path w="58420">
                <a:moveTo>
                  <a:pt x="0" y="0"/>
                </a:moveTo>
                <a:lnTo>
                  <a:pt x="57912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183669" y="4243440"/>
            <a:ext cx="0" cy="37767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004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183669" y="4206116"/>
            <a:ext cx="0" cy="37767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003"/>
                </a:moveTo>
                <a:lnTo>
                  <a:pt x="0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149902" y="4280760"/>
            <a:ext cx="65909" cy="0"/>
          </a:xfrm>
          <a:custGeom>
            <a:avLst/>
            <a:gdLst/>
            <a:ahLst/>
            <a:cxnLst/>
            <a:rect l="l" t="t" r="r" b="b"/>
            <a:pathLst>
              <a:path w="56514">
                <a:moveTo>
                  <a:pt x="0" y="0"/>
                </a:moveTo>
                <a:lnTo>
                  <a:pt x="56387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149902" y="4206114"/>
            <a:ext cx="65909" cy="0"/>
          </a:xfrm>
          <a:custGeom>
            <a:avLst/>
            <a:gdLst/>
            <a:ahLst/>
            <a:cxnLst/>
            <a:rect l="l" t="t" r="r" b="b"/>
            <a:pathLst>
              <a:path w="56514">
                <a:moveTo>
                  <a:pt x="0" y="0"/>
                </a:moveTo>
                <a:lnTo>
                  <a:pt x="56387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152938" y="5375592"/>
            <a:ext cx="0" cy="128115"/>
          </a:xfrm>
          <a:custGeom>
            <a:avLst/>
            <a:gdLst/>
            <a:ahLst/>
            <a:cxnLst/>
            <a:rect l="l" t="t" r="r" b="b"/>
            <a:pathLst>
              <a:path h="109854">
                <a:moveTo>
                  <a:pt x="0" y="0"/>
                </a:moveTo>
                <a:lnTo>
                  <a:pt x="0" y="109728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152938" y="5245846"/>
            <a:ext cx="0" cy="130337"/>
          </a:xfrm>
          <a:custGeom>
            <a:avLst/>
            <a:gdLst/>
            <a:ahLst/>
            <a:cxnLst/>
            <a:rect l="l" t="t" r="r" b="b"/>
            <a:pathLst>
              <a:path h="111760">
                <a:moveTo>
                  <a:pt x="0" y="111251"/>
                </a:moveTo>
                <a:lnTo>
                  <a:pt x="0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119171" y="5503555"/>
            <a:ext cx="68129" cy="0"/>
          </a:xfrm>
          <a:custGeom>
            <a:avLst/>
            <a:gdLst/>
            <a:ahLst/>
            <a:cxnLst/>
            <a:rect l="l" t="t" r="r" b="b"/>
            <a:pathLst>
              <a:path w="58420">
                <a:moveTo>
                  <a:pt x="0" y="0"/>
                </a:moveTo>
                <a:lnTo>
                  <a:pt x="57911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119171" y="5245844"/>
            <a:ext cx="68129" cy="0"/>
          </a:xfrm>
          <a:custGeom>
            <a:avLst/>
            <a:gdLst/>
            <a:ahLst/>
            <a:cxnLst/>
            <a:rect l="l" t="t" r="r" b="b"/>
            <a:pathLst>
              <a:path w="58420">
                <a:moveTo>
                  <a:pt x="0" y="0"/>
                </a:moveTo>
                <a:lnTo>
                  <a:pt x="57911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482143" y="2583423"/>
            <a:ext cx="0" cy="165883"/>
          </a:xfrm>
          <a:custGeom>
            <a:avLst/>
            <a:gdLst/>
            <a:ahLst/>
            <a:cxnLst/>
            <a:rect l="l" t="t" r="r" b="b"/>
            <a:pathLst>
              <a:path h="142239">
                <a:moveTo>
                  <a:pt x="0" y="0"/>
                </a:moveTo>
                <a:lnTo>
                  <a:pt x="0" y="141731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482143" y="2418132"/>
            <a:ext cx="0" cy="165883"/>
          </a:xfrm>
          <a:custGeom>
            <a:avLst/>
            <a:gdLst/>
            <a:ahLst/>
            <a:cxnLst/>
            <a:rect l="l" t="t" r="r" b="b"/>
            <a:pathLst>
              <a:path h="142239">
                <a:moveTo>
                  <a:pt x="0" y="141732"/>
                </a:moveTo>
                <a:lnTo>
                  <a:pt x="0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448377" y="2748713"/>
            <a:ext cx="65909" cy="0"/>
          </a:xfrm>
          <a:custGeom>
            <a:avLst/>
            <a:gdLst/>
            <a:ahLst/>
            <a:cxnLst/>
            <a:rect l="l" t="t" r="r" b="b"/>
            <a:pathLst>
              <a:path w="56514">
                <a:moveTo>
                  <a:pt x="0" y="0"/>
                </a:moveTo>
                <a:lnTo>
                  <a:pt x="56387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448377" y="2418130"/>
            <a:ext cx="65909" cy="0"/>
          </a:xfrm>
          <a:custGeom>
            <a:avLst/>
            <a:gdLst/>
            <a:ahLst/>
            <a:cxnLst/>
            <a:rect l="l" t="t" r="r" b="b"/>
            <a:pathLst>
              <a:path w="56514">
                <a:moveTo>
                  <a:pt x="0" y="0"/>
                </a:moveTo>
                <a:lnTo>
                  <a:pt x="56387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3527838" y="2535435"/>
            <a:ext cx="0" cy="55541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3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3527838" y="2480339"/>
            <a:ext cx="0" cy="55541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47244"/>
                </a:moveTo>
                <a:lnTo>
                  <a:pt x="0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494071" y="2590530"/>
            <a:ext cx="68129" cy="0"/>
          </a:xfrm>
          <a:custGeom>
            <a:avLst/>
            <a:gdLst/>
            <a:ahLst/>
            <a:cxnLst/>
            <a:rect l="l" t="t" r="r" b="b"/>
            <a:pathLst>
              <a:path w="58420">
                <a:moveTo>
                  <a:pt x="0" y="0"/>
                </a:moveTo>
                <a:lnTo>
                  <a:pt x="57912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3494071" y="2480337"/>
            <a:ext cx="68129" cy="0"/>
          </a:xfrm>
          <a:custGeom>
            <a:avLst/>
            <a:gdLst/>
            <a:ahLst/>
            <a:cxnLst/>
            <a:rect l="l" t="t" r="r" b="b"/>
            <a:pathLst>
              <a:path w="58420">
                <a:moveTo>
                  <a:pt x="0" y="0"/>
                </a:moveTo>
                <a:lnTo>
                  <a:pt x="57912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4183669" y="2805589"/>
            <a:ext cx="0" cy="37767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003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4183669" y="2768264"/>
            <a:ext cx="0" cy="37767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004"/>
                </a:moveTo>
                <a:lnTo>
                  <a:pt x="0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4149902" y="2842910"/>
            <a:ext cx="65909" cy="0"/>
          </a:xfrm>
          <a:custGeom>
            <a:avLst/>
            <a:gdLst/>
            <a:ahLst/>
            <a:cxnLst/>
            <a:rect l="l" t="t" r="r" b="b"/>
            <a:pathLst>
              <a:path w="56514">
                <a:moveTo>
                  <a:pt x="0" y="0"/>
                </a:moveTo>
                <a:lnTo>
                  <a:pt x="56387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4149902" y="2768262"/>
            <a:ext cx="65909" cy="0"/>
          </a:xfrm>
          <a:custGeom>
            <a:avLst/>
            <a:gdLst/>
            <a:ahLst/>
            <a:cxnLst/>
            <a:rect l="l" t="t" r="r" b="b"/>
            <a:pathLst>
              <a:path w="56514">
                <a:moveTo>
                  <a:pt x="0" y="0"/>
                </a:moveTo>
                <a:lnTo>
                  <a:pt x="56387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6152938" y="2889122"/>
            <a:ext cx="0" cy="128115"/>
          </a:xfrm>
          <a:custGeom>
            <a:avLst/>
            <a:gdLst/>
            <a:ahLst/>
            <a:cxnLst/>
            <a:rect l="l" t="t" r="r" b="b"/>
            <a:pathLst>
              <a:path h="109854">
                <a:moveTo>
                  <a:pt x="0" y="0"/>
                </a:moveTo>
                <a:lnTo>
                  <a:pt x="0" y="109727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6152938" y="2759378"/>
            <a:ext cx="0" cy="130337"/>
          </a:xfrm>
          <a:custGeom>
            <a:avLst/>
            <a:gdLst/>
            <a:ahLst/>
            <a:cxnLst/>
            <a:rect l="l" t="t" r="r" b="b"/>
            <a:pathLst>
              <a:path h="111760">
                <a:moveTo>
                  <a:pt x="0" y="111251"/>
                </a:moveTo>
                <a:lnTo>
                  <a:pt x="0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6119171" y="3017088"/>
            <a:ext cx="68129" cy="0"/>
          </a:xfrm>
          <a:custGeom>
            <a:avLst/>
            <a:gdLst/>
            <a:ahLst/>
            <a:cxnLst/>
            <a:rect l="l" t="t" r="r" b="b"/>
            <a:pathLst>
              <a:path w="58420">
                <a:moveTo>
                  <a:pt x="0" y="0"/>
                </a:moveTo>
                <a:lnTo>
                  <a:pt x="57911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6119171" y="2759376"/>
            <a:ext cx="68129" cy="0"/>
          </a:xfrm>
          <a:custGeom>
            <a:avLst/>
            <a:gdLst/>
            <a:ahLst/>
            <a:cxnLst/>
            <a:rect l="l" t="t" r="r" b="b"/>
            <a:pathLst>
              <a:path w="58420">
                <a:moveTo>
                  <a:pt x="0" y="0"/>
                </a:moveTo>
                <a:lnTo>
                  <a:pt x="57911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481258" y="2584309"/>
            <a:ext cx="4672867" cy="2790390"/>
          </a:xfrm>
          <a:custGeom>
            <a:avLst/>
            <a:gdLst/>
            <a:ahLst/>
            <a:cxnLst/>
            <a:rect l="l" t="t" r="r" b="b"/>
            <a:pathLst>
              <a:path w="4006850" h="2392679">
                <a:moveTo>
                  <a:pt x="0" y="0"/>
                </a:moveTo>
                <a:lnTo>
                  <a:pt x="1755647" y="891539"/>
                </a:lnTo>
                <a:lnTo>
                  <a:pt x="2316480" y="1423415"/>
                </a:lnTo>
                <a:lnTo>
                  <a:pt x="4006596" y="2392679"/>
                </a:lnTo>
              </a:path>
            </a:pathLst>
          </a:custGeom>
          <a:ln w="50292">
            <a:solidFill>
              <a:srgbClr val="00B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439490" y="2541508"/>
            <a:ext cx="85311" cy="85311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3485183" y="3583018"/>
            <a:ext cx="85310" cy="85311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4141015" y="4201524"/>
            <a:ext cx="85311" cy="85311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6110281" y="5333675"/>
            <a:ext cx="85310" cy="85311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481258" y="2534547"/>
            <a:ext cx="4672867" cy="353983"/>
          </a:xfrm>
          <a:custGeom>
            <a:avLst/>
            <a:gdLst/>
            <a:ahLst/>
            <a:cxnLst/>
            <a:rect l="l" t="t" r="r" b="b"/>
            <a:pathLst>
              <a:path w="4006850" h="303529">
                <a:moveTo>
                  <a:pt x="0" y="42672"/>
                </a:moveTo>
                <a:lnTo>
                  <a:pt x="1755647" y="0"/>
                </a:lnTo>
                <a:lnTo>
                  <a:pt x="2316480" y="233172"/>
                </a:lnTo>
                <a:lnTo>
                  <a:pt x="4006596" y="303275"/>
                </a:lnTo>
              </a:path>
            </a:pathLst>
          </a:custGeom>
          <a:ln w="5029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439490" y="2541508"/>
            <a:ext cx="85311" cy="85311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3485183" y="2493521"/>
            <a:ext cx="85310" cy="85311"/>
          </a:xfrm>
          <a:prstGeom prst="rect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4141015" y="2763673"/>
            <a:ext cx="85311" cy="85311"/>
          </a:xfrm>
          <a:prstGeom prst="rect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6110281" y="2847208"/>
            <a:ext cx="85310" cy="85311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481258" y="2534547"/>
            <a:ext cx="4672867" cy="2820753"/>
          </a:xfrm>
          <a:custGeom>
            <a:avLst/>
            <a:gdLst/>
            <a:ahLst/>
            <a:cxnLst/>
            <a:rect l="l" t="t" r="r" b="b"/>
            <a:pathLst>
              <a:path w="4006850" h="2418715">
                <a:moveTo>
                  <a:pt x="0" y="0"/>
                </a:moveTo>
                <a:lnTo>
                  <a:pt x="4006596" y="2418588"/>
                </a:lnTo>
              </a:path>
            </a:pathLst>
          </a:custGeom>
          <a:ln w="38100">
            <a:solidFill>
              <a:srgbClr val="4F81BC"/>
            </a:solidFill>
            <a:prstDash val="dot"/>
          </a:ln>
        </p:spPr>
        <p:txBody>
          <a:bodyPr wrap="square" lIns="0" tIns="0" rIns="0" bIns="0" rtlCol="0"/>
          <a:lstStyle/>
          <a:p>
            <a:endParaRPr u="sng" dirty="0"/>
          </a:p>
        </p:txBody>
      </p:sp>
      <p:sp>
        <p:nvSpPr>
          <p:cNvPr id="67" name="object 67"/>
          <p:cNvSpPr/>
          <p:nvPr/>
        </p:nvSpPr>
        <p:spPr>
          <a:xfrm>
            <a:off x="1481258" y="2534545"/>
            <a:ext cx="4672867" cy="334728"/>
          </a:xfrm>
          <a:custGeom>
            <a:avLst/>
            <a:gdLst/>
            <a:ahLst/>
            <a:cxnLst/>
            <a:rect l="l" t="t" r="r" b="b"/>
            <a:pathLst>
              <a:path w="4006850" h="287020">
                <a:moveTo>
                  <a:pt x="0" y="0"/>
                </a:moveTo>
                <a:lnTo>
                  <a:pt x="4006596" y="286512"/>
                </a:lnTo>
              </a:path>
            </a:pathLst>
          </a:custGeom>
          <a:ln w="38100">
            <a:solidFill>
              <a:srgbClr val="C0504D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 txBox="1"/>
          <p:nvPr/>
        </p:nvSpPr>
        <p:spPr>
          <a:xfrm>
            <a:off x="1693055" y="4270987"/>
            <a:ext cx="2788169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spc="-25" dirty="0">
                <a:solidFill>
                  <a:srgbClr val="585858"/>
                </a:solidFill>
                <a:latin typeface="Calibri"/>
                <a:cs typeface="Calibri"/>
              </a:rPr>
              <a:t>Trend: </a:t>
            </a:r>
            <a:r>
              <a:rPr sz="2000" spc="-5" dirty="0">
                <a:solidFill>
                  <a:srgbClr val="585858"/>
                </a:solidFill>
                <a:latin typeface="Calibri"/>
                <a:cs typeface="Calibri"/>
              </a:rPr>
              <a:t>-14.3 </a:t>
            </a:r>
            <a:r>
              <a:rPr sz="2000" dirty="0">
                <a:solidFill>
                  <a:srgbClr val="585858"/>
                </a:solidFill>
                <a:latin typeface="Calibri"/>
                <a:cs typeface="Calibri"/>
              </a:rPr>
              <a:t>mm /</a:t>
            </a:r>
            <a:r>
              <a:rPr sz="2000" spc="-6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585858"/>
                </a:solidFill>
                <a:latin typeface="Calibri"/>
                <a:cs typeface="Calibri"/>
              </a:rPr>
              <a:t>year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2201873" y="2005797"/>
            <a:ext cx="3405787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25" dirty="0">
                <a:solidFill>
                  <a:srgbClr val="585858"/>
                </a:solidFill>
                <a:latin typeface="Calibri"/>
                <a:cs typeface="Calibri"/>
              </a:rPr>
              <a:t>Trend: </a:t>
            </a:r>
            <a:r>
              <a:rPr dirty="0">
                <a:solidFill>
                  <a:srgbClr val="585858"/>
                </a:solidFill>
                <a:latin typeface="Calibri"/>
                <a:cs typeface="Calibri"/>
              </a:rPr>
              <a:t>-1.7 mm / </a:t>
            </a:r>
            <a:r>
              <a:rPr spc="-10" dirty="0">
                <a:solidFill>
                  <a:srgbClr val="585858"/>
                </a:solidFill>
                <a:latin typeface="Calibri"/>
                <a:cs typeface="Calibri"/>
              </a:rPr>
              <a:t>year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285119" y="6140668"/>
            <a:ext cx="673085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759460" algn="l"/>
                <a:tab pos="1506855" algn="l"/>
                <a:tab pos="2253615" algn="l"/>
                <a:tab pos="3001010" algn="l"/>
                <a:tab pos="3748404" algn="l"/>
                <a:tab pos="4495800" algn="l"/>
                <a:tab pos="5243195" algn="l"/>
              </a:tabLst>
            </a:pPr>
            <a:r>
              <a:rPr sz="2000" spc="-10" dirty="0">
                <a:solidFill>
                  <a:srgbClr val="585858"/>
                </a:solidFill>
                <a:latin typeface="Calibri"/>
                <a:cs typeface="Calibri"/>
              </a:rPr>
              <a:t>2</a:t>
            </a:r>
            <a:r>
              <a:rPr sz="2000" dirty="0">
                <a:solidFill>
                  <a:srgbClr val="585858"/>
                </a:solidFill>
                <a:latin typeface="Calibri"/>
                <a:cs typeface="Calibri"/>
              </a:rPr>
              <a:t>004	</a:t>
            </a:r>
            <a:r>
              <a:rPr sz="2000" spc="-10" dirty="0">
                <a:solidFill>
                  <a:srgbClr val="585858"/>
                </a:solidFill>
                <a:latin typeface="Calibri"/>
                <a:cs typeface="Calibri"/>
              </a:rPr>
              <a:t>2</a:t>
            </a:r>
            <a:r>
              <a:rPr sz="2000" dirty="0">
                <a:solidFill>
                  <a:srgbClr val="585858"/>
                </a:solidFill>
                <a:latin typeface="Calibri"/>
                <a:cs typeface="Calibri"/>
              </a:rPr>
              <a:t>006	</a:t>
            </a:r>
            <a:r>
              <a:rPr sz="2000" spc="-10" dirty="0">
                <a:solidFill>
                  <a:srgbClr val="585858"/>
                </a:solidFill>
                <a:latin typeface="Calibri"/>
                <a:cs typeface="Calibri"/>
              </a:rPr>
              <a:t>2</a:t>
            </a:r>
            <a:r>
              <a:rPr sz="2000" dirty="0">
                <a:solidFill>
                  <a:srgbClr val="585858"/>
                </a:solidFill>
                <a:latin typeface="Calibri"/>
                <a:cs typeface="Calibri"/>
              </a:rPr>
              <a:t>008	</a:t>
            </a:r>
            <a:r>
              <a:rPr sz="2000" spc="-10" dirty="0">
                <a:solidFill>
                  <a:srgbClr val="585858"/>
                </a:solidFill>
                <a:latin typeface="Calibri"/>
                <a:cs typeface="Calibri"/>
              </a:rPr>
              <a:t>2</a:t>
            </a:r>
            <a:r>
              <a:rPr sz="2000" dirty="0">
                <a:solidFill>
                  <a:srgbClr val="585858"/>
                </a:solidFill>
                <a:latin typeface="Calibri"/>
                <a:cs typeface="Calibri"/>
              </a:rPr>
              <a:t>0</a:t>
            </a:r>
            <a:r>
              <a:rPr sz="2000" spc="-10" dirty="0">
                <a:solidFill>
                  <a:srgbClr val="585858"/>
                </a:solidFill>
                <a:latin typeface="Calibri"/>
                <a:cs typeface="Calibri"/>
              </a:rPr>
              <a:t>1</a:t>
            </a:r>
            <a:r>
              <a:rPr sz="2000" dirty="0">
                <a:solidFill>
                  <a:srgbClr val="585858"/>
                </a:solidFill>
                <a:latin typeface="Calibri"/>
                <a:cs typeface="Calibri"/>
              </a:rPr>
              <a:t>0	</a:t>
            </a:r>
            <a:r>
              <a:rPr sz="2000" spc="-10" dirty="0">
                <a:solidFill>
                  <a:srgbClr val="585858"/>
                </a:solidFill>
                <a:latin typeface="Calibri"/>
                <a:cs typeface="Calibri"/>
              </a:rPr>
              <a:t>2</a:t>
            </a:r>
            <a:r>
              <a:rPr sz="2000" dirty="0">
                <a:solidFill>
                  <a:srgbClr val="585858"/>
                </a:solidFill>
                <a:latin typeface="Calibri"/>
                <a:cs typeface="Calibri"/>
              </a:rPr>
              <a:t>012	</a:t>
            </a:r>
            <a:r>
              <a:rPr sz="2000" spc="-10" dirty="0">
                <a:solidFill>
                  <a:srgbClr val="585858"/>
                </a:solidFill>
                <a:latin typeface="Calibri"/>
                <a:cs typeface="Calibri"/>
              </a:rPr>
              <a:t>2</a:t>
            </a:r>
            <a:r>
              <a:rPr sz="2000" dirty="0">
                <a:solidFill>
                  <a:srgbClr val="585858"/>
                </a:solidFill>
                <a:latin typeface="Calibri"/>
                <a:cs typeface="Calibri"/>
              </a:rPr>
              <a:t>014	</a:t>
            </a:r>
            <a:r>
              <a:rPr sz="2000" spc="-10" dirty="0">
                <a:solidFill>
                  <a:srgbClr val="585858"/>
                </a:solidFill>
                <a:latin typeface="Calibri"/>
                <a:cs typeface="Calibri"/>
              </a:rPr>
              <a:t>2</a:t>
            </a:r>
            <a:r>
              <a:rPr sz="2000" dirty="0">
                <a:solidFill>
                  <a:srgbClr val="585858"/>
                </a:solidFill>
                <a:latin typeface="Calibri"/>
                <a:cs typeface="Calibri"/>
              </a:rPr>
              <a:t>016	</a:t>
            </a:r>
            <a:r>
              <a:rPr sz="2000" spc="-10" dirty="0">
                <a:solidFill>
                  <a:srgbClr val="585858"/>
                </a:solidFill>
                <a:latin typeface="Calibri"/>
                <a:cs typeface="Calibri"/>
              </a:rPr>
              <a:t>2</a:t>
            </a:r>
            <a:r>
              <a:rPr sz="2000" dirty="0">
                <a:solidFill>
                  <a:srgbClr val="585858"/>
                </a:solidFill>
                <a:latin typeface="Calibri"/>
                <a:cs typeface="Calibri"/>
              </a:rPr>
              <a:t>018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6927256" y="3561179"/>
            <a:ext cx="2311454" cy="179210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6932" marR="713722" lvl="0">
              <a:spcBef>
                <a:spcPts val="3000"/>
              </a:spcBef>
              <a:tabLst>
                <a:tab pos="473275" algn="l"/>
                <a:tab pos="474121" algn="l"/>
                <a:tab pos="6531870" algn="l"/>
              </a:tabLst>
            </a:pPr>
            <a:r>
              <a:rPr lang="en-US" sz="3200" i="1" spc="-20" dirty="0" smtClean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Still Some Drift</a:t>
            </a:r>
            <a:r>
              <a:rPr lang="en-US" sz="3200" i="1" spc="-20" dirty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…</a:t>
            </a:r>
          </a:p>
        </p:txBody>
      </p:sp>
      <p:cxnSp>
        <p:nvCxnSpPr>
          <p:cNvPr id="71" name="Straight Arrow Connector 70"/>
          <p:cNvCxnSpPr>
            <a:stCxn id="74" idx="1"/>
          </p:cNvCxnSpPr>
          <p:nvPr/>
        </p:nvCxnSpPr>
        <p:spPr>
          <a:xfrm flipH="1" flipV="1">
            <a:off x="4226326" y="2418130"/>
            <a:ext cx="2700930" cy="2039104"/>
          </a:xfrm>
          <a:prstGeom prst="straightConnector1">
            <a:avLst/>
          </a:prstGeom>
          <a:ln w="34925"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Title 2"/>
          <p:cNvSpPr txBox="1">
            <a:spLocks/>
          </p:cNvSpPr>
          <p:nvPr/>
        </p:nvSpPr>
        <p:spPr bwMode="auto">
          <a:xfrm>
            <a:off x="-1" y="352470"/>
            <a:ext cx="9150351" cy="79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4800" dirty="0" smtClean="0">
                <a:latin typeface="Cambria" panose="02040503050406030204" pitchFamily="18" charset="0"/>
              </a:rPr>
              <a:t>Concept of goal of IFVM</a:t>
            </a:r>
            <a:endParaRPr lang="en-US" sz="48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985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80079"/>
            <a:ext cx="9150350" cy="5450406"/>
          </a:xfrm>
          <a:prstGeom prst="rect">
            <a:avLst/>
          </a:prstGeom>
        </p:spPr>
      </p:pic>
      <p:sp>
        <p:nvSpPr>
          <p:cNvPr id="7" name="Title 2"/>
          <p:cNvSpPr txBox="1">
            <a:spLocks/>
          </p:cNvSpPr>
          <p:nvPr/>
        </p:nvSpPr>
        <p:spPr bwMode="auto">
          <a:xfrm>
            <a:off x="-1" y="352470"/>
            <a:ext cx="9150351" cy="79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4800" dirty="0">
                <a:latin typeface="Cambria" panose="02040503050406030204" pitchFamily="18" charset="0"/>
              </a:rPr>
              <a:t>CORS Velocities in NATRF2022</a:t>
            </a:r>
          </a:p>
        </p:txBody>
      </p:sp>
      <p:sp>
        <p:nvSpPr>
          <p:cNvPr id="9" name="TextBox 8"/>
          <p:cNvSpPr txBox="1"/>
          <p:nvPr/>
        </p:nvSpPr>
        <p:spPr bwMode="auto">
          <a:xfrm>
            <a:off x="1146174" y="1231573"/>
            <a:ext cx="6858000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Think of this map as 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ITRF2014 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EPP2022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56396" y="4322078"/>
            <a:ext cx="2311454" cy="179210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6932" marR="713722" lvl="0">
              <a:spcBef>
                <a:spcPts val="3000"/>
              </a:spcBef>
              <a:tabLst>
                <a:tab pos="473275" algn="l"/>
                <a:tab pos="474121" algn="l"/>
                <a:tab pos="6531870" algn="l"/>
              </a:tabLst>
            </a:pPr>
            <a:r>
              <a:rPr lang="en-US" sz="4000" i="1" spc="-20" dirty="0" smtClean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Still </a:t>
            </a:r>
            <a:r>
              <a:rPr lang="en-US" sz="4000" i="1" spc="-20" dirty="0" err="1" smtClean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SomeDrift</a:t>
            </a:r>
            <a:r>
              <a:rPr lang="en-US" sz="4000" i="1" spc="-20" dirty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…</a:t>
            </a:r>
          </a:p>
        </p:txBody>
      </p:sp>
      <p:sp>
        <p:nvSpPr>
          <p:cNvPr id="8" name="Oval 7"/>
          <p:cNvSpPr/>
          <p:nvPr/>
        </p:nvSpPr>
        <p:spPr>
          <a:xfrm rot="19395227">
            <a:off x="1872085" y="3638358"/>
            <a:ext cx="829595" cy="2146227"/>
          </a:xfrm>
          <a:prstGeom prst="ellipse">
            <a:avLst/>
          </a:prstGeom>
          <a:noFill/>
          <a:ln w="6032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48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80566"/>
            <a:ext cx="9150350" cy="5449432"/>
          </a:xfrm>
          <a:prstGeom prst="rect">
            <a:avLst/>
          </a:prstGeom>
        </p:spPr>
      </p:pic>
      <p:sp>
        <p:nvSpPr>
          <p:cNvPr id="7" name="Title 2"/>
          <p:cNvSpPr txBox="1">
            <a:spLocks/>
          </p:cNvSpPr>
          <p:nvPr/>
        </p:nvSpPr>
        <p:spPr bwMode="auto">
          <a:xfrm>
            <a:off x="-1" y="352470"/>
            <a:ext cx="9150351" cy="79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4800" b="1" dirty="0" smtClean="0">
                <a:latin typeface="Cambria" panose="02040503050406030204" pitchFamily="18" charset="0"/>
              </a:rPr>
              <a:t>IFVM goal </a:t>
            </a:r>
            <a:r>
              <a:rPr lang="en-US" sz="4800" dirty="0" smtClean="0">
                <a:latin typeface="Cambria" panose="02040503050406030204" pitchFamily="18" charset="0"/>
              </a:rPr>
              <a:t>= model all velocities</a:t>
            </a:r>
            <a:endParaRPr lang="en-US" sz="4800" dirty="0">
              <a:latin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 bwMode="auto">
          <a:xfrm>
            <a:off x="87923" y="1234440"/>
            <a:ext cx="888023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Think of this map as 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ITRF2014 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+ EPP2022 + IFVM2022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 rot="19395227">
            <a:off x="1872085" y="3638358"/>
            <a:ext cx="829595" cy="2146227"/>
          </a:xfrm>
          <a:prstGeom prst="ellipse">
            <a:avLst/>
          </a:prstGeom>
          <a:noFill/>
          <a:ln w="6032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177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i="1" dirty="0" smtClean="0"/>
              <a:t>Still Some Drift…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09704"/>
            <a:ext cx="8934450" cy="5448296"/>
          </a:xfrm>
        </p:spPr>
        <p:txBody>
          <a:bodyPr/>
          <a:lstStyle/>
          <a:p>
            <a:pPr lvl="1">
              <a:spcAft>
                <a:spcPts val="1200"/>
              </a:spcAft>
            </a:pP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Everything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in the world moves</a:t>
            </a:r>
          </a:p>
          <a:p>
            <a:pPr lvl="1">
              <a:spcAft>
                <a:spcPts val="1200"/>
              </a:spcAft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Coordinates will be associated with </a:t>
            </a:r>
            <a:r>
              <a:rPr lang="en-US" sz="3200" u="sng" dirty="0">
                <a:latin typeface="Cambria" panose="02040503050406030204" pitchFamily="18" charset="0"/>
                <a:ea typeface="Cambria" panose="02040503050406030204" pitchFamily="18" charset="0"/>
              </a:rPr>
              <a:t>the actual date when the data was </a:t>
            </a:r>
            <a:r>
              <a:rPr lang="en-US" sz="3200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collected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>
              <a:spcAft>
                <a:spcPts val="1200"/>
              </a:spcAft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Velocities at all marks can be 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estimated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using this Intra-Frame Velocity Model</a:t>
            </a:r>
          </a:p>
          <a:p>
            <a:pPr lvl="1">
              <a:spcAft>
                <a:spcPts val="1200"/>
              </a:spcAft>
            </a:pP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IFVM goal being to move collected data thru time to Reference Epochs for coordinate comparisons/analysis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53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30"/>
          </p:nvPr>
        </p:nvSpPr>
        <p:spPr>
          <a:xfrm>
            <a:off x="209549" y="1404257"/>
            <a:ext cx="8934451" cy="5137220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model of all residual velocities, </a:t>
            </a:r>
            <a:r>
              <a:rPr lang="en-US" sz="32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after removal of tectonic rotation </a:t>
            </a:r>
            <a:r>
              <a:rPr lang="en-US" sz="3200" i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via EPP</a:t>
            </a:r>
            <a:r>
              <a:rPr lang="en-US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Horizontal residual motion</a:t>
            </a:r>
          </a:p>
          <a:p>
            <a:pPr lvl="1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Total vertical motion (ellipsoid heights)</a:t>
            </a:r>
          </a:p>
          <a:p>
            <a:pPr lvl="1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Replaces / Improves upon HTDP</a:t>
            </a:r>
          </a:p>
          <a:p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Given t</a:t>
            </a:r>
            <a:r>
              <a:rPr lang="en-US" sz="3200" baseline="-25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and t</a:t>
            </a:r>
            <a:r>
              <a:rPr lang="en-US" sz="3200" baseline="-25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compute </a:t>
            </a:r>
            <a:r>
              <a:rPr lang="el-GR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Δλ</a:t>
            </a:r>
            <a:r>
              <a:rPr lang="en-US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l-GR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Δϕ</a:t>
            </a:r>
            <a:r>
              <a:rPr lang="en-US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l-GR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Δ</a:t>
            </a:r>
            <a:r>
              <a:rPr lang="en-US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 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at any point, accounting for all </a:t>
            </a:r>
            <a:r>
              <a:rPr lang="en-US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motions</a:t>
            </a:r>
            <a:endParaRPr lang="en-US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Likely be built upon CORS data, geodynamic models and </a:t>
            </a:r>
            <a:r>
              <a:rPr lang="en-US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InSAR</a:t>
            </a:r>
            <a:r>
              <a:rPr lang="en-US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but not yet finalized</a:t>
            </a:r>
            <a:endParaRPr lang="en-US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 bwMode="auto">
          <a:xfrm>
            <a:off x="-1" y="352470"/>
            <a:ext cx="9150351" cy="79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4800" dirty="0" smtClean="0">
                <a:latin typeface="Cambria" panose="02040503050406030204" pitchFamily="18" charset="0"/>
              </a:rPr>
              <a:t>Intra-Frame Velocity Model</a:t>
            </a:r>
            <a:endParaRPr lang="en-US" sz="48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15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590551"/>
            <a:ext cx="9067800" cy="6267450"/>
          </a:xfrm>
        </p:spPr>
        <p:txBody>
          <a:bodyPr/>
          <a:lstStyle/>
          <a:p>
            <a:pPr marL="0" indent="0">
              <a:buNone/>
            </a:pPr>
            <a:r>
              <a:rPr lang="en-US" sz="3100" dirty="0" smtClean="0">
                <a:latin typeface="Cambria" panose="02040503050406030204" pitchFamily="18" charset="0"/>
                <a:ea typeface="Cambria" panose="02040503050406030204" pitchFamily="18" charset="0"/>
              </a:rPr>
              <a:t>EPP2022 – Euler Pole Parameters – </a:t>
            </a:r>
            <a:r>
              <a:rPr lang="en-US" sz="31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Simple Rotation</a:t>
            </a:r>
          </a:p>
          <a:p>
            <a:pPr lvl="1"/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Three parameters: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lat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lon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rotation speed</a:t>
            </a:r>
          </a:p>
          <a:p>
            <a:pPr lvl="1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Horizontal </a:t>
            </a:r>
            <a:r>
              <a:rPr lang="en-US" sz="2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only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US" sz="2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just latitude and longitude</a:t>
            </a:r>
            <a:endParaRPr lang="en-US" sz="2400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Changes the 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frame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US" sz="2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ITRF2014 + EPP2022 = 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NATRF2022</a:t>
            </a:r>
            <a:endParaRPr lang="en-US" sz="13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Does 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not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change the 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epoch</a:t>
            </a:r>
          </a:p>
          <a:p>
            <a:pPr marL="457200" lvl="1" indent="0">
              <a:buNone/>
            </a:pPr>
            <a:endParaRPr lang="en-US" sz="2400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en-US" sz="3100" dirty="0" smtClean="0">
                <a:latin typeface="Cambria" panose="02040503050406030204" pitchFamily="18" charset="0"/>
                <a:ea typeface="Cambria" panose="02040503050406030204" pitchFamily="18" charset="0"/>
              </a:rPr>
              <a:t>IFVM2022 – Intra-Frame Velocity Model - </a:t>
            </a:r>
            <a:r>
              <a:rPr lang="en-US" sz="31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Complex</a:t>
            </a:r>
            <a:endParaRPr lang="en-US" sz="3100" i="1" dirty="0" smtClea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/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Complex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set of parameters</a:t>
            </a:r>
          </a:p>
          <a:p>
            <a:pPr lvl="1"/>
            <a:r>
              <a:rPr lang="en-US" sz="2400" i="1" u="sng" dirty="0">
                <a:latin typeface="Cambria" panose="02040503050406030204" pitchFamily="18" charset="0"/>
                <a:ea typeface="Cambria" panose="02040503050406030204" pitchFamily="18" charset="0"/>
              </a:rPr>
              <a:t>Residual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horizontal 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motion: all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the motion leftover after Euler Pole rotation</a:t>
            </a:r>
          </a:p>
          <a:p>
            <a:pPr lvl="1"/>
            <a:r>
              <a:rPr lang="en-US" sz="2400" i="1" u="sng" dirty="0">
                <a:latin typeface="Cambria" panose="02040503050406030204" pitchFamily="18" charset="0"/>
                <a:ea typeface="Cambria" panose="02040503050406030204" pitchFamily="18" charset="0"/>
              </a:rPr>
              <a:t>All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vertical 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motion: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localized subsidence or uplift</a:t>
            </a:r>
          </a:p>
          <a:p>
            <a:pPr lvl="1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Changes the 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epoch</a:t>
            </a:r>
          </a:p>
          <a:p>
            <a:pPr lvl="1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Does 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not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change the 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frame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“intra” = on the inside; within</a:t>
            </a:r>
          </a:p>
        </p:txBody>
      </p:sp>
    </p:spTree>
    <p:extLst>
      <p:ext uri="{BB962C8B-B14F-4D97-AF65-F5344CB8AC3E}">
        <p14:creationId xmlns:p14="http://schemas.microsoft.com/office/powerpoint/2010/main" val="1561208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438150"/>
            <a:ext cx="9144000" cy="2552700"/>
          </a:xfrm>
        </p:spPr>
        <p:txBody>
          <a:bodyPr/>
          <a:lstStyle/>
          <a:p>
            <a:pPr marL="16933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r>
              <a:rPr lang="en-US" sz="54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EPP2022</a:t>
            </a:r>
            <a:br>
              <a:rPr lang="en-US" sz="54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</a:br>
            <a:r>
              <a:rPr lang="en-US" sz="54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IFVM2022</a:t>
            </a:r>
            <a:endParaRPr lang="en-US" sz="5400" b="1" spc="-20" dirty="0">
              <a:solidFill>
                <a:srgbClr val="C00000"/>
              </a:solidFill>
              <a:uFill>
                <a:solidFill>
                  <a:srgbClr val="C00000"/>
                </a:solidFill>
              </a:uFill>
              <a:latin typeface="Cambria" panose="02040503050406030204" pitchFamily="18" charset="0"/>
              <a:cs typeface="Arial Black"/>
            </a:endParaRPr>
          </a:p>
        </p:txBody>
      </p:sp>
      <p:sp>
        <p:nvSpPr>
          <p:cNvPr id="4" name="TextBox 3"/>
          <p:cNvSpPr txBox="1"/>
          <p:nvPr/>
        </p:nvSpPr>
        <p:spPr bwMode="auto">
          <a:xfrm>
            <a:off x="-942975" y="5973491"/>
            <a:ext cx="11010899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i="1" spc="-20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They work together to account for the Drift…</a:t>
            </a:r>
            <a:endParaRPr lang="en-US" sz="2400" dirty="0"/>
          </a:p>
        </p:txBody>
      </p:sp>
      <p:sp>
        <p:nvSpPr>
          <p:cNvPr id="5" name="Title 2"/>
          <p:cNvSpPr txBox="1">
            <a:spLocks/>
          </p:cNvSpPr>
          <p:nvPr/>
        </p:nvSpPr>
        <p:spPr bwMode="auto">
          <a:xfrm>
            <a:off x="1" y="3187545"/>
            <a:ext cx="9144000" cy="2327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Two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new tools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that will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make time dependent geodetic control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practical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182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274638"/>
            <a:ext cx="9143999" cy="1143000"/>
          </a:xfrm>
        </p:spPr>
        <p:txBody>
          <a:bodyPr/>
          <a:lstStyle/>
          <a:p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Example of application of EPP and IFVM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310894"/>
            <a:ext cx="6642101" cy="1690661"/>
          </a:xfrm>
        </p:spPr>
        <p:txBody>
          <a:bodyPr/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It’s 2039 and you are working in San Diego using NATRF2022 </a:t>
            </a:r>
          </a:p>
          <a:p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And you want to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compare your work 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to another survey from 2028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Cloud 18"/>
          <p:cNvSpPr/>
          <p:nvPr/>
        </p:nvSpPr>
        <p:spPr>
          <a:xfrm>
            <a:off x="6081732" y="1266112"/>
            <a:ext cx="2935267" cy="1440261"/>
          </a:xfrm>
          <a:prstGeom prst="cloud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Important:  This slide only covers </a:t>
            </a:r>
            <a:r>
              <a:rPr lang="en-US" i="1" dirty="0" smtClean="0">
                <a:solidFill>
                  <a:schemeClr val="tx1"/>
                </a:solidFill>
              </a:rPr>
              <a:t>geometric</a:t>
            </a:r>
            <a:r>
              <a:rPr lang="en-US" dirty="0" smtClean="0">
                <a:solidFill>
                  <a:schemeClr val="tx1"/>
                </a:solidFill>
              </a:rPr>
              <a:t> coordinates. 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567125" y="3707253"/>
            <a:ext cx="1449874" cy="60124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7030A0"/>
                </a:solidFill>
              </a:rPr>
              <a:t>NATRF2022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ep. 2028.048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39700" y="3707253"/>
            <a:ext cx="1449874" cy="60124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B0F0"/>
                </a:solidFill>
              </a:rPr>
              <a:t>PATRF2022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ep. 2028.048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853412" y="3707253"/>
            <a:ext cx="1449874" cy="60124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ITRF2014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ep. 2028.048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7567125" y="5700697"/>
            <a:ext cx="1449874" cy="60124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7030A0"/>
                </a:solidFill>
              </a:rPr>
              <a:t>NATRF2022</a:t>
            </a:r>
          </a:p>
          <a:p>
            <a:pPr algn="ctr"/>
            <a:r>
              <a:rPr lang="en-US" dirty="0" smtClean="0">
                <a:solidFill>
                  <a:srgbClr val="00B050"/>
                </a:solidFill>
              </a:rPr>
              <a:t>ep. 2039.704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853412" y="5700699"/>
            <a:ext cx="1449874" cy="60124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ITRF2014</a:t>
            </a:r>
          </a:p>
          <a:p>
            <a:pPr algn="ctr"/>
            <a:r>
              <a:rPr lang="en-US" dirty="0" smtClean="0">
                <a:solidFill>
                  <a:srgbClr val="00B050"/>
                </a:solidFill>
              </a:rPr>
              <a:t>ep. 2039.704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39700" y="5700698"/>
            <a:ext cx="1449874" cy="60124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B0F0"/>
                </a:solidFill>
              </a:rPr>
              <a:t>PATRF2022</a:t>
            </a:r>
          </a:p>
          <a:p>
            <a:pPr algn="ctr"/>
            <a:r>
              <a:rPr lang="en-US" dirty="0" smtClean="0">
                <a:solidFill>
                  <a:srgbClr val="00B050"/>
                </a:solidFill>
              </a:rPr>
              <a:t>ep. 2039.704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42" name="Flowchart: Data 41"/>
          <p:cNvSpPr/>
          <p:nvPr/>
        </p:nvSpPr>
        <p:spPr>
          <a:xfrm>
            <a:off x="2098302" y="3695853"/>
            <a:ext cx="1246383" cy="612648"/>
          </a:xfrm>
          <a:prstGeom prst="flowChartInputOutpu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EPP2022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(PA)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4" name="Flowchart: Data 43"/>
          <p:cNvSpPr/>
          <p:nvPr/>
        </p:nvSpPr>
        <p:spPr>
          <a:xfrm>
            <a:off x="5844719" y="3707252"/>
            <a:ext cx="1246383" cy="612648"/>
          </a:xfrm>
          <a:prstGeom prst="flowChartInputOutpu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EPP2022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(NA)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5" name="Flowchart: Data 44"/>
          <p:cNvSpPr/>
          <p:nvPr/>
        </p:nvSpPr>
        <p:spPr>
          <a:xfrm>
            <a:off x="5844719" y="5689297"/>
            <a:ext cx="1246383" cy="612648"/>
          </a:xfrm>
          <a:prstGeom prst="flowChartInputOutpu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EPP2022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(NA)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7" name="Flowchart: Data 46"/>
          <p:cNvSpPr/>
          <p:nvPr/>
        </p:nvSpPr>
        <p:spPr>
          <a:xfrm>
            <a:off x="2098302" y="5689297"/>
            <a:ext cx="1246383" cy="612648"/>
          </a:xfrm>
          <a:prstGeom prst="flowChartInputOutpu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EPP2022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(PA)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139700" y="4664075"/>
            <a:ext cx="1449875" cy="616744"/>
          </a:xfrm>
          <a:prstGeom prst="ellipse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IFVM2022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(PA)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50" name="Oval 49"/>
          <p:cNvSpPr/>
          <p:nvPr/>
        </p:nvSpPr>
        <p:spPr>
          <a:xfrm>
            <a:off x="7567125" y="4719320"/>
            <a:ext cx="1449875" cy="561498"/>
          </a:xfrm>
          <a:prstGeom prst="ellipse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IFVM2022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(NA)</a:t>
            </a:r>
            <a:endParaRPr lang="en-US" sz="1400" dirty="0">
              <a:solidFill>
                <a:schemeClr val="tx1"/>
              </a:solidFill>
            </a:endParaRPr>
          </a:p>
        </p:txBody>
      </p:sp>
      <p:cxnSp>
        <p:nvCxnSpPr>
          <p:cNvPr id="51" name="Straight Arrow Connector 50"/>
          <p:cNvCxnSpPr>
            <a:stCxn id="35" idx="3"/>
            <a:endCxn id="42" idx="2"/>
          </p:cNvCxnSpPr>
          <p:nvPr/>
        </p:nvCxnSpPr>
        <p:spPr>
          <a:xfrm flipV="1">
            <a:off x="1589574" y="4002177"/>
            <a:ext cx="633366" cy="57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42" idx="5"/>
            <a:endCxn id="36" idx="1"/>
          </p:cNvCxnSpPr>
          <p:nvPr/>
        </p:nvCxnSpPr>
        <p:spPr>
          <a:xfrm>
            <a:off x="3220047" y="4002177"/>
            <a:ext cx="633366" cy="57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44" idx="2"/>
            <a:endCxn id="36" idx="3"/>
          </p:cNvCxnSpPr>
          <p:nvPr/>
        </p:nvCxnSpPr>
        <p:spPr>
          <a:xfrm flipH="1" flipV="1">
            <a:off x="5303288" y="4007878"/>
            <a:ext cx="666071" cy="569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33" idx="1"/>
            <a:endCxn id="44" idx="5"/>
          </p:cNvCxnSpPr>
          <p:nvPr/>
        </p:nvCxnSpPr>
        <p:spPr>
          <a:xfrm flipH="1">
            <a:off x="6966465" y="4007878"/>
            <a:ext cx="600661" cy="569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stCxn id="50" idx="0"/>
            <a:endCxn id="33" idx="2"/>
          </p:cNvCxnSpPr>
          <p:nvPr/>
        </p:nvCxnSpPr>
        <p:spPr>
          <a:xfrm flipV="1">
            <a:off x="8292062" y="4308502"/>
            <a:ext cx="0" cy="41081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stCxn id="50" idx="4"/>
            <a:endCxn id="38" idx="0"/>
          </p:cNvCxnSpPr>
          <p:nvPr/>
        </p:nvCxnSpPr>
        <p:spPr>
          <a:xfrm>
            <a:off x="8292062" y="5280818"/>
            <a:ext cx="0" cy="41987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stCxn id="48" idx="0"/>
            <a:endCxn id="35" idx="2"/>
          </p:cNvCxnSpPr>
          <p:nvPr/>
        </p:nvCxnSpPr>
        <p:spPr>
          <a:xfrm flipH="1" flipV="1">
            <a:off x="864638" y="4308501"/>
            <a:ext cx="1" cy="35557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stCxn id="48" idx="4"/>
            <a:endCxn id="41" idx="0"/>
          </p:cNvCxnSpPr>
          <p:nvPr/>
        </p:nvCxnSpPr>
        <p:spPr>
          <a:xfrm flipH="1">
            <a:off x="864638" y="5280819"/>
            <a:ext cx="1" cy="41987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>
            <a:stCxn id="41" idx="3"/>
            <a:endCxn id="47" idx="2"/>
          </p:cNvCxnSpPr>
          <p:nvPr/>
        </p:nvCxnSpPr>
        <p:spPr>
          <a:xfrm flipV="1">
            <a:off x="1589574" y="5995622"/>
            <a:ext cx="633366" cy="570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stCxn id="47" idx="5"/>
            <a:endCxn id="39" idx="1"/>
          </p:cNvCxnSpPr>
          <p:nvPr/>
        </p:nvCxnSpPr>
        <p:spPr>
          <a:xfrm>
            <a:off x="3220047" y="5995621"/>
            <a:ext cx="633366" cy="570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>
            <a:stCxn id="39" idx="3"/>
            <a:endCxn id="45" idx="2"/>
          </p:cNvCxnSpPr>
          <p:nvPr/>
        </p:nvCxnSpPr>
        <p:spPr>
          <a:xfrm flipV="1">
            <a:off x="5303288" y="5995621"/>
            <a:ext cx="666071" cy="570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stCxn id="38" idx="1"/>
            <a:endCxn id="45" idx="5"/>
          </p:cNvCxnSpPr>
          <p:nvPr/>
        </p:nvCxnSpPr>
        <p:spPr>
          <a:xfrm flipH="1" flipV="1">
            <a:off x="6966465" y="5995621"/>
            <a:ext cx="600661" cy="57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Content Placeholder 2"/>
          <p:cNvSpPr txBox="1">
            <a:spLocks/>
          </p:cNvSpPr>
          <p:nvPr/>
        </p:nvSpPr>
        <p:spPr bwMode="auto">
          <a:xfrm>
            <a:off x="368300" y="2990348"/>
            <a:ext cx="8407400" cy="41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900" dirty="0" smtClean="0">
                <a:latin typeface="Cambria" panose="02040503050406030204" pitchFamily="18" charset="0"/>
                <a:ea typeface="Cambria" panose="02040503050406030204" pitchFamily="18" charset="0"/>
              </a:rPr>
              <a:t>…the catch is, that survey was done in PATRF2022</a:t>
            </a:r>
            <a:endParaRPr lang="en-US" sz="29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6556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3" grpId="0" animBg="1"/>
      <p:bldP spid="35" grpId="0" animBg="1"/>
      <p:bldP spid="36" grpId="0" animBg="1"/>
      <p:bldP spid="38" grpId="0" animBg="1"/>
      <p:bldP spid="39" grpId="0" animBg="1"/>
      <p:bldP spid="41" grpId="0" animBg="1"/>
      <p:bldP spid="42" grpId="0" animBg="1"/>
      <p:bldP spid="44" grpId="0" animBg="1"/>
      <p:bldP spid="45" grpId="0" animBg="1"/>
      <p:bldP spid="47" grpId="0" animBg="1"/>
      <p:bldP spid="48" grpId="0" animBg="1"/>
      <p:bldP spid="50" grpId="0" animBg="1"/>
      <p:bldP spid="30" grpId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887538"/>
            <a:ext cx="9144000" cy="2112962"/>
          </a:xfrm>
        </p:spPr>
        <p:txBody>
          <a:bodyPr/>
          <a:lstStyle/>
          <a:p>
            <a:r>
              <a:rPr lang="en-US" sz="4000" dirty="0"/>
              <a:t>Alright </a:t>
            </a:r>
            <a:r>
              <a:rPr lang="en-US" sz="4000" dirty="0" smtClean="0"/>
              <a:t>Jeff... </a:t>
            </a:r>
            <a:r>
              <a:rPr lang="en-US" sz="4000" dirty="0"/>
              <a:t>enough </a:t>
            </a:r>
            <a:r>
              <a:rPr lang="en-US" sz="4000" dirty="0" err="1"/>
              <a:t>jibba-jabba</a:t>
            </a:r>
            <a:r>
              <a:rPr lang="en-US" sz="4000" dirty="0"/>
              <a:t>, what’s the impact?</a:t>
            </a:r>
          </a:p>
        </p:txBody>
      </p:sp>
    </p:spTree>
    <p:extLst>
      <p:ext uri="{BB962C8B-B14F-4D97-AF65-F5344CB8AC3E}">
        <p14:creationId xmlns:p14="http://schemas.microsoft.com/office/powerpoint/2010/main" val="348593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National Height Modernization Program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172"/>
          <p:cNvSpPr>
            <a:spLocks noChangeArrowheads="1"/>
          </p:cNvSpPr>
          <p:nvPr/>
        </p:nvSpPr>
        <p:spPr bwMode="auto">
          <a:xfrm>
            <a:off x="5673277" y="1437450"/>
            <a:ext cx="2057371" cy="307777"/>
          </a:xfrm>
          <a:prstGeom prst="rect">
            <a:avLst/>
          </a:prstGeom>
          <a:solidFill>
            <a:srgbClr val="E997CC">
              <a:alpha val="89803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9pPr>
          </a:lstStyle>
          <a:p>
            <a:pPr eaLnBrk="0" hangingPunct="0"/>
            <a:r>
              <a:rPr lang="en-US" altLang="en-US" sz="1400" b="1" dirty="0" smtClean="0"/>
              <a:t>Funded </a:t>
            </a:r>
            <a:r>
              <a:rPr lang="en-US" altLang="en-US" sz="1400" b="1" dirty="0"/>
              <a:t>p</a:t>
            </a:r>
            <a:r>
              <a:rPr lang="en-US" altLang="en-US" sz="1400" b="1" dirty="0" smtClean="0"/>
              <a:t>artners</a:t>
            </a:r>
            <a:endParaRPr lang="en-US" altLang="en-US" sz="1400" b="1" dirty="0"/>
          </a:p>
        </p:txBody>
      </p:sp>
      <p:sp>
        <p:nvSpPr>
          <p:cNvPr id="9" name="Rectangle 175"/>
          <p:cNvSpPr>
            <a:spLocks noChangeArrowheads="1"/>
          </p:cNvSpPr>
          <p:nvPr/>
        </p:nvSpPr>
        <p:spPr bwMode="auto">
          <a:xfrm>
            <a:off x="5674584" y="2048025"/>
            <a:ext cx="2056064" cy="738664"/>
          </a:xfrm>
          <a:prstGeom prst="rect">
            <a:avLst/>
          </a:prstGeom>
          <a:solidFill>
            <a:srgbClr val="B1CDE7">
              <a:alpha val="89803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9pPr>
          </a:lstStyle>
          <a:p>
            <a:pPr eaLnBrk="0" hangingPunct="0"/>
            <a:r>
              <a:rPr lang="en-US" altLang="en-US" sz="1400" b="1" dirty="0"/>
              <a:t>States engaged in HM without </a:t>
            </a:r>
            <a:r>
              <a:rPr lang="en-US" altLang="en-US" sz="1400" b="1" dirty="0" smtClean="0"/>
              <a:t>Federal funding</a:t>
            </a:r>
            <a:endParaRPr lang="en-US" altLang="en-US" sz="1400" b="1" dirty="0"/>
          </a:p>
        </p:txBody>
      </p:sp>
      <p:grpSp>
        <p:nvGrpSpPr>
          <p:cNvPr id="10" name="Group 183"/>
          <p:cNvGrpSpPr>
            <a:grpSpLocks/>
          </p:cNvGrpSpPr>
          <p:nvPr/>
        </p:nvGrpSpPr>
        <p:grpSpPr bwMode="auto">
          <a:xfrm>
            <a:off x="358583" y="5832106"/>
            <a:ext cx="3032082" cy="739775"/>
            <a:chOff x="603250" y="5334000"/>
            <a:chExt cx="3032125" cy="739775"/>
          </a:xfrm>
        </p:grpSpPr>
        <p:sp>
          <p:nvSpPr>
            <p:cNvPr id="11" name="Rectangle 171"/>
            <p:cNvSpPr>
              <a:spLocks noChangeArrowheads="1"/>
            </p:cNvSpPr>
            <p:nvPr/>
          </p:nvSpPr>
          <p:spPr bwMode="auto">
            <a:xfrm>
              <a:off x="603250" y="5334000"/>
              <a:ext cx="3032125" cy="739775"/>
            </a:xfrm>
            <a:prstGeom prst="rect">
              <a:avLst/>
            </a:prstGeom>
            <a:solidFill>
              <a:schemeClr val="bg1">
                <a:alpha val="89803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9pPr>
            </a:lstStyle>
            <a:p>
              <a:pPr eaLnBrk="0" hangingPunct="0"/>
              <a:r>
                <a:rPr lang="en-US" altLang="en-US" sz="1400" b="1" dirty="0">
                  <a:solidFill>
                    <a:srgbClr val="AAC5E2"/>
                  </a:solidFill>
                </a:rPr>
                <a:t>    </a:t>
              </a:r>
              <a:r>
                <a:rPr lang="en-US" altLang="en-US" sz="1400" b="1" dirty="0"/>
                <a:t>Spatial Reference Centers</a:t>
              </a:r>
            </a:p>
            <a:p>
              <a:pPr eaLnBrk="0" hangingPunct="0"/>
              <a:r>
                <a:rPr lang="en-US" altLang="en-US" sz="1400" b="1" dirty="0"/>
                <a:t>    Regional Leaders</a:t>
              </a:r>
            </a:p>
            <a:p>
              <a:pPr eaLnBrk="0" hangingPunct="0"/>
              <a:r>
                <a:rPr lang="en-US" altLang="en-US" sz="1400" b="1" dirty="0"/>
                <a:t>    Other funded partners</a:t>
              </a:r>
            </a:p>
          </p:txBody>
        </p:sp>
        <p:sp>
          <p:nvSpPr>
            <p:cNvPr id="12" name="AutoShape 173"/>
            <p:cNvSpPr>
              <a:spLocks noChangeArrowheads="1"/>
            </p:cNvSpPr>
            <p:nvPr/>
          </p:nvSpPr>
          <p:spPr bwMode="auto">
            <a:xfrm flipV="1">
              <a:off x="755652" y="5887874"/>
              <a:ext cx="42864" cy="42863"/>
            </a:xfrm>
            <a:prstGeom prst="star5">
              <a:avLst/>
            </a:prstGeom>
            <a:solidFill>
              <a:schemeClr val="tx2"/>
            </a:solidFill>
            <a:ln w="25400" algn="ctr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buFontTx/>
                <a:buChar char="•"/>
                <a:defRPr/>
              </a:pPr>
              <a:endParaRPr lang="en-US"/>
            </a:p>
          </p:txBody>
        </p:sp>
        <p:sp>
          <p:nvSpPr>
            <p:cNvPr id="13" name="AutoShape 174"/>
            <p:cNvSpPr>
              <a:spLocks noChangeArrowheads="1"/>
            </p:cNvSpPr>
            <p:nvPr/>
          </p:nvSpPr>
          <p:spPr bwMode="auto">
            <a:xfrm>
              <a:off x="738188" y="5468938"/>
              <a:ext cx="88900" cy="88900"/>
            </a:xfrm>
            <a:prstGeom prst="pentagon">
              <a:avLst/>
            </a:prstGeom>
            <a:solidFill>
              <a:srgbClr val="FF0000"/>
            </a:solidFill>
            <a:ln w="12700" algn="ctr">
              <a:solidFill>
                <a:srgbClr val="000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Char char="•"/>
              </a:pPr>
              <a:endParaRPr lang="en-US" altLang="en-US"/>
            </a:p>
          </p:txBody>
        </p:sp>
        <p:sp>
          <p:nvSpPr>
            <p:cNvPr id="14" name="AutoShape 176"/>
            <p:cNvSpPr>
              <a:spLocks noChangeArrowheads="1"/>
            </p:cNvSpPr>
            <p:nvPr/>
          </p:nvSpPr>
          <p:spPr bwMode="auto">
            <a:xfrm>
              <a:off x="711200" y="5676901"/>
              <a:ext cx="128588" cy="93663"/>
            </a:xfrm>
            <a:prstGeom prst="triangle">
              <a:avLst>
                <a:gd name="adj" fmla="val 50616"/>
              </a:avLst>
            </a:prstGeom>
            <a:solidFill>
              <a:srgbClr val="FFFF0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Char char="•"/>
              </a:pPr>
              <a:endParaRPr lang="en-US" altLang="en-US"/>
            </a:p>
          </p:txBody>
        </p:sp>
      </p:grpSp>
      <p:grpSp>
        <p:nvGrpSpPr>
          <p:cNvPr id="15" name="Group 182"/>
          <p:cNvGrpSpPr>
            <a:grpSpLocks noChangeAspect="1"/>
          </p:cNvGrpSpPr>
          <p:nvPr/>
        </p:nvGrpSpPr>
        <p:grpSpPr bwMode="auto">
          <a:xfrm>
            <a:off x="361950" y="1212154"/>
            <a:ext cx="7943850" cy="5360834"/>
            <a:chOff x="739775" y="911225"/>
            <a:chExt cx="6724650" cy="4360863"/>
          </a:xfrm>
        </p:grpSpPr>
        <p:sp>
          <p:nvSpPr>
            <p:cNvPr id="16" name="Text Box 2"/>
            <p:cNvSpPr txBox="1">
              <a:spLocks noChangeArrowheads="1"/>
            </p:cNvSpPr>
            <p:nvPr/>
          </p:nvSpPr>
          <p:spPr bwMode="auto">
            <a:xfrm>
              <a:off x="7086600" y="2895600"/>
              <a:ext cx="18415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9pPr>
            </a:lstStyle>
            <a:p>
              <a:pPr eaLnBrk="0" hangingPunct="0"/>
              <a:endParaRPr lang="en-US" altLang="en-US" sz="1400" b="1"/>
            </a:p>
          </p:txBody>
        </p:sp>
        <p:grpSp>
          <p:nvGrpSpPr>
            <p:cNvPr id="17" name="Group 11"/>
            <p:cNvGrpSpPr>
              <a:grpSpLocks/>
            </p:cNvGrpSpPr>
            <p:nvPr/>
          </p:nvGrpSpPr>
          <p:grpSpPr bwMode="auto">
            <a:xfrm>
              <a:off x="2454275" y="2195513"/>
              <a:ext cx="4949825" cy="2919412"/>
              <a:chOff x="1058" y="983"/>
              <a:chExt cx="3118" cy="1839"/>
            </a:xfrm>
          </p:grpSpPr>
          <p:sp>
            <p:nvSpPr>
              <p:cNvPr id="42" name="Freeform 12"/>
              <p:cNvSpPr>
                <a:spLocks/>
              </p:cNvSpPr>
              <p:nvPr/>
            </p:nvSpPr>
            <p:spPr bwMode="auto">
              <a:xfrm>
                <a:off x="3123" y="2125"/>
                <a:ext cx="228" cy="348"/>
              </a:xfrm>
              <a:custGeom>
                <a:avLst/>
                <a:gdLst>
                  <a:gd name="T0" fmla="*/ 0 w 239"/>
                  <a:gd name="T1" fmla="*/ 4 h 388"/>
                  <a:gd name="T2" fmla="*/ 6 w 239"/>
                  <a:gd name="T3" fmla="*/ 4 h 388"/>
                  <a:gd name="T4" fmla="*/ 0 w 239"/>
                  <a:gd name="T5" fmla="*/ 11 h 388"/>
                  <a:gd name="T6" fmla="*/ 10 w 239"/>
                  <a:gd name="T7" fmla="*/ 14 h 388"/>
                  <a:gd name="T8" fmla="*/ 10 w 239"/>
                  <a:gd name="T9" fmla="*/ 14 h 388"/>
                  <a:gd name="T10" fmla="*/ 10 w 239"/>
                  <a:gd name="T11" fmla="*/ 13 h 388"/>
                  <a:gd name="T12" fmla="*/ 10 w 239"/>
                  <a:gd name="T13" fmla="*/ 14 h 388"/>
                  <a:gd name="T14" fmla="*/ 10 w 239"/>
                  <a:gd name="T15" fmla="*/ 14 h 388"/>
                  <a:gd name="T16" fmla="*/ 14 w 239"/>
                  <a:gd name="T17" fmla="*/ 14 h 388"/>
                  <a:gd name="T18" fmla="*/ 10 w 239"/>
                  <a:gd name="T19" fmla="*/ 14 h 388"/>
                  <a:gd name="T20" fmla="*/ 20 w 239"/>
                  <a:gd name="T21" fmla="*/ 14 h 388"/>
                  <a:gd name="T22" fmla="*/ 21 w 239"/>
                  <a:gd name="T23" fmla="*/ 14 h 388"/>
                  <a:gd name="T24" fmla="*/ 20 w 239"/>
                  <a:gd name="T25" fmla="*/ 14 h 388"/>
                  <a:gd name="T26" fmla="*/ 21 w 239"/>
                  <a:gd name="T27" fmla="*/ 13 h 388"/>
                  <a:gd name="T28" fmla="*/ 16 w 239"/>
                  <a:gd name="T29" fmla="*/ 13 h 388"/>
                  <a:gd name="T30" fmla="*/ 16 w 239"/>
                  <a:gd name="T31" fmla="*/ 13 h 388"/>
                  <a:gd name="T32" fmla="*/ 58 w 239"/>
                  <a:gd name="T33" fmla="*/ 12 h 388"/>
                  <a:gd name="T34" fmla="*/ 55 w 239"/>
                  <a:gd name="T35" fmla="*/ 10 h 388"/>
                  <a:gd name="T36" fmla="*/ 55 w 239"/>
                  <a:gd name="T37" fmla="*/ 9 h 388"/>
                  <a:gd name="T38" fmla="*/ 57 w 239"/>
                  <a:gd name="T39" fmla="*/ 9 h 388"/>
                  <a:gd name="T40" fmla="*/ 55 w 239"/>
                  <a:gd name="T41" fmla="*/ 8 h 388"/>
                  <a:gd name="T42" fmla="*/ 51 w 239"/>
                  <a:gd name="T43" fmla="*/ 6 h 388"/>
                  <a:gd name="T44" fmla="*/ 41 w 239"/>
                  <a:gd name="T45" fmla="*/ 0 h 388"/>
                  <a:gd name="T46" fmla="*/ 0 w 239"/>
                  <a:gd name="T47" fmla="*/ 4 h 38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39"/>
                  <a:gd name="T73" fmla="*/ 0 h 388"/>
                  <a:gd name="T74" fmla="*/ 239 w 239"/>
                  <a:gd name="T75" fmla="*/ 388 h 38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39" h="388">
                    <a:moveTo>
                      <a:pt x="0" y="14"/>
                    </a:moveTo>
                    <a:lnTo>
                      <a:pt x="6" y="21"/>
                    </a:lnTo>
                    <a:lnTo>
                      <a:pt x="0" y="261"/>
                    </a:lnTo>
                    <a:lnTo>
                      <a:pt x="15" y="376"/>
                    </a:lnTo>
                    <a:lnTo>
                      <a:pt x="33" y="381"/>
                    </a:lnTo>
                    <a:lnTo>
                      <a:pt x="39" y="345"/>
                    </a:lnTo>
                    <a:lnTo>
                      <a:pt x="45" y="354"/>
                    </a:lnTo>
                    <a:lnTo>
                      <a:pt x="46" y="372"/>
                    </a:lnTo>
                    <a:lnTo>
                      <a:pt x="57" y="379"/>
                    </a:lnTo>
                    <a:lnTo>
                      <a:pt x="42" y="388"/>
                    </a:lnTo>
                    <a:lnTo>
                      <a:pt x="75" y="379"/>
                    </a:lnTo>
                    <a:lnTo>
                      <a:pt x="82" y="369"/>
                    </a:lnTo>
                    <a:lnTo>
                      <a:pt x="76" y="363"/>
                    </a:lnTo>
                    <a:lnTo>
                      <a:pt x="81" y="352"/>
                    </a:lnTo>
                    <a:lnTo>
                      <a:pt x="64" y="337"/>
                    </a:lnTo>
                    <a:lnTo>
                      <a:pt x="64" y="325"/>
                    </a:lnTo>
                    <a:lnTo>
                      <a:pt x="239" y="309"/>
                    </a:lnTo>
                    <a:lnTo>
                      <a:pt x="224" y="249"/>
                    </a:lnTo>
                    <a:lnTo>
                      <a:pt x="226" y="225"/>
                    </a:lnTo>
                    <a:lnTo>
                      <a:pt x="233" y="212"/>
                    </a:lnTo>
                    <a:lnTo>
                      <a:pt x="227" y="191"/>
                    </a:lnTo>
                    <a:lnTo>
                      <a:pt x="211" y="163"/>
                    </a:lnTo>
                    <a:lnTo>
                      <a:pt x="166" y="0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BA7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" name="Freeform 13"/>
              <p:cNvSpPr>
                <a:spLocks/>
              </p:cNvSpPr>
              <p:nvPr/>
            </p:nvSpPr>
            <p:spPr bwMode="auto">
              <a:xfrm>
                <a:off x="3123" y="2125"/>
                <a:ext cx="228" cy="348"/>
              </a:xfrm>
              <a:custGeom>
                <a:avLst/>
                <a:gdLst>
                  <a:gd name="T0" fmla="*/ 0 w 239"/>
                  <a:gd name="T1" fmla="*/ 4 h 388"/>
                  <a:gd name="T2" fmla="*/ 6 w 239"/>
                  <a:gd name="T3" fmla="*/ 4 h 388"/>
                  <a:gd name="T4" fmla="*/ 0 w 239"/>
                  <a:gd name="T5" fmla="*/ 11 h 388"/>
                  <a:gd name="T6" fmla="*/ 10 w 239"/>
                  <a:gd name="T7" fmla="*/ 14 h 388"/>
                  <a:gd name="T8" fmla="*/ 10 w 239"/>
                  <a:gd name="T9" fmla="*/ 14 h 388"/>
                  <a:gd name="T10" fmla="*/ 10 w 239"/>
                  <a:gd name="T11" fmla="*/ 13 h 388"/>
                  <a:gd name="T12" fmla="*/ 10 w 239"/>
                  <a:gd name="T13" fmla="*/ 14 h 388"/>
                  <a:gd name="T14" fmla="*/ 10 w 239"/>
                  <a:gd name="T15" fmla="*/ 14 h 388"/>
                  <a:gd name="T16" fmla="*/ 14 w 239"/>
                  <a:gd name="T17" fmla="*/ 14 h 388"/>
                  <a:gd name="T18" fmla="*/ 10 w 239"/>
                  <a:gd name="T19" fmla="*/ 14 h 388"/>
                  <a:gd name="T20" fmla="*/ 20 w 239"/>
                  <a:gd name="T21" fmla="*/ 14 h 388"/>
                  <a:gd name="T22" fmla="*/ 21 w 239"/>
                  <a:gd name="T23" fmla="*/ 14 h 388"/>
                  <a:gd name="T24" fmla="*/ 20 w 239"/>
                  <a:gd name="T25" fmla="*/ 14 h 388"/>
                  <a:gd name="T26" fmla="*/ 21 w 239"/>
                  <a:gd name="T27" fmla="*/ 13 h 388"/>
                  <a:gd name="T28" fmla="*/ 16 w 239"/>
                  <a:gd name="T29" fmla="*/ 13 h 388"/>
                  <a:gd name="T30" fmla="*/ 16 w 239"/>
                  <a:gd name="T31" fmla="*/ 13 h 388"/>
                  <a:gd name="T32" fmla="*/ 58 w 239"/>
                  <a:gd name="T33" fmla="*/ 12 h 388"/>
                  <a:gd name="T34" fmla="*/ 55 w 239"/>
                  <a:gd name="T35" fmla="*/ 10 h 388"/>
                  <a:gd name="T36" fmla="*/ 55 w 239"/>
                  <a:gd name="T37" fmla="*/ 9 h 388"/>
                  <a:gd name="T38" fmla="*/ 57 w 239"/>
                  <a:gd name="T39" fmla="*/ 9 h 388"/>
                  <a:gd name="T40" fmla="*/ 55 w 239"/>
                  <a:gd name="T41" fmla="*/ 8 h 388"/>
                  <a:gd name="T42" fmla="*/ 51 w 239"/>
                  <a:gd name="T43" fmla="*/ 6 h 388"/>
                  <a:gd name="T44" fmla="*/ 41 w 239"/>
                  <a:gd name="T45" fmla="*/ 0 h 388"/>
                  <a:gd name="T46" fmla="*/ 0 w 239"/>
                  <a:gd name="T47" fmla="*/ 4 h 388"/>
                  <a:gd name="T48" fmla="*/ 0 w 239"/>
                  <a:gd name="T49" fmla="*/ 4 h 38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39"/>
                  <a:gd name="T76" fmla="*/ 0 h 388"/>
                  <a:gd name="T77" fmla="*/ 239 w 239"/>
                  <a:gd name="T78" fmla="*/ 388 h 38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39" h="388">
                    <a:moveTo>
                      <a:pt x="0" y="14"/>
                    </a:moveTo>
                    <a:lnTo>
                      <a:pt x="6" y="21"/>
                    </a:lnTo>
                    <a:lnTo>
                      <a:pt x="0" y="261"/>
                    </a:lnTo>
                    <a:lnTo>
                      <a:pt x="15" y="376"/>
                    </a:lnTo>
                    <a:lnTo>
                      <a:pt x="33" y="381"/>
                    </a:lnTo>
                    <a:lnTo>
                      <a:pt x="39" y="345"/>
                    </a:lnTo>
                    <a:lnTo>
                      <a:pt x="45" y="354"/>
                    </a:lnTo>
                    <a:lnTo>
                      <a:pt x="46" y="372"/>
                    </a:lnTo>
                    <a:lnTo>
                      <a:pt x="57" y="379"/>
                    </a:lnTo>
                    <a:lnTo>
                      <a:pt x="42" y="388"/>
                    </a:lnTo>
                    <a:lnTo>
                      <a:pt x="75" y="379"/>
                    </a:lnTo>
                    <a:lnTo>
                      <a:pt x="82" y="369"/>
                    </a:lnTo>
                    <a:lnTo>
                      <a:pt x="76" y="363"/>
                    </a:lnTo>
                    <a:lnTo>
                      <a:pt x="81" y="352"/>
                    </a:lnTo>
                    <a:lnTo>
                      <a:pt x="64" y="337"/>
                    </a:lnTo>
                    <a:lnTo>
                      <a:pt x="64" y="325"/>
                    </a:lnTo>
                    <a:lnTo>
                      <a:pt x="239" y="309"/>
                    </a:lnTo>
                    <a:lnTo>
                      <a:pt x="224" y="249"/>
                    </a:lnTo>
                    <a:lnTo>
                      <a:pt x="226" y="225"/>
                    </a:lnTo>
                    <a:lnTo>
                      <a:pt x="233" y="212"/>
                    </a:lnTo>
                    <a:lnTo>
                      <a:pt x="227" y="191"/>
                    </a:lnTo>
                    <a:lnTo>
                      <a:pt x="211" y="163"/>
                    </a:lnTo>
                    <a:lnTo>
                      <a:pt x="166" y="0"/>
                    </a:lnTo>
                    <a:lnTo>
                      <a:pt x="0" y="14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4" name="Freeform 14"/>
              <p:cNvSpPr>
                <a:spLocks/>
              </p:cNvSpPr>
              <p:nvPr/>
            </p:nvSpPr>
            <p:spPr bwMode="auto">
              <a:xfrm>
                <a:off x="3925" y="1267"/>
                <a:ext cx="94" cy="195"/>
              </a:xfrm>
              <a:custGeom>
                <a:avLst/>
                <a:gdLst>
                  <a:gd name="T0" fmla="*/ 0 w 100"/>
                  <a:gd name="T1" fmla="*/ 4 h 219"/>
                  <a:gd name="T2" fmla="*/ 6 w 100"/>
                  <a:gd name="T3" fmla="*/ 4 h 219"/>
                  <a:gd name="T4" fmla="*/ 8 w 100"/>
                  <a:gd name="T5" fmla="*/ 4 h 219"/>
                  <a:gd name="T6" fmla="*/ 8 w 100"/>
                  <a:gd name="T7" fmla="*/ 4 h 219"/>
                  <a:gd name="T8" fmla="*/ 8 w 100"/>
                  <a:gd name="T9" fmla="*/ 4 h 219"/>
                  <a:gd name="T10" fmla="*/ 8 w 100"/>
                  <a:gd name="T11" fmla="*/ 0 h 219"/>
                  <a:gd name="T12" fmla="*/ 13 w 100"/>
                  <a:gd name="T13" fmla="*/ 4 h 219"/>
                  <a:gd name="T14" fmla="*/ 17 w 100"/>
                  <a:gd name="T15" fmla="*/ 4 h 219"/>
                  <a:gd name="T16" fmla="*/ 17 w 100"/>
                  <a:gd name="T17" fmla="*/ 5 h 219"/>
                  <a:gd name="T18" fmla="*/ 17 w 100"/>
                  <a:gd name="T19" fmla="*/ 5 h 219"/>
                  <a:gd name="T20" fmla="*/ 13 w 100"/>
                  <a:gd name="T21" fmla="*/ 6 h 219"/>
                  <a:gd name="T22" fmla="*/ 8 w 100"/>
                  <a:gd name="T23" fmla="*/ 7 h 219"/>
                  <a:gd name="T24" fmla="*/ 0 w 100"/>
                  <a:gd name="T25" fmla="*/ 4 h 21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00"/>
                  <a:gd name="T40" fmla="*/ 0 h 219"/>
                  <a:gd name="T41" fmla="*/ 100 w 100"/>
                  <a:gd name="T42" fmla="*/ 219 h 21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00" h="219">
                    <a:moveTo>
                      <a:pt x="0" y="150"/>
                    </a:moveTo>
                    <a:lnTo>
                      <a:pt x="6" y="103"/>
                    </a:lnTo>
                    <a:lnTo>
                      <a:pt x="18" y="80"/>
                    </a:lnTo>
                    <a:lnTo>
                      <a:pt x="20" y="28"/>
                    </a:lnTo>
                    <a:lnTo>
                      <a:pt x="18" y="10"/>
                    </a:lnTo>
                    <a:lnTo>
                      <a:pt x="36" y="0"/>
                    </a:lnTo>
                    <a:lnTo>
                      <a:pt x="78" y="135"/>
                    </a:lnTo>
                    <a:lnTo>
                      <a:pt x="99" y="167"/>
                    </a:lnTo>
                    <a:lnTo>
                      <a:pt x="100" y="173"/>
                    </a:lnTo>
                    <a:lnTo>
                      <a:pt x="99" y="185"/>
                    </a:lnTo>
                    <a:lnTo>
                      <a:pt x="79" y="201"/>
                    </a:lnTo>
                    <a:lnTo>
                      <a:pt x="11" y="219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98BE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5" name="Freeform 15"/>
              <p:cNvSpPr>
                <a:spLocks/>
              </p:cNvSpPr>
              <p:nvPr/>
            </p:nvSpPr>
            <p:spPr bwMode="auto">
              <a:xfrm>
                <a:off x="3925" y="1267"/>
                <a:ext cx="94" cy="195"/>
              </a:xfrm>
              <a:custGeom>
                <a:avLst/>
                <a:gdLst>
                  <a:gd name="T0" fmla="*/ 0 w 100"/>
                  <a:gd name="T1" fmla="*/ 4 h 219"/>
                  <a:gd name="T2" fmla="*/ 6 w 100"/>
                  <a:gd name="T3" fmla="*/ 4 h 219"/>
                  <a:gd name="T4" fmla="*/ 8 w 100"/>
                  <a:gd name="T5" fmla="*/ 4 h 219"/>
                  <a:gd name="T6" fmla="*/ 8 w 100"/>
                  <a:gd name="T7" fmla="*/ 4 h 219"/>
                  <a:gd name="T8" fmla="*/ 8 w 100"/>
                  <a:gd name="T9" fmla="*/ 4 h 219"/>
                  <a:gd name="T10" fmla="*/ 8 w 100"/>
                  <a:gd name="T11" fmla="*/ 0 h 219"/>
                  <a:gd name="T12" fmla="*/ 13 w 100"/>
                  <a:gd name="T13" fmla="*/ 4 h 219"/>
                  <a:gd name="T14" fmla="*/ 17 w 100"/>
                  <a:gd name="T15" fmla="*/ 4 h 219"/>
                  <a:gd name="T16" fmla="*/ 17 w 100"/>
                  <a:gd name="T17" fmla="*/ 5 h 219"/>
                  <a:gd name="T18" fmla="*/ 17 w 100"/>
                  <a:gd name="T19" fmla="*/ 5 h 219"/>
                  <a:gd name="T20" fmla="*/ 13 w 100"/>
                  <a:gd name="T21" fmla="*/ 6 h 219"/>
                  <a:gd name="T22" fmla="*/ 8 w 100"/>
                  <a:gd name="T23" fmla="*/ 7 h 219"/>
                  <a:gd name="T24" fmla="*/ 0 w 100"/>
                  <a:gd name="T25" fmla="*/ 4 h 219"/>
                  <a:gd name="T26" fmla="*/ 0 w 100"/>
                  <a:gd name="T27" fmla="*/ 4 h 21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0"/>
                  <a:gd name="T43" fmla="*/ 0 h 219"/>
                  <a:gd name="T44" fmla="*/ 100 w 100"/>
                  <a:gd name="T45" fmla="*/ 219 h 219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0" h="219">
                    <a:moveTo>
                      <a:pt x="0" y="150"/>
                    </a:moveTo>
                    <a:lnTo>
                      <a:pt x="6" y="103"/>
                    </a:lnTo>
                    <a:lnTo>
                      <a:pt x="18" y="80"/>
                    </a:lnTo>
                    <a:lnTo>
                      <a:pt x="20" y="28"/>
                    </a:lnTo>
                    <a:lnTo>
                      <a:pt x="18" y="10"/>
                    </a:lnTo>
                    <a:lnTo>
                      <a:pt x="36" y="0"/>
                    </a:lnTo>
                    <a:lnTo>
                      <a:pt x="78" y="135"/>
                    </a:lnTo>
                    <a:lnTo>
                      <a:pt x="99" y="167"/>
                    </a:lnTo>
                    <a:lnTo>
                      <a:pt x="100" y="173"/>
                    </a:lnTo>
                    <a:lnTo>
                      <a:pt x="99" y="185"/>
                    </a:lnTo>
                    <a:lnTo>
                      <a:pt x="79" y="201"/>
                    </a:lnTo>
                    <a:lnTo>
                      <a:pt x="11" y="219"/>
                    </a:lnTo>
                    <a:lnTo>
                      <a:pt x="0" y="150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6" name="Freeform 16"/>
              <p:cNvSpPr>
                <a:spLocks/>
              </p:cNvSpPr>
              <p:nvPr/>
            </p:nvSpPr>
            <p:spPr bwMode="auto">
              <a:xfrm>
                <a:off x="1488" y="1050"/>
                <a:ext cx="357" cy="539"/>
              </a:xfrm>
              <a:custGeom>
                <a:avLst/>
                <a:gdLst>
                  <a:gd name="T0" fmla="*/ 47 w 373"/>
                  <a:gd name="T1" fmla="*/ 4 h 604"/>
                  <a:gd name="T2" fmla="*/ 33 w 373"/>
                  <a:gd name="T3" fmla="*/ 0 h 604"/>
                  <a:gd name="T4" fmla="*/ 22 w 373"/>
                  <a:gd name="T5" fmla="*/ 7 h 604"/>
                  <a:gd name="T6" fmla="*/ 22 w 373"/>
                  <a:gd name="T7" fmla="*/ 8 h 604"/>
                  <a:gd name="T8" fmla="*/ 23 w 373"/>
                  <a:gd name="T9" fmla="*/ 8 h 604"/>
                  <a:gd name="T10" fmla="*/ 26 w 373"/>
                  <a:gd name="T11" fmla="*/ 9 h 604"/>
                  <a:gd name="T12" fmla="*/ 23 w 373"/>
                  <a:gd name="T13" fmla="*/ 10 h 604"/>
                  <a:gd name="T14" fmla="*/ 20 w 373"/>
                  <a:gd name="T15" fmla="*/ 10 h 604"/>
                  <a:gd name="T16" fmla="*/ 15 w 373"/>
                  <a:gd name="T17" fmla="*/ 11 h 604"/>
                  <a:gd name="T18" fmla="*/ 11 w 373"/>
                  <a:gd name="T19" fmla="*/ 11 h 604"/>
                  <a:gd name="T20" fmla="*/ 11 w 373"/>
                  <a:gd name="T21" fmla="*/ 12 h 604"/>
                  <a:gd name="T22" fmla="*/ 11 w 373"/>
                  <a:gd name="T23" fmla="*/ 12 h 604"/>
                  <a:gd name="T24" fmla="*/ 11 w 373"/>
                  <a:gd name="T25" fmla="*/ 12 h 604"/>
                  <a:gd name="T26" fmla="*/ 11 w 373"/>
                  <a:gd name="T27" fmla="*/ 13 h 604"/>
                  <a:gd name="T28" fmla="*/ 11 w 373"/>
                  <a:gd name="T29" fmla="*/ 13 h 604"/>
                  <a:gd name="T30" fmla="*/ 0 w 373"/>
                  <a:gd name="T31" fmla="*/ 18 h 604"/>
                  <a:gd name="T32" fmla="*/ 50 w 373"/>
                  <a:gd name="T33" fmla="*/ 19 h 604"/>
                  <a:gd name="T34" fmla="*/ 91 w 373"/>
                  <a:gd name="T35" fmla="*/ 20 h 604"/>
                  <a:gd name="T36" fmla="*/ 100 w 373"/>
                  <a:gd name="T37" fmla="*/ 13 h 604"/>
                  <a:gd name="T38" fmla="*/ 96 w 373"/>
                  <a:gd name="T39" fmla="*/ 12 h 604"/>
                  <a:gd name="T40" fmla="*/ 95 w 373"/>
                  <a:gd name="T41" fmla="*/ 13 h 604"/>
                  <a:gd name="T42" fmla="*/ 83 w 373"/>
                  <a:gd name="T43" fmla="*/ 12 h 604"/>
                  <a:gd name="T44" fmla="*/ 79 w 373"/>
                  <a:gd name="T45" fmla="*/ 13 h 604"/>
                  <a:gd name="T46" fmla="*/ 76 w 373"/>
                  <a:gd name="T47" fmla="*/ 12 h 604"/>
                  <a:gd name="T48" fmla="*/ 73 w 373"/>
                  <a:gd name="T49" fmla="*/ 13 h 604"/>
                  <a:gd name="T50" fmla="*/ 71 w 373"/>
                  <a:gd name="T51" fmla="*/ 12 h 604"/>
                  <a:gd name="T52" fmla="*/ 71 w 373"/>
                  <a:gd name="T53" fmla="*/ 12 h 604"/>
                  <a:gd name="T54" fmla="*/ 67 w 373"/>
                  <a:gd name="T55" fmla="*/ 12 h 604"/>
                  <a:gd name="T56" fmla="*/ 62 w 373"/>
                  <a:gd name="T57" fmla="*/ 10 h 604"/>
                  <a:gd name="T58" fmla="*/ 56 w 373"/>
                  <a:gd name="T59" fmla="*/ 10 h 604"/>
                  <a:gd name="T60" fmla="*/ 53 w 373"/>
                  <a:gd name="T61" fmla="*/ 10 h 604"/>
                  <a:gd name="T62" fmla="*/ 57 w 373"/>
                  <a:gd name="T63" fmla="*/ 9 h 604"/>
                  <a:gd name="T64" fmla="*/ 55 w 373"/>
                  <a:gd name="T65" fmla="*/ 8 h 604"/>
                  <a:gd name="T66" fmla="*/ 60 w 373"/>
                  <a:gd name="T67" fmla="*/ 7 h 604"/>
                  <a:gd name="T68" fmla="*/ 60 w 373"/>
                  <a:gd name="T69" fmla="*/ 7 h 604"/>
                  <a:gd name="T70" fmla="*/ 57 w 373"/>
                  <a:gd name="T71" fmla="*/ 7 h 604"/>
                  <a:gd name="T72" fmla="*/ 55 w 373"/>
                  <a:gd name="T73" fmla="*/ 7 h 604"/>
                  <a:gd name="T74" fmla="*/ 54 w 373"/>
                  <a:gd name="T75" fmla="*/ 7 h 604"/>
                  <a:gd name="T76" fmla="*/ 49 w 373"/>
                  <a:gd name="T77" fmla="*/ 4 h 604"/>
                  <a:gd name="T78" fmla="*/ 44 w 373"/>
                  <a:gd name="T79" fmla="*/ 4 h 604"/>
                  <a:gd name="T80" fmla="*/ 46 w 373"/>
                  <a:gd name="T81" fmla="*/ 4 h 604"/>
                  <a:gd name="T82" fmla="*/ 46 w 373"/>
                  <a:gd name="T83" fmla="*/ 4 h 604"/>
                  <a:gd name="T84" fmla="*/ 42 w 373"/>
                  <a:gd name="T85" fmla="*/ 4 h 604"/>
                  <a:gd name="T86" fmla="*/ 48 w 373"/>
                  <a:gd name="T87" fmla="*/ 4 h 604"/>
                  <a:gd name="T88" fmla="*/ 47 w 373"/>
                  <a:gd name="T89" fmla="*/ 4 h 60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373"/>
                  <a:gd name="T136" fmla="*/ 0 h 604"/>
                  <a:gd name="T137" fmla="*/ 373 w 373"/>
                  <a:gd name="T138" fmla="*/ 604 h 604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373" h="604">
                    <a:moveTo>
                      <a:pt x="173" y="10"/>
                    </a:moveTo>
                    <a:lnTo>
                      <a:pt x="124" y="0"/>
                    </a:lnTo>
                    <a:lnTo>
                      <a:pt x="76" y="204"/>
                    </a:lnTo>
                    <a:lnTo>
                      <a:pt x="76" y="228"/>
                    </a:lnTo>
                    <a:lnTo>
                      <a:pt x="82" y="246"/>
                    </a:lnTo>
                    <a:lnTo>
                      <a:pt x="94" y="262"/>
                    </a:lnTo>
                    <a:lnTo>
                      <a:pt x="79" y="282"/>
                    </a:lnTo>
                    <a:lnTo>
                      <a:pt x="70" y="300"/>
                    </a:lnTo>
                    <a:lnTo>
                      <a:pt x="56" y="318"/>
                    </a:lnTo>
                    <a:lnTo>
                      <a:pt x="37" y="340"/>
                    </a:lnTo>
                    <a:lnTo>
                      <a:pt x="30" y="352"/>
                    </a:lnTo>
                    <a:lnTo>
                      <a:pt x="31" y="359"/>
                    </a:lnTo>
                    <a:lnTo>
                      <a:pt x="46" y="374"/>
                    </a:lnTo>
                    <a:lnTo>
                      <a:pt x="30" y="403"/>
                    </a:lnTo>
                    <a:lnTo>
                      <a:pt x="28" y="415"/>
                    </a:lnTo>
                    <a:lnTo>
                      <a:pt x="0" y="536"/>
                    </a:lnTo>
                    <a:lnTo>
                      <a:pt x="185" y="576"/>
                    </a:lnTo>
                    <a:lnTo>
                      <a:pt x="340" y="604"/>
                    </a:lnTo>
                    <a:lnTo>
                      <a:pt x="373" y="409"/>
                    </a:lnTo>
                    <a:lnTo>
                      <a:pt x="357" y="385"/>
                    </a:lnTo>
                    <a:lnTo>
                      <a:pt x="352" y="401"/>
                    </a:lnTo>
                    <a:lnTo>
                      <a:pt x="310" y="391"/>
                    </a:lnTo>
                    <a:lnTo>
                      <a:pt x="295" y="401"/>
                    </a:lnTo>
                    <a:lnTo>
                      <a:pt x="282" y="391"/>
                    </a:lnTo>
                    <a:lnTo>
                      <a:pt x="273" y="401"/>
                    </a:lnTo>
                    <a:lnTo>
                      <a:pt x="264" y="391"/>
                    </a:lnTo>
                    <a:lnTo>
                      <a:pt x="264" y="367"/>
                    </a:lnTo>
                    <a:lnTo>
                      <a:pt x="249" y="367"/>
                    </a:lnTo>
                    <a:lnTo>
                      <a:pt x="231" y="283"/>
                    </a:lnTo>
                    <a:lnTo>
                      <a:pt x="209" y="303"/>
                    </a:lnTo>
                    <a:lnTo>
                      <a:pt x="197" y="291"/>
                    </a:lnTo>
                    <a:lnTo>
                      <a:pt x="213" y="268"/>
                    </a:lnTo>
                    <a:lnTo>
                      <a:pt x="206" y="246"/>
                    </a:lnTo>
                    <a:lnTo>
                      <a:pt x="224" y="219"/>
                    </a:lnTo>
                    <a:lnTo>
                      <a:pt x="225" y="210"/>
                    </a:lnTo>
                    <a:lnTo>
                      <a:pt x="215" y="210"/>
                    </a:lnTo>
                    <a:lnTo>
                      <a:pt x="206" y="200"/>
                    </a:lnTo>
                    <a:lnTo>
                      <a:pt x="201" y="204"/>
                    </a:lnTo>
                    <a:lnTo>
                      <a:pt x="180" y="148"/>
                    </a:lnTo>
                    <a:lnTo>
                      <a:pt x="162" y="137"/>
                    </a:lnTo>
                    <a:lnTo>
                      <a:pt x="168" y="131"/>
                    </a:lnTo>
                    <a:lnTo>
                      <a:pt x="167" y="113"/>
                    </a:lnTo>
                    <a:lnTo>
                      <a:pt x="156" y="85"/>
                    </a:lnTo>
                    <a:lnTo>
                      <a:pt x="174" y="10"/>
                    </a:lnTo>
                    <a:lnTo>
                      <a:pt x="173" y="10"/>
                    </a:lnTo>
                    <a:close/>
                  </a:path>
                </a:pathLst>
              </a:custGeom>
              <a:solidFill>
                <a:srgbClr val="98BE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7" name="Freeform 17"/>
              <p:cNvSpPr>
                <a:spLocks/>
              </p:cNvSpPr>
              <p:nvPr/>
            </p:nvSpPr>
            <p:spPr bwMode="auto">
              <a:xfrm>
                <a:off x="1488" y="1050"/>
                <a:ext cx="357" cy="539"/>
              </a:xfrm>
              <a:custGeom>
                <a:avLst/>
                <a:gdLst>
                  <a:gd name="T0" fmla="*/ 47 w 373"/>
                  <a:gd name="T1" fmla="*/ 4 h 604"/>
                  <a:gd name="T2" fmla="*/ 33 w 373"/>
                  <a:gd name="T3" fmla="*/ 0 h 604"/>
                  <a:gd name="T4" fmla="*/ 22 w 373"/>
                  <a:gd name="T5" fmla="*/ 7 h 604"/>
                  <a:gd name="T6" fmla="*/ 22 w 373"/>
                  <a:gd name="T7" fmla="*/ 8 h 604"/>
                  <a:gd name="T8" fmla="*/ 23 w 373"/>
                  <a:gd name="T9" fmla="*/ 8 h 604"/>
                  <a:gd name="T10" fmla="*/ 26 w 373"/>
                  <a:gd name="T11" fmla="*/ 9 h 604"/>
                  <a:gd name="T12" fmla="*/ 23 w 373"/>
                  <a:gd name="T13" fmla="*/ 10 h 604"/>
                  <a:gd name="T14" fmla="*/ 20 w 373"/>
                  <a:gd name="T15" fmla="*/ 10 h 604"/>
                  <a:gd name="T16" fmla="*/ 15 w 373"/>
                  <a:gd name="T17" fmla="*/ 11 h 604"/>
                  <a:gd name="T18" fmla="*/ 11 w 373"/>
                  <a:gd name="T19" fmla="*/ 11 h 604"/>
                  <a:gd name="T20" fmla="*/ 11 w 373"/>
                  <a:gd name="T21" fmla="*/ 12 h 604"/>
                  <a:gd name="T22" fmla="*/ 11 w 373"/>
                  <a:gd name="T23" fmla="*/ 12 h 604"/>
                  <a:gd name="T24" fmla="*/ 11 w 373"/>
                  <a:gd name="T25" fmla="*/ 12 h 604"/>
                  <a:gd name="T26" fmla="*/ 11 w 373"/>
                  <a:gd name="T27" fmla="*/ 13 h 604"/>
                  <a:gd name="T28" fmla="*/ 11 w 373"/>
                  <a:gd name="T29" fmla="*/ 13 h 604"/>
                  <a:gd name="T30" fmla="*/ 0 w 373"/>
                  <a:gd name="T31" fmla="*/ 18 h 604"/>
                  <a:gd name="T32" fmla="*/ 50 w 373"/>
                  <a:gd name="T33" fmla="*/ 19 h 604"/>
                  <a:gd name="T34" fmla="*/ 91 w 373"/>
                  <a:gd name="T35" fmla="*/ 20 h 604"/>
                  <a:gd name="T36" fmla="*/ 100 w 373"/>
                  <a:gd name="T37" fmla="*/ 13 h 604"/>
                  <a:gd name="T38" fmla="*/ 96 w 373"/>
                  <a:gd name="T39" fmla="*/ 12 h 604"/>
                  <a:gd name="T40" fmla="*/ 95 w 373"/>
                  <a:gd name="T41" fmla="*/ 13 h 604"/>
                  <a:gd name="T42" fmla="*/ 83 w 373"/>
                  <a:gd name="T43" fmla="*/ 12 h 604"/>
                  <a:gd name="T44" fmla="*/ 79 w 373"/>
                  <a:gd name="T45" fmla="*/ 13 h 604"/>
                  <a:gd name="T46" fmla="*/ 76 w 373"/>
                  <a:gd name="T47" fmla="*/ 12 h 604"/>
                  <a:gd name="T48" fmla="*/ 73 w 373"/>
                  <a:gd name="T49" fmla="*/ 13 h 604"/>
                  <a:gd name="T50" fmla="*/ 71 w 373"/>
                  <a:gd name="T51" fmla="*/ 12 h 604"/>
                  <a:gd name="T52" fmla="*/ 71 w 373"/>
                  <a:gd name="T53" fmla="*/ 12 h 604"/>
                  <a:gd name="T54" fmla="*/ 67 w 373"/>
                  <a:gd name="T55" fmla="*/ 12 h 604"/>
                  <a:gd name="T56" fmla="*/ 62 w 373"/>
                  <a:gd name="T57" fmla="*/ 10 h 604"/>
                  <a:gd name="T58" fmla="*/ 56 w 373"/>
                  <a:gd name="T59" fmla="*/ 10 h 604"/>
                  <a:gd name="T60" fmla="*/ 53 w 373"/>
                  <a:gd name="T61" fmla="*/ 10 h 604"/>
                  <a:gd name="T62" fmla="*/ 57 w 373"/>
                  <a:gd name="T63" fmla="*/ 9 h 604"/>
                  <a:gd name="T64" fmla="*/ 55 w 373"/>
                  <a:gd name="T65" fmla="*/ 8 h 604"/>
                  <a:gd name="T66" fmla="*/ 60 w 373"/>
                  <a:gd name="T67" fmla="*/ 7 h 604"/>
                  <a:gd name="T68" fmla="*/ 60 w 373"/>
                  <a:gd name="T69" fmla="*/ 7 h 604"/>
                  <a:gd name="T70" fmla="*/ 57 w 373"/>
                  <a:gd name="T71" fmla="*/ 7 h 604"/>
                  <a:gd name="T72" fmla="*/ 55 w 373"/>
                  <a:gd name="T73" fmla="*/ 7 h 604"/>
                  <a:gd name="T74" fmla="*/ 54 w 373"/>
                  <a:gd name="T75" fmla="*/ 7 h 604"/>
                  <a:gd name="T76" fmla="*/ 49 w 373"/>
                  <a:gd name="T77" fmla="*/ 4 h 604"/>
                  <a:gd name="T78" fmla="*/ 44 w 373"/>
                  <a:gd name="T79" fmla="*/ 4 h 604"/>
                  <a:gd name="T80" fmla="*/ 46 w 373"/>
                  <a:gd name="T81" fmla="*/ 4 h 604"/>
                  <a:gd name="T82" fmla="*/ 46 w 373"/>
                  <a:gd name="T83" fmla="*/ 4 h 604"/>
                  <a:gd name="T84" fmla="*/ 42 w 373"/>
                  <a:gd name="T85" fmla="*/ 4 h 604"/>
                  <a:gd name="T86" fmla="*/ 48 w 373"/>
                  <a:gd name="T87" fmla="*/ 4 h 604"/>
                  <a:gd name="T88" fmla="*/ 47 w 373"/>
                  <a:gd name="T89" fmla="*/ 4 h 604"/>
                  <a:gd name="T90" fmla="*/ 47 w 373"/>
                  <a:gd name="T91" fmla="*/ 4 h 60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373"/>
                  <a:gd name="T139" fmla="*/ 0 h 604"/>
                  <a:gd name="T140" fmla="*/ 373 w 373"/>
                  <a:gd name="T141" fmla="*/ 604 h 60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373" h="604">
                    <a:moveTo>
                      <a:pt x="173" y="10"/>
                    </a:moveTo>
                    <a:lnTo>
                      <a:pt x="124" y="0"/>
                    </a:lnTo>
                    <a:lnTo>
                      <a:pt x="76" y="204"/>
                    </a:lnTo>
                    <a:lnTo>
                      <a:pt x="76" y="228"/>
                    </a:lnTo>
                    <a:lnTo>
                      <a:pt x="82" y="246"/>
                    </a:lnTo>
                    <a:lnTo>
                      <a:pt x="94" y="262"/>
                    </a:lnTo>
                    <a:lnTo>
                      <a:pt x="79" y="282"/>
                    </a:lnTo>
                    <a:lnTo>
                      <a:pt x="70" y="300"/>
                    </a:lnTo>
                    <a:lnTo>
                      <a:pt x="56" y="318"/>
                    </a:lnTo>
                    <a:lnTo>
                      <a:pt x="37" y="340"/>
                    </a:lnTo>
                    <a:lnTo>
                      <a:pt x="30" y="352"/>
                    </a:lnTo>
                    <a:lnTo>
                      <a:pt x="31" y="359"/>
                    </a:lnTo>
                    <a:lnTo>
                      <a:pt x="46" y="374"/>
                    </a:lnTo>
                    <a:lnTo>
                      <a:pt x="30" y="403"/>
                    </a:lnTo>
                    <a:lnTo>
                      <a:pt x="28" y="415"/>
                    </a:lnTo>
                    <a:lnTo>
                      <a:pt x="0" y="536"/>
                    </a:lnTo>
                    <a:lnTo>
                      <a:pt x="185" y="576"/>
                    </a:lnTo>
                    <a:lnTo>
                      <a:pt x="340" y="604"/>
                    </a:lnTo>
                    <a:lnTo>
                      <a:pt x="373" y="409"/>
                    </a:lnTo>
                    <a:lnTo>
                      <a:pt x="357" y="385"/>
                    </a:lnTo>
                    <a:lnTo>
                      <a:pt x="352" y="401"/>
                    </a:lnTo>
                    <a:lnTo>
                      <a:pt x="310" y="391"/>
                    </a:lnTo>
                    <a:lnTo>
                      <a:pt x="295" y="401"/>
                    </a:lnTo>
                    <a:lnTo>
                      <a:pt x="282" y="391"/>
                    </a:lnTo>
                    <a:lnTo>
                      <a:pt x="273" y="401"/>
                    </a:lnTo>
                    <a:lnTo>
                      <a:pt x="264" y="391"/>
                    </a:lnTo>
                    <a:lnTo>
                      <a:pt x="264" y="367"/>
                    </a:lnTo>
                    <a:lnTo>
                      <a:pt x="249" y="367"/>
                    </a:lnTo>
                    <a:lnTo>
                      <a:pt x="231" y="283"/>
                    </a:lnTo>
                    <a:lnTo>
                      <a:pt x="209" y="303"/>
                    </a:lnTo>
                    <a:lnTo>
                      <a:pt x="197" y="291"/>
                    </a:lnTo>
                    <a:lnTo>
                      <a:pt x="213" y="268"/>
                    </a:lnTo>
                    <a:lnTo>
                      <a:pt x="206" y="246"/>
                    </a:lnTo>
                    <a:lnTo>
                      <a:pt x="224" y="219"/>
                    </a:lnTo>
                    <a:lnTo>
                      <a:pt x="225" y="210"/>
                    </a:lnTo>
                    <a:lnTo>
                      <a:pt x="215" y="210"/>
                    </a:lnTo>
                    <a:lnTo>
                      <a:pt x="206" y="200"/>
                    </a:lnTo>
                    <a:lnTo>
                      <a:pt x="201" y="204"/>
                    </a:lnTo>
                    <a:lnTo>
                      <a:pt x="180" y="148"/>
                    </a:lnTo>
                    <a:lnTo>
                      <a:pt x="162" y="137"/>
                    </a:lnTo>
                    <a:lnTo>
                      <a:pt x="168" y="131"/>
                    </a:lnTo>
                    <a:lnTo>
                      <a:pt x="167" y="113"/>
                    </a:lnTo>
                    <a:lnTo>
                      <a:pt x="156" y="85"/>
                    </a:lnTo>
                    <a:lnTo>
                      <a:pt x="174" y="10"/>
                    </a:lnTo>
                    <a:lnTo>
                      <a:pt x="173" y="10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8" name="Freeform 18"/>
              <p:cNvSpPr>
                <a:spLocks/>
              </p:cNvSpPr>
              <p:nvPr/>
            </p:nvSpPr>
            <p:spPr bwMode="auto">
              <a:xfrm>
                <a:off x="3042" y="1827"/>
                <a:ext cx="433" cy="209"/>
              </a:xfrm>
              <a:custGeom>
                <a:avLst/>
                <a:gdLst>
                  <a:gd name="T0" fmla="*/ 0 w 454"/>
                  <a:gd name="T1" fmla="*/ 8 h 234"/>
                  <a:gd name="T2" fmla="*/ 5 w 454"/>
                  <a:gd name="T3" fmla="*/ 8 h 234"/>
                  <a:gd name="T4" fmla="*/ 10 w 454"/>
                  <a:gd name="T5" fmla="*/ 8 h 234"/>
                  <a:gd name="T6" fmla="*/ 10 w 454"/>
                  <a:gd name="T7" fmla="*/ 7 h 234"/>
                  <a:gd name="T8" fmla="*/ 10 w 454"/>
                  <a:gd name="T9" fmla="*/ 7 h 234"/>
                  <a:gd name="T10" fmla="*/ 10 w 454"/>
                  <a:gd name="T11" fmla="*/ 7 h 234"/>
                  <a:gd name="T12" fmla="*/ 10 w 454"/>
                  <a:gd name="T13" fmla="*/ 6 h 234"/>
                  <a:gd name="T14" fmla="*/ 13 w 454"/>
                  <a:gd name="T15" fmla="*/ 6 h 234"/>
                  <a:gd name="T16" fmla="*/ 14 w 454"/>
                  <a:gd name="T17" fmla="*/ 5 h 234"/>
                  <a:gd name="T18" fmla="*/ 20 w 454"/>
                  <a:gd name="T19" fmla="*/ 4 h 234"/>
                  <a:gd name="T20" fmla="*/ 20 w 454"/>
                  <a:gd name="T21" fmla="*/ 4 h 234"/>
                  <a:gd name="T22" fmla="*/ 21 w 454"/>
                  <a:gd name="T23" fmla="*/ 4 h 234"/>
                  <a:gd name="T24" fmla="*/ 22 w 454"/>
                  <a:gd name="T25" fmla="*/ 4 h 234"/>
                  <a:gd name="T26" fmla="*/ 28 w 454"/>
                  <a:gd name="T27" fmla="*/ 4 h 234"/>
                  <a:gd name="T28" fmla="*/ 30 w 454"/>
                  <a:gd name="T29" fmla="*/ 4 h 234"/>
                  <a:gd name="T30" fmla="*/ 37 w 454"/>
                  <a:gd name="T31" fmla="*/ 4 h 234"/>
                  <a:gd name="T32" fmla="*/ 40 w 454"/>
                  <a:gd name="T33" fmla="*/ 4 h 234"/>
                  <a:gd name="T34" fmla="*/ 42 w 454"/>
                  <a:gd name="T35" fmla="*/ 4 h 234"/>
                  <a:gd name="T36" fmla="*/ 44 w 454"/>
                  <a:gd name="T37" fmla="*/ 4 h 234"/>
                  <a:gd name="T38" fmla="*/ 50 w 454"/>
                  <a:gd name="T39" fmla="*/ 4 h 234"/>
                  <a:gd name="T40" fmla="*/ 50 w 454"/>
                  <a:gd name="T41" fmla="*/ 4 h 234"/>
                  <a:gd name="T42" fmla="*/ 56 w 454"/>
                  <a:gd name="T43" fmla="*/ 4 h 234"/>
                  <a:gd name="T44" fmla="*/ 57 w 454"/>
                  <a:gd name="T45" fmla="*/ 4 h 234"/>
                  <a:gd name="T46" fmla="*/ 60 w 454"/>
                  <a:gd name="T47" fmla="*/ 4 h 234"/>
                  <a:gd name="T48" fmla="*/ 66 w 454"/>
                  <a:gd name="T49" fmla="*/ 4 h 234"/>
                  <a:gd name="T50" fmla="*/ 63 w 454"/>
                  <a:gd name="T51" fmla="*/ 4 h 234"/>
                  <a:gd name="T52" fmla="*/ 64 w 454"/>
                  <a:gd name="T53" fmla="*/ 1 h 234"/>
                  <a:gd name="T54" fmla="*/ 69 w 454"/>
                  <a:gd name="T55" fmla="*/ 0 h 234"/>
                  <a:gd name="T56" fmla="*/ 72 w 454"/>
                  <a:gd name="T57" fmla="*/ 4 h 234"/>
                  <a:gd name="T58" fmla="*/ 72 w 454"/>
                  <a:gd name="T59" fmla="*/ 4 h 234"/>
                  <a:gd name="T60" fmla="*/ 78 w 454"/>
                  <a:gd name="T61" fmla="*/ 4 h 234"/>
                  <a:gd name="T62" fmla="*/ 81 w 454"/>
                  <a:gd name="T63" fmla="*/ 4 h 234"/>
                  <a:gd name="T64" fmla="*/ 88 w 454"/>
                  <a:gd name="T65" fmla="*/ 4 h 234"/>
                  <a:gd name="T66" fmla="*/ 92 w 454"/>
                  <a:gd name="T67" fmla="*/ 4 h 234"/>
                  <a:gd name="T68" fmla="*/ 98 w 454"/>
                  <a:gd name="T69" fmla="*/ 4 h 234"/>
                  <a:gd name="T70" fmla="*/ 101 w 454"/>
                  <a:gd name="T71" fmla="*/ 4 h 234"/>
                  <a:gd name="T72" fmla="*/ 105 w 454"/>
                  <a:gd name="T73" fmla="*/ 4 h 234"/>
                  <a:gd name="T74" fmla="*/ 111 w 454"/>
                  <a:gd name="T75" fmla="*/ 4 h 234"/>
                  <a:gd name="T76" fmla="*/ 106 w 454"/>
                  <a:gd name="T77" fmla="*/ 4 h 234"/>
                  <a:gd name="T78" fmla="*/ 101 w 454"/>
                  <a:gd name="T79" fmla="*/ 4 h 234"/>
                  <a:gd name="T80" fmla="*/ 98 w 454"/>
                  <a:gd name="T81" fmla="*/ 5 h 234"/>
                  <a:gd name="T82" fmla="*/ 98 w 454"/>
                  <a:gd name="T83" fmla="*/ 5 h 234"/>
                  <a:gd name="T84" fmla="*/ 88 w 454"/>
                  <a:gd name="T85" fmla="*/ 7 h 234"/>
                  <a:gd name="T86" fmla="*/ 27 w 454"/>
                  <a:gd name="T87" fmla="*/ 8 h 234"/>
                  <a:gd name="T88" fmla="*/ 22 w 454"/>
                  <a:gd name="T89" fmla="*/ 8 h 234"/>
                  <a:gd name="T90" fmla="*/ 22 w 454"/>
                  <a:gd name="T91" fmla="*/ 8 h 234"/>
                  <a:gd name="T92" fmla="*/ 0 w 454"/>
                  <a:gd name="T93" fmla="*/ 8 h 234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454"/>
                  <a:gd name="T142" fmla="*/ 0 h 234"/>
                  <a:gd name="T143" fmla="*/ 454 w 454"/>
                  <a:gd name="T144" fmla="*/ 234 h 234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454" h="234">
                    <a:moveTo>
                      <a:pt x="0" y="234"/>
                    </a:moveTo>
                    <a:lnTo>
                      <a:pt x="5" y="222"/>
                    </a:lnTo>
                    <a:lnTo>
                      <a:pt x="15" y="221"/>
                    </a:lnTo>
                    <a:lnTo>
                      <a:pt x="18" y="195"/>
                    </a:lnTo>
                    <a:lnTo>
                      <a:pt x="12" y="194"/>
                    </a:lnTo>
                    <a:lnTo>
                      <a:pt x="12" y="188"/>
                    </a:lnTo>
                    <a:lnTo>
                      <a:pt x="25" y="174"/>
                    </a:lnTo>
                    <a:lnTo>
                      <a:pt x="54" y="183"/>
                    </a:lnTo>
                    <a:lnTo>
                      <a:pt x="58" y="155"/>
                    </a:lnTo>
                    <a:lnTo>
                      <a:pt x="78" y="148"/>
                    </a:lnTo>
                    <a:lnTo>
                      <a:pt x="75" y="142"/>
                    </a:lnTo>
                    <a:lnTo>
                      <a:pt x="79" y="124"/>
                    </a:lnTo>
                    <a:lnTo>
                      <a:pt x="85" y="116"/>
                    </a:lnTo>
                    <a:lnTo>
                      <a:pt x="114" y="110"/>
                    </a:lnTo>
                    <a:lnTo>
                      <a:pt x="123" y="113"/>
                    </a:lnTo>
                    <a:lnTo>
                      <a:pt x="152" y="103"/>
                    </a:lnTo>
                    <a:lnTo>
                      <a:pt x="163" y="112"/>
                    </a:lnTo>
                    <a:lnTo>
                      <a:pt x="173" y="89"/>
                    </a:lnTo>
                    <a:lnTo>
                      <a:pt x="182" y="85"/>
                    </a:lnTo>
                    <a:lnTo>
                      <a:pt x="206" y="95"/>
                    </a:lnTo>
                    <a:lnTo>
                      <a:pt x="208" y="82"/>
                    </a:lnTo>
                    <a:lnTo>
                      <a:pt x="232" y="52"/>
                    </a:lnTo>
                    <a:lnTo>
                      <a:pt x="237" y="34"/>
                    </a:lnTo>
                    <a:lnTo>
                      <a:pt x="245" y="37"/>
                    </a:lnTo>
                    <a:lnTo>
                      <a:pt x="269" y="21"/>
                    </a:lnTo>
                    <a:lnTo>
                      <a:pt x="261" y="9"/>
                    </a:lnTo>
                    <a:lnTo>
                      <a:pt x="266" y="1"/>
                    </a:lnTo>
                    <a:lnTo>
                      <a:pt x="282" y="0"/>
                    </a:lnTo>
                    <a:lnTo>
                      <a:pt x="296" y="4"/>
                    </a:lnTo>
                    <a:lnTo>
                      <a:pt x="303" y="19"/>
                    </a:lnTo>
                    <a:lnTo>
                      <a:pt x="324" y="22"/>
                    </a:lnTo>
                    <a:lnTo>
                      <a:pt x="336" y="28"/>
                    </a:lnTo>
                    <a:lnTo>
                      <a:pt x="363" y="27"/>
                    </a:lnTo>
                    <a:lnTo>
                      <a:pt x="378" y="19"/>
                    </a:lnTo>
                    <a:lnTo>
                      <a:pt x="408" y="37"/>
                    </a:lnTo>
                    <a:lnTo>
                      <a:pt x="420" y="76"/>
                    </a:lnTo>
                    <a:lnTo>
                      <a:pt x="432" y="91"/>
                    </a:lnTo>
                    <a:lnTo>
                      <a:pt x="454" y="104"/>
                    </a:lnTo>
                    <a:lnTo>
                      <a:pt x="436" y="124"/>
                    </a:lnTo>
                    <a:lnTo>
                      <a:pt x="421" y="136"/>
                    </a:lnTo>
                    <a:lnTo>
                      <a:pt x="405" y="155"/>
                    </a:lnTo>
                    <a:lnTo>
                      <a:pt x="405" y="163"/>
                    </a:lnTo>
                    <a:lnTo>
                      <a:pt x="360" y="192"/>
                    </a:lnTo>
                    <a:lnTo>
                      <a:pt x="109" y="215"/>
                    </a:lnTo>
                    <a:lnTo>
                      <a:pt x="84" y="215"/>
                    </a:lnTo>
                    <a:lnTo>
                      <a:pt x="85" y="228"/>
                    </a:lnTo>
                    <a:lnTo>
                      <a:pt x="0" y="234"/>
                    </a:lnTo>
                    <a:close/>
                  </a:path>
                </a:pathLst>
              </a:custGeom>
              <a:solidFill>
                <a:srgbClr val="BA7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9" name="Freeform 19"/>
              <p:cNvSpPr>
                <a:spLocks/>
              </p:cNvSpPr>
              <p:nvPr/>
            </p:nvSpPr>
            <p:spPr bwMode="auto">
              <a:xfrm>
                <a:off x="3042" y="1827"/>
                <a:ext cx="433" cy="209"/>
              </a:xfrm>
              <a:custGeom>
                <a:avLst/>
                <a:gdLst>
                  <a:gd name="T0" fmla="*/ 0 w 454"/>
                  <a:gd name="T1" fmla="*/ 8 h 234"/>
                  <a:gd name="T2" fmla="*/ 5 w 454"/>
                  <a:gd name="T3" fmla="*/ 8 h 234"/>
                  <a:gd name="T4" fmla="*/ 10 w 454"/>
                  <a:gd name="T5" fmla="*/ 8 h 234"/>
                  <a:gd name="T6" fmla="*/ 10 w 454"/>
                  <a:gd name="T7" fmla="*/ 7 h 234"/>
                  <a:gd name="T8" fmla="*/ 10 w 454"/>
                  <a:gd name="T9" fmla="*/ 7 h 234"/>
                  <a:gd name="T10" fmla="*/ 10 w 454"/>
                  <a:gd name="T11" fmla="*/ 7 h 234"/>
                  <a:gd name="T12" fmla="*/ 10 w 454"/>
                  <a:gd name="T13" fmla="*/ 6 h 234"/>
                  <a:gd name="T14" fmla="*/ 13 w 454"/>
                  <a:gd name="T15" fmla="*/ 6 h 234"/>
                  <a:gd name="T16" fmla="*/ 14 w 454"/>
                  <a:gd name="T17" fmla="*/ 5 h 234"/>
                  <a:gd name="T18" fmla="*/ 20 w 454"/>
                  <a:gd name="T19" fmla="*/ 4 h 234"/>
                  <a:gd name="T20" fmla="*/ 20 w 454"/>
                  <a:gd name="T21" fmla="*/ 4 h 234"/>
                  <a:gd name="T22" fmla="*/ 21 w 454"/>
                  <a:gd name="T23" fmla="*/ 4 h 234"/>
                  <a:gd name="T24" fmla="*/ 22 w 454"/>
                  <a:gd name="T25" fmla="*/ 4 h 234"/>
                  <a:gd name="T26" fmla="*/ 28 w 454"/>
                  <a:gd name="T27" fmla="*/ 4 h 234"/>
                  <a:gd name="T28" fmla="*/ 30 w 454"/>
                  <a:gd name="T29" fmla="*/ 4 h 234"/>
                  <a:gd name="T30" fmla="*/ 37 w 454"/>
                  <a:gd name="T31" fmla="*/ 4 h 234"/>
                  <a:gd name="T32" fmla="*/ 40 w 454"/>
                  <a:gd name="T33" fmla="*/ 4 h 234"/>
                  <a:gd name="T34" fmla="*/ 42 w 454"/>
                  <a:gd name="T35" fmla="*/ 4 h 234"/>
                  <a:gd name="T36" fmla="*/ 44 w 454"/>
                  <a:gd name="T37" fmla="*/ 4 h 234"/>
                  <a:gd name="T38" fmla="*/ 50 w 454"/>
                  <a:gd name="T39" fmla="*/ 4 h 234"/>
                  <a:gd name="T40" fmla="*/ 50 w 454"/>
                  <a:gd name="T41" fmla="*/ 4 h 234"/>
                  <a:gd name="T42" fmla="*/ 56 w 454"/>
                  <a:gd name="T43" fmla="*/ 4 h 234"/>
                  <a:gd name="T44" fmla="*/ 57 w 454"/>
                  <a:gd name="T45" fmla="*/ 4 h 234"/>
                  <a:gd name="T46" fmla="*/ 60 w 454"/>
                  <a:gd name="T47" fmla="*/ 4 h 234"/>
                  <a:gd name="T48" fmla="*/ 66 w 454"/>
                  <a:gd name="T49" fmla="*/ 4 h 234"/>
                  <a:gd name="T50" fmla="*/ 63 w 454"/>
                  <a:gd name="T51" fmla="*/ 4 h 234"/>
                  <a:gd name="T52" fmla="*/ 64 w 454"/>
                  <a:gd name="T53" fmla="*/ 1 h 234"/>
                  <a:gd name="T54" fmla="*/ 69 w 454"/>
                  <a:gd name="T55" fmla="*/ 0 h 234"/>
                  <a:gd name="T56" fmla="*/ 72 w 454"/>
                  <a:gd name="T57" fmla="*/ 4 h 234"/>
                  <a:gd name="T58" fmla="*/ 72 w 454"/>
                  <a:gd name="T59" fmla="*/ 4 h 234"/>
                  <a:gd name="T60" fmla="*/ 78 w 454"/>
                  <a:gd name="T61" fmla="*/ 4 h 234"/>
                  <a:gd name="T62" fmla="*/ 81 w 454"/>
                  <a:gd name="T63" fmla="*/ 4 h 234"/>
                  <a:gd name="T64" fmla="*/ 88 w 454"/>
                  <a:gd name="T65" fmla="*/ 4 h 234"/>
                  <a:gd name="T66" fmla="*/ 92 w 454"/>
                  <a:gd name="T67" fmla="*/ 4 h 234"/>
                  <a:gd name="T68" fmla="*/ 98 w 454"/>
                  <a:gd name="T69" fmla="*/ 4 h 234"/>
                  <a:gd name="T70" fmla="*/ 101 w 454"/>
                  <a:gd name="T71" fmla="*/ 4 h 234"/>
                  <a:gd name="T72" fmla="*/ 105 w 454"/>
                  <a:gd name="T73" fmla="*/ 4 h 234"/>
                  <a:gd name="T74" fmla="*/ 111 w 454"/>
                  <a:gd name="T75" fmla="*/ 4 h 234"/>
                  <a:gd name="T76" fmla="*/ 106 w 454"/>
                  <a:gd name="T77" fmla="*/ 4 h 234"/>
                  <a:gd name="T78" fmla="*/ 101 w 454"/>
                  <a:gd name="T79" fmla="*/ 4 h 234"/>
                  <a:gd name="T80" fmla="*/ 98 w 454"/>
                  <a:gd name="T81" fmla="*/ 5 h 234"/>
                  <a:gd name="T82" fmla="*/ 98 w 454"/>
                  <a:gd name="T83" fmla="*/ 5 h 234"/>
                  <a:gd name="T84" fmla="*/ 88 w 454"/>
                  <a:gd name="T85" fmla="*/ 7 h 234"/>
                  <a:gd name="T86" fmla="*/ 27 w 454"/>
                  <a:gd name="T87" fmla="*/ 8 h 234"/>
                  <a:gd name="T88" fmla="*/ 22 w 454"/>
                  <a:gd name="T89" fmla="*/ 8 h 234"/>
                  <a:gd name="T90" fmla="*/ 22 w 454"/>
                  <a:gd name="T91" fmla="*/ 8 h 234"/>
                  <a:gd name="T92" fmla="*/ 0 w 454"/>
                  <a:gd name="T93" fmla="*/ 8 h 234"/>
                  <a:gd name="T94" fmla="*/ 0 w 454"/>
                  <a:gd name="T95" fmla="*/ 8 h 234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454"/>
                  <a:gd name="T145" fmla="*/ 0 h 234"/>
                  <a:gd name="T146" fmla="*/ 454 w 454"/>
                  <a:gd name="T147" fmla="*/ 234 h 234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454" h="234">
                    <a:moveTo>
                      <a:pt x="0" y="234"/>
                    </a:moveTo>
                    <a:lnTo>
                      <a:pt x="5" y="222"/>
                    </a:lnTo>
                    <a:lnTo>
                      <a:pt x="15" y="221"/>
                    </a:lnTo>
                    <a:lnTo>
                      <a:pt x="18" y="195"/>
                    </a:lnTo>
                    <a:lnTo>
                      <a:pt x="12" y="194"/>
                    </a:lnTo>
                    <a:lnTo>
                      <a:pt x="12" y="188"/>
                    </a:lnTo>
                    <a:lnTo>
                      <a:pt x="25" y="174"/>
                    </a:lnTo>
                    <a:lnTo>
                      <a:pt x="54" y="183"/>
                    </a:lnTo>
                    <a:lnTo>
                      <a:pt x="58" y="155"/>
                    </a:lnTo>
                    <a:lnTo>
                      <a:pt x="78" y="148"/>
                    </a:lnTo>
                    <a:lnTo>
                      <a:pt x="75" y="142"/>
                    </a:lnTo>
                    <a:lnTo>
                      <a:pt x="79" y="124"/>
                    </a:lnTo>
                    <a:lnTo>
                      <a:pt x="85" y="116"/>
                    </a:lnTo>
                    <a:lnTo>
                      <a:pt x="114" y="110"/>
                    </a:lnTo>
                    <a:lnTo>
                      <a:pt x="123" y="113"/>
                    </a:lnTo>
                    <a:lnTo>
                      <a:pt x="152" y="103"/>
                    </a:lnTo>
                    <a:lnTo>
                      <a:pt x="163" y="112"/>
                    </a:lnTo>
                    <a:lnTo>
                      <a:pt x="173" y="89"/>
                    </a:lnTo>
                    <a:lnTo>
                      <a:pt x="182" y="85"/>
                    </a:lnTo>
                    <a:lnTo>
                      <a:pt x="206" y="95"/>
                    </a:lnTo>
                    <a:lnTo>
                      <a:pt x="208" y="82"/>
                    </a:lnTo>
                    <a:lnTo>
                      <a:pt x="232" y="52"/>
                    </a:lnTo>
                    <a:lnTo>
                      <a:pt x="237" y="34"/>
                    </a:lnTo>
                    <a:lnTo>
                      <a:pt x="245" y="37"/>
                    </a:lnTo>
                    <a:lnTo>
                      <a:pt x="269" y="21"/>
                    </a:lnTo>
                    <a:lnTo>
                      <a:pt x="261" y="9"/>
                    </a:lnTo>
                    <a:lnTo>
                      <a:pt x="266" y="1"/>
                    </a:lnTo>
                    <a:lnTo>
                      <a:pt x="282" y="0"/>
                    </a:lnTo>
                    <a:lnTo>
                      <a:pt x="296" y="4"/>
                    </a:lnTo>
                    <a:lnTo>
                      <a:pt x="303" y="19"/>
                    </a:lnTo>
                    <a:lnTo>
                      <a:pt x="324" y="22"/>
                    </a:lnTo>
                    <a:lnTo>
                      <a:pt x="336" y="28"/>
                    </a:lnTo>
                    <a:lnTo>
                      <a:pt x="363" y="27"/>
                    </a:lnTo>
                    <a:lnTo>
                      <a:pt x="378" y="19"/>
                    </a:lnTo>
                    <a:lnTo>
                      <a:pt x="408" y="37"/>
                    </a:lnTo>
                    <a:lnTo>
                      <a:pt x="420" y="76"/>
                    </a:lnTo>
                    <a:lnTo>
                      <a:pt x="432" y="91"/>
                    </a:lnTo>
                    <a:lnTo>
                      <a:pt x="454" y="104"/>
                    </a:lnTo>
                    <a:lnTo>
                      <a:pt x="436" y="124"/>
                    </a:lnTo>
                    <a:lnTo>
                      <a:pt x="421" y="136"/>
                    </a:lnTo>
                    <a:lnTo>
                      <a:pt x="405" y="155"/>
                    </a:lnTo>
                    <a:lnTo>
                      <a:pt x="405" y="163"/>
                    </a:lnTo>
                    <a:lnTo>
                      <a:pt x="360" y="192"/>
                    </a:lnTo>
                    <a:lnTo>
                      <a:pt x="109" y="215"/>
                    </a:lnTo>
                    <a:lnTo>
                      <a:pt x="84" y="215"/>
                    </a:lnTo>
                    <a:lnTo>
                      <a:pt x="85" y="228"/>
                    </a:lnTo>
                    <a:lnTo>
                      <a:pt x="0" y="234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0" name="Freeform 20"/>
              <p:cNvSpPr>
                <a:spLocks/>
              </p:cNvSpPr>
              <p:nvPr/>
            </p:nvSpPr>
            <p:spPr bwMode="auto">
              <a:xfrm>
                <a:off x="2662" y="1750"/>
                <a:ext cx="397" cy="324"/>
              </a:xfrm>
              <a:custGeom>
                <a:avLst/>
                <a:gdLst>
                  <a:gd name="T0" fmla="*/ 0 w 417"/>
                  <a:gd name="T1" fmla="*/ 4 h 364"/>
                  <a:gd name="T2" fmla="*/ 10 w 417"/>
                  <a:gd name="T3" fmla="*/ 4 h 364"/>
                  <a:gd name="T4" fmla="*/ 10 w 417"/>
                  <a:gd name="T5" fmla="*/ 4 h 364"/>
                  <a:gd name="T6" fmla="*/ 10 w 417"/>
                  <a:gd name="T7" fmla="*/ 4 h 364"/>
                  <a:gd name="T8" fmla="*/ 11 w 417"/>
                  <a:gd name="T9" fmla="*/ 4 h 364"/>
                  <a:gd name="T10" fmla="*/ 12 w 417"/>
                  <a:gd name="T11" fmla="*/ 4 h 364"/>
                  <a:gd name="T12" fmla="*/ 10 w 417"/>
                  <a:gd name="T13" fmla="*/ 4 h 364"/>
                  <a:gd name="T14" fmla="*/ 10 w 417"/>
                  <a:gd name="T15" fmla="*/ 4 h 364"/>
                  <a:gd name="T16" fmla="*/ 13 w 417"/>
                  <a:gd name="T17" fmla="*/ 4 h 364"/>
                  <a:gd name="T18" fmla="*/ 18 w 417"/>
                  <a:gd name="T19" fmla="*/ 4 h 364"/>
                  <a:gd name="T20" fmla="*/ 17 w 417"/>
                  <a:gd name="T21" fmla="*/ 9 h 364"/>
                  <a:gd name="T22" fmla="*/ 18 w 417"/>
                  <a:gd name="T23" fmla="*/ 10 h 364"/>
                  <a:gd name="T24" fmla="*/ 79 w 417"/>
                  <a:gd name="T25" fmla="*/ 10 h 364"/>
                  <a:gd name="T26" fmla="*/ 81 w 417"/>
                  <a:gd name="T27" fmla="*/ 11 h 364"/>
                  <a:gd name="T28" fmla="*/ 78 w 417"/>
                  <a:gd name="T29" fmla="*/ 11 h 364"/>
                  <a:gd name="T30" fmla="*/ 87 w 417"/>
                  <a:gd name="T31" fmla="*/ 11 h 364"/>
                  <a:gd name="T32" fmla="*/ 89 w 417"/>
                  <a:gd name="T33" fmla="*/ 11 h 364"/>
                  <a:gd name="T34" fmla="*/ 89 w 417"/>
                  <a:gd name="T35" fmla="*/ 10 h 364"/>
                  <a:gd name="T36" fmla="*/ 91 w 417"/>
                  <a:gd name="T37" fmla="*/ 10 h 364"/>
                  <a:gd name="T38" fmla="*/ 93 w 417"/>
                  <a:gd name="T39" fmla="*/ 10 h 364"/>
                  <a:gd name="T40" fmla="*/ 95 w 417"/>
                  <a:gd name="T41" fmla="*/ 10 h 364"/>
                  <a:gd name="T42" fmla="*/ 95 w 417"/>
                  <a:gd name="T43" fmla="*/ 9 h 364"/>
                  <a:gd name="T44" fmla="*/ 94 w 417"/>
                  <a:gd name="T45" fmla="*/ 9 h 364"/>
                  <a:gd name="T46" fmla="*/ 91 w 417"/>
                  <a:gd name="T47" fmla="*/ 9 h 364"/>
                  <a:gd name="T48" fmla="*/ 89 w 417"/>
                  <a:gd name="T49" fmla="*/ 8 h 364"/>
                  <a:gd name="T50" fmla="*/ 89 w 417"/>
                  <a:gd name="T51" fmla="*/ 7 h 364"/>
                  <a:gd name="T52" fmla="*/ 86 w 417"/>
                  <a:gd name="T53" fmla="*/ 7 h 364"/>
                  <a:gd name="T54" fmla="*/ 83 w 417"/>
                  <a:gd name="T55" fmla="*/ 6 h 364"/>
                  <a:gd name="T56" fmla="*/ 78 w 417"/>
                  <a:gd name="T57" fmla="*/ 6 h 364"/>
                  <a:gd name="T58" fmla="*/ 77 w 417"/>
                  <a:gd name="T59" fmla="*/ 5 h 364"/>
                  <a:gd name="T60" fmla="*/ 79 w 417"/>
                  <a:gd name="T61" fmla="*/ 4 h 364"/>
                  <a:gd name="T62" fmla="*/ 77 w 417"/>
                  <a:gd name="T63" fmla="*/ 4 h 364"/>
                  <a:gd name="T64" fmla="*/ 70 w 417"/>
                  <a:gd name="T65" fmla="*/ 4 h 364"/>
                  <a:gd name="T66" fmla="*/ 69 w 417"/>
                  <a:gd name="T67" fmla="*/ 4 h 364"/>
                  <a:gd name="T68" fmla="*/ 60 w 417"/>
                  <a:gd name="T69" fmla="*/ 4 h 364"/>
                  <a:gd name="T70" fmla="*/ 59 w 417"/>
                  <a:gd name="T71" fmla="*/ 4 h 364"/>
                  <a:gd name="T72" fmla="*/ 60 w 417"/>
                  <a:gd name="T73" fmla="*/ 4 h 364"/>
                  <a:gd name="T74" fmla="*/ 55 w 417"/>
                  <a:gd name="T75" fmla="*/ 0 h 364"/>
                  <a:gd name="T76" fmla="*/ 0 w 417"/>
                  <a:gd name="T77" fmla="*/ 4 h 364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417"/>
                  <a:gd name="T118" fmla="*/ 0 h 364"/>
                  <a:gd name="T119" fmla="*/ 417 w 417"/>
                  <a:gd name="T120" fmla="*/ 364 h 364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417" h="364">
                    <a:moveTo>
                      <a:pt x="0" y="6"/>
                    </a:moveTo>
                    <a:lnTo>
                      <a:pt x="26" y="53"/>
                    </a:lnTo>
                    <a:lnTo>
                      <a:pt x="39" y="64"/>
                    </a:lnTo>
                    <a:lnTo>
                      <a:pt x="47" y="61"/>
                    </a:lnTo>
                    <a:lnTo>
                      <a:pt x="53" y="67"/>
                    </a:lnTo>
                    <a:lnTo>
                      <a:pt x="54" y="73"/>
                    </a:lnTo>
                    <a:lnTo>
                      <a:pt x="48" y="75"/>
                    </a:lnTo>
                    <a:lnTo>
                      <a:pt x="39" y="91"/>
                    </a:lnTo>
                    <a:lnTo>
                      <a:pt x="59" y="117"/>
                    </a:lnTo>
                    <a:lnTo>
                      <a:pt x="72" y="121"/>
                    </a:lnTo>
                    <a:lnTo>
                      <a:pt x="71" y="291"/>
                    </a:lnTo>
                    <a:lnTo>
                      <a:pt x="72" y="332"/>
                    </a:lnTo>
                    <a:lnTo>
                      <a:pt x="347" y="324"/>
                    </a:lnTo>
                    <a:lnTo>
                      <a:pt x="353" y="348"/>
                    </a:lnTo>
                    <a:lnTo>
                      <a:pt x="341" y="364"/>
                    </a:lnTo>
                    <a:lnTo>
                      <a:pt x="381" y="361"/>
                    </a:lnTo>
                    <a:lnTo>
                      <a:pt x="389" y="348"/>
                    </a:lnTo>
                    <a:lnTo>
                      <a:pt x="390" y="332"/>
                    </a:lnTo>
                    <a:lnTo>
                      <a:pt x="399" y="321"/>
                    </a:lnTo>
                    <a:lnTo>
                      <a:pt x="404" y="309"/>
                    </a:lnTo>
                    <a:lnTo>
                      <a:pt x="414" y="308"/>
                    </a:lnTo>
                    <a:lnTo>
                      <a:pt x="417" y="282"/>
                    </a:lnTo>
                    <a:lnTo>
                      <a:pt x="411" y="281"/>
                    </a:lnTo>
                    <a:lnTo>
                      <a:pt x="402" y="279"/>
                    </a:lnTo>
                    <a:lnTo>
                      <a:pt x="392" y="261"/>
                    </a:lnTo>
                    <a:lnTo>
                      <a:pt x="387" y="235"/>
                    </a:lnTo>
                    <a:lnTo>
                      <a:pt x="377" y="218"/>
                    </a:lnTo>
                    <a:lnTo>
                      <a:pt x="362" y="211"/>
                    </a:lnTo>
                    <a:lnTo>
                      <a:pt x="341" y="196"/>
                    </a:lnTo>
                    <a:lnTo>
                      <a:pt x="333" y="173"/>
                    </a:lnTo>
                    <a:lnTo>
                      <a:pt x="344" y="139"/>
                    </a:lnTo>
                    <a:lnTo>
                      <a:pt x="333" y="132"/>
                    </a:lnTo>
                    <a:lnTo>
                      <a:pt x="311" y="132"/>
                    </a:lnTo>
                    <a:lnTo>
                      <a:pt x="305" y="111"/>
                    </a:lnTo>
                    <a:lnTo>
                      <a:pt x="265" y="69"/>
                    </a:lnTo>
                    <a:lnTo>
                      <a:pt x="256" y="33"/>
                    </a:lnTo>
                    <a:lnTo>
                      <a:pt x="262" y="20"/>
                    </a:lnTo>
                    <a:lnTo>
                      <a:pt x="242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8BE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1" name="Freeform 21"/>
              <p:cNvSpPr>
                <a:spLocks/>
              </p:cNvSpPr>
              <p:nvPr/>
            </p:nvSpPr>
            <p:spPr bwMode="auto">
              <a:xfrm>
                <a:off x="2662" y="1750"/>
                <a:ext cx="397" cy="324"/>
              </a:xfrm>
              <a:custGeom>
                <a:avLst/>
                <a:gdLst>
                  <a:gd name="T0" fmla="*/ 0 w 417"/>
                  <a:gd name="T1" fmla="*/ 4 h 364"/>
                  <a:gd name="T2" fmla="*/ 10 w 417"/>
                  <a:gd name="T3" fmla="*/ 4 h 364"/>
                  <a:gd name="T4" fmla="*/ 10 w 417"/>
                  <a:gd name="T5" fmla="*/ 4 h 364"/>
                  <a:gd name="T6" fmla="*/ 10 w 417"/>
                  <a:gd name="T7" fmla="*/ 4 h 364"/>
                  <a:gd name="T8" fmla="*/ 11 w 417"/>
                  <a:gd name="T9" fmla="*/ 4 h 364"/>
                  <a:gd name="T10" fmla="*/ 12 w 417"/>
                  <a:gd name="T11" fmla="*/ 4 h 364"/>
                  <a:gd name="T12" fmla="*/ 10 w 417"/>
                  <a:gd name="T13" fmla="*/ 4 h 364"/>
                  <a:gd name="T14" fmla="*/ 10 w 417"/>
                  <a:gd name="T15" fmla="*/ 4 h 364"/>
                  <a:gd name="T16" fmla="*/ 13 w 417"/>
                  <a:gd name="T17" fmla="*/ 4 h 364"/>
                  <a:gd name="T18" fmla="*/ 18 w 417"/>
                  <a:gd name="T19" fmla="*/ 4 h 364"/>
                  <a:gd name="T20" fmla="*/ 17 w 417"/>
                  <a:gd name="T21" fmla="*/ 9 h 364"/>
                  <a:gd name="T22" fmla="*/ 18 w 417"/>
                  <a:gd name="T23" fmla="*/ 10 h 364"/>
                  <a:gd name="T24" fmla="*/ 79 w 417"/>
                  <a:gd name="T25" fmla="*/ 10 h 364"/>
                  <a:gd name="T26" fmla="*/ 81 w 417"/>
                  <a:gd name="T27" fmla="*/ 11 h 364"/>
                  <a:gd name="T28" fmla="*/ 78 w 417"/>
                  <a:gd name="T29" fmla="*/ 11 h 364"/>
                  <a:gd name="T30" fmla="*/ 87 w 417"/>
                  <a:gd name="T31" fmla="*/ 11 h 364"/>
                  <a:gd name="T32" fmla="*/ 89 w 417"/>
                  <a:gd name="T33" fmla="*/ 11 h 364"/>
                  <a:gd name="T34" fmla="*/ 89 w 417"/>
                  <a:gd name="T35" fmla="*/ 10 h 364"/>
                  <a:gd name="T36" fmla="*/ 91 w 417"/>
                  <a:gd name="T37" fmla="*/ 10 h 364"/>
                  <a:gd name="T38" fmla="*/ 93 w 417"/>
                  <a:gd name="T39" fmla="*/ 10 h 364"/>
                  <a:gd name="T40" fmla="*/ 95 w 417"/>
                  <a:gd name="T41" fmla="*/ 10 h 364"/>
                  <a:gd name="T42" fmla="*/ 95 w 417"/>
                  <a:gd name="T43" fmla="*/ 9 h 364"/>
                  <a:gd name="T44" fmla="*/ 94 w 417"/>
                  <a:gd name="T45" fmla="*/ 9 h 364"/>
                  <a:gd name="T46" fmla="*/ 91 w 417"/>
                  <a:gd name="T47" fmla="*/ 9 h 364"/>
                  <a:gd name="T48" fmla="*/ 89 w 417"/>
                  <a:gd name="T49" fmla="*/ 8 h 364"/>
                  <a:gd name="T50" fmla="*/ 89 w 417"/>
                  <a:gd name="T51" fmla="*/ 7 h 364"/>
                  <a:gd name="T52" fmla="*/ 86 w 417"/>
                  <a:gd name="T53" fmla="*/ 7 h 364"/>
                  <a:gd name="T54" fmla="*/ 83 w 417"/>
                  <a:gd name="T55" fmla="*/ 6 h 364"/>
                  <a:gd name="T56" fmla="*/ 78 w 417"/>
                  <a:gd name="T57" fmla="*/ 6 h 364"/>
                  <a:gd name="T58" fmla="*/ 77 w 417"/>
                  <a:gd name="T59" fmla="*/ 5 h 364"/>
                  <a:gd name="T60" fmla="*/ 79 w 417"/>
                  <a:gd name="T61" fmla="*/ 4 h 364"/>
                  <a:gd name="T62" fmla="*/ 77 w 417"/>
                  <a:gd name="T63" fmla="*/ 4 h 364"/>
                  <a:gd name="T64" fmla="*/ 70 w 417"/>
                  <a:gd name="T65" fmla="*/ 4 h 364"/>
                  <a:gd name="T66" fmla="*/ 69 w 417"/>
                  <a:gd name="T67" fmla="*/ 4 h 364"/>
                  <a:gd name="T68" fmla="*/ 60 w 417"/>
                  <a:gd name="T69" fmla="*/ 4 h 364"/>
                  <a:gd name="T70" fmla="*/ 59 w 417"/>
                  <a:gd name="T71" fmla="*/ 4 h 364"/>
                  <a:gd name="T72" fmla="*/ 60 w 417"/>
                  <a:gd name="T73" fmla="*/ 4 h 364"/>
                  <a:gd name="T74" fmla="*/ 55 w 417"/>
                  <a:gd name="T75" fmla="*/ 0 h 364"/>
                  <a:gd name="T76" fmla="*/ 0 w 417"/>
                  <a:gd name="T77" fmla="*/ 4 h 364"/>
                  <a:gd name="T78" fmla="*/ 0 w 417"/>
                  <a:gd name="T79" fmla="*/ 4 h 364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417"/>
                  <a:gd name="T121" fmla="*/ 0 h 364"/>
                  <a:gd name="T122" fmla="*/ 417 w 417"/>
                  <a:gd name="T123" fmla="*/ 364 h 364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417" h="364">
                    <a:moveTo>
                      <a:pt x="0" y="6"/>
                    </a:moveTo>
                    <a:lnTo>
                      <a:pt x="26" y="53"/>
                    </a:lnTo>
                    <a:lnTo>
                      <a:pt x="39" y="64"/>
                    </a:lnTo>
                    <a:lnTo>
                      <a:pt x="47" y="61"/>
                    </a:lnTo>
                    <a:lnTo>
                      <a:pt x="53" y="67"/>
                    </a:lnTo>
                    <a:lnTo>
                      <a:pt x="54" y="73"/>
                    </a:lnTo>
                    <a:lnTo>
                      <a:pt x="48" y="75"/>
                    </a:lnTo>
                    <a:lnTo>
                      <a:pt x="39" y="91"/>
                    </a:lnTo>
                    <a:lnTo>
                      <a:pt x="59" y="117"/>
                    </a:lnTo>
                    <a:lnTo>
                      <a:pt x="72" y="121"/>
                    </a:lnTo>
                    <a:lnTo>
                      <a:pt x="71" y="291"/>
                    </a:lnTo>
                    <a:lnTo>
                      <a:pt x="72" y="332"/>
                    </a:lnTo>
                    <a:lnTo>
                      <a:pt x="347" y="324"/>
                    </a:lnTo>
                    <a:lnTo>
                      <a:pt x="353" y="348"/>
                    </a:lnTo>
                    <a:lnTo>
                      <a:pt x="341" y="364"/>
                    </a:lnTo>
                    <a:lnTo>
                      <a:pt x="381" y="361"/>
                    </a:lnTo>
                    <a:lnTo>
                      <a:pt x="389" y="348"/>
                    </a:lnTo>
                    <a:lnTo>
                      <a:pt x="390" y="332"/>
                    </a:lnTo>
                    <a:lnTo>
                      <a:pt x="399" y="321"/>
                    </a:lnTo>
                    <a:lnTo>
                      <a:pt x="404" y="309"/>
                    </a:lnTo>
                    <a:lnTo>
                      <a:pt x="414" y="308"/>
                    </a:lnTo>
                    <a:lnTo>
                      <a:pt x="417" y="282"/>
                    </a:lnTo>
                    <a:lnTo>
                      <a:pt x="411" y="281"/>
                    </a:lnTo>
                    <a:lnTo>
                      <a:pt x="402" y="279"/>
                    </a:lnTo>
                    <a:lnTo>
                      <a:pt x="392" y="261"/>
                    </a:lnTo>
                    <a:lnTo>
                      <a:pt x="387" y="235"/>
                    </a:lnTo>
                    <a:lnTo>
                      <a:pt x="377" y="218"/>
                    </a:lnTo>
                    <a:lnTo>
                      <a:pt x="362" y="211"/>
                    </a:lnTo>
                    <a:lnTo>
                      <a:pt x="341" y="196"/>
                    </a:lnTo>
                    <a:lnTo>
                      <a:pt x="333" y="173"/>
                    </a:lnTo>
                    <a:lnTo>
                      <a:pt x="344" y="139"/>
                    </a:lnTo>
                    <a:lnTo>
                      <a:pt x="333" y="132"/>
                    </a:lnTo>
                    <a:lnTo>
                      <a:pt x="311" y="132"/>
                    </a:lnTo>
                    <a:lnTo>
                      <a:pt x="305" y="111"/>
                    </a:lnTo>
                    <a:lnTo>
                      <a:pt x="265" y="69"/>
                    </a:lnTo>
                    <a:lnTo>
                      <a:pt x="256" y="33"/>
                    </a:lnTo>
                    <a:lnTo>
                      <a:pt x="262" y="20"/>
                    </a:lnTo>
                    <a:lnTo>
                      <a:pt x="242" y="0"/>
                    </a:lnTo>
                    <a:lnTo>
                      <a:pt x="0" y="6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2" name="Freeform 22"/>
              <p:cNvSpPr>
                <a:spLocks/>
              </p:cNvSpPr>
              <p:nvPr/>
            </p:nvSpPr>
            <p:spPr bwMode="auto">
              <a:xfrm>
                <a:off x="2730" y="2039"/>
                <a:ext cx="301" cy="254"/>
              </a:xfrm>
              <a:custGeom>
                <a:avLst/>
                <a:gdLst>
                  <a:gd name="T0" fmla="*/ 0 w 315"/>
                  <a:gd name="T1" fmla="*/ 4 h 284"/>
                  <a:gd name="T2" fmla="*/ 11 w 315"/>
                  <a:gd name="T3" fmla="*/ 4 h 284"/>
                  <a:gd name="T4" fmla="*/ 11 w 315"/>
                  <a:gd name="T5" fmla="*/ 9 h 284"/>
                  <a:gd name="T6" fmla="*/ 11 w 315"/>
                  <a:gd name="T7" fmla="*/ 9 h 284"/>
                  <a:gd name="T8" fmla="*/ 11 w 315"/>
                  <a:gd name="T9" fmla="*/ 9 h 284"/>
                  <a:gd name="T10" fmla="*/ 11 w 315"/>
                  <a:gd name="T11" fmla="*/ 10 h 284"/>
                  <a:gd name="T12" fmla="*/ 58 w 315"/>
                  <a:gd name="T13" fmla="*/ 10 h 284"/>
                  <a:gd name="T14" fmla="*/ 57 w 315"/>
                  <a:gd name="T15" fmla="*/ 9 h 284"/>
                  <a:gd name="T16" fmla="*/ 62 w 315"/>
                  <a:gd name="T17" fmla="*/ 7 h 284"/>
                  <a:gd name="T18" fmla="*/ 68 w 315"/>
                  <a:gd name="T19" fmla="*/ 5 h 284"/>
                  <a:gd name="T20" fmla="*/ 67 w 315"/>
                  <a:gd name="T21" fmla="*/ 5 h 284"/>
                  <a:gd name="T22" fmla="*/ 72 w 315"/>
                  <a:gd name="T23" fmla="*/ 4 h 284"/>
                  <a:gd name="T24" fmla="*/ 74 w 315"/>
                  <a:gd name="T25" fmla="*/ 4 h 284"/>
                  <a:gd name="T26" fmla="*/ 72 w 315"/>
                  <a:gd name="T27" fmla="*/ 4 h 284"/>
                  <a:gd name="T28" fmla="*/ 77 w 315"/>
                  <a:gd name="T29" fmla="*/ 4 h 284"/>
                  <a:gd name="T30" fmla="*/ 81 w 315"/>
                  <a:gd name="T31" fmla="*/ 4 h 284"/>
                  <a:gd name="T32" fmla="*/ 78 w 315"/>
                  <a:gd name="T33" fmla="*/ 4 h 284"/>
                  <a:gd name="T34" fmla="*/ 69 w 315"/>
                  <a:gd name="T35" fmla="*/ 4 h 284"/>
                  <a:gd name="T36" fmla="*/ 72 w 315"/>
                  <a:gd name="T37" fmla="*/ 4 h 284"/>
                  <a:gd name="T38" fmla="*/ 71 w 315"/>
                  <a:gd name="T39" fmla="*/ 0 h 284"/>
                  <a:gd name="T40" fmla="*/ 0 w 315"/>
                  <a:gd name="T41" fmla="*/ 4 h 28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15"/>
                  <a:gd name="T64" fmla="*/ 0 h 284"/>
                  <a:gd name="T65" fmla="*/ 315 w 315"/>
                  <a:gd name="T66" fmla="*/ 284 h 28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15" h="284">
                    <a:moveTo>
                      <a:pt x="0" y="8"/>
                    </a:moveTo>
                    <a:lnTo>
                      <a:pt x="12" y="96"/>
                    </a:lnTo>
                    <a:lnTo>
                      <a:pt x="11" y="234"/>
                    </a:lnTo>
                    <a:lnTo>
                      <a:pt x="17" y="242"/>
                    </a:lnTo>
                    <a:lnTo>
                      <a:pt x="39" y="240"/>
                    </a:lnTo>
                    <a:lnTo>
                      <a:pt x="39" y="284"/>
                    </a:lnTo>
                    <a:lnTo>
                      <a:pt x="227" y="281"/>
                    </a:lnTo>
                    <a:lnTo>
                      <a:pt x="224" y="239"/>
                    </a:lnTo>
                    <a:lnTo>
                      <a:pt x="239" y="191"/>
                    </a:lnTo>
                    <a:lnTo>
                      <a:pt x="263" y="157"/>
                    </a:lnTo>
                    <a:lnTo>
                      <a:pt x="261" y="148"/>
                    </a:lnTo>
                    <a:lnTo>
                      <a:pt x="281" y="120"/>
                    </a:lnTo>
                    <a:lnTo>
                      <a:pt x="290" y="87"/>
                    </a:lnTo>
                    <a:lnTo>
                      <a:pt x="284" y="84"/>
                    </a:lnTo>
                    <a:lnTo>
                      <a:pt x="300" y="72"/>
                    </a:lnTo>
                    <a:lnTo>
                      <a:pt x="315" y="43"/>
                    </a:lnTo>
                    <a:lnTo>
                      <a:pt x="309" y="37"/>
                    </a:lnTo>
                    <a:lnTo>
                      <a:pt x="269" y="40"/>
                    </a:lnTo>
                    <a:lnTo>
                      <a:pt x="281" y="24"/>
                    </a:lnTo>
                    <a:lnTo>
                      <a:pt x="275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98BE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3" name="Freeform 23"/>
              <p:cNvSpPr>
                <a:spLocks/>
              </p:cNvSpPr>
              <p:nvPr/>
            </p:nvSpPr>
            <p:spPr bwMode="auto">
              <a:xfrm>
                <a:off x="2730" y="2039"/>
                <a:ext cx="301" cy="254"/>
              </a:xfrm>
              <a:custGeom>
                <a:avLst/>
                <a:gdLst>
                  <a:gd name="T0" fmla="*/ 0 w 315"/>
                  <a:gd name="T1" fmla="*/ 4 h 284"/>
                  <a:gd name="T2" fmla="*/ 11 w 315"/>
                  <a:gd name="T3" fmla="*/ 4 h 284"/>
                  <a:gd name="T4" fmla="*/ 11 w 315"/>
                  <a:gd name="T5" fmla="*/ 9 h 284"/>
                  <a:gd name="T6" fmla="*/ 11 w 315"/>
                  <a:gd name="T7" fmla="*/ 9 h 284"/>
                  <a:gd name="T8" fmla="*/ 11 w 315"/>
                  <a:gd name="T9" fmla="*/ 9 h 284"/>
                  <a:gd name="T10" fmla="*/ 11 w 315"/>
                  <a:gd name="T11" fmla="*/ 10 h 284"/>
                  <a:gd name="T12" fmla="*/ 58 w 315"/>
                  <a:gd name="T13" fmla="*/ 10 h 284"/>
                  <a:gd name="T14" fmla="*/ 57 w 315"/>
                  <a:gd name="T15" fmla="*/ 9 h 284"/>
                  <a:gd name="T16" fmla="*/ 62 w 315"/>
                  <a:gd name="T17" fmla="*/ 7 h 284"/>
                  <a:gd name="T18" fmla="*/ 68 w 315"/>
                  <a:gd name="T19" fmla="*/ 5 h 284"/>
                  <a:gd name="T20" fmla="*/ 67 w 315"/>
                  <a:gd name="T21" fmla="*/ 5 h 284"/>
                  <a:gd name="T22" fmla="*/ 72 w 315"/>
                  <a:gd name="T23" fmla="*/ 4 h 284"/>
                  <a:gd name="T24" fmla="*/ 74 w 315"/>
                  <a:gd name="T25" fmla="*/ 4 h 284"/>
                  <a:gd name="T26" fmla="*/ 72 w 315"/>
                  <a:gd name="T27" fmla="*/ 4 h 284"/>
                  <a:gd name="T28" fmla="*/ 77 w 315"/>
                  <a:gd name="T29" fmla="*/ 4 h 284"/>
                  <a:gd name="T30" fmla="*/ 81 w 315"/>
                  <a:gd name="T31" fmla="*/ 4 h 284"/>
                  <a:gd name="T32" fmla="*/ 78 w 315"/>
                  <a:gd name="T33" fmla="*/ 4 h 284"/>
                  <a:gd name="T34" fmla="*/ 69 w 315"/>
                  <a:gd name="T35" fmla="*/ 4 h 284"/>
                  <a:gd name="T36" fmla="*/ 72 w 315"/>
                  <a:gd name="T37" fmla="*/ 4 h 284"/>
                  <a:gd name="T38" fmla="*/ 71 w 315"/>
                  <a:gd name="T39" fmla="*/ 0 h 284"/>
                  <a:gd name="T40" fmla="*/ 0 w 315"/>
                  <a:gd name="T41" fmla="*/ 4 h 284"/>
                  <a:gd name="T42" fmla="*/ 0 w 315"/>
                  <a:gd name="T43" fmla="*/ 4 h 284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315"/>
                  <a:gd name="T67" fmla="*/ 0 h 284"/>
                  <a:gd name="T68" fmla="*/ 315 w 315"/>
                  <a:gd name="T69" fmla="*/ 284 h 284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315" h="284">
                    <a:moveTo>
                      <a:pt x="0" y="8"/>
                    </a:moveTo>
                    <a:lnTo>
                      <a:pt x="12" y="96"/>
                    </a:lnTo>
                    <a:lnTo>
                      <a:pt x="11" y="234"/>
                    </a:lnTo>
                    <a:lnTo>
                      <a:pt x="17" y="242"/>
                    </a:lnTo>
                    <a:lnTo>
                      <a:pt x="39" y="240"/>
                    </a:lnTo>
                    <a:lnTo>
                      <a:pt x="39" y="284"/>
                    </a:lnTo>
                    <a:lnTo>
                      <a:pt x="227" y="281"/>
                    </a:lnTo>
                    <a:lnTo>
                      <a:pt x="224" y="239"/>
                    </a:lnTo>
                    <a:lnTo>
                      <a:pt x="239" y="191"/>
                    </a:lnTo>
                    <a:lnTo>
                      <a:pt x="263" y="157"/>
                    </a:lnTo>
                    <a:lnTo>
                      <a:pt x="261" y="148"/>
                    </a:lnTo>
                    <a:lnTo>
                      <a:pt x="281" y="120"/>
                    </a:lnTo>
                    <a:lnTo>
                      <a:pt x="290" y="87"/>
                    </a:lnTo>
                    <a:lnTo>
                      <a:pt x="284" y="84"/>
                    </a:lnTo>
                    <a:lnTo>
                      <a:pt x="300" y="72"/>
                    </a:lnTo>
                    <a:lnTo>
                      <a:pt x="315" y="43"/>
                    </a:lnTo>
                    <a:lnTo>
                      <a:pt x="309" y="37"/>
                    </a:lnTo>
                    <a:lnTo>
                      <a:pt x="269" y="40"/>
                    </a:lnTo>
                    <a:lnTo>
                      <a:pt x="281" y="24"/>
                    </a:lnTo>
                    <a:lnTo>
                      <a:pt x="275" y="0"/>
                    </a:lnTo>
                    <a:lnTo>
                      <a:pt x="0" y="8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4" name="Freeform 24"/>
              <p:cNvSpPr>
                <a:spLocks/>
              </p:cNvSpPr>
              <p:nvPr/>
            </p:nvSpPr>
            <p:spPr bwMode="auto">
              <a:xfrm>
                <a:off x="2906" y="1605"/>
                <a:ext cx="234" cy="396"/>
              </a:xfrm>
              <a:custGeom>
                <a:avLst/>
                <a:gdLst>
                  <a:gd name="T0" fmla="*/ 0 w 245"/>
                  <a:gd name="T1" fmla="*/ 7 h 443"/>
                  <a:gd name="T2" fmla="*/ 6 w 245"/>
                  <a:gd name="T3" fmla="*/ 6 h 443"/>
                  <a:gd name="T4" fmla="*/ 11 w 245"/>
                  <a:gd name="T5" fmla="*/ 5 h 443"/>
                  <a:gd name="T6" fmla="*/ 11 w 245"/>
                  <a:gd name="T7" fmla="*/ 4 h 443"/>
                  <a:gd name="T8" fmla="*/ 11 w 245"/>
                  <a:gd name="T9" fmla="*/ 4 h 443"/>
                  <a:gd name="T10" fmla="*/ 17 w 245"/>
                  <a:gd name="T11" fmla="*/ 4 h 443"/>
                  <a:gd name="T12" fmla="*/ 20 w 245"/>
                  <a:gd name="T13" fmla="*/ 4 h 443"/>
                  <a:gd name="T14" fmla="*/ 20 w 245"/>
                  <a:gd name="T15" fmla="*/ 4 h 443"/>
                  <a:gd name="T16" fmla="*/ 11 w 245"/>
                  <a:gd name="T17" fmla="*/ 4 h 443"/>
                  <a:gd name="T18" fmla="*/ 52 w 245"/>
                  <a:gd name="T19" fmla="*/ 0 h 443"/>
                  <a:gd name="T20" fmla="*/ 53 w 245"/>
                  <a:gd name="T21" fmla="*/ 4 h 443"/>
                  <a:gd name="T22" fmla="*/ 58 w 245"/>
                  <a:gd name="T23" fmla="*/ 4 h 443"/>
                  <a:gd name="T24" fmla="*/ 61 w 245"/>
                  <a:gd name="T25" fmla="*/ 8 h 443"/>
                  <a:gd name="T26" fmla="*/ 60 w 245"/>
                  <a:gd name="T27" fmla="*/ 10 h 443"/>
                  <a:gd name="T28" fmla="*/ 62 w 245"/>
                  <a:gd name="T29" fmla="*/ 10 h 443"/>
                  <a:gd name="T30" fmla="*/ 59 w 245"/>
                  <a:gd name="T31" fmla="*/ 11 h 443"/>
                  <a:gd name="T32" fmla="*/ 55 w 245"/>
                  <a:gd name="T33" fmla="*/ 12 h 443"/>
                  <a:gd name="T34" fmla="*/ 55 w 245"/>
                  <a:gd name="T35" fmla="*/ 13 h 443"/>
                  <a:gd name="T36" fmla="*/ 55 w 245"/>
                  <a:gd name="T37" fmla="*/ 13 h 443"/>
                  <a:gd name="T38" fmla="*/ 55 w 245"/>
                  <a:gd name="T39" fmla="*/ 13 h 443"/>
                  <a:gd name="T40" fmla="*/ 55 w 245"/>
                  <a:gd name="T41" fmla="*/ 13 h 443"/>
                  <a:gd name="T42" fmla="*/ 51 w 245"/>
                  <a:gd name="T43" fmla="*/ 13 h 443"/>
                  <a:gd name="T44" fmla="*/ 50 w 245"/>
                  <a:gd name="T45" fmla="*/ 15 h 443"/>
                  <a:gd name="T46" fmla="*/ 43 w 245"/>
                  <a:gd name="T47" fmla="*/ 15 h 443"/>
                  <a:gd name="T48" fmla="*/ 39 w 245"/>
                  <a:gd name="T49" fmla="*/ 15 h 443"/>
                  <a:gd name="T50" fmla="*/ 39 w 245"/>
                  <a:gd name="T51" fmla="*/ 15 h 443"/>
                  <a:gd name="T52" fmla="*/ 37 w 245"/>
                  <a:gd name="T53" fmla="*/ 15 h 443"/>
                  <a:gd name="T54" fmla="*/ 33 w 245"/>
                  <a:gd name="T55" fmla="*/ 15 h 443"/>
                  <a:gd name="T56" fmla="*/ 32 w 245"/>
                  <a:gd name="T57" fmla="*/ 13 h 443"/>
                  <a:gd name="T58" fmla="*/ 31 w 245"/>
                  <a:gd name="T59" fmla="*/ 13 h 443"/>
                  <a:gd name="T60" fmla="*/ 28 w 245"/>
                  <a:gd name="T61" fmla="*/ 13 h 443"/>
                  <a:gd name="T62" fmla="*/ 23 w 245"/>
                  <a:gd name="T63" fmla="*/ 12 h 443"/>
                  <a:gd name="T64" fmla="*/ 21 w 245"/>
                  <a:gd name="T65" fmla="*/ 12 h 443"/>
                  <a:gd name="T66" fmla="*/ 24 w 245"/>
                  <a:gd name="T67" fmla="*/ 11 h 443"/>
                  <a:gd name="T68" fmla="*/ 21 w 245"/>
                  <a:gd name="T69" fmla="*/ 11 h 443"/>
                  <a:gd name="T70" fmla="*/ 14 w 245"/>
                  <a:gd name="T71" fmla="*/ 11 h 443"/>
                  <a:gd name="T72" fmla="*/ 11 w 245"/>
                  <a:gd name="T73" fmla="*/ 10 h 443"/>
                  <a:gd name="T74" fmla="*/ 9 w 245"/>
                  <a:gd name="T75" fmla="*/ 8 h 443"/>
                  <a:gd name="T76" fmla="*/ 0 w 245"/>
                  <a:gd name="T77" fmla="*/ 7 h 443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45"/>
                  <a:gd name="T118" fmla="*/ 0 h 443"/>
                  <a:gd name="T119" fmla="*/ 245 w 245"/>
                  <a:gd name="T120" fmla="*/ 443 h 443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45" h="443">
                    <a:moveTo>
                      <a:pt x="0" y="195"/>
                    </a:moveTo>
                    <a:lnTo>
                      <a:pt x="6" y="182"/>
                    </a:lnTo>
                    <a:lnTo>
                      <a:pt x="21" y="155"/>
                    </a:lnTo>
                    <a:lnTo>
                      <a:pt x="30" y="125"/>
                    </a:lnTo>
                    <a:lnTo>
                      <a:pt x="22" y="104"/>
                    </a:lnTo>
                    <a:lnTo>
                      <a:pt x="64" y="71"/>
                    </a:lnTo>
                    <a:lnTo>
                      <a:pt x="73" y="55"/>
                    </a:lnTo>
                    <a:lnTo>
                      <a:pt x="73" y="46"/>
                    </a:lnTo>
                    <a:lnTo>
                      <a:pt x="40" y="10"/>
                    </a:lnTo>
                    <a:lnTo>
                      <a:pt x="206" y="0"/>
                    </a:lnTo>
                    <a:lnTo>
                      <a:pt x="210" y="26"/>
                    </a:lnTo>
                    <a:lnTo>
                      <a:pt x="227" y="59"/>
                    </a:lnTo>
                    <a:lnTo>
                      <a:pt x="240" y="228"/>
                    </a:lnTo>
                    <a:lnTo>
                      <a:pt x="237" y="262"/>
                    </a:lnTo>
                    <a:lnTo>
                      <a:pt x="245" y="283"/>
                    </a:lnTo>
                    <a:lnTo>
                      <a:pt x="234" y="322"/>
                    </a:lnTo>
                    <a:lnTo>
                      <a:pt x="222" y="338"/>
                    </a:lnTo>
                    <a:lnTo>
                      <a:pt x="218" y="367"/>
                    </a:lnTo>
                    <a:lnTo>
                      <a:pt x="222" y="373"/>
                    </a:lnTo>
                    <a:lnTo>
                      <a:pt x="218" y="391"/>
                    </a:lnTo>
                    <a:lnTo>
                      <a:pt x="221" y="397"/>
                    </a:lnTo>
                    <a:lnTo>
                      <a:pt x="201" y="404"/>
                    </a:lnTo>
                    <a:lnTo>
                      <a:pt x="197" y="432"/>
                    </a:lnTo>
                    <a:lnTo>
                      <a:pt x="168" y="423"/>
                    </a:lnTo>
                    <a:lnTo>
                      <a:pt x="155" y="437"/>
                    </a:lnTo>
                    <a:lnTo>
                      <a:pt x="155" y="443"/>
                    </a:lnTo>
                    <a:lnTo>
                      <a:pt x="146" y="441"/>
                    </a:lnTo>
                    <a:lnTo>
                      <a:pt x="136" y="423"/>
                    </a:lnTo>
                    <a:lnTo>
                      <a:pt x="131" y="397"/>
                    </a:lnTo>
                    <a:lnTo>
                      <a:pt x="121" y="380"/>
                    </a:lnTo>
                    <a:lnTo>
                      <a:pt x="106" y="373"/>
                    </a:lnTo>
                    <a:lnTo>
                      <a:pt x="85" y="358"/>
                    </a:lnTo>
                    <a:lnTo>
                      <a:pt x="77" y="335"/>
                    </a:lnTo>
                    <a:lnTo>
                      <a:pt x="88" y="301"/>
                    </a:lnTo>
                    <a:lnTo>
                      <a:pt x="77" y="294"/>
                    </a:lnTo>
                    <a:lnTo>
                      <a:pt x="55" y="294"/>
                    </a:lnTo>
                    <a:lnTo>
                      <a:pt x="49" y="273"/>
                    </a:lnTo>
                    <a:lnTo>
                      <a:pt x="9" y="231"/>
                    </a:lnTo>
                    <a:lnTo>
                      <a:pt x="0" y="195"/>
                    </a:lnTo>
                    <a:close/>
                  </a:path>
                </a:pathLst>
              </a:custGeom>
              <a:solidFill>
                <a:srgbClr val="BA7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5" name="Freeform 25"/>
              <p:cNvSpPr>
                <a:spLocks/>
              </p:cNvSpPr>
              <p:nvPr/>
            </p:nvSpPr>
            <p:spPr bwMode="auto">
              <a:xfrm>
                <a:off x="2906" y="1605"/>
                <a:ext cx="234" cy="396"/>
              </a:xfrm>
              <a:custGeom>
                <a:avLst/>
                <a:gdLst>
                  <a:gd name="T0" fmla="*/ 0 w 245"/>
                  <a:gd name="T1" fmla="*/ 7 h 443"/>
                  <a:gd name="T2" fmla="*/ 6 w 245"/>
                  <a:gd name="T3" fmla="*/ 6 h 443"/>
                  <a:gd name="T4" fmla="*/ 11 w 245"/>
                  <a:gd name="T5" fmla="*/ 5 h 443"/>
                  <a:gd name="T6" fmla="*/ 11 w 245"/>
                  <a:gd name="T7" fmla="*/ 4 h 443"/>
                  <a:gd name="T8" fmla="*/ 11 w 245"/>
                  <a:gd name="T9" fmla="*/ 4 h 443"/>
                  <a:gd name="T10" fmla="*/ 17 w 245"/>
                  <a:gd name="T11" fmla="*/ 4 h 443"/>
                  <a:gd name="T12" fmla="*/ 20 w 245"/>
                  <a:gd name="T13" fmla="*/ 4 h 443"/>
                  <a:gd name="T14" fmla="*/ 20 w 245"/>
                  <a:gd name="T15" fmla="*/ 4 h 443"/>
                  <a:gd name="T16" fmla="*/ 11 w 245"/>
                  <a:gd name="T17" fmla="*/ 4 h 443"/>
                  <a:gd name="T18" fmla="*/ 52 w 245"/>
                  <a:gd name="T19" fmla="*/ 0 h 443"/>
                  <a:gd name="T20" fmla="*/ 53 w 245"/>
                  <a:gd name="T21" fmla="*/ 4 h 443"/>
                  <a:gd name="T22" fmla="*/ 58 w 245"/>
                  <a:gd name="T23" fmla="*/ 4 h 443"/>
                  <a:gd name="T24" fmla="*/ 61 w 245"/>
                  <a:gd name="T25" fmla="*/ 8 h 443"/>
                  <a:gd name="T26" fmla="*/ 60 w 245"/>
                  <a:gd name="T27" fmla="*/ 10 h 443"/>
                  <a:gd name="T28" fmla="*/ 62 w 245"/>
                  <a:gd name="T29" fmla="*/ 10 h 443"/>
                  <a:gd name="T30" fmla="*/ 59 w 245"/>
                  <a:gd name="T31" fmla="*/ 11 h 443"/>
                  <a:gd name="T32" fmla="*/ 55 w 245"/>
                  <a:gd name="T33" fmla="*/ 12 h 443"/>
                  <a:gd name="T34" fmla="*/ 55 w 245"/>
                  <a:gd name="T35" fmla="*/ 13 h 443"/>
                  <a:gd name="T36" fmla="*/ 55 w 245"/>
                  <a:gd name="T37" fmla="*/ 13 h 443"/>
                  <a:gd name="T38" fmla="*/ 55 w 245"/>
                  <a:gd name="T39" fmla="*/ 13 h 443"/>
                  <a:gd name="T40" fmla="*/ 55 w 245"/>
                  <a:gd name="T41" fmla="*/ 13 h 443"/>
                  <a:gd name="T42" fmla="*/ 51 w 245"/>
                  <a:gd name="T43" fmla="*/ 13 h 443"/>
                  <a:gd name="T44" fmla="*/ 50 w 245"/>
                  <a:gd name="T45" fmla="*/ 15 h 443"/>
                  <a:gd name="T46" fmla="*/ 43 w 245"/>
                  <a:gd name="T47" fmla="*/ 15 h 443"/>
                  <a:gd name="T48" fmla="*/ 39 w 245"/>
                  <a:gd name="T49" fmla="*/ 15 h 443"/>
                  <a:gd name="T50" fmla="*/ 39 w 245"/>
                  <a:gd name="T51" fmla="*/ 15 h 443"/>
                  <a:gd name="T52" fmla="*/ 37 w 245"/>
                  <a:gd name="T53" fmla="*/ 15 h 443"/>
                  <a:gd name="T54" fmla="*/ 33 w 245"/>
                  <a:gd name="T55" fmla="*/ 15 h 443"/>
                  <a:gd name="T56" fmla="*/ 32 w 245"/>
                  <a:gd name="T57" fmla="*/ 13 h 443"/>
                  <a:gd name="T58" fmla="*/ 31 w 245"/>
                  <a:gd name="T59" fmla="*/ 13 h 443"/>
                  <a:gd name="T60" fmla="*/ 28 w 245"/>
                  <a:gd name="T61" fmla="*/ 13 h 443"/>
                  <a:gd name="T62" fmla="*/ 23 w 245"/>
                  <a:gd name="T63" fmla="*/ 12 h 443"/>
                  <a:gd name="T64" fmla="*/ 21 w 245"/>
                  <a:gd name="T65" fmla="*/ 12 h 443"/>
                  <a:gd name="T66" fmla="*/ 24 w 245"/>
                  <a:gd name="T67" fmla="*/ 11 h 443"/>
                  <a:gd name="T68" fmla="*/ 21 w 245"/>
                  <a:gd name="T69" fmla="*/ 11 h 443"/>
                  <a:gd name="T70" fmla="*/ 14 w 245"/>
                  <a:gd name="T71" fmla="*/ 11 h 443"/>
                  <a:gd name="T72" fmla="*/ 11 w 245"/>
                  <a:gd name="T73" fmla="*/ 10 h 443"/>
                  <a:gd name="T74" fmla="*/ 9 w 245"/>
                  <a:gd name="T75" fmla="*/ 8 h 443"/>
                  <a:gd name="T76" fmla="*/ 0 w 245"/>
                  <a:gd name="T77" fmla="*/ 7 h 443"/>
                  <a:gd name="T78" fmla="*/ 0 w 245"/>
                  <a:gd name="T79" fmla="*/ 7 h 443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245"/>
                  <a:gd name="T121" fmla="*/ 0 h 443"/>
                  <a:gd name="T122" fmla="*/ 245 w 245"/>
                  <a:gd name="T123" fmla="*/ 443 h 443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245" h="443">
                    <a:moveTo>
                      <a:pt x="0" y="195"/>
                    </a:moveTo>
                    <a:lnTo>
                      <a:pt x="6" y="182"/>
                    </a:lnTo>
                    <a:lnTo>
                      <a:pt x="21" y="155"/>
                    </a:lnTo>
                    <a:lnTo>
                      <a:pt x="30" y="125"/>
                    </a:lnTo>
                    <a:lnTo>
                      <a:pt x="22" y="104"/>
                    </a:lnTo>
                    <a:lnTo>
                      <a:pt x="64" y="71"/>
                    </a:lnTo>
                    <a:lnTo>
                      <a:pt x="73" y="55"/>
                    </a:lnTo>
                    <a:lnTo>
                      <a:pt x="73" y="46"/>
                    </a:lnTo>
                    <a:lnTo>
                      <a:pt x="40" y="10"/>
                    </a:lnTo>
                    <a:lnTo>
                      <a:pt x="206" y="0"/>
                    </a:lnTo>
                    <a:lnTo>
                      <a:pt x="210" y="26"/>
                    </a:lnTo>
                    <a:lnTo>
                      <a:pt x="227" y="59"/>
                    </a:lnTo>
                    <a:lnTo>
                      <a:pt x="240" y="228"/>
                    </a:lnTo>
                    <a:lnTo>
                      <a:pt x="237" y="262"/>
                    </a:lnTo>
                    <a:lnTo>
                      <a:pt x="245" y="283"/>
                    </a:lnTo>
                    <a:lnTo>
                      <a:pt x="234" y="322"/>
                    </a:lnTo>
                    <a:lnTo>
                      <a:pt x="222" y="338"/>
                    </a:lnTo>
                    <a:lnTo>
                      <a:pt x="218" y="367"/>
                    </a:lnTo>
                    <a:lnTo>
                      <a:pt x="222" y="373"/>
                    </a:lnTo>
                    <a:lnTo>
                      <a:pt x="218" y="391"/>
                    </a:lnTo>
                    <a:lnTo>
                      <a:pt x="221" y="397"/>
                    </a:lnTo>
                    <a:lnTo>
                      <a:pt x="201" y="404"/>
                    </a:lnTo>
                    <a:lnTo>
                      <a:pt x="197" y="432"/>
                    </a:lnTo>
                    <a:lnTo>
                      <a:pt x="168" y="423"/>
                    </a:lnTo>
                    <a:lnTo>
                      <a:pt x="155" y="437"/>
                    </a:lnTo>
                    <a:lnTo>
                      <a:pt x="155" y="443"/>
                    </a:lnTo>
                    <a:lnTo>
                      <a:pt x="146" y="441"/>
                    </a:lnTo>
                    <a:lnTo>
                      <a:pt x="136" y="423"/>
                    </a:lnTo>
                    <a:lnTo>
                      <a:pt x="131" y="397"/>
                    </a:lnTo>
                    <a:lnTo>
                      <a:pt x="121" y="380"/>
                    </a:lnTo>
                    <a:lnTo>
                      <a:pt x="106" y="373"/>
                    </a:lnTo>
                    <a:lnTo>
                      <a:pt x="85" y="358"/>
                    </a:lnTo>
                    <a:lnTo>
                      <a:pt x="77" y="335"/>
                    </a:lnTo>
                    <a:lnTo>
                      <a:pt x="88" y="301"/>
                    </a:lnTo>
                    <a:lnTo>
                      <a:pt x="77" y="294"/>
                    </a:lnTo>
                    <a:lnTo>
                      <a:pt x="55" y="294"/>
                    </a:lnTo>
                    <a:lnTo>
                      <a:pt x="49" y="273"/>
                    </a:lnTo>
                    <a:lnTo>
                      <a:pt x="9" y="231"/>
                    </a:lnTo>
                    <a:lnTo>
                      <a:pt x="0" y="195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6" name="Freeform 26"/>
              <p:cNvSpPr>
                <a:spLocks/>
              </p:cNvSpPr>
              <p:nvPr/>
            </p:nvSpPr>
            <p:spPr bwMode="auto">
              <a:xfrm>
                <a:off x="2941" y="1256"/>
                <a:ext cx="341" cy="165"/>
              </a:xfrm>
              <a:custGeom>
                <a:avLst/>
                <a:gdLst>
                  <a:gd name="T0" fmla="*/ 10 w 358"/>
                  <a:gd name="T1" fmla="*/ 4 h 185"/>
                  <a:gd name="T2" fmla="*/ 29 w 358"/>
                  <a:gd name="T3" fmla="*/ 4 h 185"/>
                  <a:gd name="T4" fmla="*/ 34 w 358"/>
                  <a:gd name="T5" fmla="*/ 4 h 185"/>
                  <a:gd name="T6" fmla="*/ 42 w 358"/>
                  <a:gd name="T7" fmla="*/ 4 h 185"/>
                  <a:gd name="T8" fmla="*/ 44 w 358"/>
                  <a:gd name="T9" fmla="*/ 4 h 185"/>
                  <a:gd name="T10" fmla="*/ 46 w 358"/>
                  <a:gd name="T11" fmla="*/ 4 h 185"/>
                  <a:gd name="T12" fmla="*/ 45 w 358"/>
                  <a:gd name="T13" fmla="*/ 4 h 185"/>
                  <a:gd name="T14" fmla="*/ 47 w 358"/>
                  <a:gd name="T15" fmla="*/ 4 h 185"/>
                  <a:gd name="T16" fmla="*/ 49 w 358"/>
                  <a:gd name="T17" fmla="*/ 4 h 185"/>
                  <a:gd name="T18" fmla="*/ 50 w 358"/>
                  <a:gd name="T19" fmla="*/ 4 h 185"/>
                  <a:gd name="T20" fmla="*/ 50 w 358"/>
                  <a:gd name="T21" fmla="*/ 4 h 185"/>
                  <a:gd name="T22" fmla="*/ 52 w 358"/>
                  <a:gd name="T23" fmla="*/ 4 h 185"/>
                  <a:gd name="T24" fmla="*/ 60 w 358"/>
                  <a:gd name="T25" fmla="*/ 4 h 185"/>
                  <a:gd name="T26" fmla="*/ 64 w 358"/>
                  <a:gd name="T27" fmla="*/ 4 h 185"/>
                  <a:gd name="T28" fmla="*/ 72 w 358"/>
                  <a:gd name="T29" fmla="*/ 4 h 185"/>
                  <a:gd name="T30" fmla="*/ 76 w 358"/>
                  <a:gd name="T31" fmla="*/ 4 h 185"/>
                  <a:gd name="T32" fmla="*/ 84 w 358"/>
                  <a:gd name="T33" fmla="*/ 4 h 185"/>
                  <a:gd name="T34" fmla="*/ 78 w 358"/>
                  <a:gd name="T35" fmla="*/ 4 h 185"/>
                  <a:gd name="T36" fmla="*/ 72 w 358"/>
                  <a:gd name="T37" fmla="*/ 4 h 185"/>
                  <a:gd name="T38" fmla="*/ 69 w 358"/>
                  <a:gd name="T39" fmla="*/ 4 h 185"/>
                  <a:gd name="T40" fmla="*/ 68 w 358"/>
                  <a:gd name="T41" fmla="*/ 4 h 185"/>
                  <a:gd name="T42" fmla="*/ 65 w 358"/>
                  <a:gd name="T43" fmla="*/ 4 h 185"/>
                  <a:gd name="T44" fmla="*/ 53 w 358"/>
                  <a:gd name="T45" fmla="*/ 4 h 185"/>
                  <a:gd name="T46" fmla="*/ 47 w 358"/>
                  <a:gd name="T47" fmla="*/ 4 h 185"/>
                  <a:gd name="T48" fmla="*/ 44 w 358"/>
                  <a:gd name="T49" fmla="*/ 4 h 185"/>
                  <a:gd name="T50" fmla="*/ 39 w 358"/>
                  <a:gd name="T51" fmla="*/ 4 h 185"/>
                  <a:gd name="T52" fmla="*/ 29 w 358"/>
                  <a:gd name="T53" fmla="*/ 4 h 185"/>
                  <a:gd name="T54" fmla="*/ 27 w 358"/>
                  <a:gd name="T55" fmla="*/ 4 h 185"/>
                  <a:gd name="T56" fmla="*/ 26 w 358"/>
                  <a:gd name="T57" fmla="*/ 4 h 185"/>
                  <a:gd name="T58" fmla="*/ 25 w 358"/>
                  <a:gd name="T59" fmla="*/ 4 h 185"/>
                  <a:gd name="T60" fmla="*/ 30 w 358"/>
                  <a:gd name="T61" fmla="*/ 4 h 185"/>
                  <a:gd name="T62" fmla="*/ 32 w 358"/>
                  <a:gd name="T63" fmla="*/ 0 h 185"/>
                  <a:gd name="T64" fmla="*/ 25 w 358"/>
                  <a:gd name="T65" fmla="*/ 4 h 185"/>
                  <a:gd name="T66" fmla="*/ 21 w 358"/>
                  <a:gd name="T67" fmla="*/ 4 h 185"/>
                  <a:gd name="T68" fmla="*/ 17 w 358"/>
                  <a:gd name="T69" fmla="*/ 4 h 185"/>
                  <a:gd name="T70" fmla="*/ 12 w 358"/>
                  <a:gd name="T71" fmla="*/ 4 h 185"/>
                  <a:gd name="T72" fmla="*/ 10 w 358"/>
                  <a:gd name="T73" fmla="*/ 4 h 185"/>
                  <a:gd name="T74" fmla="*/ 0 w 358"/>
                  <a:gd name="T75" fmla="*/ 4 h 185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8"/>
                  <a:gd name="T115" fmla="*/ 0 h 185"/>
                  <a:gd name="T116" fmla="*/ 358 w 358"/>
                  <a:gd name="T117" fmla="*/ 185 h 185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8" h="185">
                    <a:moveTo>
                      <a:pt x="0" y="81"/>
                    </a:moveTo>
                    <a:lnTo>
                      <a:pt x="28" y="99"/>
                    </a:lnTo>
                    <a:lnTo>
                      <a:pt x="97" y="117"/>
                    </a:lnTo>
                    <a:lnTo>
                      <a:pt x="128" y="121"/>
                    </a:lnTo>
                    <a:lnTo>
                      <a:pt x="133" y="131"/>
                    </a:lnTo>
                    <a:lnTo>
                      <a:pt x="145" y="136"/>
                    </a:lnTo>
                    <a:lnTo>
                      <a:pt x="164" y="185"/>
                    </a:lnTo>
                    <a:lnTo>
                      <a:pt x="179" y="146"/>
                    </a:lnTo>
                    <a:lnTo>
                      <a:pt x="182" y="137"/>
                    </a:lnTo>
                    <a:lnTo>
                      <a:pt x="187" y="133"/>
                    </a:lnTo>
                    <a:lnTo>
                      <a:pt x="187" y="125"/>
                    </a:lnTo>
                    <a:lnTo>
                      <a:pt x="194" y="117"/>
                    </a:lnTo>
                    <a:lnTo>
                      <a:pt x="194" y="118"/>
                    </a:lnTo>
                    <a:lnTo>
                      <a:pt x="193" y="122"/>
                    </a:lnTo>
                    <a:lnTo>
                      <a:pt x="194" y="133"/>
                    </a:lnTo>
                    <a:lnTo>
                      <a:pt x="200" y="130"/>
                    </a:lnTo>
                    <a:lnTo>
                      <a:pt x="203" y="119"/>
                    </a:lnTo>
                    <a:lnTo>
                      <a:pt x="211" y="119"/>
                    </a:lnTo>
                    <a:lnTo>
                      <a:pt x="215" y="115"/>
                    </a:lnTo>
                    <a:lnTo>
                      <a:pt x="217" y="119"/>
                    </a:lnTo>
                    <a:lnTo>
                      <a:pt x="208" y="136"/>
                    </a:lnTo>
                    <a:lnTo>
                      <a:pt x="215" y="137"/>
                    </a:lnTo>
                    <a:lnTo>
                      <a:pt x="220" y="128"/>
                    </a:lnTo>
                    <a:lnTo>
                      <a:pt x="227" y="122"/>
                    </a:lnTo>
                    <a:lnTo>
                      <a:pt x="231" y="111"/>
                    </a:lnTo>
                    <a:lnTo>
                      <a:pt x="254" y="106"/>
                    </a:lnTo>
                    <a:lnTo>
                      <a:pt x="263" y="106"/>
                    </a:lnTo>
                    <a:lnTo>
                      <a:pt x="278" y="96"/>
                    </a:lnTo>
                    <a:lnTo>
                      <a:pt x="300" y="97"/>
                    </a:lnTo>
                    <a:lnTo>
                      <a:pt x="315" y="109"/>
                    </a:lnTo>
                    <a:lnTo>
                      <a:pt x="317" y="96"/>
                    </a:lnTo>
                    <a:lnTo>
                      <a:pt x="324" y="96"/>
                    </a:lnTo>
                    <a:lnTo>
                      <a:pt x="343" y="96"/>
                    </a:lnTo>
                    <a:lnTo>
                      <a:pt x="358" y="93"/>
                    </a:lnTo>
                    <a:lnTo>
                      <a:pt x="339" y="81"/>
                    </a:lnTo>
                    <a:lnTo>
                      <a:pt x="335" y="61"/>
                    </a:lnTo>
                    <a:lnTo>
                      <a:pt x="320" y="63"/>
                    </a:lnTo>
                    <a:lnTo>
                      <a:pt x="314" y="61"/>
                    </a:lnTo>
                    <a:lnTo>
                      <a:pt x="308" y="63"/>
                    </a:lnTo>
                    <a:lnTo>
                      <a:pt x="299" y="61"/>
                    </a:lnTo>
                    <a:lnTo>
                      <a:pt x="294" y="61"/>
                    </a:lnTo>
                    <a:lnTo>
                      <a:pt x="293" y="49"/>
                    </a:lnTo>
                    <a:lnTo>
                      <a:pt x="296" y="39"/>
                    </a:lnTo>
                    <a:lnTo>
                      <a:pt x="279" y="42"/>
                    </a:lnTo>
                    <a:lnTo>
                      <a:pt x="266" y="49"/>
                    </a:lnTo>
                    <a:lnTo>
                      <a:pt x="230" y="54"/>
                    </a:lnTo>
                    <a:lnTo>
                      <a:pt x="206" y="78"/>
                    </a:lnTo>
                    <a:lnTo>
                      <a:pt x="202" y="72"/>
                    </a:lnTo>
                    <a:lnTo>
                      <a:pt x="194" y="75"/>
                    </a:lnTo>
                    <a:lnTo>
                      <a:pt x="185" y="69"/>
                    </a:lnTo>
                    <a:lnTo>
                      <a:pt x="181" y="70"/>
                    </a:lnTo>
                    <a:lnTo>
                      <a:pt x="167" y="72"/>
                    </a:lnTo>
                    <a:lnTo>
                      <a:pt x="149" y="48"/>
                    </a:lnTo>
                    <a:lnTo>
                      <a:pt x="127" y="43"/>
                    </a:lnTo>
                    <a:lnTo>
                      <a:pt x="121" y="45"/>
                    </a:lnTo>
                    <a:lnTo>
                      <a:pt x="117" y="51"/>
                    </a:lnTo>
                    <a:lnTo>
                      <a:pt x="121" y="39"/>
                    </a:lnTo>
                    <a:lnTo>
                      <a:pt x="111" y="49"/>
                    </a:lnTo>
                    <a:lnTo>
                      <a:pt x="106" y="58"/>
                    </a:lnTo>
                    <a:lnTo>
                      <a:pt x="106" y="42"/>
                    </a:lnTo>
                    <a:lnTo>
                      <a:pt x="117" y="21"/>
                    </a:lnTo>
                    <a:lnTo>
                      <a:pt x="130" y="6"/>
                    </a:lnTo>
                    <a:lnTo>
                      <a:pt x="142" y="2"/>
                    </a:lnTo>
                    <a:lnTo>
                      <a:pt x="139" y="0"/>
                    </a:lnTo>
                    <a:lnTo>
                      <a:pt x="120" y="2"/>
                    </a:lnTo>
                    <a:lnTo>
                      <a:pt x="106" y="9"/>
                    </a:lnTo>
                    <a:lnTo>
                      <a:pt x="102" y="15"/>
                    </a:lnTo>
                    <a:lnTo>
                      <a:pt x="85" y="28"/>
                    </a:lnTo>
                    <a:lnTo>
                      <a:pt x="79" y="39"/>
                    </a:lnTo>
                    <a:lnTo>
                      <a:pt x="69" y="42"/>
                    </a:lnTo>
                    <a:lnTo>
                      <a:pt x="63" y="49"/>
                    </a:lnTo>
                    <a:lnTo>
                      <a:pt x="54" y="52"/>
                    </a:lnTo>
                    <a:lnTo>
                      <a:pt x="34" y="58"/>
                    </a:lnTo>
                    <a:lnTo>
                      <a:pt x="30" y="61"/>
                    </a:lnTo>
                    <a:lnTo>
                      <a:pt x="18" y="72"/>
                    </a:lnTo>
                    <a:lnTo>
                      <a:pt x="0" y="81"/>
                    </a:lnTo>
                    <a:close/>
                  </a:path>
                </a:pathLst>
              </a:custGeom>
              <a:solidFill>
                <a:srgbClr val="BA7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7" name="Freeform 27"/>
              <p:cNvSpPr>
                <a:spLocks/>
              </p:cNvSpPr>
              <p:nvPr/>
            </p:nvSpPr>
            <p:spPr bwMode="auto">
              <a:xfrm>
                <a:off x="2941" y="1256"/>
                <a:ext cx="341" cy="165"/>
              </a:xfrm>
              <a:custGeom>
                <a:avLst/>
                <a:gdLst>
                  <a:gd name="T0" fmla="*/ 10 w 358"/>
                  <a:gd name="T1" fmla="*/ 4 h 185"/>
                  <a:gd name="T2" fmla="*/ 29 w 358"/>
                  <a:gd name="T3" fmla="*/ 4 h 185"/>
                  <a:gd name="T4" fmla="*/ 34 w 358"/>
                  <a:gd name="T5" fmla="*/ 4 h 185"/>
                  <a:gd name="T6" fmla="*/ 42 w 358"/>
                  <a:gd name="T7" fmla="*/ 4 h 185"/>
                  <a:gd name="T8" fmla="*/ 44 w 358"/>
                  <a:gd name="T9" fmla="*/ 4 h 185"/>
                  <a:gd name="T10" fmla="*/ 46 w 358"/>
                  <a:gd name="T11" fmla="*/ 4 h 185"/>
                  <a:gd name="T12" fmla="*/ 45 w 358"/>
                  <a:gd name="T13" fmla="*/ 4 h 185"/>
                  <a:gd name="T14" fmla="*/ 47 w 358"/>
                  <a:gd name="T15" fmla="*/ 4 h 185"/>
                  <a:gd name="T16" fmla="*/ 49 w 358"/>
                  <a:gd name="T17" fmla="*/ 4 h 185"/>
                  <a:gd name="T18" fmla="*/ 50 w 358"/>
                  <a:gd name="T19" fmla="*/ 4 h 185"/>
                  <a:gd name="T20" fmla="*/ 50 w 358"/>
                  <a:gd name="T21" fmla="*/ 4 h 185"/>
                  <a:gd name="T22" fmla="*/ 52 w 358"/>
                  <a:gd name="T23" fmla="*/ 4 h 185"/>
                  <a:gd name="T24" fmla="*/ 60 w 358"/>
                  <a:gd name="T25" fmla="*/ 4 h 185"/>
                  <a:gd name="T26" fmla="*/ 64 w 358"/>
                  <a:gd name="T27" fmla="*/ 4 h 185"/>
                  <a:gd name="T28" fmla="*/ 72 w 358"/>
                  <a:gd name="T29" fmla="*/ 4 h 185"/>
                  <a:gd name="T30" fmla="*/ 76 w 358"/>
                  <a:gd name="T31" fmla="*/ 4 h 185"/>
                  <a:gd name="T32" fmla="*/ 84 w 358"/>
                  <a:gd name="T33" fmla="*/ 4 h 185"/>
                  <a:gd name="T34" fmla="*/ 78 w 358"/>
                  <a:gd name="T35" fmla="*/ 4 h 185"/>
                  <a:gd name="T36" fmla="*/ 72 w 358"/>
                  <a:gd name="T37" fmla="*/ 4 h 185"/>
                  <a:gd name="T38" fmla="*/ 69 w 358"/>
                  <a:gd name="T39" fmla="*/ 4 h 185"/>
                  <a:gd name="T40" fmla="*/ 68 w 358"/>
                  <a:gd name="T41" fmla="*/ 4 h 185"/>
                  <a:gd name="T42" fmla="*/ 65 w 358"/>
                  <a:gd name="T43" fmla="*/ 4 h 185"/>
                  <a:gd name="T44" fmla="*/ 53 w 358"/>
                  <a:gd name="T45" fmla="*/ 4 h 185"/>
                  <a:gd name="T46" fmla="*/ 47 w 358"/>
                  <a:gd name="T47" fmla="*/ 4 h 185"/>
                  <a:gd name="T48" fmla="*/ 44 w 358"/>
                  <a:gd name="T49" fmla="*/ 4 h 185"/>
                  <a:gd name="T50" fmla="*/ 39 w 358"/>
                  <a:gd name="T51" fmla="*/ 4 h 185"/>
                  <a:gd name="T52" fmla="*/ 29 w 358"/>
                  <a:gd name="T53" fmla="*/ 4 h 185"/>
                  <a:gd name="T54" fmla="*/ 27 w 358"/>
                  <a:gd name="T55" fmla="*/ 4 h 185"/>
                  <a:gd name="T56" fmla="*/ 26 w 358"/>
                  <a:gd name="T57" fmla="*/ 4 h 185"/>
                  <a:gd name="T58" fmla="*/ 25 w 358"/>
                  <a:gd name="T59" fmla="*/ 4 h 185"/>
                  <a:gd name="T60" fmla="*/ 30 w 358"/>
                  <a:gd name="T61" fmla="*/ 4 h 185"/>
                  <a:gd name="T62" fmla="*/ 32 w 358"/>
                  <a:gd name="T63" fmla="*/ 0 h 185"/>
                  <a:gd name="T64" fmla="*/ 25 w 358"/>
                  <a:gd name="T65" fmla="*/ 4 h 185"/>
                  <a:gd name="T66" fmla="*/ 21 w 358"/>
                  <a:gd name="T67" fmla="*/ 4 h 185"/>
                  <a:gd name="T68" fmla="*/ 17 w 358"/>
                  <a:gd name="T69" fmla="*/ 4 h 185"/>
                  <a:gd name="T70" fmla="*/ 12 w 358"/>
                  <a:gd name="T71" fmla="*/ 4 h 185"/>
                  <a:gd name="T72" fmla="*/ 10 w 358"/>
                  <a:gd name="T73" fmla="*/ 4 h 185"/>
                  <a:gd name="T74" fmla="*/ 0 w 358"/>
                  <a:gd name="T75" fmla="*/ 4 h 185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8"/>
                  <a:gd name="T115" fmla="*/ 0 h 185"/>
                  <a:gd name="T116" fmla="*/ 358 w 358"/>
                  <a:gd name="T117" fmla="*/ 185 h 185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8" h="185">
                    <a:moveTo>
                      <a:pt x="0" y="81"/>
                    </a:moveTo>
                    <a:lnTo>
                      <a:pt x="28" y="99"/>
                    </a:lnTo>
                    <a:lnTo>
                      <a:pt x="97" y="117"/>
                    </a:lnTo>
                    <a:lnTo>
                      <a:pt x="128" y="121"/>
                    </a:lnTo>
                    <a:lnTo>
                      <a:pt x="133" y="131"/>
                    </a:lnTo>
                    <a:lnTo>
                      <a:pt x="145" y="136"/>
                    </a:lnTo>
                    <a:lnTo>
                      <a:pt x="164" y="185"/>
                    </a:lnTo>
                    <a:lnTo>
                      <a:pt x="179" y="146"/>
                    </a:lnTo>
                    <a:lnTo>
                      <a:pt x="182" y="137"/>
                    </a:lnTo>
                    <a:lnTo>
                      <a:pt x="187" y="133"/>
                    </a:lnTo>
                    <a:lnTo>
                      <a:pt x="187" y="125"/>
                    </a:lnTo>
                    <a:lnTo>
                      <a:pt x="194" y="117"/>
                    </a:lnTo>
                    <a:lnTo>
                      <a:pt x="194" y="118"/>
                    </a:lnTo>
                    <a:lnTo>
                      <a:pt x="193" y="122"/>
                    </a:lnTo>
                    <a:lnTo>
                      <a:pt x="194" y="133"/>
                    </a:lnTo>
                    <a:lnTo>
                      <a:pt x="200" y="130"/>
                    </a:lnTo>
                    <a:lnTo>
                      <a:pt x="203" y="119"/>
                    </a:lnTo>
                    <a:lnTo>
                      <a:pt x="211" y="119"/>
                    </a:lnTo>
                    <a:lnTo>
                      <a:pt x="215" y="115"/>
                    </a:lnTo>
                    <a:lnTo>
                      <a:pt x="217" y="119"/>
                    </a:lnTo>
                    <a:lnTo>
                      <a:pt x="208" y="136"/>
                    </a:lnTo>
                    <a:lnTo>
                      <a:pt x="215" y="137"/>
                    </a:lnTo>
                    <a:lnTo>
                      <a:pt x="220" y="128"/>
                    </a:lnTo>
                    <a:lnTo>
                      <a:pt x="227" y="122"/>
                    </a:lnTo>
                    <a:lnTo>
                      <a:pt x="231" y="111"/>
                    </a:lnTo>
                    <a:lnTo>
                      <a:pt x="254" y="106"/>
                    </a:lnTo>
                    <a:lnTo>
                      <a:pt x="263" y="106"/>
                    </a:lnTo>
                    <a:lnTo>
                      <a:pt x="278" y="96"/>
                    </a:lnTo>
                    <a:lnTo>
                      <a:pt x="300" y="97"/>
                    </a:lnTo>
                    <a:lnTo>
                      <a:pt x="315" y="109"/>
                    </a:lnTo>
                    <a:lnTo>
                      <a:pt x="317" y="96"/>
                    </a:lnTo>
                    <a:lnTo>
                      <a:pt x="324" y="96"/>
                    </a:lnTo>
                    <a:lnTo>
                      <a:pt x="343" y="96"/>
                    </a:lnTo>
                    <a:lnTo>
                      <a:pt x="358" y="93"/>
                    </a:lnTo>
                    <a:lnTo>
                      <a:pt x="339" y="81"/>
                    </a:lnTo>
                    <a:lnTo>
                      <a:pt x="335" y="61"/>
                    </a:lnTo>
                    <a:lnTo>
                      <a:pt x="320" y="63"/>
                    </a:lnTo>
                    <a:lnTo>
                      <a:pt x="314" y="61"/>
                    </a:lnTo>
                    <a:lnTo>
                      <a:pt x="308" y="63"/>
                    </a:lnTo>
                    <a:lnTo>
                      <a:pt x="299" y="61"/>
                    </a:lnTo>
                    <a:lnTo>
                      <a:pt x="294" y="61"/>
                    </a:lnTo>
                    <a:lnTo>
                      <a:pt x="293" y="49"/>
                    </a:lnTo>
                    <a:lnTo>
                      <a:pt x="296" y="39"/>
                    </a:lnTo>
                    <a:lnTo>
                      <a:pt x="279" y="42"/>
                    </a:lnTo>
                    <a:lnTo>
                      <a:pt x="266" y="49"/>
                    </a:lnTo>
                    <a:lnTo>
                      <a:pt x="230" y="54"/>
                    </a:lnTo>
                    <a:lnTo>
                      <a:pt x="206" y="78"/>
                    </a:lnTo>
                    <a:lnTo>
                      <a:pt x="202" y="72"/>
                    </a:lnTo>
                    <a:lnTo>
                      <a:pt x="194" y="75"/>
                    </a:lnTo>
                    <a:lnTo>
                      <a:pt x="185" y="69"/>
                    </a:lnTo>
                    <a:lnTo>
                      <a:pt x="181" y="70"/>
                    </a:lnTo>
                    <a:lnTo>
                      <a:pt x="167" y="72"/>
                    </a:lnTo>
                    <a:lnTo>
                      <a:pt x="149" y="48"/>
                    </a:lnTo>
                    <a:lnTo>
                      <a:pt x="127" y="43"/>
                    </a:lnTo>
                    <a:lnTo>
                      <a:pt x="121" y="45"/>
                    </a:lnTo>
                    <a:lnTo>
                      <a:pt x="117" y="51"/>
                    </a:lnTo>
                    <a:lnTo>
                      <a:pt x="121" y="39"/>
                    </a:lnTo>
                    <a:lnTo>
                      <a:pt x="111" y="49"/>
                    </a:lnTo>
                    <a:lnTo>
                      <a:pt x="106" y="58"/>
                    </a:lnTo>
                    <a:lnTo>
                      <a:pt x="106" y="42"/>
                    </a:lnTo>
                    <a:lnTo>
                      <a:pt x="117" y="21"/>
                    </a:lnTo>
                    <a:lnTo>
                      <a:pt x="130" y="6"/>
                    </a:lnTo>
                    <a:lnTo>
                      <a:pt x="142" y="2"/>
                    </a:lnTo>
                    <a:lnTo>
                      <a:pt x="139" y="0"/>
                    </a:lnTo>
                    <a:lnTo>
                      <a:pt x="120" y="2"/>
                    </a:lnTo>
                    <a:lnTo>
                      <a:pt x="106" y="9"/>
                    </a:lnTo>
                    <a:lnTo>
                      <a:pt x="102" y="15"/>
                    </a:lnTo>
                    <a:lnTo>
                      <a:pt x="85" y="28"/>
                    </a:lnTo>
                    <a:lnTo>
                      <a:pt x="79" y="39"/>
                    </a:lnTo>
                    <a:lnTo>
                      <a:pt x="69" y="42"/>
                    </a:lnTo>
                    <a:lnTo>
                      <a:pt x="63" y="49"/>
                    </a:lnTo>
                    <a:lnTo>
                      <a:pt x="54" y="52"/>
                    </a:lnTo>
                    <a:lnTo>
                      <a:pt x="34" y="58"/>
                    </a:lnTo>
                    <a:lnTo>
                      <a:pt x="30" y="61"/>
                    </a:lnTo>
                    <a:lnTo>
                      <a:pt x="18" y="72"/>
                    </a:lnTo>
                    <a:lnTo>
                      <a:pt x="0" y="81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8" name="Freeform 28"/>
              <p:cNvSpPr>
                <a:spLocks/>
              </p:cNvSpPr>
              <p:nvPr/>
            </p:nvSpPr>
            <p:spPr bwMode="auto">
              <a:xfrm>
                <a:off x="3161" y="1358"/>
                <a:ext cx="231" cy="294"/>
              </a:xfrm>
              <a:custGeom>
                <a:avLst/>
                <a:gdLst>
                  <a:gd name="T0" fmla="*/ 0 w 242"/>
                  <a:gd name="T1" fmla="*/ 12 h 329"/>
                  <a:gd name="T2" fmla="*/ 11 w 242"/>
                  <a:gd name="T3" fmla="*/ 10 h 329"/>
                  <a:gd name="T4" fmla="*/ 11 w 242"/>
                  <a:gd name="T5" fmla="*/ 10 h 329"/>
                  <a:gd name="T6" fmla="*/ 11 w 242"/>
                  <a:gd name="T7" fmla="*/ 9 h 329"/>
                  <a:gd name="T8" fmla="*/ 11 w 242"/>
                  <a:gd name="T9" fmla="*/ 8 h 329"/>
                  <a:gd name="T10" fmla="*/ 10 w 242"/>
                  <a:gd name="T11" fmla="*/ 7 h 329"/>
                  <a:gd name="T12" fmla="*/ 3 w 242"/>
                  <a:gd name="T13" fmla="*/ 6 h 329"/>
                  <a:gd name="T14" fmla="*/ 9 w 242"/>
                  <a:gd name="T15" fmla="*/ 5 h 329"/>
                  <a:gd name="T16" fmla="*/ 1 w 242"/>
                  <a:gd name="T17" fmla="*/ 5 h 329"/>
                  <a:gd name="T18" fmla="*/ 9 w 242"/>
                  <a:gd name="T19" fmla="*/ 4 h 329"/>
                  <a:gd name="T20" fmla="*/ 11 w 242"/>
                  <a:gd name="T21" fmla="*/ 4 h 329"/>
                  <a:gd name="T22" fmla="*/ 11 w 242"/>
                  <a:gd name="T23" fmla="*/ 4 h 329"/>
                  <a:gd name="T24" fmla="*/ 11 w 242"/>
                  <a:gd name="T25" fmla="*/ 4 h 329"/>
                  <a:gd name="T26" fmla="*/ 11 w 242"/>
                  <a:gd name="T27" fmla="*/ 4 h 329"/>
                  <a:gd name="T28" fmla="*/ 11 w 242"/>
                  <a:gd name="T29" fmla="*/ 4 h 329"/>
                  <a:gd name="T30" fmla="*/ 11 w 242"/>
                  <a:gd name="T31" fmla="*/ 4 h 329"/>
                  <a:gd name="T32" fmla="*/ 11 w 242"/>
                  <a:gd name="T33" fmla="*/ 4 h 329"/>
                  <a:gd name="T34" fmla="*/ 14 w 242"/>
                  <a:gd name="T35" fmla="*/ 4 h 329"/>
                  <a:gd name="T36" fmla="*/ 14 w 242"/>
                  <a:gd name="T37" fmla="*/ 4 h 329"/>
                  <a:gd name="T38" fmla="*/ 18 w 242"/>
                  <a:gd name="T39" fmla="*/ 4 h 329"/>
                  <a:gd name="T40" fmla="*/ 21 w 242"/>
                  <a:gd name="T41" fmla="*/ 4 h 329"/>
                  <a:gd name="T42" fmla="*/ 19 w 242"/>
                  <a:gd name="T43" fmla="*/ 4 h 329"/>
                  <a:gd name="T44" fmla="*/ 18 w 242"/>
                  <a:gd name="T45" fmla="*/ 4 h 329"/>
                  <a:gd name="T46" fmla="*/ 20 w 242"/>
                  <a:gd name="T47" fmla="*/ 4 h 329"/>
                  <a:gd name="T48" fmla="*/ 23 w 242"/>
                  <a:gd name="T49" fmla="*/ 0 h 329"/>
                  <a:gd name="T50" fmla="*/ 29 w 242"/>
                  <a:gd name="T51" fmla="*/ 4 h 329"/>
                  <a:gd name="T52" fmla="*/ 31 w 242"/>
                  <a:gd name="T53" fmla="*/ 4 h 329"/>
                  <a:gd name="T54" fmla="*/ 40 w 242"/>
                  <a:gd name="T55" fmla="*/ 4 h 329"/>
                  <a:gd name="T56" fmla="*/ 42 w 242"/>
                  <a:gd name="T57" fmla="*/ 4 h 329"/>
                  <a:gd name="T58" fmla="*/ 44 w 242"/>
                  <a:gd name="T59" fmla="*/ 4 h 329"/>
                  <a:gd name="T60" fmla="*/ 42 w 242"/>
                  <a:gd name="T61" fmla="*/ 4 h 329"/>
                  <a:gd name="T62" fmla="*/ 42 w 242"/>
                  <a:gd name="T63" fmla="*/ 4 h 329"/>
                  <a:gd name="T64" fmla="*/ 44 w 242"/>
                  <a:gd name="T65" fmla="*/ 4 h 329"/>
                  <a:gd name="T66" fmla="*/ 45 w 242"/>
                  <a:gd name="T67" fmla="*/ 4 h 329"/>
                  <a:gd name="T68" fmla="*/ 45 w 242"/>
                  <a:gd name="T69" fmla="*/ 4 h 329"/>
                  <a:gd name="T70" fmla="*/ 42 w 242"/>
                  <a:gd name="T71" fmla="*/ 4 h 329"/>
                  <a:gd name="T72" fmla="*/ 42 w 242"/>
                  <a:gd name="T73" fmla="*/ 4 h 329"/>
                  <a:gd name="T74" fmla="*/ 38 w 242"/>
                  <a:gd name="T75" fmla="*/ 4 h 329"/>
                  <a:gd name="T76" fmla="*/ 37 w 242"/>
                  <a:gd name="T77" fmla="*/ 4 h 329"/>
                  <a:gd name="T78" fmla="*/ 38 w 242"/>
                  <a:gd name="T79" fmla="*/ 5 h 329"/>
                  <a:gd name="T80" fmla="*/ 42 w 242"/>
                  <a:gd name="T81" fmla="*/ 5 h 329"/>
                  <a:gd name="T82" fmla="*/ 45 w 242"/>
                  <a:gd name="T83" fmla="*/ 5 h 329"/>
                  <a:gd name="T84" fmla="*/ 47 w 242"/>
                  <a:gd name="T85" fmla="*/ 4 h 329"/>
                  <a:gd name="T86" fmla="*/ 51 w 242"/>
                  <a:gd name="T87" fmla="*/ 4 h 329"/>
                  <a:gd name="T88" fmla="*/ 53 w 242"/>
                  <a:gd name="T89" fmla="*/ 4 h 329"/>
                  <a:gd name="T90" fmla="*/ 56 w 242"/>
                  <a:gd name="T91" fmla="*/ 5 h 329"/>
                  <a:gd name="T92" fmla="*/ 59 w 242"/>
                  <a:gd name="T93" fmla="*/ 7 h 329"/>
                  <a:gd name="T94" fmla="*/ 60 w 242"/>
                  <a:gd name="T95" fmla="*/ 7 h 329"/>
                  <a:gd name="T96" fmla="*/ 60 w 242"/>
                  <a:gd name="T97" fmla="*/ 8 h 329"/>
                  <a:gd name="T98" fmla="*/ 60 w 242"/>
                  <a:gd name="T99" fmla="*/ 8 h 329"/>
                  <a:gd name="T100" fmla="*/ 59 w 242"/>
                  <a:gd name="T101" fmla="*/ 9 h 329"/>
                  <a:gd name="T102" fmla="*/ 57 w 242"/>
                  <a:gd name="T103" fmla="*/ 8 h 329"/>
                  <a:gd name="T104" fmla="*/ 56 w 242"/>
                  <a:gd name="T105" fmla="*/ 9 h 329"/>
                  <a:gd name="T106" fmla="*/ 56 w 242"/>
                  <a:gd name="T107" fmla="*/ 9 h 329"/>
                  <a:gd name="T108" fmla="*/ 54 w 242"/>
                  <a:gd name="T109" fmla="*/ 9 h 329"/>
                  <a:gd name="T110" fmla="*/ 52 w 242"/>
                  <a:gd name="T111" fmla="*/ 10 h 329"/>
                  <a:gd name="T112" fmla="*/ 52 w 242"/>
                  <a:gd name="T113" fmla="*/ 10 h 329"/>
                  <a:gd name="T114" fmla="*/ 51 w 242"/>
                  <a:gd name="T115" fmla="*/ 10 h 329"/>
                  <a:gd name="T116" fmla="*/ 49 w 242"/>
                  <a:gd name="T117" fmla="*/ 11 h 329"/>
                  <a:gd name="T118" fmla="*/ 30 w 242"/>
                  <a:gd name="T119" fmla="*/ 11 h 329"/>
                  <a:gd name="T120" fmla="*/ 30 w 242"/>
                  <a:gd name="T121" fmla="*/ 11 h 329"/>
                  <a:gd name="T122" fmla="*/ 0 w 242"/>
                  <a:gd name="T123" fmla="*/ 12 h 329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242"/>
                  <a:gd name="T187" fmla="*/ 0 h 329"/>
                  <a:gd name="T188" fmla="*/ 242 w 242"/>
                  <a:gd name="T189" fmla="*/ 329 h 329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242" h="329">
                    <a:moveTo>
                      <a:pt x="0" y="329"/>
                    </a:moveTo>
                    <a:lnTo>
                      <a:pt x="24" y="289"/>
                    </a:lnTo>
                    <a:lnTo>
                      <a:pt x="27" y="274"/>
                    </a:lnTo>
                    <a:lnTo>
                      <a:pt x="30" y="246"/>
                    </a:lnTo>
                    <a:lnTo>
                      <a:pt x="24" y="219"/>
                    </a:lnTo>
                    <a:lnTo>
                      <a:pt x="10" y="192"/>
                    </a:lnTo>
                    <a:lnTo>
                      <a:pt x="3" y="179"/>
                    </a:lnTo>
                    <a:lnTo>
                      <a:pt x="9" y="164"/>
                    </a:lnTo>
                    <a:lnTo>
                      <a:pt x="1" y="149"/>
                    </a:lnTo>
                    <a:lnTo>
                      <a:pt x="9" y="137"/>
                    </a:lnTo>
                    <a:lnTo>
                      <a:pt x="15" y="108"/>
                    </a:lnTo>
                    <a:lnTo>
                      <a:pt x="12" y="94"/>
                    </a:lnTo>
                    <a:lnTo>
                      <a:pt x="22" y="88"/>
                    </a:lnTo>
                    <a:lnTo>
                      <a:pt x="21" y="76"/>
                    </a:lnTo>
                    <a:lnTo>
                      <a:pt x="36" y="71"/>
                    </a:lnTo>
                    <a:lnTo>
                      <a:pt x="48" y="50"/>
                    </a:lnTo>
                    <a:lnTo>
                      <a:pt x="45" y="83"/>
                    </a:lnTo>
                    <a:lnTo>
                      <a:pt x="57" y="76"/>
                    </a:lnTo>
                    <a:lnTo>
                      <a:pt x="55" y="50"/>
                    </a:lnTo>
                    <a:lnTo>
                      <a:pt x="69" y="34"/>
                    </a:lnTo>
                    <a:lnTo>
                      <a:pt x="78" y="32"/>
                    </a:lnTo>
                    <a:lnTo>
                      <a:pt x="72" y="28"/>
                    </a:lnTo>
                    <a:lnTo>
                      <a:pt x="69" y="17"/>
                    </a:lnTo>
                    <a:lnTo>
                      <a:pt x="73" y="4"/>
                    </a:lnTo>
                    <a:lnTo>
                      <a:pt x="85" y="0"/>
                    </a:lnTo>
                    <a:lnTo>
                      <a:pt x="113" y="8"/>
                    </a:lnTo>
                    <a:lnTo>
                      <a:pt x="124" y="19"/>
                    </a:lnTo>
                    <a:lnTo>
                      <a:pt x="158" y="26"/>
                    </a:lnTo>
                    <a:lnTo>
                      <a:pt x="164" y="35"/>
                    </a:lnTo>
                    <a:lnTo>
                      <a:pt x="175" y="47"/>
                    </a:lnTo>
                    <a:lnTo>
                      <a:pt x="166" y="47"/>
                    </a:lnTo>
                    <a:lnTo>
                      <a:pt x="164" y="55"/>
                    </a:lnTo>
                    <a:lnTo>
                      <a:pt x="175" y="67"/>
                    </a:lnTo>
                    <a:lnTo>
                      <a:pt x="176" y="91"/>
                    </a:lnTo>
                    <a:lnTo>
                      <a:pt x="176" y="104"/>
                    </a:lnTo>
                    <a:lnTo>
                      <a:pt x="166" y="120"/>
                    </a:lnTo>
                    <a:lnTo>
                      <a:pt x="166" y="128"/>
                    </a:lnTo>
                    <a:lnTo>
                      <a:pt x="152" y="134"/>
                    </a:lnTo>
                    <a:lnTo>
                      <a:pt x="149" y="141"/>
                    </a:lnTo>
                    <a:lnTo>
                      <a:pt x="151" y="159"/>
                    </a:lnTo>
                    <a:lnTo>
                      <a:pt x="164" y="165"/>
                    </a:lnTo>
                    <a:lnTo>
                      <a:pt x="176" y="152"/>
                    </a:lnTo>
                    <a:lnTo>
                      <a:pt x="184" y="134"/>
                    </a:lnTo>
                    <a:lnTo>
                      <a:pt x="205" y="123"/>
                    </a:lnTo>
                    <a:lnTo>
                      <a:pt x="216" y="129"/>
                    </a:lnTo>
                    <a:lnTo>
                      <a:pt x="225" y="150"/>
                    </a:lnTo>
                    <a:lnTo>
                      <a:pt x="236" y="189"/>
                    </a:lnTo>
                    <a:lnTo>
                      <a:pt x="242" y="202"/>
                    </a:lnTo>
                    <a:lnTo>
                      <a:pt x="239" y="211"/>
                    </a:lnTo>
                    <a:lnTo>
                      <a:pt x="239" y="229"/>
                    </a:lnTo>
                    <a:lnTo>
                      <a:pt x="236" y="238"/>
                    </a:lnTo>
                    <a:lnTo>
                      <a:pt x="230" y="229"/>
                    </a:lnTo>
                    <a:lnTo>
                      <a:pt x="224" y="234"/>
                    </a:lnTo>
                    <a:lnTo>
                      <a:pt x="224" y="249"/>
                    </a:lnTo>
                    <a:lnTo>
                      <a:pt x="221" y="255"/>
                    </a:lnTo>
                    <a:lnTo>
                      <a:pt x="211" y="262"/>
                    </a:lnTo>
                    <a:lnTo>
                      <a:pt x="211" y="283"/>
                    </a:lnTo>
                    <a:lnTo>
                      <a:pt x="203" y="292"/>
                    </a:lnTo>
                    <a:lnTo>
                      <a:pt x="197" y="307"/>
                    </a:lnTo>
                    <a:lnTo>
                      <a:pt x="118" y="320"/>
                    </a:lnTo>
                    <a:lnTo>
                      <a:pt x="116" y="317"/>
                    </a:lnTo>
                    <a:lnTo>
                      <a:pt x="0" y="329"/>
                    </a:lnTo>
                    <a:close/>
                  </a:path>
                </a:pathLst>
              </a:custGeom>
              <a:solidFill>
                <a:srgbClr val="BA7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9" name="Freeform 29"/>
              <p:cNvSpPr>
                <a:spLocks/>
              </p:cNvSpPr>
              <p:nvPr/>
            </p:nvSpPr>
            <p:spPr bwMode="auto">
              <a:xfrm>
                <a:off x="3161" y="1358"/>
                <a:ext cx="231" cy="294"/>
              </a:xfrm>
              <a:custGeom>
                <a:avLst/>
                <a:gdLst>
                  <a:gd name="T0" fmla="*/ 0 w 242"/>
                  <a:gd name="T1" fmla="*/ 12 h 329"/>
                  <a:gd name="T2" fmla="*/ 11 w 242"/>
                  <a:gd name="T3" fmla="*/ 10 h 329"/>
                  <a:gd name="T4" fmla="*/ 11 w 242"/>
                  <a:gd name="T5" fmla="*/ 10 h 329"/>
                  <a:gd name="T6" fmla="*/ 11 w 242"/>
                  <a:gd name="T7" fmla="*/ 9 h 329"/>
                  <a:gd name="T8" fmla="*/ 11 w 242"/>
                  <a:gd name="T9" fmla="*/ 8 h 329"/>
                  <a:gd name="T10" fmla="*/ 10 w 242"/>
                  <a:gd name="T11" fmla="*/ 7 h 329"/>
                  <a:gd name="T12" fmla="*/ 3 w 242"/>
                  <a:gd name="T13" fmla="*/ 6 h 329"/>
                  <a:gd name="T14" fmla="*/ 9 w 242"/>
                  <a:gd name="T15" fmla="*/ 5 h 329"/>
                  <a:gd name="T16" fmla="*/ 1 w 242"/>
                  <a:gd name="T17" fmla="*/ 5 h 329"/>
                  <a:gd name="T18" fmla="*/ 9 w 242"/>
                  <a:gd name="T19" fmla="*/ 4 h 329"/>
                  <a:gd name="T20" fmla="*/ 11 w 242"/>
                  <a:gd name="T21" fmla="*/ 4 h 329"/>
                  <a:gd name="T22" fmla="*/ 11 w 242"/>
                  <a:gd name="T23" fmla="*/ 4 h 329"/>
                  <a:gd name="T24" fmla="*/ 11 w 242"/>
                  <a:gd name="T25" fmla="*/ 4 h 329"/>
                  <a:gd name="T26" fmla="*/ 11 w 242"/>
                  <a:gd name="T27" fmla="*/ 4 h 329"/>
                  <a:gd name="T28" fmla="*/ 11 w 242"/>
                  <a:gd name="T29" fmla="*/ 4 h 329"/>
                  <a:gd name="T30" fmla="*/ 11 w 242"/>
                  <a:gd name="T31" fmla="*/ 4 h 329"/>
                  <a:gd name="T32" fmla="*/ 11 w 242"/>
                  <a:gd name="T33" fmla="*/ 4 h 329"/>
                  <a:gd name="T34" fmla="*/ 14 w 242"/>
                  <a:gd name="T35" fmla="*/ 4 h 329"/>
                  <a:gd name="T36" fmla="*/ 14 w 242"/>
                  <a:gd name="T37" fmla="*/ 4 h 329"/>
                  <a:gd name="T38" fmla="*/ 18 w 242"/>
                  <a:gd name="T39" fmla="*/ 4 h 329"/>
                  <a:gd name="T40" fmla="*/ 21 w 242"/>
                  <a:gd name="T41" fmla="*/ 4 h 329"/>
                  <a:gd name="T42" fmla="*/ 19 w 242"/>
                  <a:gd name="T43" fmla="*/ 4 h 329"/>
                  <a:gd name="T44" fmla="*/ 18 w 242"/>
                  <a:gd name="T45" fmla="*/ 4 h 329"/>
                  <a:gd name="T46" fmla="*/ 20 w 242"/>
                  <a:gd name="T47" fmla="*/ 4 h 329"/>
                  <a:gd name="T48" fmla="*/ 23 w 242"/>
                  <a:gd name="T49" fmla="*/ 0 h 329"/>
                  <a:gd name="T50" fmla="*/ 29 w 242"/>
                  <a:gd name="T51" fmla="*/ 4 h 329"/>
                  <a:gd name="T52" fmla="*/ 31 w 242"/>
                  <a:gd name="T53" fmla="*/ 4 h 329"/>
                  <a:gd name="T54" fmla="*/ 40 w 242"/>
                  <a:gd name="T55" fmla="*/ 4 h 329"/>
                  <a:gd name="T56" fmla="*/ 42 w 242"/>
                  <a:gd name="T57" fmla="*/ 4 h 329"/>
                  <a:gd name="T58" fmla="*/ 44 w 242"/>
                  <a:gd name="T59" fmla="*/ 4 h 329"/>
                  <a:gd name="T60" fmla="*/ 42 w 242"/>
                  <a:gd name="T61" fmla="*/ 4 h 329"/>
                  <a:gd name="T62" fmla="*/ 42 w 242"/>
                  <a:gd name="T63" fmla="*/ 4 h 329"/>
                  <a:gd name="T64" fmla="*/ 44 w 242"/>
                  <a:gd name="T65" fmla="*/ 4 h 329"/>
                  <a:gd name="T66" fmla="*/ 45 w 242"/>
                  <a:gd name="T67" fmla="*/ 4 h 329"/>
                  <a:gd name="T68" fmla="*/ 45 w 242"/>
                  <a:gd name="T69" fmla="*/ 4 h 329"/>
                  <a:gd name="T70" fmla="*/ 42 w 242"/>
                  <a:gd name="T71" fmla="*/ 4 h 329"/>
                  <a:gd name="T72" fmla="*/ 42 w 242"/>
                  <a:gd name="T73" fmla="*/ 4 h 329"/>
                  <a:gd name="T74" fmla="*/ 38 w 242"/>
                  <a:gd name="T75" fmla="*/ 4 h 329"/>
                  <a:gd name="T76" fmla="*/ 37 w 242"/>
                  <a:gd name="T77" fmla="*/ 4 h 329"/>
                  <a:gd name="T78" fmla="*/ 38 w 242"/>
                  <a:gd name="T79" fmla="*/ 5 h 329"/>
                  <a:gd name="T80" fmla="*/ 42 w 242"/>
                  <a:gd name="T81" fmla="*/ 5 h 329"/>
                  <a:gd name="T82" fmla="*/ 45 w 242"/>
                  <a:gd name="T83" fmla="*/ 5 h 329"/>
                  <a:gd name="T84" fmla="*/ 47 w 242"/>
                  <a:gd name="T85" fmla="*/ 4 h 329"/>
                  <a:gd name="T86" fmla="*/ 51 w 242"/>
                  <a:gd name="T87" fmla="*/ 4 h 329"/>
                  <a:gd name="T88" fmla="*/ 53 w 242"/>
                  <a:gd name="T89" fmla="*/ 4 h 329"/>
                  <a:gd name="T90" fmla="*/ 56 w 242"/>
                  <a:gd name="T91" fmla="*/ 5 h 329"/>
                  <a:gd name="T92" fmla="*/ 59 w 242"/>
                  <a:gd name="T93" fmla="*/ 7 h 329"/>
                  <a:gd name="T94" fmla="*/ 60 w 242"/>
                  <a:gd name="T95" fmla="*/ 7 h 329"/>
                  <a:gd name="T96" fmla="*/ 60 w 242"/>
                  <a:gd name="T97" fmla="*/ 8 h 329"/>
                  <a:gd name="T98" fmla="*/ 60 w 242"/>
                  <a:gd name="T99" fmla="*/ 8 h 329"/>
                  <a:gd name="T100" fmla="*/ 59 w 242"/>
                  <a:gd name="T101" fmla="*/ 9 h 329"/>
                  <a:gd name="T102" fmla="*/ 57 w 242"/>
                  <a:gd name="T103" fmla="*/ 8 h 329"/>
                  <a:gd name="T104" fmla="*/ 56 w 242"/>
                  <a:gd name="T105" fmla="*/ 9 h 329"/>
                  <a:gd name="T106" fmla="*/ 56 w 242"/>
                  <a:gd name="T107" fmla="*/ 9 h 329"/>
                  <a:gd name="T108" fmla="*/ 54 w 242"/>
                  <a:gd name="T109" fmla="*/ 9 h 329"/>
                  <a:gd name="T110" fmla="*/ 52 w 242"/>
                  <a:gd name="T111" fmla="*/ 10 h 329"/>
                  <a:gd name="T112" fmla="*/ 52 w 242"/>
                  <a:gd name="T113" fmla="*/ 10 h 329"/>
                  <a:gd name="T114" fmla="*/ 51 w 242"/>
                  <a:gd name="T115" fmla="*/ 10 h 329"/>
                  <a:gd name="T116" fmla="*/ 49 w 242"/>
                  <a:gd name="T117" fmla="*/ 11 h 329"/>
                  <a:gd name="T118" fmla="*/ 30 w 242"/>
                  <a:gd name="T119" fmla="*/ 11 h 329"/>
                  <a:gd name="T120" fmla="*/ 30 w 242"/>
                  <a:gd name="T121" fmla="*/ 11 h 329"/>
                  <a:gd name="T122" fmla="*/ 0 w 242"/>
                  <a:gd name="T123" fmla="*/ 12 h 329"/>
                  <a:gd name="T124" fmla="*/ 0 w 242"/>
                  <a:gd name="T125" fmla="*/ 12 h 32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242"/>
                  <a:gd name="T190" fmla="*/ 0 h 329"/>
                  <a:gd name="T191" fmla="*/ 242 w 242"/>
                  <a:gd name="T192" fmla="*/ 329 h 329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242" h="329">
                    <a:moveTo>
                      <a:pt x="0" y="329"/>
                    </a:moveTo>
                    <a:lnTo>
                      <a:pt x="24" y="289"/>
                    </a:lnTo>
                    <a:lnTo>
                      <a:pt x="27" y="274"/>
                    </a:lnTo>
                    <a:lnTo>
                      <a:pt x="30" y="246"/>
                    </a:lnTo>
                    <a:lnTo>
                      <a:pt x="24" y="219"/>
                    </a:lnTo>
                    <a:lnTo>
                      <a:pt x="10" y="192"/>
                    </a:lnTo>
                    <a:lnTo>
                      <a:pt x="3" y="179"/>
                    </a:lnTo>
                    <a:lnTo>
                      <a:pt x="9" y="164"/>
                    </a:lnTo>
                    <a:lnTo>
                      <a:pt x="1" y="149"/>
                    </a:lnTo>
                    <a:lnTo>
                      <a:pt x="9" y="137"/>
                    </a:lnTo>
                    <a:lnTo>
                      <a:pt x="15" y="108"/>
                    </a:lnTo>
                    <a:lnTo>
                      <a:pt x="12" y="94"/>
                    </a:lnTo>
                    <a:lnTo>
                      <a:pt x="22" y="88"/>
                    </a:lnTo>
                    <a:lnTo>
                      <a:pt x="21" y="76"/>
                    </a:lnTo>
                    <a:lnTo>
                      <a:pt x="36" y="71"/>
                    </a:lnTo>
                    <a:lnTo>
                      <a:pt x="48" y="50"/>
                    </a:lnTo>
                    <a:lnTo>
                      <a:pt x="45" y="83"/>
                    </a:lnTo>
                    <a:lnTo>
                      <a:pt x="57" y="76"/>
                    </a:lnTo>
                    <a:lnTo>
                      <a:pt x="55" y="50"/>
                    </a:lnTo>
                    <a:lnTo>
                      <a:pt x="69" y="34"/>
                    </a:lnTo>
                    <a:lnTo>
                      <a:pt x="78" y="32"/>
                    </a:lnTo>
                    <a:lnTo>
                      <a:pt x="72" y="28"/>
                    </a:lnTo>
                    <a:lnTo>
                      <a:pt x="69" y="17"/>
                    </a:lnTo>
                    <a:lnTo>
                      <a:pt x="73" y="4"/>
                    </a:lnTo>
                    <a:lnTo>
                      <a:pt x="85" y="0"/>
                    </a:lnTo>
                    <a:lnTo>
                      <a:pt x="113" y="8"/>
                    </a:lnTo>
                    <a:lnTo>
                      <a:pt x="124" y="19"/>
                    </a:lnTo>
                    <a:lnTo>
                      <a:pt x="158" y="26"/>
                    </a:lnTo>
                    <a:lnTo>
                      <a:pt x="164" y="35"/>
                    </a:lnTo>
                    <a:lnTo>
                      <a:pt x="175" y="47"/>
                    </a:lnTo>
                    <a:lnTo>
                      <a:pt x="166" y="47"/>
                    </a:lnTo>
                    <a:lnTo>
                      <a:pt x="164" y="55"/>
                    </a:lnTo>
                    <a:lnTo>
                      <a:pt x="175" y="67"/>
                    </a:lnTo>
                    <a:lnTo>
                      <a:pt x="176" y="91"/>
                    </a:lnTo>
                    <a:lnTo>
                      <a:pt x="176" y="104"/>
                    </a:lnTo>
                    <a:lnTo>
                      <a:pt x="166" y="120"/>
                    </a:lnTo>
                    <a:lnTo>
                      <a:pt x="166" y="128"/>
                    </a:lnTo>
                    <a:lnTo>
                      <a:pt x="152" y="134"/>
                    </a:lnTo>
                    <a:lnTo>
                      <a:pt x="149" y="141"/>
                    </a:lnTo>
                    <a:lnTo>
                      <a:pt x="151" y="159"/>
                    </a:lnTo>
                    <a:lnTo>
                      <a:pt x="164" y="165"/>
                    </a:lnTo>
                    <a:lnTo>
                      <a:pt x="176" y="152"/>
                    </a:lnTo>
                    <a:lnTo>
                      <a:pt x="184" y="134"/>
                    </a:lnTo>
                    <a:lnTo>
                      <a:pt x="205" y="123"/>
                    </a:lnTo>
                    <a:lnTo>
                      <a:pt x="216" y="129"/>
                    </a:lnTo>
                    <a:lnTo>
                      <a:pt x="225" y="150"/>
                    </a:lnTo>
                    <a:lnTo>
                      <a:pt x="236" y="189"/>
                    </a:lnTo>
                    <a:lnTo>
                      <a:pt x="242" y="202"/>
                    </a:lnTo>
                    <a:lnTo>
                      <a:pt x="239" y="211"/>
                    </a:lnTo>
                    <a:lnTo>
                      <a:pt x="239" y="229"/>
                    </a:lnTo>
                    <a:lnTo>
                      <a:pt x="236" y="238"/>
                    </a:lnTo>
                    <a:lnTo>
                      <a:pt x="230" y="229"/>
                    </a:lnTo>
                    <a:lnTo>
                      <a:pt x="224" y="234"/>
                    </a:lnTo>
                    <a:lnTo>
                      <a:pt x="224" y="249"/>
                    </a:lnTo>
                    <a:lnTo>
                      <a:pt x="221" y="255"/>
                    </a:lnTo>
                    <a:lnTo>
                      <a:pt x="211" y="262"/>
                    </a:lnTo>
                    <a:lnTo>
                      <a:pt x="211" y="283"/>
                    </a:lnTo>
                    <a:lnTo>
                      <a:pt x="203" y="292"/>
                    </a:lnTo>
                    <a:lnTo>
                      <a:pt x="197" y="307"/>
                    </a:lnTo>
                    <a:lnTo>
                      <a:pt x="118" y="320"/>
                    </a:lnTo>
                    <a:lnTo>
                      <a:pt x="116" y="317"/>
                    </a:lnTo>
                    <a:lnTo>
                      <a:pt x="0" y="329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0" name="Freeform 30"/>
              <p:cNvSpPr>
                <a:spLocks/>
              </p:cNvSpPr>
              <p:nvPr/>
            </p:nvSpPr>
            <p:spPr bwMode="auto">
              <a:xfrm>
                <a:off x="2588" y="1136"/>
                <a:ext cx="396" cy="414"/>
              </a:xfrm>
              <a:custGeom>
                <a:avLst/>
                <a:gdLst>
                  <a:gd name="T0" fmla="*/ 0 w 414"/>
                  <a:gd name="T1" fmla="*/ 4 h 462"/>
                  <a:gd name="T2" fmla="*/ 5 w 414"/>
                  <a:gd name="T3" fmla="*/ 4 h 462"/>
                  <a:gd name="T4" fmla="*/ 11 w 414"/>
                  <a:gd name="T5" fmla="*/ 5 h 462"/>
                  <a:gd name="T6" fmla="*/ 11 w 414"/>
                  <a:gd name="T7" fmla="*/ 9 h 462"/>
                  <a:gd name="T8" fmla="*/ 11 w 414"/>
                  <a:gd name="T9" fmla="*/ 11 h 462"/>
                  <a:gd name="T10" fmla="*/ 11 w 414"/>
                  <a:gd name="T11" fmla="*/ 12 h 462"/>
                  <a:gd name="T12" fmla="*/ 11 w 414"/>
                  <a:gd name="T13" fmla="*/ 12 h 462"/>
                  <a:gd name="T14" fmla="*/ 11 w 414"/>
                  <a:gd name="T15" fmla="*/ 18 h 462"/>
                  <a:gd name="T16" fmla="*/ 89 w 414"/>
                  <a:gd name="T17" fmla="*/ 18 h 462"/>
                  <a:gd name="T18" fmla="*/ 87 w 414"/>
                  <a:gd name="T19" fmla="*/ 16 h 462"/>
                  <a:gd name="T20" fmla="*/ 85 w 414"/>
                  <a:gd name="T21" fmla="*/ 16 h 462"/>
                  <a:gd name="T22" fmla="*/ 79 w 414"/>
                  <a:gd name="T23" fmla="*/ 15 h 462"/>
                  <a:gd name="T24" fmla="*/ 75 w 414"/>
                  <a:gd name="T25" fmla="*/ 14 h 462"/>
                  <a:gd name="T26" fmla="*/ 65 w 414"/>
                  <a:gd name="T27" fmla="*/ 13 h 462"/>
                  <a:gd name="T28" fmla="*/ 65 w 414"/>
                  <a:gd name="T29" fmla="*/ 12 h 462"/>
                  <a:gd name="T30" fmla="*/ 62 w 414"/>
                  <a:gd name="T31" fmla="*/ 11 h 462"/>
                  <a:gd name="T32" fmla="*/ 71 w 414"/>
                  <a:gd name="T33" fmla="*/ 10 h 462"/>
                  <a:gd name="T34" fmla="*/ 71 w 414"/>
                  <a:gd name="T35" fmla="*/ 9 h 462"/>
                  <a:gd name="T36" fmla="*/ 73 w 414"/>
                  <a:gd name="T37" fmla="*/ 8 h 462"/>
                  <a:gd name="T38" fmla="*/ 83 w 414"/>
                  <a:gd name="T39" fmla="*/ 7 h 462"/>
                  <a:gd name="T40" fmla="*/ 88 w 414"/>
                  <a:gd name="T41" fmla="*/ 5 h 462"/>
                  <a:gd name="T42" fmla="*/ 95 w 414"/>
                  <a:gd name="T43" fmla="*/ 4 h 462"/>
                  <a:gd name="T44" fmla="*/ 110 w 414"/>
                  <a:gd name="T45" fmla="*/ 4 h 462"/>
                  <a:gd name="T46" fmla="*/ 104 w 414"/>
                  <a:gd name="T47" fmla="*/ 4 h 462"/>
                  <a:gd name="T48" fmla="*/ 99 w 414"/>
                  <a:gd name="T49" fmla="*/ 4 h 462"/>
                  <a:gd name="T50" fmla="*/ 92 w 414"/>
                  <a:gd name="T51" fmla="*/ 4 h 462"/>
                  <a:gd name="T52" fmla="*/ 90 w 414"/>
                  <a:gd name="T53" fmla="*/ 4 h 462"/>
                  <a:gd name="T54" fmla="*/ 87 w 414"/>
                  <a:gd name="T55" fmla="*/ 4 h 462"/>
                  <a:gd name="T56" fmla="*/ 82 w 414"/>
                  <a:gd name="T57" fmla="*/ 4 h 462"/>
                  <a:gd name="T58" fmla="*/ 77 w 414"/>
                  <a:gd name="T59" fmla="*/ 4 h 462"/>
                  <a:gd name="T60" fmla="*/ 76 w 414"/>
                  <a:gd name="T61" fmla="*/ 4 h 462"/>
                  <a:gd name="T62" fmla="*/ 74 w 414"/>
                  <a:gd name="T63" fmla="*/ 4 h 462"/>
                  <a:gd name="T64" fmla="*/ 73 w 414"/>
                  <a:gd name="T65" fmla="*/ 4 h 462"/>
                  <a:gd name="T66" fmla="*/ 70 w 414"/>
                  <a:gd name="T67" fmla="*/ 4 h 462"/>
                  <a:gd name="T68" fmla="*/ 70 w 414"/>
                  <a:gd name="T69" fmla="*/ 4 h 462"/>
                  <a:gd name="T70" fmla="*/ 68 w 414"/>
                  <a:gd name="T71" fmla="*/ 4 h 462"/>
                  <a:gd name="T72" fmla="*/ 67 w 414"/>
                  <a:gd name="T73" fmla="*/ 4 h 462"/>
                  <a:gd name="T74" fmla="*/ 64 w 414"/>
                  <a:gd name="T75" fmla="*/ 4 h 462"/>
                  <a:gd name="T76" fmla="*/ 65 w 414"/>
                  <a:gd name="T77" fmla="*/ 4 h 462"/>
                  <a:gd name="T78" fmla="*/ 58 w 414"/>
                  <a:gd name="T79" fmla="*/ 4 h 462"/>
                  <a:gd name="T80" fmla="*/ 56 w 414"/>
                  <a:gd name="T81" fmla="*/ 4 h 462"/>
                  <a:gd name="T82" fmla="*/ 49 w 414"/>
                  <a:gd name="T83" fmla="*/ 4 h 462"/>
                  <a:gd name="T84" fmla="*/ 48 w 414"/>
                  <a:gd name="T85" fmla="*/ 4 h 462"/>
                  <a:gd name="T86" fmla="*/ 35 w 414"/>
                  <a:gd name="T87" fmla="*/ 4 h 462"/>
                  <a:gd name="T88" fmla="*/ 33 w 414"/>
                  <a:gd name="T89" fmla="*/ 4 h 462"/>
                  <a:gd name="T90" fmla="*/ 30 w 414"/>
                  <a:gd name="T91" fmla="*/ 0 h 462"/>
                  <a:gd name="T92" fmla="*/ 30 w 414"/>
                  <a:gd name="T93" fmla="*/ 4 h 462"/>
                  <a:gd name="T94" fmla="*/ 0 w 414"/>
                  <a:gd name="T95" fmla="*/ 4 h 462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414"/>
                  <a:gd name="T145" fmla="*/ 0 h 462"/>
                  <a:gd name="T146" fmla="*/ 414 w 414"/>
                  <a:gd name="T147" fmla="*/ 462 h 462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414" h="462">
                    <a:moveTo>
                      <a:pt x="0" y="30"/>
                    </a:moveTo>
                    <a:lnTo>
                      <a:pt x="5" y="94"/>
                    </a:lnTo>
                    <a:lnTo>
                      <a:pt x="21" y="146"/>
                    </a:lnTo>
                    <a:lnTo>
                      <a:pt x="23" y="215"/>
                    </a:lnTo>
                    <a:lnTo>
                      <a:pt x="33" y="270"/>
                    </a:lnTo>
                    <a:lnTo>
                      <a:pt x="20" y="298"/>
                    </a:lnTo>
                    <a:lnTo>
                      <a:pt x="41" y="319"/>
                    </a:lnTo>
                    <a:lnTo>
                      <a:pt x="39" y="462"/>
                    </a:lnTo>
                    <a:lnTo>
                      <a:pt x="338" y="458"/>
                    </a:lnTo>
                    <a:lnTo>
                      <a:pt x="330" y="430"/>
                    </a:lnTo>
                    <a:lnTo>
                      <a:pt x="323" y="419"/>
                    </a:lnTo>
                    <a:lnTo>
                      <a:pt x="299" y="404"/>
                    </a:lnTo>
                    <a:lnTo>
                      <a:pt x="284" y="386"/>
                    </a:lnTo>
                    <a:lnTo>
                      <a:pt x="244" y="361"/>
                    </a:lnTo>
                    <a:lnTo>
                      <a:pt x="245" y="319"/>
                    </a:lnTo>
                    <a:lnTo>
                      <a:pt x="236" y="291"/>
                    </a:lnTo>
                    <a:lnTo>
                      <a:pt x="269" y="251"/>
                    </a:lnTo>
                    <a:lnTo>
                      <a:pt x="266" y="212"/>
                    </a:lnTo>
                    <a:lnTo>
                      <a:pt x="275" y="204"/>
                    </a:lnTo>
                    <a:lnTo>
                      <a:pt x="314" y="170"/>
                    </a:lnTo>
                    <a:lnTo>
                      <a:pt x="335" y="145"/>
                    </a:lnTo>
                    <a:lnTo>
                      <a:pt x="362" y="124"/>
                    </a:lnTo>
                    <a:lnTo>
                      <a:pt x="414" y="97"/>
                    </a:lnTo>
                    <a:lnTo>
                      <a:pt x="393" y="100"/>
                    </a:lnTo>
                    <a:lnTo>
                      <a:pt x="375" y="91"/>
                    </a:lnTo>
                    <a:lnTo>
                      <a:pt x="347" y="94"/>
                    </a:lnTo>
                    <a:lnTo>
                      <a:pt x="339" y="82"/>
                    </a:lnTo>
                    <a:lnTo>
                      <a:pt x="330" y="86"/>
                    </a:lnTo>
                    <a:lnTo>
                      <a:pt x="311" y="98"/>
                    </a:lnTo>
                    <a:lnTo>
                      <a:pt x="296" y="95"/>
                    </a:lnTo>
                    <a:lnTo>
                      <a:pt x="290" y="88"/>
                    </a:lnTo>
                    <a:lnTo>
                      <a:pt x="279" y="85"/>
                    </a:lnTo>
                    <a:lnTo>
                      <a:pt x="275" y="76"/>
                    </a:lnTo>
                    <a:lnTo>
                      <a:pt x="265" y="77"/>
                    </a:lnTo>
                    <a:lnTo>
                      <a:pt x="263" y="86"/>
                    </a:lnTo>
                    <a:lnTo>
                      <a:pt x="259" y="86"/>
                    </a:lnTo>
                    <a:lnTo>
                      <a:pt x="251" y="71"/>
                    </a:lnTo>
                    <a:lnTo>
                      <a:pt x="242" y="70"/>
                    </a:lnTo>
                    <a:lnTo>
                      <a:pt x="245" y="62"/>
                    </a:lnTo>
                    <a:lnTo>
                      <a:pt x="220" y="56"/>
                    </a:lnTo>
                    <a:lnTo>
                      <a:pt x="212" y="56"/>
                    </a:lnTo>
                    <a:lnTo>
                      <a:pt x="184" y="68"/>
                    </a:lnTo>
                    <a:lnTo>
                      <a:pt x="179" y="56"/>
                    </a:lnTo>
                    <a:lnTo>
                      <a:pt x="136" y="48"/>
                    </a:lnTo>
                    <a:lnTo>
                      <a:pt x="129" y="4"/>
                    </a:lnTo>
                    <a:lnTo>
                      <a:pt x="111" y="0"/>
                    </a:lnTo>
                    <a:lnTo>
                      <a:pt x="111" y="30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BA7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1" name="Freeform 31"/>
              <p:cNvSpPr>
                <a:spLocks/>
              </p:cNvSpPr>
              <p:nvPr/>
            </p:nvSpPr>
            <p:spPr bwMode="auto">
              <a:xfrm>
                <a:off x="2588" y="1136"/>
                <a:ext cx="396" cy="414"/>
              </a:xfrm>
              <a:custGeom>
                <a:avLst/>
                <a:gdLst>
                  <a:gd name="T0" fmla="*/ 0 w 414"/>
                  <a:gd name="T1" fmla="*/ 4 h 462"/>
                  <a:gd name="T2" fmla="*/ 5 w 414"/>
                  <a:gd name="T3" fmla="*/ 4 h 462"/>
                  <a:gd name="T4" fmla="*/ 11 w 414"/>
                  <a:gd name="T5" fmla="*/ 5 h 462"/>
                  <a:gd name="T6" fmla="*/ 11 w 414"/>
                  <a:gd name="T7" fmla="*/ 9 h 462"/>
                  <a:gd name="T8" fmla="*/ 11 w 414"/>
                  <a:gd name="T9" fmla="*/ 11 h 462"/>
                  <a:gd name="T10" fmla="*/ 11 w 414"/>
                  <a:gd name="T11" fmla="*/ 12 h 462"/>
                  <a:gd name="T12" fmla="*/ 11 w 414"/>
                  <a:gd name="T13" fmla="*/ 12 h 462"/>
                  <a:gd name="T14" fmla="*/ 11 w 414"/>
                  <a:gd name="T15" fmla="*/ 18 h 462"/>
                  <a:gd name="T16" fmla="*/ 89 w 414"/>
                  <a:gd name="T17" fmla="*/ 18 h 462"/>
                  <a:gd name="T18" fmla="*/ 87 w 414"/>
                  <a:gd name="T19" fmla="*/ 16 h 462"/>
                  <a:gd name="T20" fmla="*/ 85 w 414"/>
                  <a:gd name="T21" fmla="*/ 16 h 462"/>
                  <a:gd name="T22" fmla="*/ 79 w 414"/>
                  <a:gd name="T23" fmla="*/ 15 h 462"/>
                  <a:gd name="T24" fmla="*/ 75 w 414"/>
                  <a:gd name="T25" fmla="*/ 14 h 462"/>
                  <a:gd name="T26" fmla="*/ 65 w 414"/>
                  <a:gd name="T27" fmla="*/ 13 h 462"/>
                  <a:gd name="T28" fmla="*/ 65 w 414"/>
                  <a:gd name="T29" fmla="*/ 12 h 462"/>
                  <a:gd name="T30" fmla="*/ 62 w 414"/>
                  <a:gd name="T31" fmla="*/ 11 h 462"/>
                  <a:gd name="T32" fmla="*/ 71 w 414"/>
                  <a:gd name="T33" fmla="*/ 10 h 462"/>
                  <a:gd name="T34" fmla="*/ 71 w 414"/>
                  <a:gd name="T35" fmla="*/ 9 h 462"/>
                  <a:gd name="T36" fmla="*/ 73 w 414"/>
                  <a:gd name="T37" fmla="*/ 8 h 462"/>
                  <a:gd name="T38" fmla="*/ 83 w 414"/>
                  <a:gd name="T39" fmla="*/ 7 h 462"/>
                  <a:gd name="T40" fmla="*/ 88 w 414"/>
                  <a:gd name="T41" fmla="*/ 5 h 462"/>
                  <a:gd name="T42" fmla="*/ 95 w 414"/>
                  <a:gd name="T43" fmla="*/ 4 h 462"/>
                  <a:gd name="T44" fmla="*/ 110 w 414"/>
                  <a:gd name="T45" fmla="*/ 4 h 462"/>
                  <a:gd name="T46" fmla="*/ 104 w 414"/>
                  <a:gd name="T47" fmla="*/ 4 h 462"/>
                  <a:gd name="T48" fmla="*/ 99 w 414"/>
                  <a:gd name="T49" fmla="*/ 4 h 462"/>
                  <a:gd name="T50" fmla="*/ 92 w 414"/>
                  <a:gd name="T51" fmla="*/ 4 h 462"/>
                  <a:gd name="T52" fmla="*/ 90 w 414"/>
                  <a:gd name="T53" fmla="*/ 4 h 462"/>
                  <a:gd name="T54" fmla="*/ 87 w 414"/>
                  <a:gd name="T55" fmla="*/ 4 h 462"/>
                  <a:gd name="T56" fmla="*/ 82 w 414"/>
                  <a:gd name="T57" fmla="*/ 4 h 462"/>
                  <a:gd name="T58" fmla="*/ 77 w 414"/>
                  <a:gd name="T59" fmla="*/ 4 h 462"/>
                  <a:gd name="T60" fmla="*/ 76 w 414"/>
                  <a:gd name="T61" fmla="*/ 4 h 462"/>
                  <a:gd name="T62" fmla="*/ 74 w 414"/>
                  <a:gd name="T63" fmla="*/ 4 h 462"/>
                  <a:gd name="T64" fmla="*/ 73 w 414"/>
                  <a:gd name="T65" fmla="*/ 4 h 462"/>
                  <a:gd name="T66" fmla="*/ 70 w 414"/>
                  <a:gd name="T67" fmla="*/ 4 h 462"/>
                  <a:gd name="T68" fmla="*/ 70 w 414"/>
                  <a:gd name="T69" fmla="*/ 4 h 462"/>
                  <a:gd name="T70" fmla="*/ 68 w 414"/>
                  <a:gd name="T71" fmla="*/ 4 h 462"/>
                  <a:gd name="T72" fmla="*/ 67 w 414"/>
                  <a:gd name="T73" fmla="*/ 4 h 462"/>
                  <a:gd name="T74" fmla="*/ 64 w 414"/>
                  <a:gd name="T75" fmla="*/ 4 h 462"/>
                  <a:gd name="T76" fmla="*/ 65 w 414"/>
                  <a:gd name="T77" fmla="*/ 4 h 462"/>
                  <a:gd name="T78" fmla="*/ 58 w 414"/>
                  <a:gd name="T79" fmla="*/ 4 h 462"/>
                  <a:gd name="T80" fmla="*/ 56 w 414"/>
                  <a:gd name="T81" fmla="*/ 4 h 462"/>
                  <a:gd name="T82" fmla="*/ 49 w 414"/>
                  <a:gd name="T83" fmla="*/ 4 h 462"/>
                  <a:gd name="T84" fmla="*/ 48 w 414"/>
                  <a:gd name="T85" fmla="*/ 4 h 462"/>
                  <a:gd name="T86" fmla="*/ 35 w 414"/>
                  <a:gd name="T87" fmla="*/ 4 h 462"/>
                  <a:gd name="T88" fmla="*/ 33 w 414"/>
                  <a:gd name="T89" fmla="*/ 4 h 462"/>
                  <a:gd name="T90" fmla="*/ 30 w 414"/>
                  <a:gd name="T91" fmla="*/ 0 h 462"/>
                  <a:gd name="T92" fmla="*/ 30 w 414"/>
                  <a:gd name="T93" fmla="*/ 4 h 462"/>
                  <a:gd name="T94" fmla="*/ 0 w 414"/>
                  <a:gd name="T95" fmla="*/ 4 h 462"/>
                  <a:gd name="T96" fmla="*/ 0 w 414"/>
                  <a:gd name="T97" fmla="*/ 4 h 46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414"/>
                  <a:gd name="T148" fmla="*/ 0 h 462"/>
                  <a:gd name="T149" fmla="*/ 414 w 414"/>
                  <a:gd name="T150" fmla="*/ 462 h 462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414" h="462">
                    <a:moveTo>
                      <a:pt x="0" y="30"/>
                    </a:moveTo>
                    <a:lnTo>
                      <a:pt x="5" y="94"/>
                    </a:lnTo>
                    <a:lnTo>
                      <a:pt x="21" y="146"/>
                    </a:lnTo>
                    <a:lnTo>
                      <a:pt x="23" y="215"/>
                    </a:lnTo>
                    <a:lnTo>
                      <a:pt x="33" y="270"/>
                    </a:lnTo>
                    <a:lnTo>
                      <a:pt x="20" y="298"/>
                    </a:lnTo>
                    <a:lnTo>
                      <a:pt x="41" y="319"/>
                    </a:lnTo>
                    <a:lnTo>
                      <a:pt x="39" y="462"/>
                    </a:lnTo>
                    <a:lnTo>
                      <a:pt x="338" y="458"/>
                    </a:lnTo>
                    <a:lnTo>
                      <a:pt x="330" y="430"/>
                    </a:lnTo>
                    <a:lnTo>
                      <a:pt x="323" y="419"/>
                    </a:lnTo>
                    <a:lnTo>
                      <a:pt x="299" y="404"/>
                    </a:lnTo>
                    <a:lnTo>
                      <a:pt x="284" y="386"/>
                    </a:lnTo>
                    <a:lnTo>
                      <a:pt x="244" y="361"/>
                    </a:lnTo>
                    <a:lnTo>
                      <a:pt x="245" y="319"/>
                    </a:lnTo>
                    <a:lnTo>
                      <a:pt x="236" y="291"/>
                    </a:lnTo>
                    <a:lnTo>
                      <a:pt x="269" y="251"/>
                    </a:lnTo>
                    <a:lnTo>
                      <a:pt x="266" y="212"/>
                    </a:lnTo>
                    <a:lnTo>
                      <a:pt x="275" y="204"/>
                    </a:lnTo>
                    <a:lnTo>
                      <a:pt x="314" y="170"/>
                    </a:lnTo>
                    <a:lnTo>
                      <a:pt x="335" y="145"/>
                    </a:lnTo>
                    <a:lnTo>
                      <a:pt x="362" y="124"/>
                    </a:lnTo>
                    <a:lnTo>
                      <a:pt x="414" y="97"/>
                    </a:lnTo>
                    <a:lnTo>
                      <a:pt x="393" y="100"/>
                    </a:lnTo>
                    <a:lnTo>
                      <a:pt x="375" y="91"/>
                    </a:lnTo>
                    <a:lnTo>
                      <a:pt x="347" y="94"/>
                    </a:lnTo>
                    <a:lnTo>
                      <a:pt x="339" y="82"/>
                    </a:lnTo>
                    <a:lnTo>
                      <a:pt x="330" y="86"/>
                    </a:lnTo>
                    <a:lnTo>
                      <a:pt x="311" y="98"/>
                    </a:lnTo>
                    <a:lnTo>
                      <a:pt x="296" y="95"/>
                    </a:lnTo>
                    <a:lnTo>
                      <a:pt x="290" y="88"/>
                    </a:lnTo>
                    <a:lnTo>
                      <a:pt x="279" y="85"/>
                    </a:lnTo>
                    <a:lnTo>
                      <a:pt x="275" y="76"/>
                    </a:lnTo>
                    <a:lnTo>
                      <a:pt x="265" y="77"/>
                    </a:lnTo>
                    <a:lnTo>
                      <a:pt x="263" y="86"/>
                    </a:lnTo>
                    <a:lnTo>
                      <a:pt x="259" y="86"/>
                    </a:lnTo>
                    <a:lnTo>
                      <a:pt x="251" y="71"/>
                    </a:lnTo>
                    <a:lnTo>
                      <a:pt x="242" y="70"/>
                    </a:lnTo>
                    <a:lnTo>
                      <a:pt x="245" y="62"/>
                    </a:lnTo>
                    <a:lnTo>
                      <a:pt x="220" y="56"/>
                    </a:lnTo>
                    <a:lnTo>
                      <a:pt x="212" y="56"/>
                    </a:lnTo>
                    <a:lnTo>
                      <a:pt x="184" y="68"/>
                    </a:lnTo>
                    <a:lnTo>
                      <a:pt x="179" y="56"/>
                    </a:lnTo>
                    <a:lnTo>
                      <a:pt x="136" y="48"/>
                    </a:lnTo>
                    <a:lnTo>
                      <a:pt x="129" y="4"/>
                    </a:lnTo>
                    <a:lnTo>
                      <a:pt x="111" y="0"/>
                    </a:lnTo>
                    <a:lnTo>
                      <a:pt x="111" y="30"/>
                    </a:lnTo>
                    <a:lnTo>
                      <a:pt x="0" y="30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2" name="Freeform 32"/>
              <p:cNvSpPr>
                <a:spLocks/>
              </p:cNvSpPr>
              <p:nvPr/>
            </p:nvSpPr>
            <p:spPr bwMode="auto">
              <a:xfrm>
                <a:off x="2194" y="1565"/>
                <a:ext cx="492" cy="232"/>
              </a:xfrm>
              <a:custGeom>
                <a:avLst/>
                <a:gdLst>
                  <a:gd name="T0" fmla="*/ 0 w 515"/>
                  <a:gd name="T1" fmla="*/ 5 h 259"/>
                  <a:gd name="T2" fmla="*/ 11 w 515"/>
                  <a:gd name="T3" fmla="*/ 0 h 259"/>
                  <a:gd name="T4" fmla="*/ 84 w 515"/>
                  <a:gd name="T5" fmla="*/ 4 h 259"/>
                  <a:gd name="T6" fmla="*/ 90 w 515"/>
                  <a:gd name="T7" fmla="*/ 4 h 259"/>
                  <a:gd name="T8" fmla="*/ 98 w 515"/>
                  <a:gd name="T9" fmla="*/ 4 h 259"/>
                  <a:gd name="T10" fmla="*/ 103 w 515"/>
                  <a:gd name="T11" fmla="*/ 4 h 259"/>
                  <a:gd name="T12" fmla="*/ 109 w 515"/>
                  <a:gd name="T13" fmla="*/ 4 h 259"/>
                  <a:gd name="T14" fmla="*/ 112 w 515"/>
                  <a:gd name="T15" fmla="*/ 4 h 259"/>
                  <a:gd name="T16" fmla="*/ 115 w 515"/>
                  <a:gd name="T17" fmla="*/ 4 h 259"/>
                  <a:gd name="T18" fmla="*/ 118 w 515"/>
                  <a:gd name="T19" fmla="*/ 4 h 259"/>
                  <a:gd name="T20" fmla="*/ 118 w 515"/>
                  <a:gd name="T21" fmla="*/ 4 h 259"/>
                  <a:gd name="T22" fmla="*/ 121 w 515"/>
                  <a:gd name="T23" fmla="*/ 5 h 259"/>
                  <a:gd name="T24" fmla="*/ 123 w 515"/>
                  <a:gd name="T25" fmla="*/ 7 h 259"/>
                  <a:gd name="T26" fmla="*/ 122 w 515"/>
                  <a:gd name="T27" fmla="*/ 7 h 259"/>
                  <a:gd name="T28" fmla="*/ 124 w 515"/>
                  <a:gd name="T29" fmla="*/ 8 h 259"/>
                  <a:gd name="T30" fmla="*/ 130 w 515"/>
                  <a:gd name="T31" fmla="*/ 10 h 259"/>
                  <a:gd name="T32" fmla="*/ 72 w 515"/>
                  <a:gd name="T33" fmla="*/ 10 h 259"/>
                  <a:gd name="T34" fmla="*/ 29 w 515"/>
                  <a:gd name="T35" fmla="*/ 9 h 259"/>
                  <a:gd name="T36" fmla="*/ 30 w 515"/>
                  <a:gd name="T37" fmla="*/ 6 h 259"/>
                  <a:gd name="T38" fmla="*/ 0 w 515"/>
                  <a:gd name="T39" fmla="*/ 5 h 259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515"/>
                  <a:gd name="T61" fmla="*/ 0 h 259"/>
                  <a:gd name="T62" fmla="*/ 515 w 515"/>
                  <a:gd name="T63" fmla="*/ 259 h 259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515" h="259">
                    <a:moveTo>
                      <a:pt x="0" y="159"/>
                    </a:moveTo>
                    <a:lnTo>
                      <a:pt x="13" y="0"/>
                    </a:lnTo>
                    <a:lnTo>
                      <a:pt x="333" y="20"/>
                    </a:lnTo>
                    <a:lnTo>
                      <a:pt x="354" y="35"/>
                    </a:lnTo>
                    <a:lnTo>
                      <a:pt x="392" y="35"/>
                    </a:lnTo>
                    <a:lnTo>
                      <a:pt x="409" y="38"/>
                    </a:lnTo>
                    <a:lnTo>
                      <a:pt x="430" y="48"/>
                    </a:lnTo>
                    <a:lnTo>
                      <a:pt x="440" y="62"/>
                    </a:lnTo>
                    <a:lnTo>
                      <a:pt x="451" y="63"/>
                    </a:lnTo>
                    <a:lnTo>
                      <a:pt x="469" y="112"/>
                    </a:lnTo>
                    <a:lnTo>
                      <a:pt x="469" y="127"/>
                    </a:lnTo>
                    <a:lnTo>
                      <a:pt x="480" y="151"/>
                    </a:lnTo>
                    <a:lnTo>
                      <a:pt x="486" y="188"/>
                    </a:lnTo>
                    <a:lnTo>
                      <a:pt x="483" y="200"/>
                    </a:lnTo>
                    <a:lnTo>
                      <a:pt x="489" y="212"/>
                    </a:lnTo>
                    <a:lnTo>
                      <a:pt x="515" y="259"/>
                    </a:lnTo>
                    <a:lnTo>
                      <a:pt x="285" y="257"/>
                    </a:lnTo>
                    <a:lnTo>
                      <a:pt x="113" y="247"/>
                    </a:lnTo>
                    <a:lnTo>
                      <a:pt x="118" y="167"/>
                    </a:lnTo>
                    <a:lnTo>
                      <a:pt x="0" y="159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3" name="Freeform 33"/>
              <p:cNvSpPr>
                <a:spLocks/>
              </p:cNvSpPr>
              <p:nvPr/>
            </p:nvSpPr>
            <p:spPr bwMode="auto">
              <a:xfrm>
                <a:off x="2194" y="1565"/>
                <a:ext cx="492" cy="232"/>
              </a:xfrm>
              <a:custGeom>
                <a:avLst/>
                <a:gdLst>
                  <a:gd name="T0" fmla="*/ 0 w 515"/>
                  <a:gd name="T1" fmla="*/ 5 h 259"/>
                  <a:gd name="T2" fmla="*/ 11 w 515"/>
                  <a:gd name="T3" fmla="*/ 0 h 259"/>
                  <a:gd name="T4" fmla="*/ 84 w 515"/>
                  <a:gd name="T5" fmla="*/ 4 h 259"/>
                  <a:gd name="T6" fmla="*/ 90 w 515"/>
                  <a:gd name="T7" fmla="*/ 4 h 259"/>
                  <a:gd name="T8" fmla="*/ 98 w 515"/>
                  <a:gd name="T9" fmla="*/ 4 h 259"/>
                  <a:gd name="T10" fmla="*/ 103 w 515"/>
                  <a:gd name="T11" fmla="*/ 4 h 259"/>
                  <a:gd name="T12" fmla="*/ 109 w 515"/>
                  <a:gd name="T13" fmla="*/ 4 h 259"/>
                  <a:gd name="T14" fmla="*/ 112 w 515"/>
                  <a:gd name="T15" fmla="*/ 4 h 259"/>
                  <a:gd name="T16" fmla="*/ 115 w 515"/>
                  <a:gd name="T17" fmla="*/ 4 h 259"/>
                  <a:gd name="T18" fmla="*/ 118 w 515"/>
                  <a:gd name="T19" fmla="*/ 4 h 259"/>
                  <a:gd name="T20" fmla="*/ 118 w 515"/>
                  <a:gd name="T21" fmla="*/ 4 h 259"/>
                  <a:gd name="T22" fmla="*/ 121 w 515"/>
                  <a:gd name="T23" fmla="*/ 5 h 259"/>
                  <a:gd name="T24" fmla="*/ 123 w 515"/>
                  <a:gd name="T25" fmla="*/ 7 h 259"/>
                  <a:gd name="T26" fmla="*/ 122 w 515"/>
                  <a:gd name="T27" fmla="*/ 7 h 259"/>
                  <a:gd name="T28" fmla="*/ 124 w 515"/>
                  <a:gd name="T29" fmla="*/ 8 h 259"/>
                  <a:gd name="T30" fmla="*/ 130 w 515"/>
                  <a:gd name="T31" fmla="*/ 10 h 259"/>
                  <a:gd name="T32" fmla="*/ 72 w 515"/>
                  <a:gd name="T33" fmla="*/ 10 h 259"/>
                  <a:gd name="T34" fmla="*/ 29 w 515"/>
                  <a:gd name="T35" fmla="*/ 9 h 259"/>
                  <a:gd name="T36" fmla="*/ 30 w 515"/>
                  <a:gd name="T37" fmla="*/ 6 h 259"/>
                  <a:gd name="T38" fmla="*/ 0 w 515"/>
                  <a:gd name="T39" fmla="*/ 5 h 259"/>
                  <a:gd name="T40" fmla="*/ 0 w 515"/>
                  <a:gd name="T41" fmla="*/ 5 h 259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515"/>
                  <a:gd name="T64" fmla="*/ 0 h 259"/>
                  <a:gd name="T65" fmla="*/ 515 w 515"/>
                  <a:gd name="T66" fmla="*/ 259 h 259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515" h="259">
                    <a:moveTo>
                      <a:pt x="0" y="159"/>
                    </a:moveTo>
                    <a:lnTo>
                      <a:pt x="13" y="0"/>
                    </a:lnTo>
                    <a:lnTo>
                      <a:pt x="333" y="20"/>
                    </a:lnTo>
                    <a:lnTo>
                      <a:pt x="354" y="35"/>
                    </a:lnTo>
                    <a:lnTo>
                      <a:pt x="392" y="35"/>
                    </a:lnTo>
                    <a:lnTo>
                      <a:pt x="409" y="38"/>
                    </a:lnTo>
                    <a:lnTo>
                      <a:pt x="430" y="48"/>
                    </a:lnTo>
                    <a:lnTo>
                      <a:pt x="440" y="62"/>
                    </a:lnTo>
                    <a:lnTo>
                      <a:pt x="451" y="63"/>
                    </a:lnTo>
                    <a:lnTo>
                      <a:pt x="469" y="112"/>
                    </a:lnTo>
                    <a:lnTo>
                      <a:pt x="469" y="127"/>
                    </a:lnTo>
                    <a:lnTo>
                      <a:pt x="480" y="151"/>
                    </a:lnTo>
                    <a:lnTo>
                      <a:pt x="486" y="188"/>
                    </a:lnTo>
                    <a:lnTo>
                      <a:pt x="483" y="200"/>
                    </a:lnTo>
                    <a:lnTo>
                      <a:pt x="489" y="212"/>
                    </a:lnTo>
                    <a:lnTo>
                      <a:pt x="515" y="259"/>
                    </a:lnTo>
                    <a:lnTo>
                      <a:pt x="285" y="257"/>
                    </a:lnTo>
                    <a:lnTo>
                      <a:pt x="113" y="247"/>
                    </a:lnTo>
                    <a:lnTo>
                      <a:pt x="118" y="167"/>
                    </a:lnTo>
                    <a:lnTo>
                      <a:pt x="0" y="159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4" name="Freeform 34"/>
              <p:cNvSpPr>
                <a:spLocks/>
              </p:cNvSpPr>
              <p:nvPr/>
            </p:nvSpPr>
            <p:spPr bwMode="auto">
              <a:xfrm>
                <a:off x="2227" y="1996"/>
                <a:ext cx="514" cy="252"/>
              </a:xfrm>
              <a:custGeom>
                <a:avLst/>
                <a:gdLst>
                  <a:gd name="T0" fmla="*/ 0 w 539"/>
                  <a:gd name="T1" fmla="*/ 4 h 283"/>
                  <a:gd name="T2" fmla="*/ 3 w 539"/>
                  <a:gd name="T3" fmla="*/ 0 h 283"/>
                  <a:gd name="T4" fmla="*/ 15 w 539"/>
                  <a:gd name="T5" fmla="*/ 4 h 283"/>
                  <a:gd name="T6" fmla="*/ 80 w 539"/>
                  <a:gd name="T7" fmla="*/ 4 h 283"/>
                  <a:gd name="T8" fmla="*/ 128 w 539"/>
                  <a:gd name="T9" fmla="*/ 4 h 283"/>
                  <a:gd name="T10" fmla="*/ 128 w 539"/>
                  <a:gd name="T11" fmla="*/ 4 h 283"/>
                  <a:gd name="T12" fmla="*/ 129 w 539"/>
                  <a:gd name="T13" fmla="*/ 4 h 283"/>
                  <a:gd name="T14" fmla="*/ 128 w 539"/>
                  <a:gd name="T15" fmla="*/ 9 h 283"/>
                  <a:gd name="T16" fmla="*/ 126 w 539"/>
                  <a:gd name="T17" fmla="*/ 9 h 283"/>
                  <a:gd name="T18" fmla="*/ 118 w 539"/>
                  <a:gd name="T19" fmla="*/ 8 h 283"/>
                  <a:gd name="T20" fmla="*/ 116 w 539"/>
                  <a:gd name="T21" fmla="*/ 8 h 283"/>
                  <a:gd name="T22" fmla="*/ 108 w 539"/>
                  <a:gd name="T23" fmla="*/ 8 h 283"/>
                  <a:gd name="T24" fmla="*/ 101 w 539"/>
                  <a:gd name="T25" fmla="*/ 9 h 283"/>
                  <a:gd name="T26" fmla="*/ 96 w 539"/>
                  <a:gd name="T27" fmla="*/ 8 h 283"/>
                  <a:gd name="T28" fmla="*/ 92 w 539"/>
                  <a:gd name="T29" fmla="*/ 8 h 283"/>
                  <a:gd name="T30" fmla="*/ 92 w 539"/>
                  <a:gd name="T31" fmla="*/ 8 h 283"/>
                  <a:gd name="T32" fmla="*/ 88 w 539"/>
                  <a:gd name="T33" fmla="*/ 8 h 283"/>
                  <a:gd name="T34" fmla="*/ 88 w 539"/>
                  <a:gd name="T35" fmla="*/ 9 h 283"/>
                  <a:gd name="T36" fmla="*/ 88 w 539"/>
                  <a:gd name="T37" fmla="*/ 8 h 283"/>
                  <a:gd name="T38" fmla="*/ 84 w 539"/>
                  <a:gd name="T39" fmla="*/ 9 h 283"/>
                  <a:gd name="T40" fmla="*/ 80 w 539"/>
                  <a:gd name="T41" fmla="*/ 8 h 283"/>
                  <a:gd name="T42" fmla="*/ 76 w 539"/>
                  <a:gd name="T43" fmla="*/ 8 h 283"/>
                  <a:gd name="T44" fmla="*/ 75 w 539"/>
                  <a:gd name="T45" fmla="*/ 8 h 283"/>
                  <a:gd name="T46" fmla="*/ 72 w 539"/>
                  <a:gd name="T47" fmla="*/ 7 h 283"/>
                  <a:gd name="T48" fmla="*/ 69 w 539"/>
                  <a:gd name="T49" fmla="*/ 7 h 283"/>
                  <a:gd name="T50" fmla="*/ 69 w 539"/>
                  <a:gd name="T51" fmla="*/ 8 h 283"/>
                  <a:gd name="T52" fmla="*/ 66 w 539"/>
                  <a:gd name="T53" fmla="*/ 7 h 283"/>
                  <a:gd name="T54" fmla="*/ 63 w 539"/>
                  <a:gd name="T55" fmla="*/ 7 h 283"/>
                  <a:gd name="T56" fmla="*/ 60 w 539"/>
                  <a:gd name="T57" fmla="*/ 7 h 283"/>
                  <a:gd name="T58" fmla="*/ 55 w 539"/>
                  <a:gd name="T59" fmla="*/ 7 h 283"/>
                  <a:gd name="T60" fmla="*/ 55 w 539"/>
                  <a:gd name="T61" fmla="*/ 7 h 283"/>
                  <a:gd name="T62" fmla="*/ 53 w 539"/>
                  <a:gd name="T63" fmla="*/ 6 h 283"/>
                  <a:gd name="T64" fmla="*/ 52 w 539"/>
                  <a:gd name="T65" fmla="*/ 7 h 283"/>
                  <a:gd name="T66" fmla="*/ 48 w 539"/>
                  <a:gd name="T67" fmla="*/ 7 h 283"/>
                  <a:gd name="T68" fmla="*/ 44 w 539"/>
                  <a:gd name="T69" fmla="*/ 6 h 283"/>
                  <a:gd name="T70" fmla="*/ 45 w 539"/>
                  <a:gd name="T71" fmla="*/ 4 h 283"/>
                  <a:gd name="T72" fmla="*/ 0 w 539"/>
                  <a:gd name="T73" fmla="*/ 4 h 28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539"/>
                  <a:gd name="T112" fmla="*/ 0 h 283"/>
                  <a:gd name="T113" fmla="*/ 539 w 539"/>
                  <a:gd name="T114" fmla="*/ 283 h 283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539" h="283">
                    <a:moveTo>
                      <a:pt x="0" y="42"/>
                    </a:moveTo>
                    <a:lnTo>
                      <a:pt x="3" y="0"/>
                    </a:lnTo>
                    <a:lnTo>
                      <a:pt x="61" y="4"/>
                    </a:lnTo>
                    <a:lnTo>
                      <a:pt x="327" y="16"/>
                    </a:lnTo>
                    <a:lnTo>
                      <a:pt x="526" y="16"/>
                    </a:lnTo>
                    <a:lnTo>
                      <a:pt x="527" y="57"/>
                    </a:lnTo>
                    <a:lnTo>
                      <a:pt x="539" y="145"/>
                    </a:lnTo>
                    <a:lnTo>
                      <a:pt x="538" y="283"/>
                    </a:lnTo>
                    <a:lnTo>
                      <a:pt x="521" y="277"/>
                    </a:lnTo>
                    <a:lnTo>
                      <a:pt x="493" y="258"/>
                    </a:lnTo>
                    <a:lnTo>
                      <a:pt x="482" y="264"/>
                    </a:lnTo>
                    <a:lnTo>
                      <a:pt x="448" y="267"/>
                    </a:lnTo>
                    <a:lnTo>
                      <a:pt x="414" y="277"/>
                    </a:lnTo>
                    <a:lnTo>
                      <a:pt x="400" y="266"/>
                    </a:lnTo>
                    <a:lnTo>
                      <a:pt x="382" y="269"/>
                    </a:lnTo>
                    <a:lnTo>
                      <a:pt x="379" y="260"/>
                    </a:lnTo>
                    <a:lnTo>
                      <a:pt x="366" y="267"/>
                    </a:lnTo>
                    <a:lnTo>
                      <a:pt x="364" y="279"/>
                    </a:lnTo>
                    <a:lnTo>
                      <a:pt x="360" y="264"/>
                    </a:lnTo>
                    <a:lnTo>
                      <a:pt x="348" y="273"/>
                    </a:lnTo>
                    <a:lnTo>
                      <a:pt x="329" y="257"/>
                    </a:lnTo>
                    <a:lnTo>
                      <a:pt x="318" y="267"/>
                    </a:lnTo>
                    <a:lnTo>
                      <a:pt x="311" y="263"/>
                    </a:lnTo>
                    <a:lnTo>
                      <a:pt x="300" y="242"/>
                    </a:lnTo>
                    <a:lnTo>
                      <a:pt x="284" y="242"/>
                    </a:lnTo>
                    <a:lnTo>
                      <a:pt x="282" y="248"/>
                    </a:lnTo>
                    <a:lnTo>
                      <a:pt x="270" y="240"/>
                    </a:lnTo>
                    <a:lnTo>
                      <a:pt x="260" y="242"/>
                    </a:lnTo>
                    <a:lnTo>
                      <a:pt x="248" y="236"/>
                    </a:lnTo>
                    <a:lnTo>
                      <a:pt x="231" y="234"/>
                    </a:lnTo>
                    <a:lnTo>
                      <a:pt x="231" y="225"/>
                    </a:lnTo>
                    <a:lnTo>
                      <a:pt x="221" y="215"/>
                    </a:lnTo>
                    <a:lnTo>
                      <a:pt x="218" y="222"/>
                    </a:lnTo>
                    <a:lnTo>
                      <a:pt x="200" y="221"/>
                    </a:lnTo>
                    <a:lnTo>
                      <a:pt x="181" y="206"/>
                    </a:lnTo>
                    <a:lnTo>
                      <a:pt x="188" y="52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5" name="Freeform 35"/>
              <p:cNvSpPr>
                <a:spLocks/>
              </p:cNvSpPr>
              <p:nvPr/>
            </p:nvSpPr>
            <p:spPr bwMode="auto">
              <a:xfrm>
                <a:off x="2227" y="1996"/>
                <a:ext cx="514" cy="252"/>
              </a:xfrm>
              <a:custGeom>
                <a:avLst/>
                <a:gdLst>
                  <a:gd name="T0" fmla="*/ 0 w 539"/>
                  <a:gd name="T1" fmla="*/ 4 h 283"/>
                  <a:gd name="T2" fmla="*/ 3 w 539"/>
                  <a:gd name="T3" fmla="*/ 0 h 283"/>
                  <a:gd name="T4" fmla="*/ 15 w 539"/>
                  <a:gd name="T5" fmla="*/ 4 h 283"/>
                  <a:gd name="T6" fmla="*/ 80 w 539"/>
                  <a:gd name="T7" fmla="*/ 4 h 283"/>
                  <a:gd name="T8" fmla="*/ 128 w 539"/>
                  <a:gd name="T9" fmla="*/ 4 h 283"/>
                  <a:gd name="T10" fmla="*/ 128 w 539"/>
                  <a:gd name="T11" fmla="*/ 4 h 283"/>
                  <a:gd name="T12" fmla="*/ 129 w 539"/>
                  <a:gd name="T13" fmla="*/ 4 h 283"/>
                  <a:gd name="T14" fmla="*/ 128 w 539"/>
                  <a:gd name="T15" fmla="*/ 9 h 283"/>
                  <a:gd name="T16" fmla="*/ 126 w 539"/>
                  <a:gd name="T17" fmla="*/ 9 h 283"/>
                  <a:gd name="T18" fmla="*/ 118 w 539"/>
                  <a:gd name="T19" fmla="*/ 8 h 283"/>
                  <a:gd name="T20" fmla="*/ 116 w 539"/>
                  <a:gd name="T21" fmla="*/ 8 h 283"/>
                  <a:gd name="T22" fmla="*/ 108 w 539"/>
                  <a:gd name="T23" fmla="*/ 8 h 283"/>
                  <a:gd name="T24" fmla="*/ 101 w 539"/>
                  <a:gd name="T25" fmla="*/ 9 h 283"/>
                  <a:gd name="T26" fmla="*/ 96 w 539"/>
                  <a:gd name="T27" fmla="*/ 8 h 283"/>
                  <a:gd name="T28" fmla="*/ 92 w 539"/>
                  <a:gd name="T29" fmla="*/ 8 h 283"/>
                  <a:gd name="T30" fmla="*/ 92 w 539"/>
                  <a:gd name="T31" fmla="*/ 8 h 283"/>
                  <a:gd name="T32" fmla="*/ 88 w 539"/>
                  <a:gd name="T33" fmla="*/ 8 h 283"/>
                  <a:gd name="T34" fmla="*/ 88 w 539"/>
                  <a:gd name="T35" fmla="*/ 9 h 283"/>
                  <a:gd name="T36" fmla="*/ 88 w 539"/>
                  <a:gd name="T37" fmla="*/ 8 h 283"/>
                  <a:gd name="T38" fmla="*/ 84 w 539"/>
                  <a:gd name="T39" fmla="*/ 9 h 283"/>
                  <a:gd name="T40" fmla="*/ 80 w 539"/>
                  <a:gd name="T41" fmla="*/ 8 h 283"/>
                  <a:gd name="T42" fmla="*/ 76 w 539"/>
                  <a:gd name="T43" fmla="*/ 8 h 283"/>
                  <a:gd name="T44" fmla="*/ 75 w 539"/>
                  <a:gd name="T45" fmla="*/ 8 h 283"/>
                  <a:gd name="T46" fmla="*/ 72 w 539"/>
                  <a:gd name="T47" fmla="*/ 7 h 283"/>
                  <a:gd name="T48" fmla="*/ 69 w 539"/>
                  <a:gd name="T49" fmla="*/ 7 h 283"/>
                  <a:gd name="T50" fmla="*/ 69 w 539"/>
                  <a:gd name="T51" fmla="*/ 8 h 283"/>
                  <a:gd name="T52" fmla="*/ 66 w 539"/>
                  <a:gd name="T53" fmla="*/ 7 h 283"/>
                  <a:gd name="T54" fmla="*/ 63 w 539"/>
                  <a:gd name="T55" fmla="*/ 7 h 283"/>
                  <a:gd name="T56" fmla="*/ 60 w 539"/>
                  <a:gd name="T57" fmla="*/ 7 h 283"/>
                  <a:gd name="T58" fmla="*/ 55 w 539"/>
                  <a:gd name="T59" fmla="*/ 7 h 283"/>
                  <a:gd name="T60" fmla="*/ 55 w 539"/>
                  <a:gd name="T61" fmla="*/ 7 h 283"/>
                  <a:gd name="T62" fmla="*/ 53 w 539"/>
                  <a:gd name="T63" fmla="*/ 6 h 283"/>
                  <a:gd name="T64" fmla="*/ 52 w 539"/>
                  <a:gd name="T65" fmla="*/ 7 h 283"/>
                  <a:gd name="T66" fmla="*/ 48 w 539"/>
                  <a:gd name="T67" fmla="*/ 7 h 283"/>
                  <a:gd name="T68" fmla="*/ 44 w 539"/>
                  <a:gd name="T69" fmla="*/ 6 h 283"/>
                  <a:gd name="T70" fmla="*/ 45 w 539"/>
                  <a:gd name="T71" fmla="*/ 4 h 283"/>
                  <a:gd name="T72" fmla="*/ 0 w 539"/>
                  <a:gd name="T73" fmla="*/ 4 h 283"/>
                  <a:gd name="T74" fmla="*/ 0 w 539"/>
                  <a:gd name="T75" fmla="*/ 4 h 283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539"/>
                  <a:gd name="T115" fmla="*/ 0 h 283"/>
                  <a:gd name="T116" fmla="*/ 539 w 539"/>
                  <a:gd name="T117" fmla="*/ 283 h 283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539" h="283">
                    <a:moveTo>
                      <a:pt x="0" y="42"/>
                    </a:moveTo>
                    <a:lnTo>
                      <a:pt x="3" y="0"/>
                    </a:lnTo>
                    <a:lnTo>
                      <a:pt x="61" y="4"/>
                    </a:lnTo>
                    <a:lnTo>
                      <a:pt x="327" y="16"/>
                    </a:lnTo>
                    <a:lnTo>
                      <a:pt x="526" y="16"/>
                    </a:lnTo>
                    <a:lnTo>
                      <a:pt x="527" y="57"/>
                    </a:lnTo>
                    <a:lnTo>
                      <a:pt x="539" y="145"/>
                    </a:lnTo>
                    <a:lnTo>
                      <a:pt x="538" y="283"/>
                    </a:lnTo>
                    <a:lnTo>
                      <a:pt x="521" y="277"/>
                    </a:lnTo>
                    <a:lnTo>
                      <a:pt x="493" y="258"/>
                    </a:lnTo>
                    <a:lnTo>
                      <a:pt x="482" y="264"/>
                    </a:lnTo>
                    <a:lnTo>
                      <a:pt x="448" y="267"/>
                    </a:lnTo>
                    <a:lnTo>
                      <a:pt x="414" y="277"/>
                    </a:lnTo>
                    <a:lnTo>
                      <a:pt x="400" y="266"/>
                    </a:lnTo>
                    <a:lnTo>
                      <a:pt x="382" y="269"/>
                    </a:lnTo>
                    <a:lnTo>
                      <a:pt x="379" y="260"/>
                    </a:lnTo>
                    <a:lnTo>
                      <a:pt x="366" y="267"/>
                    </a:lnTo>
                    <a:lnTo>
                      <a:pt x="364" y="279"/>
                    </a:lnTo>
                    <a:lnTo>
                      <a:pt x="360" y="264"/>
                    </a:lnTo>
                    <a:lnTo>
                      <a:pt x="348" y="273"/>
                    </a:lnTo>
                    <a:lnTo>
                      <a:pt x="329" y="257"/>
                    </a:lnTo>
                    <a:lnTo>
                      <a:pt x="318" y="267"/>
                    </a:lnTo>
                    <a:lnTo>
                      <a:pt x="311" y="263"/>
                    </a:lnTo>
                    <a:lnTo>
                      <a:pt x="300" y="242"/>
                    </a:lnTo>
                    <a:lnTo>
                      <a:pt x="284" y="242"/>
                    </a:lnTo>
                    <a:lnTo>
                      <a:pt x="282" y="248"/>
                    </a:lnTo>
                    <a:lnTo>
                      <a:pt x="270" y="240"/>
                    </a:lnTo>
                    <a:lnTo>
                      <a:pt x="260" y="242"/>
                    </a:lnTo>
                    <a:lnTo>
                      <a:pt x="248" y="236"/>
                    </a:lnTo>
                    <a:lnTo>
                      <a:pt x="231" y="234"/>
                    </a:lnTo>
                    <a:lnTo>
                      <a:pt x="231" y="225"/>
                    </a:lnTo>
                    <a:lnTo>
                      <a:pt x="221" y="215"/>
                    </a:lnTo>
                    <a:lnTo>
                      <a:pt x="218" y="222"/>
                    </a:lnTo>
                    <a:lnTo>
                      <a:pt x="200" y="221"/>
                    </a:lnTo>
                    <a:lnTo>
                      <a:pt x="181" y="206"/>
                    </a:lnTo>
                    <a:lnTo>
                      <a:pt x="188" y="52"/>
                    </a:lnTo>
                    <a:lnTo>
                      <a:pt x="0" y="42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6" name="Freeform 36"/>
              <p:cNvSpPr>
                <a:spLocks/>
              </p:cNvSpPr>
              <p:nvPr/>
            </p:nvSpPr>
            <p:spPr bwMode="auto">
              <a:xfrm>
                <a:off x="1801" y="1381"/>
                <a:ext cx="420" cy="327"/>
              </a:xfrm>
              <a:custGeom>
                <a:avLst/>
                <a:gdLst>
                  <a:gd name="T0" fmla="*/ 0 w 439"/>
                  <a:gd name="T1" fmla="*/ 12 h 365"/>
                  <a:gd name="T2" fmla="*/ 11 w 439"/>
                  <a:gd name="T3" fmla="*/ 9 h 365"/>
                  <a:gd name="T4" fmla="*/ 11 w 439"/>
                  <a:gd name="T5" fmla="*/ 4 h 365"/>
                  <a:gd name="T6" fmla="*/ 12 w 439"/>
                  <a:gd name="T7" fmla="*/ 0 h 365"/>
                  <a:gd name="T8" fmla="*/ 60 w 439"/>
                  <a:gd name="T9" fmla="*/ 4 h 365"/>
                  <a:gd name="T10" fmla="*/ 117 w 439"/>
                  <a:gd name="T11" fmla="*/ 4 h 365"/>
                  <a:gd name="T12" fmla="*/ 113 w 439"/>
                  <a:gd name="T13" fmla="*/ 8 h 365"/>
                  <a:gd name="T14" fmla="*/ 110 w 439"/>
                  <a:gd name="T15" fmla="*/ 13 h 365"/>
                  <a:gd name="T16" fmla="*/ 31 w 439"/>
                  <a:gd name="T17" fmla="*/ 13 h 365"/>
                  <a:gd name="T18" fmla="*/ 0 w 439"/>
                  <a:gd name="T19" fmla="*/ 12 h 36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39"/>
                  <a:gd name="T31" fmla="*/ 0 h 365"/>
                  <a:gd name="T32" fmla="*/ 439 w 439"/>
                  <a:gd name="T33" fmla="*/ 365 h 36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39" h="365">
                    <a:moveTo>
                      <a:pt x="0" y="312"/>
                    </a:moveTo>
                    <a:lnTo>
                      <a:pt x="14" y="233"/>
                    </a:lnTo>
                    <a:lnTo>
                      <a:pt x="45" y="39"/>
                    </a:lnTo>
                    <a:lnTo>
                      <a:pt x="51" y="0"/>
                    </a:lnTo>
                    <a:lnTo>
                      <a:pt x="226" y="26"/>
                    </a:lnTo>
                    <a:lnTo>
                      <a:pt x="439" y="48"/>
                    </a:lnTo>
                    <a:lnTo>
                      <a:pt x="424" y="206"/>
                    </a:lnTo>
                    <a:lnTo>
                      <a:pt x="411" y="365"/>
                    </a:lnTo>
                    <a:lnTo>
                      <a:pt x="118" y="330"/>
                    </a:lnTo>
                    <a:lnTo>
                      <a:pt x="0" y="312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7" name="Freeform 37"/>
              <p:cNvSpPr>
                <a:spLocks/>
              </p:cNvSpPr>
              <p:nvPr/>
            </p:nvSpPr>
            <p:spPr bwMode="auto">
              <a:xfrm>
                <a:off x="1801" y="1381"/>
                <a:ext cx="420" cy="327"/>
              </a:xfrm>
              <a:custGeom>
                <a:avLst/>
                <a:gdLst>
                  <a:gd name="T0" fmla="*/ 0 w 439"/>
                  <a:gd name="T1" fmla="*/ 12 h 365"/>
                  <a:gd name="T2" fmla="*/ 11 w 439"/>
                  <a:gd name="T3" fmla="*/ 9 h 365"/>
                  <a:gd name="T4" fmla="*/ 11 w 439"/>
                  <a:gd name="T5" fmla="*/ 4 h 365"/>
                  <a:gd name="T6" fmla="*/ 12 w 439"/>
                  <a:gd name="T7" fmla="*/ 0 h 365"/>
                  <a:gd name="T8" fmla="*/ 60 w 439"/>
                  <a:gd name="T9" fmla="*/ 4 h 365"/>
                  <a:gd name="T10" fmla="*/ 117 w 439"/>
                  <a:gd name="T11" fmla="*/ 4 h 365"/>
                  <a:gd name="T12" fmla="*/ 113 w 439"/>
                  <a:gd name="T13" fmla="*/ 8 h 365"/>
                  <a:gd name="T14" fmla="*/ 110 w 439"/>
                  <a:gd name="T15" fmla="*/ 13 h 365"/>
                  <a:gd name="T16" fmla="*/ 31 w 439"/>
                  <a:gd name="T17" fmla="*/ 13 h 365"/>
                  <a:gd name="T18" fmla="*/ 0 w 439"/>
                  <a:gd name="T19" fmla="*/ 12 h 365"/>
                  <a:gd name="T20" fmla="*/ 0 w 439"/>
                  <a:gd name="T21" fmla="*/ 12 h 36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39"/>
                  <a:gd name="T34" fmla="*/ 0 h 365"/>
                  <a:gd name="T35" fmla="*/ 439 w 439"/>
                  <a:gd name="T36" fmla="*/ 365 h 36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39" h="365">
                    <a:moveTo>
                      <a:pt x="0" y="312"/>
                    </a:moveTo>
                    <a:lnTo>
                      <a:pt x="14" y="233"/>
                    </a:lnTo>
                    <a:lnTo>
                      <a:pt x="45" y="39"/>
                    </a:lnTo>
                    <a:lnTo>
                      <a:pt x="51" y="0"/>
                    </a:lnTo>
                    <a:lnTo>
                      <a:pt x="226" y="26"/>
                    </a:lnTo>
                    <a:lnTo>
                      <a:pt x="439" y="48"/>
                    </a:lnTo>
                    <a:lnTo>
                      <a:pt x="424" y="206"/>
                    </a:lnTo>
                    <a:lnTo>
                      <a:pt x="411" y="365"/>
                    </a:lnTo>
                    <a:lnTo>
                      <a:pt x="118" y="330"/>
                    </a:lnTo>
                    <a:lnTo>
                      <a:pt x="0" y="312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8" name="Freeform 38"/>
              <p:cNvSpPr>
                <a:spLocks/>
              </p:cNvSpPr>
              <p:nvPr/>
            </p:nvSpPr>
            <p:spPr bwMode="auto">
              <a:xfrm>
                <a:off x="3891" y="1502"/>
                <a:ext cx="103" cy="92"/>
              </a:xfrm>
              <a:custGeom>
                <a:avLst/>
                <a:gdLst>
                  <a:gd name="T0" fmla="*/ 0 w 108"/>
                  <a:gd name="T1" fmla="*/ 4 h 103"/>
                  <a:gd name="T2" fmla="*/ 9 w 108"/>
                  <a:gd name="T3" fmla="*/ 4 h 103"/>
                  <a:gd name="T4" fmla="*/ 9 w 108"/>
                  <a:gd name="T5" fmla="*/ 4 h 103"/>
                  <a:gd name="T6" fmla="*/ 10 w 108"/>
                  <a:gd name="T7" fmla="*/ 4 h 103"/>
                  <a:gd name="T8" fmla="*/ 10 w 108"/>
                  <a:gd name="T9" fmla="*/ 4 h 103"/>
                  <a:gd name="T10" fmla="*/ 10 w 108"/>
                  <a:gd name="T11" fmla="*/ 4 h 103"/>
                  <a:gd name="T12" fmla="*/ 10 w 108"/>
                  <a:gd name="T13" fmla="*/ 4 h 103"/>
                  <a:gd name="T14" fmla="*/ 11 w 108"/>
                  <a:gd name="T15" fmla="*/ 4 h 103"/>
                  <a:gd name="T16" fmla="*/ 15 w 108"/>
                  <a:gd name="T17" fmla="*/ 4 h 103"/>
                  <a:gd name="T18" fmla="*/ 20 w 108"/>
                  <a:gd name="T19" fmla="*/ 4 h 103"/>
                  <a:gd name="T20" fmla="*/ 21 w 108"/>
                  <a:gd name="T21" fmla="*/ 4 h 103"/>
                  <a:gd name="T22" fmla="*/ 22 w 108"/>
                  <a:gd name="T23" fmla="*/ 4 h 103"/>
                  <a:gd name="T24" fmla="*/ 23 w 108"/>
                  <a:gd name="T25" fmla="*/ 4 h 103"/>
                  <a:gd name="T26" fmla="*/ 25 w 108"/>
                  <a:gd name="T27" fmla="*/ 4 h 103"/>
                  <a:gd name="T28" fmla="*/ 27 w 108"/>
                  <a:gd name="T29" fmla="*/ 4 h 103"/>
                  <a:gd name="T30" fmla="*/ 25 w 108"/>
                  <a:gd name="T31" fmla="*/ 0 h 103"/>
                  <a:gd name="T32" fmla="*/ 0 w 108"/>
                  <a:gd name="T33" fmla="*/ 4 h 10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8"/>
                  <a:gd name="T52" fmla="*/ 0 h 103"/>
                  <a:gd name="T53" fmla="*/ 108 w 108"/>
                  <a:gd name="T54" fmla="*/ 103 h 10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8" h="103">
                    <a:moveTo>
                      <a:pt x="0" y="21"/>
                    </a:moveTo>
                    <a:lnTo>
                      <a:pt x="9" y="74"/>
                    </a:lnTo>
                    <a:lnTo>
                      <a:pt x="9" y="103"/>
                    </a:lnTo>
                    <a:lnTo>
                      <a:pt x="18" y="100"/>
                    </a:lnTo>
                    <a:lnTo>
                      <a:pt x="23" y="92"/>
                    </a:lnTo>
                    <a:lnTo>
                      <a:pt x="38" y="86"/>
                    </a:lnTo>
                    <a:lnTo>
                      <a:pt x="47" y="71"/>
                    </a:lnTo>
                    <a:lnTo>
                      <a:pt x="50" y="74"/>
                    </a:lnTo>
                    <a:lnTo>
                      <a:pt x="62" y="70"/>
                    </a:lnTo>
                    <a:lnTo>
                      <a:pt x="77" y="67"/>
                    </a:lnTo>
                    <a:lnTo>
                      <a:pt x="80" y="61"/>
                    </a:lnTo>
                    <a:lnTo>
                      <a:pt x="84" y="64"/>
                    </a:lnTo>
                    <a:lnTo>
                      <a:pt x="87" y="59"/>
                    </a:lnTo>
                    <a:lnTo>
                      <a:pt x="97" y="58"/>
                    </a:lnTo>
                    <a:lnTo>
                      <a:pt x="108" y="52"/>
                    </a:lnTo>
                    <a:lnTo>
                      <a:pt x="97" y="0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9" name="Freeform 39"/>
              <p:cNvSpPr>
                <a:spLocks/>
              </p:cNvSpPr>
              <p:nvPr/>
            </p:nvSpPr>
            <p:spPr bwMode="auto">
              <a:xfrm>
                <a:off x="3891" y="1502"/>
                <a:ext cx="103" cy="92"/>
              </a:xfrm>
              <a:custGeom>
                <a:avLst/>
                <a:gdLst>
                  <a:gd name="T0" fmla="*/ 0 w 108"/>
                  <a:gd name="T1" fmla="*/ 4 h 103"/>
                  <a:gd name="T2" fmla="*/ 9 w 108"/>
                  <a:gd name="T3" fmla="*/ 4 h 103"/>
                  <a:gd name="T4" fmla="*/ 9 w 108"/>
                  <a:gd name="T5" fmla="*/ 4 h 103"/>
                  <a:gd name="T6" fmla="*/ 10 w 108"/>
                  <a:gd name="T7" fmla="*/ 4 h 103"/>
                  <a:gd name="T8" fmla="*/ 10 w 108"/>
                  <a:gd name="T9" fmla="*/ 4 h 103"/>
                  <a:gd name="T10" fmla="*/ 10 w 108"/>
                  <a:gd name="T11" fmla="*/ 4 h 103"/>
                  <a:gd name="T12" fmla="*/ 10 w 108"/>
                  <a:gd name="T13" fmla="*/ 4 h 103"/>
                  <a:gd name="T14" fmla="*/ 11 w 108"/>
                  <a:gd name="T15" fmla="*/ 4 h 103"/>
                  <a:gd name="T16" fmla="*/ 15 w 108"/>
                  <a:gd name="T17" fmla="*/ 4 h 103"/>
                  <a:gd name="T18" fmla="*/ 20 w 108"/>
                  <a:gd name="T19" fmla="*/ 4 h 103"/>
                  <a:gd name="T20" fmla="*/ 21 w 108"/>
                  <a:gd name="T21" fmla="*/ 4 h 103"/>
                  <a:gd name="T22" fmla="*/ 22 w 108"/>
                  <a:gd name="T23" fmla="*/ 4 h 103"/>
                  <a:gd name="T24" fmla="*/ 23 w 108"/>
                  <a:gd name="T25" fmla="*/ 4 h 103"/>
                  <a:gd name="T26" fmla="*/ 25 w 108"/>
                  <a:gd name="T27" fmla="*/ 4 h 103"/>
                  <a:gd name="T28" fmla="*/ 27 w 108"/>
                  <a:gd name="T29" fmla="*/ 4 h 103"/>
                  <a:gd name="T30" fmla="*/ 25 w 108"/>
                  <a:gd name="T31" fmla="*/ 0 h 103"/>
                  <a:gd name="T32" fmla="*/ 0 w 108"/>
                  <a:gd name="T33" fmla="*/ 4 h 103"/>
                  <a:gd name="T34" fmla="*/ 0 w 108"/>
                  <a:gd name="T35" fmla="*/ 4 h 10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8"/>
                  <a:gd name="T55" fmla="*/ 0 h 103"/>
                  <a:gd name="T56" fmla="*/ 108 w 108"/>
                  <a:gd name="T57" fmla="*/ 103 h 103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8" h="103">
                    <a:moveTo>
                      <a:pt x="0" y="21"/>
                    </a:moveTo>
                    <a:lnTo>
                      <a:pt x="9" y="74"/>
                    </a:lnTo>
                    <a:lnTo>
                      <a:pt x="9" y="103"/>
                    </a:lnTo>
                    <a:lnTo>
                      <a:pt x="18" y="100"/>
                    </a:lnTo>
                    <a:lnTo>
                      <a:pt x="23" y="92"/>
                    </a:lnTo>
                    <a:lnTo>
                      <a:pt x="38" y="86"/>
                    </a:lnTo>
                    <a:lnTo>
                      <a:pt x="47" y="71"/>
                    </a:lnTo>
                    <a:lnTo>
                      <a:pt x="50" y="74"/>
                    </a:lnTo>
                    <a:lnTo>
                      <a:pt x="62" y="70"/>
                    </a:lnTo>
                    <a:lnTo>
                      <a:pt x="77" y="67"/>
                    </a:lnTo>
                    <a:lnTo>
                      <a:pt x="80" y="61"/>
                    </a:lnTo>
                    <a:lnTo>
                      <a:pt x="84" y="64"/>
                    </a:lnTo>
                    <a:lnTo>
                      <a:pt x="87" y="59"/>
                    </a:lnTo>
                    <a:lnTo>
                      <a:pt x="97" y="58"/>
                    </a:lnTo>
                    <a:lnTo>
                      <a:pt x="108" y="52"/>
                    </a:lnTo>
                    <a:lnTo>
                      <a:pt x="97" y="0"/>
                    </a:lnTo>
                    <a:lnTo>
                      <a:pt x="0" y="21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70" name="Freeform 40"/>
              <p:cNvSpPr>
                <a:spLocks/>
              </p:cNvSpPr>
              <p:nvPr/>
            </p:nvSpPr>
            <p:spPr bwMode="auto">
              <a:xfrm>
                <a:off x="3802" y="1700"/>
                <a:ext cx="64" cy="95"/>
              </a:xfrm>
              <a:custGeom>
                <a:avLst/>
                <a:gdLst>
                  <a:gd name="T0" fmla="*/ 0 w 66"/>
                  <a:gd name="T1" fmla="*/ 4 h 107"/>
                  <a:gd name="T2" fmla="*/ 9 w 66"/>
                  <a:gd name="T3" fmla="*/ 0 h 107"/>
                  <a:gd name="T4" fmla="*/ 16 w 66"/>
                  <a:gd name="T5" fmla="*/ 0 h 107"/>
                  <a:gd name="T6" fmla="*/ 16 w 66"/>
                  <a:gd name="T7" fmla="*/ 4 h 107"/>
                  <a:gd name="T8" fmla="*/ 13 w 66"/>
                  <a:gd name="T9" fmla="*/ 4 h 107"/>
                  <a:gd name="T10" fmla="*/ 15 w 66"/>
                  <a:gd name="T11" fmla="*/ 4 h 107"/>
                  <a:gd name="T12" fmla="*/ 16 w 66"/>
                  <a:gd name="T13" fmla="*/ 4 h 107"/>
                  <a:gd name="T14" fmla="*/ 16 w 66"/>
                  <a:gd name="T15" fmla="*/ 4 h 107"/>
                  <a:gd name="T16" fmla="*/ 16 w 66"/>
                  <a:gd name="T17" fmla="*/ 4 h 107"/>
                  <a:gd name="T18" fmla="*/ 16 w 66"/>
                  <a:gd name="T19" fmla="*/ 4 h 107"/>
                  <a:gd name="T20" fmla="*/ 18 w 66"/>
                  <a:gd name="T21" fmla="*/ 4 h 107"/>
                  <a:gd name="T22" fmla="*/ 23 w 66"/>
                  <a:gd name="T23" fmla="*/ 4 h 107"/>
                  <a:gd name="T24" fmla="*/ 26 w 66"/>
                  <a:gd name="T25" fmla="*/ 4 h 107"/>
                  <a:gd name="T26" fmla="*/ 21 w 66"/>
                  <a:gd name="T27" fmla="*/ 4 h 107"/>
                  <a:gd name="T28" fmla="*/ 26 w 66"/>
                  <a:gd name="T29" fmla="*/ 4 h 107"/>
                  <a:gd name="T30" fmla="*/ 27 w 66"/>
                  <a:gd name="T31" fmla="*/ 4 h 107"/>
                  <a:gd name="T32" fmla="*/ 18 w 66"/>
                  <a:gd name="T33" fmla="*/ 4 h 107"/>
                  <a:gd name="T34" fmla="*/ 16 w 66"/>
                  <a:gd name="T35" fmla="*/ 4 h 107"/>
                  <a:gd name="T36" fmla="*/ 16 w 66"/>
                  <a:gd name="T37" fmla="*/ 4 h 107"/>
                  <a:gd name="T38" fmla="*/ 0 w 66"/>
                  <a:gd name="T39" fmla="*/ 4 h 107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66"/>
                  <a:gd name="T61" fmla="*/ 0 h 107"/>
                  <a:gd name="T62" fmla="*/ 66 w 66"/>
                  <a:gd name="T63" fmla="*/ 107 h 107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66" h="107">
                    <a:moveTo>
                      <a:pt x="0" y="10"/>
                    </a:moveTo>
                    <a:lnTo>
                      <a:pt x="9" y="0"/>
                    </a:lnTo>
                    <a:lnTo>
                      <a:pt x="21" y="0"/>
                    </a:lnTo>
                    <a:lnTo>
                      <a:pt x="18" y="10"/>
                    </a:lnTo>
                    <a:lnTo>
                      <a:pt x="13" y="13"/>
                    </a:lnTo>
                    <a:lnTo>
                      <a:pt x="15" y="26"/>
                    </a:lnTo>
                    <a:lnTo>
                      <a:pt x="22" y="34"/>
                    </a:lnTo>
                    <a:lnTo>
                      <a:pt x="31" y="44"/>
                    </a:lnTo>
                    <a:lnTo>
                      <a:pt x="34" y="56"/>
                    </a:lnTo>
                    <a:lnTo>
                      <a:pt x="42" y="64"/>
                    </a:lnTo>
                    <a:lnTo>
                      <a:pt x="48" y="71"/>
                    </a:lnTo>
                    <a:lnTo>
                      <a:pt x="57" y="74"/>
                    </a:lnTo>
                    <a:lnTo>
                      <a:pt x="63" y="85"/>
                    </a:lnTo>
                    <a:lnTo>
                      <a:pt x="54" y="92"/>
                    </a:lnTo>
                    <a:lnTo>
                      <a:pt x="63" y="92"/>
                    </a:lnTo>
                    <a:lnTo>
                      <a:pt x="66" y="100"/>
                    </a:lnTo>
                    <a:lnTo>
                      <a:pt x="48" y="103"/>
                    </a:lnTo>
                    <a:lnTo>
                      <a:pt x="25" y="107"/>
                    </a:lnTo>
                    <a:lnTo>
                      <a:pt x="24" y="10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71" name="Freeform 41"/>
              <p:cNvSpPr>
                <a:spLocks/>
              </p:cNvSpPr>
              <p:nvPr/>
            </p:nvSpPr>
            <p:spPr bwMode="auto">
              <a:xfrm>
                <a:off x="3802" y="1700"/>
                <a:ext cx="64" cy="95"/>
              </a:xfrm>
              <a:custGeom>
                <a:avLst/>
                <a:gdLst>
                  <a:gd name="T0" fmla="*/ 0 w 66"/>
                  <a:gd name="T1" fmla="*/ 4 h 107"/>
                  <a:gd name="T2" fmla="*/ 9 w 66"/>
                  <a:gd name="T3" fmla="*/ 0 h 107"/>
                  <a:gd name="T4" fmla="*/ 16 w 66"/>
                  <a:gd name="T5" fmla="*/ 0 h 107"/>
                  <a:gd name="T6" fmla="*/ 16 w 66"/>
                  <a:gd name="T7" fmla="*/ 4 h 107"/>
                  <a:gd name="T8" fmla="*/ 13 w 66"/>
                  <a:gd name="T9" fmla="*/ 4 h 107"/>
                  <a:gd name="T10" fmla="*/ 15 w 66"/>
                  <a:gd name="T11" fmla="*/ 4 h 107"/>
                  <a:gd name="T12" fmla="*/ 16 w 66"/>
                  <a:gd name="T13" fmla="*/ 4 h 107"/>
                  <a:gd name="T14" fmla="*/ 16 w 66"/>
                  <a:gd name="T15" fmla="*/ 4 h 107"/>
                  <a:gd name="T16" fmla="*/ 16 w 66"/>
                  <a:gd name="T17" fmla="*/ 4 h 107"/>
                  <a:gd name="T18" fmla="*/ 16 w 66"/>
                  <a:gd name="T19" fmla="*/ 4 h 107"/>
                  <a:gd name="T20" fmla="*/ 18 w 66"/>
                  <a:gd name="T21" fmla="*/ 4 h 107"/>
                  <a:gd name="T22" fmla="*/ 23 w 66"/>
                  <a:gd name="T23" fmla="*/ 4 h 107"/>
                  <a:gd name="T24" fmla="*/ 26 w 66"/>
                  <a:gd name="T25" fmla="*/ 4 h 107"/>
                  <a:gd name="T26" fmla="*/ 21 w 66"/>
                  <a:gd name="T27" fmla="*/ 4 h 107"/>
                  <a:gd name="T28" fmla="*/ 26 w 66"/>
                  <a:gd name="T29" fmla="*/ 4 h 107"/>
                  <a:gd name="T30" fmla="*/ 27 w 66"/>
                  <a:gd name="T31" fmla="*/ 4 h 107"/>
                  <a:gd name="T32" fmla="*/ 18 w 66"/>
                  <a:gd name="T33" fmla="*/ 4 h 107"/>
                  <a:gd name="T34" fmla="*/ 16 w 66"/>
                  <a:gd name="T35" fmla="*/ 4 h 107"/>
                  <a:gd name="T36" fmla="*/ 16 w 66"/>
                  <a:gd name="T37" fmla="*/ 4 h 107"/>
                  <a:gd name="T38" fmla="*/ 0 w 66"/>
                  <a:gd name="T39" fmla="*/ 4 h 107"/>
                  <a:gd name="T40" fmla="*/ 0 w 66"/>
                  <a:gd name="T41" fmla="*/ 4 h 10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6"/>
                  <a:gd name="T64" fmla="*/ 0 h 107"/>
                  <a:gd name="T65" fmla="*/ 66 w 66"/>
                  <a:gd name="T66" fmla="*/ 107 h 107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6" h="107">
                    <a:moveTo>
                      <a:pt x="0" y="10"/>
                    </a:moveTo>
                    <a:lnTo>
                      <a:pt x="9" y="0"/>
                    </a:lnTo>
                    <a:lnTo>
                      <a:pt x="21" y="0"/>
                    </a:lnTo>
                    <a:lnTo>
                      <a:pt x="18" y="10"/>
                    </a:lnTo>
                    <a:lnTo>
                      <a:pt x="13" y="13"/>
                    </a:lnTo>
                    <a:lnTo>
                      <a:pt x="15" y="26"/>
                    </a:lnTo>
                    <a:lnTo>
                      <a:pt x="22" y="34"/>
                    </a:lnTo>
                    <a:lnTo>
                      <a:pt x="31" y="44"/>
                    </a:lnTo>
                    <a:lnTo>
                      <a:pt x="34" y="56"/>
                    </a:lnTo>
                    <a:lnTo>
                      <a:pt x="42" y="64"/>
                    </a:lnTo>
                    <a:lnTo>
                      <a:pt x="48" y="71"/>
                    </a:lnTo>
                    <a:lnTo>
                      <a:pt x="57" y="74"/>
                    </a:lnTo>
                    <a:lnTo>
                      <a:pt x="63" y="85"/>
                    </a:lnTo>
                    <a:lnTo>
                      <a:pt x="54" y="92"/>
                    </a:lnTo>
                    <a:lnTo>
                      <a:pt x="63" y="92"/>
                    </a:lnTo>
                    <a:lnTo>
                      <a:pt x="66" y="100"/>
                    </a:lnTo>
                    <a:lnTo>
                      <a:pt x="48" y="103"/>
                    </a:lnTo>
                    <a:lnTo>
                      <a:pt x="25" y="107"/>
                    </a:lnTo>
                    <a:lnTo>
                      <a:pt x="24" y="100"/>
                    </a:lnTo>
                    <a:lnTo>
                      <a:pt x="0" y="10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72" name="Freeform 42"/>
              <p:cNvSpPr>
                <a:spLocks/>
              </p:cNvSpPr>
              <p:nvPr/>
            </p:nvSpPr>
            <p:spPr bwMode="auto">
              <a:xfrm>
                <a:off x="3739" y="1773"/>
                <a:ext cx="8" cy="14"/>
              </a:xfrm>
              <a:custGeom>
                <a:avLst/>
                <a:gdLst>
                  <a:gd name="T0" fmla="*/ 0 w 10"/>
                  <a:gd name="T1" fmla="*/ 3 h 14"/>
                  <a:gd name="T2" fmla="*/ 2 w 10"/>
                  <a:gd name="T3" fmla="*/ 0 h 14"/>
                  <a:gd name="T4" fmla="*/ 2 w 10"/>
                  <a:gd name="T5" fmla="*/ 9 h 14"/>
                  <a:gd name="T6" fmla="*/ 2 w 10"/>
                  <a:gd name="T7" fmla="*/ 14 h 14"/>
                  <a:gd name="T8" fmla="*/ 0 w 10"/>
                  <a:gd name="T9" fmla="*/ 3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14"/>
                  <a:gd name="T17" fmla="*/ 10 w 10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14">
                    <a:moveTo>
                      <a:pt x="0" y="3"/>
                    </a:moveTo>
                    <a:lnTo>
                      <a:pt x="6" y="0"/>
                    </a:lnTo>
                    <a:lnTo>
                      <a:pt x="10" y="9"/>
                    </a:lnTo>
                    <a:lnTo>
                      <a:pt x="7" y="14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73" name="Freeform 43"/>
              <p:cNvSpPr>
                <a:spLocks/>
              </p:cNvSpPr>
              <p:nvPr/>
            </p:nvSpPr>
            <p:spPr bwMode="auto">
              <a:xfrm>
                <a:off x="3739" y="1773"/>
                <a:ext cx="8" cy="14"/>
              </a:xfrm>
              <a:custGeom>
                <a:avLst/>
                <a:gdLst>
                  <a:gd name="T0" fmla="*/ 0 w 10"/>
                  <a:gd name="T1" fmla="*/ 3 h 14"/>
                  <a:gd name="T2" fmla="*/ 2 w 10"/>
                  <a:gd name="T3" fmla="*/ 0 h 14"/>
                  <a:gd name="T4" fmla="*/ 2 w 10"/>
                  <a:gd name="T5" fmla="*/ 9 h 14"/>
                  <a:gd name="T6" fmla="*/ 2 w 10"/>
                  <a:gd name="T7" fmla="*/ 14 h 14"/>
                  <a:gd name="T8" fmla="*/ 0 w 10"/>
                  <a:gd name="T9" fmla="*/ 3 h 14"/>
                  <a:gd name="T10" fmla="*/ 0 w 10"/>
                  <a:gd name="T11" fmla="*/ 3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"/>
                  <a:gd name="T19" fmla="*/ 0 h 14"/>
                  <a:gd name="T20" fmla="*/ 10 w 10"/>
                  <a:gd name="T21" fmla="*/ 14 h 1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" h="14">
                    <a:moveTo>
                      <a:pt x="0" y="3"/>
                    </a:moveTo>
                    <a:lnTo>
                      <a:pt x="6" y="0"/>
                    </a:lnTo>
                    <a:lnTo>
                      <a:pt x="10" y="9"/>
                    </a:lnTo>
                    <a:lnTo>
                      <a:pt x="7" y="14"/>
                    </a:lnTo>
                    <a:lnTo>
                      <a:pt x="0" y="3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74" name="Freeform 44"/>
              <p:cNvSpPr>
                <a:spLocks/>
              </p:cNvSpPr>
              <p:nvPr/>
            </p:nvSpPr>
            <p:spPr bwMode="auto">
              <a:xfrm>
                <a:off x="3184" y="2389"/>
                <a:ext cx="540" cy="387"/>
              </a:xfrm>
              <a:custGeom>
                <a:avLst/>
                <a:gdLst>
                  <a:gd name="T0" fmla="*/ 10 w 566"/>
                  <a:gd name="T1" fmla="*/ 4 h 433"/>
                  <a:gd name="T2" fmla="*/ 10 w 566"/>
                  <a:gd name="T3" fmla="*/ 4 h 433"/>
                  <a:gd name="T4" fmla="*/ 21 w 566"/>
                  <a:gd name="T5" fmla="*/ 4 h 433"/>
                  <a:gd name="T6" fmla="*/ 26 w 566"/>
                  <a:gd name="T7" fmla="*/ 4 h 433"/>
                  <a:gd name="T8" fmla="*/ 22 w 566"/>
                  <a:gd name="T9" fmla="*/ 4 h 433"/>
                  <a:gd name="T10" fmla="*/ 31 w 566"/>
                  <a:gd name="T11" fmla="*/ 4 h 433"/>
                  <a:gd name="T12" fmla="*/ 32 w 566"/>
                  <a:gd name="T13" fmla="*/ 4 h 433"/>
                  <a:gd name="T14" fmla="*/ 32 w 566"/>
                  <a:gd name="T15" fmla="*/ 4 h 433"/>
                  <a:gd name="T16" fmla="*/ 40 w 566"/>
                  <a:gd name="T17" fmla="*/ 4 h 433"/>
                  <a:gd name="T18" fmla="*/ 38 w 566"/>
                  <a:gd name="T19" fmla="*/ 4 h 433"/>
                  <a:gd name="T20" fmla="*/ 43 w 566"/>
                  <a:gd name="T21" fmla="*/ 4 h 433"/>
                  <a:gd name="T22" fmla="*/ 46 w 566"/>
                  <a:gd name="T23" fmla="*/ 4 h 433"/>
                  <a:gd name="T24" fmla="*/ 52 w 566"/>
                  <a:gd name="T25" fmla="*/ 4 h 433"/>
                  <a:gd name="T26" fmla="*/ 54 w 566"/>
                  <a:gd name="T27" fmla="*/ 4 h 433"/>
                  <a:gd name="T28" fmla="*/ 61 w 566"/>
                  <a:gd name="T29" fmla="*/ 4 h 433"/>
                  <a:gd name="T30" fmla="*/ 70 w 566"/>
                  <a:gd name="T31" fmla="*/ 4 h 433"/>
                  <a:gd name="T32" fmla="*/ 73 w 566"/>
                  <a:gd name="T33" fmla="*/ 4 h 433"/>
                  <a:gd name="T34" fmla="*/ 77 w 566"/>
                  <a:gd name="T35" fmla="*/ 4 h 433"/>
                  <a:gd name="T36" fmla="*/ 83 w 566"/>
                  <a:gd name="T37" fmla="*/ 4 h 433"/>
                  <a:gd name="T38" fmla="*/ 88 w 566"/>
                  <a:gd name="T39" fmla="*/ 6 h 433"/>
                  <a:gd name="T40" fmla="*/ 86 w 566"/>
                  <a:gd name="T41" fmla="*/ 9 h 433"/>
                  <a:gd name="T42" fmla="*/ 89 w 566"/>
                  <a:gd name="T43" fmla="*/ 9 h 433"/>
                  <a:gd name="T44" fmla="*/ 89 w 566"/>
                  <a:gd name="T45" fmla="*/ 8 h 433"/>
                  <a:gd name="T46" fmla="*/ 90 w 566"/>
                  <a:gd name="T47" fmla="*/ 8 h 433"/>
                  <a:gd name="T48" fmla="*/ 93 w 566"/>
                  <a:gd name="T49" fmla="*/ 8 h 433"/>
                  <a:gd name="T50" fmla="*/ 90 w 566"/>
                  <a:gd name="T51" fmla="*/ 10 h 433"/>
                  <a:gd name="T52" fmla="*/ 93 w 566"/>
                  <a:gd name="T53" fmla="*/ 10 h 433"/>
                  <a:gd name="T54" fmla="*/ 97 w 566"/>
                  <a:gd name="T55" fmla="*/ 11 h 433"/>
                  <a:gd name="T56" fmla="*/ 100 w 566"/>
                  <a:gd name="T57" fmla="*/ 11 h 433"/>
                  <a:gd name="T58" fmla="*/ 99 w 566"/>
                  <a:gd name="T59" fmla="*/ 11 h 433"/>
                  <a:gd name="T60" fmla="*/ 102 w 566"/>
                  <a:gd name="T61" fmla="*/ 11 h 433"/>
                  <a:gd name="T62" fmla="*/ 102 w 566"/>
                  <a:gd name="T63" fmla="*/ 12 h 433"/>
                  <a:gd name="T64" fmla="*/ 107 w 566"/>
                  <a:gd name="T65" fmla="*/ 12 h 433"/>
                  <a:gd name="T66" fmla="*/ 112 w 566"/>
                  <a:gd name="T67" fmla="*/ 13 h 433"/>
                  <a:gd name="T68" fmla="*/ 123 w 566"/>
                  <a:gd name="T69" fmla="*/ 15 h 433"/>
                  <a:gd name="T70" fmla="*/ 125 w 566"/>
                  <a:gd name="T71" fmla="*/ 15 h 433"/>
                  <a:gd name="T72" fmla="*/ 123 w 566"/>
                  <a:gd name="T73" fmla="*/ 15 h 433"/>
                  <a:gd name="T74" fmla="*/ 126 w 566"/>
                  <a:gd name="T75" fmla="*/ 15 h 433"/>
                  <a:gd name="T76" fmla="*/ 131 w 566"/>
                  <a:gd name="T77" fmla="*/ 15 h 433"/>
                  <a:gd name="T78" fmla="*/ 135 w 566"/>
                  <a:gd name="T79" fmla="*/ 13 h 433"/>
                  <a:gd name="T80" fmla="*/ 135 w 566"/>
                  <a:gd name="T81" fmla="*/ 13 h 433"/>
                  <a:gd name="T82" fmla="*/ 135 w 566"/>
                  <a:gd name="T83" fmla="*/ 11 h 433"/>
                  <a:gd name="T84" fmla="*/ 120 w 566"/>
                  <a:gd name="T85" fmla="*/ 6 h 433"/>
                  <a:gd name="T86" fmla="*/ 117 w 566"/>
                  <a:gd name="T87" fmla="*/ 5 h 433"/>
                  <a:gd name="T88" fmla="*/ 102 w 566"/>
                  <a:gd name="T89" fmla="*/ 4 h 433"/>
                  <a:gd name="T90" fmla="*/ 99 w 566"/>
                  <a:gd name="T91" fmla="*/ 4 h 433"/>
                  <a:gd name="T92" fmla="*/ 92 w 566"/>
                  <a:gd name="T93" fmla="*/ 4 h 433"/>
                  <a:gd name="T94" fmla="*/ 90 w 566"/>
                  <a:gd name="T95" fmla="*/ 4 h 433"/>
                  <a:gd name="T96" fmla="*/ 46 w 566"/>
                  <a:gd name="T97" fmla="*/ 4 h 433"/>
                  <a:gd name="T98" fmla="*/ 0 w 566"/>
                  <a:gd name="T99" fmla="*/ 4 h 433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566"/>
                  <a:gd name="T151" fmla="*/ 0 h 433"/>
                  <a:gd name="T152" fmla="*/ 566 w 566"/>
                  <a:gd name="T153" fmla="*/ 433 h 433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566" h="433">
                    <a:moveTo>
                      <a:pt x="0" y="28"/>
                    </a:moveTo>
                    <a:lnTo>
                      <a:pt x="15" y="57"/>
                    </a:lnTo>
                    <a:lnTo>
                      <a:pt x="18" y="73"/>
                    </a:lnTo>
                    <a:lnTo>
                      <a:pt x="36" y="67"/>
                    </a:lnTo>
                    <a:lnTo>
                      <a:pt x="70" y="67"/>
                    </a:lnTo>
                    <a:lnTo>
                      <a:pt x="81" y="63"/>
                    </a:lnTo>
                    <a:lnTo>
                      <a:pt x="95" y="60"/>
                    </a:lnTo>
                    <a:lnTo>
                      <a:pt x="101" y="64"/>
                    </a:lnTo>
                    <a:lnTo>
                      <a:pt x="78" y="67"/>
                    </a:lnTo>
                    <a:lnTo>
                      <a:pt x="85" y="69"/>
                    </a:lnTo>
                    <a:lnTo>
                      <a:pt x="112" y="75"/>
                    </a:lnTo>
                    <a:lnTo>
                      <a:pt x="130" y="85"/>
                    </a:lnTo>
                    <a:lnTo>
                      <a:pt x="127" y="72"/>
                    </a:lnTo>
                    <a:lnTo>
                      <a:pt x="134" y="82"/>
                    </a:lnTo>
                    <a:lnTo>
                      <a:pt x="146" y="84"/>
                    </a:lnTo>
                    <a:lnTo>
                      <a:pt x="136" y="87"/>
                    </a:lnTo>
                    <a:lnTo>
                      <a:pt x="155" y="97"/>
                    </a:lnTo>
                    <a:lnTo>
                      <a:pt x="163" y="106"/>
                    </a:lnTo>
                    <a:lnTo>
                      <a:pt x="163" y="115"/>
                    </a:lnTo>
                    <a:lnTo>
                      <a:pt x="154" y="105"/>
                    </a:lnTo>
                    <a:lnTo>
                      <a:pt x="158" y="120"/>
                    </a:lnTo>
                    <a:lnTo>
                      <a:pt x="175" y="114"/>
                    </a:lnTo>
                    <a:lnTo>
                      <a:pt x="184" y="112"/>
                    </a:lnTo>
                    <a:lnTo>
                      <a:pt x="190" y="106"/>
                    </a:lnTo>
                    <a:lnTo>
                      <a:pt x="194" y="109"/>
                    </a:lnTo>
                    <a:lnTo>
                      <a:pt x="213" y="94"/>
                    </a:lnTo>
                    <a:lnTo>
                      <a:pt x="227" y="94"/>
                    </a:lnTo>
                    <a:lnTo>
                      <a:pt x="222" y="88"/>
                    </a:lnTo>
                    <a:lnTo>
                      <a:pt x="231" y="76"/>
                    </a:lnTo>
                    <a:lnTo>
                      <a:pt x="252" y="75"/>
                    </a:lnTo>
                    <a:lnTo>
                      <a:pt x="272" y="85"/>
                    </a:lnTo>
                    <a:lnTo>
                      <a:pt x="285" y="100"/>
                    </a:lnTo>
                    <a:lnTo>
                      <a:pt x="294" y="105"/>
                    </a:lnTo>
                    <a:lnTo>
                      <a:pt x="297" y="115"/>
                    </a:lnTo>
                    <a:lnTo>
                      <a:pt x="310" y="121"/>
                    </a:lnTo>
                    <a:lnTo>
                      <a:pt x="315" y="130"/>
                    </a:lnTo>
                    <a:lnTo>
                      <a:pt x="322" y="137"/>
                    </a:lnTo>
                    <a:lnTo>
                      <a:pt x="340" y="137"/>
                    </a:lnTo>
                    <a:lnTo>
                      <a:pt x="346" y="149"/>
                    </a:lnTo>
                    <a:lnTo>
                      <a:pt x="357" y="172"/>
                    </a:lnTo>
                    <a:lnTo>
                      <a:pt x="352" y="217"/>
                    </a:lnTo>
                    <a:lnTo>
                      <a:pt x="352" y="242"/>
                    </a:lnTo>
                    <a:lnTo>
                      <a:pt x="364" y="249"/>
                    </a:lnTo>
                    <a:lnTo>
                      <a:pt x="366" y="237"/>
                    </a:lnTo>
                    <a:lnTo>
                      <a:pt x="360" y="233"/>
                    </a:lnTo>
                    <a:lnTo>
                      <a:pt x="361" y="225"/>
                    </a:lnTo>
                    <a:lnTo>
                      <a:pt x="363" y="227"/>
                    </a:lnTo>
                    <a:lnTo>
                      <a:pt x="372" y="230"/>
                    </a:lnTo>
                    <a:lnTo>
                      <a:pt x="373" y="239"/>
                    </a:lnTo>
                    <a:lnTo>
                      <a:pt x="381" y="228"/>
                    </a:lnTo>
                    <a:lnTo>
                      <a:pt x="384" y="237"/>
                    </a:lnTo>
                    <a:lnTo>
                      <a:pt x="369" y="264"/>
                    </a:lnTo>
                    <a:lnTo>
                      <a:pt x="367" y="269"/>
                    </a:lnTo>
                    <a:lnTo>
                      <a:pt x="376" y="275"/>
                    </a:lnTo>
                    <a:lnTo>
                      <a:pt x="385" y="296"/>
                    </a:lnTo>
                    <a:lnTo>
                      <a:pt x="397" y="308"/>
                    </a:lnTo>
                    <a:lnTo>
                      <a:pt x="403" y="315"/>
                    </a:lnTo>
                    <a:lnTo>
                      <a:pt x="410" y="315"/>
                    </a:lnTo>
                    <a:lnTo>
                      <a:pt x="402" y="302"/>
                    </a:lnTo>
                    <a:lnTo>
                      <a:pt x="409" y="303"/>
                    </a:lnTo>
                    <a:lnTo>
                      <a:pt x="418" y="302"/>
                    </a:lnTo>
                    <a:lnTo>
                      <a:pt x="413" y="308"/>
                    </a:lnTo>
                    <a:lnTo>
                      <a:pt x="416" y="318"/>
                    </a:lnTo>
                    <a:lnTo>
                      <a:pt x="421" y="333"/>
                    </a:lnTo>
                    <a:lnTo>
                      <a:pt x="434" y="339"/>
                    </a:lnTo>
                    <a:lnTo>
                      <a:pt x="437" y="349"/>
                    </a:lnTo>
                    <a:lnTo>
                      <a:pt x="449" y="378"/>
                    </a:lnTo>
                    <a:lnTo>
                      <a:pt x="464" y="378"/>
                    </a:lnTo>
                    <a:lnTo>
                      <a:pt x="476" y="385"/>
                    </a:lnTo>
                    <a:lnTo>
                      <a:pt x="499" y="414"/>
                    </a:lnTo>
                    <a:lnTo>
                      <a:pt x="515" y="416"/>
                    </a:lnTo>
                    <a:lnTo>
                      <a:pt x="516" y="422"/>
                    </a:lnTo>
                    <a:lnTo>
                      <a:pt x="512" y="425"/>
                    </a:lnTo>
                    <a:lnTo>
                      <a:pt x="499" y="419"/>
                    </a:lnTo>
                    <a:lnTo>
                      <a:pt x="502" y="433"/>
                    </a:lnTo>
                    <a:lnTo>
                      <a:pt x="518" y="427"/>
                    </a:lnTo>
                    <a:lnTo>
                      <a:pt x="531" y="427"/>
                    </a:lnTo>
                    <a:lnTo>
                      <a:pt x="539" y="419"/>
                    </a:lnTo>
                    <a:lnTo>
                      <a:pt x="551" y="418"/>
                    </a:lnTo>
                    <a:lnTo>
                      <a:pt x="558" y="406"/>
                    </a:lnTo>
                    <a:lnTo>
                      <a:pt x="555" y="390"/>
                    </a:lnTo>
                    <a:lnTo>
                      <a:pt x="560" y="369"/>
                    </a:lnTo>
                    <a:lnTo>
                      <a:pt x="566" y="370"/>
                    </a:lnTo>
                    <a:lnTo>
                      <a:pt x="560" y="302"/>
                    </a:lnTo>
                    <a:lnTo>
                      <a:pt x="555" y="282"/>
                    </a:lnTo>
                    <a:lnTo>
                      <a:pt x="493" y="182"/>
                    </a:lnTo>
                    <a:lnTo>
                      <a:pt x="479" y="149"/>
                    </a:lnTo>
                    <a:lnTo>
                      <a:pt x="485" y="149"/>
                    </a:lnTo>
                    <a:lnTo>
                      <a:pt x="445" y="85"/>
                    </a:lnTo>
                    <a:lnTo>
                      <a:pt x="418" y="18"/>
                    </a:lnTo>
                    <a:lnTo>
                      <a:pt x="415" y="6"/>
                    </a:lnTo>
                    <a:lnTo>
                      <a:pt x="407" y="5"/>
                    </a:lnTo>
                    <a:lnTo>
                      <a:pt x="382" y="0"/>
                    </a:lnTo>
                    <a:lnTo>
                      <a:pt x="375" y="9"/>
                    </a:lnTo>
                    <a:lnTo>
                      <a:pt x="381" y="37"/>
                    </a:lnTo>
                    <a:lnTo>
                      <a:pt x="369" y="37"/>
                    </a:lnTo>
                    <a:lnTo>
                      <a:pt x="366" y="24"/>
                    </a:lnTo>
                    <a:lnTo>
                      <a:pt x="185" y="34"/>
                    </a:lnTo>
                    <a:lnTo>
                      <a:pt x="175" y="12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98BE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75" name="Freeform 45"/>
              <p:cNvSpPr>
                <a:spLocks/>
              </p:cNvSpPr>
              <p:nvPr/>
            </p:nvSpPr>
            <p:spPr bwMode="auto">
              <a:xfrm>
                <a:off x="3184" y="2389"/>
                <a:ext cx="540" cy="387"/>
              </a:xfrm>
              <a:custGeom>
                <a:avLst/>
                <a:gdLst>
                  <a:gd name="T0" fmla="*/ 10 w 566"/>
                  <a:gd name="T1" fmla="*/ 4 h 433"/>
                  <a:gd name="T2" fmla="*/ 10 w 566"/>
                  <a:gd name="T3" fmla="*/ 4 h 433"/>
                  <a:gd name="T4" fmla="*/ 21 w 566"/>
                  <a:gd name="T5" fmla="*/ 4 h 433"/>
                  <a:gd name="T6" fmla="*/ 26 w 566"/>
                  <a:gd name="T7" fmla="*/ 4 h 433"/>
                  <a:gd name="T8" fmla="*/ 22 w 566"/>
                  <a:gd name="T9" fmla="*/ 4 h 433"/>
                  <a:gd name="T10" fmla="*/ 31 w 566"/>
                  <a:gd name="T11" fmla="*/ 4 h 433"/>
                  <a:gd name="T12" fmla="*/ 32 w 566"/>
                  <a:gd name="T13" fmla="*/ 4 h 433"/>
                  <a:gd name="T14" fmla="*/ 32 w 566"/>
                  <a:gd name="T15" fmla="*/ 4 h 433"/>
                  <a:gd name="T16" fmla="*/ 40 w 566"/>
                  <a:gd name="T17" fmla="*/ 4 h 433"/>
                  <a:gd name="T18" fmla="*/ 38 w 566"/>
                  <a:gd name="T19" fmla="*/ 4 h 433"/>
                  <a:gd name="T20" fmla="*/ 43 w 566"/>
                  <a:gd name="T21" fmla="*/ 4 h 433"/>
                  <a:gd name="T22" fmla="*/ 46 w 566"/>
                  <a:gd name="T23" fmla="*/ 4 h 433"/>
                  <a:gd name="T24" fmla="*/ 52 w 566"/>
                  <a:gd name="T25" fmla="*/ 4 h 433"/>
                  <a:gd name="T26" fmla="*/ 54 w 566"/>
                  <a:gd name="T27" fmla="*/ 4 h 433"/>
                  <a:gd name="T28" fmla="*/ 61 w 566"/>
                  <a:gd name="T29" fmla="*/ 4 h 433"/>
                  <a:gd name="T30" fmla="*/ 70 w 566"/>
                  <a:gd name="T31" fmla="*/ 4 h 433"/>
                  <a:gd name="T32" fmla="*/ 73 w 566"/>
                  <a:gd name="T33" fmla="*/ 4 h 433"/>
                  <a:gd name="T34" fmla="*/ 77 w 566"/>
                  <a:gd name="T35" fmla="*/ 4 h 433"/>
                  <a:gd name="T36" fmla="*/ 83 w 566"/>
                  <a:gd name="T37" fmla="*/ 4 h 433"/>
                  <a:gd name="T38" fmla="*/ 88 w 566"/>
                  <a:gd name="T39" fmla="*/ 6 h 433"/>
                  <a:gd name="T40" fmla="*/ 86 w 566"/>
                  <a:gd name="T41" fmla="*/ 9 h 433"/>
                  <a:gd name="T42" fmla="*/ 89 w 566"/>
                  <a:gd name="T43" fmla="*/ 9 h 433"/>
                  <a:gd name="T44" fmla="*/ 89 w 566"/>
                  <a:gd name="T45" fmla="*/ 8 h 433"/>
                  <a:gd name="T46" fmla="*/ 90 w 566"/>
                  <a:gd name="T47" fmla="*/ 8 h 433"/>
                  <a:gd name="T48" fmla="*/ 93 w 566"/>
                  <a:gd name="T49" fmla="*/ 8 h 433"/>
                  <a:gd name="T50" fmla="*/ 90 w 566"/>
                  <a:gd name="T51" fmla="*/ 10 h 433"/>
                  <a:gd name="T52" fmla="*/ 93 w 566"/>
                  <a:gd name="T53" fmla="*/ 10 h 433"/>
                  <a:gd name="T54" fmla="*/ 97 w 566"/>
                  <a:gd name="T55" fmla="*/ 11 h 433"/>
                  <a:gd name="T56" fmla="*/ 100 w 566"/>
                  <a:gd name="T57" fmla="*/ 11 h 433"/>
                  <a:gd name="T58" fmla="*/ 99 w 566"/>
                  <a:gd name="T59" fmla="*/ 11 h 433"/>
                  <a:gd name="T60" fmla="*/ 102 w 566"/>
                  <a:gd name="T61" fmla="*/ 11 h 433"/>
                  <a:gd name="T62" fmla="*/ 102 w 566"/>
                  <a:gd name="T63" fmla="*/ 12 h 433"/>
                  <a:gd name="T64" fmla="*/ 107 w 566"/>
                  <a:gd name="T65" fmla="*/ 12 h 433"/>
                  <a:gd name="T66" fmla="*/ 112 w 566"/>
                  <a:gd name="T67" fmla="*/ 13 h 433"/>
                  <a:gd name="T68" fmla="*/ 123 w 566"/>
                  <a:gd name="T69" fmla="*/ 15 h 433"/>
                  <a:gd name="T70" fmla="*/ 125 w 566"/>
                  <a:gd name="T71" fmla="*/ 15 h 433"/>
                  <a:gd name="T72" fmla="*/ 123 w 566"/>
                  <a:gd name="T73" fmla="*/ 15 h 433"/>
                  <a:gd name="T74" fmla="*/ 126 w 566"/>
                  <a:gd name="T75" fmla="*/ 15 h 433"/>
                  <a:gd name="T76" fmla="*/ 131 w 566"/>
                  <a:gd name="T77" fmla="*/ 15 h 433"/>
                  <a:gd name="T78" fmla="*/ 135 w 566"/>
                  <a:gd name="T79" fmla="*/ 13 h 433"/>
                  <a:gd name="T80" fmla="*/ 135 w 566"/>
                  <a:gd name="T81" fmla="*/ 13 h 433"/>
                  <a:gd name="T82" fmla="*/ 135 w 566"/>
                  <a:gd name="T83" fmla="*/ 11 h 433"/>
                  <a:gd name="T84" fmla="*/ 120 w 566"/>
                  <a:gd name="T85" fmla="*/ 6 h 433"/>
                  <a:gd name="T86" fmla="*/ 117 w 566"/>
                  <a:gd name="T87" fmla="*/ 5 h 433"/>
                  <a:gd name="T88" fmla="*/ 102 w 566"/>
                  <a:gd name="T89" fmla="*/ 4 h 433"/>
                  <a:gd name="T90" fmla="*/ 99 w 566"/>
                  <a:gd name="T91" fmla="*/ 4 h 433"/>
                  <a:gd name="T92" fmla="*/ 92 w 566"/>
                  <a:gd name="T93" fmla="*/ 4 h 433"/>
                  <a:gd name="T94" fmla="*/ 90 w 566"/>
                  <a:gd name="T95" fmla="*/ 4 h 433"/>
                  <a:gd name="T96" fmla="*/ 46 w 566"/>
                  <a:gd name="T97" fmla="*/ 4 h 433"/>
                  <a:gd name="T98" fmla="*/ 0 w 566"/>
                  <a:gd name="T99" fmla="*/ 4 h 433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566"/>
                  <a:gd name="T151" fmla="*/ 0 h 433"/>
                  <a:gd name="T152" fmla="*/ 566 w 566"/>
                  <a:gd name="T153" fmla="*/ 433 h 433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566" h="433">
                    <a:moveTo>
                      <a:pt x="0" y="28"/>
                    </a:moveTo>
                    <a:lnTo>
                      <a:pt x="15" y="57"/>
                    </a:lnTo>
                    <a:lnTo>
                      <a:pt x="18" y="73"/>
                    </a:lnTo>
                    <a:lnTo>
                      <a:pt x="36" y="67"/>
                    </a:lnTo>
                    <a:lnTo>
                      <a:pt x="70" y="67"/>
                    </a:lnTo>
                    <a:lnTo>
                      <a:pt x="81" y="63"/>
                    </a:lnTo>
                    <a:lnTo>
                      <a:pt x="95" y="60"/>
                    </a:lnTo>
                    <a:lnTo>
                      <a:pt x="101" y="64"/>
                    </a:lnTo>
                    <a:lnTo>
                      <a:pt x="78" y="67"/>
                    </a:lnTo>
                    <a:lnTo>
                      <a:pt x="85" y="69"/>
                    </a:lnTo>
                    <a:lnTo>
                      <a:pt x="112" y="75"/>
                    </a:lnTo>
                    <a:lnTo>
                      <a:pt x="130" y="85"/>
                    </a:lnTo>
                    <a:lnTo>
                      <a:pt x="127" y="72"/>
                    </a:lnTo>
                    <a:lnTo>
                      <a:pt x="134" y="82"/>
                    </a:lnTo>
                    <a:lnTo>
                      <a:pt x="146" y="84"/>
                    </a:lnTo>
                    <a:lnTo>
                      <a:pt x="136" y="87"/>
                    </a:lnTo>
                    <a:lnTo>
                      <a:pt x="155" y="97"/>
                    </a:lnTo>
                    <a:lnTo>
                      <a:pt x="163" y="106"/>
                    </a:lnTo>
                    <a:lnTo>
                      <a:pt x="163" y="115"/>
                    </a:lnTo>
                    <a:lnTo>
                      <a:pt x="154" y="105"/>
                    </a:lnTo>
                    <a:lnTo>
                      <a:pt x="158" y="120"/>
                    </a:lnTo>
                    <a:lnTo>
                      <a:pt x="175" y="114"/>
                    </a:lnTo>
                    <a:lnTo>
                      <a:pt x="184" y="112"/>
                    </a:lnTo>
                    <a:lnTo>
                      <a:pt x="190" y="106"/>
                    </a:lnTo>
                    <a:lnTo>
                      <a:pt x="194" y="109"/>
                    </a:lnTo>
                    <a:lnTo>
                      <a:pt x="213" y="94"/>
                    </a:lnTo>
                    <a:lnTo>
                      <a:pt x="227" y="94"/>
                    </a:lnTo>
                    <a:lnTo>
                      <a:pt x="222" y="88"/>
                    </a:lnTo>
                    <a:lnTo>
                      <a:pt x="231" y="76"/>
                    </a:lnTo>
                    <a:lnTo>
                      <a:pt x="252" y="75"/>
                    </a:lnTo>
                    <a:lnTo>
                      <a:pt x="272" y="85"/>
                    </a:lnTo>
                    <a:lnTo>
                      <a:pt x="285" y="100"/>
                    </a:lnTo>
                    <a:lnTo>
                      <a:pt x="294" y="105"/>
                    </a:lnTo>
                    <a:lnTo>
                      <a:pt x="297" y="115"/>
                    </a:lnTo>
                    <a:lnTo>
                      <a:pt x="310" y="121"/>
                    </a:lnTo>
                    <a:lnTo>
                      <a:pt x="315" y="130"/>
                    </a:lnTo>
                    <a:lnTo>
                      <a:pt x="322" y="137"/>
                    </a:lnTo>
                    <a:lnTo>
                      <a:pt x="340" y="137"/>
                    </a:lnTo>
                    <a:lnTo>
                      <a:pt x="346" y="149"/>
                    </a:lnTo>
                    <a:lnTo>
                      <a:pt x="357" y="172"/>
                    </a:lnTo>
                    <a:lnTo>
                      <a:pt x="352" y="217"/>
                    </a:lnTo>
                    <a:lnTo>
                      <a:pt x="352" y="242"/>
                    </a:lnTo>
                    <a:lnTo>
                      <a:pt x="364" y="249"/>
                    </a:lnTo>
                    <a:lnTo>
                      <a:pt x="366" y="237"/>
                    </a:lnTo>
                    <a:lnTo>
                      <a:pt x="360" y="233"/>
                    </a:lnTo>
                    <a:lnTo>
                      <a:pt x="361" y="225"/>
                    </a:lnTo>
                    <a:lnTo>
                      <a:pt x="363" y="227"/>
                    </a:lnTo>
                    <a:lnTo>
                      <a:pt x="372" y="230"/>
                    </a:lnTo>
                    <a:lnTo>
                      <a:pt x="373" y="239"/>
                    </a:lnTo>
                    <a:lnTo>
                      <a:pt x="381" y="228"/>
                    </a:lnTo>
                    <a:lnTo>
                      <a:pt x="384" y="237"/>
                    </a:lnTo>
                    <a:lnTo>
                      <a:pt x="369" y="264"/>
                    </a:lnTo>
                    <a:lnTo>
                      <a:pt x="367" y="269"/>
                    </a:lnTo>
                    <a:lnTo>
                      <a:pt x="376" y="275"/>
                    </a:lnTo>
                    <a:lnTo>
                      <a:pt x="385" y="296"/>
                    </a:lnTo>
                    <a:lnTo>
                      <a:pt x="397" y="308"/>
                    </a:lnTo>
                    <a:lnTo>
                      <a:pt x="403" y="315"/>
                    </a:lnTo>
                    <a:lnTo>
                      <a:pt x="410" y="315"/>
                    </a:lnTo>
                    <a:lnTo>
                      <a:pt x="402" y="302"/>
                    </a:lnTo>
                    <a:lnTo>
                      <a:pt x="409" y="303"/>
                    </a:lnTo>
                    <a:lnTo>
                      <a:pt x="418" y="302"/>
                    </a:lnTo>
                    <a:lnTo>
                      <a:pt x="413" y="308"/>
                    </a:lnTo>
                    <a:lnTo>
                      <a:pt x="416" y="318"/>
                    </a:lnTo>
                    <a:lnTo>
                      <a:pt x="421" y="333"/>
                    </a:lnTo>
                    <a:lnTo>
                      <a:pt x="434" y="339"/>
                    </a:lnTo>
                    <a:lnTo>
                      <a:pt x="437" y="349"/>
                    </a:lnTo>
                    <a:lnTo>
                      <a:pt x="449" y="378"/>
                    </a:lnTo>
                    <a:lnTo>
                      <a:pt x="464" y="378"/>
                    </a:lnTo>
                    <a:lnTo>
                      <a:pt x="476" y="385"/>
                    </a:lnTo>
                    <a:lnTo>
                      <a:pt x="499" y="414"/>
                    </a:lnTo>
                    <a:lnTo>
                      <a:pt x="515" y="416"/>
                    </a:lnTo>
                    <a:lnTo>
                      <a:pt x="516" y="422"/>
                    </a:lnTo>
                    <a:lnTo>
                      <a:pt x="512" y="425"/>
                    </a:lnTo>
                    <a:lnTo>
                      <a:pt x="499" y="419"/>
                    </a:lnTo>
                    <a:lnTo>
                      <a:pt x="502" y="433"/>
                    </a:lnTo>
                    <a:lnTo>
                      <a:pt x="518" y="427"/>
                    </a:lnTo>
                    <a:lnTo>
                      <a:pt x="531" y="427"/>
                    </a:lnTo>
                    <a:lnTo>
                      <a:pt x="539" y="419"/>
                    </a:lnTo>
                    <a:lnTo>
                      <a:pt x="551" y="418"/>
                    </a:lnTo>
                    <a:lnTo>
                      <a:pt x="558" y="406"/>
                    </a:lnTo>
                    <a:lnTo>
                      <a:pt x="555" y="390"/>
                    </a:lnTo>
                    <a:lnTo>
                      <a:pt x="560" y="369"/>
                    </a:lnTo>
                    <a:lnTo>
                      <a:pt x="566" y="370"/>
                    </a:lnTo>
                    <a:lnTo>
                      <a:pt x="560" y="302"/>
                    </a:lnTo>
                    <a:lnTo>
                      <a:pt x="555" y="282"/>
                    </a:lnTo>
                    <a:lnTo>
                      <a:pt x="493" y="182"/>
                    </a:lnTo>
                    <a:lnTo>
                      <a:pt x="479" y="149"/>
                    </a:lnTo>
                    <a:lnTo>
                      <a:pt x="485" y="149"/>
                    </a:lnTo>
                    <a:lnTo>
                      <a:pt x="445" y="85"/>
                    </a:lnTo>
                    <a:lnTo>
                      <a:pt x="418" y="18"/>
                    </a:lnTo>
                    <a:lnTo>
                      <a:pt x="415" y="6"/>
                    </a:lnTo>
                    <a:lnTo>
                      <a:pt x="407" y="5"/>
                    </a:lnTo>
                    <a:lnTo>
                      <a:pt x="382" y="0"/>
                    </a:lnTo>
                    <a:lnTo>
                      <a:pt x="375" y="9"/>
                    </a:lnTo>
                    <a:lnTo>
                      <a:pt x="381" y="37"/>
                    </a:lnTo>
                    <a:lnTo>
                      <a:pt x="369" y="37"/>
                    </a:lnTo>
                    <a:lnTo>
                      <a:pt x="366" y="24"/>
                    </a:lnTo>
                    <a:lnTo>
                      <a:pt x="185" y="34"/>
                    </a:lnTo>
                    <a:lnTo>
                      <a:pt x="175" y="12"/>
                    </a:lnTo>
                    <a:lnTo>
                      <a:pt x="0" y="28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76" name="Freeform 46"/>
              <p:cNvSpPr>
                <a:spLocks/>
              </p:cNvSpPr>
              <p:nvPr/>
            </p:nvSpPr>
            <p:spPr bwMode="auto">
              <a:xfrm>
                <a:off x="3632" y="2804"/>
                <a:ext cx="28" cy="18"/>
              </a:xfrm>
              <a:custGeom>
                <a:avLst/>
                <a:gdLst>
                  <a:gd name="T0" fmla="*/ 0 w 30"/>
                  <a:gd name="T1" fmla="*/ 9 h 19"/>
                  <a:gd name="T2" fmla="*/ 3 w 30"/>
                  <a:gd name="T3" fmla="*/ 9 h 19"/>
                  <a:gd name="T4" fmla="*/ 7 w 30"/>
                  <a:gd name="T5" fmla="*/ 7 h 19"/>
                  <a:gd name="T6" fmla="*/ 7 w 30"/>
                  <a:gd name="T7" fmla="*/ 0 h 19"/>
                  <a:gd name="T8" fmla="*/ 7 w 30"/>
                  <a:gd name="T9" fmla="*/ 9 h 19"/>
                  <a:gd name="T10" fmla="*/ 7 w 30"/>
                  <a:gd name="T11" fmla="*/ 9 h 19"/>
                  <a:gd name="T12" fmla="*/ 7 w 30"/>
                  <a:gd name="T13" fmla="*/ 9 h 19"/>
                  <a:gd name="T14" fmla="*/ 7 w 30"/>
                  <a:gd name="T15" fmla="*/ 9 h 19"/>
                  <a:gd name="T16" fmla="*/ 0 w 30"/>
                  <a:gd name="T17" fmla="*/ 9 h 1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0"/>
                  <a:gd name="T28" fmla="*/ 0 h 19"/>
                  <a:gd name="T29" fmla="*/ 30 w 30"/>
                  <a:gd name="T30" fmla="*/ 19 h 1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0" h="19">
                    <a:moveTo>
                      <a:pt x="0" y="19"/>
                    </a:moveTo>
                    <a:lnTo>
                      <a:pt x="3" y="9"/>
                    </a:lnTo>
                    <a:lnTo>
                      <a:pt x="13" y="7"/>
                    </a:lnTo>
                    <a:lnTo>
                      <a:pt x="13" y="0"/>
                    </a:lnTo>
                    <a:lnTo>
                      <a:pt x="30" y="9"/>
                    </a:lnTo>
                    <a:lnTo>
                      <a:pt x="15" y="13"/>
                    </a:lnTo>
                    <a:lnTo>
                      <a:pt x="7" y="12"/>
                    </a:lnTo>
                    <a:lnTo>
                      <a:pt x="9" y="16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98BE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77" name="Freeform 47"/>
              <p:cNvSpPr>
                <a:spLocks/>
              </p:cNvSpPr>
              <p:nvPr/>
            </p:nvSpPr>
            <p:spPr bwMode="auto">
              <a:xfrm>
                <a:off x="3632" y="2804"/>
                <a:ext cx="28" cy="18"/>
              </a:xfrm>
              <a:custGeom>
                <a:avLst/>
                <a:gdLst>
                  <a:gd name="T0" fmla="*/ 0 w 30"/>
                  <a:gd name="T1" fmla="*/ 9 h 19"/>
                  <a:gd name="T2" fmla="*/ 3 w 30"/>
                  <a:gd name="T3" fmla="*/ 9 h 19"/>
                  <a:gd name="T4" fmla="*/ 7 w 30"/>
                  <a:gd name="T5" fmla="*/ 7 h 19"/>
                  <a:gd name="T6" fmla="*/ 7 w 30"/>
                  <a:gd name="T7" fmla="*/ 0 h 19"/>
                  <a:gd name="T8" fmla="*/ 7 w 30"/>
                  <a:gd name="T9" fmla="*/ 9 h 19"/>
                  <a:gd name="T10" fmla="*/ 7 w 30"/>
                  <a:gd name="T11" fmla="*/ 9 h 19"/>
                  <a:gd name="T12" fmla="*/ 7 w 30"/>
                  <a:gd name="T13" fmla="*/ 9 h 19"/>
                  <a:gd name="T14" fmla="*/ 7 w 30"/>
                  <a:gd name="T15" fmla="*/ 9 h 19"/>
                  <a:gd name="T16" fmla="*/ 0 w 30"/>
                  <a:gd name="T17" fmla="*/ 9 h 19"/>
                  <a:gd name="T18" fmla="*/ 0 w 30"/>
                  <a:gd name="T19" fmla="*/ 9 h 1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0"/>
                  <a:gd name="T31" fmla="*/ 0 h 19"/>
                  <a:gd name="T32" fmla="*/ 30 w 30"/>
                  <a:gd name="T33" fmla="*/ 19 h 1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0" h="19">
                    <a:moveTo>
                      <a:pt x="0" y="19"/>
                    </a:moveTo>
                    <a:lnTo>
                      <a:pt x="3" y="9"/>
                    </a:lnTo>
                    <a:lnTo>
                      <a:pt x="13" y="7"/>
                    </a:lnTo>
                    <a:lnTo>
                      <a:pt x="13" y="0"/>
                    </a:lnTo>
                    <a:lnTo>
                      <a:pt x="30" y="9"/>
                    </a:lnTo>
                    <a:lnTo>
                      <a:pt x="15" y="13"/>
                    </a:lnTo>
                    <a:lnTo>
                      <a:pt x="7" y="12"/>
                    </a:lnTo>
                    <a:lnTo>
                      <a:pt x="9" y="16"/>
                    </a:lnTo>
                    <a:lnTo>
                      <a:pt x="0" y="19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78" name="Freeform 48"/>
              <p:cNvSpPr>
                <a:spLocks/>
              </p:cNvSpPr>
              <p:nvPr/>
            </p:nvSpPr>
            <p:spPr bwMode="auto">
              <a:xfrm>
                <a:off x="3672" y="2795"/>
                <a:ext cx="21" cy="13"/>
              </a:xfrm>
              <a:custGeom>
                <a:avLst/>
                <a:gdLst>
                  <a:gd name="T0" fmla="*/ 0 w 22"/>
                  <a:gd name="T1" fmla="*/ 7 h 14"/>
                  <a:gd name="T2" fmla="*/ 4 w 22"/>
                  <a:gd name="T3" fmla="*/ 7 h 14"/>
                  <a:gd name="T4" fmla="*/ 11 w 22"/>
                  <a:gd name="T5" fmla="*/ 0 h 14"/>
                  <a:gd name="T6" fmla="*/ 4 w 22"/>
                  <a:gd name="T7" fmla="*/ 7 h 14"/>
                  <a:gd name="T8" fmla="*/ 0 w 22"/>
                  <a:gd name="T9" fmla="*/ 7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"/>
                  <a:gd name="T16" fmla="*/ 0 h 14"/>
                  <a:gd name="T17" fmla="*/ 22 w 22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" h="14">
                    <a:moveTo>
                      <a:pt x="0" y="14"/>
                    </a:moveTo>
                    <a:lnTo>
                      <a:pt x="4" y="14"/>
                    </a:lnTo>
                    <a:lnTo>
                      <a:pt x="22" y="0"/>
                    </a:lnTo>
                    <a:lnTo>
                      <a:pt x="4" y="9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98BE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79" name="Freeform 49"/>
              <p:cNvSpPr>
                <a:spLocks/>
              </p:cNvSpPr>
              <p:nvPr/>
            </p:nvSpPr>
            <p:spPr bwMode="auto">
              <a:xfrm>
                <a:off x="3672" y="2795"/>
                <a:ext cx="21" cy="13"/>
              </a:xfrm>
              <a:custGeom>
                <a:avLst/>
                <a:gdLst>
                  <a:gd name="T0" fmla="*/ 0 w 22"/>
                  <a:gd name="T1" fmla="*/ 7 h 14"/>
                  <a:gd name="T2" fmla="*/ 4 w 22"/>
                  <a:gd name="T3" fmla="*/ 7 h 14"/>
                  <a:gd name="T4" fmla="*/ 11 w 22"/>
                  <a:gd name="T5" fmla="*/ 0 h 14"/>
                  <a:gd name="T6" fmla="*/ 4 w 22"/>
                  <a:gd name="T7" fmla="*/ 7 h 14"/>
                  <a:gd name="T8" fmla="*/ 0 w 22"/>
                  <a:gd name="T9" fmla="*/ 7 h 14"/>
                  <a:gd name="T10" fmla="*/ 0 w 22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2"/>
                  <a:gd name="T19" fmla="*/ 0 h 14"/>
                  <a:gd name="T20" fmla="*/ 22 w 22"/>
                  <a:gd name="T21" fmla="*/ 14 h 1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2" h="14">
                    <a:moveTo>
                      <a:pt x="0" y="14"/>
                    </a:moveTo>
                    <a:lnTo>
                      <a:pt x="4" y="14"/>
                    </a:lnTo>
                    <a:lnTo>
                      <a:pt x="22" y="0"/>
                    </a:lnTo>
                    <a:lnTo>
                      <a:pt x="4" y="9"/>
                    </a:lnTo>
                    <a:lnTo>
                      <a:pt x="0" y="14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80" name="Freeform 50"/>
              <p:cNvSpPr>
                <a:spLocks/>
              </p:cNvSpPr>
              <p:nvPr/>
            </p:nvSpPr>
            <p:spPr bwMode="auto">
              <a:xfrm>
                <a:off x="3707" y="2756"/>
                <a:ext cx="17" cy="25"/>
              </a:xfrm>
              <a:custGeom>
                <a:avLst/>
                <a:gdLst>
                  <a:gd name="T0" fmla="*/ 0 w 17"/>
                  <a:gd name="T1" fmla="*/ 4 h 28"/>
                  <a:gd name="T2" fmla="*/ 9 w 17"/>
                  <a:gd name="T3" fmla="*/ 4 h 28"/>
                  <a:gd name="T4" fmla="*/ 17 w 17"/>
                  <a:gd name="T5" fmla="*/ 0 h 28"/>
                  <a:gd name="T6" fmla="*/ 11 w 17"/>
                  <a:gd name="T7" fmla="*/ 4 h 28"/>
                  <a:gd name="T8" fmla="*/ 0 w 17"/>
                  <a:gd name="T9" fmla="*/ 4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28"/>
                  <a:gd name="T17" fmla="*/ 17 w 17"/>
                  <a:gd name="T18" fmla="*/ 28 h 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28">
                    <a:moveTo>
                      <a:pt x="0" y="28"/>
                    </a:moveTo>
                    <a:lnTo>
                      <a:pt x="9" y="17"/>
                    </a:lnTo>
                    <a:lnTo>
                      <a:pt x="17" y="0"/>
                    </a:lnTo>
                    <a:lnTo>
                      <a:pt x="11" y="7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98BE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81" name="Freeform 51"/>
              <p:cNvSpPr>
                <a:spLocks/>
              </p:cNvSpPr>
              <p:nvPr/>
            </p:nvSpPr>
            <p:spPr bwMode="auto">
              <a:xfrm>
                <a:off x="3707" y="2756"/>
                <a:ext cx="17" cy="25"/>
              </a:xfrm>
              <a:custGeom>
                <a:avLst/>
                <a:gdLst>
                  <a:gd name="T0" fmla="*/ 0 w 17"/>
                  <a:gd name="T1" fmla="*/ 4 h 28"/>
                  <a:gd name="T2" fmla="*/ 9 w 17"/>
                  <a:gd name="T3" fmla="*/ 4 h 28"/>
                  <a:gd name="T4" fmla="*/ 17 w 17"/>
                  <a:gd name="T5" fmla="*/ 0 h 28"/>
                  <a:gd name="T6" fmla="*/ 11 w 17"/>
                  <a:gd name="T7" fmla="*/ 4 h 28"/>
                  <a:gd name="T8" fmla="*/ 0 w 17"/>
                  <a:gd name="T9" fmla="*/ 4 h 28"/>
                  <a:gd name="T10" fmla="*/ 0 w 17"/>
                  <a:gd name="T11" fmla="*/ 4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"/>
                  <a:gd name="T19" fmla="*/ 0 h 28"/>
                  <a:gd name="T20" fmla="*/ 17 w 17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" h="28">
                    <a:moveTo>
                      <a:pt x="0" y="28"/>
                    </a:moveTo>
                    <a:lnTo>
                      <a:pt x="9" y="17"/>
                    </a:lnTo>
                    <a:lnTo>
                      <a:pt x="17" y="0"/>
                    </a:lnTo>
                    <a:lnTo>
                      <a:pt x="11" y="7"/>
                    </a:lnTo>
                    <a:lnTo>
                      <a:pt x="0" y="28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82" name="Freeform 52"/>
              <p:cNvSpPr>
                <a:spLocks/>
              </p:cNvSpPr>
              <p:nvPr/>
            </p:nvSpPr>
            <p:spPr bwMode="auto">
              <a:xfrm>
                <a:off x="3281" y="2109"/>
                <a:ext cx="325" cy="316"/>
              </a:xfrm>
              <a:custGeom>
                <a:avLst/>
                <a:gdLst>
                  <a:gd name="T0" fmla="*/ 0 w 339"/>
                  <a:gd name="T1" fmla="*/ 4 h 353"/>
                  <a:gd name="T2" fmla="*/ 12 w 339"/>
                  <a:gd name="T3" fmla="*/ 6 h 353"/>
                  <a:gd name="T4" fmla="*/ 18 w 339"/>
                  <a:gd name="T5" fmla="*/ 8 h 353"/>
                  <a:gd name="T6" fmla="*/ 20 w 339"/>
                  <a:gd name="T7" fmla="*/ 9 h 353"/>
                  <a:gd name="T8" fmla="*/ 18 w 339"/>
                  <a:gd name="T9" fmla="*/ 9 h 353"/>
                  <a:gd name="T10" fmla="*/ 17 w 339"/>
                  <a:gd name="T11" fmla="*/ 10 h 353"/>
                  <a:gd name="T12" fmla="*/ 22 w 339"/>
                  <a:gd name="T13" fmla="*/ 12 h 353"/>
                  <a:gd name="T14" fmla="*/ 26 w 339"/>
                  <a:gd name="T15" fmla="*/ 12 h 353"/>
                  <a:gd name="T16" fmla="*/ 75 w 339"/>
                  <a:gd name="T17" fmla="*/ 12 h 353"/>
                  <a:gd name="T18" fmla="*/ 75 w 339"/>
                  <a:gd name="T19" fmla="*/ 12 h 353"/>
                  <a:gd name="T20" fmla="*/ 78 w 339"/>
                  <a:gd name="T21" fmla="*/ 12 h 353"/>
                  <a:gd name="T22" fmla="*/ 78 w 339"/>
                  <a:gd name="T23" fmla="*/ 12 h 353"/>
                  <a:gd name="T24" fmla="*/ 79 w 339"/>
                  <a:gd name="T25" fmla="*/ 11 h 353"/>
                  <a:gd name="T26" fmla="*/ 87 w 339"/>
                  <a:gd name="T27" fmla="*/ 12 h 353"/>
                  <a:gd name="T28" fmla="*/ 88 w 339"/>
                  <a:gd name="T29" fmla="*/ 11 h 353"/>
                  <a:gd name="T30" fmla="*/ 87 w 339"/>
                  <a:gd name="T31" fmla="*/ 11 h 353"/>
                  <a:gd name="T32" fmla="*/ 88 w 339"/>
                  <a:gd name="T33" fmla="*/ 11 h 353"/>
                  <a:gd name="T34" fmla="*/ 84 w 339"/>
                  <a:gd name="T35" fmla="*/ 11 h 353"/>
                  <a:gd name="T36" fmla="*/ 88 w 339"/>
                  <a:gd name="T37" fmla="*/ 10 h 353"/>
                  <a:gd name="T38" fmla="*/ 88 w 339"/>
                  <a:gd name="T39" fmla="*/ 10 h 353"/>
                  <a:gd name="T40" fmla="*/ 92 w 339"/>
                  <a:gd name="T41" fmla="*/ 10 h 353"/>
                  <a:gd name="T42" fmla="*/ 88 w 339"/>
                  <a:gd name="T43" fmla="*/ 9 h 353"/>
                  <a:gd name="T44" fmla="*/ 92 w 339"/>
                  <a:gd name="T45" fmla="*/ 9 h 353"/>
                  <a:gd name="T46" fmla="*/ 92 w 339"/>
                  <a:gd name="T47" fmla="*/ 9 h 353"/>
                  <a:gd name="T48" fmla="*/ 92 w 339"/>
                  <a:gd name="T49" fmla="*/ 9 h 353"/>
                  <a:gd name="T50" fmla="*/ 92 w 339"/>
                  <a:gd name="T51" fmla="*/ 9 h 353"/>
                  <a:gd name="T52" fmla="*/ 92 w 339"/>
                  <a:gd name="T53" fmla="*/ 8 h 353"/>
                  <a:gd name="T54" fmla="*/ 92 w 339"/>
                  <a:gd name="T55" fmla="*/ 8 h 353"/>
                  <a:gd name="T56" fmla="*/ 96 w 339"/>
                  <a:gd name="T57" fmla="*/ 8 h 353"/>
                  <a:gd name="T58" fmla="*/ 96 w 339"/>
                  <a:gd name="T59" fmla="*/ 8 h 353"/>
                  <a:gd name="T60" fmla="*/ 92 w 339"/>
                  <a:gd name="T61" fmla="*/ 8 h 353"/>
                  <a:gd name="T62" fmla="*/ 88 w 339"/>
                  <a:gd name="T63" fmla="*/ 7 h 353"/>
                  <a:gd name="T64" fmla="*/ 84 w 339"/>
                  <a:gd name="T65" fmla="*/ 6 h 353"/>
                  <a:gd name="T66" fmla="*/ 84 w 339"/>
                  <a:gd name="T67" fmla="*/ 6 h 353"/>
                  <a:gd name="T68" fmla="*/ 79 w 339"/>
                  <a:gd name="T69" fmla="*/ 4 h 353"/>
                  <a:gd name="T70" fmla="*/ 75 w 339"/>
                  <a:gd name="T71" fmla="*/ 4 h 353"/>
                  <a:gd name="T72" fmla="*/ 69 w 339"/>
                  <a:gd name="T73" fmla="*/ 4 h 353"/>
                  <a:gd name="T74" fmla="*/ 58 w 339"/>
                  <a:gd name="T75" fmla="*/ 4 h 353"/>
                  <a:gd name="T76" fmla="*/ 54 w 339"/>
                  <a:gd name="T77" fmla="*/ 4 h 353"/>
                  <a:gd name="T78" fmla="*/ 42 w 339"/>
                  <a:gd name="T79" fmla="*/ 4 h 353"/>
                  <a:gd name="T80" fmla="*/ 46 w 339"/>
                  <a:gd name="T81" fmla="*/ 0 h 353"/>
                  <a:gd name="T82" fmla="*/ 25 w 339"/>
                  <a:gd name="T83" fmla="*/ 4 h 353"/>
                  <a:gd name="T84" fmla="*/ 0 w 339"/>
                  <a:gd name="T85" fmla="*/ 4 h 353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39"/>
                  <a:gd name="T130" fmla="*/ 0 h 353"/>
                  <a:gd name="T131" fmla="*/ 339 w 339"/>
                  <a:gd name="T132" fmla="*/ 353 h 353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39" h="353">
                    <a:moveTo>
                      <a:pt x="0" y="19"/>
                    </a:moveTo>
                    <a:lnTo>
                      <a:pt x="45" y="182"/>
                    </a:lnTo>
                    <a:lnTo>
                      <a:pt x="61" y="210"/>
                    </a:lnTo>
                    <a:lnTo>
                      <a:pt x="67" y="231"/>
                    </a:lnTo>
                    <a:lnTo>
                      <a:pt x="60" y="244"/>
                    </a:lnTo>
                    <a:lnTo>
                      <a:pt x="58" y="268"/>
                    </a:lnTo>
                    <a:lnTo>
                      <a:pt x="73" y="328"/>
                    </a:lnTo>
                    <a:lnTo>
                      <a:pt x="85" y="349"/>
                    </a:lnTo>
                    <a:lnTo>
                      <a:pt x="266" y="338"/>
                    </a:lnTo>
                    <a:lnTo>
                      <a:pt x="267" y="352"/>
                    </a:lnTo>
                    <a:lnTo>
                      <a:pt x="279" y="353"/>
                    </a:lnTo>
                    <a:lnTo>
                      <a:pt x="275" y="324"/>
                    </a:lnTo>
                    <a:lnTo>
                      <a:pt x="281" y="316"/>
                    </a:lnTo>
                    <a:lnTo>
                      <a:pt x="307" y="321"/>
                    </a:lnTo>
                    <a:lnTo>
                      <a:pt x="313" y="300"/>
                    </a:lnTo>
                    <a:lnTo>
                      <a:pt x="307" y="298"/>
                    </a:lnTo>
                    <a:lnTo>
                      <a:pt x="313" y="294"/>
                    </a:lnTo>
                    <a:lnTo>
                      <a:pt x="304" y="289"/>
                    </a:lnTo>
                    <a:lnTo>
                      <a:pt x="310" y="282"/>
                    </a:lnTo>
                    <a:lnTo>
                      <a:pt x="309" y="271"/>
                    </a:lnTo>
                    <a:lnTo>
                      <a:pt x="321" y="264"/>
                    </a:lnTo>
                    <a:lnTo>
                      <a:pt x="315" y="253"/>
                    </a:lnTo>
                    <a:lnTo>
                      <a:pt x="321" y="249"/>
                    </a:lnTo>
                    <a:lnTo>
                      <a:pt x="325" y="241"/>
                    </a:lnTo>
                    <a:lnTo>
                      <a:pt x="321" y="239"/>
                    </a:lnTo>
                    <a:lnTo>
                      <a:pt x="328" y="230"/>
                    </a:lnTo>
                    <a:lnTo>
                      <a:pt x="324" y="224"/>
                    </a:lnTo>
                    <a:lnTo>
                      <a:pt x="331" y="224"/>
                    </a:lnTo>
                    <a:lnTo>
                      <a:pt x="339" y="213"/>
                    </a:lnTo>
                    <a:lnTo>
                      <a:pt x="337" y="210"/>
                    </a:lnTo>
                    <a:lnTo>
                      <a:pt x="325" y="209"/>
                    </a:lnTo>
                    <a:lnTo>
                      <a:pt x="316" y="198"/>
                    </a:lnTo>
                    <a:lnTo>
                      <a:pt x="303" y="174"/>
                    </a:lnTo>
                    <a:lnTo>
                      <a:pt x="297" y="170"/>
                    </a:lnTo>
                    <a:lnTo>
                      <a:pt x="281" y="139"/>
                    </a:lnTo>
                    <a:lnTo>
                      <a:pt x="260" y="125"/>
                    </a:lnTo>
                    <a:lnTo>
                      <a:pt x="245" y="103"/>
                    </a:lnTo>
                    <a:lnTo>
                      <a:pt x="204" y="76"/>
                    </a:lnTo>
                    <a:lnTo>
                      <a:pt x="188" y="52"/>
                    </a:lnTo>
                    <a:lnTo>
                      <a:pt x="146" y="24"/>
                    </a:lnTo>
                    <a:lnTo>
                      <a:pt x="160" y="0"/>
                    </a:lnTo>
                    <a:lnTo>
                      <a:pt x="82" y="7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98BE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83" name="Freeform 53"/>
              <p:cNvSpPr>
                <a:spLocks/>
              </p:cNvSpPr>
              <p:nvPr/>
            </p:nvSpPr>
            <p:spPr bwMode="auto">
              <a:xfrm>
                <a:off x="3281" y="2109"/>
                <a:ext cx="325" cy="316"/>
              </a:xfrm>
              <a:custGeom>
                <a:avLst/>
                <a:gdLst>
                  <a:gd name="T0" fmla="*/ 0 w 339"/>
                  <a:gd name="T1" fmla="*/ 4 h 353"/>
                  <a:gd name="T2" fmla="*/ 12 w 339"/>
                  <a:gd name="T3" fmla="*/ 6 h 353"/>
                  <a:gd name="T4" fmla="*/ 18 w 339"/>
                  <a:gd name="T5" fmla="*/ 8 h 353"/>
                  <a:gd name="T6" fmla="*/ 20 w 339"/>
                  <a:gd name="T7" fmla="*/ 9 h 353"/>
                  <a:gd name="T8" fmla="*/ 18 w 339"/>
                  <a:gd name="T9" fmla="*/ 9 h 353"/>
                  <a:gd name="T10" fmla="*/ 17 w 339"/>
                  <a:gd name="T11" fmla="*/ 10 h 353"/>
                  <a:gd name="T12" fmla="*/ 22 w 339"/>
                  <a:gd name="T13" fmla="*/ 12 h 353"/>
                  <a:gd name="T14" fmla="*/ 26 w 339"/>
                  <a:gd name="T15" fmla="*/ 12 h 353"/>
                  <a:gd name="T16" fmla="*/ 75 w 339"/>
                  <a:gd name="T17" fmla="*/ 12 h 353"/>
                  <a:gd name="T18" fmla="*/ 75 w 339"/>
                  <a:gd name="T19" fmla="*/ 12 h 353"/>
                  <a:gd name="T20" fmla="*/ 78 w 339"/>
                  <a:gd name="T21" fmla="*/ 12 h 353"/>
                  <a:gd name="T22" fmla="*/ 78 w 339"/>
                  <a:gd name="T23" fmla="*/ 12 h 353"/>
                  <a:gd name="T24" fmla="*/ 79 w 339"/>
                  <a:gd name="T25" fmla="*/ 11 h 353"/>
                  <a:gd name="T26" fmla="*/ 87 w 339"/>
                  <a:gd name="T27" fmla="*/ 12 h 353"/>
                  <a:gd name="T28" fmla="*/ 88 w 339"/>
                  <a:gd name="T29" fmla="*/ 11 h 353"/>
                  <a:gd name="T30" fmla="*/ 87 w 339"/>
                  <a:gd name="T31" fmla="*/ 11 h 353"/>
                  <a:gd name="T32" fmla="*/ 88 w 339"/>
                  <a:gd name="T33" fmla="*/ 11 h 353"/>
                  <a:gd name="T34" fmla="*/ 84 w 339"/>
                  <a:gd name="T35" fmla="*/ 11 h 353"/>
                  <a:gd name="T36" fmla="*/ 88 w 339"/>
                  <a:gd name="T37" fmla="*/ 10 h 353"/>
                  <a:gd name="T38" fmla="*/ 88 w 339"/>
                  <a:gd name="T39" fmla="*/ 10 h 353"/>
                  <a:gd name="T40" fmla="*/ 92 w 339"/>
                  <a:gd name="T41" fmla="*/ 10 h 353"/>
                  <a:gd name="T42" fmla="*/ 88 w 339"/>
                  <a:gd name="T43" fmla="*/ 9 h 353"/>
                  <a:gd name="T44" fmla="*/ 92 w 339"/>
                  <a:gd name="T45" fmla="*/ 9 h 353"/>
                  <a:gd name="T46" fmla="*/ 92 w 339"/>
                  <a:gd name="T47" fmla="*/ 9 h 353"/>
                  <a:gd name="T48" fmla="*/ 92 w 339"/>
                  <a:gd name="T49" fmla="*/ 9 h 353"/>
                  <a:gd name="T50" fmla="*/ 92 w 339"/>
                  <a:gd name="T51" fmla="*/ 9 h 353"/>
                  <a:gd name="T52" fmla="*/ 92 w 339"/>
                  <a:gd name="T53" fmla="*/ 8 h 353"/>
                  <a:gd name="T54" fmla="*/ 92 w 339"/>
                  <a:gd name="T55" fmla="*/ 8 h 353"/>
                  <a:gd name="T56" fmla="*/ 96 w 339"/>
                  <a:gd name="T57" fmla="*/ 8 h 353"/>
                  <a:gd name="T58" fmla="*/ 96 w 339"/>
                  <a:gd name="T59" fmla="*/ 8 h 353"/>
                  <a:gd name="T60" fmla="*/ 92 w 339"/>
                  <a:gd name="T61" fmla="*/ 8 h 353"/>
                  <a:gd name="T62" fmla="*/ 88 w 339"/>
                  <a:gd name="T63" fmla="*/ 7 h 353"/>
                  <a:gd name="T64" fmla="*/ 84 w 339"/>
                  <a:gd name="T65" fmla="*/ 6 h 353"/>
                  <a:gd name="T66" fmla="*/ 84 w 339"/>
                  <a:gd name="T67" fmla="*/ 6 h 353"/>
                  <a:gd name="T68" fmla="*/ 79 w 339"/>
                  <a:gd name="T69" fmla="*/ 4 h 353"/>
                  <a:gd name="T70" fmla="*/ 75 w 339"/>
                  <a:gd name="T71" fmla="*/ 4 h 353"/>
                  <a:gd name="T72" fmla="*/ 69 w 339"/>
                  <a:gd name="T73" fmla="*/ 4 h 353"/>
                  <a:gd name="T74" fmla="*/ 58 w 339"/>
                  <a:gd name="T75" fmla="*/ 4 h 353"/>
                  <a:gd name="T76" fmla="*/ 54 w 339"/>
                  <a:gd name="T77" fmla="*/ 4 h 353"/>
                  <a:gd name="T78" fmla="*/ 42 w 339"/>
                  <a:gd name="T79" fmla="*/ 4 h 353"/>
                  <a:gd name="T80" fmla="*/ 46 w 339"/>
                  <a:gd name="T81" fmla="*/ 0 h 353"/>
                  <a:gd name="T82" fmla="*/ 25 w 339"/>
                  <a:gd name="T83" fmla="*/ 4 h 353"/>
                  <a:gd name="T84" fmla="*/ 0 w 339"/>
                  <a:gd name="T85" fmla="*/ 4 h 353"/>
                  <a:gd name="T86" fmla="*/ 0 w 339"/>
                  <a:gd name="T87" fmla="*/ 4 h 353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39"/>
                  <a:gd name="T133" fmla="*/ 0 h 353"/>
                  <a:gd name="T134" fmla="*/ 339 w 339"/>
                  <a:gd name="T135" fmla="*/ 353 h 353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39" h="353">
                    <a:moveTo>
                      <a:pt x="0" y="19"/>
                    </a:moveTo>
                    <a:lnTo>
                      <a:pt x="45" y="182"/>
                    </a:lnTo>
                    <a:lnTo>
                      <a:pt x="61" y="210"/>
                    </a:lnTo>
                    <a:lnTo>
                      <a:pt x="67" y="231"/>
                    </a:lnTo>
                    <a:lnTo>
                      <a:pt x="60" y="244"/>
                    </a:lnTo>
                    <a:lnTo>
                      <a:pt x="58" y="268"/>
                    </a:lnTo>
                    <a:lnTo>
                      <a:pt x="73" y="328"/>
                    </a:lnTo>
                    <a:lnTo>
                      <a:pt x="85" y="349"/>
                    </a:lnTo>
                    <a:lnTo>
                      <a:pt x="266" y="338"/>
                    </a:lnTo>
                    <a:lnTo>
                      <a:pt x="267" y="352"/>
                    </a:lnTo>
                    <a:lnTo>
                      <a:pt x="279" y="353"/>
                    </a:lnTo>
                    <a:lnTo>
                      <a:pt x="275" y="324"/>
                    </a:lnTo>
                    <a:lnTo>
                      <a:pt x="281" y="316"/>
                    </a:lnTo>
                    <a:lnTo>
                      <a:pt x="307" y="321"/>
                    </a:lnTo>
                    <a:lnTo>
                      <a:pt x="313" y="300"/>
                    </a:lnTo>
                    <a:lnTo>
                      <a:pt x="307" y="298"/>
                    </a:lnTo>
                    <a:lnTo>
                      <a:pt x="313" y="294"/>
                    </a:lnTo>
                    <a:lnTo>
                      <a:pt x="304" y="289"/>
                    </a:lnTo>
                    <a:lnTo>
                      <a:pt x="310" y="282"/>
                    </a:lnTo>
                    <a:lnTo>
                      <a:pt x="309" y="271"/>
                    </a:lnTo>
                    <a:lnTo>
                      <a:pt x="321" y="264"/>
                    </a:lnTo>
                    <a:lnTo>
                      <a:pt x="315" y="253"/>
                    </a:lnTo>
                    <a:lnTo>
                      <a:pt x="321" y="249"/>
                    </a:lnTo>
                    <a:lnTo>
                      <a:pt x="325" y="241"/>
                    </a:lnTo>
                    <a:lnTo>
                      <a:pt x="321" y="239"/>
                    </a:lnTo>
                    <a:lnTo>
                      <a:pt x="328" y="230"/>
                    </a:lnTo>
                    <a:lnTo>
                      <a:pt x="324" y="224"/>
                    </a:lnTo>
                    <a:lnTo>
                      <a:pt x="331" y="224"/>
                    </a:lnTo>
                    <a:lnTo>
                      <a:pt x="339" y="213"/>
                    </a:lnTo>
                    <a:lnTo>
                      <a:pt x="337" y="210"/>
                    </a:lnTo>
                    <a:lnTo>
                      <a:pt x="325" y="209"/>
                    </a:lnTo>
                    <a:lnTo>
                      <a:pt x="316" y="198"/>
                    </a:lnTo>
                    <a:lnTo>
                      <a:pt x="303" y="174"/>
                    </a:lnTo>
                    <a:lnTo>
                      <a:pt x="297" y="170"/>
                    </a:lnTo>
                    <a:lnTo>
                      <a:pt x="281" y="139"/>
                    </a:lnTo>
                    <a:lnTo>
                      <a:pt x="260" y="125"/>
                    </a:lnTo>
                    <a:lnTo>
                      <a:pt x="245" y="103"/>
                    </a:lnTo>
                    <a:lnTo>
                      <a:pt x="204" y="76"/>
                    </a:lnTo>
                    <a:lnTo>
                      <a:pt x="188" y="52"/>
                    </a:lnTo>
                    <a:lnTo>
                      <a:pt x="146" y="24"/>
                    </a:lnTo>
                    <a:lnTo>
                      <a:pt x="160" y="0"/>
                    </a:lnTo>
                    <a:lnTo>
                      <a:pt x="82" y="7"/>
                    </a:lnTo>
                    <a:lnTo>
                      <a:pt x="0" y="19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84" name="Freeform 54"/>
              <p:cNvSpPr>
                <a:spLocks/>
              </p:cNvSpPr>
              <p:nvPr/>
            </p:nvSpPr>
            <p:spPr bwMode="auto">
              <a:xfrm>
                <a:off x="3115" y="1641"/>
                <a:ext cx="184" cy="298"/>
              </a:xfrm>
              <a:custGeom>
                <a:avLst/>
                <a:gdLst>
                  <a:gd name="T0" fmla="*/ 0 w 194"/>
                  <a:gd name="T1" fmla="*/ 13 h 332"/>
                  <a:gd name="T2" fmla="*/ 4 w 194"/>
                  <a:gd name="T3" fmla="*/ 13 h 332"/>
                  <a:gd name="T4" fmla="*/ 9 w 194"/>
                  <a:gd name="T5" fmla="*/ 13 h 332"/>
                  <a:gd name="T6" fmla="*/ 9 w 194"/>
                  <a:gd name="T7" fmla="*/ 13 h 332"/>
                  <a:gd name="T8" fmla="*/ 9 w 194"/>
                  <a:gd name="T9" fmla="*/ 13 h 332"/>
                  <a:gd name="T10" fmla="*/ 17 w 194"/>
                  <a:gd name="T11" fmla="*/ 12 h 332"/>
                  <a:gd name="T12" fmla="*/ 19 w 194"/>
                  <a:gd name="T13" fmla="*/ 13 h 332"/>
                  <a:gd name="T14" fmla="*/ 21 w 194"/>
                  <a:gd name="T15" fmla="*/ 12 h 332"/>
                  <a:gd name="T16" fmla="*/ 23 w 194"/>
                  <a:gd name="T17" fmla="*/ 12 h 332"/>
                  <a:gd name="T18" fmla="*/ 27 w 194"/>
                  <a:gd name="T19" fmla="*/ 12 h 332"/>
                  <a:gd name="T20" fmla="*/ 27 w 194"/>
                  <a:gd name="T21" fmla="*/ 12 h 332"/>
                  <a:gd name="T22" fmla="*/ 32 w 194"/>
                  <a:gd name="T23" fmla="*/ 11 h 332"/>
                  <a:gd name="T24" fmla="*/ 34 w 194"/>
                  <a:gd name="T25" fmla="*/ 10 h 332"/>
                  <a:gd name="T26" fmla="*/ 36 w 194"/>
                  <a:gd name="T27" fmla="*/ 10 h 332"/>
                  <a:gd name="T28" fmla="*/ 40 w 194"/>
                  <a:gd name="T29" fmla="*/ 10 h 332"/>
                  <a:gd name="T30" fmla="*/ 38 w 194"/>
                  <a:gd name="T31" fmla="*/ 9 h 332"/>
                  <a:gd name="T32" fmla="*/ 40 w 194"/>
                  <a:gd name="T33" fmla="*/ 9 h 332"/>
                  <a:gd name="T34" fmla="*/ 34 w 194"/>
                  <a:gd name="T35" fmla="*/ 3 h 332"/>
                  <a:gd name="T36" fmla="*/ 34 w 194"/>
                  <a:gd name="T37" fmla="*/ 0 h 332"/>
                  <a:gd name="T38" fmla="*/ 9 w 194"/>
                  <a:gd name="T39" fmla="*/ 4 h 332"/>
                  <a:gd name="T40" fmla="*/ 9 w 194"/>
                  <a:gd name="T41" fmla="*/ 4 h 332"/>
                  <a:gd name="T42" fmla="*/ 9 w 194"/>
                  <a:gd name="T43" fmla="*/ 4 h 332"/>
                  <a:gd name="T44" fmla="*/ 9 w 194"/>
                  <a:gd name="T45" fmla="*/ 8 h 332"/>
                  <a:gd name="T46" fmla="*/ 9 w 194"/>
                  <a:gd name="T47" fmla="*/ 9 h 332"/>
                  <a:gd name="T48" fmla="*/ 9 w 194"/>
                  <a:gd name="T49" fmla="*/ 10 h 332"/>
                  <a:gd name="T50" fmla="*/ 9 w 194"/>
                  <a:gd name="T51" fmla="*/ 11 h 332"/>
                  <a:gd name="T52" fmla="*/ 4 w 194"/>
                  <a:gd name="T53" fmla="*/ 12 h 332"/>
                  <a:gd name="T54" fmla="*/ 0 w 194"/>
                  <a:gd name="T55" fmla="*/ 13 h 33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94"/>
                  <a:gd name="T85" fmla="*/ 0 h 332"/>
                  <a:gd name="T86" fmla="*/ 194 w 194"/>
                  <a:gd name="T87" fmla="*/ 332 h 332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94" h="332">
                    <a:moveTo>
                      <a:pt x="0" y="326"/>
                    </a:moveTo>
                    <a:lnTo>
                      <a:pt x="4" y="332"/>
                    </a:lnTo>
                    <a:lnTo>
                      <a:pt x="10" y="324"/>
                    </a:lnTo>
                    <a:lnTo>
                      <a:pt x="39" y="318"/>
                    </a:lnTo>
                    <a:lnTo>
                      <a:pt x="48" y="321"/>
                    </a:lnTo>
                    <a:lnTo>
                      <a:pt x="77" y="311"/>
                    </a:lnTo>
                    <a:lnTo>
                      <a:pt x="88" y="320"/>
                    </a:lnTo>
                    <a:lnTo>
                      <a:pt x="98" y="297"/>
                    </a:lnTo>
                    <a:lnTo>
                      <a:pt x="107" y="293"/>
                    </a:lnTo>
                    <a:lnTo>
                      <a:pt x="131" y="303"/>
                    </a:lnTo>
                    <a:lnTo>
                      <a:pt x="133" y="290"/>
                    </a:lnTo>
                    <a:lnTo>
                      <a:pt x="157" y="260"/>
                    </a:lnTo>
                    <a:lnTo>
                      <a:pt x="162" y="242"/>
                    </a:lnTo>
                    <a:lnTo>
                      <a:pt x="170" y="245"/>
                    </a:lnTo>
                    <a:lnTo>
                      <a:pt x="194" y="229"/>
                    </a:lnTo>
                    <a:lnTo>
                      <a:pt x="186" y="217"/>
                    </a:lnTo>
                    <a:lnTo>
                      <a:pt x="191" y="209"/>
                    </a:lnTo>
                    <a:lnTo>
                      <a:pt x="167" y="3"/>
                    </a:lnTo>
                    <a:lnTo>
                      <a:pt x="165" y="0"/>
                    </a:lnTo>
                    <a:lnTo>
                      <a:pt x="49" y="12"/>
                    </a:lnTo>
                    <a:lnTo>
                      <a:pt x="27" y="26"/>
                    </a:lnTo>
                    <a:lnTo>
                      <a:pt x="9" y="18"/>
                    </a:lnTo>
                    <a:lnTo>
                      <a:pt x="22" y="187"/>
                    </a:lnTo>
                    <a:lnTo>
                      <a:pt x="19" y="221"/>
                    </a:lnTo>
                    <a:lnTo>
                      <a:pt x="27" y="242"/>
                    </a:lnTo>
                    <a:lnTo>
                      <a:pt x="16" y="281"/>
                    </a:lnTo>
                    <a:lnTo>
                      <a:pt x="4" y="297"/>
                    </a:lnTo>
                    <a:lnTo>
                      <a:pt x="0" y="326"/>
                    </a:lnTo>
                    <a:close/>
                  </a:path>
                </a:pathLst>
              </a:custGeom>
              <a:solidFill>
                <a:srgbClr val="98BE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85" name="Freeform 55"/>
              <p:cNvSpPr>
                <a:spLocks/>
              </p:cNvSpPr>
              <p:nvPr/>
            </p:nvSpPr>
            <p:spPr bwMode="auto">
              <a:xfrm>
                <a:off x="3115" y="1641"/>
                <a:ext cx="184" cy="298"/>
              </a:xfrm>
              <a:custGeom>
                <a:avLst/>
                <a:gdLst>
                  <a:gd name="T0" fmla="*/ 0 w 194"/>
                  <a:gd name="T1" fmla="*/ 13 h 332"/>
                  <a:gd name="T2" fmla="*/ 4 w 194"/>
                  <a:gd name="T3" fmla="*/ 13 h 332"/>
                  <a:gd name="T4" fmla="*/ 9 w 194"/>
                  <a:gd name="T5" fmla="*/ 13 h 332"/>
                  <a:gd name="T6" fmla="*/ 9 w 194"/>
                  <a:gd name="T7" fmla="*/ 13 h 332"/>
                  <a:gd name="T8" fmla="*/ 9 w 194"/>
                  <a:gd name="T9" fmla="*/ 13 h 332"/>
                  <a:gd name="T10" fmla="*/ 17 w 194"/>
                  <a:gd name="T11" fmla="*/ 12 h 332"/>
                  <a:gd name="T12" fmla="*/ 19 w 194"/>
                  <a:gd name="T13" fmla="*/ 13 h 332"/>
                  <a:gd name="T14" fmla="*/ 21 w 194"/>
                  <a:gd name="T15" fmla="*/ 12 h 332"/>
                  <a:gd name="T16" fmla="*/ 23 w 194"/>
                  <a:gd name="T17" fmla="*/ 12 h 332"/>
                  <a:gd name="T18" fmla="*/ 27 w 194"/>
                  <a:gd name="T19" fmla="*/ 12 h 332"/>
                  <a:gd name="T20" fmla="*/ 27 w 194"/>
                  <a:gd name="T21" fmla="*/ 12 h 332"/>
                  <a:gd name="T22" fmla="*/ 32 w 194"/>
                  <a:gd name="T23" fmla="*/ 11 h 332"/>
                  <a:gd name="T24" fmla="*/ 34 w 194"/>
                  <a:gd name="T25" fmla="*/ 10 h 332"/>
                  <a:gd name="T26" fmla="*/ 36 w 194"/>
                  <a:gd name="T27" fmla="*/ 10 h 332"/>
                  <a:gd name="T28" fmla="*/ 40 w 194"/>
                  <a:gd name="T29" fmla="*/ 10 h 332"/>
                  <a:gd name="T30" fmla="*/ 38 w 194"/>
                  <a:gd name="T31" fmla="*/ 9 h 332"/>
                  <a:gd name="T32" fmla="*/ 40 w 194"/>
                  <a:gd name="T33" fmla="*/ 9 h 332"/>
                  <a:gd name="T34" fmla="*/ 34 w 194"/>
                  <a:gd name="T35" fmla="*/ 3 h 332"/>
                  <a:gd name="T36" fmla="*/ 34 w 194"/>
                  <a:gd name="T37" fmla="*/ 0 h 332"/>
                  <a:gd name="T38" fmla="*/ 9 w 194"/>
                  <a:gd name="T39" fmla="*/ 4 h 332"/>
                  <a:gd name="T40" fmla="*/ 9 w 194"/>
                  <a:gd name="T41" fmla="*/ 4 h 332"/>
                  <a:gd name="T42" fmla="*/ 9 w 194"/>
                  <a:gd name="T43" fmla="*/ 4 h 332"/>
                  <a:gd name="T44" fmla="*/ 9 w 194"/>
                  <a:gd name="T45" fmla="*/ 8 h 332"/>
                  <a:gd name="T46" fmla="*/ 9 w 194"/>
                  <a:gd name="T47" fmla="*/ 9 h 332"/>
                  <a:gd name="T48" fmla="*/ 9 w 194"/>
                  <a:gd name="T49" fmla="*/ 10 h 332"/>
                  <a:gd name="T50" fmla="*/ 9 w 194"/>
                  <a:gd name="T51" fmla="*/ 11 h 332"/>
                  <a:gd name="T52" fmla="*/ 4 w 194"/>
                  <a:gd name="T53" fmla="*/ 12 h 332"/>
                  <a:gd name="T54" fmla="*/ 0 w 194"/>
                  <a:gd name="T55" fmla="*/ 13 h 332"/>
                  <a:gd name="T56" fmla="*/ 0 w 194"/>
                  <a:gd name="T57" fmla="*/ 13 h 33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194"/>
                  <a:gd name="T88" fmla="*/ 0 h 332"/>
                  <a:gd name="T89" fmla="*/ 194 w 194"/>
                  <a:gd name="T90" fmla="*/ 332 h 332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194" h="332">
                    <a:moveTo>
                      <a:pt x="0" y="326"/>
                    </a:moveTo>
                    <a:lnTo>
                      <a:pt x="4" y="332"/>
                    </a:lnTo>
                    <a:lnTo>
                      <a:pt x="10" y="324"/>
                    </a:lnTo>
                    <a:lnTo>
                      <a:pt x="39" y="318"/>
                    </a:lnTo>
                    <a:lnTo>
                      <a:pt x="48" y="321"/>
                    </a:lnTo>
                    <a:lnTo>
                      <a:pt x="77" y="311"/>
                    </a:lnTo>
                    <a:lnTo>
                      <a:pt x="88" y="320"/>
                    </a:lnTo>
                    <a:lnTo>
                      <a:pt x="98" y="297"/>
                    </a:lnTo>
                    <a:lnTo>
                      <a:pt x="107" y="293"/>
                    </a:lnTo>
                    <a:lnTo>
                      <a:pt x="131" y="303"/>
                    </a:lnTo>
                    <a:lnTo>
                      <a:pt x="133" y="290"/>
                    </a:lnTo>
                    <a:lnTo>
                      <a:pt x="157" y="260"/>
                    </a:lnTo>
                    <a:lnTo>
                      <a:pt x="162" y="242"/>
                    </a:lnTo>
                    <a:lnTo>
                      <a:pt x="170" y="245"/>
                    </a:lnTo>
                    <a:lnTo>
                      <a:pt x="194" y="229"/>
                    </a:lnTo>
                    <a:lnTo>
                      <a:pt x="186" y="217"/>
                    </a:lnTo>
                    <a:lnTo>
                      <a:pt x="191" y="209"/>
                    </a:lnTo>
                    <a:lnTo>
                      <a:pt x="167" y="3"/>
                    </a:lnTo>
                    <a:lnTo>
                      <a:pt x="165" y="0"/>
                    </a:lnTo>
                    <a:lnTo>
                      <a:pt x="49" y="12"/>
                    </a:lnTo>
                    <a:lnTo>
                      <a:pt x="27" y="26"/>
                    </a:lnTo>
                    <a:lnTo>
                      <a:pt x="9" y="18"/>
                    </a:lnTo>
                    <a:lnTo>
                      <a:pt x="22" y="187"/>
                    </a:lnTo>
                    <a:lnTo>
                      <a:pt x="19" y="221"/>
                    </a:lnTo>
                    <a:lnTo>
                      <a:pt x="27" y="242"/>
                    </a:lnTo>
                    <a:lnTo>
                      <a:pt x="16" y="281"/>
                    </a:lnTo>
                    <a:lnTo>
                      <a:pt x="4" y="297"/>
                    </a:lnTo>
                    <a:lnTo>
                      <a:pt x="0" y="326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86" name="Freeform 56"/>
              <p:cNvSpPr>
                <a:spLocks/>
              </p:cNvSpPr>
              <p:nvPr/>
            </p:nvSpPr>
            <p:spPr bwMode="auto">
              <a:xfrm>
                <a:off x="2618" y="1546"/>
                <a:ext cx="357" cy="221"/>
              </a:xfrm>
              <a:custGeom>
                <a:avLst/>
                <a:gdLst>
                  <a:gd name="T0" fmla="*/ 0 w 373"/>
                  <a:gd name="T1" fmla="*/ 4 h 248"/>
                  <a:gd name="T2" fmla="*/ 0 w 373"/>
                  <a:gd name="T3" fmla="*/ 4 h 248"/>
                  <a:gd name="T4" fmla="*/ 6 w 373"/>
                  <a:gd name="T5" fmla="*/ 4 h 248"/>
                  <a:gd name="T6" fmla="*/ 1 w 373"/>
                  <a:gd name="T7" fmla="*/ 4 h 248"/>
                  <a:gd name="T8" fmla="*/ 6 w 373"/>
                  <a:gd name="T9" fmla="*/ 4 h 248"/>
                  <a:gd name="T10" fmla="*/ 11 w 373"/>
                  <a:gd name="T11" fmla="*/ 4 h 248"/>
                  <a:gd name="T12" fmla="*/ 11 w 373"/>
                  <a:gd name="T13" fmla="*/ 4 h 248"/>
                  <a:gd name="T14" fmla="*/ 11 w 373"/>
                  <a:gd name="T15" fmla="*/ 5 h 248"/>
                  <a:gd name="T16" fmla="*/ 11 w 373"/>
                  <a:gd name="T17" fmla="*/ 6 h 248"/>
                  <a:gd name="T18" fmla="*/ 11 w 373"/>
                  <a:gd name="T19" fmla="*/ 7 h 248"/>
                  <a:gd name="T20" fmla="*/ 11 w 373"/>
                  <a:gd name="T21" fmla="*/ 7 h 248"/>
                  <a:gd name="T22" fmla="*/ 77 w 373"/>
                  <a:gd name="T23" fmla="*/ 7 h 248"/>
                  <a:gd name="T24" fmla="*/ 82 w 373"/>
                  <a:gd name="T25" fmla="*/ 8 h 248"/>
                  <a:gd name="T26" fmla="*/ 86 w 373"/>
                  <a:gd name="T27" fmla="*/ 7 h 248"/>
                  <a:gd name="T28" fmla="*/ 89 w 373"/>
                  <a:gd name="T29" fmla="*/ 6 h 248"/>
                  <a:gd name="T30" fmla="*/ 87 w 373"/>
                  <a:gd name="T31" fmla="*/ 5 h 248"/>
                  <a:gd name="T32" fmla="*/ 98 w 373"/>
                  <a:gd name="T33" fmla="*/ 4 h 248"/>
                  <a:gd name="T34" fmla="*/ 100 w 373"/>
                  <a:gd name="T35" fmla="*/ 4 h 248"/>
                  <a:gd name="T36" fmla="*/ 100 w 373"/>
                  <a:gd name="T37" fmla="*/ 4 h 248"/>
                  <a:gd name="T38" fmla="*/ 91 w 373"/>
                  <a:gd name="T39" fmla="*/ 4 h 248"/>
                  <a:gd name="T40" fmla="*/ 83 w 373"/>
                  <a:gd name="T41" fmla="*/ 4 h 248"/>
                  <a:gd name="T42" fmla="*/ 82 w 373"/>
                  <a:gd name="T43" fmla="*/ 0 h 248"/>
                  <a:gd name="T44" fmla="*/ 7 w 373"/>
                  <a:gd name="T45" fmla="*/ 4 h 248"/>
                  <a:gd name="T46" fmla="*/ 0 w 373"/>
                  <a:gd name="T47" fmla="*/ 4 h 24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373"/>
                  <a:gd name="T73" fmla="*/ 0 h 248"/>
                  <a:gd name="T74" fmla="*/ 373 w 373"/>
                  <a:gd name="T75" fmla="*/ 248 h 24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373" h="248">
                    <a:moveTo>
                      <a:pt x="0" y="4"/>
                    </a:moveTo>
                    <a:lnTo>
                      <a:pt x="0" y="24"/>
                    </a:lnTo>
                    <a:lnTo>
                      <a:pt x="6" y="39"/>
                    </a:lnTo>
                    <a:lnTo>
                      <a:pt x="1" y="51"/>
                    </a:lnTo>
                    <a:lnTo>
                      <a:pt x="6" y="85"/>
                    </a:lnTo>
                    <a:lnTo>
                      <a:pt x="24" y="134"/>
                    </a:lnTo>
                    <a:lnTo>
                      <a:pt x="24" y="149"/>
                    </a:lnTo>
                    <a:lnTo>
                      <a:pt x="35" y="173"/>
                    </a:lnTo>
                    <a:lnTo>
                      <a:pt x="41" y="210"/>
                    </a:lnTo>
                    <a:lnTo>
                      <a:pt x="38" y="222"/>
                    </a:lnTo>
                    <a:lnTo>
                      <a:pt x="44" y="234"/>
                    </a:lnTo>
                    <a:lnTo>
                      <a:pt x="286" y="228"/>
                    </a:lnTo>
                    <a:lnTo>
                      <a:pt x="306" y="248"/>
                    </a:lnTo>
                    <a:lnTo>
                      <a:pt x="321" y="221"/>
                    </a:lnTo>
                    <a:lnTo>
                      <a:pt x="330" y="191"/>
                    </a:lnTo>
                    <a:lnTo>
                      <a:pt x="322" y="170"/>
                    </a:lnTo>
                    <a:lnTo>
                      <a:pt x="364" y="137"/>
                    </a:lnTo>
                    <a:lnTo>
                      <a:pt x="373" y="121"/>
                    </a:lnTo>
                    <a:lnTo>
                      <a:pt x="373" y="112"/>
                    </a:lnTo>
                    <a:lnTo>
                      <a:pt x="340" y="76"/>
                    </a:lnTo>
                    <a:lnTo>
                      <a:pt x="310" y="39"/>
                    </a:lnTo>
                    <a:lnTo>
                      <a:pt x="306" y="0"/>
                    </a:lnTo>
                    <a:lnTo>
                      <a:pt x="7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87" name="Freeform 57"/>
              <p:cNvSpPr>
                <a:spLocks/>
              </p:cNvSpPr>
              <p:nvPr/>
            </p:nvSpPr>
            <p:spPr bwMode="auto">
              <a:xfrm>
                <a:off x="2618" y="1546"/>
                <a:ext cx="357" cy="221"/>
              </a:xfrm>
              <a:custGeom>
                <a:avLst/>
                <a:gdLst>
                  <a:gd name="T0" fmla="*/ 0 w 373"/>
                  <a:gd name="T1" fmla="*/ 4 h 248"/>
                  <a:gd name="T2" fmla="*/ 0 w 373"/>
                  <a:gd name="T3" fmla="*/ 4 h 248"/>
                  <a:gd name="T4" fmla="*/ 6 w 373"/>
                  <a:gd name="T5" fmla="*/ 4 h 248"/>
                  <a:gd name="T6" fmla="*/ 1 w 373"/>
                  <a:gd name="T7" fmla="*/ 4 h 248"/>
                  <a:gd name="T8" fmla="*/ 6 w 373"/>
                  <a:gd name="T9" fmla="*/ 4 h 248"/>
                  <a:gd name="T10" fmla="*/ 11 w 373"/>
                  <a:gd name="T11" fmla="*/ 4 h 248"/>
                  <a:gd name="T12" fmla="*/ 11 w 373"/>
                  <a:gd name="T13" fmla="*/ 4 h 248"/>
                  <a:gd name="T14" fmla="*/ 11 w 373"/>
                  <a:gd name="T15" fmla="*/ 5 h 248"/>
                  <a:gd name="T16" fmla="*/ 11 w 373"/>
                  <a:gd name="T17" fmla="*/ 6 h 248"/>
                  <a:gd name="T18" fmla="*/ 11 w 373"/>
                  <a:gd name="T19" fmla="*/ 7 h 248"/>
                  <a:gd name="T20" fmla="*/ 11 w 373"/>
                  <a:gd name="T21" fmla="*/ 7 h 248"/>
                  <a:gd name="T22" fmla="*/ 77 w 373"/>
                  <a:gd name="T23" fmla="*/ 7 h 248"/>
                  <a:gd name="T24" fmla="*/ 82 w 373"/>
                  <a:gd name="T25" fmla="*/ 8 h 248"/>
                  <a:gd name="T26" fmla="*/ 86 w 373"/>
                  <a:gd name="T27" fmla="*/ 7 h 248"/>
                  <a:gd name="T28" fmla="*/ 89 w 373"/>
                  <a:gd name="T29" fmla="*/ 6 h 248"/>
                  <a:gd name="T30" fmla="*/ 87 w 373"/>
                  <a:gd name="T31" fmla="*/ 5 h 248"/>
                  <a:gd name="T32" fmla="*/ 98 w 373"/>
                  <a:gd name="T33" fmla="*/ 4 h 248"/>
                  <a:gd name="T34" fmla="*/ 100 w 373"/>
                  <a:gd name="T35" fmla="*/ 4 h 248"/>
                  <a:gd name="T36" fmla="*/ 100 w 373"/>
                  <a:gd name="T37" fmla="*/ 4 h 248"/>
                  <a:gd name="T38" fmla="*/ 91 w 373"/>
                  <a:gd name="T39" fmla="*/ 4 h 248"/>
                  <a:gd name="T40" fmla="*/ 83 w 373"/>
                  <a:gd name="T41" fmla="*/ 4 h 248"/>
                  <a:gd name="T42" fmla="*/ 82 w 373"/>
                  <a:gd name="T43" fmla="*/ 0 h 248"/>
                  <a:gd name="T44" fmla="*/ 7 w 373"/>
                  <a:gd name="T45" fmla="*/ 4 h 248"/>
                  <a:gd name="T46" fmla="*/ 0 w 373"/>
                  <a:gd name="T47" fmla="*/ 4 h 248"/>
                  <a:gd name="T48" fmla="*/ 0 w 373"/>
                  <a:gd name="T49" fmla="*/ 4 h 24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373"/>
                  <a:gd name="T76" fmla="*/ 0 h 248"/>
                  <a:gd name="T77" fmla="*/ 373 w 373"/>
                  <a:gd name="T78" fmla="*/ 248 h 24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373" h="248">
                    <a:moveTo>
                      <a:pt x="0" y="4"/>
                    </a:moveTo>
                    <a:lnTo>
                      <a:pt x="0" y="24"/>
                    </a:lnTo>
                    <a:lnTo>
                      <a:pt x="6" y="39"/>
                    </a:lnTo>
                    <a:lnTo>
                      <a:pt x="1" y="51"/>
                    </a:lnTo>
                    <a:lnTo>
                      <a:pt x="6" y="85"/>
                    </a:lnTo>
                    <a:lnTo>
                      <a:pt x="24" y="134"/>
                    </a:lnTo>
                    <a:lnTo>
                      <a:pt x="24" y="149"/>
                    </a:lnTo>
                    <a:lnTo>
                      <a:pt x="35" y="173"/>
                    </a:lnTo>
                    <a:lnTo>
                      <a:pt x="41" y="210"/>
                    </a:lnTo>
                    <a:lnTo>
                      <a:pt x="38" y="222"/>
                    </a:lnTo>
                    <a:lnTo>
                      <a:pt x="44" y="234"/>
                    </a:lnTo>
                    <a:lnTo>
                      <a:pt x="286" y="228"/>
                    </a:lnTo>
                    <a:lnTo>
                      <a:pt x="306" y="248"/>
                    </a:lnTo>
                    <a:lnTo>
                      <a:pt x="321" y="221"/>
                    </a:lnTo>
                    <a:lnTo>
                      <a:pt x="330" y="191"/>
                    </a:lnTo>
                    <a:lnTo>
                      <a:pt x="322" y="170"/>
                    </a:lnTo>
                    <a:lnTo>
                      <a:pt x="364" y="137"/>
                    </a:lnTo>
                    <a:lnTo>
                      <a:pt x="373" y="121"/>
                    </a:lnTo>
                    <a:lnTo>
                      <a:pt x="373" y="112"/>
                    </a:lnTo>
                    <a:lnTo>
                      <a:pt x="340" y="76"/>
                    </a:lnTo>
                    <a:lnTo>
                      <a:pt x="310" y="39"/>
                    </a:lnTo>
                    <a:lnTo>
                      <a:pt x="306" y="0"/>
                    </a:lnTo>
                    <a:lnTo>
                      <a:pt x="7" y="4"/>
                    </a:lnTo>
                    <a:lnTo>
                      <a:pt x="0" y="4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88" name="Freeform 58"/>
              <p:cNvSpPr>
                <a:spLocks/>
              </p:cNvSpPr>
              <p:nvPr/>
            </p:nvSpPr>
            <p:spPr bwMode="auto">
              <a:xfrm>
                <a:off x="2284" y="1787"/>
                <a:ext cx="446" cy="223"/>
              </a:xfrm>
              <a:custGeom>
                <a:avLst/>
                <a:gdLst>
                  <a:gd name="T0" fmla="*/ 0 w 466"/>
                  <a:gd name="T1" fmla="*/ 8 h 250"/>
                  <a:gd name="T2" fmla="*/ 11 w 466"/>
                  <a:gd name="T3" fmla="*/ 0 h 250"/>
                  <a:gd name="T4" fmla="*/ 52 w 466"/>
                  <a:gd name="T5" fmla="*/ 4 h 250"/>
                  <a:gd name="T6" fmla="*/ 113 w 466"/>
                  <a:gd name="T7" fmla="*/ 4 h 250"/>
                  <a:gd name="T8" fmla="*/ 117 w 466"/>
                  <a:gd name="T9" fmla="*/ 4 h 250"/>
                  <a:gd name="T10" fmla="*/ 118 w 466"/>
                  <a:gd name="T11" fmla="*/ 4 h 250"/>
                  <a:gd name="T12" fmla="*/ 120 w 466"/>
                  <a:gd name="T13" fmla="*/ 4 h 250"/>
                  <a:gd name="T14" fmla="*/ 121 w 466"/>
                  <a:gd name="T15" fmla="*/ 4 h 250"/>
                  <a:gd name="T16" fmla="*/ 118 w 466"/>
                  <a:gd name="T17" fmla="*/ 4 h 250"/>
                  <a:gd name="T18" fmla="*/ 117 w 466"/>
                  <a:gd name="T19" fmla="*/ 4 h 250"/>
                  <a:gd name="T20" fmla="*/ 122 w 466"/>
                  <a:gd name="T21" fmla="*/ 4 h 250"/>
                  <a:gd name="T22" fmla="*/ 125 w 466"/>
                  <a:gd name="T23" fmla="*/ 4 h 250"/>
                  <a:gd name="T24" fmla="*/ 125 w 466"/>
                  <a:gd name="T25" fmla="*/ 9 h 250"/>
                  <a:gd name="T26" fmla="*/ 72 w 466"/>
                  <a:gd name="T27" fmla="*/ 9 h 250"/>
                  <a:gd name="T28" fmla="*/ 0 w 466"/>
                  <a:gd name="T29" fmla="*/ 8 h 25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66"/>
                  <a:gd name="T46" fmla="*/ 0 h 250"/>
                  <a:gd name="T47" fmla="*/ 466 w 466"/>
                  <a:gd name="T48" fmla="*/ 250 h 25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66" h="250">
                    <a:moveTo>
                      <a:pt x="0" y="238"/>
                    </a:moveTo>
                    <a:lnTo>
                      <a:pt x="18" y="0"/>
                    </a:lnTo>
                    <a:lnTo>
                      <a:pt x="190" y="10"/>
                    </a:lnTo>
                    <a:lnTo>
                      <a:pt x="420" y="12"/>
                    </a:lnTo>
                    <a:lnTo>
                      <a:pt x="433" y="23"/>
                    </a:lnTo>
                    <a:lnTo>
                      <a:pt x="441" y="20"/>
                    </a:lnTo>
                    <a:lnTo>
                      <a:pt x="447" y="26"/>
                    </a:lnTo>
                    <a:lnTo>
                      <a:pt x="448" y="32"/>
                    </a:lnTo>
                    <a:lnTo>
                      <a:pt x="442" y="34"/>
                    </a:lnTo>
                    <a:lnTo>
                      <a:pt x="433" y="50"/>
                    </a:lnTo>
                    <a:lnTo>
                      <a:pt x="453" y="76"/>
                    </a:lnTo>
                    <a:lnTo>
                      <a:pt x="466" y="80"/>
                    </a:lnTo>
                    <a:lnTo>
                      <a:pt x="465" y="250"/>
                    </a:lnTo>
                    <a:lnTo>
                      <a:pt x="266" y="250"/>
                    </a:lnTo>
                    <a:lnTo>
                      <a:pt x="0" y="238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89" name="Freeform 59"/>
              <p:cNvSpPr>
                <a:spLocks/>
              </p:cNvSpPr>
              <p:nvPr/>
            </p:nvSpPr>
            <p:spPr bwMode="auto">
              <a:xfrm>
                <a:off x="2284" y="1787"/>
                <a:ext cx="446" cy="223"/>
              </a:xfrm>
              <a:custGeom>
                <a:avLst/>
                <a:gdLst>
                  <a:gd name="T0" fmla="*/ 0 w 466"/>
                  <a:gd name="T1" fmla="*/ 8 h 250"/>
                  <a:gd name="T2" fmla="*/ 11 w 466"/>
                  <a:gd name="T3" fmla="*/ 0 h 250"/>
                  <a:gd name="T4" fmla="*/ 52 w 466"/>
                  <a:gd name="T5" fmla="*/ 4 h 250"/>
                  <a:gd name="T6" fmla="*/ 113 w 466"/>
                  <a:gd name="T7" fmla="*/ 4 h 250"/>
                  <a:gd name="T8" fmla="*/ 117 w 466"/>
                  <a:gd name="T9" fmla="*/ 4 h 250"/>
                  <a:gd name="T10" fmla="*/ 118 w 466"/>
                  <a:gd name="T11" fmla="*/ 4 h 250"/>
                  <a:gd name="T12" fmla="*/ 120 w 466"/>
                  <a:gd name="T13" fmla="*/ 4 h 250"/>
                  <a:gd name="T14" fmla="*/ 121 w 466"/>
                  <a:gd name="T15" fmla="*/ 4 h 250"/>
                  <a:gd name="T16" fmla="*/ 118 w 466"/>
                  <a:gd name="T17" fmla="*/ 4 h 250"/>
                  <a:gd name="T18" fmla="*/ 117 w 466"/>
                  <a:gd name="T19" fmla="*/ 4 h 250"/>
                  <a:gd name="T20" fmla="*/ 122 w 466"/>
                  <a:gd name="T21" fmla="*/ 4 h 250"/>
                  <a:gd name="T22" fmla="*/ 125 w 466"/>
                  <a:gd name="T23" fmla="*/ 4 h 250"/>
                  <a:gd name="T24" fmla="*/ 125 w 466"/>
                  <a:gd name="T25" fmla="*/ 9 h 250"/>
                  <a:gd name="T26" fmla="*/ 72 w 466"/>
                  <a:gd name="T27" fmla="*/ 9 h 250"/>
                  <a:gd name="T28" fmla="*/ 0 w 466"/>
                  <a:gd name="T29" fmla="*/ 8 h 250"/>
                  <a:gd name="T30" fmla="*/ 0 w 466"/>
                  <a:gd name="T31" fmla="*/ 8 h 25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66"/>
                  <a:gd name="T49" fmla="*/ 0 h 250"/>
                  <a:gd name="T50" fmla="*/ 466 w 466"/>
                  <a:gd name="T51" fmla="*/ 250 h 250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66" h="250">
                    <a:moveTo>
                      <a:pt x="0" y="238"/>
                    </a:moveTo>
                    <a:lnTo>
                      <a:pt x="18" y="0"/>
                    </a:lnTo>
                    <a:lnTo>
                      <a:pt x="190" y="10"/>
                    </a:lnTo>
                    <a:lnTo>
                      <a:pt x="420" y="12"/>
                    </a:lnTo>
                    <a:lnTo>
                      <a:pt x="433" y="23"/>
                    </a:lnTo>
                    <a:lnTo>
                      <a:pt x="441" y="20"/>
                    </a:lnTo>
                    <a:lnTo>
                      <a:pt x="447" y="26"/>
                    </a:lnTo>
                    <a:lnTo>
                      <a:pt x="448" y="32"/>
                    </a:lnTo>
                    <a:lnTo>
                      <a:pt x="442" y="34"/>
                    </a:lnTo>
                    <a:lnTo>
                      <a:pt x="433" y="50"/>
                    </a:lnTo>
                    <a:lnTo>
                      <a:pt x="453" y="76"/>
                    </a:lnTo>
                    <a:lnTo>
                      <a:pt x="466" y="80"/>
                    </a:lnTo>
                    <a:lnTo>
                      <a:pt x="465" y="250"/>
                    </a:lnTo>
                    <a:lnTo>
                      <a:pt x="266" y="250"/>
                    </a:lnTo>
                    <a:lnTo>
                      <a:pt x="0" y="238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90" name="Freeform 60"/>
              <p:cNvSpPr>
                <a:spLocks/>
              </p:cNvSpPr>
              <p:nvPr/>
            </p:nvSpPr>
            <p:spPr bwMode="auto">
              <a:xfrm>
                <a:off x="3959" y="1091"/>
                <a:ext cx="217" cy="325"/>
              </a:xfrm>
              <a:custGeom>
                <a:avLst/>
                <a:gdLst>
                  <a:gd name="T0" fmla="*/ 0 w 227"/>
                  <a:gd name="T1" fmla="*/ 7 h 363"/>
                  <a:gd name="T2" fmla="*/ 11 w 227"/>
                  <a:gd name="T3" fmla="*/ 7 h 363"/>
                  <a:gd name="T4" fmla="*/ 11 w 227"/>
                  <a:gd name="T5" fmla="*/ 6 h 363"/>
                  <a:gd name="T6" fmla="*/ 11 w 227"/>
                  <a:gd name="T7" fmla="*/ 4 h 363"/>
                  <a:gd name="T8" fmla="*/ 11 w 227"/>
                  <a:gd name="T9" fmla="*/ 4 h 363"/>
                  <a:gd name="T10" fmla="*/ 11 w 227"/>
                  <a:gd name="T11" fmla="*/ 4 h 363"/>
                  <a:gd name="T12" fmla="*/ 11 w 227"/>
                  <a:gd name="T13" fmla="*/ 4 h 363"/>
                  <a:gd name="T14" fmla="*/ 14 w 227"/>
                  <a:gd name="T15" fmla="*/ 4 h 363"/>
                  <a:gd name="T16" fmla="*/ 17 w 227"/>
                  <a:gd name="T17" fmla="*/ 4 h 363"/>
                  <a:gd name="T18" fmla="*/ 18 w 227"/>
                  <a:gd name="T19" fmla="*/ 4 h 363"/>
                  <a:gd name="T20" fmla="*/ 27 w 227"/>
                  <a:gd name="T21" fmla="*/ 4 h 363"/>
                  <a:gd name="T22" fmla="*/ 27 w 227"/>
                  <a:gd name="T23" fmla="*/ 2 h 363"/>
                  <a:gd name="T24" fmla="*/ 29 w 227"/>
                  <a:gd name="T25" fmla="*/ 0 h 363"/>
                  <a:gd name="T26" fmla="*/ 32 w 227"/>
                  <a:gd name="T27" fmla="*/ 4 h 363"/>
                  <a:gd name="T28" fmla="*/ 35 w 227"/>
                  <a:gd name="T29" fmla="*/ 4 h 363"/>
                  <a:gd name="T30" fmla="*/ 44 w 227"/>
                  <a:gd name="T31" fmla="*/ 4 h 363"/>
                  <a:gd name="T32" fmla="*/ 49 w 227"/>
                  <a:gd name="T33" fmla="*/ 4 h 363"/>
                  <a:gd name="T34" fmla="*/ 50 w 227"/>
                  <a:gd name="T35" fmla="*/ 4 h 363"/>
                  <a:gd name="T36" fmla="*/ 49 w 227"/>
                  <a:gd name="T37" fmla="*/ 4 h 363"/>
                  <a:gd name="T38" fmla="*/ 52 w 227"/>
                  <a:gd name="T39" fmla="*/ 5 h 363"/>
                  <a:gd name="T40" fmla="*/ 53 w 227"/>
                  <a:gd name="T41" fmla="*/ 4 h 363"/>
                  <a:gd name="T42" fmla="*/ 58 w 227"/>
                  <a:gd name="T43" fmla="*/ 5 h 363"/>
                  <a:gd name="T44" fmla="*/ 55 w 227"/>
                  <a:gd name="T45" fmla="*/ 6 h 363"/>
                  <a:gd name="T46" fmla="*/ 56 w 227"/>
                  <a:gd name="T47" fmla="*/ 6 h 363"/>
                  <a:gd name="T48" fmla="*/ 58 w 227"/>
                  <a:gd name="T49" fmla="*/ 6 h 363"/>
                  <a:gd name="T50" fmla="*/ 57 w 227"/>
                  <a:gd name="T51" fmla="*/ 7 h 363"/>
                  <a:gd name="T52" fmla="*/ 54 w 227"/>
                  <a:gd name="T53" fmla="*/ 7 h 363"/>
                  <a:gd name="T54" fmla="*/ 52 w 227"/>
                  <a:gd name="T55" fmla="*/ 7 h 363"/>
                  <a:gd name="T56" fmla="*/ 53 w 227"/>
                  <a:gd name="T57" fmla="*/ 7 h 363"/>
                  <a:gd name="T58" fmla="*/ 51 w 227"/>
                  <a:gd name="T59" fmla="*/ 8 h 363"/>
                  <a:gd name="T60" fmla="*/ 50 w 227"/>
                  <a:gd name="T61" fmla="*/ 8 h 363"/>
                  <a:gd name="T62" fmla="*/ 50 w 227"/>
                  <a:gd name="T63" fmla="*/ 8 h 363"/>
                  <a:gd name="T64" fmla="*/ 48 w 227"/>
                  <a:gd name="T65" fmla="*/ 8 h 363"/>
                  <a:gd name="T66" fmla="*/ 47 w 227"/>
                  <a:gd name="T67" fmla="*/ 8 h 363"/>
                  <a:gd name="T68" fmla="*/ 45 w 227"/>
                  <a:gd name="T69" fmla="*/ 8 h 363"/>
                  <a:gd name="T70" fmla="*/ 43 w 227"/>
                  <a:gd name="T71" fmla="*/ 8 h 363"/>
                  <a:gd name="T72" fmla="*/ 40 w 227"/>
                  <a:gd name="T73" fmla="*/ 9 h 363"/>
                  <a:gd name="T74" fmla="*/ 39 w 227"/>
                  <a:gd name="T75" fmla="*/ 9 h 363"/>
                  <a:gd name="T76" fmla="*/ 37 w 227"/>
                  <a:gd name="T77" fmla="*/ 9 h 363"/>
                  <a:gd name="T78" fmla="*/ 38 w 227"/>
                  <a:gd name="T79" fmla="*/ 9 h 363"/>
                  <a:gd name="T80" fmla="*/ 35 w 227"/>
                  <a:gd name="T81" fmla="*/ 8 h 363"/>
                  <a:gd name="T82" fmla="*/ 33 w 227"/>
                  <a:gd name="T83" fmla="*/ 9 h 363"/>
                  <a:gd name="T84" fmla="*/ 34 w 227"/>
                  <a:gd name="T85" fmla="*/ 10 h 363"/>
                  <a:gd name="T86" fmla="*/ 33 w 227"/>
                  <a:gd name="T87" fmla="*/ 10 h 363"/>
                  <a:gd name="T88" fmla="*/ 32 w 227"/>
                  <a:gd name="T89" fmla="*/ 10 h 363"/>
                  <a:gd name="T90" fmla="*/ 31 w 227"/>
                  <a:gd name="T91" fmla="*/ 10 h 363"/>
                  <a:gd name="T92" fmla="*/ 29 w 227"/>
                  <a:gd name="T93" fmla="*/ 11 h 363"/>
                  <a:gd name="T94" fmla="*/ 27 w 227"/>
                  <a:gd name="T95" fmla="*/ 11 h 363"/>
                  <a:gd name="T96" fmla="*/ 28 w 227"/>
                  <a:gd name="T97" fmla="*/ 11 h 363"/>
                  <a:gd name="T98" fmla="*/ 26 w 227"/>
                  <a:gd name="T99" fmla="*/ 11 h 363"/>
                  <a:gd name="T100" fmla="*/ 22 w 227"/>
                  <a:gd name="T101" fmla="*/ 11 h 363"/>
                  <a:gd name="T102" fmla="*/ 21 w 227"/>
                  <a:gd name="T103" fmla="*/ 11 h 363"/>
                  <a:gd name="T104" fmla="*/ 23 w 227"/>
                  <a:gd name="T105" fmla="*/ 12 h 363"/>
                  <a:gd name="T106" fmla="*/ 21 w 227"/>
                  <a:gd name="T107" fmla="*/ 12 h 363"/>
                  <a:gd name="T108" fmla="*/ 21 w 227"/>
                  <a:gd name="T109" fmla="*/ 12 h 363"/>
                  <a:gd name="T110" fmla="*/ 19 w 227"/>
                  <a:gd name="T111" fmla="*/ 12 h 363"/>
                  <a:gd name="T112" fmla="*/ 19 w 227"/>
                  <a:gd name="T113" fmla="*/ 13 h 363"/>
                  <a:gd name="T114" fmla="*/ 17 w 227"/>
                  <a:gd name="T115" fmla="*/ 13 h 363"/>
                  <a:gd name="T116" fmla="*/ 11 w 227"/>
                  <a:gd name="T117" fmla="*/ 12 h 363"/>
                  <a:gd name="T118" fmla="*/ 0 w 227"/>
                  <a:gd name="T119" fmla="*/ 7 h 36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227"/>
                  <a:gd name="T181" fmla="*/ 0 h 363"/>
                  <a:gd name="T182" fmla="*/ 227 w 227"/>
                  <a:gd name="T183" fmla="*/ 363 h 363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227" h="363">
                    <a:moveTo>
                      <a:pt x="0" y="196"/>
                    </a:moveTo>
                    <a:lnTo>
                      <a:pt x="14" y="197"/>
                    </a:lnTo>
                    <a:lnTo>
                      <a:pt x="14" y="173"/>
                    </a:lnTo>
                    <a:lnTo>
                      <a:pt x="31" y="140"/>
                    </a:lnTo>
                    <a:lnTo>
                      <a:pt x="24" y="118"/>
                    </a:lnTo>
                    <a:lnTo>
                      <a:pt x="30" y="87"/>
                    </a:lnTo>
                    <a:lnTo>
                      <a:pt x="30" y="75"/>
                    </a:lnTo>
                    <a:lnTo>
                      <a:pt x="55" y="5"/>
                    </a:lnTo>
                    <a:lnTo>
                      <a:pt x="63" y="5"/>
                    </a:lnTo>
                    <a:lnTo>
                      <a:pt x="66" y="19"/>
                    </a:lnTo>
                    <a:lnTo>
                      <a:pt x="99" y="8"/>
                    </a:lnTo>
                    <a:lnTo>
                      <a:pt x="99" y="2"/>
                    </a:lnTo>
                    <a:lnTo>
                      <a:pt x="109" y="0"/>
                    </a:lnTo>
                    <a:lnTo>
                      <a:pt x="126" y="8"/>
                    </a:lnTo>
                    <a:lnTo>
                      <a:pt x="137" y="19"/>
                    </a:lnTo>
                    <a:lnTo>
                      <a:pt x="169" y="119"/>
                    </a:lnTo>
                    <a:lnTo>
                      <a:pt x="188" y="119"/>
                    </a:lnTo>
                    <a:lnTo>
                      <a:pt x="191" y="125"/>
                    </a:lnTo>
                    <a:lnTo>
                      <a:pt x="188" y="130"/>
                    </a:lnTo>
                    <a:lnTo>
                      <a:pt x="203" y="152"/>
                    </a:lnTo>
                    <a:lnTo>
                      <a:pt x="206" y="146"/>
                    </a:lnTo>
                    <a:lnTo>
                      <a:pt x="223" y="163"/>
                    </a:lnTo>
                    <a:lnTo>
                      <a:pt x="217" y="166"/>
                    </a:lnTo>
                    <a:lnTo>
                      <a:pt x="218" y="170"/>
                    </a:lnTo>
                    <a:lnTo>
                      <a:pt x="227" y="170"/>
                    </a:lnTo>
                    <a:lnTo>
                      <a:pt x="221" y="190"/>
                    </a:lnTo>
                    <a:lnTo>
                      <a:pt x="212" y="187"/>
                    </a:lnTo>
                    <a:lnTo>
                      <a:pt x="203" y="196"/>
                    </a:lnTo>
                    <a:lnTo>
                      <a:pt x="205" y="202"/>
                    </a:lnTo>
                    <a:lnTo>
                      <a:pt x="197" y="206"/>
                    </a:lnTo>
                    <a:lnTo>
                      <a:pt x="190" y="204"/>
                    </a:lnTo>
                    <a:lnTo>
                      <a:pt x="190" y="216"/>
                    </a:lnTo>
                    <a:lnTo>
                      <a:pt x="184" y="212"/>
                    </a:lnTo>
                    <a:lnTo>
                      <a:pt x="181" y="225"/>
                    </a:lnTo>
                    <a:lnTo>
                      <a:pt x="170" y="215"/>
                    </a:lnTo>
                    <a:lnTo>
                      <a:pt x="163" y="224"/>
                    </a:lnTo>
                    <a:lnTo>
                      <a:pt x="154" y="230"/>
                    </a:lnTo>
                    <a:lnTo>
                      <a:pt x="151" y="242"/>
                    </a:lnTo>
                    <a:lnTo>
                      <a:pt x="142" y="237"/>
                    </a:lnTo>
                    <a:lnTo>
                      <a:pt x="145" y="228"/>
                    </a:lnTo>
                    <a:lnTo>
                      <a:pt x="137" y="219"/>
                    </a:lnTo>
                    <a:lnTo>
                      <a:pt x="130" y="234"/>
                    </a:lnTo>
                    <a:lnTo>
                      <a:pt x="133" y="263"/>
                    </a:lnTo>
                    <a:lnTo>
                      <a:pt x="130" y="270"/>
                    </a:lnTo>
                    <a:lnTo>
                      <a:pt x="123" y="272"/>
                    </a:lnTo>
                    <a:lnTo>
                      <a:pt x="117" y="270"/>
                    </a:lnTo>
                    <a:lnTo>
                      <a:pt x="109" y="287"/>
                    </a:lnTo>
                    <a:lnTo>
                      <a:pt x="99" y="287"/>
                    </a:lnTo>
                    <a:lnTo>
                      <a:pt x="102" y="302"/>
                    </a:lnTo>
                    <a:lnTo>
                      <a:pt x="94" y="290"/>
                    </a:lnTo>
                    <a:lnTo>
                      <a:pt x="79" y="303"/>
                    </a:lnTo>
                    <a:lnTo>
                      <a:pt x="76" y="310"/>
                    </a:lnTo>
                    <a:lnTo>
                      <a:pt x="81" y="318"/>
                    </a:lnTo>
                    <a:lnTo>
                      <a:pt x="75" y="321"/>
                    </a:lnTo>
                    <a:lnTo>
                      <a:pt x="75" y="331"/>
                    </a:lnTo>
                    <a:lnTo>
                      <a:pt x="70" y="340"/>
                    </a:lnTo>
                    <a:lnTo>
                      <a:pt x="69" y="363"/>
                    </a:lnTo>
                    <a:lnTo>
                      <a:pt x="63" y="363"/>
                    </a:lnTo>
                    <a:lnTo>
                      <a:pt x="42" y="331"/>
                    </a:lnTo>
                    <a:lnTo>
                      <a:pt x="0" y="196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91" name="Freeform 61"/>
              <p:cNvSpPr>
                <a:spLocks/>
              </p:cNvSpPr>
              <p:nvPr/>
            </p:nvSpPr>
            <p:spPr bwMode="auto">
              <a:xfrm>
                <a:off x="3959" y="1091"/>
                <a:ext cx="217" cy="325"/>
              </a:xfrm>
              <a:custGeom>
                <a:avLst/>
                <a:gdLst>
                  <a:gd name="T0" fmla="*/ 0 w 227"/>
                  <a:gd name="T1" fmla="*/ 7 h 363"/>
                  <a:gd name="T2" fmla="*/ 11 w 227"/>
                  <a:gd name="T3" fmla="*/ 7 h 363"/>
                  <a:gd name="T4" fmla="*/ 11 w 227"/>
                  <a:gd name="T5" fmla="*/ 6 h 363"/>
                  <a:gd name="T6" fmla="*/ 11 w 227"/>
                  <a:gd name="T7" fmla="*/ 4 h 363"/>
                  <a:gd name="T8" fmla="*/ 11 w 227"/>
                  <a:gd name="T9" fmla="*/ 4 h 363"/>
                  <a:gd name="T10" fmla="*/ 11 w 227"/>
                  <a:gd name="T11" fmla="*/ 4 h 363"/>
                  <a:gd name="T12" fmla="*/ 11 w 227"/>
                  <a:gd name="T13" fmla="*/ 4 h 363"/>
                  <a:gd name="T14" fmla="*/ 14 w 227"/>
                  <a:gd name="T15" fmla="*/ 4 h 363"/>
                  <a:gd name="T16" fmla="*/ 17 w 227"/>
                  <a:gd name="T17" fmla="*/ 4 h 363"/>
                  <a:gd name="T18" fmla="*/ 18 w 227"/>
                  <a:gd name="T19" fmla="*/ 4 h 363"/>
                  <a:gd name="T20" fmla="*/ 27 w 227"/>
                  <a:gd name="T21" fmla="*/ 4 h 363"/>
                  <a:gd name="T22" fmla="*/ 27 w 227"/>
                  <a:gd name="T23" fmla="*/ 2 h 363"/>
                  <a:gd name="T24" fmla="*/ 29 w 227"/>
                  <a:gd name="T25" fmla="*/ 0 h 363"/>
                  <a:gd name="T26" fmla="*/ 32 w 227"/>
                  <a:gd name="T27" fmla="*/ 4 h 363"/>
                  <a:gd name="T28" fmla="*/ 35 w 227"/>
                  <a:gd name="T29" fmla="*/ 4 h 363"/>
                  <a:gd name="T30" fmla="*/ 44 w 227"/>
                  <a:gd name="T31" fmla="*/ 4 h 363"/>
                  <a:gd name="T32" fmla="*/ 49 w 227"/>
                  <a:gd name="T33" fmla="*/ 4 h 363"/>
                  <a:gd name="T34" fmla="*/ 50 w 227"/>
                  <a:gd name="T35" fmla="*/ 4 h 363"/>
                  <a:gd name="T36" fmla="*/ 49 w 227"/>
                  <a:gd name="T37" fmla="*/ 4 h 363"/>
                  <a:gd name="T38" fmla="*/ 52 w 227"/>
                  <a:gd name="T39" fmla="*/ 5 h 363"/>
                  <a:gd name="T40" fmla="*/ 53 w 227"/>
                  <a:gd name="T41" fmla="*/ 4 h 363"/>
                  <a:gd name="T42" fmla="*/ 58 w 227"/>
                  <a:gd name="T43" fmla="*/ 5 h 363"/>
                  <a:gd name="T44" fmla="*/ 55 w 227"/>
                  <a:gd name="T45" fmla="*/ 6 h 363"/>
                  <a:gd name="T46" fmla="*/ 56 w 227"/>
                  <a:gd name="T47" fmla="*/ 6 h 363"/>
                  <a:gd name="T48" fmla="*/ 58 w 227"/>
                  <a:gd name="T49" fmla="*/ 6 h 363"/>
                  <a:gd name="T50" fmla="*/ 57 w 227"/>
                  <a:gd name="T51" fmla="*/ 7 h 363"/>
                  <a:gd name="T52" fmla="*/ 54 w 227"/>
                  <a:gd name="T53" fmla="*/ 7 h 363"/>
                  <a:gd name="T54" fmla="*/ 52 w 227"/>
                  <a:gd name="T55" fmla="*/ 7 h 363"/>
                  <a:gd name="T56" fmla="*/ 53 w 227"/>
                  <a:gd name="T57" fmla="*/ 7 h 363"/>
                  <a:gd name="T58" fmla="*/ 51 w 227"/>
                  <a:gd name="T59" fmla="*/ 8 h 363"/>
                  <a:gd name="T60" fmla="*/ 50 w 227"/>
                  <a:gd name="T61" fmla="*/ 8 h 363"/>
                  <a:gd name="T62" fmla="*/ 50 w 227"/>
                  <a:gd name="T63" fmla="*/ 8 h 363"/>
                  <a:gd name="T64" fmla="*/ 48 w 227"/>
                  <a:gd name="T65" fmla="*/ 8 h 363"/>
                  <a:gd name="T66" fmla="*/ 47 w 227"/>
                  <a:gd name="T67" fmla="*/ 8 h 363"/>
                  <a:gd name="T68" fmla="*/ 45 w 227"/>
                  <a:gd name="T69" fmla="*/ 8 h 363"/>
                  <a:gd name="T70" fmla="*/ 43 w 227"/>
                  <a:gd name="T71" fmla="*/ 8 h 363"/>
                  <a:gd name="T72" fmla="*/ 40 w 227"/>
                  <a:gd name="T73" fmla="*/ 9 h 363"/>
                  <a:gd name="T74" fmla="*/ 39 w 227"/>
                  <a:gd name="T75" fmla="*/ 9 h 363"/>
                  <a:gd name="T76" fmla="*/ 37 w 227"/>
                  <a:gd name="T77" fmla="*/ 9 h 363"/>
                  <a:gd name="T78" fmla="*/ 38 w 227"/>
                  <a:gd name="T79" fmla="*/ 9 h 363"/>
                  <a:gd name="T80" fmla="*/ 35 w 227"/>
                  <a:gd name="T81" fmla="*/ 8 h 363"/>
                  <a:gd name="T82" fmla="*/ 33 w 227"/>
                  <a:gd name="T83" fmla="*/ 9 h 363"/>
                  <a:gd name="T84" fmla="*/ 34 w 227"/>
                  <a:gd name="T85" fmla="*/ 10 h 363"/>
                  <a:gd name="T86" fmla="*/ 33 w 227"/>
                  <a:gd name="T87" fmla="*/ 10 h 363"/>
                  <a:gd name="T88" fmla="*/ 32 w 227"/>
                  <a:gd name="T89" fmla="*/ 10 h 363"/>
                  <a:gd name="T90" fmla="*/ 31 w 227"/>
                  <a:gd name="T91" fmla="*/ 10 h 363"/>
                  <a:gd name="T92" fmla="*/ 29 w 227"/>
                  <a:gd name="T93" fmla="*/ 11 h 363"/>
                  <a:gd name="T94" fmla="*/ 27 w 227"/>
                  <a:gd name="T95" fmla="*/ 11 h 363"/>
                  <a:gd name="T96" fmla="*/ 28 w 227"/>
                  <a:gd name="T97" fmla="*/ 11 h 363"/>
                  <a:gd name="T98" fmla="*/ 26 w 227"/>
                  <a:gd name="T99" fmla="*/ 11 h 363"/>
                  <a:gd name="T100" fmla="*/ 22 w 227"/>
                  <a:gd name="T101" fmla="*/ 11 h 363"/>
                  <a:gd name="T102" fmla="*/ 21 w 227"/>
                  <a:gd name="T103" fmla="*/ 11 h 363"/>
                  <a:gd name="T104" fmla="*/ 23 w 227"/>
                  <a:gd name="T105" fmla="*/ 12 h 363"/>
                  <a:gd name="T106" fmla="*/ 21 w 227"/>
                  <a:gd name="T107" fmla="*/ 12 h 363"/>
                  <a:gd name="T108" fmla="*/ 21 w 227"/>
                  <a:gd name="T109" fmla="*/ 12 h 363"/>
                  <a:gd name="T110" fmla="*/ 19 w 227"/>
                  <a:gd name="T111" fmla="*/ 12 h 363"/>
                  <a:gd name="T112" fmla="*/ 19 w 227"/>
                  <a:gd name="T113" fmla="*/ 13 h 363"/>
                  <a:gd name="T114" fmla="*/ 17 w 227"/>
                  <a:gd name="T115" fmla="*/ 13 h 363"/>
                  <a:gd name="T116" fmla="*/ 11 w 227"/>
                  <a:gd name="T117" fmla="*/ 12 h 363"/>
                  <a:gd name="T118" fmla="*/ 0 w 227"/>
                  <a:gd name="T119" fmla="*/ 7 h 363"/>
                  <a:gd name="T120" fmla="*/ 0 w 227"/>
                  <a:gd name="T121" fmla="*/ 7 h 36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27"/>
                  <a:gd name="T184" fmla="*/ 0 h 363"/>
                  <a:gd name="T185" fmla="*/ 227 w 227"/>
                  <a:gd name="T186" fmla="*/ 363 h 363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27" h="363">
                    <a:moveTo>
                      <a:pt x="0" y="196"/>
                    </a:moveTo>
                    <a:lnTo>
                      <a:pt x="14" y="197"/>
                    </a:lnTo>
                    <a:lnTo>
                      <a:pt x="14" y="173"/>
                    </a:lnTo>
                    <a:lnTo>
                      <a:pt x="31" y="140"/>
                    </a:lnTo>
                    <a:lnTo>
                      <a:pt x="24" y="118"/>
                    </a:lnTo>
                    <a:lnTo>
                      <a:pt x="30" y="87"/>
                    </a:lnTo>
                    <a:lnTo>
                      <a:pt x="30" y="75"/>
                    </a:lnTo>
                    <a:lnTo>
                      <a:pt x="55" y="5"/>
                    </a:lnTo>
                    <a:lnTo>
                      <a:pt x="63" y="5"/>
                    </a:lnTo>
                    <a:lnTo>
                      <a:pt x="66" y="19"/>
                    </a:lnTo>
                    <a:lnTo>
                      <a:pt x="99" y="8"/>
                    </a:lnTo>
                    <a:lnTo>
                      <a:pt x="99" y="2"/>
                    </a:lnTo>
                    <a:lnTo>
                      <a:pt x="109" y="0"/>
                    </a:lnTo>
                    <a:lnTo>
                      <a:pt x="126" y="8"/>
                    </a:lnTo>
                    <a:lnTo>
                      <a:pt x="137" y="19"/>
                    </a:lnTo>
                    <a:lnTo>
                      <a:pt x="169" y="119"/>
                    </a:lnTo>
                    <a:lnTo>
                      <a:pt x="188" y="119"/>
                    </a:lnTo>
                    <a:lnTo>
                      <a:pt x="191" y="125"/>
                    </a:lnTo>
                    <a:lnTo>
                      <a:pt x="188" y="130"/>
                    </a:lnTo>
                    <a:lnTo>
                      <a:pt x="203" y="152"/>
                    </a:lnTo>
                    <a:lnTo>
                      <a:pt x="206" y="146"/>
                    </a:lnTo>
                    <a:lnTo>
                      <a:pt x="223" y="163"/>
                    </a:lnTo>
                    <a:lnTo>
                      <a:pt x="217" y="166"/>
                    </a:lnTo>
                    <a:lnTo>
                      <a:pt x="218" y="170"/>
                    </a:lnTo>
                    <a:lnTo>
                      <a:pt x="227" y="170"/>
                    </a:lnTo>
                    <a:lnTo>
                      <a:pt x="221" y="190"/>
                    </a:lnTo>
                    <a:lnTo>
                      <a:pt x="212" y="187"/>
                    </a:lnTo>
                    <a:lnTo>
                      <a:pt x="203" y="196"/>
                    </a:lnTo>
                    <a:lnTo>
                      <a:pt x="205" y="202"/>
                    </a:lnTo>
                    <a:lnTo>
                      <a:pt x="197" y="206"/>
                    </a:lnTo>
                    <a:lnTo>
                      <a:pt x="190" y="204"/>
                    </a:lnTo>
                    <a:lnTo>
                      <a:pt x="190" y="216"/>
                    </a:lnTo>
                    <a:lnTo>
                      <a:pt x="184" y="212"/>
                    </a:lnTo>
                    <a:lnTo>
                      <a:pt x="181" y="225"/>
                    </a:lnTo>
                    <a:lnTo>
                      <a:pt x="170" y="215"/>
                    </a:lnTo>
                    <a:lnTo>
                      <a:pt x="163" y="224"/>
                    </a:lnTo>
                    <a:lnTo>
                      <a:pt x="154" y="230"/>
                    </a:lnTo>
                    <a:lnTo>
                      <a:pt x="151" y="242"/>
                    </a:lnTo>
                    <a:lnTo>
                      <a:pt x="142" y="237"/>
                    </a:lnTo>
                    <a:lnTo>
                      <a:pt x="145" y="228"/>
                    </a:lnTo>
                    <a:lnTo>
                      <a:pt x="137" y="219"/>
                    </a:lnTo>
                    <a:lnTo>
                      <a:pt x="130" y="234"/>
                    </a:lnTo>
                    <a:lnTo>
                      <a:pt x="133" y="263"/>
                    </a:lnTo>
                    <a:lnTo>
                      <a:pt x="130" y="270"/>
                    </a:lnTo>
                    <a:lnTo>
                      <a:pt x="123" y="272"/>
                    </a:lnTo>
                    <a:lnTo>
                      <a:pt x="117" y="270"/>
                    </a:lnTo>
                    <a:lnTo>
                      <a:pt x="109" y="287"/>
                    </a:lnTo>
                    <a:lnTo>
                      <a:pt x="99" y="287"/>
                    </a:lnTo>
                    <a:lnTo>
                      <a:pt x="102" y="302"/>
                    </a:lnTo>
                    <a:lnTo>
                      <a:pt x="94" y="290"/>
                    </a:lnTo>
                    <a:lnTo>
                      <a:pt x="79" y="303"/>
                    </a:lnTo>
                    <a:lnTo>
                      <a:pt x="76" y="310"/>
                    </a:lnTo>
                    <a:lnTo>
                      <a:pt x="81" y="318"/>
                    </a:lnTo>
                    <a:lnTo>
                      <a:pt x="75" y="321"/>
                    </a:lnTo>
                    <a:lnTo>
                      <a:pt x="75" y="331"/>
                    </a:lnTo>
                    <a:lnTo>
                      <a:pt x="70" y="340"/>
                    </a:lnTo>
                    <a:lnTo>
                      <a:pt x="69" y="363"/>
                    </a:lnTo>
                    <a:lnTo>
                      <a:pt x="63" y="363"/>
                    </a:lnTo>
                    <a:lnTo>
                      <a:pt x="42" y="331"/>
                    </a:lnTo>
                    <a:lnTo>
                      <a:pt x="0" y="196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92" name="Freeform 62"/>
              <p:cNvSpPr>
                <a:spLocks/>
              </p:cNvSpPr>
              <p:nvPr/>
            </p:nvSpPr>
            <p:spPr bwMode="auto">
              <a:xfrm>
                <a:off x="3593" y="1709"/>
                <a:ext cx="273" cy="125"/>
              </a:xfrm>
              <a:custGeom>
                <a:avLst/>
                <a:gdLst>
                  <a:gd name="T0" fmla="*/ 8 w 286"/>
                  <a:gd name="T1" fmla="*/ 4 h 140"/>
                  <a:gd name="T2" fmla="*/ 16 w 286"/>
                  <a:gd name="T3" fmla="*/ 4 h 140"/>
                  <a:gd name="T4" fmla="*/ 23 w 286"/>
                  <a:gd name="T5" fmla="*/ 4 h 140"/>
                  <a:gd name="T6" fmla="*/ 28 w 286"/>
                  <a:gd name="T7" fmla="*/ 4 h 140"/>
                  <a:gd name="T8" fmla="*/ 34 w 286"/>
                  <a:gd name="T9" fmla="*/ 4 h 140"/>
                  <a:gd name="T10" fmla="*/ 40 w 286"/>
                  <a:gd name="T11" fmla="*/ 4 h 140"/>
                  <a:gd name="T12" fmla="*/ 40 w 286"/>
                  <a:gd name="T13" fmla="*/ 4 h 140"/>
                  <a:gd name="T14" fmla="*/ 36 w 286"/>
                  <a:gd name="T15" fmla="*/ 4 h 140"/>
                  <a:gd name="T16" fmla="*/ 41 w 286"/>
                  <a:gd name="T17" fmla="*/ 4 h 140"/>
                  <a:gd name="T18" fmla="*/ 44 w 286"/>
                  <a:gd name="T19" fmla="*/ 4 h 140"/>
                  <a:gd name="T20" fmla="*/ 46 w 286"/>
                  <a:gd name="T21" fmla="*/ 4 h 140"/>
                  <a:gd name="T22" fmla="*/ 49 w 286"/>
                  <a:gd name="T23" fmla="*/ 4 h 140"/>
                  <a:gd name="T24" fmla="*/ 52 w 286"/>
                  <a:gd name="T25" fmla="*/ 4 h 140"/>
                  <a:gd name="T26" fmla="*/ 46 w 286"/>
                  <a:gd name="T27" fmla="*/ 4 h 140"/>
                  <a:gd name="T28" fmla="*/ 48 w 286"/>
                  <a:gd name="T29" fmla="*/ 4 h 140"/>
                  <a:gd name="T30" fmla="*/ 48 w 286"/>
                  <a:gd name="T31" fmla="*/ 4 h 140"/>
                  <a:gd name="T32" fmla="*/ 50 w 286"/>
                  <a:gd name="T33" fmla="*/ 4 h 140"/>
                  <a:gd name="T34" fmla="*/ 53 w 286"/>
                  <a:gd name="T35" fmla="*/ 4 h 140"/>
                  <a:gd name="T36" fmla="*/ 51 w 286"/>
                  <a:gd name="T37" fmla="*/ 4 h 140"/>
                  <a:gd name="T38" fmla="*/ 50 w 286"/>
                  <a:gd name="T39" fmla="*/ 4 h 140"/>
                  <a:gd name="T40" fmla="*/ 51 w 286"/>
                  <a:gd name="T41" fmla="*/ 4 h 140"/>
                  <a:gd name="T42" fmla="*/ 52 w 286"/>
                  <a:gd name="T43" fmla="*/ 4 h 140"/>
                  <a:gd name="T44" fmla="*/ 50 w 286"/>
                  <a:gd name="T45" fmla="*/ 4 h 140"/>
                  <a:gd name="T46" fmla="*/ 53 w 286"/>
                  <a:gd name="T47" fmla="*/ 4 h 140"/>
                  <a:gd name="T48" fmla="*/ 51 w 286"/>
                  <a:gd name="T49" fmla="*/ 4 h 140"/>
                  <a:gd name="T50" fmla="*/ 56 w 286"/>
                  <a:gd name="T51" fmla="*/ 4 h 140"/>
                  <a:gd name="T52" fmla="*/ 59 w 286"/>
                  <a:gd name="T53" fmla="*/ 4 h 140"/>
                  <a:gd name="T54" fmla="*/ 59 w 286"/>
                  <a:gd name="T55" fmla="*/ 4 h 140"/>
                  <a:gd name="T56" fmla="*/ 59 w 286"/>
                  <a:gd name="T57" fmla="*/ 4 h 140"/>
                  <a:gd name="T58" fmla="*/ 64 w 286"/>
                  <a:gd name="T59" fmla="*/ 4 h 140"/>
                  <a:gd name="T60" fmla="*/ 68 w 286"/>
                  <a:gd name="T61" fmla="*/ 4 h 140"/>
                  <a:gd name="T62" fmla="*/ 68 w 286"/>
                  <a:gd name="T63" fmla="*/ 4 h 140"/>
                  <a:gd name="T64" fmla="*/ 68 w 286"/>
                  <a:gd name="T65" fmla="*/ 4 h 140"/>
                  <a:gd name="T66" fmla="*/ 71 w 286"/>
                  <a:gd name="T67" fmla="*/ 4 h 140"/>
                  <a:gd name="T68" fmla="*/ 61 w 286"/>
                  <a:gd name="T69" fmla="*/ 4 h 140"/>
                  <a:gd name="T70" fmla="*/ 53 w 286"/>
                  <a:gd name="T71" fmla="*/ 0 h 14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86"/>
                  <a:gd name="T109" fmla="*/ 0 h 140"/>
                  <a:gd name="T110" fmla="*/ 286 w 286"/>
                  <a:gd name="T111" fmla="*/ 140 h 140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86" h="140">
                    <a:moveTo>
                      <a:pt x="0" y="42"/>
                    </a:moveTo>
                    <a:lnTo>
                      <a:pt x="8" y="82"/>
                    </a:lnTo>
                    <a:lnTo>
                      <a:pt x="30" y="57"/>
                    </a:lnTo>
                    <a:lnTo>
                      <a:pt x="63" y="46"/>
                    </a:lnTo>
                    <a:lnTo>
                      <a:pt x="71" y="36"/>
                    </a:lnTo>
                    <a:lnTo>
                      <a:pt x="88" y="34"/>
                    </a:lnTo>
                    <a:lnTo>
                      <a:pt x="103" y="42"/>
                    </a:lnTo>
                    <a:lnTo>
                      <a:pt x="112" y="54"/>
                    </a:lnTo>
                    <a:lnTo>
                      <a:pt x="129" y="58"/>
                    </a:lnTo>
                    <a:lnTo>
                      <a:pt x="139" y="70"/>
                    </a:lnTo>
                    <a:lnTo>
                      <a:pt x="153" y="76"/>
                    </a:lnTo>
                    <a:lnTo>
                      <a:pt x="159" y="73"/>
                    </a:lnTo>
                    <a:lnTo>
                      <a:pt x="163" y="82"/>
                    </a:lnTo>
                    <a:lnTo>
                      <a:pt x="160" y="87"/>
                    </a:lnTo>
                    <a:lnTo>
                      <a:pt x="159" y="96"/>
                    </a:lnTo>
                    <a:lnTo>
                      <a:pt x="148" y="113"/>
                    </a:lnTo>
                    <a:lnTo>
                      <a:pt x="153" y="125"/>
                    </a:lnTo>
                    <a:lnTo>
                      <a:pt x="165" y="119"/>
                    </a:lnTo>
                    <a:lnTo>
                      <a:pt x="166" y="115"/>
                    </a:lnTo>
                    <a:lnTo>
                      <a:pt x="175" y="127"/>
                    </a:lnTo>
                    <a:lnTo>
                      <a:pt x="180" y="121"/>
                    </a:lnTo>
                    <a:lnTo>
                      <a:pt x="184" y="128"/>
                    </a:lnTo>
                    <a:lnTo>
                      <a:pt x="187" y="125"/>
                    </a:lnTo>
                    <a:lnTo>
                      <a:pt x="199" y="128"/>
                    </a:lnTo>
                    <a:lnTo>
                      <a:pt x="205" y="127"/>
                    </a:lnTo>
                    <a:lnTo>
                      <a:pt x="214" y="137"/>
                    </a:lnTo>
                    <a:lnTo>
                      <a:pt x="206" y="122"/>
                    </a:lnTo>
                    <a:lnTo>
                      <a:pt x="187" y="107"/>
                    </a:lnTo>
                    <a:lnTo>
                      <a:pt x="206" y="116"/>
                    </a:lnTo>
                    <a:lnTo>
                      <a:pt x="194" y="101"/>
                    </a:lnTo>
                    <a:lnTo>
                      <a:pt x="192" y="88"/>
                    </a:lnTo>
                    <a:lnTo>
                      <a:pt x="193" y="57"/>
                    </a:lnTo>
                    <a:lnTo>
                      <a:pt x="181" y="49"/>
                    </a:lnTo>
                    <a:lnTo>
                      <a:pt x="205" y="28"/>
                    </a:lnTo>
                    <a:lnTo>
                      <a:pt x="205" y="16"/>
                    </a:lnTo>
                    <a:lnTo>
                      <a:pt x="218" y="18"/>
                    </a:lnTo>
                    <a:lnTo>
                      <a:pt x="215" y="28"/>
                    </a:lnTo>
                    <a:lnTo>
                      <a:pt x="206" y="33"/>
                    </a:lnTo>
                    <a:lnTo>
                      <a:pt x="202" y="45"/>
                    </a:lnTo>
                    <a:lnTo>
                      <a:pt x="205" y="55"/>
                    </a:lnTo>
                    <a:lnTo>
                      <a:pt x="211" y="52"/>
                    </a:lnTo>
                    <a:lnTo>
                      <a:pt x="208" y="64"/>
                    </a:lnTo>
                    <a:lnTo>
                      <a:pt x="211" y="70"/>
                    </a:lnTo>
                    <a:lnTo>
                      <a:pt x="211" y="78"/>
                    </a:lnTo>
                    <a:lnTo>
                      <a:pt x="206" y="75"/>
                    </a:lnTo>
                    <a:lnTo>
                      <a:pt x="203" y="84"/>
                    </a:lnTo>
                    <a:lnTo>
                      <a:pt x="217" y="82"/>
                    </a:lnTo>
                    <a:lnTo>
                      <a:pt x="217" y="88"/>
                    </a:lnTo>
                    <a:lnTo>
                      <a:pt x="223" y="93"/>
                    </a:lnTo>
                    <a:lnTo>
                      <a:pt x="209" y="93"/>
                    </a:lnTo>
                    <a:lnTo>
                      <a:pt x="214" y="112"/>
                    </a:lnTo>
                    <a:lnTo>
                      <a:pt x="229" y="119"/>
                    </a:lnTo>
                    <a:lnTo>
                      <a:pt x="236" y="109"/>
                    </a:lnTo>
                    <a:lnTo>
                      <a:pt x="238" y="125"/>
                    </a:lnTo>
                    <a:lnTo>
                      <a:pt x="247" y="122"/>
                    </a:lnTo>
                    <a:lnTo>
                      <a:pt x="241" y="128"/>
                    </a:lnTo>
                    <a:lnTo>
                      <a:pt x="250" y="128"/>
                    </a:lnTo>
                    <a:lnTo>
                      <a:pt x="242" y="137"/>
                    </a:lnTo>
                    <a:lnTo>
                      <a:pt x="245" y="140"/>
                    </a:lnTo>
                    <a:lnTo>
                      <a:pt x="259" y="134"/>
                    </a:lnTo>
                    <a:lnTo>
                      <a:pt x="274" y="127"/>
                    </a:lnTo>
                    <a:lnTo>
                      <a:pt x="278" y="107"/>
                    </a:lnTo>
                    <a:lnTo>
                      <a:pt x="281" y="119"/>
                    </a:lnTo>
                    <a:lnTo>
                      <a:pt x="278" y="124"/>
                    </a:lnTo>
                    <a:lnTo>
                      <a:pt x="275" y="134"/>
                    </a:lnTo>
                    <a:lnTo>
                      <a:pt x="277" y="140"/>
                    </a:lnTo>
                    <a:lnTo>
                      <a:pt x="283" y="124"/>
                    </a:lnTo>
                    <a:lnTo>
                      <a:pt x="286" y="90"/>
                    </a:lnTo>
                    <a:lnTo>
                      <a:pt x="268" y="93"/>
                    </a:lnTo>
                    <a:lnTo>
                      <a:pt x="245" y="97"/>
                    </a:lnTo>
                    <a:lnTo>
                      <a:pt x="244" y="90"/>
                    </a:lnTo>
                    <a:lnTo>
                      <a:pt x="220" y="0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93" name="Freeform 63"/>
              <p:cNvSpPr>
                <a:spLocks/>
              </p:cNvSpPr>
              <p:nvPr/>
            </p:nvSpPr>
            <p:spPr bwMode="auto">
              <a:xfrm>
                <a:off x="3593" y="1709"/>
                <a:ext cx="273" cy="125"/>
              </a:xfrm>
              <a:custGeom>
                <a:avLst/>
                <a:gdLst>
                  <a:gd name="T0" fmla="*/ 8 w 286"/>
                  <a:gd name="T1" fmla="*/ 4 h 140"/>
                  <a:gd name="T2" fmla="*/ 16 w 286"/>
                  <a:gd name="T3" fmla="*/ 4 h 140"/>
                  <a:gd name="T4" fmla="*/ 23 w 286"/>
                  <a:gd name="T5" fmla="*/ 4 h 140"/>
                  <a:gd name="T6" fmla="*/ 28 w 286"/>
                  <a:gd name="T7" fmla="*/ 4 h 140"/>
                  <a:gd name="T8" fmla="*/ 34 w 286"/>
                  <a:gd name="T9" fmla="*/ 4 h 140"/>
                  <a:gd name="T10" fmla="*/ 40 w 286"/>
                  <a:gd name="T11" fmla="*/ 4 h 140"/>
                  <a:gd name="T12" fmla="*/ 40 w 286"/>
                  <a:gd name="T13" fmla="*/ 4 h 140"/>
                  <a:gd name="T14" fmla="*/ 36 w 286"/>
                  <a:gd name="T15" fmla="*/ 4 h 140"/>
                  <a:gd name="T16" fmla="*/ 41 w 286"/>
                  <a:gd name="T17" fmla="*/ 4 h 140"/>
                  <a:gd name="T18" fmla="*/ 44 w 286"/>
                  <a:gd name="T19" fmla="*/ 4 h 140"/>
                  <a:gd name="T20" fmla="*/ 46 w 286"/>
                  <a:gd name="T21" fmla="*/ 4 h 140"/>
                  <a:gd name="T22" fmla="*/ 49 w 286"/>
                  <a:gd name="T23" fmla="*/ 4 h 140"/>
                  <a:gd name="T24" fmla="*/ 52 w 286"/>
                  <a:gd name="T25" fmla="*/ 4 h 140"/>
                  <a:gd name="T26" fmla="*/ 46 w 286"/>
                  <a:gd name="T27" fmla="*/ 4 h 140"/>
                  <a:gd name="T28" fmla="*/ 48 w 286"/>
                  <a:gd name="T29" fmla="*/ 4 h 140"/>
                  <a:gd name="T30" fmla="*/ 48 w 286"/>
                  <a:gd name="T31" fmla="*/ 4 h 140"/>
                  <a:gd name="T32" fmla="*/ 50 w 286"/>
                  <a:gd name="T33" fmla="*/ 4 h 140"/>
                  <a:gd name="T34" fmla="*/ 53 w 286"/>
                  <a:gd name="T35" fmla="*/ 4 h 140"/>
                  <a:gd name="T36" fmla="*/ 51 w 286"/>
                  <a:gd name="T37" fmla="*/ 4 h 140"/>
                  <a:gd name="T38" fmla="*/ 50 w 286"/>
                  <a:gd name="T39" fmla="*/ 4 h 140"/>
                  <a:gd name="T40" fmla="*/ 51 w 286"/>
                  <a:gd name="T41" fmla="*/ 4 h 140"/>
                  <a:gd name="T42" fmla="*/ 52 w 286"/>
                  <a:gd name="T43" fmla="*/ 4 h 140"/>
                  <a:gd name="T44" fmla="*/ 50 w 286"/>
                  <a:gd name="T45" fmla="*/ 4 h 140"/>
                  <a:gd name="T46" fmla="*/ 53 w 286"/>
                  <a:gd name="T47" fmla="*/ 4 h 140"/>
                  <a:gd name="T48" fmla="*/ 51 w 286"/>
                  <a:gd name="T49" fmla="*/ 4 h 140"/>
                  <a:gd name="T50" fmla="*/ 56 w 286"/>
                  <a:gd name="T51" fmla="*/ 4 h 140"/>
                  <a:gd name="T52" fmla="*/ 59 w 286"/>
                  <a:gd name="T53" fmla="*/ 4 h 140"/>
                  <a:gd name="T54" fmla="*/ 59 w 286"/>
                  <a:gd name="T55" fmla="*/ 4 h 140"/>
                  <a:gd name="T56" fmla="*/ 59 w 286"/>
                  <a:gd name="T57" fmla="*/ 4 h 140"/>
                  <a:gd name="T58" fmla="*/ 64 w 286"/>
                  <a:gd name="T59" fmla="*/ 4 h 140"/>
                  <a:gd name="T60" fmla="*/ 68 w 286"/>
                  <a:gd name="T61" fmla="*/ 4 h 140"/>
                  <a:gd name="T62" fmla="*/ 68 w 286"/>
                  <a:gd name="T63" fmla="*/ 4 h 140"/>
                  <a:gd name="T64" fmla="*/ 68 w 286"/>
                  <a:gd name="T65" fmla="*/ 4 h 140"/>
                  <a:gd name="T66" fmla="*/ 71 w 286"/>
                  <a:gd name="T67" fmla="*/ 4 h 140"/>
                  <a:gd name="T68" fmla="*/ 61 w 286"/>
                  <a:gd name="T69" fmla="*/ 4 h 140"/>
                  <a:gd name="T70" fmla="*/ 53 w 286"/>
                  <a:gd name="T71" fmla="*/ 0 h 140"/>
                  <a:gd name="T72" fmla="*/ 0 w 286"/>
                  <a:gd name="T73" fmla="*/ 4 h 14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86"/>
                  <a:gd name="T112" fmla="*/ 0 h 140"/>
                  <a:gd name="T113" fmla="*/ 286 w 286"/>
                  <a:gd name="T114" fmla="*/ 140 h 140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86" h="140">
                    <a:moveTo>
                      <a:pt x="0" y="42"/>
                    </a:moveTo>
                    <a:lnTo>
                      <a:pt x="8" y="82"/>
                    </a:lnTo>
                    <a:lnTo>
                      <a:pt x="30" y="57"/>
                    </a:lnTo>
                    <a:lnTo>
                      <a:pt x="63" y="46"/>
                    </a:lnTo>
                    <a:lnTo>
                      <a:pt x="71" y="36"/>
                    </a:lnTo>
                    <a:lnTo>
                      <a:pt x="88" y="34"/>
                    </a:lnTo>
                    <a:lnTo>
                      <a:pt x="103" y="42"/>
                    </a:lnTo>
                    <a:lnTo>
                      <a:pt x="112" y="54"/>
                    </a:lnTo>
                    <a:lnTo>
                      <a:pt x="129" y="58"/>
                    </a:lnTo>
                    <a:lnTo>
                      <a:pt x="139" y="70"/>
                    </a:lnTo>
                    <a:lnTo>
                      <a:pt x="153" y="76"/>
                    </a:lnTo>
                    <a:lnTo>
                      <a:pt x="159" y="73"/>
                    </a:lnTo>
                    <a:lnTo>
                      <a:pt x="163" y="82"/>
                    </a:lnTo>
                    <a:lnTo>
                      <a:pt x="160" y="87"/>
                    </a:lnTo>
                    <a:lnTo>
                      <a:pt x="159" y="96"/>
                    </a:lnTo>
                    <a:lnTo>
                      <a:pt x="148" y="113"/>
                    </a:lnTo>
                    <a:lnTo>
                      <a:pt x="153" y="125"/>
                    </a:lnTo>
                    <a:lnTo>
                      <a:pt x="165" y="119"/>
                    </a:lnTo>
                    <a:lnTo>
                      <a:pt x="166" y="115"/>
                    </a:lnTo>
                    <a:lnTo>
                      <a:pt x="175" y="127"/>
                    </a:lnTo>
                    <a:lnTo>
                      <a:pt x="180" y="121"/>
                    </a:lnTo>
                    <a:lnTo>
                      <a:pt x="184" y="128"/>
                    </a:lnTo>
                    <a:lnTo>
                      <a:pt x="187" y="125"/>
                    </a:lnTo>
                    <a:lnTo>
                      <a:pt x="199" y="128"/>
                    </a:lnTo>
                    <a:lnTo>
                      <a:pt x="205" y="127"/>
                    </a:lnTo>
                    <a:lnTo>
                      <a:pt x="214" y="137"/>
                    </a:lnTo>
                    <a:lnTo>
                      <a:pt x="206" y="122"/>
                    </a:lnTo>
                    <a:lnTo>
                      <a:pt x="187" y="107"/>
                    </a:lnTo>
                    <a:lnTo>
                      <a:pt x="206" y="116"/>
                    </a:lnTo>
                    <a:lnTo>
                      <a:pt x="194" y="101"/>
                    </a:lnTo>
                    <a:lnTo>
                      <a:pt x="192" y="88"/>
                    </a:lnTo>
                    <a:lnTo>
                      <a:pt x="193" y="57"/>
                    </a:lnTo>
                    <a:lnTo>
                      <a:pt x="181" y="49"/>
                    </a:lnTo>
                    <a:lnTo>
                      <a:pt x="205" y="28"/>
                    </a:lnTo>
                    <a:lnTo>
                      <a:pt x="205" y="16"/>
                    </a:lnTo>
                    <a:lnTo>
                      <a:pt x="218" y="18"/>
                    </a:lnTo>
                    <a:lnTo>
                      <a:pt x="215" y="28"/>
                    </a:lnTo>
                    <a:lnTo>
                      <a:pt x="206" y="33"/>
                    </a:lnTo>
                    <a:lnTo>
                      <a:pt x="202" y="45"/>
                    </a:lnTo>
                    <a:lnTo>
                      <a:pt x="205" y="55"/>
                    </a:lnTo>
                    <a:lnTo>
                      <a:pt x="211" y="52"/>
                    </a:lnTo>
                    <a:lnTo>
                      <a:pt x="208" y="64"/>
                    </a:lnTo>
                    <a:lnTo>
                      <a:pt x="211" y="70"/>
                    </a:lnTo>
                    <a:lnTo>
                      <a:pt x="211" y="78"/>
                    </a:lnTo>
                    <a:lnTo>
                      <a:pt x="206" y="75"/>
                    </a:lnTo>
                    <a:lnTo>
                      <a:pt x="203" y="84"/>
                    </a:lnTo>
                    <a:lnTo>
                      <a:pt x="217" y="82"/>
                    </a:lnTo>
                    <a:lnTo>
                      <a:pt x="217" y="88"/>
                    </a:lnTo>
                    <a:lnTo>
                      <a:pt x="223" y="93"/>
                    </a:lnTo>
                    <a:lnTo>
                      <a:pt x="209" y="93"/>
                    </a:lnTo>
                    <a:lnTo>
                      <a:pt x="214" y="112"/>
                    </a:lnTo>
                    <a:lnTo>
                      <a:pt x="229" y="119"/>
                    </a:lnTo>
                    <a:lnTo>
                      <a:pt x="236" y="109"/>
                    </a:lnTo>
                    <a:lnTo>
                      <a:pt x="238" y="125"/>
                    </a:lnTo>
                    <a:lnTo>
                      <a:pt x="247" y="122"/>
                    </a:lnTo>
                    <a:lnTo>
                      <a:pt x="241" y="128"/>
                    </a:lnTo>
                    <a:lnTo>
                      <a:pt x="250" y="128"/>
                    </a:lnTo>
                    <a:lnTo>
                      <a:pt x="242" y="137"/>
                    </a:lnTo>
                    <a:lnTo>
                      <a:pt x="245" y="140"/>
                    </a:lnTo>
                    <a:lnTo>
                      <a:pt x="259" y="134"/>
                    </a:lnTo>
                    <a:lnTo>
                      <a:pt x="274" y="127"/>
                    </a:lnTo>
                    <a:lnTo>
                      <a:pt x="278" y="107"/>
                    </a:lnTo>
                    <a:lnTo>
                      <a:pt x="281" y="119"/>
                    </a:lnTo>
                    <a:lnTo>
                      <a:pt x="278" y="124"/>
                    </a:lnTo>
                    <a:lnTo>
                      <a:pt x="275" y="134"/>
                    </a:lnTo>
                    <a:lnTo>
                      <a:pt x="277" y="140"/>
                    </a:lnTo>
                    <a:lnTo>
                      <a:pt x="283" y="124"/>
                    </a:lnTo>
                    <a:lnTo>
                      <a:pt x="286" y="90"/>
                    </a:lnTo>
                    <a:lnTo>
                      <a:pt x="268" y="93"/>
                    </a:lnTo>
                    <a:lnTo>
                      <a:pt x="245" y="97"/>
                    </a:lnTo>
                    <a:lnTo>
                      <a:pt x="244" y="90"/>
                    </a:lnTo>
                    <a:lnTo>
                      <a:pt x="220" y="0"/>
                    </a:lnTo>
                    <a:lnTo>
                      <a:pt x="0" y="42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94" name="Freeform 64"/>
              <p:cNvSpPr>
                <a:spLocks/>
              </p:cNvSpPr>
              <p:nvPr/>
            </p:nvSpPr>
            <p:spPr bwMode="auto">
              <a:xfrm>
                <a:off x="3891" y="1431"/>
                <a:ext cx="199" cy="95"/>
              </a:xfrm>
              <a:custGeom>
                <a:avLst/>
                <a:gdLst>
                  <a:gd name="T0" fmla="*/ 0 w 208"/>
                  <a:gd name="T1" fmla="*/ 4 h 106"/>
                  <a:gd name="T2" fmla="*/ 0 w 208"/>
                  <a:gd name="T3" fmla="*/ 4 h 106"/>
                  <a:gd name="T4" fmla="*/ 27 w 208"/>
                  <a:gd name="T5" fmla="*/ 4 h 106"/>
                  <a:gd name="T6" fmla="*/ 31 w 208"/>
                  <a:gd name="T7" fmla="*/ 4 h 106"/>
                  <a:gd name="T8" fmla="*/ 32 w 208"/>
                  <a:gd name="T9" fmla="*/ 4 h 106"/>
                  <a:gd name="T10" fmla="*/ 33 w 208"/>
                  <a:gd name="T11" fmla="*/ 4 h 106"/>
                  <a:gd name="T12" fmla="*/ 37 w 208"/>
                  <a:gd name="T13" fmla="*/ 4 h 106"/>
                  <a:gd name="T14" fmla="*/ 39 w 208"/>
                  <a:gd name="T15" fmla="*/ 4 h 106"/>
                  <a:gd name="T16" fmla="*/ 41 w 208"/>
                  <a:gd name="T17" fmla="*/ 4 h 106"/>
                  <a:gd name="T18" fmla="*/ 42 w 208"/>
                  <a:gd name="T19" fmla="*/ 4 h 106"/>
                  <a:gd name="T20" fmla="*/ 43 w 208"/>
                  <a:gd name="T21" fmla="*/ 4 h 106"/>
                  <a:gd name="T22" fmla="*/ 44 w 208"/>
                  <a:gd name="T23" fmla="*/ 4 h 106"/>
                  <a:gd name="T24" fmla="*/ 45 w 208"/>
                  <a:gd name="T25" fmla="*/ 4 h 106"/>
                  <a:gd name="T26" fmla="*/ 46 w 208"/>
                  <a:gd name="T27" fmla="*/ 4 h 106"/>
                  <a:gd name="T28" fmla="*/ 49 w 208"/>
                  <a:gd name="T29" fmla="*/ 4 h 106"/>
                  <a:gd name="T30" fmla="*/ 49 w 208"/>
                  <a:gd name="T31" fmla="*/ 4 h 106"/>
                  <a:gd name="T32" fmla="*/ 52 w 208"/>
                  <a:gd name="T33" fmla="*/ 4 h 106"/>
                  <a:gd name="T34" fmla="*/ 54 w 208"/>
                  <a:gd name="T35" fmla="*/ 4 h 106"/>
                  <a:gd name="T36" fmla="*/ 55 w 208"/>
                  <a:gd name="T37" fmla="*/ 4 h 106"/>
                  <a:gd name="T38" fmla="*/ 55 w 208"/>
                  <a:gd name="T39" fmla="*/ 4 h 106"/>
                  <a:gd name="T40" fmla="*/ 53 w 208"/>
                  <a:gd name="T41" fmla="*/ 4 h 106"/>
                  <a:gd name="T42" fmla="*/ 51 w 208"/>
                  <a:gd name="T43" fmla="*/ 4 h 106"/>
                  <a:gd name="T44" fmla="*/ 49 w 208"/>
                  <a:gd name="T45" fmla="*/ 4 h 106"/>
                  <a:gd name="T46" fmla="*/ 50 w 208"/>
                  <a:gd name="T47" fmla="*/ 4 h 106"/>
                  <a:gd name="T48" fmla="*/ 51 w 208"/>
                  <a:gd name="T49" fmla="*/ 4 h 106"/>
                  <a:gd name="T50" fmla="*/ 52 w 208"/>
                  <a:gd name="T51" fmla="*/ 4 h 106"/>
                  <a:gd name="T52" fmla="*/ 53 w 208"/>
                  <a:gd name="T53" fmla="*/ 4 h 106"/>
                  <a:gd name="T54" fmla="*/ 54 w 208"/>
                  <a:gd name="T55" fmla="*/ 4 h 106"/>
                  <a:gd name="T56" fmla="*/ 53 w 208"/>
                  <a:gd name="T57" fmla="*/ 4 h 106"/>
                  <a:gd name="T58" fmla="*/ 49 w 208"/>
                  <a:gd name="T59" fmla="*/ 4 h 106"/>
                  <a:gd name="T60" fmla="*/ 47 w 208"/>
                  <a:gd name="T61" fmla="*/ 4 h 106"/>
                  <a:gd name="T62" fmla="*/ 46 w 208"/>
                  <a:gd name="T63" fmla="*/ 4 h 106"/>
                  <a:gd name="T64" fmla="*/ 43 w 208"/>
                  <a:gd name="T65" fmla="*/ 4 h 106"/>
                  <a:gd name="T66" fmla="*/ 44 w 208"/>
                  <a:gd name="T67" fmla="*/ 4 h 106"/>
                  <a:gd name="T68" fmla="*/ 41 w 208"/>
                  <a:gd name="T69" fmla="*/ 4 h 106"/>
                  <a:gd name="T70" fmla="*/ 38 w 208"/>
                  <a:gd name="T71" fmla="*/ 4 h 106"/>
                  <a:gd name="T72" fmla="*/ 38 w 208"/>
                  <a:gd name="T73" fmla="*/ 4 h 106"/>
                  <a:gd name="T74" fmla="*/ 35 w 208"/>
                  <a:gd name="T75" fmla="*/ 4 h 106"/>
                  <a:gd name="T76" fmla="*/ 35 w 208"/>
                  <a:gd name="T77" fmla="*/ 4 h 106"/>
                  <a:gd name="T78" fmla="*/ 35 w 208"/>
                  <a:gd name="T79" fmla="*/ 4 h 106"/>
                  <a:gd name="T80" fmla="*/ 37 w 208"/>
                  <a:gd name="T81" fmla="*/ 4 h 106"/>
                  <a:gd name="T82" fmla="*/ 37 w 208"/>
                  <a:gd name="T83" fmla="*/ 4 h 106"/>
                  <a:gd name="T84" fmla="*/ 39 w 208"/>
                  <a:gd name="T85" fmla="*/ 4 h 106"/>
                  <a:gd name="T86" fmla="*/ 36 w 208"/>
                  <a:gd name="T87" fmla="*/ 4 h 106"/>
                  <a:gd name="T88" fmla="*/ 35 w 208"/>
                  <a:gd name="T89" fmla="*/ 0 h 106"/>
                  <a:gd name="T90" fmla="*/ 31 w 208"/>
                  <a:gd name="T91" fmla="*/ 4 h 106"/>
                  <a:gd name="T92" fmla="*/ 11 w 208"/>
                  <a:gd name="T93" fmla="*/ 4 h 106"/>
                  <a:gd name="T94" fmla="*/ 0 w 208"/>
                  <a:gd name="T95" fmla="*/ 4 h 10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08"/>
                  <a:gd name="T145" fmla="*/ 0 h 106"/>
                  <a:gd name="T146" fmla="*/ 208 w 208"/>
                  <a:gd name="T147" fmla="*/ 106 h 10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08" h="106">
                    <a:moveTo>
                      <a:pt x="0" y="43"/>
                    </a:moveTo>
                    <a:lnTo>
                      <a:pt x="0" y="100"/>
                    </a:lnTo>
                    <a:lnTo>
                      <a:pt x="97" y="79"/>
                    </a:lnTo>
                    <a:lnTo>
                      <a:pt x="114" y="74"/>
                    </a:lnTo>
                    <a:lnTo>
                      <a:pt x="121" y="76"/>
                    </a:lnTo>
                    <a:lnTo>
                      <a:pt x="129" y="91"/>
                    </a:lnTo>
                    <a:lnTo>
                      <a:pt x="141" y="92"/>
                    </a:lnTo>
                    <a:lnTo>
                      <a:pt x="147" y="106"/>
                    </a:lnTo>
                    <a:lnTo>
                      <a:pt x="153" y="106"/>
                    </a:lnTo>
                    <a:lnTo>
                      <a:pt x="156" y="98"/>
                    </a:lnTo>
                    <a:lnTo>
                      <a:pt x="160" y="94"/>
                    </a:lnTo>
                    <a:lnTo>
                      <a:pt x="163" y="83"/>
                    </a:lnTo>
                    <a:lnTo>
                      <a:pt x="166" y="82"/>
                    </a:lnTo>
                    <a:lnTo>
                      <a:pt x="171" y="98"/>
                    </a:lnTo>
                    <a:lnTo>
                      <a:pt x="181" y="94"/>
                    </a:lnTo>
                    <a:lnTo>
                      <a:pt x="183" y="89"/>
                    </a:lnTo>
                    <a:lnTo>
                      <a:pt x="195" y="82"/>
                    </a:lnTo>
                    <a:lnTo>
                      <a:pt x="203" y="80"/>
                    </a:lnTo>
                    <a:lnTo>
                      <a:pt x="208" y="86"/>
                    </a:lnTo>
                    <a:lnTo>
                      <a:pt x="208" y="70"/>
                    </a:lnTo>
                    <a:lnTo>
                      <a:pt x="198" y="52"/>
                    </a:lnTo>
                    <a:lnTo>
                      <a:pt x="192" y="49"/>
                    </a:lnTo>
                    <a:lnTo>
                      <a:pt x="184" y="50"/>
                    </a:lnTo>
                    <a:lnTo>
                      <a:pt x="186" y="55"/>
                    </a:lnTo>
                    <a:lnTo>
                      <a:pt x="190" y="55"/>
                    </a:lnTo>
                    <a:lnTo>
                      <a:pt x="195" y="55"/>
                    </a:lnTo>
                    <a:lnTo>
                      <a:pt x="201" y="59"/>
                    </a:lnTo>
                    <a:lnTo>
                      <a:pt x="202" y="68"/>
                    </a:lnTo>
                    <a:lnTo>
                      <a:pt x="199" y="73"/>
                    </a:lnTo>
                    <a:lnTo>
                      <a:pt x="183" y="80"/>
                    </a:lnTo>
                    <a:lnTo>
                      <a:pt x="174" y="77"/>
                    </a:lnTo>
                    <a:lnTo>
                      <a:pt x="169" y="68"/>
                    </a:lnTo>
                    <a:lnTo>
                      <a:pt x="160" y="65"/>
                    </a:lnTo>
                    <a:lnTo>
                      <a:pt x="163" y="59"/>
                    </a:lnTo>
                    <a:lnTo>
                      <a:pt x="153" y="49"/>
                    </a:lnTo>
                    <a:lnTo>
                      <a:pt x="142" y="44"/>
                    </a:lnTo>
                    <a:lnTo>
                      <a:pt x="142" y="49"/>
                    </a:lnTo>
                    <a:lnTo>
                      <a:pt x="135" y="47"/>
                    </a:lnTo>
                    <a:lnTo>
                      <a:pt x="133" y="41"/>
                    </a:lnTo>
                    <a:lnTo>
                      <a:pt x="135" y="34"/>
                    </a:lnTo>
                    <a:lnTo>
                      <a:pt x="141" y="29"/>
                    </a:lnTo>
                    <a:lnTo>
                      <a:pt x="139" y="25"/>
                    </a:lnTo>
                    <a:lnTo>
                      <a:pt x="147" y="18"/>
                    </a:lnTo>
                    <a:lnTo>
                      <a:pt x="138" y="10"/>
                    </a:lnTo>
                    <a:lnTo>
                      <a:pt x="135" y="0"/>
                    </a:lnTo>
                    <a:lnTo>
                      <a:pt x="115" y="16"/>
                    </a:lnTo>
                    <a:lnTo>
                      <a:pt x="47" y="34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95" name="Freeform 65"/>
              <p:cNvSpPr>
                <a:spLocks/>
              </p:cNvSpPr>
              <p:nvPr/>
            </p:nvSpPr>
            <p:spPr bwMode="auto">
              <a:xfrm>
                <a:off x="3891" y="1431"/>
                <a:ext cx="199" cy="95"/>
              </a:xfrm>
              <a:custGeom>
                <a:avLst/>
                <a:gdLst>
                  <a:gd name="T0" fmla="*/ 0 w 208"/>
                  <a:gd name="T1" fmla="*/ 4 h 106"/>
                  <a:gd name="T2" fmla="*/ 0 w 208"/>
                  <a:gd name="T3" fmla="*/ 4 h 106"/>
                  <a:gd name="T4" fmla="*/ 27 w 208"/>
                  <a:gd name="T5" fmla="*/ 4 h 106"/>
                  <a:gd name="T6" fmla="*/ 31 w 208"/>
                  <a:gd name="T7" fmla="*/ 4 h 106"/>
                  <a:gd name="T8" fmla="*/ 32 w 208"/>
                  <a:gd name="T9" fmla="*/ 4 h 106"/>
                  <a:gd name="T10" fmla="*/ 33 w 208"/>
                  <a:gd name="T11" fmla="*/ 4 h 106"/>
                  <a:gd name="T12" fmla="*/ 37 w 208"/>
                  <a:gd name="T13" fmla="*/ 4 h 106"/>
                  <a:gd name="T14" fmla="*/ 39 w 208"/>
                  <a:gd name="T15" fmla="*/ 4 h 106"/>
                  <a:gd name="T16" fmla="*/ 41 w 208"/>
                  <a:gd name="T17" fmla="*/ 4 h 106"/>
                  <a:gd name="T18" fmla="*/ 42 w 208"/>
                  <a:gd name="T19" fmla="*/ 4 h 106"/>
                  <a:gd name="T20" fmla="*/ 43 w 208"/>
                  <a:gd name="T21" fmla="*/ 4 h 106"/>
                  <a:gd name="T22" fmla="*/ 44 w 208"/>
                  <a:gd name="T23" fmla="*/ 4 h 106"/>
                  <a:gd name="T24" fmla="*/ 45 w 208"/>
                  <a:gd name="T25" fmla="*/ 4 h 106"/>
                  <a:gd name="T26" fmla="*/ 46 w 208"/>
                  <a:gd name="T27" fmla="*/ 4 h 106"/>
                  <a:gd name="T28" fmla="*/ 49 w 208"/>
                  <a:gd name="T29" fmla="*/ 4 h 106"/>
                  <a:gd name="T30" fmla="*/ 49 w 208"/>
                  <a:gd name="T31" fmla="*/ 4 h 106"/>
                  <a:gd name="T32" fmla="*/ 52 w 208"/>
                  <a:gd name="T33" fmla="*/ 4 h 106"/>
                  <a:gd name="T34" fmla="*/ 54 w 208"/>
                  <a:gd name="T35" fmla="*/ 4 h 106"/>
                  <a:gd name="T36" fmla="*/ 55 w 208"/>
                  <a:gd name="T37" fmla="*/ 4 h 106"/>
                  <a:gd name="T38" fmla="*/ 55 w 208"/>
                  <a:gd name="T39" fmla="*/ 4 h 106"/>
                  <a:gd name="T40" fmla="*/ 53 w 208"/>
                  <a:gd name="T41" fmla="*/ 4 h 106"/>
                  <a:gd name="T42" fmla="*/ 51 w 208"/>
                  <a:gd name="T43" fmla="*/ 4 h 106"/>
                  <a:gd name="T44" fmla="*/ 49 w 208"/>
                  <a:gd name="T45" fmla="*/ 4 h 106"/>
                  <a:gd name="T46" fmla="*/ 50 w 208"/>
                  <a:gd name="T47" fmla="*/ 4 h 106"/>
                  <a:gd name="T48" fmla="*/ 51 w 208"/>
                  <a:gd name="T49" fmla="*/ 4 h 106"/>
                  <a:gd name="T50" fmla="*/ 52 w 208"/>
                  <a:gd name="T51" fmla="*/ 4 h 106"/>
                  <a:gd name="T52" fmla="*/ 53 w 208"/>
                  <a:gd name="T53" fmla="*/ 4 h 106"/>
                  <a:gd name="T54" fmla="*/ 54 w 208"/>
                  <a:gd name="T55" fmla="*/ 4 h 106"/>
                  <a:gd name="T56" fmla="*/ 53 w 208"/>
                  <a:gd name="T57" fmla="*/ 4 h 106"/>
                  <a:gd name="T58" fmla="*/ 49 w 208"/>
                  <a:gd name="T59" fmla="*/ 4 h 106"/>
                  <a:gd name="T60" fmla="*/ 47 w 208"/>
                  <a:gd name="T61" fmla="*/ 4 h 106"/>
                  <a:gd name="T62" fmla="*/ 46 w 208"/>
                  <a:gd name="T63" fmla="*/ 4 h 106"/>
                  <a:gd name="T64" fmla="*/ 43 w 208"/>
                  <a:gd name="T65" fmla="*/ 4 h 106"/>
                  <a:gd name="T66" fmla="*/ 44 w 208"/>
                  <a:gd name="T67" fmla="*/ 4 h 106"/>
                  <a:gd name="T68" fmla="*/ 41 w 208"/>
                  <a:gd name="T69" fmla="*/ 4 h 106"/>
                  <a:gd name="T70" fmla="*/ 38 w 208"/>
                  <a:gd name="T71" fmla="*/ 4 h 106"/>
                  <a:gd name="T72" fmla="*/ 38 w 208"/>
                  <a:gd name="T73" fmla="*/ 4 h 106"/>
                  <a:gd name="T74" fmla="*/ 35 w 208"/>
                  <a:gd name="T75" fmla="*/ 4 h 106"/>
                  <a:gd name="T76" fmla="*/ 35 w 208"/>
                  <a:gd name="T77" fmla="*/ 4 h 106"/>
                  <a:gd name="T78" fmla="*/ 35 w 208"/>
                  <a:gd name="T79" fmla="*/ 4 h 106"/>
                  <a:gd name="T80" fmla="*/ 37 w 208"/>
                  <a:gd name="T81" fmla="*/ 4 h 106"/>
                  <a:gd name="T82" fmla="*/ 37 w 208"/>
                  <a:gd name="T83" fmla="*/ 4 h 106"/>
                  <a:gd name="T84" fmla="*/ 39 w 208"/>
                  <a:gd name="T85" fmla="*/ 4 h 106"/>
                  <a:gd name="T86" fmla="*/ 36 w 208"/>
                  <a:gd name="T87" fmla="*/ 4 h 106"/>
                  <a:gd name="T88" fmla="*/ 35 w 208"/>
                  <a:gd name="T89" fmla="*/ 0 h 106"/>
                  <a:gd name="T90" fmla="*/ 31 w 208"/>
                  <a:gd name="T91" fmla="*/ 4 h 106"/>
                  <a:gd name="T92" fmla="*/ 11 w 208"/>
                  <a:gd name="T93" fmla="*/ 4 h 106"/>
                  <a:gd name="T94" fmla="*/ 0 w 208"/>
                  <a:gd name="T95" fmla="*/ 4 h 106"/>
                  <a:gd name="T96" fmla="*/ 0 w 208"/>
                  <a:gd name="T97" fmla="*/ 4 h 10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208"/>
                  <a:gd name="T148" fmla="*/ 0 h 106"/>
                  <a:gd name="T149" fmla="*/ 208 w 208"/>
                  <a:gd name="T150" fmla="*/ 106 h 10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208" h="106">
                    <a:moveTo>
                      <a:pt x="0" y="43"/>
                    </a:moveTo>
                    <a:lnTo>
                      <a:pt x="0" y="100"/>
                    </a:lnTo>
                    <a:lnTo>
                      <a:pt x="97" y="79"/>
                    </a:lnTo>
                    <a:lnTo>
                      <a:pt x="114" y="74"/>
                    </a:lnTo>
                    <a:lnTo>
                      <a:pt x="121" y="76"/>
                    </a:lnTo>
                    <a:lnTo>
                      <a:pt x="129" y="91"/>
                    </a:lnTo>
                    <a:lnTo>
                      <a:pt x="141" y="92"/>
                    </a:lnTo>
                    <a:lnTo>
                      <a:pt x="147" y="106"/>
                    </a:lnTo>
                    <a:lnTo>
                      <a:pt x="153" y="106"/>
                    </a:lnTo>
                    <a:lnTo>
                      <a:pt x="156" y="98"/>
                    </a:lnTo>
                    <a:lnTo>
                      <a:pt x="160" y="94"/>
                    </a:lnTo>
                    <a:lnTo>
                      <a:pt x="163" y="83"/>
                    </a:lnTo>
                    <a:lnTo>
                      <a:pt x="166" y="82"/>
                    </a:lnTo>
                    <a:lnTo>
                      <a:pt x="171" y="98"/>
                    </a:lnTo>
                    <a:lnTo>
                      <a:pt x="181" y="94"/>
                    </a:lnTo>
                    <a:lnTo>
                      <a:pt x="183" y="89"/>
                    </a:lnTo>
                    <a:lnTo>
                      <a:pt x="195" y="82"/>
                    </a:lnTo>
                    <a:lnTo>
                      <a:pt x="203" y="80"/>
                    </a:lnTo>
                    <a:lnTo>
                      <a:pt x="208" y="86"/>
                    </a:lnTo>
                    <a:lnTo>
                      <a:pt x="208" y="70"/>
                    </a:lnTo>
                    <a:lnTo>
                      <a:pt x="198" y="52"/>
                    </a:lnTo>
                    <a:lnTo>
                      <a:pt x="192" y="49"/>
                    </a:lnTo>
                    <a:lnTo>
                      <a:pt x="184" y="50"/>
                    </a:lnTo>
                    <a:lnTo>
                      <a:pt x="186" y="55"/>
                    </a:lnTo>
                    <a:lnTo>
                      <a:pt x="190" y="55"/>
                    </a:lnTo>
                    <a:lnTo>
                      <a:pt x="195" y="55"/>
                    </a:lnTo>
                    <a:lnTo>
                      <a:pt x="201" y="59"/>
                    </a:lnTo>
                    <a:lnTo>
                      <a:pt x="202" y="68"/>
                    </a:lnTo>
                    <a:lnTo>
                      <a:pt x="199" y="73"/>
                    </a:lnTo>
                    <a:lnTo>
                      <a:pt x="183" y="80"/>
                    </a:lnTo>
                    <a:lnTo>
                      <a:pt x="174" y="77"/>
                    </a:lnTo>
                    <a:lnTo>
                      <a:pt x="169" y="68"/>
                    </a:lnTo>
                    <a:lnTo>
                      <a:pt x="160" y="65"/>
                    </a:lnTo>
                    <a:lnTo>
                      <a:pt x="163" y="59"/>
                    </a:lnTo>
                    <a:lnTo>
                      <a:pt x="153" y="49"/>
                    </a:lnTo>
                    <a:lnTo>
                      <a:pt x="142" y="44"/>
                    </a:lnTo>
                    <a:lnTo>
                      <a:pt x="142" y="49"/>
                    </a:lnTo>
                    <a:lnTo>
                      <a:pt x="135" y="47"/>
                    </a:lnTo>
                    <a:lnTo>
                      <a:pt x="133" y="41"/>
                    </a:lnTo>
                    <a:lnTo>
                      <a:pt x="135" y="34"/>
                    </a:lnTo>
                    <a:lnTo>
                      <a:pt x="141" y="29"/>
                    </a:lnTo>
                    <a:lnTo>
                      <a:pt x="139" y="25"/>
                    </a:lnTo>
                    <a:lnTo>
                      <a:pt x="147" y="18"/>
                    </a:lnTo>
                    <a:lnTo>
                      <a:pt x="138" y="10"/>
                    </a:lnTo>
                    <a:lnTo>
                      <a:pt x="135" y="0"/>
                    </a:lnTo>
                    <a:lnTo>
                      <a:pt x="115" y="16"/>
                    </a:lnTo>
                    <a:lnTo>
                      <a:pt x="47" y="34"/>
                    </a:lnTo>
                    <a:lnTo>
                      <a:pt x="0" y="43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96" name="Freeform 66"/>
              <p:cNvSpPr>
                <a:spLocks/>
              </p:cNvSpPr>
              <p:nvPr/>
            </p:nvSpPr>
            <p:spPr bwMode="auto">
              <a:xfrm>
                <a:off x="4051" y="1524"/>
                <a:ext cx="17" cy="14"/>
              </a:xfrm>
              <a:custGeom>
                <a:avLst/>
                <a:gdLst>
                  <a:gd name="T0" fmla="*/ 0 w 18"/>
                  <a:gd name="T1" fmla="*/ 4 h 16"/>
                  <a:gd name="T2" fmla="*/ 7 w 18"/>
                  <a:gd name="T3" fmla="*/ 0 h 16"/>
                  <a:gd name="T4" fmla="*/ 9 w 18"/>
                  <a:gd name="T5" fmla="*/ 4 h 16"/>
                  <a:gd name="T6" fmla="*/ 0 w 18"/>
                  <a:gd name="T7" fmla="*/ 4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8"/>
                  <a:gd name="T13" fmla="*/ 0 h 16"/>
                  <a:gd name="T14" fmla="*/ 18 w 18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8" h="16">
                    <a:moveTo>
                      <a:pt x="0" y="16"/>
                    </a:moveTo>
                    <a:lnTo>
                      <a:pt x="7" y="0"/>
                    </a:lnTo>
                    <a:lnTo>
                      <a:pt x="18" y="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97" name="Freeform 67"/>
              <p:cNvSpPr>
                <a:spLocks/>
              </p:cNvSpPr>
              <p:nvPr/>
            </p:nvSpPr>
            <p:spPr bwMode="auto">
              <a:xfrm>
                <a:off x="4051" y="1524"/>
                <a:ext cx="17" cy="14"/>
              </a:xfrm>
              <a:custGeom>
                <a:avLst/>
                <a:gdLst>
                  <a:gd name="T0" fmla="*/ 0 w 18"/>
                  <a:gd name="T1" fmla="*/ 4 h 16"/>
                  <a:gd name="T2" fmla="*/ 7 w 18"/>
                  <a:gd name="T3" fmla="*/ 0 h 16"/>
                  <a:gd name="T4" fmla="*/ 9 w 18"/>
                  <a:gd name="T5" fmla="*/ 4 h 16"/>
                  <a:gd name="T6" fmla="*/ 0 w 18"/>
                  <a:gd name="T7" fmla="*/ 4 h 16"/>
                  <a:gd name="T8" fmla="*/ 0 w 18"/>
                  <a:gd name="T9" fmla="*/ 4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"/>
                  <a:gd name="T16" fmla="*/ 0 h 16"/>
                  <a:gd name="T17" fmla="*/ 18 w 18"/>
                  <a:gd name="T18" fmla="*/ 16 h 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" h="16">
                    <a:moveTo>
                      <a:pt x="0" y="16"/>
                    </a:moveTo>
                    <a:lnTo>
                      <a:pt x="7" y="0"/>
                    </a:lnTo>
                    <a:lnTo>
                      <a:pt x="18" y="6"/>
                    </a:lnTo>
                    <a:lnTo>
                      <a:pt x="0" y="16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98" name="Freeform 68"/>
              <p:cNvSpPr>
                <a:spLocks/>
              </p:cNvSpPr>
              <p:nvPr/>
            </p:nvSpPr>
            <p:spPr bwMode="auto">
              <a:xfrm>
                <a:off x="4084" y="1521"/>
                <a:ext cx="14" cy="11"/>
              </a:xfrm>
              <a:custGeom>
                <a:avLst/>
                <a:gdLst>
                  <a:gd name="T0" fmla="*/ 0 w 15"/>
                  <a:gd name="T1" fmla="*/ 11 h 11"/>
                  <a:gd name="T2" fmla="*/ 7 w 15"/>
                  <a:gd name="T3" fmla="*/ 0 h 11"/>
                  <a:gd name="T4" fmla="*/ 7 w 15"/>
                  <a:gd name="T5" fmla="*/ 8 h 11"/>
                  <a:gd name="T6" fmla="*/ 0 w 15"/>
                  <a:gd name="T7" fmla="*/ 11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5"/>
                  <a:gd name="T13" fmla="*/ 0 h 11"/>
                  <a:gd name="T14" fmla="*/ 15 w 15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5" h="11">
                    <a:moveTo>
                      <a:pt x="0" y="11"/>
                    </a:moveTo>
                    <a:lnTo>
                      <a:pt x="9" y="0"/>
                    </a:lnTo>
                    <a:lnTo>
                      <a:pt x="15" y="8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99" name="Freeform 69"/>
              <p:cNvSpPr>
                <a:spLocks/>
              </p:cNvSpPr>
              <p:nvPr/>
            </p:nvSpPr>
            <p:spPr bwMode="auto">
              <a:xfrm>
                <a:off x="1269" y="1493"/>
                <a:ext cx="381" cy="550"/>
              </a:xfrm>
              <a:custGeom>
                <a:avLst/>
                <a:gdLst>
                  <a:gd name="T0" fmla="*/ 0 w 399"/>
                  <a:gd name="T1" fmla="*/ 8 h 617"/>
                  <a:gd name="T2" fmla="*/ 11 w 399"/>
                  <a:gd name="T3" fmla="*/ 9 h 617"/>
                  <a:gd name="T4" fmla="*/ 64 w 399"/>
                  <a:gd name="T5" fmla="*/ 20 h 617"/>
                  <a:gd name="T6" fmla="*/ 66 w 399"/>
                  <a:gd name="T7" fmla="*/ 17 h 617"/>
                  <a:gd name="T8" fmla="*/ 69 w 399"/>
                  <a:gd name="T9" fmla="*/ 17 h 617"/>
                  <a:gd name="T10" fmla="*/ 75 w 399"/>
                  <a:gd name="T11" fmla="*/ 18 h 617"/>
                  <a:gd name="T12" fmla="*/ 80 w 399"/>
                  <a:gd name="T13" fmla="*/ 15 h 617"/>
                  <a:gd name="T14" fmla="*/ 100 w 399"/>
                  <a:gd name="T15" fmla="*/ 4 h 617"/>
                  <a:gd name="T16" fmla="*/ 57 w 399"/>
                  <a:gd name="T17" fmla="*/ 4 h 617"/>
                  <a:gd name="T18" fmla="*/ 15 w 399"/>
                  <a:gd name="T19" fmla="*/ 0 h 617"/>
                  <a:gd name="T20" fmla="*/ 0 w 399"/>
                  <a:gd name="T21" fmla="*/ 8 h 61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99"/>
                  <a:gd name="T34" fmla="*/ 0 h 617"/>
                  <a:gd name="T35" fmla="*/ 399 w 399"/>
                  <a:gd name="T36" fmla="*/ 617 h 61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99" h="617">
                    <a:moveTo>
                      <a:pt x="0" y="226"/>
                    </a:moveTo>
                    <a:lnTo>
                      <a:pt x="18" y="261"/>
                    </a:lnTo>
                    <a:lnTo>
                      <a:pt x="254" y="617"/>
                    </a:lnTo>
                    <a:lnTo>
                      <a:pt x="263" y="533"/>
                    </a:lnTo>
                    <a:lnTo>
                      <a:pt x="276" y="529"/>
                    </a:lnTo>
                    <a:lnTo>
                      <a:pt x="300" y="542"/>
                    </a:lnTo>
                    <a:lnTo>
                      <a:pt x="321" y="469"/>
                    </a:lnTo>
                    <a:lnTo>
                      <a:pt x="399" y="78"/>
                    </a:lnTo>
                    <a:lnTo>
                      <a:pt x="227" y="41"/>
                    </a:lnTo>
                    <a:lnTo>
                      <a:pt x="60" y="0"/>
                    </a:lnTo>
                    <a:lnTo>
                      <a:pt x="0" y="226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0" name="Freeform 70"/>
              <p:cNvSpPr>
                <a:spLocks/>
              </p:cNvSpPr>
              <p:nvPr/>
            </p:nvSpPr>
            <p:spPr bwMode="auto">
              <a:xfrm>
                <a:off x="1269" y="1493"/>
                <a:ext cx="381" cy="550"/>
              </a:xfrm>
              <a:custGeom>
                <a:avLst/>
                <a:gdLst>
                  <a:gd name="T0" fmla="*/ 0 w 399"/>
                  <a:gd name="T1" fmla="*/ 8 h 617"/>
                  <a:gd name="T2" fmla="*/ 11 w 399"/>
                  <a:gd name="T3" fmla="*/ 9 h 617"/>
                  <a:gd name="T4" fmla="*/ 64 w 399"/>
                  <a:gd name="T5" fmla="*/ 20 h 617"/>
                  <a:gd name="T6" fmla="*/ 66 w 399"/>
                  <a:gd name="T7" fmla="*/ 17 h 617"/>
                  <a:gd name="T8" fmla="*/ 69 w 399"/>
                  <a:gd name="T9" fmla="*/ 17 h 617"/>
                  <a:gd name="T10" fmla="*/ 75 w 399"/>
                  <a:gd name="T11" fmla="*/ 18 h 617"/>
                  <a:gd name="T12" fmla="*/ 80 w 399"/>
                  <a:gd name="T13" fmla="*/ 15 h 617"/>
                  <a:gd name="T14" fmla="*/ 100 w 399"/>
                  <a:gd name="T15" fmla="*/ 4 h 617"/>
                  <a:gd name="T16" fmla="*/ 57 w 399"/>
                  <a:gd name="T17" fmla="*/ 4 h 617"/>
                  <a:gd name="T18" fmla="*/ 15 w 399"/>
                  <a:gd name="T19" fmla="*/ 0 h 617"/>
                  <a:gd name="T20" fmla="*/ 0 w 399"/>
                  <a:gd name="T21" fmla="*/ 8 h 617"/>
                  <a:gd name="T22" fmla="*/ 0 w 399"/>
                  <a:gd name="T23" fmla="*/ 8 h 61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99"/>
                  <a:gd name="T37" fmla="*/ 0 h 617"/>
                  <a:gd name="T38" fmla="*/ 399 w 399"/>
                  <a:gd name="T39" fmla="*/ 617 h 617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99" h="617">
                    <a:moveTo>
                      <a:pt x="0" y="226"/>
                    </a:moveTo>
                    <a:lnTo>
                      <a:pt x="18" y="261"/>
                    </a:lnTo>
                    <a:lnTo>
                      <a:pt x="254" y="617"/>
                    </a:lnTo>
                    <a:lnTo>
                      <a:pt x="263" y="533"/>
                    </a:lnTo>
                    <a:lnTo>
                      <a:pt x="276" y="529"/>
                    </a:lnTo>
                    <a:lnTo>
                      <a:pt x="300" y="542"/>
                    </a:lnTo>
                    <a:lnTo>
                      <a:pt x="321" y="469"/>
                    </a:lnTo>
                    <a:lnTo>
                      <a:pt x="399" y="78"/>
                    </a:lnTo>
                    <a:lnTo>
                      <a:pt x="227" y="41"/>
                    </a:lnTo>
                    <a:lnTo>
                      <a:pt x="60" y="0"/>
                    </a:lnTo>
                    <a:lnTo>
                      <a:pt x="0" y="226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1" name="Freeform 71"/>
              <p:cNvSpPr>
                <a:spLocks/>
              </p:cNvSpPr>
              <p:nvPr/>
            </p:nvSpPr>
            <p:spPr bwMode="auto">
              <a:xfrm>
                <a:off x="3819" y="1582"/>
                <a:ext cx="78" cy="172"/>
              </a:xfrm>
              <a:custGeom>
                <a:avLst/>
                <a:gdLst>
                  <a:gd name="T0" fmla="*/ 0 w 80"/>
                  <a:gd name="T1" fmla="*/ 4 h 193"/>
                  <a:gd name="T2" fmla="*/ 3 w 80"/>
                  <a:gd name="T3" fmla="*/ 4 h 193"/>
                  <a:gd name="T4" fmla="*/ 18 w 80"/>
                  <a:gd name="T5" fmla="*/ 4 h 193"/>
                  <a:gd name="T6" fmla="*/ 20 w 80"/>
                  <a:gd name="T7" fmla="*/ 4 h 193"/>
                  <a:gd name="T8" fmla="*/ 20 w 80"/>
                  <a:gd name="T9" fmla="*/ 4 h 193"/>
                  <a:gd name="T10" fmla="*/ 1 w 80"/>
                  <a:gd name="T11" fmla="*/ 4 h 193"/>
                  <a:gd name="T12" fmla="*/ 1 w 80"/>
                  <a:gd name="T13" fmla="*/ 4 h 193"/>
                  <a:gd name="T14" fmla="*/ 16 w 80"/>
                  <a:gd name="T15" fmla="*/ 0 h 193"/>
                  <a:gd name="T16" fmla="*/ 34 w 80"/>
                  <a:gd name="T17" fmla="*/ 4 h 193"/>
                  <a:gd name="T18" fmla="*/ 35 w 80"/>
                  <a:gd name="T19" fmla="*/ 4 h 193"/>
                  <a:gd name="T20" fmla="*/ 31 w 80"/>
                  <a:gd name="T21" fmla="*/ 4 h 193"/>
                  <a:gd name="T22" fmla="*/ 29 w 80"/>
                  <a:gd name="T23" fmla="*/ 4 h 193"/>
                  <a:gd name="T24" fmla="*/ 28 w 80"/>
                  <a:gd name="T25" fmla="*/ 4 h 193"/>
                  <a:gd name="T26" fmla="*/ 31 w 80"/>
                  <a:gd name="T27" fmla="*/ 4 h 193"/>
                  <a:gd name="T28" fmla="*/ 34 w 80"/>
                  <a:gd name="T29" fmla="*/ 4 h 193"/>
                  <a:gd name="T30" fmla="*/ 36 w 80"/>
                  <a:gd name="T31" fmla="*/ 4 h 193"/>
                  <a:gd name="T32" fmla="*/ 36 w 80"/>
                  <a:gd name="T33" fmla="*/ 4 h 193"/>
                  <a:gd name="T34" fmla="*/ 37 w 80"/>
                  <a:gd name="T35" fmla="*/ 4 h 193"/>
                  <a:gd name="T36" fmla="*/ 39 w 80"/>
                  <a:gd name="T37" fmla="*/ 4 h 193"/>
                  <a:gd name="T38" fmla="*/ 39 w 80"/>
                  <a:gd name="T39" fmla="*/ 4 h 193"/>
                  <a:gd name="T40" fmla="*/ 39 w 80"/>
                  <a:gd name="T41" fmla="*/ 4 h 193"/>
                  <a:gd name="T42" fmla="*/ 38 w 80"/>
                  <a:gd name="T43" fmla="*/ 4 h 193"/>
                  <a:gd name="T44" fmla="*/ 37 w 80"/>
                  <a:gd name="T45" fmla="*/ 4 h 193"/>
                  <a:gd name="T46" fmla="*/ 38 w 80"/>
                  <a:gd name="T47" fmla="*/ 4 h 193"/>
                  <a:gd name="T48" fmla="*/ 37 w 80"/>
                  <a:gd name="T49" fmla="*/ 4 h 193"/>
                  <a:gd name="T50" fmla="*/ 38 w 80"/>
                  <a:gd name="T51" fmla="*/ 4 h 193"/>
                  <a:gd name="T52" fmla="*/ 36 w 80"/>
                  <a:gd name="T53" fmla="*/ 4 h 193"/>
                  <a:gd name="T54" fmla="*/ 33 w 80"/>
                  <a:gd name="T55" fmla="*/ 4 h 193"/>
                  <a:gd name="T56" fmla="*/ 34 w 80"/>
                  <a:gd name="T57" fmla="*/ 4 h 193"/>
                  <a:gd name="T58" fmla="*/ 30 w 80"/>
                  <a:gd name="T59" fmla="*/ 4 h 193"/>
                  <a:gd name="T60" fmla="*/ 20 w 80"/>
                  <a:gd name="T61" fmla="*/ 6 h 193"/>
                  <a:gd name="T62" fmla="*/ 20 w 80"/>
                  <a:gd name="T63" fmla="*/ 6 h 193"/>
                  <a:gd name="T64" fmla="*/ 20 w 80"/>
                  <a:gd name="T65" fmla="*/ 5 h 193"/>
                  <a:gd name="T66" fmla="*/ 20 w 80"/>
                  <a:gd name="T67" fmla="*/ 5 h 193"/>
                  <a:gd name="T68" fmla="*/ 20 w 80"/>
                  <a:gd name="T69" fmla="*/ 5 h 193"/>
                  <a:gd name="T70" fmla="*/ 9 w 80"/>
                  <a:gd name="T71" fmla="*/ 4 h 193"/>
                  <a:gd name="T72" fmla="*/ 3 w 80"/>
                  <a:gd name="T73" fmla="*/ 4 h 193"/>
                  <a:gd name="T74" fmla="*/ 0 w 80"/>
                  <a:gd name="T75" fmla="*/ 4 h 193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80"/>
                  <a:gd name="T115" fmla="*/ 0 h 193"/>
                  <a:gd name="T116" fmla="*/ 80 w 80"/>
                  <a:gd name="T117" fmla="*/ 193 h 193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80" h="193">
                    <a:moveTo>
                      <a:pt x="0" y="142"/>
                    </a:moveTo>
                    <a:lnTo>
                      <a:pt x="3" y="132"/>
                    </a:lnTo>
                    <a:lnTo>
                      <a:pt x="18" y="123"/>
                    </a:lnTo>
                    <a:lnTo>
                      <a:pt x="25" y="106"/>
                    </a:lnTo>
                    <a:lnTo>
                      <a:pt x="37" y="94"/>
                    </a:lnTo>
                    <a:lnTo>
                      <a:pt x="1" y="64"/>
                    </a:lnTo>
                    <a:lnTo>
                      <a:pt x="1" y="36"/>
                    </a:lnTo>
                    <a:lnTo>
                      <a:pt x="16" y="0"/>
                    </a:lnTo>
                    <a:lnTo>
                      <a:pt x="70" y="20"/>
                    </a:lnTo>
                    <a:lnTo>
                      <a:pt x="71" y="26"/>
                    </a:lnTo>
                    <a:lnTo>
                      <a:pt x="64" y="47"/>
                    </a:lnTo>
                    <a:lnTo>
                      <a:pt x="60" y="52"/>
                    </a:lnTo>
                    <a:lnTo>
                      <a:pt x="58" y="63"/>
                    </a:lnTo>
                    <a:lnTo>
                      <a:pt x="64" y="67"/>
                    </a:lnTo>
                    <a:lnTo>
                      <a:pt x="70" y="64"/>
                    </a:lnTo>
                    <a:lnTo>
                      <a:pt x="74" y="66"/>
                    </a:lnTo>
                    <a:lnTo>
                      <a:pt x="74" y="61"/>
                    </a:lnTo>
                    <a:lnTo>
                      <a:pt x="76" y="63"/>
                    </a:lnTo>
                    <a:lnTo>
                      <a:pt x="80" y="75"/>
                    </a:lnTo>
                    <a:lnTo>
                      <a:pt x="80" y="115"/>
                    </a:lnTo>
                    <a:lnTo>
                      <a:pt x="80" y="105"/>
                    </a:lnTo>
                    <a:lnTo>
                      <a:pt x="77" y="96"/>
                    </a:lnTo>
                    <a:lnTo>
                      <a:pt x="76" y="100"/>
                    </a:lnTo>
                    <a:lnTo>
                      <a:pt x="77" y="109"/>
                    </a:lnTo>
                    <a:lnTo>
                      <a:pt x="76" y="115"/>
                    </a:lnTo>
                    <a:lnTo>
                      <a:pt x="77" y="127"/>
                    </a:lnTo>
                    <a:lnTo>
                      <a:pt x="73" y="138"/>
                    </a:lnTo>
                    <a:lnTo>
                      <a:pt x="67" y="139"/>
                    </a:lnTo>
                    <a:lnTo>
                      <a:pt x="70" y="148"/>
                    </a:lnTo>
                    <a:lnTo>
                      <a:pt x="61" y="161"/>
                    </a:lnTo>
                    <a:lnTo>
                      <a:pt x="49" y="191"/>
                    </a:lnTo>
                    <a:lnTo>
                      <a:pt x="45" y="193"/>
                    </a:lnTo>
                    <a:lnTo>
                      <a:pt x="46" y="179"/>
                    </a:lnTo>
                    <a:lnTo>
                      <a:pt x="45" y="175"/>
                    </a:lnTo>
                    <a:lnTo>
                      <a:pt x="30" y="176"/>
                    </a:lnTo>
                    <a:lnTo>
                      <a:pt x="9" y="163"/>
                    </a:lnTo>
                    <a:lnTo>
                      <a:pt x="3" y="157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2" name="Freeform 72"/>
              <p:cNvSpPr>
                <a:spLocks/>
              </p:cNvSpPr>
              <p:nvPr/>
            </p:nvSpPr>
            <p:spPr bwMode="auto">
              <a:xfrm>
                <a:off x="3819" y="1582"/>
                <a:ext cx="78" cy="172"/>
              </a:xfrm>
              <a:custGeom>
                <a:avLst/>
                <a:gdLst>
                  <a:gd name="T0" fmla="*/ 0 w 80"/>
                  <a:gd name="T1" fmla="*/ 4 h 193"/>
                  <a:gd name="T2" fmla="*/ 3 w 80"/>
                  <a:gd name="T3" fmla="*/ 4 h 193"/>
                  <a:gd name="T4" fmla="*/ 18 w 80"/>
                  <a:gd name="T5" fmla="*/ 4 h 193"/>
                  <a:gd name="T6" fmla="*/ 20 w 80"/>
                  <a:gd name="T7" fmla="*/ 4 h 193"/>
                  <a:gd name="T8" fmla="*/ 20 w 80"/>
                  <a:gd name="T9" fmla="*/ 4 h 193"/>
                  <a:gd name="T10" fmla="*/ 1 w 80"/>
                  <a:gd name="T11" fmla="*/ 4 h 193"/>
                  <a:gd name="T12" fmla="*/ 1 w 80"/>
                  <a:gd name="T13" fmla="*/ 4 h 193"/>
                  <a:gd name="T14" fmla="*/ 16 w 80"/>
                  <a:gd name="T15" fmla="*/ 0 h 193"/>
                  <a:gd name="T16" fmla="*/ 34 w 80"/>
                  <a:gd name="T17" fmla="*/ 4 h 193"/>
                  <a:gd name="T18" fmla="*/ 35 w 80"/>
                  <a:gd name="T19" fmla="*/ 4 h 193"/>
                  <a:gd name="T20" fmla="*/ 31 w 80"/>
                  <a:gd name="T21" fmla="*/ 4 h 193"/>
                  <a:gd name="T22" fmla="*/ 29 w 80"/>
                  <a:gd name="T23" fmla="*/ 4 h 193"/>
                  <a:gd name="T24" fmla="*/ 28 w 80"/>
                  <a:gd name="T25" fmla="*/ 4 h 193"/>
                  <a:gd name="T26" fmla="*/ 31 w 80"/>
                  <a:gd name="T27" fmla="*/ 4 h 193"/>
                  <a:gd name="T28" fmla="*/ 34 w 80"/>
                  <a:gd name="T29" fmla="*/ 4 h 193"/>
                  <a:gd name="T30" fmla="*/ 36 w 80"/>
                  <a:gd name="T31" fmla="*/ 4 h 193"/>
                  <a:gd name="T32" fmla="*/ 36 w 80"/>
                  <a:gd name="T33" fmla="*/ 4 h 193"/>
                  <a:gd name="T34" fmla="*/ 37 w 80"/>
                  <a:gd name="T35" fmla="*/ 4 h 193"/>
                  <a:gd name="T36" fmla="*/ 39 w 80"/>
                  <a:gd name="T37" fmla="*/ 4 h 193"/>
                  <a:gd name="T38" fmla="*/ 39 w 80"/>
                  <a:gd name="T39" fmla="*/ 4 h 193"/>
                  <a:gd name="T40" fmla="*/ 39 w 80"/>
                  <a:gd name="T41" fmla="*/ 4 h 193"/>
                  <a:gd name="T42" fmla="*/ 38 w 80"/>
                  <a:gd name="T43" fmla="*/ 4 h 193"/>
                  <a:gd name="T44" fmla="*/ 37 w 80"/>
                  <a:gd name="T45" fmla="*/ 4 h 193"/>
                  <a:gd name="T46" fmla="*/ 38 w 80"/>
                  <a:gd name="T47" fmla="*/ 4 h 193"/>
                  <a:gd name="T48" fmla="*/ 37 w 80"/>
                  <a:gd name="T49" fmla="*/ 4 h 193"/>
                  <a:gd name="T50" fmla="*/ 38 w 80"/>
                  <a:gd name="T51" fmla="*/ 4 h 193"/>
                  <a:gd name="T52" fmla="*/ 36 w 80"/>
                  <a:gd name="T53" fmla="*/ 4 h 193"/>
                  <a:gd name="T54" fmla="*/ 33 w 80"/>
                  <a:gd name="T55" fmla="*/ 4 h 193"/>
                  <a:gd name="T56" fmla="*/ 34 w 80"/>
                  <a:gd name="T57" fmla="*/ 4 h 193"/>
                  <a:gd name="T58" fmla="*/ 30 w 80"/>
                  <a:gd name="T59" fmla="*/ 4 h 193"/>
                  <a:gd name="T60" fmla="*/ 20 w 80"/>
                  <a:gd name="T61" fmla="*/ 6 h 193"/>
                  <a:gd name="T62" fmla="*/ 20 w 80"/>
                  <a:gd name="T63" fmla="*/ 6 h 193"/>
                  <a:gd name="T64" fmla="*/ 20 w 80"/>
                  <a:gd name="T65" fmla="*/ 5 h 193"/>
                  <a:gd name="T66" fmla="*/ 20 w 80"/>
                  <a:gd name="T67" fmla="*/ 5 h 193"/>
                  <a:gd name="T68" fmla="*/ 20 w 80"/>
                  <a:gd name="T69" fmla="*/ 5 h 193"/>
                  <a:gd name="T70" fmla="*/ 9 w 80"/>
                  <a:gd name="T71" fmla="*/ 4 h 193"/>
                  <a:gd name="T72" fmla="*/ 3 w 80"/>
                  <a:gd name="T73" fmla="*/ 4 h 193"/>
                  <a:gd name="T74" fmla="*/ 0 w 80"/>
                  <a:gd name="T75" fmla="*/ 4 h 193"/>
                  <a:gd name="T76" fmla="*/ 0 w 80"/>
                  <a:gd name="T77" fmla="*/ 4 h 193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80"/>
                  <a:gd name="T118" fmla="*/ 0 h 193"/>
                  <a:gd name="T119" fmla="*/ 80 w 80"/>
                  <a:gd name="T120" fmla="*/ 193 h 193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80" h="193">
                    <a:moveTo>
                      <a:pt x="0" y="142"/>
                    </a:moveTo>
                    <a:lnTo>
                      <a:pt x="3" y="132"/>
                    </a:lnTo>
                    <a:lnTo>
                      <a:pt x="18" y="123"/>
                    </a:lnTo>
                    <a:lnTo>
                      <a:pt x="25" y="106"/>
                    </a:lnTo>
                    <a:lnTo>
                      <a:pt x="37" y="94"/>
                    </a:lnTo>
                    <a:lnTo>
                      <a:pt x="1" y="64"/>
                    </a:lnTo>
                    <a:lnTo>
                      <a:pt x="1" y="36"/>
                    </a:lnTo>
                    <a:lnTo>
                      <a:pt x="16" y="0"/>
                    </a:lnTo>
                    <a:lnTo>
                      <a:pt x="70" y="20"/>
                    </a:lnTo>
                    <a:lnTo>
                      <a:pt x="71" y="26"/>
                    </a:lnTo>
                    <a:lnTo>
                      <a:pt x="64" y="47"/>
                    </a:lnTo>
                    <a:lnTo>
                      <a:pt x="60" y="52"/>
                    </a:lnTo>
                    <a:lnTo>
                      <a:pt x="58" y="63"/>
                    </a:lnTo>
                    <a:lnTo>
                      <a:pt x="64" y="67"/>
                    </a:lnTo>
                    <a:lnTo>
                      <a:pt x="70" y="64"/>
                    </a:lnTo>
                    <a:lnTo>
                      <a:pt x="74" y="66"/>
                    </a:lnTo>
                    <a:lnTo>
                      <a:pt x="74" y="61"/>
                    </a:lnTo>
                    <a:lnTo>
                      <a:pt x="76" y="63"/>
                    </a:lnTo>
                    <a:lnTo>
                      <a:pt x="80" y="75"/>
                    </a:lnTo>
                    <a:lnTo>
                      <a:pt x="80" y="115"/>
                    </a:lnTo>
                    <a:lnTo>
                      <a:pt x="80" y="105"/>
                    </a:lnTo>
                    <a:lnTo>
                      <a:pt x="77" y="96"/>
                    </a:lnTo>
                    <a:lnTo>
                      <a:pt x="76" y="100"/>
                    </a:lnTo>
                    <a:lnTo>
                      <a:pt x="77" y="109"/>
                    </a:lnTo>
                    <a:lnTo>
                      <a:pt x="76" y="115"/>
                    </a:lnTo>
                    <a:lnTo>
                      <a:pt x="77" y="127"/>
                    </a:lnTo>
                    <a:lnTo>
                      <a:pt x="73" y="138"/>
                    </a:lnTo>
                    <a:lnTo>
                      <a:pt x="67" y="139"/>
                    </a:lnTo>
                    <a:lnTo>
                      <a:pt x="70" y="148"/>
                    </a:lnTo>
                    <a:lnTo>
                      <a:pt x="61" y="161"/>
                    </a:lnTo>
                    <a:lnTo>
                      <a:pt x="49" y="191"/>
                    </a:lnTo>
                    <a:lnTo>
                      <a:pt x="45" y="193"/>
                    </a:lnTo>
                    <a:lnTo>
                      <a:pt x="46" y="179"/>
                    </a:lnTo>
                    <a:lnTo>
                      <a:pt x="45" y="175"/>
                    </a:lnTo>
                    <a:lnTo>
                      <a:pt x="30" y="176"/>
                    </a:lnTo>
                    <a:lnTo>
                      <a:pt x="9" y="163"/>
                    </a:lnTo>
                    <a:lnTo>
                      <a:pt x="3" y="157"/>
                    </a:lnTo>
                    <a:lnTo>
                      <a:pt x="0" y="142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3" name="Freeform 73"/>
              <p:cNvSpPr>
                <a:spLocks/>
              </p:cNvSpPr>
              <p:nvPr/>
            </p:nvSpPr>
            <p:spPr bwMode="auto">
              <a:xfrm>
                <a:off x="3547" y="1316"/>
                <a:ext cx="352" cy="295"/>
              </a:xfrm>
              <a:custGeom>
                <a:avLst/>
                <a:gdLst>
                  <a:gd name="T0" fmla="*/ 0 w 368"/>
                  <a:gd name="T1" fmla="*/ 9 h 331"/>
                  <a:gd name="T2" fmla="*/ 11 w 368"/>
                  <a:gd name="T3" fmla="*/ 10 h 331"/>
                  <a:gd name="T4" fmla="*/ 67 w 368"/>
                  <a:gd name="T5" fmla="*/ 8 h 331"/>
                  <a:gd name="T6" fmla="*/ 71 w 368"/>
                  <a:gd name="T7" fmla="*/ 8 h 331"/>
                  <a:gd name="T8" fmla="*/ 74 w 368"/>
                  <a:gd name="T9" fmla="*/ 9 h 331"/>
                  <a:gd name="T10" fmla="*/ 79 w 368"/>
                  <a:gd name="T11" fmla="*/ 9 h 331"/>
                  <a:gd name="T12" fmla="*/ 94 w 368"/>
                  <a:gd name="T13" fmla="*/ 10 h 331"/>
                  <a:gd name="T14" fmla="*/ 94 w 368"/>
                  <a:gd name="T15" fmla="*/ 10 h 331"/>
                  <a:gd name="T16" fmla="*/ 95 w 368"/>
                  <a:gd name="T17" fmla="*/ 10 h 331"/>
                  <a:gd name="T18" fmla="*/ 96 w 368"/>
                  <a:gd name="T19" fmla="*/ 10 h 331"/>
                  <a:gd name="T20" fmla="*/ 97 w 368"/>
                  <a:gd name="T21" fmla="*/ 10 h 331"/>
                  <a:gd name="T22" fmla="*/ 97 w 368"/>
                  <a:gd name="T23" fmla="*/ 9 h 331"/>
                  <a:gd name="T24" fmla="*/ 95 w 368"/>
                  <a:gd name="T25" fmla="*/ 7 h 331"/>
                  <a:gd name="T26" fmla="*/ 95 w 368"/>
                  <a:gd name="T27" fmla="*/ 5 h 331"/>
                  <a:gd name="T28" fmla="*/ 92 w 368"/>
                  <a:gd name="T29" fmla="*/ 4 h 331"/>
                  <a:gd name="T30" fmla="*/ 88 w 368"/>
                  <a:gd name="T31" fmla="*/ 4 h 331"/>
                  <a:gd name="T32" fmla="*/ 87 w 368"/>
                  <a:gd name="T33" fmla="*/ 4 h 331"/>
                  <a:gd name="T34" fmla="*/ 83 w 368"/>
                  <a:gd name="T35" fmla="*/ 0 h 331"/>
                  <a:gd name="T36" fmla="*/ 64 w 368"/>
                  <a:gd name="T37" fmla="*/ 4 h 331"/>
                  <a:gd name="T38" fmla="*/ 62 w 368"/>
                  <a:gd name="T39" fmla="*/ 4 h 331"/>
                  <a:gd name="T40" fmla="*/ 55 w 368"/>
                  <a:gd name="T41" fmla="*/ 4 h 331"/>
                  <a:gd name="T42" fmla="*/ 51 w 368"/>
                  <a:gd name="T43" fmla="*/ 4 h 331"/>
                  <a:gd name="T44" fmla="*/ 50 w 368"/>
                  <a:gd name="T45" fmla="*/ 4 h 331"/>
                  <a:gd name="T46" fmla="*/ 48 w 368"/>
                  <a:gd name="T47" fmla="*/ 4 h 331"/>
                  <a:gd name="T48" fmla="*/ 44 w 368"/>
                  <a:gd name="T49" fmla="*/ 4 h 331"/>
                  <a:gd name="T50" fmla="*/ 46 w 368"/>
                  <a:gd name="T51" fmla="*/ 4 h 331"/>
                  <a:gd name="T52" fmla="*/ 46 w 368"/>
                  <a:gd name="T53" fmla="*/ 4 h 331"/>
                  <a:gd name="T54" fmla="*/ 47 w 368"/>
                  <a:gd name="T55" fmla="*/ 4 h 331"/>
                  <a:gd name="T56" fmla="*/ 46 w 368"/>
                  <a:gd name="T57" fmla="*/ 4 h 331"/>
                  <a:gd name="T58" fmla="*/ 48 w 368"/>
                  <a:gd name="T59" fmla="*/ 4 h 331"/>
                  <a:gd name="T60" fmla="*/ 47 w 368"/>
                  <a:gd name="T61" fmla="*/ 4 h 331"/>
                  <a:gd name="T62" fmla="*/ 46 w 368"/>
                  <a:gd name="T63" fmla="*/ 4 h 331"/>
                  <a:gd name="T64" fmla="*/ 46 w 368"/>
                  <a:gd name="T65" fmla="*/ 4 h 331"/>
                  <a:gd name="T66" fmla="*/ 48 w 368"/>
                  <a:gd name="T67" fmla="*/ 4 h 331"/>
                  <a:gd name="T68" fmla="*/ 48 w 368"/>
                  <a:gd name="T69" fmla="*/ 4 h 331"/>
                  <a:gd name="T70" fmla="*/ 45 w 368"/>
                  <a:gd name="T71" fmla="*/ 4 h 331"/>
                  <a:gd name="T72" fmla="*/ 42 w 368"/>
                  <a:gd name="T73" fmla="*/ 5 h 331"/>
                  <a:gd name="T74" fmla="*/ 38 w 368"/>
                  <a:gd name="T75" fmla="*/ 5 h 331"/>
                  <a:gd name="T76" fmla="*/ 32 w 368"/>
                  <a:gd name="T77" fmla="*/ 5 h 331"/>
                  <a:gd name="T78" fmla="*/ 30 w 368"/>
                  <a:gd name="T79" fmla="*/ 5 h 331"/>
                  <a:gd name="T80" fmla="*/ 27 w 368"/>
                  <a:gd name="T81" fmla="*/ 5 h 331"/>
                  <a:gd name="T82" fmla="*/ 15 w 368"/>
                  <a:gd name="T83" fmla="*/ 5 h 331"/>
                  <a:gd name="T84" fmla="*/ 11 w 368"/>
                  <a:gd name="T85" fmla="*/ 6 h 331"/>
                  <a:gd name="T86" fmla="*/ 11 w 368"/>
                  <a:gd name="T87" fmla="*/ 6 h 331"/>
                  <a:gd name="T88" fmla="*/ 11 w 368"/>
                  <a:gd name="T89" fmla="*/ 7 h 331"/>
                  <a:gd name="T90" fmla="*/ 11 w 368"/>
                  <a:gd name="T91" fmla="*/ 7 h 331"/>
                  <a:gd name="T92" fmla="*/ 11 w 368"/>
                  <a:gd name="T93" fmla="*/ 7 h 331"/>
                  <a:gd name="T94" fmla="*/ 11 w 368"/>
                  <a:gd name="T95" fmla="*/ 7 h 331"/>
                  <a:gd name="T96" fmla="*/ 11 w 368"/>
                  <a:gd name="T97" fmla="*/ 7 h 331"/>
                  <a:gd name="T98" fmla="*/ 11 w 368"/>
                  <a:gd name="T99" fmla="*/ 7 h 331"/>
                  <a:gd name="T100" fmla="*/ 11 w 368"/>
                  <a:gd name="T101" fmla="*/ 8 h 331"/>
                  <a:gd name="T102" fmla="*/ 11 w 368"/>
                  <a:gd name="T103" fmla="*/ 8 h 331"/>
                  <a:gd name="T104" fmla="*/ 0 w 368"/>
                  <a:gd name="T105" fmla="*/ 9 h 331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368"/>
                  <a:gd name="T160" fmla="*/ 0 h 331"/>
                  <a:gd name="T161" fmla="*/ 368 w 368"/>
                  <a:gd name="T162" fmla="*/ 331 h 331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368" h="331">
                    <a:moveTo>
                      <a:pt x="0" y="285"/>
                    </a:moveTo>
                    <a:lnTo>
                      <a:pt x="12" y="304"/>
                    </a:lnTo>
                    <a:lnTo>
                      <a:pt x="252" y="258"/>
                    </a:lnTo>
                    <a:lnTo>
                      <a:pt x="268" y="267"/>
                    </a:lnTo>
                    <a:lnTo>
                      <a:pt x="279" y="285"/>
                    </a:lnTo>
                    <a:lnTo>
                      <a:pt x="301" y="298"/>
                    </a:lnTo>
                    <a:lnTo>
                      <a:pt x="355" y="318"/>
                    </a:lnTo>
                    <a:lnTo>
                      <a:pt x="356" y="324"/>
                    </a:lnTo>
                    <a:lnTo>
                      <a:pt x="359" y="331"/>
                    </a:lnTo>
                    <a:lnTo>
                      <a:pt x="364" y="327"/>
                    </a:lnTo>
                    <a:lnTo>
                      <a:pt x="368" y="312"/>
                    </a:lnTo>
                    <a:lnTo>
                      <a:pt x="368" y="283"/>
                    </a:lnTo>
                    <a:lnTo>
                      <a:pt x="359" y="230"/>
                    </a:lnTo>
                    <a:lnTo>
                      <a:pt x="359" y="173"/>
                    </a:lnTo>
                    <a:lnTo>
                      <a:pt x="349" y="128"/>
                    </a:lnTo>
                    <a:lnTo>
                      <a:pt x="334" y="91"/>
                    </a:lnTo>
                    <a:lnTo>
                      <a:pt x="330" y="56"/>
                    </a:lnTo>
                    <a:lnTo>
                      <a:pt x="313" y="0"/>
                    </a:lnTo>
                    <a:lnTo>
                      <a:pt x="240" y="18"/>
                    </a:lnTo>
                    <a:lnTo>
                      <a:pt x="234" y="18"/>
                    </a:lnTo>
                    <a:lnTo>
                      <a:pt x="210" y="36"/>
                    </a:lnTo>
                    <a:lnTo>
                      <a:pt x="191" y="65"/>
                    </a:lnTo>
                    <a:lnTo>
                      <a:pt x="189" y="77"/>
                    </a:lnTo>
                    <a:lnTo>
                      <a:pt x="179" y="89"/>
                    </a:lnTo>
                    <a:lnTo>
                      <a:pt x="164" y="106"/>
                    </a:lnTo>
                    <a:lnTo>
                      <a:pt x="170" y="116"/>
                    </a:lnTo>
                    <a:lnTo>
                      <a:pt x="171" y="107"/>
                    </a:lnTo>
                    <a:lnTo>
                      <a:pt x="177" y="112"/>
                    </a:lnTo>
                    <a:lnTo>
                      <a:pt x="174" y="115"/>
                    </a:lnTo>
                    <a:lnTo>
                      <a:pt x="179" y="116"/>
                    </a:lnTo>
                    <a:lnTo>
                      <a:pt x="176" y="124"/>
                    </a:lnTo>
                    <a:lnTo>
                      <a:pt x="171" y="122"/>
                    </a:lnTo>
                    <a:lnTo>
                      <a:pt x="171" y="127"/>
                    </a:lnTo>
                    <a:lnTo>
                      <a:pt x="179" y="139"/>
                    </a:lnTo>
                    <a:lnTo>
                      <a:pt x="180" y="148"/>
                    </a:lnTo>
                    <a:lnTo>
                      <a:pt x="168" y="152"/>
                    </a:lnTo>
                    <a:lnTo>
                      <a:pt x="156" y="170"/>
                    </a:lnTo>
                    <a:lnTo>
                      <a:pt x="143" y="179"/>
                    </a:lnTo>
                    <a:lnTo>
                      <a:pt x="121" y="180"/>
                    </a:lnTo>
                    <a:lnTo>
                      <a:pt x="112" y="188"/>
                    </a:lnTo>
                    <a:lnTo>
                      <a:pt x="98" y="182"/>
                    </a:lnTo>
                    <a:lnTo>
                      <a:pt x="58" y="186"/>
                    </a:lnTo>
                    <a:lnTo>
                      <a:pt x="28" y="198"/>
                    </a:lnTo>
                    <a:lnTo>
                      <a:pt x="29" y="209"/>
                    </a:lnTo>
                    <a:lnTo>
                      <a:pt x="28" y="213"/>
                    </a:lnTo>
                    <a:lnTo>
                      <a:pt x="29" y="213"/>
                    </a:lnTo>
                    <a:lnTo>
                      <a:pt x="35" y="224"/>
                    </a:lnTo>
                    <a:lnTo>
                      <a:pt x="38" y="224"/>
                    </a:lnTo>
                    <a:lnTo>
                      <a:pt x="43" y="234"/>
                    </a:lnTo>
                    <a:lnTo>
                      <a:pt x="43" y="237"/>
                    </a:lnTo>
                    <a:lnTo>
                      <a:pt x="35" y="242"/>
                    </a:lnTo>
                    <a:lnTo>
                      <a:pt x="31" y="255"/>
                    </a:lnTo>
                    <a:lnTo>
                      <a:pt x="0" y="285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4" name="Freeform 74"/>
              <p:cNvSpPr>
                <a:spLocks/>
              </p:cNvSpPr>
              <p:nvPr/>
            </p:nvSpPr>
            <p:spPr bwMode="auto">
              <a:xfrm>
                <a:off x="3547" y="1316"/>
                <a:ext cx="352" cy="295"/>
              </a:xfrm>
              <a:custGeom>
                <a:avLst/>
                <a:gdLst>
                  <a:gd name="T0" fmla="*/ 0 w 368"/>
                  <a:gd name="T1" fmla="*/ 9 h 331"/>
                  <a:gd name="T2" fmla="*/ 11 w 368"/>
                  <a:gd name="T3" fmla="*/ 10 h 331"/>
                  <a:gd name="T4" fmla="*/ 67 w 368"/>
                  <a:gd name="T5" fmla="*/ 8 h 331"/>
                  <a:gd name="T6" fmla="*/ 71 w 368"/>
                  <a:gd name="T7" fmla="*/ 8 h 331"/>
                  <a:gd name="T8" fmla="*/ 74 w 368"/>
                  <a:gd name="T9" fmla="*/ 9 h 331"/>
                  <a:gd name="T10" fmla="*/ 79 w 368"/>
                  <a:gd name="T11" fmla="*/ 9 h 331"/>
                  <a:gd name="T12" fmla="*/ 94 w 368"/>
                  <a:gd name="T13" fmla="*/ 10 h 331"/>
                  <a:gd name="T14" fmla="*/ 94 w 368"/>
                  <a:gd name="T15" fmla="*/ 10 h 331"/>
                  <a:gd name="T16" fmla="*/ 95 w 368"/>
                  <a:gd name="T17" fmla="*/ 10 h 331"/>
                  <a:gd name="T18" fmla="*/ 96 w 368"/>
                  <a:gd name="T19" fmla="*/ 10 h 331"/>
                  <a:gd name="T20" fmla="*/ 97 w 368"/>
                  <a:gd name="T21" fmla="*/ 10 h 331"/>
                  <a:gd name="T22" fmla="*/ 97 w 368"/>
                  <a:gd name="T23" fmla="*/ 9 h 331"/>
                  <a:gd name="T24" fmla="*/ 95 w 368"/>
                  <a:gd name="T25" fmla="*/ 7 h 331"/>
                  <a:gd name="T26" fmla="*/ 95 w 368"/>
                  <a:gd name="T27" fmla="*/ 5 h 331"/>
                  <a:gd name="T28" fmla="*/ 92 w 368"/>
                  <a:gd name="T29" fmla="*/ 4 h 331"/>
                  <a:gd name="T30" fmla="*/ 88 w 368"/>
                  <a:gd name="T31" fmla="*/ 4 h 331"/>
                  <a:gd name="T32" fmla="*/ 87 w 368"/>
                  <a:gd name="T33" fmla="*/ 4 h 331"/>
                  <a:gd name="T34" fmla="*/ 83 w 368"/>
                  <a:gd name="T35" fmla="*/ 0 h 331"/>
                  <a:gd name="T36" fmla="*/ 64 w 368"/>
                  <a:gd name="T37" fmla="*/ 4 h 331"/>
                  <a:gd name="T38" fmla="*/ 62 w 368"/>
                  <a:gd name="T39" fmla="*/ 4 h 331"/>
                  <a:gd name="T40" fmla="*/ 55 w 368"/>
                  <a:gd name="T41" fmla="*/ 4 h 331"/>
                  <a:gd name="T42" fmla="*/ 51 w 368"/>
                  <a:gd name="T43" fmla="*/ 4 h 331"/>
                  <a:gd name="T44" fmla="*/ 50 w 368"/>
                  <a:gd name="T45" fmla="*/ 4 h 331"/>
                  <a:gd name="T46" fmla="*/ 48 w 368"/>
                  <a:gd name="T47" fmla="*/ 4 h 331"/>
                  <a:gd name="T48" fmla="*/ 44 w 368"/>
                  <a:gd name="T49" fmla="*/ 4 h 331"/>
                  <a:gd name="T50" fmla="*/ 46 w 368"/>
                  <a:gd name="T51" fmla="*/ 4 h 331"/>
                  <a:gd name="T52" fmla="*/ 46 w 368"/>
                  <a:gd name="T53" fmla="*/ 4 h 331"/>
                  <a:gd name="T54" fmla="*/ 47 w 368"/>
                  <a:gd name="T55" fmla="*/ 4 h 331"/>
                  <a:gd name="T56" fmla="*/ 46 w 368"/>
                  <a:gd name="T57" fmla="*/ 4 h 331"/>
                  <a:gd name="T58" fmla="*/ 48 w 368"/>
                  <a:gd name="T59" fmla="*/ 4 h 331"/>
                  <a:gd name="T60" fmla="*/ 47 w 368"/>
                  <a:gd name="T61" fmla="*/ 4 h 331"/>
                  <a:gd name="T62" fmla="*/ 46 w 368"/>
                  <a:gd name="T63" fmla="*/ 4 h 331"/>
                  <a:gd name="T64" fmla="*/ 46 w 368"/>
                  <a:gd name="T65" fmla="*/ 4 h 331"/>
                  <a:gd name="T66" fmla="*/ 48 w 368"/>
                  <a:gd name="T67" fmla="*/ 4 h 331"/>
                  <a:gd name="T68" fmla="*/ 48 w 368"/>
                  <a:gd name="T69" fmla="*/ 4 h 331"/>
                  <a:gd name="T70" fmla="*/ 45 w 368"/>
                  <a:gd name="T71" fmla="*/ 4 h 331"/>
                  <a:gd name="T72" fmla="*/ 42 w 368"/>
                  <a:gd name="T73" fmla="*/ 5 h 331"/>
                  <a:gd name="T74" fmla="*/ 38 w 368"/>
                  <a:gd name="T75" fmla="*/ 5 h 331"/>
                  <a:gd name="T76" fmla="*/ 32 w 368"/>
                  <a:gd name="T77" fmla="*/ 5 h 331"/>
                  <a:gd name="T78" fmla="*/ 30 w 368"/>
                  <a:gd name="T79" fmla="*/ 5 h 331"/>
                  <a:gd name="T80" fmla="*/ 27 w 368"/>
                  <a:gd name="T81" fmla="*/ 5 h 331"/>
                  <a:gd name="T82" fmla="*/ 15 w 368"/>
                  <a:gd name="T83" fmla="*/ 5 h 331"/>
                  <a:gd name="T84" fmla="*/ 11 w 368"/>
                  <a:gd name="T85" fmla="*/ 6 h 331"/>
                  <a:gd name="T86" fmla="*/ 11 w 368"/>
                  <a:gd name="T87" fmla="*/ 6 h 331"/>
                  <a:gd name="T88" fmla="*/ 11 w 368"/>
                  <a:gd name="T89" fmla="*/ 7 h 331"/>
                  <a:gd name="T90" fmla="*/ 11 w 368"/>
                  <a:gd name="T91" fmla="*/ 7 h 331"/>
                  <a:gd name="T92" fmla="*/ 11 w 368"/>
                  <a:gd name="T93" fmla="*/ 7 h 331"/>
                  <a:gd name="T94" fmla="*/ 11 w 368"/>
                  <a:gd name="T95" fmla="*/ 7 h 331"/>
                  <a:gd name="T96" fmla="*/ 11 w 368"/>
                  <a:gd name="T97" fmla="*/ 7 h 331"/>
                  <a:gd name="T98" fmla="*/ 11 w 368"/>
                  <a:gd name="T99" fmla="*/ 7 h 331"/>
                  <a:gd name="T100" fmla="*/ 11 w 368"/>
                  <a:gd name="T101" fmla="*/ 8 h 331"/>
                  <a:gd name="T102" fmla="*/ 11 w 368"/>
                  <a:gd name="T103" fmla="*/ 8 h 331"/>
                  <a:gd name="T104" fmla="*/ 0 w 368"/>
                  <a:gd name="T105" fmla="*/ 9 h 331"/>
                  <a:gd name="T106" fmla="*/ 0 w 368"/>
                  <a:gd name="T107" fmla="*/ 9 h 33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368"/>
                  <a:gd name="T163" fmla="*/ 0 h 331"/>
                  <a:gd name="T164" fmla="*/ 368 w 368"/>
                  <a:gd name="T165" fmla="*/ 331 h 33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368" h="331">
                    <a:moveTo>
                      <a:pt x="0" y="285"/>
                    </a:moveTo>
                    <a:lnTo>
                      <a:pt x="12" y="304"/>
                    </a:lnTo>
                    <a:lnTo>
                      <a:pt x="252" y="258"/>
                    </a:lnTo>
                    <a:lnTo>
                      <a:pt x="268" y="267"/>
                    </a:lnTo>
                    <a:lnTo>
                      <a:pt x="279" y="285"/>
                    </a:lnTo>
                    <a:lnTo>
                      <a:pt x="301" y="298"/>
                    </a:lnTo>
                    <a:lnTo>
                      <a:pt x="355" y="318"/>
                    </a:lnTo>
                    <a:lnTo>
                      <a:pt x="356" y="324"/>
                    </a:lnTo>
                    <a:lnTo>
                      <a:pt x="359" y="331"/>
                    </a:lnTo>
                    <a:lnTo>
                      <a:pt x="364" y="327"/>
                    </a:lnTo>
                    <a:lnTo>
                      <a:pt x="368" y="312"/>
                    </a:lnTo>
                    <a:lnTo>
                      <a:pt x="368" y="283"/>
                    </a:lnTo>
                    <a:lnTo>
                      <a:pt x="359" y="230"/>
                    </a:lnTo>
                    <a:lnTo>
                      <a:pt x="359" y="173"/>
                    </a:lnTo>
                    <a:lnTo>
                      <a:pt x="349" y="128"/>
                    </a:lnTo>
                    <a:lnTo>
                      <a:pt x="334" y="91"/>
                    </a:lnTo>
                    <a:lnTo>
                      <a:pt x="330" y="56"/>
                    </a:lnTo>
                    <a:lnTo>
                      <a:pt x="313" y="0"/>
                    </a:lnTo>
                    <a:lnTo>
                      <a:pt x="240" y="18"/>
                    </a:lnTo>
                    <a:lnTo>
                      <a:pt x="234" y="18"/>
                    </a:lnTo>
                    <a:lnTo>
                      <a:pt x="210" y="36"/>
                    </a:lnTo>
                    <a:lnTo>
                      <a:pt x="191" y="65"/>
                    </a:lnTo>
                    <a:lnTo>
                      <a:pt x="189" y="77"/>
                    </a:lnTo>
                    <a:lnTo>
                      <a:pt x="179" y="89"/>
                    </a:lnTo>
                    <a:lnTo>
                      <a:pt x="164" y="106"/>
                    </a:lnTo>
                    <a:lnTo>
                      <a:pt x="170" y="116"/>
                    </a:lnTo>
                    <a:lnTo>
                      <a:pt x="171" y="107"/>
                    </a:lnTo>
                    <a:lnTo>
                      <a:pt x="177" y="112"/>
                    </a:lnTo>
                    <a:lnTo>
                      <a:pt x="174" y="115"/>
                    </a:lnTo>
                    <a:lnTo>
                      <a:pt x="179" y="116"/>
                    </a:lnTo>
                    <a:lnTo>
                      <a:pt x="176" y="124"/>
                    </a:lnTo>
                    <a:lnTo>
                      <a:pt x="171" y="122"/>
                    </a:lnTo>
                    <a:lnTo>
                      <a:pt x="171" y="127"/>
                    </a:lnTo>
                    <a:lnTo>
                      <a:pt x="179" y="139"/>
                    </a:lnTo>
                    <a:lnTo>
                      <a:pt x="180" y="148"/>
                    </a:lnTo>
                    <a:lnTo>
                      <a:pt x="168" y="152"/>
                    </a:lnTo>
                    <a:lnTo>
                      <a:pt x="156" y="170"/>
                    </a:lnTo>
                    <a:lnTo>
                      <a:pt x="143" y="179"/>
                    </a:lnTo>
                    <a:lnTo>
                      <a:pt x="121" y="180"/>
                    </a:lnTo>
                    <a:lnTo>
                      <a:pt x="112" y="188"/>
                    </a:lnTo>
                    <a:lnTo>
                      <a:pt x="98" y="182"/>
                    </a:lnTo>
                    <a:lnTo>
                      <a:pt x="58" y="186"/>
                    </a:lnTo>
                    <a:lnTo>
                      <a:pt x="28" y="198"/>
                    </a:lnTo>
                    <a:lnTo>
                      <a:pt x="29" y="209"/>
                    </a:lnTo>
                    <a:lnTo>
                      <a:pt x="28" y="213"/>
                    </a:lnTo>
                    <a:lnTo>
                      <a:pt x="29" y="213"/>
                    </a:lnTo>
                    <a:lnTo>
                      <a:pt x="35" y="224"/>
                    </a:lnTo>
                    <a:lnTo>
                      <a:pt x="38" y="224"/>
                    </a:lnTo>
                    <a:lnTo>
                      <a:pt x="43" y="234"/>
                    </a:lnTo>
                    <a:lnTo>
                      <a:pt x="43" y="237"/>
                    </a:lnTo>
                    <a:lnTo>
                      <a:pt x="35" y="242"/>
                    </a:lnTo>
                    <a:lnTo>
                      <a:pt x="31" y="255"/>
                    </a:lnTo>
                    <a:lnTo>
                      <a:pt x="0" y="285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5" name="Freeform 75"/>
              <p:cNvSpPr>
                <a:spLocks/>
              </p:cNvSpPr>
              <p:nvPr/>
            </p:nvSpPr>
            <p:spPr bwMode="auto">
              <a:xfrm>
                <a:off x="3887" y="1568"/>
                <a:ext cx="109" cy="60"/>
              </a:xfrm>
              <a:custGeom>
                <a:avLst/>
                <a:gdLst>
                  <a:gd name="T0" fmla="*/ 0 w 115"/>
                  <a:gd name="T1" fmla="*/ 4 h 68"/>
                  <a:gd name="T2" fmla="*/ 3 w 115"/>
                  <a:gd name="T3" fmla="*/ 4 h 68"/>
                  <a:gd name="T4" fmla="*/ 4 w 115"/>
                  <a:gd name="T5" fmla="*/ 4 h 68"/>
                  <a:gd name="T6" fmla="*/ 9 w 115"/>
                  <a:gd name="T7" fmla="*/ 4 h 68"/>
                  <a:gd name="T8" fmla="*/ 9 w 115"/>
                  <a:gd name="T9" fmla="*/ 4 h 68"/>
                  <a:gd name="T10" fmla="*/ 9 w 115"/>
                  <a:gd name="T11" fmla="*/ 4 h 68"/>
                  <a:gd name="T12" fmla="*/ 7 w 115"/>
                  <a:gd name="T13" fmla="*/ 4 h 68"/>
                  <a:gd name="T14" fmla="*/ 9 w 115"/>
                  <a:gd name="T15" fmla="*/ 4 h 68"/>
                  <a:gd name="T16" fmla="*/ 9 w 115"/>
                  <a:gd name="T17" fmla="*/ 4 h 68"/>
                  <a:gd name="T18" fmla="*/ 9 w 115"/>
                  <a:gd name="T19" fmla="*/ 4 h 68"/>
                  <a:gd name="T20" fmla="*/ 9 w 115"/>
                  <a:gd name="T21" fmla="*/ 4 h 68"/>
                  <a:gd name="T22" fmla="*/ 12 w 115"/>
                  <a:gd name="T23" fmla="*/ 4 h 68"/>
                  <a:gd name="T24" fmla="*/ 16 w 115"/>
                  <a:gd name="T25" fmla="*/ 4 h 68"/>
                  <a:gd name="T26" fmla="*/ 16 w 115"/>
                  <a:gd name="T27" fmla="*/ 4 h 68"/>
                  <a:gd name="T28" fmla="*/ 9 w 115"/>
                  <a:gd name="T29" fmla="*/ 4 h 68"/>
                  <a:gd name="T30" fmla="*/ 9 w 115"/>
                  <a:gd name="T31" fmla="*/ 4 h 68"/>
                  <a:gd name="T32" fmla="*/ 9 w 115"/>
                  <a:gd name="T33" fmla="*/ 4 h 68"/>
                  <a:gd name="T34" fmla="*/ 10 w 115"/>
                  <a:gd name="T35" fmla="*/ 4 h 68"/>
                  <a:gd name="T36" fmla="*/ 19 w 115"/>
                  <a:gd name="T37" fmla="*/ 4 h 68"/>
                  <a:gd name="T38" fmla="*/ 20 w 115"/>
                  <a:gd name="T39" fmla="*/ 4 h 68"/>
                  <a:gd name="T40" fmla="*/ 24 w 115"/>
                  <a:gd name="T41" fmla="*/ 4 h 68"/>
                  <a:gd name="T42" fmla="*/ 24 w 115"/>
                  <a:gd name="T43" fmla="*/ 1 h 68"/>
                  <a:gd name="T44" fmla="*/ 23 w 115"/>
                  <a:gd name="T45" fmla="*/ 1 h 68"/>
                  <a:gd name="T46" fmla="*/ 22 w 115"/>
                  <a:gd name="T47" fmla="*/ 4 h 68"/>
                  <a:gd name="T48" fmla="*/ 21 w 115"/>
                  <a:gd name="T49" fmla="*/ 4 h 68"/>
                  <a:gd name="T50" fmla="*/ 19 w 115"/>
                  <a:gd name="T51" fmla="*/ 4 h 68"/>
                  <a:gd name="T52" fmla="*/ 19 w 115"/>
                  <a:gd name="T53" fmla="*/ 4 h 68"/>
                  <a:gd name="T54" fmla="*/ 18 w 115"/>
                  <a:gd name="T55" fmla="*/ 4 h 68"/>
                  <a:gd name="T56" fmla="*/ 17 w 115"/>
                  <a:gd name="T57" fmla="*/ 4 h 68"/>
                  <a:gd name="T58" fmla="*/ 16 w 115"/>
                  <a:gd name="T59" fmla="*/ 4 h 68"/>
                  <a:gd name="T60" fmla="*/ 18 w 115"/>
                  <a:gd name="T61" fmla="*/ 4 h 68"/>
                  <a:gd name="T62" fmla="*/ 18 w 115"/>
                  <a:gd name="T63" fmla="*/ 4 h 68"/>
                  <a:gd name="T64" fmla="*/ 19 w 115"/>
                  <a:gd name="T65" fmla="*/ 0 h 68"/>
                  <a:gd name="T66" fmla="*/ 19 w 115"/>
                  <a:gd name="T67" fmla="*/ 0 h 68"/>
                  <a:gd name="T68" fmla="*/ 15 w 115"/>
                  <a:gd name="T69" fmla="*/ 4 h 68"/>
                  <a:gd name="T70" fmla="*/ 10 w 115"/>
                  <a:gd name="T71" fmla="*/ 4 h 68"/>
                  <a:gd name="T72" fmla="*/ 9 w 115"/>
                  <a:gd name="T73" fmla="*/ 4 h 68"/>
                  <a:gd name="T74" fmla="*/ 9 w 115"/>
                  <a:gd name="T75" fmla="*/ 4 h 68"/>
                  <a:gd name="T76" fmla="*/ 9 w 115"/>
                  <a:gd name="T77" fmla="*/ 4 h 68"/>
                  <a:gd name="T78" fmla="*/ 9 w 115"/>
                  <a:gd name="T79" fmla="*/ 4 h 68"/>
                  <a:gd name="T80" fmla="*/ 9 w 115"/>
                  <a:gd name="T81" fmla="*/ 4 h 68"/>
                  <a:gd name="T82" fmla="*/ 9 w 115"/>
                  <a:gd name="T83" fmla="*/ 4 h 68"/>
                  <a:gd name="T84" fmla="*/ 9 w 115"/>
                  <a:gd name="T85" fmla="*/ 4 h 68"/>
                  <a:gd name="T86" fmla="*/ 9 w 115"/>
                  <a:gd name="T87" fmla="*/ 4 h 68"/>
                  <a:gd name="T88" fmla="*/ 9 w 115"/>
                  <a:gd name="T89" fmla="*/ 4 h 68"/>
                  <a:gd name="T90" fmla="*/ 9 w 115"/>
                  <a:gd name="T91" fmla="*/ 4 h 68"/>
                  <a:gd name="T92" fmla="*/ 4 w 115"/>
                  <a:gd name="T93" fmla="*/ 4 h 68"/>
                  <a:gd name="T94" fmla="*/ 3 w 115"/>
                  <a:gd name="T95" fmla="*/ 4 h 68"/>
                  <a:gd name="T96" fmla="*/ 0 w 115"/>
                  <a:gd name="T97" fmla="*/ 4 h 68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15"/>
                  <a:gd name="T148" fmla="*/ 0 h 68"/>
                  <a:gd name="T149" fmla="*/ 115 w 115"/>
                  <a:gd name="T150" fmla="*/ 68 h 68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15" h="68">
                    <a:moveTo>
                      <a:pt x="0" y="63"/>
                    </a:moveTo>
                    <a:lnTo>
                      <a:pt x="3" y="67"/>
                    </a:lnTo>
                    <a:lnTo>
                      <a:pt x="4" y="68"/>
                    </a:lnTo>
                    <a:lnTo>
                      <a:pt x="9" y="63"/>
                    </a:lnTo>
                    <a:lnTo>
                      <a:pt x="13" y="61"/>
                    </a:lnTo>
                    <a:lnTo>
                      <a:pt x="15" y="63"/>
                    </a:lnTo>
                    <a:lnTo>
                      <a:pt x="7" y="68"/>
                    </a:lnTo>
                    <a:lnTo>
                      <a:pt x="18" y="64"/>
                    </a:lnTo>
                    <a:lnTo>
                      <a:pt x="19" y="61"/>
                    </a:lnTo>
                    <a:lnTo>
                      <a:pt x="36" y="55"/>
                    </a:lnTo>
                    <a:lnTo>
                      <a:pt x="49" y="46"/>
                    </a:lnTo>
                    <a:lnTo>
                      <a:pt x="63" y="40"/>
                    </a:lnTo>
                    <a:lnTo>
                      <a:pt x="76" y="33"/>
                    </a:lnTo>
                    <a:lnTo>
                      <a:pt x="75" y="33"/>
                    </a:lnTo>
                    <a:lnTo>
                      <a:pt x="51" y="52"/>
                    </a:lnTo>
                    <a:lnTo>
                      <a:pt x="46" y="52"/>
                    </a:lnTo>
                    <a:lnTo>
                      <a:pt x="51" y="54"/>
                    </a:lnTo>
                    <a:lnTo>
                      <a:pt x="57" y="51"/>
                    </a:lnTo>
                    <a:lnTo>
                      <a:pt x="91" y="24"/>
                    </a:lnTo>
                    <a:lnTo>
                      <a:pt x="97" y="18"/>
                    </a:lnTo>
                    <a:lnTo>
                      <a:pt x="115" y="4"/>
                    </a:lnTo>
                    <a:lnTo>
                      <a:pt x="115" y="1"/>
                    </a:lnTo>
                    <a:lnTo>
                      <a:pt x="112" y="1"/>
                    </a:lnTo>
                    <a:lnTo>
                      <a:pt x="104" y="9"/>
                    </a:lnTo>
                    <a:lnTo>
                      <a:pt x="100" y="7"/>
                    </a:lnTo>
                    <a:lnTo>
                      <a:pt x="91" y="12"/>
                    </a:lnTo>
                    <a:lnTo>
                      <a:pt x="90" y="10"/>
                    </a:lnTo>
                    <a:lnTo>
                      <a:pt x="84" y="27"/>
                    </a:lnTo>
                    <a:lnTo>
                      <a:pt x="81" y="24"/>
                    </a:lnTo>
                    <a:lnTo>
                      <a:pt x="75" y="24"/>
                    </a:lnTo>
                    <a:lnTo>
                      <a:pt x="87" y="12"/>
                    </a:lnTo>
                    <a:lnTo>
                      <a:pt x="85" y="9"/>
                    </a:lnTo>
                    <a:lnTo>
                      <a:pt x="91" y="0"/>
                    </a:lnTo>
                    <a:lnTo>
                      <a:pt x="88" y="0"/>
                    </a:lnTo>
                    <a:lnTo>
                      <a:pt x="73" y="18"/>
                    </a:lnTo>
                    <a:lnTo>
                      <a:pt x="55" y="25"/>
                    </a:lnTo>
                    <a:lnTo>
                      <a:pt x="45" y="27"/>
                    </a:lnTo>
                    <a:lnTo>
                      <a:pt x="43" y="31"/>
                    </a:lnTo>
                    <a:lnTo>
                      <a:pt x="31" y="36"/>
                    </a:lnTo>
                    <a:lnTo>
                      <a:pt x="27" y="33"/>
                    </a:lnTo>
                    <a:lnTo>
                      <a:pt x="27" y="37"/>
                    </a:lnTo>
                    <a:lnTo>
                      <a:pt x="21" y="37"/>
                    </a:lnTo>
                    <a:lnTo>
                      <a:pt x="18" y="40"/>
                    </a:lnTo>
                    <a:lnTo>
                      <a:pt x="18" y="46"/>
                    </a:lnTo>
                    <a:lnTo>
                      <a:pt x="15" y="43"/>
                    </a:lnTo>
                    <a:lnTo>
                      <a:pt x="12" y="49"/>
                    </a:lnTo>
                    <a:lnTo>
                      <a:pt x="4" y="52"/>
                    </a:lnTo>
                    <a:lnTo>
                      <a:pt x="3" y="57"/>
                    </a:lnTo>
                    <a:lnTo>
                      <a:pt x="0" y="63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6" name="Freeform 76"/>
              <p:cNvSpPr>
                <a:spLocks/>
              </p:cNvSpPr>
              <p:nvPr/>
            </p:nvSpPr>
            <p:spPr bwMode="auto">
              <a:xfrm>
                <a:off x="3360" y="1933"/>
                <a:ext cx="511" cy="215"/>
              </a:xfrm>
              <a:custGeom>
                <a:avLst/>
                <a:gdLst>
                  <a:gd name="T0" fmla="*/ 0 w 535"/>
                  <a:gd name="T1" fmla="*/ 8 h 240"/>
                  <a:gd name="T2" fmla="*/ 31 w 535"/>
                  <a:gd name="T3" fmla="*/ 7 h 240"/>
                  <a:gd name="T4" fmla="*/ 61 w 535"/>
                  <a:gd name="T5" fmla="*/ 7 h 240"/>
                  <a:gd name="T6" fmla="*/ 96 w 535"/>
                  <a:gd name="T7" fmla="*/ 10 h 240"/>
                  <a:gd name="T8" fmla="*/ 105 w 535"/>
                  <a:gd name="T9" fmla="*/ 9 h 240"/>
                  <a:gd name="T10" fmla="*/ 107 w 535"/>
                  <a:gd name="T11" fmla="*/ 9 h 240"/>
                  <a:gd name="T12" fmla="*/ 111 w 535"/>
                  <a:gd name="T13" fmla="*/ 7 h 240"/>
                  <a:gd name="T14" fmla="*/ 112 w 535"/>
                  <a:gd name="T15" fmla="*/ 7 h 240"/>
                  <a:gd name="T16" fmla="*/ 111 w 535"/>
                  <a:gd name="T17" fmla="*/ 6 h 240"/>
                  <a:gd name="T18" fmla="*/ 112 w 535"/>
                  <a:gd name="T19" fmla="*/ 6 h 240"/>
                  <a:gd name="T20" fmla="*/ 115 w 535"/>
                  <a:gd name="T21" fmla="*/ 6 h 240"/>
                  <a:gd name="T22" fmla="*/ 115 w 535"/>
                  <a:gd name="T23" fmla="*/ 6 h 240"/>
                  <a:gd name="T24" fmla="*/ 117 w 535"/>
                  <a:gd name="T25" fmla="*/ 6 h 240"/>
                  <a:gd name="T26" fmla="*/ 126 w 535"/>
                  <a:gd name="T27" fmla="*/ 5 h 240"/>
                  <a:gd name="T28" fmla="*/ 127 w 535"/>
                  <a:gd name="T29" fmla="*/ 4 h 240"/>
                  <a:gd name="T30" fmla="*/ 126 w 535"/>
                  <a:gd name="T31" fmla="*/ 4 h 240"/>
                  <a:gd name="T32" fmla="*/ 126 w 535"/>
                  <a:gd name="T33" fmla="*/ 4 h 240"/>
                  <a:gd name="T34" fmla="*/ 123 w 535"/>
                  <a:gd name="T35" fmla="*/ 4 h 240"/>
                  <a:gd name="T36" fmla="*/ 115 w 535"/>
                  <a:gd name="T37" fmla="*/ 4 h 240"/>
                  <a:gd name="T38" fmla="*/ 120 w 535"/>
                  <a:gd name="T39" fmla="*/ 4 h 240"/>
                  <a:gd name="T40" fmla="*/ 121 w 535"/>
                  <a:gd name="T41" fmla="*/ 4 h 240"/>
                  <a:gd name="T42" fmla="*/ 121 w 535"/>
                  <a:gd name="T43" fmla="*/ 4 h 240"/>
                  <a:gd name="T44" fmla="*/ 117 w 535"/>
                  <a:gd name="T45" fmla="*/ 4 h 240"/>
                  <a:gd name="T46" fmla="*/ 121 w 535"/>
                  <a:gd name="T47" fmla="*/ 4 h 240"/>
                  <a:gd name="T48" fmla="*/ 121 w 535"/>
                  <a:gd name="T49" fmla="*/ 4 h 240"/>
                  <a:gd name="T50" fmla="*/ 121 w 535"/>
                  <a:gd name="T51" fmla="*/ 4 h 240"/>
                  <a:gd name="T52" fmla="*/ 126 w 535"/>
                  <a:gd name="T53" fmla="*/ 4 h 240"/>
                  <a:gd name="T54" fmla="*/ 127 w 535"/>
                  <a:gd name="T55" fmla="*/ 4 h 240"/>
                  <a:gd name="T56" fmla="*/ 132 w 535"/>
                  <a:gd name="T57" fmla="*/ 4 h 240"/>
                  <a:gd name="T58" fmla="*/ 135 w 535"/>
                  <a:gd name="T59" fmla="*/ 4 h 240"/>
                  <a:gd name="T60" fmla="*/ 133 w 535"/>
                  <a:gd name="T61" fmla="*/ 4 h 240"/>
                  <a:gd name="T62" fmla="*/ 129 w 535"/>
                  <a:gd name="T63" fmla="*/ 4 h 240"/>
                  <a:gd name="T64" fmla="*/ 127 w 535"/>
                  <a:gd name="T65" fmla="*/ 4 h 240"/>
                  <a:gd name="T66" fmla="*/ 117 w 535"/>
                  <a:gd name="T67" fmla="*/ 4 h 240"/>
                  <a:gd name="T68" fmla="*/ 121 w 535"/>
                  <a:gd name="T69" fmla="*/ 4 h 240"/>
                  <a:gd name="T70" fmla="*/ 126 w 535"/>
                  <a:gd name="T71" fmla="*/ 4 h 240"/>
                  <a:gd name="T72" fmla="*/ 127 w 535"/>
                  <a:gd name="T73" fmla="*/ 4 h 240"/>
                  <a:gd name="T74" fmla="*/ 129 w 535"/>
                  <a:gd name="T75" fmla="*/ 4 h 240"/>
                  <a:gd name="T76" fmla="*/ 77 w 535"/>
                  <a:gd name="T77" fmla="*/ 4 h 240"/>
                  <a:gd name="T78" fmla="*/ 38 w 535"/>
                  <a:gd name="T79" fmla="*/ 4 h 240"/>
                  <a:gd name="T80" fmla="*/ 32 w 535"/>
                  <a:gd name="T81" fmla="*/ 4 h 240"/>
                  <a:gd name="T82" fmla="*/ 29 w 535"/>
                  <a:gd name="T83" fmla="*/ 4 h 240"/>
                  <a:gd name="T84" fmla="*/ 26 w 535"/>
                  <a:gd name="T85" fmla="*/ 4 h 240"/>
                  <a:gd name="T86" fmla="*/ 21 w 535"/>
                  <a:gd name="T87" fmla="*/ 4 h 240"/>
                  <a:gd name="T88" fmla="*/ 11 w 535"/>
                  <a:gd name="T89" fmla="*/ 7 h 24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535"/>
                  <a:gd name="T136" fmla="*/ 0 h 240"/>
                  <a:gd name="T137" fmla="*/ 535 w 535"/>
                  <a:gd name="T138" fmla="*/ 240 h 240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535" h="240">
                    <a:moveTo>
                      <a:pt x="0" y="188"/>
                    </a:moveTo>
                    <a:lnTo>
                      <a:pt x="0" y="204"/>
                    </a:lnTo>
                    <a:lnTo>
                      <a:pt x="78" y="197"/>
                    </a:lnTo>
                    <a:lnTo>
                      <a:pt x="122" y="174"/>
                    </a:lnTo>
                    <a:lnTo>
                      <a:pt x="209" y="164"/>
                    </a:lnTo>
                    <a:lnTo>
                      <a:pt x="243" y="186"/>
                    </a:lnTo>
                    <a:lnTo>
                      <a:pt x="299" y="179"/>
                    </a:lnTo>
                    <a:lnTo>
                      <a:pt x="382" y="240"/>
                    </a:lnTo>
                    <a:lnTo>
                      <a:pt x="393" y="233"/>
                    </a:lnTo>
                    <a:lnTo>
                      <a:pt x="414" y="231"/>
                    </a:lnTo>
                    <a:lnTo>
                      <a:pt x="418" y="215"/>
                    </a:lnTo>
                    <a:lnTo>
                      <a:pt x="423" y="224"/>
                    </a:lnTo>
                    <a:lnTo>
                      <a:pt x="427" y="195"/>
                    </a:lnTo>
                    <a:lnTo>
                      <a:pt x="439" y="180"/>
                    </a:lnTo>
                    <a:lnTo>
                      <a:pt x="449" y="173"/>
                    </a:lnTo>
                    <a:lnTo>
                      <a:pt x="445" y="170"/>
                    </a:lnTo>
                    <a:lnTo>
                      <a:pt x="445" y="164"/>
                    </a:lnTo>
                    <a:lnTo>
                      <a:pt x="442" y="156"/>
                    </a:lnTo>
                    <a:lnTo>
                      <a:pt x="449" y="164"/>
                    </a:lnTo>
                    <a:lnTo>
                      <a:pt x="446" y="167"/>
                    </a:lnTo>
                    <a:lnTo>
                      <a:pt x="452" y="170"/>
                    </a:lnTo>
                    <a:lnTo>
                      <a:pt x="458" y="162"/>
                    </a:lnTo>
                    <a:lnTo>
                      <a:pt x="461" y="162"/>
                    </a:lnTo>
                    <a:lnTo>
                      <a:pt x="458" y="152"/>
                    </a:lnTo>
                    <a:lnTo>
                      <a:pt x="461" y="152"/>
                    </a:lnTo>
                    <a:lnTo>
                      <a:pt x="464" y="158"/>
                    </a:lnTo>
                    <a:lnTo>
                      <a:pt x="484" y="147"/>
                    </a:lnTo>
                    <a:lnTo>
                      <a:pt x="500" y="147"/>
                    </a:lnTo>
                    <a:lnTo>
                      <a:pt x="511" y="127"/>
                    </a:lnTo>
                    <a:lnTo>
                      <a:pt x="506" y="122"/>
                    </a:lnTo>
                    <a:lnTo>
                      <a:pt x="500" y="130"/>
                    </a:lnTo>
                    <a:lnTo>
                      <a:pt x="499" y="119"/>
                    </a:lnTo>
                    <a:lnTo>
                      <a:pt x="493" y="127"/>
                    </a:lnTo>
                    <a:lnTo>
                      <a:pt x="494" y="131"/>
                    </a:lnTo>
                    <a:lnTo>
                      <a:pt x="487" y="130"/>
                    </a:lnTo>
                    <a:lnTo>
                      <a:pt x="487" y="134"/>
                    </a:lnTo>
                    <a:lnTo>
                      <a:pt x="469" y="134"/>
                    </a:lnTo>
                    <a:lnTo>
                      <a:pt x="457" y="125"/>
                    </a:lnTo>
                    <a:lnTo>
                      <a:pt x="458" y="121"/>
                    </a:lnTo>
                    <a:lnTo>
                      <a:pt x="476" y="131"/>
                    </a:lnTo>
                    <a:lnTo>
                      <a:pt x="493" y="115"/>
                    </a:lnTo>
                    <a:lnTo>
                      <a:pt x="484" y="113"/>
                    </a:lnTo>
                    <a:lnTo>
                      <a:pt x="493" y="101"/>
                    </a:lnTo>
                    <a:lnTo>
                      <a:pt x="484" y="104"/>
                    </a:lnTo>
                    <a:lnTo>
                      <a:pt x="455" y="94"/>
                    </a:lnTo>
                    <a:lnTo>
                      <a:pt x="469" y="92"/>
                    </a:lnTo>
                    <a:lnTo>
                      <a:pt x="482" y="97"/>
                    </a:lnTo>
                    <a:lnTo>
                      <a:pt x="484" y="94"/>
                    </a:lnTo>
                    <a:lnTo>
                      <a:pt x="476" y="86"/>
                    </a:lnTo>
                    <a:lnTo>
                      <a:pt x="482" y="86"/>
                    </a:lnTo>
                    <a:lnTo>
                      <a:pt x="490" y="83"/>
                    </a:lnTo>
                    <a:lnTo>
                      <a:pt x="485" y="89"/>
                    </a:lnTo>
                    <a:lnTo>
                      <a:pt x="488" y="97"/>
                    </a:lnTo>
                    <a:lnTo>
                      <a:pt x="496" y="91"/>
                    </a:lnTo>
                    <a:lnTo>
                      <a:pt x="499" y="97"/>
                    </a:lnTo>
                    <a:lnTo>
                      <a:pt x="505" y="97"/>
                    </a:lnTo>
                    <a:lnTo>
                      <a:pt x="512" y="95"/>
                    </a:lnTo>
                    <a:lnTo>
                      <a:pt x="520" y="86"/>
                    </a:lnTo>
                    <a:lnTo>
                      <a:pt x="526" y="71"/>
                    </a:lnTo>
                    <a:lnTo>
                      <a:pt x="535" y="68"/>
                    </a:lnTo>
                    <a:lnTo>
                      <a:pt x="535" y="61"/>
                    </a:lnTo>
                    <a:lnTo>
                      <a:pt x="529" y="47"/>
                    </a:lnTo>
                    <a:lnTo>
                      <a:pt x="520" y="47"/>
                    </a:lnTo>
                    <a:lnTo>
                      <a:pt x="512" y="68"/>
                    </a:lnTo>
                    <a:lnTo>
                      <a:pt x="509" y="58"/>
                    </a:lnTo>
                    <a:lnTo>
                      <a:pt x="506" y="45"/>
                    </a:lnTo>
                    <a:lnTo>
                      <a:pt x="490" y="52"/>
                    </a:lnTo>
                    <a:lnTo>
                      <a:pt x="467" y="58"/>
                    </a:lnTo>
                    <a:lnTo>
                      <a:pt x="469" y="47"/>
                    </a:lnTo>
                    <a:lnTo>
                      <a:pt x="482" y="40"/>
                    </a:lnTo>
                    <a:lnTo>
                      <a:pt x="505" y="31"/>
                    </a:lnTo>
                    <a:lnTo>
                      <a:pt x="497" y="21"/>
                    </a:lnTo>
                    <a:lnTo>
                      <a:pt x="512" y="28"/>
                    </a:lnTo>
                    <a:lnTo>
                      <a:pt x="508" y="18"/>
                    </a:lnTo>
                    <a:lnTo>
                      <a:pt x="521" y="31"/>
                    </a:lnTo>
                    <a:lnTo>
                      <a:pt x="511" y="9"/>
                    </a:lnTo>
                    <a:lnTo>
                      <a:pt x="500" y="0"/>
                    </a:lnTo>
                    <a:lnTo>
                      <a:pt x="309" y="37"/>
                    </a:lnTo>
                    <a:lnTo>
                      <a:pt x="152" y="58"/>
                    </a:lnTo>
                    <a:lnTo>
                      <a:pt x="149" y="74"/>
                    </a:lnTo>
                    <a:lnTo>
                      <a:pt x="140" y="80"/>
                    </a:lnTo>
                    <a:lnTo>
                      <a:pt x="130" y="100"/>
                    </a:lnTo>
                    <a:lnTo>
                      <a:pt x="121" y="98"/>
                    </a:lnTo>
                    <a:lnTo>
                      <a:pt x="112" y="104"/>
                    </a:lnTo>
                    <a:lnTo>
                      <a:pt x="106" y="113"/>
                    </a:lnTo>
                    <a:lnTo>
                      <a:pt x="96" y="107"/>
                    </a:lnTo>
                    <a:lnTo>
                      <a:pt x="81" y="119"/>
                    </a:lnTo>
                    <a:lnTo>
                      <a:pt x="79" y="131"/>
                    </a:lnTo>
                    <a:lnTo>
                      <a:pt x="19" y="165"/>
                    </a:lnTo>
                    <a:lnTo>
                      <a:pt x="16" y="179"/>
                    </a:lnTo>
                    <a:lnTo>
                      <a:pt x="0" y="188"/>
                    </a:lnTo>
                    <a:close/>
                  </a:path>
                </a:pathLst>
              </a:custGeom>
              <a:solidFill>
                <a:srgbClr val="BA7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7" name="Freeform 77"/>
              <p:cNvSpPr>
                <a:spLocks/>
              </p:cNvSpPr>
              <p:nvPr/>
            </p:nvSpPr>
            <p:spPr bwMode="auto">
              <a:xfrm>
                <a:off x="3360" y="1933"/>
                <a:ext cx="511" cy="215"/>
              </a:xfrm>
              <a:custGeom>
                <a:avLst/>
                <a:gdLst>
                  <a:gd name="T0" fmla="*/ 0 w 535"/>
                  <a:gd name="T1" fmla="*/ 8 h 240"/>
                  <a:gd name="T2" fmla="*/ 31 w 535"/>
                  <a:gd name="T3" fmla="*/ 7 h 240"/>
                  <a:gd name="T4" fmla="*/ 61 w 535"/>
                  <a:gd name="T5" fmla="*/ 7 h 240"/>
                  <a:gd name="T6" fmla="*/ 96 w 535"/>
                  <a:gd name="T7" fmla="*/ 10 h 240"/>
                  <a:gd name="T8" fmla="*/ 105 w 535"/>
                  <a:gd name="T9" fmla="*/ 9 h 240"/>
                  <a:gd name="T10" fmla="*/ 107 w 535"/>
                  <a:gd name="T11" fmla="*/ 9 h 240"/>
                  <a:gd name="T12" fmla="*/ 111 w 535"/>
                  <a:gd name="T13" fmla="*/ 7 h 240"/>
                  <a:gd name="T14" fmla="*/ 112 w 535"/>
                  <a:gd name="T15" fmla="*/ 7 h 240"/>
                  <a:gd name="T16" fmla="*/ 111 w 535"/>
                  <a:gd name="T17" fmla="*/ 6 h 240"/>
                  <a:gd name="T18" fmla="*/ 112 w 535"/>
                  <a:gd name="T19" fmla="*/ 6 h 240"/>
                  <a:gd name="T20" fmla="*/ 115 w 535"/>
                  <a:gd name="T21" fmla="*/ 6 h 240"/>
                  <a:gd name="T22" fmla="*/ 115 w 535"/>
                  <a:gd name="T23" fmla="*/ 6 h 240"/>
                  <a:gd name="T24" fmla="*/ 117 w 535"/>
                  <a:gd name="T25" fmla="*/ 6 h 240"/>
                  <a:gd name="T26" fmla="*/ 126 w 535"/>
                  <a:gd name="T27" fmla="*/ 5 h 240"/>
                  <a:gd name="T28" fmla="*/ 127 w 535"/>
                  <a:gd name="T29" fmla="*/ 4 h 240"/>
                  <a:gd name="T30" fmla="*/ 126 w 535"/>
                  <a:gd name="T31" fmla="*/ 4 h 240"/>
                  <a:gd name="T32" fmla="*/ 126 w 535"/>
                  <a:gd name="T33" fmla="*/ 4 h 240"/>
                  <a:gd name="T34" fmla="*/ 123 w 535"/>
                  <a:gd name="T35" fmla="*/ 4 h 240"/>
                  <a:gd name="T36" fmla="*/ 115 w 535"/>
                  <a:gd name="T37" fmla="*/ 4 h 240"/>
                  <a:gd name="T38" fmla="*/ 120 w 535"/>
                  <a:gd name="T39" fmla="*/ 4 h 240"/>
                  <a:gd name="T40" fmla="*/ 121 w 535"/>
                  <a:gd name="T41" fmla="*/ 4 h 240"/>
                  <a:gd name="T42" fmla="*/ 121 w 535"/>
                  <a:gd name="T43" fmla="*/ 4 h 240"/>
                  <a:gd name="T44" fmla="*/ 117 w 535"/>
                  <a:gd name="T45" fmla="*/ 4 h 240"/>
                  <a:gd name="T46" fmla="*/ 121 w 535"/>
                  <a:gd name="T47" fmla="*/ 4 h 240"/>
                  <a:gd name="T48" fmla="*/ 121 w 535"/>
                  <a:gd name="T49" fmla="*/ 4 h 240"/>
                  <a:gd name="T50" fmla="*/ 121 w 535"/>
                  <a:gd name="T51" fmla="*/ 4 h 240"/>
                  <a:gd name="T52" fmla="*/ 126 w 535"/>
                  <a:gd name="T53" fmla="*/ 4 h 240"/>
                  <a:gd name="T54" fmla="*/ 127 w 535"/>
                  <a:gd name="T55" fmla="*/ 4 h 240"/>
                  <a:gd name="T56" fmla="*/ 132 w 535"/>
                  <a:gd name="T57" fmla="*/ 4 h 240"/>
                  <a:gd name="T58" fmla="*/ 135 w 535"/>
                  <a:gd name="T59" fmla="*/ 4 h 240"/>
                  <a:gd name="T60" fmla="*/ 133 w 535"/>
                  <a:gd name="T61" fmla="*/ 4 h 240"/>
                  <a:gd name="T62" fmla="*/ 129 w 535"/>
                  <a:gd name="T63" fmla="*/ 4 h 240"/>
                  <a:gd name="T64" fmla="*/ 127 w 535"/>
                  <a:gd name="T65" fmla="*/ 4 h 240"/>
                  <a:gd name="T66" fmla="*/ 117 w 535"/>
                  <a:gd name="T67" fmla="*/ 4 h 240"/>
                  <a:gd name="T68" fmla="*/ 121 w 535"/>
                  <a:gd name="T69" fmla="*/ 4 h 240"/>
                  <a:gd name="T70" fmla="*/ 126 w 535"/>
                  <a:gd name="T71" fmla="*/ 4 h 240"/>
                  <a:gd name="T72" fmla="*/ 127 w 535"/>
                  <a:gd name="T73" fmla="*/ 4 h 240"/>
                  <a:gd name="T74" fmla="*/ 129 w 535"/>
                  <a:gd name="T75" fmla="*/ 4 h 240"/>
                  <a:gd name="T76" fmla="*/ 77 w 535"/>
                  <a:gd name="T77" fmla="*/ 4 h 240"/>
                  <a:gd name="T78" fmla="*/ 38 w 535"/>
                  <a:gd name="T79" fmla="*/ 4 h 240"/>
                  <a:gd name="T80" fmla="*/ 32 w 535"/>
                  <a:gd name="T81" fmla="*/ 4 h 240"/>
                  <a:gd name="T82" fmla="*/ 29 w 535"/>
                  <a:gd name="T83" fmla="*/ 4 h 240"/>
                  <a:gd name="T84" fmla="*/ 26 w 535"/>
                  <a:gd name="T85" fmla="*/ 4 h 240"/>
                  <a:gd name="T86" fmla="*/ 21 w 535"/>
                  <a:gd name="T87" fmla="*/ 4 h 240"/>
                  <a:gd name="T88" fmla="*/ 11 w 535"/>
                  <a:gd name="T89" fmla="*/ 7 h 240"/>
                  <a:gd name="T90" fmla="*/ 0 w 535"/>
                  <a:gd name="T91" fmla="*/ 7 h 240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535"/>
                  <a:gd name="T139" fmla="*/ 0 h 240"/>
                  <a:gd name="T140" fmla="*/ 535 w 535"/>
                  <a:gd name="T141" fmla="*/ 240 h 240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535" h="240">
                    <a:moveTo>
                      <a:pt x="0" y="188"/>
                    </a:moveTo>
                    <a:lnTo>
                      <a:pt x="0" y="204"/>
                    </a:lnTo>
                    <a:lnTo>
                      <a:pt x="78" y="197"/>
                    </a:lnTo>
                    <a:lnTo>
                      <a:pt x="122" y="174"/>
                    </a:lnTo>
                    <a:lnTo>
                      <a:pt x="209" y="164"/>
                    </a:lnTo>
                    <a:lnTo>
                      <a:pt x="243" y="186"/>
                    </a:lnTo>
                    <a:lnTo>
                      <a:pt x="299" y="179"/>
                    </a:lnTo>
                    <a:lnTo>
                      <a:pt x="382" y="240"/>
                    </a:lnTo>
                    <a:lnTo>
                      <a:pt x="393" y="233"/>
                    </a:lnTo>
                    <a:lnTo>
                      <a:pt x="414" y="231"/>
                    </a:lnTo>
                    <a:lnTo>
                      <a:pt x="418" y="215"/>
                    </a:lnTo>
                    <a:lnTo>
                      <a:pt x="423" y="224"/>
                    </a:lnTo>
                    <a:lnTo>
                      <a:pt x="427" y="195"/>
                    </a:lnTo>
                    <a:lnTo>
                      <a:pt x="439" y="180"/>
                    </a:lnTo>
                    <a:lnTo>
                      <a:pt x="449" y="173"/>
                    </a:lnTo>
                    <a:lnTo>
                      <a:pt x="445" y="170"/>
                    </a:lnTo>
                    <a:lnTo>
                      <a:pt x="445" y="164"/>
                    </a:lnTo>
                    <a:lnTo>
                      <a:pt x="442" y="156"/>
                    </a:lnTo>
                    <a:lnTo>
                      <a:pt x="449" y="164"/>
                    </a:lnTo>
                    <a:lnTo>
                      <a:pt x="446" y="167"/>
                    </a:lnTo>
                    <a:lnTo>
                      <a:pt x="452" y="170"/>
                    </a:lnTo>
                    <a:lnTo>
                      <a:pt x="458" y="162"/>
                    </a:lnTo>
                    <a:lnTo>
                      <a:pt x="461" y="162"/>
                    </a:lnTo>
                    <a:lnTo>
                      <a:pt x="458" y="152"/>
                    </a:lnTo>
                    <a:lnTo>
                      <a:pt x="461" y="152"/>
                    </a:lnTo>
                    <a:lnTo>
                      <a:pt x="464" y="158"/>
                    </a:lnTo>
                    <a:lnTo>
                      <a:pt x="484" y="147"/>
                    </a:lnTo>
                    <a:lnTo>
                      <a:pt x="500" y="147"/>
                    </a:lnTo>
                    <a:lnTo>
                      <a:pt x="511" y="127"/>
                    </a:lnTo>
                    <a:lnTo>
                      <a:pt x="506" y="122"/>
                    </a:lnTo>
                    <a:lnTo>
                      <a:pt x="500" y="130"/>
                    </a:lnTo>
                    <a:lnTo>
                      <a:pt x="499" y="119"/>
                    </a:lnTo>
                    <a:lnTo>
                      <a:pt x="493" y="127"/>
                    </a:lnTo>
                    <a:lnTo>
                      <a:pt x="494" y="131"/>
                    </a:lnTo>
                    <a:lnTo>
                      <a:pt x="487" y="130"/>
                    </a:lnTo>
                    <a:lnTo>
                      <a:pt x="487" y="134"/>
                    </a:lnTo>
                    <a:lnTo>
                      <a:pt x="469" y="134"/>
                    </a:lnTo>
                    <a:lnTo>
                      <a:pt x="457" y="125"/>
                    </a:lnTo>
                    <a:lnTo>
                      <a:pt x="458" y="121"/>
                    </a:lnTo>
                    <a:lnTo>
                      <a:pt x="476" y="131"/>
                    </a:lnTo>
                    <a:lnTo>
                      <a:pt x="493" y="115"/>
                    </a:lnTo>
                    <a:lnTo>
                      <a:pt x="484" y="113"/>
                    </a:lnTo>
                    <a:lnTo>
                      <a:pt x="493" y="101"/>
                    </a:lnTo>
                    <a:lnTo>
                      <a:pt x="484" y="104"/>
                    </a:lnTo>
                    <a:lnTo>
                      <a:pt x="455" y="94"/>
                    </a:lnTo>
                    <a:lnTo>
                      <a:pt x="469" y="92"/>
                    </a:lnTo>
                    <a:lnTo>
                      <a:pt x="482" y="97"/>
                    </a:lnTo>
                    <a:lnTo>
                      <a:pt x="484" y="94"/>
                    </a:lnTo>
                    <a:lnTo>
                      <a:pt x="476" y="86"/>
                    </a:lnTo>
                    <a:lnTo>
                      <a:pt x="482" y="86"/>
                    </a:lnTo>
                    <a:lnTo>
                      <a:pt x="490" y="83"/>
                    </a:lnTo>
                    <a:lnTo>
                      <a:pt x="485" y="89"/>
                    </a:lnTo>
                    <a:lnTo>
                      <a:pt x="488" y="97"/>
                    </a:lnTo>
                    <a:lnTo>
                      <a:pt x="496" y="91"/>
                    </a:lnTo>
                    <a:lnTo>
                      <a:pt x="499" y="97"/>
                    </a:lnTo>
                    <a:lnTo>
                      <a:pt x="505" y="97"/>
                    </a:lnTo>
                    <a:lnTo>
                      <a:pt x="512" y="95"/>
                    </a:lnTo>
                    <a:lnTo>
                      <a:pt x="520" y="86"/>
                    </a:lnTo>
                    <a:lnTo>
                      <a:pt x="526" y="71"/>
                    </a:lnTo>
                    <a:lnTo>
                      <a:pt x="535" y="68"/>
                    </a:lnTo>
                    <a:lnTo>
                      <a:pt x="535" y="61"/>
                    </a:lnTo>
                    <a:lnTo>
                      <a:pt x="529" y="47"/>
                    </a:lnTo>
                    <a:lnTo>
                      <a:pt x="520" y="47"/>
                    </a:lnTo>
                    <a:lnTo>
                      <a:pt x="512" y="68"/>
                    </a:lnTo>
                    <a:lnTo>
                      <a:pt x="509" y="58"/>
                    </a:lnTo>
                    <a:lnTo>
                      <a:pt x="506" y="45"/>
                    </a:lnTo>
                    <a:lnTo>
                      <a:pt x="490" y="52"/>
                    </a:lnTo>
                    <a:lnTo>
                      <a:pt x="467" y="58"/>
                    </a:lnTo>
                    <a:lnTo>
                      <a:pt x="469" y="47"/>
                    </a:lnTo>
                    <a:lnTo>
                      <a:pt x="482" y="40"/>
                    </a:lnTo>
                    <a:lnTo>
                      <a:pt x="505" y="31"/>
                    </a:lnTo>
                    <a:lnTo>
                      <a:pt x="497" y="21"/>
                    </a:lnTo>
                    <a:lnTo>
                      <a:pt x="512" y="28"/>
                    </a:lnTo>
                    <a:lnTo>
                      <a:pt x="508" y="18"/>
                    </a:lnTo>
                    <a:lnTo>
                      <a:pt x="521" y="31"/>
                    </a:lnTo>
                    <a:lnTo>
                      <a:pt x="511" y="9"/>
                    </a:lnTo>
                    <a:lnTo>
                      <a:pt x="500" y="0"/>
                    </a:lnTo>
                    <a:lnTo>
                      <a:pt x="309" y="37"/>
                    </a:lnTo>
                    <a:lnTo>
                      <a:pt x="152" y="58"/>
                    </a:lnTo>
                    <a:lnTo>
                      <a:pt x="149" y="74"/>
                    </a:lnTo>
                    <a:lnTo>
                      <a:pt x="140" y="80"/>
                    </a:lnTo>
                    <a:lnTo>
                      <a:pt x="130" y="100"/>
                    </a:lnTo>
                    <a:lnTo>
                      <a:pt x="121" y="98"/>
                    </a:lnTo>
                    <a:lnTo>
                      <a:pt x="112" y="104"/>
                    </a:lnTo>
                    <a:lnTo>
                      <a:pt x="106" y="113"/>
                    </a:lnTo>
                    <a:lnTo>
                      <a:pt x="96" y="107"/>
                    </a:lnTo>
                    <a:lnTo>
                      <a:pt x="81" y="119"/>
                    </a:lnTo>
                    <a:lnTo>
                      <a:pt x="79" y="131"/>
                    </a:lnTo>
                    <a:lnTo>
                      <a:pt x="19" y="165"/>
                    </a:lnTo>
                    <a:lnTo>
                      <a:pt x="16" y="179"/>
                    </a:lnTo>
                    <a:lnTo>
                      <a:pt x="0" y="188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8" name="Freeform 78"/>
              <p:cNvSpPr>
                <a:spLocks/>
              </p:cNvSpPr>
              <p:nvPr/>
            </p:nvSpPr>
            <p:spPr bwMode="auto">
              <a:xfrm>
                <a:off x="2228" y="1146"/>
                <a:ext cx="392" cy="231"/>
              </a:xfrm>
              <a:custGeom>
                <a:avLst/>
                <a:gdLst>
                  <a:gd name="T0" fmla="*/ 0 w 410"/>
                  <a:gd name="T1" fmla="*/ 7 h 260"/>
                  <a:gd name="T2" fmla="*/ 11 w 410"/>
                  <a:gd name="T3" fmla="*/ 0 h 260"/>
                  <a:gd name="T4" fmla="*/ 58 w 410"/>
                  <a:gd name="T5" fmla="*/ 4 h 260"/>
                  <a:gd name="T6" fmla="*/ 98 w 410"/>
                  <a:gd name="T7" fmla="*/ 4 h 260"/>
                  <a:gd name="T8" fmla="*/ 99 w 410"/>
                  <a:gd name="T9" fmla="*/ 4 h 260"/>
                  <a:gd name="T10" fmla="*/ 104 w 410"/>
                  <a:gd name="T11" fmla="*/ 4 h 260"/>
                  <a:gd name="T12" fmla="*/ 104 w 410"/>
                  <a:gd name="T13" fmla="*/ 6 h 260"/>
                  <a:gd name="T14" fmla="*/ 107 w 410"/>
                  <a:gd name="T15" fmla="*/ 8 h 260"/>
                  <a:gd name="T16" fmla="*/ 51 w 410"/>
                  <a:gd name="T17" fmla="*/ 7 h 260"/>
                  <a:gd name="T18" fmla="*/ 0 w 410"/>
                  <a:gd name="T19" fmla="*/ 7 h 26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10"/>
                  <a:gd name="T31" fmla="*/ 0 h 260"/>
                  <a:gd name="T32" fmla="*/ 410 w 410"/>
                  <a:gd name="T33" fmla="*/ 260 h 26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10" h="260">
                    <a:moveTo>
                      <a:pt x="0" y="239"/>
                    </a:moveTo>
                    <a:lnTo>
                      <a:pt x="20" y="0"/>
                    </a:lnTo>
                    <a:lnTo>
                      <a:pt x="224" y="14"/>
                    </a:lnTo>
                    <a:lnTo>
                      <a:pt x="377" y="20"/>
                    </a:lnTo>
                    <a:lnTo>
                      <a:pt x="382" y="84"/>
                    </a:lnTo>
                    <a:lnTo>
                      <a:pt x="398" y="136"/>
                    </a:lnTo>
                    <a:lnTo>
                      <a:pt x="400" y="205"/>
                    </a:lnTo>
                    <a:lnTo>
                      <a:pt x="410" y="260"/>
                    </a:lnTo>
                    <a:lnTo>
                      <a:pt x="195" y="252"/>
                    </a:lnTo>
                    <a:lnTo>
                      <a:pt x="0" y="239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9" name="Freeform 79"/>
              <p:cNvSpPr>
                <a:spLocks/>
              </p:cNvSpPr>
              <p:nvPr/>
            </p:nvSpPr>
            <p:spPr bwMode="auto">
              <a:xfrm>
                <a:off x="2228" y="1146"/>
                <a:ext cx="392" cy="231"/>
              </a:xfrm>
              <a:custGeom>
                <a:avLst/>
                <a:gdLst>
                  <a:gd name="T0" fmla="*/ 0 w 410"/>
                  <a:gd name="T1" fmla="*/ 7 h 260"/>
                  <a:gd name="T2" fmla="*/ 11 w 410"/>
                  <a:gd name="T3" fmla="*/ 0 h 260"/>
                  <a:gd name="T4" fmla="*/ 58 w 410"/>
                  <a:gd name="T5" fmla="*/ 4 h 260"/>
                  <a:gd name="T6" fmla="*/ 98 w 410"/>
                  <a:gd name="T7" fmla="*/ 4 h 260"/>
                  <a:gd name="T8" fmla="*/ 99 w 410"/>
                  <a:gd name="T9" fmla="*/ 4 h 260"/>
                  <a:gd name="T10" fmla="*/ 104 w 410"/>
                  <a:gd name="T11" fmla="*/ 4 h 260"/>
                  <a:gd name="T12" fmla="*/ 104 w 410"/>
                  <a:gd name="T13" fmla="*/ 6 h 260"/>
                  <a:gd name="T14" fmla="*/ 107 w 410"/>
                  <a:gd name="T15" fmla="*/ 8 h 260"/>
                  <a:gd name="T16" fmla="*/ 51 w 410"/>
                  <a:gd name="T17" fmla="*/ 7 h 260"/>
                  <a:gd name="T18" fmla="*/ 0 w 410"/>
                  <a:gd name="T19" fmla="*/ 7 h 260"/>
                  <a:gd name="T20" fmla="*/ 0 w 410"/>
                  <a:gd name="T21" fmla="*/ 7 h 26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10"/>
                  <a:gd name="T34" fmla="*/ 0 h 260"/>
                  <a:gd name="T35" fmla="*/ 410 w 410"/>
                  <a:gd name="T36" fmla="*/ 260 h 26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10" h="260">
                    <a:moveTo>
                      <a:pt x="0" y="239"/>
                    </a:moveTo>
                    <a:lnTo>
                      <a:pt x="20" y="0"/>
                    </a:lnTo>
                    <a:lnTo>
                      <a:pt x="224" y="14"/>
                    </a:lnTo>
                    <a:lnTo>
                      <a:pt x="377" y="20"/>
                    </a:lnTo>
                    <a:lnTo>
                      <a:pt x="382" y="84"/>
                    </a:lnTo>
                    <a:lnTo>
                      <a:pt x="398" y="136"/>
                    </a:lnTo>
                    <a:lnTo>
                      <a:pt x="400" y="205"/>
                    </a:lnTo>
                    <a:lnTo>
                      <a:pt x="410" y="260"/>
                    </a:lnTo>
                    <a:lnTo>
                      <a:pt x="195" y="252"/>
                    </a:lnTo>
                    <a:lnTo>
                      <a:pt x="0" y="239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0" name="Freeform 80"/>
              <p:cNvSpPr>
                <a:spLocks/>
              </p:cNvSpPr>
              <p:nvPr/>
            </p:nvSpPr>
            <p:spPr bwMode="auto">
              <a:xfrm>
                <a:off x="3273" y="1596"/>
                <a:ext cx="251" cy="264"/>
              </a:xfrm>
              <a:custGeom>
                <a:avLst/>
                <a:gdLst>
                  <a:gd name="T0" fmla="*/ 0 w 263"/>
                  <a:gd name="T1" fmla="*/ 4 h 295"/>
                  <a:gd name="T2" fmla="*/ 10 w 263"/>
                  <a:gd name="T3" fmla="*/ 10 h 295"/>
                  <a:gd name="T4" fmla="*/ 10 w 263"/>
                  <a:gd name="T5" fmla="*/ 10 h 295"/>
                  <a:gd name="T6" fmla="*/ 13 w 263"/>
                  <a:gd name="T7" fmla="*/ 10 h 295"/>
                  <a:gd name="T8" fmla="*/ 15 w 263"/>
                  <a:gd name="T9" fmla="*/ 10 h 295"/>
                  <a:gd name="T10" fmla="*/ 21 w 263"/>
                  <a:gd name="T11" fmla="*/ 10 h 295"/>
                  <a:gd name="T12" fmla="*/ 24 w 263"/>
                  <a:gd name="T13" fmla="*/ 11 h 295"/>
                  <a:gd name="T14" fmla="*/ 30 w 263"/>
                  <a:gd name="T15" fmla="*/ 11 h 295"/>
                  <a:gd name="T16" fmla="*/ 33 w 263"/>
                  <a:gd name="T17" fmla="*/ 10 h 295"/>
                  <a:gd name="T18" fmla="*/ 41 w 263"/>
                  <a:gd name="T19" fmla="*/ 11 h 295"/>
                  <a:gd name="T20" fmla="*/ 46 w 263"/>
                  <a:gd name="T21" fmla="*/ 10 h 295"/>
                  <a:gd name="T22" fmla="*/ 47 w 263"/>
                  <a:gd name="T23" fmla="*/ 9 h 295"/>
                  <a:gd name="T24" fmla="*/ 50 w 263"/>
                  <a:gd name="T25" fmla="*/ 9 h 295"/>
                  <a:gd name="T26" fmla="*/ 51 w 263"/>
                  <a:gd name="T27" fmla="*/ 8 h 295"/>
                  <a:gd name="T28" fmla="*/ 59 w 263"/>
                  <a:gd name="T29" fmla="*/ 7 h 295"/>
                  <a:gd name="T30" fmla="*/ 62 w 263"/>
                  <a:gd name="T31" fmla="*/ 7 h 295"/>
                  <a:gd name="T32" fmla="*/ 65 w 263"/>
                  <a:gd name="T33" fmla="*/ 4 h 295"/>
                  <a:gd name="T34" fmla="*/ 62 w 263"/>
                  <a:gd name="T35" fmla="*/ 4 h 295"/>
                  <a:gd name="T36" fmla="*/ 65 w 263"/>
                  <a:gd name="T37" fmla="*/ 4 h 295"/>
                  <a:gd name="T38" fmla="*/ 61 w 263"/>
                  <a:gd name="T39" fmla="*/ 0 h 295"/>
                  <a:gd name="T40" fmla="*/ 53 w 263"/>
                  <a:gd name="T41" fmla="*/ 4 h 295"/>
                  <a:gd name="T42" fmla="*/ 50 w 263"/>
                  <a:gd name="T43" fmla="*/ 4 h 295"/>
                  <a:gd name="T44" fmla="*/ 48 w 263"/>
                  <a:gd name="T45" fmla="*/ 4 h 295"/>
                  <a:gd name="T46" fmla="*/ 45 w 263"/>
                  <a:gd name="T47" fmla="*/ 4 h 295"/>
                  <a:gd name="T48" fmla="*/ 41 w 263"/>
                  <a:gd name="T49" fmla="*/ 4 h 295"/>
                  <a:gd name="T50" fmla="*/ 36 w 263"/>
                  <a:gd name="T51" fmla="*/ 4 h 295"/>
                  <a:gd name="T52" fmla="*/ 33 w 263"/>
                  <a:gd name="T53" fmla="*/ 4 h 295"/>
                  <a:gd name="T54" fmla="*/ 31 w 263"/>
                  <a:gd name="T55" fmla="*/ 4 h 295"/>
                  <a:gd name="T56" fmla="*/ 28 w 263"/>
                  <a:gd name="T57" fmla="*/ 4 h 295"/>
                  <a:gd name="T58" fmla="*/ 27 w 263"/>
                  <a:gd name="T59" fmla="*/ 4 h 295"/>
                  <a:gd name="T60" fmla="*/ 30 w 263"/>
                  <a:gd name="T61" fmla="*/ 4 h 295"/>
                  <a:gd name="T62" fmla="*/ 30 w 263"/>
                  <a:gd name="T63" fmla="*/ 4 h 295"/>
                  <a:gd name="T64" fmla="*/ 29 w 263"/>
                  <a:gd name="T65" fmla="*/ 4 h 295"/>
                  <a:gd name="T66" fmla="*/ 28 w 263"/>
                  <a:gd name="T67" fmla="*/ 4 h 295"/>
                  <a:gd name="T68" fmla="*/ 23 w 263"/>
                  <a:gd name="T69" fmla="*/ 4 h 295"/>
                  <a:gd name="T70" fmla="*/ 20 w 263"/>
                  <a:gd name="T71" fmla="*/ 4 h 295"/>
                  <a:gd name="T72" fmla="*/ 21 w 263"/>
                  <a:gd name="T73" fmla="*/ 4 h 295"/>
                  <a:gd name="T74" fmla="*/ 0 w 263"/>
                  <a:gd name="T75" fmla="*/ 4 h 295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63"/>
                  <a:gd name="T115" fmla="*/ 0 h 295"/>
                  <a:gd name="T116" fmla="*/ 263 w 263"/>
                  <a:gd name="T117" fmla="*/ 295 h 295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63" h="295">
                    <a:moveTo>
                      <a:pt x="0" y="53"/>
                    </a:moveTo>
                    <a:lnTo>
                      <a:pt x="24" y="259"/>
                    </a:lnTo>
                    <a:lnTo>
                      <a:pt x="40" y="258"/>
                    </a:lnTo>
                    <a:lnTo>
                      <a:pt x="54" y="262"/>
                    </a:lnTo>
                    <a:lnTo>
                      <a:pt x="61" y="277"/>
                    </a:lnTo>
                    <a:lnTo>
                      <a:pt x="82" y="280"/>
                    </a:lnTo>
                    <a:lnTo>
                      <a:pt x="94" y="286"/>
                    </a:lnTo>
                    <a:lnTo>
                      <a:pt x="121" y="285"/>
                    </a:lnTo>
                    <a:lnTo>
                      <a:pt x="136" y="277"/>
                    </a:lnTo>
                    <a:lnTo>
                      <a:pt x="166" y="295"/>
                    </a:lnTo>
                    <a:lnTo>
                      <a:pt x="185" y="279"/>
                    </a:lnTo>
                    <a:lnTo>
                      <a:pt x="190" y="247"/>
                    </a:lnTo>
                    <a:lnTo>
                      <a:pt x="202" y="253"/>
                    </a:lnTo>
                    <a:lnTo>
                      <a:pt x="207" y="226"/>
                    </a:lnTo>
                    <a:lnTo>
                      <a:pt x="240" y="203"/>
                    </a:lnTo>
                    <a:lnTo>
                      <a:pt x="252" y="189"/>
                    </a:lnTo>
                    <a:lnTo>
                      <a:pt x="260" y="124"/>
                    </a:lnTo>
                    <a:lnTo>
                      <a:pt x="254" y="110"/>
                    </a:lnTo>
                    <a:lnTo>
                      <a:pt x="263" y="104"/>
                    </a:lnTo>
                    <a:lnTo>
                      <a:pt x="245" y="0"/>
                    </a:lnTo>
                    <a:lnTo>
                      <a:pt x="219" y="13"/>
                    </a:lnTo>
                    <a:lnTo>
                      <a:pt x="202" y="24"/>
                    </a:lnTo>
                    <a:lnTo>
                      <a:pt x="194" y="34"/>
                    </a:lnTo>
                    <a:lnTo>
                      <a:pt x="179" y="47"/>
                    </a:lnTo>
                    <a:lnTo>
                      <a:pt x="163" y="50"/>
                    </a:lnTo>
                    <a:lnTo>
                      <a:pt x="146" y="58"/>
                    </a:lnTo>
                    <a:lnTo>
                      <a:pt x="137" y="62"/>
                    </a:lnTo>
                    <a:lnTo>
                      <a:pt x="127" y="56"/>
                    </a:lnTo>
                    <a:lnTo>
                      <a:pt x="112" y="64"/>
                    </a:lnTo>
                    <a:lnTo>
                      <a:pt x="109" y="59"/>
                    </a:lnTo>
                    <a:lnTo>
                      <a:pt x="124" y="52"/>
                    </a:lnTo>
                    <a:lnTo>
                      <a:pt x="122" y="50"/>
                    </a:lnTo>
                    <a:lnTo>
                      <a:pt x="116" y="50"/>
                    </a:lnTo>
                    <a:lnTo>
                      <a:pt x="110" y="55"/>
                    </a:lnTo>
                    <a:lnTo>
                      <a:pt x="87" y="44"/>
                    </a:lnTo>
                    <a:lnTo>
                      <a:pt x="76" y="47"/>
                    </a:lnTo>
                    <a:lnTo>
                      <a:pt x="79" y="40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98BE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1" name="Freeform 81"/>
              <p:cNvSpPr>
                <a:spLocks/>
              </p:cNvSpPr>
              <p:nvPr/>
            </p:nvSpPr>
            <p:spPr bwMode="auto">
              <a:xfrm>
                <a:off x="3273" y="1596"/>
                <a:ext cx="251" cy="264"/>
              </a:xfrm>
              <a:custGeom>
                <a:avLst/>
                <a:gdLst>
                  <a:gd name="T0" fmla="*/ 0 w 263"/>
                  <a:gd name="T1" fmla="*/ 4 h 295"/>
                  <a:gd name="T2" fmla="*/ 10 w 263"/>
                  <a:gd name="T3" fmla="*/ 10 h 295"/>
                  <a:gd name="T4" fmla="*/ 10 w 263"/>
                  <a:gd name="T5" fmla="*/ 10 h 295"/>
                  <a:gd name="T6" fmla="*/ 13 w 263"/>
                  <a:gd name="T7" fmla="*/ 10 h 295"/>
                  <a:gd name="T8" fmla="*/ 15 w 263"/>
                  <a:gd name="T9" fmla="*/ 10 h 295"/>
                  <a:gd name="T10" fmla="*/ 21 w 263"/>
                  <a:gd name="T11" fmla="*/ 10 h 295"/>
                  <a:gd name="T12" fmla="*/ 24 w 263"/>
                  <a:gd name="T13" fmla="*/ 11 h 295"/>
                  <a:gd name="T14" fmla="*/ 30 w 263"/>
                  <a:gd name="T15" fmla="*/ 11 h 295"/>
                  <a:gd name="T16" fmla="*/ 33 w 263"/>
                  <a:gd name="T17" fmla="*/ 10 h 295"/>
                  <a:gd name="T18" fmla="*/ 41 w 263"/>
                  <a:gd name="T19" fmla="*/ 11 h 295"/>
                  <a:gd name="T20" fmla="*/ 46 w 263"/>
                  <a:gd name="T21" fmla="*/ 10 h 295"/>
                  <a:gd name="T22" fmla="*/ 47 w 263"/>
                  <a:gd name="T23" fmla="*/ 9 h 295"/>
                  <a:gd name="T24" fmla="*/ 50 w 263"/>
                  <a:gd name="T25" fmla="*/ 9 h 295"/>
                  <a:gd name="T26" fmla="*/ 51 w 263"/>
                  <a:gd name="T27" fmla="*/ 8 h 295"/>
                  <a:gd name="T28" fmla="*/ 59 w 263"/>
                  <a:gd name="T29" fmla="*/ 7 h 295"/>
                  <a:gd name="T30" fmla="*/ 62 w 263"/>
                  <a:gd name="T31" fmla="*/ 7 h 295"/>
                  <a:gd name="T32" fmla="*/ 65 w 263"/>
                  <a:gd name="T33" fmla="*/ 4 h 295"/>
                  <a:gd name="T34" fmla="*/ 62 w 263"/>
                  <a:gd name="T35" fmla="*/ 4 h 295"/>
                  <a:gd name="T36" fmla="*/ 65 w 263"/>
                  <a:gd name="T37" fmla="*/ 4 h 295"/>
                  <a:gd name="T38" fmla="*/ 61 w 263"/>
                  <a:gd name="T39" fmla="*/ 0 h 295"/>
                  <a:gd name="T40" fmla="*/ 53 w 263"/>
                  <a:gd name="T41" fmla="*/ 4 h 295"/>
                  <a:gd name="T42" fmla="*/ 50 w 263"/>
                  <a:gd name="T43" fmla="*/ 4 h 295"/>
                  <a:gd name="T44" fmla="*/ 48 w 263"/>
                  <a:gd name="T45" fmla="*/ 4 h 295"/>
                  <a:gd name="T46" fmla="*/ 45 w 263"/>
                  <a:gd name="T47" fmla="*/ 4 h 295"/>
                  <a:gd name="T48" fmla="*/ 41 w 263"/>
                  <a:gd name="T49" fmla="*/ 4 h 295"/>
                  <a:gd name="T50" fmla="*/ 36 w 263"/>
                  <a:gd name="T51" fmla="*/ 4 h 295"/>
                  <a:gd name="T52" fmla="*/ 33 w 263"/>
                  <a:gd name="T53" fmla="*/ 4 h 295"/>
                  <a:gd name="T54" fmla="*/ 31 w 263"/>
                  <a:gd name="T55" fmla="*/ 4 h 295"/>
                  <a:gd name="T56" fmla="*/ 28 w 263"/>
                  <a:gd name="T57" fmla="*/ 4 h 295"/>
                  <a:gd name="T58" fmla="*/ 27 w 263"/>
                  <a:gd name="T59" fmla="*/ 4 h 295"/>
                  <a:gd name="T60" fmla="*/ 30 w 263"/>
                  <a:gd name="T61" fmla="*/ 4 h 295"/>
                  <a:gd name="T62" fmla="*/ 30 w 263"/>
                  <a:gd name="T63" fmla="*/ 4 h 295"/>
                  <a:gd name="T64" fmla="*/ 29 w 263"/>
                  <a:gd name="T65" fmla="*/ 4 h 295"/>
                  <a:gd name="T66" fmla="*/ 28 w 263"/>
                  <a:gd name="T67" fmla="*/ 4 h 295"/>
                  <a:gd name="T68" fmla="*/ 23 w 263"/>
                  <a:gd name="T69" fmla="*/ 4 h 295"/>
                  <a:gd name="T70" fmla="*/ 20 w 263"/>
                  <a:gd name="T71" fmla="*/ 4 h 295"/>
                  <a:gd name="T72" fmla="*/ 21 w 263"/>
                  <a:gd name="T73" fmla="*/ 4 h 295"/>
                  <a:gd name="T74" fmla="*/ 0 w 263"/>
                  <a:gd name="T75" fmla="*/ 4 h 295"/>
                  <a:gd name="T76" fmla="*/ 0 w 263"/>
                  <a:gd name="T77" fmla="*/ 4 h 295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63"/>
                  <a:gd name="T118" fmla="*/ 0 h 295"/>
                  <a:gd name="T119" fmla="*/ 263 w 263"/>
                  <a:gd name="T120" fmla="*/ 295 h 295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63" h="295">
                    <a:moveTo>
                      <a:pt x="0" y="53"/>
                    </a:moveTo>
                    <a:lnTo>
                      <a:pt x="24" y="259"/>
                    </a:lnTo>
                    <a:lnTo>
                      <a:pt x="40" y="258"/>
                    </a:lnTo>
                    <a:lnTo>
                      <a:pt x="54" y="262"/>
                    </a:lnTo>
                    <a:lnTo>
                      <a:pt x="61" y="277"/>
                    </a:lnTo>
                    <a:lnTo>
                      <a:pt x="82" y="280"/>
                    </a:lnTo>
                    <a:lnTo>
                      <a:pt x="94" y="286"/>
                    </a:lnTo>
                    <a:lnTo>
                      <a:pt x="121" y="285"/>
                    </a:lnTo>
                    <a:lnTo>
                      <a:pt x="136" y="277"/>
                    </a:lnTo>
                    <a:lnTo>
                      <a:pt x="166" y="295"/>
                    </a:lnTo>
                    <a:lnTo>
                      <a:pt x="185" y="279"/>
                    </a:lnTo>
                    <a:lnTo>
                      <a:pt x="190" y="247"/>
                    </a:lnTo>
                    <a:lnTo>
                      <a:pt x="202" y="253"/>
                    </a:lnTo>
                    <a:lnTo>
                      <a:pt x="207" y="226"/>
                    </a:lnTo>
                    <a:lnTo>
                      <a:pt x="240" y="203"/>
                    </a:lnTo>
                    <a:lnTo>
                      <a:pt x="252" y="189"/>
                    </a:lnTo>
                    <a:lnTo>
                      <a:pt x="260" y="124"/>
                    </a:lnTo>
                    <a:lnTo>
                      <a:pt x="254" y="110"/>
                    </a:lnTo>
                    <a:lnTo>
                      <a:pt x="263" y="104"/>
                    </a:lnTo>
                    <a:lnTo>
                      <a:pt x="245" y="0"/>
                    </a:lnTo>
                    <a:lnTo>
                      <a:pt x="219" y="13"/>
                    </a:lnTo>
                    <a:lnTo>
                      <a:pt x="202" y="24"/>
                    </a:lnTo>
                    <a:lnTo>
                      <a:pt x="194" y="34"/>
                    </a:lnTo>
                    <a:lnTo>
                      <a:pt x="179" y="47"/>
                    </a:lnTo>
                    <a:lnTo>
                      <a:pt x="163" y="50"/>
                    </a:lnTo>
                    <a:lnTo>
                      <a:pt x="146" y="58"/>
                    </a:lnTo>
                    <a:lnTo>
                      <a:pt x="137" y="62"/>
                    </a:lnTo>
                    <a:lnTo>
                      <a:pt x="127" y="56"/>
                    </a:lnTo>
                    <a:lnTo>
                      <a:pt x="112" y="64"/>
                    </a:lnTo>
                    <a:lnTo>
                      <a:pt x="109" y="59"/>
                    </a:lnTo>
                    <a:lnTo>
                      <a:pt x="124" y="52"/>
                    </a:lnTo>
                    <a:lnTo>
                      <a:pt x="122" y="50"/>
                    </a:lnTo>
                    <a:lnTo>
                      <a:pt x="116" y="50"/>
                    </a:lnTo>
                    <a:lnTo>
                      <a:pt x="110" y="55"/>
                    </a:lnTo>
                    <a:lnTo>
                      <a:pt x="87" y="44"/>
                    </a:lnTo>
                    <a:lnTo>
                      <a:pt x="76" y="47"/>
                    </a:lnTo>
                    <a:lnTo>
                      <a:pt x="79" y="40"/>
                    </a:lnTo>
                    <a:lnTo>
                      <a:pt x="0" y="53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2" name="Freeform 82"/>
              <p:cNvSpPr>
                <a:spLocks/>
              </p:cNvSpPr>
              <p:nvPr/>
            </p:nvSpPr>
            <p:spPr bwMode="auto">
              <a:xfrm>
                <a:off x="1101" y="1148"/>
                <a:ext cx="476" cy="380"/>
              </a:xfrm>
              <a:custGeom>
                <a:avLst/>
                <a:gdLst>
                  <a:gd name="T0" fmla="*/ 0 w 499"/>
                  <a:gd name="T1" fmla="*/ 11 h 426"/>
                  <a:gd name="T2" fmla="*/ 9 w 499"/>
                  <a:gd name="T3" fmla="*/ 8 h 426"/>
                  <a:gd name="T4" fmla="*/ 10 w 499"/>
                  <a:gd name="T5" fmla="*/ 6 h 426"/>
                  <a:gd name="T6" fmla="*/ 27 w 499"/>
                  <a:gd name="T7" fmla="*/ 0 h 426"/>
                  <a:gd name="T8" fmla="*/ 34 w 499"/>
                  <a:gd name="T9" fmla="*/ 4 h 426"/>
                  <a:gd name="T10" fmla="*/ 34 w 499"/>
                  <a:gd name="T11" fmla="*/ 4 h 426"/>
                  <a:gd name="T12" fmla="*/ 36 w 499"/>
                  <a:gd name="T13" fmla="*/ 4 h 426"/>
                  <a:gd name="T14" fmla="*/ 40 w 499"/>
                  <a:gd name="T15" fmla="*/ 4 h 426"/>
                  <a:gd name="T16" fmla="*/ 40 w 499"/>
                  <a:gd name="T17" fmla="*/ 4 h 426"/>
                  <a:gd name="T18" fmla="*/ 46 w 499"/>
                  <a:gd name="T19" fmla="*/ 4 h 426"/>
                  <a:gd name="T20" fmla="*/ 55 w 499"/>
                  <a:gd name="T21" fmla="*/ 4 h 426"/>
                  <a:gd name="T22" fmla="*/ 64 w 499"/>
                  <a:gd name="T23" fmla="*/ 4 h 426"/>
                  <a:gd name="T24" fmla="*/ 67 w 499"/>
                  <a:gd name="T25" fmla="*/ 4 h 426"/>
                  <a:gd name="T26" fmla="*/ 90 w 499"/>
                  <a:gd name="T27" fmla="*/ 4 h 426"/>
                  <a:gd name="T28" fmla="*/ 117 w 499"/>
                  <a:gd name="T29" fmla="*/ 4 h 426"/>
                  <a:gd name="T30" fmla="*/ 117 w 499"/>
                  <a:gd name="T31" fmla="*/ 4 h 426"/>
                  <a:gd name="T32" fmla="*/ 122 w 499"/>
                  <a:gd name="T33" fmla="*/ 4 h 426"/>
                  <a:gd name="T34" fmla="*/ 117 w 499"/>
                  <a:gd name="T35" fmla="*/ 6 h 426"/>
                  <a:gd name="T36" fmla="*/ 112 w 499"/>
                  <a:gd name="T37" fmla="*/ 7 h 426"/>
                  <a:gd name="T38" fmla="*/ 107 w 499"/>
                  <a:gd name="T39" fmla="*/ 8 h 426"/>
                  <a:gd name="T40" fmla="*/ 107 w 499"/>
                  <a:gd name="T41" fmla="*/ 8 h 426"/>
                  <a:gd name="T42" fmla="*/ 109 w 499"/>
                  <a:gd name="T43" fmla="*/ 9 h 426"/>
                  <a:gd name="T44" fmla="*/ 107 w 499"/>
                  <a:gd name="T45" fmla="*/ 10 h 426"/>
                  <a:gd name="T46" fmla="*/ 97 w 499"/>
                  <a:gd name="T47" fmla="*/ 14 h 426"/>
                  <a:gd name="T48" fmla="*/ 58 w 499"/>
                  <a:gd name="T49" fmla="*/ 12 h 426"/>
                  <a:gd name="T50" fmla="*/ 0 w 499"/>
                  <a:gd name="T51" fmla="*/ 11 h 42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499"/>
                  <a:gd name="T79" fmla="*/ 0 h 426"/>
                  <a:gd name="T80" fmla="*/ 499 w 499"/>
                  <a:gd name="T81" fmla="*/ 426 h 42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499" h="426">
                    <a:moveTo>
                      <a:pt x="0" y="318"/>
                    </a:moveTo>
                    <a:lnTo>
                      <a:pt x="9" y="240"/>
                    </a:lnTo>
                    <a:lnTo>
                      <a:pt x="48" y="179"/>
                    </a:lnTo>
                    <a:lnTo>
                      <a:pt x="109" y="0"/>
                    </a:lnTo>
                    <a:lnTo>
                      <a:pt x="140" y="11"/>
                    </a:lnTo>
                    <a:lnTo>
                      <a:pt x="140" y="17"/>
                    </a:lnTo>
                    <a:lnTo>
                      <a:pt x="149" y="20"/>
                    </a:lnTo>
                    <a:lnTo>
                      <a:pt x="164" y="49"/>
                    </a:lnTo>
                    <a:lnTo>
                      <a:pt x="163" y="60"/>
                    </a:lnTo>
                    <a:lnTo>
                      <a:pt x="187" y="81"/>
                    </a:lnTo>
                    <a:lnTo>
                      <a:pt x="229" y="79"/>
                    </a:lnTo>
                    <a:lnTo>
                      <a:pt x="261" y="93"/>
                    </a:lnTo>
                    <a:lnTo>
                      <a:pt x="276" y="90"/>
                    </a:lnTo>
                    <a:lnTo>
                      <a:pt x="372" y="93"/>
                    </a:lnTo>
                    <a:lnTo>
                      <a:pt x="481" y="120"/>
                    </a:lnTo>
                    <a:lnTo>
                      <a:pt x="485" y="133"/>
                    </a:lnTo>
                    <a:lnTo>
                      <a:pt x="499" y="152"/>
                    </a:lnTo>
                    <a:lnTo>
                      <a:pt x="481" y="179"/>
                    </a:lnTo>
                    <a:lnTo>
                      <a:pt x="463" y="209"/>
                    </a:lnTo>
                    <a:lnTo>
                      <a:pt x="439" y="232"/>
                    </a:lnTo>
                    <a:lnTo>
                      <a:pt x="436" y="246"/>
                    </a:lnTo>
                    <a:lnTo>
                      <a:pt x="449" y="263"/>
                    </a:lnTo>
                    <a:lnTo>
                      <a:pt x="435" y="297"/>
                    </a:lnTo>
                    <a:lnTo>
                      <a:pt x="403" y="426"/>
                    </a:lnTo>
                    <a:lnTo>
                      <a:pt x="236" y="385"/>
                    </a:lnTo>
                    <a:lnTo>
                      <a:pt x="0" y="318"/>
                    </a:lnTo>
                    <a:close/>
                  </a:path>
                </a:pathLst>
              </a:custGeom>
              <a:solidFill>
                <a:srgbClr val="98BE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3" name="Freeform 83"/>
              <p:cNvSpPr>
                <a:spLocks/>
              </p:cNvSpPr>
              <p:nvPr/>
            </p:nvSpPr>
            <p:spPr bwMode="auto">
              <a:xfrm>
                <a:off x="1101" y="1148"/>
                <a:ext cx="476" cy="380"/>
              </a:xfrm>
              <a:custGeom>
                <a:avLst/>
                <a:gdLst>
                  <a:gd name="T0" fmla="*/ 0 w 499"/>
                  <a:gd name="T1" fmla="*/ 11 h 426"/>
                  <a:gd name="T2" fmla="*/ 9 w 499"/>
                  <a:gd name="T3" fmla="*/ 8 h 426"/>
                  <a:gd name="T4" fmla="*/ 10 w 499"/>
                  <a:gd name="T5" fmla="*/ 6 h 426"/>
                  <a:gd name="T6" fmla="*/ 27 w 499"/>
                  <a:gd name="T7" fmla="*/ 0 h 426"/>
                  <a:gd name="T8" fmla="*/ 34 w 499"/>
                  <a:gd name="T9" fmla="*/ 4 h 426"/>
                  <a:gd name="T10" fmla="*/ 34 w 499"/>
                  <a:gd name="T11" fmla="*/ 4 h 426"/>
                  <a:gd name="T12" fmla="*/ 36 w 499"/>
                  <a:gd name="T13" fmla="*/ 4 h 426"/>
                  <a:gd name="T14" fmla="*/ 40 w 499"/>
                  <a:gd name="T15" fmla="*/ 4 h 426"/>
                  <a:gd name="T16" fmla="*/ 40 w 499"/>
                  <a:gd name="T17" fmla="*/ 4 h 426"/>
                  <a:gd name="T18" fmla="*/ 46 w 499"/>
                  <a:gd name="T19" fmla="*/ 4 h 426"/>
                  <a:gd name="T20" fmla="*/ 55 w 499"/>
                  <a:gd name="T21" fmla="*/ 4 h 426"/>
                  <a:gd name="T22" fmla="*/ 64 w 499"/>
                  <a:gd name="T23" fmla="*/ 4 h 426"/>
                  <a:gd name="T24" fmla="*/ 67 w 499"/>
                  <a:gd name="T25" fmla="*/ 4 h 426"/>
                  <a:gd name="T26" fmla="*/ 90 w 499"/>
                  <a:gd name="T27" fmla="*/ 4 h 426"/>
                  <a:gd name="T28" fmla="*/ 117 w 499"/>
                  <a:gd name="T29" fmla="*/ 4 h 426"/>
                  <a:gd name="T30" fmla="*/ 117 w 499"/>
                  <a:gd name="T31" fmla="*/ 4 h 426"/>
                  <a:gd name="T32" fmla="*/ 122 w 499"/>
                  <a:gd name="T33" fmla="*/ 4 h 426"/>
                  <a:gd name="T34" fmla="*/ 117 w 499"/>
                  <a:gd name="T35" fmla="*/ 6 h 426"/>
                  <a:gd name="T36" fmla="*/ 112 w 499"/>
                  <a:gd name="T37" fmla="*/ 7 h 426"/>
                  <a:gd name="T38" fmla="*/ 107 w 499"/>
                  <a:gd name="T39" fmla="*/ 8 h 426"/>
                  <a:gd name="T40" fmla="*/ 107 w 499"/>
                  <a:gd name="T41" fmla="*/ 8 h 426"/>
                  <a:gd name="T42" fmla="*/ 109 w 499"/>
                  <a:gd name="T43" fmla="*/ 9 h 426"/>
                  <a:gd name="T44" fmla="*/ 107 w 499"/>
                  <a:gd name="T45" fmla="*/ 10 h 426"/>
                  <a:gd name="T46" fmla="*/ 97 w 499"/>
                  <a:gd name="T47" fmla="*/ 14 h 426"/>
                  <a:gd name="T48" fmla="*/ 58 w 499"/>
                  <a:gd name="T49" fmla="*/ 12 h 426"/>
                  <a:gd name="T50" fmla="*/ 0 w 499"/>
                  <a:gd name="T51" fmla="*/ 11 h 426"/>
                  <a:gd name="T52" fmla="*/ 0 w 499"/>
                  <a:gd name="T53" fmla="*/ 11 h 42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499"/>
                  <a:gd name="T82" fmla="*/ 0 h 426"/>
                  <a:gd name="T83" fmla="*/ 499 w 499"/>
                  <a:gd name="T84" fmla="*/ 426 h 42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499" h="426">
                    <a:moveTo>
                      <a:pt x="0" y="318"/>
                    </a:moveTo>
                    <a:lnTo>
                      <a:pt x="9" y="240"/>
                    </a:lnTo>
                    <a:lnTo>
                      <a:pt x="48" y="179"/>
                    </a:lnTo>
                    <a:lnTo>
                      <a:pt x="109" y="0"/>
                    </a:lnTo>
                    <a:lnTo>
                      <a:pt x="140" y="11"/>
                    </a:lnTo>
                    <a:lnTo>
                      <a:pt x="140" y="17"/>
                    </a:lnTo>
                    <a:lnTo>
                      <a:pt x="149" y="20"/>
                    </a:lnTo>
                    <a:lnTo>
                      <a:pt x="164" y="49"/>
                    </a:lnTo>
                    <a:lnTo>
                      <a:pt x="163" y="60"/>
                    </a:lnTo>
                    <a:lnTo>
                      <a:pt x="187" y="81"/>
                    </a:lnTo>
                    <a:lnTo>
                      <a:pt x="229" y="79"/>
                    </a:lnTo>
                    <a:lnTo>
                      <a:pt x="261" y="93"/>
                    </a:lnTo>
                    <a:lnTo>
                      <a:pt x="276" y="90"/>
                    </a:lnTo>
                    <a:lnTo>
                      <a:pt x="372" y="93"/>
                    </a:lnTo>
                    <a:lnTo>
                      <a:pt x="481" y="120"/>
                    </a:lnTo>
                    <a:lnTo>
                      <a:pt x="485" y="133"/>
                    </a:lnTo>
                    <a:lnTo>
                      <a:pt x="499" y="152"/>
                    </a:lnTo>
                    <a:lnTo>
                      <a:pt x="481" y="179"/>
                    </a:lnTo>
                    <a:lnTo>
                      <a:pt x="463" y="209"/>
                    </a:lnTo>
                    <a:lnTo>
                      <a:pt x="439" y="232"/>
                    </a:lnTo>
                    <a:lnTo>
                      <a:pt x="436" y="246"/>
                    </a:lnTo>
                    <a:lnTo>
                      <a:pt x="449" y="263"/>
                    </a:lnTo>
                    <a:lnTo>
                      <a:pt x="435" y="297"/>
                    </a:lnTo>
                    <a:lnTo>
                      <a:pt x="403" y="426"/>
                    </a:lnTo>
                    <a:lnTo>
                      <a:pt x="236" y="385"/>
                    </a:lnTo>
                    <a:lnTo>
                      <a:pt x="0" y="318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4" name="Freeform 84"/>
              <p:cNvSpPr>
                <a:spLocks/>
              </p:cNvSpPr>
              <p:nvPr/>
            </p:nvSpPr>
            <p:spPr bwMode="auto">
              <a:xfrm>
                <a:off x="3507" y="1546"/>
                <a:ext cx="348" cy="210"/>
              </a:xfrm>
              <a:custGeom>
                <a:avLst/>
                <a:gdLst>
                  <a:gd name="T0" fmla="*/ 0 w 364"/>
                  <a:gd name="T1" fmla="*/ 4 h 234"/>
                  <a:gd name="T2" fmla="*/ 11 w 364"/>
                  <a:gd name="T3" fmla="*/ 6 h 234"/>
                  <a:gd name="T4" fmla="*/ 11 w 364"/>
                  <a:gd name="T5" fmla="*/ 10 h 234"/>
                  <a:gd name="T6" fmla="*/ 25 w 364"/>
                  <a:gd name="T7" fmla="*/ 9 h 234"/>
                  <a:gd name="T8" fmla="*/ 80 w 364"/>
                  <a:gd name="T9" fmla="*/ 7 h 234"/>
                  <a:gd name="T10" fmla="*/ 82 w 364"/>
                  <a:gd name="T11" fmla="*/ 7 h 234"/>
                  <a:gd name="T12" fmla="*/ 86 w 364"/>
                  <a:gd name="T13" fmla="*/ 7 h 234"/>
                  <a:gd name="T14" fmla="*/ 90 w 364"/>
                  <a:gd name="T15" fmla="*/ 6 h 234"/>
                  <a:gd name="T16" fmla="*/ 92 w 364"/>
                  <a:gd name="T17" fmla="*/ 5 h 234"/>
                  <a:gd name="T18" fmla="*/ 94 w 364"/>
                  <a:gd name="T19" fmla="*/ 5 h 234"/>
                  <a:gd name="T20" fmla="*/ 85 w 364"/>
                  <a:gd name="T21" fmla="*/ 4 h 234"/>
                  <a:gd name="T22" fmla="*/ 85 w 364"/>
                  <a:gd name="T23" fmla="*/ 4 h 234"/>
                  <a:gd name="T24" fmla="*/ 89 w 364"/>
                  <a:gd name="T25" fmla="*/ 4 h 234"/>
                  <a:gd name="T26" fmla="*/ 84 w 364"/>
                  <a:gd name="T27" fmla="*/ 4 h 234"/>
                  <a:gd name="T28" fmla="*/ 80 w 364"/>
                  <a:gd name="T29" fmla="*/ 4 h 234"/>
                  <a:gd name="T30" fmla="*/ 76 w 364"/>
                  <a:gd name="T31" fmla="*/ 0 h 234"/>
                  <a:gd name="T32" fmla="*/ 14 w 364"/>
                  <a:gd name="T33" fmla="*/ 4 h 234"/>
                  <a:gd name="T34" fmla="*/ 11 w 364"/>
                  <a:gd name="T35" fmla="*/ 4 h 234"/>
                  <a:gd name="T36" fmla="*/ 0 w 364"/>
                  <a:gd name="T37" fmla="*/ 4 h 23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364"/>
                  <a:gd name="T58" fmla="*/ 0 h 234"/>
                  <a:gd name="T59" fmla="*/ 364 w 364"/>
                  <a:gd name="T60" fmla="*/ 234 h 23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364" h="234">
                    <a:moveTo>
                      <a:pt x="0" y="57"/>
                    </a:moveTo>
                    <a:lnTo>
                      <a:pt x="18" y="161"/>
                    </a:lnTo>
                    <a:lnTo>
                      <a:pt x="30" y="234"/>
                    </a:lnTo>
                    <a:lnTo>
                      <a:pt x="89" y="224"/>
                    </a:lnTo>
                    <a:lnTo>
                      <a:pt x="309" y="182"/>
                    </a:lnTo>
                    <a:lnTo>
                      <a:pt x="318" y="172"/>
                    </a:lnTo>
                    <a:lnTo>
                      <a:pt x="330" y="172"/>
                    </a:lnTo>
                    <a:lnTo>
                      <a:pt x="345" y="163"/>
                    </a:lnTo>
                    <a:lnTo>
                      <a:pt x="352" y="146"/>
                    </a:lnTo>
                    <a:lnTo>
                      <a:pt x="364" y="134"/>
                    </a:lnTo>
                    <a:lnTo>
                      <a:pt x="328" y="104"/>
                    </a:lnTo>
                    <a:lnTo>
                      <a:pt x="328" y="76"/>
                    </a:lnTo>
                    <a:lnTo>
                      <a:pt x="343" y="40"/>
                    </a:lnTo>
                    <a:lnTo>
                      <a:pt x="321" y="27"/>
                    </a:lnTo>
                    <a:lnTo>
                      <a:pt x="310" y="9"/>
                    </a:lnTo>
                    <a:lnTo>
                      <a:pt x="294" y="0"/>
                    </a:lnTo>
                    <a:lnTo>
                      <a:pt x="54" y="46"/>
                    </a:lnTo>
                    <a:lnTo>
                      <a:pt x="42" y="27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98BE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5" name="Freeform 85"/>
              <p:cNvSpPr>
                <a:spLocks/>
              </p:cNvSpPr>
              <p:nvPr/>
            </p:nvSpPr>
            <p:spPr bwMode="auto">
              <a:xfrm>
                <a:off x="3507" y="1546"/>
                <a:ext cx="348" cy="210"/>
              </a:xfrm>
              <a:custGeom>
                <a:avLst/>
                <a:gdLst>
                  <a:gd name="T0" fmla="*/ 0 w 364"/>
                  <a:gd name="T1" fmla="*/ 4 h 234"/>
                  <a:gd name="T2" fmla="*/ 11 w 364"/>
                  <a:gd name="T3" fmla="*/ 6 h 234"/>
                  <a:gd name="T4" fmla="*/ 11 w 364"/>
                  <a:gd name="T5" fmla="*/ 10 h 234"/>
                  <a:gd name="T6" fmla="*/ 25 w 364"/>
                  <a:gd name="T7" fmla="*/ 9 h 234"/>
                  <a:gd name="T8" fmla="*/ 80 w 364"/>
                  <a:gd name="T9" fmla="*/ 7 h 234"/>
                  <a:gd name="T10" fmla="*/ 82 w 364"/>
                  <a:gd name="T11" fmla="*/ 7 h 234"/>
                  <a:gd name="T12" fmla="*/ 86 w 364"/>
                  <a:gd name="T13" fmla="*/ 7 h 234"/>
                  <a:gd name="T14" fmla="*/ 90 w 364"/>
                  <a:gd name="T15" fmla="*/ 6 h 234"/>
                  <a:gd name="T16" fmla="*/ 92 w 364"/>
                  <a:gd name="T17" fmla="*/ 5 h 234"/>
                  <a:gd name="T18" fmla="*/ 94 w 364"/>
                  <a:gd name="T19" fmla="*/ 5 h 234"/>
                  <a:gd name="T20" fmla="*/ 85 w 364"/>
                  <a:gd name="T21" fmla="*/ 4 h 234"/>
                  <a:gd name="T22" fmla="*/ 85 w 364"/>
                  <a:gd name="T23" fmla="*/ 4 h 234"/>
                  <a:gd name="T24" fmla="*/ 89 w 364"/>
                  <a:gd name="T25" fmla="*/ 4 h 234"/>
                  <a:gd name="T26" fmla="*/ 84 w 364"/>
                  <a:gd name="T27" fmla="*/ 4 h 234"/>
                  <a:gd name="T28" fmla="*/ 80 w 364"/>
                  <a:gd name="T29" fmla="*/ 4 h 234"/>
                  <a:gd name="T30" fmla="*/ 76 w 364"/>
                  <a:gd name="T31" fmla="*/ 0 h 234"/>
                  <a:gd name="T32" fmla="*/ 14 w 364"/>
                  <a:gd name="T33" fmla="*/ 4 h 234"/>
                  <a:gd name="T34" fmla="*/ 11 w 364"/>
                  <a:gd name="T35" fmla="*/ 4 h 234"/>
                  <a:gd name="T36" fmla="*/ 0 w 364"/>
                  <a:gd name="T37" fmla="*/ 4 h 234"/>
                  <a:gd name="T38" fmla="*/ 0 w 364"/>
                  <a:gd name="T39" fmla="*/ 4 h 2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364"/>
                  <a:gd name="T61" fmla="*/ 0 h 234"/>
                  <a:gd name="T62" fmla="*/ 364 w 364"/>
                  <a:gd name="T63" fmla="*/ 234 h 23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364" h="234">
                    <a:moveTo>
                      <a:pt x="0" y="57"/>
                    </a:moveTo>
                    <a:lnTo>
                      <a:pt x="18" y="161"/>
                    </a:lnTo>
                    <a:lnTo>
                      <a:pt x="30" y="234"/>
                    </a:lnTo>
                    <a:lnTo>
                      <a:pt x="89" y="224"/>
                    </a:lnTo>
                    <a:lnTo>
                      <a:pt x="309" y="182"/>
                    </a:lnTo>
                    <a:lnTo>
                      <a:pt x="318" y="172"/>
                    </a:lnTo>
                    <a:lnTo>
                      <a:pt x="330" y="172"/>
                    </a:lnTo>
                    <a:lnTo>
                      <a:pt x="345" y="163"/>
                    </a:lnTo>
                    <a:lnTo>
                      <a:pt x="352" y="146"/>
                    </a:lnTo>
                    <a:lnTo>
                      <a:pt x="364" y="134"/>
                    </a:lnTo>
                    <a:lnTo>
                      <a:pt x="328" y="104"/>
                    </a:lnTo>
                    <a:lnTo>
                      <a:pt x="328" y="76"/>
                    </a:lnTo>
                    <a:lnTo>
                      <a:pt x="343" y="40"/>
                    </a:lnTo>
                    <a:lnTo>
                      <a:pt x="321" y="27"/>
                    </a:lnTo>
                    <a:lnTo>
                      <a:pt x="310" y="9"/>
                    </a:lnTo>
                    <a:lnTo>
                      <a:pt x="294" y="0"/>
                    </a:lnTo>
                    <a:lnTo>
                      <a:pt x="54" y="46"/>
                    </a:lnTo>
                    <a:lnTo>
                      <a:pt x="42" y="27"/>
                    </a:lnTo>
                    <a:lnTo>
                      <a:pt x="0" y="57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6" name="Freeform 86"/>
              <p:cNvSpPr>
                <a:spLocks/>
              </p:cNvSpPr>
              <p:nvPr/>
            </p:nvSpPr>
            <p:spPr bwMode="auto">
              <a:xfrm>
                <a:off x="3983" y="1498"/>
                <a:ext cx="47" cy="53"/>
              </a:xfrm>
              <a:custGeom>
                <a:avLst/>
                <a:gdLst>
                  <a:gd name="T0" fmla="*/ 0 w 50"/>
                  <a:gd name="T1" fmla="*/ 4 h 60"/>
                  <a:gd name="T2" fmla="*/ 8 w 50"/>
                  <a:gd name="T3" fmla="*/ 4 h 60"/>
                  <a:gd name="T4" fmla="*/ 8 w 50"/>
                  <a:gd name="T5" fmla="*/ 4 h 60"/>
                  <a:gd name="T6" fmla="*/ 8 w 50"/>
                  <a:gd name="T7" fmla="*/ 4 h 60"/>
                  <a:gd name="T8" fmla="*/ 8 w 50"/>
                  <a:gd name="T9" fmla="*/ 4 h 60"/>
                  <a:gd name="T10" fmla="*/ 8 w 50"/>
                  <a:gd name="T11" fmla="*/ 4 h 60"/>
                  <a:gd name="T12" fmla="*/ 8 w 50"/>
                  <a:gd name="T13" fmla="*/ 4 h 60"/>
                  <a:gd name="T14" fmla="*/ 8 w 50"/>
                  <a:gd name="T15" fmla="*/ 4 h 60"/>
                  <a:gd name="T16" fmla="*/ 8 w 50"/>
                  <a:gd name="T17" fmla="*/ 4 h 60"/>
                  <a:gd name="T18" fmla="*/ 8 w 50"/>
                  <a:gd name="T19" fmla="*/ 4 h 60"/>
                  <a:gd name="T20" fmla="*/ 8 w 50"/>
                  <a:gd name="T21" fmla="*/ 4 h 60"/>
                  <a:gd name="T22" fmla="*/ 8 w 50"/>
                  <a:gd name="T23" fmla="*/ 4 h 60"/>
                  <a:gd name="T24" fmla="*/ 8 w 50"/>
                  <a:gd name="T25" fmla="*/ 2 h 60"/>
                  <a:gd name="T26" fmla="*/ 8 w 50"/>
                  <a:gd name="T27" fmla="*/ 0 h 60"/>
                  <a:gd name="T28" fmla="*/ 0 w 50"/>
                  <a:gd name="T29" fmla="*/ 4 h 6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0"/>
                  <a:gd name="T46" fmla="*/ 0 h 60"/>
                  <a:gd name="T47" fmla="*/ 50 w 50"/>
                  <a:gd name="T48" fmla="*/ 60 h 6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0" h="60">
                    <a:moveTo>
                      <a:pt x="0" y="5"/>
                    </a:moveTo>
                    <a:lnTo>
                      <a:pt x="11" y="57"/>
                    </a:lnTo>
                    <a:lnTo>
                      <a:pt x="14" y="60"/>
                    </a:lnTo>
                    <a:lnTo>
                      <a:pt x="30" y="49"/>
                    </a:lnTo>
                    <a:lnTo>
                      <a:pt x="29" y="35"/>
                    </a:lnTo>
                    <a:lnTo>
                      <a:pt x="33" y="27"/>
                    </a:lnTo>
                    <a:lnTo>
                      <a:pt x="36" y="32"/>
                    </a:lnTo>
                    <a:lnTo>
                      <a:pt x="38" y="42"/>
                    </a:lnTo>
                    <a:lnTo>
                      <a:pt x="44" y="42"/>
                    </a:lnTo>
                    <a:lnTo>
                      <a:pt x="50" y="32"/>
                    </a:lnTo>
                    <a:lnTo>
                      <a:pt x="44" y="18"/>
                    </a:lnTo>
                    <a:lnTo>
                      <a:pt x="32" y="17"/>
                    </a:lnTo>
                    <a:lnTo>
                      <a:pt x="24" y="2"/>
                    </a:lnTo>
                    <a:lnTo>
                      <a:pt x="17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7" name="Freeform 87"/>
              <p:cNvSpPr>
                <a:spLocks/>
              </p:cNvSpPr>
              <p:nvPr/>
            </p:nvSpPr>
            <p:spPr bwMode="auto">
              <a:xfrm>
                <a:off x="3422" y="2079"/>
                <a:ext cx="303" cy="218"/>
              </a:xfrm>
              <a:custGeom>
                <a:avLst/>
                <a:gdLst>
                  <a:gd name="T0" fmla="*/ 0 w 318"/>
                  <a:gd name="T1" fmla="*/ 4 h 243"/>
                  <a:gd name="T2" fmla="*/ 10 w 318"/>
                  <a:gd name="T3" fmla="*/ 4 h 243"/>
                  <a:gd name="T4" fmla="*/ 13 w 318"/>
                  <a:gd name="T5" fmla="*/ 4 h 243"/>
                  <a:gd name="T6" fmla="*/ 34 w 318"/>
                  <a:gd name="T7" fmla="*/ 0 h 243"/>
                  <a:gd name="T8" fmla="*/ 42 w 318"/>
                  <a:gd name="T9" fmla="*/ 4 h 243"/>
                  <a:gd name="T10" fmla="*/ 55 w 318"/>
                  <a:gd name="T11" fmla="*/ 4 h 243"/>
                  <a:gd name="T12" fmla="*/ 75 w 318"/>
                  <a:gd name="T13" fmla="*/ 4 h 243"/>
                  <a:gd name="T14" fmla="*/ 68 w 318"/>
                  <a:gd name="T15" fmla="*/ 4 h 243"/>
                  <a:gd name="T16" fmla="*/ 67 w 318"/>
                  <a:gd name="T17" fmla="*/ 4 h 243"/>
                  <a:gd name="T18" fmla="*/ 67 w 318"/>
                  <a:gd name="T19" fmla="*/ 5 h 243"/>
                  <a:gd name="T20" fmla="*/ 61 w 318"/>
                  <a:gd name="T21" fmla="*/ 6 h 243"/>
                  <a:gd name="T22" fmla="*/ 57 w 318"/>
                  <a:gd name="T23" fmla="*/ 8 h 243"/>
                  <a:gd name="T24" fmla="*/ 51 w 318"/>
                  <a:gd name="T25" fmla="*/ 8 h 243"/>
                  <a:gd name="T26" fmla="*/ 48 w 318"/>
                  <a:gd name="T27" fmla="*/ 8 h 243"/>
                  <a:gd name="T28" fmla="*/ 48 w 318"/>
                  <a:gd name="T29" fmla="*/ 9 h 243"/>
                  <a:gd name="T30" fmla="*/ 44 w 318"/>
                  <a:gd name="T31" fmla="*/ 9 h 243"/>
                  <a:gd name="T32" fmla="*/ 48 w 318"/>
                  <a:gd name="T33" fmla="*/ 9 h 243"/>
                  <a:gd name="T34" fmla="*/ 45 w 318"/>
                  <a:gd name="T35" fmla="*/ 10 h 243"/>
                  <a:gd name="T36" fmla="*/ 42 w 318"/>
                  <a:gd name="T37" fmla="*/ 10 h 243"/>
                  <a:gd name="T38" fmla="*/ 40 w 318"/>
                  <a:gd name="T39" fmla="*/ 10 h 243"/>
                  <a:gd name="T40" fmla="*/ 37 w 318"/>
                  <a:gd name="T41" fmla="*/ 9 h 243"/>
                  <a:gd name="T42" fmla="*/ 36 w 318"/>
                  <a:gd name="T43" fmla="*/ 8 h 243"/>
                  <a:gd name="T44" fmla="*/ 30 w 318"/>
                  <a:gd name="T45" fmla="*/ 7 h 243"/>
                  <a:gd name="T46" fmla="*/ 27 w 318"/>
                  <a:gd name="T47" fmla="*/ 6 h 243"/>
                  <a:gd name="T48" fmla="*/ 24 w 318"/>
                  <a:gd name="T49" fmla="*/ 5 h 243"/>
                  <a:gd name="T50" fmla="*/ 13 w 318"/>
                  <a:gd name="T51" fmla="*/ 4 h 243"/>
                  <a:gd name="T52" fmla="*/ 10 w 318"/>
                  <a:gd name="T53" fmla="*/ 4 h 243"/>
                  <a:gd name="T54" fmla="*/ 0 w 318"/>
                  <a:gd name="T55" fmla="*/ 4 h 24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318"/>
                  <a:gd name="T85" fmla="*/ 0 h 243"/>
                  <a:gd name="T86" fmla="*/ 318 w 318"/>
                  <a:gd name="T87" fmla="*/ 243 h 243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318" h="243">
                    <a:moveTo>
                      <a:pt x="0" y="57"/>
                    </a:moveTo>
                    <a:lnTo>
                      <a:pt x="14" y="33"/>
                    </a:lnTo>
                    <a:lnTo>
                      <a:pt x="58" y="10"/>
                    </a:lnTo>
                    <a:lnTo>
                      <a:pt x="145" y="0"/>
                    </a:lnTo>
                    <a:lnTo>
                      <a:pt x="179" y="22"/>
                    </a:lnTo>
                    <a:lnTo>
                      <a:pt x="235" y="15"/>
                    </a:lnTo>
                    <a:lnTo>
                      <a:pt x="318" y="76"/>
                    </a:lnTo>
                    <a:lnTo>
                      <a:pt x="293" y="103"/>
                    </a:lnTo>
                    <a:lnTo>
                      <a:pt x="281" y="121"/>
                    </a:lnTo>
                    <a:lnTo>
                      <a:pt x="282" y="142"/>
                    </a:lnTo>
                    <a:lnTo>
                      <a:pt x="260" y="160"/>
                    </a:lnTo>
                    <a:lnTo>
                      <a:pt x="242" y="186"/>
                    </a:lnTo>
                    <a:lnTo>
                      <a:pt x="220" y="200"/>
                    </a:lnTo>
                    <a:lnTo>
                      <a:pt x="209" y="203"/>
                    </a:lnTo>
                    <a:lnTo>
                      <a:pt x="203" y="221"/>
                    </a:lnTo>
                    <a:lnTo>
                      <a:pt x="190" y="210"/>
                    </a:lnTo>
                    <a:lnTo>
                      <a:pt x="202" y="228"/>
                    </a:lnTo>
                    <a:lnTo>
                      <a:pt x="191" y="243"/>
                    </a:lnTo>
                    <a:lnTo>
                      <a:pt x="179" y="242"/>
                    </a:lnTo>
                    <a:lnTo>
                      <a:pt x="170" y="231"/>
                    </a:lnTo>
                    <a:lnTo>
                      <a:pt x="157" y="207"/>
                    </a:lnTo>
                    <a:lnTo>
                      <a:pt x="151" y="203"/>
                    </a:lnTo>
                    <a:lnTo>
                      <a:pt x="135" y="172"/>
                    </a:lnTo>
                    <a:lnTo>
                      <a:pt x="114" y="158"/>
                    </a:lnTo>
                    <a:lnTo>
                      <a:pt x="99" y="136"/>
                    </a:lnTo>
                    <a:lnTo>
                      <a:pt x="58" y="109"/>
                    </a:lnTo>
                    <a:lnTo>
                      <a:pt x="42" y="85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BA7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8" name="Freeform 88"/>
              <p:cNvSpPr>
                <a:spLocks/>
              </p:cNvSpPr>
              <p:nvPr/>
            </p:nvSpPr>
            <p:spPr bwMode="auto">
              <a:xfrm>
                <a:off x="3422" y="2079"/>
                <a:ext cx="303" cy="218"/>
              </a:xfrm>
              <a:custGeom>
                <a:avLst/>
                <a:gdLst>
                  <a:gd name="T0" fmla="*/ 0 w 318"/>
                  <a:gd name="T1" fmla="*/ 4 h 243"/>
                  <a:gd name="T2" fmla="*/ 10 w 318"/>
                  <a:gd name="T3" fmla="*/ 4 h 243"/>
                  <a:gd name="T4" fmla="*/ 13 w 318"/>
                  <a:gd name="T5" fmla="*/ 4 h 243"/>
                  <a:gd name="T6" fmla="*/ 34 w 318"/>
                  <a:gd name="T7" fmla="*/ 0 h 243"/>
                  <a:gd name="T8" fmla="*/ 42 w 318"/>
                  <a:gd name="T9" fmla="*/ 4 h 243"/>
                  <a:gd name="T10" fmla="*/ 55 w 318"/>
                  <a:gd name="T11" fmla="*/ 4 h 243"/>
                  <a:gd name="T12" fmla="*/ 75 w 318"/>
                  <a:gd name="T13" fmla="*/ 4 h 243"/>
                  <a:gd name="T14" fmla="*/ 68 w 318"/>
                  <a:gd name="T15" fmla="*/ 4 h 243"/>
                  <a:gd name="T16" fmla="*/ 67 w 318"/>
                  <a:gd name="T17" fmla="*/ 4 h 243"/>
                  <a:gd name="T18" fmla="*/ 67 w 318"/>
                  <a:gd name="T19" fmla="*/ 5 h 243"/>
                  <a:gd name="T20" fmla="*/ 61 w 318"/>
                  <a:gd name="T21" fmla="*/ 6 h 243"/>
                  <a:gd name="T22" fmla="*/ 57 w 318"/>
                  <a:gd name="T23" fmla="*/ 8 h 243"/>
                  <a:gd name="T24" fmla="*/ 51 w 318"/>
                  <a:gd name="T25" fmla="*/ 8 h 243"/>
                  <a:gd name="T26" fmla="*/ 48 w 318"/>
                  <a:gd name="T27" fmla="*/ 8 h 243"/>
                  <a:gd name="T28" fmla="*/ 48 w 318"/>
                  <a:gd name="T29" fmla="*/ 9 h 243"/>
                  <a:gd name="T30" fmla="*/ 44 w 318"/>
                  <a:gd name="T31" fmla="*/ 9 h 243"/>
                  <a:gd name="T32" fmla="*/ 48 w 318"/>
                  <a:gd name="T33" fmla="*/ 9 h 243"/>
                  <a:gd name="T34" fmla="*/ 45 w 318"/>
                  <a:gd name="T35" fmla="*/ 10 h 243"/>
                  <a:gd name="T36" fmla="*/ 42 w 318"/>
                  <a:gd name="T37" fmla="*/ 10 h 243"/>
                  <a:gd name="T38" fmla="*/ 40 w 318"/>
                  <a:gd name="T39" fmla="*/ 10 h 243"/>
                  <a:gd name="T40" fmla="*/ 37 w 318"/>
                  <a:gd name="T41" fmla="*/ 9 h 243"/>
                  <a:gd name="T42" fmla="*/ 36 w 318"/>
                  <a:gd name="T43" fmla="*/ 8 h 243"/>
                  <a:gd name="T44" fmla="*/ 30 w 318"/>
                  <a:gd name="T45" fmla="*/ 7 h 243"/>
                  <a:gd name="T46" fmla="*/ 27 w 318"/>
                  <a:gd name="T47" fmla="*/ 6 h 243"/>
                  <a:gd name="T48" fmla="*/ 24 w 318"/>
                  <a:gd name="T49" fmla="*/ 5 h 243"/>
                  <a:gd name="T50" fmla="*/ 13 w 318"/>
                  <a:gd name="T51" fmla="*/ 4 h 243"/>
                  <a:gd name="T52" fmla="*/ 10 w 318"/>
                  <a:gd name="T53" fmla="*/ 4 h 243"/>
                  <a:gd name="T54" fmla="*/ 0 w 318"/>
                  <a:gd name="T55" fmla="*/ 4 h 243"/>
                  <a:gd name="T56" fmla="*/ 0 w 318"/>
                  <a:gd name="T57" fmla="*/ 4 h 243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318"/>
                  <a:gd name="T88" fmla="*/ 0 h 243"/>
                  <a:gd name="T89" fmla="*/ 318 w 318"/>
                  <a:gd name="T90" fmla="*/ 243 h 243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318" h="243">
                    <a:moveTo>
                      <a:pt x="0" y="57"/>
                    </a:moveTo>
                    <a:lnTo>
                      <a:pt x="14" y="33"/>
                    </a:lnTo>
                    <a:lnTo>
                      <a:pt x="58" y="10"/>
                    </a:lnTo>
                    <a:lnTo>
                      <a:pt x="145" y="0"/>
                    </a:lnTo>
                    <a:lnTo>
                      <a:pt x="179" y="22"/>
                    </a:lnTo>
                    <a:lnTo>
                      <a:pt x="235" y="15"/>
                    </a:lnTo>
                    <a:lnTo>
                      <a:pt x="318" y="76"/>
                    </a:lnTo>
                    <a:lnTo>
                      <a:pt x="293" y="103"/>
                    </a:lnTo>
                    <a:lnTo>
                      <a:pt x="281" y="121"/>
                    </a:lnTo>
                    <a:lnTo>
                      <a:pt x="282" y="142"/>
                    </a:lnTo>
                    <a:lnTo>
                      <a:pt x="260" y="160"/>
                    </a:lnTo>
                    <a:lnTo>
                      <a:pt x="242" y="186"/>
                    </a:lnTo>
                    <a:lnTo>
                      <a:pt x="220" y="200"/>
                    </a:lnTo>
                    <a:lnTo>
                      <a:pt x="209" y="203"/>
                    </a:lnTo>
                    <a:lnTo>
                      <a:pt x="203" y="221"/>
                    </a:lnTo>
                    <a:lnTo>
                      <a:pt x="190" y="210"/>
                    </a:lnTo>
                    <a:lnTo>
                      <a:pt x="202" y="228"/>
                    </a:lnTo>
                    <a:lnTo>
                      <a:pt x="191" y="243"/>
                    </a:lnTo>
                    <a:lnTo>
                      <a:pt x="179" y="242"/>
                    </a:lnTo>
                    <a:lnTo>
                      <a:pt x="170" y="231"/>
                    </a:lnTo>
                    <a:lnTo>
                      <a:pt x="157" y="207"/>
                    </a:lnTo>
                    <a:lnTo>
                      <a:pt x="151" y="203"/>
                    </a:lnTo>
                    <a:lnTo>
                      <a:pt x="135" y="172"/>
                    </a:lnTo>
                    <a:lnTo>
                      <a:pt x="114" y="158"/>
                    </a:lnTo>
                    <a:lnTo>
                      <a:pt x="99" y="136"/>
                    </a:lnTo>
                    <a:lnTo>
                      <a:pt x="58" y="109"/>
                    </a:lnTo>
                    <a:lnTo>
                      <a:pt x="42" y="85"/>
                    </a:lnTo>
                    <a:lnTo>
                      <a:pt x="0" y="57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9" name="Freeform 89"/>
              <p:cNvSpPr>
                <a:spLocks/>
              </p:cNvSpPr>
              <p:nvPr/>
            </p:nvSpPr>
            <p:spPr bwMode="auto">
              <a:xfrm>
                <a:off x="2206" y="1358"/>
                <a:ext cx="422" cy="263"/>
              </a:xfrm>
              <a:custGeom>
                <a:avLst/>
                <a:gdLst>
                  <a:gd name="T0" fmla="*/ 0 w 441"/>
                  <a:gd name="T1" fmla="*/ 9 h 294"/>
                  <a:gd name="T2" fmla="*/ 11 w 441"/>
                  <a:gd name="T3" fmla="*/ 4 h 294"/>
                  <a:gd name="T4" fmla="*/ 11 w 441"/>
                  <a:gd name="T5" fmla="*/ 0 h 294"/>
                  <a:gd name="T6" fmla="*/ 57 w 441"/>
                  <a:gd name="T7" fmla="*/ 4 h 294"/>
                  <a:gd name="T8" fmla="*/ 116 w 441"/>
                  <a:gd name="T9" fmla="*/ 4 h 294"/>
                  <a:gd name="T10" fmla="*/ 112 w 441"/>
                  <a:gd name="T11" fmla="*/ 4 h 294"/>
                  <a:gd name="T12" fmla="*/ 117 w 441"/>
                  <a:gd name="T13" fmla="*/ 4 h 294"/>
                  <a:gd name="T14" fmla="*/ 117 w 441"/>
                  <a:gd name="T15" fmla="*/ 8 h 294"/>
                  <a:gd name="T16" fmla="*/ 116 w 441"/>
                  <a:gd name="T17" fmla="*/ 8 h 294"/>
                  <a:gd name="T18" fmla="*/ 116 w 441"/>
                  <a:gd name="T19" fmla="*/ 9 h 294"/>
                  <a:gd name="T20" fmla="*/ 117 w 441"/>
                  <a:gd name="T21" fmla="*/ 9 h 294"/>
                  <a:gd name="T22" fmla="*/ 116 w 441"/>
                  <a:gd name="T23" fmla="*/ 10 h 294"/>
                  <a:gd name="T24" fmla="*/ 117 w 441"/>
                  <a:gd name="T25" fmla="*/ 11 h 294"/>
                  <a:gd name="T26" fmla="*/ 114 w 441"/>
                  <a:gd name="T27" fmla="*/ 11 h 294"/>
                  <a:gd name="T28" fmla="*/ 112 w 441"/>
                  <a:gd name="T29" fmla="*/ 10 h 294"/>
                  <a:gd name="T30" fmla="*/ 106 w 441"/>
                  <a:gd name="T31" fmla="*/ 10 h 294"/>
                  <a:gd name="T32" fmla="*/ 101 w 441"/>
                  <a:gd name="T33" fmla="*/ 10 h 294"/>
                  <a:gd name="T34" fmla="*/ 92 w 441"/>
                  <a:gd name="T35" fmla="*/ 10 h 294"/>
                  <a:gd name="T36" fmla="*/ 85 w 441"/>
                  <a:gd name="T37" fmla="*/ 9 h 294"/>
                  <a:gd name="T38" fmla="*/ 0 w 441"/>
                  <a:gd name="T39" fmla="*/ 9 h 29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441"/>
                  <a:gd name="T61" fmla="*/ 0 h 294"/>
                  <a:gd name="T62" fmla="*/ 441 w 441"/>
                  <a:gd name="T63" fmla="*/ 294 h 29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441" h="294">
                    <a:moveTo>
                      <a:pt x="0" y="231"/>
                    </a:moveTo>
                    <a:lnTo>
                      <a:pt x="15" y="73"/>
                    </a:lnTo>
                    <a:lnTo>
                      <a:pt x="23" y="0"/>
                    </a:lnTo>
                    <a:lnTo>
                      <a:pt x="218" y="13"/>
                    </a:lnTo>
                    <a:lnTo>
                      <a:pt x="433" y="21"/>
                    </a:lnTo>
                    <a:lnTo>
                      <a:pt x="420" y="49"/>
                    </a:lnTo>
                    <a:lnTo>
                      <a:pt x="441" y="70"/>
                    </a:lnTo>
                    <a:lnTo>
                      <a:pt x="439" y="213"/>
                    </a:lnTo>
                    <a:lnTo>
                      <a:pt x="432" y="213"/>
                    </a:lnTo>
                    <a:lnTo>
                      <a:pt x="432" y="233"/>
                    </a:lnTo>
                    <a:lnTo>
                      <a:pt x="438" y="248"/>
                    </a:lnTo>
                    <a:lnTo>
                      <a:pt x="433" y="260"/>
                    </a:lnTo>
                    <a:lnTo>
                      <a:pt x="438" y="294"/>
                    </a:lnTo>
                    <a:lnTo>
                      <a:pt x="427" y="293"/>
                    </a:lnTo>
                    <a:lnTo>
                      <a:pt x="417" y="279"/>
                    </a:lnTo>
                    <a:lnTo>
                      <a:pt x="396" y="269"/>
                    </a:lnTo>
                    <a:lnTo>
                      <a:pt x="379" y="266"/>
                    </a:lnTo>
                    <a:lnTo>
                      <a:pt x="341" y="266"/>
                    </a:lnTo>
                    <a:lnTo>
                      <a:pt x="320" y="251"/>
                    </a:lnTo>
                    <a:lnTo>
                      <a:pt x="0" y="231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0" name="Freeform 90"/>
              <p:cNvSpPr>
                <a:spLocks/>
              </p:cNvSpPr>
              <p:nvPr/>
            </p:nvSpPr>
            <p:spPr bwMode="auto">
              <a:xfrm>
                <a:off x="2206" y="1358"/>
                <a:ext cx="422" cy="263"/>
              </a:xfrm>
              <a:custGeom>
                <a:avLst/>
                <a:gdLst>
                  <a:gd name="T0" fmla="*/ 0 w 441"/>
                  <a:gd name="T1" fmla="*/ 9 h 294"/>
                  <a:gd name="T2" fmla="*/ 11 w 441"/>
                  <a:gd name="T3" fmla="*/ 4 h 294"/>
                  <a:gd name="T4" fmla="*/ 11 w 441"/>
                  <a:gd name="T5" fmla="*/ 0 h 294"/>
                  <a:gd name="T6" fmla="*/ 57 w 441"/>
                  <a:gd name="T7" fmla="*/ 4 h 294"/>
                  <a:gd name="T8" fmla="*/ 116 w 441"/>
                  <a:gd name="T9" fmla="*/ 4 h 294"/>
                  <a:gd name="T10" fmla="*/ 112 w 441"/>
                  <a:gd name="T11" fmla="*/ 4 h 294"/>
                  <a:gd name="T12" fmla="*/ 117 w 441"/>
                  <a:gd name="T13" fmla="*/ 4 h 294"/>
                  <a:gd name="T14" fmla="*/ 117 w 441"/>
                  <a:gd name="T15" fmla="*/ 8 h 294"/>
                  <a:gd name="T16" fmla="*/ 116 w 441"/>
                  <a:gd name="T17" fmla="*/ 8 h 294"/>
                  <a:gd name="T18" fmla="*/ 116 w 441"/>
                  <a:gd name="T19" fmla="*/ 9 h 294"/>
                  <a:gd name="T20" fmla="*/ 117 w 441"/>
                  <a:gd name="T21" fmla="*/ 9 h 294"/>
                  <a:gd name="T22" fmla="*/ 116 w 441"/>
                  <a:gd name="T23" fmla="*/ 10 h 294"/>
                  <a:gd name="T24" fmla="*/ 117 w 441"/>
                  <a:gd name="T25" fmla="*/ 11 h 294"/>
                  <a:gd name="T26" fmla="*/ 114 w 441"/>
                  <a:gd name="T27" fmla="*/ 11 h 294"/>
                  <a:gd name="T28" fmla="*/ 112 w 441"/>
                  <a:gd name="T29" fmla="*/ 10 h 294"/>
                  <a:gd name="T30" fmla="*/ 106 w 441"/>
                  <a:gd name="T31" fmla="*/ 10 h 294"/>
                  <a:gd name="T32" fmla="*/ 101 w 441"/>
                  <a:gd name="T33" fmla="*/ 10 h 294"/>
                  <a:gd name="T34" fmla="*/ 92 w 441"/>
                  <a:gd name="T35" fmla="*/ 10 h 294"/>
                  <a:gd name="T36" fmla="*/ 85 w 441"/>
                  <a:gd name="T37" fmla="*/ 9 h 294"/>
                  <a:gd name="T38" fmla="*/ 0 w 441"/>
                  <a:gd name="T39" fmla="*/ 9 h 294"/>
                  <a:gd name="T40" fmla="*/ 0 w 441"/>
                  <a:gd name="T41" fmla="*/ 9 h 29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41"/>
                  <a:gd name="T64" fmla="*/ 0 h 294"/>
                  <a:gd name="T65" fmla="*/ 441 w 441"/>
                  <a:gd name="T66" fmla="*/ 294 h 29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41" h="294">
                    <a:moveTo>
                      <a:pt x="0" y="231"/>
                    </a:moveTo>
                    <a:lnTo>
                      <a:pt x="15" y="73"/>
                    </a:lnTo>
                    <a:lnTo>
                      <a:pt x="23" y="0"/>
                    </a:lnTo>
                    <a:lnTo>
                      <a:pt x="218" y="13"/>
                    </a:lnTo>
                    <a:lnTo>
                      <a:pt x="433" y="21"/>
                    </a:lnTo>
                    <a:lnTo>
                      <a:pt x="420" y="49"/>
                    </a:lnTo>
                    <a:lnTo>
                      <a:pt x="441" y="70"/>
                    </a:lnTo>
                    <a:lnTo>
                      <a:pt x="439" y="213"/>
                    </a:lnTo>
                    <a:lnTo>
                      <a:pt x="432" y="213"/>
                    </a:lnTo>
                    <a:lnTo>
                      <a:pt x="432" y="233"/>
                    </a:lnTo>
                    <a:lnTo>
                      <a:pt x="438" y="248"/>
                    </a:lnTo>
                    <a:lnTo>
                      <a:pt x="433" y="260"/>
                    </a:lnTo>
                    <a:lnTo>
                      <a:pt x="438" y="294"/>
                    </a:lnTo>
                    <a:lnTo>
                      <a:pt x="427" y="293"/>
                    </a:lnTo>
                    <a:lnTo>
                      <a:pt x="417" y="279"/>
                    </a:lnTo>
                    <a:lnTo>
                      <a:pt x="396" y="269"/>
                    </a:lnTo>
                    <a:lnTo>
                      <a:pt x="379" y="266"/>
                    </a:lnTo>
                    <a:lnTo>
                      <a:pt x="341" y="266"/>
                    </a:lnTo>
                    <a:lnTo>
                      <a:pt x="320" y="251"/>
                    </a:lnTo>
                    <a:lnTo>
                      <a:pt x="0" y="231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1" name="Freeform 91"/>
              <p:cNvSpPr>
                <a:spLocks/>
              </p:cNvSpPr>
              <p:nvPr/>
            </p:nvSpPr>
            <p:spPr bwMode="auto">
              <a:xfrm>
                <a:off x="2998" y="1985"/>
                <a:ext cx="508" cy="162"/>
              </a:xfrm>
              <a:custGeom>
                <a:avLst/>
                <a:gdLst>
                  <a:gd name="T0" fmla="*/ 0 w 531"/>
                  <a:gd name="T1" fmla="*/ 6 h 181"/>
                  <a:gd name="T2" fmla="*/ 9 w 531"/>
                  <a:gd name="T3" fmla="*/ 5 h 181"/>
                  <a:gd name="T4" fmla="*/ 3 w 531"/>
                  <a:gd name="T5" fmla="*/ 4 h 181"/>
                  <a:gd name="T6" fmla="*/ 11 w 531"/>
                  <a:gd name="T7" fmla="*/ 4 h 181"/>
                  <a:gd name="T8" fmla="*/ 11 w 531"/>
                  <a:gd name="T9" fmla="*/ 4 h 181"/>
                  <a:gd name="T10" fmla="*/ 11 w 531"/>
                  <a:gd name="T11" fmla="*/ 4 h 181"/>
                  <a:gd name="T12" fmla="*/ 11 w 531"/>
                  <a:gd name="T13" fmla="*/ 4 h 181"/>
                  <a:gd name="T14" fmla="*/ 11 w 531"/>
                  <a:gd name="T15" fmla="*/ 4 h 181"/>
                  <a:gd name="T16" fmla="*/ 11 w 531"/>
                  <a:gd name="T17" fmla="*/ 4 h 181"/>
                  <a:gd name="T18" fmla="*/ 34 w 531"/>
                  <a:gd name="T19" fmla="*/ 4 h 181"/>
                  <a:gd name="T20" fmla="*/ 33 w 531"/>
                  <a:gd name="T21" fmla="*/ 4 h 181"/>
                  <a:gd name="T22" fmla="*/ 41 w 531"/>
                  <a:gd name="T23" fmla="*/ 4 h 181"/>
                  <a:gd name="T24" fmla="*/ 108 w 531"/>
                  <a:gd name="T25" fmla="*/ 4 h 181"/>
                  <a:gd name="T26" fmla="*/ 141 w 531"/>
                  <a:gd name="T27" fmla="*/ 0 h 181"/>
                  <a:gd name="T28" fmla="*/ 140 w 531"/>
                  <a:gd name="T29" fmla="*/ 4 h 181"/>
                  <a:gd name="T30" fmla="*/ 138 w 531"/>
                  <a:gd name="T31" fmla="*/ 4 h 181"/>
                  <a:gd name="T32" fmla="*/ 135 w 531"/>
                  <a:gd name="T33" fmla="*/ 4 h 181"/>
                  <a:gd name="T34" fmla="*/ 132 w 531"/>
                  <a:gd name="T35" fmla="*/ 4 h 181"/>
                  <a:gd name="T36" fmla="*/ 131 w 531"/>
                  <a:gd name="T37" fmla="*/ 4 h 181"/>
                  <a:gd name="T38" fmla="*/ 129 w 531"/>
                  <a:gd name="T39" fmla="*/ 4 h 181"/>
                  <a:gd name="T40" fmla="*/ 126 w 531"/>
                  <a:gd name="T41" fmla="*/ 4 h 181"/>
                  <a:gd name="T42" fmla="*/ 121 w 531"/>
                  <a:gd name="T43" fmla="*/ 4 h 181"/>
                  <a:gd name="T44" fmla="*/ 121 w 531"/>
                  <a:gd name="T45" fmla="*/ 4 h 181"/>
                  <a:gd name="T46" fmla="*/ 106 w 531"/>
                  <a:gd name="T47" fmla="*/ 4 h 181"/>
                  <a:gd name="T48" fmla="*/ 105 w 531"/>
                  <a:gd name="T49" fmla="*/ 4 h 181"/>
                  <a:gd name="T50" fmla="*/ 100 w 531"/>
                  <a:gd name="T51" fmla="*/ 4 h 181"/>
                  <a:gd name="T52" fmla="*/ 100 w 531"/>
                  <a:gd name="T53" fmla="*/ 4 h 181"/>
                  <a:gd name="T54" fmla="*/ 78 w 531"/>
                  <a:gd name="T55" fmla="*/ 5 h 181"/>
                  <a:gd name="T56" fmla="*/ 34 w 531"/>
                  <a:gd name="T57" fmla="*/ 6 h 181"/>
                  <a:gd name="T58" fmla="*/ 0 w 531"/>
                  <a:gd name="T59" fmla="*/ 6 h 181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531"/>
                  <a:gd name="T91" fmla="*/ 0 h 181"/>
                  <a:gd name="T92" fmla="*/ 531 w 531"/>
                  <a:gd name="T93" fmla="*/ 181 h 181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531" h="181">
                    <a:moveTo>
                      <a:pt x="0" y="181"/>
                    </a:moveTo>
                    <a:lnTo>
                      <a:pt x="9" y="148"/>
                    </a:lnTo>
                    <a:lnTo>
                      <a:pt x="3" y="145"/>
                    </a:lnTo>
                    <a:lnTo>
                      <a:pt x="19" y="133"/>
                    </a:lnTo>
                    <a:lnTo>
                      <a:pt x="34" y="104"/>
                    </a:lnTo>
                    <a:lnTo>
                      <a:pt x="28" y="98"/>
                    </a:lnTo>
                    <a:lnTo>
                      <a:pt x="36" y="85"/>
                    </a:lnTo>
                    <a:lnTo>
                      <a:pt x="37" y="69"/>
                    </a:lnTo>
                    <a:lnTo>
                      <a:pt x="46" y="58"/>
                    </a:lnTo>
                    <a:lnTo>
                      <a:pt x="131" y="52"/>
                    </a:lnTo>
                    <a:lnTo>
                      <a:pt x="130" y="39"/>
                    </a:lnTo>
                    <a:lnTo>
                      <a:pt x="155" y="39"/>
                    </a:lnTo>
                    <a:lnTo>
                      <a:pt x="406" y="16"/>
                    </a:lnTo>
                    <a:lnTo>
                      <a:pt x="531" y="0"/>
                    </a:lnTo>
                    <a:lnTo>
                      <a:pt x="528" y="16"/>
                    </a:lnTo>
                    <a:lnTo>
                      <a:pt x="519" y="22"/>
                    </a:lnTo>
                    <a:lnTo>
                      <a:pt x="509" y="42"/>
                    </a:lnTo>
                    <a:lnTo>
                      <a:pt x="500" y="40"/>
                    </a:lnTo>
                    <a:lnTo>
                      <a:pt x="491" y="46"/>
                    </a:lnTo>
                    <a:lnTo>
                      <a:pt x="485" y="55"/>
                    </a:lnTo>
                    <a:lnTo>
                      <a:pt x="475" y="49"/>
                    </a:lnTo>
                    <a:lnTo>
                      <a:pt x="460" y="61"/>
                    </a:lnTo>
                    <a:lnTo>
                      <a:pt x="458" y="73"/>
                    </a:lnTo>
                    <a:lnTo>
                      <a:pt x="398" y="107"/>
                    </a:lnTo>
                    <a:lnTo>
                      <a:pt x="395" y="121"/>
                    </a:lnTo>
                    <a:lnTo>
                      <a:pt x="379" y="130"/>
                    </a:lnTo>
                    <a:lnTo>
                      <a:pt x="379" y="146"/>
                    </a:lnTo>
                    <a:lnTo>
                      <a:pt x="297" y="158"/>
                    </a:lnTo>
                    <a:lnTo>
                      <a:pt x="131" y="172"/>
                    </a:lnTo>
                    <a:lnTo>
                      <a:pt x="0" y="181"/>
                    </a:lnTo>
                    <a:close/>
                  </a:path>
                </a:pathLst>
              </a:custGeom>
              <a:solidFill>
                <a:srgbClr val="98BE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2" name="Freeform 92"/>
              <p:cNvSpPr>
                <a:spLocks/>
              </p:cNvSpPr>
              <p:nvPr/>
            </p:nvSpPr>
            <p:spPr bwMode="auto">
              <a:xfrm>
                <a:off x="2998" y="1985"/>
                <a:ext cx="508" cy="162"/>
              </a:xfrm>
              <a:custGeom>
                <a:avLst/>
                <a:gdLst>
                  <a:gd name="T0" fmla="*/ 0 w 531"/>
                  <a:gd name="T1" fmla="*/ 6 h 181"/>
                  <a:gd name="T2" fmla="*/ 9 w 531"/>
                  <a:gd name="T3" fmla="*/ 5 h 181"/>
                  <a:gd name="T4" fmla="*/ 3 w 531"/>
                  <a:gd name="T5" fmla="*/ 4 h 181"/>
                  <a:gd name="T6" fmla="*/ 11 w 531"/>
                  <a:gd name="T7" fmla="*/ 4 h 181"/>
                  <a:gd name="T8" fmla="*/ 11 w 531"/>
                  <a:gd name="T9" fmla="*/ 4 h 181"/>
                  <a:gd name="T10" fmla="*/ 11 w 531"/>
                  <a:gd name="T11" fmla="*/ 4 h 181"/>
                  <a:gd name="T12" fmla="*/ 11 w 531"/>
                  <a:gd name="T13" fmla="*/ 4 h 181"/>
                  <a:gd name="T14" fmla="*/ 11 w 531"/>
                  <a:gd name="T15" fmla="*/ 4 h 181"/>
                  <a:gd name="T16" fmla="*/ 11 w 531"/>
                  <a:gd name="T17" fmla="*/ 4 h 181"/>
                  <a:gd name="T18" fmla="*/ 34 w 531"/>
                  <a:gd name="T19" fmla="*/ 4 h 181"/>
                  <a:gd name="T20" fmla="*/ 33 w 531"/>
                  <a:gd name="T21" fmla="*/ 4 h 181"/>
                  <a:gd name="T22" fmla="*/ 41 w 531"/>
                  <a:gd name="T23" fmla="*/ 4 h 181"/>
                  <a:gd name="T24" fmla="*/ 108 w 531"/>
                  <a:gd name="T25" fmla="*/ 4 h 181"/>
                  <a:gd name="T26" fmla="*/ 141 w 531"/>
                  <a:gd name="T27" fmla="*/ 0 h 181"/>
                  <a:gd name="T28" fmla="*/ 140 w 531"/>
                  <a:gd name="T29" fmla="*/ 4 h 181"/>
                  <a:gd name="T30" fmla="*/ 138 w 531"/>
                  <a:gd name="T31" fmla="*/ 4 h 181"/>
                  <a:gd name="T32" fmla="*/ 135 w 531"/>
                  <a:gd name="T33" fmla="*/ 4 h 181"/>
                  <a:gd name="T34" fmla="*/ 132 w 531"/>
                  <a:gd name="T35" fmla="*/ 4 h 181"/>
                  <a:gd name="T36" fmla="*/ 131 w 531"/>
                  <a:gd name="T37" fmla="*/ 4 h 181"/>
                  <a:gd name="T38" fmla="*/ 129 w 531"/>
                  <a:gd name="T39" fmla="*/ 4 h 181"/>
                  <a:gd name="T40" fmla="*/ 126 w 531"/>
                  <a:gd name="T41" fmla="*/ 4 h 181"/>
                  <a:gd name="T42" fmla="*/ 121 w 531"/>
                  <a:gd name="T43" fmla="*/ 4 h 181"/>
                  <a:gd name="T44" fmla="*/ 121 w 531"/>
                  <a:gd name="T45" fmla="*/ 4 h 181"/>
                  <a:gd name="T46" fmla="*/ 106 w 531"/>
                  <a:gd name="T47" fmla="*/ 4 h 181"/>
                  <a:gd name="T48" fmla="*/ 105 w 531"/>
                  <a:gd name="T49" fmla="*/ 4 h 181"/>
                  <a:gd name="T50" fmla="*/ 100 w 531"/>
                  <a:gd name="T51" fmla="*/ 4 h 181"/>
                  <a:gd name="T52" fmla="*/ 100 w 531"/>
                  <a:gd name="T53" fmla="*/ 4 h 181"/>
                  <a:gd name="T54" fmla="*/ 78 w 531"/>
                  <a:gd name="T55" fmla="*/ 5 h 181"/>
                  <a:gd name="T56" fmla="*/ 34 w 531"/>
                  <a:gd name="T57" fmla="*/ 6 h 181"/>
                  <a:gd name="T58" fmla="*/ 0 w 531"/>
                  <a:gd name="T59" fmla="*/ 6 h 181"/>
                  <a:gd name="T60" fmla="*/ 0 w 531"/>
                  <a:gd name="T61" fmla="*/ 6 h 18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531"/>
                  <a:gd name="T94" fmla="*/ 0 h 181"/>
                  <a:gd name="T95" fmla="*/ 531 w 531"/>
                  <a:gd name="T96" fmla="*/ 181 h 18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531" h="181">
                    <a:moveTo>
                      <a:pt x="0" y="181"/>
                    </a:moveTo>
                    <a:lnTo>
                      <a:pt x="9" y="148"/>
                    </a:lnTo>
                    <a:lnTo>
                      <a:pt x="3" y="145"/>
                    </a:lnTo>
                    <a:lnTo>
                      <a:pt x="19" y="133"/>
                    </a:lnTo>
                    <a:lnTo>
                      <a:pt x="34" y="104"/>
                    </a:lnTo>
                    <a:lnTo>
                      <a:pt x="28" y="98"/>
                    </a:lnTo>
                    <a:lnTo>
                      <a:pt x="36" y="85"/>
                    </a:lnTo>
                    <a:lnTo>
                      <a:pt x="37" y="69"/>
                    </a:lnTo>
                    <a:lnTo>
                      <a:pt x="46" y="58"/>
                    </a:lnTo>
                    <a:lnTo>
                      <a:pt x="131" y="52"/>
                    </a:lnTo>
                    <a:lnTo>
                      <a:pt x="130" y="39"/>
                    </a:lnTo>
                    <a:lnTo>
                      <a:pt x="155" y="39"/>
                    </a:lnTo>
                    <a:lnTo>
                      <a:pt x="406" y="16"/>
                    </a:lnTo>
                    <a:lnTo>
                      <a:pt x="531" y="0"/>
                    </a:lnTo>
                    <a:lnTo>
                      <a:pt x="528" y="16"/>
                    </a:lnTo>
                    <a:lnTo>
                      <a:pt x="519" y="22"/>
                    </a:lnTo>
                    <a:lnTo>
                      <a:pt x="509" y="42"/>
                    </a:lnTo>
                    <a:lnTo>
                      <a:pt x="500" y="40"/>
                    </a:lnTo>
                    <a:lnTo>
                      <a:pt x="491" y="46"/>
                    </a:lnTo>
                    <a:lnTo>
                      <a:pt x="485" y="55"/>
                    </a:lnTo>
                    <a:lnTo>
                      <a:pt x="475" y="49"/>
                    </a:lnTo>
                    <a:lnTo>
                      <a:pt x="460" y="61"/>
                    </a:lnTo>
                    <a:lnTo>
                      <a:pt x="458" y="73"/>
                    </a:lnTo>
                    <a:lnTo>
                      <a:pt x="398" y="107"/>
                    </a:lnTo>
                    <a:lnTo>
                      <a:pt x="395" y="121"/>
                    </a:lnTo>
                    <a:lnTo>
                      <a:pt x="379" y="130"/>
                    </a:lnTo>
                    <a:lnTo>
                      <a:pt x="379" y="146"/>
                    </a:lnTo>
                    <a:lnTo>
                      <a:pt x="297" y="158"/>
                    </a:lnTo>
                    <a:lnTo>
                      <a:pt x="131" y="172"/>
                    </a:lnTo>
                    <a:lnTo>
                      <a:pt x="0" y="181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3" name="Freeform 93"/>
              <p:cNvSpPr>
                <a:spLocks/>
              </p:cNvSpPr>
              <p:nvPr/>
            </p:nvSpPr>
            <p:spPr bwMode="auto">
              <a:xfrm>
                <a:off x="1968" y="2033"/>
                <a:ext cx="836" cy="758"/>
              </a:xfrm>
              <a:custGeom>
                <a:avLst/>
                <a:gdLst>
                  <a:gd name="T0" fmla="*/ 0 w 875"/>
                  <a:gd name="T1" fmla="*/ 11 h 849"/>
                  <a:gd name="T2" fmla="*/ 60 w 875"/>
                  <a:gd name="T3" fmla="*/ 12 h 849"/>
                  <a:gd name="T4" fmla="*/ 116 w 875"/>
                  <a:gd name="T5" fmla="*/ 4 h 849"/>
                  <a:gd name="T6" fmla="*/ 119 w 875"/>
                  <a:gd name="T7" fmla="*/ 6 h 849"/>
                  <a:gd name="T8" fmla="*/ 127 w 875"/>
                  <a:gd name="T9" fmla="*/ 6 h 849"/>
                  <a:gd name="T10" fmla="*/ 137 w 875"/>
                  <a:gd name="T11" fmla="*/ 7 h 849"/>
                  <a:gd name="T12" fmla="*/ 146 w 875"/>
                  <a:gd name="T13" fmla="*/ 7 h 849"/>
                  <a:gd name="T14" fmla="*/ 153 w 875"/>
                  <a:gd name="T15" fmla="*/ 7 h 849"/>
                  <a:gd name="T16" fmla="*/ 161 w 875"/>
                  <a:gd name="T17" fmla="*/ 8 h 849"/>
                  <a:gd name="T18" fmla="*/ 170 w 875"/>
                  <a:gd name="T19" fmla="*/ 8 h 849"/>
                  <a:gd name="T20" fmla="*/ 192 w 875"/>
                  <a:gd name="T21" fmla="*/ 8 h 849"/>
                  <a:gd name="T22" fmla="*/ 205 w 875"/>
                  <a:gd name="T23" fmla="*/ 8 h 849"/>
                  <a:gd name="T24" fmla="*/ 212 w 875"/>
                  <a:gd name="T25" fmla="*/ 10 h 849"/>
                  <a:gd name="T26" fmla="*/ 218 w 875"/>
                  <a:gd name="T27" fmla="*/ 13 h 849"/>
                  <a:gd name="T28" fmla="*/ 222 w 875"/>
                  <a:gd name="T29" fmla="*/ 15 h 849"/>
                  <a:gd name="T30" fmla="*/ 220 w 875"/>
                  <a:gd name="T31" fmla="*/ 17 h 849"/>
                  <a:gd name="T32" fmla="*/ 219 w 875"/>
                  <a:gd name="T33" fmla="*/ 19 h 849"/>
                  <a:gd name="T34" fmla="*/ 202 w 875"/>
                  <a:gd name="T35" fmla="*/ 19 h 849"/>
                  <a:gd name="T36" fmla="*/ 202 w 875"/>
                  <a:gd name="T37" fmla="*/ 19 h 849"/>
                  <a:gd name="T38" fmla="*/ 200 w 875"/>
                  <a:gd name="T39" fmla="*/ 19 h 849"/>
                  <a:gd name="T40" fmla="*/ 194 w 875"/>
                  <a:gd name="T41" fmla="*/ 20 h 849"/>
                  <a:gd name="T42" fmla="*/ 174 w 875"/>
                  <a:gd name="T43" fmla="*/ 22 h 849"/>
                  <a:gd name="T44" fmla="*/ 176 w 875"/>
                  <a:gd name="T45" fmla="*/ 21 h 849"/>
                  <a:gd name="T46" fmla="*/ 171 w 875"/>
                  <a:gd name="T47" fmla="*/ 21 h 849"/>
                  <a:gd name="T48" fmla="*/ 171 w 875"/>
                  <a:gd name="T49" fmla="*/ 21 h 849"/>
                  <a:gd name="T50" fmla="*/ 163 w 875"/>
                  <a:gd name="T51" fmla="*/ 23 h 849"/>
                  <a:gd name="T52" fmla="*/ 160 w 875"/>
                  <a:gd name="T53" fmla="*/ 23 h 849"/>
                  <a:gd name="T54" fmla="*/ 155 w 875"/>
                  <a:gd name="T55" fmla="*/ 23 h 849"/>
                  <a:gd name="T56" fmla="*/ 153 w 875"/>
                  <a:gd name="T57" fmla="*/ 25 h 849"/>
                  <a:gd name="T58" fmla="*/ 147 w 875"/>
                  <a:gd name="T59" fmla="*/ 24 h 849"/>
                  <a:gd name="T60" fmla="*/ 154 w 875"/>
                  <a:gd name="T61" fmla="*/ 25 h 849"/>
                  <a:gd name="T62" fmla="*/ 154 w 875"/>
                  <a:gd name="T63" fmla="*/ 27 h 849"/>
                  <a:gd name="T64" fmla="*/ 153 w 875"/>
                  <a:gd name="T65" fmla="*/ 28 h 849"/>
                  <a:gd name="T66" fmla="*/ 140 w 875"/>
                  <a:gd name="T67" fmla="*/ 28 h 849"/>
                  <a:gd name="T68" fmla="*/ 123 w 875"/>
                  <a:gd name="T69" fmla="*/ 27 h 849"/>
                  <a:gd name="T70" fmla="*/ 121 w 875"/>
                  <a:gd name="T71" fmla="*/ 26 h 849"/>
                  <a:gd name="T72" fmla="*/ 118 w 875"/>
                  <a:gd name="T73" fmla="*/ 25 h 849"/>
                  <a:gd name="T74" fmla="*/ 116 w 875"/>
                  <a:gd name="T75" fmla="*/ 23 h 849"/>
                  <a:gd name="T76" fmla="*/ 106 w 875"/>
                  <a:gd name="T77" fmla="*/ 22 h 849"/>
                  <a:gd name="T78" fmla="*/ 88 w 875"/>
                  <a:gd name="T79" fmla="*/ 19 h 849"/>
                  <a:gd name="T80" fmla="*/ 80 w 875"/>
                  <a:gd name="T81" fmla="*/ 18 h 849"/>
                  <a:gd name="T82" fmla="*/ 70 w 875"/>
                  <a:gd name="T83" fmla="*/ 18 h 849"/>
                  <a:gd name="T84" fmla="*/ 64 w 875"/>
                  <a:gd name="T85" fmla="*/ 18 h 849"/>
                  <a:gd name="T86" fmla="*/ 54 w 875"/>
                  <a:gd name="T87" fmla="*/ 20 h 849"/>
                  <a:gd name="T88" fmla="*/ 44 w 875"/>
                  <a:gd name="T89" fmla="*/ 19 h 849"/>
                  <a:gd name="T90" fmla="*/ 31 w 875"/>
                  <a:gd name="T91" fmla="*/ 18 h 849"/>
                  <a:gd name="T92" fmla="*/ 30 w 875"/>
                  <a:gd name="T93" fmla="*/ 17 h 849"/>
                  <a:gd name="T94" fmla="*/ 20 w 875"/>
                  <a:gd name="T95" fmla="*/ 14 h 849"/>
                  <a:gd name="T96" fmla="*/ 11 w 875"/>
                  <a:gd name="T97" fmla="*/ 12 h 849"/>
                  <a:gd name="T98" fmla="*/ 4 w 875"/>
                  <a:gd name="T99" fmla="*/ 12 h 849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875"/>
                  <a:gd name="T151" fmla="*/ 0 h 849"/>
                  <a:gd name="T152" fmla="*/ 875 w 875"/>
                  <a:gd name="T153" fmla="*/ 849 h 849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875" h="849">
                    <a:moveTo>
                      <a:pt x="4" y="347"/>
                    </a:moveTo>
                    <a:lnTo>
                      <a:pt x="0" y="331"/>
                    </a:lnTo>
                    <a:lnTo>
                      <a:pt x="16" y="334"/>
                    </a:lnTo>
                    <a:lnTo>
                      <a:pt x="236" y="353"/>
                    </a:lnTo>
                    <a:lnTo>
                      <a:pt x="270" y="0"/>
                    </a:lnTo>
                    <a:lnTo>
                      <a:pt x="458" y="10"/>
                    </a:lnTo>
                    <a:lnTo>
                      <a:pt x="451" y="164"/>
                    </a:lnTo>
                    <a:lnTo>
                      <a:pt x="470" y="179"/>
                    </a:lnTo>
                    <a:lnTo>
                      <a:pt x="488" y="180"/>
                    </a:lnTo>
                    <a:lnTo>
                      <a:pt x="501" y="183"/>
                    </a:lnTo>
                    <a:lnTo>
                      <a:pt x="518" y="194"/>
                    </a:lnTo>
                    <a:lnTo>
                      <a:pt x="540" y="198"/>
                    </a:lnTo>
                    <a:lnTo>
                      <a:pt x="554" y="200"/>
                    </a:lnTo>
                    <a:lnTo>
                      <a:pt x="570" y="200"/>
                    </a:lnTo>
                    <a:lnTo>
                      <a:pt x="581" y="221"/>
                    </a:lnTo>
                    <a:lnTo>
                      <a:pt x="599" y="215"/>
                    </a:lnTo>
                    <a:lnTo>
                      <a:pt x="618" y="231"/>
                    </a:lnTo>
                    <a:lnTo>
                      <a:pt x="634" y="237"/>
                    </a:lnTo>
                    <a:lnTo>
                      <a:pt x="649" y="218"/>
                    </a:lnTo>
                    <a:lnTo>
                      <a:pt x="670" y="224"/>
                    </a:lnTo>
                    <a:lnTo>
                      <a:pt x="718" y="225"/>
                    </a:lnTo>
                    <a:lnTo>
                      <a:pt x="752" y="222"/>
                    </a:lnTo>
                    <a:lnTo>
                      <a:pt x="791" y="235"/>
                    </a:lnTo>
                    <a:lnTo>
                      <a:pt x="808" y="241"/>
                    </a:lnTo>
                    <a:lnTo>
                      <a:pt x="836" y="247"/>
                    </a:lnTo>
                    <a:lnTo>
                      <a:pt x="836" y="291"/>
                    </a:lnTo>
                    <a:lnTo>
                      <a:pt x="840" y="374"/>
                    </a:lnTo>
                    <a:lnTo>
                      <a:pt x="854" y="406"/>
                    </a:lnTo>
                    <a:lnTo>
                      <a:pt x="875" y="434"/>
                    </a:lnTo>
                    <a:lnTo>
                      <a:pt x="872" y="461"/>
                    </a:lnTo>
                    <a:lnTo>
                      <a:pt x="861" y="483"/>
                    </a:lnTo>
                    <a:lnTo>
                      <a:pt x="866" y="510"/>
                    </a:lnTo>
                    <a:lnTo>
                      <a:pt x="857" y="532"/>
                    </a:lnTo>
                    <a:lnTo>
                      <a:pt x="855" y="550"/>
                    </a:lnTo>
                    <a:lnTo>
                      <a:pt x="820" y="562"/>
                    </a:lnTo>
                    <a:lnTo>
                      <a:pt x="791" y="577"/>
                    </a:lnTo>
                    <a:lnTo>
                      <a:pt x="808" y="565"/>
                    </a:lnTo>
                    <a:lnTo>
                      <a:pt x="791" y="565"/>
                    </a:lnTo>
                    <a:lnTo>
                      <a:pt x="796" y="543"/>
                    </a:lnTo>
                    <a:lnTo>
                      <a:pt x="781" y="556"/>
                    </a:lnTo>
                    <a:lnTo>
                      <a:pt x="782" y="582"/>
                    </a:lnTo>
                    <a:lnTo>
                      <a:pt x="764" y="591"/>
                    </a:lnTo>
                    <a:lnTo>
                      <a:pt x="761" y="607"/>
                    </a:lnTo>
                    <a:lnTo>
                      <a:pt x="681" y="656"/>
                    </a:lnTo>
                    <a:lnTo>
                      <a:pt x="719" y="628"/>
                    </a:lnTo>
                    <a:lnTo>
                      <a:pt x="690" y="641"/>
                    </a:lnTo>
                    <a:lnTo>
                      <a:pt x="693" y="628"/>
                    </a:lnTo>
                    <a:lnTo>
                      <a:pt x="676" y="631"/>
                    </a:lnTo>
                    <a:lnTo>
                      <a:pt x="660" y="631"/>
                    </a:lnTo>
                    <a:lnTo>
                      <a:pt x="676" y="652"/>
                    </a:lnTo>
                    <a:lnTo>
                      <a:pt x="660" y="661"/>
                    </a:lnTo>
                    <a:lnTo>
                      <a:pt x="645" y="682"/>
                    </a:lnTo>
                    <a:lnTo>
                      <a:pt x="621" y="673"/>
                    </a:lnTo>
                    <a:lnTo>
                      <a:pt x="627" y="695"/>
                    </a:lnTo>
                    <a:lnTo>
                      <a:pt x="599" y="698"/>
                    </a:lnTo>
                    <a:lnTo>
                      <a:pt x="609" y="716"/>
                    </a:lnTo>
                    <a:lnTo>
                      <a:pt x="600" y="741"/>
                    </a:lnTo>
                    <a:lnTo>
                      <a:pt x="600" y="732"/>
                    </a:lnTo>
                    <a:lnTo>
                      <a:pt x="591" y="741"/>
                    </a:lnTo>
                    <a:lnTo>
                      <a:pt x="581" y="728"/>
                    </a:lnTo>
                    <a:lnTo>
                      <a:pt x="582" y="743"/>
                    </a:lnTo>
                    <a:lnTo>
                      <a:pt x="605" y="746"/>
                    </a:lnTo>
                    <a:lnTo>
                      <a:pt x="594" y="767"/>
                    </a:lnTo>
                    <a:lnTo>
                      <a:pt x="602" y="810"/>
                    </a:lnTo>
                    <a:lnTo>
                      <a:pt x="621" y="847"/>
                    </a:lnTo>
                    <a:lnTo>
                      <a:pt x="597" y="849"/>
                    </a:lnTo>
                    <a:lnTo>
                      <a:pt x="572" y="837"/>
                    </a:lnTo>
                    <a:lnTo>
                      <a:pt x="551" y="837"/>
                    </a:lnTo>
                    <a:lnTo>
                      <a:pt x="521" y="820"/>
                    </a:lnTo>
                    <a:lnTo>
                      <a:pt x="485" y="809"/>
                    </a:lnTo>
                    <a:lnTo>
                      <a:pt x="482" y="795"/>
                    </a:lnTo>
                    <a:lnTo>
                      <a:pt x="473" y="774"/>
                    </a:lnTo>
                    <a:lnTo>
                      <a:pt x="461" y="759"/>
                    </a:lnTo>
                    <a:lnTo>
                      <a:pt x="463" y="741"/>
                    </a:lnTo>
                    <a:lnTo>
                      <a:pt x="457" y="737"/>
                    </a:lnTo>
                    <a:lnTo>
                      <a:pt x="458" y="716"/>
                    </a:lnTo>
                    <a:lnTo>
                      <a:pt x="436" y="698"/>
                    </a:lnTo>
                    <a:lnTo>
                      <a:pt x="413" y="665"/>
                    </a:lnTo>
                    <a:lnTo>
                      <a:pt x="375" y="580"/>
                    </a:lnTo>
                    <a:lnTo>
                      <a:pt x="346" y="559"/>
                    </a:lnTo>
                    <a:lnTo>
                      <a:pt x="337" y="538"/>
                    </a:lnTo>
                    <a:lnTo>
                      <a:pt x="313" y="535"/>
                    </a:lnTo>
                    <a:lnTo>
                      <a:pt x="292" y="532"/>
                    </a:lnTo>
                    <a:lnTo>
                      <a:pt x="275" y="525"/>
                    </a:lnTo>
                    <a:lnTo>
                      <a:pt x="269" y="532"/>
                    </a:lnTo>
                    <a:lnTo>
                      <a:pt x="249" y="532"/>
                    </a:lnTo>
                    <a:lnTo>
                      <a:pt x="234" y="573"/>
                    </a:lnTo>
                    <a:lnTo>
                      <a:pt x="213" y="591"/>
                    </a:lnTo>
                    <a:lnTo>
                      <a:pt x="204" y="589"/>
                    </a:lnTo>
                    <a:lnTo>
                      <a:pt x="170" y="565"/>
                    </a:lnTo>
                    <a:lnTo>
                      <a:pt x="155" y="559"/>
                    </a:lnTo>
                    <a:lnTo>
                      <a:pt x="122" y="531"/>
                    </a:lnTo>
                    <a:lnTo>
                      <a:pt x="115" y="509"/>
                    </a:lnTo>
                    <a:lnTo>
                      <a:pt x="115" y="483"/>
                    </a:lnTo>
                    <a:lnTo>
                      <a:pt x="100" y="450"/>
                    </a:lnTo>
                    <a:lnTo>
                      <a:pt x="73" y="429"/>
                    </a:lnTo>
                    <a:lnTo>
                      <a:pt x="37" y="383"/>
                    </a:lnTo>
                    <a:lnTo>
                      <a:pt x="22" y="376"/>
                    </a:lnTo>
                    <a:lnTo>
                      <a:pt x="15" y="352"/>
                    </a:lnTo>
                    <a:lnTo>
                      <a:pt x="4" y="347"/>
                    </a:lnTo>
                    <a:close/>
                  </a:path>
                </a:pathLst>
              </a:custGeom>
              <a:solidFill>
                <a:srgbClr val="BA7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4" name="Freeform 94"/>
              <p:cNvSpPr>
                <a:spLocks/>
              </p:cNvSpPr>
              <p:nvPr/>
            </p:nvSpPr>
            <p:spPr bwMode="auto">
              <a:xfrm>
                <a:off x="1968" y="2033"/>
                <a:ext cx="836" cy="758"/>
              </a:xfrm>
              <a:custGeom>
                <a:avLst/>
                <a:gdLst>
                  <a:gd name="T0" fmla="*/ 0 w 875"/>
                  <a:gd name="T1" fmla="*/ 11 h 849"/>
                  <a:gd name="T2" fmla="*/ 60 w 875"/>
                  <a:gd name="T3" fmla="*/ 12 h 849"/>
                  <a:gd name="T4" fmla="*/ 116 w 875"/>
                  <a:gd name="T5" fmla="*/ 4 h 849"/>
                  <a:gd name="T6" fmla="*/ 119 w 875"/>
                  <a:gd name="T7" fmla="*/ 6 h 849"/>
                  <a:gd name="T8" fmla="*/ 127 w 875"/>
                  <a:gd name="T9" fmla="*/ 6 h 849"/>
                  <a:gd name="T10" fmla="*/ 137 w 875"/>
                  <a:gd name="T11" fmla="*/ 7 h 849"/>
                  <a:gd name="T12" fmla="*/ 146 w 875"/>
                  <a:gd name="T13" fmla="*/ 7 h 849"/>
                  <a:gd name="T14" fmla="*/ 153 w 875"/>
                  <a:gd name="T15" fmla="*/ 7 h 849"/>
                  <a:gd name="T16" fmla="*/ 161 w 875"/>
                  <a:gd name="T17" fmla="*/ 8 h 849"/>
                  <a:gd name="T18" fmla="*/ 170 w 875"/>
                  <a:gd name="T19" fmla="*/ 8 h 849"/>
                  <a:gd name="T20" fmla="*/ 192 w 875"/>
                  <a:gd name="T21" fmla="*/ 8 h 849"/>
                  <a:gd name="T22" fmla="*/ 205 w 875"/>
                  <a:gd name="T23" fmla="*/ 8 h 849"/>
                  <a:gd name="T24" fmla="*/ 212 w 875"/>
                  <a:gd name="T25" fmla="*/ 10 h 849"/>
                  <a:gd name="T26" fmla="*/ 218 w 875"/>
                  <a:gd name="T27" fmla="*/ 13 h 849"/>
                  <a:gd name="T28" fmla="*/ 222 w 875"/>
                  <a:gd name="T29" fmla="*/ 15 h 849"/>
                  <a:gd name="T30" fmla="*/ 220 w 875"/>
                  <a:gd name="T31" fmla="*/ 17 h 849"/>
                  <a:gd name="T32" fmla="*/ 219 w 875"/>
                  <a:gd name="T33" fmla="*/ 19 h 849"/>
                  <a:gd name="T34" fmla="*/ 202 w 875"/>
                  <a:gd name="T35" fmla="*/ 19 h 849"/>
                  <a:gd name="T36" fmla="*/ 202 w 875"/>
                  <a:gd name="T37" fmla="*/ 19 h 849"/>
                  <a:gd name="T38" fmla="*/ 200 w 875"/>
                  <a:gd name="T39" fmla="*/ 19 h 849"/>
                  <a:gd name="T40" fmla="*/ 194 w 875"/>
                  <a:gd name="T41" fmla="*/ 20 h 849"/>
                  <a:gd name="T42" fmla="*/ 174 w 875"/>
                  <a:gd name="T43" fmla="*/ 22 h 849"/>
                  <a:gd name="T44" fmla="*/ 176 w 875"/>
                  <a:gd name="T45" fmla="*/ 21 h 849"/>
                  <a:gd name="T46" fmla="*/ 171 w 875"/>
                  <a:gd name="T47" fmla="*/ 21 h 849"/>
                  <a:gd name="T48" fmla="*/ 171 w 875"/>
                  <a:gd name="T49" fmla="*/ 21 h 849"/>
                  <a:gd name="T50" fmla="*/ 163 w 875"/>
                  <a:gd name="T51" fmla="*/ 23 h 849"/>
                  <a:gd name="T52" fmla="*/ 160 w 875"/>
                  <a:gd name="T53" fmla="*/ 23 h 849"/>
                  <a:gd name="T54" fmla="*/ 155 w 875"/>
                  <a:gd name="T55" fmla="*/ 23 h 849"/>
                  <a:gd name="T56" fmla="*/ 153 w 875"/>
                  <a:gd name="T57" fmla="*/ 25 h 849"/>
                  <a:gd name="T58" fmla="*/ 147 w 875"/>
                  <a:gd name="T59" fmla="*/ 24 h 849"/>
                  <a:gd name="T60" fmla="*/ 154 w 875"/>
                  <a:gd name="T61" fmla="*/ 25 h 849"/>
                  <a:gd name="T62" fmla="*/ 154 w 875"/>
                  <a:gd name="T63" fmla="*/ 27 h 849"/>
                  <a:gd name="T64" fmla="*/ 153 w 875"/>
                  <a:gd name="T65" fmla="*/ 28 h 849"/>
                  <a:gd name="T66" fmla="*/ 140 w 875"/>
                  <a:gd name="T67" fmla="*/ 28 h 849"/>
                  <a:gd name="T68" fmla="*/ 123 w 875"/>
                  <a:gd name="T69" fmla="*/ 27 h 849"/>
                  <a:gd name="T70" fmla="*/ 121 w 875"/>
                  <a:gd name="T71" fmla="*/ 26 h 849"/>
                  <a:gd name="T72" fmla="*/ 118 w 875"/>
                  <a:gd name="T73" fmla="*/ 25 h 849"/>
                  <a:gd name="T74" fmla="*/ 116 w 875"/>
                  <a:gd name="T75" fmla="*/ 23 h 849"/>
                  <a:gd name="T76" fmla="*/ 106 w 875"/>
                  <a:gd name="T77" fmla="*/ 22 h 849"/>
                  <a:gd name="T78" fmla="*/ 88 w 875"/>
                  <a:gd name="T79" fmla="*/ 19 h 849"/>
                  <a:gd name="T80" fmla="*/ 80 w 875"/>
                  <a:gd name="T81" fmla="*/ 18 h 849"/>
                  <a:gd name="T82" fmla="*/ 70 w 875"/>
                  <a:gd name="T83" fmla="*/ 18 h 849"/>
                  <a:gd name="T84" fmla="*/ 64 w 875"/>
                  <a:gd name="T85" fmla="*/ 18 h 849"/>
                  <a:gd name="T86" fmla="*/ 54 w 875"/>
                  <a:gd name="T87" fmla="*/ 20 h 849"/>
                  <a:gd name="T88" fmla="*/ 44 w 875"/>
                  <a:gd name="T89" fmla="*/ 19 h 849"/>
                  <a:gd name="T90" fmla="*/ 31 w 875"/>
                  <a:gd name="T91" fmla="*/ 18 h 849"/>
                  <a:gd name="T92" fmla="*/ 30 w 875"/>
                  <a:gd name="T93" fmla="*/ 17 h 849"/>
                  <a:gd name="T94" fmla="*/ 20 w 875"/>
                  <a:gd name="T95" fmla="*/ 14 h 849"/>
                  <a:gd name="T96" fmla="*/ 11 w 875"/>
                  <a:gd name="T97" fmla="*/ 12 h 849"/>
                  <a:gd name="T98" fmla="*/ 4 w 875"/>
                  <a:gd name="T99" fmla="*/ 12 h 849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875"/>
                  <a:gd name="T151" fmla="*/ 0 h 849"/>
                  <a:gd name="T152" fmla="*/ 875 w 875"/>
                  <a:gd name="T153" fmla="*/ 849 h 849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875" h="849">
                    <a:moveTo>
                      <a:pt x="4" y="347"/>
                    </a:moveTo>
                    <a:lnTo>
                      <a:pt x="0" y="331"/>
                    </a:lnTo>
                    <a:lnTo>
                      <a:pt x="16" y="334"/>
                    </a:lnTo>
                    <a:lnTo>
                      <a:pt x="236" y="353"/>
                    </a:lnTo>
                    <a:lnTo>
                      <a:pt x="270" y="0"/>
                    </a:lnTo>
                    <a:lnTo>
                      <a:pt x="458" y="10"/>
                    </a:lnTo>
                    <a:lnTo>
                      <a:pt x="451" y="164"/>
                    </a:lnTo>
                    <a:lnTo>
                      <a:pt x="470" y="179"/>
                    </a:lnTo>
                    <a:lnTo>
                      <a:pt x="488" y="180"/>
                    </a:lnTo>
                    <a:lnTo>
                      <a:pt x="501" y="183"/>
                    </a:lnTo>
                    <a:lnTo>
                      <a:pt x="518" y="194"/>
                    </a:lnTo>
                    <a:lnTo>
                      <a:pt x="540" y="198"/>
                    </a:lnTo>
                    <a:lnTo>
                      <a:pt x="554" y="200"/>
                    </a:lnTo>
                    <a:lnTo>
                      <a:pt x="570" y="200"/>
                    </a:lnTo>
                    <a:lnTo>
                      <a:pt x="581" y="221"/>
                    </a:lnTo>
                    <a:lnTo>
                      <a:pt x="599" y="215"/>
                    </a:lnTo>
                    <a:lnTo>
                      <a:pt x="618" y="231"/>
                    </a:lnTo>
                    <a:lnTo>
                      <a:pt x="634" y="237"/>
                    </a:lnTo>
                    <a:lnTo>
                      <a:pt x="649" y="218"/>
                    </a:lnTo>
                    <a:lnTo>
                      <a:pt x="670" y="224"/>
                    </a:lnTo>
                    <a:lnTo>
                      <a:pt x="718" y="225"/>
                    </a:lnTo>
                    <a:lnTo>
                      <a:pt x="752" y="222"/>
                    </a:lnTo>
                    <a:lnTo>
                      <a:pt x="791" y="235"/>
                    </a:lnTo>
                    <a:lnTo>
                      <a:pt x="808" y="241"/>
                    </a:lnTo>
                    <a:lnTo>
                      <a:pt x="836" y="247"/>
                    </a:lnTo>
                    <a:lnTo>
                      <a:pt x="836" y="291"/>
                    </a:lnTo>
                    <a:lnTo>
                      <a:pt x="840" y="374"/>
                    </a:lnTo>
                    <a:lnTo>
                      <a:pt x="854" y="406"/>
                    </a:lnTo>
                    <a:lnTo>
                      <a:pt x="875" y="434"/>
                    </a:lnTo>
                    <a:lnTo>
                      <a:pt x="872" y="461"/>
                    </a:lnTo>
                    <a:lnTo>
                      <a:pt x="861" y="483"/>
                    </a:lnTo>
                    <a:lnTo>
                      <a:pt x="866" y="510"/>
                    </a:lnTo>
                    <a:lnTo>
                      <a:pt x="857" y="532"/>
                    </a:lnTo>
                    <a:lnTo>
                      <a:pt x="855" y="550"/>
                    </a:lnTo>
                    <a:lnTo>
                      <a:pt x="820" y="562"/>
                    </a:lnTo>
                    <a:lnTo>
                      <a:pt x="791" y="577"/>
                    </a:lnTo>
                    <a:lnTo>
                      <a:pt x="808" y="565"/>
                    </a:lnTo>
                    <a:lnTo>
                      <a:pt x="791" y="565"/>
                    </a:lnTo>
                    <a:lnTo>
                      <a:pt x="796" y="543"/>
                    </a:lnTo>
                    <a:lnTo>
                      <a:pt x="781" y="556"/>
                    </a:lnTo>
                    <a:lnTo>
                      <a:pt x="782" y="582"/>
                    </a:lnTo>
                    <a:lnTo>
                      <a:pt x="764" y="591"/>
                    </a:lnTo>
                    <a:lnTo>
                      <a:pt x="761" y="607"/>
                    </a:lnTo>
                    <a:lnTo>
                      <a:pt x="681" y="656"/>
                    </a:lnTo>
                    <a:lnTo>
                      <a:pt x="719" y="628"/>
                    </a:lnTo>
                    <a:lnTo>
                      <a:pt x="690" y="641"/>
                    </a:lnTo>
                    <a:lnTo>
                      <a:pt x="693" y="628"/>
                    </a:lnTo>
                    <a:lnTo>
                      <a:pt x="676" y="631"/>
                    </a:lnTo>
                    <a:lnTo>
                      <a:pt x="660" y="631"/>
                    </a:lnTo>
                    <a:lnTo>
                      <a:pt x="676" y="652"/>
                    </a:lnTo>
                    <a:lnTo>
                      <a:pt x="660" y="661"/>
                    </a:lnTo>
                    <a:lnTo>
                      <a:pt x="645" y="682"/>
                    </a:lnTo>
                    <a:lnTo>
                      <a:pt x="621" y="673"/>
                    </a:lnTo>
                    <a:lnTo>
                      <a:pt x="627" y="695"/>
                    </a:lnTo>
                    <a:lnTo>
                      <a:pt x="599" y="698"/>
                    </a:lnTo>
                    <a:lnTo>
                      <a:pt x="609" y="716"/>
                    </a:lnTo>
                    <a:lnTo>
                      <a:pt x="600" y="741"/>
                    </a:lnTo>
                    <a:lnTo>
                      <a:pt x="600" y="732"/>
                    </a:lnTo>
                    <a:lnTo>
                      <a:pt x="591" y="741"/>
                    </a:lnTo>
                    <a:lnTo>
                      <a:pt x="581" y="728"/>
                    </a:lnTo>
                    <a:lnTo>
                      <a:pt x="582" y="743"/>
                    </a:lnTo>
                    <a:lnTo>
                      <a:pt x="605" y="746"/>
                    </a:lnTo>
                    <a:lnTo>
                      <a:pt x="594" y="767"/>
                    </a:lnTo>
                    <a:lnTo>
                      <a:pt x="602" y="810"/>
                    </a:lnTo>
                    <a:lnTo>
                      <a:pt x="621" y="847"/>
                    </a:lnTo>
                    <a:lnTo>
                      <a:pt x="597" y="849"/>
                    </a:lnTo>
                    <a:lnTo>
                      <a:pt x="572" y="837"/>
                    </a:lnTo>
                    <a:lnTo>
                      <a:pt x="551" y="837"/>
                    </a:lnTo>
                    <a:lnTo>
                      <a:pt x="521" y="820"/>
                    </a:lnTo>
                    <a:lnTo>
                      <a:pt x="485" y="809"/>
                    </a:lnTo>
                    <a:lnTo>
                      <a:pt x="482" y="795"/>
                    </a:lnTo>
                    <a:lnTo>
                      <a:pt x="473" y="774"/>
                    </a:lnTo>
                    <a:lnTo>
                      <a:pt x="461" y="759"/>
                    </a:lnTo>
                    <a:lnTo>
                      <a:pt x="463" y="741"/>
                    </a:lnTo>
                    <a:lnTo>
                      <a:pt x="457" y="737"/>
                    </a:lnTo>
                    <a:lnTo>
                      <a:pt x="458" y="716"/>
                    </a:lnTo>
                    <a:lnTo>
                      <a:pt x="436" y="698"/>
                    </a:lnTo>
                    <a:lnTo>
                      <a:pt x="413" y="665"/>
                    </a:lnTo>
                    <a:lnTo>
                      <a:pt x="375" y="580"/>
                    </a:lnTo>
                    <a:lnTo>
                      <a:pt x="346" y="559"/>
                    </a:lnTo>
                    <a:lnTo>
                      <a:pt x="337" y="538"/>
                    </a:lnTo>
                    <a:lnTo>
                      <a:pt x="313" y="535"/>
                    </a:lnTo>
                    <a:lnTo>
                      <a:pt x="292" y="532"/>
                    </a:lnTo>
                    <a:lnTo>
                      <a:pt x="275" y="525"/>
                    </a:lnTo>
                    <a:lnTo>
                      <a:pt x="269" y="532"/>
                    </a:lnTo>
                    <a:lnTo>
                      <a:pt x="249" y="532"/>
                    </a:lnTo>
                    <a:lnTo>
                      <a:pt x="234" y="573"/>
                    </a:lnTo>
                    <a:lnTo>
                      <a:pt x="213" y="591"/>
                    </a:lnTo>
                    <a:lnTo>
                      <a:pt x="204" y="589"/>
                    </a:lnTo>
                    <a:lnTo>
                      <a:pt x="170" y="565"/>
                    </a:lnTo>
                    <a:lnTo>
                      <a:pt x="155" y="559"/>
                    </a:lnTo>
                    <a:lnTo>
                      <a:pt x="122" y="531"/>
                    </a:lnTo>
                    <a:lnTo>
                      <a:pt x="115" y="509"/>
                    </a:lnTo>
                    <a:lnTo>
                      <a:pt x="115" y="483"/>
                    </a:lnTo>
                    <a:lnTo>
                      <a:pt x="100" y="450"/>
                    </a:lnTo>
                    <a:lnTo>
                      <a:pt x="73" y="429"/>
                    </a:lnTo>
                    <a:lnTo>
                      <a:pt x="37" y="383"/>
                    </a:lnTo>
                    <a:lnTo>
                      <a:pt x="22" y="376"/>
                    </a:lnTo>
                    <a:lnTo>
                      <a:pt x="15" y="352"/>
                    </a:lnTo>
                    <a:lnTo>
                      <a:pt x="4" y="347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5" name="Freeform 95"/>
              <p:cNvSpPr>
                <a:spLocks/>
              </p:cNvSpPr>
              <p:nvPr/>
            </p:nvSpPr>
            <p:spPr bwMode="auto">
              <a:xfrm>
                <a:off x="1576" y="1562"/>
                <a:ext cx="339" cy="396"/>
              </a:xfrm>
              <a:custGeom>
                <a:avLst/>
                <a:gdLst>
                  <a:gd name="T0" fmla="*/ 0 w 354"/>
                  <a:gd name="T1" fmla="*/ 13 h 443"/>
                  <a:gd name="T2" fmla="*/ 23 w 354"/>
                  <a:gd name="T3" fmla="*/ 0 h 443"/>
                  <a:gd name="T4" fmla="*/ 68 w 354"/>
                  <a:gd name="T5" fmla="*/ 4 h 443"/>
                  <a:gd name="T6" fmla="*/ 65 w 354"/>
                  <a:gd name="T7" fmla="*/ 4 h 443"/>
                  <a:gd name="T8" fmla="*/ 96 w 354"/>
                  <a:gd name="T9" fmla="*/ 4 h 443"/>
                  <a:gd name="T10" fmla="*/ 84 w 354"/>
                  <a:gd name="T11" fmla="*/ 15 h 443"/>
                  <a:gd name="T12" fmla="*/ 0 w 354"/>
                  <a:gd name="T13" fmla="*/ 13 h 44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54"/>
                  <a:gd name="T22" fmla="*/ 0 h 443"/>
                  <a:gd name="T23" fmla="*/ 354 w 354"/>
                  <a:gd name="T24" fmla="*/ 443 h 44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54" h="443">
                    <a:moveTo>
                      <a:pt x="0" y="391"/>
                    </a:moveTo>
                    <a:lnTo>
                      <a:pt x="78" y="0"/>
                    </a:lnTo>
                    <a:lnTo>
                      <a:pt x="250" y="31"/>
                    </a:lnTo>
                    <a:lnTo>
                      <a:pt x="236" y="110"/>
                    </a:lnTo>
                    <a:lnTo>
                      <a:pt x="354" y="128"/>
                    </a:lnTo>
                    <a:lnTo>
                      <a:pt x="308" y="443"/>
                    </a:lnTo>
                    <a:lnTo>
                      <a:pt x="0" y="391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6" name="Freeform 96"/>
              <p:cNvSpPr>
                <a:spLocks/>
              </p:cNvSpPr>
              <p:nvPr/>
            </p:nvSpPr>
            <p:spPr bwMode="auto">
              <a:xfrm>
                <a:off x="1576" y="1562"/>
                <a:ext cx="339" cy="396"/>
              </a:xfrm>
              <a:custGeom>
                <a:avLst/>
                <a:gdLst>
                  <a:gd name="T0" fmla="*/ 0 w 354"/>
                  <a:gd name="T1" fmla="*/ 13 h 443"/>
                  <a:gd name="T2" fmla="*/ 23 w 354"/>
                  <a:gd name="T3" fmla="*/ 0 h 443"/>
                  <a:gd name="T4" fmla="*/ 68 w 354"/>
                  <a:gd name="T5" fmla="*/ 4 h 443"/>
                  <a:gd name="T6" fmla="*/ 65 w 354"/>
                  <a:gd name="T7" fmla="*/ 4 h 443"/>
                  <a:gd name="T8" fmla="*/ 96 w 354"/>
                  <a:gd name="T9" fmla="*/ 4 h 443"/>
                  <a:gd name="T10" fmla="*/ 84 w 354"/>
                  <a:gd name="T11" fmla="*/ 15 h 443"/>
                  <a:gd name="T12" fmla="*/ 0 w 354"/>
                  <a:gd name="T13" fmla="*/ 13 h 443"/>
                  <a:gd name="T14" fmla="*/ 0 w 354"/>
                  <a:gd name="T15" fmla="*/ 13 h 44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54"/>
                  <a:gd name="T25" fmla="*/ 0 h 443"/>
                  <a:gd name="T26" fmla="*/ 354 w 354"/>
                  <a:gd name="T27" fmla="*/ 443 h 44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54" h="443">
                    <a:moveTo>
                      <a:pt x="0" y="391"/>
                    </a:moveTo>
                    <a:lnTo>
                      <a:pt x="78" y="0"/>
                    </a:lnTo>
                    <a:lnTo>
                      <a:pt x="250" y="31"/>
                    </a:lnTo>
                    <a:lnTo>
                      <a:pt x="236" y="110"/>
                    </a:lnTo>
                    <a:lnTo>
                      <a:pt x="354" y="128"/>
                    </a:lnTo>
                    <a:lnTo>
                      <a:pt x="308" y="443"/>
                    </a:lnTo>
                    <a:lnTo>
                      <a:pt x="0" y="391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7" name="Freeform 97"/>
              <p:cNvSpPr>
                <a:spLocks/>
              </p:cNvSpPr>
              <p:nvPr/>
            </p:nvSpPr>
            <p:spPr bwMode="auto">
              <a:xfrm>
                <a:off x="3847" y="1292"/>
                <a:ext cx="97" cy="178"/>
              </a:xfrm>
              <a:custGeom>
                <a:avLst/>
                <a:gdLst>
                  <a:gd name="T0" fmla="*/ 0 w 102"/>
                  <a:gd name="T1" fmla="*/ 4 h 200"/>
                  <a:gd name="T2" fmla="*/ 10 w 102"/>
                  <a:gd name="T3" fmla="*/ 4 h 200"/>
                  <a:gd name="T4" fmla="*/ 10 w 102"/>
                  <a:gd name="T5" fmla="*/ 4 h 200"/>
                  <a:gd name="T6" fmla="*/ 10 w 102"/>
                  <a:gd name="T7" fmla="*/ 4 h 200"/>
                  <a:gd name="T8" fmla="*/ 10 w 102"/>
                  <a:gd name="T9" fmla="*/ 6 h 200"/>
                  <a:gd name="T10" fmla="*/ 22 w 102"/>
                  <a:gd name="T11" fmla="*/ 5 h 200"/>
                  <a:gd name="T12" fmla="*/ 19 w 102"/>
                  <a:gd name="T13" fmla="*/ 4 h 200"/>
                  <a:gd name="T14" fmla="*/ 21 w 102"/>
                  <a:gd name="T15" fmla="*/ 4 h 200"/>
                  <a:gd name="T16" fmla="*/ 24 w 102"/>
                  <a:gd name="T17" fmla="*/ 4 h 200"/>
                  <a:gd name="T18" fmla="*/ 24 w 102"/>
                  <a:gd name="T19" fmla="*/ 0 h 200"/>
                  <a:gd name="T20" fmla="*/ 0 w 102"/>
                  <a:gd name="T21" fmla="*/ 4 h 20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02"/>
                  <a:gd name="T34" fmla="*/ 0 h 200"/>
                  <a:gd name="T35" fmla="*/ 102 w 102"/>
                  <a:gd name="T36" fmla="*/ 200 h 20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02" h="200">
                    <a:moveTo>
                      <a:pt x="0" y="27"/>
                    </a:moveTo>
                    <a:lnTo>
                      <a:pt x="17" y="83"/>
                    </a:lnTo>
                    <a:lnTo>
                      <a:pt x="21" y="118"/>
                    </a:lnTo>
                    <a:lnTo>
                      <a:pt x="32" y="148"/>
                    </a:lnTo>
                    <a:lnTo>
                      <a:pt x="46" y="200"/>
                    </a:lnTo>
                    <a:lnTo>
                      <a:pt x="93" y="191"/>
                    </a:lnTo>
                    <a:lnTo>
                      <a:pt x="82" y="122"/>
                    </a:lnTo>
                    <a:lnTo>
                      <a:pt x="88" y="75"/>
                    </a:lnTo>
                    <a:lnTo>
                      <a:pt x="102" y="54"/>
                    </a:lnTo>
                    <a:lnTo>
                      <a:pt x="102" y="0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8" name="Freeform 98"/>
              <p:cNvSpPr>
                <a:spLocks/>
              </p:cNvSpPr>
              <p:nvPr/>
            </p:nvSpPr>
            <p:spPr bwMode="auto">
              <a:xfrm>
                <a:off x="3847" y="1292"/>
                <a:ext cx="97" cy="178"/>
              </a:xfrm>
              <a:custGeom>
                <a:avLst/>
                <a:gdLst>
                  <a:gd name="T0" fmla="*/ 0 w 102"/>
                  <a:gd name="T1" fmla="*/ 4 h 200"/>
                  <a:gd name="T2" fmla="*/ 10 w 102"/>
                  <a:gd name="T3" fmla="*/ 4 h 200"/>
                  <a:gd name="T4" fmla="*/ 10 w 102"/>
                  <a:gd name="T5" fmla="*/ 4 h 200"/>
                  <a:gd name="T6" fmla="*/ 10 w 102"/>
                  <a:gd name="T7" fmla="*/ 4 h 200"/>
                  <a:gd name="T8" fmla="*/ 10 w 102"/>
                  <a:gd name="T9" fmla="*/ 6 h 200"/>
                  <a:gd name="T10" fmla="*/ 22 w 102"/>
                  <a:gd name="T11" fmla="*/ 5 h 200"/>
                  <a:gd name="T12" fmla="*/ 19 w 102"/>
                  <a:gd name="T13" fmla="*/ 4 h 200"/>
                  <a:gd name="T14" fmla="*/ 21 w 102"/>
                  <a:gd name="T15" fmla="*/ 4 h 200"/>
                  <a:gd name="T16" fmla="*/ 24 w 102"/>
                  <a:gd name="T17" fmla="*/ 4 h 200"/>
                  <a:gd name="T18" fmla="*/ 24 w 102"/>
                  <a:gd name="T19" fmla="*/ 0 h 200"/>
                  <a:gd name="T20" fmla="*/ 0 w 102"/>
                  <a:gd name="T21" fmla="*/ 4 h 200"/>
                  <a:gd name="T22" fmla="*/ 0 w 102"/>
                  <a:gd name="T23" fmla="*/ 4 h 20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02"/>
                  <a:gd name="T37" fmla="*/ 0 h 200"/>
                  <a:gd name="T38" fmla="*/ 102 w 102"/>
                  <a:gd name="T39" fmla="*/ 200 h 20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02" h="200">
                    <a:moveTo>
                      <a:pt x="0" y="27"/>
                    </a:moveTo>
                    <a:lnTo>
                      <a:pt x="17" y="83"/>
                    </a:lnTo>
                    <a:lnTo>
                      <a:pt x="21" y="118"/>
                    </a:lnTo>
                    <a:lnTo>
                      <a:pt x="32" y="148"/>
                    </a:lnTo>
                    <a:lnTo>
                      <a:pt x="46" y="200"/>
                    </a:lnTo>
                    <a:lnTo>
                      <a:pt x="93" y="191"/>
                    </a:lnTo>
                    <a:lnTo>
                      <a:pt x="82" y="122"/>
                    </a:lnTo>
                    <a:lnTo>
                      <a:pt x="88" y="75"/>
                    </a:lnTo>
                    <a:lnTo>
                      <a:pt x="102" y="54"/>
                    </a:lnTo>
                    <a:lnTo>
                      <a:pt x="102" y="0"/>
                    </a:lnTo>
                    <a:lnTo>
                      <a:pt x="0" y="27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9" name="Freeform 99"/>
              <p:cNvSpPr>
                <a:spLocks/>
              </p:cNvSpPr>
              <p:nvPr/>
            </p:nvSpPr>
            <p:spPr bwMode="auto">
              <a:xfrm>
                <a:off x="3387" y="1754"/>
                <a:ext cx="461" cy="245"/>
              </a:xfrm>
              <a:custGeom>
                <a:avLst/>
                <a:gdLst>
                  <a:gd name="T0" fmla="*/ 10 w 484"/>
                  <a:gd name="T1" fmla="*/ 9 h 274"/>
                  <a:gd name="T2" fmla="*/ 14 w 484"/>
                  <a:gd name="T3" fmla="*/ 8 h 274"/>
                  <a:gd name="T4" fmla="*/ 23 w 484"/>
                  <a:gd name="T5" fmla="*/ 7 h 274"/>
                  <a:gd name="T6" fmla="*/ 30 w 484"/>
                  <a:gd name="T7" fmla="*/ 7 h 274"/>
                  <a:gd name="T8" fmla="*/ 37 w 484"/>
                  <a:gd name="T9" fmla="*/ 7 h 274"/>
                  <a:gd name="T10" fmla="*/ 44 w 484"/>
                  <a:gd name="T11" fmla="*/ 6 h 274"/>
                  <a:gd name="T12" fmla="*/ 46 w 484"/>
                  <a:gd name="T13" fmla="*/ 5 h 274"/>
                  <a:gd name="T14" fmla="*/ 51 w 484"/>
                  <a:gd name="T15" fmla="*/ 4 h 274"/>
                  <a:gd name="T16" fmla="*/ 60 w 484"/>
                  <a:gd name="T17" fmla="*/ 4 h 274"/>
                  <a:gd name="T18" fmla="*/ 66 w 484"/>
                  <a:gd name="T19" fmla="*/ 4 h 274"/>
                  <a:gd name="T20" fmla="*/ 74 w 484"/>
                  <a:gd name="T21" fmla="*/ 4 h 274"/>
                  <a:gd name="T22" fmla="*/ 80 w 484"/>
                  <a:gd name="T23" fmla="*/ 4 h 274"/>
                  <a:gd name="T24" fmla="*/ 86 w 484"/>
                  <a:gd name="T25" fmla="*/ 4 h 274"/>
                  <a:gd name="T26" fmla="*/ 87 w 484"/>
                  <a:gd name="T27" fmla="*/ 4 h 274"/>
                  <a:gd name="T28" fmla="*/ 86 w 484"/>
                  <a:gd name="T29" fmla="*/ 4 h 274"/>
                  <a:gd name="T30" fmla="*/ 90 w 484"/>
                  <a:gd name="T31" fmla="*/ 4 h 274"/>
                  <a:gd name="T32" fmla="*/ 95 w 484"/>
                  <a:gd name="T33" fmla="*/ 4 h 274"/>
                  <a:gd name="T34" fmla="*/ 102 w 484"/>
                  <a:gd name="T35" fmla="*/ 4 h 274"/>
                  <a:gd name="T36" fmla="*/ 101 w 484"/>
                  <a:gd name="T37" fmla="*/ 4 h 274"/>
                  <a:gd name="T38" fmla="*/ 100 w 484"/>
                  <a:gd name="T39" fmla="*/ 4 h 274"/>
                  <a:gd name="T40" fmla="*/ 91 w 484"/>
                  <a:gd name="T41" fmla="*/ 4 h 274"/>
                  <a:gd name="T42" fmla="*/ 102 w 484"/>
                  <a:gd name="T43" fmla="*/ 4 h 274"/>
                  <a:gd name="T44" fmla="*/ 105 w 484"/>
                  <a:gd name="T45" fmla="*/ 4 h 274"/>
                  <a:gd name="T46" fmla="*/ 102 w 484"/>
                  <a:gd name="T47" fmla="*/ 4 h 274"/>
                  <a:gd name="T48" fmla="*/ 101 w 484"/>
                  <a:gd name="T49" fmla="*/ 4 h 274"/>
                  <a:gd name="T50" fmla="*/ 101 w 484"/>
                  <a:gd name="T51" fmla="*/ 5 h 274"/>
                  <a:gd name="T52" fmla="*/ 95 w 484"/>
                  <a:gd name="T53" fmla="*/ 4 h 274"/>
                  <a:gd name="T54" fmla="*/ 100 w 484"/>
                  <a:gd name="T55" fmla="*/ 5 h 274"/>
                  <a:gd name="T56" fmla="*/ 105 w 484"/>
                  <a:gd name="T57" fmla="*/ 5 h 274"/>
                  <a:gd name="T58" fmla="*/ 105 w 484"/>
                  <a:gd name="T59" fmla="*/ 5 h 274"/>
                  <a:gd name="T60" fmla="*/ 102 w 484"/>
                  <a:gd name="T61" fmla="*/ 6 h 274"/>
                  <a:gd name="T62" fmla="*/ 100 w 484"/>
                  <a:gd name="T63" fmla="*/ 5 h 274"/>
                  <a:gd name="T64" fmla="*/ 95 w 484"/>
                  <a:gd name="T65" fmla="*/ 5 h 274"/>
                  <a:gd name="T66" fmla="*/ 99 w 484"/>
                  <a:gd name="T67" fmla="*/ 5 h 274"/>
                  <a:gd name="T68" fmla="*/ 104 w 484"/>
                  <a:gd name="T69" fmla="*/ 6 h 274"/>
                  <a:gd name="T70" fmla="*/ 105 w 484"/>
                  <a:gd name="T71" fmla="*/ 6 h 274"/>
                  <a:gd name="T72" fmla="*/ 110 w 484"/>
                  <a:gd name="T73" fmla="*/ 6 h 274"/>
                  <a:gd name="T74" fmla="*/ 110 w 484"/>
                  <a:gd name="T75" fmla="*/ 7 h 274"/>
                  <a:gd name="T76" fmla="*/ 65 w 484"/>
                  <a:gd name="T77" fmla="*/ 9 h 274"/>
                  <a:gd name="T78" fmla="*/ 0 w 484"/>
                  <a:gd name="T79" fmla="*/ 10 h 274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484"/>
                  <a:gd name="T121" fmla="*/ 0 h 274"/>
                  <a:gd name="T122" fmla="*/ 484 w 484"/>
                  <a:gd name="T123" fmla="*/ 274 h 274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484" h="274">
                    <a:moveTo>
                      <a:pt x="0" y="274"/>
                    </a:moveTo>
                    <a:lnTo>
                      <a:pt x="45" y="245"/>
                    </a:lnTo>
                    <a:lnTo>
                      <a:pt x="45" y="237"/>
                    </a:lnTo>
                    <a:lnTo>
                      <a:pt x="61" y="218"/>
                    </a:lnTo>
                    <a:lnTo>
                      <a:pt x="76" y="206"/>
                    </a:lnTo>
                    <a:lnTo>
                      <a:pt x="94" y="186"/>
                    </a:lnTo>
                    <a:lnTo>
                      <a:pt x="112" y="206"/>
                    </a:lnTo>
                    <a:lnTo>
                      <a:pt x="134" y="197"/>
                    </a:lnTo>
                    <a:lnTo>
                      <a:pt x="143" y="204"/>
                    </a:lnTo>
                    <a:lnTo>
                      <a:pt x="157" y="197"/>
                    </a:lnTo>
                    <a:lnTo>
                      <a:pt x="164" y="185"/>
                    </a:lnTo>
                    <a:lnTo>
                      <a:pt x="190" y="180"/>
                    </a:lnTo>
                    <a:lnTo>
                      <a:pt x="203" y="164"/>
                    </a:lnTo>
                    <a:lnTo>
                      <a:pt x="195" y="158"/>
                    </a:lnTo>
                    <a:lnTo>
                      <a:pt x="218" y="107"/>
                    </a:lnTo>
                    <a:lnTo>
                      <a:pt x="224" y="80"/>
                    </a:lnTo>
                    <a:lnTo>
                      <a:pt x="245" y="91"/>
                    </a:lnTo>
                    <a:lnTo>
                      <a:pt x="257" y="61"/>
                    </a:lnTo>
                    <a:lnTo>
                      <a:pt x="267" y="59"/>
                    </a:lnTo>
                    <a:lnTo>
                      <a:pt x="284" y="31"/>
                    </a:lnTo>
                    <a:lnTo>
                      <a:pt x="288" y="0"/>
                    </a:lnTo>
                    <a:lnTo>
                      <a:pt x="322" y="19"/>
                    </a:lnTo>
                    <a:lnTo>
                      <a:pt x="328" y="3"/>
                    </a:lnTo>
                    <a:lnTo>
                      <a:pt x="345" y="7"/>
                    </a:lnTo>
                    <a:lnTo>
                      <a:pt x="355" y="19"/>
                    </a:lnTo>
                    <a:lnTo>
                      <a:pt x="369" y="25"/>
                    </a:lnTo>
                    <a:lnTo>
                      <a:pt x="376" y="36"/>
                    </a:lnTo>
                    <a:lnTo>
                      <a:pt x="375" y="45"/>
                    </a:lnTo>
                    <a:lnTo>
                      <a:pt x="364" y="62"/>
                    </a:lnTo>
                    <a:lnTo>
                      <a:pt x="369" y="74"/>
                    </a:lnTo>
                    <a:lnTo>
                      <a:pt x="381" y="68"/>
                    </a:lnTo>
                    <a:lnTo>
                      <a:pt x="387" y="77"/>
                    </a:lnTo>
                    <a:lnTo>
                      <a:pt x="391" y="82"/>
                    </a:lnTo>
                    <a:lnTo>
                      <a:pt x="412" y="83"/>
                    </a:lnTo>
                    <a:lnTo>
                      <a:pt x="418" y="91"/>
                    </a:lnTo>
                    <a:lnTo>
                      <a:pt x="439" y="97"/>
                    </a:lnTo>
                    <a:lnTo>
                      <a:pt x="434" y="101"/>
                    </a:lnTo>
                    <a:lnTo>
                      <a:pt x="436" y="113"/>
                    </a:lnTo>
                    <a:lnTo>
                      <a:pt x="436" y="119"/>
                    </a:lnTo>
                    <a:lnTo>
                      <a:pt x="430" y="116"/>
                    </a:lnTo>
                    <a:lnTo>
                      <a:pt x="416" y="109"/>
                    </a:lnTo>
                    <a:lnTo>
                      <a:pt x="396" y="95"/>
                    </a:lnTo>
                    <a:lnTo>
                      <a:pt x="424" y="122"/>
                    </a:lnTo>
                    <a:lnTo>
                      <a:pt x="440" y="125"/>
                    </a:lnTo>
                    <a:lnTo>
                      <a:pt x="431" y="128"/>
                    </a:lnTo>
                    <a:lnTo>
                      <a:pt x="448" y="137"/>
                    </a:lnTo>
                    <a:lnTo>
                      <a:pt x="448" y="143"/>
                    </a:lnTo>
                    <a:lnTo>
                      <a:pt x="440" y="137"/>
                    </a:lnTo>
                    <a:lnTo>
                      <a:pt x="434" y="137"/>
                    </a:lnTo>
                    <a:lnTo>
                      <a:pt x="436" y="143"/>
                    </a:lnTo>
                    <a:lnTo>
                      <a:pt x="440" y="148"/>
                    </a:lnTo>
                    <a:lnTo>
                      <a:pt x="434" y="149"/>
                    </a:lnTo>
                    <a:lnTo>
                      <a:pt x="418" y="139"/>
                    </a:lnTo>
                    <a:lnTo>
                      <a:pt x="410" y="133"/>
                    </a:lnTo>
                    <a:lnTo>
                      <a:pt x="415" y="140"/>
                    </a:lnTo>
                    <a:lnTo>
                      <a:pt x="431" y="152"/>
                    </a:lnTo>
                    <a:lnTo>
                      <a:pt x="439" y="153"/>
                    </a:lnTo>
                    <a:lnTo>
                      <a:pt x="446" y="156"/>
                    </a:lnTo>
                    <a:lnTo>
                      <a:pt x="445" y="159"/>
                    </a:lnTo>
                    <a:lnTo>
                      <a:pt x="449" y="159"/>
                    </a:lnTo>
                    <a:lnTo>
                      <a:pt x="451" y="164"/>
                    </a:lnTo>
                    <a:lnTo>
                      <a:pt x="443" y="170"/>
                    </a:lnTo>
                    <a:lnTo>
                      <a:pt x="430" y="164"/>
                    </a:lnTo>
                    <a:lnTo>
                      <a:pt x="427" y="158"/>
                    </a:lnTo>
                    <a:lnTo>
                      <a:pt x="412" y="156"/>
                    </a:lnTo>
                    <a:lnTo>
                      <a:pt x="409" y="150"/>
                    </a:lnTo>
                    <a:lnTo>
                      <a:pt x="403" y="158"/>
                    </a:lnTo>
                    <a:lnTo>
                      <a:pt x="424" y="162"/>
                    </a:lnTo>
                    <a:lnTo>
                      <a:pt x="427" y="168"/>
                    </a:lnTo>
                    <a:lnTo>
                      <a:pt x="445" y="177"/>
                    </a:lnTo>
                    <a:lnTo>
                      <a:pt x="449" y="177"/>
                    </a:lnTo>
                    <a:lnTo>
                      <a:pt x="451" y="170"/>
                    </a:lnTo>
                    <a:lnTo>
                      <a:pt x="458" y="173"/>
                    </a:lnTo>
                    <a:lnTo>
                      <a:pt x="470" y="171"/>
                    </a:lnTo>
                    <a:lnTo>
                      <a:pt x="484" y="197"/>
                    </a:lnTo>
                    <a:lnTo>
                      <a:pt x="476" y="192"/>
                    </a:lnTo>
                    <a:lnTo>
                      <a:pt x="473" y="200"/>
                    </a:lnTo>
                    <a:lnTo>
                      <a:pt x="282" y="237"/>
                    </a:lnTo>
                    <a:lnTo>
                      <a:pt x="125" y="258"/>
                    </a:lnTo>
                    <a:lnTo>
                      <a:pt x="0" y="274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0" name="Freeform 100"/>
              <p:cNvSpPr>
                <a:spLocks/>
              </p:cNvSpPr>
              <p:nvPr/>
            </p:nvSpPr>
            <p:spPr bwMode="auto">
              <a:xfrm>
                <a:off x="3387" y="1754"/>
                <a:ext cx="461" cy="245"/>
              </a:xfrm>
              <a:custGeom>
                <a:avLst/>
                <a:gdLst>
                  <a:gd name="T0" fmla="*/ 10 w 484"/>
                  <a:gd name="T1" fmla="*/ 9 h 274"/>
                  <a:gd name="T2" fmla="*/ 14 w 484"/>
                  <a:gd name="T3" fmla="*/ 8 h 274"/>
                  <a:gd name="T4" fmla="*/ 23 w 484"/>
                  <a:gd name="T5" fmla="*/ 7 h 274"/>
                  <a:gd name="T6" fmla="*/ 30 w 484"/>
                  <a:gd name="T7" fmla="*/ 7 h 274"/>
                  <a:gd name="T8" fmla="*/ 37 w 484"/>
                  <a:gd name="T9" fmla="*/ 7 h 274"/>
                  <a:gd name="T10" fmla="*/ 44 w 484"/>
                  <a:gd name="T11" fmla="*/ 6 h 274"/>
                  <a:gd name="T12" fmla="*/ 46 w 484"/>
                  <a:gd name="T13" fmla="*/ 5 h 274"/>
                  <a:gd name="T14" fmla="*/ 51 w 484"/>
                  <a:gd name="T15" fmla="*/ 4 h 274"/>
                  <a:gd name="T16" fmla="*/ 60 w 484"/>
                  <a:gd name="T17" fmla="*/ 4 h 274"/>
                  <a:gd name="T18" fmla="*/ 66 w 484"/>
                  <a:gd name="T19" fmla="*/ 4 h 274"/>
                  <a:gd name="T20" fmla="*/ 74 w 484"/>
                  <a:gd name="T21" fmla="*/ 4 h 274"/>
                  <a:gd name="T22" fmla="*/ 80 w 484"/>
                  <a:gd name="T23" fmla="*/ 4 h 274"/>
                  <a:gd name="T24" fmla="*/ 86 w 484"/>
                  <a:gd name="T25" fmla="*/ 4 h 274"/>
                  <a:gd name="T26" fmla="*/ 87 w 484"/>
                  <a:gd name="T27" fmla="*/ 4 h 274"/>
                  <a:gd name="T28" fmla="*/ 86 w 484"/>
                  <a:gd name="T29" fmla="*/ 4 h 274"/>
                  <a:gd name="T30" fmla="*/ 90 w 484"/>
                  <a:gd name="T31" fmla="*/ 4 h 274"/>
                  <a:gd name="T32" fmla="*/ 95 w 484"/>
                  <a:gd name="T33" fmla="*/ 4 h 274"/>
                  <a:gd name="T34" fmla="*/ 102 w 484"/>
                  <a:gd name="T35" fmla="*/ 4 h 274"/>
                  <a:gd name="T36" fmla="*/ 101 w 484"/>
                  <a:gd name="T37" fmla="*/ 4 h 274"/>
                  <a:gd name="T38" fmla="*/ 100 w 484"/>
                  <a:gd name="T39" fmla="*/ 4 h 274"/>
                  <a:gd name="T40" fmla="*/ 91 w 484"/>
                  <a:gd name="T41" fmla="*/ 4 h 274"/>
                  <a:gd name="T42" fmla="*/ 102 w 484"/>
                  <a:gd name="T43" fmla="*/ 4 h 274"/>
                  <a:gd name="T44" fmla="*/ 105 w 484"/>
                  <a:gd name="T45" fmla="*/ 4 h 274"/>
                  <a:gd name="T46" fmla="*/ 102 w 484"/>
                  <a:gd name="T47" fmla="*/ 4 h 274"/>
                  <a:gd name="T48" fmla="*/ 101 w 484"/>
                  <a:gd name="T49" fmla="*/ 4 h 274"/>
                  <a:gd name="T50" fmla="*/ 101 w 484"/>
                  <a:gd name="T51" fmla="*/ 5 h 274"/>
                  <a:gd name="T52" fmla="*/ 95 w 484"/>
                  <a:gd name="T53" fmla="*/ 4 h 274"/>
                  <a:gd name="T54" fmla="*/ 100 w 484"/>
                  <a:gd name="T55" fmla="*/ 5 h 274"/>
                  <a:gd name="T56" fmla="*/ 105 w 484"/>
                  <a:gd name="T57" fmla="*/ 5 h 274"/>
                  <a:gd name="T58" fmla="*/ 105 w 484"/>
                  <a:gd name="T59" fmla="*/ 5 h 274"/>
                  <a:gd name="T60" fmla="*/ 102 w 484"/>
                  <a:gd name="T61" fmla="*/ 6 h 274"/>
                  <a:gd name="T62" fmla="*/ 100 w 484"/>
                  <a:gd name="T63" fmla="*/ 5 h 274"/>
                  <a:gd name="T64" fmla="*/ 95 w 484"/>
                  <a:gd name="T65" fmla="*/ 5 h 274"/>
                  <a:gd name="T66" fmla="*/ 99 w 484"/>
                  <a:gd name="T67" fmla="*/ 5 h 274"/>
                  <a:gd name="T68" fmla="*/ 104 w 484"/>
                  <a:gd name="T69" fmla="*/ 6 h 274"/>
                  <a:gd name="T70" fmla="*/ 105 w 484"/>
                  <a:gd name="T71" fmla="*/ 6 h 274"/>
                  <a:gd name="T72" fmla="*/ 110 w 484"/>
                  <a:gd name="T73" fmla="*/ 6 h 274"/>
                  <a:gd name="T74" fmla="*/ 110 w 484"/>
                  <a:gd name="T75" fmla="*/ 7 h 274"/>
                  <a:gd name="T76" fmla="*/ 65 w 484"/>
                  <a:gd name="T77" fmla="*/ 9 h 274"/>
                  <a:gd name="T78" fmla="*/ 0 w 484"/>
                  <a:gd name="T79" fmla="*/ 10 h 274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484"/>
                  <a:gd name="T121" fmla="*/ 0 h 274"/>
                  <a:gd name="T122" fmla="*/ 484 w 484"/>
                  <a:gd name="T123" fmla="*/ 274 h 274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484" h="274">
                    <a:moveTo>
                      <a:pt x="0" y="274"/>
                    </a:moveTo>
                    <a:lnTo>
                      <a:pt x="45" y="245"/>
                    </a:lnTo>
                    <a:lnTo>
                      <a:pt x="45" y="237"/>
                    </a:lnTo>
                    <a:lnTo>
                      <a:pt x="61" y="218"/>
                    </a:lnTo>
                    <a:lnTo>
                      <a:pt x="76" y="206"/>
                    </a:lnTo>
                    <a:lnTo>
                      <a:pt x="94" y="186"/>
                    </a:lnTo>
                    <a:lnTo>
                      <a:pt x="112" y="206"/>
                    </a:lnTo>
                    <a:lnTo>
                      <a:pt x="134" y="197"/>
                    </a:lnTo>
                    <a:lnTo>
                      <a:pt x="143" y="204"/>
                    </a:lnTo>
                    <a:lnTo>
                      <a:pt x="157" y="197"/>
                    </a:lnTo>
                    <a:lnTo>
                      <a:pt x="164" y="185"/>
                    </a:lnTo>
                    <a:lnTo>
                      <a:pt x="190" y="180"/>
                    </a:lnTo>
                    <a:lnTo>
                      <a:pt x="203" y="164"/>
                    </a:lnTo>
                    <a:lnTo>
                      <a:pt x="195" y="158"/>
                    </a:lnTo>
                    <a:lnTo>
                      <a:pt x="218" y="107"/>
                    </a:lnTo>
                    <a:lnTo>
                      <a:pt x="224" y="80"/>
                    </a:lnTo>
                    <a:lnTo>
                      <a:pt x="245" y="91"/>
                    </a:lnTo>
                    <a:lnTo>
                      <a:pt x="257" y="61"/>
                    </a:lnTo>
                    <a:lnTo>
                      <a:pt x="267" y="59"/>
                    </a:lnTo>
                    <a:lnTo>
                      <a:pt x="284" y="31"/>
                    </a:lnTo>
                    <a:lnTo>
                      <a:pt x="288" y="0"/>
                    </a:lnTo>
                    <a:lnTo>
                      <a:pt x="322" y="19"/>
                    </a:lnTo>
                    <a:lnTo>
                      <a:pt x="328" y="3"/>
                    </a:lnTo>
                    <a:lnTo>
                      <a:pt x="345" y="7"/>
                    </a:lnTo>
                    <a:lnTo>
                      <a:pt x="355" y="19"/>
                    </a:lnTo>
                    <a:lnTo>
                      <a:pt x="369" y="25"/>
                    </a:lnTo>
                    <a:lnTo>
                      <a:pt x="376" y="36"/>
                    </a:lnTo>
                    <a:lnTo>
                      <a:pt x="375" y="45"/>
                    </a:lnTo>
                    <a:lnTo>
                      <a:pt x="364" y="62"/>
                    </a:lnTo>
                    <a:lnTo>
                      <a:pt x="369" y="74"/>
                    </a:lnTo>
                    <a:lnTo>
                      <a:pt x="381" y="68"/>
                    </a:lnTo>
                    <a:lnTo>
                      <a:pt x="387" y="77"/>
                    </a:lnTo>
                    <a:lnTo>
                      <a:pt x="391" y="82"/>
                    </a:lnTo>
                    <a:lnTo>
                      <a:pt x="412" y="83"/>
                    </a:lnTo>
                    <a:lnTo>
                      <a:pt x="418" y="91"/>
                    </a:lnTo>
                    <a:lnTo>
                      <a:pt x="439" y="97"/>
                    </a:lnTo>
                    <a:lnTo>
                      <a:pt x="434" y="101"/>
                    </a:lnTo>
                    <a:lnTo>
                      <a:pt x="436" y="113"/>
                    </a:lnTo>
                    <a:lnTo>
                      <a:pt x="436" y="119"/>
                    </a:lnTo>
                    <a:lnTo>
                      <a:pt x="430" y="116"/>
                    </a:lnTo>
                    <a:lnTo>
                      <a:pt x="416" y="109"/>
                    </a:lnTo>
                    <a:lnTo>
                      <a:pt x="396" y="95"/>
                    </a:lnTo>
                    <a:lnTo>
                      <a:pt x="424" y="122"/>
                    </a:lnTo>
                    <a:lnTo>
                      <a:pt x="440" y="125"/>
                    </a:lnTo>
                    <a:lnTo>
                      <a:pt x="431" y="128"/>
                    </a:lnTo>
                    <a:lnTo>
                      <a:pt x="448" y="137"/>
                    </a:lnTo>
                    <a:lnTo>
                      <a:pt x="448" y="143"/>
                    </a:lnTo>
                    <a:lnTo>
                      <a:pt x="440" y="137"/>
                    </a:lnTo>
                    <a:lnTo>
                      <a:pt x="434" y="137"/>
                    </a:lnTo>
                    <a:lnTo>
                      <a:pt x="436" y="143"/>
                    </a:lnTo>
                    <a:lnTo>
                      <a:pt x="440" y="148"/>
                    </a:lnTo>
                    <a:lnTo>
                      <a:pt x="434" y="149"/>
                    </a:lnTo>
                    <a:lnTo>
                      <a:pt x="418" y="139"/>
                    </a:lnTo>
                    <a:lnTo>
                      <a:pt x="410" y="133"/>
                    </a:lnTo>
                    <a:lnTo>
                      <a:pt x="415" y="140"/>
                    </a:lnTo>
                    <a:lnTo>
                      <a:pt x="431" y="152"/>
                    </a:lnTo>
                    <a:lnTo>
                      <a:pt x="439" y="153"/>
                    </a:lnTo>
                    <a:lnTo>
                      <a:pt x="446" y="156"/>
                    </a:lnTo>
                    <a:lnTo>
                      <a:pt x="445" y="159"/>
                    </a:lnTo>
                    <a:lnTo>
                      <a:pt x="449" y="159"/>
                    </a:lnTo>
                    <a:lnTo>
                      <a:pt x="451" y="164"/>
                    </a:lnTo>
                    <a:lnTo>
                      <a:pt x="443" y="170"/>
                    </a:lnTo>
                    <a:lnTo>
                      <a:pt x="430" y="164"/>
                    </a:lnTo>
                    <a:lnTo>
                      <a:pt x="427" y="158"/>
                    </a:lnTo>
                    <a:lnTo>
                      <a:pt x="412" y="156"/>
                    </a:lnTo>
                    <a:lnTo>
                      <a:pt x="409" y="150"/>
                    </a:lnTo>
                    <a:lnTo>
                      <a:pt x="403" y="158"/>
                    </a:lnTo>
                    <a:lnTo>
                      <a:pt x="424" y="162"/>
                    </a:lnTo>
                    <a:lnTo>
                      <a:pt x="427" y="168"/>
                    </a:lnTo>
                    <a:lnTo>
                      <a:pt x="445" y="177"/>
                    </a:lnTo>
                    <a:lnTo>
                      <a:pt x="449" y="177"/>
                    </a:lnTo>
                    <a:lnTo>
                      <a:pt x="451" y="170"/>
                    </a:lnTo>
                    <a:lnTo>
                      <a:pt x="458" y="173"/>
                    </a:lnTo>
                    <a:lnTo>
                      <a:pt x="470" y="171"/>
                    </a:lnTo>
                    <a:lnTo>
                      <a:pt x="484" y="197"/>
                    </a:lnTo>
                    <a:lnTo>
                      <a:pt x="476" y="192"/>
                    </a:lnTo>
                    <a:lnTo>
                      <a:pt x="473" y="200"/>
                    </a:lnTo>
                    <a:lnTo>
                      <a:pt x="282" y="237"/>
                    </a:lnTo>
                    <a:lnTo>
                      <a:pt x="125" y="258"/>
                    </a:lnTo>
                    <a:lnTo>
                      <a:pt x="0" y="274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1" name="Freeform 101"/>
              <p:cNvSpPr>
                <a:spLocks/>
              </p:cNvSpPr>
              <p:nvPr/>
            </p:nvSpPr>
            <p:spPr bwMode="auto">
              <a:xfrm>
                <a:off x="3829" y="1822"/>
                <a:ext cx="25" cy="68"/>
              </a:xfrm>
              <a:custGeom>
                <a:avLst/>
                <a:gdLst>
                  <a:gd name="T0" fmla="*/ 0 w 27"/>
                  <a:gd name="T1" fmla="*/ 4 h 77"/>
                  <a:gd name="T2" fmla="*/ 0 w 27"/>
                  <a:gd name="T3" fmla="*/ 4 h 77"/>
                  <a:gd name="T4" fmla="*/ 6 w 27"/>
                  <a:gd name="T5" fmla="*/ 4 h 77"/>
                  <a:gd name="T6" fmla="*/ 6 w 27"/>
                  <a:gd name="T7" fmla="*/ 4 h 77"/>
                  <a:gd name="T8" fmla="*/ 6 w 27"/>
                  <a:gd name="T9" fmla="*/ 4 h 77"/>
                  <a:gd name="T10" fmla="*/ 6 w 27"/>
                  <a:gd name="T11" fmla="*/ 0 h 77"/>
                  <a:gd name="T12" fmla="*/ 6 w 27"/>
                  <a:gd name="T13" fmla="*/ 4 h 77"/>
                  <a:gd name="T14" fmla="*/ 0 w 27"/>
                  <a:gd name="T15" fmla="*/ 4 h 7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7"/>
                  <a:gd name="T25" fmla="*/ 0 h 77"/>
                  <a:gd name="T26" fmla="*/ 27 w 27"/>
                  <a:gd name="T27" fmla="*/ 77 h 7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7" h="77">
                    <a:moveTo>
                      <a:pt x="0" y="43"/>
                    </a:moveTo>
                    <a:lnTo>
                      <a:pt x="0" y="67"/>
                    </a:lnTo>
                    <a:lnTo>
                      <a:pt x="6" y="77"/>
                    </a:lnTo>
                    <a:lnTo>
                      <a:pt x="10" y="49"/>
                    </a:lnTo>
                    <a:lnTo>
                      <a:pt x="19" y="37"/>
                    </a:lnTo>
                    <a:lnTo>
                      <a:pt x="27" y="0"/>
                    </a:lnTo>
                    <a:lnTo>
                      <a:pt x="12" y="7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2" name="Freeform 102"/>
              <p:cNvSpPr>
                <a:spLocks/>
              </p:cNvSpPr>
              <p:nvPr/>
            </p:nvSpPr>
            <p:spPr bwMode="auto">
              <a:xfrm>
                <a:off x="3829" y="1822"/>
                <a:ext cx="25" cy="68"/>
              </a:xfrm>
              <a:custGeom>
                <a:avLst/>
                <a:gdLst>
                  <a:gd name="T0" fmla="*/ 0 w 27"/>
                  <a:gd name="T1" fmla="*/ 4 h 77"/>
                  <a:gd name="T2" fmla="*/ 0 w 27"/>
                  <a:gd name="T3" fmla="*/ 4 h 77"/>
                  <a:gd name="T4" fmla="*/ 6 w 27"/>
                  <a:gd name="T5" fmla="*/ 4 h 77"/>
                  <a:gd name="T6" fmla="*/ 6 w 27"/>
                  <a:gd name="T7" fmla="*/ 4 h 77"/>
                  <a:gd name="T8" fmla="*/ 6 w 27"/>
                  <a:gd name="T9" fmla="*/ 4 h 77"/>
                  <a:gd name="T10" fmla="*/ 6 w 27"/>
                  <a:gd name="T11" fmla="*/ 0 h 77"/>
                  <a:gd name="T12" fmla="*/ 6 w 27"/>
                  <a:gd name="T13" fmla="*/ 4 h 77"/>
                  <a:gd name="T14" fmla="*/ 0 w 27"/>
                  <a:gd name="T15" fmla="*/ 4 h 77"/>
                  <a:gd name="T16" fmla="*/ 0 w 27"/>
                  <a:gd name="T17" fmla="*/ 4 h 7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7"/>
                  <a:gd name="T28" fmla="*/ 0 h 77"/>
                  <a:gd name="T29" fmla="*/ 27 w 27"/>
                  <a:gd name="T30" fmla="*/ 77 h 7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7" h="77">
                    <a:moveTo>
                      <a:pt x="0" y="43"/>
                    </a:moveTo>
                    <a:lnTo>
                      <a:pt x="0" y="67"/>
                    </a:lnTo>
                    <a:lnTo>
                      <a:pt x="6" y="77"/>
                    </a:lnTo>
                    <a:lnTo>
                      <a:pt x="10" y="49"/>
                    </a:lnTo>
                    <a:lnTo>
                      <a:pt x="19" y="37"/>
                    </a:lnTo>
                    <a:lnTo>
                      <a:pt x="27" y="0"/>
                    </a:lnTo>
                    <a:lnTo>
                      <a:pt x="12" y="7"/>
                    </a:lnTo>
                    <a:lnTo>
                      <a:pt x="0" y="43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3" name="Freeform 103"/>
              <p:cNvSpPr>
                <a:spLocks/>
              </p:cNvSpPr>
              <p:nvPr/>
            </p:nvSpPr>
            <p:spPr bwMode="auto">
              <a:xfrm>
                <a:off x="1207" y="983"/>
                <a:ext cx="400" cy="273"/>
              </a:xfrm>
              <a:custGeom>
                <a:avLst/>
                <a:gdLst>
                  <a:gd name="T0" fmla="*/ 11 w 418"/>
                  <a:gd name="T1" fmla="*/ 4 h 305"/>
                  <a:gd name="T2" fmla="*/ 11 w 418"/>
                  <a:gd name="T3" fmla="*/ 4 h 305"/>
                  <a:gd name="T4" fmla="*/ 11 w 418"/>
                  <a:gd name="T5" fmla="*/ 4 h 305"/>
                  <a:gd name="T6" fmla="*/ 9 w 418"/>
                  <a:gd name="T7" fmla="*/ 5 h 305"/>
                  <a:gd name="T8" fmla="*/ 0 w 418"/>
                  <a:gd name="T9" fmla="*/ 6 h 305"/>
                  <a:gd name="T10" fmla="*/ 13 w 418"/>
                  <a:gd name="T11" fmla="*/ 9 h 305"/>
                  <a:gd name="T12" fmla="*/ 32 w 418"/>
                  <a:gd name="T13" fmla="*/ 10 h 305"/>
                  <a:gd name="T14" fmla="*/ 45 w 418"/>
                  <a:gd name="T15" fmla="*/ 10 h 305"/>
                  <a:gd name="T16" fmla="*/ 98 w 418"/>
                  <a:gd name="T17" fmla="*/ 11 h 305"/>
                  <a:gd name="T18" fmla="*/ 112 w 418"/>
                  <a:gd name="T19" fmla="*/ 4 h 305"/>
                  <a:gd name="T20" fmla="*/ 33 w 418"/>
                  <a:gd name="T21" fmla="*/ 4 h 305"/>
                  <a:gd name="T22" fmla="*/ 34 w 418"/>
                  <a:gd name="T23" fmla="*/ 4 h 305"/>
                  <a:gd name="T24" fmla="*/ 32 w 418"/>
                  <a:gd name="T25" fmla="*/ 4 h 305"/>
                  <a:gd name="T26" fmla="*/ 32 w 418"/>
                  <a:gd name="T27" fmla="*/ 4 h 305"/>
                  <a:gd name="T28" fmla="*/ 31 w 418"/>
                  <a:gd name="T29" fmla="*/ 4 h 305"/>
                  <a:gd name="T30" fmla="*/ 29 w 418"/>
                  <a:gd name="T31" fmla="*/ 4 h 305"/>
                  <a:gd name="T32" fmla="*/ 28 w 418"/>
                  <a:gd name="T33" fmla="*/ 4 h 305"/>
                  <a:gd name="T34" fmla="*/ 24 w 418"/>
                  <a:gd name="T35" fmla="*/ 4 h 305"/>
                  <a:gd name="T36" fmla="*/ 23 w 418"/>
                  <a:gd name="T37" fmla="*/ 4 h 305"/>
                  <a:gd name="T38" fmla="*/ 22 w 418"/>
                  <a:gd name="T39" fmla="*/ 4 h 305"/>
                  <a:gd name="T40" fmla="*/ 22 w 418"/>
                  <a:gd name="T41" fmla="*/ 4 h 305"/>
                  <a:gd name="T42" fmla="*/ 22 w 418"/>
                  <a:gd name="T43" fmla="*/ 4 h 305"/>
                  <a:gd name="T44" fmla="*/ 22 w 418"/>
                  <a:gd name="T45" fmla="*/ 4 h 305"/>
                  <a:gd name="T46" fmla="*/ 21 w 418"/>
                  <a:gd name="T47" fmla="*/ 4 h 305"/>
                  <a:gd name="T48" fmla="*/ 23 w 418"/>
                  <a:gd name="T49" fmla="*/ 4 h 305"/>
                  <a:gd name="T50" fmla="*/ 24 w 418"/>
                  <a:gd name="T51" fmla="*/ 4 h 305"/>
                  <a:gd name="T52" fmla="*/ 26 w 418"/>
                  <a:gd name="T53" fmla="*/ 4 h 305"/>
                  <a:gd name="T54" fmla="*/ 27 w 418"/>
                  <a:gd name="T55" fmla="*/ 4 h 305"/>
                  <a:gd name="T56" fmla="*/ 27 w 418"/>
                  <a:gd name="T57" fmla="*/ 4 h 305"/>
                  <a:gd name="T58" fmla="*/ 29 w 418"/>
                  <a:gd name="T59" fmla="*/ 4 h 305"/>
                  <a:gd name="T60" fmla="*/ 27 w 418"/>
                  <a:gd name="T61" fmla="*/ 4 h 305"/>
                  <a:gd name="T62" fmla="*/ 29 w 418"/>
                  <a:gd name="T63" fmla="*/ 4 h 305"/>
                  <a:gd name="T64" fmla="*/ 31 w 418"/>
                  <a:gd name="T65" fmla="*/ 4 h 305"/>
                  <a:gd name="T66" fmla="*/ 30 w 418"/>
                  <a:gd name="T67" fmla="*/ 4 h 305"/>
                  <a:gd name="T68" fmla="*/ 30 w 418"/>
                  <a:gd name="T69" fmla="*/ 4 h 305"/>
                  <a:gd name="T70" fmla="*/ 27 w 418"/>
                  <a:gd name="T71" fmla="*/ 4 h 305"/>
                  <a:gd name="T72" fmla="*/ 23 w 418"/>
                  <a:gd name="T73" fmla="*/ 4 h 305"/>
                  <a:gd name="T74" fmla="*/ 25 w 418"/>
                  <a:gd name="T75" fmla="*/ 4 h 305"/>
                  <a:gd name="T76" fmla="*/ 20 w 418"/>
                  <a:gd name="T77" fmla="*/ 4 h 305"/>
                  <a:gd name="T78" fmla="*/ 26 w 418"/>
                  <a:gd name="T79" fmla="*/ 4 h 305"/>
                  <a:gd name="T80" fmla="*/ 28 w 418"/>
                  <a:gd name="T81" fmla="*/ 4 h 305"/>
                  <a:gd name="T82" fmla="*/ 30 w 418"/>
                  <a:gd name="T83" fmla="*/ 4 h 305"/>
                  <a:gd name="T84" fmla="*/ 30 w 418"/>
                  <a:gd name="T85" fmla="*/ 4 h 305"/>
                  <a:gd name="T86" fmla="*/ 29 w 418"/>
                  <a:gd name="T87" fmla="*/ 4 h 305"/>
                  <a:gd name="T88" fmla="*/ 29 w 418"/>
                  <a:gd name="T89" fmla="*/ 4 h 305"/>
                  <a:gd name="T90" fmla="*/ 28 w 418"/>
                  <a:gd name="T91" fmla="*/ 4 h 305"/>
                  <a:gd name="T92" fmla="*/ 26 w 418"/>
                  <a:gd name="T93" fmla="*/ 4 h 305"/>
                  <a:gd name="T94" fmla="*/ 23 w 418"/>
                  <a:gd name="T95" fmla="*/ 4 h 305"/>
                  <a:gd name="T96" fmla="*/ 11 w 418"/>
                  <a:gd name="T97" fmla="*/ 4 h 305"/>
                  <a:gd name="T98" fmla="*/ 9 w 418"/>
                  <a:gd name="T99" fmla="*/ 4 h 305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418"/>
                  <a:gd name="T151" fmla="*/ 0 h 305"/>
                  <a:gd name="T152" fmla="*/ 418 w 418"/>
                  <a:gd name="T153" fmla="*/ 305 h 305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418" h="305">
                    <a:moveTo>
                      <a:pt x="9" y="52"/>
                    </a:moveTo>
                    <a:lnTo>
                      <a:pt x="16" y="66"/>
                    </a:lnTo>
                    <a:lnTo>
                      <a:pt x="13" y="84"/>
                    </a:lnTo>
                    <a:lnTo>
                      <a:pt x="13" y="100"/>
                    </a:lnTo>
                    <a:lnTo>
                      <a:pt x="11" y="129"/>
                    </a:lnTo>
                    <a:lnTo>
                      <a:pt x="28" y="133"/>
                    </a:lnTo>
                    <a:lnTo>
                      <a:pt x="11" y="134"/>
                    </a:lnTo>
                    <a:lnTo>
                      <a:pt x="9" y="149"/>
                    </a:lnTo>
                    <a:lnTo>
                      <a:pt x="13" y="166"/>
                    </a:lnTo>
                    <a:lnTo>
                      <a:pt x="0" y="179"/>
                    </a:lnTo>
                    <a:lnTo>
                      <a:pt x="29" y="196"/>
                    </a:lnTo>
                    <a:lnTo>
                      <a:pt x="53" y="234"/>
                    </a:lnTo>
                    <a:lnTo>
                      <a:pt x="76" y="266"/>
                    </a:lnTo>
                    <a:lnTo>
                      <a:pt x="118" y="264"/>
                    </a:lnTo>
                    <a:lnTo>
                      <a:pt x="150" y="278"/>
                    </a:lnTo>
                    <a:lnTo>
                      <a:pt x="165" y="275"/>
                    </a:lnTo>
                    <a:lnTo>
                      <a:pt x="261" y="278"/>
                    </a:lnTo>
                    <a:lnTo>
                      <a:pt x="370" y="305"/>
                    </a:lnTo>
                    <a:lnTo>
                      <a:pt x="371" y="270"/>
                    </a:lnTo>
                    <a:lnTo>
                      <a:pt x="418" y="75"/>
                    </a:lnTo>
                    <a:lnTo>
                      <a:pt x="128" y="0"/>
                    </a:lnTo>
                    <a:lnTo>
                      <a:pt x="125" y="15"/>
                    </a:lnTo>
                    <a:lnTo>
                      <a:pt x="134" y="30"/>
                    </a:lnTo>
                    <a:lnTo>
                      <a:pt x="129" y="45"/>
                    </a:lnTo>
                    <a:lnTo>
                      <a:pt x="128" y="73"/>
                    </a:lnTo>
                    <a:lnTo>
                      <a:pt x="120" y="93"/>
                    </a:lnTo>
                    <a:lnTo>
                      <a:pt x="116" y="103"/>
                    </a:lnTo>
                    <a:lnTo>
                      <a:pt x="118" y="109"/>
                    </a:lnTo>
                    <a:lnTo>
                      <a:pt x="115" y="111"/>
                    </a:lnTo>
                    <a:lnTo>
                      <a:pt x="115" y="129"/>
                    </a:lnTo>
                    <a:lnTo>
                      <a:pt x="107" y="130"/>
                    </a:lnTo>
                    <a:lnTo>
                      <a:pt x="107" y="134"/>
                    </a:lnTo>
                    <a:lnTo>
                      <a:pt x="101" y="129"/>
                    </a:lnTo>
                    <a:lnTo>
                      <a:pt x="101" y="131"/>
                    </a:lnTo>
                    <a:lnTo>
                      <a:pt x="89" y="142"/>
                    </a:lnTo>
                    <a:lnTo>
                      <a:pt x="86" y="142"/>
                    </a:lnTo>
                    <a:lnTo>
                      <a:pt x="83" y="137"/>
                    </a:lnTo>
                    <a:lnTo>
                      <a:pt x="82" y="140"/>
                    </a:lnTo>
                    <a:lnTo>
                      <a:pt x="80" y="137"/>
                    </a:lnTo>
                    <a:lnTo>
                      <a:pt x="77" y="145"/>
                    </a:lnTo>
                    <a:lnTo>
                      <a:pt x="76" y="143"/>
                    </a:lnTo>
                    <a:lnTo>
                      <a:pt x="77" y="137"/>
                    </a:lnTo>
                    <a:lnTo>
                      <a:pt x="73" y="139"/>
                    </a:lnTo>
                    <a:lnTo>
                      <a:pt x="77" y="134"/>
                    </a:lnTo>
                    <a:lnTo>
                      <a:pt x="71" y="134"/>
                    </a:lnTo>
                    <a:lnTo>
                      <a:pt x="76" y="131"/>
                    </a:lnTo>
                    <a:lnTo>
                      <a:pt x="71" y="130"/>
                    </a:lnTo>
                    <a:lnTo>
                      <a:pt x="73" y="126"/>
                    </a:lnTo>
                    <a:lnTo>
                      <a:pt x="77" y="130"/>
                    </a:lnTo>
                    <a:lnTo>
                      <a:pt x="82" y="124"/>
                    </a:lnTo>
                    <a:lnTo>
                      <a:pt x="89" y="120"/>
                    </a:lnTo>
                    <a:lnTo>
                      <a:pt x="86" y="131"/>
                    </a:lnTo>
                    <a:lnTo>
                      <a:pt x="88" y="134"/>
                    </a:lnTo>
                    <a:lnTo>
                      <a:pt x="91" y="126"/>
                    </a:lnTo>
                    <a:lnTo>
                      <a:pt x="98" y="121"/>
                    </a:lnTo>
                    <a:lnTo>
                      <a:pt x="95" y="129"/>
                    </a:lnTo>
                    <a:lnTo>
                      <a:pt x="98" y="131"/>
                    </a:lnTo>
                    <a:lnTo>
                      <a:pt x="98" y="126"/>
                    </a:lnTo>
                    <a:lnTo>
                      <a:pt x="104" y="123"/>
                    </a:lnTo>
                    <a:lnTo>
                      <a:pt x="107" y="115"/>
                    </a:lnTo>
                    <a:lnTo>
                      <a:pt x="107" y="111"/>
                    </a:lnTo>
                    <a:lnTo>
                      <a:pt x="98" y="111"/>
                    </a:lnTo>
                    <a:lnTo>
                      <a:pt x="101" y="102"/>
                    </a:lnTo>
                    <a:lnTo>
                      <a:pt x="104" y="108"/>
                    </a:lnTo>
                    <a:lnTo>
                      <a:pt x="106" y="96"/>
                    </a:lnTo>
                    <a:lnTo>
                      <a:pt x="115" y="97"/>
                    </a:lnTo>
                    <a:lnTo>
                      <a:pt x="115" y="85"/>
                    </a:lnTo>
                    <a:lnTo>
                      <a:pt x="112" y="81"/>
                    </a:lnTo>
                    <a:lnTo>
                      <a:pt x="112" y="90"/>
                    </a:lnTo>
                    <a:lnTo>
                      <a:pt x="109" y="87"/>
                    </a:lnTo>
                    <a:lnTo>
                      <a:pt x="101" y="93"/>
                    </a:lnTo>
                    <a:lnTo>
                      <a:pt x="98" y="99"/>
                    </a:lnTo>
                    <a:lnTo>
                      <a:pt x="92" y="100"/>
                    </a:lnTo>
                    <a:lnTo>
                      <a:pt x="82" y="106"/>
                    </a:lnTo>
                    <a:lnTo>
                      <a:pt x="74" y="115"/>
                    </a:lnTo>
                    <a:lnTo>
                      <a:pt x="88" y="115"/>
                    </a:lnTo>
                    <a:lnTo>
                      <a:pt x="76" y="118"/>
                    </a:lnTo>
                    <a:lnTo>
                      <a:pt x="71" y="115"/>
                    </a:lnTo>
                    <a:lnTo>
                      <a:pt x="82" y="100"/>
                    </a:lnTo>
                    <a:lnTo>
                      <a:pt x="91" y="96"/>
                    </a:lnTo>
                    <a:lnTo>
                      <a:pt x="100" y="84"/>
                    </a:lnTo>
                    <a:lnTo>
                      <a:pt x="101" y="90"/>
                    </a:lnTo>
                    <a:lnTo>
                      <a:pt x="107" y="85"/>
                    </a:lnTo>
                    <a:lnTo>
                      <a:pt x="112" y="73"/>
                    </a:lnTo>
                    <a:lnTo>
                      <a:pt x="110" y="67"/>
                    </a:lnTo>
                    <a:lnTo>
                      <a:pt x="109" y="72"/>
                    </a:lnTo>
                    <a:lnTo>
                      <a:pt x="106" y="70"/>
                    </a:lnTo>
                    <a:lnTo>
                      <a:pt x="107" y="63"/>
                    </a:lnTo>
                    <a:lnTo>
                      <a:pt x="104" y="63"/>
                    </a:lnTo>
                    <a:lnTo>
                      <a:pt x="104" y="70"/>
                    </a:lnTo>
                    <a:lnTo>
                      <a:pt x="100" y="73"/>
                    </a:lnTo>
                    <a:lnTo>
                      <a:pt x="100" y="64"/>
                    </a:lnTo>
                    <a:lnTo>
                      <a:pt x="97" y="63"/>
                    </a:lnTo>
                    <a:lnTo>
                      <a:pt x="94" y="67"/>
                    </a:lnTo>
                    <a:lnTo>
                      <a:pt x="89" y="57"/>
                    </a:lnTo>
                    <a:lnTo>
                      <a:pt x="80" y="57"/>
                    </a:lnTo>
                    <a:lnTo>
                      <a:pt x="41" y="37"/>
                    </a:lnTo>
                    <a:lnTo>
                      <a:pt x="17" y="14"/>
                    </a:lnTo>
                    <a:lnTo>
                      <a:pt x="9" y="30"/>
                    </a:lnTo>
                    <a:lnTo>
                      <a:pt x="9" y="52"/>
                    </a:lnTo>
                    <a:close/>
                  </a:path>
                </a:pathLst>
              </a:custGeom>
              <a:solidFill>
                <a:srgbClr val="BA7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4" name="Freeform 104"/>
              <p:cNvSpPr>
                <a:spLocks/>
              </p:cNvSpPr>
              <p:nvPr/>
            </p:nvSpPr>
            <p:spPr bwMode="auto">
              <a:xfrm>
                <a:off x="1207" y="983"/>
                <a:ext cx="400" cy="273"/>
              </a:xfrm>
              <a:custGeom>
                <a:avLst/>
                <a:gdLst>
                  <a:gd name="T0" fmla="*/ 11 w 418"/>
                  <a:gd name="T1" fmla="*/ 4 h 305"/>
                  <a:gd name="T2" fmla="*/ 11 w 418"/>
                  <a:gd name="T3" fmla="*/ 4 h 305"/>
                  <a:gd name="T4" fmla="*/ 11 w 418"/>
                  <a:gd name="T5" fmla="*/ 4 h 305"/>
                  <a:gd name="T6" fmla="*/ 9 w 418"/>
                  <a:gd name="T7" fmla="*/ 5 h 305"/>
                  <a:gd name="T8" fmla="*/ 0 w 418"/>
                  <a:gd name="T9" fmla="*/ 6 h 305"/>
                  <a:gd name="T10" fmla="*/ 13 w 418"/>
                  <a:gd name="T11" fmla="*/ 9 h 305"/>
                  <a:gd name="T12" fmla="*/ 32 w 418"/>
                  <a:gd name="T13" fmla="*/ 10 h 305"/>
                  <a:gd name="T14" fmla="*/ 45 w 418"/>
                  <a:gd name="T15" fmla="*/ 10 h 305"/>
                  <a:gd name="T16" fmla="*/ 98 w 418"/>
                  <a:gd name="T17" fmla="*/ 11 h 305"/>
                  <a:gd name="T18" fmla="*/ 112 w 418"/>
                  <a:gd name="T19" fmla="*/ 4 h 305"/>
                  <a:gd name="T20" fmla="*/ 33 w 418"/>
                  <a:gd name="T21" fmla="*/ 4 h 305"/>
                  <a:gd name="T22" fmla="*/ 34 w 418"/>
                  <a:gd name="T23" fmla="*/ 4 h 305"/>
                  <a:gd name="T24" fmla="*/ 32 w 418"/>
                  <a:gd name="T25" fmla="*/ 4 h 305"/>
                  <a:gd name="T26" fmla="*/ 32 w 418"/>
                  <a:gd name="T27" fmla="*/ 4 h 305"/>
                  <a:gd name="T28" fmla="*/ 31 w 418"/>
                  <a:gd name="T29" fmla="*/ 4 h 305"/>
                  <a:gd name="T30" fmla="*/ 29 w 418"/>
                  <a:gd name="T31" fmla="*/ 4 h 305"/>
                  <a:gd name="T32" fmla="*/ 28 w 418"/>
                  <a:gd name="T33" fmla="*/ 4 h 305"/>
                  <a:gd name="T34" fmla="*/ 24 w 418"/>
                  <a:gd name="T35" fmla="*/ 4 h 305"/>
                  <a:gd name="T36" fmla="*/ 23 w 418"/>
                  <a:gd name="T37" fmla="*/ 4 h 305"/>
                  <a:gd name="T38" fmla="*/ 22 w 418"/>
                  <a:gd name="T39" fmla="*/ 4 h 305"/>
                  <a:gd name="T40" fmla="*/ 22 w 418"/>
                  <a:gd name="T41" fmla="*/ 4 h 305"/>
                  <a:gd name="T42" fmla="*/ 22 w 418"/>
                  <a:gd name="T43" fmla="*/ 4 h 305"/>
                  <a:gd name="T44" fmla="*/ 22 w 418"/>
                  <a:gd name="T45" fmla="*/ 4 h 305"/>
                  <a:gd name="T46" fmla="*/ 21 w 418"/>
                  <a:gd name="T47" fmla="*/ 4 h 305"/>
                  <a:gd name="T48" fmla="*/ 23 w 418"/>
                  <a:gd name="T49" fmla="*/ 4 h 305"/>
                  <a:gd name="T50" fmla="*/ 24 w 418"/>
                  <a:gd name="T51" fmla="*/ 4 h 305"/>
                  <a:gd name="T52" fmla="*/ 26 w 418"/>
                  <a:gd name="T53" fmla="*/ 4 h 305"/>
                  <a:gd name="T54" fmla="*/ 27 w 418"/>
                  <a:gd name="T55" fmla="*/ 4 h 305"/>
                  <a:gd name="T56" fmla="*/ 27 w 418"/>
                  <a:gd name="T57" fmla="*/ 4 h 305"/>
                  <a:gd name="T58" fmla="*/ 29 w 418"/>
                  <a:gd name="T59" fmla="*/ 4 h 305"/>
                  <a:gd name="T60" fmla="*/ 27 w 418"/>
                  <a:gd name="T61" fmla="*/ 4 h 305"/>
                  <a:gd name="T62" fmla="*/ 29 w 418"/>
                  <a:gd name="T63" fmla="*/ 4 h 305"/>
                  <a:gd name="T64" fmla="*/ 31 w 418"/>
                  <a:gd name="T65" fmla="*/ 4 h 305"/>
                  <a:gd name="T66" fmla="*/ 30 w 418"/>
                  <a:gd name="T67" fmla="*/ 4 h 305"/>
                  <a:gd name="T68" fmla="*/ 30 w 418"/>
                  <a:gd name="T69" fmla="*/ 4 h 305"/>
                  <a:gd name="T70" fmla="*/ 27 w 418"/>
                  <a:gd name="T71" fmla="*/ 4 h 305"/>
                  <a:gd name="T72" fmla="*/ 23 w 418"/>
                  <a:gd name="T73" fmla="*/ 4 h 305"/>
                  <a:gd name="T74" fmla="*/ 25 w 418"/>
                  <a:gd name="T75" fmla="*/ 4 h 305"/>
                  <a:gd name="T76" fmla="*/ 20 w 418"/>
                  <a:gd name="T77" fmla="*/ 4 h 305"/>
                  <a:gd name="T78" fmla="*/ 26 w 418"/>
                  <a:gd name="T79" fmla="*/ 4 h 305"/>
                  <a:gd name="T80" fmla="*/ 28 w 418"/>
                  <a:gd name="T81" fmla="*/ 4 h 305"/>
                  <a:gd name="T82" fmla="*/ 30 w 418"/>
                  <a:gd name="T83" fmla="*/ 4 h 305"/>
                  <a:gd name="T84" fmla="*/ 30 w 418"/>
                  <a:gd name="T85" fmla="*/ 4 h 305"/>
                  <a:gd name="T86" fmla="*/ 29 w 418"/>
                  <a:gd name="T87" fmla="*/ 4 h 305"/>
                  <a:gd name="T88" fmla="*/ 29 w 418"/>
                  <a:gd name="T89" fmla="*/ 4 h 305"/>
                  <a:gd name="T90" fmla="*/ 28 w 418"/>
                  <a:gd name="T91" fmla="*/ 4 h 305"/>
                  <a:gd name="T92" fmla="*/ 26 w 418"/>
                  <a:gd name="T93" fmla="*/ 4 h 305"/>
                  <a:gd name="T94" fmla="*/ 23 w 418"/>
                  <a:gd name="T95" fmla="*/ 4 h 305"/>
                  <a:gd name="T96" fmla="*/ 11 w 418"/>
                  <a:gd name="T97" fmla="*/ 4 h 305"/>
                  <a:gd name="T98" fmla="*/ 9 w 418"/>
                  <a:gd name="T99" fmla="*/ 4 h 305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418"/>
                  <a:gd name="T151" fmla="*/ 0 h 305"/>
                  <a:gd name="T152" fmla="*/ 418 w 418"/>
                  <a:gd name="T153" fmla="*/ 305 h 305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418" h="305">
                    <a:moveTo>
                      <a:pt x="9" y="52"/>
                    </a:moveTo>
                    <a:lnTo>
                      <a:pt x="16" y="66"/>
                    </a:lnTo>
                    <a:lnTo>
                      <a:pt x="13" y="84"/>
                    </a:lnTo>
                    <a:lnTo>
                      <a:pt x="13" y="100"/>
                    </a:lnTo>
                    <a:lnTo>
                      <a:pt x="11" y="129"/>
                    </a:lnTo>
                    <a:lnTo>
                      <a:pt x="28" y="133"/>
                    </a:lnTo>
                    <a:lnTo>
                      <a:pt x="11" y="134"/>
                    </a:lnTo>
                    <a:lnTo>
                      <a:pt x="9" y="149"/>
                    </a:lnTo>
                    <a:lnTo>
                      <a:pt x="13" y="166"/>
                    </a:lnTo>
                    <a:lnTo>
                      <a:pt x="0" y="179"/>
                    </a:lnTo>
                    <a:lnTo>
                      <a:pt x="29" y="196"/>
                    </a:lnTo>
                    <a:lnTo>
                      <a:pt x="53" y="234"/>
                    </a:lnTo>
                    <a:lnTo>
                      <a:pt x="76" y="266"/>
                    </a:lnTo>
                    <a:lnTo>
                      <a:pt x="118" y="264"/>
                    </a:lnTo>
                    <a:lnTo>
                      <a:pt x="150" y="278"/>
                    </a:lnTo>
                    <a:lnTo>
                      <a:pt x="165" y="275"/>
                    </a:lnTo>
                    <a:lnTo>
                      <a:pt x="261" y="278"/>
                    </a:lnTo>
                    <a:lnTo>
                      <a:pt x="370" y="305"/>
                    </a:lnTo>
                    <a:lnTo>
                      <a:pt x="371" y="270"/>
                    </a:lnTo>
                    <a:lnTo>
                      <a:pt x="418" y="75"/>
                    </a:lnTo>
                    <a:lnTo>
                      <a:pt x="128" y="0"/>
                    </a:lnTo>
                    <a:lnTo>
                      <a:pt x="125" y="15"/>
                    </a:lnTo>
                    <a:lnTo>
                      <a:pt x="134" y="30"/>
                    </a:lnTo>
                    <a:lnTo>
                      <a:pt x="129" y="45"/>
                    </a:lnTo>
                    <a:lnTo>
                      <a:pt x="128" y="73"/>
                    </a:lnTo>
                    <a:lnTo>
                      <a:pt x="120" y="93"/>
                    </a:lnTo>
                    <a:lnTo>
                      <a:pt x="116" y="103"/>
                    </a:lnTo>
                    <a:lnTo>
                      <a:pt x="118" y="109"/>
                    </a:lnTo>
                    <a:lnTo>
                      <a:pt x="115" y="111"/>
                    </a:lnTo>
                    <a:lnTo>
                      <a:pt x="115" y="129"/>
                    </a:lnTo>
                    <a:lnTo>
                      <a:pt x="107" y="130"/>
                    </a:lnTo>
                    <a:lnTo>
                      <a:pt x="107" y="134"/>
                    </a:lnTo>
                    <a:lnTo>
                      <a:pt x="101" y="129"/>
                    </a:lnTo>
                    <a:lnTo>
                      <a:pt x="101" y="131"/>
                    </a:lnTo>
                    <a:lnTo>
                      <a:pt x="89" y="142"/>
                    </a:lnTo>
                    <a:lnTo>
                      <a:pt x="86" y="142"/>
                    </a:lnTo>
                    <a:lnTo>
                      <a:pt x="83" y="137"/>
                    </a:lnTo>
                    <a:lnTo>
                      <a:pt x="82" y="140"/>
                    </a:lnTo>
                    <a:lnTo>
                      <a:pt x="80" y="137"/>
                    </a:lnTo>
                    <a:lnTo>
                      <a:pt x="77" y="145"/>
                    </a:lnTo>
                    <a:lnTo>
                      <a:pt x="76" y="143"/>
                    </a:lnTo>
                    <a:lnTo>
                      <a:pt x="77" y="137"/>
                    </a:lnTo>
                    <a:lnTo>
                      <a:pt x="73" y="139"/>
                    </a:lnTo>
                    <a:lnTo>
                      <a:pt x="77" y="134"/>
                    </a:lnTo>
                    <a:lnTo>
                      <a:pt x="71" y="134"/>
                    </a:lnTo>
                    <a:lnTo>
                      <a:pt x="76" y="131"/>
                    </a:lnTo>
                    <a:lnTo>
                      <a:pt x="71" y="130"/>
                    </a:lnTo>
                    <a:lnTo>
                      <a:pt x="73" y="126"/>
                    </a:lnTo>
                    <a:lnTo>
                      <a:pt x="77" y="130"/>
                    </a:lnTo>
                    <a:lnTo>
                      <a:pt x="82" y="124"/>
                    </a:lnTo>
                    <a:lnTo>
                      <a:pt x="89" y="120"/>
                    </a:lnTo>
                    <a:lnTo>
                      <a:pt x="86" y="131"/>
                    </a:lnTo>
                    <a:lnTo>
                      <a:pt x="88" y="134"/>
                    </a:lnTo>
                    <a:lnTo>
                      <a:pt x="91" y="126"/>
                    </a:lnTo>
                    <a:lnTo>
                      <a:pt x="98" y="121"/>
                    </a:lnTo>
                    <a:lnTo>
                      <a:pt x="95" y="129"/>
                    </a:lnTo>
                    <a:lnTo>
                      <a:pt x="98" y="131"/>
                    </a:lnTo>
                    <a:lnTo>
                      <a:pt x="98" y="126"/>
                    </a:lnTo>
                    <a:lnTo>
                      <a:pt x="104" y="123"/>
                    </a:lnTo>
                    <a:lnTo>
                      <a:pt x="107" y="115"/>
                    </a:lnTo>
                    <a:lnTo>
                      <a:pt x="107" y="111"/>
                    </a:lnTo>
                    <a:lnTo>
                      <a:pt x="98" y="111"/>
                    </a:lnTo>
                    <a:lnTo>
                      <a:pt x="101" y="102"/>
                    </a:lnTo>
                    <a:lnTo>
                      <a:pt x="104" y="108"/>
                    </a:lnTo>
                    <a:lnTo>
                      <a:pt x="106" y="96"/>
                    </a:lnTo>
                    <a:lnTo>
                      <a:pt x="115" y="97"/>
                    </a:lnTo>
                    <a:lnTo>
                      <a:pt x="115" y="85"/>
                    </a:lnTo>
                    <a:lnTo>
                      <a:pt x="112" y="81"/>
                    </a:lnTo>
                    <a:lnTo>
                      <a:pt x="112" y="90"/>
                    </a:lnTo>
                    <a:lnTo>
                      <a:pt x="109" y="87"/>
                    </a:lnTo>
                    <a:lnTo>
                      <a:pt x="101" y="93"/>
                    </a:lnTo>
                    <a:lnTo>
                      <a:pt x="98" y="99"/>
                    </a:lnTo>
                    <a:lnTo>
                      <a:pt x="92" y="100"/>
                    </a:lnTo>
                    <a:lnTo>
                      <a:pt x="82" y="106"/>
                    </a:lnTo>
                    <a:lnTo>
                      <a:pt x="74" y="115"/>
                    </a:lnTo>
                    <a:lnTo>
                      <a:pt x="88" y="115"/>
                    </a:lnTo>
                    <a:lnTo>
                      <a:pt x="76" y="118"/>
                    </a:lnTo>
                    <a:lnTo>
                      <a:pt x="71" y="115"/>
                    </a:lnTo>
                    <a:lnTo>
                      <a:pt x="82" y="100"/>
                    </a:lnTo>
                    <a:lnTo>
                      <a:pt x="91" y="96"/>
                    </a:lnTo>
                    <a:lnTo>
                      <a:pt x="100" y="84"/>
                    </a:lnTo>
                    <a:lnTo>
                      <a:pt x="101" y="90"/>
                    </a:lnTo>
                    <a:lnTo>
                      <a:pt x="107" y="85"/>
                    </a:lnTo>
                    <a:lnTo>
                      <a:pt x="112" y="73"/>
                    </a:lnTo>
                    <a:lnTo>
                      <a:pt x="110" y="67"/>
                    </a:lnTo>
                    <a:lnTo>
                      <a:pt x="109" y="72"/>
                    </a:lnTo>
                    <a:lnTo>
                      <a:pt x="106" y="70"/>
                    </a:lnTo>
                    <a:lnTo>
                      <a:pt x="107" y="63"/>
                    </a:lnTo>
                    <a:lnTo>
                      <a:pt x="104" y="63"/>
                    </a:lnTo>
                    <a:lnTo>
                      <a:pt x="104" y="70"/>
                    </a:lnTo>
                    <a:lnTo>
                      <a:pt x="100" y="73"/>
                    </a:lnTo>
                    <a:lnTo>
                      <a:pt x="100" y="64"/>
                    </a:lnTo>
                    <a:lnTo>
                      <a:pt x="97" y="63"/>
                    </a:lnTo>
                    <a:lnTo>
                      <a:pt x="94" y="67"/>
                    </a:lnTo>
                    <a:lnTo>
                      <a:pt x="89" y="57"/>
                    </a:lnTo>
                    <a:lnTo>
                      <a:pt x="80" y="57"/>
                    </a:lnTo>
                    <a:lnTo>
                      <a:pt x="41" y="37"/>
                    </a:lnTo>
                    <a:lnTo>
                      <a:pt x="17" y="14"/>
                    </a:lnTo>
                    <a:lnTo>
                      <a:pt x="9" y="30"/>
                    </a:lnTo>
                    <a:lnTo>
                      <a:pt x="9" y="52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5" name="Freeform 105"/>
              <p:cNvSpPr>
                <a:spLocks/>
              </p:cNvSpPr>
              <p:nvPr/>
            </p:nvSpPr>
            <p:spPr bwMode="auto">
              <a:xfrm>
                <a:off x="3432" y="1689"/>
                <a:ext cx="267" cy="250"/>
              </a:xfrm>
              <a:custGeom>
                <a:avLst/>
                <a:gdLst>
                  <a:gd name="T0" fmla="*/ 0 w 280"/>
                  <a:gd name="T1" fmla="*/ 8 h 278"/>
                  <a:gd name="T2" fmla="*/ 10 w 280"/>
                  <a:gd name="T3" fmla="*/ 10 h 278"/>
                  <a:gd name="T4" fmla="*/ 10 w 280"/>
                  <a:gd name="T5" fmla="*/ 10 h 278"/>
                  <a:gd name="T6" fmla="*/ 10 w 280"/>
                  <a:gd name="T7" fmla="*/ 11 h 278"/>
                  <a:gd name="T8" fmla="*/ 16 w 280"/>
                  <a:gd name="T9" fmla="*/ 11 h 278"/>
                  <a:gd name="T10" fmla="*/ 22 w 280"/>
                  <a:gd name="T11" fmla="*/ 11 h 278"/>
                  <a:gd name="T12" fmla="*/ 24 w 280"/>
                  <a:gd name="T13" fmla="*/ 11 h 278"/>
                  <a:gd name="T14" fmla="*/ 27 w 280"/>
                  <a:gd name="T15" fmla="*/ 11 h 278"/>
                  <a:gd name="T16" fmla="*/ 28 w 280"/>
                  <a:gd name="T17" fmla="*/ 11 h 278"/>
                  <a:gd name="T18" fmla="*/ 33 w 280"/>
                  <a:gd name="T19" fmla="*/ 11 h 278"/>
                  <a:gd name="T20" fmla="*/ 37 w 280"/>
                  <a:gd name="T21" fmla="*/ 10 h 278"/>
                  <a:gd name="T22" fmla="*/ 35 w 280"/>
                  <a:gd name="T23" fmla="*/ 10 h 278"/>
                  <a:gd name="T24" fmla="*/ 41 w 280"/>
                  <a:gd name="T25" fmla="*/ 7 h 278"/>
                  <a:gd name="T26" fmla="*/ 43 w 280"/>
                  <a:gd name="T27" fmla="*/ 6 h 278"/>
                  <a:gd name="T28" fmla="*/ 47 w 280"/>
                  <a:gd name="T29" fmla="*/ 6 h 278"/>
                  <a:gd name="T30" fmla="*/ 50 w 280"/>
                  <a:gd name="T31" fmla="*/ 5 h 278"/>
                  <a:gd name="T32" fmla="*/ 52 w 280"/>
                  <a:gd name="T33" fmla="*/ 4 h 278"/>
                  <a:gd name="T34" fmla="*/ 57 w 280"/>
                  <a:gd name="T35" fmla="*/ 4 h 278"/>
                  <a:gd name="T36" fmla="*/ 57 w 280"/>
                  <a:gd name="T37" fmla="*/ 4 h 278"/>
                  <a:gd name="T38" fmla="*/ 66 w 280"/>
                  <a:gd name="T39" fmla="*/ 4 h 278"/>
                  <a:gd name="T40" fmla="*/ 68 w 280"/>
                  <a:gd name="T41" fmla="*/ 4 h 278"/>
                  <a:gd name="T42" fmla="*/ 66 w 280"/>
                  <a:gd name="T43" fmla="*/ 4 h 278"/>
                  <a:gd name="T44" fmla="*/ 62 w 280"/>
                  <a:gd name="T45" fmla="*/ 4 h 278"/>
                  <a:gd name="T46" fmla="*/ 57 w 280"/>
                  <a:gd name="T47" fmla="*/ 4 h 278"/>
                  <a:gd name="T48" fmla="*/ 55 w 280"/>
                  <a:gd name="T49" fmla="*/ 4 h 278"/>
                  <a:gd name="T50" fmla="*/ 47 w 280"/>
                  <a:gd name="T51" fmla="*/ 4 h 278"/>
                  <a:gd name="T52" fmla="*/ 43 w 280"/>
                  <a:gd name="T53" fmla="*/ 4 h 278"/>
                  <a:gd name="T54" fmla="*/ 41 w 280"/>
                  <a:gd name="T55" fmla="*/ 4 h 278"/>
                  <a:gd name="T56" fmla="*/ 27 w 280"/>
                  <a:gd name="T57" fmla="*/ 4 h 278"/>
                  <a:gd name="T58" fmla="*/ 24 w 280"/>
                  <a:gd name="T59" fmla="*/ 0 h 278"/>
                  <a:gd name="T60" fmla="*/ 22 w 280"/>
                  <a:gd name="T61" fmla="*/ 4 h 278"/>
                  <a:gd name="T62" fmla="*/ 24 w 280"/>
                  <a:gd name="T63" fmla="*/ 4 h 278"/>
                  <a:gd name="T64" fmla="*/ 22 w 280"/>
                  <a:gd name="T65" fmla="*/ 4 h 278"/>
                  <a:gd name="T66" fmla="*/ 19 w 280"/>
                  <a:gd name="T67" fmla="*/ 4 h 278"/>
                  <a:gd name="T68" fmla="*/ 10 w 280"/>
                  <a:gd name="T69" fmla="*/ 4 h 278"/>
                  <a:gd name="T70" fmla="*/ 10 w 280"/>
                  <a:gd name="T71" fmla="*/ 6 h 278"/>
                  <a:gd name="T72" fmla="*/ 10 w 280"/>
                  <a:gd name="T73" fmla="*/ 5 h 278"/>
                  <a:gd name="T74" fmla="*/ 10 w 280"/>
                  <a:gd name="T75" fmla="*/ 7 h 278"/>
                  <a:gd name="T76" fmla="*/ 0 w 280"/>
                  <a:gd name="T77" fmla="*/ 8 h 278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80"/>
                  <a:gd name="T118" fmla="*/ 0 h 278"/>
                  <a:gd name="T119" fmla="*/ 280 w 280"/>
                  <a:gd name="T120" fmla="*/ 278 h 278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80" h="278">
                    <a:moveTo>
                      <a:pt x="0" y="191"/>
                    </a:moveTo>
                    <a:lnTo>
                      <a:pt x="12" y="230"/>
                    </a:lnTo>
                    <a:lnTo>
                      <a:pt x="24" y="245"/>
                    </a:lnTo>
                    <a:lnTo>
                      <a:pt x="46" y="258"/>
                    </a:lnTo>
                    <a:lnTo>
                      <a:pt x="64" y="278"/>
                    </a:lnTo>
                    <a:lnTo>
                      <a:pt x="86" y="269"/>
                    </a:lnTo>
                    <a:lnTo>
                      <a:pt x="95" y="276"/>
                    </a:lnTo>
                    <a:lnTo>
                      <a:pt x="109" y="269"/>
                    </a:lnTo>
                    <a:lnTo>
                      <a:pt x="116" y="257"/>
                    </a:lnTo>
                    <a:lnTo>
                      <a:pt x="142" y="252"/>
                    </a:lnTo>
                    <a:lnTo>
                      <a:pt x="155" y="236"/>
                    </a:lnTo>
                    <a:lnTo>
                      <a:pt x="147" y="230"/>
                    </a:lnTo>
                    <a:lnTo>
                      <a:pt x="170" y="179"/>
                    </a:lnTo>
                    <a:lnTo>
                      <a:pt x="176" y="152"/>
                    </a:lnTo>
                    <a:lnTo>
                      <a:pt x="197" y="163"/>
                    </a:lnTo>
                    <a:lnTo>
                      <a:pt x="209" y="133"/>
                    </a:lnTo>
                    <a:lnTo>
                      <a:pt x="219" y="131"/>
                    </a:lnTo>
                    <a:lnTo>
                      <a:pt x="236" y="103"/>
                    </a:lnTo>
                    <a:lnTo>
                      <a:pt x="240" y="72"/>
                    </a:lnTo>
                    <a:lnTo>
                      <a:pt x="274" y="91"/>
                    </a:lnTo>
                    <a:lnTo>
                      <a:pt x="280" y="75"/>
                    </a:lnTo>
                    <a:lnTo>
                      <a:pt x="271" y="63"/>
                    </a:lnTo>
                    <a:lnTo>
                      <a:pt x="256" y="55"/>
                    </a:lnTo>
                    <a:lnTo>
                      <a:pt x="239" y="57"/>
                    </a:lnTo>
                    <a:lnTo>
                      <a:pt x="231" y="67"/>
                    </a:lnTo>
                    <a:lnTo>
                      <a:pt x="198" y="78"/>
                    </a:lnTo>
                    <a:lnTo>
                      <a:pt x="176" y="103"/>
                    </a:lnTo>
                    <a:lnTo>
                      <a:pt x="168" y="63"/>
                    </a:lnTo>
                    <a:lnTo>
                      <a:pt x="109" y="73"/>
                    </a:lnTo>
                    <a:lnTo>
                      <a:pt x="97" y="0"/>
                    </a:lnTo>
                    <a:lnTo>
                      <a:pt x="88" y="6"/>
                    </a:lnTo>
                    <a:lnTo>
                      <a:pt x="94" y="20"/>
                    </a:lnTo>
                    <a:lnTo>
                      <a:pt x="86" y="85"/>
                    </a:lnTo>
                    <a:lnTo>
                      <a:pt x="74" y="99"/>
                    </a:lnTo>
                    <a:lnTo>
                      <a:pt x="41" y="122"/>
                    </a:lnTo>
                    <a:lnTo>
                      <a:pt x="36" y="149"/>
                    </a:lnTo>
                    <a:lnTo>
                      <a:pt x="24" y="143"/>
                    </a:lnTo>
                    <a:lnTo>
                      <a:pt x="19" y="175"/>
                    </a:lnTo>
                    <a:lnTo>
                      <a:pt x="0" y="191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6" name="Freeform 106"/>
              <p:cNvSpPr>
                <a:spLocks/>
              </p:cNvSpPr>
              <p:nvPr/>
            </p:nvSpPr>
            <p:spPr bwMode="auto">
              <a:xfrm>
                <a:off x="3432" y="1689"/>
                <a:ext cx="267" cy="250"/>
              </a:xfrm>
              <a:custGeom>
                <a:avLst/>
                <a:gdLst>
                  <a:gd name="T0" fmla="*/ 0 w 280"/>
                  <a:gd name="T1" fmla="*/ 8 h 278"/>
                  <a:gd name="T2" fmla="*/ 10 w 280"/>
                  <a:gd name="T3" fmla="*/ 10 h 278"/>
                  <a:gd name="T4" fmla="*/ 10 w 280"/>
                  <a:gd name="T5" fmla="*/ 10 h 278"/>
                  <a:gd name="T6" fmla="*/ 10 w 280"/>
                  <a:gd name="T7" fmla="*/ 11 h 278"/>
                  <a:gd name="T8" fmla="*/ 16 w 280"/>
                  <a:gd name="T9" fmla="*/ 11 h 278"/>
                  <a:gd name="T10" fmla="*/ 22 w 280"/>
                  <a:gd name="T11" fmla="*/ 11 h 278"/>
                  <a:gd name="T12" fmla="*/ 24 w 280"/>
                  <a:gd name="T13" fmla="*/ 11 h 278"/>
                  <a:gd name="T14" fmla="*/ 27 w 280"/>
                  <a:gd name="T15" fmla="*/ 11 h 278"/>
                  <a:gd name="T16" fmla="*/ 28 w 280"/>
                  <a:gd name="T17" fmla="*/ 11 h 278"/>
                  <a:gd name="T18" fmla="*/ 33 w 280"/>
                  <a:gd name="T19" fmla="*/ 11 h 278"/>
                  <a:gd name="T20" fmla="*/ 37 w 280"/>
                  <a:gd name="T21" fmla="*/ 10 h 278"/>
                  <a:gd name="T22" fmla="*/ 35 w 280"/>
                  <a:gd name="T23" fmla="*/ 10 h 278"/>
                  <a:gd name="T24" fmla="*/ 41 w 280"/>
                  <a:gd name="T25" fmla="*/ 7 h 278"/>
                  <a:gd name="T26" fmla="*/ 43 w 280"/>
                  <a:gd name="T27" fmla="*/ 6 h 278"/>
                  <a:gd name="T28" fmla="*/ 47 w 280"/>
                  <a:gd name="T29" fmla="*/ 6 h 278"/>
                  <a:gd name="T30" fmla="*/ 50 w 280"/>
                  <a:gd name="T31" fmla="*/ 5 h 278"/>
                  <a:gd name="T32" fmla="*/ 52 w 280"/>
                  <a:gd name="T33" fmla="*/ 4 h 278"/>
                  <a:gd name="T34" fmla="*/ 57 w 280"/>
                  <a:gd name="T35" fmla="*/ 4 h 278"/>
                  <a:gd name="T36" fmla="*/ 57 w 280"/>
                  <a:gd name="T37" fmla="*/ 4 h 278"/>
                  <a:gd name="T38" fmla="*/ 66 w 280"/>
                  <a:gd name="T39" fmla="*/ 4 h 278"/>
                  <a:gd name="T40" fmla="*/ 68 w 280"/>
                  <a:gd name="T41" fmla="*/ 4 h 278"/>
                  <a:gd name="T42" fmla="*/ 66 w 280"/>
                  <a:gd name="T43" fmla="*/ 4 h 278"/>
                  <a:gd name="T44" fmla="*/ 62 w 280"/>
                  <a:gd name="T45" fmla="*/ 4 h 278"/>
                  <a:gd name="T46" fmla="*/ 57 w 280"/>
                  <a:gd name="T47" fmla="*/ 4 h 278"/>
                  <a:gd name="T48" fmla="*/ 55 w 280"/>
                  <a:gd name="T49" fmla="*/ 4 h 278"/>
                  <a:gd name="T50" fmla="*/ 47 w 280"/>
                  <a:gd name="T51" fmla="*/ 4 h 278"/>
                  <a:gd name="T52" fmla="*/ 43 w 280"/>
                  <a:gd name="T53" fmla="*/ 4 h 278"/>
                  <a:gd name="T54" fmla="*/ 41 w 280"/>
                  <a:gd name="T55" fmla="*/ 4 h 278"/>
                  <a:gd name="T56" fmla="*/ 27 w 280"/>
                  <a:gd name="T57" fmla="*/ 4 h 278"/>
                  <a:gd name="T58" fmla="*/ 24 w 280"/>
                  <a:gd name="T59" fmla="*/ 0 h 278"/>
                  <a:gd name="T60" fmla="*/ 22 w 280"/>
                  <a:gd name="T61" fmla="*/ 4 h 278"/>
                  <a:gd name="T62" fmla="*/ 24 w 280"/>
                  <a:gd name="T63" fmla="*/ 4 h 278"/>
                  <a:gd name="T64" fmla="*/ 22 w 280"/>
                  <a:gd name="T65" fmla="*/ 4 h 278"/>
                  <a:gd name="T66" fmla="*/ 19 w 280"/>
                  <a:gd name="T67" fmla="*/ 4 h 278"/>
                  <a:gd name="T68" fmla="*/ 10 w 280"/>
                  <a:gd name="T69" fmla="*/ 4 h 278"/>
                  <a:gd name="T70" fmla="*/ 10 w 280"/>
                  <a:gd name="T71" fmla="*/ 6 h 278"/>
                  <a:gd name="T72" fmla="*/ 10 w 280"/>
                  <a:gd name="T73" fmla="*/ 5 h 278"/>
                  <a:gd name="T74" fmla="*/ 10 w 280"/>
                  <a:gd name="T75" fmla="*/ 7 h 278"/>
                  <a:gd name="T76" fmla="*/ 0 w 280"/>
                  <a:gd name="T77" fmla="*/ 8 h 278"/>
                  <a:gd name="T78" fmla="*/ 0 w 280"/>
                  <a:gd name="T79" fmla="*/ 8 h 278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280"/>
                  <a:gd name="T121" fmla="*/ 0 h 278"/>
                  <a:gd name="T122" fmla="*/ 280 w 280"/>
                  <a:gd name="T123" fmla="*/ 278 h 278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280" h="278">
                    <a:moveTo>
                      <a:pt x="0" y="191"/>
                    </a:moveTo>
                    <a:lnTo>
                      <a:pt x="12" y="230"/>
                    </a:lnTo>
                    <a:lnTo>
                      <a:pt x="24" y="245"/>
                    </a:lnTo>
                    <a:lnTo>
                      <a:pt x="46" y="258"/>
                    </a:lnTo>
                    <a:lnTo>
                      <a:pt x="64" y="278"/>
                    </a:lnTo>
                    <a:lnTo>
                      <a:pt x="86" y="269"/>
                    </a:lnTo>
                    <a:lnTo>
                      <a:pt x="95" y="276"/>
                    </a:lnTo>
                    <a:lnTo>
                      <a:pt x="109" y="269"/>
                    </a:lnTo>
                    <a:lnTo>
                      <a:pt x="116" y="257"/>
                    </a:lnTo>
                    <a:lnTo>
                      <a:pt x="142" y="252"/>
                    </a:lnTo>
                    <a:lnTo>
                      <a:pt x="155" y="236"/>
                    </a:lnTo>
                    <a:lnTo>
                      <a:pt x="147" y="230"/>
                    </a:lnTo>
                    <a:lnTo>
                      <a:pt x="170" y="179"/>
                    </a:lnTo>
                    <a:lnTo>
                      <a:pt x="176" y="152"/>
                    </a:lnTo>
                    <a:lnTo>
                      <a:pt x="197" y="163"/>
                    </a:lnTo>
                    <a:lnTo>
                      <a:pt x="209" y="133"/>
                    </a:lnTo>
                    <a:lnTo>
                      <a:pt x="219" y="131"/>
                    </a:lnTo>
                    <a:lnTo>
                      <a:pt x="236" y="103"/>
                    </a:lnTo>
                    <a:lnTo>
                      <a:pt x="240" y="72"/>
                    </a:lnTo>
                    <a:lnTo>
                      <a:pt x="274" y="91"/>
                    </a:lnTo>
                    <a:lnTo>
                      <a:pt x="280" y="75"/>
                    </a:lnTo>
                    <a:lnTo>
                      <a:pt x="271" y="63"/>
                    </a:lnTo>
                    <a:lnTo>
                      <a:pt x="256" y="55"/>
                    </a:lnTo>
                    <a:lnTo>
                      <a:pt x="239" y="57"/>
                    </a:lnTo>
                    <a:lnTo>
                      <a:pt x="231" y="67"/>
                    </a:lnTo>
                    <a:lnTo>
                      <a:pt x="198" y="78"/>
                    </a:lnTo>
                    <a:lnTo>
                      <a:pt x="176" y="103"/>
                    </a:lnTo>
                    <a:lnTo>
                      <a:pt x="168" y="63"/>
                    </a:lnTo>
                    <a:lnTo>
                      <a:pt x="109" y="73"/>
                    </a:lnTo>
                    <a:lnTo>
                      <a:pt x="97" y="0"/>
                    </a:lnTo>
                    <a:lnTo>
                      <a:pt x="88" y="6"/>
                    </a:lnTo>
                    <a:lnTo>
                      <a:pt x="94" y="20"/>
                    </a:lnTo>
                    <a:lnTo>
                      <a:pt x="86" y="85"/>
                    </a:lnTo>
                    <a:lnTo>
                      <a:pt x="74" y="99"/>
                    </a:lnTo>
                    <a:lnTo>
                      <a:pt x="41" y="122"/>
                    </a:lnTo>
                    <a:lnTo>
                      <a:pt x="36" y="149"/>
                    </a:lnTo>
                    <a:lnTo>
                      <a:pt x="24" y="143"/>
                    </a:lnTo>
                    <a:lnTo>
                      <a:pt x="19" y="175"/>
                    </a:lnTo>
                    <a:lnTo>
                      <a:pt x="0" y="191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7" name="Freeform 107"/>
              <p:cNvSpPr>
                <a:spLocks/>
              </p:cNvSpPr>
              <p:nvPr/>
            </p:nvSpPr>
            <p:spPr bwMode="auto">
              <a:xfrm>
                <a:off x="2814" y="1303"/>
                <a:ext cx="315" cy="311"/>
              </a:xfrm>
              <a:custGeom>
                <a:avLst/>
                <a:gdLst>
                  <a:gd name="T0" fmla="*/ 0 w 330"/>
                  <a:gd name="T1" fmla="*/ 4 h 349"/>
                  <a:gd name="T2" fmla="*/ 9 w 330"/>
                  <a:gd name="T3" fmla="*/ 4 h 349"/>
                  <a:gd name="T4" fmla="*/ 8 w 330"/>
                  <a:gd name="T5" fmla="*/ 5 h 349"/>
                  <a:gd name="T6" fmla="*/ 10 w 330"/>
                  <a:gd name="T7" fmla="*/ 6 h 349"/>
                  <a:gd name="T8" fmla="*/ 16 w 330"/>
                  <a:gd name="T9" fmla="*/ 7 h 349"/>
                  <a:gd name="T10" fmla="*/ 23 w 330"/>
                  <a:gd name="T11" fmla="*/ 7 h 349"/>
                  <a:gd name="T12" fmla="*/ 25 w 330"/>
                  <a:gd name="T13" fmla="*/ 8 h 349"/>
                  <a:gd name="T14" fmla="*/ 27 w 330"/>
                  <a:gd name="T15" fmla="*/ 9 h 349"/>
                  <a:gd name="T16" fmla="*/ 27 w 330"/>
                  <a:gd name="T17" fmla="*/ 10 h 349"/>
                  <a:gd name="T18" fmla="*/ 33 w 330"/>
                  <a:gd name="T19" fmla="*/ 11 h 349"/>
                  <a:gd name="T20" fmla="*/ 74 w 330"/>
                  <a:gd name="T21" fmla="*/ 11 h 349"/>
                  <a:gd name="T22" fmla="*/ 72 w 330"/>
                  <a:gd name="T23" fmla="*/ 9 h 349"/>
                  <a:gd name="T24" fmla="*/ 74 w 330"/>
                  <a:gd name="T25" fmla="*/ 7 h 349"/>
                  <a:gd name="T26" fmla="*/ 74 w 330"/>
                  <a:gd name="T27" fmla="*/ 6 h 349"/>
                  <a:gd name="T28" fmla="*/ 74 w 330"/>
                  <a:gd name="T29" fmla="*/ 5 h 349"/>
                  <a:gd name="T30" fmla="*/ 81 w 330"/>
                  <a:gd name="T31" fmla="*/ 4 h 349"/>
                  <a:gd name="T32" fmla="*/ 82 w 330"/>
                  <a:gd name="T33" fmla="*/ 4 h 349"/>
                  <a:gd name="T34" fmla="*/ 80 w 330"/>
                  <a:gd name="T35" fmla="*/ 4 h 349"/>
                  <a:gd name="T36" fmla="*/ 78 w 330"/>
                  <a:gd name="T37" fmla="*/ 4 h 349"/>
                  <a:gd name="T38" fmla="*/ 76 w 330"/>
                  <a:gd name="T39" fmla="*/ 4 h 349"/>
                  <a:gd name="T40" fmla="*/ 74 w 330"/>
                  <a:gd name="T41" fmla="*/ 4 h 349"/>
                  <a:gd name="T42" fmla="*/ 71 w 330"/>
                  <a:gd name="T43" fmla="*/ 4 h 349"/>
                  <a:gd name="T44" fmla="*/ 68 w 330"/>
                  <a:gd name="T45" fmla="*/ 5 h 349"/>
                  <a:gd name="T46" fmla="*/ 68 w 330"/>
                  <a:gd name="T47" fmla="*/ 4 h 349"/>
                  <a:gd name="T48" fmla="*/ 71 w 330"/>
                  <a:gd name="T49" fmla="*/ 4 h 349"/>
                  <a:gd name="T50" fmla="*/ 74 w 330"/>
                  <a:gd name="T51" fmla="*/ 4 h 349"/>
                  <a:gd name="T52" fmla="*/ 74 w 330"/>
                  <a:gd name="T53" fmla="*/ 4 h 349"/>
                  <a:gd name="T54" fmla="*/ 68 w 330"/>
                  <a:gd name="T55" fmla="*/ 4 h 349"/>
                  <a:gd name="T56" fmla="*/ 65 w 330"/>
                  <a:gd name="T57" fmla="*/ 4 h 349"/>
                  <a:gd name="T58" fmla="*/ 65 w 330"/>
                  <a:gd name="T59" fmla="*/ 4 h 349"/>
                  <a:gd name="T60" fmla="*/ 56 w 330"/>
                  <a:gd name="T61" fmla="*/ 4 h 349"/>
                  <a:gd name="T62" fmla="*/ 40 w 330"/>
                  <a:gd name="T63" fmla="*/ 4 h 349"/>
                  <a:gd name="T64" fmla="*/ 32 w 330"/>
                  <a:gd name="T65" fmla="*/ 4 h 349"/>
                  <a:gd name="T66" fmla="*/ 30 w 330"/>
                  <a:gd name="T67" fmla="*/ 4 h 349"/>
                  <a:gd name="T68" fmla="*/ 28 w 330"/>
                  <a:gd name="T69" fmla="*/ 4 h 349"/>
                  <a:gd name="T70" fmla="*/ 27 w 330"/>
                  <a:gd name="T71" fmla="*/ 4 h 349"/>
                  <a:gd name="T72" fmla="*/ 28 w 330"/>
                  <a:gd name="T73" fmla="*/ 4 h 349"/>
                  <a:gd name="T74" fmla="*/ 28 w 330"/>
                  <a:gd name="T75" fmla="*/ 4 h 349"/>
                  <a:gd name="T76" fmla="*/ 29 w 330"/>
                  <a:gd name="T77" fmla="*/ 4 h 349"/>
                  <a:gd name="T78" fmla="*/ 29 w 330"/>
                  <a:gd name="T79" fmla="*/ 3 h 349"/>
                  <a:gd name="T80" fmla="*/ 28 w 330"/>
                  <a:gd name="T81" fmla="*/ 0 h 349"/>
                  <a:gd name="T82" fmla="*/ 18 w 330"/>
                  <a:gd name="T83" fmla="*/ 4 h 349"/>
                  <a:gd name="T84" fmla="*/ 14 w 330"/>
                  <a:gd name="T85" fmla="*/ 4 h 349"/>
                  <a:gd name="T86" fmla="*/ 12 w 330"/>
                  <a:gd name="T87" fmla="*/ 4 h 349"/>
                  <a:gd name="T88" fmla="*/ 10 w 330"/>
                  <a:gd name="T89" fmla="*/ 4 h 349"/>
                  <a:gd name="T90" fmla="*/ 10 w 330"/>
                  <a:gd name="T91" fmla="*/ 4 h 349"/>
                  <a:gd name="T92" fmla="*/ 10 w 330"/>
                  <a:gd name="T93" fmla="*/ 4 h 349"/>
                  <a:gd name="T94" fmla="*/ 10 w 330"/>
                  <a:gd name="T95" fmla="*/ 4 h 349"/>
                  <a:gd name="T96" fmla="*/ 10 w 330"/>
                  <a:gd name="T97" fmla="*/ 4 h 349"/>
                  <a:gd name="T98" fmla="*/ 0 w 330"/>
                  <a:gd name="T99" fmla="*/ 4 h 349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330"/>
                  <a:gd name="T151" fmla="*/ 0 h 349"/>
                  <a:gd name="T152" fmla="*/ 330 w 330"/>
                  <a:gd name="T153" fmla="*/ 349 h 349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330" h="349">
                    <a:moveTo>
                      <a:pt x="0" y="106"/>
                    </a:moveTo>
                    <a:lnTo>
                      <a:pt x="9" y="134"/>
                    </a:lnTo>
                    <a:lnTo>
                      <a:pt x="8" y="176"/>
                    </a:lnTo>
                    <a:lnTo>
                      <a:pt x="48" y="201"/>
                    </a:lnTo>
                    <a:lnTo>
                      <a:pt x="63" y="219"/>
                    </a:lnTo>
                    <a:lnTo>
                      <a:pt x="87" y="234"/>
                    </a:lnTo>
                    <a:lnTo>
                      <a:pt x="94" y="245"/>
                    </a:lnTo>
                    <a:lnTo>
                      <a:pt x="102" y="273"/>
                    </a:lnTo>
                    <a:lnTo>
                      <a:pt x="106" y="312"/>
                    </a:lnTo>
                    <a:lnTo>
                      <a:pt x="136" y="349"/>
                    </a:lnTo>
                    <a:lnTo>
                      <a:pt x="302" y="339"/>
                    </a:lnTo>
                    <a:lnTo>
                      <a:pt x="293" y="285"/>
                    </a:lnTo>
                    <a:lnTo>
                      <a:pt x="299" y="228"/>
                    </a:lnTo>
                    <a:lnTo>
                      <a:pt x="306" y="203"/>
                    </a:lnTo>
                    <a:lnTo>
                      <a:pt x="306" y="180"/>
                    </a:lnTo>
                    <a:lnTo>
                      <a:pt x="327" y="130"/>
                    </a:lnTo>
                    <a:lnTo>
                      <a:pt x="330" y="118"/>
                    </a:lnTo>
                    <a:lnTo>
                      <a:pt x="324" y="115"/>
                    </a:lnTo>
                    <a:lnTo>
                      <a:pt x="317" y="125"/>
                    </a:lnTo>
                    <a:lnTo>
                      <a:pt x="309" y="152"/>
                    </a:lnTo>
                    <a:lnTo>
                      <a:pt x="296" y="154"/>
                    </a:lnTo>
                    <a:lnTo>
                      <a:pt x="290" y="168"/>
                    </a:lnTo>
                    <a:lnTo>
                      <a:pt x="276" y="180"/>
                    </a:lnTo>
                    <a:lnTo>
                      <a:pt x="278" y="164"/>
                    </a:lnTo>
                    <a:lnTo>
                      <a:pt x="285" y="146"/>
                    </a:lnTo>
                    <a:lnTo>
                      <a:pt x="296" y="139"/>
                    </a:lnTo>
                    <a:lnTo>
                      <a:pt x="297" y="134"/>
                    </a:lnTo>
                    <a:lnTo>
                      <a:pt x="278" y="85"/>
                    </a:lnTo>
                    <a:lnTo>
                      <a:pt x="266" y="80"/>
                    </a:lnTo>
                    <a:lnTo>
                      <a:pt x="261" y="70"/>
                    </a:lnTo>
                    <a:lnTo>
                      <a:pt x="230" y="66"/>
                    </a:lnTo>
                    <a:lnTo>
                      <a:pt x="161" y="48"/>
                    </a:lnTo>
                    <a:lnTo>
                      <a:pt x="133" y="30"/>
                    </a:lnTo>
                    <a:lnTo>
                      <a:pt x="118" y="21"/>
                    </a:lnTo>
                    <a:lnTo>
                      <a:pt x="109" y="30"/>
                    </a:lnTo>
                    <a:lnTo>
                      <a:pt x="105" y="27"/>
                    </a:lnTo>
                    <a:lnTo>
                      <a:pt x="109" y="21"/>
                    </a:lnTo>
                    <a:lnTo>
                      <a:pt x="111" y="12"/>
                    </a:lnTo>
                    <a:lnTo>
                      <a:pt x="114" y="10"/>
                    </a:lnTo>
                    <a:lnTo>
                      <a:pt x="114" y="3"/>
                    </a:lnTo>
                    <a:lnTo>
                      <a:pt x="109" y="0"/>
                    </a:lnTo>
                    <a:lnTo>
                      <a:pt x="70" y="18"/>
                    </a:lnTo>
                    <a:lnTo>
                      <a:pt x="57" y="22"/>
                    </a:lnTo>
                    <a:lnTo>
                      <a:pt x="51" y="24"/>
                    </a:lnTo>
                    <a:lnTo>
                      <a:pt x="42" y="19"/>
                    </a:lnTo>
                    <a:lnTo>
                      <a:pt x="39" y="22"/>
                    </a:lnTo>
                    <a:lnTo>
                      <a:pt x="39" y="19"/>
                    </a:lnTo>
                    <a:lnTo>
                      <a:pt x="30" y="27"/>
                    </a:lnTo>
                    <a:lnTo>
                      <a:pt x="33" y="66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BA7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8" name="Freeform 108"/>
              <p:cNvSpPr>
                <a:spLocks/>
              </p:cNvSpPr>
              <p:nvPr/>
            </p:nvSpPr>
            <p:spPr bwMode="auto">
              <a:xfrm>
                <a:off x="2814" y="1303"/>
                <a:ext cx="315" cy="311"/>
              </a:xfrm>
              <a:custGeom>
                <a:avLst/>
                <a:gdLst>
                  <a:gd name="T0" fmla="*/ 0 w 330"/>
                  <a:gd name="T1" fmla="*/ 4 h 349"/>
                  <a:gd name="T2" fmla="*/ 9 w 330"/>
                  <a:gd name="T3" fmla="*/ 4 h 349"/>
                  <a:gd name="T4" fmla="*/ 8 w 330"/>
                  <a:gd name="T5" fmla="*/ 5 h 349"/>
                  <a:gd name="T6" fmla="*/ 10 w 330"/>
                  <a:gd name="T7" fmla="*/ 6 h 349"/>
                  <a:gd name="T8" fmla="*/ 16 w 330"/>
                  <a:gd name="T9" fmla="*/ 7 h 349"/>
                  <a:gd name="T10" fmla="*/ 23 w 330"/>
                  <a:gd name="T11" fmla="*/ 7 h 349"/>
                  <a:gd name="T12" fmla="*/ 25 w 330"/>
                  <a:gd name="T13" fmla="*/ 8 h 349"/>
                  <a:gd name="T14" fmla="*/ 27 w 330"/>
                  <a:gd name="T15" fmla="*/ 9 h 349"/>
                  <a:gd name="T16" fmla="*/ 27 w 330"/>
                  <a:gd name="T17" fmla="*/ 10 h 349"/>
                  <a:gd name="T18" fmla="*/ 33 w 330"/>
                  <a:gd name="T19" fmla="*/ 11 h 349"/>
                  <a:gd name="T20" fmla="*/ 74 w 330"/>
                  <a:gd name="T21" fmla="*/ 11 h 349"/>
                  <a:gd name="T22" fmla="*/ 72 w 330"/>
                  <a:gd name="T23" fmla="*/ 9 h 349"/>
                  <a:gd name="T24" fmla="*/ 74 w 330"/>
                  <a:gd name="T25" fmla="*/ 7 h 349"/>
                  <a:gd name="T26" fmla="*/ 74 w 330"/>
                  <a:gd name="T27" fmla="*/ 6 h 349"/>
                  <a:gd name="T28" fmla="*/ 74 w 330"/>
                  <a:gd name="T29" fmla="*/ 5 h 349"/>
                  <a:gd name="T30" fmla="*/ 81 w 330"/>
                  <a:gd name="T31" fmla="*/ 4 h 349"/>
                  <a:gd name="T32" fmla="*/ 82 w 330"/>
                  <a:gd name="T33" fmla="*/ 4 h 349"/>
                  <a:gd name="T34" fmla="*/ 80 w 330"/>
                  <a:gd name="T35" fmla="*/ 4 h 349"/>
                  <a:gd name="T36" fmla="*/ 78 w 330"/>
                  <a:gd name="T37" fmla="*/ 4 h 349"/>
                  <a:gd name="T38" fmla="*/ 76 w 330"/>
                  <a:gd name="T39" fmla="*/ 4 h 349"/>
                  <a:gd name="T40" fmla="*/ 74 w 330"/>
                  <a:gd name="T41" fmla="*/ 4 h 349"/>
                  <a:gd name="T42" fmla="*/ 71 w 330"/>
                  <a:gd name="T43" fmla="*/ 4 h 349"/>
                  <a:gd name="T44" fmla="*/ 68 w 330"/>
                  <a:gd name="T45" fmla="*/ 5 h 349"/>
                  <a:gd name="T46" fmla="*/ 68 w 330"/>
                  <a:gd name="T47" fmla="*/ 4 h 349"/>
                  <a:gd name="T48" fmla="*/ 71 w 330"/>
                  <a:gd name="T49" fmla="*/ 4 h 349"/>
                  <a:gd name="T50" fmla="*/ 74 w 330"/>
                  <a:gd name="T51" fmla="*/ 4 h 349"/>
                  <a:gd name="T52" fmla="*/ 74 w 330"/>
                  <a:gd name="T53" fmla="*/ 4 h 349"/>
                  <a:gd name="T54" fmla="*/ 68 w 330"/>
                  <a:gd name="T55" fmla="*/ 4 h 349"/>
                  <a:gd name="T56" fmla="*/ 65 w 330"/>
                  <a:gd name="T57" fmla="*/ 4 h 349"/>
                  <a:gd name="T58" fmla="*/ 65 w 330"/>
                  <a:gd name="T59" fmla="*/ 4 h 349"/>
                  <a:gd name="T60" fmla="*/ 56 w 330"/>
                  <a:gd name="T61" fmla="*/ 4 h 349"/>
                  <a:gd name="T62" fmla="*/ 40 w 330"/>
                  <a:gd name="T63" fmla="*/ 4 h 349"/>
                  <a:gd name="T64" fmla="*/ 32 w 330"/>
                  <a:gd name="T65" fmla="*/ 4 h 349"/>
                  <a:gd name="T66" fmla="*/ 30 w 330"/>
                  <a:gd name="T67" fmla="*/ 4 h 349"/>
                  <a:gd name="T68" fmla="*/ 28 w 330"/>
                  <a:gd name="T69" fmla="*/ 4 h 349"/>
                  <a:gd name="T70" fmla="*/ 27 w 330"/>
                  <a:gd name="T71" fmla="*/ 4 h 349"/>
                  <a:gd name="T72" fmla="*/ 28 w 330"/>
                  <a:gd name="T73" fmla="*/ 4 h 349"/>
                  <a:gd name="T74" fmla="*/ 28 w 330"/>
                  <a:gd name="T75" fmla="*/ 4 h 349"/>
                  <a:gd name="T76" fmla="*/ 29 w 330"/>
                  <a:gd name="T77" fmla="*/ 4 h 349"/>
                  <a:gd name="T78" fmla="*/ 29 w 330"/>
                  <a:gd name="T79" fmla="*/ 3 h 349"/>
                  <a:gd name="T80" fmla="*/ 28 w 330"/>
                  <a:gd name="T81" fmla="*/ 0 h 349"/>
                  <a:gd name="T82" fmla="*/ 18 w 330"/>
                  <a:gd name="T83" fmla="*/ 4 h 349"/>
                  <a:gd name="T84" fmla="*/ 14 w 330"/>
                  <a:gd name="T85" fmla="*/ 4 h 349"/>
                  <a:gd name="T86" fmla="*/ 12 w 330"/>
                  <a:gd name="T87" fmla="*/ 4 h 349"/>
                  <a:gd name="T88" fmla="*/ 10 w 330"/>
                  <a:gd name="T89" fmla="*/ 4 h 349"/>
                  <a:gd name="T90" fmla="*/ 10 w 330"/>
                  <a:gd name="T91" fmla="*/ 4 h 349"/>
                  <a:gd name="T92" fmla="*/ 10 w 330"/>
                  <a:gd name="T93" fmla="*/ 4 h 349"/>
                  <a:gd name="T94" fmla="*/ 10 w 330"/>
                  <a:gd name="T95" fmla="*/ 4 h 349"/>
                  <a:gd name="T96" fmla="*/ 10 w 330"/>
                  <a:gd name="T97" fmla="*/ 4 h 349"/>
                  <a:gd name="T98" fmla="*/ 0 w 330"/>
                  <a:gd name="T99" fmla="*/ 4 h 349"/>
                  <a:gd name="T100" fmla="*/ 0 w 330"/>
                  <a:gd name="T101" fmla="*/ 4 h 349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330"/>
                  <a:gd name="T154" fmla="*/ 0 h 349"/>
                  <a:gd name="T155" fmla="*/ 330 w 330"/>
                  <a:gd name="T156" fmla="*/ 349 h 349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330" h="349">
                    <a:moveTo>
                      <a:pt x="0" y="106"/>
                    </a:moveTo>
                    <a:lnTo>
                      <a:pt x="9" y="134"/>
                    </a:lnTo>
                    <a:lnTo>
                      <a:pt x="8" y="176"/>
                    </a:lnTo>
                    <a:lnTo>
                      <a:pt x="48" y="201"/>
                    </a:lnTo>
                    <a:lnTo>
                      <a:pt x="63" y="219"/>
                    </a:lnTo>
                    <a:lnTo>
                      <a:pt x="87" y="234"/>
                    </a:lnTo>
                    <a:lnTo>
                      <a:pt x="94" y="245"/>
                    </a:lnTo>
                    <a:lnTo>
                      <a:pt x="102" y="273"/>
                    </a:lnTo>
                    <a:lnTo>
                      <a:pt x="106" y="312"/>
                    </a:lnTo>
                    <a:lnTo>
                      <a:pt x="136" y="349"/>
                    </a:lnTo>
                    <a:lnTo>
                      <a:pt x="302" y="339"/>
                    </a:lnTo>
                    <a:lnTo>
                      <a:pt x="293" y="285"/>
                    </a:lnTo>
                    <a:lnTo>
                      <a:pt x="299" y="228"/>
                    </a:lnTo>
                    <a:lnTo>
                      <a:pt x="306" y="203"/>
                    </a:lnTo>
                    <a:lnTo>
                      <a:pt x="306" y="180"/>
                    </a:lnTo>
                    <a:lnTo>
                      <a:pt x="327" y="130"/>
                    </a:lnTo>
                    <a:lnTo>
                      <a:pt x="330" y="118"/>
                    </a:lnTo>
                    <a:lnTo>
                      <a:pt x="324" y="115"/>
                    </a:lnTo>
                    <a:lnTo>
                      <a:pt x="317" y="125"/>
                    </a:lnTo>
                    <a:lnTo>
                      <a:pt x="309" y="152"/>
                    </a:lnTo>
                    <a:lnTo>
                      <a:pt x="296" y="154"/>
                    </a:lnTo>
                    <a:lnTo>
                      <a:pt x="290" y="168"/>
                    </a:lnTo>
                    <a:lnTo>
                      <a:pt x="276" y="180"/>
                    </a:lnTo>
                    <a:lnTo>
                      <a:pt x="278" y="164"/>
                    </a:lnTo>
                    <a:lnTo>
                      <a:pt x="285" y="146"/>
                    </a:lnTo>
                    <a:lnTo>
                      <a:pt x="296" y="139"/>
                    </a:lnTo>
                    <a:lnTo>
                      <a:pt x="297" y="134"/>
                    </a:lnTo>
                    <a:lnTo>
                      <a:pt x="278" y="85"/>
                    </a:lnTo>
                    <a:lnTo>
                      <a:pt x="266" y="80"/>
                    </a:lnTo>
                    <a:lnTo>
                      <a:pt x="261" y="70"/>
                    </a:lnTo>
                    <a:lnTo>
                      <a:pt x="230" y="66"/>
                    </a:lnTo>
                    <a:lnTo>
                      <a:pt x="161" y="48"/>
                    </a:lnTo>
                    <a:lnTo>
                      <a:pt x="133" y="30"/>
                    </a:lnTo>
                    <a:lnTo>
                      <a:pt x="118" y="21"/>
                    </a:lnTo>
                    <a:lnTo>
                      <a:pt x="109" y="30"/>
                    </a:lnTo>
                    <a:lnTo>
                      <a:pt x="105" y="27"/>
                    </a:lnTo>
                    <a:lnTo>
                      <a:pt x="109" y="21"/>
                    </a:lnTo>
                    <a:lnTo>
                      <a:pt x="111" y="12"/>
                    </a:lnTo>
                    <a:lnTo>
                      <a:pt x="114" y="10"/>
                    </a:lnTo>
                    <a:lnTo>
                      <a:pt x="114" y="3"/>
                    </a:lnTo>
                    <a:lnTo>
                      <a:pt x="109" y="0"/>
                    </a:lnTo>
                    <a:lnTo>
                      <a:pt x="70" y="18"/>
                    </a:lnTo>
                    <a:lnTo>
                      <a:pt x="57" y="22"/>
                    </a:lnTo>
                    <a:lnTo>
                      <a:pt x="51" y="24"/>
                    </a:lnTo>
                    <a:lnTo>
                      <a:pt x="42" y="19"/>
                    </a:lnTo>
                    <a:lnTo>
                      <a:pt x="39" y="22"/>
                    </a:lnTo>
                    <a:lnTo>
                      <a:pt x="39" y="19"/>
                    </a:lnTo>
                    <a:lnTo>
                      <a:pt x="30" y="27"/>
                    </a:lnTo>
                    <a:lnTo>
                      <a:pt x="33" y="66"/>
                    </a:lnTo>
                    <a:lnTo>
                      <a:pt x="0" y="106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9" name="Freeform 109"/>
              <p:cNvSpPr>
                <a:spLocks/>
              </p:cNvSpPr>
              <p:nvPr/>
            </p:nvSpPr>
            <p:spPr bwMode="auto">
              <a:xfrm>
                <a:off x="1870" y="1678"/>
                <a:ext cx="436" cy="321"/>
              </a:xfrm>
              <a:custGeom>
                <a:avLst/>
                <a:gdLst>
                  <a:gd name="T0" fmla="*/ 107 w 457"/>
                  <a:gd name="T1" fmla="*/ 13 h 359"/>
                  <a:gd name="T2" fmla="*/ 83 w 457"/>
                  <a:gd name="T3" fmla="*/ 12 h 359"/>
                  <a:gd name="T4" fmla="*/ 66 w 457"/>
                  <a:gd name="T5" fmla="*/ 12 h 359"/>
                  <a:gd name="T6" fmla="*/ 55 w 457"/>
                  <a:gd name="T7" fmla="*/ 12 h 359"/>
                  <a:gd name="T8" fmla="*/ 44 w 457"/>
                  <a:gd name="T9" fmla="*/ 12 h 359"/>
                  <a:gd name="T10" fmla="*/ 40 w 457"/>
                  <a:gd name="T11" fmla="*/ 12 h 359"/>
                  <a:gd name="T12" fmla="*/ 25 w 457"/>
                  <a:gd name="T13" fmla="*/ 12 h 359"/>
                  <a:gd name="T14" fmla="*/ 20 w 457"/>
                  <a:gd name="T15" fmla="*/ 12 h 359"/>
                  <a:gd name="T16" fmla="*/ 13 w 457"/>
                  <a:gd name="T17" fmla="*/ 11 h 359"/>
                  <a:gd name="T18" fmla="*/ 10 w 457"/>
                  <a:gd name="T19" fmla="*/ 11 h 359"/>
                  <a:gd name="T20" fmla="*/ 0 w 457"/>
                  <a:gd name="T21" fmla="*/ 11 h 359"/>
                  <a:gd name="T22" fmla="*/ 10 w 457"/>
                  <a:gd name="T23" fmla="*/ 0 h 359"/>
                  <a:gd name="T24" fmla="*/ 112 w 457"/>
                  <a:gd name="T25" fmla="*/ 4 h 359"/>
                  <a:gd name="T26" fmla="*/ 107 w 457"/>
                  <a:gd name="T27" fmla="*/ 13 h 35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57"/>
                  <a:gd name="T43" fmla="*/ 0 h 359"/>
                  <a:gd name="T44" fmla="*/ 457 w 457"/>
                  <a:gd name="T45" fmla="*/ 359 h 359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57" h="359">
                    <a:moveTo>
                      <a:pt x="434" y="359"/>
                    </a:moveTo>
                    <a:lnTo>
                      <a:pt x="340" y="353"/>
                    </a:lnTo>
                    <a:lnTo>
                      <a:pt x="269" y="344"/>
                    </a:lnTo>
                    <a:lnTo>
                      <a:pt x="225" y="340"/>
                    </a:lnTo>
                    <a:lnTo>
                      <a:pt x="177" y="337"/>
                    </a:lnTo>
                    <a:lnTo>
                      <a:pt x="160" y="334"/>
                    </a:lnTo>
                    <a:lnTo>
                      <a:pt x="95" y="324"/>
                    </a:lnTo>
                    <a:lnTo>
                      <a:pt x="76" y="322"/>
                    </a:lnTo>
                    <a:lnTo>
                      <a:pt x="55" y="319"/>
                    </a:lnTo>
                    <a:lnTo>
                      <a:pt x="34" y="315"/>
                    </a:lnTo>
                    <a:lnTo>
                      <a:pt x="0" y="313"/>
                    </a:lnTo>
                    <a:lnTo>
                      <a:pt x="46" y="0"/>
                    </a:lnTo>
                    <a:lnTo>
                      <a:pt x="457" y="43"/>
                    </a:lnTo>
                    <a:lnTo>
                      <a:pt x="434" y="359"/>
                    </a:lnTo>
                    <a:close/>
                  </a:path>
                </a:pathLst>
              </a:custGeom>
              <a:solidFill>
                <a:srgbClr val="BD44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0" name="Freeform 110"/>
              <p:cNvSpPr>
                <a:spLocks/>
              </p:cNvSpPr>
              <p:nvPr/>
            </p:nvSpPr>
            <p:spPr bwMode="auto">
              <a:xfrm>
                <a:off x="1870" y="1678"/>
                <a:ext cx="436" cy="321"/>
              </a:xfrm>
              <a:custGeom>
                <a:avLst/>
                <a:gdLst>
                  <a:gd name="T0" fmla="*/ 107 w 457"/>
                  <a:gd name="T1" fmla="*/ 13 h 359"/>
                  <a:gd name="T2" fmla="*/ 83 w 457"/>
                  <a:gd name="T3" fmla="*/ 12 h 359"/>
                  <a:gd name="T4" fmla="*/ 66 w 457"/>
                  <a:gd name="T5" fmla="*/ 12 h 359"/>
                  <a:gd name="T6" fmla="*/ 55 w 457"/>
                  <a:gd name="T7" fmla="*/ 12 h 359"/>
                  <a:gd name="T8" fmla="*/ 44 w 457"/>
                  <a:gd name="T9" fmla="*/ 12 h 359"/>
                  <a:gd name="T10" fmla="*/ 40 w 457"/>
                  <a:gd name="T11" fmla="*/ 12 h 359"/>
                  <a:gd name="T12" fmla="*/ 25 w 457"/>
                  <a:gd name="T13" fmla="*/ 12 h 359"/>
                  <a:gd name="T14" fmla="*/ 20 w 457"/>
                  <a:gd name="T15" fmla="*/ 12 h 359"/>
                  <a:gd name="T16" fmla="*/ 13 w 457"/>
                  <a:gd name="T17" fmla="*/ 11 h 359"/>
                  <a:gd name="T18" fmla="*/ 10 w 457"/>
                  <a:gd name="T19" fmla="*/ 11 h 359"/>
                  <a:gd name="T20" fmla="*/ 0 w 457"/>
                  <a:gd name="T21" fmla="*/ 11 h 359"/>
                  <a:gd name="T22" fmla="*/ 10 w 457"/>
                  <a:gd name="T23" fmla="*/ 0 h 359"/>
                  <a:gd name="T24" fmla="*/ 112 w 457"/>
                  <a:gd name="T25" fmla="*/ 4 h 359"/>
                  <a:gd name="T26" fmla="*/ 107 w 457"/>
                  <a:gd name="T27" fmla="*/ 13 h 359"/>
                  <a:gd name="T28" fmla="*/ 107 w 457"/>
                  <a:gd name="T29" fmla="*/ 13 h 35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57"/>
                  <a:gd name="T46" fmla="*/ 0 h 359"/>
                  <a:gd name="T47" fmla="*/ 457 w 457"/>
                  <a:gd name="T48" fmla="*/ 359 h 35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57" h="359">
                    <a:moveTo>
                      <a:pt x="434" y="359"/>
                    </a:moveTo>
                    <a:lnTo>
                      <a:pt x="340" y="353"/>
                    </a:lnTo>
                    <a:lnTo>
                      <a:pt x="269" y="344"/>
                    </a:lnTo>
                    <a:lnTo>
                      <a:pt x="225" y="340"/>
                    </a:lnTo>
                    <a:lnTo>
                      <a:pt x="177" y="337"/>
                    </a:lnTo>
                    <a:lnTo>
                      <a:pt x="160" y="334"/>
                    </a:lnTo>
                    <a:lnTo>
                      <a:pt x="95" y="324"/>
                    </a:lnTo>
                    <a:lnTo>
                      <a:pt x="76" y="322"/>
                    </a:lnTo>
                    <a:lnTo>
                      <a:pt x="55" y="319"/>
                    </a:lnTo>
                    <a:lnTo>
                      <a:pt x="34" y="315"/>
                    </a:lnTo>
                    <a:lnTo>
                      <a:pt x="0" y="313"/>
                    </a:lnTo>
                    <a:lnTo>
                      <a:pt x="46" y="0"/>
                    </a:lnTo>
                    <a:lnTo>
                      <a:pt x="457" y="43"/>
                    </a:lnTo>
                    <a:lnTo>
                      <a:pt x="434" y="359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1" name="Freeform 111"/>
              <p:cNvSpPr>
                <a:spLocks/>
              </p:cNvSpPr>
              <p:nvPr/>
            </p:nvSpPr>
            <p:spPr bwMode="auto">
              <a:xfrm>
                <a:off x="1058" y="1432"/>
                <a:ext cx="472" cy="761"/>
              </a:xfrm>
              <a:custGeom>
                <a:avLst/>
                <a:gdLst>
                  <a:gd name="T0" fmla="*/ 10 w 495"/>
                  <a:gd name="T1" fmla="*/ 5 h 851"/>
                  <a:gd name="T2" fmla="*/ 10 w 495"/>
                  <a:gd name="T3" fmla="*/ 6 h 851"/>
                  <a:gd name="T4" fmla="*/ 3 w 495"/>
                  <a:gd name="T5" fmla="*/ 9 h 851"/>
                  <a:gd name="T6" fmla="*/ 10 w 495"/>
                  <a:gd name="T7" fmla="*/ 10 h 851"/>
                  <a:gd name="T8" fmla="*/ 11 w 495"/>
                  <a:gd name="T9" fmla="*/ 12 h 851"/>
                  <a:gd name="T10" fmla="*/ 13 w 495"/>
                  <a:gd name="T11" fmla="*/ 12 h 851"/>
                  <a:gd name="T12" fmla="*/ 13 w 495"/>
                  <a:gd name="T13" fmla="*/ 12 h 851"/>
                  <a:gd name="T14" fmla="*/ 16 w 495"/>
                  <a:gd name="T15" fmla="*/ 12 h 851"/>
                  <a:gd name="T16" fmla="*/ 18 w 495"/>
                  <a:gd name="T17" fmla="*/ 12 h 851"/>
                  <a:gd name="T18" fmla="*/ 14 w 495"/>
                  <a:gd name="T19" fmla="*/ 12 h 851"/>
                  <a:gd name="T20" fmla="*/ 16 w 495"/>
                  <a:gd name="T21" fmla="*/ 12 h 851"/>
                  <a:gd name="T22" fmla="*/ 19 w 495"/>
                  <a:gd name="T23" fmla="*/ 13 h 851"/>
                  <a:gd name="T24" fmla="*/ 17 w 495"/>
                  <a:gd name="T25" fmla="*/ 13 h 851"/>
                  <a:gd name="T26" fmla="*/ 12 w 495"/>
                  <a:gd name="T27" fmla="*/ 13 h 851"/>
                  <a:gd name="T28" fmla="*/ 13 w 495"/>
                  <a:gd name="T29" fmla="*/ 12 h 851"/>
                  <a:gd name="T30" fmla="*/ 11 w 495"/>
                  <a:gd name="T31" fmla="*/ 12 h 851"/>
                  <a:gd name="T32" fmla="*/ 10 w 495"/>
                  <a:gd name="T33" fmla="*/ 13 h 851"/>
                  <a:gd name="T34" fmla="*/ 10 w 495"/>
                  <a:gd name="T35" fmla="*/ 14 h 851"/>
                  <a:gd name="T36" fmla="*/ 12 w 495"/>
                  <a:gd name="T37" fmla="*/ 15 h 851"/>
                  <a:gd name="T38" fmla="*/ 18 w 495"/>
                  <a:gd name="T39" fmla="*/ 15 h 851"/>
                  <a:gd name="T40" fmla="*/ 16 w 495"/>
                  <a:gd name="T41" fmla="*/ 16 h 851"/>
                  <a:gd name="T42" fmla="*/ 13 w 495"/>
                  <a:gd name="T43" fmla="*/ 16 h 851"/>
                  <a:gd name="T44" fmla="*/ 12 w 495"/>
                  <a:gd name="T45" fmla="*/ 17 h 851"/>
                  <a:gd name="T46" fmla="*/ 20 w 495"/>
                  <a:gd name="T47" fmla="*/ 19 h 851"/>
                  <a:gd name="T48" fmla="*/ 24 w 495"/>
                  <a:gd name="T49" fmla="*/ 19 h 851"/>
                  <a:gd name="T50" fmla="*/ 24 w 495"/>
                  <a:gd name="T51" fmla="*/ 20 h 851"/>
                  <a:gd name="T52" fmla="*/ 26 w 495"/>
                  <a:gd name="T53" fmla="*/ 21 h 851"/>
                  <a:gd name="T54" fmla="*/ 25 w 495"/>
                  <a:gd name="T55" fmla="*/ 21 h 851"/>
                  <a:gd name="T56" fmla="*/ 24 w 495"/>
                  <a:gd name="T57" fmla="*/ 22 h 851"/>
                  <a:gd name="T58" fmla="*/ 26 w 495"/>
                  <a:gd name="T59" fmla="*/ 22 h 851"/>
                  <a:gd name="T60" fmla="*/ 39 w 495"/>
                  <a:gd name="T61" fmla="*/ 24 h 851"/>
                  <a:gd name="T62" fmla="*/ 45 w 495"/>
                  <a:gd name="T63" fmla="*/ 24 h 851"/>
                  <a:gd name="T64" fmla="*/ 51 w 495"/>
                  <a:gd name="T65" fmla="*/ 25 h 851"/>
                  <a:gd name="T66" fmla="*/ 51 w 495"/>
                  <a:gd name="T67" fmla="*/ 26 h 851"/>
                  <a:gd name="T68" fmla="*/ 57 w 495"/>
                  <a:gd name="T69" fmla="*/ 26 h 851"/>
                  <a:gd name="T70" fmla="*/ 63 w 495"/>
                  <a:gd name="T71" fmla="*/ 27 h 851"/>
                  <a:gd name="T72" fmla="*/ 66 w 495"/>
                  <a:gd name="T73" fmla="*/ 28 h 851"/>
                  <a:gd name="T74" fmla="*/ 66 w 495"/>
                  <a:gd name="T75" fmla="*/ 30 h 851"/>
                  <a:gd name="T76" fmla="*/ 109 w 495"/>
                  <a:gd name="T77" fmla="*/ 30 h 851"/>
                  <a:gd name="T78" fmla="*/ 105 w 495"/>
                  <a:gd name="T79" fmla="*/ 30 h 851"/>
                  <a:gd name="T80" fmla="*/ 108 w 495"/>
                  <a:gd name="T81" fmla="*/ 28 h 851"/>
                  <a:gd name="T82" fmla="*/ 115 w 495"/>
                  <a:gd name="T83" fmla="*/ 27 h 851"/>
                  <a:gd name="T84" fmla="*/ 119 w 495"/>
                  <a:gd name="T85" fmla="*/ 27 h 851"/>
                  <a:gd name="T86" fmla="*/ 115 w 495"/>
                  <a:gd name="T87" fmla="*/ 26 h 851"/>
                  <a:gd name="T88" fmla="*/ 115 w 495"/>
                  <a:gd name="T89" fmla="*/ 24 h 851"/>
                  <a:gd name="T90" fmla="*/ 57 w 495"/>
                  <a:gd name="T91" fmla="*/ 12 h 851"/>
                  <a:gd name="T92" fmla="*/ 53 w 495"/>
                  <a:gd name="T93" fmla="*/ 11 h 851"/>
                  <a:gd name="T94" fmla="*/ 69 w 495"/>
                  <a:gd name="T95" fmla="*/ 4 h 851"/>
                  <a:gd name="T96" fmla="*/ 10 w 495"/>
                  <a:gd name="T97" fmla="*/ 0 h 851"/>
                  <a:gd name="T98" fmla="*/ 10 w 495"/>
                  <a:gd name="T99" fmla="*/ 4 h 851"/>
                  <a:gd name="T100" fmla="*/ 10 w 495"/>
                  <a:gd name="T101" fmla="*/ 4 h 851"/>
                  <a:gd name="T102" fmla="*/ 0 w 495"/>
                  <a:gd name="T103" fmla="*/ 4 h 851"/>
                  <a:gd name="T104" fmla="*/ 10 w 495"/>
                  <a:gd name="T105" fmla="*/ 5 h 851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495"/>
                  <a:gd name="T160" fmla="*/ 0 h 851"/>
                  <a:gd name="T161" fmla="*/ 495 w 495"/>
                  <a:gd name="T162" fmla="*/ 851 h 851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495" h="851">
                    <a:moveTo>
                      <a:pt x="10" y="154"/>
                    </a:moveTo>
                    <a:lnTo>
                      <a:pt x="18" y="173"/>
                    </a:lnTo>
                    <a:lnTo>
                      <a:pt x="3" y="239"/>
                    </a:lnTo>
                    <a:lnTo>
                      <a:pt x="12" y="260"/>
                    </a:lnTo>
                    <a:lnTo>
                      <a:pt x="51" y="346"/>
                    </a:lnTo>
                    <a:lnTo>
                      <a:pt x="55" y="343"/>
                    </a:lnTo>
                    <a:lnTo>
                      <a:pt x="57" y="325"/>
                    </a:lnTo>
                    <a:lnTo>
                      <a:pt x="64" y="322"/>
                    </a:lnTo>
                    <a:lnTo>
                      <a:pt x="70" y="327"/>
                    </a:lnTo>
                    <a:lnTo>
                      <a:pt x="58" y="339"/>
                    </a:lnTo>
                    <a:lnTo>
                      <a:pt x="64" y="345"/>
                    </a:lnTo>
                    <a:lnTo>
                      <a:pt x="74" y="384"/>
                    </a:lnTo>
                    <a:lnTo>
                      <a:pt x="67" y="381"/>
                    </a:lnTo>
                    <a:lnTo>
                      <a:pt x="54" y="366"/>
                    </a:lnTo>
                    <a:lnTo>
                      <a:pt x="57" y="351"/>
                    </a:lnTo>
                    <a:lnTo>
                      <a:pt x="51" y="352"/>
                    </a:lnTo>
                    <a:lnTo>
                      <a:pt x="43" y="367"/>
                    </a:lnTo>
                    <a:lnTo>
                      <a:pt x="45" y="403"/>
                    </a:lnTo>
                    <a:lnTo>
                      <a:pt x="54" y="418"/>
                    </a:lnTo>
                    <a:lnTo>
                      <a:pt x="71" y="431"/>
                    </a:lnTo>
                    <a:lnTo>
                      <a:pt x="65" y="448"/>
                    </a:lnTo>
                    <a:lnTo>
                      <a:pt x="55" y="451"/>
                    </a:lnTo>
                    <a:lnTo>
                      <a:pt x="54" y="473"/>
                    </a:lnTo>
                    <a:lnTo>
                      <a:pt x="77" y="524"/>
                    </a:lnTo>
                    <a:lnTo>
                      <a:pt x="95" y="555"/>
                    </a:lnTo>
                    <a:lnTo>
                      <a:pt x="94" y="575"/>
                    </a:lnTo>
                    <a:lnTo>
                      <a:pt x="106" y="587"/>
                    </a:lnTo>
                    <a:lnTo>
                      <a:pt x="101" y="599"/>
                    </a:lnTo>
                    <a:lnTo>
                      <a:pt x="94" y="628"/>
                    </a:lnTo>
                    <a:lnTo>
                      <a:pt x="103" y="639"/>
                    </a:lnTo>
                    <a:lnTo>
                      <a:pt x="163" y="660"/>
                    </a:lnTo>
                    <a:lnTo>
                      <a:pt x="186" y="693"/>
                    </a:lnTo>
                    <a:lnTo>
                      <a:pt x="216" y="704"/>
                    </a:lnTo>
                    <a:lnTo>
                      <a:pt x="216" y="725"/>
                    </a:lnTo>
                    <a:lnTo>
                      <a:pt x="234" y="730"/>
                    </a:lnTo>
                    <a:lnTo>
                      <a:pt x="261" y="764"/>
                    </a:lnTo>
                    <a:lnTo>
                      <a:pt x="275" y="794"/>
                    </a:lnTo>
                    <a:lnTo>
                      <a:pt x="276" y="840"/>
                    </a:lnTo>
                    <a:lnTo>
                      <a:pt x="452" y="851"/>
                    </a:lnTo>
                    <a:lnTo>
                      <a:pt x="440" y="833"/>
                    </a:lnTo>
                    <a:lnTo>
                      <a:pt x="448" y="804"/>
                    </a:lnTo>
                    <a:lnTo>
                      <a:pt x="475" y="760"/>
                    </a:lnTo>
                    <a:lnTo>
                      <a:pt x="495" y="745"/>
                    </a:lnTo>
                    <a:lnTo>
                      <a:pt x="484" y="728"/>
                    </a:lnTo>
                    <a:lnTo>
                      <a:pt x="476" y="684"/>
                    </a:lnTo>
                    <a:lnTo>
                      <a:pt x="240" y="328"/>
                    </a:lnTo>
                    <a:lnTo>
                      <a:pt x="222" y="293"/>
                    </a:lnTo>
                    <a:lnTo>
                      <a:pt x="282" y="67"/>
                    </a:lnTo>
                    <a:lnTo>
                      <a:pt x="46" y="0"/>
                    </a:lnTo>
                    <a:lnTo>
                      <a:pt x="40" y="14"/>
                    </a:lnTo>
                    <a:lnTo>
                      <a:pt x="43" y="43"/>
                    </a:lnTo>
                    <a:lnTo>
                      <a:pt x="0" y="114"/>
                    </a:lnTo>
                    <a:lnTo>
                      <a:pt x="10" y="154"/>
                    </a:lnTo>
                    <a:close/>
                  </a:path>
                </a:pathLst>
              </a:custGeom>
              <a:solidFill>
                <a:srgbClr val="BA7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2" name="Freeform 112"/>
              <p:cNvSpPr>
                <a:spLocks/>
              </p:cNvSpPr>
              <p:nvPr/>
            </p:nvSpPr>
            <p:spPr bwMode="auto">
              <a:xfrm>
                <a:off x="1058" y="1432"/>
                <a:ext cx="472" cy="761"/>
              </a:xfrm>
              <a:custGeom>
                <a:avLst/>
                <a:gdLst>
                  <a:gd name="T0" fmla="*/ 10 w 495"/>
                  <a:gd name="T1" fmla="*/ 5 h 851"/>
                  <a:gd name="T2" fmla="*/ 10 w 495"/>
                  <a:gd name="T3" fmla="*/ 6 h 851"/>
                  <a:gd name="T4" fmla="*/ 3 w 495"/>
                  <a:gd name="T5" fmla="*/ 9 h 851"/>
                  <a:gd name="T6" fmla="*/ 10 w 495"/>
                  <a:gd name="T7" fmla="*/ 10 h 851"/>
                  <a:gd name="T8" fmla="*/ 11 w 495"/>
                  <a:gd name="T9" fmla="*/ 12 h 851"/>
                  <a:gd name="T10" fmla="*/ 13 w 495"/>
                  <a:gd name="T11" fmla="*/ 12 h 851"/>
                  <a:gd name="T12" fmla="*/ 13 w 495"/>
                  <a:gd name="T13" fmla="*/ 12 h 851"/>
                  <a:gd name="T14" fmla="*/ 16 w 495"/>
                  <a:gd name="T15" fmla="*/ 12 h 851"/>
                  <a:gd name="T16" fmla="*/ 18 w 495"/>
                  <a:gd name="T17" fmla="*/ 12 h 851"/>
                  <a:gd name="T18" fmla="*/ 14 w 495"/>
                  <a:gd name="T19" fmla="*/ 12 h 851"/>
                  <a:gd name="T20" fmla="*/ 16 w 495"/>
                  <a:gd name="T21" fmla="*/ 12 h 851"/>
                  <a:gd name="T22" fmla="*/ 19 w 495"/>
                  <a:gd name="T23" fmla="*/ 13 h 851"/>
                  <a:gd name="T24" fmla="*/ 17 w 495"/>
                  <a:gd name="T25" fmla="*/ 13 h 851"/>
                  <a:gd name="T26" fmla="*/ 12 w 495"/>
                  <a:gd name="T27" fmla="*/ 13 h 851"/>
                  <a:gd name="T28" fmla="*/ 13 w 495"/>
                  <a:gd name="T29" fmla="*/ 12 h 851"/>
                  <a:gd name="T30" fmla="*/ 11 w 495"/>
                  <a:gd name="T31" fmla="*/ 12 h 851"/>
                  <a:gd name="T32" fmla="*/ 10 w 495"/>
                  <a:gd name="T33" fmla="*/ 13 h 851"/>
                  <a:gd name="T34" fmla="*/ 10 w 495"/>
                  <a:gd name="T35" fmla="*/ 14 h 851"/>
                  <a:gd name="T36" fmla="*/ 12 w 495"/>
                  <a:gd name="T37" fmla="*/ 15 h 851"/>
                  <a:gd name="T38" fmla="*/ 18 w 495"/>
                  <a:gd name="T39" fmla="*/ 15 h 851"/>
                  <a:gd name="T40" fmla="*/ 16 w 495"/>
                  <a:gd name="T41" fmla="*/ 16 h 851"/>
                  <a:gd name="T42" fmla="*/ 13 w 495"/>
                  <a:gd name="T43" fmla="*/ 16 h 851"/>
                  <a:gd name="T44" fmla="*/ 12 w 495"/>
                  <a:gd name="T45" fmla="*/ 17 h 851"/>
                  <a:gd name="T46" fmla="*/ 20 w 495"/>
                  <a:gd name="T47" fmla="*/ 19 h 851"/>
                  <a:gd name="T48" fmla="*/ 24 w 495"/>
                  <a:gd name="T49" fmla="*/ 19 h 851"/>
                  <a:gd name="T50" fmla="*/ 24 w 495"/>
                  <a:gd name="T51" fmla="*/ 20 h 851"/>
                  <a:gd name="T52" fmla="*/ 26 w 495"/>
                  <a:gd name="T53" fmla="*/ 21 h 851"/>
                  <a:gd name="T54" fmla="*/ 25 w 495"/>
                  <a:gd name="T55" fmla="*/ 21 h 851"/>
                  <a:gd name="T56" fmla="*/ 24 w 495"/>
                  <a:gd name="T57" fmla="*/ 22 h 851"/>
                  <a:gd name="T58" fmla="*/ 26 w 495"/>
                  <a:gd name="T59" fmla="*/ 22 h 851"/>
                  <a:gd name="T60" fmla="*/ 39 w 495"/>
                  <a:gd name="T61" fmla="*/ 24 h 851"/>
                  <a:gd name="T62" fmla="*/ 45 w 495"/>
                  <a:gd name="T63" fmla="*/ 24 h 851"/>
                  <a:gd name="T64" fmla="*/ 51 w 495"/>
                  <a:gd name="T65" fmla="*/ 25 h 851"/>
                  <a:gd name="T66" fmla="*/ 51 w 495"/>
                  <a:gd name="T67" fmla="*/ 26 h 851"/>
                  <a:gd name="T68" fmla="*/ 57 w 495"/>
                  <a:gd name="T69" fmla="*/ 26 h 851"/>
                  <a:gd name="T70" fmla="*/ 63 w 495"/>
                  <a:gd name="T71" fmla="*/ 27 h 851"/>
                  <a:gd name="T72" fmla="*/ 66 w 495"/>
                  <a:gd name="T73" fmla="*/ 28 h 851"/>
                  <a:gd name="T74" fmla="*/ 66 w 495"/>
                  <a:gd name="T75" fmla="*/ 30 h 851"/>
                  <a:gd name="T76" fmla="*/ 109 w 495"/>
                  <a:gd name="T77" fmla="*/ 30 h 851"/>
                  <a:gd name="T78" fmla="*/ 105 w 495"/>
                  <a:gd name="T79" fmla="*/ 30 h 851"/>
                  <a:gd name="T80" fmla="*/ 108 w 495"/>
                  <a:gd name="T81" fmla="*/ 28 h 851"/>
                  <a:gd name="T82" fmla="*/ 115 w 495"/>
                  <a:gd name="T83" fmla="*/ 27 h 851"/>
                  <a:gd name="T84" fmla="*/ 119 w 495"/>
                  <a:gd name="T85" fmla="*/ 27 h 851"/>
                  <a:gd name="T86" fmla="*/ 115 w 495"/>
                  <a:gd name="T87" fmla="*/ 26 h 851"/>
                  <a:gd name="T88" fmla="*/ 115 w 495"/>
                  <a:gd name="T89" fmla="*/ 24 h 851"/>
                  <a:gd name="T90" fmla="*/ 57 w 495"/>
                  <a:gd name="T91" fmla="*/ 12 h 851"/>
                  <a:gd name="T92" fmla="*/ 53 w 495"/>
                  <a:gd name="T93" fmla="*/ 11 h 851"/>
                  <a:gd name="T94" fmla="*/ 69 w 495"/>
                  <a:gd name="T95" fmla="*/ 4 h 851"/>
                  <a:gd name="T96" fmla="*/ 10 w 495"/>
                  <a:gd name="T97" fmla="*/ 0 h 851"/>
                  <a:gd name="T98" fmla="*/ 10 w 495"/>
                  <a:gd name="T99" fmla="*/ 4 h 851"/>
                  <a:gd name="T100" fmla="*/ 10 w 495"/>
                  <a:gd name="T101" fmla="*/ 4 h 851"/>
                  <a:gd name="T102" fmla="*/ 0 w 495"/>
                  <a:gd name="T103" fmla="*/ 4 h 851"/>
                  <a:gd name="T104" fmla="*/ 10 w 495"/>
                  <a:gd name="T105" fmla="*/ 5 h 851"/>
                  <a:gd name="T106" fmla="*/ 10 w 495"/>
                  <a:gd name="T107" fmla="*/ 5 h 85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495"/>
                  <a:gd name="T163" fmla="*/ 0 h 851"/>
                  <a:gd name="T164" fmla="*/ 495 w 495"/>
                  <a:gd name="T165" fmla="*/ 851 h 85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495" h="851">
                    <a:moveTo>
                      <a:pt x="10" y="154"/>
                    </a:moveTo>
                    <a:lnTo>
                      <a:pt x="18" y="173"/>
                    </a:lnTo>
                    <a:lnTo>
                      <a:pt x="3" y="239"/>
                    </a:lnTo>
                    <a:lnTo>
                      <a:pt x="12" y="260"/>
                    </a:lnTo>
                    <a:lnTo>
                      <a:pt x="51" y="346"/>
                    </a:lnTo>
                    <a:lnTo>
                      <a:pt x="55" y="343"/>
                    </a:lnTo>
                    <a:lnTo>
                      <a:pt x="57" y="325"/>
                    </a:lnTo>
                    <a:lnTo>
                      <a:pt x="64" y="322"/>
                    </a:lnTo>
                    <a:lnTo>
                      <a:pt x="70" y="327"/>
                    </a:lnTo>
                    <a:lnTo>
                      <a:pt x="58" y="339"/>
                    </a:lnTo>
                    <a:lnTo>
                      <a:pt x="64" y="345"/>
                    </a:lnTo>
                    <a:lnTo>
                      <a:pt x="74" y="384"/>
                    </a:lnTo>
                    <a:lnTo>
                      <a:pt x="67" y="381"/>
                    </a:lnTo>
                    <a:lnTo>
                      <a:pt x="54" y="366"/>
                    </a:lnTo>
                    <a:lnTo>
                      <a:pt x="57" y="351"/>
                    </a:lnTo>
                    <a:lnTo>
                      <a:pt x="51" y="352"/>
                    </a:lnTo>
                    <a:lnTo>
                      <a:pt x="43" y="367"/>
                    </a:lnTo>
                    <a:lnTo>
                      <a:pt x="45" y="403"/>
                    </a:lnTo>
                    <a:lnTo>
                      <a:pt x="54" y="418"/>
                    </a:lnTo>
                    <a:lnTo>
                      <a:pt x="71" y="431"/>
                    </a:lnTo>
                    <a:lnTo>
                      <a:pt x="65" y="448"/>
                    </a:lnTo>
                    <a:lnTo>
                      <a:pt x="55" y="451"/>
                    </a:lnTo>
                    <a:lnTo>
                      <a:pt x="54" y="473"/>
                    </a:lnTo>
                    <a:lnTo>
                      <a:pt x="77" y="524"/>
                    </a:lnTo>
                    <a:lnTo>
                      <a:pt x="95" y="555"/>
                    </a:lnTo>
                    <a:lnTo>
                      <a:pt x="94" y="575"/>
                    </a:lnTo>
                    <a:lnTo>
                      <a:pt x="106" y="587"/>
                    </a:lnTo>
                    <a:lnTo>
                      <a:pt x="101" y="599"/>
                    </a:lnTo>
                    <a:lnTo>
                      <a:pt x="94" y="628"/>
                    </a:lnTo>
                    <a:lnTo>
                      <a:pt x="103" y="639"/>
                    </a:lnTo>
                    <a:lnTo>
                      <a:pt x="163" y="660"/>
                    </a:lnTo>
                    <a:lnTo>
                      <a:pt x="186" y="693"/>
                    </a:lnTo>
                    <a:lnTo>
                      <a:pt x="216" y="704"/>
                    </a:lnTo>
                    <a:lnTo>
                      <a:pt x="216" y="725"/>
                    </a:lnTo>
                    <a:lnTo>
                      <a:pt x="234" y="730"/>
                    </a:lnTo>
                    <a:lnTo>
                      <a:pt x="261" y="764"/>
                    </a:lnTo>
                    <a:lnTo>
                      <a:pt x="275" y="794"/>
                    </a:lnTo>
                    <a:lnTo>
                      <a:pt x="276" y="840"/>
                    </a:lnTo>
                    <a:lnTo>
                      <a:pt x="452" y="851"/>
                    </a:lnTo>
                    <a:lnTo>
                      <a:pt x="440" y="833"/>
                    </a:lnTo>
                    <a:lnTo>
                      <a:pt x="448" y="804"/>
                    </a:lnTo>
                    <a:lnTo>
                      <a:pt x="475" y="760"/>
                    </a:lnTo>
                    <a:lnTo>
                      <a:pt x="495" y="745"/>
                    </a:lnTo>
                    <a:lnTo>
                      <a:pt x="484" y="728"/>
                    </a:lnTo>
                    <a:lnTo>
                      <a:pt x="476" y="684"/>
                    </a:lnTo>
                    <a:lnTo>
                      <a:pt x="240" y="328"/>
                    </a:lnTo>
                    <a:lnTo>
                      <a:pt x="222" y="293"/>
                    </a:lnTo>
                    <a:lnTo>
                      <a:pt x="282" y="67"/>
                    </a:lnTo>
                    <a:lnTo>
                      <a:pt x="46" y="0"/>
                    </a:lnTo>
                    <a:lnTo>
                      <a:pt x="40" y="14"/>
                    </a:lnTo>
                    <a:lnTo>
                      <a:pt x="43" y="43"/>
                    </a:lnTo>
                    <a:lnTo>
                      <a:pt x="0" y="114"/>
                    </a:lnTo>
                    <a:lnTo>
                      <a:pt x="10" y="154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3" name="Freeform 113"/>
              <p:cNvSpPr>
                <a:spLocks/>
              </p:cNvSpPr>
              <p:nvPr/>
            </p:nvSpPr>
            <p:spPr bwMode="auto">
              <a:xfrm>
                <a:off x="1462" y="1911"/>
                <a:ext cx="408" cy="443"/>
              </a:xfrm>
              <a:custGeom>
                <a:avLst/>
                <a:gdLst>
                  <a:gd name="T0" fmla="*/ 0 w 427"/>
                  <a:gd name="T1" fmla="*/ 12 h 495"/>
                  <a:gd name="T2" fmla="*/ 11 w 427"/>
                  <a:gd name="T3" fmla="*/ 11 h 495"/>
                  <a:gd name="T4" fmla="*/ 11 w 427"/>
                  <a:gd name="T5" fmla="*/ 11 h 495"/>
                  <a:gd name="T6" fmla="*/ 11 w 427"/>
                  <a:gd name="T7" fmla="*/ 10 h 495"/>
                  <a:gd name="T8" fmla="*/ 12 w 427"/>
                  <a:gd name="T9" fmla="*/ 8 h 495"/>
                  <a:gd name="T10" fmla="*/ 19 w 427"/>
                  <a:gd name="T11" fmla="*/ 8 h 495"/>
                  <a:gd name="T12" fmla="*/ 15 w 427"/>
                  <a:gd name="T13" fmla="*/ 7 h 495"/>
                  <a:gd name="T14" fmla="*/ 12 w 427"/>
                  <a:gd name="T15" fmla="*/ 5 h 495"/>
                  <a:gd name="T16" fmla="*/ 16 w 427"/>
                  <a:gd name="T17" fmla="*/ 4 h 495"/>
                  <a:gd name="T18" fmla="*/ 20 w 427"/>
                  <a:gd name="T19" fmla="*/ 4 h 495"/>
                  <a:gd name="T20" fmla="*/ 26 w 427"/>
                  <a:gd name="T21" fmla="*/ 4 h 495"/>
                  <a:gd name="T22" fmla="*/ 30 w 427"/>
                  <a:gd name="T23" fmla="*/ 0 h 495"/>
                  <a:gd name="T24" fmla="*/ 108 w 427"/>
                  <a:gd name="T25" fmla="*/ 4 h 495"/>
                  <a:gd name="T26" fmla="*/ 93 w 427"/>
                  <a:gd name="T27" fmla="*/ 17 h 495"/>
                  <a:gd name="T28" fmla="*/ 69 w 427"/>
                  <a:gd name="T29" fmla="*/ 17 h 495"/>
                  <a:gd name="T30" fmla="*/ 54 w 427"/>
                  <a:gd name="T31" fmla="*/ 17 h 495"/>
                  <a:gd name="T32" fmla="*/ 24 w 427"/>
                  <a:gd name="T33" fmla="*/ 13 h 495"/>
                  <a:gd name="T34" fmla="*/ 0 w 427"/>
                  <a:gd name="T35" fmla="*/ 12 h 49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27"/>
                  <a:gd name="T55" fmla="*/ 0 h 495"/>
                  <a:gd name="T56" fmla="*/ 427 w 427"/>
                  <a:gd name="T57" fmla="*/ 495 h 49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27" h="495">
                    <a:moveTo>
                      <a:pt x="0" y="339"/>
                    </a:moveTo>
                    <a:lnTo>
                      <a:pt x="28" y="315"/>
                    </a:lnTo>
                    <a:lnTo>
                      <a:pt x="16" y="297"/>
                    </a:lnTo>
                    <a:lnTo>
                      <a:pt x="24" y="268"/>
                    </a:lnTo>
                    <a:lnTo>
                      <a:pt x="51" y="224"/>
                    </a:lnTo>
                    <a:lnTo>
                      <a:pt x="71" y="209"/>
                    </a:lnTo>
                    <a:lnTo>
                      <a:pt x="60" y="192"/>
                    </a:lnTo>
                    <a:lnTo>
                      <a:pt x="52" y="148"/>
                    </a:lnTo>
                    <a:lnTo>
                      <a:pt x="61" y="64"/>
                    </a:lnTo>
                    <a:lnTo>
                      <a:pt x="74" y="60"/>
                    </a:lnTo>
                    <a:lnTo>
                      <a:pt x="98" y="73"/>
                    </a:lnTo>
                    <a:lnTo>
                      <a:pt x="119" y="0"/>
                    </a:lnTo>
                    <a:lnTo>
                      <a:pt x="427" y="52"/>
                    </a:lnTo>
                    <a:lnTo>
                      <a:pt x="363" y="495"/>
                    </a:lnTo>
                    <a:lnTo>
                      <a:pt x="267" y="482"/>
                    </a:lnTo>
                    <a:lnTo>
                      <a:pt x="209" y="465"/>
                    </a:lnTo>
                    <a:lnTo>
                      <a:pt x="88" y="394"/>
                    </a:lnTo>
                    <a:lnTo>
                      <a:pt x="0" y="339"/>
                    </a:lnTo>
                    <a:close/>
                  </a:path>
                </a:pathLst>
              </a:custGeom>
              <a:solidFill>
                <a:srgbClr val="BA7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4" name="Freeform 114"/>
              <p:cNvSpPr>
                <a:spLocks/>
              </p:cNvSpPr>
              <p:nvPr/>
            </p:nvSpPr>
            <p:spPr bwMode="auto">
              <a:xfrm>
                <a:off x="1462" y="1911"/>
                <a:ext cx="408" cy="443"/>
              </a:xfrm>
              <a:custGeom>
                <a:avLst/>
                <a:gdLst>
                  <a:gd name="T0" fmla="*/ 0 w 427"/>
                  <a:gd name="T1" fmla="*/ 12 h 495"/>
                  <a:gd name="T2" fmla="*/ 11 w 427"/>
                  <a:gd name="T3" fmla="*/ 11 h 495"/>
                  <a:gd name="T4" fmla="*/ 11 w 427"/>
                  <a:gd name="T5" fmla="*/ 11 h 495"/>
                  <a:gd name="T6" fmla="*/ 11 w 427"/>
                  <a:gd name="T7" fmla="*/ 10 h 495"/>
                  <a:gd name="T8" fmla="*/ 12 w 427"/>
                  <a:gd name="T9" fmla="*/ 8 h 495"/>
                  <a:gd name="T10" fmla="*/ 19 w 427"/>
                  <a:gd name="T11" fmla="*/ 8 h 495"/>
                  <a:gd name="T12" fmla="*/ 15 w 427"/>
                  <a:gd name="T13" fmla="*/ 7 h 495"/>
                  <a:gd name="T14" fmla="*/ 12 w 427"/>
                  <a:gd name="T15" fmla="*/ 5 h 495"/>
                  <a:gd name="T16" fmla="*/ 16 w 427"/>
                  <a:gd name="T17" fmla="*/ 4 h 495"/>
                  <a:gd name="T18" fmla="*/ 20 w 427"/>
                  <a:gd name="T19" fmla="*/ 4 h 495"/>
                  <a:gd name="T20" fmla="*/ 26 w 427"/>
                  <a:gd name="T21" fmla="*/ 4 h 495"/>
                  <a:gd name="T22" fmla="*/ 30 w 427"/>
                  <a:gd name="T23" fmla="*/ 0 h 495"/>
                  <a:gd name="T24" fmla="*/ 108 w 427"/>
                  <a:gd name="T25" fmla="*/ 4 h 495"/>
                  <a:gd name="T26" fmla="*/ 93 w 427"/>
                  <a:gd name="T27" fmla="*/ 17 h 495"/>
                  <a:gd name="T28" fmla="*/ 69 w 427"/>
                  <a:gd name="T29" fmla="*/ 17 h 495"/>
                  <a:gd name="T30" fmla="*/ 54 w 427"/>
                  <a:gd name="T31" fmla="*/ 17 h 495"/>
                  <a:gd name="T32" fmla="*/ 24 w 427"/>
                  <a:gd name="T33" fmla="*/ 13 h 495"/>
                  <a:gd name="T34" fmla="*/ 0 w 427"/>
                  <a:gd name="T35" fmla="*/ 12 h 495"/>
                  <a:gd name="T36" fmla="*/ 0 w 427"/>
                  <a:gd name="T37" fmla="*/ 12 h 49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27"/>
                  <a:gd name="T58" fmla="*/ 0 h 495"/>
                  <a:gd name="T59" fmla="*/ 427 w 427"/>
                  <a:gd name="T60" fmla="*/ 495 h 495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27" h="495">
                    <a:moveTo>
                      <a:pt x="0" y="339"/>
                    </a:moveTo>
                    <a:lnTo>
                      <a:pt x="28" y="315"/>
                    </a:lnTo>
                    <a:lnTo>
                      <a:pt x="16" y="297"/>
                    </a:lnTo>
                    <a:lnTo>
                      <a:pt x="24" y="268"/>
                    </a:lnTo>
                    <a:lnTo>
                      <a:pt x="51" y="224"/>
                    </a:lnTo>
                    <a:lnTo>
                      <a:pt x="71" y="209"/>
                    </a:lnTo>
                    <a:lnTo>
                      <a:pt x="60" y="192"/>
                    </a:lnTo>
                    <a:lnTo>
                      <a:pt x="52" y="148"/>
                    </a:lnTo>
                    <a:lnTo>
                      <a:pt x="61" y="64"/>
                    </a:lnTo>
                    <a:lnTo>
                      <a:pt x="74" y="60"/>
                    </a:lnTo>
                    <a:lnTo>
                      <a:pt x="98" y="73"/>
                    </a:lnTo>
                    <a:lnTo>
                      <a:pt x="119" y="0"/>
                    </a:lnTo>
                    <a:lnTo>
                      <a:pt x="427" y="52"/>
                    </a:lnTo>
                    <a:lnTo>
                      <a:pt x="363" y="495"/>
                    </a:lnTo>
                    <a:lnTo>
                      <a:pt x="267" y="482"/>
                    </a:lnTo>
                    <a:lnTo>
                      <a:pt x="209" y="465"/>
                    </a:lnTo>
                    <a:lnTo>
                      <a:pt x="88" y="394"/>
                    </a:lnTo>
                    <a:lnTo>
                      <a:pt x="0" y="339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5" name="Freeform 115"/>
              <p:cNvSpPr>
                <a:spLocks/>
              </p:cNvSpPr>
              <p:nvPr/>
            </p:nvSpPr>
            <p:spPr bwMode="auto">
              <a:xfrm>
                <a:off x="1870" y="1676"/>
                <a:ext cx="436" cy="323"/>
              </a:xfrm>
              <a:custGeom>
                <a:avLst/>
                <a:gdLst>
                  <a:gd name="T0" fmla="*/ 0 w 457"/>
                  <a:gd name="T1" fmla="*/ 11 h 361"/>
                  <a:gd name="T2" fmla="*/ 10 w 457"/>
                  <a:gd name="T3" fmla="*/ 0 h 361"/>
                  <a:gd name="T4" fmla="*/ 82 w 457"/>
                  <a:gd name="T5" fmla="*/ 4 h 361"/>
                  <a:gd name="T6" fmla="*/ 112 w 457"/>
                  <a:gd name="T7" fmla="*/ 4 h 361"/>
                  <a:gd name="T8" fmla="*/ 110 w 457"/>
                  <a:gd name="T9" fmla="*/ 4 h 361"/>
                  <a:gd name="T10" fmla="*/ 107 w 457"/>
                  <a:gd name="T11" fmla="*/ 13 h 361"/>
                  <a:gd name="T12" fmla="*/ 93 w 457"/>
                  <a:gd name="T13" fmla="*/ 13 h 361"/>
                  <a:gd name="T14" fmla="*/ 46 w 457"/>
                  <a:gd name="T15" fmla="*/ 12 h 361"/>
                  <a:gd name="T16" fmla="*/ 0 w 457"/>
                  <a:gd name="T17" fmla="*/ 11 h 36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57"/>
                  <a:gd name="T28" fmla="*/ 0 h 361"/>
                  <a:gd name="T29" fmla="*/ 457 w 457"/>
                  <a:gd name="T30" fmla="*/ 361 h 36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57" h="361">
                    <a:moveTo>
                      <a:pt x="0" y="315"/>
                    </a:moveTo>
                    <a:lnTo>
                      <a:pt x="46" y="0"/>
                    </a:lnTo>
                    <a:lnTo>
                      <a:pt x="339" y="35"/>
                    </a:lnTo>
                    <a:lnTo>
                      <a:pt x="457" y="43"/>
                    </a:lnTo>
                    <a:lnTo>
                      <a:pt x="452" y="123"/>
                    </a:lnTo>
                    <a:lnTo>
                      <a:pt x="434" y="361"/>
                    </a:lnTo>
                    <a:lnTo>
                      <a:pt x="376" y="357"/>
                    </a:lnTo>
                    <a:lnTo>
                      <a:pt x="189" y="340"/>
                    </a:lnTo>
                    <a:lnTo>
                      <a:pt x="0" y="315"/>
                    </a:lnTo>
                    <a:close/>
                  </a:path>
                </a:pathLst>
              </a:custGeom>
              <a:solidFill>
                <a:srgbClr val="BA7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6" name="Freeform 116"/>
              <p:cNvSpPr>
                <a:spLocks/>
              </p:cNvSpPr>
              <p:nvPr/>
            </p:nvSpPr>
            <p:spPr bwMode="auto">
              <a:xfrm>
                <a:off x="1870" y="1676"/>
                <a:ext cx="436" cy="323"/>
              </a:xfrm>
              <a:custGeom>
                <a:avLst/>
                <a:gdLst>
                  <a:gd name="T0" fmla="*/ 0 w 457"/>
                  <a:gd name="T1" fmla="*/ 11 h 361"/>
                  <a:gd name="T2" fmla="*/ 10 w 457"/>
                  <a:gd name="T3" fmla="*/ 0 h 361"/>
                  <a:gd name="T4" fmla="*/ 82 w 457"/>
                  <a:gd name="T5" fmla="*/ 4 h 361"/>
                  <a:gd name="T6" fmla="*/ 112 w 457"/>
                  <a:gd name="T7" fmla="*/ 4 h 361"/>
                  <a:gd name="T8" fmla="*/ 110 w 457"/>
                  <a:gd name="T9" fmla="*/ 4 h 361"/>
                  <a:gd name="T10" fmla="*/ 107 w 457"/>
                  <a:gd name="T11" fmla="*/ 13 h 361"/>
                  <a:gd name="T12" fmla="*/ 93 w 457"/>
                  <a:gd name="T13" fmla="*/ 13 h 361"/>
                  <a:gd name="T14" fmla="*/ 46 w 457"/>
                  <a:gd name="T15" fmla="*/ 12 h 361"/>
                  <a:gd name="T16" fmla="*/ 0 w 457"/>
                  <a:gd name="T17" fmla="*/ 11 h 361"/>
                  <a:gd name="T18" fmla="*/ 0 w 457"/>
                  <a:gd name="T19" fmla="*/ 11 h 36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57"/>
                  <a:gd name="T31" fmla="*/ 0 h 361"/>
                  <a:gd name="T32" fmla="*/ 457 w 457"/>
                  <a:gd name="T33" fmla="*/ 361 h 36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57" h="361">
                    <a:moveTo>
                      <a:pt x="0" y="315"/>
                    </a:moveTo>
                    <a:lnTo>
                      <a:pt x="46" y="0"/>
                    </a:lnTo>
                    <a:lnTo>
                      <a:pt x="339" y="35"/>
                    </a:lnTo>
                    <a:lnTo>
                      <a:pt x="457" y="43"/>
                    </a:lnTo>
                    <a:lnTo>
                      <a:pt x="452" y="123"/>
                    </a:lnTo>
                    <a:lnTo>
                      <a:pt x="434" y="361"/>
                    </a:lnTo>
                    <a:lnTo>
                      <a:pt x="376" y="357"/>
                    </a:lnTo>
                    <a:lnTo>
                      <a:pt x="189" y="340"/>
                    </a:lnTo>
                    <a:lnTo>
                      <a:pt x="0" y="315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7" name="Freeform 117"/>
              <p:cNvSpPr>
                <a:spLocks/>
              </p:cNvSpPr>
              <p:nvPr/>
            </p:nvSpPr>
            <p:spPr bwMode="auto">
              <a:xfrm>
                <a:off x="2767" y="2291"/>
                <a:ext cx="336" cy="276"/>
              </a:xfrm>
              <a:custGeom>
                <a:avLst/>
                <a:gdLst>
                  <a:gd name="T0" fmla="*/ 4 w 351"/>
                  <a:gd name="T1" fmla="*/ 4 h 310"/>
                  <a:gd name="T2" fmla="*/ 11 w 351"/>
                  <a:gd name="T3" fmla="*/ 4 h 310"/>
                  <a:gd name="T4" fmla="*/ 11 w 351"/>
                  <a:gd name="T5" fmla="*/ 5 h 310"/>
                  <a:gd name="T6" fmla="*/ 11 w 351"/>
                  <a:gd name="T7" fmla="*/ 6 h 310"/>
                  <a:gd name="T8" fmla="*/ 11 w 351"/>
                  <a:gd name="T9" fmla="*/ 7 h 310"/>
                  <a:gd name="T10" fmla="*/ 11 w 351"/>
                  <a:gd name="T11" fmla="*/ 8 h 310"/>
                  <a:gd name="T12" fmla="*/ 19 w 351"/>
                  <a:gd name="T13" fmla="*/ 8 h 310"/>
                  <a:gd name="T14" fmla="*/ 38 w 351"/>
                  <a:gd name="T15" fmla="*/ 8 h 310"/>
                  <a:gd name="T16" fmla="*/ 40 w 351"/>
                  <a:gd name="T17" fmla="*/ 8 h 310"/>
                  <a:gd name="T18" fmla="*/ 48 w 351"/>
                  <a:gd name="T19" fmla="*/ 9 h 310"/>
                  <a:gd name="T20" fmla="*/ 53 w 351"/>
                  <a:gd name="T21" fmla="*/ 9 h 310"/>
                  <a:gd name="T22" fmla="*/ 56 w 351"/>
                  <a:gd name="T23" fmla="*/ 9 h 310"/>
                  <a:gd name="T24" fmla="*/ 62 w 351"/>
                  <a:gd name="T25" fmla="*/ 9 h 310"/>
                  <a:gd name="T26" fmla="*/ 67 w 351"/>
                  <a:gd name="T27" fmla="*/ 9 h 310"/>
                  <a:gd name="T28" fmla="*/ 69 w 351"/>
                  <a:gd name="T29" fmla="*/ 9 h 310"/>
                  <a:gd name="T30" fmla="*/ 73 w 351"/>
                  <a:gd name="T31" fmla="*/ 9 h 310"/>
                  <a:gd name="T32" fmla="*/ 76 w 351"/>
                  <a:gd name="T33" fmla="*/ 9 h 310"/>
                  <a:gd name="T34" fmla="*/ 76 w 351"/>
                  <a:gd name="T35" fmla="*/ 9 h 310"/>
                  <a:gd name="T36" fmla="*/ 79 w 351"/>
                  <a:gd name="T37" fmla="*/ 9 h 310"/>
                  <a:gd name="T38" fmla="*/ 83 w 351"/>
                  <a:gd name="T39" fmla="*/ 9 h 310"/>
                  <a:gd name="T40" fmla="*/ 87 w 351"/>
                  <a:gd name="T41" fmla="*/ 9 h 310"/>
                  <a:gd name="T42" fmla="*/ 89 w 351"/>
                  <a:gd name="T43" fmla="*/ 9 h 310"/>
                  <a:gd name="T44" fmla="*/ 91 w 351"/>
                  <a:gd name="T45" fmla="*/ 9 h 310"/>
                  <a:gd name="T46" fmla="*/ 93 w 351"/>
                  <a:gd name="T47" fmla="*/ 9 h 310"/>
                  <a:gd name="T48" fmla="*/ 95 w 351"/>
                  <a:gd name="T49" fmla="*/ 9 h 310"/>
                  <a:gd name="T50" fmla="*/ 91 w 351"/>
                  <a:gd name="T51" fmla="*/ 9 h 310"/>
                  <a:gd name="T52" fmla="*/ 89 w 351"/>
                  <a:gd name="T53" fmla="*/ 9 h 310"/>
                  <a:gd name="T54" fmla="*/ 83 w 351"/>
                  <a:gd name="T55" fmla="*/ 8 h 310"/>
                  <a:gd name="T56" fmla="*/ 87 w 351"/>
                  <a:gd name="T57" fmla="*/ 8 h 310"/>
                  <a:gd name="T58" fmla="*/ 89 w 351"/>
                  <a:gd name="T59" fmla="*/ 8 h 310"/>
                  <a:gd name="T60" fmla="*/ 91 w 351"/>
                  <a:gd name="T61" fmla="*/ 7 h 310"/>
                  <a:gd name="T62" fmla="*/ 87 w 351"/>
                  <a:gd name="T63" fmla="*/ 7 h 310"/>
                  <a:gd name="T64" fmla="*/ 83 w 351"/>
                  <a:gd name="T65" fmla="*/ 7 h 310"/>
                  <a:gd name="T66" fmla="*/ 79 w 351"/>
                  <a:gd name="T67" fmla="*/ 7 h 310"/>
                  <a:gd name="T68" fmla="*/ 81 w 351"/>
                  <a:gd name="T69" fmla="*/ 7 h 310"/>
                  <a:gd name="T70" fmla="*/ 80 w 351"/>
                  <a:gd name="T71" fmla="*/ 7 h 310"/>
                  <a:gd name="T72" fmla="*/ 79 w 351"/>
                  <a:gd name="T73" fmla="*/ 7 h 310"/>
                  <a:gd name="T74" fmla="*/ 76 w 351"/>
                  <a:gd name="T75" fmla="*/ 7 h 310"/>
                  <a:gd name="T76" fmla="*/ 69 w 351"/>
                  <a:gd name="T77" fmla="*/ 7 h 310"/>
                  <a:gd name="T78" fmla="*/ 72 w 351"/>
                  <a:gd name="T79" fmla="*/ 6 h 310"/>
                  <a:gd name="T80" fmla="*/ 76 w 351"/>
                  <a:gd name="T81" fmla="*/ 6 h 310"/>
                  <a:gd name="T82" fmla="*/ 78 w 351"/>
                  <a:gd name="T83" fmla="*/ 5 h 310"/>
                  <a:gd name="T84" fmla="*/ 46 w 351"/>
                  <a:gd name="T85" fmla="*/ 4 h 310"/>
                  <a:gd name="T86" fmla="*/ 50 w 351"/>
                  <a:gd name="T87" fmla="*/ 4 h 310"/>
                  <a:gd name="T88" fmla="*/ 54 w 351"/>
                  <a:gd name="T89" fmla="*/ 4 h 310"/>
                  <a:gd name="T90" fmla="*/ 51 w 351"/>
                  <a:gd name="T91" fmla="*/ 0 h 310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351"/>
                  <a:gd name="T139" fmla="*/ 0 h 310"/>
                  <a:gd name="T140" fmla="*/ 351 w 351"/>
                  <a:gd name="T141" fmla="*/ 310 h 310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351" h="310">
                    <a:moveTo>
                      <a:pt x="0" y="3"/>
                    </a:moveTo>
                    <a:lnTo>
                      <a:pt x="4" y="86"/>
                    </a:lnTo>
                    <a:lnTo>
                      <a:pt x="13" y="95"/>
                    </a:lnTo>
                    <a:lnTo>
                      <a:pt x="18" y="118"/>
                    </a:lnTo>
                    <a:lnTo>
                      <a:pt x="39" y="146"/>
                    </a:lnTo>
                    <a:lnTo>
                      <a:pt x="36" y="173"/>
                    </a:lnTo>
                    <a:lnTo>
                      <a:pt x="25" y="195"/>
                    </a:lnTo>
                    <a:lnTo>
                      <a:pt x="27" y="209"/>
                    </a:lnTo>
                    <a:lnTo>
                      <a:pt x="30" y="222"/>
                    </a:lnTo>
                    <a:lnTo>
                      <a:pt x="28" y="237"/>
                    </a:lnTo>
                    <a:lnTo>
                      <a:pt x="21" y="244"/>
                    </a:lnTo>
                    <a:lnTo>
                      <a:pt x="13" y="256"/>
                    </a:lnTo>
                    <a:lnTo>
                      <a:pt x="19" y="262"/>
                    </a:lnTo>
                    <a:lnTo>
                      <a:pt x="67" y="256"/>
                    </a:lnTo>
                    <a:lnTo>
                      <a:pt x="104" y="271"/>
                    </a:lnTo>
                    <a:lnTo>
                      <a:pt x="140" y="271"/>
                    </a:lnTo>
                    <a:lnTo>
                      <a:pt x="136" y="259"/>
                    </a:lnTo>
                    <a:lnTo>
                      <a:pt x="148" y="250"/>
                    </a:lnTo>
                    <a:lnTo>
                      <a:pt x="173" y="256"/>
                    </a:lnTo>
                    <a:lnTo>
                      <a:pt x="176" y="273"/>
                    </a:lnTo>
                    <a:lnTo>
                      <a:pt x="184" y="271"/>
                    </a:lnTo>
                    <a:lnTo>
                      <a:pt x="194" y="277"/>
                    </a:lnTo>
                    <a:lnTo>
                      <a:pt x="206" y="288"/>
                    </a:lnTo>
                    <a:lnTo>
                      <a:pt x="207" y="297"/>
                    </a:lnTo>
                    <a:lnTo>
                      <a:pt x="219" y="298"/>
                    </a:lnTo>
                    <a:lnTo>
                      <a:pt x="230" y="306"/>
                    </a:lnTo>
                    <a:lnTo>
                      <a:pt x="236" y="303"/>
                    </a:lnTo>
                    <a:lnTo>
                      <a:pt x="245" y="294"/>
                    </a:lnTo>
                    <a:lnTo>
                      <a:pt x="245" y="288"/>
                    </a:lnTo>
                    <a:lnTo>
                      <a:pt x="254" y="295"/>
                    </a:lnTo>
                    <a:lnTo>
                      <a:pt x="261" y="289"/>
                    </a:lnTo>
                    <a:lnTo>
                      <a:pt x="269" y="304"/>
                    </a:lnTo>
                    <a:lnTo>
                      <a:pt x="279" y="295"/>
                    </a:lnTo>
                    <a:lnTo>
                      <a:pt x="282" y="292"/>
                    </a:lnTo>
                    <a:lnTo>
                      <a:pt x="279" y="288"/>
                    </a:lnTo>
                    <a:lnTo>
                      <a:pt x="279" y="273"/>
                    </a:lnTo>
                    <a:lnTo>
                      <a:pt x="284" y="273"/>
                    </a:lnTo>
                    <a:lnTo>
                      <a:pt x="294" y="273"/>
                    </a:lnTo>
                    <a:lnTo>
                      <a:pt x="296" y="283"/>
                    </a:lnTo>
                    <a:lnTo>
                      <a:pt x="307" y="283"/>
                    </a:lnTo>
                    <a:lnTo>
                      <a:pt x="316" y="289"/>
                    </a:lnTo>
                    <a:lnTo>
                      <a:pt x="318" y="288"/>
                    </a:lnTo>
                    <a:lnTo>
                      <a:pt x="324" y="295"/>
                    </a:lnTo>
                    <a:lnTo>
                      <a:pt x="330" y="300"/>
                    </a:lnTo>
                    <a:lnTo>
                      <a:pt x="327" y="310"/>
                    </a:lnTo>
                    <a:lnTo>
                      <a:pt x="337" y="300"/>
                    </a:lnTo>
                    <a:lnTo>
                      <a:pt x="343" y="306"/>
                    </a:lnTo>
                    <a:lnTo>
                      <a:pt x="343" y="298"/>
                    </a:lnTo>
                    <a:lnTo>
                      <a:pt x="351" y="295"/>
                    </a:lnTo>
                    <a:lnTo>
                      <a:pt x="351" y="292"/>
                    </a:lnTo>
                    <a:lnTo>
                      <a:pt x="343" y="289"/>
                    </a:lnTo>
                    <a:lnTo>
                      <a:pt x="337" y="283"/>
                    </a:lnTo>
                    <a:lnTo>
                      <a:pt x="330" y="283"/>
                    </a:lnTo>
                    <a:lnTo>
                      <a:pt x="327" y="277"/>
                    </a:lnTo>
                    <a:lnTo>
                      <a:pt x="316" y="277"/>
                    </a:lnTo>
                    <a:lnTo>
                      <a:pt x="309" y="261"/>
                    </a:lnTo>
                    <a:lnTo>
                      <a:pt x="313" y="258"/>
                    </a:lnTo>
                    <a:lnTo>
                      <a:pt x="321" y="253"/>
                    </a:lnTo>
                    <a:lnTo>
                      <a:pt x="322" y="244"/>
                    </a:lnTo>
                    <a:lnTo>
                      <a:pt x="328" y="244"/>
                    </a:lnTo>
                    <a:lnTo>
                      <a:pt x="337" y="235"/>
                    </a:lnTo>
                    <a:lnTo>
                      <a:pt x="334" y="233"/>
                    </a:lnTo>
                    <a:lnTo>
                      <a:pt x="334" y="216"/>
                    </a:lnTo>
                    <a:lnTo>
                      <a:pt x="324" y="225"/>
                    </a:lnTo>
                    <a:lnTo>
                      <a:pt x="313" y="225"/>
                    </a:lnTo>
                    <a:lnTo>
                      <a:pt x="305" y="240"/>
                    </a:lnTo>
                    <a:lnTo>
                      <a:pt x="291" y="233"/>
                    </a:lnTo>
                    <a:lnTo>
                      <a:pt x="294" y="227"/>
                    </a:lnTo>
                    <a:lnTo>
                      <a:pt x="300" y="225"/>
                    </a:lnTo>
                    <a:lnTo>
                      <a:pt x="300" y="227"/>
                    </a:lnTo>
                    <a:lnTo>
                      <a:pt x="305" y="219"/>
                    </a:lnTo>
                    <a:lnTo>
                      <a:pt x="299" y="222"/>
                    </a:lnTo>
                    <a:lnTo>
                      <a:pt x="296" y="218"/>
                    </a:lnTo>
                    <a:lnTo>
                      <a:pt x="294" y="222"/>
                    </a:lnTo>
                    <a:lnTo>
                      <a:pt x="288" y="218"/>
                    </a:lnTo>
                    <a:lnTo>
                      <a:pt x="282" y="227"/>
                    </a:lnTo>
                    <a:lnTo>
                      <a:pt x="270" y="228"/>
                    </a:lnTo>
                    <a:lnTo>
                      <a:pt x="252" y="225"/>
                    </a:lnTo>
                    <a:lnTo>
                      <a:pt x="251" y="221"/>
                    </a:lnTo>
                    <a:lnTo>
                      <a:pt x="263" y="203"/>
                    </a:lnTo>
                    <a:lnTo>
                      <a:pt x="275" y="203"/>
                    </a:lnTo>
                    <a:lnTo>
                      <a:pt x="282" y="212"/>
                    </a:lnTo>
                    <a:lnTo>
                      <a:pt x="310" y="216"/>
                    </a:lnTo>
                    <a:lnTo>
                      <a:pt x="290" y="179"/>
                    </a:lnTo>
                    <a:lnTo>
                      <a:pt x="293" y="152"/>
                    </a:lnTo>
                    <a:lnTo>
                      <a:pt x="167" y="158"/>
                    </a:lnTo>
                    <a:lnTo>
                      <a:pt x="167" y="143"/>
                    </a:lnTo>
                    <a:lnTo>
                      <a:pt x="182" y="100"/>
                    </a:lnTo>
                    <a:lnTo>
                      <a:pt x="203" y="70"/>
                    </a:lnTo>
                    <a:lnTo>
                      <a:pt x="197" y="61"/>
                    </a:lnTo>
                    <a:lnTo>
                      <a:pt x="200" y="33"/>
                    </a:lnTo>
                    <a:lnTo>
                      <a:pt x="188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BA7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8" name="Freeform 118"/>
              <p:cNvSpPr>
                <a:spLocks/>
              </p:cNvSpPr>
              <p:nvPr/>
            </p:nvSpPr>
            <p:spPr bwMode="auto">
              <a:xfrm>
                <a:off x="2767" y="2291"/>
                <a:ext cx="336" cy="276"/>
              </a:xfrm>
              <a:custGeom>
                <a:avLst/>
                <a:gdLst>
                  <a:gd name="T0" fmla="*/ 4 w 351"/>
                  <a:gd name="T1" fmla="*/ 4 h 310"/>
                  <a:gd name="T2" fmla="*/ 11 w 351"/>
                  <a:gd name="T3" fmla="*/ 4 h 310"/>
                  <a:gd name="T4" fmla="*/ 11 w 351"/>
                  <a:gd name="T5" fmla="*/ 5 h 310"/>
                  <a:gd name="T6" fmla="*/ 11 w 351"/>
                  <a:gd name="T7" fmla="*/ 6 h 310"/>
                  <a:gd name="T8" fmla="*/ 11 w 351"/>
                  <a:gd name="T9" fmla="*/ 7 h 310"/>
                  <a:gd name="T10" fmla="*/ 11 w 351"/>
                  <a:gd name="T11" fmla="*/ 8 h 310"/>
                  <a:gd name="T12" fmla="*/ 19 w 351"/>
                  <a:gd name="T13" fmla="*/ 8 h 310"/>
                  <a:gd name="T14" fmla="*/ 38 w 351"/>
                  <a:gd name="T15" fmla="*/ 8 h 310"/>
                  <a:gd name="T16" fmla="*/ 40 w 351"/>
                  <a:gd name="T17" fmla="*/ 8 h 310"/>
                  <a:gd name="T18" fmla="*/ 48 w 351"/>
                  <a:gd name="T19" fmla="*/ 9 h 310"/>
                  <a:gd name="T20" fmla="*/ 53 w 351"/>
                  <a:gd name="T21" fmla="*/ 9 h 310"/>
                  <a:gd name="T22" fmla="*/ 56 w 351"/>
                  <a:gd name="T23" fmla="*/ 9 h 310"/>
                  <a:gd name="T24" fmla="*/ 62 w 351"/>
                  <a:gd name="T25" fmla="*/ 9 h 310"/>
                  <a:gd name="T26" fmla="*/ 67 w 351"/>
                  <a:gd name="T27" fmla="*/ 9 h 310"/>
                  <a:gd name="T28" fmla="*/ 69 w 351"/>
                  <a:gd name="T29" fmla="*/ 9 h 310"/>
                  <a:gd name="T30" fmla="*/ 73 w 351"/>
                  <a:gd name="T31" fmla="*/ 9 h 310"/>
                  <a:gd name="T32" fmla="*/ 76 w 351"/>
                  <a:gd name="T33" fmla="*/ 9 h 310"/>
                  <a:gd name="T34" fmla="*/ 76 w 351"/>
                  <a:gd name="T35" fmla="*/ 9 h 310"/>
                  <a:gd name="T36" fmla="*/ 79 w 351"/>
                  <a:gd name="T37" fmla="*/ 9 h 310"/>
                  <a:gd name="T38" fmla="*/ 83 w 351"/>
                  <a:gd name="T39" fmla="*/ 9 h 310"/>
                  <a:gd name="T40" fmla="*/ 87 w 351"/>
                  <a:gd name="T41" fmla="*/ 9 h 310"/>
                  <a:gd name="T42" fmla="*/ 89 w 351"/>
                  <a:gd name="T43" fmla="*/ 9 h 310"/>
                  <a:gd name="T44" fmla="*/ 91 w 351"/>
                  <a:gd name="T45" fmla="*/ 9 h 310"/>
                  <a:gd name="T46" fmla="*/ 93 w 351"/>
                  <a:gd name="T47" fmla="*/ 9 h 310"/>
                  <a:gd name="T48" fmla="*/ 95 w 351"/>
                  <a:gd name="T49" fmla="*/ 9 h 310"/>
                  <a:gd name="T50" fmla="*/ 91 w 351"/>
                  <a:gd name="T51" fmla="*/ 9 h 310"/>
                  <a:gd name="T52" fmla="*/ 89 w 351"/>
                  <a:gd name="T53" fmla="*/ 9 h 310"/>
                  <a:gd name="T54" fmla="*/ 83 w 351"/>
                  <a:gd name="T55" fmla="*/ 8 h 310"/>
                  <a:gd name="T56" fmla="*/ 87 w 351"/>
                  <a:gd name="T57" fmla="*/ 8 h 310"/>
                  <a:gd name="T58" fmla="*/ 89 w 351"/>
                  <a:gd name="T59" fmla="*/ 8 h 310"/>
                  <a:gd name="T60" fmla="*/ 91 w 351"/>
                  <a:gd name="T61" fmla="*/ 7 h 310"/>
                  <a:gd name="T62" fmla="*/ 87 w 351"/>
                  <a:gd name="T63" fmla="*/ 7 h 310"/>
                  <a:gd name="T64" fmla="*/ 83 w 351"/>
                  <a:gd name="T65" fmla="*/ 7 h 310"/>
                  <a:gd name="T66" fmla="*/ 79 w 351"/>
                  <a:gd name="T67" fmla="*/ 7 h 310"/>
                  <a:gd name="T68" fmla="*/ 81 w 351"/>
                  <a:gd name="T69" fmla="*/ 7 h 310"/>
                  <a:gd name="T70" fmla="*/ 80 w 351"/>
                  <a:gd name="T71" fmla="*/ 7 h 310"/>
                  <a:gd name="T72" fmla="*/ 79 w 351"/>
                  <a:gd name="T73" fmla="*/ 7 h 310"/>
                  <a:gd name="T74" fmla="*/ 76 w 351"/>
                  <a:gd name="T75" fmla="*/ 7 h 310"/>
                  <a:gd name="T76" fmla="*/ 69 w 351"/>
                  <a:gd name="T77" fmla="*/ 7 h 310"/>
                  <a:gd name="T78" fmla="*/ 72 w 351"/>
                  <a:gd name="T79" fmla="*/ 6 h 310"/>
                  <a:gd name="T80" fmla="*/ 76 w 351"/>
                  <a:gd name="T81" fmla="*/ 6 h 310"/>
                  <a:gd name="T82" fmla="*/ 78 w 351"/>
                  <a:gd name="T83" fmla="*/ 5 h 310"/>
                  <a:gd name="T84" fmla="*/ 46 w 351"/>
                  <a:gd name="T85" fmla="*/ 4 h 310"/>
                  <a:gd name="T86" fmla="*/ 50 w 351"/>
                  <a:gd name="T87" fmla="*/ 4 h 310"/>
                  <a:gd name="T88" fmla="*/ 54 w 351"/>
                  <a:gd name="T89" fmla="*/ 4 h 310"/>
                  <a:gd name="T90" fmla="*/ 51 w 351"/>
                  <a:gd name="T91" fmla="*/ 0 h 310"/>
                  <a:gd name="T92" fmla="*/ 0 w 351"/>
                  <a:gd name="T93" fmla="*/ 3 h 310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351"/>
                  <a:gd name="T142" fmla="*/ 0 h 310"/>
                  <a:gd name="T143" fmla="*/ 351 w 351"/>
                  <a:gd name="T144" fmla="*/ 310 h 310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351" h="310">
                    <a:moveTo>
                      <a:pt x="0" y="3"/>
                    </a:moveTo>
                    <a:lnTo>
                      <a:pt x="4" y="86"/>
                    </a:lnTo>
                    <a:lnTo>
                      <a:pt x="13" y="95"/>
                    </a:lnTo>
                    <a:lnTo>
                      <a:pt x="18" y="118"/>
                    </a:lnTo>
                    <a:lnTo>
                      <a:pt x="39" y="146"/>
                    </a:lnTo>
                    <a:lnTo>
                      <a:pt x="36" y="173"/>
                    </a:lnTo>
                    <a:lnTo>
                      <a:pt x="25" y="195"/>
                    </a:lnTo>
                    <a:lnTo>
                      <a:pt x="27" y="209"/>
                    </a:lnTo>
                    <a:lnTo>
                      <a:pt x="30" y="222"/>
                    </a:lnTo>
                    <a:lnTo>
                      <a:pt x="28" y="237"/>
                    </a:lnTo>
                    <a:lnTo>
                      <a:pt x="21" y="244"/>
                    </a:lnTo>
                    <a:lnTo>
                      <a:pt x="13" y="256"/>
                    </a:lnTo>
                    <a:lnTo>
                      <a:pt x="19" y="262"/>
                    </a:lnTo>
                    <a:lnTo>
                      <a:pt x="67" y="256"/>
                    </a:lnTo>
                    <a:lnTo>
                      <a:pt x="104" y="271"/>
                    </a:lnTo>
                    <a:lnTo>
                      <a:pt x="140" y="271"/>
                    </a:lnTo>
                    <a:lnTo>
                      <a:pt x="136" y="259"/>
                    </a:lnTo>
                    <a:lnTo>
                      <a:pt x="148" y="250"/>
                    </a:lnTo>
                    <a:lnTo>
                      <a:pt x="173" y="256"/>
                    </a:lnTo>
                    <a:lnTo>
                      <a:pt x="176" y="273"/>
                    </a:lnTo>
                    <a:lnTo>
                      <a:pt x="184" y="271"/>
                    </a:lnTo>
                    <a:lnTo>
                      <a:pt x="194" y="277"/>
                    </a:lnTo>
                    <a:lnTo>
                      <a:pt x="206" y="288"/>
                    </a:lnTo>
                    <a:lnTo>
                      <a:pt x="207" y="297"/>
                    </a:lnTo>
                    <a:lnTo>
                      <a:pt x="219" y="298"/>
                    </a:lnTo>
                    <a:lnTo>
                      <a:pt x="230" y="306"/>
                    </a:lnTo>
                    <a:lnTo>
                      <a:pt x="236" y="303"/>
                    </a:lnTo>
                    <a:lnTo>
                      <a:pt x="245" y="294"/>
                    </a:lnTo>
                    <a:lnTo>
                      <a:pt x="245" y="288"/>
                    </a:lnTo>
                    <a:lnTo>
                      <a:pt x="254" y="295"/>
                    </a:lnTo>
                    <a:lnTo>
                      <a:pt x="261" y="289"/>
                    </a:lnTo>
                    <a:lnTo>
                      <a:pt x="269" y="304"/>
                    </a:lnTo>
                    <a:lnTo>
                      <a:pt x="279" y="295"/>
                    </a:lnTo>
                    <a:lnTo>
                      <a:pt x="282" y="292"/>
                    </a:lnTo>
                    <a:lnTo>
                      <a:pt x="279" y="288"/>
                    </a:lnTo>
                    <a:lnTo>
                      <a:pt x="279" y="273"/>
                    </a:lnTo>
                    <a:lnTo>
                      <a:pt x="284" y="273"/>
                    </a:lnTo>
                    <a:lnTo>
                      <a:pt x="294" y="273"/>
                    </a:lnTo>
                    <a:lnTo>
                      <a:pt x="296" y="283"/>
                    </a:lnTo>
                    <a:lnTo>
                      <a:pt x="307" y="283"/>
                    </a:lnTo>
                    <a:lnTo>
                      <a:pt x="316" y="289"/>
                    </a:lnTo>
                    <a:lnTo>
                      <a:pt x="318" y="288"/>
                    </a:lnTo>
                    <a:lnTo>
                      <a:pt x="324" y="295"/>
                    </a:lnTo>
                    <a:lnTo>
                      <a:pt x="330" y="300"/>
                    </a:lnTo>
                    <a:lnTo>
                      <a:pt x="327" y="310"/>
                    </a:lnTo>
                    <a:lnTo>
                      <a:pt x="337" y="300"/>
                    </a:lnTo>
                    <a:lnTo>
                      <a:pt x="343" y="306"/>
                    </a:lnTo>
                    <a:lnTo>
                      <a:pt x="343" y="298"/>
                    </a:lnTo>
                    <a:lnTo>
                      <a:pt x="351" y="295"/>
                    </a:lnTo>
                    <a:lnTo>
                      <a:pt x="351" y="292"/>
                    </a:lnTo>
                    <a:lnTo>
                      <a:pt x="343" y="289"/>
                    </a:lnTo>
                    <a:lnTo>
                      <a:pt x="337" y="283"/>
                    </a:lnTo>
                    <a:lnTo>
                      <a:pt x="330" y="283"/>
                    </a:lnTo>
                    <a:lnTo>
                      <a:pt x="327" y="277"/>
                    </a:lnTo>
                    <a:lnTo>
                      <a:pt x="316" y="277"/>
                    </a:lnTo>
                    <a:lnTo>
                      <a:pt x="309" y="261"/>
                    </a:lnTo>
                    <a:lnTo>
                      <a:pt x="313" y="258"/>
                    </a:lnTo>
                    <a:lnTo>
                      <a:pt x="321" y="253"/>
                    </a:lnTo>
                    <a:lnTo>
                      <a:pt x="322" y="244"/>
                    </a:lnTo>
                    <a:lnTo>
                      <a:pt x="328" y="244"/>
                    </a:lnTo>
                    <a:lnTo>
                      <a:pt x="337" y="235"/>
                    </a:lnTo>
                    <a:lnTo>
                      <a:pt x="334" y="233"/>
                    </a:lnTo>
                    <a:lnTo>
                      <a:pt x="334" y="216"/>
                    </a:lnTo>
                    <a:lnTo>
                      <a:pt x="324" y="225"/>
                    </a:lnTo>
                    <a:lnTo>
                      <a:pt x="313" y="225"/>
                    </a:lnTo>
                    <a:lnTo>
                      <a:pt x="305" y="240"/>
                    </a:lnTo>
                    <a:lnTo>
                      <a:pt x="291" y="233"/>
                    </a:lnTo>
                    <a:lnTo>
                      <a:pt x="294" y="227"/>
                    </a:lnTo>
                    <a:lnTo>
                      <a:pt x="300" y="225"/>
                    </a:lnTo>
                    <a:lnTo>
                      <a:pt x="300" y="227"/>
                    </a:lnTo>
                    <a:lnTo>
                      <a:pt x="305" y="219"/>
                    </a:lnTo>
                    <a:lnTo>
                      <a:pt x="299" y="222"/>
                    </a:lnTo>
                    <a:lnTo>
                      <a:pt x="296" y="218"/>
                    </a:lnTo>
                    <a:lnTo>
                      <a:pt x="294" y="222"/>
                    </a:lnTo>
                    <a:lnTo>
                      <a:pt x="288" y="218"/>
                    </a:lnTo>
                    <a:lnTo>
                      <a:pt x="282" y="227"/>
                    </a:lnTo>
                    <a:lnTo>
                      <a:pt x="270" y="228"/>
                    </a:lnTo>
                    <a:lnTo>
                      <a:pt x="252" y="225"/>
                    </a:lnTo>
                    <a:lnTo>
                      <a:pt x="251" y="221"/>
                    </a:lnTo>
                    <a:lnTo>
                      <a:pt x="263" y="203"/>
                    </a:lnTo>
                    <a:lnTo>
                      <a:pt x="275" y="203"/>
                    </a:lnTo>
                    <a:lnTo>
                      <a:pt x="282" y="212"/>
                    </a:lnTo>
                    <a:lnTo>
                      <a:pt x="310" y="216"/>
                    </a:lnTo>
                    <a:lnTo>
                      <a:pt x="290" y="179"/>
                    </a:lnTo>
                    <a:lnTo>
                      <a:pt x="293" y="152"/>
                    </a:lnTo>
                    <a:lnTo>
                      <a:pt x="167" y="158"/>
                    </a:lnTo>
                    <a:lnTo>
                      <a:pt x="167" y="143"/>
                    </a:lnTo>
                    <a:lnTo>
                      <a:pt x="182" y="100"/>
                    </a:lnTo>
                    <a:lnTo>
                      <a:pt x="203" y="70"/>
                    </a:lnTo>
                    <a:lnTo>
                      <a:pt x="197" y="61"/>
                    </a:lnTo>
                    <a:lnTo>
                      <a:pt x="200" y="33"/>
                    </a:lnTo>
                    <a:lnTo>
                      <a:pt x="188" y="0"/>
                    </a:lnTo>
                    <a:lnTo>
                      <a:pt x="0" y="3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9" name="Freeform 119"/>
              <p:cNvSpPr>
                <a:spLocks/>
              </p:cNvSpPr>
              <p:nvPr/>
            </p:nvSpPr>
            <p:spPr bwMode="auto">
              <a:xfrm>
                <a:off x="2926" y="2138"/>
                <a:ext cx="212" cy="345"/>
              </a:xfrm>
              <a:custGeom>
                <a:avLst/>
                <a:gdLst>
                  <a:gd name="T0" fmla="*/ 0 w 221"/>
                  <a:gd name="T1" fmla="*/ 12 h 386"/>
                  <a:gd name="T2" fmla="*/ 0 w 221"/>
                  <a:gd name="T3" fmla="*/ 11 h 386"/>
                  <a:gd name="T4" fmla="*/ 12 w 221"/>
                  <a:gd name="T5" fmla="*/ 10 h 386"/>
                  <a:gd name="T6" fmla="*/ 12 w 221"/>
                  <a:gd name="T7" fmla="*/ 9 h 386"/>
                  <a:gd name="T8" fmla="*/ 12 w 221"/>
                  <a:gd name="T9" fmla="*/ 8 h 386"/>
                  <a:gd name="T10" fmla="*/ 12 w 221"/>
                  <a:gd name="T11" fmla="*/ 7 h 386"/>
                  <a:gd name="T12" fmla="*/ 12 w 221"/>
                  <a:gd name="T13" fmla="*/ 6 h 386"/>
                  <a:gd name="T14" fmla="*/ 12 w 221"/>
                  <a:gd name="T15" fmla="*/ 4 h 386"/>
                  <a:gd name="T16" fmla="*/ 12 w 221"/>
                  <a:gd name="T17" fmla="*/ 4 h 386"/>
                  <a:gd name="T18" fmla="*/ 16 w 221"/>
                  <a:gd name="T19" fmla="*/ 4 h 386"/>
                  <a:gd name="T20" fmla="*/ 15 w 221"/>
                  <a:gd name="T21" fmla="*/ 4 h 386"/>
                  <a:gd name="T22" fmla="*/ 23 w 221"/>
                  <a:gd name="T23" fmla="*/ 4 h 386"/>
                  <a:gd name="T24" fmla="*/ 59 w 221"/>
                  <a:gd name="T25" fmla="*/ 0 h 386"/>
                  <a:gd name="T26" fmla="*/ 61 w 221"/>
                  <a:gd name="T27" fmla="*/ 4 h 386"/>
                  <a:gd name="T28" fmla="*/ 59 w 221"/>
                  <a:gd name="T29" fmla="*/ 9 h 386"/>
                  <a:gd name="T30" fmla="*/ 64 w 221"/>
                  <a:gd name="T31" fmla="*/ 12 h 386"/>
                  <a:gd name="T32" fmla="*/ 61 w 221"/>
                  <a:gd name="T33" fmla="*/ 13 h 386"/>
                  <a:gd name="T34" fmla="*/ 59 w 221"/>
                  <a:gd name="T35" fmla="*/ 12 h 386"/>
                  <a:gd name="T36" fmla="*/ 57 w 221"/>
                  <a:gd name="T37" fmla="*/ 13 h 386"/>
                  <a:gd name="T38" fmla="*/ 55 w 221"/>
                  <a:gd name="T39" fmla="*/ 12 h 386"/>
                  <a:gd name="T40" fmla="*/ 55 w 221"/>
                  <a:gd name="T41" fmla="*/ 12 h 386"/>
                  <a:gd name="T42" fmla="*/ 51 w 221"/>
                  <a:gd name="T43" fmla="*/ 13 h 386"/>
                  <a:gd name="T44" fmla="*/ 47 w 221"/>
                  <a:gd name="T45" fmla="*/ 13 h 386"/>
                  <a:gd name="T46" fmla="*/ 46 w 221"/>
                  <a:gd name="T47" fmla="*/ 13 h 386"/>
                  <a:gd name="T48" fmla="*/ 44 w 221"/>
                  <a:gd name="T49" fmla="*/ 13 h 386"/>
                  <a:gd name="T50" fmla="*/ 41 w 221"/>
                  <a:gd name="T51" fmla="*/ 13 h 386"/>
                  <a:gd name="T52" fmla="*/ 35 w 221"/>
                  <a:gd name="T53" fmla="*/ 12 h 386"/>
                  <a:gd name="T54" fmla="*/ 35 w 221"/>
                  <a:gd name="T55" fmla="*/ 11 h 386"/>
                  <a:gd name="T56" fmla="*/ 0 w 221"/>
                  <a:gd name="T57" fmla="*/ 12 h 38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221"/>
                  <a:gd name="T88" fmla="*/ 0 h 386"/>
                  <a:gd name="T89" fmla="*/ 221 w 221"/>
                  <a:gd name="T90" fmla="*/ 386 h 38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221" h="386">
                    <a:moveTo>
                      <a:pt x="0" y="328"/>
                    </a:moveTo>
                    <a:lnTo>
                      <a:pt x="0" y="313"/>
                    </a:lnTo>
                    <a:lnTo>
                      <a:pt x="15" y="270"/>
                    </a:lnTo>
                    <a:lnTo>
                      <a:pt x="36" y="240"/>
                    </a:lnTo>
                    <a:lnTo>
                      <a:pt x="30" y="231"/>
                    </a:lnTo>
                    <a:lnTo>
                      <a:pt x="33" y="203"/>
                    </a:lnTo>
                    <a:lnTo>
                      <a:pt x="21" y="170"/>
                    </a:lnTo>
                    <a:lnTo>
                      <a:pt x="18" y="128"/>
                    </a:lnTo>
                    <a:lnTo>
                      <a:pt x="33" y="80"/>
                    </a:lnTo>
                    <a:lnTo>
                      <a:pt x="57" y="46"/>
                    </a:lnTo>
                    <a:lnTo>
                      <a:pt x="55" y="37"/>
                    </a:lnTo>
                    <a:lnTo>
                      <a:pt x="75" y="9"/>
                    </a:lnTo>
                    <a:lnTo>
                      <a:pt x="206" y="0"/>
                    </a:lnTo>
                    <a:lnTo>
                      <a:pt x="212" y="7"/>
                    </a:lnTo>
                    <a:lnTo>
                      <a:pt x="206" y="247"/>
                    </a:lnTo>
                    <a:lnTo>
                      <a:pt x="221" y="362"/>
                    </a:lnTo>
                    <a:lnTo>
                      <a:pt x="215" y="368"/>
                    </a:lnTo>
                    <a:lnTo>
                      <a:pt x="208" y="362"/>
                    </a:lnTo>
                    <a:lnTo>
                      <a:pt x="196" y="368"/>
                    </a:lnTo>
                    <a:lnTo>
                      <a:pt x="188" y="361"/>
                    </a:lnTo>
                    <a:lnTo>
                      <a:pt x="187" y="365"/>
                    </a:lnTo>
                    <a:lnTo>
                      <a:pt x="176" y="367"/>
                    </a:lnTo>
                    <a:lnTo>
                      <a:pt x="161" y="373"/>
                    </a:lnTo>
                    <a:lnTo>
                      <a:pt x="157" y="370"/>
                    </a:lnTo>
                    <a:lnTo>
                      <a:pt x="151" y="382"/>
                    </a:lnTo>
                    <a:lnTo>
                      <a:pt x="143" y="386"/>
                    </a:lnTo>
                    <a:lnTo>
                      <a:pt x="123" y="349"/>
                    </a:lnTo>
                    <a:lnTo>
                      <a:pt x="126" y="322"/>
                    </a:lnTo>
                    <a:lnTo>
                      <a:pt x="0" y="328"/>
                    </a:lnTo>
                    <a:close/>
                  </a:path>
                </a:pathLst>
              </a:custGeom>
              <a:solidFill>
                <a:srgbClr val="BA7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50" name="Freeform 120"/>
              <p:cNvSpPr>
                <a:spLocks/>
              </p:cNvSpPr>
              <p:nvPr/>
            </p:nvSpPr>
            <p:spPr bwMode="auto">
              <a:xfrm>
                <a:off x="2926" y="2138"/>
                <a:ext cx="212" cy="345"/>
              </a:xfrm>
              <a:custGeom>
                <a:avLst/>
                <a:gdLst>
                  <a:gd name="T0" fmla="*/ 0 w 221"/>
                  <a:gd name="T1" fmla="*/ 12 h 386"/>
                  <a:gd name="T2" fmla="*/ 0 w 221"/>
                  <a:gd name="T3" fmla="*/ 11 h 386"/>
                  <a:gd name="T4" fmla="*/ 12 w 221"/>
                  <a:gd name="T5" fmla="*/ 10 h 386"/>
                  <a:gd name="T6" fmla="*/ 12 w 221"/>
                  <a:gd name="T7" fmla="*/ 9 h 386"/>
                  <a:gd name="T8" fmla="*/ 12 w 221"/>
                  <a:gd name="T9" fmla="*/ 8 h 386"/>
                  <a:gd name="T10" fmla="*/ 12 w 221"/>
                  <a:gd name="T11" fmla="*/ 7 h 386"/>
                  <a:gd name="T12" fmla="*/ 12 w 221"/>
                  <a:gd name="T13" fmla="*/ 6 h 386"/>
                  <a:gd name="T14" fmla="*/ 12 w 221"/>
                  <a:gd name="T15" fmla="*/ 4 h 386"/>
                  <a:gd name="T16" fmla="*/ 12 w 221"/>
                  <a:gd name="T17" fmla="*/ 4 h 386"/>
                  <a:gd name="T18" fmla="*/ 16 w 221"/>
                  <a:gd name="T19" fmla="*/ 4 h 386"/>
                  <a:gd name="T20" fmla="*/ 15 w 221"/>
                  <a:gd name="T21" fmla="*/ 4 h 386"/>
                  <a:gd name="T22" fmla="*/ 23 w 221"/>
                  <a:gd name="T23" fmla="*/ 4 h 386"/>
                  <a:gd name="T24" fmla="*/ 59 w 221"/>
                  <a:gd name="T25" fmla="*/ 0 h 386"/>
                  <a:gd name="T26" fmla="*/ 61 w 221"/>
                  <a:gd name="T27" fmla="*/ 4 h 386"/>
                  <a:gd name="T28" fmla="*/ 59 w 221"/>
                  <a:gd name="T29" fmla="*/ 9 h 386"/>
                  <a:gd name="T30" fmla="*/ 64 w 221"/>
                  <a:gd name="T31" fmla="*/ 12 h 386"/>
                  <a:gd name="T32" fmla="*/ 61 w 221"/>
                  <a:gd name="T33" fmla="*/ 13 h 386"/>
                  <a:gd name="T34" fmla="*/ 59 w 221"/>
                  <a:gd name="T35" fmla="*/ 12 h 386"/>
                  <a:gd name="T36" fmla="*/ 57 w 221"/>
                  <a:gd name="T37" fmla="*/ 13 h 386"/>
                  <a:gd name="T38" fmla="*/ 55 w 221"/>
                  <a:gd name="T39" fmla="*/ 12 h 386"/>
                  <a:gd name="T40" fmla="*/ 55 w 221"/>
                  <a:gd name="T41" fmla="*/ 12 h 386"/>
                  <a:gd name="T42" fmla="*/ 51 w 221"/>
                  <a:gd name="T43" fmla="*/ 13 h 386"/>
                  <a:gd name="T44" fmla="*/ 47 w 221"/>
                  <a:gd name="T45" fmla="*/ 13 h 386"/>
                  <a:gd name="T46" fmla="*/ 46 w 221"/>
                  <a:gd name="T47" fmla="*/ 13 h 386"/>
                  <a:gd name="T48" fmla="*/ 44 w 221"/>
                  <a:gd name="T49" fmla="*/ 13 h 386"/>
                  <a:gd name="T50" fmla="*/ 41 w 221"/>
                  <a:gd name="T51" fmla="*/ 13 h 386"/>
                  <a:gd name="T52" fmla="*/ 35 w 221"/>
                  <a:gd name="T53" fmla="*/ 12 h 386"/>
                  <a:gd name="T54" fmla="*/ 35 w 221"/>
                  <a:gd name="T55" fmla="*/ 11 h 386"/>
                  <a:gd name="T56" fmla="*/ 0 w 221"/>
                  <a:gd name="T57" fmla="*/ 12 h 386"/>
                  <a:gd name="T58" fmla="*/ 0 w 221"/>
                  <a:gd name="T59" fmla="*/ 12 h 38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221"/>
                  <a:gd name="T91" fmla="*/ 0 h 386"/>
                  <a:gd name="T92" fmla="*/ 221 w 221"/>
                  <a:gd name="T93" fmla="*/ 386 h 38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221" h="386">
                    <a:moveTo>
                      <a:pt x="0" y="328"/>
                    </a:moveTo>
                    <a:lnTo>
                      <a:pt x="0" y="313"/>
                    </a:lnTo>
                    <a:lnTo>
                      <a:pt x="15" y="270"/>
                    </a:lnTo>
                    <a:lnTo>
                      <a:pt x="36" y="240"/>
                    </a:lnTo>
                    <a:lnTo>
                      <a:pt x="30" y="231"/>
                    </a:lnTo>
                    <a:lnTo>
                      <a:pt x="33" y="203"/>
                    </a:lnTo>
                    <a:lnTo>
                      <a:pt x="21" y="170"/>
                    </a:lnTo>
                    <a:lnTo>
                      <a:pt x="18" y="128"/>
                    </a:lnTo>
                    <a:lnTo>
                      <a:pt x="33" y="80"/>
                    </a:lnTo>
                    <a:lnTo>
                      <a:pt x="57" y="46"/>
                    </a:lnTo>
                    <a:lnTo>
                      <a:pt x="55" y="37"/>
                    </a:lnTo>
                    <a:lnTo>
                      <a:pt x="75" y="9"/>
                    </a:lnTo>
                    <a:lnTo>
                      <a:pt x="206" y="0"/>
                    </a:lnTo>
                    <a:lnTo>
                      <a:pt x="212" y="7"/>
                    </a:lnTo>
                    <a:lnTo>
                      <a:pt x="206" y="247"/>
                    </a:lnTo>
                    <a:lnTo>
                      <a:pt x="221" y="362"/>
                    </a:lnTo>
                    <a:lnTo>
                      <a:pt x="215" y="368"/>
                    </a:lnTo>
                    <a:lnTo>
                      <a:pt x="208" y="362"/>
                    </a:lnTo>
                    <a:lnTo>
                      <a:pt x="196" y="368"/>
                    </a:lnTo>
                    <a:lnTo>
                      <a:pt x="188" y="361"/>
                    </a:lnTo>
                    <a:lnTo>
                      <a:pt x="187" y="365"/>
                    </a:lnTo>
                    <a:lnTo>
                      <a:pt x="176" y="367"/>
                    </a:lnTo>
                    <a:lnTo>
                      <a:pt x="161" y="373"/>
                    </a:lnTo>
                    <a:lnTo>
                      <a:pt x="157" y="370"/>
                    </a:lnTo>
                    <a:lnTo>
                      <a:pt x="151" y="382"/>
                    </a:lnTo>
                    <a:lnTo>
                      <a:pt x="143" y="386"/>
                    </a:lnTo>
                    <a:lnTo>
                      <a:pt x="123" y="349"/>
                    </a:lnTo>
                    <a:lnTo>
                      <a:pt x="126" y="322"/>
                    </a:lnTo>
                    <a:lnTo>
                      <a:pt x="0" y="328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51" name="Freeform 121"/>
              <p:cNvSpPr>
                <a:spLocks/>
              </p:cNvSpPr>
              <p:nvPr/>
            </p:nvSpPr>
            <p:spPr bwMode="auto">
              <a:xfrm>
                <a:off x="1637" y="1061"/>
                <a:ext cx="611" cy="363"/>
              </a:xfrm>
              <a:custGeom>
                <a:avLst/>
                <a:gdLst>
                  <a:gd name="T0" fmla="*/ 0 w 639"/>
                  <a:gd name="T1" fmla="*/ 4 h 407"/>
                  <a:gd name="T2" fmla="*/ 11 w 639"/>
                  <a:gd name="T3" fmla="*/ 4 h 407"/>
                  <a:gd name="T4" fmla="*/ 11 w 639"/>
                  <a:gd name="T5" fmla="*/ 4 h 407"/>
                  <a:gd name="T6" fmla="*/ 6 w 639"/>
                  <a:gd name="T7" fmla="*/ 4 h 407"/>
                  <a:gd name="T8" fmla="*/ 11 w 639"/>
                  <a:gd name="T9" fmla="*/ 4 h 407"/>
                  <a:gd name="T10" fmla="*/ 11 w 639"/>
                  <a:gd name="T11" fmla="*/ 6 h 407"/>
                  <a:gd name="T12" fmla="*/ 13 w 639"/>
                  <a:gd name="T13" fmla="*/ 6 h 407"/>
                  <a:gd name="T14" fmla="*/ 13 w 639"/>
                  <a:gd name="T15" fmla="*/ 6 h 407"/>
                  <a:gd name="T16" fmla="*/ 17 w 639"/>
                  <a:gd name="T17" fmla="*/ 6 h 407"/>
                  <a:gd name="T18" fmla="*/ 19 w 639"/>
                  <a:gd name="T19" fmla="*/ 6 h 407"/>
                  <a:gd name="T20" fmla="*/ 13 w 639"/>
                  <a:gd name="T21" fmla="*/ 8 h 407"/>
                  <a:gd name="T22" fmla="*/ 14 w 639"/>
                  <a:gd name="T23" fmla="*/ 9 h 407"/>
                  <a:gd name="T24" fmla="*/ 11 w 639"/>
                  <a:gd name="T25" fmla="*/ 9 h 407"/>
                  <a:gd name="T26" fmla="*/ 12 w 639"/>
                  <a:gd name="T27" fmla="*/ 10 h 407"/>
                  <a:gd name="T28" fmla="*/ 22 w 639"/>
                  <a:gd name="T29" fmla="*/ 9 h 407"/>
                  <a:gd name="T30" fmla="*/ 26 w 639"/>
                  <a:gd name="T31" fmla="*/ 11 h 407"/>
                  <a:gd name="T32" fmla="*/ 28 w 639"/>
                  <a:gd name="T33" fmla="*/ 12 h 407"/>
                  <a:gd name="T34" fmla="*/ 29 w 639"/>
                  <a:gd name="T35" fmla="*/ 12 h 407"/>
                  <a:gd name="T36" fmla="*/ 31 w 639"/>
                  <a:gd name="T37" fmla="*/ 12 h 407"/>
                  <a:gd name="T38" fmla="*/ 32 w 639"/>
                  <a:gd name="T39" fmla="*/ 12 h 407"/>
                  <a:gd name="T40" fmla="*/ 37 w 639"/>
                  <a:gd name="T41" fmla="*/ 12 h 407"/>
                  <a:gd name="T42" fmla="*/ 41 w 639"/>
                  <a:gd name="T43" fmla="*/ 12 h 407"/>
                  <a:gd name="T44" fmla="*/ 49 w 639"/>
                  <a:gd name="T45" fmla="*/ 12 h 407"/>
                  <a:gd name="T46" fmla="*/ 51 w 639"/>
                  <a:gd name="T47" fmla="*/ 12 h 407"/>
                  <a:gd name="T48" fmla="*/ 53 w 639"/>
                  <a:gd name="T49" fmla="*/ 12 h 407"/>
                  <a:gd name="T50" fmla="*/ 55 w 639"/>
                  <a:gd name="T51" fmla="*/ 13 h 407"/>
                  <a:gd name="T52" fmla="*/ 58 w 639"/>
                  <a:gd name="T53" fmla="*/ 12 h 407"/>
                  <a:gd name="T54" fmla="*/ 104 w 639"/>
                  <a:gd name="T55" fmla="*/ 12 h 407"/>
                  <a:gd name="T56" fmla="*/ 160 w 639"/>
                  <a:gd name="T57" fmla="*/ 13 h 407"/>
                  <a:gd name="T58" fmla="*/ 160 w 639"/>
                  <a:gd name="T59" fmla="*/ 11 h 407"/>
                  <a:gd name="T60" fmla="*/ 167 w 639"/>
                  <a:gd name="T61" fmla="*/ 4 h 407"/>
                  <a:gd name="T62" fmla="*/ 93 w 639"/>
                  <a:gd name="T63" fmla="*/ 4 h 407"/>
                  <a:gd name="T64" fmla="*/ 55 w 639"/>
                  <a:gd name="T65" fmla="*/ 4 h 407"/>
                  <a:gd name="T66" fmla="*/ 11 w 639"/>
                  <a:gd name="T67" fmla="*/ 0 h 407"/>
                  <a:gd name="T68" fmla="*/ 0 w 639"/>
                  <a:gd name="T69" fmla="*/ 4 h 40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639"/>
                  <a:gd name="T106" fmla="*/ 0 h 407"/>
                  <a:gd name="T107" fmla="*/ 639 w 639"/>
                  <a:gd name="T108" fmla="*/ 407 h 40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639" h="407">
                    <a:moveTo>
                      <a:pt x="0" y="74"/>
                    </a:moveTo>
                    <a:lnTo>
                      <a:pt x="12" y="103"/>
                    </a:lnTo>
                    <a:lnTo>
                      <a:pt x="12" y="121"/>
                    </a:lnTo>
                    <a:lnTo>
                      <a:pt x="6" y="122"/>
                    </a:lnTo>
                    <a:lnTo>
                      <a:pt x="26" y="141"/>
                    </a:lnTo>
                    <a:lnTo>
                      <a:pt x="45" y="189"/>
                    </a:lnTo>
                    <a:lnTo>
                      <a:pt x="53" y="188"/>
                    </a:lnTo>
                    <a:lnTo>
                      <a:pt x="53" y="195"/>
                    </a:lnTo>
                    <a:lnTo>
                      <a:pt x="63" y="198"/>
                    </a:lnTo>
                    <a:lnTo>
                      <a:pt x="69" y="198"/>
                    </a:lnTo>
                    <a:lnTo>
                      <a:pt x="53" y="233"/>
                    </a:lnTo>
                    <a:lnTo>
                      <a:pt x="54" y="258"/>
                    </a:lnTo>
                    <a:lnTo>
                      <a:pt x="41" y="280"/>
                    </a:lnTo>
                    <a:lnTo>
                      <a:pt x="51" y="289"/>
                    </a:lnTo>
                    <a:lnTo>
                      <a:pt x="77" y="276"/>
                    </a:lnTo>
                    <a:lnTo>
                      <a:pt x="95" y="352"/>
                    </a:lnTo>
                    <a:lnTo>
                      <a:pt x="105" y="356"/>
                    </a:lnTo>
                    <a:lnTo>
                      <a:pt x="108" y="379"/>
                    </a:lnTo>
                    <a:lnTo>
                      <a:pt x="117" y="389"/>
                    </a:lnTo>
                    <a:lnTo>
                      <a:pt x="124" y="380"/>
                    </a:lnTo>
                    <a:lnTo>
                      <a:pt x="141" y="388"/>
                    </a:lnTo>
                    <a:lnTo>
                      <a:pt x="153" y="380"/>
                    </a:lnTo>
                    <a:lnTo>
                      <a:pt x="187" y="386"/>
                    </a:lnTo>
                    <a:lnTo>
                      <a:pt x="196" y="389"/>
                    </a:lnTo>
                    <a:lnTo>
                      <a:pt x="201" y="373"/>
                    </a:lnTo>
                    <a:lnTo>
                      <a:pt x="217" y="398"/>
                    </a:lnTo>
                    <a:lnTo>
                      <a:pt x="223" y="359"/>
                    </a:lnTo>
                    <a:lnTo>
                      <a:pt x="398" y="385"/>
                    </a:lnTo>
                    <a:lnTo>
                      <a:pt x="611" y="407"/>
                    </a:lnTo>
                    <a:lnTo>
                      <a:pt x="619" y="334"/>
                    </a:lnTo>
                    <a:lnTo>
                      <a:pt x="639" y="95"/>
                    </a:lnTo>
                    <a:lnTo>
                      <a:pt x="356" y="62"/>
                    </a:lnTo>
                    <a:lnTo>
                      <a:pt x="215" y="39"/>
                    </a:lnTo>
                    <a:lnTo>
                      <a:pt x="17" y="0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A7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52" name="Freeform 122"/>
              <p:cNvSpPr>
                <a:spLocks/>
              </p:cNvSpPr>
              <p:nvPr/>
            </p:nvSpPr>
            <p:spPr bwMode="auto">
              <a:xfrm>
                <a:off x="1637" y="1061"/>
                <a:ext cx="611" cy="363"/>
              </a:xfrm>
              <a:custGeom>
                <a:avLst/>
                <a:gdLst>
                  <a:gd name="T0" fmla="*/ 0 w 639"/>
                  <a:gd name="T1" fmla="*/ 4 h 407"/>
                  <a:gd name="T2" fmla="*/ 11 w 639"/>
                  <a:gd name="T3" fmla="*/ 4 h 407"/>
                  <a:gd name="T4" fmla="*/ 11 w 639"/>
                  <a:gd name="T5" fmla="*/ 4 h 407"/>
                  <a:gd name="T6" fmla="*/ 6 w 639"/>
                  <a:gd name="T7" fmla="*/ 4 h 407"/>
                  <a:gd name="T8" fmla="*/ 11 w 639"/>
                  <a:gd name="T9" fmla="*/ 4 h 407"/>
                  <a:gd name="T10" fmla="*/ 11 w 639"/>
                  <a:gd name="T11" fmla="*/ 6 h 407"/>
                  <a:gd name="T12" fmla="*/ 13 w 639"/>
                  <a:gd name="T13" fmla="*/ 6 h 407"/>
                  <a:gd name="T14" fmla="*/ 13 w 639"/>
                  <a:gd name="T15" fmla="*/ 6 h 407"/>
                  <a:gd name="T16" fmla="*/ 17 w 639"/>
                  <a:gd name="T17" fmla="*/ 6 h 407"/>
                  <a:gd name="T18" fmla="*/ 19 w 639"/>
                  <a:gd name="T19" fmla="*/ 6 h 407"/>
                  <a:gd name="T20" fmla="*/ 13 w 639"/>
                  <a:gd name="T21" fmla="*/ 8 h 407"/>
                  <a:gd name="T22" fmla="*/ 14 w 639"/>
                  <a:gd name="T23" fmla="*/ 9 h 407"/>
                  <a:gd name="T24" fmla="*/ 11 w 639"/>
                  <a:gd name="T25" fmla="*/ 9 h 407"/>
                  <a:gd name="T26" fmla="*/ 12 w 639"/>
                  <a:gd name="T27" fmla="*/ 10 h 407"/>
                  <a:gd name="T28" fmla="*/ 22 w 639"/>
                  <a:gd name="T29" fmla="*/ 9 h 407"/>
                  <a:gd name="T30" fmla="*/ 26 w 639"/>
                  <a:gd name="T31" fmla="*/ 11 h 407"/>
                  <a:gd name="T32" fmla="*/ 28 w 639"/>
                  <a:gd name="T33" fmla="*/ 12 h 407"/>
                  <a:gd name="T34" fmla="*/ 29 w 639"/>
                  <a:gd name="T35" fmla="*/ 12 h 407"/>
                  <a:gd name="T36" fmla="*/ 31 w 639"/>
                  <a:gd name="T37" fmla="*/ 12 h 407"/>
                  <a:gd name="T38" fmla="*/ 32 w 639"/>
                  <a:gd name="T39" fmla="*/ 12 h 407"/>
                  <a:gd name="T40" fmla="*/ 37 w 639"/>
                  <a:gd name="T41" fmla="*/ 12 h 407"/>
                  <a:gd name="T42" fmla="*/ 41 w 639"/>
                  <a:gd name="T43" fmla="*/ 12 h 407"/>
                  <a:gd name="T44" fmla="*/ 49 w 639"/>
                  <a:gd name="T45" fmla="*/ 12 h 407"/>
                  <a:gd name="T46" fmla="*/ 51 w 639"/>
                  <a:gd name="T47" fmla="*/ 12 h 407"/>
                  <a:gd name="T48" fmla="*/ 53 w 639"/>
                  <a:gd name="T49" fmla="*/ 12 h 407"/>
                  <a:gd name="T50" fmla="*/ 55 w 639"/>
                  <a:gd name="T51" fmla="*/ 13 h 407"/>
                  <a:gd name="T52" fmla="*/ 58 w 639"/>
                  <a:gd name="T53" fmla="*/ 12 h 407"/>
                  <a:gd name="T54" fmla="*/ 104 w 639"/>
                  <a:gd name="T55" fmla="*/ 12 h 407"/>
                  <a:gd name="T56" fmla="*/ 160 w 639"/>
                  <a:gd name="T57" fmla="*/ 13 h 407"/>
                  <a:gd name="T58" fmla="*/ 160 w 639"/>
                  <a:gd name="T59" fmla="*/ 11 h 407"/>
                  <a:gd name="T60" fmla="*/ 167 w 639"/>
                  <a:gd name="T61" fmla="*/ 4 h 407"/>
                  <a:gd name="T62" fmla="*/ 93 w 639"/>
                  <a:gd name="T63" fmla="*/ 4 h 407"/>
                  <a:gd name="T64" fmla="*/ 55 w 639"/>
                  <a:gd name="T65" fmla="*/ 4 h 407"/>
                  <a:gd name="T66" fmla="*/ 11 w 639"/>
                  <a:gd name="T67" fmla="*/ 0 h 407"/>
                  <a:gd name="T68" fmla="*/ 0 w 639"/>
                  <a:gd name="T69" fmla="*/ 4 h 407"/>
                  <a:gd name="T70" fmla="*/ 0 w 639"/>
                  <a:gd name="T71" fmla="*/ 4 h 40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639"/>
                  <a:gd name="T109" fmla="*/ 0 h 407"/>
                  <a:gd name="T110" fmla="*/ 639 w 639"/>
                  <a:gd name="T111" fmla="*/ 407 h 407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639" h="407">
                    <a:moveTo>
                      <a:pt x="0" y="74"/>
                    </a:moveTo>
                    <a:lnTo>
                      <a:pt x="12" y="103"/>
                    </a:lnTo>
                    <a:lnTo>
                      <a:pt x="12" y="121"/>
                    </a:lnTo>
                    <a:lnTo>
                      <a:pt x="6" y="122"/>
                    </a:lnTo>
                    <a:lnTo>
                      <a:pt x="26" y="141"/>
                    </a:lnTo>
                    <a:lnTo>
                      <a:pt x="45" y="189"/>
                    </a:lnTo>
                    <a:lnTo>
                      <a:pt x="53" y="188"/>
                    </a:lnTo>
                    <a:lnTo>
                      <a:pt x="53" y="195"/>
                    </a:lnTo>
                    <a:lnTo>
                      <a:pt x="63" y="198"/>
                    </a:lnTo>
                    <a:lnTo>
                      <a:pt x="69" y="198"/>
                    </a:lnTo>
                    <a:lnTo>
                      <a:pt x="53" y="233"/>
                    </a:lnTo>
                    <a:lnTo>
                      <a:pt x="54" y="258"/>
                    </a:lnTo>
                    <a:lnTo>
                      <a:pt x="41" y="280"/>
                    </a:lnTo>
                    <a:lnTo>
                      <a:pt x="51" y="289"/>
                    </a:lnTo>
                    <a:lnTo>
                      <a:pt x="77" y="276"/>
                    </a:lnTo>
                    <a:lnTo>
                      <a:pt x="95" y="352"/>
                    </a:lnTo>
                    <a:lnTo>
                      <a:pt x="105" y="356"/>
                    </a:lnTo>
                    <a:lnTo>
                      <a:pt x="108" y="379"/>
                    </a:lnTo>
                    <a:lnTo>
                      <a:pt x="117" y="389"/>
                    </a:lnTo>
                    <a:lnTo>
                      <a:pt x="124" y="380"/>
                    </a:lnTo>
                    <a:lnTo>
                      <a:pt x="141" y="388"/>
                    </a:lnTo>
                    <a:lnTo>
                      <a:pt x="153" y="380"/>
                    </a:lnTo>
                    <a:lnTo>
                      <a:pt x="187" y="386"/>
                    </a:lnTo>
                    <a:lnTo>
                      <a:pt x="196" y="389"/>
                    </a:lnTo>
                    <a:lnTo>
                      <a:pt x="201" y="373"/>
                    </a:lnTo>
                    <a:lnTo>
                      <a:pt x="217" y="398"/>
                    </a:lnTo>
                    <a:lnTo>
                      <a:pt x="223" y="359"/>
                    </a:lnTo>
                    <a:lnTo>
                      <a:pt x="398" y="385"/>
                    </a:lnTo>
                    <a:lnTo>
                      <a:pt x="611" y="407"/>
                    </a:lnTo>
                    <a:lnTo>
                      <a:pt x="619" y="334"/>
                    </a:lnTo>
                    <a:lnTo>
                      <a:pt x="639" y="95"/>
                    </a:lnTo>
                    <a:lnTo>
                      <a:pt x="356" y="62"/>
                    </a:lnTo>
                    <a:lnTo>
                      <a:pt x="215" y="39"/>
                    </a:lnTo>
                    <a:lnTo>
                      <a:pt x="17" y="0"/>
                    </a:lnTo>
                    <a:lnTo>
                      <a:pt x="0" y="74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53" name="Freeform 123"/>
              <p:cNvSpPr>
                <a:spLocks/>
              </p:cNvSpPr>
              <p:nvPr/>
            </p:nvSpPr>
            <p:spPr bwMode="auto">
              <a:xfrm>
                <a:off x="1809" y="1958"/>
                <a:ext cx="420" cy="403"/>
              </a:xfrm>
              <a:custGeom>
                <a:avLst/>
                <a:gdLst>
                  <a:gd name="T0" fmla="*/ 0 w 440"/>
                  <a:gd name="T1" fmla="*/ 15 h 451"/>
                  <a:gd name="T2" fmla="*/ 14 w 440"/>
                  <a:gd name="T3" fmla="*/ 15 h 451"/>
                  <a:gd name="T4" fmla="*/ 16 w 440"/>
                  <a:gd name="T5" fmla="*/ 15 h 451"/>
                  <a:gd name="T6" fmla="*/ 43 w 440"/>
                  <a:gd name="T7" fmla="*/ 15 h 451"/>
                  <a:gd name="T8" fmla="*/ 42 w 440"/>
                  <a:gd name="T9" fmla="*/ 15 h 451"/>
                  <a:gd name="T10" fmla="*/ 46 w 440"/>
                  <a:gd name="T11" fmla="*/ 15 h 451"/>
                  <a:gd name="T12" fmla="*/ 99 w 440"/>
                  <a:gd name="T13" fmla="*/ 15 h 451"/>
                  <a:gd name="T14" fmla="*/ 109 w 440"/>
                  <a:gd name="T15" fmla="*/ 4 h 451"/>
                  <a:gd name="T16" fmla="*/ 109 w 440"/>
                  <a:gd name="T17" fmla="*/ 4 h 451"/>
                  <a:gd name="T18" fmla="*/ 63 w 440"/>
                  <a:gd name="T19" fmla="*/ 4 h 451"/>
                  <a:gd name="T20" fmla="*/ 17 w 440"/>
                  <a:gd name="T21" fmla="*/ 0 h 451"/>
                  <a:gd name="T22" fmla="*/ 0 w 440"/>
                  <a:gd name="T23" fmla="*/ 15 h 45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440"/>
                  <a:gd name="T37" fmla="*/ 0 h 451"/>
                  <a:gd name="T38" fmla="*/ 440 w 440"/>
                  <a:gd name="T39" fmla="*/ 451 h 45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440" h="451">
                    <a:moveTo>
                      <a:pt x="0" y="443"/>
                    </a:moveTo>
                    <a:lnTo>
                      <a:pt x="55" y="451"/>
                    </a:lnTo>
                    <a:lnTo>
                      <a:pt x="61" y="418"/>
                    </a:lnTo>
                    <a:lnTo>
                      <a:pt x="171" y="431"/>
                    </a:lnTo>
                    <a:lnTo>
                      <a:pt x="167" y="415"/>
                    </a:lnTo>
                    <a:lnTo>
                      <a:pt x="183" y="418"/>
                    </a:lnTo>
                    <a:lnTo>
                      <a:pt x="403" y="437"/>
                    </a:lnTo>
                    <a:lnTo>
                      <a:pt x="437" y="84"/>
                    </a:lnTo>
                    <a:lnTo>
                      <a:pt x="440" y="42"/>
                    </a:lnTo>
                    <a:lnTo>
                      <a:pt x="253" y="25"/>
                    </a:lnTo>
                    <a:lnTo>
                      <a:pt x="64" y="0"/>
                    </a:lnTo>
                    <a:lnTo>
                      <a:pt x="0" y="443"/>
                    </a:lnTo>
                    <a:close/>
                  </a:path>
                </a:pathLst>
              </a:custGeom>
              <a:solidFill>
                <a:srgbClr val="BA7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54" name="Freeform 124"/>
              <p:cNvSpPr>
                <a:spLocks/>
              </p:cNvSpPr>
              <p:nvPr/>
            </p:nvSpPr>
            <p:spPr bwMode="auto">
              <a:xfrm>
                <a:off x="1809" y="1958"/>
                <a:ext cx="420" cy="403"/>
              </a:xfrm>
              <a:custGeom>
                <a:avLst/>
                <a:gdLst>
                  <a:gd name="T0" fmla="*/ 0 w 440"/>
                  <a:gd name="T1" fmla="*/ 15 h 451"/>
                  <a:gd name="T2" fmla="*/ 14 w 440"/>
                  <a:gd name="T3" fmla="*/ 15 h 451"/>
                  <a:gd name="T4" fmla="*/ 16 w 440"/>
                  <a:gd name="T5" fmla="*/ 15 h 451"/>
                  <a:gd name="T6" fmla="*/ 43 w 440"/>
                  <a:gd name="T7" fmla="*/ 15 h 451"/>
                  <a:gd name="T8" fmla="*/ 42 w 440"/>
                  <a:gd name="T9" fmla="*/ 15 h 451"/>
                  <a:gd name="T10" fmla="*/ 46 w 440"/>
                  <a:gd name="T11" fmla="*/ 15 h 451"/>
                  <a:gd name="T12" fmla="*/ 99 w 440"/>
                  <a:gd name="T13" fmla="*/ 15 h 451"/>
                  <a:gd name="T14" fmla="*/ 109 w 440"/>
                  <a:gd name="T15" fmla="*/ 4 h 451"/>
                  <a:gd name="T16" fmla="*/ 109 w 440"/>
                  <a:gd name="T17" fmla="*/ 4 h 451"/>
                  <a:gd name="T18" fmla="*/ 63 w 440"/>
                  <a:gd name="T19" fmla="*/ 4 h 451"/>
                  <a:gd name="T20" fmla="*/ 17 w 440"/>
                  <a:gd name="T21" fmla="*/ 0 h 451"/>
                  <a:gd name="T22" fmla="*/ 0 w 440"/>
                  <a:gd name="T23" fmla="*/ 15 h 451"/>
                  <a:gd name="T24" fmla="*/ 0 w 440"/>
                  <a:gd name="T25" fmla="*/ 15 h 45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40"/>
                  <a:gd name="T40" fmla="*/ 0 h 451"/>
                  <a:gd name="T41" fmla="*/ 440 w 440"/>
                  <a:gd name="T42" fmla="*/ 451 h 45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40" h="451">
                    <a:moveTo>
                      <a:pt x="0" y="443"/>
                    </a:moveTo>
                    <a:lnTo>
                      <a:pt x="55" y="451"/>
                    </a:lnTo>
                    <a:lnTo>
                      <a:pt x="61" y="418"/>
                    </a:lnTo>
                    <a:lnTo>
                      <a:pt x="171" y="431"/>
                    </a:lnTo>
                    <a:lnTo>
                      <a:pt x="167" y="415"/>
                    </a:lnTo>
                    <a:lnTo>
                      <a:pt x="183" y="418"/>
                    </a:lnTo>
                    <a:lnTo>
                      <a:pt x="403" y="437"/>
                    </a:lnTo>
                    <a:lnTo>
                      <a:pt x="437" y="84"/>
                    </a:lnTo>
                    <a:lnTo>
                      <a:pt x="440" y="42"/>
                    </a:lnTo>
                    <a:lnTo>
                      <a:pt x="253" y="25"/>
                    </a:lnTo>
                    <a:lnTo>
                      <a:pt x="64" y="0"/>
                    </a:lnTo>
                    <a:lnTo>
                      <a:pt x="0" y="443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55" name="Freeform 125"/>
              <p:cNvSpPr>
                <a:spLocks/>
              </p:cNvSpPr>
              <p:nvPr/>
            </p:nvSpPr>
            <p:spPr bwMode="auto">
              <a:xfrm>
                <a:off x="1324" y="2111"/>
                <a:ext cx="54" cy="50"/>
              </a:xfrm>
              <a:custGeom>
                <a:avLst/>
                <a:gdLst>
                  <a:gd name="T0" fmla="*/ 7 w 58"/>
                  <a:gd name="T1" fmla="*/ 0 h 55"/>
                  <a:gd name="T2" fmla="*/ 7 w 58"/>
                  <a:gd name="T3" fmla="*/ 5 h 55"/>
                  <a:gd name="T4" fmla="*/ 7 w 58"/>
                  <a:gd name="T5" fmla="*/ 5 h 55"/>
                  <a:gd name="T6" fmla="*/ 7 w 58"/>
                  <a:gd name="T7" fmla="*/ 5 h 55"/>
                  <a:gd name="T8" fmla="*/ 7 w 58"/>
                  <a:gd name="T9" fmla="*/ 5 h 55"/>
                  <a:gd name="T10" fmla="*/ 7 w 58"/>
                  <a:gd name="T11" fmla="*/ 5 h 55"/>
                  <a:gd name="T12" fmla="*/ 7 w 58"/>
                  <a:gd name="T13" fmla="*/ 5 h 55"/>
                  <a:gd name="T14" fmla="*/ 6 w 58"/>
                  <a:gd name="T15" fmla="*/ 5 h 55"/>
                  <a:gd name="T16" fmla="*/ 0 w 58"/>
                  <a:gd name="T17" fmla="*/ 5 h 55"/>
                  <a:gd name="T18" fmla="*/ 7 w 58"/>
                  <a:gd name="T19" fmla="*/ 5 h 55"/>
                  <a:gd name="T20" fmla="*/ 7 w 58"/>
                  <a:gd name="T21" fmla="*/ 0 h 5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8"/>
                  <a:gd name="T34" fmla="*/ 0 h 55"/>
                  <a:gd name="T35" fmla="*/ 58 w 58"/>
                  <a:gd name="T36" fmla="*/ 55 h 5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8" h="55">
                    <a:moveTo>
                      <a:pt x="30" y="0"/>
                    </a:moveTo>
                    <a:lnTo>
                      <a:pt x="43" y="10"/>
                    </a:lnTo>
                    <a:lnTo>
                      <a:pt x="58" y="21"/>
                    </a:lnTo>
                    <a:lnTo>
                      <a:pt x="52" y="37"/>
                    </a:lnTo>
                    <a:lnTo>
                      <a:pt x="48" y="55"/>
                    </a:lnTo>
                    <a:lnTo>
                      <a:pt x="30" y="55"/>
                    </a:lnTo>
                    <a:lnTo>
                      <a:pt x="12" y="55"/>
                    </a:lnTo>
                    <a:lnTo>
                      <a:pt x="6" y="37"/>
                    </a:lnTo>
                    <a:lnTo>
                      <a:pt x="0" y="21"/>
                    </a:lnTo>
                    <a:lnTo>
                      <a:pt x="15" y="1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DA27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56" name="Freeform 126"/>
              <p:cNvSpPr>
                <a:spLocks/>
              </p:cNvSpPr>
              <p:nvPr/>
            </p:nvSpPr>
            <p:spPr bwMode="auto">
              <a:xfrm>
                <a:off x="1324" y="2111"/>
                <a:ext cx="54" cy="50"/>
              </a:xfrm>
              <a:custGeom>
                <a:avLst/>
                <a:gdLst>
                  <a:gd name="T0" fmla="*/ 7 w 58"/>
                  <a:gd name="T1" fmla="*/ 0 h 55"/>
                  <a:gd name="T2" fmla="*/ 7 w 58"/>
                  <a:gd name="T3" fmla="*/ 5 h 55"/>
                  <a:gd name="T4" fmla="*/ 7 w 58"/>
                  <a:gd name="T5" fmla="*/ 5 h 55"/>
                  <a:gd name="T6" fmla="*/ 7 w 58"/>
                  <a:gd name="T7" fmla="*/ 5 h 55"/>
                  <a:gd name="T8" fmla="*/ 7 w 58"/>
                  <a:gd name="T9" fmla="*/ 5 h 55"/>
                  <a:gd name="T10" fmla="*/ 7 w 58"/>
                  <a:gd name="T11" fmla="*/ 5 h 55"/>
                  <a:gd name="T12" fmla="*/ 7 w 58"/>
                  <a:gd name="T13" fmla="*/ 5 h 55"/>
                  <a:gd name="T14" fmla="*/ 6 w 58"/>
                  <a:gd name="T15" fmla="*/ 5 h 55"/>
                  <a:gd name="T16" fmla="*/ 0 w 58"/>
                  <a:gd name="T17" fmla="*/ 5 h 55"/>
                  <a:gd name="T18" fmla="*/ 7 w 58"/>
                  <a:gd name="T19" fmla="*/ 5 h 55"/>
                  <a:gd name="T20" fmla="*/ 7 w 58"/>
                  <a:gd name="T21" fmla="*/ 0 h 5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8"/>
                  <a:gd name="T34" fmla="*/ 0 h 55"/>
                  <a:gd name="T35" fmla="*/ 58 w 58"/>
                  <a:gd name="T36" fmla="*/ 55 h 5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8" h="55">
                    <a:moveTo>
                      <a:pt x="30" y="0"/>
                    </a:moveTo>
                    <a:lnTo>
                      <a:pt x="43" y="10"/>
                    </a:lnTo>
                    <a:lnTo>
                      <a:pt x="58" y="21"/>
                    </a:lnTo>
                    <a:lnTo>
                      <a:pt x="52" y="37"/>
                    </a:lnTo>
                    <a:lnTo>
                      <a:pt x="48" y="55"/>
                    </a:lnTo>
                    <a:lnTo>
                      <a:pt x="30" y="55"/>
                    </a:lnTo>
                    <a:lnTo>
                      <a:pt x="12" y="55"/>
                    </a:lnTo>
                    <a:lnTo>
                      <a:pt x="6" y="37"/>
                    </a:lnTo>
                    <a:lnTo>
                      <a:pt x="0" y="21"/>
                    </a:lnTo>
                    <a:lnTo>
                      <a:pt x="15" y="10"/>
                    </a:lnTo>
                    <a:lnTo>
                      <a:pt x="30" y="0"/>
                    </a:lnTo>
                    <a:close/>
                  </a:path>
                </a:pathLst>
              </a:custGeom>
              <a:noFill/>
              <a:ln w="1588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57" name="Freeform 127"/>
              <p:cNvSpPr>
                <a:spLocks/>
              </p:cNvSpPr>
              <p:nvPr/>
            </p:nvSpPr>
            <p:spPr bwMode="auto">
              <a:xfrm>
                <a:off x="1636" y="2138"/>
                <a:ext cx="54" cy="49"/>
              </a:xfrm>
              <a:custGeom>
                <a:avLst/>
                <a:gdLst>
                  <a:gd name="T0" fmla="*/ 9 w 57"/>
                  <a:gd name="T1" fmla="*/ 0 h 55"/>
                  <a:gd name="T2" fmla="*/ 9 w 57"/>
                  <a:gd name="T3" fmla="*/ 4 h 55"/>
                  <a:gd name="T4" fmla="*/ 10 w 57"/>
                  <a:gd name="T5" fmla="*/ 4 h 55"/>
                  <a:gd name="T6" fmla="*/ 9 w 57"/>
                  <a:gd name="T7" fmla="*/ 4 h 55"/>
                  <a:gd name="T8" fmla="*/ 9 w 57"/>
                  <a:gd name="T9" fmla="*/ 4 h 55"/>
                  <a:gd name="T10" fmla="*/ 9 w 57"/>
                  <a:gd name="T11" fmla="*/ 4 h 55"/>
                  <a:gd name="T12" fmla="*/ 9 w 57"/>
                  <a:gd name="T13" fmla="*/ 4 h 55"/>
                  <a:gd name="T14" fmla="*/ 6 w 57"/>
                  <a:gd name="T15" fmla="*/ 4 h 55"/>
                  <a:gd name="T16" fmla="*/ 0 w 57"/>
                  <a:gd name="T17" fmla="*/ 4 h 55"/>
                  <a:gd name="T18" fmla="*/ 9 w 57"/>
                  <a:gd name="T19" fmla="*/ 4 h 55"/>
                  <a:gd name="T20" fmla="*/ 9 w 57"/>
                  <a:gd name="T21" fmla="*/ 0 h 5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7"/>
                  <a:gd name="T34" fmla="*/ 0 h 55"/>
                  <a:gd name="T35" fmla="*/ 57 w 57"/>
                  <a:gd name="T36" fmla="*/ 55 h 5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7" h="55">
                    <a:moveTo>
                      <a:pt x="28" y="0"/>
                    </a:moveTo>
                    <a:lnTo>
                      <a:pt x="43" y="10"/>
                    </a:lnTo>
                    <a:lnTo>
                      <a:pt x="57" y="20"/>
                    </a:lnTo>
                    <a:lnTo>
                      <a:pt x="52" y="37"/>
                    </a:lnTo>
                    <a:lnTo>
                      <a:pt x="46" y="55"/>
                    </a:lnTo>
                    <a:lnTo>
                      <a:pt x="28" y="55"/>
                    </a:lnTo>
                    <a:lnTo>
                      <a:pt x="10" y="55"/>
                    </a:lnTo>
                    <a:lnTo>
                      <a:pt x="6" y="37"/>
                    </a:lnTo>
                    <a:lnTo>
                      <a:pt x="0" y="20"/>
                    </a:lnTo>
                    <a:lnTo>
                      <a:pt x="15" y="10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DA27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58" name="Freeform 128"/>
              <p:cNvSpPr>
                <a:spLocks/>
              </p:cNvSpPr>
              <p:nvPr/>
            </p:nvSpPr>
            <p:spPr bwMode="auto">
              <a:xfrm>
                <a:off x="1636" y="2138"/>
                <a:ext cx="54" cy="49"/>
              </a:xfrm>
              <a:custGeom>
                <a:avLst/>
                <a:gdLst>
                  <a:gd name="T0" fmla="*/ 9 w 57"/>
                  <a:gd name="T1" fmla="*/ 0 h 55"/>
                  <a:gd name="T2" fmla="*/ 9 w 57"/>
                  <a:gd name="T3" fmla="*/ 4 h 55"/>
                  <a:gd name="T4" fmla="*/ 10 w 57"/>
                  <a:gd name="T5" fmla="*/ 4 h 55"/>
                  <a:gd name="T6" fmla="*/ 9 w 57"/>
                  <a:gd name="T7" fmla="*/ 4 h 55"/>
                  <a:gd name="T8" fmla="*/ 9 w 57"/>
                  <a:gd name="T9" fmla="*/ 4 h 55"/>
                  <a:gd name="T10" fmla="*/ 9 w 57"/>
                  <a:gd name="T11" fmla="*/ 4 h 55"/>
                  <a:gd name="T12" fmla="*/ 9 w 57"/>
                  <a:gd name="T13" fmla="*/ 4 h 55"/>
                  <a:gd name="T14" fmla="*/ 6 w 57"/>
                  <a:gd name="T15" fmla="*/ 4 h 55"/>
                  <a:gd name="T16" fmla="*/ 0 w 57"/>
                  <a:gd name="T17" fmla="*/ 4 h 55"/>
                  <a:gd name="T18" fmla="*/ 9 w 57"/>
                  <a:gd name="T19" fmla="*/ 4 h 55"/>
                  <a:gd name="T20" fmla="*/ 9 w 57"/>
                  <a:gd name="T21" fmla="*/ 0 h 5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7"/>
                  <a:gd name="T34" fmla="*/ 0 h 55"/>
                  <a:gd name="T35" fmla="*/ 57 w 57"/>
                  <a:gd name="T36" fmla="*/ 55 h 5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7" h="55">
                    <a:moveTo>
                      <a:pt x="28" y="0"/>
                    </a:moveTo>
                    <a:lnTo>
                      <a:pt x="43" y="10"/>
                    </a:lnTo>
                    <a:lnTo>
                      <a:pt x="57" y="20"/>
                    </a:lnTo>
                    <a:lnTo>
                      <a:pt x="52" y="37"/>
                    </a:lnTo>
                    <a:lnTo>
                      <a:pt x="46" y="55"/>
                    </a:lnTo>
                    <a:lnTo>
                      <a:pt x="28" y="55"/>
                    </a:lnTo>
                    <a:lnTo>
                      <a:pt x="10" y="55"/>
                    </a:lnTo>
                    <a:lnTo>
                      <a:pt x="6" y="37"/>
                    </a:lnTo>
                    <a:lnTo>
                      <a:pt x="0" y="20"/>
                    </a:lnTo>
                    <a:lnTo>
                      <a:pt x="15" y="10"/>
                    </a:lnTo>
                    <a:lnTo>
                      <a:pt x="28" y="0"/>
                    </a:lnTo>
                    <a:close/>
                  </a:path>
                </a:pathLst>
              </a:custGeom>
              <a:noFill/>
              <a:ln w="1588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59" name="Freeform 129"/>
              <p:cNvSpPr>
                <a:spLocks/>
              </p:cNvSpPr>
              <p:nvPr/>
            </p:nvSpPr>
            <p:spPr bwMode="auto">
              <a:xfrm>
                <a:off x="1335" y="1048"/>
                <a:ext cx="54" cy="50"/>
              </a:xfrm>
              <a:custGeom>
                <a:avLst/>
                <a:gdLst>
                  <a:gd name="T0" fmla="*/ 9 w 57"/>
                  <a:gd name="T1" fmla="*/ 0 h 56"/>
                  <a:gd name="T2" fmla="*/ 9 w 57"/>
                  <a:gd name="T3" fmla="*/ 4 h 56"/>
                  <a:gd name="T4" fmla="*/ 10 w 57"/>
                  <a:gd name="T5" fmla="*/ 4 h 56"/>
                  <a:gd name="T6" fmla="*/ 9 w 57"/>
                  <a:gd name="T7" fmla="*/ 4 h 56"/>
                  <a:gd name="T8" fmla="*/ 9 w 57"/>
                  <a:gd name="T9" fmla="*/ 4 h 56"/>
                  <a:gd name="T10" fmla="*/ 9 w 57"/>
                  <a:gd name="T11" fmla="*/ 4 h 56"/>
                  <a:gd name="T12" fmla="*/ 9 w 57"/>
                  <a:gd name="T13" fmla="*/ 4 h 56"/>
                  <a:gd name="T14" fmla="*/ 6 w 57"/>
                  <a:gd name="T15" fmla="*/ 4 h 56"/>
                  <a:gd name="T16" fmla="*/ 0 w 57"/>
                  <a:gd name="T17" fmla="*/ 4 h 56"/>
                  <a:gd name="T18" fmla="*/ 9 w 57"/>
                  <a:gd name="T19" fmla="*/ 4 h 56"/>
                  <a:gd name="T20" fmla="*/ 9 w 57"/>
                  <a:gd name="T21" fmla="*/ 0 h 5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7"/>
                  <a:gd name="T34" fmla="*/ 0 h 56"/>
                  <a:gd name="T35" fmla="*/ 57 w 57"/>
                  <a:gd name="T36" fmla="*/ 56 h 5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7" h="56">
                    <a:moveTo>
                      <a:pt x="28" y="0"/>
                    </a:moveTo>
                    <a:lnTo>
                      <a:pt x="43" y="11"/>
                    </a:lnTo>
                    <a:lnTo>
                      <a:pt x="57" y="21"/>
                    </a:lnTo>
                    <a:lnTo>
                      <a:pt x="52" y="39"/>
                    </a:lnTo>
                    <a:lnTo>
                      <a:pt x="46" y="56"/>
                    </a:lnTo>
                    <a:lnTo>
                      <a:pt x="28" y="56"/>
                    </a:lnTo>
                    <a:lnTo>
                      <a:pt x="10" y="56"/>
                    </a:lnTo>
                    <a:lnTo>
                      <a:pt x="6" y="39"/>
                    </a:lnTo>
                    <a:lnTo>
                      <a:pt x="0" y="21"/>
                    </a:lnTo>
                    <a:lnTo>
                      <a:pt x="13" y="11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DA27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60" name="Freeform 130"/>
              <p:cNvSpPr>
                <a:spLocks/>
              </p:cNvSpPr>
              <p:nvPr/>
            </p:nvSpPr>
            <p:spPr bwMode="auto">
              <a:xfrm>
                <a:off x="1335" y="1048"/>
                <a:ext cx="54" cy="50"/>
              </a:xfrm>
              <a:custGeom>
                <a:avLst/>
                <a:gdLst>
                  <a:gd name="T0" fmla="*/ 9 w 57"/>
                  <a:gd name="T1" fmla="*/ 0 h 56"/>
                  <a:gd name="T2" fmla="*/ 9 w 57"/>
                  <a:gd name="T3" fmla="*/ 4 h 56"/>
                  <a:gd name="T4" fmla="*/ 10 w 57"/>
                  <a:gd name="T5" fmla="*/ 4 h 56"/>
                  <a:gd name="T6" fmla="*/ 9 w 57"/>
                  <a:gd name="T7" fmla="*/ 4 h 56"/>
                  <a:gd name="T8" fmla="*/ 9 w 57"/>
                  <a:gd name="T9" fmla="*/ 4 h 56"/>
                  <a:gd name="T10" fmla="*/ 9 w 57"/>
                  <a:gd name="T11" fmla="*/ 4 h 56"/>
                  <a:gd name="T12" fmla="*/ 9 w 57"/>
                  <a:gd name="T13" fmla="*/ 4 h 56"/>
                  <a:gd name="T14" fmla="*/ 6 w 57"/>
                  <a:gd name="T15" fmla="*/ 4 h 56"/>
                  <a:gd name="T16" fmla="*/ 0 w 57"/>
                  <a:gd name="T17" fmla="*/ 4 h 56"/>
                  <a:gd name="T18" fmla="*/ 9 w 57"/>
                  <a:gd name="T19" fmla="*/ 4 h 56"/>
                  <a:gd name="T20" fmla="*/ 9 w 57"/>
                  <a:gd name="T21" fmla="*/ 0 h 5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7"/>
                  <a:gd name="T34" fmla="*/ 0 h 56"/>
                  <a:gd name="T35" fmla="*/ 57 w 57"/>
                  <a:gd name="T36" fmla="*/ 56 h 5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7" h="56">
                    <a:moveTo>
                      <a:pt x="28" y="0"/>
                    </a:moveTo>
                    <a:lnTo>
                      <a:pt x="43" y="11"/>
                    </a:lnTo>
                    <a:lnTo>
                      <a:pt x="57" y="21"/>
                    </a:lnTo>
                    <a:lnTo>
                      <a:pt x="52" y="39"/>
                    </a:lnTo>
                    <a:lnTo>
                      <a:pt x="46" y="56"/>
                    </a:lnTo>
                    <a:lnTo>
                      <a:pt x="28" y="56"/>
                    </a:lnTo>
                    <a:lnTo>
                      <a:pt x="10" y="56"/>
                    </a:lnTo>
                    <a:lnTo>
                      <a:pt x="6" y="39"/>
                    </a:lnTo>
                    <a:lnTo>
                      <a:pt x="0" y="21"/>
                    </a:lnTo>
                    <a:lnTo>
                      <a:pt x="13" y="11"/>
                    </a:lnTo>
                    <a:lnTo>
                      <a:pt x="28" y="0"/>
                    </a:lnTo>
                    <a:close/>
                  </a:path>
                </a:pathLst>
              </a:custGeom>
              <a:noFill/>
              <a:ln w="1588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61" name="Freeform 131"/>
              <p:cNvSpPr>
                <a:spLocks/>
              </p:cNvSpPr>
              <p:nvPr/>
            </p:nvSpPr>
            <p:spPr bwMode="auto">
              <a:xfrm>
                <a:off x="2504" y="2599"/>
                <a:ext cx="56" cy="50"/>
              </a:xfrm>
              <a:custGeom>
                <a:avLst/>
                <a:gdLst>
                  <a:gd name="T0" fmla="*/ 14 w 58"/>
                  <a:gd name="T1" fmla="*/ 0 h 56"/>
                  <a:gd name="T2" fmla="*/ 14 w 58"/>
                  <a:gd name="T3" fmla="*/ 4 h 56"/>
                  <a:gd name="T4" fmla="*/ 20 w 58"/>
                  <a:gd name="T5" fmla="*/ 4 h 56"/>
                  <a:gd name="T6" fmla="*/ 17 w 58"/>
                  <a:gd name="T7" fmla="*/ 4 h 56"/>
                  <a:gd name="T8" fmla="*/ 15 w 58"/>
                  <a:gd name="T9" fmla="*/ 4 h 56"/>
                  <a:gd name="T10" fmla="*/ 14 w 58"/>
                  <a:gd name="T11" fmla="*/ 4 h 56"/>
                  <a:gd name="T12" fmla="*/ 12 w 58"/>
                  <a:gd name="T13" fmla="*/ 4 h 56"/>
                  <a:gd name="T14" fmla="*/ 6 w 58"/>
                  <a:gd name="T15" fmla="*/ 4 h 56"/>
                  <a:gd name="T16" fmla="*/ 0 w 58"/>
                  <a:gd name="T17" fmla="*/ 4 h 56"/>
                  <a:gd name="T18" fmla="*/ 14 w 58"/>
                  <a:gd name="T19" fmla="*/ 4 h 56"/>
                  <a:gd name="T20" fmla="*/ 14 w 58"/>
                  <a:gd name="T21" fmla="*/ 0 h 5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8"/>
                  <a:gd name="T34" fmla="*/ 0 h 56"/>
                  <a:gd name="T35" fmla="*/ 58 w 58"/>
                  <a:gd name="T36" fmla="*/ 56 h 5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8" h="56">
                    <a:moveTo>
                      <a:pt x="30" y="0"/>
                    </a:moveTo>
                    <a:lnTo>
                      <a:pt x="44" y="11"/>
                    </a:lnTo>
                    <a:lnTo>
                      <a:pt x="58" y="21"/>
                    </a:lnTo>
                    <a:lnTo>
                      <a:pt x="52" y="38"/>
                    </a:lnTo>
                    <a:lnTo>
                      <a:pt x="48" y="56"/>
                    </a:lnTo>
                    <a:lnTo>
                      <a:pt x="30" y="56"/>
                    </a:lnTo>
                    <a:lnTo>
                      <a:pt x="12" y="56"/>
                    </a:lnTo>
                    <a:lnTo>
                      <a:pt x="6" y="38"/>
                    </a:lnTo>
                    <a:lnTo>
                      <a:pt x="0" y="21"/>
                    </a:lnTo>
                    <a:lnTo>
                      <a:pt x="15" y="11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DA27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62" name="Freeform 132"/>
              <p:cNvSpPr>
                <a:spLocks/>
              </p:cNvSpPr>
              <p:nvPr/>
            </p:nvSpPr>
            <p:spPr bwMode="auto">
              <a:xfrm>
                <a:off x="2504" y="2599"/>
                <a:ext cx="56" cy="50"/>
              </a:xfrm>
              <a:custGeom>
                <a:avLst/>
                <a:gdLst>
                  <a:gd name="T0" fmla="*/ 14 w 58"/>
                  <a:gd name="T1" fmla="*/ 0 h 56"/>
                  <a:gd name="T2" fmla="*/ 14 w 58"/>
                  <a:gd name="T3" fmla="*/ 4 h 56"/>
                  <a:gd name="T4" fmla="*/ 20 w 58"/>
                  <a:gd name="T5" fmla="*/ 4 h 56"/>
                  <a:gd name="T6" fmla="*/ 17 w 58"/>
                  <a:gd name="T7" fmla="*/ 4 h 56"/>
                  <a:gd name="T8" fmla="*/ 15 w 58"/>
                  <a:gd name="T9" fmla="*/ 4 h 56"/>
                  <a:gd name="T10" fmla="*/ 14 w 58"/>
                  <a:gd name="T11" fmla="*/ 4 h 56"/>
                  <a:gd name="T12" fmla="*/ 12 w 58"/>
                  <a:gd name="T13" fmla="*/ 4 h 56"/>
                  <a:gd name="T14" fmla="*/ 6 w 58"/>
                  <a:gd name="T15" fmla="*/ 4 h 56"/>
                  <a:gd name="T16" fmla="*/ 0 w 58"/>
                  <a:gd name="T17" fmla="*/ 4 h 56"/>
                  <a:gd name="T18" fmla="*/ 14 w 58"/>
                  <a:gd name="T19" fmla="*/ 4 h 56"/>
                  <a:gd name="T20" fmla="*/ 14 w 58"/>
                  <a:gd name="T21" fmla="*/ 0 h 5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8"/>
                  <a:gd name="T34" fmla="*/ 0 h 56"/>
                  <a:gd name="T35" fmla="*/ 58 w 58"/>
                  <a:gd name="T36" fmla="*/ 56 h 5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8" h="56">
                    <a:moveTo>
                      <a:pt x="30" y="0"/>
                    </a:moveTo>
                    <a:lnTo>
                      <a:pt x="44" y="11"/>
                    </a:lnTo>
                    <a:lnTo>
                      <a:pt x="58" y="21"/>
                    </a:lnTo>
                    <a:lnTo>
                      <a:pt x="52" y="38"/>
                    </a:lnTo>
                    <a:lnTo>
                      <a:pt x="48" y="56"/>
                    </a:lnTo>
                    <a:lnTo>
                      <a:pt x="30" y="56"/>
                    </a:lnTo>
                    <a:lnTo>
                      <a:pt x="12" y="56"/>
                    </a:lnTo>
                    <a:lnTo>
                      <a:pt x="6" y="38"/>
                    </a:lnTo>
                    <a:lnTo>
                      <a:pt x="0" y="21"/>
                    </a:lnTo>
                    <a:lnTo>
                      <a:pt x="15" y="11"/>
                    </a:lnTo>
                    <a:lnTo>
                      <a:pt x="30" y="0"/>
                    </a:lnTo>
                    <a:close/>
                  </a:path>
                </a:pathLst>
              </a:custGeom>
              <a:noFill/>
              <a:ln w="1588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63" name="Freeform 133"/>
              <p:cNvSpPr>
                <a:spLocks/>
              </p:cNvSpPr>
              <p:nvPr/>
            </p:nvSpPr>
            <p:spPr bwMode="auto">
              <a:xfrm>
                <a:off x="2873" y="2382"/>
                <a:ext cx="56" cy="50"/>
              </a:xfrm>
              <a:custGeom>
                <a:avLst/>
                <a:gdLst>
                  <a:gd name="T0" fmla="*/ 9 w 59"/>
                  <a:gd name="T1" fmla="*/ 0 h 55"/>
                  <a:gd name="T2" fmla="*/ 9 w 59"/>
                  <a:gd name="T3" fmla="*/ 5 h 55"/>
                  <a:gd name="T4" fmla="*/ 12 w 59"/>
                  <a:gd name="T5" fmla="*/ 5 h 55"/>
                  <a:gd name="T6" fmla="*/ 10 w 59"/>
                  <a:gd name="T7" fmla="*/ 5 h 55"/>
                  <a:gd name="T8" fmla="*/ 9 w 59"/>
                  <a:gd name="T9" fmla="*/ 5 h 55"/>
                  <a:gd name="T10" fmla="*/ 9 w 59"/>
                  <a:gd name="T11" fmla="*/ 5 h 55"/>
                  <a:gd name="T12" fmla="*/ 9 w 59"/>
                  <a:gd name="T13" fmla="*/ 5 h 55"/>
                  <a:gd name="T14" fmla="*/ 6 w 59"/>
                  <a:gd name="T15" fmla="*/ 5 h 55"/>
                  <a:gd name="T16" fmla="*/ 0 w 59"/>
                  <a:gd name="T17" fmla="*/ 5 h 55"/>
                  <a:gd name="T18" fmla="*/ 9 w 59"/>
                  <a:gd name="T19" fmla="*/ 5 h 55"/>
                  <a:gd name="T20" fmla="*/ 9 w 59"/>
                  <a:gd name="T21" fmla="*/ 0 h 5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9"/>
                  <a:gd name="T34" fmla="*/ 0 h 55"/>
                  <a:gd name="T35" fmla="*/ 59 w 59"/>
                  <a:gd name="T36" fmla="*/ 55 h 5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9" h="55">
                    <a:moveTo>
                      <a:pt x="30" y="0"/>
                    </a:moveTo>
                    <a:lnTo>
                      <a:pt x="44" y="10"/>
                    </a:lnTo>
                    <a:lnTo>
                      <a:pt x="59" y="21"/>
                    </a:lnTo>
                    <a:lnTo>
                      <a:pt x="53" y="38"/>
                    </a:lnTo>
                    <a:lnTo>
                      <a:pt x="48" y="55"/>
                    </a:lnTo>
                    <a:lnTo>
                      <a:pt x="30" y="55"/>
                    </a:lnTo>
                    <a:lnTo>
                      <a:pt x="12" y="55"/>
                    </a:lnTo>
                    <a:lnTo>
                      <a:pt x="6" y="38"/>
                    </a:lnTo>
                    <a:lnTo>
                      <a:pt x="0" y="21"/>
                    </a:lnTo>
                    <a:lnTo>
                      <a:pt x="15" y="1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DA27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64" name="Freeform 134"/>
              <p:cNvSpPr>
                <a:spLocks/>
              </p:cNvSpPr>
              <p:nvPr/>
            </p:nvSpPr>
            <p:spPr bwMode="auto">
              <a:xfrm>
                <a:off x="2873" y="2382"/>
                <a:ext cx="56" cy="50"/>
              </a:xfrm>
              <a:custGeom>
                <a:avLst/>
                <a:gdLst>
                  <a:gd name="T0" fmla="*/ 9 w 59"/>
                  <a:gd name="T1" fmla="*/ 0 h 55"/>
                  <a:gd name="T2" fmla="*/ 9 w 59"/>
                  <a:gd name="T3" fmla="*/ 5 h 55"/>
                  <a:gd name="T4" fmla="*/ 12 w 59"/>
                  <a:gd name="T5" fmla="*/ 5 h 55"/>
                  <a:gd name="T6" fmla="*/ 10 w 59"/>
                  <a:gd name="T7" fmla="*/ 5 h 55"/>
                  <a:gd name="T8" fmla="*/ 9 w 59"/>
                  <a:gd name="T9" fmla="*/ 5 h 55"/>
                  <a:gd name="T10" fmla="*/ 9 w 59"/>
                  <a:gd name="T11" fmla="*/ 5 h 55"/>
                  <a:gd name="T12" fmla="*/ 9 w 59"/>
                  <a:gd name="T13" fmla="*/ 5 h 55"/>
                  <a:gd name="T14" fmla="*/ 6 w 59"/>
                  <a:gd name="T15" fmla="*/ 5 h 55"/>
                  <a:gd name="T16" fmla="*/ 0 w 59"/>
                  <a:gd name="T17" fmla="*/ 5 h 55"/>
                  <a:gd name="T18" fmla="*/ 9 w 59"/>
                  <a:gd name="T19" fmla="*/ 5 h 55"/>
                  <a:gd name="T20" fmla="*/ 9 w 59"/>
                  <a:gd name="T21" fmla="*/ 0 h 5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9"/>
                  <a:gd name="T34" fmla="*/ 0 h 55"/>
                  <a:gd name="T35" fmla="*/ 59 w 59"/>
                  <a:gd name="T36" fmla="*/ 55 h 5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9" h="55">
                    <a:moveTo>
                      <a:pt x="30" y="0"/>
                    </a:moveTo>
                    <a:lnTo>
                      <a:pt x="44" y="10"/>
                    </a:lnTo>
                    <a:lnTo>
                      <a:pt x="59" y="21"/>
                    </a:lnTo>
                    <a:lnTo>
                      <a:pt x="53" y="38"/>
                    </a:lnTo>
                    <a:lnTo>
                      <a:pt x="48" y="55"/>
                    </a:lnTo>
                    <a:lnTo>
                      <a:pt x="30" y="55"/>
                    </a:lnTo>
                    <a:lnTo>
                      <a:pt x="12" y="55"/>
                    </a:lnTo>
                    <a:lnTo>
                      <a:pt x="6" y="38"/>
                    </a:lnTo>
                    <a:lnTo>
                      <a:pt x="0" y="21"/>
                    </a:lnTo>
                    <a:lnTo>
                      <a:pt x="15" y="10"/>
                    </a:lnTo>
                    <a:lnTo>
                      <a:pt x="30" y="0"/>
                    </a:lnTo>
                    <a:close/>
                  </a:path>
                </a:pathLst>
              </a:custGeom>
              <a:noFill/>
              <a:ln w="1588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65" name="Freeform 139"/>
              <p:cNvSpPr>
                <a:spLocks/>
              </p:cNvSpPr>
              <p:nvPr/>
            </p:nvSpPr>
            <p:spPr bwMode="auto">
              <a:xfrm>
                <a:off x="3205" y="2206"/>
                <a:ext cx="47" cy="47"/>
              </a:xfrm>
              <a:custGeom>
                <a:avLst/>
                <a:gdLst>
                  <a:gd name="T0" fmla="*/ 3 w 50"/>
                  <a:gd name="T1" fmla="*/ 5 h 52"/>
                  <a:gd name="T2" fmla="*/ 8 w 50"/>
                  <a:gd name="T3" fmla="*/ 5 h 52"/>
                  <a:gd name="T4" fmla="*/ 0 w 50"/>
                  <a:gd name="T5" fmla="*/ 5 h 52"/>
                  <a:gd name="T6" fmla="*/ 8 w 50"/>
                  <a:gd name="T7" fmla="*/ 5 h 52"/>
                  <a:gd name="T8" fmla="*/ 8 w 50"/>
                  <a:gd name="T9" fmla="*/ 0 h 52"/>
                  <a:gd name="T10" fmla="*/ 8 w 50"/>
                  <a:gd name="T11" fmla="*/ 5 h 52"/>
                  <a:gd name="T12" fmla="*/ 8 w 50"/>
                  <a:gd name="T13" fmla="*/ 5 h 52"/>
                  <a:gd name="T14" fmla="*/ 8 w 50"/>
                  <a:gd name="T15" fmla="*/ 5 h 52"/>
                  <a:gd name="T16" fmla="*/ 8 w 50"/>
                  <a:gd name="T17" fmla="*/ 5 h 52"/>
                  <a:gd name="T18" fmla="*/ 8 w 50"/>
                  <a:gd name="T19" fmla="*/ 5 h 52"/>
                  <a:gd name="T20" fmla="*/ 3 w 50"/>
                  <a:gd name="T21" fmla="*/ 5 h 5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0"/>
                  <a:gd name="T34" fmla="*/ 0 h 52"/>
                  <a:gd name="T35" fmla="*/ 50 w 50"/>
                  <a:gd name="T36" fmla="*/ 52 h 5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0" h="52">
                    <a:moveTo>
                      <a:pt x="3" y="52"/>
                    </a:moveTo>
                    <a:lnTo>
                      <a:pt x="17" y="31"/>
                    </a:lnTo>
                    <a:lnTo>
                      <a:pt x="0" y="21"/>
                    </a:lnTo>
                    <a:lnTo>
                      <a:pt x="18" y="21"/>
                    </a:lnTo>
                    <a:lnTo>
                      <a:pt x="26" y="0"/>
                    </a:lnTo>
                    <a:lnTo>
                      <a:pt x="33" y="21"/>
                    </a:lnTo>
                    <a:lnTo>
                      <a:pt x="50" y="21"/>
                    </a:lnTo>
                    <a:lnTo>
                      <a:pt x="35" y="31"/>
                    </a:lnTo>
                    <a:lnTo>
                      <a:pt x="47" y="52"/>
                    </a:lnTo>
                    <a:lnTo>
                      <a:pt x="26" y="40"/>
                    </a:lnTo>
                    <a:lnTo>
                      <a:pt x="3" y="52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66" name="Freeform 140"/>
              <p:cNvSpPr>
                <a:spLocks/>
              </p:cNvSpPr>
              <p:nvPr/>
            </p:nvSpPr>
            <p:spPr bwMode="auto">
              <a:xfrm>
                <a:off x="3205" y="2206"/>
                <a:ext cx="47" cy="47"/>
              </a:xfrm>
              <a:custGeom>
                <a:avLst/>
                <a:gdLst>
                  <a:gd name="T0" fmla="*/ 3 w 50"/>
                  <a:gd name="T1" fmla="*/ 5 h 52"/>
                  <a:gd name="T2" fmla="*/ 8 w 50"/>
                  <a:gd name="T3" fmla="*/ 5 h 52"/>
                  <a:gd name="T4" fmla="*/ 0 w 50"/>
                  <a:gd name="T5" fmla="*/ 5 h 52"/>
                  <a:gd name="T6" fmla="*/ 8 w 50"/>
                  <a:gd name="T7" fmla="*/ 5 h 52"/>
                  <a:gd name="T8" fmla="*/ 8 w 50"/>
                  <a:gd name="T9" fmla="*/ 0 h 52"/>
                  <a:gd name="T10" fmla="*/ 8 w 50"/>
                  <a:gd name="T11" fmla="*/ 5 h 52"/>
                  <a:gd name="T12" fmla="*/ 8 w 50"/>
                  <a:gd name="T13" fmla="*/ 5 h 52"/>
                  <a:gd name="T14" fmla="*/ 8 w 50"/>
                  <a:gd name="T15" fmla="*/ 5 h 52"/>
                  <a:gd name="T16" fmla="*/ 8 w 50"/>
                  <a:gd name="T17" fmla="*/ 5 h 52"/>
                  <a:gd name="T18" fmla="*/ 8 w 50"/>
                  <a:gd name="T19" fmla="*/ 5 h 52"/>
                  <a:gd name="T20" fmla="*/ 3 w 50"/>
                  <a:gd name="T21" fmla="*/ 5 h 5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0"/>
                  <a:gd name="T34" fmla="*/ 0 h 52"/>
                  <a:gd name="T35" fmla="*/ 50 w 50"/>
                  <a:gd name="T36" fmla="*/ 52 h 5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0" h="52">
                    <a:moveTo>
                      <a:pt x="3" y="52"/>
                    </a:moveTo>
                    <a:lnTo>
                      <a:pt x="17" y="31"/>
                    </a:lnTo>
                    <a:lnTo>
                      <a:pt x="0" y="21"/>
                    </a:lnTo>
                    <a:lnTo>
                      <a:pt x="18" y="21"/>
                    </a:lnTo>
                    <a:lnTo>
                      <a:pt x="26" y="0"/>
                    </a:lnTo>
                    <a:lnTo>
                      <a:pt x="33" y="21"/>
                    </a:lnTo>
                    <a:lnTo>
                      <a:pt x="50" y="21"/>
                    </a:lnTo>
                    <a:lnTo>
                      <a:pt x="35" y="31"/>
                    </a:lnTo>
                    <a:lnTo>
                      <a:pt x="47" y="52"/>
                    </a:lnTo>
                    <a:lnTo>
                      <a:pt x="26" y="40"/>
                    </a:lnTo>
                    <a:lnTo>
                      <a:pt x="3" y="52"/>
                    </a:lnTo>
                    <a:close/>
                  </a:path>
                </a:pathLst>
              </a:custGeom>
              <a:noFill/>
              <a:ln w="1588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67" name="Freeform 143"/>
              <p:cNvSpPr>
                <a:spLocks/>
              </p:cNvSpPr>
              <p:nvPr/>
            </p:nvSpPr>
            <p:spPr bwMode="auto">
              <a:xfrm>
                <a:off x="3610" y="2130"/>
                <a:ext cx="47" cy="48"/>
              </a:xfrm>
              <a:custGeom>
                <a:avLst/>
                <a:gdLst>
                  <a:gd name="T0" fmla="*/ 3 w 50"/>
                  <a:gd name="T1" fmla="*/ 6 h 52"/>
                  <a:gd name="T2" fmla="*/ 8 w 50"/>
                  <a:gd name="T3" fmla="*/ 6 h 52"/>
                  <a:gd name="T4" fmla="*/ 0 w 50"/>
                  <a:gd name="T5" fmla="*/ 6 h 52"/>
                  <a:gd name="T6" fmla="*/ 8 w 50"/>
                  <a:gd name="T7" fmla="*/ 6 h 52"/>
                  <a:gd name="T8" fmla="*/ 8 w 50"/>
                  <a:gd name="T9" fmla="*/ 0 h 52"/>
                  <a:gd name="T10" fmla="*/ 8 w 50"/>
                  <a:gd name="T11" fmla="*/ 6 h 52"/>
                  <a:gd name="T12" fmla="*/ 8 w 50"/>
                  <a:gd name="T13" fmla="*/ 6 h 52"/>
                  <a:gd name="T14" fmla="*/ 8 w 50"/>
                  <a:gd name="T15" fmla="*/ 6 h 52"/>
                  <a:gd name="T16" fmla="*/ 8 w 50"/>
                  <a:gd name="T17" fmla="*/ 6 h 52"/>
                  <a:gd name="T18" fmla="*/ 8 w 50"/>
                  <a:gd name="T19" fmla="*/ 6 h 52"/>
                  <a:gd name="T20" fmla="*/ 3 w 50"/>
                  <a:gd name="T21" fmla="*/ 6 h 5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0"/>
                  <a:gd name="T34" fmla="*/ 0 h 52"/>
                  <a:gd name="T35" fmla="*/ 50 w 50"/>
                  <a:gd name="T36" fmla="*/ 52 h 5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0" h="52">
                    <a:moveTo>
                      <a:pt x="3" y="52"/>
                    </a:moveTo>
                    <a:lnTo>
                      <a:pt x="17" y="32"/>
                    </a:lnTo>
                    <a:lnTo>
                      <a:pt x="0" y="20"/>
                    </a:lnTo>
                    <a:lnTo>
                      <a:pt x="18" y="20"/>
                    </a:lnTo>
                    <a:lnTo>
                      <a:pt x="26" y="0"/>
                    </a:lnTo>
                    <a:lnTo>
                      <a:pt x="33" y="20"/>
                    </a:lnTo>
                    <a:lnTo>
                      <a:pt x="50" y="20"/>
                    </a:lnTo>
                    <a:lnTo>
                      <a:pt x="35" y="32"/>
                    </a:lnTo>
                    <a:lnTo>
                      <a:pt x="48" y="52"/>
                    </a:lnTo>
                    <a:lnTo>
                      <a:pt x="26" y="40"/>
                    </a:lnTo>
                    <a:lnTo>
                      <a:pt x="3" y="52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68" name="Freeform 144"/>
              <p:cNvSpPr>
                <a:spLocks/>
              </p:cNvSpPr>
              <p:nvPr/>
            </p:nvSpPr>
            <p:spPr bwMode="auto">
              <a:xfrm>
                <a:off x="3610" y="2130"/>
                <a:ext cx="47" cy="48"/>
              </a:xfrm>
              <a:custGeom>
                <a:avLst/>
                <a:gdLst>
                  <a:gd name="T0" fmla="*/ 3 w 50"/>
                  <a:gd name="T1" fmla="*/ 6 h 52"/>
                  <a:gd name="T2" fmla="*/ 8 w 50"/>
                  <a:gd name="T3" fmla="*/ 6 h 52"/>
                  <a:gd name="T4" fmla="*/ 0 w 50"/>
                  <a:gd name="T5" fmla="*/ 6 h 52"/>
                  <a:gd name="T6" fmla="*/ 8 w 50"/>
                  <a:gd name="T7" fmla="*/ 6 h 52"/>
                  <a:gd name="T8" fmla="*/ 8 w 50"/>
                  <a:gd name="T9" fmla="*/ 0 h 52"/>
                  <a:gd name="T10" fmla="*/ 8 w 50"/>
                  <a:gd name="T11" fmla="*/ 6 h 52"/>
                  <a:gd name="T12" fmla="*/ 8 w 50"/>
                  <a:gd name="T13" fmla="*/ 6 h 52"/>
                  <a:gd name="T14" fmla="*/ 8 w 50"/>
                  <a:gd name="T15" fmla="*/ 6 h 52"/>
                  <a:gd name="T16" fmla="*/ 8 w 50"/>
                  <a:gd name="T17" fmla="*/ 6 h 52"/>
                  <a:gd name="T18" fmla="*/ 8 w 50"/>
                  <a:gd name="T19" fmla="*/ 6 h 52"/>
                  <a:gd name="T20" fmla="*/ 3 w 50"/>
                  <a:gd name="T21" fmla="*/ 6 h 5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0"/>
                  <a:gd name="T34" fmla="*/ 0 h 52"/>
                  <a:gd name="T35" fmla="*/ 50 w 50"/>
                  <a:gd name="T36" fmla="*/ 52 h 5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0" h="52">
                    <a:moveTo>
                      <a:pt x="3" y="52"/>
                    </a:moveTo>
                    <a:lnTo>
                      <a:pt x="17" y="32"/>
                    </a:lnTo>
                    <a:lnTo>
                      <a:pt x="0" y="20"/>
                    </a:lnTo>
                    <a:lnTo>
                      <a:pt x="18" y="20"/>
                    </a:lnTo>
                    <a:lnTo>
                      <a:pt x="26" y="0"/>
                    </a:lnTo>
                    <a:lnTo>
                      <a:pt x="33" y="20"/>
                    </a:lnTo>
                    <a:lnTo>
                      <a:pt x="50" y="20"/>
                    </a:lnTo>
                    <a:lnTo>
                      <a:pt x="35" y="32"/>
                    </a:lnTo>
                    <a:lnTo>
                      <a:pt x="48" y="52"/>
                    </a:lnTo>
                    <a:lnTo>
                      <a:pt x="26" y="40"/>
                    </a:lnTo>
                    <a:lnTo>
                      <a:pt x="3" y="52"/>
                    </a:lnTo>
                    <a:close/>
                  </a:path>
                </a:pathLst>
              </a:custGeom>
              <a:noFill/>
              <a:ln w="1588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69" name="Freeform 145"/>
              <p:cNvSpPr>
                <a:spLocks/>
              </p:cNvSpPr>
              <p:nvPr/>
            </p:nvSpPr>
            <p:spPr bwMode="auto">
              <a:xfrm>
                <a:off x="2094" y="1330"/>
                <a:ext cx="30" cy="13"/>
              </a:xfrm>
              <a:custGeom>
                <a:avLst/>
                <a:gdLst>
                  <a:gd name="T0" fmla="*/ 0 w 30"/>
                  <a:gd name="T1" fmla="*/ 3 h 15"/>
                  <a:gd name="T2" fmla="*/ 7 w 30"/>
                  <a:gd name="T3" fmla="*/ 3 h 15"/>
                  <a:gd name="T4" fmla="*/ 28 w 30"/>
                  <a:gd name="T5" fmla="*/ 0 h 15"/>
                  <a:gd name="T6" fmla="*/ 30 w 30"/>
                  <a:gd name="T7" fmla="*/ 3 h 15"/>
                  <a:gd name="T8" fmla="*/ 0 w 30"/>
                  <a:gd name="T9" fmla="*/ 3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15"/>
                  <a:gd name="T17" fmla="*/ 30 w 30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15">
                    <a:moveTo>
                      <a:pt x="0" y="15"/>
                    </a:moveTo>
                    <a:lnTo>
                      <a:pt x="7" y="6"/>
                    </a:lnTo>
                    <a:lnTo>
                      <a:pt x="28" y="0"/>
                    </a:lnTo>
                    <a:lnTo>
                      <a:pt x="30" y="3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C7C7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70" name="Freeform 146"/>
              <p:cNvSpPr>
                <a:spLocks/>
              </p:cNvSpPr>
              <p:nvPr/>
            </p:nvSpPr>
            <p:spPr bwMode="auto">
              <a:xfrm>
                <a:off x="2137" y="1324"/>
                <a:ext cx="17" cy="11"/>
              </a:xfrm>
              <a:custGeom>
                <a:avLst/>
                <a:gdLst>
                  <a:gd name="T0" fmla="*/ 0 w 18"/>
                  <a:gd name="T1" fmla="*/ 3 h 13"/>
                  <a:gd name="T2" fmla="*/ 3 w 18"/>
                  <a:gd name="T3" fmla="*/ 0 h 13"/>
                  <a:gd name="T4" fmla="*/ 9 w 18"/>
                  <a:gd name="T5" fmla="*/ 3 h 13"/>
                  <a:gd name="T6" fmla="*/ 9 w 18"/>
                  <a:gd name="T7" fmla="*/ 3 h 13"/>
                  <a:gd name="T8" fmla="*/ 0 w 18"/>
                  <a:gd name="T9" fmla="*/ 3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"/>
                  <a:gd name="T16" fmla="*/ 0 h 13"/>
                  <a:gd name="T17" fmla="*/ 18 w 18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" h="13">
                    <a:moveTo>
                      <a:pt x="0" y="13"/>
                    </a:moveTo>
                    <a:lnTo>
                      <a:pt x="3" y="0"/>
                    </a:lnTo>
                    <a:lnTo>
                      <a:pt x="18" y="3"/>
                    </a:lnTo>
                    <a:lnTo>
                      <a:pt x="15" y="10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C7C7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71" name="Freeform 147"/>
              <p:cNvSpPr>
                <a:spLocks/>
              </p:cNvSpPr>
              <p:nvPr/>
            </p:nvSpPr>
            <p:spPr bwMode="auto">
              <a:xfrm>
                <a:off x="2176" y="1311"/>
                <a:ext cx="31" cy="13"/>
              </a:xfrm>
              <a:custGeom>
                <a:avLst/>
                <a:gdLst>
                  <a:gd name="T0" fmla="*/ 0 w 33"/>
                  <a:gd name="T1" fmla="*/ 7 h 14"/>
                  <a:gd name="T2" fmla="*/ 7 w 33"/>
                  <a:gd name="T3" fmla="*/ 0 h 14"/>
                  <a:gd name="T4" fmla="*/ 8 w 33"/>
                  <a:gd name="T5" fmla="*/ 0 h 14"/>
                  <a:gd name="T6" fmla="*/ 8 w 33"/>
                  <a:gd name="T7" fmla="*/ 7 h 14"/>
                  <a:gd name="T8" fmla="*/ 8 w 33"/>
                  <a:gd name="T9" fmla="*/ 7 h 14"/>
                  <a:gd name="T10" fmla="*/ 0 w 33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3"/>
                  <a:gd name="T19" fmla="*/ 0 h 14"/>
                  <a:gd name="T20" fmla="*/ 33 w 33"/>
                  <a:gd name="T21" fmla="*/ 14 h 1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3" h="14">
                    <a:moveTo>
                      <a:pt x="0" y="14"/>
                    </a:moveTo>
                    <a:lnTo>
                      <a:pt x="7" y="0"/>
                    </a:lnTo>
                    <a:lnTo>
                      <a:pt x="28" y="0"/>
                    </a:lnTo>
                    <a:lnTo>
                      <a:pt x="33" y="12"/>
                    </a:lnTo>
                    <a:lnTo>
                      <a:pt x="10" y="8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C7C7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72" name="Freeform 148"/>
              <p:cNvSpPr>
                <a:spLocks/>
              </p:cNvSpPr>
              <p:nvPr/>
            </p:nvSpPr>
            <p:spPr bwMode="auto">
              <a:xfrm>
                <a:off x="2161" y="2505"/>
                <a:ext cx="37" cy="27"/>
              </a:xfrm>
              <a:custGeom>
                <a:avLst/>
                <a:gdLst>
                  <a:gd name="T0" fmla="*/ 0 w 37"/>
                  <a:gd name="T1" fmla="*/ 5 h 30"/>
                  <a:gd name="T2" fmla="*/ 13 w 37"/>
                  <a:gd name="T3" fmla="*/ 5 h 30"/>
                  <a:gd name="T4" fmla="*/ 21 w 37"/>
                  <a:gd name="T5" fmla="*/ 5 h 30"/>
                  <a:gd name="T6" fmla="*/ 33 w 37"/>
                  <a:gd name="T7" fmla="*/ 5 h 30"/>
                  <a:gd name="T8" fmla="*/ 37 w 37"/>
                  <a:gd name="T9" fmla="*/ 5 h 30"/>
                  <a:gd name="T10" fmla="*/ 30 w 37"/>
                  <a:gd name="T11" fmla="*/ 0 h 30"/>
                  <a:gd name="T12" fmla="*/ 18 w 37"/>
                  <a:gd name="T13" fmla="*/ 2 h 30"/>
                  <a:gd name="T14" fmla="*/ 0 w 37"/>
                  <a:gd name="T15" fmla="*/ 5 h 3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7"/>
                  <a:gd name="T25" fmla="*/ 0 h 30"/>
                  <a:gd name="T26" fmla="*/ 37 w 37"/>
                  <a:gd name="T27" fmla="*/ 30 h 3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7" h="30">
                    <a:moveTo>
                      <a:pt x="0" y="17"/>
                    </a:moveTo>
                    <a:lnTo>
                      <a:pt x="13" y="30"/>
                    </a:lnTo>
                    <a:lnTo>
                      <a:pt x="21" y="28"/>
                    </a:lnTo>
                    <a:lnTo>
                      <a:pt x="33" y="21"/>
                    </a:lnTo>
                    <a:lnTo>
                      <a:pt x="37" y="6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98BE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73" name="Freeform 149"/>
              <p:cNvSpPr>
                <a:spLocks/>
              </p:cNvSpPr>
              <p:nvPr/>
            </p:nvSpPr>
            <p:spPr bwMode="auto">
              <a:xfrm>
                <a:off x="2161" y="2505"/>
                <a:ext cx="37" cy="27"/>
              </a:xfrm>
              <a:custGeom>
                <a:avLst/>
                <a:gdLst>
                  <a:gd name="T0" fmla="*/ 0 w 37"/>
                  <a:gd name="T1" fmla="*/ 5 h 30"/>
                  <a:gd name="T2" fmla="*/ 13 w 37"/>
                  <a:gd name="T3" fmla="*/ 5 h 30"/>
                  <a:gd name="T4" fmla="*/ 21 w 37"/>
                  <a:gd name="T5" fmla="*/ 5 h 30"/>
                  <a:gd name="T6" fmla="*/ 33 w 37"/>
                  <a:gd name="T7" fmla="*/ 5 h 30"/>
                  <a:gd name="T8" fmla="*/ 37 w 37"/>
                  <a:gd name="T9" fmla="*/ 5 h 30"/>
                  <a:gd name="T10" fmla="*/ 30 w 37"/>
                  <a:gd name="T11" fmla="*/ 0 h 30"/>
                  <a:gd name="T12" fmla="*/ 18 w 37"/>
                  <a:gd name="T13" fmla="*/ 2 h 30"/>
                  <a:gd name="T14" fmla="*/ 0 w 37"/>
                  <a:gd name="T15" fmla="*/ 5 h 30"/>
                  <a:gd name="T16" fmla="*/ 0 w 37"/>
                  <a:gd name="T17" fmla="*/ 5 h 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7"/>
                  <a:gd name="T28" fmla="*/ 0 h 30"/>
                  <a:gd name="T29" fmla="*/ 37 w 37"/>
                  <a:gd name="T30" fmla="*/ 30 h 3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7" h="30">
                    <a:moveTo>
                      <a:pt x="0" y="17"/>
                    </a:moveTo>
                    <a:lnTo>
                      <a:pt x="13" y="30"/>
                    </a:lnTo>
                    <a:lnTo>
                      <a:pt x="21" y="28"/>
                    </a:lnTo>
                    <a:lnTo>
                      <a:pt x="33" y="21"/>
                    </a:lnTo>
                    <a:lnTo>
                      <a:pt x="37" y="6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0" y="17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74" name="Freeform 150"/>
              <p:cNvSpPr>
                <a:spLocks/>
              </p:cNvSpPr>
              <p:nvPr/>
            </p:nvSpPr>
            <p:spPr bwMode="auto">
              <a:xfrm>
                <a:off x="2335" y="2578"/>
                <a:ext cx="40" cy="11"/>
              </a:xfrm>
              <a:custGeom>
                <a:avLst/>
                <a:gdLst>
                  <a:gd name="T0" fmla="*/ 0 w 43"/>
                  <a:gd name="T1" fmla="*/ 6 h 12"/>
                  <a:gd name="T2" fmla="*/ 4 w 43"/>
                  <a:gd name="T3" fmla="*/ 0 h 12"/>
                  <a:gd name="T4" fmla="*/ 7 w 43"/>
                  <a:gd name="T5" fmla="*/ 4 h 12"/>
                  <a:gd name="T6" fmla="*/ 7 w 43"/>
                  <a:gd name="T7" fmla="*/ 6 h 12"/>
                  <a:gd name="T8" fmla="*/ 0 w 43"/>
                  <a:gd name="T9" fmla="*/ 6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3"/>
                  <a:gd name="T16" fmla="*/ 0 h 12"/>
                  <a:gd name="T17" fmla="*/ 43 w 43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3" h="12">
                    <a:moveTo>
                      <a:pt x="0" y="9"/>
                    </a:moveTo>
                    <a:lnTo>
                      <a:pt x="4" y="0"/>
                    </a:lnTo>
                    <a:lnTo>
                      <a:pt x="43" y="4"/>
                    </a:lnTo>
                    <a:lnTo>
                      <a:pt x="35" y="12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98BE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75" name="Freeform 151"/>
              <p:cNvSpPr>
                <a:spLocks/>
              </p:cNvSpPr>
              <p:nvPr/>
            </p:nvSpPr>
            <p:spPr bwMode="auto">
              <a:xfrm>
                <a:off x="2353" y="2600"/>
                <a:ext cx="17" cy="10"/>
              </a:xfrm>
              <a:custGeom>
                <a:avLst/>
                <a:gdLst>
                  <a:gd name="T0" fmla="*/ 0 w 18"/>
                  <a:gd name="T1" fmla="*/ 0 h 12"/>
                  <a:gd name="T2" fmla="*/ 7 w 18"/>
                  <a:gd name="T3" fmla="*/ 3 h 12"/>
                  <a:gd name="T4" fmla="*/ 9 w 18"/>
                  <a:gd name="T5" fmla="*/ 3 h 12"/>
                  <a:gd name="T6" fmla="*/ 9 w 18"/>
                  <a:gd name="T7" fmla="*/ 0 h 12"/>
                  <a:gd name="T8" fmla="*/ 0 w 18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"/>
                  <a:gd name="T16" fmla="*/ 0 h 12"/>
                  <a:gd name="T17" fmla="*/ 18 w 18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" h="12">
                    <a:moveTo>
                      <a:pt x="0" y="0"/>
                    </a:moveTo>
                    <a:lnTo>
                      <a:pt x="7" y="12"/>
                    </a:lnTo>
                    <a:lnTo>
                      <a:pt x="18" y="6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8BE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76" name="Freeform 152"/>
              <p:cNvSpPr>
                <a:spLocks/>
              </p:cNvSpPr>
              <p:nvPr/>
            </p:nvSpPr>
            <p:spPr bwMode="auto">
              <a:xfrm>
                <a:off x="2320" y="1119"/>
                <a:ext cx="9" cy="23"/>
              </a:xfrm>
              <a:custGeom>
                <a:avLst/>
                <a:gdLst>
                  <a:gd name="T0" fmla="*/ 3 w 9"/>
                  <a:gd name="T1" fmla="*/ 6 h 25"/>
                  <a:gd name="T2" fmla="*/ 0 w 9"/>
                  <a:gd name="T3" fmla="*/ 6 h 25"/>
                  <a:gd name="T4" fmla="*/ 0 w 9"/>
                  <a:gd name="T5" fmla="*/ 6 h 25"/>
                  <a:gd name="T6" fmla="*/ 0 w 9"/>
                  <a:gd name="T7" fmla="*/ 4 h 25"/>
                  <a:gd name="T8" fmla="*/ 0 w 9"/>
                  <a:gd name="T9" fmla="*/ 3 h 25"/>
                  <a:gd name="T10" fmla="*/ 1 w 9"/>
                  <a:gd name="T11" fmla="*/ 1 h 25"/>
                  <a:gd name="T12" fmla="*/ 1 w 9"/>
                  <a:gd name="T13" fmla="*/ 0 h 25"/>
                  <a:gd name="T14" fmla="*/ 4 w 9"/>
                  <a:gd name="T15" fmla="*/ 0 h 25"/>
                  <a:gd name="T16" fmla="*/ 6 w 9"/>
                  <a:gd name="T17" fmla="*/ 0 h 25"/>
                  <a:gd name="T18" fmla="*/ 7 w 9"/>
                  <a:gd name="T19" fmla="*/ 1 h 25"/>
                  <a:gd name="T20" fmla="*/ 9 w 9"/>
                  <a:gd name="T21" fmla="*/ 3 h 25"/>
                  <a:gd name="T22" fmla="*/ 9 w 9"/>
                  <a:gd name="T23" fmla="*/ 4 h 25"/>
                  <a:gd name="T24" fmla="*/ 9 w 9"/>
                  <a:gd name="T25" fmla="*/ 6 h 25"/>
                  <a:gd name="T26" fmla="*/ 7 w 9"/>
                  <a:gd name="T27" fmla="*/ 6 h 25"/>
                  <a:gd name="T28" fmla="*/ 4 w 9"/>
                  <a:gd name="T29" fmla="*/ 6 h 25"/>
                  <a:gd name="T30" fmla="*/ 3 w 9"/>
                  <a:gd name="T31" fmla="*/ 6 h 2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9"/>
                  <a:gd name="T49" fmla="*/ 0 h 25"/>
                  <a:gd name="T50" fmla="*/ 9 w 9"/>
                  <a:gd name="T51" fmla="*/ 25 h 25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9" h="25">
                    <a:moveTo>
                      <a:pt x="3" y="25"/>
                    </a:moveTo>
                    <a:lnTo>
                      <a:pt x="0" y="11"/>
                    </a:lnTo>
                    <a:lnTo>
                      <a:pt x="0" y="7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7" y="1"/>
                    </a:lnTo>
                    <a:lnTo>
                      <a:pt x="9" y="3"/>
                    </a:lnTo>
                    <a:lnTo>
                      <a:pt x="9" y="4"/>
                    </a:lnTo>
                    <a:lnTo>
                      <a:pt x="9" y="7"/>
                    </a:lnTo>
                    <a:lnTo>
                      <a:pt x="7" y="11"/>
                    </a:lnTo>
                    <a:lnTo>
                      <a:pt x="4" y="25"/>
                    </a:lnTo>
                    <a:lnTo>
                      <a:pt x="3" y="2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77" name="Freeform 153"/>
              <p:cNvSpPr>
                <a:spLocks/>
              </p:cNvSpPr>
              <p:nvPr/>
            </p:nvSpPr>
            <p:spPr bwMode="auto">
              <a:xfrm>
                <a:off x="2320" y="1119"/>
                <a:ext cx="9" cy="23"/>
              </a:xfrm>
              <a:custGeom>
                <a:avLst/>
                <a:gdLst>
                  <a:gd name="T0" fmla="*/ 3 w 9"/>
                  <a:gd name="T1" fmla="*/ 6 h 25"/>
                  <a:gd name="T2" fmla="*/ 0 w 9"/>
                  <a:gd name="T3" fmla="*/ 6 h 25"/>
                  <a:gd name="T4" fmla="*/ 0 w 9"/>
                  <a:gd name="T5" fmla="*/ 6 h 25"/>
                  <a:gd name="T6" fmla="*/ 0 w 9"/>
                  <a:gd name="T7" fmla="*/ 4 h 25"/>
                  <a:gd name="T8" fmla="*/ 0 w 9"/>
                  <a:gd name="T9" fmla="*/ 3 h 25"/>
                  <a:gd name="T10" fmla="*/ 1 w 9"/>
                  <a:gd name="T11" fmla="*/ 1 h 25"/>
                  <a:gd name="T12" fmla="*/ 1 w 9"/>
                  <a:gd name="T13" fmla="*/ 0 h 25"/>
                  <a:gd name="T14" fmla="*/ 4 w 9"/>
                  <a:gd name="T15" fmla="*/ 0 h 25"/>
                  <a:gd name="T16" fmla="*/ 6 w 9"/>
                  <a:gd name="T17" fmla="*/ 0 h 25"/>
                  <a:gd name="T18" fmla="*/ 7 w 9"/>
                  <a:gd name="T19" fmla="*/ 1 h 25"/>
                  <a:gd name="T20" fmla="*/ 9 w 9"/>
                  <a:gd name="T21" fmla="*/ 3 h 25"/>
                  <a:gd name="T22" fmla="*/ 9 w 9"/>
                  <a:gd name="T23" fmla="*/ 4 h 25"/>
                  <a:gd name="T24" fmla="*/ 9 w 9"/>
                  <a:gd name="T25" fmla="*/ 6 h 25"/>
                  <a:gd name="T26" fmla="*/ 7 w 9"/>
                  <a:gd name="T27" fmla="*/ 6 h 25"/>
                  <a:gd name="T28" fmla="*/ 4 w 9"/>
                  <a:gd name="T29" fmla="*/ 6 h 25"/>
                  <a:gd name="T30" fmla="*/ 3 w 9"/>
                  <a:gd name="T31" fmla="*/ 6 h 2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9"/>
                  <a:gd name="T49" fmla="*/ 0 h 25"/>
                  <a:gd name="T50" fmla="*/ 9 w 9"/>
                  <a:gd name="T51" fmla="*/ 25 h 25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9" h="25">
                    <a:moveTo>
                      <a:pt x="3" y="25"/>
                    </a:moveTo>
                    <a:lnTo>
                      <a:pt x="0" y="11"/>
                    </a:lnTo>
                    <a:lnTo>
                      <a:pt x="0" y="7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7" y="1"/>
                    </a:lnTo>
                    <a:lnTo>
                      <a:pt x="9" y="3"/>
                    </a:lnTo>
                    <a:lnTo>
                      <a:pt x="9" y="4"/>
                    </a:lnTo>
                    <a:lnTo>
                      <a:pt x="9" y="7"/>
                    </a:lnTo>
                    <a:lnTo>
                      <a:pt x="7" y="11"/>
                    </a:lnTo>
                    <a:lnTo>
                      <a:pt x="4" y="25"/>
                    </a:lnTo>
                    <a:lnTo>
                      <a:pt x="3" y="25"/>
                    </a:lnTo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78" name="Freeform 154"/>
              <p:cNvSpPr>
                <a:spLocks/>
              </p:cNvSpPr>
              <p:nvPr/>
            </p:nvSpPr>
            <p:spPr bwMode="auto">
              <a:xfrm>
                <a:off x="3064" y="2398"/>
                <a:ext cx="56" cy="50"/>
              </a:xfrm>
              <a:custGeom>
                <a:avLst/>
                <a:gdLst>
                  <a:gd name="T0" fmla="*/ 9 w 59"/>
                  <a:gd name="T1" fmla="*/ 0 h 55"/>
                  <a:gd name="T2" fmla="*/ 9 w 59"/>
                  <a:gd name="T3" fmla="*/ 5 h 55"/>
                  <a:gd name="T4" fmla="*/ 12 w 59"/>
                  <a:gd name="T5" fmla="*/ 5 h 55"/>
                  <a:gd name="T6" fmla="*/ 10 w 59"/>
                  <a:gd name="T7" fmla="*/ 5 h 55"/>
                  <a:gd name="T8" fmla="*/ 9 w 59"/>
                  <a:gd name="T9" fmla="*/ 5 h 55"/>
                  <a:gd name="T10" fmla="*/ 9 w 59"/>
                  <a:gd name="T11" fmla="*/ 5 h 55"/>
                  <a:gd name="T12" fmla="*/ 9 w 59"/>
                  <a:gd name="T13" fmla="*/ 5 h 55"/>
                  <a:gd name="T14" fmla="*/ 6 w 59"/>
                  <a:gd name="T15" fmla="*/ 5 h 55"/>
                  <a:gd name="T16" fmla="*/ 0 w 59"/>
                  <a:gd name="T17" fmla="*/ 5 h 55"/>
                  <a:gd name="T18" fmla="*/ 9 w 59"/>
                  <a:gd name="T19" fmla="*/ 5 h 55"/>
                  <a:gd name="T20" fmla="*/ 9 w 59"/>
                  <a:gd name="T21" fmla="*/ 0 h 5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9"/>
                  <a:gd name="T34" fmla="*/ 0 h 55"/>
                  <a:gd name="T35" fmla="*/ 59 w 59"/>
                  <a:gd name="T36" fmla="*/ 55 h 5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9" h="55">
                    <a:moveTo>
                      <a:pt x="30" y="0"/>
                    </a:moveTo>
                    <a:lnTo>
                      <a:pt x="44" y="10"/>
                    </a:lnTo>
                    <a:lnTo>
                      <a:pt x="59" y="21"/>
                    </a:lnTo>
                    <a:lnTo>
                      <a:pt x="53" y="38"/>
                    </a:lnTo>
                    <a:lnTo>
                      <a:pt x="48" y="55"/>
                    </a:lnTo>
                    <a:lnTo>
                      <a:pt x="30" y="55"/>
                    </a:lnTo>
                    <a:lnTo>
                      <a:pt x="12" y="55"/>
                    </a:lnTo>
                    <a:lnTo>
                      <a:pt x="6" y="38"/>
                    </a:lnTo>
                    <a:lnTo>
                      <a:pt x="0" y="21"/>
                    </a:lnTo>
                    <a:lnTo>
                      <a:pt x="15" y="1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FF0000"/>
              </a:solidFill>
              <a:ln w="1651">
                <a:solidFill>
                  <a:srgbClr val="1F1A17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18" name="Freeform 155"/>
            <p:cNvSpPr>
              <a:spLocks/>
            </p:cNvSpPr>
            <p:nvPr/>
          </p:nvSpPr>
          <p:spPr bwMode="auto">
            <a:xfrm>
              <a:off x="936625" y="911225"/>
              <a:ext cx="1577975" cy="1327150"/>
            </a:xfrm>
            <a:custGeom>
              <a:avLst/>
              <a:gdLst>
                <a:gd name="T0" fmla="*/ 2147483647 w 157"/>
                <a:gd name="T1" fmla="*/ 2147483647 h 132"/>
                <a:gd name="T2" fmla="*/ 2147483647 w 157"/>
                <a:gd name="T3" fmla="*/ 2147483647 h 132"/>
                <a:gd name="T4" fmla="*/ 2147483647 w 157"/>
                <a:gd name="T5" fmla="*/ 2147483647 h 132"/>
                <a:gd name="T6" fmla="*/ 2147483647 w 157"/>
                <a:gd name="T7" fmla="*/ 2147483647 h 132"/>
                <a:gd name="T8" fmla="*/ 2147483647 w 157"/>
                <a:gd name="T9" fmla="*/ 2147483647 h 132"/>
                <a:gd name="T10" fmla="*/ 2147483647 w 157"/>
                <a:gd name="T11" fmla="*/ 2147483647 h 132"/>
                <a:gd name="T12" fmla="*/ 2147483647 w 157"/>
                <a:gd name="T13" fmla="*/ 2147483647 h 132"/>
                <a:gd name="T14" fmla="*/ 2147483647 w 157"/>
                <a:gd name="T15" fmla="*/ 2147483647 h 132"/>
                <a:gd name="T16" fmla="*/ 2147483647 w 157"/>
                <a:gd name="T17" fmla="*/ 2147483647 h 132"/>
                <a:gd name="T18" fmla="*/ 2147483647 w 157"/>
                <a:gd name="T19" fmla="*/ 2147483647 h 132"/>
                <a:gd name="T20" fmla="*/ 2147483647 w 157"/>
                <a:gd name="T21" fmla="*/ 2147483647 h 132"/>
                <a:gd name="T22" fmla="*/ 2147483647 w 157"/>
                <a:gd name="T23" fmla="*/ 2147483647 h 132"/>
                <a:gd name="T24" fmla="*/ 2147483647 w 157"/>
                <a:gd name="T25" fmla="*/ 2147483647 h 132"/>
                <a:gd name="T26" fmla="*/ 2147483647 w 157"/>
                <a:gd name="T27" fmla="*/ 2147483647 h 132"/>
                <a:gd name="T28" fmla="*/ 2147483647 w 157"/>
                <a:gd name="T29" fmla="*/ 2147483647 h 132"/>
                <a:gd name="T30" fmla="*/ 2147483647 w 157"/>
                <a:gd name="T31" fmla="*/ 2147483647 h 132"/>
                <a:gd name="T32" fmla="*/ 2147483647 w 157"/>
                <a:gd name="T33" fmla="*/ 2147483647 h 132"/>
                <a:gd name="T34" fmla="*/ 2147483647 w 157"/>
                <a:gd name="T35" fmla="*/ 2147483647 h 132"/>
                <a:gd name="T36" fmla="*/ 2147483647 w 157"/>
                <a:gd name="T37" fmla="*/ 2147483647 h 132"/>
                <a:gd name="T38" fmla="*/ 2147483647 w 157"/>
                <a:gd name="T39" fmla="*/ 2147483647 h 132"/>
                <a:gd name="T40" fmla="*/ 2147483647 w 157"/>
                <a:gd name="T41" fmla="*/ 2147483647 h 132"/>
                <a:gd name="T42" fmla="*/ 2147483647 w 157"/>
                <a:gd name="T43" fmla="*/ 2147483647 h 132"/>
                <a:gd name="T44" fmla="*/ 2147483647 w 157"/>
                <a:gd name="T45" fmla="*/ 2147483647 h 132"/>
                <a:gd name="T46" fmla="*/ 2147483647 w 157"/>
                <a:gd name="T47" fmla="*/ 2147483647 h 132"/>
                <a:gd name="T48" fmla="*/ 2147483647 w 157"/>
                <a:gd name="T49" fmla="*/ 2147483647 h 132"/>
                <a:gd name="T50" fmla="*/ 2147483647 w 157"/>
                <a:gd name="T51" fmla="*/ 2147483647 h 132"/>
                <a:gd name="T52" fmla="*/ 2147483647 w 157"/>
                <a:gd name="T53" fmla="*/ 2147483647 h 132"/>
                <a:gd name="T54" fmla="*/ 2147483647 w 157"/>
                <a:gd name="T55" fmla="*/ 2147483647 h 132"/>
                <a:gd name="T56" fmla="*/ 2147483647 w 157"/>
                <a:gd name="T57" fmla="*/ 2147483647 h 132"/>
                <a:gd name="T58" fmla="*/ 2147483647 w 157"/>
                <a:gd name="T59" fmla="*/ 2147483647 h 132"/>
                <a:gd name="T60" fmla="*/ 2147483647 w 157"/>
                <a:gd name="T61" fmla="*/ 2147483647 h 132"/>
                <a:gd name="T62" fmla="*/ 2147483647 w 157"/>
                <a:gd name="T63" fmla="*/ 2147483647 h 132"/>
                <a:gd name="T64" fmla="*/ 2147483647 w 157"/>
                <a:gd name="T65" fmla="*/ 2147483647 h 132"/>
                <a:gd name="T66" fmla="*/ 2147483647 w 157"/>
                <a:gd name="T67" fmla="*/ 2147483647 h 132"/>
                <a:gd name="T68" fmla="*/ 2147483647 w 157"/>
                <a:gd name="T69" fmla="*/ 2147483647 h 132"/>
                <a:gd name="T70" fmla="*/ 2147483647 w 157"/>
                <a:gd name="T71" fmla="*/ 2147483647 h 132"/>
                <a:gd name="T72" fmla="*/ 2147483647 w 157"/>
                <a:gd name="T73" fmla="*/ 2147483647 h 132"/>
                <a:gd name="T74" fmla="*/ 2147483647 w 157"/>
                <a:gd name="T75" fmla="*/ 2147483647 h 132"/>
                <a:gd name="T76" fmla="*/ 2147483647 w 157"/>
                <a:gd name="T77" fmla="*/ 2147483647 h 132"/>
                <a:gd name="T78" fmla="*/ 2147483647 w 157"/>
                <a:gd name="T79" fmla="*/ 2147483647 h 132"/>
                <a:gd name="T80" fmla="*/ 2147483647 w 157"/>
                <a:gd name="T81" fmla="*/ 2147483647 h 132"/>
                <a:gd name="T82" fmla="*/ 2147483647 w 157"/>
                <a:gd name="T83" fmla="*/ 2147483647 h 132"/>
                <a:gd name="T84" fmla="*/ 2147483647 w 157"/>
                <a:gd name="T85" fmla="*/ 2147483647 h 132"/>
                <a:gd name="T86" fmla="*/ 2147483647 w 157"/>
                <a:gd name="T87" fmla="*/ 2147483647 h 132"/>
                <a:gd name="T88" fmla="*/ 2147483647 w 157"/>
                <a:gd name="T89" fmla="*/ 2147483647 h 132"/>
                <a:gd name="T90" fmla="*/ 2147483647 w 157"/>
                <a:gd name="T91" fmla="*/ 2147483647 h 132"/>
                <a:gd name="T92" fmla="*/ 2147483647 w 157"/>
                <a:gd name="T93" fmla="*/ 2147483647 h 132"/>
                <a:gd name="T94" fmla="*/ 2147483647 w 157"/>
                <a:gd name="T95" fmla="*/ 2147483647 h 132"/>
                <a:gd name="T96" fmla="*/ 2147483647 w 157"/>
                <a:gd name="T97" fmla="*/ 2147483647 h 132"/>
                <a:gd name="T98" fmla="*/ 2147483647 w 157"/>
                <a:gd name="T99" fmla="*/ 2147483647 h 132"/>
                <a:gd name="T100" fmla="*/ 2147483647 w 157"/>
                <a:gd name="T101" fmla="*/ 2147483647 h 132"/>
                <a:gd name="T102" fmla="*/ 2147483647 w 157"/>
                <a:gd name="T103" fmla="*/ 2147483647 h 132"/>
                <a:gd name="T104" fmla="*/ 2147483647 w 157"/>
                <a:gd name="T105" fmla="*/ 2147483647 h 132"/>
                <a:gd name="T106" fmla="*/ 2147483647 w 157"/>
                <a:gd name="T107" fmla="*/ 2147483647 h 132"/>
                <a:gd name="T108" fmla="*/ 2147483647 w 157"/>
                <a:gd name="T109" fmla="*/ 2147483647 h 132"/>
                <a:gd name="T110" fmla="*/ 2147483647 w 157"/>
                <a:gd name="T111" fmla="*/ 2147483647 h 132"/>
                <a:gd name="T112" fmla="*/ 2147483647 w 157"/>
                <a:gd name="T113" fmla="*/ 2147483647 h 132"/>
                <a:gd name="T114" fmla="*/ 2147483647 w 157"/>
                <a:gd name="T115" fmla="*/ 2147483647 h 132"/>
                <a:gd name="T116" fmla="*/ 2147483647 w 157"/>
                <a:gd name="T117" fmla="*/ 2147483647 h 132"/>
                <a:gd name="T118" fmla="*/ 2147483647 w 157"/>
                <a:gd name="T119" fmla="*/ 2147483647 h 132"/>
                <a:gd name="T120" fmla="*/ 2147483647 w 157"/>
                <a:gd name="T121" fmla="*/ 2147483647 h 132"/>
                <a:gd name="T122" fmla="*/ 0 w 157"/>
                <a:gd name="T123" fmla="*/ 2147483647 h 13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57"/>
                <a:gd name="T187" fmla="*/ 0 h 132"/>
                <a:gd name="T188" fmla="*/ 157 w 157"/>
                <a:gd name="T189" fmla="*/ 132 h 13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57" h="132">
                  <a:moveTo>
                    <a:pt x="0" y="126"/>
                  </a:moveTo>
                  <a:lnTo>
                    <a:pt x="9" y="120"/>
                  </a:lnTo>
                  <a:lnTo>
                    <a:pt x="13" y="120"/>
                  </a:lnTo>
                  <a:lnTo>
                    <a:pt x="19" y="118"/>
                  </a:lnTo>
                  <a:lnTo>
                    <a:pt x="25" y="115"/>
                  </a:lnTo>
                  <a:lnTo>
                    <a:pt x="30" y="111"/>
                  </a:lnTo>
                  <a:lnTo>
                    <a:pt x="32" y="106"/>
                  </a:lnTo>
                  <a:lnTo>
                    <a:pt x="36" y="101"/>
                  </a:lnTo>
                  <a:lnTo>
                    <a:pt x="30" y="101"/>
                  </a:lnTo>
                  <a:lnTo>
                    <a:pt x="25" y="99"/>
                  </a:lnTo>
                  <a:lnTo>
                    <a:pt x="17" y="99"/>
                  </a:lnTo>
                  <a:lnTo>
                    <a:pt x="13" y="98"/>
                  </a:lnTo>
                  <a:lnTo>
                    <a:pt x="17" y="95"/>
                  </a:lnTo>
                  <a:lnTo>
                    <a:pt x="16" y="86"/>
                  </a:lnTo>
                  <a:lnTo>
                    <a:pt x="12" y="89"/>
                  </a:lnTo>
                  <a:lnTo>
                    <a:pt x="8" y="87"/>
                  </a:lnTo>
                  <a:lnTo>
                    <a:pt x="7" y="82"/>
                  </a:lnTo>
                  <a:lnTo>
                    <a:pt x="7" y="77"/>
                  </a:lnTo>
                  <a:lnTo>
                    <a:pt x="4" y="71"/>
                  </a:lnTo>
                  <a:lnTo>
                    <a:pt x="12" y="64"/>
                  </a:lnTo>
                  <a:lnTo>
                    <a:pt x="16" y="60"/>
                  </a:lnTo>
                  <a:lnTo>
                    <a:pt x="22" y="61"/>
                  </a:lnTo>
                  <a:lnTo>
                    <a:pt x="28" y="60"/>
                  </a:lnTo>
                  <a:lnTo>
                    <a:pt x="29" y="55"/>
                  </a:lnTo>
                  <a:lnTo>
                    <a:pt x="31" y="51"/>
                  </a:lnTo>
                  <a:lnTo>
                    <a:pt x="24" y="53"/>
                  </a:lnTo>
                  <a:lnTo>
                    <a:pt x="15" y="50"/>
                  </a:lnTo>
                  <a:lnTo>
                    <a:pt x="11" y="41"/>
                  </a:lnTo>
                  <a:lnTo>
                    <a:pt x="8" y="37"/>
                  </a:lnTo>
                  <a:lnTo>
                    <a:pt x="23" y="34"/>
                  </a:lnTo>
                  <a:lnTo>
                    <a:pt x="30" y="40"/>
                  </a:lnTo>
                  <a:lnTo>
                    <a:pt x="29" y="32"/>
                  </a:lnTo>
                  <a:lnTo>
                    <a:pt x="32" y="37"/>
                  </a:lnTo>
                  <a:lnTo>
                    <a:pt x="38" y="38"/>
                  </a:lnTo>
                  <a:lnTo>
                    <a:pt x="32" y="35"/>
                  </a:lnTo>
                  <a:lnTo>
                    <a:pt x="27" y="30"/>
                  </a:lnTo>
                  <a:lnTo>
                    <a:pt x="27" y="26"/>
                  </a:lnTo>
                  <a:lnTo>
                    <a:pt x="20" y="18"/>
                  </a:lnTo>
                  <a:lnTo>
                    <a:pt x="24" y="13"/>
                  </a:lnTo>
                  <a:lnTo>
                    <a:pt x="29" y="15"/>
                  </a:lnTo>
                  <a:lnTo>
                    <a:pt x="33" y="13"/>
                  </a:lnTo>
                  <a:lnTo>
                    <a:pt x="40" y="6"/>
                  </a:lnTo>
                  <a:lnTo>
                    <a:pt x="45" y="5"/>
                  </a:lnTo>
                  <a:lnTo>
                    <a:pt x="52" y="4"/>
                  </a:lnTo>
                  <a:lnTo>
                    <a:pt x="56" y="0"/>
                  </a:lnTo>
                  <a:lnTo>
                    <a:pt x="57" y="6"/>
                  </a:lnTo>
                  <a:lnTo>
                    <a:pt x="63" y="7"/>
                  </a:lnTo>
                  <a:lnTo>
                    <a:pt x="67" y="7"/>
                  </a:lnTo>
                  <a:lnTo>
                    <a:pt x="76" y="11"/>
                  </a:lnTo>
                  <a:lnTo>
                    <a:pt x="80" y="14"/>
                  </a:lnTo>
                  <a:lnTo>
                    <a:pt x="84" y="13"/>
                  </a:lnTo>
                  <a:lnTo>
                    <a:pt x="88" y="15"/>
                  </a:lnTo>
                  <a:lnTo>
                    <a:pt x="92" y="13"/>
                  </a:lnTo>
                  <a:lnTo>
                    <a:pt x="100" y="17"/>
                  </a:lnTo>
                  <a:lnTo>
                    <a:pt x="105" y="93"/>
                  </a:lnTo>
                  <a:lnTo>
                    <a:pt x="112" y="93"/>
                  </a:lnTo>
                  <a:lnTo>
                    <a:pt x="115" y="97"/>
                  </a:lnTo>
                  <a:lnTo>
                    <a:pt x="120" y="101"/>
                  </a:lnTo>
                  <a:lnTo>
                    <a:pt x="124" y="100"/>
                  </a:lnTo>
                  <a:lnTo>
                    <a:pt x="127" y="96"/>
                  </a:lnTo>
                  <a:lnTo>
                    <a:pt x="132" y="99"/>
                  </a:lnTo>
                  <a:lnTo>
                    <a:pt x="136" y="103"/>
                  </a:lnTo>
                  <a:lnTo>
                    <a:pt x="147" y="119"/>
                  </a:lnTo>
                  <a:lnTo>
                    <a:pt x="157" y="122"/>
                  </a:lnTo>
                  <a:lnTo>
                    <a:pt x="156" y="126"/>
                  </a:lnTo>
                  <a:lnTo>
                    <a:pt x="155" y="132"/>
                  </a:lnTo>
                  <a:lnTo>
                    <a:pt x="153" y="127"/>
                  </a:lnTo>
                  <a:lnTo>
                    <a:pt x="151" y="123"/>
                  </a:lnTo>
                  <a:lnTo>
                    <a:pt x="146" y="126"/>
                  </a:lnTo>
                  <a:lnTo>
                    <a:pt x="147" y="122"/>
                  </a:lnTo>
                  <a:lnTo>
                    <a:pt x="142" y="122"/>
                  </a:lnTo>
                  <a:lnTo>
                    <a:pt x="146" y="119"/>
                  </a:lnTo>
                  <a:lnTo>
                    <a:pt x="139" y="115"/>
                  </a:lnTo>
                  <a:lnTo>
                    <a:pt x="139" y="110"/>
                  </a:lnTo>
                  <a:lnTo>
                    <a:pt x="135" y="108"/>
                  </a:lnTo>
                  <a:lnTo>
                    <a:pt x="132" y="104"/>
                  </a:lnTo>
                  <a:lnTo>
                    <a:pt x="130" y="100"/>
                  </a:lnTo>
                  <a:lnTo>
                    <a:pt x="131" y="106"/>
                  </a:lnTo>
                  <a:lnTo>
                    <a:pt x="137" y="110"/>
                  </a:lnTo>
                  <a:lnTo>
                    <a:pt x="137" y="115"/>
                  </a:lnTo>
                  <a:lnTo>
                    <a:pt x="141" y="117"/>
                  </a:lnTo>
                  <a:lnTo>
                    <a:pt x="138" y="120"/>
                  </a:lnTo>
                  <a:lnTo>
                    <a:pt x="136" y="126"/>
                  </a:lnTo>
                  <a:lnTo>
                    <a:pt x="135" y="117"/>
                  </a:lnTo>
                  <a:lnTo>
                    <a:pt x="131" y="107"/>
                  </a:lnTo>
                  <a:lnTo>
                    <a:pt x="127" y="106"/>
                  </a:lnTo>
                  <a:lnTo>
                    <a:pt x="126" y="102"/>
                  </a:lnTo>
                  <a:lnTo>
                    <a:pt x="122" y="103"/>
                  </a:lnTo>
                  <a:lnTo>
                    <a:pt x="126" y="105"/>
                  </a:lnTo>
                  <a:lnTo>
                    <a:pt x="122" y="107"/>
                  </a:lnTo>
                  <a:lnTo>
                    <a:pt x="118" y="103"/>
                  </a:lnTo>
                  <a:lnTo>
                    <a:pt x="112" y="100"/>
                  </a:lnTo>
                  <a:lnTo>
                    <a:pt x="108" y="100"/>
                  </a:lnTo>
                  <a:lnTo>
                    <a:pt x="111" y="97"/>
                  </a:lnTo>
                  <a:lnTo>
                    <a:pt x="105" y="98"/>
                  </a:lnTo>
                  <a:lnTo>
                    <a:pt x="91" y="97"/>
                  </a:lnTo>
                  <a:lnTo>
                    <a:pt x="88" y="93"/>
                  </a:lnTo>
                  <a:lnTo>
                    <a:pt x="82" y="94"/>
                  </a:lnTo>
                  <a:lnTo>
                    <a:pt x="83" y="90"/>
                  </a:lnTo>
                  <a:lnTo>
                    <a:pt x="79" y="90"/>
                  </a:lnTo>
                  <a:lnTo>
                    <a:pt x="74" y="88"/>
                  </a:lnTo>
                  <a:lnTo>
                    <a:pt x="74" y="92"/>
                  </a:lnTo>
                  <a:lnTo>
                    <a:pt x="78" y="94"/>
                  </a:lnTo>
                  <a:lnTo>
                    <a:pt x="80" y="97"/>
                  </a:lnTo>
                  <a:lnTo>
                    <a:pt x="76" y="98"/>
                  </a:lnTo>
                  <a:lnTo>
                    <a:pt x="71" y="97"/>
                  </a:lnTo>
                  <a:lnTo>
                    <a:pt x="67" y="95"/>
                  </a:lnTo>
                  <a:lnTo>
                    <a:pt x="65" y="99"/>
                  </a:lnTo>
                  <a:lnTo>
                    <a:pt x="61" y="101"/>
                  </a:lnTo>
                  <a:lnTo>
                    <a:pt x="61" y="89"/>
                  </a:lnTo>
                  <a:lnTo>
                    <a:pt x="68" y="88"/>
                  </a:lnTo>
                  <a:lnTo>
                    <a:pt x="71" y="83"/>
                  </a:lnTo>
                  <a:lnTo>
                    <a:pt x="66" y="85"/>
                  </a:lnTo>
                  <a:lnTo>
                    <a:pt x="67" y="81"/>
                  </a:lnTo>
                  <a:lnTo>
                    <a:pt x="64" y="86"/>
                  </a:lnTo>
                  <a:lnTo>
                    <a:pt x="57" y="92"/>
                  </a:lnTo>
                  <a:lnTo>
                    <a:pt x="48" y="101"/>
                  </a:lnTo>
                  <a:lnTo>
                    <a:pt x="35" y="116"/>
                  </a:lnTo>
                  <a:lnTo>
                    <a:pt x="23" y="120"/>
                  </a:lnTo>
                  <a:lnTo>
                    <a:pt x="20" y="125"/>
                  </a:lnTo>
                  <a:lnTo>
                    <a:pt x="14" y="125"/>
                  </a:lnTo>
                  <a:lnTo>
                    <a:pt x="10" y="125"/>
                  </a:lnTo>
                  <a:lnTo>
                    <a:pt x="6" y="127"/>
                  </a:lnTo>
                  <a:lnTo>
                    <a:pt x="0" y="126"/>
                  </a:lnTo>
                  <a:close/>
                </a:path>
              </a:pathLst>
            </a:custGeom>
            <a:solidFill>
              <a:srgbClr val="8FB9E5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19" name="Group 156"/>
            <p:cNvGrpSpPr>
              <a:grpSpLocks/>
            </p:cNvGrpSpPr>
            <p:nvPr/>
          </p:nvGrpSpPr>
          <p:grpSpPr bwMode="auto">
            <a:xfrm>
              <a:off x="739775" y="4211638"/>
              <a:ext cx="584200" cy="412750"/>
              <a:chOff x="1042" y="2733"/>
              <a:chExt cx="368" cy="260"/>
            </a:xfrm>
          </p:grpSpPr>
          <p:sp>
            <p:nvSpPr>
              <p:cNvPr id="36" name="Freeform 157"/>
              <p:cNvSpPr>
                <a:spLocks/>
              </p:cNvSpPr>
              <p:nvPr/>
            </p:nvSpPr>
            <p:spPr bwMode="auto">
              <a:xfrm>
                <a:off x="1042" y="2733"/>
                <a:ext cx="38" cy="32"/>
              </a:xfrm>
              <a:custGeom>
                <a:avLst/>
                <a:gdLst>
                  <a:gd name="T0" fmla="*/ 0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2147483647 h 5"/>
                  <a:gd name="T8" fmla="*/ 2147483647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0 w 6"/>
                  <a:gd name="T15" fmla="*/ 2147483647 h 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5"/>
                  <a:gd name="T26" fmla="*/ 6 w 6"/>
                  <a:gd name="T27" fmla="*/ 5 h 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5">
                    <a:moveTo>
                      <a:pt x="0" y="3"/>
                    </a:moveTo>
                    <a:lnTo>
                      <a:pt x="2" y="5"/>
                    </a:lnTo>
                    <a:lnTo>
                      <a:pt x="3" y="5"/>
                    </a:lnTo>
                    <a:lnTo>
                      <a:pt x="5" y="4"/>
                    </a:lnTo>
                    <a:lnTo>
                      <a:pt x="6" y="1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FB9E5"/>
              </a:solidFill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7" name="Freeform 158"/>
              <p:cNvSpPr>
                <a:spLocks/>
              </p:cNvSpPr>
              <p:nvPr/>
            </p:nvSpPr>
            <p:spPr bwMode="auto">
              <a:xfrm>
                <a:off x="1156" y="2777"/>
                <a:ext cx="38" cy="38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2147483647 h 6"/>
                  <a:gd name="T4" fmla="*/ 2147483647 w 6"/>
                  <a:gd name="T5" fmla="*/ 2147483647 h 6"/>
                  <a:gd name="T6" fmla="*/ 2147483647 w 6"/>
                  <a:gd name="T7" fmla="*/ 2147483647 h 6"/>
                  <a:gd name="T8" fmla="*/ 2147483647 w 6"/>
                  <a:gd name="T9" fmla="*/ 2147483647 h 6"/>
                  <a:gd name="T10" fmla="*/ 2147483647 w 6"/>
                  <a:gd name="T11" fmla="*/ 2147483647 h 6"/>
                  <a:gd name="T12" fmla="*/ 2147483647 w 6"/>
                  <a:gd name="T13" fmla="*/ 2147483647 h 6"/>
                  <a:gd name="T14" fmla="*/ 2147483647 w 6"/>
                  <a:gd name="T15" fmla="*/ 2147483647 h 6"/>
                  <a:gd name="T16" fmla="*/ 2147483647 w 6"/>
                  <a:gd name="T17" fmla="*/ 0 h 6"/>
                  <a:gd name="T18" fmla="*/ 0 w 6"/>
                  <a:gd name="T19" fmla="*/ 2147483647 h 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6"/>
                  <a:gd name="T32" fmla="*/ 6 w 6"/>
                  <a:gd name="T33" fmla="*/ 6 h 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6">
                    <a:moveTo>
                      <a:pt x="0" y="2"/>
                    </a:moveTo>
                    <a:lnTo>
                      <a:pt x="1" y="5"/>
                    </a:lnTo>
                    <a:lnTo>
                      <a:pt x="3" y="5"/>
                    </a:lnTo>
                    <a:lnTo>
                      <a:pt x="3" y="4"/>
                    </a:lnTo>
                    <a:lnTo>
                      <a:pt x="5" y="6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5" y="3"/>
                    </a:lnTo>
                    <a:lnTo>
                      <a:pt x="3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FB9E5"/>
              </a:solidFill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8" name="Freeform 159"/>
              <p:cNvSpPr>
                <a:spLocks/>
              </p:cNvSpPr>
              <p:nvPr/>
            </p:nvSpPr>
            <p:spPr bwMode="auto">
              <a:xfrm>
                <a:off x="1226" y="2815"/>
                <a:ext cx="44" cy="13"/>
              </a:xfrm>
              <a:custGeom>
                <a:avLst/>
                <a:gdLst>
                  <a:gd name="T0" fmla="*/ 0 w 7"/>
                  <a:gd name="T1" fmla="*/ 2147483647 h 2"/>
                  <a:gd name="T2" fmla="*/ 0 w 7"/>
                  <a:gd name="T3" fmla="*/ 0 h 2"/>
                  <a:gd name="T4" fmla="*/ 2147483647 w 7"/>
                  <a:gd name="T5" fmla="*/ 2147483647 h 2"/>
                  <a:gd name="T6" fmla="*/ 2147483647 w 7"/>
                  <a:gd name="T7" fmla="*/ 2147483647 h 2"/>
                  <a:gd name="T8" fmla="*/ 0 w 7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2"/>
                  <a:gd name="T17" fmla="*/ 7 w 7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2">
                    <a:moveTo>
                      <a:pt x="0" y="2"/>
                    </a:moveTo>
                    <a:lnTo>
                      <a:pt x="0" y="0"/>
                    </a:lnTo>
                    <a:lnTo>
                      <a:pt x="7" y="1"/>
                    </a:lnTo>
                    <a:lnTo>
                      <a:pt x="5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FB9E5"/>
              </a:solidFill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9" name="Freeform 160"/>
              <p:cNvSpPr>
                <a:spLocks/>
              </p:cNvSpPr>
              <p:nvPr/>
            </p:nvSpPr>
            <p:spPr bwMode="auto">
              <a:xfrm>
                <a:off x="1245" y="2841"/>
                <a:ext cx="13" cy="12"/>
              </a:xfrm>
              <a:custGeom>
                <a:avLst/>
                <a:gdLst>
                  <a:gd name="T0" fmla="*/ 0 w 2"/>
                  <a:gd name="T1" fmla="*/ 0 h 2"/>
                  <a:gd name="T2" fmla="*/ 2147483647 w 2"/>
                  <a:gd name="T3" fmla="*/ 2147483647 h 2"/>
                  <a:gd name="T4" fmla="*/ 2147483647 w 2"/>
                  <a:gd name="T5" fmla="*/ 2147483647 h 2"/>
                  <a:gd name="T6" fmla="*/ 2147483647 w 2"/>
                  <a:gd name="T7" fmla="*/ 0 h 2"/>
                  <a:gd name="T8" fmla="*/ 0 w 2"/>
                  <a:gd name="T9" fmla="*/ 0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2"/>
                  <a:gd name="T17" fmla="*/ 2 w 2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2">
                    <a:moveTo>
                      <a:pt x="0" y="0"/>
                    </a:moveTo>
                    <a:lnTo>
                      <a:pt x="1" y="2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FB9E5"/>
              </a:solidFill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0" name="Freeform 161"/>
              <p:cNvSpPr>
                <a:spLocks/>
              </p:cNvSpPr>
              <p:nvPr/>
            </p:nvSpPr>
            <p:spPr bwMode="auto">
              <a:xfrm>
                <a:off x="1270" y="2828"/>
                <a:ext cx="51" cy="38"/>
              </a:xfrm>
              <a:custGeom>
                <a:avLst/>
                <a:gdLst>
                  <a:gd name="T0" fmla="*/ 0 w 8"/>
                  <a:gd name="T1" fmla="*/ 2147483647 h 6"/>
                  <a:gd name="T2" fmla="*/ 2147483647 w 8"/>
                  <a:gd name="T3" fmla="*/ 0 h 6"/>
                  <a:gd name="T4" fmla="*/ 2147483647 w 8"/>
                  <a:gd name="T5" fmla="*/ 2147483647 h 6"/>
                  <a:gd name="T6" fmla="*/ 2147483647 w 8"/>
                  <a:gd name="T7" fmla="*/ 2147483647 h 6"/>
                  <a:gd name="T8" fmla="*/ 2147483647 w 8"/>
                  <a:gd name="T9" fmla="*/ 2147483647 h 6"/>
                  <a:gd name="T10" fmla="*/ 2147483647 w 8"/>
                  <a:gd name="T11" fmla="*/ 2147483647 h 6"/>
                  <a:gd name="T12" fmla="*/ 2147483647 w 8"/>
                  <a:gd name="T13" fmla="*/ 2147483647 h 6"/>
                  <a:gd name="T14" fmla="*/ 2147483647 w 8"/>
                  <a:gd name="T15" fmla="*/ 2147483647 h 6"/>
                  <a:gd name="T16" fmla="*/ 2147483647 w 8"/>
                  <a:gd name="T17" fmla="*/ 2147483647 h 6"/>
                  <a:gd name="T18" fmla="*/ 0 w 8"/>
                  <a:gd name="T19" fmla="*/ 2147483647 h 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"/>
                  <a:gd name="T31" fmla="*/ 0 h 6"/>
                  <a:gd name="T32" fmla="*/ 8 w 8"/>
                  <a:gd name="T33" fmla="*/ 6 h 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" h="6">
                    <a:moveTo>
                      <a:pt x="0" y="2"/>
                    </a:moveTo>
                    <a:lnTo>
                      <a:pt x="1" y="0"/>
                    </a:lnTo>
                    <a:lnTo>
                      <a:pt x="2" y="2"/>
                    </a:lnTo>
                    <a:lnTo>
                      <a:pt x="5" y="1"/>
                    </a:lnTo>
                    <a:lnTo>
                      <a:pt x="8" y="4"/>
                    </a:lnTo>
                    <a:lnTo>
                      <a:pt x="7" y="5"/>
                    </a:lnTo>
                    <a:lnTo>
                      <a:pt x="3" y="6"/>
                    </a:lnTo>
                    <a:lnTo>
                      <a:pt x="3" y="3"/>
                    </a:lnTo>
                    <a:lnTo>
                      <a:pt x="1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FB9E5"/>
              </a:solidFill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1" name="Freeform 162"/>
              <p:cNvSpPr>
                <a:spLocks/>
              </p:cNvSpPr>
              <p:nvPr/>
            </p:nvSpPr>
            <p:spPr bwMode="auto">
              <a:xfrm>
                <a:off x="1315" y="2891"/>
                <a:ext cx="95" cy="102"/>
              </a:xfrm>
              <a:custGeom>
                <a:avLst/>
                <a:gdLst>
                  <a:gd name="T0" fmla="*/ 0 w 15"/>
                  <a:gd name="T1" fmla="*/ 2147483647 h 16"/>
                  <a:gd name="T2" fmla="*/ 2147483647 w 15"/>
                  <a:gd name="T3" fmla="*/ 2147483647 h 16"/>
                  <a:gd name="T4" fmla="*/ 2147483647 w 15"/>
                  <a:gd name="T5" fmla="*/ 2147483647 h 16"/>
                  <a:gd name="T6" fmla="*/ 2147483647 w 15"/>
                  <a:gd name="T7" fmla="*/ 2147483647 h 16"/>
                  <a:gd name="T8" fmla="*/ 2147483647 w 15"/>
                  <a:gd name="T9" fmla="*/ 2147483647 h 16"/>
                  <a:gd name="T10" fmla="*/ 2147483647 w 15"/>
                  <a:gd name="T11" fmla="*/ 2147483647 h 16"/>
                  <a:gd name="T12" fmla="*/ 2147483647 w 15"/>
                  <a:gd name="T13" fmla="*/ 2147483647 h 16"/>
                  <a:gd name="T14" fmla="*/ 2147483647 w 15"/>
                  <a:gd name="T15" fmla="*/ 2147483647 h 16"/>
                  <a:gd name="T16" fmla="*/ 2147483647 w 15"/>
                  <a:gd name="T17" fmla="*/ 0 h 16"/>
                  <a:gd name="T18" fmla="*/ 2147483647 w 15"/>
                  <a:gd name="T19" fmla="*/ 2147483647 h 16"/>
                  <a:gd name="T20" fmla="*/ 2147483647 w 15"/>
                  <a:gd name="T21" fmla="*/ 2147483647 h 16"/>
                  <a:gd name="T22" fmla="*/ 0 w 15"/>
                  <a:gd name="T23" fmla="*/ 2147483647 h 1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5"/>
                  <a:gd name="T37" fmla="*/ 0 h 16"/>
                  <a:gd name="T38" fmla="*/ 15 w 15"/>
                  <a:gd name="T39" fmla="*/ 16 h 1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5" h="16">
                    <a:moveTo>
                      <a:pt x="0" y="6"/>
                    </a:moveTo>
                    <a:lnTo>
                      <a:pt x="2" y="11"/>
                    </a:lnTo>
                    <a:lnTo>
                      <a:pt x="2" y="14"/>
                    </a:lnTo>
                    <a:lnTo>
                      <a:pt x="5" y="16"/>
                    </a:lnTo>
                    <a:lnTo>
                      <a:pt x="7" y="13"/>
                    </a:lnTo>
                    <a:lnTo>
                      <a:pt x="13" y="11"/>
                    </a:lnTo>
                    <a:lnTo>
                      <a:pt x="15" y="9"/>
                    </a:lnTo>
                    <a:lnTo>
                      <a:pt x="10" y="3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3" y="3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8FB9E5"/>
              </a:solidFill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20" name="Group 163"/>
            <p:cNvGrpSpPr>
              <a:grpSpLocks/>
            </p:cNvGrpSpPr>
            <p:nvPr/>
          </p:nvGrpSpPr>
          <p:grpSpPr bwMode="auto">
            <a:xfrm>
              <a:off x="6759575" y="5132388"/>
              <a:ext cx="704850" cy="139700"/>
              <a:chOff x="4386" y="3345"/>
              <a:chExt cx="444" cy="88"/>
            </a:xfrm>
          </p:grpSpPr>
          <p:sp>
            <p:nvSpPr>
              <p:cNvPr id="31" name="Freeform 164"/>
              <p:cNvSpPr>
                <a:spLocks/>
              </p:cNvSpPr>
              <p:nvPr/>
            </p:nvSpPr>
            <p:spPr bwMode="auto">
              <a:xfrm>
                <a:off x="4386" y="3345"/>
                <a:ext cx="197" cy="69"/>
              </a:xfrm>
              <a:custGeom>
                <a:avLst/>
                <a:gdLst>
                  <a:gd name="T0" fmla="*/ 2147483647 w 31"/>
                  <a:gd name="T1" fmla="*/ 2147483647 h 11"/>
                  <a:gd name="T2" fmla="*/ 2147483647 w 31"/>
                  <a:gd name="T3" fmla="*/ 2147483647 h 11"/>
                  <a:gd name="T4" fmla="*/ 2147483647 w 31"/>
                  <a:gd name="T5" fmla="*/ 2147483647 h 11"/>
                  <a:gd name="T6" fmla="*/ 2147483647 w 31"/>
                  <a:gd name="T7" fmla="*/ 2147483647 h 11"/>
                  <a:gd name="T8" fmla="*/ 2147483647 w 31"/>
                  <a:gd name="T9" fmla="*/ 2147483647 h 11"/>
                  <a:gd name="T10" fmla="*/ 2147483647 w 31"/>
                  <a:gd name="T11" fmla="*/ 2147483647 h 11"/>
                  <a:gd name="T12" fmla="*/ 2147483647 w 31"/>
                  <a:gd name="T13" fmla="*/ 2147483647 h 11"/>
                  <a:gd name="T14" fmla="*/ 2147483647 w 31"/>
                  <a:gd name="T15" fmla="*/ 2147483647 h 11"/>
                  <a:gd name="T16" fmla="*/ 0 w 31"/>
                  <a:gd name="T17" fmla="*/ 2147483647 h 11"/>
                  <a:gd name="T18" fmla="*/ 2147483647 w 31"/>
                  <a:gd name="T19" fmla="*/ 2147483647 h 11"/>
                  <a:gd name="T20" fmla="*/ 2147483647 w 31"/>
                  <a:gd name="T21" fmla="*/ 0 h 11"/>
                  <a:gd name="T22" fmla="*/ 2147483647 w 31"/>
                  <a:gd name="T23" fmla="*/ 0 h 11"/>
                  <a:gd name="T24" fmla="*/ 2147483647 w 31"/>
                  <a:gd name="T25" fmla="*/ 0 h 11"/>
                  <a:gd name="T26" fmla="*/ 2147483647 w 31"/>
                  <a:gd name="T27" fmla="*/ 0 h 11"/>
                  <a:gd name="T28" fmla="*/ 2147483647 w 31"/>
                  <a:gd name="T29" fmla="*/ 0 h 11"/>
                  <a:gd name="T30" fmla="*/ 2147483647 w 31"/>
                  <a:gd name="T31" fmla="*/ 2147483647 h 11"/>
                  <a:gd name="T32" fmla="*/ 2147483647 w 31"/>
                  <a:gd name="T33" fmla="*/ 0 h 11"/>
                  <a:gd name="T34" fmla="*/ 2147483647 w 31"/>
                  <a:gd name="T35" fmla="*/ 2147483647 h 11"/>
                  <a:gd name="T36" fmla="*/ 2147483647 w 31"/>
                  <a:gd name="T37" fmla="*/ 2147483647 h 11"/>
                  <a:gd name="T38" fmla="*/ 2147483647 w 31"/>
                  <a:gd name="T39" fmla="*/ 2147483647 h 11"/>
                  <a:gd name="T40" fmla="*/ 2147483647 w 31"/>
                  <a:gd name="T41" fmla="*/ 2147483647 h 1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1"/>
                  <a:gd name="T64" fmla="*/ 0 h 11"/>
                  <a:gd name="T65" fmla="*/ 31 w 31"/>
                  <a:gd name="T66" fmla="*/ 11 h 11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1" h="11">
                    <a:moveTo>
                      <a:pt x="29" y="6"/>
                    </a:moveTo>
                    <a:lnTo>
                      <a:pt x="27" y="9"/>
                    </a:lnTo>
                    <a:lnTo>
                      <a:pt x="25" y="10"/>
                    </a:lnTo>
                    <a:lnTo>
                      <a:pt x="19" y="10"/>
                    </a:lnTo>
                    <a:lnTo>
                      <a:pt x="10" y="10"/>
                    </a:lnTo>
                    <a:lnTo>
                      <a:pt x="5" y="11"/>
                    </a:lnTo>
                    <a:lnTo>
                      <a:pt x="1" y="11"/>
                    </a:lnTo>
                    <a:lnTo>
                      <a:pt x="2" y="5"/>
                    </a:ln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6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23" y="1"/>
                    </a:lnTo>
                    <a:lnTo>
                      <a:pt x="25" y="0"/>
                    </a:lnTo>
                    <a:lnTo>
                      <a:pt x="31" y="1"/>
                    </a:lnTo>
                    <a:lnTo>
                      <a:pt x="31" y="3"/>
                    </a:lnTo>
                    <a:lnTo>
                      <a:pt x="31" y="4"/>
                    </a:lnTo>
                    <a:lnTo>
                      <a:pt x="29" y="6"/>
                    </a:lnTo>
                    <a:close/>
                  </a:path>
                </a:pathLst>
              </a:custGeom>
              <a:solidFill>
                <a:srgbClr val="8FB9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2" name="Freeform 165"/>
              <p:cNvSpPr>
                <a:spLocks/>
              </p:cNvSpPr>
              <p:nvPr/>
            </p:nvSpPr>
            <p:spPr bwMode="auto">
              <a:xfrm>
                <a:off x="4386" y="3345"/>
                <a:ext cx="197" cy="69"/>
              </a:xfrm>
              <a:custGeom>
                <a:avLst/>
                <a:gdLst>
                  <a:gd name="T0" fmla="*/ 2147483647 w 31"/>
                  <a:gd name="T1" fmla="*/ 2147483647 h 11"/>
                  <a:gd name="T2" fmla="*/ 2147483647 w 31"/>
                  <a:gd name="T3" fmla="*/ 2147483647 h 11"/>
                  <a:gd name="T4" fmla="*/ 2147483647 w 31"/>
                  <a:gd name="T5" fmla="*/ 2147483647 h 11"/>
                  <a:gd name="T6" fmla="*/ 2147483647 w 31"/>
                  <a:gd name="T7" fmla="*/ 2147483647 h 11"/>
                  <a:gd name="T8" fmla="*/ 2147483647 w 31"/>
                  <a:gd name="T9" fmla="*/ 2147483647 h 11"/>
                  <a:gd name="T10" fmla="*/ 2147483647 w 31"/>
                  <a:gd name="T11" fmla="*/ 2147483647 h 11"/>
                  <a:gd name="T12" fmla="*/ 2147483647 w 31"/>
                  <a:gd name="T13" fmla="*/ 2147483647 h 11"/>
                  <a:gd name="T14" fmla="*/ 2147483647 w 31"/>
                  <a:gd name="T15" fmla="*/ 2147483647 h 11"/>
                  <a:gd name="T16" fmla="*/ 0 w 31"/>
                  <a:gd name="T17" fmla="*/ 2147483647 h 11"/>
                  <a:gd name="T18" fmla="*/ 2147483647 w 31"/>
                  <a:gd name="T19" fmla="*/ 2147483647 h 11"/>
                  <a:gd name="T20" fmla="*/ 2147483647 w 31"/>
                  <a:gd name="T21" fmla="*/ 0 h 11"/>
                  <a:gd name="T22" fmla="*/ 2147483647 w 31"/>
                  <a:gd name="T23" fmla="*/ 0 h 11"/>
                  <a:gd name="T24" fmla="*/ 2147483647 w 31"/>
                  <a:gd name="T25" fmla="*/ 0 h 11"/>
                  <a:gd name="T26" fmla="*/ 2147483647 w 31"/>
                  <a:gd name="T27" fmla="*/ 0 h 11"/>
                  <a:gd name="T28" fmla="*/ 2147483647 w 31"/>
                  <a:gd name="T29" fmla="*/ 0 h 11"/>
                  <a:gd name="T30" fmla="*/ 2147483647 w 31"/>
                  <a:gd name="T31" fmla="*/ 2147483647 h 11"/>
                  <a:gd name="T32" fmla="*/ 2147483647 w 31"/>
                  <a:gd name="T33" fmla="*/ 0 h 11"/>
                  <a:gd name="T34" fmla="*/ 2147483647 w 31"/>
                  <a:gd name="T35" fmla="*/ 2147483647 h 11"/>
                  <a:gd name="T36" fmla="*/ 2147483647 w 31"/>
                  <a:gd name="T37" fmla="*/ 2147483647 h 11"/>
                  <a:gd name="T38" fmla="*/ 2147483647 w 31"/>
                  <a:gd name="T39" fmla="*/ 2147483647 h 11"/>
                  <a:gd name="T40" fmla="*/ 2147483647 w 31"/>
                  <a:gd name="T41" fmla="*/ 2147483647 h 1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1"/>
                  <a:gd name="T64" fmla="*/ 0 h 11"/>
                  <a:gd name="T65" fmla="*/ 31 w 31"/>
                  <a:gd name="T66" fmla="*/ 11 h 11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1" h="11">
                    <a:moveTo>
                      <a:pt x="29" y="6"/>
                    </a:moveTo>
                    <a:lnTo>
                      <a:pt x="27" y="9"/>
                    </a:lnTo>
                    <a:lnTo>
                      <a:pt x="25" y="10"/>
                    </a:lnTo>
                    <a:lnTo>
                      <a:pt x="19" y="10"/>
                    </a:lnTo>
                    <a:lnTo>
                      <a:pt x="10" y="10"/>
                    </a:lnTo>
                    <a:lnTo>
                      <a:pt x="5" y="11"/>
                    </a:lnTo>
                    <a:lnTo>
                      <a:pt x="1" y="11"/>
                    </a:lnTo>
                    <a:lnTo>
                      <a:pt x="2" y="5"/>
                    </a:ln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6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23" y="1"/>
                    </a:lnTo>
                    <a:lnTo>
                      <a:pt x="25" y="0"/>
                    </a:lnTo>
                    <a:lnTo>
                      <a:pt x="31" y="1"/>
                    </a:lnTo>
                    <a:lnTo>
                      <a:pt x="31" y="3"/>
                    </a:lnTo>
                    <a:lnTo>
                      <a:pt x="31" y="4"/>
                    </a:lnTo>
                    <a:lnTo>
                      <a:pt x="29" y="6"/>
                    </a:lnTo>
                    <a:close/>
                  </a:path>
                </a:pathLst>
              </a:cu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3" name="Freeform 166"/>
              <p:cNvSpPr>
                <a:spLocks/>
              </p:cNvSpPr>
              <p:nvPr/>
            </p:nvSpPr>
            <p:spPr bwMode="auto">
              <a:xfrm>
                <a:off x="4747" y="3357"/>
                <a:ext cx="45" cy="19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2147483647 w 7"/>
                  <a:gd name="T7" fmla="*/ 2147483647 h 3"/>
                  <a:gd name="T8" fmla="*/ 2147483647 w 7"/>
                  <a:gd name="T9" fmla="*/ 2147483647 h 3"/>
                  <a:gd name="T10" fmla="*/ 2147483647 w 7"/>
                  <a:gd name="T11" fmla="*/ 2147483647 h 3"/>
                  <a:gd name="T12" fmla="*/ 2147483647 w 7"/>
                  <a:gd name="T13" fmla="*/ 2147483647 h 3"/>
                  <a:gd name="T14" fmla="*/ 2147483647 w 7"/>
                  <a:gd name="T15" fmla="*/ 2147483647 h 3"/>
                  <a:gd name="T16" fmla="*/ 2147483647 w 7"/>
                  <a:gd name="T17" fmla="*/ 0 h 3"/>
                  <a:gd name="T18" fmla="*/ 0 w 7"/>
                  <a:gd name="T19" fmla="*/ 2147483647 h 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"/>
                  <a:gd name="T31" fmla="*/ 0 h 3"/>
                  <a:gd name="T32" fmla="*/ 7 w 7"/>
                  <a:gd name="T33" fmla="*/ 3 h 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" h="3">
                    <a:moveTo>
                      <a:pt x="0" y="2"/>
                    </a:moveTo>
                    <a:lnTo>
                      <a:pt x="2" y="3"/>
                    </a:lnTo>
                    <a:lnTo>
                      <a:pt x="3" y="3"/>
                    </a:lnTo>
                    <a:lnTo>
                      <a:pt x="3" y="2"/>
                    </a:lnTo>
                    <a:lnTo>
                      <a:pt x="6" y="3"/>
                    </a:lnTo>
                    <a:lnTo>
                      <a:pt x="7" y="2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FB9E5"/>
              </a:solidFill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4" name="Freeform 167"/>
              <p:cNvSpPr>
                <a:spLocks/>
              </p:cNvSpPr>
              <p:nvPr/>
            </p:nvSpPr>
            <p:spPr bwMode="auto">
              <a:xfrm>
                <a:off x="4811" y="3364"/>
                <a:ext cx="19" cy="12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w 3"/>
                  <a:gd name="T9" fmla="*/ 0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0"/>
                    </a:moveTo>
                    <a:lnTo>
                      <a:pt x="1" y="2"/>
                    </a:lnTo>
                    <a:lnTo>
                      <a:pt x="3" y="1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FB9E5"/>
              </a:solidFill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5" name="Freeform 168"/>
              <p:cNvSpPr>
                <a:spLocks/>
              </p:cNvSpPr>
              <p:nvPr/>
            </p:nvSpPr>
            <p:spPr bwMode="auto">
              <a:xfrm>
                <a:off x="4754" y="3402"/>
                <a:ext cx="57" cy="31"/>
              </a:xfrm>
              <a:custGeom>
                <a:avLst/>
                <a:gdLst>
                  <a:gd name="T0" fmla="*/ 0 w 9"/>
                  <a:gd name="T1" fmla="*/ 2147483647 h 5"/>
                  <a:gd name="T2" fmla="*/ 2147483647 w 9"/>
                  <a:gd name="T3" fmla="*/ 2147483647 h 5"/>
                  <a:gd name="T4" fmla="*/ 2147483647 w 9"/>
                  <a:gd name="T5" fmla="*/ 2147483647 h 5"/>
                  <a:gd name="T6" fmla="*/ 2147483647 w 9"/>
                  <a:gd name="T7" fmla="*/ 2147483647 h 5"/>
                  <a:gd name="T8" fmla="*/ 2147483647 w 9"/>
                  <a:gd name="T9" fmla="*/ 2147483647 h 5"/>
                  <a:gd name="T10" fmla="*/ 2147483647 w 9"/>
                  <a:gd name="T11" fmla="*/ 2147483647 h 5"/>
                  <a:gd name="T12" fmla="*/ 2147483647 w 9"/>
                  <a:gd name="T13" fmla="*/ 2147483647 h 5"/>
                  <a:gd name="T14" fmla="*/ 2147483647 w 9"/>
                  <a:gd name="T15" fmla="*/ 0 h 5"/>
                  <a:gd name="T16" fmla="*/ 2147483647 w 9"/>
                  <a:gd name="T17" fmla="*/ 2147483647 h 5"/>
                  <a:gd name="T18" fmla="*/ 2147483647 w 9"/>
                  <a:gd name="T19" fmla="*/ 2147483647 h 5"/>
                  <a:gd name="T20" fmla="*/ 2147483647 w 9"/>
                  <a:gd name="T21" fmla="*/ 2147483647 h 5"/>
                  <a:gd name="T22" fmla="*/ 0 w 9"/>
                  <a:gd name="T23" fmla="*/ 2147483647 h 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9"/>
                  <a:gd name="T37" fmla="*/ 0 h 5"/>
                  <a:gd name="T38" fmla="*/ 9 w 9"/>
                  <a:gd name="T39" fmla="*/ 5 h 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9" h="5">
                    <a:moveTo>
                      <a:pt x="0" y="3"/>
                    </a:moveTo>
                    <a:lnTo>
                      <a:pt x="1" y="4"/>
                    </a:lnTo>
                    <a:lnTo>
                      <a:pt x="2" y="5"/>
                    </a:lnTo>
                    <a:lnTo>
                      <a:pt x="3" y="5"/>
                    </a:lnTo>
                    <a:lnTo>
                      <a:pt x="4" y="4"/>
                    </a:lnTo>
                    <a:lnTo>
                      <a:pt x="8" y="2"/>
                    </a:lnTo>
                    <a:lnTo>
                      <a:pt x="9" y="1"/>
                    </a:lnTo>
                    <a:lnTo>
                      <a:pt x="6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FB9E5"/>
              </a:solidFill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21" name="Isosceles Triangle 174"/>
            <p:cNvSpPr>
              <a:spLocks noChangeArrowheads="1"/>
            </p:cNvSpPr>
            <p:nvPr/>
          </p:nvSpPr>
          <p:spPr bwMode="auto">
            <a:xfrm>
              <a:off x="6705600" y="3810000"/>
              <a:ext cx="88900" cy="101600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1587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marL="2286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Char char="•"/>
              </a:pPr>
              <a:endParaRPr lang="en-US" altLang="en-US"/>
            </a:p>
          </p:txBody>
        </p:sp>
        <p:sp>
          <p:nvSpPr>
            <p:cNvPr id="22" name="Isosceles Triangle 175"/>
            <p:cNvSpPr>
              <a:spLocks noChangeArrowheads="1"/>
            </p:cNvSpPr>
            <p:nvPr/>
          </p:nvSpPr>
          <p:spPr bwMode="auto">
            <a:xfrm>
              <a:off x="5562600" y="2984500"/>
              <a:ext cx="88900" cy="101600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1587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marL="2286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Char char="•"/>
              </a:pPr>
              <a:endParaRPr lang="en-US" altLang="en-US"/>
            </a:p>
          </p:txBody>
        </p:sp>
        <p:sp>
          <p:nvSpPr>
            <p:cNvPr id="23" name="Freeform 142"/>
            <p:cNvSpPr>
              <a:spLocks/>
            </p:cNvSpPr>
            <p:nvPr/>
          </p:nvSpPr>
          <p:spPr bwMode="auto">
            <a:xfrm>
              <a:off x="3871913" y="4124325"/>
              <a:ext cx="76200" cy="73025"/>
            </a:xfrm>
            <a:custGeom>
              <a:avLst/>
              <a:gdLst>
                <a:gd name="T0" fmla="*/ 2147483647 w 51"/>
                <a:gd name="T1" fmla="*/ 2147483647 h 52"/>
                <a:gd name="T2" fmla="*/ 2147483647 w 51"/>
                <a:gd name="T3" fmla="*/ 2147483647 h 52"/>
                <a:gd name="T4" fmla="*/ 0 w 51"/>
                <a:gd name="T5" fmla="*/ 2147483647 h 52"/>
                <a:gd name="T6" fmla="*/ 2147483647 w 51"/>
                <a:gd name="T7" fmla="*/ 2147483647 h 52"/>
                <a:gd name="T8" fmla="*/ 2147483647 w 51"/>
                <a:gd name="T9" fmla="*/ 0 h 52"/>
                <a:gd name="T10" fmla="*/ 2147483647 w 51"/>
                <a:gd name="T11" fmla="*/ 2147483647 h 52"/>
                <a:gd name="T12" fmla="*/ 2147483647 w 51"/>
                <a:gd name="T13" fmla="*/ 2147483647 h 52"/>
                <a:gd name="T14" fmla="*/ 2147483647 w 51"/>
                <a:gd name="T15" fmla="*/ 2147483647 h 52"/>
                <a:gd name="T16" fmla="*/ 2147483647 w 51"/>
                <a:gd name="T17" fmla="*/ 2147483647 h 52"/>
                <a:gd name="T18" fmla="*/ 2147483647 w 51"/>
                <a:gd name="T19" fmla="*/ 2147483647 h 52"/>
                <a:gd name="T20" fmla="*/ 2147483647 w 51"/>
                <a:gd name="T21" fmla="*/ 2147483647 h 5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1"/>
                <a:gd name="T34" fmla="*/ 0 h 52"/>
                <a:gd name="T35" fmla="*/ 51 w 51"/>
                <a:gd name="T36" fmla="*/ 52 h 5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1" h="52">
                  <a:moveTo>
                    <a:pt x="4" y="52"/>
                  </a:moveTo>
                  <a:lnTo>
                    <a:pt x="16" y="31"/>
                  </a:lnTo>
                  <a:lnTo>
                    <a:pt x="0" y="21"/>
                  </a:lnTo>
                  <a:lnTo>
                    <a:pt x="18" y="21"/>
                  </a:lnTo>
                  <a:lnTo>
                    <a:pt x="25" y="0"/>
                  </a:lnTo>
                  <a:lnTo>
                    <a:pt x="33" y="21"/>
                  </a:lnTo>
                  <a:lnTo>
                    <a:pt x="51" y="21"/>
                  </a:lnTo>
                  <a:lnTo>
                    <a:pt x="34" y="31"/>
                  </a:lnTo>
                  <a:lnTo>
                    <a:pt x="48" y="52"/>
                  </a:lnTo>
                  <a:lnTo>
                    <a:pt x="25" y="40"/>
                  </a:lnTo>
                  <a:lnTo>
                    <a:pt x="4" y="52"/>
                  </a:lnTo>
                  <a:close/>
                </a:path>
              </a:pathLst>
            </a:custGeom>
            <a:solidFill>
              <a:schemeClr val="tx1"/>
            </a:solidFill>
            <a:ln w="1588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4" name="Freeform 142"/>
            <p:cNvSpPr>
              <a:spLocks/>
            </p:cNvSpPr>
            <p:nvPr/>
          </p:nvSpPr>
          <p:spPr bwMode="auto">
            <a:xfrm>
              <a:off x="6284913" y="3717925"/>
              <a:ext cx="76200" cy="73025"/>
            </a:xfrm>
            <a:custGeom>
              <a:avLst/>
              <a:gdLst>
                <a:gd name="T0" fmla="*/ 2147483647 w 51"/>
                <a:gd name="T1" fmla="*/ 2147483647 h 52"/>
                <a:gd name="T2" fmla="*/ 2147483647 w 51"/>
                <a:gd name="T3" fmla="*/ 2147483647 h 52"/>
                <a:gd name="T4" fmla="*/ 0 w 51"/>
                <a:gd name="T5" fmla="*/ 2147483647 h 52"/>
                <a:gd name="T6" fmla="*/ 2147483647 w 51"/>
                <a:gd name="T7" fmla="*/ 2147483647 h 52"/>
                <a:gd name="T8" fmla="*/ 2147483647 w 51"/>
                <a:gd name="T9" fmla="*/ 0 h 52"/>
                <a:gd name="T10" fmla="*/ 2147483647 w 51"/>
                <a:gd name="T11" fmla="*/ 2147483647 h 52"/>
                <a:gd name="T12" fmla="*/ 2147483647 w 51"/>
                <a:gd name="T13" fmla="*/ 2147483647 h 52"/>
                <a:gd name="T14" fmla="*/ 2147483647 w 51"/>
                <a:gd name="T15" fmla="*/ 2147483647 h 52"/>
                <a:gd name="T16" fmla="*/ 2147483647 w 51"/>
                <a:gd name="T17" fmla="*/ 2147483647 h 52"/>
                <a:gd name="T18" fmla="*/ 2147483647 w 51"/>
                <a:gd name="T19" fmla="*/ 2147483647 h 52"/>
                <a:gd name="T20" fmla="*/ 2147483647 w 51"/>
                <a:gd name="T21" fmla="*/ 2147483647 h 5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1"/>
                <a:gd name="T34" fmla="*/ 0 h 52"/>
                <a:gd name="T35" fmla="*/ 51 w 51"/>
                <a:gd name="T36" fmla="*/ 52 h 5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1" h="52">
                  <a:moveTo>
                    <a:pt x="4" y="52"/>
                  </a:moveTo>
                  <a:lnTo>
                    <a:pt x="16" y="31"/>
                  </a:lnTo>
                  <a:lnTo>
                    <a:pt x="0" y="21"/>
                  </a:lnTo>
                  <a:lnTo>
                    <a:pt x="18" y="21"/>
                  </a:lnTo>
                  <a:lnTo>
                    <a:pt x="25" y="0"/>
                  </a:lnTo>
                  <a:lnTo>
                    <a:pt x="33" y="21"/>
                  </a:lnTo>
                  <a:lnTo>
                    <a:pt x="51" y="21"/>
                  </a:lnTo>
                  <a:lnTo>
                    <a:pt x="34" y="31"/>
                  </a:lnTo>
                  <a:lnTo>
                    <a:pt x="48" y="52"/>
                  </a:lnTo>
                  <a:lnTo>
                    <a:pt x="25" y="40"/>
                  </a:lnTo>
                  <a:lnTo>
                    <a:pt x="4" y="52"/>
                  </a:lnTo>
                  <a:close/>
                </a:path>
              </a:pathLst>
            </a:custGeom>
            <a:noFill/>
            <a:ln w="1588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5" name="Freeform 142"/>
            <p:cNvSpPr>
              <a:spLocks/>
            </p:cNvSpPr>
            <p:nvPr/>
          </p:nvSpPr>
          <p:spPr bwMode="auto">
            <a:xfrm>
              <a:off x="6107113" y="3590925"/>
              <a:ext cx="76200" cy="73025"/>
            </a:xfrm>
            <a:custGeom>
              <a:avLst/>
              <a:gdLst>
                <a:gd name="T0" fmla="*/ 2147483647 w 51"/>
                <a:gd name="T1" fmla="*/ 2147483647 h 52"/>
                <a:gd name="T2" fmla="*/ 2147483647 w 51"/>
                <a:gd name="T3" fmla="*/ 2147483647 h 52"/>
                <a:gd name="T4" fmla="*/ 0 w 51"/>
                <a:gd name="T5" fmla="*/ 2147483647 h 52"/>
                <a:gd name="T6" fmla="*/ 2147483647 w 51"/>
                <a:gd name="T7" fmla="*/ 2147483647 h 52"/>
                <a:gd name="T8" fmla="*/ 2147483647 w 51"/>
                <a:gd name="T9" fmla="*/ 0 h 52"/>
                <a:gd name="T10" fmla="*/ 2147483647 w 51"/>
                <a:gd name="T11" fmla="*/ 2147483647 h 52"/>
                <a:gd name="T12" fmla="*/ 2147483647 w 51"/>
                <a:gd name="T13" fmla="*/ 2147483647 h 52"/>
                <a:gd name="T14" fmla="*/ 2147483647 w 51"/>
                <a:gd name="T15" fmla="*/ 2147483647 h 52"/>
                <a:gd name="T16" fmla="*/ 2147483647 w 51"/>
                <a:gd name="T17" fmla="*/ 2147483647 h 52"/>
                <a:gd name="T18" fmla="*/ 2147483647 w 51"/>
                <a:gd name="T19" fmla="*/ 2147483647 h 52"/>
                <a:gd name="T20" fmla="*/ 2147483647 w 51"/>
                <a:gd name="T21" fmla="*/ 2147483647 h 5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1"/>
                <a:gd name="T34" fmla="*/ 0 h 52"/>
                <a:gd name="T35" fmla="*/ 51 w 51"/>
                <a:gd name="T36" fmla="*/ 52 h 5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1" h="52">
                  <a:moveTo>
                    <a:pt x="4" y="52"/>
                  </a:moveTo>
                  <a:lnTo>
                    <a:pt x="16" y="31"/>
                  </a:lnTo>
                  <a:lnTo>
                    <a:pt x="0" y="21"/>
                  </a:lnTo>
                  <a:lnTo>
                    <a:pt x="18" y="21"/>
                  </a:lnTo>
                  <a:lnTo>
                    <a:pt x="25" y="0"/>
                  </a:lnTo>
                  <a:lnTo>
                    <a:pt x="33" y="21"/>
                  </a:lnTo>
                  <a:lnTo>
                    <a:pt x="51" y="21"/>
                  </a:lnTo>
                  <a:lnTo>
                    <a:pt x="34" y="31"/>
                  </a:lnTo>
                  <a:lnTo>
                    <a:pt x="48" y="52"/>
                  </a:lnTo>
                  <a:lnTo>
                    <a:pt x="25" y="40"/>
                  </a:lnTo>
                  <a:lnTo>
                    <a:pt x="4" y="52"/>
                  </a:lnTo>
                  <a:close/>
                </a:path>
              </a:pathLst>
            </a:custGeom>
            <a:solidFill>
              <a:schemeClr val="tx1"/>
            </a:solidFill>
            <a:ln w="1588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6" name="Freeform 142"/>
            <p:cNvSpPr>
              <a:spLocks/>
            </p:cNvSpPr>
            <p:nvPr/>
          </p:nvSpPr>
          <p:spPr bwMode="auto">
            <a:xfrm>
              <a:off x="4164013" y="3473998"/>
              <a:ext cx="76200" cy="73025"/>
            </a:xfrm>
            <a:custGeom>
              <a:avLst/>
              <a:gdLst>
                <a:gd name="T0" fmla="*/ 2147483647 w 51"/>
                <a:gd name="T1" fmla="*/ 2147483647 h 52"/>
                <a:gd name="T2" fmla="*/ 2147483647 w 51"/>
                <a:gd name="T3" fmla="*/ 2147483647 h 52"/>
                <a:gd name="T4" fmla="*/ 0 w 51"/>
                <a:gd name="T5" fmla="*/ 2147483647 h 52"/>
                <a:gd name="T6" fmla="*/ 2147483647 w 51"/>
                <a:gd name="T7" fmla="*/ 2147483647 h 52"/>
                <a:gd name="T8" fmla="*/ 2147483647 w 51"/>
                <a:gd name="T9" fmla="*/ 0 h 52"/>
                <a:gd name="T10" fmla="*/ 2147483647 w 51"/>
                <a:gd name="T11" fmla="*/ 2147483647 h 52"/>
                <a:gd name="T12" fmla="*/ 2147483647 w 51"/>
                <a:gd name="T13" fmla="*/ 2147483647 h 52"/>
                <a:gd name="T14" fmla="*/ 2147483647 w 51"/>
                <a:gd name="T15" fmla="*/ 2147483647 h 52"/>
                <a:gd name="T16" fmla="*/ 2147483647 w 51"/>
                <a:gd name="T17" fmla="*/ 2147483647 h 52"/>
                <a:gd name="T18" fmla="*/ 2147483647 w 51"/>
                <a:gd name="T19" fmla="*/ 2147483647 h 52"/>
                <a:gd name="T20" fmla="*/ 2147483647 w 51"/>
                <a:gd name="T21" fmla="*/ 2147483647 h 5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1"/>
                <a:gd name="T34" fmla="*/ 0 h 52"/>
                <a:gd name="T35" fmla="*/ 51 w 51"/>
                <a:gd name="T36" fmla="*/ 52 h 5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1" h="52">
                  <a:moveTo>
                    <a:pt x="4" y="52"/>
                  </a:moveTo>
                  <a:lnTo>
                    <a:pt x="16" y="31"/>
                  </a:lnTo>
                  <a:lnTo>
                    <a:pt x="0" y="21"/>
                  </a:lnTo>
                  <a:lnTo>
                    <a:pt x="18" y="21"/>
                  </a:lnTo>
                  <a:lnTo>
                    <a:pt x="25" y="0"/>
                  </a:lnTo>
                  <a:lnTo>
                    <a:pt x="33" y="21"/>
                  </a:lnTo>
                  <a:lnTo>
                    <a:pt x="51" y="21"/>
                  </a:lnTo>
                  <a:lnTo>
                    <a:pt x="34" y="31"/>
                  </a:lnTo>
                  <a:lnTo>
                    <a:pt x="48" y="52"/>
                  </a:lnTo>
                  <a:lnTo>
                    <a:pt x="25" y="40"/>
                  </a:lnTo>
                  <a:lnTo>
                    <a:pt x="4" y="52"/>
                  </a:lnTo>
                  <a:close/>
                </a:path>
              </a:pathLst>
            </a:custGeom>
            <a:solidFill>
              <a:schemeClr val="tx1"/>
            </a:solidFill>
            <a:ln w="1588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" name="Freeform 142"/>
            <p:cNvSpPr>
              <a:spLocks/>
            </p:cNvSpPr>
            <p:nvPr/>
          </p:nvSpPr>
          <p:spPr bwMode="auto">
            <a:xfrm>
              <a:off x="3656013" y="2676525"/>
              <a:ext cx="76200" cy="73025"/>
            </a:xfrm>
            <a:custGeom>
              <a:avLst/>
              <a:gdLst>
                <a:gd name="T0" fmla="*/ 2147483647 w 51"/>
                <a:gd name="T1" fmla="*/ 2147483647 h 52"/>
                <a:gd name="T2" fmla="*/ 2147483647 w 51"/>
                <a:gd name="T3" fmla="*/ 2147483647 h 52"/>
                <a:gd name="T4" fmla="*/ 0 w 51"/>
                <a:gd name="T5" fmla="*/ 2147483647 h 52"/>
                <a:gd name="T6" fmla="*/ 2147483647 w 51"/>
                <a:gd name="T7" fmla="*/ 2147483647 h 52"/>
                <a:gd name="T8" fmla="*/ 2147483647 w 51"/>
                <a:gd name="T9" fmla="*/ 0 h 52"/>
                <a:gd name="T10" fmla="*/ 2147483647 w 51"/>
                <a:gd name="T11" fmla="*/ 2147483647 h 52"/>
                <a:gd name="T12" fmla="*/ 2147483647 w 51"/>
                <a:gd name="T13" fmla="*/ 2147483647 h 52"/>
                <a:gd name="T14" fmla="*/ 2147483647 w 51"/>
                <a:gd name="T15" fmla="*/ 2147483647 h 52"/>
                <a:gd name="T16" fmla="*/ 2147483647 w 51"/>
                <a:gd name="T17" fmla="*/ 2147483647 h 52"/>
                <a:gd name="T18" fmla="*/ 2147483647 w 51"/>
                <a:gd name="T19" fmla="*/ 2147483647 h 52"/>
                <a:gd name="T20" fmla="*/ 2147483647 w 51"/>
                <a:gd name="T21" fmla="*/ 2147483647 h 5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1"/>
                <a:gd name="T34" fmla="*/ 0 h 52"/>
                <a:gd name="T35" fmla="*/ 51 w 51"/>
                <a:gd name="T36" fmla="*/ 52 h 5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1" h="52">
                  <a:moveTo>
                    <a:pt x="4" y="52"/>
                  </a:moveTo>
                  <a:lnTo>
                    <a:pt x="16" y="31"/>
                  </a:lnTo>
                  <a:lnTo>
                    <a:pt x="0" y="21"/>
                  </a:lnTo>
                  <a:lnTo>
                    <a:pt x="18" y="21"/>
                  </a:lnTo>
                  <a:lnTo>
                    <a:pt x="25" y="0"/>
                  </a:lnTo>
                  <a:lnTo>
                    <a:pt x="33" y="21"/>
                  </a:lnTo>
                  <a:lnTo>
                    <a:pt x="51" y="21"/>
                  </a:lnTo>
                  <a:lnTo>
                    <a:pt x="34" y="31"/>
                  </a:lnTo>
                  <a:lnTo>
                    <a:pt x="48" y="52"/>
                  </a:lnTo>
                  <a:lnTo>
                    <a:pt x="25" y="40"/>
                  </a:lnTo>
                  <a:lnTo>
                    <a:pt x="4" y="52"/>
                  </a:lnTo>
                  <a:close/>
                </a:path>
              </a:pathLst>
            </a:custGeom>
            <a:solidFill>
              <a:schemeClr val="tx1"/>
            </a:solidFill>
            <a:ln w="1588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8" name="Freeform 142"/>
            <p:cNvSpPr>
              <a:spLocks/>
            </p:cNvSpPr>
            <p:nvPr/>
          </p:nvSpPr>
          <p:spPr bwMode="auto">
            <a:xfrm>
              <a:off x="5120454" y="2806591"/>
              <a:ext cx="76200" cy="73025"/>
            </a:xfrm>
            <a:custGeom>
              <a:avLst/>
              <a:gdLst>
                <a:gd name="T0" fmla="*/ 2147483647 w 51"/>
                <a:gd name="T1" fmla="*/ 2147483647 h 52"/>
                <a:gd name="T2" fmla="*/ 2147483647 w 51"/>
                <a:gd name="T3" fmla="*/ 2147483647 h 52"/>
                <a:gd name="T4" fmla="*/ 0 w 51"/>
                <a:gd name="T5" fmla="*/ 2147483647 h 52"/>
                <a:gd name="T6" fmla="*/ 2147483647 w 51"/>
                <a:gd name="T7" fmla="*/ 2147483647 h 52"/>
                <a:gd name="T8" fmla="*/ 2147483647 w 51"/>
                <a:gd name="T9" fmla="*/ 0 h 52"/>
                <a:gd name="T10" fmla="*/ 2147483647 w 51"/>
                <a:gd name="T11" fmla="*/ 2147483647 h 52"/>
                <a:gd name="T12" fmla="*/ 2147483647 w 51"/>
                <a:gd name="T13" fmla="*/ 2147483647 h 52"/>
                <a:gd name="T14" fmla="*/ 2147483647 w 51"/>
                <a:gd name="T15" fmla="*/ 2147483647 h 52"/>
                <a:gd name="T16" fmla="*/ 2147483647 w 51"/>
                <a:gd name="T17" fmla="*/ 2147483647 h 52"/>
                <a:gd name="T18" fmla="*/ 2147483647 w 51"/>
                <a:gd name="T19" fmla="*/ 2147483647 h 52"/>
                <a:gd name="T20" fmla="*/ 2147483647 w 51"/>
                <a:gd name="T21" fmla="*/ 2147483647 h 5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1"/>
                <a:gd name="T34" fmla="*/ 0 h 52"/>
                <a:gd name="T35" fmla="*/ 51 w 51"/>
                <a:gd name="T36" fmla="*/ 52 h 5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1" h="52">
                  <a:moveTo>
                    <a:pt x="4" y="52"/>
                  </a:moveTo>
                  <a:lnTo>
                    <a:pt x="16" y="31"/>
                  </a:lnTo>
                  <a:lnTo>
                    <a:pt x="0" y="21"/>
                  </a:lnTo>
                  <a:lnTo>
                    <a:pt x="18" y="21"/>
                  </a:lnTo>
                  <a:lnTo>
                    <a:pt x="25" y="0"/>
                  </a:lnTo>
                  <a:lnTo>
                    <a:pt x="33" y="21"/>
                  </a:lnTo>
                  <a:lnTo>
                    <a:pt x="51" y="21"/>
                  </a:lnTo>
                  <a:lnTo>
                    <a:pt x="34" y="31"/>
                  </a:lnTo>
                  <a:lnTo>
                    <a:pt x="48" y="52"/>
                  </a:lnTo>
                  <a:lnTo>
                    <a:pt x="25" y="40"/>
                  </a:lnTo>
                  <a:lnTo>
                    <a:pt x="4" y="52"/>
                  </a:lnTo>
                  <a:close/>
                </a:path>
              </a:pathLst>
            </a:custGeom>
            <a:solidFill>
              <a:schemeClr val="tx1"/>
            </a:solidFill>
            <a:ln w="1588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9" name="Freeform 142"/>
            <p:cNvSpPr>
              <a:spLocks/>
            </p:cNvSpPr>
            <p:nvPr/>
          </p:nvSpPr>
          <p:spPr bwMode="auto">
            <a:xfrm>
              <a:off x="5609186" y="3468742"/>
              <a:ext cx="76200" cy="73025"/>
            </a:xfrm>
            <a:custGeom>
              <a:avLst/>
              <a:gdLst>
                <a:gd name="T0" fmla="*/ 2147483647 w 51"/>
                <a:gd name="T1" fmla="*/ 2147483647 h 52"/>
                <a:gd name="T2" fmla="*/ 2147483647 w 51"/>
                <a:gd name="T3" fmla="*/ 2147483647 h 52"/>
                <a:gd name="T4" fmla="*/ 0 w 51"/>
                <a:gd name="T5" fmla="*/ 2147483647 h 52"/>
                <a:gd name="T6" fmla="*/ 2147483647 w 51"/>
                <a:gd name="T7" fmla="*/ 2147483647 h 52"/>
                <a:gd name="T8" fmla="*/ 2147483647 w 51"/>
                <a:gd name="T9" fmla="*/ 0 h 52"/>
                <a:gd name="T10" fmla="*/ 2147483647 w 51"/>
                <a:gd name="T11" fmla="*/ 2147483647 h 52"/>
                <a:gd name="T12" fmla="*/ 2147483647 w 51"/>
                <a:gd name="T13" fmla="*/ 2147483647 h 52"/>
                <a:gd name="T14" fmla="*/ 2147483647 w 51"/>
                <a:gd name="T15" fmla="*/ 2147483647 h 52"/>
                <a:gd name="T16" fmla="*/ 2147483647 w 51"/>
                <a:gd name="T17" fmla="*/ 2147483647 h 52"/>
                <a:gd name="T18" fmla="*/ 2147483647 w 51"/>
                <a:gd name="T19" fmla="*/ 2147483647 h 52"/>
                <a:gd name="T20" fmla="*/ 2147483647 w 51"/>
                <a:gd name="T21" fmla="*/ 2147483647 h 5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1"/>
                <a:gd name="T34" fmla="*/ 0 h 52"/>
                <a:gd name="T35" fmla="*/ 51 w 51"/>
                <a:gd name="T36" fmla="*/ 52 h 5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1" h="52">
                  <a:moveTo>
                    <a:pt x="4" y="52"/>
                  </a:moveTo>
                  <a:lnTo>
                    <a:pt x="16" y="31"/>
                  </a:lnTo>
                  <a:lnTo>
                    <a:pt x="0" y="21"/>
                  </a:lnTo>
                  <a:lnTo>
                    <a:pt x="18" y="21"/>
                  </a:lnTo>
                  <a:lnTo>
                    <a:pt x="25" y="0"/>
                  </a:lnTo>
                  <a:lnTo>
                    <a:pt x="33" y="21"/>
                  </a:lnTo>
                  <a:lnTo>
                    <a:pt x="51" y="21"/>
                  </a:lnTo>
                  <a:lnTo>
                    <a:pt x="34" y="31"/>
                  </a:lnTo>
                  <a:lnTo>
                    <a:pt x="48" y="52"/>
                  </a:lnTo>
                  <a:lnTo>
                    <a:pt x="25" y="40"/>
                  </a:lnTo>
                  <a:lnTo>
                    <a:pt x="4" y="52"/>
                  </a:lnTo>
                  <a:close/>
                </a:path>
              </a:pathLst>
            </a:custGeom>
            <a:solidFill>
              <a:schemeClr val="tx1"/>
            </a:solidFill>
            <a:ln w="1588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0" name="Freeform 142"/>
            <p:cNvSpPr>
              <a:spLocks/>
            </p:cNvSpPr>
            <p:nvPr/>
          </p:nvSpPr>
          <p:spPr bwMode="auto">
            <a:xfrm>
              <a:off x="5956027" y="3058840"/>
              <a:ext cx="76200" cy="73025"/>
            </a:xfrm>
            <a:custGeom>
              <a:avLst/>
              <a:gdLst>
                <a:gd name="T0" fmla="*/ 2147483647 w 51"/>
                <a:gd name="T1" fmla="*/ 2147483647 h 52"/>
                <a:gd name="T2" fmla="*/ 2147483647 w 51"/>
                <a:gd name="T3" fmla="*/ 2147483647 h 52"/>
                <a:gd name="T4" fmla="*/ 0 w 51"/>
                <a:gd name="T5" fmla="*/ 2147483647 h 52"/>
                <a:gd name="T6" fmla="*/ 2147483647 w 51"/>
                <a:gd name="T7" fmla="*/ 2147483647 h 52"/>
                <a:gd name="T8" fmla="*/ 2147483647 w 51"/>
                <a:gd name="T9" fmla="*/ 0 h 52"/>
                <a:gd name="T10" fmla="*/ 2147483647 w 51"/>
                <a:gd name="T11" fmla="*/ 2147483647 h 52"/>
                <a:gd name="T12" fmla="*/ 2147483647 w 51"/>
                <a:gd name="T13" fmla="*/ 2147483647 h 52"/>
                <a:gd name="T14" fmla="*/ 2147483647 w 51"/>
                <a:gd name="T15" fmla="*/ 2147483647 h 52"/>
                <a:gd name="T16" fmla="*/ 2147483647 w 51"/>
                <a:gd name="T17" fmla="*/ 2147483647 h 52"/>
                <a:gd name="T18" fmla="*/ 2147483647 w 51"/>
                <a:gd name="T19" fmla="*/ 2147483647 h 52"/>
                <a:gd name="T20" fmla="*/ 2147483647 w 51"/>
                <a:gd name="T21" fmla="*/ 2147483647 h 5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1"/>
                <a:gd name="T34" fmla="*/ 0 h 52"/>
                <a:gd name="T35" fmla="*/ 51 w 51"/>
                <a:gd name="T36" fmla="*/ 52 h 5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1" h="52">
                  <a:moveTo>
                    <a:pt x="4" y="52"/>
                  </a:moveTo>
                  <a:lnTo>
                    <a:pt x="16" y="31"/>
                  </a:lnTo>
                  <a:lnTo>
                    <a:pt x="0" y="21"/>
                  </a:lnTo>
                  <a:lnTo>
                    <a:pt x="18" y="21"/>
                  </a:lnTo>
                  <a:lnTo>
                    <a:pt x="25" y="0"/>
                  </a:lnTo>
                  <a:lnTo>
                    <a:pt x="33" y="21"/>
                  </a:lnTo>
                  <a:lnTo>
                    <a:pt x="51" y="21"/>
                  </a:lnTo>
                  <a:lnTo>
                    <a:pt x="34" y="31"/>
                  </a:lnTo>
                  <a:lnTo>
                    <a:pt x="48" y="52"/>
                  </a:lnTo>
                  <a:lnTo>
                    <a:pt x="25" y="40"/>
                  </a:lnTo>
                  <a:lnTo>
                    <a:pt x="4" y="52"/>
                  </a:lnTo>
                  <a:close/>
                </a:path>
              </a:pathLst>
            </a:custGeom>
            <a:solidFill>
              <a:schemeClr val="tx1"/>
            </a:solidFill>
            <a:ln w="1588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263105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/>
          <p:cNvSpPr>
            <a:spLocks noChangeAspect="1"/>
          </p:cNvSpPr>
          <p:nvPr/>
        </p:nvSpPr>
        <p:spPr>
          <a:xfrm>
            <a:off x="-352381" y="28466"/>
            <a:ext cx="9848763" cy="6807232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566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2658" y="2426293"/>
            <a:ext cx="6217734" cy="443170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 bwMode="auto">
          <a:xfrm>
            <a:off x="-7434" y="401442"/>
            <a:ext cx="912169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What’s that going to look like?</a:t>
            </a:r>
          </a:p>
        </p:txBody>
      </p:sp>
      <p:sp>
        <p:nvSpPr>
          <p:cNvPr id="4" name="TextBox 3"/>
          <p:cNvSpPr txBox="1"/>
          <p:nvPr/>
        </p:nvSpPr>
        <p:spPr bwMode="auto">
          <a:xfrm>
            <a:off x="1472658" y="1151856"/>
            <a:ext cx="616151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PHOTO = NAD83</a:t>
            </a:r>
          </a:p>
          <a:p>
            <a:r>
              <a:rPr lang="en-US" sz="2400" dirty="0"/>
              <a:t>RED = NAD83 shoreline data</a:t>
            </a:r>
          </a:p>
          <a:p>
            <a:r>
              <a:rPr lang="en-US" sz="2400" dirty="0"/>
              <a:t>GREEN = shoreline </a:t>
            </a:r>
            <a:r>
              <a:rPr lang="en-US" sz="2400" dirty="0" smtClean="0"/>
              <a:t>transformed to </a:t>
            </a:r>
            <a:r>
              <a:rPr lang="en-US" sz="2400" dirty="0"/>
              <a:t>NATRF2022</a:t>
            </a:r>
          </a:p>
        </p:txBody>
      </p:sp>
    </p:spTree>
    <p:extLst>
      <p:ext uri="{BB962C8B-B14F-4D97-AF65-F5344CB8AC3E}">
        <p14:creationId xmlns:p14="http://schemas.microsoft.com/office/powerpoint/2010/main" val="407739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" y="397762"/>
            <a:ext cx="9144000" cy="693353"/>
          </a:xfrm>
          <a:prstGeom prst="rect">
            <a:avLst/>
          </a:prstGeom>
        </p:spPr>
        <p:txBody>
          <a:bodyPr vert="horz" wrap="square" lIns="0" tIns="16087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27"/>
              </a:spcBef>
            </a:pPr>
            <a:r>
              <a:rPr lang="en-US" spc="-7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cs typeface="Calibri"/>
              </a:rPr>
              <a:t>If you’re only working in this region…</a:t>
            </a:r>
            <a:endParaRPr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" y="2337246"/>
            <a:ext cx="9144000" cy="2725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buSzPct val="159375"/>
              <a:tabLst>
                <a:tab pos="397077" algn="l"/>
                <a:tab pos="397923" algn="l"/>
              </a:tabLst>
            </a:pPr>
            <a:r>
              <a:rPr sz="4400" b="1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North </a:t>
            </a:r>
            <a:r>
              <a:rPr sz="4400" b="1" spc="-7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American </a:t>
            </a:r>
            <a:r>
              <a:rPr sz="4400" b="1" spc="-20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Terrestrial </a:t>
            </a:r>
            <a:r>
              <a:rPr sz="4400" b="1" spc="-7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Reference</a:t>
            </a:r>
            <a:r>
              <a:rPr lang="en-US" sz="4400" b="1" spc="-7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</a:t>
            </a:r>
            <a:r>
              <a:rPr sz="4400" b="1" spc="-7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Frame of</a:t>
            </a:r>
            <a:r>
              <a:rPr sz="4400" b="1" spc="-33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</a:t>
            </a:r>
            <a:r>
              <a:rPr sz="4400" b="1" spc="-7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2022</a:t>
            </a:r>
            <a:r>
              <a:rPr lang="en-US" sz="4400" b="1" spc="-7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</a:t>
            </a:r>
          </a:p>
          <a:p>
            <a:pPr marL="16933" algn="ctr">
              <a:buSzPct val="159375"/>
              <a:tabLst>
                <a:tab pos="397077" algn="l"/>
                <a:tab pos="397923" algn="l"/>
              </a:tabLst>
            </a:pPr>
            <a:endParaRPr lang="en-US" sz="4400" b="1" spc="-7" dirty="0">
              <a:solidFill>
                <a:srgbClr val="1F497D"/>
              </a:solidFill>
              <a:uFill>
                <a:solidFill>
                  <a:srgbClr val="1F497D"/>
                </a:solidFill>
              </a:uFill>
              <a:latin typeface="Cambria" panose="02040503050406030204" pitchFamily="18" charset="0"/>
              <a:cs typeface="Arial"/>
            </a:endParaRPr>
          </a:p>
          <a:p>
            <a:pPr marL="16933" algn="ctr">
              <a:buSzPct val="159375"/>
              <a:tabLst>
                <a:tab pos="397077" algn="l"/>
                <a:tab pos="397923" algn="l"/>
              </a:tabLst>
            </a:pPr>
            <a:r>
              <a:rPr sz="4400" b="1" spc="-2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(NATRF2022)</a:t>
            </a:r>
            <a:endParaRPr sz="4400" dirty="0">
              <a:latin typeface="Cambria" panose="02040503050406030204" pitchFamily="18" charset="0"/>
              <a:cs typeface="Arial Black"/>
            </a:endParaRPr>
          </a:p>
        </p:txBody>
      </p:sp>
      <p:sp>
        <p:nvSpPr>
          <p:cNvPr id="5" name="object 5"/>
          <p:cNvSpPr>
            <a:spLocks noChangeAspect="1"/>
          </p:cNvSpPr>
          <p:nvPr/>
        </p:nvSpPr>
        <p:spPr>
          <a:xfrm>
            <a:off x="410453" y="536170"/>
            <a:ext cx="8323096" cy="5553307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348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" y="887968"/>
            <a:ext cx="9144000" cy="4787635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r>
              <a:rPr lang="en-US" sz="5400" b="1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North American-Pacific Geopotential Datum of 2022</a:t>
            </a:r>
            <a:r>
              <a:rPr lang="en-US" sz="5400" b="1" spc="-7" dirty="0" smtClean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</a:t>
            </a:r>
            <a:endParaRPr lang="en-US" sz="5400" b="1" spc="-7" dirty="0">
              <a:uFill>
                <a:solidFill>
                  <a:srgbClr val="1F497D"/>
                </a:solidFill>
              </a:uFill>
              <a:latin typeface="Cambria" panose="02040503050406030204" pitchFamily="18" charset="0"/>
              <a:cs typeface="Arial"/>
            </a:endParaRPr>
          </a:p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endParaRPr lang="en-US" sz="4400" b="1" spc="-7" dirty="0">
              <a:solidFill>
                <a:srgbClr val="1F497D"/>
              </a:solidFill>
              <a:uFill>
                <a:solidFill>
                  <a:srgbClr val="1F497D"/>
                </a:solidFill>
              </a:uFill>
              <a:latin typeface="Cambria" panose="02040503050406030204" pitchFamily="18" charset="0"/>
              <a:cs typeface="Arial"/>
            </a:endParaRPr>
          </a:p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r>
              <a:rPr sz="60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NA</a:t>
            </a:r>
            <a:r>
              <a:rPr lang="en-US" sz="60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PGD</a:t>
            </a:r>
            <a:r>
              <a:rPr sz="60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2022</a:t>
            </a:r>
            <a:endParaRPr lang="en-US" sz="6000" b="1" spc="-20" dirty="0" smtClean="0">
              <a:solidFill>
                <a:srgbClr val="C00000"/>
              </a:solidFill>
              <a:uFill>
                <a:solidFill>
                  <a:srgbClr val="C00000"/>
                </a:solidFill>
              </a:uFill>
              <a:latin typeface="Cambria" panose="02040503050406030204" pitchFamily="18" charset="0"/>
              <a:cs typeface="Arial Black"/>
            </a:endParaRPr>
          </a:p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endParaRPr lang="en-US" sz="4400" b="1" spc="-20" dirty="0" smtClean="0">
              <a:solidFill>
                <a:srgbClr val="C00000"/>
              </a:solidFill>
              <a:uFill>
                <a:solidFill>
                  <a:srgbClr val="C00000"/>
                </a:solidFill>
              </a:uFill>
              <a:latin typeface="Cambria" panose="02040503050406030204" pitchFamily="18" charset="0"/>
              <a:cs typeface="Arial Black"/>
            </a:endParaRPr>
          </a:p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r>
              <a:rPr lang="en-US" sz="54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(pronounced: nap-</a:t>
            </a:r>
            <a:r>
              <a:rPr lang="en-US" sz="5400" b="1" spc="-20" dirty="0" err="1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jee</a:t>
            </a:r>
            <a:r>
              <a:rPr lang="en-US" sz="54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-</a:t>
            </a:r>
            <a:r>
              <a:rPr lang="en-US" sz="5400" b="1" spc="-20" dirty="0" err="1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dee</a:t>
            </a:r>
            <a:r>
              <a:rPr lang="en-US" sz="54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)</a:t>
            </a:r>
            <a:endParaRPr sz="5400" dirty="0">
              <a:latin typeface="Cambria" panose="02040503050406030204" pitchFamily="18" charset="0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28800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0" y="2173956"/>
            <a:ext cx="9144000" cy="149442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 </a:t>
            </a:r>
            <a:r>
              <a:rPr lang="en-US" sz="48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very brief h</a:t>
            </a:r>
            <a:r>
              <a:rPr lang="en-US" sz="4800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istory 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of 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(the most prevalent) </a:t>
            </a:r>
            <a:r>
              <a:rPr lang="en-US" sz="4800" spc="-1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U.S</a:t>
            </a:r>
            <a:r>
              <a:rPr lang="en-US" sz="4800" spc="-1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. </a:t>
            </a:r>
            <a:r>
              <a:rPr lang="en-US" sz="4800" spc="-1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vertical </a:t>
            </a:r>
            <a:r>
              <a:rPr lang="en-US" sz="4800" spc="-5" dirty="0" err="1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datums</a:t>
            </a:r>
            <a:endParaRPr lang="en-US" sz="4800" b="1" spc="-7" dirty="0">
              <a:uFill>
                <a:solidFill>
                  <a:srgbClr val="1F497D"/>
                </a:solidFill>
              </a:uFill>
              <a:latin typeface="Cambria" panose="02040503050406030204" pitchFamily="18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05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2"/>
          <p:cNvPicPr>
            <a:picLocks noChangeAspect="1" noChangeArrowheads="1"/>
          </p:cNvPicPr>
          <p:nvPr/>
        </p:nvPicPr>
        <p:blipFill>
          <a:blip r:embed="rId3">
            <a:lum contrast="-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299" name="WordArt 3"/>
          <p:cNvSpPr>
            <a:spLocks noChangeArrowheads="1" noChangeShapeType="1" noTextEdit="1"/>
          </p:cNvSpPr>
          <p:nvPr/>
        </p:nvSpPr>
        <p:spPr bwMode="auto">
          <a:xfrm>
            <a:off x="2438400" y="228600"/>
            <a:ext cx="3733800" cy="16764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19889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NGVD29</a:t>
            </a:r>
          </a:p>
        </p:txBody>
      </p:sp>
      <p:sp>
        <p:nvSpPr>
          <p:cNvPr id="1416196" name="Text Box 4"/>
          <p:cNvSpPr txBox="1">
            <a:spLocks noChangeArrowheads="1"/>
          </p:cNvSpPr>
          <p:nvPr/>
        </p:nvSpPr>
        <p:spPr bwMode="auto">
          <a:xfrm>
            <a:off x="1949281" y="2124467"/>
            <a:ext cx="390114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Referenced </a:t>
            </a:r>
            <a:r>
              <a:rPr lang="en-US" altLang="en-US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 26 tide gauges in the US and Canada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695498" y="1234966"/>
            <a:ext cx="3962400" cy="4900613"/>
            <a:chOff x="2688" y="1008"/>
            <a:chExt cx="2448" cy="2880"/>
          </a:xfrm>
        </p:grpSpPr>
        <p:sp>
          <p:nvSpPr>
            <p:cNvPr id="183312" name="Line 6"/>
            <p:cNvSpPr>
              <a:spLocks noChangeShapeType="1"/>
            </p:cNvSpPr>
            <p:nvPr/>
          </p:nvSpPr>
          <p:spPr bwMode="auto">
            <a:xfrm>
              <a:off x="4032" y="1008"/>
              <a:ext cx="624" cy="4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3313" name="Line 7"/>
            <p:cNvSpPr>
              <a:spLocks noChangeShapeType="1"/>
            </p:cNvSpPr>
            <p:nvPr/>
          </p:nvSpPr>
          <p:spPr bwMode="auto">
            <a:xfrm>
              <a:off x="4032" y="1008"/>
              <a:ext cx="1104" cy="43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3314" name="Line 8"/>
            <p:cNvSpPr>
              <a:spLocks noChangeShapeType="1"/>
            </p:cNvSpPr>
            <p:nvPr/>
          </p:nvSpPr>
          <p:spPr bwMode="auto">
            <a:xfrm>
              <a:off x="4032" y="1008"/>
              <a:ext cx="1008" cy="57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3315" name="Line 9"/>
            <p:cNvSpPr>
              <a:spLocks noChangeShapeType="1"/>
            </p:cNvSpPr>
            <p:nvPr/>
          </p:nvSpPr>
          <p:spPr bwMode="auto">
            <a:xfrm>
              <a:off x="4032" y="1008"/>
              <a:ext cx="720" cy="67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3316" name="Line 10"/>
            <p:cNvSpPr>
              <a:spLocks noChangeShapeType="1"/>
            </p:cNvSpPr>
            <p:nvPr/>
          </p:nvSpPr>
          <p:spPr bwMode="auto">
            <a:xfrm>
              <a:off x="4032" y="1008"/>
              <a:ext cx="624" cy="81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3317" name="Line 11"/>
            <p:cNvSpPr>
              <a:spLocks noChangeShapeType="1"/>
            </p:cNvSpPr>
            <p:nvPr/>
          </p:nvSpPr>
          <p:spPr bwMode="auto">
            <a:xfrm>
              <a:off x="4032" y="1008"/>
              <a:ext cx="528" cy="115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3318" name="Line 12"/>
            <p:cNvSpPr>
              <a:spLocks noChangeShapeType="1"/>
            </p:cNvSpPr>
            <p:nvPr/>
          </p:nvSpPr>
          <p:spPr bwMode="auto">
            <a:xfrm>
              <a:off x="4032" y="1008"/>
              <a:ext cx="336" cy="1344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3319" name="Line 13"/>
            <p:cNvSpPr>
              <a:spLocks noChangeShapeType="1"/>
            </p:cNvSpPr>
            <p:nvPr/>
          </p:nvSpPr>
          <p:spPr bwMode="auto">
            <a:xfrm>
              <a:off x="4032" y="1008"/>
              <a:ext cx="336" cy="168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3320" name="Line 14"/>
            <p:cNvSpPr>
              <a:spLocks noChangeShapeType="1"/>
            </p:cNvSpPr>
            <p:nvPr/>
          </p:nvSpPr>
          <p:spPr bwMode="auto">
            <a:xfrm>
              <a:off x="4032" y="1008"/>
              <a:ext cx="0" cy="249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3321" name="Line 15"/>
            <p:cNvSpPr>
              <a:spLocks noChangeShapeType="1"/>
            </p:cNvSpPr>
            <p:nvPr/>
          </p:nvSpPr>
          <p:spPr bwMode="auto">
            <a:xfrm flipH="1">
              <a:off x="3504" y="1008"/>
              <a:ext cx="528" cy="268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3322" name="Line 16"/>
            <p:cNvSpPr>
              <a:spLocks noChangeShapeType="1"/>
            </p:cNvSpPr>
            <p:nvPr/>
          </p:nvSpPr>
          <p:spPr bwMode="auto">
            <a:xfrm flipH="1">
              <a:off x="3312" y="1008"/>
              <a:ext cx="720" cy="268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3323" name="Line 17"/>
            <p:cNvSpPr>
              <a:spLocks noChangeShapeType="1"/>
            </p:cNvSpPr>
            <p:nvPr/>
          </p:nvSpPr>
          <p:spPr bwMode="auto">
            <a:xfrm flipH="1">
              <a:off x="2688" y="1008"/>
              <a:ext cx="1344" cy="288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457200" y="228600"/>
            <a:ext cx="1828800" cy="4495800"/>
            <a:chOff x="288" y="144"/>
            <a:chExt cx="1152" cy="2832"/>
          </a:xfrm>
        </p:grpSpPr>
        <p:grpSp>
          <p:nvGrpSpPr>
            <p:cNvPr id="183303" name="Group 19"/>
            <p:cNvGrpSpPr>
              <a:grpSpLocks/>
            </p:cNvGrpSpPr>
            <p:nvPr/>
          </p:nvGrpSpPr>
          <p:grpSpPr bwMode="auto">
            <a:xfrm>
              <a:off x="288" y="144"/>
              <a:ext cx="1152" cy="2832"/>
              <a:chOff x="288" y="288"/>
              <a:chExt cx="1152" cy="2688"/>
            </a:xfrm>
          </p:grpSpPr>
          <p:sp>
            <p:nvSpPr>
              <p:cNvPr id="183305" name="Line 20"/>
              <p:cNvSpPr>
                <a:spLocks noChangeShapeType="1"/>
              </p:cNvSpPr>
              <p:nvPr/>
            </p:nvSpPr>
            <p:spPr bwMode="auto">
              <a:xfrm flipH="1" flipV="1">
                <a:off x="624" y="288"/>
                <a:ext cx="816" cy="528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83306" name="Line 21"/>
              <p:cNvSpPr>
                <a:spLocks noChangeShapeType="1"/>
              </p:cNvSpPr>
              <p:nvPr/>
            </p:nvSpPr>
            <p:spPr bwMode="auto">
              <a:xfrm flipH="1">
                <a:off x="720" y="816"/>
                <a:ext cx="720" cy="96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83307" name="Line 22"/>
              <p:cNvSpPr>
                <a:spLocks noChangeShapeType="1"/>
              </p:cNvSpPr>
              <p:nvPr/>
            </p:nvSpPr>
            <p:spPr bwMode="auto">
              <a:xfrm flipH="1">
                <a:off x="720" y="816"/>
                <a:ext cx="720" cy="192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83308" name="Line 23"/>
              <p:cNvSpPr>
                <a:spLocks noChangeShapeType="1"/>
              </p:cNvSpPr>
              <p:nvPr/>
            </p:nvSpPr>
            <p:spPr bwMode="auto">
              <a:xfrm flipH="1">
                <a:off x="624" y="816"/>
                <a:ext cx="816" cy="336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83309" name="Line 24"/>
              <p:cNvSpPr>
                <a:spLocks noChangeShapeType="1"/>
              </p:cNvSpPr>
              <p:nvPr/>
            </p:nvSpPr>
            <p:spPr bwMode="auto">
              <a:xfrm flipH="1">
                <a:off x="288" y="816"/>
                <a:ext cx="1152" cy="144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83310" name="Line 25"/>
              <p:cNvSpPr>
                <a:spLocks noChangeShapeType="1"/>
              </p:cNvSpPr>
              <p:nvPr/>
            </p:nvSpPr>
            <p:spPr bwMode="auto">
              <a:xfrm flipH="1">
                <a:off x="528" y="816"/>
                <a:ext cx="912" cy="2016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83311" name="Line 26"/>
              <p:cNvSpPr>
                <a:spLocks noChangeShapeType="1"/>
              </p:cNvSpPr>
              <p:nvPr/>
            </p:nvSpPr>
            <p:spPr bwMode="auto">
              <a:xfrm flipH="1">
                <a:off x="624" y="816"/>
                <a:ext cx="816" cy="216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183304" name="Line 27"/>
            <p:cNvSpPr>
              <a:spLocks noChangeShapeType="1"/>
            </p:cNvSpPr>
            <p:nvPr/>
          </p:nvSpPr>
          <p:spPr bwMode="auto">
            <a:xfrm flipH="1">
              <a:off x="528" y="700"/>
              <a:ext cx="912" cy="45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422702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6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6196" grpId="0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949281" y="2124467"/>
            <a:ext cx="390114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Referenced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to 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 single tide gauge in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Canada</a:t>
            </a:r>
          </a:p>
        </p:txBody>
      </p:sp>
      <p:sp>
        <p:nvSpPr>
          <p:cNvPr id="3" name="object 3"/>
          <p:cNvSpPr/>
          <p:nvPr/>
        </p:nvSpPr>
        <p:spPr>
          <a:xfrm>
            <a:off x="6324600" y="1219200"/>
            <a:ext cx="1546860" cy="129540"/>
          </a:xfrm>
          <a:custGeom>
            <a:avLst/>
            <a:gdLst/>
            <a:ahLst/>
            <a:cxnLst/>
            <a:rect l="l" t="t" r="r" b="b"/>
            <a:pathLst>
              <a:path w="1367154" h="73659">
                <a:moveTo>
                  <a:pt x="0" y="0"/>
                </a:moveTo>
                <a:lnTo>
                  <a:pt x="1367040" y="73317"/>
                </a:lnTo>
              </a:path>
            </a:pathLst>
          </a:custGeom>
          <a:ln w="38100">
            <a:solidFill>
              <a:srgbClr val="FFC000"/>
            </a:solidFill>
            <a:tailEnd type="triangle"/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678129" y="2807807"/>
            <a:ext cx="3418881" cy="4013729"/>
            <a:chOff x="5678129" y="2619121"/>
            <a:chExt cx="3418881" cy="4013729"/>
          </a:xfrm>
        </p:grpSpPr>
        <p:pic>
          <p:nvPicPr>
            <p:cNvPr id="4" name="Picture 6" descr="Father Point lighthouse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5910" y="2619121"/>
              <a:ext cx="2451100" cy="3722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5678129" y="6263518"/>
              <a:ext cx="341888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  <a:sym typeface="Times New Roman" pitchFamily="18" charset="0"/>
                </a:rPr>
                <a:t>Father Point Lighthouse, </a:t>
              </a: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  <a:sym typeface="Times New Roman" pitchFamily="18" charset="0"/>
                </a:rPr>
                <a:t>Quebec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0" y="3730591"/>
            <a:ext cx="6516914" cy="262448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Why one gage fixed this time?</a:t>
            </a:r>
          </a:p>
          <a:p>
            <a:pPr marL="174625" marR="0" lvl="0" indent="-174625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Cambria" panose="02040503050406030204" pitchFamily="18" charset="0"/>
              <a:buChar char="‒"/>
              <a:tabLst/>
              <a:defRPr/>
            </a:pPr>
            <a:r>
              <a:rPr kumimoji="0" lang="en-US" alt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removed </a:t>
            </a:r>
            <a:r>
              <a:rPr kumimoji="0" lang="en-US" alt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local sea level variation problem of </a:t>
            </a:r>
            <a:r>
              <a:rPr kumimoji="0" lang="en-US" alt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NGVD29</a:t>
            </a:r>
            <a:endParaRPr kumimoji="0" lang="en-US" alt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But it did </a:t>
            </a:r>
            <a:r>
              <a:rPr kumimoji="0" lang="en-US" alt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introduce possibility </a:t>
            </a:r>
            <a:r>
              <a:rPr kumimoji="0" lang="en-US" alt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of </a:t>
            </a:r>
            <a:r>
              <a:rPr kumimoji="0" lang="en-US" alt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cross-continent </a:t>
            </a:r>
            <a:r>
              <a:rPr kumimoji="0" lang="en-US" alt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error </a:t>
            </a:r>
            <a:r>
              <a:rPr kumimoji="0" lang="en-US" alt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build-up…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868754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>
            <a:spLocks noChangeAspect="1"/>
          </p:cNvSpPr>
          <p:nvPr/>
        </p:nvSpPr>
        <p:spPr>
          <a:xfrm>
            <a:off x="0" y="0"/>
            <a:ext cx="9143999" cy="50526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635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0" y="5204730"/>
            <a:ext cx="9144000" cy="447986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L="16933" marR="0" lvl="0" indent="0" algn="ctr" defTabSz="457200" rtl="0" eaLnBrk="1" fontAlgn="base" latinLnBrk="0" hangingPunct="1">
              <a:lnSpc>
                <a:spcPct val="100000"/>
              </a:lnSpc>
              <a:spcBef>
                <a:spcPts val="133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9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Approximate </a:t>
            </a:r>
            <a:r>
              <a:rPr kumimoji="0" sz="2900" b="1" i="0" u="none" strike="noStrike" kern="1200" cap="none" spc="-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Error </a:t>
            </a:r>
            <a:r>
              <a:rPr kumimoji="0" sz="2900" b="1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in </a:t>
            </a:r>
            <a:r>
              <a:rPr kumimoji="0" sz="2900" b="1" i="0" u="none" strike="noStrike" kern="1200" cap="none" spc="-3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NAVD88 </a:t>
            </a:r>
            <a:r>
              <a:rPr kumimoji="0" lang="en-US" sz="2900" b="1" i="0" u="none" strike="noStrike" kern="1200" cap="none" spc="-3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"</a:t>
            </a:r>
            <a:r>
              <a:rPr kumimoji="0" lang="en-US" sz="2900" b="1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zero </a:t>
            </a:r>
            <a:r>
              <a:rPr kumimoji="0" lang="en-US" sz="2900" b="1" i="0" u="none" strike="noStrike" kern="1200" cap="none" spc="-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elevation</a:t>
            </a:r>
            <a:r>
              <a:rPr kumimoji="0" lang="en-US" sz="2900" b="1" i="0" u="none" strike="noStrike" kern="1200" cap="none" spc="-13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” (H=</a:t>
            </a:r>
            <a:r>
              <a:rPr kumimoji="0" lang="en-US" sz="2900" b="1" i="0" u="none" strike="noStrike" kern="1200" cap="none" spc="-13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0)</a:t>
            </a:r>
            <a:endParaRPr kumimoji="0" lang="en-US" sz="2900" b="1" i="0" u="none" strike="noStrike" kern="1200" cap="none" spc="-13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ＭＳ Ｐゴシック" pitchFamily="34" charset="-128"/>
              <a:cs typeface="Calibri"/>
            </a:endParaRPr>
          </a:p>
          <a:p>
            <a:pPr marL="16933" marR="0" lvl="0" indent="0" algn="ctr" defTabSz="457200" rtl="0" eaLnBrk="1" fontAlgn="base" latinLnBrk="0" hangingPunct="1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-13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Map is the H=0 surface overlaid onto satellite</a:t>
            </a:r>
            <a:r>
              <a:rPr kumimoji="0" lang="en-US" sz="2400" b="1" i="0" u="none" strike="noStrike" kern="1200" cap="none" spc="-13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 gravity data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ＭＳ Ｐゴシック" pitchFamily="34" charset="-128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46275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9525"/>
            <a:ext cx="9145588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-125413" y="2209800"/>
            <a:ext cx="7512051" cy="3735388"/>
            <a:chOff x="-79" y="1392"/>
            <a:chExt cx="4732" cy="2353"/>
          </a:xfrm>
        </p:grpSpPr>
        <p:sp>
          <p:nvSpPr>
            <p:cNvPr id="32827" name="Text Box 4"/>
            <p:cNvSpPr txBox="1">
              <a:spLocks noChangeArrowheads="1"/>
            </p:cNvSpPr>
            <p:nvPr/>
          </p:nvSpPr>
          <p:spPr bwMode="auto">
            <a:xfrm>
              <a:off x="4176" y="2010"/>
              <a:ext cx="47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400">
                  <a:solidFill>
                    <a:srgbClr val="FF99FF"/>
                  </a:solidFill>
                </a:rPr>
                <a:t>4 cm</a:t>
              </a:r>
            </a:p>
          </p:txBody>
        </p:sp>
        <p:sp>
          <p:nvSpPr>
            <p:cNvPr id="32828" name="Line 5"/>
            <p:cNvSpPr>
              <a:spLocks noChangeShapeType="1"/>
            </p:cNvSpPr>
            <p:nvPr/>
          </p:nvSpPr>
          <p:spPr bwMode="auto">
            <a:xfrm flipH="1">
              <a:off x="4382" y="2202"/>
              <a:ext cx="0" cy="1543"/>
            </a:xfrm>
            <a:prstGeom prst="line">
              <a:avLst/>
            </a:prstGeom>
            <a:noFill/>
            <a:ln w="9525">
              <a:solidFill>
                <a:srgbClr val="FF99FF"/>
              </a:solidFill>
              <a:round/>
              <a:headEnd/>
              <a:tailEnd type="triangle" w="med" len="med"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-79" y="1392"/>
              <a:ext cx="1568" cy="2112"/>
              <a:chOff x="-79" y="1392"/>
              <a:chExt cx="1568" cy="2112"/>
            </a:xfrm>
          </p:grpSpPr>
          <p:sp>
            <p:nvSpPr>
              <p:cNvPr id="32830" name="Line 7"/>
              <p:cNvSpPr>
                <a:spLocks noChangeShapeType="1"/>
              </p:cNvSpPr>
              <p:nvPr/>
            </p:nvSpPr>
            <p:spPr bwMode="auto">
              <a:xfrm flipH="1">
                <a:off x="1109" y="1584"/>
                <a:ext cx="14" cy="842"/>
              </a:xfrm>
              <a:prstGeom prst="line">
                <a:avLst/>
              </a:prstGeom>
              <a:noFill/>
              <a:ln w="9525">
                <a:solidFill>
                  <a:srgbClr val="FF99FF"/>
                </a:solidFill>
                <a:round/>
                <a:headEnd/>
                <a:tailEnd type="triangle" w="med" len="med"/>
              </a:ln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2831" name="Text Box 8"/>
              <p:cNvSpPr txBox="1">
                <a:spLocks noChangeArrowheads="1"/>
              </p:cNvSpPr>
              <p:nvPr/>
            </p:nvSpPr>
            <p:spPr bwMode="auto">
              <a:xfrm>
                <a:off x="768" y="1392"/>
                <a:ext cx="721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400">
                    <a:solidFill>
                      <a:srgbClr val="FF99FF"/>
                    </a:solidFill>
                  </a:rPr>
                  <a:t>125 cm</a:t>
                </a:r>
              </a:p>
            </p:txBody>
          </p:sp>
          <p:sp>
            <p:nvSpPr>
              <p:cNvPr id="32832" name="Line 9"/>
              <p:cNvSpPr>
                <a:spLocks noChangeShapeType="1"/>
              </p:cNvSpPr>
              <p:nvPr/>
            </p:nvSpPr>
            <p:spPr bwMode="auto">
              <a:xfrm>
                <a:off x="144" y="2160"/>
                <a:ext cx="96" cy="1344"/>
              </a:xfrm>
              <a:prstGeom prst="line">
                <a:avLst/>
              </a:prstGeom>
              <a:noFill/>
              <a:ln w="9525">
                <a:solidFill>
                  <a:srgbClr val="FF99FF"/>
                </a:solidFill>
                <a:round/>
                <a:headEnd/>
                <a:tailEnd type="triangle" w="med" len="med"/>
              </a:ln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2833" name="Line 10"/>
              <p:cNvSpPr>
                <a:spLocks noChangeShapeType="1"/>
              </p:cNvSpPr>
              <p:nvPr/>
            </p:nvSpPr>
            <p:spPr bwMode="auto">
              <a:xfrm flipH="1">
                <a:off x="344" y="1968"/>
                <a:ext cx="44" cy="1193"/>
              </a:xfrm>
              <a:prstGeom prst="line">
                <a:avLst/>
              </a:prstGeom>
              <a:noFill/>
              <a:ln w="9525">
                <a:solidFill>
                  <a:srgbClr val="FF99FF"/>
                </a:solidFill>
                <a:round/>
                <a:headEnd/>
                <a:tailEnd type="triangle" w="med" len="med"/>
              </a:ln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2834" name="Text Box 11"/>
              <p:cNvSpPr txBox="1">
                <a:spLocks noChangeArrowheads="1"/>
              </p:cNvSpPr>
              <p:nvPr/>
            </p:nvSpPr>
            <p:spPr bwMode="auto">
              <a:xfrm>
                <a:off x="-79" y="1968"/>
                <a:ext cx="463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400">
                    <a:solidFill>
                      <a:srgbClr val="FF99FF"/>
                    </a:solidFill>
                  </a:rPr>
                  <a:t>70 cm</a:t>
                </a:r>
              </a:p>
            </p:txBody>
          </p:sp>
          <p:sp>
            <p:nvSpPr>
              <p:cNvPr id="32835" name="Text Box 12"/>
              <p:cNvSpPr txBox="1">
                <a:spLocks noChangeArrowheads="1"/>
              </p:cNvSpPr>
              <p:nvPr/>
            </p:nvSpPr>
            <p:spPr bwMode="auto">
              <a:xfrm>
                <a:off x="47" y="1776"/>
                <a:ext cx="721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400">
                    <a:solidFill>
                      <a:srgbClr val="FF99FF"/>
                    </a:solidFill>
                  </a:rPr>
                  <a:t>85 cm</a:t>
                </a:r>
              </a:p>
            </p:txBody>
          </p:sp>
          <p:sp>
            <p:nvSpPr>
              <p:cNvPr id="32836" name="Line 13"/>
              <p:cNvSpPr>
                <a:spLocks noChangeShapeType="1"/>
              </p:cNvSpPr>
              <p:nvPr/>
            </p:nvSpPr>
            <p:spPr bwMode="auto">
              <a:xfrm flipH="1">
                <a:off x="864" y="1872"/>
                <a:ext cx="0" cy="712"/>
              </a:xfrm>
              <a:prstGeom prst="line">
                <a:avLst/>
              </a:prstGeom>
              <a:noFill/>
              <a:ln w="9525">
                <a:solidFill>
                  <a:srgbClr val="FF99FF"/>
                </a:solidFill>
                <a:round/>
                <a:headEnd/>
                <a:tailEnd type="triangle" w="med" len="med"/>
              </a:ln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2837" name="Text Box 14"/>
              <p:cNvSpPr txBox="1">
                <a:spLocks noChangeArrowheads="1"/>
              </p:cNvSpPr>
              <p:nvPr/>
            </p:nvSpPr>
            <p:spPr bwMode="auto">
              <a:xfrm>
                <a:off x="480" y="1728"/>
                <a:ext cx="720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400">
                    <a:solidFill>
                      <a:srgbClr val="FF99FF"/>
                    </a:solidFill>
                  </a:rPr>
                  <a:t>102 cm</a:t>
                </a:r>
              </a:p>
            </p:txBody>
          </p:sp>
        </p:grpSp>
      </p:grpSp>
      <p:sp>
        <p:nvSpPr>
          <p:cNvPr id="1397775" name="Text Box 15"/>
          <p:cNvSpPr txBox="1">
            <a:spLocks noChangeArrowheads="1"/>
          </p:cNvSpPr>
          <p:nvPr/>
        </p:nvSpPr>
        <p:spPr bwMode="auto">
          <a:xfrm>
            <a:off x="2362200" y="822325"/>
            <a:ext cx="4129088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4000" b="1" i="1">
                <a:solidFill>
                  <a:srgbClr val="FFFF00"/>
                </a:solidFill>
              </a:rPr>
              <a:t>NGVD 29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 sz="1600" b="1" i="1">
                <a:solidFill>
                  <a:srgbClr val="FFFF00"/>
                </a:solidFill>
              </a:rPr>
              <a:t>Referenced to 26 Tide Gages</a:t>
            </a:r>
          </a:p>
        </p:txBody>
      </p:sp>
      <p:sp>
        <p:nvSpPr>
          <p:cNvPr id="1397776" name="Text Box 16"/>
          <p:cNvSpPr txBox="1">
            <a:spLocks noChangeArrowheads="1"/>
          </p:cNvSpPr>
          <p:nvPr/>
        </p:nvSpPr>
        <p:spPr bwMode="auto">
          <a:xfrm>
            <a:off x="2362200" y="774700"/>
            <a:ext cx="4129088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4000" b="1" i="1">
                <a:solidFill>
                  <a:srgbClr val="FFFF00"/>
                </a:solidFill>
              </a:rPr>
              <a:t>NAVD 88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 sz="1600" b="1" i="1">
                <a:solidFill>
                  <a:srgbClr val="FFFF00"/>
                </a:solidFill>
              </a:rPr>
              <a:t>Referenced to 1 Tide Gauge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 sz="1600" b="1" i="1">
                <a:solidFill>
                  <a:srgbClr val="FFFF00"/>
                </a:solidFill>
              </a:rPr>
              <a:t>(Father’s Point)</a:t>
            </a:r>
          </a:p>
        </p:txBody>
      </p:sp>
      <p:sp>
        <p:nvSpPr>
          <p:cNvPr id="1397777" name="Text Box 17"/>
          <p:cNvSpPr txBox="1">
            <a:spLocks noChangeArrowheads="1"/>
          </p:cNvSpPr>
          <p:nvPr/>
        </p:nvSpPr>
        <p:spPr bwMode="auto">
          <a:xfrm>
            <a:off x="2276475" y="2757488"/>
            <a:ext cx="40481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>
                <a:solidFill>
                  <a:srgbClr val="FFFF00"/>
                </a:solidFill>
              </a:rPr>
              <a:t>NAVD88 minus LMSL(1960-1978)</a:t>
            </a:r>
          </a:p>
        </p:txBody>
      </p: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7319963" y="1905000"/>
            <a:ext cx="1863725" cy="4233863"/>
            <a:chOff x="4611" y="1200"/>
            <a:chExt cx="1174" cy="2667"/>
          </a:xfrm>
        </p:grpSpPr>
        <p:sp>
          <p:nvSpPr>
            <p:cNvPr id="32818" name="Line 19"/>
            <p:cNvSpPr>
              <a:spLocks noChangeShapeType="1"/>
            </p:cNvSpPr>
            <p:nvPr/>
          </p:nvSpPr>
          <p:spPr bwMode="auto">
            <a:xfrm flipV="1">
              <a:off x="4611" y="2112"/>
              <a:ext cx="196" cy="1664"/>
            </a:xfrm>
            <a:prstGeom prst="line">
              <a:avLst/>
            </a:prstGeom>
            <a:noFill/>
            <a:ln w="9525">
              <a:solidFill>
                <a:srgbClr val="99FF33"/>
              </a:solidFill>
              <a:round/>
              <a:headEnd/>
              <a:tailEnd type="triangle" w="med" len="med"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grpSp>
          <p:nvGrpSpPr>
            <p:cNvPr id="5" name="Group 20"/>
            <p:cNvGrpSpPr>
              <a:grpSpLocks/>
            </p:cNvGrpSpPr>
            <p:nvPr/>
          </p:nvGrpSpPr>
          <p:grpSpPr bwMode="auto">
            <a:xfrm>
              <a:off x="4611" y="1200"/>
              <a:ext cx="1174" cy="2667"/>
              <a:chOff x="4611" y="1200"/>
              <a:chExt cx="1174" cy="2667"/>
            </a:xfrm>
          </p:grpSpPr>
          <p:sp>
            <p:nvSpPr>
              <p:cNvPr id="32820" name="Line 21"/>
              <p:cNvSpPr>
                <a:spLocks noChangeShapeType="1"/>
              </p:cNvSpPr>
              <p:nvPr/>
            </p:nvSpPr>
            <p:spPr bwMode="auto">
              <a:xfrm flipV="1">
                <a:off x="5486" y="2544"/>
                <a:ext cx="79" cy="1323"/>
              </a:xfrm>
              <a:prstGeom prst="line">
                <a:avLst/>
              </a:prstGeom>
              <a:noFill/>
              <a:ln w="9525">
                <a:solidFill>
                  <a:srgbClr val="99FF33"/>
                </a:solidFill>
                <a:round/>
                <a:headEnd/>
                <a:tailEnd type="triangle" w="med" len="med"/>
              </a:ln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2821" name="Text Box 22"/>
              <p:cNvSpPr txBox="1">
                <a:spLocks noChangeArrowheads="1"/>
              </p:cNvSpPr>
              <p:nvPr/>
            </p:nvSpPr>
            <p:spPr bwMode="auto">
              <a:xfrm>
                <a:off x="5308" y="2406"/>
                <a:ext cx="477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400">
                    <a:solidFill>
                      <a:srgbClr val="99FF33"/>
                    </a:solidFill>
                  </a:rPr>
                  <a:t>-23 cm</a:t>
                </a:r>
              </a:p>
            </p:txBody>
          </p:sp>
          <p:sp>
            <p:nvSpPr>
              <p:cNvPr id="32822" name="Line 23"/>
              <p:cNvSpPr>
                <a:spLocks noChangeShapeType="1"/>
              </p:cNvSpPr>
              <p:nvPr/>
            </p:nvSpPr>
            <p:spPr bwMode="auto">
              <a:xfrm flipV="1">
                <a:off x="5184" y="1665"/>
                <a:ext cx="138" cy="1266"/>
              </a:xfrm>
              <a:prstGeom prst="line">
                <a:avLst/>
              </a:prstGeom>
              <a:noFill/>
              <a:ln w="9525">
                <a:solidFill>
                  <a:srgbClr val="99FF33"/>
                </a:solidFill>
                <a:round/>
                <a:headEnd/>
                <a:tailEnd type="triangle" w="med" len="med"/>
              </a:ln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2823" name="Text Box 24"/>
              <p:cNvSpPr txBox="1">
                <a:spLocks noChangeArrowheads="1"/>
              </p:cNvSpPr>
              <p:nvPr/>
            </p:nvSpPr>
            <p:spPr bwMode="auto">
              <a:xfrm>
                <a:off x="5187" y="1488"/>
                <a:ext cx="477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400">
                    <a:solidFill>
                      <a:srgbClr val="99FF33"/>
                    </a:solidFill>
                  </a:rPr>
                  <a:t>-23 cm</a:t>
                </a:r>
              </a:p>
            </p:txBody>
          </p:sp>
          <p:sp>
            <p:nvSpPr>
              <p:cNvPr id="32824" name="Text Box 25"/>
              <p:cNvSpPr txBox="1">
                <a:spLocks noChangeArrowheads="1"/>
              </p:cNvSpPr>
              <p:nvPr/>
            </p:nvSpPr>
            <p:spPr bwMode="auto">
              <a:xfrm>
                <a:off x="4611" y="1920"/>
                <a:ext cx="477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400">
                    <a:solidFill>
                      <a:srgbClr val="99FF33"/>
                    </a:solidFill>
                  </a:rPr>
                  <a:t>-11 cm</a:t>
                </a:r>
              </a:p>
            </p:txBody>
          </p:sp>
          <p:sp>
            <p:nvSpPr>
              <p:cNvPr id="32825" name="Line 26"/>
              <p:cNvSpPr>
                <a:spLocks noChangeShapeType="1"/>
              </p:cNvSpPr>
              <p:nvPr/>
            </p:nvSpPr>
            <p:spPr bwMode="auto">
              <a:xfrm flipV="1">
                <a:off x="5088" y="1392"/>
                <a:ext cx="99" cy="1314"/>
              </a:xfrm>
              <a:prstGeom prst="line">
                <a:avLst/>
              </a:prstGeom>
              <a:noFill/>
              <a:ln w="9525">
                <a:solidFill>
                  <a:srgbClr val="99FF33"/>
                </a:solidFill>
                <a:round/>
                <a:headEnd/>
                <a:tailEnd type="triangle" w="med" len="med"/>
              </a:ln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2826" name="Text Box 27"/>
              <p:cNvSpPr txBox="1">
                <a:spLocks noChangeArrowheads="1"/>
              </p:cNvSpPr>
              <p:nvPr/>
            </p:nvSpPr>
            <p:spPr bwMode="auto">
              <a:xfrm>
                <a:off x="5088" y="1200"/>
                <a:ext cx="477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400">
                    <a:solidFill>
                      <a:srgbClr val="99FF33"/>
                    </a:solidFill>
                  </a:rPr>
                  <a:t>-11 cm</a:t>
                </a:r>
              </a:p>
            </p:txBody>
          </p:sp>
        </p:grpSp>
      </p:grpSp>
      <p:grpSp>
        <p:nvGrpSpPr>
          <p:cNvPr id="6" name="Group 28"/>
          <p:cNvGrpSpPr>
            <a:grpSpLocks/>
          </p:cNvGrpSpPr>
          <p:nvPr/>
        </p:nvGrpSpPr>
        <p:grpSpPr bwMode="auto">
          <a:xfrm rot="-242494">
            <a:off x="381000" y="3703638"/>
            <a:ext cx="8097838" cy="2789237"/>
            <a:chOff x="136" y="2384"/>
            <a:chExt cx="5481" cy="1744"/>
          </a:xfrm>
        </p:grpSpPr>
        <p:sp>
          <p:nvSpPr>
            <p:cNvPr id="32805" name="Freeform 29"/>
            <p:cNvSpPr>
              <a:spLocks/>
            </p:cNvSpPr>
            <p:nvPr/>
          </p:nvSpPr>
          <p:spPr bwMode="auto">
            <a:xfrm>
              <a:off x="136" y="3168"/>
              <a:ext cx="152" cy="480"/>
            </a:xfrm>
            <a:custGeom>
              <a:avLst/>
              <a:gdLst>
                <a:gd name="T0" fmla="*/ 152 w 152"/>
                <a:gd name="T1" fmla="*/ 0 h 480"/>
                <a:gd name="T2" fmla="*/ 8 w 152"/>
                <a:gd name="T3" fmla="*/ 240 h 480"/>
                <a:gd name="T4" fmla="*/ 104 w 152"/>
                <a:gd name="T5" fmla="*/ 480 h 480"/>
                <a:gd name="T6" fmla="*/ 0 60000 65536"/>
                <a:gd name="T7" fmla="*/ 0 60000 65536"/>
                <a:gd name="T8" fmla="*/ 0 60000 65536"/>
                <a:gd name="T9" fmla="*/ 0 w 152"/>
                <a:gd name="T10" fmla="*/ 0 h 480"/>
                <a:gd name="T11" fmla="*/ 152 w 152"/>
                <a:gd name="T12" fmla="*/ 480 h 4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2" h="480">
                  <a:moveTo>
                    <a:pt x="152" y="0"/>
                  </a:moveTo>
                  <a:cubicBezTo>
                    <a:pt x="84" y="80"/>
                    <a:pt x="16" y="160"/>
                    <a:pt x="8" y="240"/>
                  </a:cubicBezTo>
                  <a:cubicBezTo>
                    <a:pt x="0" y="320"/>
                    <a:pt x="52" y="400"/>
                    <a:pt x="104" y="480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806" name="Freeform 30"/>
            <p:cNvSpPr>
              <a:spLocks/>
            </p:cNvSpPr>
            <p:nvPr/>
          </p:nvSpPr>
          <p:spPr bwMode="auto">
            <a:xfrm>
              <a:off x="1104" y="2384"/>
              <a:ext cx="3840" cy="256"/>
            </a:xfrm>
            <a:custGeom>
              <a:avLst/>
              <a:gdLst>
                <a:gd name="T0" fmla="*/ 3840 w 3840"/>
                <a:gd name="T1" fmla="*/ 256 h 256"/>
                <a:gd name="T2" fmla="*/ 1728 w 3840"/>
                <a:gd name="T3" fmla="*/ 16 h 256"/>
                <a:gd name="T4" fmla="*/ 0 w 3840"/>
                <a:gd name="T5" fmla="*/ 160 h 256"/>
                <a:gd name="T6" fmla="*/ 0 60000 65536"/>
                <a:gd name="T7" fmla="*/ 0 60000 65536"/>
                <a:gd name="T8" fmla="*/ 0 60000 65536"/>
                <a:gd name="T9" fmla="*/ 0 w 3840"/>
                <a:gd name="T10" fmla="*/ 0 h 256"/>
                <a:gd name="T11" fmla="*/ 3840 w 3840"/>
                <a:gd name="T12" fmla="*/ 256 h 2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0" h="256">
                  <a:moveTo>
                    <a:pt x="3840" y="256"/>
                  </a:moveTo>
                  <a:cubicBezTo>
                    <a:pt x="3104" y="144"/>
                    <a:pt x="2368" y="32"/>
                    <a:pt x="1728" y="16"/>
                  </a:cubicBezTo>
                  <a:cubicBezTo>
                    <a:pt x="1088" y="0"/>
                    <a:pt x="344" y="144"/>
                    <a:pt x="0" y="160"/>
                  </a:cubicBezTo>
                </a:path>
              </a:pathLst>
            </a:custGeom>
            <a:noFill/>
            <a:ln w="28575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807" name="Freeform 31"/>
            <p:cNvSpPr>
              <a:spLocks/>
            </p:cNvSpPr>
            <p:nvPr/>
          </p:nvSpPr>
          <p:spPr bwMode="auto">
            <a:xfrm>
              <a:off x="288" y="2544"/>
              <a:ext cx="816" cy="576"/>
            </a:xfrm>
            <a:custGeom>
              <a:avLst/>
              <a:gdLst>
                <a:gd name="T0" fmla="*/ 816 w 816"/>
                <a:gd name="T1" fmla="*/ 0 h 576"/>
                <a:gd name="T2" fmla="*/ 240 w 816"/>
                <a:gd name="T3" fmla="*/ 336 h 576"/>
                <a:gd name="T4" fmla="*/ 0 w 816"/>
                <a:gd name="T5" fmla="*/ 576 h 576"/>
                <a:gd name="T6" fmla="*/ 0 60000 65536"/>
                <a:gd name="T7" fmla="*/ 0 60000 65536"/>
                <a:gd name="T8" fmla="*/ 0 60000 65536"/>
                <a:gd name="T9" fmla="*/ 0 w 816"/>
                <a:gd name="T10" fmla="*/ 0 h 576"/>
                <a:gd name="T11" fmla="*/ 816 w 816"/>
                <a:gd name="T12" fmla="*/ 576 h 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16" h="576">
                  <a:moveTo>
                    <a:pt x="816" y="0"/>
                  </a:moveTo>
                  <a:cubicBezTo>
                    <a:pt x="596" y="120"/>
                    <a:pt x="376" y="240"/>
                    <a:pt x="240" y="336"/>
                  </a:cubicBezTo>
                  <a:cubicBezTo>
                    <a:pt x="104" y="432"/>
                    <a:pt x="52" y="504"/>
                    <a:pt x="0" y="576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808" name="Freeform 32"/>
            <p:cNvSpPr>
              <a:spLocks/>
            </p:cNvSpPr>
            <p:nvPr/>
          </p:nvSpPr>
          <p:spPr bwMode="auto">
            <a:xfrm>
              <a:off x="4992" y="2640"/>
              <a:ext cx="624" cy="672"/>
            </a:xfrm>
            <a:custGeom>
              <a:avLst/>
              <a:gdLst>
                <a:gd name="T0" fmla="*/ 0 w 624"/>
                <a:gd name="T1" fmla="*/ 0 h 672"/>
                <a:gd name="T2" fmla="*/ 384 w 624"/>
                <a:gd name="T3" fmla="*/ 336 h 672"/>
                <a:gd name="T4" fmla="*/ 624 w 624"/>
                <a:gd name="T5" fmla="*/ 672 h 672"/>
                <a:gd name="T6" fmla="*/ 0 60000 65536"/>
                <a:gd name="T7" fmla="*/ 0 60000 65536"/>
                <a:gd name="T8" fmla="*/ 0 60000 65536"/>
                <a:gd name="T9" fmla="*/ 0 w 624"/>
                <a:gd name="T10" fmla="*/ 0 h 672"/>
                <a:gd name="T11" fmla="*/ 624 w 624"/>
                <a:gd name="T12" fmla="*/ 672 h 6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24" h="672">
                  <a:moveTo>
                    <a:pt x="0" y="0"/>
                  </a:moveTo>
                  <a:cubicBezTo>
                    <a:pt x="140" y="112"/>
                    <a:pt x="280" y="224"/>
                    <a:pt x="384" y="336"/>
                  </a:cubicBezTo>
                  <a:cubicBezTo>
                    <a:pt x="488" y="448"/>
                    <a:pt x="556" y="560"/>
                    <a:pt x="624" y="672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809" name="Freeform 33"/>
            <p:cNvSpPr>
              <a:spLocks/>
            </p:cNvSpPr>
            <p:nvPr/>
          </p:nvSpPr>
          <p:spPr bwMode="auto">
            <a:xfrm>
              <a:off x="5616" y="3312"/>
              <a:ext cx="1" cy="816"/>
            </a:xfrm>
            <a:custGeom>
              <a:avLst/>
              <a:gdLst>
                <a:gd name="T0" fmla="*/ 0 w 1"/>
                <a:gd name="T1" fmla="*/ 0 h 816"/>
                <a:gd name="T2" fmla="*/ 0 w 1"/>
                <a:gd name="T3" fmla="*/ 336 h 816"/>
                <a:gd name="T4" fmla="*/ 0 w 1"/>
                <a:gd name="T5" fmla="*/ 816 h 816"/>
                <a:gd name="T6" fmla="*/ 0 60000 65536"/>
                <a:gd name="T7" fmla="*/ 0 60000 65536"/>
                <a:gd name="T8" fmla="*/ 0 60000 65536"/>
                <a:gd name="T9" fmla="*/ 0 w 1"/>
                <a:gd name="T10" fmla="*/ 0 h 816"/>
                <a:gd name="T11" fmla="*/ 1 w 1"/>
                <a:gd name="T12" fmla="*/ 816 h 81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816">
                  <a:moveTo>
                    <a:pt x="0" y="0"/>
                  </a:moveTo>
                  <a:cubicBezTo>
                    <a:pt x="0" y="100"/>
                    <a:pt x="0" y="200"/>
                    <a:pt x="0" y="336"/>
                  </a:cubicBezTo>
                  <a:cubicBezTo>
                    <a:pt x="0" y="472"/>
                    <a:pt x="0" y="736"/>
                    <a:pt x="0" y="816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810" name="Freeform 34"/>
            <p:cNvSpPr>
              <a:spLocks/>
            </p:cNvSpPr>
            <p:nvPr/>
          </p:nvSpPr>
          <p:spPr bwMode="auto">
            <a:xfrm>
              <a:off x="3648" y="3928"/>
              <a:ext cx="1968" cy="200"/>
            </a:xfrm>
            <a:custGeom>
              <a:avLst/>
              <a:gdLst>
                <a:gd name="T0" fmla="*/ 1968 w 1968"/>
                <a:gd name="T1" fmla="*/ 152 h 200"/>
                <a:gd name="T2" fmla="*/ 864 w 1968"/>
                <a:gd name="T3" fmla="*/ 8 h 200"/>
                <a:gd name="T4" fmla="*/ 0 w 1968"/>
                <a:gd name="T5" fmla="*/ 200 h 200"/>
                <a:gd name="T6" fmla="*/ 0 60000 65536"/>
                <a:gd name="T7" fmla="*/ 0 60000 65536"/>
                <a:gd name="T8" fmla="*/ 0 60000 65536"/>
                <a:gd name="T9" fmla="*/ 0 w 1968"/>
                <a:gd name="T10" fmla="*/ 0 h 200"/>
                <a:gd name="T11" fmla="*/ 1968 w 1968"/>
                <a:gd name="T12" fmla="*/ 200 h 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68" h="200">
                  <a:moveTo>
                    <a:pt x="1968" y="152"/>
                  </a:moveTo>
                  <a:cubicBezTo>
                    <a:pt x="1580" y="76"/>
                    <a:pt x="1192" y="0"/>
                    <a:pt x="864" y="8"/>
                  </a:cubicBezTo>
                  <a:cubicBezTo>
                    <a:pt x="536" y="16"/>
                    <a:pt x="268" y="108"/>
                    <a:pt x="0" y="200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811" name="Freeform 35"/>
            <p:cNvSpPr>
              <a:spLocks/>
            </p:cNvSpPr>
            <p:nvPr/>
          </p:nvSpPr>
          <p:spPr bwMode="auto">
            <a:xfrm>
              <a:off x="240" y="3616"/>
              <a:ext cx="3408" cy="512"/>
            </a:xfrm>
            <a:custGeom>
              <a:avLst/>
              <a:gdLst>
                <a:gd name="T0" fmla="*/ 3408 w 3408"/>
                <a:gd name="T1" fmla="*/ 512 h 512"/>
                <a:gd name="T2" fmla="*/ 1824 w 3408"/>
                <a:gd name="T3" fmla="*/ 80 h 512"/>
                <a:gd name="T4" fmla="*/ 0 w 3408"/>
                <a:gd name="T5" fmla="*/ 32 h 512"/>
                <a:gd name="T6" fmla="*/ 0 60000 65536"/>
                <a:gd name="T7" fmla="*/ 0 60000 65536"/>
                <a:gd name="T8" fmla="*/ 0 60000 65536"/>
                <a:gd name="T9" fmla="*/ 0 w 3408"/>
                <a:gd name="T10" fmla="*/ 0 h 512"/>
                <a:gd name="T11" fmla="*/ 3408 w 3408"/>
                <a:gd name="T12" fmla="*/ 512 h 5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08" h="512">
                  <a:moveTo>
                    <a:pt x="3408" y="512"/>
                  </a:moveTo>
                  <a:cubicBezTo>
                    <a:pt x="2900" y="336"/>
                    <a:pt x="2392" y="160"/>
                    <a:pt x="1824" y="80"/>
                  </a:cubicBezTo>
                  <a:cubicBezTo>
                    <a:pt x="1256" y="0"/>
                    <a:pt x="628" y="16"/>
                    <a:pt x="0" y="32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812" name="Freeform 36"/>
            <p:cNvSpPr>
              <a:spLocks/>
            </p:cNvSpPr>
            <p:nvPr/>
          </p:nvSpPr>
          <p:spPr bwMode="auto">
            <a:xfrm>
              <a:off x="192" y="2928"/>
              <a:ext cx="5088" cy="480"/>
            </a:xfrm>
            <a:custGeom>
              <a:avLst/>
              <a:gdLst>
                <a:gd name="T0" fmla="*/ 5088 w 5088"/>
                <a:gd name="T1" fmla="*/ 0 h 480"/>
                <a:gd name="T2" fmla="*/ 4368 w 5088"/>
                <a:gd name="T3" fmla="*/ 144 h 480"/>
                <a:gd name="T4" fmla="*/ 3936 w 5088"/>
                <a:gd name="T5" fmla="*/ 144 h 480"/>
                <a:gd name="T6" fmla="*/ 3168 w 5088"/>
                <a:gd name="T7" fmla="*/ 144 h 480"/>
                <a:gd name="T8" fmla="*/ 2352 w 5088"/>
                <a:gd name="T9" fmla="*/ 144 h 480"/>
                <a:gd name="T10" fmla="*/ 1728 w 5088"/>
                <a:gd name="T11" fmla="*/ 96 h 480"/>
                <a:gd name="T12" fmla="*/ 1344 w 5088"/>
                <a:gd name="T13" fmla="*/ 48 h 480"/>
                <a:gd name="T14" fmla="*/ 1056 w 5088"/>
                <a:gd name="T15" fmla="*/ 48 h 480"/>
                <a:gd name="T16" fmla="*/ 336 w 5088"/>
                <a:gd name="T17" fmla="*/ 240 h 480"/>
                <a:gd name="T18" fmla="*/ 96 w 5088"/>
                <a:gd name="T19" fmla="*/ 432 h 480"/>
                <a:gd name="T20" fmla="*/ 0 w 5088"/>
                <a:gd name="T21" fmla="*/ 480 h 4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088"/>
                <a:gd name="T34" fmla="*/ 0 h 480"/>
                <a:gd name="T35" fmla="*/ 5088 w 5088"/>
                <a:gd name="T36" fmla="*/ 480 h 48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088" h="480">
                  <a:moveTo>
                    <a:pt x="5088" y="0"/>
                  </a:moveTo>
                  <a:cubicBezTo>
                    <a:pt x="4824" y="60"/>
                    <a:pt x="4560" y="120"/>
                    <a:pt x="4368" y="144"/>
                  </a:cubicBezTo>
                  <a:cubicBezTo>
                    <a:pt x="4176" y="168"/>
                    <a:pt x="4136" y="144"/>
                    <a:pt x="3936" y="144"/>
                  </a:cubicBezTo>
                  <a:cubicBezTo>
                    <a:pt x="3736" y="144"/>
                    <a:pt x="3432" y="144"/>
                    <a:pt x="3168" y="144"/>
                  </a:cubicBezTo>
                  <a:cubicBezTo>
                    <a:pt x="2904" y="144"/>
                    <a:pt x="2592" y="152"/>
                    <a:pt x="2352" y="144"/>
                  </a:cubicBezTo>
                  <a:cubicBezTo>
                    <a:pt x="2112" y="136"/>
                    <a:pt x="1896" y="112"/>
                    <a:pt x="1728" y="96"/>
                  </a:cubicBezTo>
                  <a:cubicBezTo>
                    <a:pt x="1560" y="80"/>
                    <a:pt x="1456" y="56"/>
                    <a:pt x="1344" y="48"/>
                  </a:cubicBezTo>
                  <a:cubicBezTo>
                    <a:pt x="1232" y="40"/>
                    <a:pt x="1224" y="16"/>
                    <a:pt x="1056" y="48"/>
                  </a:cubicBezTo>
                  <a:cubicBezTo>
                    <a:pt x="888" y="80"/>
                    <a:pt x="496" y="176"/>
                    <a:pt x="336" y="240"/>
                  </a:cubicBezTo>
                  <a:cubicBezTo>
                    <a:pt x="176" y="304"/>
                    <a:pt x="152" y="392"/>
                    <a:pt x="96" y="432"/>
                  </a:cubicBezTo>
                  <a:cubicBezTo>
                    <a:pt x="40" y="472"/>
                    <a:pt x="20" y="476"/>
                    <a:pt x="0" y="480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813" name="Freeform 37"/>
            <p:cNvSpPr>
              <a:spLocks/>
            </p:cNvSpPr>
            <p:nvPr/>
          </p:nvSpPr>
          <p:spPr bwMode="auto">
            <a:xfrm>
              <a:off x="3432" y="2520"/>
              <a:ext cx="192" cy="1464"/>
            </a:xfrm>
            <a:custGeom>
              <a:avLst/>
              <a:gdLst>
                <a:gd name="T0" fmla="*/ 24 w 192"/>
                <a:gd name="T1" fmla="*/ 72 h 1464"/>
                <a:gd name="T2" fmla="*/ 72 w 192"/>
                <a:gd name="T3" fmla="*/ 72 h 1464"/>
                <a:gd name="T4" fmla="*/ 24 w 192"/>
                <a:gd name="T5" fmla="*/ 504 h 1464"/>
                <a:gd name="T6" fmla="*/ 24 w 192"/>
                <a:gd name="T7" fmla="*/ 888 h 1464"/>
                <a:gd name="T8" fmla="*/ 168 w 192"/>
                <a:gd name="T9" fmla="*/ 1176 h 1464"/>
                <a:gd name="T10" fmla="*/ 168 w 192"/>
                <a:gd name="T11" fmla="*/ 1464 h 146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2"/>
                <a:gd name="T19" fmla="*/ 0 h 1464"/>
                <a:gd name="T20" fmla="*/ 192 w 192"/>
                <a:gd name="T21" fmla="*/ 1464 h 146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2" h="1464">
                  <a:moveTo>
                    <a:pt x="24" y="72"/>
                  </a:moveTo>
                  <a:cubicBezTo>
                    <a:pt x="48" y="36"/>
                    <a:pt x="72" y="0"/>
                    <a:pt x="72" y="72"/>
                  </a:cubicBezTo>
                  <a:cubicBezTo>
                    <a:pt x="72" y="144"/>
                    <a:pt x="32" y="368"/>
                    <a:pt x="24" y="504"/>
                  </a:cubicBezTo>
                  <a:cubicBezTo>
                    <a:pt x="16" y="640"/>
                    <a:pt x="0" y="776"/>
                    <a:pt x="24" y="888"/>
                  </a:cubicBezTo>
                  <a:cubicBezTo>
                    <a:pt x="48" y="1000"/>
                    <a:pt x="144" y="1080"/>
                    <a:pt x="168" y="1176"/>
                  </a:cubicBezTo>
                  <a:cubicBezTo>
                    <a:pt x="192" y="1272"/>
                    <a:pt x="168" y="1416"/>
                    <a:pt x="168" y="1464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814" name="Freeform 38"/>
            <p:cNvSpPr>
              <a:spLocks/>
            </p:cNvSpPr>
            <p:nvPr/>
          </p:nvSpPr>
          <p:spPr bwMode="auto">
            <a:xfrm>
              <a:off x="3456" y="2448"/>
              <a:ext cx="1152" cy="1488"/>
            </a:xfrm>
            <a:custGeom>
              <a:avLst/>
              <a:gdLst>
                <a:gd name="T0" fmla="*/ 0 w 1152"/>
                <a:gd name="T1" fmla="*/ 0 h 1488"/>
                <a:gd name="T2" fmla="*/ 48 w 1152"/>
                <a:gd name="T3" fmla="*/ 192 h 1488"/>
                <a:gd name="T4" fmla="*/ 240 w 1152"/>
                <a:gd name="T5" fmla="*/ 384 h 1488"/>
                <a:gd name="T6" fmla="*/ 480 w 1152"/>
                <a:gd name="T7" fmla="*/ 528 h 1488"/>
                <a:gd name="T8" fmla="*/ 672 w 1152"/>
                <a:gd name="T9" fmla="*/ 912 h 1488"/>
                <a:gd name="T10" fmla="*/ 672 w 1152"/>
                <a:gd name="T11" fmla="*/ 1248 h 1488"/>
                <a:gd name="T12" fmla="*/ 1152 w 1152"/>
                <a:gd name="T13" fmla="*/ 1488 h 14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52"/>
                <a:gd name="T22" fmla="*/ 0 h 1488"/>
                <a:gd name="T23" fmla="*/ 1152 w 1152"/>
                <a:gd name="T24" fmla="*/ 1488 h 148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52" h="1488">
                  <a:moveTo>
                    <a:pt x="0" y="0"/>
                  </a:moveTo>
                  <a:cubicBezTo>
                    <a:pt x="4" y="64"/>
                    <a:pt x="8" y="128"/>
                    <a:pt x="48" y="192"/>
                  </a:cubicBezTo>
                  <a:cubicBezTo>
                    <a:pt x="88" y="256"/>
                    <a:pt x="168" y="328"/>
                    <a:pt x="240" y="384"/>
                  </a:cubicBezTo>
                  <a:cubicBezTo>
                    <a:pt x="312" y="440"/>
                    <a:pt x="408" y="440"/>
                    <a:pt x="480" y="528"/>
                  </a:cubicBezTo>
                  <a:cubicBezTo>
                    <a:pt x="552" y="616"/>
                    <a:pt x="640" y="792"/>
                    <a:pt x="672" y="912"/>
                  </a:cubicBezTo>
                  <a:cubicBezTo>
                    <a:pt x="704" y="1032"/>
                    <a:pt x="592" y="1152"/>
                    <a:pt x="672" y="1248"/>
                  </a:cubicBezTo>
                  <a:cubicBezTo>
                    <a:pt x="752" y="1344"/>
                    <a:pt x="1072" y="1448"/>
                    <a:pt x="1152" y="1488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815" name="Freeform 39"/>
            <p:cNvSpPr>
              <a:spLocks/>
            </p:cNvSpPr>
            <p:nvPr/>
          </p:nvSpPr>
          <p:spPr bwMode="auto">
            <a:xfrm>
              <a:off x="288" y="2448"/>
              <a:ext cx="1632" cy="1152"/>
            </a:xfrm>
            <a:custGeom>
              <a:avLst/>
              <a:gdLst>
                <a:gd name="T0" fmla="*/ 1632 w 1632"/>
                <a:gd name="T1" fmla="*/ 0 h 1152"/>
                <a:gd name="T2" fmla="*/ 1536 w 1632"/>
                <a:gd name="T3" fmla="*/ 336 h 1152"/>
                <a:gd name="T4" fmla="*/ 1296 w 1632"/>
                <a:gd name="T5" fmla="*/ 528 h 1152"/>
                <a:gd name="T6" fmla="*/ 960 w 1632"/>
                <a:gd name="T7" fmla="*/ 720 h 1152"/>
                <a:gd name="T8" fmla="*/ 528 w 1632"/>
                <a:gd name="T9" fmla="*/ 960 h 1152"/>
                <a:gd name="T10" fmla="*/ 288 w 1632"/>
                <a:gd name="T11" fmla="*/ 1104 h 1152"/>
                <a:gd name="T12" fmla="*/ 0 w 1632"/>
                <a:gd name="T13" fmla="*/ 1152 h 115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32"/>
                <a:gd name="T22" fmla="*/ 0 h 1152"/>
                <a:gd name="T23" fmla="*/ 1632 w 1632"/>
                <a:gd name="T24" fmla="*/ 1152 h 115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32" h="1152">
                  <a:moveTo>
                    <a:pt x="1632" y="0"/>
                  </a:moveTo>
                  <a:cubicBezTo>
                    <a:pt x="1612" y="124"/>
                    <a:pt x="1592" y="248"/>
                    <a:pt x="1536" y="336"/>
                  </a:cubicBezTo>
                  <a:cubicBezTo>
                    <a:pt x="1480" y="424"/>
                    <a:pt x="1392" y="464"/>
                    <a:pt x="1296" y="528"/>
                  </a:cubicBezTo>
                  <a:cubicBezTo>
                    <a:pt x="1200" y="592"/>
                    <a:pt x="1088" y="648"/>
                    <a:pt x="960" y="720"/>
                  </a:cubicBezTo>
                  <a:cubicBezTo>
                    <a:pt x="832" y="792"/>
                    <a:pt x="640" y="896"/>
                    <a:pt x="528" y="960"/>
                  </a:cubicBezTo>
                  <a:cubicBezTo>
                    <a:pt x="416" y="1024"/>
                    <a:pt x="376" y="1072"/>
                    <a:pt x="288" y="1104"/>
                  </a:cubicBezTo>
                  <a:cubicBezTo>
                    <a:pt x="200" y="1136"/>
                    <a:pt x="48" y="1144"/>
                    <a:pt x="0" y="1152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816" name="Freeform 40"/>
            <p:cNvSpPr>
              <a:spLocks/>
            </p:cNvSpPr>
            <p:nvPr/>
          </p:nvSpPr>
          <p:spPr bwMode="auto">
            <a:xfrm>
              <a:off x="2640" y="2400"/>
              <a:ext cx="56" cy="672"/>
            </a:xfrm>
            <a:custGeom>
              <a:avLst/>
              <a:gdLst>
                <a:gd name="T0" fmla="*/ 48 w 56"/>
                <a:gd name="T1" fmla="*/ 0 h 672"/>
                <a:gd name="T2" fmla="*/ 48 w 56"/>
                <a:gd name="T3" fmla="*/ 384 h 672"/>
                <a:gd name="T4" fmla="*/ 0 w 56"/>
                <a:gd name="T5" fmla="*/ 672 h 672"/>
                <a:gd name="T6" fmla="*/ 0 60000 65536"/>
                <a:gd name="T7" fmla="*/ 0 60000 65536"/>
                <a:gd name="T8" fmla="*/ 0 60000 65536"/>
                <a:gd name="T9" fmla="*/ 0 w 56"/>
                <a:gd name="T10" fmla="*/ 0 h 672"/>
                <a:gd name="T11" fmla="*/ 56 w 56"/>
                <a:gd name="T12" fmla="*/ 672 h 6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6" h="672">
                  <a:moveTo>
                    <a:pt x="48" y="0"/>
                  </a:moveTo>
                  <a:cubicBezTo>
                    <a:pt x="52" y="136"/>
                    <a:pt x="56" y="272"/>
                    <a:pt x="48" y="384"/>
                  </a:cubicBezTo>
                  <a:cubicBezTo>
                    <a:pt x="40" y="496"/>
                    <a:pt x="20" y="584"/>
                    <a:pt x="0" y="672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817" name="Freeform 41"/>
            <p:cNvSpPr>
              <a:spLocks/>
            </p:cNvSpPr>
            <p:nvPr/>
          </p:nvSpPr>
          <p:spPr bwMode="auto">
            <a:xfrm>
              <a:off x="1840" y="3264"/>
              <a:ext cx="3776" cy="432"/>
            </a:xfrm>
            <a:custGeom>
              <a:avLst/>
              <a:gdLst>
                <a:gd name="T0" fmla="*/ 80 w 3776"/>
                <a:gd name="T1" fmla="*/ 432 h 432"/>
                <a:gd name="T2" fmla="*/ 128 w 3776"/>
                <a:gd name="T3" fmla="*/ 384 h 432"/>
                <a:gd name="T4" fmla="*/ 848 w 3776"/>
                <a:gd name="T5" fmla="*/ 288 h 432"/>
                <a:gd name="T6" fmla="*/ 1376 w 3776"/>
                <a:gd name="T7" fmla="*/ 240 h 432"/>
                <a:gd name="T8" fmla="*/ 1760 w 3776"/>
                <a:gd name="T9" fmla="*/ 288 h 432"/>
                <a:gd name="T10" fmla="*/ 2240 w 3776"/>
                <a:gd name="T11" fmla="*/ 240 h 432"/>
                <a:gd name="T12" fmla="*/ 2576 w 3776"/>
                <a:gd name="T13" fmla="*/ 288 h 432"/>
                <a:gd name="T14" fmla="*/ 3104 w 3776"/>
                <a:gd name="T15" fmla="*/ 144 h 432"/>
                <a:gd name="T16" fmla="*/ 3488 w 3776"/>
                <a:gd name="T17" fmla="*/ 96 h 432"/>
                <a:gd name="T18" fmla="*/ 3728 w 3776"/>
                <a:gd name="T19" fmla="*/ 48 h 432"/>
                <a:gd name="T20" fmla="*/ 3776 w 3776"/>
                <a:gd name="T21" fmla="*/ 0 h 43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776"/>
                <a:gd name="T34" fmla="*/ 0 h 432"/>
                <a:gd name="T35" fmla="*/ 3776 w 3776"/>
                <a:gd name="T36" fmla="*/ 432 h 43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776" h="432">
                  <a:moveTo>
                    <a:pt x="80" y="432"/>
                  </a:moveTo>
                  <a:cubicBezTo>
                    <a:pt x="40" y="420"/>
                    <a:pt x="0" y="408"/>
                    <a:pt x="128" y="384"/>
                  </a:cubicBezTo>
                  <a:cubicBezTo>
                    <a:pt x="256" y="360"/>
                    <a:pt x="640" y="312"/>
                    <a:pt x="848" y="288"/>
                  </a:cubicBezTo>
                  <a:cubicBezTo>
                    <a:pt x="1056" y="264"/>
                    <a:pt x="1224" y="240"/>
                    <a:pt x="1376" y="240"/>
                  </a:cubicBezTo>
                  <a:cubicBezTo>
                    <a:pt x="1528" y="240"/>
                    <a:pt x="1616" y="288"/>
                    <a:pt x="1760" y="288"/>
                  </a:cubicBezTo>
                  <a:cubicBezTo>
                    <a:pt x="1904" y="288"/>
                    <a:pt x="2104" y="240"/>
                    <a:pt x="2240" y="240"/>
                  </a:cubicBezTo>
                  <a:cubicBezTo>
                    <a:pt x="2376" y="240"/>
                    <a:pt x="2432" y="304"/>
                    <a:pt x="2576" y="288"/>
                  </a:cubicBezTo>
                  <a:cubicBezTo>
                    <a:pt x="2720" y="272"/>
                    <a:pt x="2952" y="176"/>
                    <a:pt x="3104" y="144"/>
                  </a:cubicBezTo>
                  <a:cubicBezTo>
                    <a:pt x="3256" y="112"/>
                    <a:pt x="3384" y="112"/>
                    <a:pt x="3488" y="96"/>
                  </a:cubicBezTo>
                  <a:cubicBezTo>
                    <a:pt x="3592" y="80"/>
                    <a:pt x="3680" y="64"/>
                    <a:pt x="3728" y="48"/>
                  </a:cubicBezTo>
                  <a:cubicBezTo>
                    <a:pt x="3776" y="32"/>
                    <a:pt x="3776" y="16"/>
                    <a:pt x="3776" y="0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" name="Group 42"/>
          <p:cNvGrpSpPr>
            <a:grpSpLocks/>
          </p:cNvGrpSpPr>
          <p:nvPr/>
        </p:nvGrpSpPr>
        <p:grpSpPr bwMode="auto">
          <a:xfrm>
            <a:off x="431800" y="3652838"/>
            <a:ext cx="8097838" cy="2789237"/>
            <a:chOff x="136" y="2384"/>
            <a:chExt cx="5481" cy="1744"/>
          </a:xfrm>
        </p:grpSpPr>
        <p:sp>
          <p:nvSpPr>
            <p:cNvPr id="32792" name="Freeform 43"/>
            <p:cNvSpPr>
              <a:spLocks/>
            </p:cNvSpPr>
            <p:nvPr/>
          </p:nvSpPr>
          <p:spPr bwMode="auto">
            <a:xfrm>
              <a:off x="136" y="3168"/>
              <a:ext cx="152" cy="480"/>
            </a:xfrm>
            <a:custGeom>
              <a:avLst/>
              <a:gdLst>
                <a:gd name="T0" fmla="*/ 152 w 152"/>
                <a:gd name="T1" fmla="*/ 0 h 480"/>
                <a:gd name="T2" fmla="*/ 8 w 152"/>
                <a:gd name="T3" fmla="*/ 240 h 480"/>
                <a:gd name="T4" fmla="*/ 104 w 152"/>
                <a:gd name="T5" fmla="*/ 480 h 480"/>
                <a:gd name="T6" fmla="*/ 0 60000 65536"/>
                <a:gd name="T7" fmla="*/ 0 60000 65536"/>
                <a:gd name="T8" fmla="*/ 0 60000 65536"/>
                <a:gd name="T9" fmla="*/ 0 w 152"/>
                <a:gd name="T10" fmla="*/ 0 h 480"/>
                <a:gd name="T11" fmla="*/ 152 w 152"/>
                <a:gd name="T12" fmla="*/ 480 h 4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2" h="480">
                  <a:moveTo>
                    <a:pt x="152" y="0"/>
                  </a:moveTo>
                  <a:cubicBezTo>
                    <a:pt x="84" y="80"/>
                    <a:pt x="16" y="160"/>
                    <a:pt x="8" y="240"/>
                  </a:cubicBezTo>
                  <a:cubicBezTo>
                    <a:pt x="0" y="320"/>
                    <a:pt x="52" y="400"/>
                    <a:pt x="104" y="480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793" name="Freeform 44"/>
            <p:cNvSpPr>
              <a:spLocks/>
            </p:cNvSpPr>
            <p:nvPr/>
          </p:nvSpPr>
          <p:spPr bwMode="auto">
            <a:xfrm>
              <a:off x="1104" y="2384"/>
              <a:ext cx="3840" cy="256"/>
            </a:xfrm>
            <a:custGeom>
              <a:avLst/>
              <a:gdLst>
                <a:gd name="T0" fmla="*/ 3840 w 3840"/>
                <a:gd name="T1" fmla="*/ 256 h 256"/>
                <a:gd name="T2" fmla="*/ 1728 w 3840"/>
                <a:gd name="T3" fmla="*/ 16 h 256"/>
                <a:gd name="T4" fmla="*/ 0 w 3840"/>
                <a:gd name="T5" fmla="*/ 160 h 256"/>
                <a:gd name="T6" fmla="*/ 0 60000 65536"/>
                <a:gd name="T7" fmla="*/ 0 60000 65536"/>
                <a:gd name="T8" fmla="*/ 0 60000 65536"/>
                <a:gd name="T9" fmla="*/ 0 w 3840"/>
                <a:gd name="T10" fmla="*/ 0 h 256"/>
                <a:gd name="T11" fmla="*/ 3840 w 3840"/>
                <a:gd name="T12" fmla="*/ 256 h 2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0" h="256">
                  <a:moveTo>
                    <a:pt x="3840" y="256"/>
                  </a:moveTo>
                  <a:cubicBezTo>
                    <a:pt x="3104" y="144"/>
                    <a:pt x="2368" y="32"/>
                    <a:pt x="1728" y="16"/>
                  </a:cubicBezTo>
                  <a:cubicBezTo>
                    <a:pt x="1088" y="0"/>
                    <a:pt x="344" y="144"/>
                    <a:pt x="0" y="160"/>
                  </a:cubicBezTo>
                </a:path>
              </a:pathLst>
            </a:custGeom>
            <a:noFill/>
            <a:ln w="28575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794" name="Freeform 45"/>
            <p:cNvSpPr>
              <a:spLocks/>
            </p:cNvSpPr>
            <p:nvPr/>
          </p:nvSpPr>
          <p:spPr bwMode="auto">
            <a:xfrm>
              <a:off x="288" y="2544"/>
              <a:ext cx="816" cy="576"/>
            </a:xfrm>
            <a:custGeom>
              <a:avLst/>
              <a:gdLst>
                <a:gd name="T0" fmla="*/ 816 w 816"/>
                <a:gd name="T1" fmla="*/ 0 h 576"/>
                <a:gd name="T2" fmla="*/ 240 w 816"/>
                <a:gd name="T3" fmla="*/ 336 h 576"/>
                <a:gd name="T4" fmla="*/ 0 w 816"/>
                <a:gd name="T5" fmla="*/ 576 h 576"/>
                <a:gd name="T6" fmla="*/ 0 60000 65536"/>
                <a:gd name="T7" fmla="*/ 0 60000 65536"/>
                <a:gd name="T8" fmla="*/ 0 60000 65536"/>
                <a:gd name="T9" fmla="*/ 0 w 816"/>
                <a:gd name="T10" fmla="*/ 0 h 576"/>
                <a:gd name="T11" fmla="*/ 816 w 816"/>
                <a:gd name="T12" fmla="*/ 576 h 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16" h="576">
                  <a:moveTo>
                    <a:pt x="816" y="0"/>
                  </a:moveTo>
                  <a:cubicBezTo>
                    <a:pt x="596" y="120"/>
                    <a:pt x="376" y="240"/>
                    <a:pt x="240" y="336"/>
                  </a:cubicBezTo>
                  <a:cubicBezTo>
                    <a:pt x="104" y="432"/>
                    <a:pt x="52" y="504"/>
                    <a:pt x="0" y="576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795" name="Freeform 46"/>
            <p:cNvSpPr>
              <a:spLocks/>
            </p:cNvSpPr>
            <p:nvPr/>
          </p:nvSpPr>
          <p:spPr bwMode="auto">
            <a:xfrm>
              <a:off x="4992" y="2640"/>
              <a:ext cx="624" cy="672"/>
            </a:xfrm>
            <a:custGeom>
              <a:avLst/>
              <a:gdLst>
                <a:gd name="T0" fmla="*/ 0 w 624"/>
                <a:gd name="T1" fmla="*/ 0 h 672"/>
                <a:gd name="T2" fmla="*/ 384 w 624"/>
                <a:gd name="T3" fmla="*/ 336 h 672"/>
                <a:gd name="T4" fmla="*/ 624 w 624"/>
                <a:gd name="T5" fmla="*/ 672 h 672"/>
                <a:gd name="T6" fmla="*/ 0 60000 65536"/>
                <a:gd name="T7" fmla="*/ 0 60000 65536"/>
                <a:gd name="T8" fmla="*/ 0 60000 65536"/>
                <a:gd name="T9" fmla="*/ 0 w 624"/>
                <a:gd name="T10" fmla="*/ 0 h 672"/>
                <a:gd name="T11" fmla="*/ 624 w 624"/>
                <a:gd name="T12" fmla="*/ 672 h 6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24" h="672">
                  <a:moveTo>
                    <a:pt x="0" y="0"/>
                  </a:moveTo>
                  <a:cubicBezTo>
                    <a:pt x="140" y="112"/>
                    <a:pt x="280" y="224"/>
                    <a:pt x="384" y="336"/>
                  </a:cubicBezTo>
                  <a:cubicBezTo>
                    <a:pt x="488" y="448"/>
                    <a:pt x="556" y="560"/>
                    <a:pt x="624" y="672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796" name="Freeform 47"/>
            <p:cNvSpPr>
              <a:spLocks/>
            </p:cNvSpPr>
            <p:nvPr/>
          </p:nvSpPr>
          <p:spPr bwMode="auto">
            <a:xfrm>
              <a:off x="5616" y="3312"/>
              <a:ext cx="1" cy="816"/>
            </a:xfrm>
            <a:custGeom>
              <a:avLst/>
              <a:gdLst>
                <a:gd name="T0" fmla="*/ 0 w 1"/>
                <a:gd name="T1" fmla="*/ 0 h 816"/>
                <a:gd name="T2" fmla="*/ 0 w 1"/>
                <a:gd name="T3" fmla="*/ 336 h 816"/>
                <a:gd name="T4" fmla="*/ 0 w 1"/>
                <a:gd name="T5" fmla="*/ 816 h 816"/>
                <a:gd name="T6" fmla="*/ 0 60000 65536"/>
                <a:gd name="T7" fmla="*/ 0 60000 65536"/>
                <a:gd name="T8" fmla="*/ 0 60000 65536"/>
                <a:gd name="T9" fmla="*/ 0 w 1"/>
                <a:gd name="T10" fmla="*/ 0 h 816"/>
                <a:gd name="T11" fmla="*/ 1 w 1"/>
                <a:gd name="T12" fmla="*/ 816 h 81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816">
                  <a:moveTo>
                    <a:pt x="0" y="0"/>
                  </a:moveTo>
                  <a:cubicBezTo>
                    <a:pt x="0" y="100"/>
                    <a:pt x="0" y="200"/>
                    <a:pt x="0" y="336"/>
                  </a:cubicBezTo>
                  <a:cubicBezTo>
                    <a:pt x="0" y="472"/>
                    <a:pt x="0" y="736"/>
                    <a:pt x="0" y="816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797" name="Freeform 48"/>
            <p:cNvSpPr>
              <a:spLocks/>
            </p:cNvSpPr>
            <p:nvPr/>
          </p:nvSpPr>
          <p:spPr bwMode="auto">
            <a:xfrm>
              <a:off x="3648" y="3928"/>
              <a:ext cx="1968" cy="200"/>
            </a:xfrm>
            <a:custGeom>
              <a:avLst/>
              <a:gdLst>
                <a:gd name="T0" fmla="*/ 1968 w 1968"/>
                <a:gd name="T1" fmla="*/ 152 h 200"/>
                <a:gd name="T2" fmla="*/ 864 w 1968"/>
                <a:gd name="T3" fmla="*/ 8 h 200"/>
                <a:gd name="T4" fmla="*/ 0 w 1968"/>
                <a:gd name="T5" fmla="*/ 200 h 200"/>
                <a:gd name="T6" fmla="*/ 0 60000 65536"/>
                <a:gd name="T7" fmla="*/ 0 60000 65536"/>
                <a:gd name="T8" fmla="*/ 0 60000 65536"/>
                <a:gd name="T9" fmla="*/ 0 w 1968"/>
                <a:gd name="T10" fmla="*/ 0 h 200"/>
                <a:gd name="T11" fmla="*/ 1968 w 1968"/>
                <a:gd name="T12" fmla="*/ 200 h 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68" h="200">
                  <a:moveTo>
                    <a:pt x="1968" y="152"/>
                  </a:moveTo>
                  <a:cubicBezTo>
                    <a:pt x="1580" y="76"/>
                    <a:pt x="1192" y="0"/>
                    <a:pt x="864" y="8"/>
                  </a:cubicBezTo>
                  <a:cubicBezTo>
                    <a:pt x="536" y="16"/>
                    <a:pt x="268" y="108"/>
                    <a:pt x="0" y="200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798" name="Freeform 49"/>
            <p:cNvSpPr>
              <a:spLocks/>
            </p:cNvSpPr>
            <p:nvPr/>
          </p:nvSpPr>
          <p:spPr bwMode="auto">
            <a:xfrm>
              <a:off x="240" y="3616"/>
              <a:ext cx="3408" cy="512"/>
            </a:xfrm>
            <a:custGeom>
              <a:avLst/>
              <a:gdLst>
                <a:gd name="T0" fmla="*/ 3408 w 3408"/>
                <a:gd name="T1" fmla="*/ 512 h 512"/>
                <a:gd name="T2" fmla="*/ 1824 w 3408"/>
                <a:gd name="T3" fmla="*/ 80 h 512"/>
                <a:gd name="T4" fmla="*/ 0 w 3408"/>
                <a:gd name="T5" fmla="*/ 32 h 512"/>
                <a:gd name="T6" fmla="*/ 0 60000 65536"/>
                <a:gd name="T7" fmla="*/ 0 60000 65536"/>
                <a:gd name="T8" fmla="*/ 0 60000 65536"/>
                <a:gd name="T9" fmla="*/ 0 w 3408"/>
                <a:gd name="T10" fmla="*/ 0 h 512"/>
                <a:gd name="T11" fmla="*/ 3408 w 3408"/>
                <a:gd name="T12" fmla="*/ 512 h 5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08" h="512">
                  <a:moveTo>
                    <a:pt x="3408" y="512"/>
                  </a:moveTo>
                  <a:cubicBezTo>
                    <a:pt x="2900" y="336"/>
                    <a:pt x="2392" y="160"/>
                    <a:pt x="1824" y="80"/>
                  </a:cubicBezTo>
                  <a:cubicBezTo>
                    <a:pt x="1256" y="0"/>
                    <a:pt x="628" y="16"/>
                    <a:pt x="0" y="32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799" name="Freeform 50"/>
            <p:cNvSpPr>
              <a:spLocks/>
            </p:cNvSpPr>
            <p:nvPr/>
          </p:nvSpPr>
          <p:spPr bwMode="auto">
            <a:xfrm>
              <a:off x="192" y="2928"/>
              <a:ext cx="5088" cy="480"/>
            </a:xfrm>
            <a:custGeom>
              <a:avLst/>
              <a:gdLst>
                <a:gd name="T0" fmla="*/ 5088 w 5088"/>
                <a:gd name="T1" fmla="*/ 0 h 480"/>
                <a:gd name="T2" fmla="*/ 4368 w 5088"/>
                <a:gd name="T3" fmla="*/ 144 h 480"/>
                <a:gd name="T4" fmla="*/ 3936 w 5088"/>
                <a:gd name="T5" fmla="*/ 144 h 480"/>
                <a:gd name="T6" fmla="*/ 3168 w 5088"/>
                <a:gd name="T7" fmla="*/ 144 h 480"/>
                <a:gd name="T8" fmla="*/ 2352 w 5088"/>
                <a:gd name="T9" fmla="*/ 144 h 480"/>
                <a:gd name="T10" fmla="*/ 1728 w 5088"/>
                <a:gd name="T11" fmla="*/ 96 h 480"/>
                <a:gd name="T12" fmla="*/ 1344 w 5088"/>
                <a:gd name="T13" fmla="*/ 48 h 480"/>
                <a:gd name="T14" fmla="*/ 1056 w 5088"/>
                <a:gd name="T15" fmla="*/ 48 h 480"/>
                <a:gd name="T16" fmla="*/ 336 w 5088"/>
                <a:gd name="T17" fmla="*/ 240 h 480"/>
                <a:gd name="T18" fmla="*/ 96 w 5088"/>
                <a:gd name="T19" fmla="*/ 432 h 480"/>
                <a:gd name="T20" fmla="*/ 0 w 5088"/>
                <a:gd name="T21" fmla="*/ 480 h 4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088"/>
                <a:gd name="T34" fmla="*/ 0 h 480"/>
                <a:gd name="T35" fmla="*/ 5088 w 5088"/>
                <a:gd name="T36" fmla="*/ 480 h 48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088" h="480">
                  <a:moveTo>
                    <a:pt x="5088" y="0"/>
                  </a:moveTo>
                  <a:cubicBezTo>
                    <a:pt x="4824" y="60"/>
                    <a:pt x="4560" y="120"/>
                    <a:pt x="4368" y="144"/>
                  </a:cubicBezTo>
                  <a:cubicBezTo>
                    <a:pt x="4176" y="168"/>
                    <a:pt x="4136" y="144"/>
                    <a:pt x="3936" y="144"/>
                  </a:cubicBezTo>
                  <a:cubicBezTo>
                    <a:pt x="3736" y="144"/>
                    <a:pt x="3432" y="144"/>
                    <a:pt x="3168" y="144"/>
                  </a:cubicBezTo>
                  <a:cubicBezTo>
                    <a:pt x="2904" y="144"/>
                    <a:pt x="2592" y="152"/>
                    <a:pt x="2352" y="144"/>
                  </a:cubicBezTo>
                  <a:cubicBezTo>
                    <a:pt x="2112" y="136"/>
                    <a:pt x="1896" y="112"/>
                    <a:pt x="1728" y="96"/>
                  </a:cubicBezTo>
                  <a:cubicBezTo>
                    <a:pt x="1560" y="80"/>
                    <a:pt x="1456" y="56"/>
                    <a:pt x="1344" y="48"/>
                  </a:cubicBezTo>
                  <a:cubicBezTo>
                    <a:pt x="1232" y="40"/>
                    <a:pt x="1224" y="16"/>
                    <a:pt x="1056" y="48"/>
                  </a:cubicBezTo>
                  <a:cubicBezTo>
                    <a:pt x="888" y="80"/>
                    <a:pt x="496" y="176"/>
                    <a:pt x="336" y="240"/>
                  </a:cubicBezTo>
                  <a:cubicBezTo>
                    <a:pt x="176" y="304"/>
                    <a:pt x="152" y="392"/>
                    <a:pt x="96" y="432"/>
                  </a:cubicBezTo>
                  <a:cubicBezTo>
                    <a:pt x="40" y="472"/>
                    <a:pt x="20" y="476"/>
                    <a:pt x="0" y="480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800" name="Freeform 51"/>
            <p:cNvSpPr>
              <a:spLocks/>
            </p:cNvSpPr>
            <p:nvPr/>
          </p:nvSpPr>
          <p:spPr bwMode="auto">
            <a:xfrm>
              <a:off x="3432" y="2520"/>
              <a:ext cx="192" cy="1464"/>
            </a:xfrm>
            <a:custGeom>
              <a:avLst/>
              <a:gdLst>
                <a:gd name="T0" fmla="*/ 24 w 192"/>
                <a:gd name="T1" fmla="*/ 72 h 1464"/>
                <a:gd name="T2" fmla="*/ 72 w 192"/>
                <a:gd name="T3" fmla="*/ 72 h 1464"/>
                <a:gd name="T4" fmla="*/ 24 w 192"/>
                <a:gd name="T5" fmla="*/ 504 h 1464"/>
                <a:gd name="T6" fmla="*/ 24 w 192"/>
                <a:gd name="T7" fmla="*/ 888 h 1464"/>
                <a:gd name="T8" fmla="*/ 168 w 192"/>
                <a:gd name="T9" fmla="*/ 1176 h 1464"/>
                <a:gd name="T10" fmla="*/ 168 w 192"/>
                <a:gd name="T11" fmla="*/ 1464 h 146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2"/>
                <a:gd name="T19" fmla="*/ 0 h 1464"/>
                <a:gd name="T20" fmla="*/ 192 w 192"/>
                <a:gd name="T21" fmla="*/ 1464 h 146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2" h="1464">
                  <a:moveTo>
                    <a:pt x="24" y="72"/>
                  </a:moveTo>
                  <a:cubicBezTo>
                    <a:pt x="48" y="36"/>
                    <a:pt x="72" y="0"/>
                    <a:pt x="72" y="72"/>
                  </a:cubicBezTo>
                  <a:cubicBezTo>
                    <a:pt x="72" y="144"/>
                    <a:pt x="32" y="368"/>
                    <a:pt x="24" y="504"/>
                  </a:cubicBezTo>
                  <a:cubicBezTo>
                    <a:pt x="16" y="640"/>
                    <a:pt x="0" y="776"/>
                    <a:pt x="24" y="888"/>
                  </a:cubicBezTo>
                  <a:cubicBezTo>
                    <a:pt x="48" y="1000"/>
                    <a:pt x="144" y="1080"/>
                    <a:pt x="168" y="1176"/>
                  </a:cubicBezTo>
                  <a:cubicBezTo>
                    <a:pt x="192" y="1272"/>
                    <a:pt x="168" y="1416"/>
                    <a:pt x="168" y="1464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801" name="Freeform 52"/>
            <p:cNvSpPr>
              <a:spLocks/>
            </p:cNvSpPr>
            <p:nvPr/>
          </p:nvSpPr>
          <p:spPr bwMode="auto">
            <a:xfrm>
              <a:off x="3456" y="2448"/>
              <a:ext cx="1152" cy="1488"/>
            </a:xfrm>
            <a:custGeom>
              <a:avLst/>
              <a:gdLst>
                <a:gd name="T0" fmla="*/ 0 w 1152"/>
                <a:gd name="T1" fmla="*/ 0 h 1488"/>
                <a:gd name="T2" fmla="*/ 48 w 1152"/>
                <a:gd name="T3" fmla="*/ 192 h 1488"/>
                <a:gd name="T4" fmla="*/ 240 w 1152"/>
                <a:gd name="T5" fmla="*/ 384 h 1488"/>
                <a:gd name="T6" fmla="*/ 480 w 1152"/>
                <a:gd name="T7" fmla="*/ 528 h 1488"/>
                <a:gd name="T8" fmla="*/ 672 w 1152"/>
                <a:gd name="T9" fmla="*/ 912 h 1488"/>
                <a:gd name="T10" fmla="*/ 672 w 1152"/>
                <a:gd name="T11" fmla="*/ 1248 h 1488"/>
                <a:gd name="T12" fmla="*/ 1152 w 1152"/>
                <a:gd name="T13" fmla="*/ 1488 h 14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52"/>
                <a:gd name="T22" fmla="*/ 0 h 1488"/>
                <a:gd name="T23" fmla="*/ 1152 w 1152"/>
                <a:gd name="T24" fmla="*/ 1488 h 148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52" h="1488">
                  <a:moveTo>
                    <a:pt x="0" y="0"/>
                  </a:moveTo>
                  <a:cubicBezTo>
                    <a:pt x="4" y="64"/>
                    <a:pt x="8" y="128"/>
                    <a:pt x="48" y="192"/>
                  </a:cubicBezTo>
                  <a:cubicBezTo>
                    <a:pt x="88" y="256"/>
                    <a:pt x="168" y="328"/>
                    <a:pt x="240" y="384"/>
                  </a:cubicBezTo>
                  <a:cubicBezTo>
                    <a:pt x="312" y="440"/>
                    <a:pt x="408" y="440"/>
                    <a:pt x="480" y="528"/>
                  </a:cubicBezTo>
                  <a:cubicBezTo>
                    <a:pt x="552" y="616"/>
                    <a:pt x="640" y="792"/>
                    <a:pt x="672" y="912"/>
                  </a:cubicBezTo>
                  <a:cubicBezTo>
                    <a:pt x="704" y="1032"/>
                    <a:pt x="592" y="1152"/>
                    <a:pt x="672" y="1248"/>
                  </a:cubicBezTo>
                  <a:cubicBezTo>
                    <a:pt x="752" y="1344"/>
                    <a:pt x="1072" y="1448"/>
                    <a:pt x="1152" y="1488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802" name="Freeform 53"/>
            <p:cNvSpPr>
              <a:spLocks/>
            </p:cNvSpPr>
            <p:nvPr/>
          </p:nvSpPr>
          <p:spPr bwMode="auto">
            <a:xfrm>
              <a:off x="288" y="2448"/>
              <a:ext cx="1632" cy="1152"/>
            </a:xfrm>
            <a:custGeom>
              <a:avLst/>
              <a:gdLst>
                <a:gd name="T0" fmla="*/ 1632 w 1632"/>
                <a:gd name="T1" fmla="*/ 0 h 1152"/>
                <a:gd name="T2" fmla="*/ 1536 w 1632"/>
                <a:gd name="T3" fmla="*/ 336 h 1152"/>
                <a:gd name="T4" fmla="*/ 1296 w 1632"/>
                <a:gd name="T5" fmla="*/ 528 h 1152"/>
                <a:gd name="T6" fmla="*/ 960 w 1632"/>
                <a:gd name="T7" fmla="*/ 720 h 1152"/>
                <a:gd name="T8" fmla="*/ 528 w 1632"/>
                <a:gd name="T9" fmla="*/ 960 h 1152"/>
                <a:gd name="T10" fmla="*/ 288 w 1632"/>
                <a:gd name="T11" fmla="*/ 1104 h 1152"/>
                <a:gd name="T12" fmla="*/ 0 w 1632"/>
                <a:gd name="T13" fmla="*/ 1152 h 115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32"/>
                <a:gd name="T22" fmla="*/ 0 h 1152"/>
                <a:gd name="T23" fmla="*/ 1632 w 1632"/>
                <a:gd name="T24" fmla="*/ 1152 h 115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32" h="1152">
                  <a:moveTo>
                    <a:pt x="1632" y="0"/>
                  </a:moveTo>
                  <a:cubicBezTo>
                    <a:pt x="1612" y="124"/>
                    <a:pt x="1592" y="248"/>
                    <a:pt x="1536" y="336"/>
                  </a:cubicBezTo>
                  <a:cubicBezTo>
                    <a:pt x="1480" y="424"/>
                    <a:pt x="1392" y="464"/>
                    <a:pt x="1296" y="528"/>
                  </a:cubicBezTo>
                  <a:cubicBezTo>
                    <a:pt x="1200" y="592"/>
                    <a:pt x="1088" y="648"/>
                    <a:pt x="960" y="720"/>
                  </a:cubicBezTo>
                  <a:cubicBezTo>
                    <a:pt x="832" y="792"/>
                    <a:pt x="640" y="896"/>
                    <a:pt x="528" y="960"/>
                  </a:cubicBezTo>
                  <a:cubicBezTo>
                    <a:pt x="416" y="1024"/>
                    <a:pt x="376" y="1072"/>
                    <a:pt x="288" y="1104"/>
                  </a:cubicBezTo>
                  <a:cubicBezTo>
                    <a:pt x="200" y="1136"/>
                    <a:pt x="48" y="1144"/>
                    <a:pt x="0" y="1152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803" name="Freeform 54"/>
            <p:cNvSpPr>
              <a:spLocks/>
            </p:cNvSpPr>
            <p:nvPr/>
          </p:nvSpPr>
          <p:spPr bwMode="auto">
            <a:xfrm>
              <a:off x="2640" y="2400"/>
              <a:ext cx="56" cy="672"/>
            </a:xfrm>
            <a:custGeom>
              <a:avLst/>
              <a:gdLst>
                <a:gd name="T0" fmla="*/ 48 w 56"/>
                <a:gd name="T1" fmla="*/ 0 h 672"/>
                <a:gd name="T2" fmla="*/ 48 w 56"/>
                <a:gd name="T3" fmla="*/ 384 h 672"/>
                <a:gd name="T4" fmla="*/ 0 w 56"/>
                <a:gd name="T5" fmla="*/ 672 h 672"/>
                <a:gd name="T6" fmla="*/ 0 60000 65536"/>
                <a:gd name="T7" fmla="*/ 0 60000 65536"/>
                <a:gd name="T8" fmla="*/ 0 60000 65536"/>
                <a:gd name="T9" fmla="*/ 0 w 56"/>
                <a:gd name="T10" fmla="*/ 0 h 672"/>
                <a:gd name="T11" fmla="*/ 56 w 56"/>
                <a:gd name="T12" fmla="*/ 672 h 6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6" h="672">
                  <a:moveTo>
                    <a:pt x="48" y="0"/>
                  </a:moveTo>
                  <a:cubicBezTo>
                    <a:pt x="52" y="136"/>
                    <a:pt x="56" y="272"/>
                    <a:pt x="48" y="384"/>
                  </a:cubicBezTo>
                  <a:cubicBezTo>
                    <a:pt x="40" y="496"/>
                    <a:pt x="20" y="584"/>
                    <a:pt x="0" y="672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804" name="Freeform 55"/>
            <p:cNvSpPr>
              <a:spLocks/>
            </p:cNvSpPr>
            <p:nvPr/>
          </p:nvSpPr>
          <p:spPr bwMode="auto">
            <a:xfrm>
              <a:off x="1840" y="3264"/>
              <a:ext cx="3776" cy="432"/>
            </a:xfrm>
            <a:custGeom>
              <a:avLst/>
              <a:gdLst>
                <a:gd name="T0" fmla="*/ 80 w 3776"/>
                <a:gd name="T1" fmla="*/ 432 h 432"/>
                <a:gd name="T2" fmla="*/ 128 w 3776"/>
                <a:gd name="T3" fmla="*/ 384 h 432"/>
                <a:gd name="T4" fmla="*/ 848 w 3776"/>
                <a:gd name="T5" fmla="*/ 288 h 432"/>
                <a:gd name="T6" fmla="*/ 1376 w 3776"/>
                <a:gd name="T7" fmla="*/ 240 h 432"/>
                <a:gd name="T8" fmla="*/ 1760 w 3776"/>
                <a:gd name="T9" fmla="*/ 288 h 432"/>
                <a:gd name="T10" fmla="*/ 2240 w 3776"/>
                <a:gd name="T11" fmla="*/ 240 h 432"/>
                <a:gd name="T12" fmla="*/ 2576 w 3776"/>
                <a:gd name="T13" fmla="*/ 288 h 432"/>
                <a:gd name="T14" fmla="*/ 3104 w 3776"/>
                <a:gd name="T15" fmla="*/ 144 h 432"/>
                <a:gd name="T16" fmla="*/ 3488 w 3776"/>
                <a:gd name="T17" fmla="*/ 96 h 432"/>
                <a:gd name="T18" fmla="*/ 3728 w 3776"/>
                <a:gd name="T19" fmla="*/ 48 h 432"/>
                <a:gd name="T20" fmla="*/ 3776 w 3776"/>
                <a:gd name="T21" fmla="*/ 0 h 43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776"/>
                <a:gd name="T34" fmla="*/ 0 h 432"/>
                <a:gd name="T35" fmla="*/ 3776 w 3776"/>
                <a:gd name="T36" fmla="*/ 432 h 43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776" h="432">
                  <a:moveTo>
                    <a:pt x="80" y="432"/>
                  </a:moveTo>
                  <a:cubicBezTo>
                    <a:pt x="40" y="420"/>
                    <a:pt x="0" y="408"/>
                    <a:pt x="128" y="384"/>
                  </a:cubicBezTo>
                  <a:cubicBezTo>
                    <a:pt x="256" y="360"/>
                    <a:pt x="640" y="312"/>
                    <a:pt x="848" y="288"/>
                  </a:cubicBezTo>
                  <a:cubicBezTo>
                    <a:pt x="1056" y="264"/>
                    <a:pt x="1224" y="240"/>
                    <a:pt x="1376" y="240"/>
                  </a:cubicBezTo>
                  <a:cubicBezTo>
                    <a:pt x="1528" y="240"/>
                    <a:pt x="1616" y="288"/>
                    <a:pt x="1760" y="288"/>
                  </a:cubicBezTo>
                  <a:cubicBezTo>
                    <a:pt x="1904" y="288"/>
                    <a:pt x="2104" y="240"/>
                    <a:pt x="2240" y="240"/>
                  </a:cubicBezTo>
                  <a:cubicBezTo>
                    <a:pt x="2376" y="240"/>
                    <a:pt x="2432" y="304"/>
                    <a:pt x="2576" y="288"/>
                  </a:cubicBezTo>
                  <a:cubicBezTo>
                    <a:pt x="2720" y="272"/>
                    <a:pt x="2952" y="176"/>
                    <a:pt x="3104" y="144"/>
                  </a:cubicBezTo>
                  <a:cubicBezTo>
                    <a:pt x="3256" y="112"/>
                    <a:pt x="3384" y="112"/>
                    <a:pt x="3488" y="96"/>
                  </a:cubicBezTo>
                  <a:cubicBezTo>
                    <a:pt x="3592" y="80"/>
                    <a:pt x="3680" y="64"/>
                    <a:pt x="3728" y="48"/>
                  </a:cubicBezTo>
                  <a:cubicBezTo>
                    <a:pt x="3776" y="32"/>
                    <a:pt x="3776" y="16"/>
                    <a:pt x="3776" y="0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8" name="Group 56"/>
          <p:cNvGrpSpPr>
            <a:grpSpLocks/>
          </p:cNvGrpSpPr>
          <p:nvPr/>
        </p:nvGrpSpPr>
        <p:grpSpPr bwMode="auto">
          <a:xfrm>
            <a:off x="430213" y="3678238"/>
            <a:ext cx="8097837" cy="2789237"/>
            <a:chOff x="136" y="2384"/>
            <a:chExt cx="5481" cy="1744"/>
          </a:xfrm>
        </p:grpSpPr>
        <p:sp>
          <p:nvSpPr>
            <p:cNvPr id="32779" name="Freeform 57"/>
            <p:cNvSpPr>
              <a:spLocks/>
            </p:cNvSpPr>
            <p:nvPr/>
          </p:nvSpPr>
          <p:spPr bwMode="auto">
            <a:xfrm>
              <a:off x="136" y="3168"/>
              <a:ext cx="152" cy="480"/>
            </a:xfrm>
            <a:custGeom>
              <a:avLst/>
              <a:gdLst>
                <a:gd name="T0" fmla="*/ 152 w 152"/>
                <a:gd name="T1" fmla="*/ 0 h 480"/>
                <a:gd name="T2" fmla="*/ 8 w 152"/>
                <a:gd name="T3" fmla="*/ 240 h 480"/>
                <a:gd name="T4" fmla="*/ 104 w 152"/>
                <a:gd name="T5" fmla="*/ 480 h 480"/>
                <a:gd name="T6" fmla="*/ 0 60000 65536"/>
                <a:gd name="T7" fmla="*/ 0 60000 65536"/>
                <a:gd name="T8" fmla="*/ 0 60000 65536"/>
                <a:gd name="T9" fmla="*/ 0 w 152"/>
                <a:gd name="T10" fmla="*/ 0 h 480"/>
                <a:gd name="T11" fmla="*/ 152 w 152"/>
                <a:gd name="T12" fmla="*/ 480 h 4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2" h="480">
                  <a:moveTo>
                    <a:pt x="152" y="0"/>
                  </a:moveTo>
                  <a:cubicBezTo>
                    <a:pt x="84" y="80"/>
                    <a:pt x="16" y="160"/>
                    <a:pt x="8" y="240"/>
                  </a:cubicBezTo>
                  <a:cubicBezTo>
                    <a:pt x="0" y="320"/>
                    <a:pt x="52" y="400"/>
                    <a:pt x="104" y="480"/>
                  </a:cubicBezTo>
                </a:path>
              </a:pathLst>
            </a:custGeom>
            <a:solidFill>
              <a:srgbClr val="DBE5E5">
                <a:alpha val="25882"/>
              </a:srgbClr>
            </a:solidFill>
            <a:ln w="38100" cap="rnd">
              <a:solidFill>
                <a:schemeClr val="folHlink"/>
              </a:solidFill>
              <a:prstDash val="sysDot"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780" name="Freeform 58"/>
            <p:cNvSpPr>
              <a:spLocks/>
            </p:cNvSpPr>
            <p:nvPr/>
          </p:nvSpPr>
          <p:spPr bwMode="auto">
            <a:xfrm>
              <a:off x="1104" y="2384"/>
              <a:ext cx="3840" cy="256"/>
            </a:xfrm>
            <a:custGeom>
              <a:avLst/>
              <a:gdLst>
                <a:gd name="T0" fmla="*/ 3840 w 3840"/>
                <a:gd name="T1" fmla="*/ 256 h 256"/>
                <a:gd name="T2" fmla="*/ 1728 w 3840"/>
                <a:gd name="T3" fmla="*/ 16 h 256"/>
                <a:gd name="T4" fmla="*/ 0 w 3840"/>
                <a:gd name="T5" fmla="*/ 160 h 256"/>
                <a:gd name="T6" fmla="*/ 0 60000 65536"/>
                <a:gd name="T7" fmla="*/ 0 60000 65536"/>
                <a:gd name="T8" fmla="*/ 0 60000 65536"/>
                <a:gd name="T9" fmla="*/ 0 w 3840"/>
                <a:gd name="T10" fmla="*/ 0 h 256"/>
                <a:gd name="T11" fmla="*/ 3840 w 3840"/>
                <a:gd name="T12" fmla="*/ 256 h 2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0" h="256">
                  <a:moveTo>
                    <a:pt x="3840" y="256"/>
                  </a:moveTo>
                  <a:cubicBezTo>
                    <a:pt x="3104" y="144"/>
                    <a:pt x="2368" y="32"/>
                    <a:pt x="1728" y="16"/>
                  </a:cubicBezTo>
                  <a:cubicBezTo>
                    <a:pt x="1088" y="0"/>
                    <a:pt x="344" y="144"/>
                    <a:pt x="0" y="160"/>
                  </a:cubicBezTo>
                </a:path>
              </a:pathLst>
            </a:custGeom>
            <a:solidFill>
              <a:srgbClr val="DBE5E5">
                <a:alpha val="25882"/>
              </a:srgbClr>
            </a:solidFill>
            <a:ln w="28575" cap="rnd">
              <a:solidFill>
                <a:schemeClr val="folHlink"/>
              </a:solidFill>
              <a:prstDash val="sysDot"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781" name="Freeform 59"/>
            <p:cNvSpPr>
              <a:spLocks/>
            </p:cNvSpPr>
            <p:nvPr/>
          </p:nvSpPr>
          <p:spPr bwMode="auto">
            <a:xfrm>
              <a:off x="288" y="2544"/>
              <a:ext cx="816" cy="576"/>
            </a:xfrm>
            <a:custGeom>
              <a:avLst/>
              <a:gdLst>
                <a:gd name="T0" fmla="*/ 816 w 816"/>
                <a:gd name="T1" fmla="*/ 0 h 576"/>
                <a:gd name="T2" fmla="*/ 240 w 816"/>
                <a:gd name="T3" fmla="*/ 336 h 576"/>
                <a:gd name="T4" fmla="*/ 0 w 816"/>
                <a:gd name="T5" fmla="*/ 576 h 576"/>
                <a:gd name="T6" fmla="*/ 0 60000 65536"/>
                <a:gd name="T7" fmla="*/ 0 60000 65536"/>
                <a:gd name="T8" fmla="*/ 0 60000 65536"/>
                <a:gd name="T9" fmla="*/ 0 w 816"/>
                <a:gd name="T10" fmla="*/ 0 h 576"/>
                <a:gd name="T11" fmla="*/ 816 w 816"/>
                <a:gd name="T12" fmla="*/ 576 h 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16" h="576">
                  <a:moveTo>
                    <a:pt x="816" y="0"/>
                  </a:moveTo>
                  <a:cubicBezTo>
                    <a:pt x="596" y="120"/>
                    <a:pt x="376" y="240"/>
                    <a:pt x="240" y="336"/>
                  </a:cubicBezTo>
                  <a:cubicBezTo>
                    <a:pt x="104" y="432"/>
                    <a:pt x="52" y="504"/>
                    <a:pt x="0" y="576"/>
                  </a:cubicBezTo>
                </a:path>
              </a:pathLst>
            </a:custGeom>
            <a:solidFill>
              <a:srgbClr val="DBE5E5">
                <a:alpha val="25882"/>
              </a:srgbClr>
            </a:solidFill>
            <a:ln w="38100" cap="rnd">
              <a:solidFill>
                <a:schemeClr val="folHlink"/>
              </a:solidFill>
              <a:prstDash val="sysDot"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782" name="Freeform 60"/>
            <p:cNvSpPr>
              <a:spLocks/>
            </p:cNvSpPr>
            <p:nvPr/>
          </p:nvSpPr>
          <p:spPr bwMode="auto">
            <a:xfrm>
              <a:off x="4992" y="2640"/>
              <a:ext cx="624" cy="672"/>
            </a:xfrm>
            <a:custGeom>
              <a:avLst/>
              <a:gdLst>
                <a:gd name="T0" fmla="*/ 0 w 624"/>
                <a:gd name="T1" fmla="*/ 0 h 672"/>
                <a:gd name="T2" fmla="*/ 384 w 624"/>
                <a:gd name="T3" fmla="*/ 336 h 672"/>
                <a:gd name="T4" fmla="*/ 624 w 624"/>
                <a:gd name="T5" fmla="*/ 672 h 672"/>
                <a:gd name="T6" fmla="*/ 0 60000 65536"/>
                <a:gd name="T7" fmla="*/ 0 60000 65536"/>
                <a:gd name="T8" fmla="*/ 0 60000 65536"/>
                <a:gd name="T9" fmla="*/ 0 w 624"/>
                <a:gd name="T10" fmla="*/ 0 h 672"/>
                <a:gd name="T11" fmla="*/ 624 w 624"/>
                <a:gd name="T12" fmla="*/ 672 h 6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24" h="672">
                  <a:moveTo>
                    <a:pt x="0" y="0"/>
                  </a:moveTo>
                  <a:cubicBezTo>
                    <a:pt x="140" y="112"/>
                    <a:pt x="280" y="224"/>
                    <a:pt x="384" y="336"/>
                  </a:cubicBezTo>
                  <a:cubicBezTo>
                    <a:pt x="488" y="448"/>
                    <a:pt x="556" y="560"/>
                    <a:pt x="624" y="672"/>
                  </a:cubicBezTo>
                </a:path>
              </a:pathLst>
            </a:custGeom>
            <a:solidFill>
              <a:srgbClr val="DBE5E5">
                <a:alpha val="25882"/>
              </a:srgbClr>
            </a:solidFill>
            <a:ln w="38100" cap="rnd">
              <a:solidFill>
                <a:schemeClr val="folHlink"/>
              </a:solidFill>
              <a:prstDash val="sysDot"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783" name="Freeform 61"/>
            <p:cNvSpPr>
              <a:spLocks/>
            </p:cNvSpPr>
            <p:nvPr/>
          </p:nvSpPr>
          <p:spPr bwMode="auto">
            <a:xfrm>
              <a:off x="5616" y="3312"/>
              <a:ext cx="1" cy="816"/>
            </a:xfrm>
            <a:custGeom>
              <a:avLst/>
              <a:gdLst>
                <a:gd name="T0" fmla="*/ 0 w 1"/>
                <a:gd name="T1" fmla="*/ 0 h 816"/>
                <a:gd name="T2" fmla="*/ 0 w 1"/>
                <a:gd name="T3" fmla="*/ 336 h 816"/>
                <a:gd name="T4" fmla="*/ 0 w 1"/>
                <a:gd name="T5" fmla="*/ 816 h 816"/>
                <a:gd name="T6" fmla="*/ 0 60000 65536"/>
                <a:gd name="T7" fmla="*/ 0 60000 65536"/>
                <a:gd name="T8" fmla="*/ 0 60000 65536"/>
                <a:gd name="T9" fmla="*/ 0 w 1"/>
                <a:gd name="T10" fmla="*/ 0 h 816"/>
                <a:gd name="T11" fmla="*/ 1 w 1"/>
                <a:gd name="T12" fmla="*/ 816 h 81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816">
                  <a:moveTo>
                    <a:pt x="0" y="0"/>
                  </a:moveTo>
                  <a:cubicBezTo>
                    <a:pt x="0" y="100"/>
                    <a:pt x="0" y="200"/>
                    <a:pt x="0" y="336"/>
                  </a:cubicBezTo>
                  <a:cubicBezTo>
                    <a:pt x="0" y="472"/>
                    <a:pt x="0" y="736"/>
                    <a:pt x="0" y="816"/>
                  </a:cubicBezTo>
                </a:path>
              </a:pathLst>
            </a:custGeom>
            <a:solidFill>
              <a:srgbClr val="DBE5E5">
                <a:alpha val="25882"/>
              </a:srgbClr>
            </a:solidFill>
            <a:ln w="38100" cap="rnd">
              <a:solidFill>
                <a:schemeClr val="folHlink"/>
              </a:solidFill>
              <a:prstDash val="sysDot"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784" name="Freeform 62"/>
            <p:cNvSpPr>
              <a:spLocks/>
            </p:cNvSpPr>
            <p:nvPr/>
          </p:nvSpPr>
          <p:spPr bwMode="auto">
            <a:xfrm>
              <a:off x="3648" y="3928"/>
              <a:ext cx="1968" cy="200"/>
            </a:xfrm>
            <a:custGeom>
              <a:avLst/>
              <a:gdLst>
                <a:gd name="T0" fmla="*/ 1968 w 1968"/>
                <a:gd name="T1" fmla="*/ 152 h 200"/>
                <a:gd name="T2" fmla="*/ 864 w 1968"/>
                <a:gd name="T3" fmla="*/ 8 h 200"/>
                <a:gd name="T4" fmla="*/ 0 w 1968"/>
                <a:gd name="T5" fmla="*/ 200 h 200"/>
                <a:gd name="T6" fmla="*/ 0 60000 65536"/>
                <a:gd name="T7" fmla="*/ 0 60000 65536"/>
                <a:gd name="T8" fmla="*/ 0 60000 65536"/>
                <a:gd name="T9" fmla="*/ 0 w 1968"/>
                <a:gd name="T10" fmla="*/ 0 h 200"/>
                <a:gd name="T11" fmla="*/ 1968 w 1968"/>
                <a:gd name="T12" fmla="*/ 200 h 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68" h="200">
                  <a:moveTo>
                    <a:pt x="1968" y="152"/>
                  </a:moveTo>
                  <a:cubicBezTo>
                    <a:pt x="1580" y="76"/>
                    <a:pt x="1192" y="0"/>
                    <a:pt x="864" y="8"/>
                  </a:cubicBezTo>
                  <a:cubicBezTo>
                    <a:pt x="536" y="16"/>
                    <a:pt x="268" y="108"/>
                    <a:pt x="0" y="200"/>
                  </a:cubicBezTo>
                </a:path>
              </a:pathLst>
            </a:custGeom>
            <a:solidFill>
              <a:srgbClr val="DBE5E5">
                <a:alpha val="25882"/>
              </a:srgbClr>
            </a:solidFill>
            <a:ln w="38100" cap="rnd">
              <a:solidFill>
                <a:schemeClr val="folHlink"/>
              </a:solidFill>
              <a:prstDash val="sysDot"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785" name="Freeform 63"/>
            <p:cNvSpPr>
              <a:spLocks/>
            </p:cNvSpPr>
            <p:nvPr/>
          </p:nvSpPr>
          <p:spPr bwMode="auto">
            <a:xfrm>
              <a:off x="240" y="3616"/>
              <a:ext cx="3408" cy="512"/>
            </a:xfrm>
            <a:custGeom>
              <a:avLst/>
              <a:gdLst>
                <a:gd name="T0" fmla="*/ 3408 w 3408"/>
                <a:gd name="T1" fmla="*/ 512 h 512"/>
                <a:gd name="T2" fmla="*/ 1824 w 3408"/>
                <a:gd name="T3" fmla="*/ 80 h 512"/>
                <a:gd name="T4" fmla="*/ 0 w 3408"/>
                <a:gd name="T5" fmla="*/ 32 h 512"/>
                <a:gd name="T6" fmla="*/ 0 60000 65536"/>
                <a:gd name="T7" fmla="*/ 0 60000 65536"/>
                <a:gd name="T8" fmla="*/ 0 60000 65536"/>
                <a:gd name="T9" fmla="*/ 0 w 3408"/>
                <a:gd name="T10" fmla="*/ 0 h 512"/>
                <a:gd name="T11" fmla="*/ 3408 w 3408"/>
                <a:gd name="T12" fmla="*/ 512 h 5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08" h="512">
                  <a:moveTo>
                    <a:pt x="3408" y="512"/>
                  </a:moveTo>
                  <a:cubicBezTo>
                    <a:pt x="2900" y="336"/>
                    <a:pt x="2392" y="160"/>
                    <a:pt x="1824" y="80"/>
                  </a:cubicBezTo>
                  <a:cubicBezTo>
                    <a:pt x="1256" y="0"/>
                    <a:pt x="628" y="16"/>
                    <a:pt x="0" y="32"/>
                  </a:cubicBezTo>
                </a:path>
              </a:pathLst>
            </a:custGeom>
            <a:solidFill>
              <a:srgbClr val="DBE5E5">
                <a:alpha val="25882"/>
              </a:srgbClr>
            </a:solidFill>
            <a:ln w="38100" cap="rnd">
              <a:solidFill>
                <a:schemeClr val="folHlink"/>
              </a:solidFill>
              <a:prstDash val="sysDot"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786" name="Freeform 64"/>
            <p:cNvSpPr>
              <a:spLocks/>
            </p:cNvSpPr>
            <p:nvPr/>
          </p:nvSpPr>
          <p:spPr bwMode="auto">
            <a:xfrm>
              <a:off x="192" y="2928"/>
              <a:ext cx="5088" cy="480"/>
            </a:xfrm>
            <a:custGeom>
              <a:avLst/>
              <a:gdLst>
                <a:gd name="T0" fmla="*/ 5088 w 5088"/>
                <a:gd name="T1" fmla="*/ 0 h 480"/>
                <a:gd name="T2" fmla="*/ 4368 w 5088"/>
                <a:gd name="T3" fmla="*/ 144 h 480"/>
                <a:gd name="T4" fmla="*/ 3936 w 5088"/>
                <a:gd name="T5" fmla="*/ 144 h 480"/>
                <a:gd name="T6" fmla="*/ 3168 w 5088"/>
                <a:gd name="T7" fmla="*/ 144 h 480"/>
                <a:gd name="T8" fmla="*/ 2352 w 5088"/>
                <a:gd name="T9" fmla="*/ 144 h 480"/>
                <a:gd name="T10" fmla="*/ 1728 w 5088"/>
                <a:gd name="T11" fmla="*/ 96 h 480"/>
                <a:gd name="T12" fmla="*/ 1344 w 5088"/>
                <a:gd name="T13" fmla="*/ 48 h 480"/>
                <a:gd name="T14" fmla="*/ 1056 w 5088"/>
                <a:gd name="T15" fmla="*/ 48 h 480"/>
                <a:gd name="T16" fmla="*/ 336 w 5088"/>
                <a:gd name="T17" fmla="*/ 240 h 480"/>
                <a:gd name="T18" fmla="*/ 96 w 5088"/>
                <a:gd name="T19" fmla="*/ 432 h 480"/>
                <a:gd name="T20" fmla="*/ 0 w 5088"/>
                <a:gd name="T21" fmla="*/ 480 h 4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088"/>
                <a:gd name="T34" fmla="*/ 0 h 480"/>
                <a:gd name="T35" fmla="*/ 5088 w 5088"/>
                <a:gd name="T36" fmla="*/ 480 h 48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088" h="480">
                  <a:moveTo>
                    <a:pt x="5088" y="0"/>
                  </a:moveTo>
                  <a:cubicBezTo>
                    <a:pt x="4824" y="60"/>
                    <a:pt x="4560" y="120"/>
                    <a:pt x="4368" y="144"/>
                  </a:cubicBezTo>
                  <a:cubicBezTo>
                    <a:pt x="4176" y="168"/>
                    <a:pt x="4136" y="144"/>
                    <a:pt x="3936" y="144"/>
                  </a:cubicBezTo>
                  <a:cubicBezTo>
                    <a:pt x="3736" y="144"/>
                    <a:pt x="3432" y="144"/>
                    <a:pt x="3168" y="144"/>
                  </a:cubicBezTo>
                  <a:cubicBezTo>
                    <a:pt x="2904" y="144"/>
                    <a:pt x="2592" y="152"/>
                    <a:pt x="2352" y="144"/>
                  </a:cubicBezTo>
                  <a:cubicBezTo>
                    <a:pt x="2112" y="136"/>
                    <a:pt x="1896" y="112"/>
                    <a:pt x="1728" y="96"/>
                  </a:cubicBezTo>
                  <a:cubicBezTo>
                    <a:pt x="1560" y="80"/>
                    <a:pt x="1456" y="56"/>
                    <a:pt x="1344" y="48"/>
                  </a:cubicBezTo>
                  <a:cubicBezTo>
                    <a:pt x="1232" y="40"/>
                    <a:pt x="1224" y="16"/>
                    <a:pt x="1056" y="48"/>
                  </a:cubicBezTo>
                  <a:cubicBezTo>
                    <a:pt x="888" y="80"/>
                    <a:pt x="496" y="176"/>
                    <a:pt x="336" y="240"/>
                  </a:cubicBezTo>
                  <a:cubicBezTo>
                    <a:pt x="176" y="304"/>
                    <a:pt x="152" y="392"/>
                    <a:pt x="96" y="432"/>
                  </a:cubicBezTo>
                  <a:cubicBezTo>
                    <a:pt x="40" y="472"/>
                    <a:pt x="20" y="476"/>
                    <a:pt x="0" y="480"/>
                  </a:cubicBezTo>
                </a:path>
              </a:pathLst>
            </a:custGeom>
            <a:solidFill>
              <a:srgbClr val="DBE5E5">
                <a:alpha val="25882"/>
              </a:srgbClr>
            </a:solidFill>
            <a:ln w="38100" cap="rnd">
              <a:solidFill>
                <a:schemeClr val="folHlink"/>
              </a:solidFill>
              <a:prstDash val="sysDot"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787" name="Freeform 65"/>
            <p:cNvSpPr>
              <a:spLocks/>
            </p:cNvSpPr>
            <p:nvPr/>
          </p:nvSpPr>
          <p:spPr bwMode="auto">
            <a:xfrm>
              <a:off x="3432" y="2520"/>
              <a:ext cx="192" cy="1464"/>
            </a:xfrm>
            <a:custGeom>
              <a:avLst/>
              <a:gdLst>
                <a:gd name="T0" fmla="*/ 24 w 192"/>
                <a:gd name="T1" fmla="*/ 72 h 1464"/>
                <a:gd name="T2" fmla="*/ 72 w 192"/>
                <a:gd name="T3" fmla="*/ 72 h 1464"/>
                <a:gd name="T4" fmla="*/ 24 w 192"/>
                <a:gd name="T5" fmla="*/ 504 h 1464"/>
                <a:gd name="T6" fmla="*/ 24 w 192"/>
                <a:gd name="T7" fmla="*/ 888 h 1464"/>
                <a:gd name="T8" fmla="*/ 168 w 192"/>
                <a:gd name="T9" fmla="*/ 1176 h 1464"/>
                <a:gd name="T10" fmla="*/ 168 w 192"/>
                <a:gd name="T11" fmla="*/ 1464 h 146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2"/>
                <a:gd name="T19" fmla="*/ 0 h 1464"/>
                <a:gd name="T20" fmla="*/ 192 w 192"/>
                <a:gd name="T21" fmla="*/ 1464 h 146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2" h="1464">
                  <a:moveTo>
                    <a:pt x="24" y="72"/>
                  </a:moveTo>
                  <a:cubicBezTo>
                    <a:pt x="48" y="36"/>
                    <a:pt x="72" y="0"/>
                    <a:pt x="72" y="72"/>
                  </a:cubicBezTo>
                  <a:cubicBezTo>
                    <a:pt x="72" y="144"/>
                    <a:pt x="32" y="368"/>
                    <a:pt x="24" y="504"/>
                  </a:cubicBezTo>
                  <a:cubicBezTo>
                    <a:pt x="16" y="640"/>
                    <a:pt x="0" y="776"/>
                    <a:pt x="24" y="888"/>
                  </a:cubicBezTo>
                  <a:cubicBezTo>
                    <a:pt x="48" y="1000"/>
                    <a:pt x="144" y="1080"/>
                    <a:pt x="168" y="1176"/>
                  </a:cubicBezTo>
                  <a:cubicBezTo>
                    <a:pt x="192" y="1272"/>
                    <a:pt x="168" y="1416"/>
                    <a:pt x="168" y="1464"/>
                  </a:cubicBezTo>
                </a:path>
              </a:pathLst>
            </a:custGeom>
            <a:solidFill>
              <a:srgbClr val="DBE5E5">
                <a:alpha val="25882"/>
              </a:srgbClr>
            </a:solidFill>
            <a:ln w="38100" cap="rnd">
              <a:solidFill>
                <a:schemeClr val="folHlink"/>
              </a:solidFill>
              <a:prstDash val="sysDot"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788" name="Freeform 66"/>
            <p:cNvSpPr>
              <a:spLocks/>
            </p:cNvSpPr>
            <p:nvPr/>
          </p:nvSpPr>
          <p:spPr bwMode="auto">
            <a:xfrm>
              <a:off x="3456" y="2448"/>
              <a:ext cx="1152" cy="1488"/>
            </a:xfrm>
            <a:custGeom>
              <a:avLst/>
              <a:gdLst>
                <a:gd name="T0" fmla="*/ 0 w 1152"/>
                <a:gd name="T1" fmla="*/ 0 h 1488"/>
                <a:gd name="T2" fmla="*/ 48 w 1152"/>
                <a:gd name="T3" fmla="*/ 192 h 1488"/>
                <a:gd name="T4" fmla="*/ 240 w 1152"/>
                <a:gd name="T5" fmla="*/ 384 h 1488"/>
                <a:gd name="T6" fmla="*/ 480 w 1152"/>
                <a:gd name="T7" fmla="*/ 528 h 1488"/>
                <a:gd name="T8" fmla="*/ 672 w 1152"/>
                <a:gd name="T9" fmla="*/ 912 h 1488"/>
                <a:gd name="T10" fmla="*/ 672 w 1152"/>
                <a:gd name="T11" fmla="*/ 1248 h 1488"/>
                <a:gd name="T12" fmla="*/ 1152 w 1152"/>
                <a:gd name="T13" fmla="*/ 1488 h 14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52"/>
                <a:gd name="T22" fmla="*/ 0 h 1488"/>
                <a:gd name="T23" fmla="*/ 1152 w 1152"/>
                <a:gd name="T24" fmla="*/ 1488 h 148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52" h="1488">
                  <a:moveTo>
                    <a:pt x="0" y="0"/>
                  </a:moveTo>
                  <a:cubicBezTo>
                    <a:pt x="4" y="64"/>
                    <a:pt x="8" y="128"/>
                    <a:pt x="48" y="192"/>
                  </a:cubicBezTo>
                  <a:cubicBezTo>
                    <a:pt x="88" y="256"/>
                    <a:pt x="168" y="328"/>
                    <a:pt x="240" y="384"/>
                  </a:cubicBezTo>
                  <a:cubicBezTo>
                    <a:pt x="312" y="440"/>
                    <a:pt x="408" y="440"/>
                    <a:pt x="480" y="528"/>
                  </a:cubicBezTo>
                  <a:cubicBezTo>
                    <a:pt x="552" y="616"/>
                    <a:pt x="640" y="792"/>
                    <a:pt x="672" y="912"/>
                  </a:cubicBezTo>
                  <a:cubicBezTo>
                    <a:pt x="704" y="1032"/>
                    <a:pt x="592" y="1152"/>
                    <a:pt x="672" y="1248"/>
                  </a:cubicBezTo>
                  <a:cubicBezTo>
                    <a:pt x="752" y="1344"/>
                    <a:pt x="1072" y="1448"/>
                    <a:pt x="1152" y="1488"/>
                  </a:cubicBezTo>
                </a:path>
              </a:pathLst>
            </a:custGeom>
            <a:solidFill>
              <a:srgbClr val="DBE5E5">
                <a:alpha val="25882"/>
              </a:srgbClr>
            </a:solidFill>
            <a:ln w="38100" cap="rnd">
              <a:solidFill>
                <a:schemeClr val="folHlink"/>
              </a:solidFill>
              <a:prstDash val="sysDot"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789" name="Freeform 67"/>
            <p:cNvSpPr>
              <a:spLocks/>
            </p:cNvSpPr>
            <p:nvPr/>
          </p:nvSpPr>
          <p:spPr bwMode="auto">
            <a:xfrm>
              <a:off x="288" y="2448"/>
              <a:ext cx="1632" cy="1152"/>
            </a:xfrm>
            <a:custGeom>
              <a:avLst/>
              <a:gdLst>
                <a:gd name="T0" fmla="*/ 1632 w 1632"/>
                <a:gd name="T1" fmla="*/ 0 h 1152"/>
                <a:gd name="T2" fmla="*/ 1536 w 1632"/>
                <a:gd name="T3" fmla="*/ 336 h 1152"/>
                <a:gd name="T4" fmla="*/ 1296 w 1632"/>
                <a:gd name="T5" fmla="*/ 528 h 1152"/>
                <a:gd name="T6" fmla="*/ 960 w 1632"/>
                <a:gd name="T7" fmla="*/ 720 h 1152"/>
                <a:gd name="T8" fmla="*/ 528 w 1632"/>
                <a:gd name="T9" fmla="*/ 960 h 1152"/>
                <a:gd name="T10" fmla="*/ 288 w 1632"/>
                <a:gd name="T11" fmla="*/ 1104 h 1152"/>
                <a:gd name="T12" fmla="*/ 0 w 1632"/>
                <a:gd name="T13" fmla="*/ 1152 h 115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32"/>
                <a:gd name="T22" fmla="*/ 0 h 1152"/>
                <a:gd name="T23" fmla="*/ 1632 w 1632"/>
                <a:gd name="T24" fmla="*/ 1152 h 115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32" h="1152">
                  <a:moveTo>
                    <a:pt x="1632" y="0"/>
                  </a:moveTo>
                  <a:cubicBezTo>
                    <a:pt x="1612" y="124"/>
                    <a:pt x="1592" y="248"/>
                    <a:pt x="1536" y="336"/>
                  </a:cubicBezTo>
                  <a:cubicBezTo>
                    <a:pt x="1480" y="424"/>
                    <a:pt x="1392" y="464"/>
                    <a:pt x="1296" y="528"/>
                  </a:cubicBezTo>
                  <a:cubicBezTo>
                    <a:pt x="1200" y="592"/>
                    <a:pt x="1088" y="648"/>
                    <a:pt x="960" y="720"/>
                  </a:cubicBezTo>
                  <a:cubicBezTo>
                    <a:pt x="832" y="792"/>
                    <a:pt x="640" y="896"/>
                    <a:pt x="528" y="960"/>
                  </a:cubicBezTo>
                  <a:cubicBezTo>
                    <a:pt x="416" y="1024"/>
                    <a:pt x="376" y="1072"/>
                    <a:pt x="288" y="1104"/>
                  </a:cubicBezTo>
                  <a:cubicBezTo>
                    <a:pt x="200" y="1136"/>
                    <a:pt x="48" y="1144"/>
                    <a:pt x="0" y="1152"/>
                  </a:cubicBezTo>
                </a:path>
              </a:pathLst>
            </a:custGeom>
            <a:solidFill>
              <a:srgbClr val="DBE5E5">
                <a:alpha val="25882"/>
              </a:srgbClr>
            </a:solidFill>
            <a:ln w="38100" cap="rnd">
              <a:solidFill>
                <a:schemeClr val="folHlink"/>
              </a:solidFill>
              <a:prstDash val="sysDot"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790" name="Freeform 68"/>
            <p:cNvSpPr>
              <a:spLocks/>
            </p:cNvSpPr>
            <p:nvPr/>
          </p:nvSpPr>
          <p:spPr bwMode="auto">
            <a:xfrm>
              <a:off x="2640" y="2400"/>
              <a:ext cx="56" cy="672"/>
            </a:xfrm>
            <a:custGeom>
              <a:avLst/>
              <a:gdLst>
                <a:gd name="T0" fmla="*/ 48 w 56"/>
                <a:gd name="T1" fmla="*/ 0 h 672"/>
                <a:gd name="T2" fmla="*/ 48 w 56"/>
                <a:gd name="T3" fmla="*/ 384 h 672"/>
                <a:gd name="T4" fmla="*/ 0 w 56"/>
                <a:gd name="T5" fmla="*/ 672 h 672"/>
                <a:gd name="T6" fmla="*/ 0 60000 65536"/>
                <a:gd name="T7" fmla="*/ 0 60000 65536"/>
                <a:gd name="T8" fmla="*/ 0 60000 65536"/>
                <a:gd name="T9" fmla="*/ 0 w 56"/>
                <a:gd name="T10" fmla="*/ 0 h 672"/>
                <a:gd name="T11" fmla="*/ 56 w 56"/>
                <a:gd name="T12" fmla="*/ 672 h 6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6" h="672">
                  <a:moveTo>
                    <a:pt x="48" y="0"/>
                  </a:moveTo>
                  <a:cubicBezTo>
                    <a:pt x="52" y="136"/>
                    <a:pt x="56" y="272"/>
                    <a:pt x="48" y="384"/>
                  </a:cubicBezTo>
                  <a:cubicBezTo>
                    <a:pt x="40" y="496"/>
                    <a:pt x="20" y="584"/>
                    <a:pt x="0" y="672"/>
                  </a:cubicBezTo>
                </a:path>
              </a:pathLst>
            </a:custGeom>
            <a:solidFill>
              <a:srgbClr val="DBE5E5">
                <a:alpha val="25882"/>
              </a:srgbClr>
            </a:solidFill>
            <a:ln w="38100" cap="rnd">
              <a:solidFill>
                <a:schemeClr val="folHlink"/>
              </a:solidFill>
              <a:prstDash val="sysDot"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791" name="Freeform 69"/>
            <p:cNvSpPr>
              <a:spLocks/>
            </p:cNvSpPr>
            <p:nvPr/>
          </p:nvSpPr>
          <p:spPr bwMode="auto">
            <a:xfrm>
              <a:off x="1840" y="3264"/>
              <a:ext cx="3776" cy="432"/>
            </a:xfrm>
            <a:custGeom>
              <a:avLst/>
              <a:gdLst>
                <a:gd name="T0" fmla="*/ 80 w 3776"/>
                <a:gd name="T1" fmla="*/ 432 h 432"/>
                <a:gd name="T2" fmla="*/ 128 w 3776"/>
                <a:gd name="T3" fmla="*/ 384 h 432"/>
                <a:gd name="T4" fmla="*/ 848 w 3776"/>
                <a:gd name="T5" fmla="*/ 288 h 432"/>
                <a:gd name="T6" fmla="*/ 1376 w 3776"/>
                <a:gd name="T7" fmla="*/ 240 h 432"/>
                <a:gd name="T8" fmla="*/ 1760 w 3776"/>
                <a:gd name="T9" fmla="*/ 288 h 432"/>
                <a:gd name="T10" fmla="*/ 2240 w 3776"/>
                <a:gd name="T11" fmla="*/ 240 h 432"/>
                <a:gd name="T12" fmla="*/ 2576 w 3776"/>
                <a:gd name="T13" fmla="*/ 288 h 432"/>
                <a:gd name="T14" fmla="*/ 3104 w 3776"/>
                <a:gd name="T15" fmla="*/ 144 h 432"/>
                <a:gd name="T16" fmla="*/ 3488 w 3776"/>
                <a:gd name="T17" fmla="*/ 96 h 432"/>
                <a:gd name="T18" fmla="*/ 3728 w 3776"/>
                <a:gd name="T19" fmla="*/ 48 h 432"/>
                <a:gd name="T20" fmla="*/ 3776 w 3776"/>
                <a:gd name="T21" fmla="*/ 0 h 43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776"/>
                <a:gd name="T34" fmla="*/ 0 h 432"/>
                <a:gd name="T35" fmla="*/ 3776 w 3776"/>
                <a:gd name="T36" fmla="*/ 432 h 43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776" h="432">
                  <a:moveTo>
                    <a:pt x="80" y="432"/>
                  </a:moveTo>
                  <a:cubicBezTo>
                    <a:pt x="40" y="420"/>
                    <a:pt x="0" y="408"/>
                    <a:pt x="128" y="384"/>
                  </a:cubicBezTo>
                  <a:cubicBezTo>
                    <a:pt x="256" y="360"/>
                    <a:pt x="640" y="312"/>
                    <a:pt x="848" y="288"/>
                  </a:cubicBezTo>
                  <a:cubicBezTo>
                    <a:pt x="1056" y="264"/>
                    <a:pt x="1224" y="240"/>
                    <a:pt x="1376" y="240"/>
                  </a:cubicBezTo>
                  <a:cubicBezTo>
                    <a:pt x="1528" y="240"/>
                    <a:pt x="1616" y="288"/>
                    <a:pt x="1760" y="288"/>
                  </a:cubicBezTo>
                  <a:cubicBezTo>
                    <a:pt x="1904" y="288"/>
                    <a:pt x="2104" y="240"/>
                    <a:pt x="2240" y="240"/>
                  </a:cubicBezTo>
                  <a:cubicBezTo>
                    <a:pt x="2376" y="240"/>
                    <a:pt x="2432" y="304"/>
                    <a:pt x="2576" y="288"/>
                  </a:cubicBezTo>
                  <a:cubicBezTo>
                    <a:pt x="2720" y="272"/>
                    <a:pt x="2952" y="176"/>
                    <a:pt x="3104" y="144"/>
                  </a:cubicBezTo>
                  <a:cubicBezTo>
                    <a:pt x="3256" y="112"/>
                    <a:pt x="3384" y="112"/>
                    <a:pt x="3488" y="96"/>
                  </a:cubicBezTo>
                  <a:cubicBezTo>
                    <a:pt x="3592" y="80"/>
                    <a:pt x="3680" y="64"/>
                    <a:pt x="3728" y="48"/>
                  </a:cubicBezTo>
                  <a:cubicBezTo>
                    <a:pt x="3776" y="32"/>
                    <a:pt x="3776" y="16"/>
                    <a:pt x="3776" y="0"/>
                  </a:cubicBezTo>
                </a:path>
              </a:pathLst>
            </a:custGeom>
            <a:solidFill>
              <a:srgbClr val="DBE5E5">
                <a:alpha val="25882"/>
              </a:srgbClr>
            </a:solidFill>
            <a:ln w="38100" cap="rnd">
              <a:solidFill>
                <a:schemeClr val="folHlink"/>
              </a:solidFill>
              <a:prstDash val="sysDot"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519969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7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97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13977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97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7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397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7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397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7775" grpId="0"/>
      <p:bldP spid="1397775" grpId="1"/>
      <p:bldP spid="1397776" grpId="0"/>
      <p:bldP spid="1397777" grpId="0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3120232" y="2879011"/>
            <a:ext cx="5827827" cy="32202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Cambria" panose="02040503050406030204" pitchFamily="18" charset="0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" y="422959"/>
            <a:ext cx="9144001" cy="694207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pc="-7" dirty="0" smtClean="0">
                <a:latin typeface="Cambria" panose="02040503050406030204" pitchFamily="18" charset="0"/>
                <a:cs typeface="Calibri"/>
              </a:rPr>
              <a:t>Why Replace </a:t>
            </a:r>
            <a:r>
              <a:rPr lang="en-US" spc="-13" dirty="0" smtClean="0">
                <a:latin typeface="Cambria" panose="02040503050406030204" pitchFamily="18" charset="0"/>
                <a:cs typeface="Calibri"/>
              </a:rPr>
              <a:t>NAVD88?</a:t>
            </a:r>
            <a:endParaRPr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72536" y="1178545"/>
            <a:ext cx="8895264" cy="1700464"/>
          </a:xfrm>
          <a:prstGeom prst="rect">
            <a:avLst/>
          </a:prstGeom>
        </p:spPr>
        <p:txBody>
          <a:bodyPr vert="horz" wrap="square" lIns="0" tIns="73659" rIns="0" bIns="0" rtlCol="0">
            <a:spAutoFit/>
          </a:bodyPr>
          <a:lstStyle/>
          <a:p>
            <a:pPr marL="182880" indent="-274320">
              <a:spcBef>
                <a:spcPts val="579"/>
              </a:spcBef>
              <a:buFont typeface="Arial"/>
              <a:buChar char="•"/>
              <a:tabLst>
                <a:tab pos="473275" algn="l"/>
                <a:tab pos="474121" algn="l"/>
              </a:tabLst>
            </a:pPr>
            <a:r>
              <a:rPr lang="en-US" sz="3300" spc="-7" dirty="0">
                <a:latin typeface="Cambria" panose="02040503050406030204" pitchFamily="18" charset="0"/>
                <a:cs typeface="Calibri"/>
              </a:rPr>
              <a:t>t</a:t>
            </a:r>
            <a:r>
              <a:rPr sz="3300" spc="-7" dirty="0">
                <a:latin typeface="Cambria" panose="02040503050406030204" pitchFamily="18" charset="0"/>
                <a:cs typeface="Calibri"/>
              </a:rPr>
              <a:t>ilt</a:t>
            </a:r>
            <a:r>
              <a:rPr lang="en-US" sz="3300" spc="-7" dirty="0">
                <a:latin typeface="Cambria" panose="02040503050406030204" pitchFamily="18" charset="0"/>
                <a:cs typeface="Calibri"/>
              </a:rPr>
              <a:t>/</a:t>
            </a:r>
            <a:r>
              <a:rPr sz="3300" spc="-7" dirty="0">
                <a:latin typeface="Cambria" panose="02040503050406030204" pitchFamily="18" charset="0"/>
                <a:cs typeface="Calibri"/>
              </a:rPr>
              <a:t>bias in </a:t>
            </a:r>
            <a:r>
              <a:rPr sz="3300" spc="-47" dirty="0">
                <a:latin typeface="Cambria" panose="02040503050406030204" pitchFamily="18" charset="0"/>
                <a:cs typeface="Calibri"/>
              </a:rPr>
              <a:t>zero </a:t>
            </a:r>
            <a:r>
              <a:rPr sz="3300" spc="-33" dirty="0">
                <a:latin typeface="Cambria" panose="02040503050406030204" pitchFamily="18" charset="0"/>
                <a:cs typeface="Calibri"/>
              </a:rPr>
              <a:t>reference</a:t>
            </a:r>
            <a:r>
              <a:rPr sz="3300" spc="33" dirty="0">
                <a:latin typeface="Cambria" panose="02040503050406030204" pitchFamily="18" charset="0"/>
                <a:cs typeface="Calibri"/>
              </a:rPr>
              <a:t> </a:t>
            </a:r>
            <a:r>
              <a:rPr sz="3300" spc="-13" dirty="0">
                <a:latin typeface="Cambria" panose="02040503050406030204" pitchFamily="18" charset="0"/>
                <a:cs typeface="Calibri"/>
              </a:rPr>
              <a:t>surface</a:t>
            </a:r>
            <a:endParaRPr sz="3300" dirty="0">
              <a:latin typeface="Cambria" panose="02040503050406030204" pitchFamily="18" charset="0"/>
              <a:cs typeface="Calibri"/>
            </a:endParaRPr>
          </a:p>
          <a:p>
            <a:pPr marL="182880" indent="-274320">
              <a:spcBef>
                <a:spcPts val="447"/>
              </a:spcBef>
              <a:buFont typeface="Arial"/>
              <a:buChar char="•"/>
              <a:tabLst>
                <a:tab pos="473275" algn="l"/>
                <a:tab pos="474121" algn="l"/>
              </a:tabLst>
            </a:pPr>
            <a:r>
              <a:rPr sz="3300" spc="-7" dirty="0">
                <a:latin typeface="Cambria" panose="02040503050406030204" pitchFamily="18" charset="0"/>
                <a:cs typeface="Calibri"/>
              </a:rPr>
              <a:t>subsidence, uplift, </a:t>
            </a:r>
            <a:r>
              <a:rPr sz="3300" spc="-33" dirty="0">
                <a:latin typeface="Cambria" panose="02040503050406030204" pitchFamily="18" charset="0"/>
                <a:cs typeface="Calibri"/>
              </a:rPr>
              <a:t>freeze</a:t>
            </a:r>
            <a:r>
              <a:rPr sz="3300" dirty="0">
                <a:latin typeface="Cambria" panose="02040503050406030204" pitchFamily="18" charset="0"/>
                <a:cs typeface="Calibri"/>
              </a:rPr>
              <a:t>/</a:t>
            </a:r>
            <a:r>
              <a:rPr sz="3300" spc="-13" dirty="0">
                <a:latin typeface="Cambria" panose="02040503050406030204" pitchFamily="18" charset="0"/>
                <a:cs typeface="Calibri"/>
              </a:rPr>
              <a:t>thaw </a:t>
            </a:r>
            <a:r>
              <a:rPr sz="3300" spc="-7" dirty="0">
                <a:latin typeface="Cambria" panose="02040503050406030204" pitchFamily="18" charset="0"/>
                <a:cs typeface="Calibri"/>
              </a:rPr>
              <a:t>of</a:t>
            </a:r>
            <a:r>
              <a:rPr sz="3300" dirty="0">
                <a:latin typeface="Cambria" panose="02040503050406030204" pitchFamily="18" charset="0"/>
                <a:cs typeface="Calibri"/>
              </a:rPr>
              <a:t> </a:t>
            </a:r>
            <a:r>
              <a:rPr sz="3300" spc="-7" dirty="0">
                <a:latin typeface="Cambria" panose="02040503050406030204" pitchFamily="18" charset="0"/>
                <a:cs typeface="Calibri"/>
              </a:rPr>
              <a:t>BMs</a:t>
            </a:r>
            <a:endParaRPr sz="3300" dirty="0">
              <a:latin typeface="Cambria" panose="02040503050406030204" pitchFamily="18" charset="0"/>
              <a:cs typeface="Calibri"/>
            </a:endParaRPr>
          </a:p>
          <a:p>
            <a:pPr marL="182880" indent="-274320">
              <a:spcBef>
                <a:spcPts val="447"/>
              </a:spcBef>
              <a:buFont typeface="Arial"/>
              <a:buChar char="•"/>
              <a:tabLst>
                <a:tab pos="473275" algn="l"/>
                <a:tab pos="474121" algn="l"/>
              </a:tabLst>
            </a:pPr>
            <a:r>
              <a:rPr sz="3300" spc="-13" dirty="0">
                <a:latin typeface="Cambria" panose="02040503050406030204" pitchFamily="18" charset="0"/>
                <a:cs typeface="Calibri"/>
              </a:rPr>
              <a:t>limited </a:t>
            </a:r>
            <a:r>
              <a:rPr sz="3300" spc="-7" dirty="0">
                <a:latin typeface="Cambria" panose="02040503050406030204" pitchFamily="18" charset="0"/>
                <a:cs typeface="Calibri"/>
              </a:rPr>
              <a:t>access</a:t>
            </a:r>
            <a:r>
              <a:rPr lang="en-US" sz="3300" dirty="0">
                <a:latin typeface="Cambria" panose="02040503050406030204" pitchFamily="18" charset="0"/>
                <a:cs typeface="Calibri"/>
              </a:rPr>
              <a:t>, </a:t>
            </a:r>
            <a:r>
              <a:rPr sz="3300" spc="-20" dirty="0">
                <a:latin typeface="Cambria" panose="02040503050406030204" pitchFamily="18" charset="0"/>
                <a:cs typeface="Calibri"/>
              </a:rPr>
              <a:t>availability</a:t>
            </a:r>
            <a:r>
              <a:rPr lang="en-US" sz="3300" spc="-20" dirty="0">
                <a:latin typeface="Cambria" panose="02040503050406030204" pitchFamily="18" charset="0"/>
                <a:cs typeface="Calibri"/>
              </a:rPr>
              <a:t> of undisturbed marks</a:t>
            </a:r>
            <a:endParaRPr sz="33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352801" y="6119130"/>
            <a:ext cx="5595257" cy="324875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000" b="1" spc="-20" dirty="0">
                <a:latin typeface="Cambria" panose="02040503050406030204" pitchFamily="18" charset="0"/>
                <a:cs typeface="Calibri"/>
              </a:rPr>
              <a:t>Approximate </a:t>
            </a:r>
            <a:r>
              <a:rPr sz="2000" b="1" spc="-13" dirty="0">
                <a:latin typeface="Cambria" panose="02040503050406030204" pitchFamily="18" charset="0"/>
                <a:cs typeface="Calibri"/>
              </a:rPr>
              <a:t>Error </a:t>
            </a:r>
            <a:r>
              <a:rPr sz="2000" b="1" spc="-7" dirty="0">
                <a:latin typeface="Cambria" panose="02040503050406030204" pitchFamily="18" charset="0"/>
                <a:cs typeface="Calibri"/>
              </a:rPr>
              <a:t>in </a:t>
            </a:r>
            <a:r>
              <a:rPr sz="2000" b="1" spc="-33" dirty="0">
                <a:latin typeface="Cambria" panose="02040503050406030204" pitchFamily="18" charset="0"/>
                <a:cs typeface="Calibri"/>
              </a:rPr>
              <a:t>NAVD88 </a:t>
            </a:r>
            <a:r>
              <a:rPr lang="en-US" sz="2000" b="1" spc="-33" dirty="0">
                <a:latin typeface="Cambria" panose="02040503050406030204" pitchFamily="18" charset="0"/>
                <a:cs typeface="Calibri"/>
              </a:rPr>
              <a:t>"</a:t>
            </a:r>
            <a:r>
              <a:rPr lang="en-US" sz="2000" b="1" spc="-7" dirty="0">
                <a:latin typeface="Cambria" panose="02040503050406030204" pitchFamily="18" charset="0"/>
                <a:cs typeface="Calibri"/>
              </a:rPr>
              <a:t>zero </a:t>
            </a:r>
            <a:r>
              <a:rPr lang="en-US" sz="2000" b="1" spc="-13" dirty="0">
                <a:latin typeface="Cambria" panose="02040503050406030204" pitchFamily="18" charset="0"/>
                <a:cs typeface="Calibri"/>
              </a:rPr>
              <a:t>elevation”</a:t>
            </a:r>
            <a:endParaRPr sz="2000" dirty="0">
              <a:latin typeface="Cambria" panose="02040503050406030204" pitchFamily="18" charset="0"/>
              <a:cs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2425" y="2982507"/>
            <a:ext cx="2648062" cy="3067050"/>
          </a:xfrm>
          <a:prstGeom prst="rect">
            <a:avLst/>
          </a:prstGeom>
        </p:spPr>
      </p:pic>
      <p:sp>
        <p:nvSpPr>
          <p:cNvPr id="9" name="object 3"/>
          <p:cNvSpPr/>
          <p:nvPr/>
        </p:nvSpPr>
        <p:spPr>
          <a:xfrm>
            <a:off x="172536" y="1322211"/>
            <a:ext cx="8775521" cy="54414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903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National Height Modernization Program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66701" y="1600202"/>
            <a:ext cx="8677274" cy="4895848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supports various Federal Programs</a:t>
            </a:r>
          </a:p>
          <a:p>
            <a:pPr lvl="1" eaLnBrk="1" hangingPunct="1"/>
            <a:r>
              <a:rPr lang="en-US" alt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FEMA Flood Hazard Mapping Program (FIRM, etc.)</a:t>
            </a:r>
          </a:p>
          <a:p>
            <a:pPr lvl="1" eaLnBrk="1" hangingPunct="1"/>
            <a:r>
              <a:rPr lang="en-US" alt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USACE: Levee &amp; Dam Safety Programs, etc.</a:t>
            </a:r>
          </a:p>
          <a:p>
            <a:pPr lvl="1" eaLnBrk="1" hangingPunct="1"/>
            <a:endParaRPr lang="en-US" altLang="en-US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eaLnBrk="1" hangingPunct="1"/>
            <a:r>
              <a:rPr lang="en-US" alt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and countless non-Federal programs</a:t>
            </a:r>
          </a:p>
          <a:p>
            <a:pPr eaLnBrk="1" hangingPunct="1"/>
            <a:endParaRPr lang="en-US" alt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eaLnBrk="1" hangingPunct="1"/>
            <a:r>
              <a:rPr lang="en-US" alt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technically still an active program but there have not been any grants in a few years</a:t>
            </a:r>
          </a:p>
        </p:txBody>
      </p:sp>
    </p:spTree>
    <p:extLst>
      <p:ext uri="{BB962C8B-B14F-4D97-AF65-F5344CB8AC3E}">
        <p14:creationId xmlns:p14="http://schemas.microsoft.com/office/powerpoint/2010/main" val="135279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3120232" y="2879011"/>
            <a:ext cx="5827827" cy="32202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Cambria" panose="02040503050406030204" pitchFamily="18" charset="0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" y="422959"/>
            <a:ext cx="9144001" cy="694207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pc="-7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cs typeface="Calibri"/>
              </a:rPr>
              <a:t>Known </a:t>
            </a:r>
            <a:r>
              <a:rPr lang="en-US" spc="-13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cs typeface="Calibri"/>
              </a:rPr>
              <a:t>Issues with NAVD88</a:t>
            </a:r>
            <a:endParaRPr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72536" y="1178545"/>
            <a:ext cx="8895264" cy="1700464"/>
          </a:xfrm>
          <a:prstGeom prst="rect">
            <a:avLst/>
          </a:prstGeom>
        </p:spPr>
        <p:txBody>
          <a:bodyPr vert="horz" wrap="square" lIns="0" tIns="73659" rIns="0" bIns="0" rtlCol="0">
            <a:spAutoFit/>
          </a:bodyPr>
          <a:lstStyle/>
          <a:p>
            <a:pPr marL="182880" indent="-274320">
              <a:spcBef>
                <a:spcPts val="579"/>
              </a:spcBef>
              <a:buFont typeface="Arial"/>
              <a:buChar char="•"/>
              <a:tabLst>
                <a:tab pos="473275" algn="l"/>
                <a:tab pos="474121" algn="l"/>
              </a:tabLst>
            </a:pPr>
            <a:r>
              <a:rPr lang="en-US" sz="3300" spc="-7" dirty="0">
                <a:latin typeface="Cambria" panose="02040503050406030204" pitchFamily="18" charset="0"/>
                <a:cs typeface="Calibri"/>
              </a:rPr>
              <a:t>t</a:t>
            </a:r>
            <a:r>
              <a:rPr sz="3300" spc="-7" dirty="0">
                <a:latin typeface="Cambria" panose="02040503050406030204" pitchFamily="18" charset="0"/>
                <a:cs typeface="Calibri"/>
              </a:rPr>
              <a:t>ilt</a:t>
            </a:r>
            <a:r>
              <a:rPr lang="en-US" sz="3300" spc="-7" dirty="0">
                <a:latin typeface="Cambria" panose="02040503050406030204" pitchFamily="18" charset="0"/>
                <a:cs typeface="Calibri"/>
              </a:rPr>
              <a:t>/</a:t>
            </a:r>
            <a:r>
              <a:rPr sz="3300" spc="-7" dirty="0">
                <a:latin typeface="Cambria" panose="02040503050406030204" pitchFamily="18" charset="0"/>
                <a:cs typeface="Calibri"/>
              </a:rPr>
              <a:t>bias in </a:t>
            </a:r>
            <a:r>
              <a:rPr sz="3300" spc="-47" dirty="0">
                <a:latin typeface="Cambria" panose="02040503050406030204" pitchFamily="18" charset="0"/>
                <a:cs typeface="Calibri"/>
              </a:rPr>
              <a:t>zero </a:t>
            </a:r>
            <a:r>
              <a:rPr sz="3300" spc="-33" dirty="0">
                <a:latin typeface="Cambria" panose="02040503050406030204" pitchFamily="18" charset="0"/>
                <a:cs typeface="Calibri"/>
              </a:rPr>
              <a:t>reference</a:t>
            </a:r>
            <a:r>
              <a:rPr sz="3300" spc="33" dirty="0">
                <a:latin typeface="Cambria" panose="02040503050406030204" pitchFamily="18" charset="0"/>
                <a:cs typeface="Calibri"/>
              </a:rPr>
              <a:t> </a:t>
            </a:r>
            <a:r>
              <a:rPr sz="3300" spc="-13" dirty="0">
                <a:latin typeface="Cambria" panose="02040503050406030204" pitchFamily="18" charset="0"/>
                <a:cs typeface="Calibri"/>
              </a:rPr>
              <a:t>surface</a:t>
            </a:r>
            <a:endParaRPr sz="3300" dirty="0">
              <a:latin typeface="Cambria" panose="02040503050406030204" pitchFamily="18" charset="0"/>
              <a:cs typeface="Calibri"/>
            </a:endParaRPr>
          </a:p>
          <a:p>
            <a:pPr marL="182880" indent="-274320">
              <a:spcBef>
                <a:spcPts val="447"/>
              </a:spcBef>
              <a:buFont typeface="Arial"/>
              <a:buChar char="•"/>
              <a:tabLst>
                <a:tab pos="473275" algn="l"/>
                <a:tab pos="474121" algn="l"/>
              </a:tabLst>
            </a:pPr>
            <a:r>
              <a:rPr sz="3300" spc="-7" dirty="0">
                <a:latin typeface="Cambria" panose="02040503050406030204" pitchFamily="18" charset="0"/>
                <a:cs typeface="Calibri"/>
              </a:rPr>
              <a:t>subsidence, uplift, </a:t>
            </a:r>
            <a:r>
              <a:rPr sz="3300" spc="-33" dirty="0">
                <a:latin typeface="Cambria" panose="02040503050406030204" pitchFamily="18" charset="0"/>
                <a:cs typeface="Calibri"/>
              </a:rPr>
              <a:t>freeze</a:t>
            </a:r>
            <a:r>
              <a:rPr sz="3300" dirty="0">
                <a:latin typeface="Cambria" panose="02040503050406030204" pitchFamily="18" charset="0"/>
                <a:cs typeface="Calibri"/>
              </a:rPr>
              <a:t>/</a:t>
            </a:r>
            <a:r>
              <a:rPr sz="3300" spc="-13" dirty="0">
                <a:latin typeface="Cambria" panose="02040503050406030204" pitchFamily="18" charset="0"/>
                <a:cs typeface="Calibri"/>
              </a:rPr>
              <a:t>thaw </a:t>
            </a:r>
            <a:r>
              <a:rPr sz="3300" spc="-7" dirty="0">
                <a:latin typeface="Cambria" panose="02040503050406030204" pitchFamily="18" charset="0"/>
                <a:cs typeface="Calibri"/>
              </a:rPr>
              <a:t>of</a:t>
            </a:r>
            <a:r>
              <a:rPr sz="3300" dirty="0">
                <a:latin typeface="Cambria" panose="02040503050406030204" pitchFamily="18" charset="0"/>
                <a:cs typeface="Calibri"/>
              </a:rPr>
              <a:t> </a:t>
            </a:r>
            <a:r>
              <a:rPr sz="3300" spc="-7" dirty="0">
                <a:latin typeface="Cambria" panose="02040503050406030204" pitchFamily="18" charset="0"/>
                <a:cs typeface="Calibri"/>
              </a:rPr>
              <a:t>BMs</a:t>
            </a:r>
            <a:endParaRPr sz="3300" dirty="0">
              <a:latin typeface="Cambria" panose="02040503050406030204" pitchFamily="18" charset="0"/>
              <a:cs typeface="Calibri"/>
            </a:endParaRPr>
          </a:p>
          <a:p>
            <a:pPr marL="182880" indent="-274320">
              <a:spcBef>
                <a:spcPts val="447"/>
              </a:spcBef>
              <a:buFont typeface="Arial"/>
              <a:buChar char="•"/>
              <a:tabLst>
                <a:tab pos="473275" algn="l"/>
                <a:tab pos="474121" algn="l"/>
              </a:tabLst>
            </a:pPr>
            <a:r>
              <a:rPr sz="3300" spc="-13" dirty="0">
                <a:latin typeface="Cambria" panose="02040503050406030204" pitchFamily="18" charset="0"/>
                <a:cs typeface="Calibri"/>
              </a:rPr>
              <a:t>limited </a:t>
            </a:r>
            <a:r>
              <a:rPr sz="3300" spc="-7" dirty="0">
                <a:latin typeface="Cambria" panose="02040503050406030204" pitchFamily="18" charset="0"/>
                <a:cs typeface="Calibri"/>
              </a:rPr>
              <a:t>access</a:t>
            </a:r>
            <a:r>
              <a:rPr lang="en-US" sz="3300" dirty="0">
                <a:latin typeface="Cambria" panose="02040503050406030204" pitchFamily="18" charset="0"/>
                <a:cs typeface="Calibri"/>
              </a:rPr>
              <a:t>, </a:t>
            </a:r>
            <a:r>
              <a:rPr sz="3300" spc="-20" dirty="0">
                <a:latin typeface="Cambria" panose="02040503050406030204" pitchFamily="18" charset="0"/>
                <a:cs typeface="Calibri"/>
              </a:rPr>
              <a:t>availability</a:t>
            </a:r>
            <a:r>
              <a:rPr lang="en-US" sz="3300" spc="-20" dirty="0">
                <a:latin typeface="Cambria" panose="02040503050406030204" pitchFamily="18" charset="0"/>
                <a:cs typeface="Calibri"/>
              </a:rPr>
              <a:t> of undisturbed marks</a:t>
            </a:r>
            <a:endParaRPr sz="33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352801" y="6119130"/>
            <a:ext cx="5595257" cy="324875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000" b="1" spc="-20" dirty="0">
                <a:latin typeface="Cambria" panose="02040503050406030204" pitchFamily="18" charset="0"/>
                <a:cs typeface="Calibri"/>
              </a:rPr>
              <a:t>Approximate </a:t>
            </a:r>
            <a:r>
              <a:rPr sz="2000" b="1" spc="-13" dirty="0">
                <a:latin typeface="Cambria" panose="02040503050406030204" pitchFamily="18" charset="0"/>
                <a:cs typeface="Calibri"/>
              </a:rPr>
              <a:t>Error </a:t>
            </a:r>
            <a:r>
              <a:rPr sz="2000" b="1" spc="-7" dirty="0">
                <a:latin typeface="Cambria" panose="02040503050406030204" pitchFamily="18" charset="0"/>
                <a:cs typeface="Calibri"/>
              </a:rPr>
              <a:t>in </a:t>
            </a:r>
            <a:r>
              <a:rPr sz="2000" b="1" spc="-33" dirty="0">
                <a:latin typeface="Cambria" panose="02040503050406030204" pitchFamily="18" charset="0"/>
                <a:cs typeface="Calibri"/>
              </a:rPr>
              <a:t>NAVD88 </a:t>
            </a:r>
            <a:r>
              <a:rPr lang="en-US" sz="2000" b="1" spc="-33" dirty="0">
                <a:latin typeface="Cambria" panose="02040503050406030204" pitchFamily="18" charset="0"/>
                <a:cs typeface="Calibri"/>
              </a:rPr>
              <a:t>"</a:t>
            </a:r>
            <a:r>
              <a:rPr lang="en-US" sz="2000" b="1" spc="-7" dirty="0">
                <a:latin typeface="Cambria" panose="02040503050406030204" pitchFamily="18" charset="0"/>
                <a:cs typeface="Calibri"/>
              </a:rPr>
              <a:t>zero </a:t>
            </a:r>
            <a:r>
              <a:rPr lang="en-US" sz="2000" b="1" spc="-13" dirty="0">
                <a:latin typeface="Cambria" panose="02040503050406030204" pitchFamily="18" charset="0"/>
                <a:cs typeface="Calibri"/>
              </a:rPr>
              <a:t>elevation”</a:t>
            </a:r>
            <a:endParaRPr sz="2000" dirty="0">
              <a:latin typeface="Cambria" panose="02040503050406030204" pitchFamily="18" charset="0"/>
              <a:cs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2425" y="2982507"/>
            <a:ext cx="2648062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72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/>
          <p:cNvSpPr txBox="1">
            <a:spLocks noGrp="1"/>
          </p:cNvSpPr>
          <p:nvPr>
            <p:ph type="title"/>
          </p:nvPr>
        </p:nvSpPr>
        <p:spPr>
          <a:xfrm>
            <a:off x="0" y="115096"/>
            <a:ext cx="9144000" cy="1028487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lang="en-US" sz="3500" spc="-10" dirty="0">
                <a:latin typeface="Gill Sans MT"/>
                <a:cs typeface="Gill Sans MT"/>
              </a:rPr>
              <a:t>P</a:t>
            </a:r>
            <a:r>
              <a:rPr sz="3500" spc="-10" dirty="0">
                <a:latin typeface="Gill Sans MT"/>
                <a:cs typeface="Gill Sans MT"/>
              </a:rPr>
              <a:t>assive </a:t>
            </a:r>
            <a:r>
              <a:rPr sz="3500" dirty="0">
                <a:latin typeface="Gill Sans MT"/>
                <a:cs typeface="Gill Sans MT"/>
              </a:rPr>
              <a:t>marks </a:t>
            </a:r>
            <a:r>
              <a:rPr sz="3500" spc="-40" dirty="0">
                <a:latin typeface="Gill Sans MT"/>
                <a:cs typeface="Gill Sans MT"/>
              </a:rPr>
              <a:t>may </a:t>
            </a:r>
            <a:r>
              <a:rPr sz="3500" spc="-5" dirty="0">
                <a:latin typeface="Gill Sans MT"/>
                <a:cs typeface="Gill Sans MT"/>
              </a:rPr>
              <a:t>lie </a:t>
            </a:r>
            <a:r>
              <a:rPr sz="3500" dirty="0">
                <a:latin typeface="Gill Sans MT"/>
                <a:cs typeface="Gill Sans MT"/>
              </a:rPr>
              <a:t>still</a:t>
            </a:r>
            <a:r>
              <a:rPr lang="en-US" sz="3500" dirty="0">
                <a:latin typeface="Gill Sans MT"/>
                <a:cs typeface="Gill Sans MT"/>
              </a:rPr>
              <a:t>… </a:t>
            </a:r>
            <a:r>
              <a:rPr sz="3500" dirty="0">
                <a:latin typeface="Gill Sans MT"/>
                <a:cs typeface="Gill Sans MT"/>
              </a:rPr>
              <a:t>but </a:t>
            </a:r>
            <a:r>
              <a:rPr sz="3500" spc="-15" dirty="0">
                <a:latin typeface="Gill Sans MT"/>
                <a:cs typeface="Gill Sans MT"/>
              </a:rPr>
              <a:t>they </a:t>
            </a:r>
            <a:r>
              <a:rPr sz="3500" dirty="0">
                <a:latin typeface="Gill Sans MT"/>
                <a:cs typeface="Gill Sans MT"/>
              </a:rPr>
              <a:t>still</a:t>
            </a:r>
            <a:r>
              <a:rPr lang="en-US" sz="3500" dirty="0">
                <a:latin typeface="Gill Sans MT"/>
                <a:cs typeface="Gill Sans MT"/>
              </a:rPr>
              <a:t> may</a:t>
            </a:r>
            <a:r>
              <a:rPr lang="en-US" sz="3500" spc="-295" dirty="0">
                <a:latin typeface="Gill Sans MT"/>
                <a:cs typeface="Gill Sans MT"/>
              </a:rPr>
              <a:t> </a:t>
            </a:r>
            <a:r>
              <a:rPr sz="3500" spc="-5" dirty="0">
                <a:latin typeface="Gill Sans MT"/>
                <a:cs typeface="Gill Sans MT"/>
              </a:rPr>
              <a:t>lie</a:t>
            </a:r>
            <a:r>
              <a:rPr lang="en-US" sz="3500" spc="-5" dirty="0" smtClean="0">
                <a:latin typeface="Gill Sans MT"/>
                <a:cs typeface="Gill Sans MT"/>
              </a:rPr>
              <a:t>!</a:t>
            </a:r>
            <a:r>
              <a:rPr lang="en-US" sz="3000" spc="-5" dirty="0">
                <a:latin typeface="Gill Sans MT"/>
                <a:cs typeface="Gill Sans MT"/>
              </a:rPr>
              <a:t/>
            </a:r>
            <a:br>
              <a:rPr lang="en-US" sz="3000" spc="-5" dirty="0">
                <a:latin typeface="Gill Sans MT"/>
                <a:cs typeface="Gill Sans MT"/>
              </a:rPr>
            </a:br>
            <a:r>
              <a:rPr sz="3000" i="1" dirty="0" smtClean="0">
                <a:latin typeface="Gill Sans MT"/>
                <a:cs typeface="Gill Sans MT"/>
              </a:rPr>
              <a:t>small </a:t>
            </a:r>
            <a:r>
              <a:rPr sz="3000" i="1" spc="-5" dirty="0">
                <a:latin typeface="Gill Sans MT"/>
                <a:cs typeface="Gill Sans MT"/>
              </a:rPr>
              <a:t>instability </a:t>
            </a:r>
            <a:r>
              <a:rPr sz="3000" i="1" dirty="0">
                <a:latin typeface="Gill Sans MT"/>
                <a:cs typeface="Gill Sans MT"/>
              </a:rPr>
              <a:t>x long </a:t>
            </a:r>
            <a:r>
              <a:rPr sz="3000" i="1" spc="-5" dirty="0">
                <a:latin typeface="Gill Sans MT"/>
                <a:cs typeface="Gill Sans MT"/>
              </a:rPr>
              <a:t>time </a:t>
            </a:r>
            <a:r>
              <a:rPr sz="3000" i="1" dirty="0">
                <a:latin typeface="Gill Sans MT"/>
                <a:cs typeface="Gill Sans MT"/>
              </a:rPr>
              <a:t>=</a:t>
            </a:r>
            <a:r>
              <a:rPr sz="3000" i="1" spc="-20" dirty="0">
                <a:latin typeface="Gill Sans MT"/>
                <a:cs typeface="Gill Sans MT"/>
              </a:rPr>
              <a:t> </a:t>
            </a:r>
            <a:r>
              <a:rPr lang="en-US" sz="3000" i="1" spc="-20" dirty="0">
                <a:latin typeface="Gill Sans MT"/>
                <a:cs typeface="Gill Sans MT"/>
              </a:rPr>
              <a:t>large </a:t>
            </a:r>
            <a:r>
              <a:rPr sz="3000" i="1" spc="-5" dirty="0">
                <a:latin typeface="Gill Sans MT"/>
                <a:cs typeface="Gill Sans MT"/>
              </a:rPr>
              <a:t>inaccuracy</a:t>
            </a:r>
            <a:endParaRPr sz="3000" i="1" dirty="0">
              <a:latin typeface="Gill Sans MT"/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322378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" y="332252"/>
            <a:ext cx="9144000" cy="848095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009201" marR="6773" indent="-993115">
              <a:spcBef>
                <a:spcPts val="133"/>
              </a:spcBef>
            </a:pPr>
            <a:r>
              <a:rPr lang="en-US" sz="5400" spc="-7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cs typeface="Calibri"/>
              </a:rPr>
              <a:t>Replacing NAVD88</a:t>
            </a:r>
            <a:endParaRPr sz="5400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6114" y="1243568"/>
            <a:ext cx="9027886" cy="4155839"/>
          </a:xfrm>
          <a:prstGeom prst="rect">
            <a:avLst/>
          </a:prstGeom>
        </p:spPr>
        <p:txBody>
          <a:bodyPr vert="horz" wrap="square" lIns="0" tIns="130387" rIns="0" bIns="0" rtlCol="0">
            <a:spAutoFit/>
          </a:bodyPr>
          <a:lstStyle/>
          <a:p>
            <a:pPr marL="474121" indent="-457189">
              <a:spcBef>
                <a:spcPts val="893"/>
              </a:spcBef>
              <a:buFont typeface="Arial"/>
              <a:buChar char="•"/>
              <a:tabLst>
                <a:tab pos="473275" algn="l"/>
                <a:tab pos="474121" algn="l"/>
              </a:tabLst>
            </a:pPr>
            <a:r>
              <a:rPr lang="en-US" sz="3200" spc="-7" dirty="0">
                <a:latin typeface="Cambria" panose="02040503050406030204" pitchFamily="18" charset="0"/>
                <a:cs typeface="Calibri"/>
              </a:rPr>
              <a:t>primary </a:t>
            </a:r>
            <a:r>
              <a:rPr sz="3200" spc="-7" dirty="0">
                <a:latin typeface="Cambria" panose="02040503050406030204" pitchFamily="18" charset="0"/>
                <a:cs typeface="Calibri"/>
              </a:rPr>
              <a:t>access via GNSS </a:t>
            </a:r>
            <a:r>
              <a:rPr lang="en-US" sz="3200" dirty="0">
                <a:latin typeface="Cambria" panose="02040503050406030204" pitchFamily="18" charset="0"/>
                <a:cs typeface="Calibri"/>
              </a:rPr>
              <a:t>and </a:t>
            </a:r>
            <a:r>
              <a:rPr sz="3200" spc="-13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geoid</a:t>
            </a:r>
            <a:r>
              <a:rPr lang="en-US" sz="3200" spc="-13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 (OPUS, etc.)</a:t>
            </a:r>
          </a:p>
          <a:p>
            <a:pPr marL="474121" indent="-457189">
              <a:spcBef>
                <a:spcPts val="893"/>
              </a:spcBef>
              <a:buFont typeface="Arial"/>
              <a:buChar char="•"/>
              <a:tabLst>
                <a:tab pos="473275" algn="l"/>
                <a:tab pos="474121" algn="l"/>
              </a:tabLst>
            </a:pPr>
            <a:r>
              <a:rPr lang="en-US" sz="3200" spc="-27" dirty="0">
                <a:latin typeface="Cambria" panose="02040503050406030204" pitchFamily="18" charset="0"/>
                <a:cs typeface="Calibri"/>
              </a:rPr>
              <a:t>accurate </a:t>
            </a:r>
            <a:r>
              <a:rPr lang="en-US" sz="3200" spc="-20" dirty="0">
                <a:latin typeface="Cambria" panose="02040503050406030204" pitchFamily="18" charset="0"/>
                <a:cs typeface="Calibri"/>
              </a:rPr>
              <a:t>continental </a:t>
            </a:r>
            <a:r>
              <a:rPr lang="en-US" sz="3200" b="1" spc="-20" dirty="0">
                <a:latin typeface="Cambria" panose="02040503050406030204" pitchFamily="18" charset="0"/>
                <a:cs typeface="Calibri"/>
              </a:rPr>
              <a:t>gravimetric</a:t>
            </a:r>
            <a:r>
              <a:rPr lang="en-US" sz="3200" spc="-20" dirty="0">
                <a:latin typeface="Cambria" panose="02040503050406030204" pitchFamily="18" charset="0"/>
                <a:cs typeface="Calibri"/>
              </a:rPr>
              <a:t> </a:t>
            </a:r>
            <a:r>
              <a:rPr lang="en-US" sz="3200" spc="-13" dirty="0">
                <a:latin typeface="Cambria" panose="02040503050406030204" pitchFamily="18" charset="0"/>
                <a:cs typeface="Calibri"/>
              </a:rPr>
              <a:t>geoid </a:t>
            </a:r>
            <a:r>
              <a:rPr lang="en-US" sz="3200" spc="-7" dirty="0">
                <a:latin typeface="Cambria" panose="02040503050406030204" pitchFamily="18" charset="0"/>
                <a:cs typeface="Calibri"/>
              </a:rPr>
              <a:t>(1-2 cm</a:t>
            </a:r>
            <a:r>
              <a:rPr lang="en-US" sz="3200" spc="-13" dirty="0">
                <a:latin typeface="Cambria" panose="02040503050406030204" pitchFamily="18" charset="0"/>
                <a:cs typeface="Calibri"/>
              </a:rPr>
              <a:t>)</a:t>
            </a:r>
            <a:endParaRPr sz="3200" dirty="0">
              <a:latin typeface="Cambria" panose="02040503050406030204" pitchFamily="18" charset="0"/>
              <a:cs typeface="Calibri"/>
            </a:endParaRPr>
          </a:p>
          <a:p>
            <a:pPr marL="474121" indent="-457189">
              <a:spcBef>
                <a:spcPts val="900"/>
              </a:spcBef>
              <a:buFont typeface="Arial"/>
              <a:buChar char="•"/>
              <a:tabLst>
                <a:tab pos="473275" algn="l"/>
                <a:tab pos="474121" algn="l"/>
              </a:tabLst>
            </a:pPr>
            <a:r>
              <a:rPr lang="en-US" sz="3200" spc="-7" dirty="0">
                <a:latin typeface="Cambria" panose="02040503050406030204" pitchFamily="18" charset="0"/>
                <a:cs typeface="Calibri"/>
              </a:rPr>
              <a:t>a</a:t>
            </a:r>
            <a:r>
              <a:rPr sz="3200" spc="-7" dirty="0">
                <a:latin typeface="Cambria" panose="02040503050406030204" pitchFamily="18" charset="0"/>
                <a:cs typeface="Calibri"/>
              </a:rPr>
              <a:t>ligned</a:t>
            </a:r>
            <a:r>
              <a:rPr lang="en-US" sz="3200" spc="-7" dirty="0">
                <a:latin typeface="Cambria" panose="02040503050406030204" pitchFamily="18" charset="0"/>
                <a:cs typeface="Calibri"/>
              </a:rPr>
              <a:t> with:</a:t>
            </a:r>
          </a:p>
          <a:p>
            <a:pPr marL="988482" lvl="1" indent="-514350">
              <a:spcBef>
                <a:spcPts val="900"/>
              </a:spcBef>
              <a:buSzPct val="66000"/>
              <a:buFont typeface="+mj-lt"/>
              <a:buAutoNum type="arabicParenR"/>
              <a:tabLst>
                <a:tab pos="473275" algn="l"/>
                <a:tab pos="474121" algn="l"/>
              </a:tabLst>
            </a:pPr>
            <a:r>
              <a:rPr lang="en-US" sz="3200" dirty="0">
                <a:latin typeface="Cambria" panose="02040503050406030204" pitchFamily="18" charset="0"/>
                <a:cs typeface="Calibri"/>
              </a:rPr>
              <a:t>NATRF</a:t>
            </a:r>
            <a:r>
              <a:rPr sz="3200" dirty="0">
                <a:latin typeface="Cambria" panose="02040503050406030204" pitchFamily="18" charset="0"/>
                <a:cs typeface="Calibri"/>
              </a:rPr>
              <a:t>2022</a:t>
            </a:r>
            <a:r>
              <a:rPr lang="en-US" sz="3200" dirty="0">
                <a:latin typeface="Cambria" panose="02040503050406030204" pitchFamily="18" charset="0"/>
                <a:cs typeface="Calibri"/>
              </a:rPr>
              <a:t> (or CATRF, PATRF, MATRF)</a:t>
            </a:r>
            <a:endParaRPr lang="en-US" sz="3200" spc="-20" dirty="0">
              <a:latin typeface="Cambria" panose="02040503050406030204" pitchFamily="18" charset="0"/>
              <a:cs typeface="Calibri"/>
            </a:endParaRPr>
          </a:p>
          <a:p>
            <a:pPr marL="988482" lvl="1" indent="-514350">
              <a:spcBef>
                <a:spcPts val="900"/>
              </a:spcBef>
              <a:buSzPct val="66000"/>
              <a:buFont typeface="+mj-lt"/>
              <a:buAutoNum type="arabicParenR"/>
              <a:tabLst>
                <a:tab pos="473275" algn="l"/>
                <a:tab pos="474121" algn="l"/>
              </a:tabLst>
            </a:pPr>
            <a:r>
              <a:rPr lang="en-US" sz="3200" u="sng" spc="-20" dirty="0">
                <a:latin typeface="Cambria" panose="02040503050406030204" pitchFamily="18" charset="0"/>
                <a:cs typeface="Calibri"/>
              </a:rPr>
              <a:t>global</a:t>
            </a:r>
            <a:r>
              <a:rPr lang="en-US" sz="3200" spc="-20" dirty="0">
                <a:latin typeface="Cambria" panose="02040503050406030204" pitchFamily="18" charset="0"/>
                <a:cs typeface="Calibri"/>
              </a:rPr>
              <a:t> mean sea level (GMSL)</a:t>
            </a:r>
            <a:endParaRPr sz="3200" dirty="0">
              <a:latin typeface="Cambria" panose="02040503050406030204" pitchFamily="18" charset="0"/>
              <a:cs typeface="Calibri"/>
            </a:endParaRPr>
          </a:p>
          <a:p>
            <a:pPr marL="474121" indent="-457189">
              <a:spcBef>
                <a:spcPts val="893"/>
              </a:spcBef>
              <a:buFont typeface="Arial"/>
              <a:buChar char="•"/>
              <a:tabLst>
                <a:tab pos="473275" algn="l"/>
                <a:tab pos="474121" algn="l"/>
              </a:tabLst>
            </a:pPr>
            <a:r>
              <a:rPr sz="3200" spc="-7" dirty="0">
                <a:latin typeface="Cambria" panose="02040503050406030204" pitchFamily="18" charset="0"/>
                <a:cs typeface="Calibri"/>
              </a:rPr>
              <a:t>monitor </a:t>
            </a:r>
            <a:r>
              <a:rPr sz="3200" spc="-13" dirty="0">
                <a:latin typeface="Cambria" panose="02040503050406030204" pitchFamily="18" charset="0"/>
                <a:cs typeface="Calibri"/>
              </a:rPr>
              <a:t>time-varying </a:t>
            </a:r>
            <a:r>
              <a:rPr sz="3200" spc="-20" dirty="0">
                <a:latin typeface="Cambria" panose="02040503050406030204" pitchFamily="18" charset="0"/>
                <a:cs typeface="Calibri"/>
              </a:rPr>
              <a:t>nature </a:t>
            </a:r>
            <a:r>
              <a:rPr sz="3200" spc="-7" dirty="0">
                <a:latin typeface="Cambria" panose="02040503050406030204" pitchFamily="18" charset="0"/>
                <a:cs typeface="Calibri"/>
              </a:rPr>
              <a:t>of</a:t>
            </a:r>
            <a:r>
              <a:rPr sz="3200" dirty="0">
                <a:latin typeface="Cambria" panose="02040503050406030204" pitchFamily="18" charset="0"/>
                <a:cs typeface="Calibri"/>
              </a:rPr>
              <a:t> </a:t>
            </a:r>
            <a:r>
              <a:rPr sz="3200" spc="-27" dirty="0">
                <a:latin typeface="Cambria" panose="02040503050406030204" pitchFamily="18" charset="0"/>
                <a:cs typeface="Calibri"/>
              </a:rPr>
              <a:t>gravity</a:t>
            </a:r>
            <a:r>
              <a:rPr lang="en-US" sz="3200" spc="-27" dirty="0">
                <a:latin typeface="Cambria" panose="02040503050406030204" pitchFamily="18" charset="0"/>
                <a:cs typeface="Calibri"/>
              </a:rPr>
              <a:t> (NGS Geoid Monitoring Service </a:t>
            </a:r>
            <a:r>
              <a:rPr lang="en-US" sz="3200" b="1" spc="-27" dirty="0" err="1">
                <a:latin typeface="Cambria" panose="02040503050406030204" pitchFamily="18" charset="0"/>
                <a:cs typeface="Calibri"/>
              </a:rPr>
              <a:t>GeMS</a:t>
            </a:r>
            <a:r>
              <a:rPr lang="en-US" sz="3200" spc="-27" dirty="0" smtClean="0">
                <a:latin typeface="Cambria" panose="02040503050406030204" pitchFamily="18" charset="0"/>
                <a:cs typeface="Calibri"/>
              </a:rPr>
              <a:t>)</a:t>
            </a:r>
            <a:endParaRPr sz="2800" dirty="0">
              <a:latin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286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09085" y="1606705"/>
            <a:ext cx="8739769" cy="4079720"/>
          </a:xfrm>
          <a:prstGeom prst="rect">
            <a:avLst/>
          </a:prstGeom>
        </p:spPr>
        <p:txBody>
          <a:bodyPr vert="horz" wrap="square" lIns="0" tIns="97790" rIns="0" bIns="0" rtlCol="0">
            <a:noAutofit/>
          </a:bodyPr>
          <a:lstStyle/>
          <a:p>
            <a:pPr lvl="1" indent="-228600">
              <a:spcBef>
                <a:spcPts val="670"/>
              </a:spcBef>
              <a:buFont typeface="Arial" panose="020B0604020202020204" pitchFamily="34" charset="0"/>
              <a:buChar char="•"/>
            </a:pPr>
            <a:r>
              <a:rPr lang="en-US" sz="3000" b="1" spc="-5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Gravimetric</a:t>
            </a:r>
          </a:p>
          <a:p>
            <a:pPr lvl="1" indent="-228600">
              <a:spcBef>
                <a:spcPts val="545"/>
              </a:spcBef>
              <a:buFont typeface="Arial" panose="020B0604020202020204" pitchFamily="34" charset="0"/>
              <a:buChar char="•"/>
            </a:pPr>
            <a:endParaRPr lang="en-US" sz="3000" b="1" spc="-5" dirty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cs typeface="Calibri"/>
            </a:endParaRPr>
          </a:p>
          <a:p>
            <a:pPr lvl="1" indent="-228600">
              <a:spcBef>
                <a:spcPts val="545"/>
              </a:spcBef>
              <a:buFont typeface="Arial" panose="020B0604020202020204" pitchFamily="34" charset="0"/>
              <a:buChar char="•"/>
            </a:pPr>
            <a:endParaRPr lang="en-US" sz="3000" b="1" spc="-5" dirty="0" smtClean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cs typeface="Calibri"/>
            </a:endParaRPr>
          </a:p>
          <a:p>
            <a:pPr lvl="1" indent="-228600">
              <a:spcBef>
                <a:spcPts val="545"/>
              </a:spcBef>
              <a:buFont typeface="Arial" panose="020B0604020202020204" pitchFamily="34" charset="0"/>
              <a:buChar char="•"/>
            </a:pPr>
            <a:endParaRPr lang="en-US" sz="3000" spc="-5" dirty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cs typeface="Calibri"/>
            </a:endParaRPr>
          </a:p>
          <a:p>
            <a:pPr lvl="1" indent="-228600">
              <a:spcBef>
                <a:spcPts val="670"/>
              </a:spcBef>
              <a:buFont typeface="Arial" panose="020B0604020202020204" pitchFamily="34" charset="0"/>
              <a:buChar char="•"/>
            </a:pPr>
            <a:r>
              <a:rPr lang="en-US" sz="3000" b="1" spc="-5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H</a:t>
            </a:r>
            <a:r>
              <a:rPr lang="en-US" sz="3000" b="1" spc="-5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ybrid</a:t>
            </a:r>
            <a:r>
              <a:rPr lang="en-US" sz="3000" spc="-5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 </a:t>
            </a:r>
            <a:endParaRPr lang="en-US" sz="3000" spc="-5" dirty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4" name="object 2"/>
          <p:cNvSpPr txBox="1">
            <a:spLocks/>
          </p:cNvSpPr>
          <p:nvPr/>
        </p:nvSpPr>
        <p:spPr bwMode="auto">
          <a:xfrm>
            <a:off x="1" y="332250"/>
            <a:ext cx="9144000" cy="848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1009201" marR="6773" indent="-993115">
              <a:spcBef>
                <a:spcPts val="133"/>
              </a:spcBef>
            </a:pPr>
            <a:r>
              <a:rPr lang="en-US" sz="5400" spc="-7" dirty="0" smtClean="0">
                <a:latin typeface="Cambria" panose="02040503050406030204" pitchFamily="18" charset="0"/>
                <a:cs typeface="Calibri"/>
              </a:rPr>
              <a:t>Two flavors of geoid models…</a:t>
            </a:r>
            <a:endParaRPr lang="en-US" sz="5400" dirty="0">
              <a:latin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845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09085" y="1606705"/>
            <a:ext cx="8739769" cy="4079720"/>
          </a:xfrm>
          <a:prstGeom prst="rect">
            <a:avLst/>
          </a:prstGeom>
        </p:spPr>
        <p:txBody>
          <a:bodyPr vert="horz" wrap="square" lIns="0" tIns="97790" rIns="0" bIns="0" rtlCol="0">
            <a:noAutofit/>
          </a:bodyPr>
          <a:lstStyle/>
          <a:p>
            <a:pPr lvl="1" indent="-228600">
              <a:spcBef>
                <a:spcPts val="670"/>
              </a:spcBef>
              <a:buFont typeface="Arial" panose="020B0604020202020204" pitchFamily="34" charset="0"/>
              <a:buChar char="•"/>
            </a:pPr>
            <a:r>
              <a:rPr lang="en-US" sz="3000" b="1" spc="-5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Gravimetric</a:t>
            </a:r>
            <a:r>
              <a:rPr lang="en-US" sz="3000" spc="-5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 </a:t>
            </a:r>
            <a:r>
              <a:rPr lang="en-US" sz="3000" spc="-5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geoid is created from </a:t>
            </a:r>
            <a:r>
              <a:rPr lang="en-US" sz="3000" spc="-5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“scratch” </a:t>
            </a:r>
            <a:r>
              <a:rPr lang="en-US" sz="3000" spc="-5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with </a:t>
            </a:r>
            <a:r>
              <a:rPr lang="en-US" sz="3000" spc="-5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various types of gravity data</a:t>
            </a:r>
            <a:endParaRPr lang="en-US" sz="3000" spc="-5" dirty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cs typeface="Calibri"/>
            </a:endParaRPr>
          </a:p>
          <a:p>
            <a:pPr marL="465138" lvl="3" indent="-236538">
              <a:spcBef>
                <a:spcPts val="900"/>
              </a:spcBef>
              <a:buFont typeface="Cambria" panose="02040503050406030204" pitchFamily="18" charset="0"/>
              <a:buChar char="–"/>
            </a:pPr>
            <a:r>
              <a:rPr lang="en-US" sz="3000" spc="-5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USGG2003, USGG2009, USGG2012, xGEOID19</a:t>
            </a:r>
          </a:p>
          <a:p>
            <a:pPr lvl="1" indent="-228600">
              <a:spcBef>
                <a:spcPts val="670"/>
              </a:spcBef>
              <a:buFont typeface="Arial" panose="020B0604020202020204" pitchFamily="34" charset="0"/>
              <a:buChar char="•"/>
            </a:pPr>
            <a:endParaRPr lang="en-US" sz="3000" spc="-5" dirty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cs typeface="Calibri"/>
            </a:endParaRPr>
          </a:p>
          <a:p>
            <a:pPr lvl="1" indent="-228600">
              <a:spcBef>
                <a:spcPts val="67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3000" b="1" spc="-5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H</a:t>
            </a:r>
            <a:r>
              <a:rPr lang="en-US" sz="3000" b="1" spc="-5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ybrid</a:t>
            </a:r>
            <a:r>
              <a:rPr lang="en-US" sz="3000" spc="-5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 </a:t>
            </a:r>
            <a:r>
              <a:rPr lang="en-US" sz="3000" spc="-5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geoid is simply a gravimetric geoid </a:t>
            </a:r>
            <a:r>
              <a:rPr lang="en-US" sz="3000" u="sng" spc="-5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warped to fit some vertical datum</a:t>
            </a:r>
            <a:r>
              <a:rPr lang="en-US" sz="3000" spc="-5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… like </a:t>
            </a:r>
            <a:r>
              <a:rPr lang="en-US" sz="3000" spc="-5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NAVD88</a:t>
            </a:r>
            <a:endParaRPr lang="en-US" sz="3000" spc="-5" dirty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cs typeface="Calibri"/>
            </a:endParaRPr>
          </a:p>
          <a:p>
            <a:pPr marL="465138" lvl="3" indent="-236538">
              <a:spcBef>
                <a:spcPts val="900"/>
              </a:spcBef>
              <a:buFont typeface="Cambria" panose="02040503050406030204" pitchFamily="18" charset="0"/>
              <a:buChar char="–"/>
            </a:pPr>
            <a:r>
              <a:rPr lang="en-US" sz="3000" spc="-5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GEOID03, GEOID09, GEOID12B, GEOID18</a:t>
            </a:r>
          </a:p>
        </p:txBody>
      </p:sp>
      <p:sp>
        <p:nvSpPr>
          <p:cNvPr id="4" name="object 2"/>
          <p:cNvSpPr txBox="1">
            <a:spLocks/>
          </p:cNvSpPr>
          <p:nvPr/>
        </p:nvSpPr>
        <p:spPr bwMode="auto">
          <a:xfrm>
            <a:off x="1" y="332250"/>
            <a:ext cx="9144000" cy="848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1009201" marR="6773" indent="-993115">
              <a:spcBef>
                <a:spcPts val="133"/>
              </a:spcBef>
            </a:pPr>
            <a:r>
              <a:rPr lang="en-US" sz="5400" spc="-7" dirty="0">
                <a:latin typeface="Cambria" panose="02040503050406030204" pitchFamily="18" charset="0"/>
                <a:cs typeface="Calibri"/>
              </a:rPr>
              <a:t>Gravimetric </a:t>
            </a:r>
            <a:r>
              <a:rPr lang="en-US" sz="5400" spc="-7" dirty="0">
                <a:latin typeface="Cambria" panose="02040503050406030204" pitchFamily="18" charset="0"/>
                <a:cs typeface="Calibri"/>
                <a:sym typeface="Wingdings" panose="05000000000000000000" pitchFamily="2" charset="2"/>
              </a:rPr>
              <a:t> Hybrid</a:t>
            </a:r>
            <a:endParaRPr lang="en-US" sz="5400" dirty="0">
              <a:latin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477557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09085" y="1494739"/>
            <a:ext cx="8739769" cy="4079720"/>
          </a:xfrm>
          <a:prstGeom prst="rect">
            <a:avLst/>
          </a:prstGeom>
        </p:spPr>
        <p:txBody>
          <a:bodyPr vert="horz" wrap="square" lIns="0" tIns="97790" rIns="0" bIns="0" rtlCol="0">
            <a:noAutofit/>
          </a:bodyPr>
          <a:lstStyle/>
          <a:p>
            <a:pPr marL="457200" lvl="3" indent="-228600">
              <a:spcBef>
                <a:spcPts val="900"/>
              </a:spcBef>
              <a:buFont typeface="Arial" panose="020B0604020202020204" pitchFamily="34" charset="0"/>
              <a:buChar char="•"/>
            </a:pPr>
            <a:endParaRPr lang="en-US" sz="3000" spc="-5" dirty="0" smtClean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cs typeface="Calibri"/>
            </a:endParaRPr>
          </a:p>
          <a:p>
            <a:pPr marL="457200" lvl="3" indent="-228600">
              <a:spcBef>
                <a:spcPts val="900"/>
              </a:spcBef>
              <a:buFont typeface="Arial" panose="020B0604020202020204" pitchFamily="34" charset="0"/>
              <a:buChar char="•"/>
            </a:pPr>
            <a:endParaRPr lang="en-US" sz="3000" spc="-5" dirty="0" smtClean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cs typeface="Calibri"/>
            </a:endParaRPr>
          </a:p>
          <a:p>
            <a:pPr marL="465138" lvl="3" indent="-236538">
              <a:spcBef>
                <a:spcPts val="900"/>
              </a:spcBef>
              <a:buFont typeface="Cambria" panose="02040503050406030204" pitchFamily="18" charset="0"/>
              <a:buChar char="–"/>
            </a:pPr>
            <a:r>
              <a:rPr lang="en-US" sz="3000" spc="-5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USGG2003</a:t>
            </a:r>
            <a:r>
              <a:rPr lang="en-US" sz="3000" spc="-5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, USGG2009, USGG2012, xGEOID19</a:t>
            </a:r>
          </a:p>
          <a:p>
            <a:pPr lvl="1" indent="-228600">
              <a:spcBef>
                <a:spcPts val="670"/>
              </a:spcBef>
              <a:buFont typeface="Arial" panose="020B0604020202020204" pitchFamily="34" charset="0"/>
              <a:buChar char="•"/>
            </a:pPr>
            <a:endParaRPr lang="en-US" sz="3000" spc="-5" dirty="0" smtClean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cs typeface="Calibri"/>
            </a:endParaRPr>
          </a:p>
          <a:p>
            <a:pPr lvl="1" indent="-228600">
              <a:spcBef>
                <a:spcPts val="670"/>
              </a:spcBef>
              <a:buFont typeface="Arial" panose="020B0604020202020204" pitchFamily="34" charset="0"/>
              <a:buChar char="•"/>
            </a:pPr>
            <a:endParaRPr lang="en-US" sz="3000" spc="-5" dirty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cs typeface="Calibri"/>
            </a:endParaRPr>
          </a:p>
          <a:p>
            <a:pPr marL="457200" lvl="3" indent="-228600">
              <a:spcBef>
                <a:spcPts val="900"/>
              </a:spcBef>
              <a:buFont typeface="Arial" panose="020B0604020202020204" pitchFamily="34" charset="0"/>
              <a:buChar char="•"/>
            </a:pPr>
            <a:endParaRPr lang="en-US" sz="3000" spc="-5" dirty="0" smtClean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cs typeface="Calibri"/>
            </a:endParaRPr>
          </a:p>
          <a:p>
            <a:pPr marL="465138" lvl="3" indent="-236538">
              <a:spcBef>
                <a:spcPts val="900"/>
              </a:spcBef>
              <a:buFont typeface="Cambria" panose="02040503050406030204" pitchFamily="18" charset="0"/>
              <a:buChar char="–"/>
            </a:pPr>
            <a:r>
              <a:rPr lang="en-US" sz="3000" spc="-5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GEOID03</a:t>
            </a:r>
            <a:r>
              <a:rPr lang="en-US" sz="3000" spc="-5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, GEOID09, GEOID12B, GEOID18</a:t>
            </a:r>
          </a:p>
        </p:txBody>
      </p:sp>
      <p:sp>
        <p:nvSpPr>
          <p:cNvPr id="4" name="object 2"/>
          <p:cNvSpPr txBox="1">
            <a:spLocks/>
          </p:cNvSpPr>
          <p:nvPr/>
        </p:nvSpPr>
        <p:spPr bwMode="auto">
          <a:xfrm>
            <a:off x="1" y="332250"/>
            <a:ext cx="9144000" cy="848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1009201" marR="6773" indent="-993115">
              <a:spcBef>
                <a:spcPts val="133"/>
              </a:spcBef>
            </a:pPr>
            <a:r>
              <a:rPr lang="en-US" sz="5400" spc="-7" dirty="0" smtClean="0">
                <a:latin typeface="Cambria" panose="02040503050406030204" pitchFamily="18" charset="0"/>
                <a:cs typeface="Calibri"/>
              </a:rPr>
              <a:t>Gravimetric </a:t>
            </a:r>
            <a:r>
              <a:rPr lang="en-US" sz="5400" spc="-7" dirty="0" smtClean="0">
                <a:latin typeface="Cambria" panose="02040503050406030204" pitchFamily="18" charset="0"/>
                <a:cs typeface="Calibri"/>
                <a:sym typeface="Wingdings" panose="05000000000000000000" pitchFamily="2" charset="2"/>
              </a:rPr>
              <a:t> Hybrid</a:t>
            </a:r>
            <a:endParaRPr lang="en-US" sz="5400" dirty="0">
              <a:latin typeface="Cambria" panose="02040503050406030204" pitchFamily="18" charset="0"/>
              <a:cs typeface="Calibri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1461972" y="3231309"/>
            <a:ext cx="275994" cy="1743075"/>
          </a:xfrm>
          <a:prstGeom prst="straightConnector1">
            <a:avLst/>
          </a:prstGeom>
          <a:ln w="50800">
            <a:tailEnd type="triangle"/>
          </a:ln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3106601" y="3231309"/>
            <a:ext cx="275994" cy="1743075"/>
          </a:xfrm>
          <a:prstGeom prst="straightConnector1">
            <a:avLst/>
          </a:prstGeom>
          <a:ln w="50800">
            <a:tailEnd type="triangle"/>
          </a:ln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4831614" y="3231307"/>
            <a:ext cx="275994" cy="1743075"/>
          </a:xfrm>
          <a:prstGeom prst="straightConnector1">
            <a:avLst/>
          </a:prstGeom>
          <a:ln w="50800">
            <a:tailEnd type="triangle"/>
          </a:ln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6677025" y="3231308"/>
            <a:ext cx="275994" cy="1743075"/>
          </a:xfrm>
          <a:prstGeom prst="straightConnector1">
            <a:avLst/>
          </a:prstGeom>
          <a:ln w="50800">
            <a:tailEnd type="triangle"/>
          </a:ln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902437" y="3736134"/>
            <a:ext cx="1254860" cy="704850"/>
          </a:xfrm>
          <a:prstGeom prst="ellipse">
            <a:avLst/>
          </a:prstGeom>
          <a:solidFill>
            <a:schemeClr val="bg1">
              <a:lumMod val="8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 bwMode="auto">
          <a:xfrm>
            <a:off x="1042640" y="3764709"/>
            <a:ext cx="111465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best fit to NAVD88</a:t>
            </a:r>
            <a:endParaRPr lang="en-US" dirty="0"/>
          </a:p>
        </p:txBody>
      </p:sp>
      <p:sp>
        <p:nvSpPr>
          <p:cNvPr id="31" name="Oval 30"/>
          <p:cNvSpPr/>
          <p:nvPr/>
        </p:nvSpPr>
        <p:spPr>
          <a:xfrm>
            <a:off x="2635987" y="3766078"/>
            <a:ext cx="1254860" cy="704850"/>
          </a:xfrm>
          <a:prstGeom prst="ellipse">
            <a:avLst/>
          </a:prstGeom>
          <a:solidFill>
            <a:schemeClr val="bg1">
              <a:lumMod val="8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 bwMode="auto">
          <a:xfrm>
            <a:off x="2776190" y="3794653"/>
            <a:ext cx="111465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best fit to NAVD88</a:t>
            </a:r>
            <a:endParaRPr lang="en-US" dirty="0"/>
          </a:p>
        </p:txBody>
      </p:sp>
      <p:sp>
        <p:nvSpPr>
          <p:cNvPr id="33" name="Oval 32"/>
          <p:cNvSpPr/>
          <p:nvPr/>
        </p:nvSpPr>
        <p:spPr>
          <a:xfrm>
            <a:off x="4410076" y="3767447"/>
            <a:ext cx="1254860" cy="704850"/>
          </a:xfrm>
          <a:prstGeom prst="ellipse">
            <a:avLst/>
          </a:prstGeom>
          <a:solidFill>
            <a:schemeClr val="bg1">
              <a:lumMod val="8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 bwMode="auto">
          <a:xfrm>
            <a:off x="4550279" y="3796022"/>
            <a:ext cx="111465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best fit to NAVD88</a:t>
            </a:r>
            <a:endParaRPr lang="en-US" dirty="0"/>
          </a:p>
        </p:txBody>
      </p:sp>
      <p:sp>
        <p:nvSpPr>
          <p:cNvPr id="35" name="Oval 34"/>
          <p:cNvSpPr/>
          <p:nvPr/>
        </p:nvSpPr>
        <p:spPr>
          <a:xfrm>
            <a:off x="6215936" y="3766078"/>
            <a:ext cx="1254860" cy="704850"/>
          </a:xfrm>
          <a:prstGeom prst="ellipse">
            <a:avLst/>
          </a:prstGeom>
          <a:solidFill>
            <a:schemeClr val="bg1">
              <a:lumMod val="8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 bwMode="auto">
          <a:xfrm>
            <a:off x="6356139" y="3794653"/>
            <a:ext cx="111465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best fit to NAVD88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875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Title 8"/>
          <p:cNvSpPr>
            <a:spLocks noGrp="1"/>
          </p:cNvSpPr>
          <p:nvPr>
            <p:ph type="title"/>
          </p:nvPr>
        </p:nvSpPr>
        <p:spPr>
          <a:xfrm>
            <a:off x="0" y="364128"/>
            <a:ext cx="9144000" cy="1143000"/>
          </a:xfrm>
        </p:spPr>
        <p:txBody>
          <a:bodyPr/>
          <a:lstStyle/>
          <a:p>
            <a:r>
              <a:rPr lang="en-US" alt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Which NAD83 with which geoid?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552733" y="1838521"/>
            <a:ext cx="4387752" cy="4525963"/>
          </a:xfrm>
        </p:spPr>
        <p:txBody>
          <a:bodyPr/>
          <a:lstStyle/>
          <a:p>
            <a:r>
              <a:rPr lang="en-US" alt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NAD83(2011)      </a:t>
            </a:r>
            <a:r>
              <a:rPr lang="en-US" altLang="en-US" sz="3200" dirty="0" smtClean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</a:t>
            </a:r>
            <a:endParaRPr lang="en-US" altLang="en-US" sz="32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spcBef>
                <a:spcPts val="7800"/>
              </a:spcBef>
            </a:pPr>
            <a:r>
              <a:rPr lang="en-US" alt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NAD83(2007)      </a:t>
            </a:r>
            <a:r>
              <a:rPr lang="en-US" altLang="en-US" sz="3200" dirty="0" smtClean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</a:t>
            </a:r>
            <a:endParaRPr lang="en-US" altLang="en-US" sz="32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altLang="en-US" sz="32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altLang="en-US" sz="32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alt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NAD83(HARN/FBN)</a:t>
            </a:r>
          </a:p>
          <a:p>
            <a:r>
              <a:rPr lang="en-US" alt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NAD83(CORS96)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5109675" y="1546674"/>
            <a:ext cx="3417379" cy="1341757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GEOID18</a:t>
            </a:r>
            <a:endParaRPr lang="en-US" alt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en-US" alt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GEOID12B</a:t>
            </a:r>
            <a:endParaRPr lang="en-US" altLang="en-US" sz="32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ight Brace 3"/>
          <p:cNvSpPr/>
          <p:nvPr/>
        </p:nvSpPr>
        <p:spPr>
          <a:xfrm>
            <a:off x="4693139" y="5161902"/>
            <a:ext cx="364501" cy="1141267"/>
          </a:xfrm>
          <a:prstGeom prst="rightBrace">
            <a:avLst>
              <a:gd name="adj1" fmla="val 8333"/>
              <a:gd name="adj2" fmla="val 49259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Content Placeholder 10"/>
          <p:cNvSpPr txBox="1">
            <a:spLocks/>
          </p:cNvSpPr>
          <p:nvPr/>
        </p:nvSpPr>
        <p:spPr bwMode="auto">
          <a:xfrm>
            <a:off x="5109676" y="3087984"/>
            <a:ext cx="4038600" cy="135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GEOID09</a:t>
            </a:r>
            <a:endParaRPr lang="en-US" altLang="en-US" sz="32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GEOID06 </a:t>
            </a:r>
            <a:r>
              <a:rPr lang="en-US" alt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(AK only)</a:t>
            </a:r>
          </a:p>
        </p:txBody>
      </p:sp>
      <p:sp>
        <p:nvSpPr>
          <p:cNvPr id="9" name="Content Placeholder 10"/>
          <p:cNvSpPr txBox="1">
            <a:spLocks/>
          </p:cNvSpPr>
          <p:nvPr/>
        </p:nvSpPr>
        <p:spPr bwMode="auto">
          <a:xfrm>
            <a:off x="5282823" y="4810990"/>
            <a:ext cx="2152650" cy="1843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GEOID03</a:t>
            </a:r>
          </a:p>
          <a:p>
            <a:pPr marL="0" indent="0">
              <a:buNone/>
            </a:pP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GEOID99</a:t>
            </a:r>
          </a:p>
          <a:p>
            <a:pPr marL="0" indent="0">
              <a:buNone/>
            </a:pP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GEOID96</a:t>
            </a:r>
          </a:p>
        </p:txBody>
      </p:sp>
    </p:spTree>
    <p:extLst>
      <p:ext uri="{BB962C8B-B14F-4D97-AF65-F5344CB8AC3E}">
        <p14:creationId xmlns:p14="http://schemas.microsoft.com/office/powerpoint/2010/main" val="10050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temp\geoidSchem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9820" y="0"/>
            <a:ext cx="9223820" cy="651786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0718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 txBox="1">
            <a:spLocks/>
          </p:cNvSpPr>
          <p:nvPr/>
        </p:nvSpPr>
        <p:spPr bwMode="auto">
          <a:xfrm>
            <a:off x="203073" y="1378777"/>
            <a:ext cx="8772976" cy="5262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800100" indent="-3429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223838" indent="-223838"/>
            <a:r>
              <a:rPr lang="en-US" alt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First you need a gravity field (data from diff. distances)</a:t>
            </a:r>
          </a:p>
          <a:p>
            <a:pPr marL="681038" lvl="1" indent="-223838"/>
            <a:r>
              <a:rPr lang="en-US" alt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combine satellite, airborne, </a:t>
            </a: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terrestrial, </a:t>
            </a:r>
            <a:r>
              <a:rPr lang="en-US" alt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ship track data, etc.</a:t>
            </a:r>
          </a:p>
          <a:p>
            <a:pPr marL="223838" indent="-223838"/>
            <a:r>
              <a:rPr lang="en-US" alt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Next calculate gravity anomaly, or </a:t>
            </a:r>
            <a:r>
              <a:rPr lang="en-US" alt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∆g</a:t>
            </a:r>
          </a:p>
          <a:p>
            <a:pPr marL="223838" indent="-223838"/>
            <a:r>
              <a:rPr lang="en-US" alt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Then, just solve Stokes’ integral!</a:t>
            </a:r>
          </a:p>
          <a:p>
            <a:pPr marL="223838" indent="-223838"/>
            <a:endParaRPr lang="en-US" altLang="en-US" sz="2800" b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23838" indent="-223838"/>
            <a:r>
              <a:rPr lang="en-US" altLang="en-US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  <a:r>
              <a:rPr lang="en-US" altLang="en-US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is the mean radius of the earth</a:t>
            </a:r>
          </a:p>
          <a:p>
            <a:pPr marL="223838" indent="-223838"/>
            <a:r>
              <a:rPr lang="en-US" alt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ɣ0</a:t>
            </a:r>
            <a:r>
              <a:rPr lang="en-US" alt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is mean surface gravity </a:t>
            </a:r>
            <a:r>
              <a:rPr lang="en-US" altLang="en-US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on ellipsoid</a:t>
            </a:r>
            <a:endParaRPr lang="en-US" alt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23838" indent="-223838"/>
            <a:r>
              <a:rPr lang="en-US" alt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alt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is a geometric function of </a:t>
            </a:r>
            <a:r>
              <a:rPr lang="en-US" altLang="en-US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position</a:t>
            </a:r>
          </a:p>
          <a:p>
            <a:pPr marL="223838" indent="-223838"/>
            <a:endParaRPr lang="en-US" alt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en-US" alt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…there’s a catch</a:t>
            </a:r>
          </a:p>
          <a:p>
            <a:pPr marL="223838" indent="-223838"/>
            <a:r>
              <a:rPr lang="en-US" alt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Need 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to know </a:t>
            </a:r>
            <a:r>
              <a:rPr lang="en-US" alt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∆g </a:t>
            </a:r>
            <a:r>
              <a:rPr lang="en-US" alt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over entire 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surface of the </a:t>
            </a:r>
            <a:r>
              <a:rPr lang="en-US" alt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earth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17" t="3160" r="17495" b="18886"/>
          <a:stretch/>
        </p:blipFill>
        <p:spPr>
          <a:xfrm>
            <a:off x="4649164" y="3191069"/>
            <a:ext cx="4326885" cy="1100309"/>
          </a:xfrm>
          <a:prstGeom prst="rect">
            <a:avLst/>
          </a:prstGeom>
        </p:spPr>
      </p:pic>
      <p:sp>
        <p:nvSpPr>
          <p:cNvPr id="11" name="object 2"/>
          <p:cNvSpPr txBox="1">
            <a:spLocks noGrp="1"/>
          </p:cNvSpPr>
          <p:nvPr>
            <p:ph type="title"/>
          </p:nvPr>
        </p:nvSpPr>
        <p:spPr>
          <a:xfrm>
            <a:off x="1" y="422959"/>
            <a:ext cx="9144001" cy="694207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pc="-7" dirty="0" smtClean="0">
                <a:latin typeface="Cambria" panose="02040503050406030204" pitchFamily="18" charset="0"/>
                <a:cs typeface="Calibri"/>
              </a:rPr>
              <a:t>Obtaining N</a:t>
            </a:r>
            <a:r>
              <a:rPr lang="en-US" spc="-7" baseline="-25000" dirty="0" smtClean="0">
                <a:latin typeface="Cambria" panose="02040503050406030204" pitchFamily="18" charset="0"/>
                <a:cs typeface="Calibri"/>
              </a:rPr>
              <a:t>g</a:t>
            </a:r>
            <a:r>
              <a:rPr lang="en-US" spc="-7" dirty="0" smtClean="0">
                <a:latin typeface="Cambria" panose="02040503050406030204" pitchFamily="18" charset="0"/>
                <a:cs typeface="Calibri"/>
              </a:rPr>
              <a:t> is </a:t>
            </a:r>
            <a:r>
              <a:rPr lang="en-US" i="1" spc="-7" dirty="0" smtClean="0">
                <a:latin typeface="Cambria" panose="02040503050406030204" pitchFamily="18" charset="0"/>
                <a:cs typeface="Calibri"/>
              </a:rPr>
              <a:t>not easy</a:t>
            </a:r>
            <a:r>
              <a:rPr lang="en-US" spc="-7" dirty="0" smtClean="0">
                <a:latin typeface="Cambria" panose="02040503050406030204" pitchFamily="18" charset="0"/>
                <a:cs typeface="Calibri"/>
              </a:rPr>
              <a:t>!</a:t>
            </a:r>
            <a:endParaRPr dirty="0">
              <a:latin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6299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 txBox="1">
            <a:spLocks/>
          </p:cNvSpPr>
          <p:nvPr/>
        </p:nvSpPr>
        <p:spPr bwMode="auto">
          <a:xfrm>
            <a:off x="203073" y="1378777"/>
            <a:ext cx="8772976" cy="5262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800100" indent="-3429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223838" indent="-223838"/>
            <a:r>
              <a:rPr lang="en-US" alt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First you need a gravity field (data from diff. distances)</a:t>
            </a:r>
          </a:p>
          <a:p>
            <a:pPr marL="681038" lvl="1" indent="-223838"/>
            <a:r>
              <a:rPr lang="en-US" alt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combine satellite, airborne, </a:t>
            </a: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terrestrial, </a:t>
            </a:r>
            <a:r>
              <a:rPr lang="en-US" alt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ship track data, etc.</a:t>
            </a:r>
          </a:p>
          <a:p>
            <a:pPr marL="223838" indent="-223838"/>
            <a:r>
              <a:rPr lang="en-US" alt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Next calculate gravity anomaly, or </a:t>
            </a:r>
            <a:r>
              <a:rPr lang="en-US" alt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∆g</a:t>
            </a:r>
          </a:p>
          <a:p>
            <a:pPr marL="223838" indent="-223838"/>
            <a:r>
              <a:rPr lang="en-US" alt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Then, just solve Stokes’ integral!</a:t>
            </a:r>
          </a:p>
          <a:p>
            <a:pPr marL="223838" indent="-223838"/>
            <a:endParaRPr lang="en-US" altLang="en-US" sz="2800" b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23838" indent="-223838"/>
            <a:r>
              <a:rPr lang="en-US" altLang="en-US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  <a:r>
              <a:rPr lang="en-US" altLang="en-US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is the mean radius of the earth</a:t>
            </a:r>
          </a:p>
          <a:p>
            <a:pPr marL="223838" indent="-223838"/>
            <a:r>
              <a:rPr lang="en-US" alt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ɣ0</a:t>
            </a:r>
            <a:r>
              <a:rPr lang="en-US" alt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is mean surface gravity </a:t>
            </a:r>
            <a:r>
              <a:rPr lang="en-US" altLang="en-US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on ellipsoid</a:t>
            </a:r>
            <a:endParaRPr lang="en-US" alt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23838" indent="-223838"/>
            <a:r>
              <a:rPr lang="en-US" alt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alt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is a geometric function of </a:t>
            </a:r>
            <a:r>
              <a:rPr lang="en-US" altLang="en-US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position</a:t>
            </a:r>
          </a:p>
          <a:p>
            <a:pPr marL="223838" indent="-223838"/>
            <a:endParaRPr lang="en-US" alt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en-US" alt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…there’s a catch</a:t>
            </a:r>
          </a:p>
          <a:p>
            <a:pPr marL="223838" indent="-223838"/>
            <a:r>
              <a:rPr lang="en-US" alt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Need 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to know </a:t>
            </a:r>
            <a:r>
              <a:rPr lang="en-US" alt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∆g </a:t>
            </a:r>
            <a:r>
              <a:rPr lang="en-US" alt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over entire 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surface of the </a:t>
            </a:r>
            <a:r>
              <a:rPr lang="en-US" alt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earth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17" t="3160" r="17495" b="18886"/>
          <a:stretch/>
        </p:blipFill>
        <p:spPr>
          <a:xfrm>
            <a:off x="4649164" y="3191069"/>
            <a:ext cx="4326885" cy="1100309"/>
          </a:xfrm>
          <a:prstGeom prst="rect">
            <a:avLst/>
          </a:prstGeom>
        </p:spPr>
      </p:pic>
      <p:sp>
        <p:nvSpPr>
          <p:cNvPr id="11" name="object 2"/>
          <p:cNvSpPr txBox="1">
            <a:spLocks noGrp="1"/>
          </p:cNvSpPr>
          <p:nvPr>
            <p:ph type="title"/>
          </p:nvPr>
        </p:nvSpPr>
        <p:spPr>
          <a:xfrm>
            <a:off x="1" y="422959"/>
            <a:ext cx="9144001" cy="694207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pc="-7" dirty="0" smtClean="0">
                <a:latin typeface="Cambria" panose="02040503050406030204" pitchFamily="18" charset="0"/>
                <a:cs typeface="Calibri"/>
              </a:rPr>
              <a:t>Obtaining N</a:t>
            </a:r>
            <a:r>
              <a:rPr lang="en-US" spc="-7" baseline="-25000" dirty="0" smtClean="0">
                <a:latin typeface="Cambria" panose="02040503050406030204" pitchFamily="18" charset="0"/>
                <a:cs typeface="Calibri"/>
              </a:rPr>
              <a:t>g</a:t>
            </a:r>
            <a:r>
              <a:rPr lang="en-US" spc="-7" dirty="0" smtClean="0">
                <a:latin typeface="Cambria" panose="02040503050406030204" pitchFamily="18" charset="0"/>
                <a:cs typeface="Calibri"/>
              </a:rPr>
              <a:t> is </a:t>
            </a:r>
            <a:r>
              <a:rPr lang="en-US" i="1" spc="-7" dirty="0" smtClean="0">
                <a:latin typeface="Cambria" panose="02040503050406030204" pitchFamily="18" charset="0"/>
                <a:cs typeface="Calibri"/>
              </a:rPr>
              <a:t>not easy</a:t>
            </a:r>
            <a:r>
              <a:rPr lang="en-US" spc="-7" dirty="0" smtClean="0">
                <a:latin typeface="Cambria" panose="02040503050406030204" pitchFamily="18" charset="0"/>
                <a:cs typeface="Calibri"/>
              </a:rPr>
              <a:t>!</a:t>
            </a:r>
            <a:endParaRPr dirty="0">
              <a:latin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5433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/>
          <p:cNvSpPr/>
          <p:nvPr/>
        </p:nvSpPr>
        <p:spPr>
          <a:xfrm>
            <a:off x="4291916" y="1342298"/>
            <a:ext cx="1544224" cy="1226338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702273" y="1021041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Modernizing the NSRS</a:t>
            </a:r>
          </a:p>
        </p:txBody>
      </p:sp>
      <p:sp>
        <p:nvSpPr>
          <p:cNvPr id="17412" name="Rounded Rectangle 9"/>
          <p:cNvSpPr>
            <a:spLocks noChangeArrowheads="1"/>
          </p:cNvSpPr>
          <p:nvPr/>
        </p:nvSpPr>
        <p:spPr bwMode="auto">
          <a:xfrm>
            <a:off x="3247706" y="2999701"/>
            <a:ext cx="978694" cy="841772"/>
          </a:xfrm>
          <a:prstGeom prst="roundRect">
            <a:avLst>
              <a:gd name="adj" fmla="val 16667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3" name="Group 10"/>
          <p:cNvGrpSpPr>
            <a:grpSpLocks/>
          </p:cNvGrpSpPr>
          <p:nvPr/>
        </p:nvGrpSpPr>
        <p:grpSpPr bwMode="auto">
          <a:xfrm>
            <a:off x="3095305" y="3809323"/>
            <a:ext cx="1247389" cy="453628"/>
            <a:chOff x="1795045" y="1265285"/>
            <a:chExt cx="1663094" cy="604242"/>
          </a:xfrm>
        </p:grpSpPr>
        <p:sp>
          <p:nvSpPr>
            <p:cNvPr id="12" name="Rectangle 11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829454" y="1265285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OPUS</a:t>
              </a:r>
            </a:p>
          </p:txBody>
        </p:sp>
      </p:grpSp>
      <p:sp>
        <p:nvSpPr>
          <p:cNvPr id="17414" name="Rounded Rectangle 21"/>
          <p:cNvSpPr>
            <a:spLocks noChangeArrowheads="1"/>
          </p:cNvSpPr>
          <p:nvPr/>
        </p:nvSpPr>
        <p:spPr bwMode="auto">
          <a:xfrm>
            <a:off x="6223073" y="3005651"/>
            <a:ext cx="1097756" cy="841772"/>
          </a:xfrm>
          <a:prstGeom prst="roundRect">
            <a:avLst>
              <a:gd name="adj" fmla="val 16667"/>
            </a:avLst>
          </a:prstGeom>
          <a:blipFill dpi="0" rotWithShape="0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5" name="Group 22"/>
          <p:cNvGrpSpPr>
            <a:grpSpLocks/>
          </p:cNvGrpSpPr>
          <p:nvPr/>
        </p:nvGrpSpPr>
        <p:grpSpPr bwMode="auto">
          <a:xfrm>
            <a:off x="5994476" y="3809323"/>
            <a:ext cx="1547813" cy="453628"/>
            <a:chOff x="5378291" y="3154561"/>
            <a:chExt cx="1628685" cy="604242"/>
          </a:xfrm>
        </p:grpSpPr>
        <p:sp>
          <p:nvSpPr>
            <p:cNvPr id="24" name="Rectangle 23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Orbit Data</a:t>
              </a:r>
            </a:p>
          </p:txBody>
        </p:sp>
      </p:grpSp>
      <p:grpSp>
        <p:nvGrpSpPr>
          <p:cNvPr id="17416" name="Group 49"/>
          <p:cNvGrpSpPr>
            <a:grpSpLocks/>
          </p:cNvGrpSpPr>
          <p:nvPr/>
        </p:nvGrpSpPr>
        <p:grpSpPr bwMode="auto">
          <a:xfrm>
            <a:off x="1528442" y="1390839"/>
            <a:ext cx="5679281" cy="1295400"/>
            <a:chOff x="762000" y="2209800"/>
            <a:chExt cx="7572299" cy="1726407"/>
          </a:xfrm>
        </p:grpSpPr>
        <p:sp>
          <p:nvSpPr>
            <p:cNvPr id="17444" name="Rounded Rectangle 5"/>
            <p:cNvSpPr>
              <a:spLocks noChangeArrowheads="1"/>
            </p:cNvSpPr>
            <p:nvPr/>
          </p:nvSpPr>
          <p:spPr bwMode="auto">
            <a:xfrm>
              <a:off x="1003298" y="2209800"/>
              <a:ext cx="1146163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5" name="Group 6"/>
            <p:cNvGrpSpPr>
              <a:grpSpLocks/>
            </p:cNvGrpSpPr>
            <p:nvPr/>
          </p:nvGrpSpPr>
          <p:grpSpPr bwMode="auto">
            <a:xfrm>
              <a:off x="762000" y="3331965"/>
              <a:ext cx="1721324" cy="604242"/>
              <a:chOff x="-89217" y="1265285"/>
              <a:chExt cx="1721324" cy="604242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85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" name="Rectangle 8"/>
              <p:cNvSpPr/>
              <p:nvPr/>
            </p:nvSpPr>
            <p:spPr>
              <a:xfrm>
                <a:off x="-8921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CORS</a:t>
                </a:r>
                <a:endPara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17446" name="Rounded Rectangle 13"/>
            <p:cNvSpPr>
              <a:spLocks noChangeArrowheads="1"/>
            </p:cNvSpPr>
            <p:nvPr/>
          </p:nvSpPr>
          <p:spPr bwMode="auto">
            <a:xfrm>
              <a:off x="4664036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7" name="Group 14"/>
            <p:cNvGrpSpPr>
              <a:grpSpLocks/>
            </p:cNvGrpSpPr>
            <p:nvPr/>
          </p:nvGrpSpPr>
          <p:grpSpPr bwMode="auto">
            <a:xfrm>
              <a:off x="4448129" y="3331648"/>
              <a:ext cx="1845034" cy="604559"/>
              <a:chOff x="3586712" y="1264968"/>
              <a:chExt cx="1845034" cy="60455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586721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Rectangle 16"/>
              <p:cNvSpPr/>
              <p:nvPr/>
            </p:nvSpPr>
            <p:spPr>
              <a:xfrm>
                <a:off x="3802619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GRAV-D</a:t>
                </a:r>
              </a:p>
            </p:txBody>
          </p:sp>
        </p:grpSp>
        <p:sp>
          <p:nvSpPr>
            <p:cNvPr id="17448" name="Rounded Rectangle 17"/>
            <p:cNvSpPr>
              <a:spLocks noChangeArrowheads="1"/>
            </p:cNvSpPr>
            <p:nvPr/>
          </p:nvSpPr>
          <p:spPr bwMode="auto">
            <a:xfrm>
              <a:off x="2600307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9" name="Group 18"/>
            <p:cNvGrpSpPr>
              <a:grpSpLocks/>
            </p:cNvGrpSpPr>
            <p:nvPr/>
          </p:nvGrpSpPr>
          <p:grpSpPr bwMode="auto">
            <a:xfrm>
              <a:off x="2265797" y="3331648"/>
              <a:ext cx="2273278" cy="604559"/>
              <a:chOff x="5101003" y="1264968"/>
              <a:chExt cx="2273278" cy="60455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378364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Rectangle 20"/>
              <p:cNvSpPr/>
              <p:nvPr/>
            </p:nvSpPr>
            <p:spPr>
              <a:xfrm>
                <a:off x="5101003" y="1264968"/>
                <a:ext cx="227327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NHMP</a:t>
                </a:r>
              </a:p>
            </p:txBody>
          </p:sp>
        </p:grpSp>
        <p:sp>
          <p:nvSpPr>
            <p:cNvPr id="17450" name="Rounded Rectangle 25"/>
            <p:cNvSpPr>
              <a:spLocks noChangeArrowheads="1"/>
            </p:cNvSpPr>
            <p:nvPr/>
          </p:nvSpPr>
          <p:spPr bwMode="auto">
            <a:xfrm>
              <a:off x="6705540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51" name="Group 26"/>
            <p:cNvGrpSpPr>
              <a:grpSpLocks/>
            </p:cNvGrpSpPr>
            <p:nvPr/>
          </p:nvGrpSpPr>
          <p:grpSpPr bwMode="auto">
            <a:xfrm>
              <a:off x="6248331" y="3331648"/>
              <a:ext cx="2085968" cy="604559"/>
              <a:chOff x="3586599" y="3154244"/>
              <a:chExt cx="2085968" cy="604559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586613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9" name="Rectangle 28"/>
              <p:cNvSpPr/>
              <p:nvPr/>
            </p:nvSpPr>
            <p:spPr>
              <a:xfrm>
                <a:off x="4043808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ECO</a:t>
                </a:r>
              </a:p>
            </p:txBody>
          </p:sp>
        </p:grpSp>
      </p:grpSp>
      <p:sp>
        <p:nvSpPr>
          <p:cNvPr id="17417" name="Rounded Rectangle 29"/>
          <p:cNvSpPr>
            <a:spLocks noChangeArrowheads="1"/>
          </p:cNvSpPr>
          <p:nvPr/>
        </p:nvSpPr>
        <p:spPr bwMode="auto">
          <a:xfrm>
            <a:off x="1711799" y="3005651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8" name="Group 30"/>
          <p:cNvGrpSpPr>
            <a:grpSpLocks/>
          </p:cNvGrpSpPr>
          <p:nvPr/>
        </p:nvGrpSpPr>
        <p:grpSpPr bwMode="auto">
          <a:xfrm>
            <a:off x="1579634" y="3809323"/>
            <a:ext cx="1489472" cy="453628"/>
            <a:chOff x="558910" y="5186957"/>
            <a:chExt cx="1985077" cy="604242"/>
          </a:xfrm>
        </p:grpSpPr>
        <p:sp>
          <p:nvSpPr>
            <p:cNvPr id="32" name="Rectangle 31"/>
            <p:cNvSpPr/>
            <p:nvPr/>
          </p:nvSpPr>
          <p:spPr>
            <a:xfrm>
              <a:off x="735043" y="5186957"/>
              <a:ext cx="1628049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558910" y="5186957"/>
              <a:ext cx="1985077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ASP</a:t>
              </a:r>
            </a:p>
          </p:txBody>
        </p:sp>
      </p:grpSp>
      <p:grpSp>
        <p:nvGrpSpPr>
          <p:cNvPr id="17419" name="Group 34"/>
          <p:cNvGrpSpPr>
            <a:grpSpLocks/>
          </p:cNvGrpSpPr>
          <p:nvPr/>
        </p:nvGrpSpPr>
        <p:grpSpPr bwMode="auto">
          <a:xfrm>
            <a:off x="4593111" y="3806941"/>
            <a:ext cx="1221581" cy="453628"/>
            <a:chOff x="2690857" y="5185198"/>
            <a:chExt cx="1628685" cy="604242"/>
          </a:xfrm>
        </p:grpSpPr>
        <p:sp>
          <p:nvSpPr>
            <p:cNvPr id="36" name="Rectangle 35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Rectangle 36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VDatum</a:t>
              </a:r>
              <a:endPara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20" name="Group 38"/>
          <p:cNvGrpSpPr>
            <a:grpSpLocks/>
          </p:cNvGrpSpPr>
          <p:nvPr/>
        </p:nvGrpSpPr>
        <p:grpSpPr bwMode="auto">
          <a:xfrm>
            <a:off x="3083392" y="5025902"/>
            <a:ext cx="1460019" cy="452438"/>
            <a:chOff x="4579294" y="5186957"/>
            <a:chExt cx="1733676" cy="604242"/>
          </a:xfrm>
        </p:grpSpPr>
        <p:sp>
          <p:nvSpPr>
            <p:cNvPr id="40" name="Rectangle 39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4579294" y="5186957"/>
              <a:ext cx="1733676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Geodetic Advisors</a:t>
              </a:r>
            </a:p>
          </p:txBody>
        </p:sp>
      </p:grpSp>
      <p:sp>
        <p:nvSpPr>
          <p:cNvPr id="17421" name="Rounded Rectangle 41"/>
          <p:cNvSpPr>
            <a:spLocks noChangeArrowheads="1"/>
          </p:cNvSpPr>
          <p:nvPr/>
        </p:nvSpPr>
        <p:spPr bwMode="auto">
          <a:xfrm>
            <a:off x="456929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0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22" name="Group 42"/>
          <p:cNvGrpSpPr>
            <a:grpSpLocks/>
          </p:cNvGrpSpPr>
          <p:nvPr/>
        </p:nvGrpSpPr>
        <p:grpSpPr bwMode="auto">
          <a:xfrm>
            <a:off x="4454993" y="5025902"/>
            <a:ext cx="1485900" cy="452438"/>
            <a:chOff x="1795045" y="3154561"/>
            <a:chExt cx="1628685" cy="604242"/>
          </a:xfrm>
        </p:grpSpPr>
        <p:sp>
          <p:nvSpPr>
            <p:cNvPr id="44" name="Rectangle 43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ERI</a:t>
              </a:r>
            </a:p>
          </p:txBody>
        </p:sp>
      </p:grpSp>
      <p:grpSp>
        <p:nvGrpSpPr>
          <p:cNvPr id="17424" name="Group 46"/>
          <p:cNvGrpSpPr>
            <a:grpSpLocks/>
          </p:cNvGrpSpPr>
          <p:nvPr/>
        </p:nvGrpSpPr>
        <p:grpSpPr bwMode="auto">
          <a:xfrm>
            <a:off x="1540343" y="5047336"/>
            <a:ext cx="1543050" cy="453630"/>
            <a:chOff x="3422" y="3154560"/>
            <a:chExt cx="1628685" cy="604243"/>
          </a:xfrm>
        </p:grpSpPr>
        <p:sp>
          <p:nvSpPr>
            <p:cNvPr id="48" name="Rectangle 47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Rectangle 48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National Shoreline</a:t>
              </a:r>
            </a:p>
          </p:txBody>
        </p:sp>
      </p:grpSp>
      <p:sp>
        <p:nvSpPr>
          <p:cNvPr id="17430" name="Rounded Rectangle 33"/>
          <p:cNvSpPr>
            <a:spLocks noChangeArrowheads="1"/>
          </p:cNvSpPr>
          <p:nvPr/>
        </p:nvSpPr>
        <p:spPr bwMode="auto">
          <a:xfrm>
            <a:off x="4490716" y="3005654"/>
            <a:ext cx="1468041" cy="835819"/>
          </a:xfrm>
          <a:prstGeom prst="roundRect">
            <a:avLst>
              <a:gd name="adj" fmla="val 16667"/>
            </a:avLst>
          </a:prstGeom>
          <a:blipFill dpi="0" rotWithShape="0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31" name="Group 2"/>
          <p:cNvGrpSpPr>
            <a:grpSpLocks/>
          </p:cNvGrpSpPr>
          <p:nvPr/>
        </p:nvGrpSpPr>
        <p:grpSpPr bwMode="auto">
          <a:xfrm>
            <a:off x="4558522" y="3034229"/>
            <a:ext cx="1339274" cy="756011"/>
            <a:chOff x="4386500" y="3771900"/>
            <a:chExt cx="1785699" cy="1008014"/>
          </a:xfrm>
        </p:grpSpPr>
        <p:sp>
          <p:nvSpPr>
            <p:cNvPr id="2" name="Rectangle 1"/>
            <p:cNvSpPr/>
            <p:nvPr/>
          </p:nvSpPr>
          <p:spPr>
            <a:xfrm>
              <a:off x="4448492" y="3771900"/>
              <a:ext cx="1700213" cy="114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7433" name="Picture 50" descr="Map of US showing current VDatum availability."/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6500" y="3771900"/>
              <a:ext cx="1785699" cy="1008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28" name="Rounded Rectangle 37"/>
          <p:cNvSpPr>
            <a:spLocks noChangeArrowheads="1"/>
          </p:cNvSpPr>
          <p:nvPr/>
        </p:nvSpPr>
        <p:spPr bwMode="auto">
          <a:xfrm>
            <a:off x="314054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427" name="TextBox 3"/>
          <p:cNvSpPr txBox="1">
            <a:spLocks noChangeArrowheads="1"/>
          </p:cNvSpPr>
          <p:nvPr/>
        </p:nvSpPr>
        <p:spPr bwMode="auto">
          <a:xfrm>
            <a:off x="1705491" y="2647284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NGS Products and Services</a:t>
            </a:r>
          </a:p>
        </p:txBody>
      </p:sp>
      <p:pic>
        <p:nvPicPr>
          <p:cNvPr id="57" name="Content Placeholder 3"/>
          <p:cNvPicPr>
            <a:picLocks noGrp="1" noChangeAspect="1"/>
          </p:cNvPicPr>
          <p:nvPr>
            <p:ph idx="1"/>
          </p:nvPr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4199" y="4234634"/>
            <a:ext cx="1103715" cy="831411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17488"/>
            <a:ext cx="8229600" cy="877489"/>
          </a:xfrm>
        </p:spPr>
        <p:txBody>
          <a:bodyPr/>
          <a:lstStyle/>
          <a:p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NGS Overview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144489" y="4234634"/>
            <a:ext cx="1200152" cy="96897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7311" y="4268109"/>
            <a:ext cx="1052815" cy="902024"/>
          </a:xfrm>
          <a:prstGeom prst="rect">
            <a:avLst/>
          </a:prstGeom>
        </p:spPr>
      </p:pic>
      <p:grpSp>
        <p:nvGrpSpPr>
          <p:cNvPr id="62" name="Group 46"/>
          <p:cNvGrpSpPr>
            <a:grpSpLocks/>
          </p:cNvGrpSpPr>
          <p:nvPr/>
        </p:nvGrpSpPr>
        <p:grpSpPr bwMode="auto">
          <a:xfrm>
            <a:off x="5972194" y="5145363"/>
            <a:ext cx="1543050" cy="453630"/>
            <a:chOff x="3422" y="3154560"/>
            <a:chExt cx="1628685" cy="604243"/>
          </a:xfrm>
        </p:grpSpPr>
        <p:sp>
          <p:nvSpPr>
            <p:cNvPr id="63" name="Rectangle 62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Antenna Calibrations</a:t>
              </a:r>
            </a:p>
          </p:txBody>
        </p:sp>
      </p:grpSp>
      <p:sp>
        <p:nvSpPr>
          <p:cNvPr id="65" name="Rounded Rectangle 64"/>
          <p:cNvSpPr/>
          <p:nvPr/>
        </p:nvSpPr>
        <p:spPr>
          <a:xfrm>
            <a:off x="1654645" y="5604171"/>
            <a:ext cx="1314453" cy="9016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5491" y="5664645"/>
            <a:ext cx="1218362" cy="769085"/>
          </a:xfrm>
          <a:prstGeom prst="rect">
            <a:avLst/>
          </a:prstGeom>
        </p:spPr>
      </p:pic>
      <p:grpSp>
        <p:nvGrpSpPr>
          <p:cNvPr id="70" name="Group 38"/>
          <p:cNvGrpSpPr>
            <a:grpSpLocks/>
          </p:cNvGrpSpPr>
          <p:nvPr/>
        </p:nvGrpSpPr>
        <p:grpSpPr bwMode="auto">
          <a:xfrm>
            <a:off x="1608209" y="6516872"/>
            <a:ext cx="1428750" cy="479072"/>
            <a:chOff x="4579295" y="5151386"/>
            <a:chExt cx="1696546" cy="639813"/>
          </a:xfrm>
        </p:grpSpPr>
        <p:sp>
          <p:nvSpPr>
            <p:cNvPr id="71" name="Rectangle 70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2" name="Rectangle 71"/>
            <p:cNvSpPr/>
            <p:nvPr/>
          </p:nvSpPr>
          <p:spPr>
            <a:xfrm>
              <a:off x="4579295" y="5151386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NCAT</a:t>
              </a:r>
            </a:p>
          </p:txBody>
        </p:sp>
      </p:grpSp>
      <p:sp>
        <p:nvSpPr>
          <p:cNvPr id="73" name="Rounded Rectangle 72"/>
          <p:cNvSpPr/>
          <p:nvPr/>
        </p:nvSpPr>
        <p:spPr>
          <a:xfrm>
            <a:off x="1664562" y="4201876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2273" y="4294892"/>
            <a:ext cx="1234513" cy="697238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3084393" y="5630740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0549" y="5712120"/>
            <a:ext cx="1170611" cy="674137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 bwMode="auto">
          <a:xfrm>
            <a:off x="3055817" y="6505809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CUSP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4535339" y="5604173"/>
            <a:ext cx="1255541" cy="91270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4483" y="5671104"/>
            <a:ext cx="1057251" cy="791918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 bwMode="auto">
          <a:xfrm>
            <a:off x="4489081" y="6490303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CBL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6065288" y="5622888"/>
            <a:ext cx="1315378" cy="88292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9010" y="5641449"/>
            <a:ext cx="1103486" cy="851228"/>
          </a:xfrm>
          <a:prstGeom prst="rect">
            <a:avLst/>
          </a:prstGeom>
        </p:spPr>
      </p:pic>
      <p:sp>
        <p:nvSpPr>
          <p:cNvPr id="82" name="Rectangle 81"/>
          <p:cNvSpPr/>
          <p:nvPr/>
        </p:nvSpPr>
        <p:spPr bwMode="auto">
          <a:xfrm>
            <a:off x="6034953" y="6505808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Outreach</a:t>
            </a:r>
            <a:endParaRPr lang="en-US" sz="16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4647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" y="350905"/>
            <a:ext cx="9144001" cy="694207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spc="-7" dirty="0">
                <a:latin typeface="Cambria" panose="02040503050406030204" pitchFamily="18" charset="0"/>
                <a:cs typeface="Calibri"/>
              </a:rPr>
              <a:t>Building </a:t>
            </a:r>
            <a:r>
              <a:rPr dirty="0">
                <a:latin typeface="Cambria" panose="02040503050406030204" pitchFamily="18" charset="0"/>
                <a:cs typeface="Calibri"/>
              </a:rPr>
              <a:t>a </a:t>
            </a:r>
            <a:r>
              <a:rPr spc="-13" dirty="0">
                <a:latin typeface="Cambria" panose="02040503050406030204" pitchFamily="18" charset="0"/>
                <a:cs typeface="Calibri"/>
              </a:rPr>
              <a:t>Geopotential </a:t>
            </a:r>
            <a:r>
              <a:rPr spc="-7" dirty="0">
                <a:latin typeface="Cambria" panose="02040503050406030204" pitchFamily="18" charset="0"/>
                <a:cs typeface="Calibri"/>
              </a:rPr>
              <a:t>Field</a:t>
            </a:r>
            <a:r>
              <a:rPr spc="-173" dirty="0">
                <a:latin typeface="Cambria" panose="02040503050406030204" pitchFamily="18" charset="0"/>
                <a:cs typeface="Calibri"/>
              </a:rPr>
              <a:t> </a:t>
            </a:r>
            <a:r>
              <a:rPr dirty="0">
                <a:latin typeface="Cambria" panose="02040503050406030204" pitchFamily="18" charset="0"/>
                <a:cs typeface="Calibri"/>
              </a:rPr>
              <a:t>Model</a:t>
            </a:r>
          </a:p>
        </p:txBody>
      </p:sp>
      <p:sp>
        <p:nvSpPr>
          <p:cNvPr id="4" name="object 4"/>
          <p:cNvSpPr>
            <a:spLocks noChangeAspect="1"/>
          </p:cNvSpPr>
          <p:nvPr/>
        </p:nvSpPr>
        <p:spPr>
          <a:xfrm>
            <a:off x="6517285" y="3002280"/>
            <a:ext cx="2564383" cy="17460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/>
          </p:cNvSpPr>
          <p:nvPr/>
        </p:nvSpPr>
        <p:spPr>
          <a:xfrm>
            <a:off x="1" y="4002416"/>
            <a:ext cx="3306269" cy="385576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6933" algn="ctr">
              <a:spcBef>
                <a:spcPts val="233"/>
              </a:spcBef>
            </a:pPr>
            <a:r>
              <a:rPr sz="2400" spc="-7" dirty="0">
                <a:latin typeface="Cambria" panose="02040503050406030204" pitchFamily="18" charset="0"/>
                <a:cs typeface="Calibri"/>
              </a:rPr>
              <a:t>Airborne</a:t>
            </a:r>
            <a:r>
              <a:rPr sz="2400" spc="87" dirty="0">
                <a:latin typeface="Cambria" panose="02040503050406030204" pitchFamily="18" charset="0"/>
                <a:cs typeface="Calibri"/>
              </a:rPr>
              <a:t> </a:t>
            </a:r>
            <a:r>
              <a:rPr lang="en-US" sz="2400" spc="-13" dirty="0" smtClean="0">
                <a:latin typeface="Cambria" panose="02040503050406030204" pitchFamily="18" charset="0"/>
                <a:cs typeface="Calibri"/>
              </a:rPr>
              <a:t>Observations</a:t>
            </a:r>
            <a:endParaRPr lang="en-US" sz="2400" spc="-13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7" name="object 7"/>
          <p:cNvSpPr txBox="1">
            <a:spLocks/>
          </p:cNvSpPr>
          <p:nvPr/>
        </p:nvSpPr>
        <p:spPr>
          <a:xfrm>
            <a:off x="1" y="6037227"/>
            <a:ext cx="4279322" cy="63265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R="6773" algn="ctr">
              <a:spcBef>
                <a:spcPts val="0"/>
              </a:spcBef>
            </a:pPr>
            <a:r>
              <a:rPr lang="en-US" sz="2000" spc="-7" dirty="0">
                <a:latin typeface="Cambria" panose="02040503050406030204" pitchFamily="18" charset="0"/>
                <a:cs typeface="Calibri"/>
              </a:rPr>
              <a:t>Terrestrial/Surface</a:t>
            </a:r>
            <a:r>
              <a:rPr sz="2000" spc="-7" dirty="0">
                <a:latin typeface="Cambria" panose="02040503050406030204" pitchFamily="18" charset="0"/>
                <a:cs typeface="Calibri"/>
              </a:rPr>
              <a:t> </a:t>
            </a:r>
            <a:r>
              <a:rPr lang="en-US" sz="2000" spc="-13" dirty="0" smtClean="0">
                <a:latin typeface="Cambria" panose="02040503050406030204" pitchFamily="18" charset="0"/>
                <a:cs typeface="Calibri"/>
              </a:rPr>
              <a:t>Observations</a:t>
            </a:r>
            <a:r>
              <a:rPr sz="2000" spc="-13" dirty="0" smtClean="0">
                <a:latin typeface="Cambria" panose="02040503050406030204" pitchFamily="18" charset="0"/>
                <a:cs typeface="Calibri"/>
              </a:rPr>
              <a:t> </a:t>
            </a:r>
            <a:r>
              <a:rPr sz="2000" dirty="0">
                <a:latin typeface="Cambria" panose="02040503050406030204" pitchFamily="18" charset="0"/>
                <a:cs typeface="Calibri"/>
              </a:rPr>
              <a:t>and  </a:t>
            </a:r>
            <a:r>
              <a:rPr sz="2000" spc="-13" dirty="0">
                <a:latin typeface="Cambria" panose="02040503050406030204" pitchFamily="18" charset="0"/>
                <a:cs typeface="Calibri"/>
              </a:rPr>
              <a:t>Predicted </a:t>
            </a:r>
            <a:r>
              <a:rPr sz="2000" spc="-20" dirty="0">
                <a:latin typeface="Cambria" panose="02040503050406030204" pitchFamily="18" charset="0"/>
                <a:cs typeface="Calibri"/>
              </a:rPr>
              <a:t>Gravity </a:t>
            </a:r>
            <a:r>
              <a:rPr sz="2000" spc="-13" dirty="0">
                <a:latin typeface="Cambria" panose="02040503050406030204" pitchFamily="18" charset="0"/>
                <a:cs typeface="Calibri"/>
              </a:rPr>
              <a:t>from</a:t>
            </a:r>
            <a:r>
              <a:rPr sz="2000" spc="-20" dirty="0">
                <a:latin typeface="Cambria" panose="02040503050406030204" pitchFamily="18" charset="0"/>
                <a:cs typeface="Calibri"/>
              </a:rPr>
              <a:t> </a:t>
            </a:r>
            <a:r>
              <a:rPr sz="2000" spc="-33" dirty="0">
                <a:latin typeface="Cambria" panose="02040503050406030204" pitchFamily="18" charset="0"/>
                <a:cs typeface="Calibri"/>
              </a:rPr>
              <a:t>Topography</a:t>
            </a:r>
            <a:endParaRPr sz="20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8" name="object 8"/>
          <p:cNvSpPr txBox="1">
            <a:spLocks noChangeAspect="1"/>
          </p:cNvSpPr>
          <p:nvPr/>
        </p:nvSpPr>
        <p:spPr>
          <a:xfrm>
            <a:off x="3439209" y="5153141"/>
            <a:ext cx="2704256" cy="754908"/>
          </a:xfrm>
          <a:prstGeom prst="rect">
            <a:avLst/>
          </a:prstGeom>
        </p:spPr>
        <p:txBody>
          <a:bodyPr vert="horz" wrap="square" lIns="0" tIns="16087" rIns="0" bIns="0" rtlCol="0">
            <a:noAutofit/>
          </a:bodyPr>
          <a:lstStyle/>
          <a:p>
            <a:pPr marR="6773" indent="15875" algn="ctr">
              <a:spcBef>
                <a:spcPts val="127"/>
              </a:spcBef>
            </a:pPr>
            <a:r>
              <a:rPr sz="2400" spc="-7" dirty="0">
                <a:latin typeface="Cambria" panose="02040503050406030204" pitchFamily="18" charset="0"/>
                <a:cs typeface="Calibri"/>
              </a:rPr>
              <a:t>Short</a:t>
            </a:r>
            <a:r>
              <a:rPr sz="2400" spc="-60" dirty="0">
                <a:latin typeface="Cambria" panose="02040503050406030204" pitchFamily="18" charset="0"/>
                <a:cs typeface="Calibri"/>
              </a:rPr>
              <a:t> </a:t>
            </a:r>
            <a:r>
              <a:rPr sz="2400" spc="-27" dirty="0" smtClean="0">
                <a:latin typeface="Cambria" panose="02040503050406030204" pitchFamily="18" charset="0"/>
                <a:cs typeface="Calibri"/>
              </a:rPr>
              <a:t>Wavelengths</a:t>
            </a:r>
            <a:r>
              <a:rPr lang="en-US" sz="2400" spc="-27" dirty="0">
                <a:latin typeface="Cambria" panose="02040503050406030204" pitchFamily="18" charset="0"/>
                <a:cs typeface="Calibri"/>
              </a:rPr>
              <a:t> </a:t>
            </a:r>
            <a:r>
              <a:rPr sz="2400" spc="-7" dirty="0" smtClean="0">
                <a:latin typeface="Cambria" panose="02040503050406030204" pitchFamily="18" charset="0"/>
                <a:cs typeface="Calibri"/>
              </a:rPr>
              <a:t>(&lt; </a:t>
            </a:r>
            <a:r>
              <a:rPr sz="2400" spc="-7" dirty="0">
                <a:latin typeface="Cambria" panose="02040503050406030204" pitchFamily="18" charset="0"/>
                <a:cs typeface="Calibri"/>
              </a:rPr>
              <a:t>100</a:t>
            </a:r>
            <a:r>
              <a:rPr sz="2400" spc="-27" dirty="0">
                <a:latin typeface="Cambria" panose="02040503050406030204" pitchFamily="18" charset="0"/>
                <a:cs typeface="Calibri"/>
              </a:rPr>
              <a:t> </a:t>
            </a:r>
            <a:r>
              <a:rPr sz="2400" spc="-7" dirty="0">
                <a:latin typeface="Cambria" panose="02040503050406030204" pitchFamily="18" charset="0"/>
                <a:cs typeface="Calibri"/>
              </a:rPr>
              <a:t>km)</a:t>
            </a:r>
            <a:endParaRPr sz="24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9" name="object 9"/>
          <p:cNvSpPr>
            <a:spLocks noChangeAspect="1"/>
          </p:cNvSpPr>
          <p:nvPr/>
        </p:nvSpPr>
        <p:spPr>
          <a:xfrm>
            <a:off x="6757337" y="5041396"/>
            <a:ext cx="2162064" cy="162448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ChangeAspect="1"/>
          </p:cNvSpPr>
          <p:nvPr/>
        </p:nvSpPr>
        <p:spPr>
          <a:xfrm>
            <a:off x="4582144" y="2605945"/>
            <a:ext cx="430107" cy="837772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L="16933">
              <a:spcBef>
                <a:spcPts val="133"/>
              </a:spcBef>
            </a:pPr>
            <a:r>
              <a:rPr sz="5333" b="1" dirty="0">
                <a:latin typeface="Arial"/>
                <a:cs typeface="Arial"/>
              </a:rPr>
              <a:t>+</a:t>
            </a:r>
            <a:endParaRPr sz="5333" dirty="0">
              <a:latin typeface="Arial"/>
              <a:cs typeface="Arial"/>
            </a:endParaRPr>
          </a:p>
        </p:txBody>
      </p:sp>
      <p:sp>
        <p:nvSpPr>
          <p:cNvPr id="13" name="object 13"/>
          <p:cNvSpPr>
            <a:spLocks noChangeAspect="1"/>
          </p:cNvSpPr>
          <p:nvPr/>
        </p:nvSpPr>
        <p:spPr>
          <a:xfrm>
            <a:off x="1050511" y="1363112"/>
            <a:ext cx="1047495" cy="78638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>
            <a:spLocks noChangeAspect="1"/>
          </p:cNvSpPr>
          <p:nvPr/>
        </p:nvSpPr>
        <p:spPr>
          <a:xfrm>
            <a:off x="854052" y="3093423"/>
            <a:ext cx="1598167" cy="119887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Group 2"/>
          <p:cNvGrpSpPr/>
          <p:nvPr/>
        </p:nvGrpSpPr>
        <p:grpSpPr>
          <a:xfrm>
            <a:off x="501490" y="5161278"/>
            <a:ext cx="2148041" cy="801997"/>
            <a:chOff x="677340" y="5073353"/>
            <a:chExt cx="2148041" cy="801997"/>
          </a:xfrm>
        </p:grpSpPr>
        <p:sp>
          <p:nvSpPr>
            <p:cNvPr id="15" name="object 15"/>
            <p:cNvSpPr>
              <a:spLocks noChangeAspect="1"/>
            </p:cNvSpPr>
            <p:nvPr/>
          </p:nvSpPr>
          <p:spPr>
            <a:xfrm>
              <a:off x="677340" y="5102175"/>
              <a:ext cx="1031239" cy="77317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>
              <a:spLocks noChangeAspect="1"/>
            </p:cNvSpPr>
            <p:nvPr/>
          </p:nvSpPr>
          <p:spPr>
            <a:xfrm>
              <a:off x="1946541" y="5073353"/>
              <a:ext cx="878840" cy="78028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>
            <a:spLocks noChangeAspect="1"/>
          </p:cNvSpPr>
          <p:nvPr/>
        </p:nvSpPr>
        <p:spPr>
          <a:xfrm>
            <a:off x="3553146" y="1770871"/>
            <a:ext cx="2476382" cy="768586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R="6773" indent="15875" algn="ctr">
              <a:spcBef>
                <a:spcPts val="133"/>
              </a:spcBef>
            </a:pPr>
            <a:r>
              <a:rPr sz="2400" spc="-7" dirty="0">
                <a:latin typeface="Cambria" panose="02040503050406030204" pitchFamily="18" charset="0"/>
                <a:cs typeface="Calibri"/>
              </a:rPr>
              <a:t>Long </a:t>
            </a:r>
            <a:r>
              <a:rPr sz="2400" spc="-27" dirty="0" smtClean="0">
                <a:latin typeface="Cambria" panose="02040503050406030204" pitchFamily="18" charset="0"/>
                <a:cs typeface="Calibri"/>
              </a:rPr>
              <a:t>Wavelengths</a:t>
            </a:r>
            <a:r>
              <a:rPr lang="en-US" sz="2400" spc="-27" dirty="0" smtClean="0">
                <a:latin typeface="Cambria" panose="02040503050406030204" pitchFamily="18" charset="0"/>
                <a:cs typeface="Calibri"/>
              </a:rPr>
              <a:t> </a:t>
            </a:r>
            <a:r>
              <a:rPr sz="2400" spc="-7" dirty="0" smtClean="0">
                <a:latin typeface="Cambria" panose="02040503050406030204" pitchFamily="18" charset="0"/>
                <a:cs typeface="Calibri"/>
              </a:rPr>
              <a:t>(&gt; </a:t>
            </a:r>
            <a:r>
              <a:rPr sz="2400" dirty="0">
                <a:latin typeface="Cambria" panose="02040503050406030204" pitchFamily="18" charset="0"/>
                <a:cs typeface="Calibri"/>
              </a:rPr>
              <a:t>250</a:t>
            </a:r>
            <a:r>
              <a:rPr sz="2400" spc="-33" dirty="0">
                <a:latin typeface="Cambria" panose="02040503050406030204" pitchFamily="18" charset="0"/>
                <a:cs typeface="Calibri"/>
              </a:rPr>
              <a:t> </a:t>
            </a:r>
            <a:r>
              <a:rPr sz="2400" spc="-7" dirty="0">
                <a:latin typeface="Cambria" panose="02040503050406030204" pitchFamily="18" charset="0"/>
                <a:cs typeface="Calibri"/>
              </a:rPr>
              <a:t>km)</a:t>
            </a:r>
            <a:endParaRPr sz="24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21" name="object 21"/>
          <p:cNvSpPr txBox="1">
            <a:spLocks/>
          </p:cNvSpPr>
          <p:nvPr/>
        </p:nvSpPr>
        <p:spPr>
          <a:xfrm>
            <a:off x="1" y="2258593"/>
            <a:ext cx="3148514" cy="69420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spcBef>
                <a:spcPts val="133"/>
              </a:spcBef>
            </a:pPr>
            <a:r>
              <a:rPr sz="2200" spc="-7" dirty="0">
                <a:latin typeface="Cambria" panose="02040503050406030204" pitchFamily="18" charset="0"/>
                <a:cs typeface="Calibri"/>
              </a:rPr>
              <a:t>GRACE</a:t>
            </a:r>
            <a:r>
              <a:rPr sz="2200" dirty="0">
                <a:latin typeface="Cambria" panose="02040503050406030204" pitchFamily="18" charset="0"/>
                <a:cs typeface="Calibri"/>
              </a:rPr>
              <a:t>/</a:t>
            </a:r>
            <a:r>
              <a:rPr sz="2200" spc="-7" dirty="0">
                <a:latin typeface="Cambria" panose="02040503050406030204" pitchFamily="18" charset="0"/>
                <a:cs typeface="Calibri"/>
              </a:rPr>
              <a:t>GOCE</a:t>
            </a:r>
            <a:r>
              <a:rPr sz="2200" dirty="0">
                <a:latin typeface="Cambria" panose="02040503050406030204" pitchFamily="18" charset="0"/>
                <a:cs typeface="Calibri"/>
              </a:rPr>
              <a:t>/</a:t>
            </a:r>
            <a:r>
              <a:rPr sz="2200" spc="-13" dirty="0">
                <a:latin typeface="Cambria" panose="02040503050406030204" pitchFamily="18" charset="0"/>
                <a:cs typeface="Calibri"/>
              </a:rPr>
              <a:t>Satellite</a:t>
            </a:r>
            <a:r>
              <a:rPr sz="2200" spc="-40" dirty="0">
                <a:latin typeface="Cambria" panose="02040503050406030204" pitchFamily="18" charset="0"/>
                <a:cs typeface="Calibri"/>
              </a:rPr>
              <a:t> </a:t>
            </a:r>
            <a:r>
              <a:rPr sz="2200" spc="-7" dirty="0">
                <a:latin typeface="Cambria" panose="02040503050406030204" pitchFamily="18" charset="0"/>
                <a:cs typeface="Calibri"/>
              </a:rPr>
              <a:t>Altimetry</a:t>
            </a:r>
            <a:endParaRPr sz="22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22" name="object 22"/>
          <p:cNvSpPr>
            <a:spLocks noChangeAspect="1"/>
          </p:cNvSpPr>
          <p:nvPr/>
        </p:nvSpPr>
        <p:spPr>
          <a:xfrm>
            <a:off x="6799793" y="1122681"/>
            <a:ext cx="2079344" cy="180499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8"/>
          <p:cNvSpPr txBox="1">
            <a:spLocks noChangeAspect="1"/>
          </p:cNvSpPr>
          <p:nvPr/>
        </p:nvSpPr>
        <p:spPr>
          <a:xfrm>
            <a:off x="3043720" y="3540534"/>
            <a:ext cx="3495235" cy="754908"/>
          </a:xfrm>
          <a:prstGeom prst="rect">
            <a:avLst/>
          </a:prstGeom>
        </p:spPr>
        <p:txBody>
          <a:bodyPr vert="horz" wrap="square" lIns="0" tIns="16087" rIns="0" bIns="0" rtlCol="0">
            <a:noAutofit/>
          </a:bodyPr>
          <a:lstStyle/>
          <a:p>
            <a:pPr marR="6773" algn="ctr">
              <a:spcBef>
                <a:spcPts val="127"/>
              </a:spcBef>
            </a:pPr>
            <a:r>
              <a:rPr lang="en-US" sz="2400" spc="-7" dirty="0">
                <a:latin typeface="Cambria" panose="02040503050406030204" pitchFamily="18" charset="0"/>
                <a:cs typeface="Calibri"/>
              </a:rPr>
              <a:t>Intermediate </a:t>
            </a:r>
            <a:r>
              <a:rPr sz="2400" spc="-27" dirty="0" smtClean="0">
                <a:latin typeface="Cambria" panose="02040503050406030204" pitchFamily="18" charset="0"/>
                <a:cs typeface="Calibri"/>
              </a:rPr>
              <a:t>Wavelengths</a:t>
            </a:r>
            <a:r>
              <a:rPr lang="en-US" sz="2400" spc="-27" dirty="0">
                <a:latin typeface="Cambria" panose="02040503050406030204" pitchFamily="18" charset="0"/>
                <a:cs typeface="Calibri"/>
              </a:rPr>
              <a:t> </a:t>
            </a:r>
            <a:r>
              <a:rPr sz="2400" spc="-7" dirty="0" smtClean="0">
                <a:latin typeface="Cambria" panose="02040503050406030204" pitchFamily="18" charset="0"/>
                <a:cs typeface="Calibri"/>
              </a:rPr>
              <a:t>(</a:t>
            </a:r>
            <a:r>
              <a:rPr lang="en-US" sz="2400" spc="-7" dirty="0">
                <a:latin typeface="Cambria" panose="02040503050406030204" pitchFamily="18" charset="0"/>
                <a:cs typeface="Calibri"/>
              </a:rPr>
              <a:t>20km to 3</a:t>
            </a:r>
            <a:r>
              <a:rPr sz="2400" spc="-7" dirty="0">
                <a:latin typeface="Cambria" panose="02040503050406030204" pitchFamily="18" charset="0"/>
                <a:cs typeface="Calibri"/>
              </a:rPr>
              <a:t>00</a:t>
            </a:r>
            <a:r>
              <a:rPr sz="2400" spc="-27" dirty="0">
                <a:latin typeface="Cambria" panose="02040503050406030204" pitchFamily="18" charset="0"/>
                <a:cs typeface="Calibri"/>
              </a:rPr>
              <a:t> </a:t>
            </a:r>
            <a:r>
              <a:rPr sz="2400" spc="-7" dirty="0">
                <a:latin typeface="Cambria" panose="02040503050406030204" pitchFamily="18" charset="0"/>
                <a:cs typeface="Calibri"/>
              </a:rPr>
              <a:t>km)</a:t>
            </a:r>
            <a:endParaRPr sz="24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24" name="object 10"/>
          <p:cNvSpPr txBox="1">
            <a:spLocks noChangeAspect="1"/>
          </p:cNvSpPr>
          <p:nvPr/>
        </p:nvSpPr>
        <p:spPr>
          <a:xfrm>
            <a:off x="4582144" y="4364230"/>
            <a:ext cx="430107" cy="837772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L="16933">
              <a:spcBef>
                <a:spcPts val="133"/>
              </a:spcBef>
            </a:pPr>
            <a:r>
              <a:rPr sz="5333" b="1" dirty="0">
                <a:latin typeface="Arial"/>
                <a:cs typeface="Arial"/>
              </a:rPr>
              <a:t>+</a:t>
            </a:r>
            <a:endParaRPr sz="5333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2259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19673"/>
            <a:ext cx="9152150" cy="5148084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01407"/>
            <a:ext cx="8229600" cy="1143000"/>
          </a:xfrm>
        </p:spPr>
        <p:txBody>
          <a:bodyPr/>
          <a:lstStyle/>
          <a:p>
            <a:r>
              <a:rPr lang="en-US" dirty="0" smtClean="0"/>
              <a:t>GRACE - </a:t>
            </a:r>
            <a:r>
              <a:rPr lang="en-US" sz="3200" dirty="0"/>
              <a:t>2 Satellites measuring separation</a:t>
            </a:r>
          </a:p>
        </p:txBody>
      </p:sp>
    </p:spTree>
    <p:extLst>
      <p:ext uri="{BB962C8B-B14F-4D97-AF65-F5344CB8AC3E}">
        <p14:creationId xmlns:p14="http://schemas.microsoft.com/office/powerpoint/2010/main" val="374558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242" y="976047"/>
            <a:ext cx="7755516" cy="5816637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5739"/>
            <a:ext cx="8229600" cy="1143000"/>
          </a:xfrm>
        </p:spPr>
        <p:txBody>
          <a:bodyPr/>
          <a:lstStyle/>
          <a:p>
            <a:r>
              <a:rPr lang="en-US" dirty="0" smtClean="0"/>
              <a:t>GRAV-D – </a:t>
            </a:r>
            <a:r>
              <a:rPr lang="en-US" sz="3200" dirty="0"/>
              <a:t>airborne relative gravimeters</a:t>
            </a:r>
          </a:p>
        </p:txBody>
      </p:sp>
    </p:spTree>
    <p:extLst>
      <p:ext uri="{BB962C8B-B14F-4D97-AF65-F5344CB8AC3E}">
        <p14:creationId xmlns:p14="http://schemas.microsoft.com/office/powerpoint/2010/main" val="53658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265943"/>
            <a:ext cx="8229600" cy="5236083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Terrestrial Gravimeter - Relative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23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586" y="1168835"/>
            <a:ext cx="8588828" cy="556093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Terrestrial Gravimeter - Relative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82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1535" y="1168835"/>
            <a:ext cx="5560930" cy="556093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Terrestrial Gravimeter - Absolute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38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936" y="1206886"/>
            <a:ext cx="7560128" cy="5651114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3600" dirty="0" smtClean="0"/>
              <a:t>Terrestrial Gravimeters - Absolute and Relative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150645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322616"/>
            <a:ext cx="9144000" cy="5535385"/>
          </a:xfrm>
        </p:spPr>
        <p:txBody>
          <a:bodyPr/>
          <a:lstStyle/>
          <a:p>
            <a:pPr marL="365760">
              <a:spcBef>
                <a:spcPts val="0"/>
              </a:spcBef>
            </a:pPr>
            <a:r>
              <a:rPr lang="en-US" sz="3600" spc="-7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G</a:t>
            </a:r>
            <a:r>
              <a:rPr lang="en-US" sz="3600" spc="-7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lobal</a:t>
            </a:r>
            <a:r>
              <a:rPr lang="en-US" sz="3600" b="1" spc="-7" dirty="0" smtClean="0">
                <a:latin typeface="Cambria" panose="02040503050406030204" pitchFamily="18" charset="0"/>
                <a:cs typeface="Calibri"/>
              </a:rPr>
              <a:t> </a:t>
            </a:r>
            <a:r>
              <a:rPr lang="en-US" sz="3600" spc="-7" dirty="0">
                <a:latin typeface="Cambria" panose="02040503050406030204" pitchFamily="18" charset="0"/>
                <a:cs typeface="Calibri"/>
              </a:rPr>
              <a:t>M</a:t>
            </a:r>
            <a:r>
              <a:rPr lang="en-US" sz="3600" spc="-7" dirty="0" smtClean="0">
                <a:latin typeface="Cambria" panose="02040503050406030204" pitchFamily="18" charset="0"/>
                <a:cs typeface="Calibri"/>
              </a:rPr>
              <a:t>odel</a:t>
            </a:r>
            <a:r>
              <a:rPr lang="en-US" sz="3600" spc="-67" dirty="0" smtClean="0">
                <a:latin typeface="Cambria" panose="02040503050406030204" pitchFamily="18" charset="0"/>
                <a:cs typeface="Calibri"/>
              </a:rPr>
              <a:t> </a:t>
            </a:r>
            <a:r>
              <a:rPr lang="en-US" sz="3600" spc="-67" dirty="0">
                <a:latin typeface="Cambria" panose="02040503050406030204" pitchFamily="18" charset="0"/>
                <a:cs typeface="Calibri"/>
              </a:rPr>
              <a:t>of the </a:t>
            </a:r>
            <a:r>
              <a:rPr lang="en-US" sz="3600" spc="-13" dirty="0">
                <a:latin typeface="Cambria" panose="02040503050406030204" pitchFamily="18" charset="0"/>
                <a:cs typeface="Calibri"/>
              </a:rPr>
              <a:t>geopotential field</a:t>
            </a:r>
            <a:endParaRPr lang="en-US" sz="3600" spc="-67" dirty="0">
              <a:latin typeface="Cambria" panose="02040503050406030204" pitchFamily="18" charset="0"/>
              <a:cs typeface="Calibri"/>
            </a:endParaRPr>
          </a:p>
          <a:p>
            <a:pPr marL="765810" lvl="1">
              <a:spcBef>
                <a:spcPts val="0"/>
              </a:spcBef>
              <a:spcAft>
                <a:spcPts val="1200"/>
              </a:spcAft>
            </a:pPr>
            <a:r>
              <a:rPr lang="en-US" sz="3600" b="1" dirty="0" smtClean="0">
                <a:latin typeface="Cambria" panose="02040503050406030204" pitchFamily="18" charset="0"/>
                <a:cs typeface="Calibri"/>
              </a:rPr>
              <a:t>GM2022</a:t>
            </a:r>
            <a:endParaRPr lang="en-US" sz="3600" dirty="0" smtClean="0">
              <a:latin typeface="Cambria" panose="02040503050406030204" pitchFamily="18" charset="0"/>
              <a:cs typeface="Calibri"/>
            </a:endParaRPr>
          </a:p>
          <a:p>
            <a:pPr marL="365760">
              <a:spcBef>
                <a:spcPts val="0"/>
              </a:spcBef>
              <a:tabLst>
                <a:tab pos="473275" algn="l"/>
                <a:tab pos="474121" algn="l"/>
              </a:tabLst>
            </a:pPr>
            <a:r>
              <a:rPr lang="en-US" sz="3600" spc="-13" dirty="0">
                <a:latin typeface="Cambria" panose="02040503050406030204" pitchFamily="18" charset="0"/>
                <a:cs typeface="Calibri"/>
              </a:rPr>
              <a:t>G</a:t>
            </a:r>
            <a:r>
              <a:rPr lang="en-US" sz="3600" spc="-13" dirty="0" smtClean="0">
                <a:latin typeface="Cambria" panose="02040503050406030204" pitchFamily="18" charset="0"/>
                <a:cs typeface="Calibri"/>
              </a:rPr>
              <a:t>eoid </a:t>
            </a:r>
            <a:r>
              <a:rPr lang="en-US" sz="3600" spc="-13" dirty="0">
                <a:latin typeface="Cambria" panose="02040503050406030204" pitchFamily="18" charset="0"/>
                <a:cs typeface="Calibri"/>
              </a:rPr>
              <a:t>undulation models by region</a:t>
            </a:r>
          </a:p>
          <a:p>
            <a:pPr marL="765810" lvl="1">
              <a:spcBef>
                <a:spcPts val="0"/>
              </a:spcBef>
              <a:spcAft>
                <a:spcPts val="1200"/>
              </a:spcAft>
              <a:tabLst>
                <a:tab pos="473275" algn="l"/>
                <a:tab pos="474121" algn="l"/>
              </a:tabLst>
            </a:pPr>
            <a:r>
              <a:rPr lang="en-US" sz="3600" b="1" spc="-7" dirty="0">
                <a:latin typeface="Cambria" panose="02040503050406030204" pitchFamily="18" charset="0"/>
                <a:cs typeface="Calibri"/>
              </a:rPr>
              <a:t>GEOID2022</a:t>
            </a:r>
            <a:r>
              <a:rPr lang="en-US" sz="3600" spc="-7" dirty="0">
                <a:latin typeface="Cambria" panose="02040503050406030204" pitchFamily="18" charset="0"/>
                <a:cs typeface="Calibri"/>
              </a:rPr>
              <a:t> aka “</a:t>
            </a:r>
            <a:r>
              <a:rPr lang="en-US" sz="3600" dirty="0">
                <a:latin typeface="Cambria" panose="02040503050406030204" pitchFamily="18" charset="0"/>
                <a:cs typeface="Calibri"/>
              </a:rPr>
              <a:t>0</a:t>
            </a:r>
            <a:r>
              <a:rPr lang="en-US" sz="3600" spc="33" dirty="0">
                <a:latin typeface="Cambria" panose="02040503050406030204" pitchFamily="18" charset="0"/>
                <a:cs typeface="Calibri"/>
              </a:rPr>
              <a:t> </a:t>
            </a:r>
            <a:r>
              <a:rPr lang="en-US" sz="3600" spc="-60" dirty="0">
                <a:latin typeface="Cambria" panose="02040503050406030204" pitchFamily="18" charset="0"/>
                <a:cs typeface="Calibri"/>
              </a:rPr>
              <a:t>elevation”</a:t>
            </a:r>
            <a:endParaRPr lang="en-US" sz="3600" dirty="0">
              <a:latin typeface="Cambria" panose="02040503050406030204" pitchFamily="18" charset="0"/>
              <a:cs typeface="Calibri"/>
            </a:endParaRPr>
          </a:p>
          <a:p>
            <a:pPr marL="365760">
              <a:spcBef>
                <a:spcPts val="0"/>
              </a:spcBef>
              <a:tabLst>
                <a:tab pos="473275" algn="l"/>
                <a:tab pos="474121" algn="l"/>
              </a:tabLst>
            </a:pPr>
            <a:r>
              <a:rPr lang="en-US" sz="3600" spc="-13" dirty="0">
                <a:latin typeface="Cambria" panose="02040503050406030204" pitchFamily="18" charset="0"/>
                <a:cs typeface="Calibri"/>
              </a:rPr>
              <a:t>D</a:t>
            </a:r>
            <a:r>
              <a:rPr lang="en-US" sz="3600" spc="-13" dirty="0" smtClean="0">
                <a:latin typeface="Cambria" panose="02040503050406030204" pitchFamily="18" charset="0"/>
                <a:cs typeface="Calibri"/>
              </a:rPr>
              <a:t>eflection </a:t>
            </a:r>
            <a:r>
              <a:rPr lang="en-US" sz="3600" spc="-7" dirty="0">
                <a:latin typeface="Cambria" panose="02040503050406030204" pitchFamily="18" charset="0"/>
                <a:cs typeface="Calibri"/>
              </a:rPr>
              <a:t>of the </a:t>
            </a:r>
            <a:r>
              <a:rPr lang="en-US" sz="3600" spc="-13" dirty="0">
                <a:latin typeface="Cambria" panose="02040503050406030204" pitchFamily="18" charset="0"/>
                <a:cs typeface="Calibri"/>
              </a:rPr>
              <a:t>V</a:t>
            </a:r>
            <a:r>
              <a:rPr lang="en-US" sz="3600" spc="-13" dirty="0" smtClean="0">
                <a:latin typeface="Cambria" panose="02040503050406030204" pitchFamily="18" charset="0"/>
                <a:cs typeface="Calibri"/>
              </a:rPr>
              <a:t>ertical </a:t>
            </a:r>
            <a:r>
              <a:rPr lang="en-US" sz="3600" spc="-13" dirty="0">
                <a:latin typeface="Cambria" panose="02040503050406030204" pitchFamily="18" charset="0"/>
                <a:cs typeface="Calibri"/>
              </a:rPr>
              <a:t>(</a:t>
            </a:r>
            <a:r>
              <a:rPr lang="en-US" sz="3600" spc="-13" dirty="0" err="1">
                <a:latin typeface="Cambria" panose="02040503050406030204" pitchFamily="18" charset="0"/>
                <a:cs typeface="Calibri"/>
              </a:rPr>
              <a:t>DoV</a:t>
            </a:r>
            <a:r>
              <a:rPr lang="en-US" sz="3600" spc="-13" dirty="0">
                <a:latin typeface="Cambria" panose="02040503050406030204" pitchFamily="18" charset="0"/>
                <a:cs typeface="Calibri"/>
              </a:rPr>
              <a:t>) models by region</a:t>
            </a:r>
            <a:endParaRPr lang="en-US" sz="3600" spc="-20" dirty="0">
              <a:latin typeface="Cambria" panose="02040503050406030204" pitchFamily="18" charset="0"/>
              <a:cs typeface="Calibri"/>
            </a:endParaRPr>
          </a:p>
          <a:p>
            <a:pPr marL="765810" lvl="1">
              <a:spcBef>
                <a:spcPts val="0"/>
              </a:spcBef>
              <a:spcAft>
                <a:spcPts val="1200"/>
              </a:spcAft>
              <a:tabLst>
                <a:tab pos="473275" algn="l"/>
                <a:tab pos="474121" algn="l"/>
              </a:tabLst>
            </a:pPr>
            <a:r>
              <a:rPr lang="en-US" sz="3600" b="1" spc="-7" dirty="0">
                <a:latin typeface="Cambria" panose="02040503050406030204" pitchFamily="18" charset="0"/>
                <a:cs typeface="Calibri"/>
              </a:rPr>
              <a:t>DEFLEC2022</a:t>
            </a:r>
            <a:endParaRPr lang="en-US" sz="3600" dirty="0">
              <a:latin typeface="Cambria" panose="02040503050406030204" pitchFamily="18" charset="0"/>
              <a:cs typeface="Calibri"/>
            </a:endParaRPr>
          </a:p>
          <a:p>
            <a:pPr marL="365760">
              <a:spcBef>
                <a:spcPts val="0"/>
              </a:spcBef>
              <a:tabLst>
                <a:tab pos="473275" algn="l"/>
                <a:tab pos="474121" algn="l"/>
              </a:tabLst>
            </a:pPr>
            <a:r>
              <a:rPr lang="en-US" sz="3600" spc="-27" dirty="0">
                <a:latin typeface="Cambria" panose="02040503050406030204" pitchFamily="18" charset="0"/>
                <a:cs typeface="Calibri"/>
              </a:rPr>
              <a:t>S</a:t>
            </a:r>
            <a:r>
              <a:rPr lang="en-US" sz="3600" spc="-27" dirty="0" smtClean="0">
                <a:latin typeface="Cambria" panose="02040503050406030204" pitchFamily="18" charset="0"/>
                <a:cs typeface="Calibri"/>
              </a:rPr>
              <a:t>urface </a:t>
            </a:r>
            <a:r>
              <a:rPr lang="en-US" sz="3600" spc="-27" dirty="0">
                <a:latin typeface="Cambria" panose="02040503050406030204" pitchFamily="18" charset="0"/>
                <a:cs typeface="Calibri"/>
              </a:rPr>
              <a:t>G</a:t>
            </a:r>
            <a:r>
              <a:rPr lang="en-US" sz="3600" spc="-27" dirty="0" smtClean="0">
                <a:latin typeface="Cambria" panose="02040503050406030204" pitchFamily="18" charset="0"/>
                <a:cs typeface="Calibri"/>
              </a:rPr>
              <a:t>ravity </a:t>
            </a:r>
            <a:r>
              <a:rPr lang="en-US" sz="3600" spc="-7" dirty="0">
                <a:latin typeface="Cambria" panose="02040503050406030204" pitchFamily="18" charset="0"/>
                <a:cs typeface="Calibri"/>
              </a:rPr>
              <a:t>models by region</a:t>
            </a:r>
            <a:endParaRPr lang="en-US" sz="3600" spc="-33" dirty="0">
              <a:latin typeface="Cambria" panose="02040503050406030204" pitchFamily="18" charset="0"/>
              <a:cs typeface="Calibri"/>
            </a:endParaRPr>
          </a:p>
          <a:p>
            <a:pPr marL="765810" lvl="1">
              <a:spcBef>
                <a:spcPts val="0"/>
              </a:spcBef>
              <a:tabLst>
                <a:tab pos="473275" algn="l"/>
                <a:tab pos="474121" algn="l"/>
              </a:tabLst>
            </a:pPr>
            <a:r>
              <a:rPr lang="en-US" sz="3600" b="1" spc="-20" dirty="0" smtClean="0">
                <a:latin typeface="Cambria" panose="02040503050406030204" pitchFamily="18" charset="0"/>
                <a:cs typeface="Calibri"/>
              </a:rPr>
              <a:t>GRAV2022</a:t>
            </a:r>
            <a:endParaRPr lang="en-US" sz="3600" b="1" spc="-2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Individual Components of NAPGD2022</a:t>
            </a:r>
          </a:p>
        </p:txBody>
      </p:sp>
    </p:spTree>
    <p:extLst>
      <p:ext uri="{BB962C8B-B14F-4D97-AF65-F5344CB8AC3E}">
        <p14:creationId xmlns:p14="http://schemas.microsoft.com/office/powerpoint/2010/main" val="245922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3399"/>
            <a:ext cx="9144000" cy="575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23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7300"/>
            <a:ext cx="9162419" cy="504825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06689"/>
            <a:ext cx="8229600" cy="1143000"/>
          </a:xfrm>
        </p:spPr>
        <p:txBody>
          <a:bodyPr/>
          <a:lstStyle/>
          <a:p>
            <a:r>
              <a:rPr lang="en-US" dirty="0" smtClean="0"/>
              <a:t>Sea Level Change and the Geoid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32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" y="1802167"/>
            <a:ext cx="9143999" cy="4616388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Two major campaigns within GRAV-D</a:t>
            </a:r>
          </a:p>
          <a:p>
            <a:endParaRPr lang="en-US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14350">
              <a:buFont typeface="+mj-lt"/>
              <a:buAutoNum type="arabicPeriod"/>
            </a:pP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High-resolution snapshot of gravity</a:t>
            </a:r>
          </a:p>
          <a:p>
            <a:pPr lvl="1"/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primarily airborne observations, all </a:t>
            </a:r>
            <a:r>
              <a:rPr lang="en-US" sz="2600" i="1" dirty="0">
                <a:latin typeface="Cambria" panose="02040503050406030204" pitchFamily="18" charset="0"/>
                <a:ea typeface="Cambria" panose="02040503050406030204" pitchFamily="18" charset="0"/>
              </a:rPr>
              <a:t>relative gravity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, estimated cost of ~$39 million</a:t>
            </a:r>
          </a:p>
          <a:p>
            <a:pPr lvl="1"/>
            <a:endParaRPr lang="en-US" sz="2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14350">
              <a:buFont typeface="+mj-lt"/>
              <a:buAutoNum type="arabicPeriod"/>
            </a:pP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Low-resolution “movie” of gravity changes</a:t>
            </a:r>
          </a:p>
          <a:p>
            <a:pPr lvl="1"/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primarily terrestrial, episodic observations of </a:t>
            </a:r>
            <a:r>
              <a:rPr lang="en-US" sz="2600" i="1" dirty="0">
                <a:latin typeface="Cambria" panose="02040503050406030204" pitchFamily="18" charset="0"/>
                <a:ea typeface="Cambria" panose="02040503050406030204" pitchFamily="18" charset="0"/>
              </a:rPr>
              <a:t>absolute gravity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sites</a:t>
            </a:r>
          </a:p>
          <a:p>
            <a:pPr lvl="1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455431"/>
            <a:ext cx="8229600" cy="1143000"/>
          </a:xfrm>
        </p:spPr>
        <p:txBody>
          <a:bodyPr/>
          <a:lstStyle/>
          <a:p>
            <a:r>
              <a:rPr lang="en-US" b="1" u="sng" dirty="0"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ravity for the </a:t>
            </a:r>
            <a:r>
              <a:rPr lang="en-US" b="1" u="sng" dirty="0"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edefinition of the </a:t>
            </a:r>
            <a:r>
              <a:rPr lang="en-US" b="1" u="sng" dirty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merican </a:t>
            </a:r>
            <a:r>
              <a:rPr lang="en-US" b="1" u="sng" dirty="0"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ertical </a:t>
            </a:r>
            <a:r>
              <a:rPr lang="en-US" b="1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atum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9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38250"/>
            <a:ext cx="9137415" cy="50292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06689"/>
            <a:ext cx="8229600" cy="1143000"/>
          </a:xfrm>
        </p:spPr>
        <p:txBody>
          <a:bodyPr/>
          <a:lstStyle/>
          <a:p>
            <a:r>
              <a:rPr lang="en-US" dirty="0" smtClean="0"/>
              <a:t>Sea Level Change and the Geoid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33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03" t="4653" r="2498" b="3689"/>
          <a:stretch/>
        </p:blipFill>
        <p:spPr>
          <a:xfrm>
            <a:off x="0" y="1295733"/>
            <a:ext cx="9144000" cy="5047917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06689"/>
            <a:ext cx="8229600" cy="1143000"/>
          </a:xfrm>
        </p:spPr>
        <p:txBody>
          <a:bodyPr/>
          <a:lstStyle/>
          <a:p>
            <a:r>
              <a:rPr lang="en-US" dirty="0" smtClean="0"/>
              <a:t>Sea Level Change and the Geoid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0" y="5787483"/>
            <a:ext cx="3493026" cy="568715"/>
          </a:xfrm>
          <a:prstGeom prst="roundRect">
            <a:avLst/>
          </a:prstGeom>
          <a:noFill/>
          <a:ln w="57150"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00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" y="0"/>
            <a:ext cx="9143999" cy="6858000"/>
          </a:xfrm>
          <a:prstGeom prst="rect">
            <a:avLst/>
          </a:prstGeom>
        </p:spPr>
      </p:pic>
      <p:sp>
        <p:nvSpPr>
          <p:cNvPr id="6" name="Title 4"/>
          <p:cNvSpPr txBox="1">
            <a:spLocks/>
          </p:cNvSpPr>
          <p:nvPr/>
        </p:nvSpPr>
        <p:spPr bwMode="auto">
          <a:xfrm>
            <a:off x="0" y="1"/>
            <a:ext cx="9144000" cy="577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>
              <a:defRPr/>
            </a:pPr>
            <a:r>
              <a:rPr lang="en-US" sz="23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</a:rPr>
              <a:t>Estimated change in orthometric heights from NAVD88 to </a:t>
            </a:r>
            <a:r>
              <a:rPr lang="en-US" sz="23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</a:rPr>
              <a:t>NAPGD2022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32384" y="5745193"/>
            <a:ext cx="1940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dirty="0" smtClean="0">
                <a:solidFill>
                  <a:srgbClr val="000000"/>
                </a:solidFill>
                <a:latin typeface="Calibri"/>
                <a:ea typeface="+mn-ea"/>
              </a:rPr>
              <a:t>(NAPGD2022 </a:t>
            </a:r>
            <a:r>
              <a:rPr lang="en-US" b="1" i="1" dirty="0">
                <a:solidFill>
                  <a:srgbClr val="000000"/>
                </a:solidFill>
                <a:latin typeface="Calibri"/>
                <a:ea typeface="+mn-ea"/>
              </a:rPr>
              <a:t>approximated using </a:t>
            </a:r>
            <a:r>
              <a:rPr lang="en-US" b="1" i="1" dirty="0" smtClean="0">
                <a:solidFill>
                  <a:srgbClr val="000000"/>
                </a:solidFill>
                <a:latin typeface="Calibri"/>
                <a:ea typeface="+mn-ea"/>
              </a:rPr>
              <a:t>xGEOID16B)</a:t>
            </a:r>
            <a:endParaRPr lang="en-US" b="1" i="1" dirty="0">
              <a:solidFill>
                <a:srgbClr val="000000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3784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49008"/>
            <a:ext cx="9144000" cy="51949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1165568"/>
            <a:ext cx="21717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i="1" dirty="0">
                <a:solidFill>
                  <a:srgbClr val="000000"/>
                </a:solidFill>
                <a:latin typeface="Calibri"/>
                <a:ea typeface="+mn-ea"/>
              </a:rPr>
              <a:t>(NAPGD2022 approximated using xGEOID16B)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58050" y="4416302"/>
            <a:ext cx="1885950" cy="1927638"/>
          </a:xfrm>
          <a:prstGeom prst="rect">
            <a:avLst/>
          </a:prstGeom>
        </p:spPr>
      </p:pic>
      <p:sp>
        <p:nvSpPr>
          <p:cNvPr id="6" name="Title 4"/>
          <p:cNvSpPr txBox="1">
            <a:spLocks/>
          </p:cNvSpPr>
          <p:nvPr/>
        </p:nvSpPr>
        <p:spPr bwMode="auto">
          <a:xfrm>
            <a:off x="0" y="367991"/>
            <a:ext cx="9144000" cy="741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>
              <a:defRPr/>
            </a:pPr>
            <a:r>
              <a:rPr lang="en-US" sz="2300" dirty="0">
                <a:latin typeface="Cambria" panose="02040503050406030204" pitchFamily="18" charset="0"/>
              </a:rPr>
              <a:t>Estimated change in orthometric heights from NAVD88 to </a:t>
            </a:r>
            <a:r>
              <a:rPr lang="en-US" sz="2300" b="1" dirty="0">
                <a:latin typeface="Cambria" panose="02040503050406030204" pitchFamily="18" charset="0"/>
              </a:rPr>
              <a:t>NAPGD2022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258050" y="5099539"/>
            <a:ext cx="1644410" cy="780561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 bwMode="auto">
          <a:xfrm>
            <a:off x="457201" y="6361562"/>
            <a:ext cx="82486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mbria" panose="02040503050406030204" pitchFamily="18" charset="0"/>
              </a:rPr>
              <a:t>Vertical change of about -0.6 to -2.0 feet</a:t>
            </a:r>
          </a:p>
        </p:txBody>
      </p:sp>
    </p:spTree>
    <p:extLst>
      <p:ext uri="{BB962C8B-B14F-4D97-AF65-F5344CB8AC3E}">
        <p14:creationId xmlns:p14="http://schemas.microsoft.com/office/powerpoint/2010/main" val="362336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4"/>
          <p:cNvSpPr txBox="1"/>
          <p:nvPr/>
        </p:nvSpPr>
        <p:spPr>
          <a:xfrm>
            <a:off x="1" y="2337239"/>
            <a:ext cx="9144000" cy="2725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buSzPct val="159375"/>
              <a:tabLst>
                <a:tab pos="397077" algn="l"/>
                <a:tab pos="397923" algn="l"/>
              </a:tabLst>
            </a:pPr>
            <a:r>
              <a:rPr sz="4400" b="1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North </a:t>
            </a:r>
            <a:r>
              <a:rPr sz="4400" b="1" spc="-7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American</a:t>
            </a:r>
            <a:r>
              <a:rPr lang="en-US" sz="4400" b="1" spc="-7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-Pacific Geopotential Datum</a:t>
            </a:r>
            <a:r>
              <a:rPr sz="4400" b="1" spc="-7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of</a:t>
            </a:r>
            <a:r>
              <a:rPr sz="4400" b="1" spc="-33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</a:t>
            </a:r>
            <a:r>
              <a:rPr sz="4400" b="1" spc="-7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2022</a:t>
            </a:r>
            <a:r>
              <a:rPr lang="en-US" sz="4400" b="1" spc="-7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</a:t>
            </a:r>
          </a:p>
          <a:p>
            <a:pPr marL="16933" algn="ctr">
              <a:buSzPct val="159375"/>
              <a:tabLst>
                <a:tab pos="397077" algn="l"/>
                <a:tab pos="397923" algn="l"/>
              </a:tabLst>
            </a:pPr>
            <a:endParaRPr lang="en-US" sz="4400" b="1" spc="-7" dirty="0">
              <a:solidFill>
                <a:srgbClr val="1F497D"/>
              </a:solidFill>
              <a:uFill>
                <a:solidFill>
                  <a:srgbClr val="1F497D"/>
                </a:solidFill>
              </a:uFill>
              <a:latin typeface="Cambria" panose="02040503050406030204" pitchFamily="18" charset="0"/>
              <a:cs typeface="Arial"/>
            </a:endParaRPr>
          </a:p>
          <a:p>
            <a:pPr marL="16933" algn="ctr">
              <a:buSzPct val="159375"/>
              <a:tabLst>
                <a:tab pos="397077" algn="l"/>
                <a:tab pos="397923" algn="l"/>
              </a:tabLst>
            </a:pPr>
            <a:r>
              <a:rPr sz="4400" b="1" spc="-2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(NA</a:t>
            </a:r>
            <a:r>
              <a:rPr lang="en-US" sz="4400" b="1" spc="-2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PGD</a:t>
            </a:r>
            <a:r>
              <a:rPr sz="4400" b="1" spc="-2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2022)</a:t>
            </a:r>
            <a:endParaRPr sz="4400" dirty="0">
              <a:latin typeface="Cambria" panose="02040503050406030204" pitchFamily="18" charset="0"/>
              <a:cs typeface="Arial Black"/>
            </a:endParaRPr>
          </a:p>
        </p:txBody>
      </p:sp>
      <p:sp>
        <p:nvSpPr>
          <p:cNvPr id="8" name="object 8"/>
          <p:cNvSpPr>
            <a:spLocks noChangeAspect="1"/>
          </p:cNvSpPr>
          <p:nvPr/>
        </p:nvSpPr>
        <p:spPr>
          <a:xfrm>
            <a:off x="114301" y="533524"/>
            <a:ext cx="8915399" cy="588704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5246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1371600" y="1335088"/>
            <a:ext cx="11899900" cy="2112962"/>
          </a:xfrm>
        </p:spPr>
        <p:txBody>
          <a:bodyPr/>
          <a:lstStyle/>
          <a:p>
            <a:pPr eaLnBrk="1" hangingPunct="1"/>
            <a:r>
              <a:rPr lang="en-US" alt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How can I prepare?</a:t>
            </a:r>
            <a:br>
              <a:rPr lang="en-US" alt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alt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Where </a:t>
            </a:r>
            <a:r>
              <a:rPr lang="en-US" alt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did this all start</a:t>
            </a:r>
            <a:r>
              <a:rPr lang="en-US" alt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br>
              <a:rPr lang="en-US" alt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alt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How is all this possible?  </a:t>
            </a:r>
            <a:r>
              <a:rPr lang="en-US" alt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en-US" altLang="en-US" sz="40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alt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What’s the benefit to me?</a:t>
            </a:r>
            <a:endParaRPr lang="en-US" alt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itle 2"/>
          <p:cNvSpPr txBox="1">
            <a:spLocks/>
          </p:cNvSpPr>
          <p:nvPr/>
        </p:nvSpPr>
        <p:spPr bwMode="auto">
          <a:xfrm>
            <a:off x="0" y="3767138"/>
            <a:ext cx="9144000" cy="211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alt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Well, </a:t>
            </a:r>
            <a:r>
              <a:rPr lang="en-US" alt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besides learning a whole new set of terminology and methods…</a:t>
            </a:r>
          </a:p>
        </p:txBody>
      </p:sp>
    </p:spTree>
    <p:extLst>
      <p:ext uri="{BB962C8B-B14F-4D97-AF65-F5344CB8AC3E}">
        <p14:creationId xmlns:p14="http://schemas.microsoft.com/office/powerpoint/2010/main" val="3639877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" y="332252"/>
            <a:ext cx="9144000" cy="848095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009201" marR="6773" indent="-993115">
              <a:spcBef>
                <a:spcPts val="133"/>
              </a:spcBef>
            </a:pPr>
            <a:r>
              <a:rPr lang="en-US" sz="5400" spc="-7" dirty="0" smtClean="0">
                <a:latin typeface="Cambria" panose="02040503050406030204" pitchFamily="18" charset="0"/>
                <a:cs typeface="Calibri"/>
              </a:rPr>
              <a:t>How can surveyors prepare?</a:t>
            </a:r>
            <a:endParaRPr sz="54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6114" y="1243568"/>
            <a:ext cx="8918704" cy="5498426"/>
          </a:xfrm>
          <a:prstGeom prst="rect">
            <a:avLst/>
          </a:prstGeom>
        </p:spPr>
        <p:txBody>
          <a:bodyPr vert="horz" wrap="square" lIns="0" tIns="130387" rIns="0" bIns="0" rtlCol="0">
            <a:noAutofit/>
          </a:bodyPr>
          <a:lstStyle/>
          <a:p>
            <a:pPr marL="287338" indent="-269875">
              <a:spcBef>
                <a:spcPts val="893"/>
              </a:spcBef>
              <a:buFont typeface="Arial"/>
              <a:buChar char="•"/>
            </a:pPr>
            <a:r>
              <a:rPr lang="en-US" sz="3600" spc="-7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Get </a:t>
            </a:r>
            <a:r>
              <a:rPr lang="en-US" sz="3600" spc="-7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familiar with terms, ask now, be </a:t>
            </a:r>
            <a:r>
              <a:rPr lang="en-US" sz="3600" spc="-7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ready</a:t>
            </a:r>
          </a:p>
          <a:p>
            <a:pPr marL="287338" indent="-269875">
              <a:spcBef>
                <a:spcPts val="893"/>
              </a:spcBef>
              <a:buFont typeface="Arial"/>
              <a:buChar char="•"/>
            </a:pPr>
            <a:endParaRPr lang="en-US" sz="3600" spc="-7" dirty="0" smtClean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cs typeface="Calibri"/>
            </a:endParaRPr>
          </a:p>
          <a:p>
            <a:pPr marL="287338" indent="-269875">
              <a:spcBef>
                <a:spcPts val="893"/>
              </a:spcBef>
              <a:buFont typeface="Arial"/>
              <a:buChar char="•"/>
            </a:pPr>
            <a:r>
              <a:rPr lang="en-US" sz="3600" spc="-7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Set/occupy RTN Validation Stations (OPUS</a:t>
            </a:r>
            <a:r>
              <a:rPr lang="en-US" sz="3600" spc="-7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)</a:t>
            </a:r>
          </a:p>
          <a:p>
            <a:pPr marL="287338" indent="-269875">
              <a:spcBef>
                <a:spcPts val="893"/>
              </a:spcBef>
              <a:buFont typeface="Arial"/>
              <a:buChar char="•"/>
            </a:pPr>
            <a:endParaRPr lang="en-US" sz="3600" spc="-7" dirty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cs typeface="Calibri"/>
            </a:endParaRPr>
          </a:p>
          <a:p>
            <a:pPr marL="287338" indent="-269875">
              <a:spcBef>
                <a:spcPts val="893"/>
              </a:spcBef>
              <a:buFont typeface="Arial"/>
              <a:buChar char="•"/>
            </a:pPr>
            <a:r>
              <a:rPr lang="en-US" sz="3600" spc="-7" dirty="0" smtClean="0">
                <a:latin typeface="Cambria" panose="02040503050406030204" pitchFamily="18" charset="0"/>
                <a:cs typeface="Calibri"/>
              </a:rPr>
              <a:t>Research your published control</a:t>
            </a:r>
            <a:endParaRPr lang="en-US" sz="2800" spc="-7" dirty="0" smtClean="0">
              <a:latin typeface="Cambria" panose="02040503050406030204" pitchFamily="18" charset="0"/>
              <a:cs typeface="Calibri"/>
            </a:endParaRPr>
          </a:p>
          <a:p>
            <a:pPr marL="1201738" lvl="2" indent="-269875">
              <a:spcBef>
                <a:spcPts val="893"/>
              </a:spcBef>
              <a:buFont typeface="Arial"/>
              <a:buChar char="•"/>
            </a:pPr>
            <a:r>
              <a:rPr lang="en-US" sz="2800" spc="-7" dirty="0" smtClean="0">
                <a:latin typeface="Cambria" panose="02040503050406030204" pitchFamily="18" charset="0"/>
                <a:cs typeface="Calibri"/>
              </a:rPr>
              <a:t>pre-1995 will </a:t>
            </a:r>
            <a:r>
              <a:rPr lang="en-US" sz="2800" b="1" spc="-7" dirty="0" smtClean="0">
                <a:latin typeface="Cambria" panose="02040503050406030204" pitchFamily="18" charset="0"/>
                <a:cs typeface="Calibri"/>
              </a:rPr>
              <a:t>NOT</a:t>
            </a:r>
            <a:r>
              <a:rPr lang="en-US" sz="2800" spc="-7" dirty="0" smtClean="0">
                <a:latin typeface="Cambria" panose="02040503050406030204" pitchFamily="18" charset="0"/>
                <a:cs typeface="Calibri"/>
              </a:rPr>
              <a:t> get new coordinates (GPS only)</a:t>
            </a:r>
          </a:p>
          <a:p>
            <a:pPr marL="1201738" lvl="2" indent="-269875">
              <a:spcBef>
                <a:spcPts val="893"/>
              </a:spcBef>
              <a:buFont typeface="Arial"/>
              <a:buChar char="•"/>
            </a:pPr>
            <a:endParaRPr lang="en-US" sz="2800" spc="-7" dirty="0" smtClean="0">
              <a:latin typeface="Cambria" panose="02040503050406030204" pitchFamily="18" charset="0"/>
              <a:cs typeface="Calibri"/>
            </a:endParaRPr>
          </a:p>
          <a:p>
            <a:pPr marL="287338" indent="-269875">
              <a:spcBef>
                <a:spcPts val="893"/>
              </a:spcBef>
              <a:buFont typeface="Arial"/>
              <a:buChar char="•"/>
            </a:pPr>
            <a:r>
              <a:rPr lang="en-US" sz="3600" spc="-7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Use OPUS Projects to re-observe/process</a:t>
            </a:r>
          </a:p>
        </p:txBody>
      </p:sp>
    </p:spTree>
    <p:extLst>
      <p:ext uri="{BB962C8B-B14F-4D97-AF65-F5344CB8AC3E}">
        <p14:creationId xmlns:p14="http://schemas.microsoft.com/office/powerpoint/2010/main" val="334590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36794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NGS Ten-Year </a:t>
            </a:r>
            <a:r>
              <a:rPr lang="en-US" alt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Strategic Plan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" y="1619249"/>
            <a:ext cx="5895354" cy="4458165"/>
          </a:xfrm>
        </p:spPr>
        <p:txBody>
          <a:bodyPr/>
          <a:lstStyle/>
          <a:p>
            <a:pPr marL="111125" lvl="1" indent="0" eaLnBrk="1" hangingPunct="1">
              <a:buNone/>
              <a:defRPr/>
            </a:pPr>
            <a:r>
              <a:rPr lang="en-US" sz="2400" dirty="0" smtClean="0">
                <a:latin typeface="+mj-lt"/>
                <a:ea typeface="MS PGothic" pitchFamily="34" charset="-128"/>
              </a:rPr>
              <a:t>By </a:t>
            </a:r>
            <a:r>
              <a:rPr lang="en-US" sz="2400" dirty="0">
                <a:latin typeface="+mj-lt"/>
                <a:ea typeface="MS PGothic" pitchFamily="34" charset="-128"/>
              </a:rPr>
              <a:t>2022, reduce all definitional &amp; access-related errors in </a:t>
            </a:r>
            <a:r>
              <a:rPr lang="en-US" sz="2400" b="1" dirty="0">
                <a:latin typeface="+mj-lt"/>
                <a:ea typeface="MS PGothic" pitchFamily="34" charset="-128"/>
              </a:rPr>
              <a:t>geometric reference frame </a:t>
            </a:r>
            <a:r>
              <a:rPr lang="en-US" sz="2400" dirty="0">
                <a:latin typeface="+mj-lt"/>
                <a:ea typeface="MS PGothic" pitchFamily="34" charset="-128"/>
              </a:rPr>
              <a:t>to </a:t>
            </a:r>
            <a:r>
              <a:rPr lang="en-US" sz="2400" u="sng" dirty="0">
                <a:latin typeface="+mj-lt"/>
                <a:ea typeface="MS PGothic" pitchFamily="34" charset="-128"/>
              </a:rPr>
              <a:t>1 cm when using 15 min </a:t>
            </a:r>
            <a:r>
              <a:rPr lang="en-US" sz="2400" dirty="0">
                <a:latin typeface="+mj-lt"/>
                <a:ea typeface="MS PGothic" pitchFamily="34" charset="-128"/>
              </a:rPr>
              <a:t>of GNSS data</a:t>
            </a:r>
          </a:p>
          <a:p>
            <a:pPr marL="111125" lvl="1" indent="0" eaLnBrk="1" hangingPunct="1">
              <a:buNone/>
              <a:defRPr/>
            </a:pPr>
            <a:r>
              <a:rPr lang="en-US" sz="2400" b="1" dirty="0">
                <a:latin typeface="+mj-lt"/>
                <a:ea typeface="MS PGothic" pitchFamily="34" charset="-128"/>
              </a:rPr>
              <a:t>		aka “Replace NAD83”</a:t>
            </a:r>
          </a:p>
          <a:p>
            <a:pPr marL="111125" lvl="1" indent="0" eaLnBrk="1" hangingPunct="1">
              <a:buNone/>
              <a:defRPr/>
            </a:pPr>
            <a:endParaRPr lang="en-US" sz="2400" b="1" dirty="0">
              <a:latin typeface="+mj-lt"/>
              <a:ea typeface="MS PGothic" pitchFamily="34" charset="-128"/>
            </a:endParaRPr>
          </a:p>
          <a:p>
            <a:pPr marL="111125" lvl="1" indent="0" eaLnBrk="1" hangingPunct="1">
              <a:buNone/>
              <a:defRPr/>
            </a:pPr>
            <a:endParaRPr lang="en-US" sz="1200" dirty="0">
              <a:latin typeface="+mj-lt"/>
              <a:ea typeface="MS PGothic" pitchFamily="34" charset="-128"/>
            </a:endParaRPr>
          </a:p>
          <a:p>
            <a:pPr marL="111125" lvl="1" indent="0" eaLnBrk="1" hangingPunct="1">
              <a:buNone/>
              <a:defRPr/>
            </a:pPr>
            <a:r>
              <a:rPr lang="en-US" sz="2400" dirty="0">
                <a:latin typeface="+mj-lt"/>
                <a:ea typeface="MS PGothic" pitchFamily="34" charset="-128"/>
              </a:rPr>
              <a:t>By 2022, reduce all definitional &amp; access-related errors in orthometric heights in </a:t>
            </a:r>
            <a:r>
              <a:rPr lang="en-US" sz="2400" b="1" dirty="0">
                <a:latin typeface="+mj-lt"/>
                <a:ea typeface="MS PGothic" pitchFamily="34" charset="-128"/>
              </a:rPr>
              <a:t>geopotential datum </a:t>
            </a:r>
            <a:r>
              <a:rPr lang="en-US" sz="2400" dirty="0">
                <a:latin typeface="+mj-lt"/>
                <a:ea typeface="MS PGothic" pitchFamily="34" charset="-128"/>
              </a:rPr>
              <a:t>to </a:t>
            </a:r>
            <a:r>
              <a:rPr lang="en-US" sz="2400" u="sng" dirty="0">
                <a:latin typeface="+mj-lt"/>
                <a:ea typeface="MS PGothic" pitchFamily="34" charset="-128"/>
              </a:rPr>
              <a:t>2 cm when using 15 min</a:t>
            </a:r>
            <a:r>
              <a:rPr lang="en-US" sz="2400" dirty="0">
                <a:latin typeface="+mj-lt"/>
                <a:ea typeface="MS PGothic" pitchFamily="34" charset="-128"/>
              </a:rPr>
              <a:t> of GNSS data</a:t>
            </a:r>
          </a:p>
          <a:p>
            <a:pPr marL="111125" lvl="1" indent="0" eaLnBrk="1" hangingPunct="1">
              <a:buNone/>
              <a:defRPr/>
            </a:pPr>
            <a:r>
              <a:rPr lang="en-US" sz="2400" b="1" dirty="0">
                <a:latin typeface="+mj-lt"/>
                <a:ea typeface="MS PGothic" pitchFamily="34" charset="-128"/>
              </a:rPr>
              <a:t>		aka “Replace NAVD88”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5355" y="1826173"/>
            <a:ext cx="2953991" cy="3912324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sp>
        <p:nvSpPr>
          <p:cNvPr id="19461" name="TextBox 2"/>
          <p:cNvSpPr txBox="1">
            <a:spLocks noChangeArrowheads="1"/>
          </p:cNvSpPr>
          <p:nvPr/>
        </p:nvSpPr>
        <p:spPr bwMode="auto">
          <a:xfrm>
            <a:off x="609602" y="6346827"/>
            <a:ext cx="6384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  <a:hlinkClick r:id="rId4"/>
              </a:rPr>
              <a:t>https://geodesy.noaa.gov/web/about_ngs/info/tenyearfinal.shtml</a:t>
            </a:r>
            <a:endParaRPr lang="en-US" altLang="en-US" sz="1800" dirty="0">
              <a:solidFill>
                <a:schemeClr val="tx2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8435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85750" y="1600202"/>
            <a:ext cx="8858250" cy="3235567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CORS</a:t>
            </a:r>
          </a:p>
          <a:p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Co-location of 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pace geodetic instruments worldwide that feed into ITRF development</a:t>
            </a:r>
          </a:p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Teamwork with other geodetic organizations</a:t>
            </a:r>
          </a:p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Research and Development</a:t>
            </a:r>
          </a:p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Testing</a:t>
            </a:r>
          </a:p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How is all this possible?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Content Placeholder 1"/>
          <p:cNvSpPr txBox="1">
            <a:spLocks/>
          </p:cNvSpPr>
          <p:nvPr/>
        </p:nvSpPr>
        <p:spPr bwMode="auto">
          <a:xfrm>
            <a:off x="609600" y="5370027"/>
            <a:ext cx="8229600" cy="960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Science!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50" y="180972"/>
            <a:ext cx="8572500" cy="512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00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401" y="318254"/>
            <a:ext cx="8829672" cy="1015663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324485" algn="ctr">
              <a:lnSpc>
                <a:spcPct val="100000"/>
              </a:lnSpc>
              <a:spcBef>
                <a:spcPts val="520"/>
              </a:spcBef>
            </a:pPr>
            <a:r>
              <a:rPr lang="en-US" spc="-5" dirty="0" smtClean="0">
                <a:latin typeface="Cambria" panose="02040503050406030204" pitchFamily="18" charset="0"/>
                <a:ea typeface="Cambria" panose="02040503050406030204" pitchFamily="18" charset="0"/>
              </a:rPr>
              <a:t>Co-location Site</a:t>
            </a:r>
            <a:endParaRPr spc="-5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22580" algn="ctr">
              <a:lnSpc>
                <a:spcPct val="100000"/>
              </a:lnSpc>
              <a:spcBef>
                <a:spcPts val="240"/>
              </a:spcBef>
            </a:pPr>
            <a:r>
              <a:rPr sz="1600" spc="-5" dirty="0" smtClean="0">
                <a:latin typeface="Cambria" panose="02040503050406030204" pitchFamily="18" charset="0"/>
                <a:ea typeface="Cambria" panose="02040503050406030204" pitchFamily="18" charset="0"/>
              </a:rPr>
              <a:t>NASA Goddard Space Flight </a:t>
            </a:r>
            <a:r>
              <a:rPr sz="1600" spc="-30" dirty="0" smtClean="0">
                <a:latin typeface="Cambria" panose="02040503050406030204" pitchFamily="18" charset="0"/>
                <a:ea typeface="Cambria" panose="02040503050406030204" pitchFamily="18" charset="0"/>
              </a:rPr>
              <a:t>Center, </a:t>
            </a:r>
            <a:r>
              <a:rPr sz="1600" spc="-5" dirty="0" smtClean="0">
                <a:latin typeface="Cambria" panose="02040503050406030204" pitchFamily="18" charset="0"/>
                <a:ea typeface="Cambria" panose="02040503050406030204" pitchFamily="18" charset="0"/>
              </a:rPr>
              <a:t>Greenbelt MD,</a:t>
            </a:r>
            <a:r>
              <a:rPr sz="1600" spc="-5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1600" spc="-5" dirty="0" smtClean="0">
                <a:latin typeface="Cambria" panose="02040503050406030204" pitchFamily="18" charset="0"/>
                <a:ea typeface="Cambria" panose="02040503050406030204" pitchFamily="18" charset="0"/>
              </a:rPr>
              <a:t>USA</a:t>
            </a:r>
            <a:endParaRPr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bject 3"/>
          <p:cNvSpPr>
            <a:spLocks noChangeAspect="1"/>
          </p:cNvSpPr>
          <p:nvPr/>
        </p:nvSpPr>
        <p:spPr>
          <a:xfrm>
            <a:off x="2228850" y="1534427"/>
            <a:ext cx="4686300" cy="43434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235234" y="4191000"/>
            <a:ext cx="1463673" cy="2400298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235234" y="1553308"/>
            <a:ext cx="1463673" cy="2235099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54222" y="2113085"/>
            <a:ext cx="1454544" cy="1204911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54222" y="4330030"/>
            <a:ext cx="1463675" cy="1193799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54222" y="5961858"/>
            <a:ext cx="7003853" cy="577081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812800" lvl="1" indent="-571500">
              <a:lnSpc>
                <a:spcPct val="100000"/>
              </a:lnSpc>
              <a:spcBef>
                <a:spcPts val="395"/>
              </a:spcBef>
              <a:buFont typeface="Arial" panose="020B0604020202020204" pitchFamily="34" charset="0"/>
              <a:buChar char="•"/>
              <a:tabLst>
                <a:tab pos="469265" algn="l"/>
                <a:tab pos="469900" algn="l"/>
              </a:tabLst>
            </a:pPr>
            <a:r>
              <a:rPr lang="en-US" sz="3600" spc="-5" dirty="0" smtClean="0">
                <a:latin typeface="Trebuchet MS"/>
                <a:cs typeface="Trebuchet MS"/>
              </a:rPr>
              <a:t>GNSS</a:t>
            </a:r>
            <a:r>
              <a:rPr sz="3600" spc="-5" dirty="0" smtClean="0">
                <a:latin typeface="Trebuchet MS"/>
                <a:cs typeface="Trebuchet MS"/>
              </a:rPr>
              <a:t>, </a:t>
            </a:r>
            <a:r>
              <a:rPr lang="en-US" sz="3600" spc="-5" dirty="0" smtClean="0">
                <a:latin typeface="Trebuchet MS"/>
                <a:cs typeface="Trebuchet MS"/>
              </a:rPr>
              <a:t>SLR, </a:t>
            </a:r>
            <a:r>
              <a:rPr sz="3600" spc="-5" dirty="0" smtClean="0">
                <a:latin typeface="Trebuchet MS"/>
                <a:cs typeface="Trebuchet MS"/>
              </a:rPr>
              <a:t>VLBI</a:t>
            </a:r>
            <a:r>
              <a:rPr sz="3600" spc="-5" dirty="0">
                <a:latin typeface="Trebuchet MS"/>
                <a:cs typeface="Trebuchet MS"/>
              </a:rPr>
              <a:t>, </a:t>
            </a:r>
            <a:r>
              <a:rPr sz="3600" spc="-5" dirty="0" smtClean="0">
                <a:latin typeface="Trebuchet MS"/>
                <a:cs typeface="Trebuchet MS"/>
              </a:rPr>
              <a:t>DORIS</a:t>
            </a:r>
            <a:endParaRPr sz="36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39749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885825"/>
            <a:ext cx="9144002" cy="5458292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" y="423974"/>
            <a:ext cx="9144000" cy="447986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sz="2800" spc="-27" dirty="0">
                <a:latin typeface="Cambria" panose="02040503050406030204" pitchFamily="18" charset="0"/>
                <a:cs typeface="Calibri"/>
              </a:rPr>
              <a:t>Gravity </a:t>
            </a:r>
            <a:r>
              <a:rPr sz="2800" spc="-33" dirty="0">
                <a:latin typeface="Cambria" panose="02040503050406030204" pitchFamily="18" charset="0"/>
                <a:cs typeface="Calibri"/>
              </a:rPr>
              <a:t>for </a:t>
            </a:r>
            <a:r>
              <a:rPr sz="2800" spc="-7" dirty="0">
                <a:latin typeface="Cambria" panose="02040503050406030204" pitchFamily="18" charset="0"/>
                <a:cs typeface="Calibri"/>
              </a:rPr>
              <a:t>the </a:t>
            </a:r>
            <a:r>
              <a:rPr sz="2800" spc="-13" dirty="0">
                <a:latin typeface="Cambria" panose="02040503050406030204" pitchFamily="18" charset="0"/>
                <a:cs typeface="Calibri"/>
              </a:rPr>
              <a:t>Redefinition </a:t>
            </a:r>
            <a:r>
              <a:rPr sz="2800" spc="-7" dirty="0">
                <a:latin typeface="Cambria" panose="02040503050406030204" pitchFamily="18" charset="0"/>
                <a:cs typeface="Calibri"/>
              </a:rPr>
              <a:t>of the American </a:t>
            </a:r>
            <a:r>
              <a:rPr sz="2800" spc="-33" dirty="0">
                <a:latin typeface="Cambria" panose="02040503050406030204" pitchFamily="18" charset="0"/>
                <a:cs typeface="Calibri"/>
              </a:rPr>
              <a:t>Vertical</a:t>
            </a:r>
            <a:r>
              <a:rPr sz="2800" spc="33" dirty="0">
                <a:latin typeface="Cambria" panose="02040503050406030204" pitchFamily="18" charset="0"/>
                <a:cs typeface="Calibri"/>
              </a:rPr>
              <a:t> </a:t>
            </a:r>
            <a:r>
              <a:rPr sz="2800" spc="-13" dirty="0">
                <a:latin typeface="Cambria" panose="02040503050406030204" pitchFamily="18" charset="0"/>
                <a:cs typeface="Calibri"/>
              </a:rPr>
              <a:t>Datum</a:t>
            </a:r>
            <a:endParaRPr sz="28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27611" y="5833651"/>
            <a:ext cx="2883141" cy="1020931"/>
          </a:xfrm>
          <a:prstGeom prst="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txBody>
          <a:bodyPr vert="horz" wrap="square" lIns="0" tIns="44027" rIns="0" bIns="0" rtlCol="0">
            <a:noAutofit/>
          </a:bodyPr>
          <a:lstStyle/>
          <a:p>
            <a:pPr marL="847" algn="ctr">
              <a:spcBef>
                <a:spcPts val="347"/>
              </a:spcBef>
            </a:pPr>
            <a:r>
              <a:rPr lang="en-US" sz="32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As of </a:t>
            </a:r>
            <a:r>
              <a:rPr lang="en-US" sz="32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DEC2019</a:t>
            </a:r>
            <a:r>
              <a:rPr sz="32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:</a:t>
            </a:r>
            <a:endParaRPr sz="32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847" algn="ctr"/>
            <a:r>
              <a:rPr lang="en-US" sz="32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81</a:t>
            </a:r>
            <a:r>
              <a:rPr sz="32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%</a:t>
            </a:r>
            <a:r>
              <a:rPr sz="3200" spc="-13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complete</a:t>
            </a:r>
            <a:endParaRPr sz="32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697981" y="5501476"/>
            <a:ext cx="2446021" cy="1356524"/>
          </a:xfrm>
          <a:prstGeom prst="rect">
            <a:avLst/>
          </a:prstGeom>
          <a:solidFill>
            <a:srgbClr val="EEECE1"/>
          </a:solidFill>
          <a:ln w="19050">
            <a:solidFill>
              <a:schemeClr val="tx1"/>
            </a:solidFill>
          </a:ln>
        </p:spPr>
        <p:txBody>
          <a:bodyPr vert="horz" wrap="square" lIns="0" tIns="43179" rIns="0" bIns="0" rtlCol="0">
            <a:spAutoFit/>
          </a:bodyPr>
          <a:lstStyle/>
          <a:p>
            <a:pPr marL="285750" indent="-163513">
              <a:spcBef>
                <a:spcPts val="339"/>
              </a:spcBef>
              <a:buFont typeface="Arial"/>
              <a:buChar char="•"/>
              <a:tabLst>
                <a:tab pos="502061" algn="l"/>
                <a:tab pos="502907" algn="l"/>
              </a:tabLst>
            </a:pPr>
            <a:r>
              <a:rPr sz="2133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10 km </a:t>
            </a:r>
            <a:r>
              <a:rPr sz="2133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data</a:t>
            </a:r>
            <a:r>
              <a:rPr sz="2133" spc="-9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133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lines</a:t>
            </a:r>
            <a:endParaRPr sz="2133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285750" indent="-163513">
              <a:buFont typeface="Arial"/>
              <a:buChar char="•"/>
              <a:tabLst>
                <a:tab pos="502061" algn="l"/>
                <a:tab pos="502907" algn="l"/>
              </a:tabLst>
            </a:pPr>
            <a:r>
              <a:rPr sz="2133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70 km </a:t>
            </a:r>
            <a:r>
              <a:rPr sz="2133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cross</a:t>
            </a:r>
            <a:r>
              <a:rPr sz="2133" spc="-6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133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lines</a:t>
            </a:r>
            <a:endParaRPr sz="2133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285750" indent="-163513">
              <a:buFont typeface="Arial"/>
              <a:buChar char="•"/>
              <a:tabLst>
                <a:tab pos="502061" algn="l"/>
                <a:tab pos="502907" algn="l"/>
              </a:tabLst>
            </a:pPr>
            <a:r>
              <a:rPr sz="2133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20,000 ft</a:t>
            </a:r>
            <a:r>
              <a:rPr sz="2133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133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altitude</a:t>
            </a:r>
            <a:endParaRPr sz="2133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285750" indent="-163513">
              <a:buFont typeface="Arial"/>
              <a:buChar char="•"/>
              <a:tabLst>
                <a:tab pos="502061" algn="l"/>
                <a:tab pos="502907" algn="l"/>
              </a:tabLst>
            </a:pPr>
            <a:r>
              <a:rPr sz="2133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230 kt </a:t>
            </a:r>
            <a:r>
              <a:rPr sz="2133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flight</a:t>
            </a:r>
            <a:r>
              <a:rPr sz="2133" spc="-4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133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speed</a:t>
            </a:r>
            <a:endParaRPr sz="2133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  <p:sp>
        <p:nvSpPr>
          <p:cNvPr id="4" name="TextBox 3"/>
          <p:cNvSpPr txBox="1"/>
          <p:nvPr/>
        </p:nvSpPr>
        <p:spPr bwMode="auto">
          <a:xfrm>
            <a:off x="2" y="5288340"/>
            <a:ext cx="3040380" cy="156966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Green = Complete</a:t>
            </a:r>
          </a:p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Blue = In Processing</a:t>
            </a:r>
          </a:p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Yellow = Underway</a:t>
            </a:r>
          </a:p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White = Planned</a:t>
            </a:r>
          </a:p>
        </p:txBody>
      </p:sp>
    </p:spTree>
    <p:extLst>
      <p:ext uri="{BB962C8B-B14F-4D97-AF65-F5344CB8AC3E}">
        <p14:creationId xmlns:p14="http://schemas.microsoft.com/office/powerpoint/2010/main" val="2475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34138" y="1808551"/>
            <a:ext cx="2094712" cy="1849049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401" y="318254"/>
            <a:ext cx="8829672" cy="1015663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324485" algn="ctr">
              <a:lnSpc>
                <a:spcPct val="100000"/>
              </a:lnSpc>
              <a:spcBef>
                <a:spcPts val="520"/>
              </a:spcBef>
            </a:pPr>
            <a:r>
              <a:rPr lang="en-US" spc="-5" dirty="0" smtClean="0">
                <a:latin typeface="Cambria" panose="02040503050406030204" pitchFamily="18" charset="0"/>
                <a:ea typeface="Cambria" panose="02040503050406030204" pitchFamily="18" charset="0"/>
              </a:rPr>
              <a:t>Co-location Site</a:t>
            </a:r>
            <a:endParaRPr spc="-5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22580" algn="ctr">
              <a:lnSpc>
                <a:spcPct val="100000"/>
              </a:lnSpc>
              <a:spcBef>
                <a:spcPts val="240"/>
              </a:spcBef>
            </a:pPr>
            <a:r>
              <a:rPr sz="1600" spc="-5" dirty="0">
                <a:latin typeface="Cambria" panose="02040503050406030204" pitchFamily="18" charset="0"/>
                <a:ea typeface="Cambria" panose="02040503050406030204" pitchFamily="18" charset="0"/>
              </a:rPr>
              <a:t>NASA Goddard Space Flight </a:t>
            </a:r>
            <a:r>
              <a:rPr sz="1600" spc="-30" dirty="0">
                <a:latin typeface="Cambria" panose="02040503050406030204" pitchFamily="18" charset="0"/>
                <a:ea typeface="Cambria" panose="02040503050406030204" pitchFamily="18" charset="0"/>
              </a:rPr>
              <a:t>Center, </a:t>
            </a:r>
            <a:r>
              <a:rPr sz="1600" spc="-5" dirty="0">
                <a:latin typeface="Cambria" panose="02040503050406030204" pitchFamily="18" charset="0"/>
                <a:ea typeface="Cambria" panose="02040503050406030204" pitchFamily="18" charset="0"/>
              </a:rPr>
              <a:t>Greenbelt MD,</a:t>
            </a:r>
            <a:r>
              <a:rPr sz="1600" spc="-5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1600" spc="-5" dirty="0">
                <a:latin typeface="Cambria" panose="02040503050406030204" pitchFamily="18" charset="0"/>
                <a:ea typeface="Cambria" panose="02040503050406030204" pitchFamily="18" charset="0"/>
              </a:rPr>
              <a:t>USA</a:t>
            </a:r>
            <a:endParaRPr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bject 3"/>
          <p:cNvSpPr>
            <a:spLocks noChangeAspect="1"/>
          </p:cNvSpPr>
          <p:nvPr/>
        </p:nvSpPr>
        <p:spPr>
          <a:xfrm>
            <a:off x="2228850" y="1534427"/>
            <a:ext cx="4686300" cy="434342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235234" y="4191000"/>
            <a:ext cx="1463673" cy="2400298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235234" y="1553308"/>
            <a:ext cx="1463673" cy="2235099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54222" y="2113085"/>
            <a:ext cx="1454544" cy="1204911"/>
          </a:xfrm>
          <a:prstGeom prst="rect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54222" y="4330030"/>
            <a:ext cx="1463675" cy="1193799"/>
          </a:xfrm>
          <a:prstGeom prst="rect">
            <a:avLst/>
          </a:prstGeo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54222" y="5961858"/>
            <a:ext cx="7003853" cy="577081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812800" lvl="1" indent="-571500">
              <a:lnSpc>
                <a:spcPct val="100000"/>
              </a:lnSpc>
              <a:spcBef>
                <a:spcPts val="395"/>
              </a:spcBef>
              <a:buFont typeface="Arial" panose="020B0604020202020204" pitchFamily="34" charset="0"/>
              <a:buChar char="•"/>
              <a:tabLst>
                <a:tab pos="469265" algn="l"/>
                <a:tab pos="469900" algn="l"/>
              </a:tabLst>
            </a:pPr>
            <a:r>
              <a:rPr lang="en-US" sz="3600" spc="-5" dirty="0" smtClean="0">
                <a:latin typeface="Trebuchet MS"/>
                <a:cs typeface="Trebuchet MS"/>
              </a:rPr>
              <a:t>GNSS</a:t>
            </a:r>
            <a:r>
              <a:rPr sz="3600" spc="-5" dirty="0" smtClean="0">
                <a:latin typeface="Trebuchet MS"/>
                <a:cs typeface="Trebuchet MS"/>
              </a:rPr>
              <a:t>, </a:t>
            </a:r>
            <a:r>
              <a:rPr lang="en-US" sz="3600" spc="-5" dirty="0" smtClean="0">
                <a:latin typeface="Trebuchet MS"/>
                <a:cs typeface="Trebuchet MS"/>
              </a:rPr>
              <a:t>SLR, </a:t>
            </a:r>
            <a:r>
              <a:rPr sz="3600" spc="-5" dirty="0" smtClean="0">
                <a:latin typeface="Trebuchet MS"/>
                <a:cs typeface="Trebuchet MS"/>
              </a:rPr>
              <a:t>VLBI</a:t>
            </a:r>
            <a:r>
              <a:rPr sz="3600" spc="-5" dirty="0">
                <a:latin typeface="Trebuchet MS"/>
                <a:cs typeface="Trebuchet MS"/>
              </a:rPr>
              <a:t>, </a:t>
            </a:r>
            <a:r>
              <a:rPr sz="3600" spc="-5" dirty="0" smtClean="0">
                <a:latin typeface="Trebuchet MS"/>
                <a:cs typeface="Trebuchet MS"/>
              </a:rPr>
              <a:t>DORIS</a:t>
            </a:r>
            <a:endParaRPr sz="36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0933132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34138" y="4024216"/>
            <a:ext cx="2094712" cy="1849049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401" y="318254"/>
            <a:ext cx="8829672" cy="1015663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324485" algn="ctr">
              <a:lnSpc>
                <a:spcPct val="100000"/>
              </a:lnSpc>
              <a:spcBef>
                <a:spcPts val="520"/>
              </a:spcBef>
            </a:pPr>
            <a:r>
              <a:rPr lang="en-US" spc="-5" dirty="0" smtClean="0">
                <a:latin typeface="Cambria" panose="02040503050406030204" pitchFamily="18" charset="0"/>
                <a:ea typeface="Cambria" panose="02040503050406030204" pitchFamily="18" charset="0"/>
              </a:rPr>
              <a:t>Co-location Site</a:t>
            </a:r>
            <a:endParaRPr spc="-5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22580" algn="ctr">
              <a:lnSpc>
                <a:spcPct val="100000"/>
              </a:lnSpc>
              <a:spcBef>
                <a:spcPts val="240"/>
              </a:spcBef>
            </a:pPr>
            <a:r>
              <a:rPr sz="1600" spc="-5" dirty="0">
                <a:latin typeface="Cambria" panose="02040503050406030204" pitchFamily="18" charset="0"/>
                <a:ea typeface="Cambria" panose="02040503050406030204" pitchFamily="18" charset="0"/>
              </a:rPr>
              <a:t>NASA Goddard Space Flight </a:t>
            </a:r>
            <a:r>
              <a:rPr sz="1600" spc="-30" dirty="0">
                <a:latin typeface="Cambria" panose="02040503050406030204" pitchFamily="18" charset="0"/>
                <a:ea typeface="Cambria" panose="02040503050406030204" pitchFamily="18" charset="0"/>
              </a:rPr>
              <a:t>Center, </a:t>
            </a:r>
            <a:r>
              <a:rPr sz="1600" spc="-5" dirty="0">
                <a:latin typeface="Cambria" panose="02040503050406030204" pitchFamily="18" charset="0"/>
                <a:ea typeface="Cambria" panose="02040503050406030204" pitchFamily="18" charset="0"/>
              </a:rPr>
              <a:t>Greenbelt MD,</a:t>
            </a:r>
            <a:r>
              <a:rPr sz="1600" spc="-5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1600" spc="-5" dirty="0">
                <a:latin typeface="Cambria" panose="02040503050406030204" pitchFamily="18" charset="0"/>
                <a:ea typeface="Cambria" panose="02040503050406030204" pitchFamily="18" charset="0"/>
              </a:rPr>
              <a:t>USA</a:t>
            </a:r>
            <a:endParaRPr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bject 3"/>
          <p:cNvSpPr>
            <a:spLocks noChangeAspect="1"/>
          </p:cNvSpPr>
          <p:nvPr/>
        </p:nvSpPr>
        <p:spPr>
          <a:xfrm>
            <a:off x="2228850" y="1534427"/>
            <a:ext cx="4686300" cy="434342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235234" y="4191000"/>
            <a:ext cx="1463673" cy="2400298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235234" y="1553308"/>
            <a:ext cx="1463673" cy="2235099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54222" y="2113085"/>
            <a:ext cx="1454544" cy="1204911"/>
          </a:xfrm>
          <a:prstGeom prst="rect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54222" y="4330030"/>
            <a:ext cx="1463675" cy="1193799"/>
          </a:xfrm>
          <a:prstGeom prst="rect">
            <a:avLst/>
          </a:prstGeo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54222" y="5961858"/>
            <a:ext cx="7003853" cy="577081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812800" lvl="1" indent="-571500">
              <a:lnSpc>
                <a:spcPct val="100000"/>
              </a:lnSpc>
              <a:spcBef>
                <a:spcPts val="395"/>
              </a:spcBef>
              <a:buFont typeface="Arial" panose="020B0604020202020204" pitchFamily="34" charset="0"/>
              <a:buChar char="•"/>
              <a:tabLst>
                <a:tab pos="469265" algn="l"/>
                <a:tab pos="469900" algn="l"/>
              </a:tabLst>
            </a:pPr>
            <a:r>
              <a:rPr lang="en-US" sz="3600" spc="-5" dirty="0" smtClean="0">
                <a:latin typeface="Trebuchet MS"/>
                <a:cs typeface="Trebuchet MS"/>
              </a:rPr>
              <a:t>GNSS</a:t>
            </a:r>
            <a:r>
              <a:rPr sz="3600" spc="-5" dirty="0" smtClean="0">
                <a:latin typeface="Trebuchet MS"/>
                <a:cs typeface="Trebuchet MS"/>
              </a:rPr>
              <a:t>, </a:t>
            </a:r>
            <a:r>
              <a:rPr lang="en-US" sz="3600" spc="-5" dirty="0" smtClean="0">
                <a:latin typeface="Trebuchet MS"/>
                <a:cs typeface="Trebuchet MS"/>
              </a:rPr>
              <a:t>SLR, </a:t>
            </a:r>
            <a:r>
              <a:rPr sz="3600" spc="-5" dirty="0" smtClean="0">
                <a:latin typeface="Trebuchet MS"/>
                <a:cs typeface="Trebuchet MS"/>
              </a:rPr>
              <a:t>VLBI</a:t>
            </a:r>
            <a:r>
              <a:rPr sz="3600" spc="-5" dirty="0">
                <a:latin typeface="Trebuchet MS"/>
                <a:cs typeface="Trebuchet MS"/>
              </a:rPr>
              <a:t>, </a:t>
            </a:r>
            <a:r>
              <a:rPr sz="3600" spc="-5" dirty="0" smtClean="0">
                <a:latin typeface="Trebuchet MS"/>
                <a:cs typeface="Trebuchet MS"/>
              </a:rPr>
              <a:t>DORIS</a:t>
            </a:r>
            <a:endParaRPr sz="36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5407518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906106"/>
          </a:xfrm>
        </p:spPr>
        <p:txBody>
          <a:bodyPr/>
          <a:lstStyle/>
          <a:p>
            <a:pPr marL="0" indent="0" algn="ctr">
              <a:buNone/>
            </a:pPr>
            <a:r>
              <a:rPr lang="en-US" sz="5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atellite </a:t>
            </a:r>
            <a:r>
              <a:rPr lang="en-US" sz="5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aser </a:t>
            </a:r>
            <a:r>
              <a:rPr lang="en-US" sz="5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anging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 smtClean="0">
                <a:latin typeface="Cambria" panose="02040503050406030204" pitchFamily="18" charset="0"/>
                <a:ea typeface="Cambria" panose="02040503050406030204" pitchFamily="18" charset="0"/>
              </a:rPr>
              <a:t>SLR</a:t>
            </a:r>
            <a:endParaRPr lang="en-US" sz="6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59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24634"/>
            <a:ext cx="9144000" cy="613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86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915150" y="1333917"/>
            <a:ext cx="2101365" cy="2675375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401" y="318254"/>
            <a:ext cx="8829672" cy="1015663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324485" algn="ctr">
              <a:lnSpc>
                <a:spcPct val="100000"/>
              </a:lnSpc>
              <a:spcBef>
                <a:spcPts val="520"/>
              </a:spcBef>
            </a:pPr>
            <a:r>
              <a:rPr lang="en-US" spc="-5" dirty="0" smtClean="0">
                <a:latin typeface="Cambria" panose="02040503050406030204" pitchFamily="18" charset="0"/>
                <a:ea typeface="Cambria" panose="02040503050406030204" pitchFamily="18" charset="0"/>
              </a:rPr>
              <a:t>Co-location Site</a:t>
            </a:r>
            <a:endParaRPr spc="-5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22580" algn="ctr">
              <a:lnSpc>
                <a:spcPct val="100000"/>
              </a:lnSpc>
              <a:spcBef>
                <a:spcPts val="240"/>
              </a:spcBef>
            </a:pPr>
            <a:r>
              <a:rPr sz="1600" spc="-5" dirty="0">
                <a:latin typeface="Cambria" panose="02040503050406030204" pitchFamily="18" charset="0"/>
                <a:ea typeface="Cambria" panose="02040503050406030204" pitchFamily="18" charset="0"/>
              </a:rPr>
              <a:t>NASA Goddard Space Flight </a:t>
            </a:r>
            <a:r>
              <a:rPr sz="1600" spc="-30" dirty="0">
                <a:latin typeface="Cambria" panose="02040503050406030204" pitchFamily="18" charset="0"/>
                <a:ea typeface="Cambria" panose="02040503050406030204" pitchFamily="18" charset="0"/>
              </a:rPr>
              <a:t>Center, </a:t>
            </a:r>
            <a:r>
              <a:rPr sz="1600" spc="-5" dirty="0">
                <a:latin typeface="Cambria" panose="02040503050406030204" pitchFamily="18" charset="0"/>
                <a:ea typeface="Cambria" panose="02040503050406030204" pitchFamily="18" charset="0"/>
              </a:rPr>
              <a:t>Greenbelt MD,</a:t>
            </a:r>
            <a:r>
              <a:rPr sz="1600" spc="-5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1600" spc="-5" dirty="0">
                <a:latin typeface="Cambria" panose="02040503050406030204" pitchFamily="18" charset="0"/>
                <a:ea typeface="Cambria" panose="02040503050406030204" pitchFamily="18" charset="0"/>
              </a:rPr>
              <a:t>USA</a:t>
            </a:r>
            <a:endParaRPr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bject 3"/>
          <p:cNvSpPr>
            <a:spLocks noChangeAspect="1"/>
          </p:cNvSpPr>
          <p:nvPr/>
        </p:nvSpPr>
        <p:spPr>
          <a:xfrm>
            <a:off x="2228850" y="1534427"/>
            <a:ext cx="4686300" cy="43434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235234" y="4191000"/>
            <a:ext cx="1463673" cy="2400298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235234" y="1553308"/>
            <a:ext cx="1463673" cy="2235099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54222" y="2113085"/>
            <a:ext cx="1454544" cy="1204911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54222" y="4330030"/>
            <a:ext cx="1463675" cy="1193799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54222" y="5961858"/>
            <a:ext cx="7003853" cy="577081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812800" lvl="1" indent="-571500">
              <a:lnSpc>
                <a:spcPct val="100000"/>
              </a:lnSpc>
              <a:spcBef>
                <a:spcPts val="395"/>
              </a:spcBef>
              <a:buFont typeface="Arial" panose="020B0604020202020204" pitchFamily="34" charset="0"/>
              <a:buChar char="•"/>
              <a:tabLst>
                <a:tab pos="469265" algn="l"/>
                <a:tab pos="469900" algn="l"/>
              </a:tabLst>
            </a:pPr>
            <a:r>
              <a:rPr lang="en-US" sz="3600" spc="-5" dirty="0" smtClean="0">
                <a:latin typeface="Trebuchet MS"/>
                <a:cs typeface="Trebuchet MS"/>
              </a:rPr>
              <a:t>GNSS</a:t>
            </a:r>
            <a:r>
              <a:rPr sz="3600" spc="-5" dirty="0" smtClean="0">
                <a:latin typeface="Trebuchet MS"/>
                <a:cs typeface="Trebuchet MS"/>
              </a:rPr>
              <a:t>, </a:t>
            </a:r>
            <a:r>
              <a:rPr lang="en-US" sz="3600" spc="-5" dirty="0" smtClean="0">
                <a:latin typeface="Trebuchet MS"/>
                <a:cs typeface="Trebuchet MS"/>
              </a:rPr>
              <a:t>SLR, </a:t>
            </a:r>
            <a:r>
              <a:rPr sz="3600" spc="-5" dirty="0" smtClean="0">
                <a:latin typeface="Trebuchet MS"/>
                <a:cs typeface="Trebuchet MS"/>
              </a:rPr>
              <a:t>VLBI</a:t>
            </a:r>
            <a:r>
              <a:rPr sz="3600" spc="-5" dirty="0">
                <a:latin typeface="Trebuchet MS"/>
                <a:cs typeface="Trebuchet MS"/>
              </a:rPr>
              <a:t>, </a:t>
            </a:r>
            <a:r>
              <a:rPr sz="3600" spc="-5" dirty="0" smtClean="0">
                <a:latin typeface="Trebuchet MS"/>
                <a:cs typeface="Trebuchet MS"/>
              </a:rPr>
              <a:t>DORIS</a:t>
            </a:r>
            <a:endParaRPr sz="36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421893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90725" y="1619254"/>
            <a:ext cx="5162550" cy="4906106"/>
          </a:xfrm>
        </p:spPr>
        <p:txBody>
          <a:bodyPr/>
          <a:lstStyle/>
          <a:p>
            <a:pPr marL="0" indent="0" algn="ctr">
              <a:buNone/>
            </a:pPr>
            <a:r>
              <a:rPr lang="en-US" sz="5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ery </a:t>
            </a:r>
            <a:r>
              <a:rPr lang="en-US" sz="5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ong </a:t>
            </a:r>
            <a:r>
              <a:rPr lang="en-US" sz="5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aseline </a:t>
            </a:r>
            <a:r>
              <a:rPr lang="en-US" sz="5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nterferometry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 smtClean="0">
                <a:latin typeface="Cambria" panose="02040503050406030204" pitchFamily="18" charset="0"/>
                <a:ea typeface="Cambria" panose="02040503050406030204" pitchFamily="18" charset="0"/>
              </a:rPr>
              <a:t>VLBI</a:t>
            </a:r>
            <a:endParaRPr lang="en-US" sz="6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968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603" y="0"/>
            <a:ext cx="837079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 bwMode="auto">
          <a:xfrm>
            <a:off x="560439" y="103239"/>
            <a:ext cx="15190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VLBI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99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915150" y="4024367"/>
            <a:ext cx="2101365" cy="2833633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401" y="318254"/>
            <a:ext cx="8829672" cy="1015663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324485" algn="ctr">
              <a:lnSpc>
                <a:spcPct val="100000"/>
              </a:lnSpc>
              <a:spcBef>
                <a:spcPts val="520"/>
              </a:spcBef>
            </a:pPr>
            <a:r>
              <a:rPr lang="en-US" spc="-5" dirty="0" smtClean="0">
                <a:latin typeface="Cambria" panose="02040503050406030204" pitchFamily="18" charset="0"/>
                <a:ea typeface="Cambria" panose="02040503050406030204" pitchFamily="18" charset="0"/>
              </a:rPr>
              <a:t>Co-location Site</a:t>
            </a:r>
            <a:endParaRPr spc="-5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22580" algn="ctr">
              <a:lnSpc>
                <a:spcPct val="100000"/>
              </a:lnSpc>
              <a:spcBef>
                <a:spcPts val="240"/>
              </a:spcBef>
            </a:pPr>
            <a:r>
              <a:rPr sz="1600" spc="-5" dirty="0">
                <a:latin typeface="Cambria" panose="02040503050406030204" pitchFamily="18" charset="0"/>
                <a:ea typeface="Cambria" panose="02040503050406030204" pitchFamily="18" charset="0"/>
              </a:rPr>
              <a:t>NASA Goddard Space Flight </a:t>
            </a:r>
            <a:r>
              <a:rPr sz="1600" spc="-30" dirty="0">
                <a:latin typeface="Cambria" panose="02040503050406030204" pitchFamily="18" charset="0"/>
                <a:ea typeface="Cambria" panose="02040503050406030204" pitchFamily="18" charset="0"/>
              </a:rPr>
              <a:t>Center, </a:t>
            </a:r>
            <a:r>
              <a:rPr sz="1600" spc="-5" dirty="0">
                <a:latin typeface="Cambria" panose="02040503050406030204" pitchFamily="18" charset="0"/>
                <a:ea typeface="Cambria" panose="02040503050406030204" pitchFamily="18" charset="0"/>
              </a:rPr>
              <a:t>Greenbelt MD,</a:t>
            </a:r>
            <a:r>
              <a:rPr sz="1600" spc="-5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1600" spc="-5" dirty="0">
                <a:latin typeface="Cambria" panose="02040503050406030204" pitchFamily="18" charset="0"/>
                <a:ea typeface="Cambria" panose="02040503050406030204" pitchFamily="18" charset="0"/>
              </a:rPr>
              <a:t>USA</a:t>
            </a:r>
            <a:endParaRPr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bject 3"/>
          <p:cNvSpPr>
            <a:spLocks noChangeAspect="1"/>
          </p:cNvSpPr>
          <p:nvPr/>
        </p:nvSpPr>
        <p:spPr>
          <a:xfrm>
            <a:off x="2228850" y="1534427"/>
            <a:ext cx="4686300" cy="43434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235234" y="4191000"/>
            <a:ext cx="1463673" cy="2400298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235234" y="1553308"/>
            <a:ext cx="1463673" cy="2235099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54222" y="2113085"/>
            <a:ext cx="1454544" cy="1204911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54222" y="4330030"/>
            <a:ext cx="1463675" cy="1193799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54222" y="5961858"/>
            <a:ext cx="7003853" cy="577081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812800" lvl="1" indent="-571500">
              <a:lnSpc>
                <a:spcPct val="100000"/>
              </a:lnSpc>
              <a:spcBef>
                <a:spcPts val="395"/>
              </a:spcBef>
              <a:buFont typeface="Arial" panose="020B0604020202020204" pitchFamily="34" charset="0"/>
              <a:buChar char="•"/>
              <a:tabLst>
                <a:tab pos="469265" algn="l"/>
                <a:tab pos="469900" algn="l"/>
              </a:tabLst>
            </a:pPr>
            <a:r>
              <a:rPr lang="en-US" sz="3600" spc="-5" dirty="0" smtClean="0">
                <a:latin typeface="Trebuchet MS"/>
                <a:cs typeface="Trebuchet MS"/>
              </a:rPr>
              <a:t>GNSS</a:t>
            </a:r>
            <a:r>
              <a:rPr sz="3600" spc="-5" dirty="0" smtClean="0">
                <a:latin typeface="Trebuchet MS"/>
                <a:cs typeface="Trebuchet MS"/>
              </a:rPr>
              <a:t>, </a:t>
            </a:r>
            <a:r>
              <a:rPr lang="en-US" sz="3600" spc="-5" dirty="0" smtClean="0">
                <a:latin typeface="Trebuchet MS"/>
                <a:cs typeface="Trebuchet MS"/>
              </a:rPr>
              <a:t>SLR, </a:t>
            </a:r>
            <a:r>
              <a:rPr sz="3600" spc="-5" dirty="0" smtClean="0">
                <a:latin typeface="Trebuchet MS"/>
                <a:cs typeface="Trebuchet MS"/>
              </a:rPr>
              <a:t>VLBI</a:t>
            </a:r>
            <a:r>
              <a:rPr sz="3600" spc="-5" dirty="0">
                <a:latin typeface="Trebuchet MS"/>
                <a:cs typeface="Trebuchet MS"/>
              </a:rPr>
              <a:t>, </a:t>
            </a:r>
            <a:r>
              <a:rPr sz="3600" spc="-5" dirty="0" smtClean="0">
                <a:latin typeface="Trebuchet MS"/>
                <a:cs typeface="Trebuchet MS"/>
              </a:rPr>
              <a:t>DORIS</a:t>
            </a:r>
            <a:endParaRPr sz="36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411867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47725" y="1600202"/>
            <a:ext cx="7448550" cy="4906106"/>
          </a:xfrm>
        </p:spPr>
        <p:txBody>
          <a:bodyPr/>
          <a:lstStyle/>
          <a:p>
            <a:pPr marL="0" indent="0" algn="ctr">
              <a:buNone/>
            </a:pPr>
            <a:r>
              <a:rPr lang="en-US" sz="5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oppler </a:t>
            </a:r>
            <a:r>
              <a:rPr lang="en-US" sz="5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lang="en-US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rbitography</a:t>
            </a:r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and </a:t>
            </a:r>
            <a:r>
              <a:rPr lang="en-US" sz="5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  <a:r>
              <a:rPr lang="en-US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adiopositioning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ntegrated by </a:t>
            </a:r>
            <a:r>
              <a:rPr lang="en-US" sz="5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atellite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 smtClean="0">
                <a:latin typeface="Cambria" panose="02040503050406030204" pitchFamily="18" charset="0"/>
                <a:ea typeface="Cambria" panose="02040503050406030204" pitchFamily="18" charset="0"/>
              </a:rPr>
              <a:t>DORIS</a:t>
            </a:r>
            <a:endParaRPr lang="en-US" sz="6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260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895"/>
            <a:ext cx="9144000" cy="59851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 bwMode="auto">
          <a:xfrm>
            <a:off x="0" y="6018058"/>
            <a:ext cx="9144000" cy="461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sz="2400" b="1" dirty="0"/>
              <a:t>D</a:t>
            </a:r>
            <a:r>
              <a:rPr lang="en-US" sz="2400" dirty="0"/>
              <a:t>oppler </a:t>
            </a:r>
            <a:r>
              <a:rPr lang="en-US" sz="2400" b="1" dirty="0" err="1"/>
              <a:t>O</a:t>
            </a:r>
            <a:r>
              <a:rPr lang="en-US" sz="2400" dirty="0" err="1"/>
              <a:t>rbitography</a:t>
            </a:r>
            <a:r>
              <a:rPr lang="en-US" sz="2400" dirty="0"/>
              <a:t> and </a:t>
            </a:r>
            <a:r>
              <a:rPr lang="en-US" sz="2400" b="1" dirty="0" err="1"/>
              <a:t>R</a:t>
            </a:r>
            <a:r>
              <a:rPr lang="en-US" sz="2400" dirty="0" err="1"/>
              <a:t>adiopositioning</a:t>
            </a:r>
            <a:r>
              <a:rPr lang="en-US" sz="2400" dirty="0"/>
              <a:t> </a:t>
            </a:r>
            <a:r>
              <a:rPr lang="en-US" sz="2400" b="1" dirty="0"/>
              <a:t>I</a:t>
            </a:r>
            <a:r>
              <a:rPr lang="en-US" sz="2400" dirty="0"/>
              <a:t>ntegrated by </a:t>
            </a:r>
            <a:r>
              <a:rPr lang="en-US" sz="2400" b="1" dirty="0"/>
              <a:t>S</a:t>
            </a:r>
            <a:r>
              <a:rPr lang="en-US" sz="2400" dirty="0"/>
              <a:t>atellite</a:t>
            </a:r>
          </a:p>
        </p:txBody>
      </p:sp>
    </p:spTree>
    <p:extLst>
      <p:ext uri="{BB962C8B-B14F-4D97-AF65-F5344CB8AC3E}">
        <p14:creationId xmlns:p14="http://schemas.microsoft.com/office/powerpoint/2010/main" val="33901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 bwMode="auto">
          <a:xfrm>
            <a:off x="0" y="5457825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Dynamic Aviation’s King Air 200T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773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177" y="1417638"/>
            <a:ext cx="9077645" cy="4141699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8262" y="274638"/>
            <a:ext cx="8952560" cy="1143000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Space Geodesy Co-location Diagram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 bwMode="auto">
          <a:xfrm>
            <a:off x="191440" y="5835859"/>
            <a:ext cx="89525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Generic concept of “co-location survey”, typically more complex.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94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64634"/>
            <a:ext cx="9144000" cy="390144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Altogether now!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66701"/>
            <a:ext cx="9144000" cy="4572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 bwMode="auto">
          <a:xfrm>
            <a:off x="158262" y="5697415"/>
            <a:ext cx="882747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All these techniques work together to create a well-defined, robust reference frame that improves positioning for users globally.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1132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" y="1523734"/>
            <a:ext cx="9143999" cy="755762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4800" spc="-40" dirty="0" smtClean="0">
                <a:latin typeface="Cambria" panose="02040503050406030204" pitchFamily="18" charset="0"/>
                <a:cs typeface="Calibri"/>
              </a:rPr>
              <a:t>Not </a:t>
            </a:r>
            <a:r>
              <a:rPr lang="en-US" sz="4800" i="1" spc="-40" dirty="0" smtClean="0">
                <a:latin typeface="Cambria" panose="02040503050406030204" pitchFamily="18" charset="0"/>
                <a:cs typeface="Calibri"/>
              </a:rPr>
              <a:t>just</a:t>
            </a:r>
            <a:r>
              <a:rPr lang="en-US" sz="4800" spc="-40" dirty="0" smtClean="0">
                <a:latin typeface="Cambria" panose="02040503050406030204" pitchFamily="18" charset="0"/>
                <a:cs typeface="Calibri"/>
              </a:rPr>
              <a:t> new </a:t>
            </a:r>
            <a:r>
              <a:rPr lang="en-US" sz="4800" spc="-40" dirty="0" err="1" smtClean="0">
                <a:latin typeface="Cambria" panose="02040503050406030204" pitchFamily="18" charset="0"/>
                <a:cs typeface="Calibri"/>
              </a:rPr>
              <a:t>datums</a:t>
            </a:r>
            <a:r>
              <a:rPr lang="en-US" sz="4800" spc="-40" dirty="0" smtClean="0">
                <a:latin typeface="Cambria" panose="02040503050406030204" pitchFamily="18" charset="0"/>
                <a:cs typeface="Calibri"/>
              </a:rPr>
              <a:t>…</a:t>
            </a:r>
            <a:endParaRPr sz="48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" y="2439432"/>
            <a:ext cx="9144000" cy="1186649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0" lvl="1" algn="ctr">
              <a:spcBef>
                <a:spcPts val="133"/>
              </a:spcBef>
            </a:pPr>
            <a:r>
              <a:rPr lang="en-US" sz="7600" spc="-7" dirty="0">
                <a:solidFill>
                  <a:prstClr val="black"/>
                </a:solidFill>
                <a:latin typeface="Cambria" panose="02040503050406030204" pitchFamily="18" charset="0"/>
                <a:cs typeface="Calibri"/>
              </a:rPr>
              <a:t>NSRS </a:t>
            </a:r>
            <a:r>
              <a:rPr lang="en-US" sz="7600" spc="-7" dirty="0" smtClean="0">
                <a:solidFill>
                  <a:prstClr val="black"/>
                </a:solidFill>
                <a:latin typeface="Cambria" panose="02040503050406030204" pitchFamily="18" charset="0"/>
                <a:cs typeface="Calibri"/>
              </a:rPr>
              <a:t>Modernization</a:t>
            </a:r>
            <a:endParaRPr lang="en-US" sz="7600" spc="-7" dirty="0">
              <a:solidFill>
                <a:prstClr val="black"/>
              </a:solidFill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12" name="object 2"/>
          <p:cNvSpPr txBox="1">
            <a:spLocks/>
          </p:cNvSpPr>
          <p:nvPr/>
        </p:nvSpPr>
        <p:spPr bwMode="auto">
          <a:xfrm>
            <a:off x="876300" y="3682822"/>
            <a:ext cx="7391400" cy="2838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16933" algn="l">
              <a:spcBef>
                <a:spcPts val="133"/>
              </a:spcBef>
            </a:pPr>
            <a:r>
              <a:rPr lang="en-US" sz="3600" spc="-40" dirty="0" smtClean="0">
                <a:latin typeface="Cambria" panose="02040503050406030204" pitchFamily="18" charset="0"/>
                <a:cs typeface="Calibri"/>
              </a:rPr>
              <a:t>-OPUS enhancements/additions</a:t>
            </a:r>
          </a:p>
          <a:p>
            <a:pPr marL="16933" algn="l">
              <a:spcBef>
                <a:spcPts val="133"/>
              </a:spcBef>
            </a:pPr>
            <a:r>
              <a:rPr lang="en-US" sz="3600" spc="-40" dirty="0" smtClean="0">
                <a:latin typeface="Cambria" panose="02040503050406030204" pitchFamily="18" charset="0"/>
                <a:cs typeface="Calibri"/>
              </a:rPr>
              <a:t>-new types of coordinates</a:t>
            </a:r>
          </a:p>
          <a:p>
            <a:pPr marL="16933" algn="l">
              <a:spcBef>
                <a:spcPts val="133"/>
              </a:spcBef>
            </a:pPr>
            <a:r>
              <a:rPr lang="en-US" sz="3600" spc="-40" dirty="0" smtClean="0">
                <a:latin typeface="Cambria" panose="02040503050406030204" pitchFamily="18" charset="0"/>
                <a:cs typeface="Calibri"/>
              </a:rPr>
              <a:t>-new methods for establishing control</a:t>
            </a:r>
          </a:p>
          <a:p>
            <a:pPr marL="16933" algn="l">
              <a:spcBef>
                <a:spcPts val="133"/>
              </a:spcBef>
            </a:pPr>
            <a:r>
              <a:rPr lang="en-US" sz="3600" spc="-40" dirty="0" smtClean="0">
                <a:latin typeface="Cambria" panose="02040503050406030204" pitchFamily="18" charset="0"/>
                <a:cs typeface="Calibri"/>
              </a:rPr>
              <a:t>-streamlined Bluebooking</a:t>
            </a:r>
          </a:p>
          <a:p>
            <a:pPr marL="16933" algn="l">
              <a:spcBef>
                <a:spcPts val="133"/>
              </a:spcBef>
            </a:pPr>
            <a:r>
              <a:rPr lang="en-US" sz="3600" spc="-40" dirty="0">
                <a:latin typeface="Cambria" panose="02040503050406030204" pitchFamily="18" charset="0"/>
                <a:cs typeface="Calibri"/>
              </a:rPr>
              <a:t>-retire the US Survey </a:t>
            </a:r>
            <a:r>
              <a:rPr lang="en-US" sz="3600" spc="-40" dirty="0" smtClean="0">
                <a:latin typeface="Cambria" panose="02040503050406030204" pitchFamily="18" charset="0"/>
                <a:cs typeface="Calibri"/>
              </a:rPr>
              <a:t>Foot</a:t>
            </a:r>
            <a:endParaRPr lang="en-US" sz="3600" spc="-40" dirty="0">
              <a:latin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366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</p:bld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5237" y="1181100"/>
            <a:ext cx="8233528" cy="558800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" y="397762"/>
            <a:ext cx="9144000" cy="693353"/>
          </a:xfrm>
          <a:prstGeom prst="rect">
            <a:avLst/>
          </a:prstGeom>
        </p:spPr>
        <p:txBody>
          <a:bodyPr vert="horz" wrap="square" lIns="0" tIns="16087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27"/>
              </a:spcBef>
            </a:pPr>
            <a:r>
              <a:rPr lang="en-US" spc="-7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cs typeface="Calibri"/>
              </a:rPr>
              <a:t>Blueprint for 2022, Part 3</a:t>
            </a:r>
            <a:endParaRPr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24868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499364"/>
            <a:ext cx="9144000" cy="1143000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Let’s look at some new terminology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757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0038"/>
            <a:ext cx="9144000" cy="1143000"/>
          </a:xfrm>
        </p:spPr>
        <p:txBody>
          <a:bodyPr/>
          <a:lstStyle/>
          <a:p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The NOAA CORS Network (NCN)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38304"/>
            <a:ext cx="9144000" cy="4525963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As of 2019, this is the official </a:t>
            </a:r>
            <a:r>
              <a:rPr lang="en-US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name of the network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managed at NGS</a:t>
            </a:r>
          </a:p>
          <a:p>
            <a:pPr lvl="1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Historically referred to as “CORS” or “the CORS”</a:t>
            </a:r>
          </a:p>
          <a:p>
            <a:pPr marL="457200" lvl="1" indent="0">
              <a:buNone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011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GPS Month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A span of four consecutive GPS weeks, where the first GPS week in the GPS month is an integer multiple of 4</a:t>
            </a:r>
          </a:p>
          <a:p>
            <a:endParaRPr lang="en-US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GPS Month 0 = GPS Weeks 0, 1, 2 and 3</a:t>
            </a:r>
          </a:p>
          <a:p>
            <a:pPr lvl="1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GPS Month 1 = GPS Weeks 4, 5, 6 and 7</a:t>
            </a:r>
          </a:p>
          <a:p>
            <a:pPr lvl="1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GPS Month 2 = GPS Weeks 8, 9, 10, and 11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GPS Month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= GPS Weeks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12, 13, 14,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and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15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You get the idea…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501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499364"/>
            <a:ext cx="9144000" cy="1143000"/>
          </a:xfrm>
        </p:spPr>
        <p:txBody>
          <a:bodyPr/>
          <a:lstStyle/>
          <a:p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New Types of Coordinates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EB6791C4-DF4E-4C17-A41C-B2BEB15390BD}" type="slidenum">
              <a:rPr lang="en-US" smtClean="0"/>
              <a:pPr>
                <a:defRPr/>
              </a:pPr>
              <a:t>177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501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/>
          </p:nvPr>
        </p:nvGraphicFramePr>
        <p:xfrm>
          <a:off x="-1" y="1449804"/>
          <a:ext cx="9144000" cy="42715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2237">
                  <a:extLst>
                    <a:ext uri="{9D8B030D-6E8A-4147-A177-3AD203B41FA5}">
                      <a16:colId xmlns:a16="http://schemas.microsoft.com/office/drawing/2014/main" val="3072164736"/>
                    </a:ext>
                  </a:extLst>
                </a:gridCol>
                <a:gridCol w="1513384">
                  <a:extLst>
                    <a:ext uri="{9D8B030D-6E8A-4147-A177-3AD203B41FA5}">
                      <a16:colId xmlns:a16="http://schemas.microsoft.com/office/drawing/2014/main" val="2891838301"/>
                    </a:ext>
                  </a:extLst>
                </a:gridCol>
                <a:gridCol w="6178379">
                  <a:extLst>
                    <a:ext uri="{9D8B030D-6E8A-4147-A177-3AD203B41FA5}">
                      <a16:colId xmlns:a16="http://schemas.microsoft.com/office/drawing/2014/main" val="3937670442"/>
                    </a:ext>
                  </a:extLst>
                </a:gridCol>
              </a:tblGrid>
              <a:tr h="461546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Name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Generally </a:t>
                      </a:r>
                      <a:r>
                        <a:rPr lang="en-US" sz="2000" baseline="0" dirty="0" smtClean="0"/>
                        <a:t>on…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Description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6128047"/>
                  </a:ext>
                </a:extLst>
              </a:tr>
              <a:tr h="461546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Reported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Passive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“Quick and Dirty”.  Smartphone</a:t>
                      </a:r>
                      <a:r>
                        <a:rPr lang="en-US" sz="2000" baseline="0" dirty="0" smtClean="0"/>
                        <a:t> accuracy.  (aka HD_HELD)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5401024"/>
                  </a:ext>
                </a:extLst>
              </a:tr>
              <a:tr h="461546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Preliminary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Passive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Computed by you with OPUS </a:t>
                      </a:r>
                      <a:r>
                        <a:rPr lang="en-US" sz="2000" dirty="0" smtClean="0"/>
                        <a:t>using your data.  Unchecked by NGS.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7725360"/>
                  </a:ext>
                </a:extLst>
              </a:tr>
              <a:tr h="67069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Final Discrete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Passive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00B050"/>
                          </a:solidFill>
                        </a:rPr>
                        <a:t>Most</a:t>
                      </a:r>
                      <a:r>
                        <a:rPr lang="en-US" sz="2000" b="1" baseline="0" dirty="0" smtClean="0">
                          <a:solidFill>
                            <a:srgbClr val="00B050"/>
                          </a:solidFill>
                        </a:rPr>
                        <a:t> accurate</a:t>
                      </a:r>
                      <a:r>
                        <a:rPr lang="en-US" sz="2000" baseline="0" dirty="0" smtClean="0"/>
                        <a:t>.  Time-dependent.  Computed by NGS </a:t>
                      </a:r>
                      <a:r>
                        <a:rPr lang="en-US" sz="2000" baseline="0" dirty="0" smtClean="0">
                          <a:solidFill>
                            <a:srgbClr val="FF0000"/>
                          </a:solidFill>
                        </a:rPr>
                        <a:t>every four weeks</a:t>
                      </a:r>
                      <a:r>
                        <a:rPr lang="en-US" sz="2000" baseline="0" dirty="0" smtClean="0"/>
                        <a:t>.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15257"/>
                  </a:ext>
                </a:extLst>
              </a:tr>
              <a:tr h="67069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Final Running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CORS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Continuous</a:t>
                      </a:r>
                      <a:r>
                        <a:rPr lang="en-US" sz="2000" baseline="0" dirty="0" smtClean="0"/>
                        <a:t> time-dependent CORS coordinates.  Checked by NGS </a:t>
                      </a:r>
                      <a:r>
                        <a:rPr lang="en-US" sz="2000" baseline="0" dirty="0" smtClean="0">
                          <a:solidFill>
                            <a:srgbClr val="FF0000"/>
                          </a:solidFill>
                        </a:rPr>
                        <a:t>every day</a:t>
                      </a:r>
                      <a:r>
                        <a:rPr lang="en-US" sz="2000" baseline="0" dirty="0" smtClean="0"/>
                        <a:t>.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3036895"/>
                  </a:ext>
                </a:extLst>
              </a:tr>
              <a:tr h="796642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Reference Epoch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Passive and CORS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Modeled</a:t>
                      </a:r>
                      <a:r>
                        <a:rPr lang="en-US" sz="2000" baseline="0" dirty="0" smtClean="0"/>
                        <a:t> from Final Discrete, Final Running, IFVM2022 and </a:t>
                      </a:r>
                      <a:r>
                        <a:rPr lang="en-US" sz="2000" baseline="0" dirty="0" err="1" smtClean="0"/>
                        <a:t>GeMS</a:t>
                      </a:r>
                      <a:r>
                        <a:rPr lang="en-US" sz="2000" baseline="0" dirty="0" smtClean="0"/>
                        <a:t>.</a:t>
                      </a:r>
                    </a:p>
                    <a:p>
                      <a:r>
                        <a:rPr lang="en-US" sz="2000" baseline="0" dirty="0" smtClean="0"/>
                        <a:t>Computed by NGS </a:t>
                      </a:r>
                      <a:r>
                        <a:rPr lang="en-US" sz="2000" baseline="0" dirty="0" smtClean="0">
                          <a:solidFill>
                            <a:srgbClr val="FF0000"/>
                          </a:solidFill>
                        </a:rPr>
                        <a:t>every five years</a:t>
                      </a:r>
                      <a:r>
                        <a:rPr lang="en-US" sz="2000" baseline="0" dirty="0" smtClean="0"/>
                        <a:t>.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763562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F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ive types of coordinates in Modernized NSRS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459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Reported 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Coordinates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482" y="1280160"/>
            <a:ext cx="8831036" cy="5294811"/>
          </a:xfrm>
        </p:spPr>
        <p:txBody>
          <a:bodyPr/>
          <a:lstStyle/>
          <a:p>
            <a:pPr marL="228600" lvl="1" indent="0">
              <a:buNone/>
            </a:pPr>
            <a:r>
              <a:rPr lang="en-US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These 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are from any source </a:t>
            </a:r>
            <a:r>
              <a:rPr lang="en-US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in which 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the coordinate is directly reported to NGS </a:t>
            </a:r>
            <a:r>
              <a:rPr lang="en-US" sz="3000" b="1" i="1" dirty="0">
                <a:latin typeface="Cambria" panose="02040503050406030204" pitchFamily="18" charset="0"/>
                <a:ea typeface="Cambria" panose="02040503050406030204" pitchFamily="18" charset="0"/>
              </a:rPr>
              <a:t>without the data necessary for NGS to replicate the </a:t>
            </a:r>
            <a:r>
              <a:rPr lang="en-US" sz="30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coordinate</a:t>
            </a:r>
            <a:r>
              <a:rPr lang="en-US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57200" lvl="1" indent="0">
              <a:spcBef>
                <a:spcPts val="2400"/>
              </a:spcBef>
              <a:buNone/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Compares to: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2"/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SCALED – like on a datasheet</a:t>
            </a:r>
          </a:p>
          <a:p>
            <a:pPr lvl="2"/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HD_HELD 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– like on a datasheet</a:t>
            </a:r>
          </a:p>
          <a:p>
            <a:pPr lvl="2"/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Smartphone/Device GNSS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2"/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From 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NCAT or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VDatum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2"/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Coordinates from and RTK/RTN 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rover 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without data files</a:t>
            </a:r>
          </a:p>
        </p:txBody>
      </p:sp>
    </p:spTree>
    <p:extLst>
      <p:ext uri="{BB962C8B-B14F-4D97-AF65-F5344CB8AC3E}">
        <p14:creationId xmlns:p14="http://schemas.microsoft.com/office/powerpoint/2010/main" val="20767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 bwMode="auto">
          <a:xfrm>
            <a:off x="0" y="46863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NOAA’s </a:t>
            </a:r>
            <a:r>
              <a:rPr lang="en-US" sz="3600" dirty="0">
                <a:solidFill>
                  <a:schemeClr val="bg1"/>
                </a:solidFill>
              </a:rPr>
              <a:t>Gulfstream </a:t>
            </a:r>
            <a:r>
              <a:rPr lang="en-US" sz="3600" dirty="0" smtClean="0">
                <a:solidFill>
                  <a:schemeClr val="bg1"/>
                </a:solidFill>
              </a:rPr>
              <a:t>IV-SP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93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56147"/>
            <a:ext cx="3356789" cy="41774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4247" y="1392204"/>
            <a:ext cx="5354998" cy="490534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809836" y="3794258"/>
            <a:ext cx="1737265" cy="51739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Reported 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Coordinates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79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Preliminary Coordinates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79614" y="1280160"/>
            <a:ext cx="8831036" cy="5003797"/>
          </a:xfrm>
        </p:spPr>
        <p:txBody>
          <a:bodyPr/>
          <a:lstStyle/>
          <a:p>
            <a:pPr marL="228600" lvl="1" indent="0">
              <a:buNone/>
            </a:pP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These are coordinates 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at survey epoch that have been computed from OPUS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, but not yet quality checked and loaded into the National Spatial Reference System Database (NSRS DB</a:t>
            </a:r>
            <a:r>
              <a:rPr lang="en-US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  <a:p>
            <a:pPr marL="457200" lvl="1" indent="0">
              <a:spcBef>
                <a:spcPts val="2400"/>
              </a:spcBef>
              <a:buNone/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Compares to: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914400" lvl="2"/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OPUS Solution Report – NGS does not QC these</a:t>
            </a:r>
          </a:p>
          <a:p>
            <a:pPr marL="914400" lvl="2"/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OPUS-Projects results – only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QC’d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if submitted</a:t>
            </a:r>
          </a:p>
          <a:p>
            <a:pPr marL="457200" lvl="1" indent="0">
              <a:spcBef>
                <a:spcPts val="2400"/>
              </a:spcBef>
              <a:buNone/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Note: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914400" lvl="2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en-US" sz="28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hese are 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</a:t>
            </a:r>
            <a:r>
              <a:rPr lang="en-US" sz="2800" b="1" i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only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coordinates a user will get directly from </a:t>
            </a:r>
            <a:r>
              <a:rPr lang="en-US" sz="28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OPUS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740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Final Discrete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Coordinates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79614" y="1280160"/>
            <a:ext cx="8831036" cy="5403669"/>
          </a:xfrm>
        </p:spPr>
        <p:txBody>
          <a:bodyPr/>
          <a:lstStyle/>
          <a:p>
            <a:pPr marL="228600" lvl="1" indent="0">
              <a:buNone/>
            </a:pP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These are coordinates 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computed by NGS using submitted data and metadata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checked, adjusted, 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and 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referenced to a single survey </a:t>
            </a:r>
            <a:r>
              <a:rPr lang="en-US" sz="3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epoch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for loading into the NSRS DB.</a:t>
            </a:r>
          </a:p>
          <a:p>
            <a:pPr marL="914400" lvl="2">
              <a:spcBef>
                <a:spcPts val="1200"/>
              </a:spcBef>
            </a:pP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Represent 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the best 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estimates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of the time-dependent coordinates at any mark</a:t>
            </a:r>
          </a:p>
          <a:p>
            <a:pPr marL="631825" lvl="1" indent="-349250">
              <a:spcBef>
                <a:spcPts val="1800"/>
              </a:spcBef>
              <a:buNone/>
            </a:pP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What will the Survey Epochs be?</a:t>
            </a:r>
          </a:p>
          <a:p>
            <a:pPr marL="631825" lvl="2" indent="-174625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GNSS: 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GPS Month</a:t>
            </a:r>
          </a:p>
          <a:p>
            <a:pPr marL="849313" lvl="3" indent="-174625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Stand-alone occupations, RTK/RTN, Campaigns, 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etc.</a:t>
            </a:r>
          </a:p>
          <a:p>
            <a:pPr marL="631825" lvl="2" indent="-174625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Leveling:  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Calendar Year; Annually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849313" lvl="3" indent="-174625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W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ill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be adjusted to GNSS-based orthometric heights</a:t>
            </a:r>
          </a:p>
        </p:txBody>
      </p:sp>
    </p:spTree>
    <p:extLst>
      <p:ext uri="{BB962C8B-B14F-4D97-AF65-F5344CB8AC3E}">
        <p14:creationId xmlns:p14="http://schemas.microsoft.com/office/powerpoint/2010/main" val="1333673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Final Running 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Coordinates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79614" y="1280160"/>
            <a:ext cx="8831036" cy="5403669"/>
          </a:xfrm>
        </p:spPr>
        <p:txBody>
          <a:bodyPr/>
          <a:lstStyle/>
          <a:p>
            <a:pPr marL="228600" lvl="1" indent="0">
              <a:buNone/>
            </a:pPr>
            <a:r>
              <a:rPr lang="en-US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These 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are the 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only </a:t>
            </a:r>
            <a:r>
              <a:rPr lang="en-US" sz="3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type 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which will have a </a:t>
            </a:r>
            <a:r>
              <a:rPr lang="en-US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published coordinate 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at any </a:t>
            </a:r>
            <a:r>
              <a:rPr lang="en-US" sz="3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epoch</a:t>
            </a:r>
            <a:r>
              <a:rPr lang="en-US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914400" lvl="2">
              <a:spcBef>
                <a:spcPts val="1800"/>
              </a:spcBef>
            </a:pP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Generally will only be available at CORSs</a:t>
            </a:r>
          </a:p>
          <a:p>
            <a:pPr marL="914400" lvl="2">
              <a:spcBef>
                <a:spcPts val="1800"/>
              </a:spcBef>
            </a:pP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Will 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be generated by a “fit” to daily processed 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data</a:t>
            </a:r>
          </a:p>
          <a:p>
            <a:pPr marL="914400" lvl="2">
              <a:spcBef>
                <a:spcPts val="1800"/>
              </a:spcBef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Another new 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term!</a:t>
            </a:r>
          </a:p>
          <a:p>
            <a:pPr marL="1371600" lvl="3">
              <a:spcBef>
                <a:spcPts val="1800"/>
              </a:spcBef>
            </a:pP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We’ll refer to these as the 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Coordinate 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Function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3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Reference 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Epoch Coordinates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79614" y="1280160"/>
            <a:ext cx="8831036" cy="5403669"/>
          </a:xfrm>
        </p:spPr>
        <p:txBody>
          <a:bodyPr/>
          <a:lstStyle/>
          <a:p>
            <a:pPr marL="228600" lvl="1" indent="0">
              <a:buNone/>
            </a:pP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These are coordinates which have been 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estimated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by </a:t>
            </a:r>
            <a:r>
              <a:rPr lang="en-US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NGS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based on 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time-dependent (final discrete and final running) coordinates, at an Official NSRS Reference Epoch (ONRE).</a:t>
            </a:r>
            <a:endParaRPr lang="en-US" sz="30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1" indent="0">
              <a:spcBef>
                <a:spcPts val="2400"/>
              </a:spcBef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Compares to:</a:t>
            </a:r>
          </a:p>
          <a:p>
            <a:pPr marL="914400" lvl="2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NAD 83(2011) epoch 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2010.00 on a Datasheet</a:t>
            </a:r>
          </a:p>
          <a:p>
            <a:pPr marL="631825" lvl="1" indent="-349250">
              <a:spcBef>
                <a:spcPts val="1800"/>
              </a:spcBef>
              <a:buNone/>
            </a:pP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When 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will 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NGS compute these?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631825" lvl="2" indent="-174625"/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Every 5 years, on a timeline of 2-3 years post-date</a:t>
            </a:r>
          </a:p>
          <a:p>
            <a:pPr lvl="2" indent="-174625"/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2020.00 coordinates will be computed in 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2022</a:t>
            </a:r>
            <a:endParaRPr lang="en-US" sz="2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2" indent="-174625"/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2025.00 coordinates will be computed in 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2027</a:t>
            </a:r>
            <a:endParaRPr lang="en-US" sz="2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631825" lvl="2" indent="-174625"/>
            <a:endParaRPr lang="en-US" sz="28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14350" lvl="1"/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807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3400" y="2724150"/>
            <a:ext cx="8229600" cy="1143000"/>
          </a:xfrm>
        </p:spPr>
        <p:txBody>
          <a:bodyPr>
            <a:noAutofit/>
          </a:bodyPr>
          <a:lstStyle/>
          <a:p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Reference Epoch Coordinates</a:t>
            </a:r>
            <a:b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from</a:t>
            </a:r>
            <a:b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Time-Dependent Coordinates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92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/>
          <p:cNvCxnSpPr/>
          <p:nvPr/>
        </p:nvCxnSpPr>
        <p:spPr>
          <a:xfrm flipV="1">
            <a:off x="1267460" y="1461248"/>
            <a:ext cx="0" cy="4296313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1267460" y="5740013"/>
            <a:ext cx="7658826" cy="16627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1972787" y="5587231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553442" y="5927889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1990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>
            <a:off x="2717397" y="5587231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rot="5400000">
            <a:off x="1241623" y="2147034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rot="5400000">
            <a:off x="1232662" y="2792493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rot="5400000">
            <a:off x="1223692" y="3437951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rot="5400000">
            <a:off x="1214731" y="4083410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rot="5400000">
            <a:off x="1223698" y="4728869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rot="5400000">
            <a:off x="1214737" y="5374328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-45218" y="5295896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2.000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-45218" y="4668366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2.050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-45218" y="4004978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2.100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-45218" y="3350554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2.150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-45218" y="2723024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2.200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-45218" y="2059636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2.250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248131" y="1238942"/>
            <a:ext cx="5870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4400" b="1" dirty="0">
                <a:solidFill>
                  <a:prstClr val="black"/>
                </a:solidFill>
                <a:latin typeface="Verdana" pitchFamily="34" charset="0"/>
              </a:rPr>
              <a:t>h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3961897" y="6229563"/>
            <a:ext cx="12202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3200" b="1" dirty="0">
                <a:solidFill>
                  <a:prstClr val="black"/>
                </a:solidFill>
                <a:latin typeface="Verdana" pitchFamily="34" charset="0"/>
              </a:rPr>
              <a:t>time</a:t>
            </a:r>
          </a:p>
        </p:txBody>
      </p:sp>
      <p:sp>
        <p:nvSpPr>
          <p:cNvPr id="110" name="Oval 109"/>
          <p:cNvSpPr/>
          <p:nvPr/>
        </p:nvSpPr>
        <p:spPr>
          <a:xfrm>
            <a:off x="1896587" y="4186504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2541243" y="3980344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3502437" y="3030779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113" name="Oval 112"/>
          <p:cNvSpPr/>
          <p:nvPr/>
        </p:nvSpPr>
        <p:spPr>
          <a:xfrm>
            <a:off x="4805086" y="3116320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42441" y="924277"/>
            <a:ext cx="543405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000" b="1" dirty="0">
                <a:solidFill>
                  <a:prstClr val="black"/>
                </a:solidFill>
                <a:latin typeface="+mj-lt"/>
              </a:rPr>
              <a:t>Assume “h” was determined four different times:</a:t>
            </a:r>
          </a:p>
          <a:p>
            <a:pPr eaLnBrk="0" hangingPunct="0"/>
            <a:r>
              <a:rPr lang="en-US" sz="2000" b="1" dirty="0">
                <a:solidFill>
                  <a:prstClr val="black"/>
                </a:solidFill>
                <a:latin typeface="+mj-lt"/>
              </a:rPr>
              <a:t>	1990:  2.100</a:t>
            </a:r>
          </a:p>
          <a:p>
            <a:pPr eaLnBrk="0" hangingPunct="0"/>
            <a:r>
              <a:rPr lang="en-US" sz="2000" b="1" dirty="0">
                <a:solidFill>
                  <a:prstClr val="black"/>
                </a:solidFill>
                <a:latin typeface="+mj-lt"/>
              </a:rPr>
              <a:t>	1994:  2.110</a:t>
            </a:r>
          </a:p>
          <a:p>
            <a:pPr eaLnBrk="0" hangingPunct="0"/>
            <a:r>
              <a:rPr lang="en-US" sz="2000" b="1" dirty="0">
                <a:solidFill>
                  <a:prstClr val="black"/>
                </a:solidFill>
                <a:latin typeface="+mj-lt"/>
              </a:rPr>
              <a:t>	2002:  2.190</a:t>
            </a:r>
          </a:p>
          <a:p>
            <a:pPr eaLnBrk="0" hangingPunct="0"/>
            <a:r>
              <a:rPr lang="en-US" sz="2000" b="1" dirty="0">
                <a:solidFill>
                  <a:prstClr val="black"/>
                </a:solidFill>
                <a:latin typeface="+mj-lt"/>
              </a:rPr>
              <a:t>	2009:  2.180</a:t>
            </a:r>
          </a:p>
        </p:txBody>
      </p:sp>
      <p:cxnSp>
        <p:nvCxnSpPr>
          <p:cNvPr id="71" name="Straight Connector 70"/>
          <p:cNvCxnSpPr/>
          <p:nvPr/>
        </p:nvCxnSpPr>
        <p:spPr>
          <a:xfrm>
            <a:off x="3462007" y="5581623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4203163" y="5597913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4947773" y="5592305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5693128" y="5598248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6437738" y="5592640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7178894" y="5608930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7923504" y="5603322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/>
          <p:cNvSpPr txBox="1"/>
          <p:nvPr/>
        </p:nvSpPr>
        <p:spPr>
          <a:xfrm>
            <a:off x="2406631" y="5922281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‘95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3133288" y="5910337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‘00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3892396" y="5922281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‘05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4619053" y="5919499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‘10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5372070" y="5910337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‘15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6130373" y="5910337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‘20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6892106" y="5910337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‘25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7608626" y="5927889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‘30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1761677" y="1363788"/>
            <a:ext cx="804825" cy="2698519"/>
          </a:xfrm>
          <a:custGeom>
            <a:avLst/>
            <a:gdLst>
              <a:gd name="connsiteX0" fmla="*/ 804825 w 804825"/>
              <a:gd name="connsiteY0" fmla="*/ 76505 h 2698519"/>
              <a:gd name="connsiteX1" fmla="*/ 44661 w 804825"/>
              <a:gd name="connsiteY1" fmla="*/ 329893 h 2698519"/>
              <a:gd name="connsiteX2" fmla="*/ 154829 w 804825"/>
              <a:gd name="connsiteY2" fmla="*/ 2698519 h 269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4825" h="2698519">
                <a:moveTo>
                  <a:pt x="804825" y="76505"/>
                </a:moveTo>
                <a:cubicBezTo>
                  <a:pt x="478909" y="-15302"/>
                  <a:pt x="152994" y="-107109"/>
                  <a:pt x="44661" y="329893"/>
                </a:cubicBezTo>
                <a:cubicBezTo>
                  <a:pt x="-63672" y="766895"/>
                  <a:pt x="45578" y="1732707"/>
                  <a:pt x="154829" y="2698519"/>
                </a:cubicBezTo>
              </a:path>
            </a:pathLst>
          </a:custGeom>
          <a:noFill/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2213744" y="1595562"/>
            <a:ext cx="396824" cy="2290475"/>
          </a:xfrm>
          <a:custGeom>
            <a:avLst/>
            <a:gdLst>
              <a:gd name="connsiteX0" fmla="*/ 396824 w 396824"/>
              <a:gd name="connsiteY0" fmla="*/ 120153 h 2290475"/>
              <a:gd name="connsiteX1" fmla="*/ 217 w 396824"/>
              <a:gd name="connsiteY1" fmla="*/ 241338 h 2290475"/>
              <a:gd name="connsiteX2" fmla="*/ 352757 w 396824"/>
              <a:gd name="connsiteY2" fmla="*/ 2290475 h 2290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6824" h="2290475">
                <a:moveTo>
                  <a:pt x="396824" y="120153"/>
                </a:moveTo>
                <a:cubicBezTo>
                  <a:pt x="202192" y="-115"/>
                  <a:pt x="7561" y="-120382"/>
                  <a:pt x="217" y="241338"/>
                </a:cubicBezTo>
                <a:cubicBezTo>
                  <a:pt x="-7127" y="603058"/>
                  <a:pt x="172815" y="1446766"/>
                  <a:pt x="352757" y="2290475"/>
                </a:cubicBezTo>
              </a:path>
            </a:pathLst>
          </a:custGeom>
          <a:noFill/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2454045" y="2008383"/>
            <a:ext cx="927704" cy="1018338"/>
          </a:xfrm>
          <a:custGeom>
            <a:avLst/>
            <a:gdLst>
              <a:gd name="connsiteX0" fmla="*/ 200591 w 927704"/>
              <a:gd name="connsiteY0" fmla="*/ 15803 h 1018338"/>
              <a:gd name="connsiteX1" fmla="*/ 35338 w 927704"/>
              <a:gd name="connsiteY1" fmla="*/ 59870 h 1018338"/>
              <a:gd name="connsiteX2" fmla="*/ 90422 w 927704"/>
              <a:gd name="connsiteY2" fmla="*/ 500545 h 1018338"/>
              <a:gd name="connsiteX3" fmla="*/ 927704 w 927704"/>
              <a:gd name="connsiteY3" fmla="*/ 1018338 h 1018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7704" h="1018338">
                <a:moveTo>
                  <a:pt x="200591" y="15803"/>
                </a:moveTo>
                <a:cubicBezTo>
                  <a:pt x="127145" y="-2559"/>
                  <a:pt x="53699" y="-20920"/>
                  <a:pt x="35338" y="59870"/>
                </a:cubicBezTo>
                <a:cubicBezTo>
                  <a:pt x="16977" y="140660"/>
                  <a:pt x="-58306" y="340800"/>
                  <a:pt x="90422" y="500545"/>
                </a:cubicBezTo>
                <a:cubicBezTo>
                  <a:pt x="239150" y="660290"/>
                  <a:pt x="583427" y="839314"/>
                  <a:pt x="927704" y="1018338"/>
                </a:cubicBezTo>
              </a:path>
            </a:pathLst>
          </a:custGeom>
          <a:noFill/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4040688" y="2325251"/>
            <a:ext cx="1012292" cy="679436"/>
          </a:xfrm>
          <a:custGeom>
            <a:avLst/>
            <a:gdLst>
              <a:gd name="connsiteX0" fmla="*/ 0 w 492426"/>
              <a:gd name="connsiteY0" fmla="*/ 7407 h 679436"/>
              <a:gd name="connsiteX1" fmla="*/ 462708 w 492426"/>
              <a:gd name="connsiteY1" fmla="*/ 95542 h 679436"/>
              <a:gd name="connsiteX2" fmla="*/ 407624 w 492426"/>
              <a:gd name="connsiteY2" fmla="*/ 679436 h 679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2426" h="679436">
                <a:moveTo>
                  <a:pt x="0" y="7407"/>
                </a:moveTo>
                <a:cubicBezTo>
                  <a:pt x="197385" y="-4528"/>
                  <a:pt x="394771" y="-16463"/>
                  <a:pt x="462708" y="95542"/>
                </a:cubicBezTo>
                <a:cubicBezTo>
                  <a:pt x="530645" y="207547"/>
                  <a:pt x="469134" y="443491"/>
                  <a:pt x="407624" y="679436"/>
                </a:cubicBezTo>
              </a:path>
            </a:pathLst>
          </a:custGeom>
          <a:noFill/>
          <a:ln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888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/>
          <p:cNvCxnSpPr/>
          <p:nvPr/>
        </p:nvCxnSpPr>
        <p:spPr>
          <a:xfrm flipV="1">
            <a:off x="1265493" y="1462870"/>
            <a:ext cx="0" cy="4296313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1265493" y="5741635"/>
            <a:ext cx="7662244" cy="17548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1970820" y="5588853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551475" y="5929511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1990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>
            <a:off x="2715430" y="5588853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rot="5400000">
            <a:off x="1239656" y="2148656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rot="5400000">
            <a:off x="1230695" y="2794115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rot="5400000">
            <a:off x="1221725" y="3439573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rot="5400000">
            <a:off x="1212764" y="4085032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rot="5400000">
            <a:off x="1221731" y="4730491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rot="5400000">
            <a:off x="1212770" y="5375950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-47185" y="5297518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2.000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-47185" y="4669988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2.050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-47185" y="4006600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2.100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-47185" y="3352176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2.150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-47185" y="2724646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2.200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-47185" y="2061258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2.250</a:t>
            </a:r>
          </a:p>
        </p:txBody>
      </p:sp>
      <p:sp>
        <p:nvSpPr>
          <p:cNvPr id="110" name="Oval 109"/>
          <p:cNvSpPr/>
          <p:nvPr/>
        </p:nvSpPr>
        <p:spPr>
          <a:xfrm>
            <a:off x="1894620" y="4188126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2539276" y="3981966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3500470" y="3032401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113" name="Oval 112"/>
          <p:cNvSpPr/>
          <p:nvPr/>
        </p:nvSpPr>
        <p:spPr>
          <a:xfrm>
            <a:off x="4803119" y="3117942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cxnSp>
        <p:nvCxnSpPr>
          <p:cNvPr id="71" name="Straight Connector 70"/>
          <p:cNvCxnSpPr/>
          <p:nvPr/>
        </p:nvCxnSpPr>
        <p:spPr>
          <a:xfrm>
            <a:off x="3460040" y="5583245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4201196" y="5599535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4945806" y="5593927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5691161" y="5599870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6435771" y="5594262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7176927" y="5610552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7921537" y="5604944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/>
          <p:cNvSpPr txBox="1"/>
          <p:nvPr/>
        </p:nvSpPr>
        <p:spPr>
          <a:xfrm>
            <a:off x="2404664" y="5923903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‘95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3131321" y="5911959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‘00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3890429" y="5923903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‘05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4617086" y="5921121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‘10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5370103" y="5911959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‘15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6128406" y="5911959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‘20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6890139" y="5911959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‘25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7606659" y="5929511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‘30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2492654" y="3745677"/>
            <a:ext cx="251010" cy="645458"/>
            <a:chOff x="2492188" y="1990165"/>
            <a:chExt cx="349623" cy="1004048"/>
          </a:xfrm>
          <a:solidFill>
            <a:srgbClr val="00B050"/>
          </a:solidFill>
        </p:grpSpPr>
        <p:cxnSp>
          <p:nvCxnSpPr>
            <p:cNvPr id="47" name="Straight Connector 46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/>
          <p:cNvGrpSpPr/>
          <p:nvPr/>
        </p:nvGrpSpPr>
        <p:grpSpPr>
          <a:xfrm>
            <a:off x="4753814" y="2880378"/>
            <a:ext cx="251010" cy="609599"/>
            <a:chOff x="2492188" y="1990165"/>
            <a:chExt cx="349623" cy="1004048"/>
          </a:xfrm>
          <a:solidFill>
            <a:srgbClr val="00B050"/>
          </a:solidFill>
        </p:grpSpPr>
        <p:cxnSp>
          <p:nvCxnSpPr>
            <p:cNvPr id="51" name="Straight Connector 50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/>
          <p:cNvGrpSpPr/>
          <p:nvPr/>
        </p:nvGrpSpPr>
        <p:grpSpPr>
          <a:xfrm>
            <a:off x="1857818" y="3763603"/>
            <a:ext cx="251010" cy="959223"/>
            <a:chOff x="2492188" y="1990165"/>
            <a:chExt cx="349623" cy="1004048"/>
          </a:xfrm>
          <a:solidFill>
            <a:srgbClr val="00B050"/>
          </a:solidFill>
        </p:grpSpPr>
        <p:cxnSp>
          <p:nvCxnSpPr>
            <p:cNvPr id="55" name="Straight Connector 54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/>
          <p:cNvGrpSpPr/>
          <p:nvPr/>
        </p:nvGrpSpPr>
        <p:grpSpPr>
          <a:xfrm>
            <a:off x="3459690" y="2846389"/>
            <a:ext cx="251010" cy="510992"/>
            <a:chOff x="2492188" y="1990165"/>
            <a:chExt cx="349623" cy="1004048"/>
          </a:xfrm>
          <a:solidFill>
            <a:srgbClr val="00B050"/>
          </a:solidFill>
        </p:grpSpPr>
        <p:cxnSp>
          <p:nvCxnSpPr>
            <p:cNvPr id="59" name="Straight Connector 58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3974387" y="3738974"/>
            <a:ext cx="520309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In the modernized NSRS these time-dependent</a:t>
            </a:r>
          </a:p>
          <a:p>
            <a:r>
              <a:rPr lang="en-US" sz="2000" b="1" dirty="0"/>
              <a:t>coordinates, estimated at the actual date when</a:t>
            </a:r>
          </a:p>
          <a:p>
            <a:r>
              <a:rPr lang="en-US" sz="2000" b="1" dirty="0"/>
              <a:t>the surveys took place, will be called </a:t>
            </a:r>
          </a:p>
          <a:p>
            <a:r>
              <a:rPr lang="en-US" sz="2200" b="1" dirty="0">
                <a:solidFill>
                  <a:srgbClr val="00B050"/>
                </a:solidFill>
              </a:rPr>
              <a:t>Final Discrete Coordinates</a:t>
            </a:r>
            <a:endParaRPr lang="en-US" sz="2200" b="1" dirty="0"/>
          </a:p>
        </p:txBody>
      </p:sp>
      <p:sp>
        <p:nvSpPr>
          <p:cNvPr id="70" name="TextBox 69"/>
          <p:cNvSpPr txBox="1"/>
          <p:nvPr/>
        </p:nvSpPr>
        <p:spPr>
          <a:xfrm>
            <a:off x="1661505" y="618123"/>
            <a:ext cx="614783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000" b="1" dirty="0">
                <a:solidFill>
                  <a:prstClr val="black"/>
                </a:solidFill>
                <a:latin typeface="+mj-lt"/>
              </a:rPr>
              <a:t>All measurements have error.  Shown here are the same</a:t>
            </a:r>
          </a:p>
          <a:p>
            <a:pPr eaLnBrk="0" hangingPunct="0"/>
            <a:r>
              <a:rPr lang="en-US" sz="2000" b="1" dirty="0">
                <a:solidFill>
                  <a:prstClr val="black"/>
                </a:solidFill>
                <a:latin typeface="+mj-lt"/>
              </a:rPr>
              <a:t>Values of “h”, but with their error estimates.</a:t>
            </a:r>
          </a:p>
          <a:p>
            <a:pPr eaLnBrk="0" hangingPunct="0"/>
            <a:r>
              <a:rPr lang="en-US" sz="2000" b="1" dirty="0">
                <a:solidFill>
                  <a:prstClr val="black"/>
                </a:solidFill>
                <a:latin typeface="+mj-lt"/>
              </a:rPr>
              <a:t>	1990:  2.100 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+/- 0.0375 (3.75 cm)</a:t>
            </a:r>
          </a:p>
          <a:p>
            <a:pPr eaLnBrk="0" hangingPunct="0"/>
            <a:r>
              <a:rPr lang="en-US" sz="2000" b="1" dirty="0">
                <a:solidFill>
                  <a:prstClr val="black"/>
                </a:solidFill>
                <a:latin typeface="+mj-lt"/>
              </a:rPr>
              <a:t>	1994:  2.110 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+/- 0.0250 (2.50 cm)</a:t>
            </a:r>
          </a:p>
          <a:p>
            <a:pPr eaLnBrk="0" hangingPunct="0"/>
            <a:r>
              <a:rPr lang="en-US" sz="2000" b="1" dirty="0">
                <a:solidFill>
                  <a:prstClr val="black"/>
                </a:solidFill>
                <a:latin typeface="+mj-lt"/>
              </a:rPr>
              <a:t>	2002:  2.190 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+/- 0.0200 (2.00 cm)</a:t>
            </a:r>
          </a:p>
          <a:p>
            <a:pPr eaLnBrk="0" hangingPunct="0"/>
            <a:r>
              <a:rPr lang="en-US" sz="2000" b="1" dirty="0">
                <a:solidFill>
                  <a:prstClr val="black"/>
                </a:solidFill>
                <a:latin typeface="+mj-lt"/>
              </a:rPr>
              <a:t>	2009:  2.180 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+/- 0.0250 (2.50 cm)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248131" y="1238942"/>
            <a:ext cx="5870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4400" b="1" dirty="0">
                <a:solidFill>
                  <a:prstClr val="black"/>
                </a:solidFill>
                <a:latin typeface="Verdana" pitchFamily="34" charset="0"/>
              </a:rPr>
              <a:t>h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3961897" y="6229563"/>
            <a:ext cx="12202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3200" b="1" dirty="0">
                <a:solidFill>
                  <a:prstClr val="black"/>
                </a:solidFill>
                <a:latin typeface="Verdana" pitchFamily="34" charset="0"/>
              </a:rPr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183753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/>
          <p:cNvCxnSpPr/>
          <p:nvPr/>
        </p:nvCxnSpPr>
        <p:spPr>
          <a:xfrm flipV="1">
            <a:off x="1262228" y="1460876"/>
            <a:ext cx="0" cy="4296313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1262228" y="5739641"/>
            <a:ext cx="7662672" cy="17548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1967555" y="5586859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548210" y="5927517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1990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>
            <a:off x="2712165" y="5586859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rot="5400000">
            <a:off x="1236391" y="2146662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rot="5400000">
            <a:off x="1227430" y="2792121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rot="5400000">
            <a:off x="1218460" y="3437579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rot="5400000">
            <a:off x="1209499" y="4083038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rot="5400000">
            <a:off x="1218466" y="4728497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rot="5400000">
            <a:off x="1209505" y="5373956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-50450" y="5295524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2.000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-50450" y="4667994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2.050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-50450" y="4004606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2.100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-50450" y="3350182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2.150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-50450" y="2722652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2.200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-50450" y="2059264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2.250</a:t>
            </a:r>
          </a:p>
        </p:txBody>
      </p:sp>
      <p:sp>
        <p:nvSpPr>
          <p:cNvPr id="110" name="Oval 109"/>
          <p:cNvSpPr/>
          <p:nvPr/>
        </p:nvSpPr>
        <p:spPr>
          <a:xfrm>
            <a:off x="1891355" y="4186132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cxnSp>
        <p:nvCxnSpPr>
          <p:cNvPr id="71" name="Straight Connector 70"/>
          <p:cNvCxnSpPr/>
          <p:nvPr/>
        </p:nvCxnSpPr>
        <p:spPr>
          <a:xfrm>
            <a:off x="3456775" y="5581251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4197931" y="5597541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4942541" y="5591933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5687896" y="5597876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6432506" y="5592268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7173662" y="5608558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7918272" y="5602950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/>
          <p:cNvSpPr txBox="1"/>
          <p:nvPr/>
        </p:nvSpPr>
        <p:spPr>
          <a:xfrm>
            <a:off x="2401399" y="5921909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‘95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3128056" y="5909965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‘00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3887164" y="5921909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‘05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4613821" y="5919127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‘10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5366838" y="5909965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‘15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6125141" y="5909965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‘20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6886874" y="5909965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‘25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7603394" y="5927517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‘30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62" name="TextBox 1"/>
          <p:cNvSpPr txBox="1">
            <a:spLocks noChangeArrowheads="1"/>
          </p:cNvSpPr>
          <p:nvPr/>
        </p:nvSpPr>
        <p:spPr bwMode="auto">
          <a:xfrm>
            <a:off x="1731364" y="1253785"/>
            <a:ext cx="6186908" cy="1063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altLang="en-US" sz="2000" dirty="0">
                <a:latin typeface="+mn-lt"/>
              </a:rPr>
              <a:t>In </a:t>
            </a:r>
            <a:r>
              <a:rPr lang="en-US" altLang="en-US" sz="2000" i="1" u="sng" dirty="0">
                <a:latin typeface="+mn-lt"/>
              </a:rPr>
              <a:t>today’s</a:t>
            </a:r>
            <a:r>
              <a:rPr lang="en-US" altLang="en-US" sz="2000" i="1" dirty="0">
                <a:latin typeface="+mn-lt"/>
              </a:rPr>
              <a:t> </a:t>
            </a:r>
            <a:r>
              <a:rPr lang="en-US" altLang="en-US" sz="2000" dirty="0">
                <a:latin typeface="+mn-lt"/>
              </a:rPr>
              <a:t>NSRS, a height is held fixed until replaced.  So plotting the height of these </a:t>
            </a:r>
            <a:r>
              <a:rPr lang="en-US" altLang="en-US" sz="2200" dirty="0">
                <a:solidFill>
                  <a:srgbClr val="00B050"/>
                </a:solidFill>
                <a:latin typeface="+mn-lt"/>
              </a:rPr>
              <a:t>Final Discrete Coordinates</a:t>
            </a:r>
            <a:r>
              <a:rPr lang="en-US" altLang="en-US" sz="2200" dirty="0">
                <a:latin typeface="+mn-lt"/>
              </a:rPr>
              <a:t> </a:t>
            </a:r>
            <a:r>
              <a:rPr lang="en-US" altLang="en-US" sz="2000" dirty="0">
                <a:latin typeface="+mn-lt"/>
              </a:rPr>
              <a:t>as seen on a datasheet over time would look like this:</a:t>
            </a:r>
          </a:p>
          <a:p>
            <a:pPr eaLnBrk="1" hangingPunct="1"/>
            <a:r>
              <a:rPr lang="en-US" altLang="en-US" dirty="0"/>
              <a:t>	</a:t>
            </a:r>
          </a:p>
        </p:txBody>
      </p:sp>
      <p:cxnSp>
        <p:nvCxnSpPr>
          <p:cNvPr id="70" name="Straight Connector 69"/>
          <p:cNvCxnSpPr/>
          <p:nvPr/>
        </p:nvCxnSpPr>
        <p:spPr>
          <a:xfrm>
            <a:off x="2043756" y="4248150"/>
            <a:ext cx="55086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2613478" y="4035714"/>
            <a:ext cx="979487" cy="793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V="1">
            <a:off x="3574391" y="3065141"/>
            <a:ext cx="1297930" cy="190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4872321" y="3183183"/>
            <a:ext cx="2489200" cy="6350"/>
          </a:xfrm>
          <a:prstGeom prst="line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Oval 110"/>
          <p:cNvSpPr/>
          <p:nvPr/>
        </p:nvSpPr>
        <p:spPr>
          <a:xfrm>
            <a:off x="2536011" y="3979972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3497205" y="3030407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113" name="Oval 112"/>
          <p:cNvSpPr/>
          <p:nvPr/>
        </p:nvSpPr>
        <p:spPr>
          <a:xfrm>
            <a:off x="4799854" y="3115948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48131" y="1238942"/>
            <a:ext cx="5870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4400" b="1" dirty="0">
                <a:solidFill>
                  <a:prstClr val="black"/>
                </a:solidFill>
                <a:latin typeface="Verdana" pitchFamily="34" charset="0"/>
              </a:rPr>
              <a:t>h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961897" y="6229563"/>
            <a:ext cx="12202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3200" b="1" dirty="0">
                <a:solidFill>
                  <a:prstClr val="black"/>
                </a:solidFill>
                <a:latin typeface="Verdana" pitchFamily="34" charset="0"/>
              </a:rPr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285292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/>
          <p:cNvCxnSpPr/>
          <p:nvPr/>
        </p:nvCxnSpPr>
        <p:spPr>
          <a:xfrm flipV="1">
            <a:off x="1262228" y="1460876"/>
            <a:ext cx="0" cy="4296313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1262228" y="5721709"/>
            <a:ext cx="7662672" cy="17932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1967555" y="5586859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548210" y="5927517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1990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>
            <a:off x="2712165" y="5586859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rot="5400000">
            <a:off x="1236391" y="2146662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rot="5400000">
            <a:off x="1227430" y="2792121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rot="5400000">
            <a:off x="1218460" y="3437579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rot="5400000">
            <a:off x="1209499" y="4083038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rot="5400000">
            <a:off x="1218466" y="4728497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rot="5400000">
            <a:off x="1209505" y="5373956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-50450" y="5295524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2.000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-50450" y="4667994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2.050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-50450" y="4004606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2.100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-50450" y="3350182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2.150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-50450" y="2722652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2.200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-50450" y="2059264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2.250</a:t>
            </a:r>
          </a:p>
        </p:txBody>
      </p:sp>
      <p:sp>
        <p:nvSpPr>
          <p:cNvPr id="110" name="Oval 109"/>
          <p:cNvSpPr/>
          <p:nvPr/>
        </p:nvSpPr>
        <p:spPr>
          <a:xfrm>
            <a:off x="1891355" y="4186132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2536011" y="3979972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3497205" y="3030407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113" name="Oval 112"/>
          <p:cNvSpPr/>
          <p:nvPr/>
        </p:nvSpPr>
        <p:spPr>
          <a:xfrm>
            <a:off x="4799854" y="3115948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cxnSp>
        <p:nvCxnSpPr>
          <p:cNvPr id="71" name="Straight Connector 70"/>
          <p:cNvCxnSpPr/>
          <p:nvPr/>
        </p:nvCxnSpPr>
        <p:spPr>
          <a:xfrm>
            <a:off x="3456775" y="5581251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4197931" y="5597541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4942541" y="5591933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5687896" y="5597876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6432506" y="5592268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7173662" y="5608558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7918272" y="5602950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/>
          <p:cNvSpPr txBox="1"/>
          <p:nvPr/>
        </p:nvSpPr>
        <p:spPr>
          <a:xfrm>
            <a:off x="2401399" y="5921909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‘95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3128056" y="5909965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‘00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3887164" y="5921909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‘05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4613821" y="5919127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‘10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5366838" y="5909965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‘15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6125141" y="5909965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‘20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6886874" y="5909965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‘25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7603394" y="5927517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‘30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2489389" y="3743683"/>
            <a:ext cx="251010" cy="645458"/>
            <a:chOff x="2492188" y="1990165"/>
            <a:chExt cx="349623" cy="1004048"/>
          </a:xfrm>
          <a:solidFill>
            <a:srgbClr val="00B050"/>
          </a:solidFill>
        </p:grpSpPr>
        <p:cxnSp>
          <p:nvCxnSpPr>
            <p:cNvPr id="47" name="Straight Connector 46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/>
          <p:cNvGrpSpPr/>
          <p:nvPr/>
        </p:nvGrpSpPr>
        <p:grpSpPr>
          <a:xfrm>
            <a:off x="4750549" y="2878384"/>
            <a:ext cx="251010" cy="609599"/>
            <a:chOff x="2492188" y="1990165"/>
            <a:chExt cx="349623" cy="1004048"/>
          </a:xfrm>
          <a:solidFill>
            <a:srgbClr val="00B050"/>
          </a:solidFill>
        </p:grpSpPr>
        <p:cxnSp>
          <p:nvCxnSpPr>
            <p:cNvPr id="51" name="Straight Connector 50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/>
          <p:cNvGrpSpPr/>
          <p:nvPr/>
        </p:nvGrpSpPr>
        <p:grpSpPr>
          <a:xfrm>
            <a:off x="1854553" y="3761609"/>
            <a:ext cx="251010" cy="959223"/>
            <a:chOff x="2492188" y="1990165"/>
            <a:chExt cx="349623" cy="1004048"/>
          </a:xfrm>
          <a:solidFill>
            <a:srgbClr val="00B050"/>
          </a:solidFill>
        </p:grpSpPr>
        <p:cxnSp>
          <p:nvCxnSpPr>
            <p:cNvPr id="55" name="Straight Connector 54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/>
          <p:cNvGrpSpPr/>
          <p:nvPr/>
        </p:nvGrpSpPr>
        <p:grpSpPr>
          <a:xfrm>
            <a:off x="3456425" y="2844395"/>
            <a:ext cx="251010" cy="510992"/>
            <a:chOff x="2492188" y="1990165"/>
            <a:chExt cx="349623" cy="1004048"/>
          </a:xfrm>
          <a:solidFill>
            <a:srgbClr val="00B050"/>
          </a:solidFill>
        </p:grpSpPr>
        <p:cxnSp>
          <p:nvCxnSpPr>
            <p:cNvPr id="59" name="Straight Connector 58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TextBox 61"/>
          <p:cNvSpPr txBox="1"/>
          <p:nvPr/>
        </p:nvSpPr>
        <p:spPr>
          <a:xfrm>
            <a:off x="1506815" y="745402"/>
            <a:ext cx="61774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In the </a:t>
            </a:r>
            <a:r>
              <a:rPr lang="en-US" sz="2000" b="1" i="1" dirty="0"/>
              <a:t>modernized</a:t>
            </a:r>
            <a:r>
              <a:rPr lang="en-US" sz="2000" b="1" dirty="0"/>
              <a:t> NSRS we will also have an estimate of</a:t>
            </a:r>
          </a:p>
          <a:p>
            <a:r>
              <a:rPr lang="en-US" sz="2000" b="1" dirty="0"/>
              <a:t>crustal motion from </a:t>
            </a:r>
            <a:r>
              <a:rPr lang="en-US" sz="2000" b="1" dirty="0">
                <a:solidFill>
                  <a:srgbClr val="FF0000"/>
                </a:solidFill>
              </a:rPr>
              <a:t>IFVM2022</a:t>
            </a:r>
          </a:p>
        </p:txBody>
      </p:sp>
      <p:sp>
        <p:nvSpPr>
          <p:cNvPr id="4" name="Freeform 3"/>
          <p:cNvSpPr/>
          <p:nvPr/>
        </p:nvSpPr>
        <p:spPr>
          <a:xfrm>
            <a:off x="1321547" y="2898815"/>
            <a:ext cx="4356847" cy="1699709"/>
          </a:xfrm>
          <a:custGeom>
            <a:avLst/>
            <a:gdLst>
              <a:gd name="connsiteX0" fmla="*/ 0 w 6981713"/>
              <a:gd name="connsiteY0" fmla="*/ 2796989 h 2796989"/>
              <a:gd name="connsiteX1" fmla="*/ 666974 w 6981713"/>
              <a:gd name="connsiteY1" fmla="*/ 2710927 h 2796989"/>
              <a:gd name="connsiteX2" fmla="*/ 1968649 w 6981713"/>
              <a:gd name="connsiteY2" fmla="*/ 2323652 h 2796989"/>
              <a:gd name="connsiteX3" fmla="*/ 2452744 w 6981713"/>
              <a:gd name="connsiteY3" fmla="*/ 2140772 h 2796989"/>
              <a:gd name="connsiteX4" fmla="*/ 3431689 w 6981713"/>
              <a:gd name="connsiteY4" fmla="*/ 1635163 h 2796989"/>
              <a:gd name="connsiteX5" fmla="*/ 4120179 w 6981713"/>
              <a:gd name="connsiteY5" fmla="*/ 1204857 h 2796989"/>
              <a:gd name="connsiteX6" fmla="*/ 4356847 w 6981713"/>
              <a:gd name="connsiteY6" fmla="*/ 1097280 h 2796989"/>
              <a:gd name="connsiteX7" fmla="*/ 4959275 w 6981713"/>
              <a:gd name="connsiteY7" fmla="*/ 699247 h 2796989"/>
              <a:gd name="connsiteX8" fmla="*/ 5529431 w 6981713"/>
              <a:gd name="connsiteY8" fmla="*/ 419549 h 2796989"/>
              <a:gd name="connsiteX9" fmla="*/ 6099586 w 6981713"/>
              <a:gd name="connsiteY9" fmla="*/ 182880 h 2796989"/>
              <a:gd name="connsiteX10" fmla="*/ 6691257 w 6981713"/>
              <a:gd name="connsiteY10" fmla="*/ 53789 h 2796989"/>
              <a:gd name="connsiteX11" fmla="*/ 6981713 w 6981713"/>
              <a:gd name="connsiteY11" fmla="*/ 0 h 2796989"/>
              <a:gd name="connsiteX0" fmla="*/ 0 w 6691257"/>
              <a:gd name="connsiteY0" fmla="*/ 2743200 h 2743200"/>
              <a:gd name="connsiteX1" fmla="*/ 666974 w 6691257"/>
              <a:gd name="connsiteY1" fmla="*/ 2657138 h 2743200"/>
              <a:gd name="connsiteX2" fmla="*/ 1968649 w 6691257"/>
              <a:gd name="connsiteY2" fmla="*/ 2269863 h 2743200"/>
              <a:gd name="connsiteX3" fmla="*/ 2452744 w 6691257"/>
              <a:gd name="connsiteY3" fmla="*/ 2086983 h 2743200"/>
              <a:gd name="connsiteX4" fmla="*/ 3431689 w 6691257"/>
              <a:gd name="connsiteY4" fmla="*/ 1581374 h 2743200"/>
              <a:gd name="connsiteX5" fmla="*/ 4120179 w 6691257"/>
              <a:gd name="connsiteY5" fmla="*/ 1151068 h 2743200"/>
              <a:gd name="connsiteX6" fmla="*/ 4356847 w 6691257"/>
              <a:gd name="connsiteY6" fmla="*/ 1043491 h 2743200"/>
              <a:gd name="connsiteX7" fmla="*/ 4959275 w 6691257"/>
              <a:gd name="connsiteY7" fmla="*/ 645458 h 2743200"/>
              <a:gd name="connsiteX8" fmla="*/ 5529431 w 6691257"/>
              <a:gd name="connsiteY8" fmla="*/ 365760 h 2743200"/>
              <a:gd name="connsiteX9" fmla="*/ 6099586 w 6691257"/>
              <a:gd name="connsiteY9" fmla="*/ 129091 h 2743200"/>
              <a:gd name="connsiteX10" fmla="*/ 6691257 w 6691257"/>
              <a:gd name="connsiteY10" fmla="*/ 0 h 2743200"/>
              <a:gd name="connsiteX0" fmla="*/ 0 w 6099586"/>
              <a:gd name="connsiteY0" fmla="*/ 2614109 h 2614109"/>
              <a:gd name="connsiteX1" fmla="*/ 666974 w 6099586"/>
              <a:gd name="connsiteY1" fmla="*/ 2528047 h 2614109"/>
              <a:gd name="connsiteX2" fmla="*/ 1968649 w 6099586"/>
              <a:gd name="connsiteY2" fmla="*/ 2140772 h 2614109"/>
              <a:gd name="connsiteX3" fmla="*/ 2452744 w 6099586"/>
              <a:gd name="connsiteY3" fmla="*/ 1957892 h 2614109"/>
              <a:gd name="connsiteX4" fmla="*/ 3431689 w 6099586"/>
              <a:gd name="connsiteY4" fmla="*/ 1452283 h 2614109"/>
              <a:gd name="connsiteX5" fmla="*/ 4120179 w 6099586"/>
              <a:gd name="connsiteY5" fmla="*/ 1021977 h 2614109"/>
              <a:gd name="connsiteX6" fmla="*/ 4356847 w 6099586"/>
              <a:gd name="connsiteY6" fmla="*/ 914400 h 2614109"/>
              <a:gd name="connsiteX7" fmla="*/ 4959275 w 6099586"/>
              <a:gd name="connsiteY7" fmla="*/ 516367 h 2614109"/>
              <a:gd name="connsiteX8" fmla="*/ 5529431 w 6099586"/>
              <a:gd name="connsiteY8" fmla="*/ 236669 h 2614109"/>
              <a:gd name="connsiteX9" fmla="*/ 6099586 w 6099586"/>
              <a:gd name="connsiteY9" fmla="*/ 0 h 2614109"/>
              <a:gd name="connsiteX0" fmla="*/ 0 w 5529431"/>
              <a:gd name="connsiteY0" fmla="*/ 2377440 h 2377440"/>
              <a:gd name="connsiteX1" fmla="*/ 666974 w 5529431"/>
              <a:gd name="connsiteY1" fmla="*/ 2291378 h 2377440"/>
              <a:gd name="connsiteX2" fmla="*/ 1968649 w 5529431"/>
              <a:gd name="connsiteY2" fmla="*/ 1904103 h 2377440"/>
              <a:gd name="connsiteX3" fmla="*/ 2452744 w 5529431"/>
              <a:gd name="connsiteY3" fmla="*/ 1721223 h 2377440"/>
              <a:gd name="connsiteX4" fmla="*/ 3431689 w 5529431"/>
              <a:gd name="connsiteY4" fmla="*/ 1215614 h 2377440"/>
              <a:gd name="connsiteX5" fmla="*/ 4120179 w 5529431"/>
              <a:gd name="connsiteY5" fmla="*/ 785308 h 2377440"/>
              <a:gd name="connsiteX6" fmla="*/ 4356847 w 5529431"/>
              <a:gd name="connsiteY6" fmla="*/ 677731 h 2377440"/>
              <a:gd name="connsiteX7" fmla="*/ 4959275 w 5529431"/>
              <a:gd name="connsiteY7" fmla="*/ 279698 h 2377440"/>
              <a:gd name="connsiteX8" fmla="*/ 5529431 w 5529431"/>
              <a:gd name="connsiteY8" fmla="*/ 0 h 2377440"/>
              <a:gd name="connsiteX0" fmla="*/ 0 w 4959275"/>
              <a:gd name="connsiteY0" fmla="*/ 2097742 h 2097742"/>
              <a:gd name="connsiteX1" fmla="*/ 666974 w 4959275"/>
              <a:gd name="connsiteY1" fmla="*/ 2011680 h 2097742"/>
              <a:gd name="connsiteX2" fmla="*/ 1968649 w 4959275"/>
              <a:gd name="connsiteY2" fmla="*/ 1624405 h 2097742"/>
              <a:gd name="connsiteX3" fmla="*/ 2452744 w 4959275"/>
              <a:gd name="connsiteY3" fmla="*/ 1441525 h 2097742"/>
              <a:gd name="connsiteX4" fmla="*/ 3431689 w 4959275"/>
              <a:gd name="connsiteY4" fmla="*/ 935916 h 2097742"/>
              <a:gd name="connsiteX5" fmla="*/ 4120179 w 4959275"/>
              <a:gd name="connsiteY5" fmla="*/ 505610 h 2097742"/>
              <a:gd name="connsiteX6" fmla="*/ 4356847 w 4959275"/>
              <a:gd name="connsiteY6" fmla="*/ 398033 h 2097742"/>
              <a:gd name="connsiteX7" fmla="*/ 4959275 w 4959275"/>
              <a:gd name="connsiteY7" fmla="*/ 0 h 2097742"/>
              <a:gd name="connsiteX0" fmla="*/ 0 w 4356847"/>
              <a:gd name="connsiteY0" fmla="*/ 1699709 h 1699709"/>
              <a:gd name="connsiteX1" fmla="*/ 666974 w 4356847"/>
              <a:gd name="connsiteY1" fmla="*/ 1613647 h 1699709"/>
              <a:gd name="connsiteX2" fmla="*/ 1968649 w 4356847"/>
              <a:gd name="connsiteY2" fmla="*/ 1226372 h 1699709"/>
              <a:gd name="connsiteX3" fmla="*/ 2452744 w 4356847"/>
              <a:gd name="connsiteY3" fmla="*/ 1043492 h 1699709"/>
              <a:gd name="connsiteX4" fmla="*/ 3431689 w 4356847"/>
              <a:gd name="connsiteY4" fmla="*/ 537883 h 1699709"/>
              <a:gd name="connsiteX5" fmla="*/ 4120179 w 4356847"/>
              <a:gd name="connsiteY5" fmla="*/ 107577 h 1699709"/>
              <a:gd name="connsiteX6" fmla="*/ 4356847 w 4356847"/>
              <a:gd name="connsiteY6" fmla="*/ 0 h 1699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6847" h="1699709">
                <a:moveTo>
                  <a:pt x="0" y="1699709"/>
                </a:moveTo>
                <a:cubicBezTo>
                  <a:pt x="169433" y="1696122"/>
                  <a:pt x="338866" y="1692536"/>
                  <a:pt x="666974" y="1613647"/>
                </a:cubicBezTo>
                <a:cubicBezTo>
                  <a:pt x="995082" y="1534757"/>
                  <a:pt x="1671021" y="1321398"/>
                  <a:pt x="1968649" y="1226372"/>
                </a:cubicBezTo>
                <a:cubicBezTo>
                  <a:pt x="2266277" y="1131346"/>
                  <a:pt x="2208904" y="1158240"/>
                  <a:pt x="2452744" y="1043492"/>
                </a:cubicBezTo>
                <a:cubicBezTo>
                  <a:pt x="2696584" y="928744"/>
                  <a:pt x="3153783" y="693869"/>
                  <a:pt x="3431689" y="537883"/>
                </a:cubicBezTo>
                <a:cubicBezTo>
                  <a:pt x="3709595" y="381897"/>
                  <a:pt x="3965986" y="197224"/>
                  <a:pt x="4120179" y="107577"/>
                </a:cubicBezTo>
                <a:cubicBezTo>
                  <a:pt x="4274372" y="17930"/>
                  <a:pt x="4216998" y="84268"/>
                  <a:pt x="4356847" y="0"/>
                </a:cubicBezTo>
              </a:path>
            </a:pathLst>
          </a:cu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4613821" y="4156743"/>
            <a:ext cx="46438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Combining </a:t>
            </a:r>
            <a:r>
              <a:rPr lang="en-US" sz="2200" b="1" dirty="0">
                <a:solidFill>
                  <a:srgbClr val="00B050"/>
                </a:solidFill>
              </a:rPr>
              <a:t>Final Discrete Coordinates </a:t>
            </a:r>
          </a:p>
          <a:p>
            <a:r>
              <a:rPr lang="en-US" sz="2000" b="1" dirty="0"/>
              <a:t>with </a:t>
            </a:r>
            <a:r>
              <a:rPr lang="en-US" sz="2000" b="1" dirty="0">
                <a:solidFill>
                  <a:srgbClr val="FF0000"/>
                </a:solidFill>
              </a:rPr>
              <a:t>IFVM2022</a:t>
            </a:r>
            <a:r>
              <a:rPr lang="en-US" sz="2000" b="1" dirty="0"/>
              <a:t> allows NGS to </a:t>
            </a:r>
            <a:r>
              <a:rPr lang="en-US" sz="2000" b="1" i="1" dirty="0"/>
              <a:t>estimate</a:t>
            </a:r>
            <a:r>
              <a:rPr lang="en-US" sz="2000" b="1" dirty="0"/>
              <a:t> </a:t>
            </a:r>
            <a:r>
              <a:rPr lang="en-US" sz="2200" b="1" dirty="0">
                <a:solidFill>
                  <a:srgbClr val="FF0000"/>
                </a:solidFill>
              </a:rPr>
              <a:t>Reference Epoch Coordinates</a:t>
            </a:r>
          </a:p>
        </p:txBody>
      </p:sp>
      <p:sp>
        <p:nvSpPr>
          <p:cNvPr id="70" name="Oval 69"/>
          <p:cNvSpPr/>
          <p:nvPr/>
        </p:nvSpPr>
        <p:spPr>
          <a:xfrm>
            <a:off x="6359928" y="2386458"/>
            <a:ext cx="152400" cy="13447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72" name="Oval 71"/>
          <p:cNvSpPr/>
          <p:nvPr/>
        </p:nvSpPr>
        <p:spPr>
          <a:xfrm>
            <a:off x="7064294" y="2059300"/>
            <a:ext cx="152400" cy="13447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81" name="Oval 80"/>
          <p:cNvSpPr/>
          <p:nvPr/>
        </p:nvSpPr>
        <p:spPr>
          <a:xfrm>
            <a:off x="7821504" y="1816111"/>
            <a:ext cx="152400" cy="13447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248131" y="1238942"/>
            <a:ext cx="5870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4400" b="1" dirty="0">
                <a:solidFill>
                  <a:prstClr val="black"/>
                </a:solidFill>
                <a:latin typeface="Verdana" pitchFamily="34" charset="0"/>
              </a:rPr>
              <a:t>h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3961897" y="6229563"/>
            <a:ext cx="12202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3200" b="1" dirty="0">
                <a:solidFill>
                  <a:prstClr val="black"/>
                </a:solidFill>
                <a:latin typeface="Verdana" pitchFamily="34" charset="0"/>
              </a:rPr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849666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70" grpId="0" animBg="1"/>
      <p:bldP spid="72" grpId="0" animBg="1"/>
      <p:bldP spid="8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04924"/>
            <a:ext cx="4936331" cy="5553076"/>
          </a:xfrm>
        </p:spPr>
      </p:pic>
      <p:sp>
        <p:nvSpPr>
          <p:cNvPr id="5" name="TextBox 4"/>
          <p:cNvSpPr txBox="1"/>
          <p:nvPr/>
        </p:nvSpPr>
        <p:spPr bwMode="auto">
          <a:xfrm>
            <a:off x="1477565" y="5380165"/>
            <a:ext cx="1981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in the King Air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38750" y="1291809"/>
            <a:ext cx="3905250" cy="55661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 bwMode="auto">
          <a:xfrm>
            <a:off x="0" y="352425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Gravimeters in the Aircraft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5514975" y="5380166"/>
            <a:ext cx="3352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in the Gulfstream IV</a:t>
            </a:r>
          </a:p>
        </p:txBody>
      </p:sp>
    </p:spTree>
    <p:extLst>
      <p:ext uri="{BB962C8B-B14F-4D97-AF65-F5344CB8AC3E}">
        <p14:creationId xmlns:p14="http://schemas.microsoft.com/office/powerpoint/2010/main" val="1548029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/>
          <p:cNvCxnSpPr/>
          <p:nvPr/>
        </p:nvCxnSpPr>
        <p:spPr>
          <a:xfrm flipV="1">
            <a:off x="1262228" y="1460876"/>
            <a:ext cx="0" cy="4296313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1262228" y="5721709"/>
            <a:ext cx="7662672" cy="17932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1967555" y="5586859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548210" y="5927517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1990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>
            <a:off x="2712165" y="5586859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rot="5400000">
            <a:off x="1236391" y="2146662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rot="5400000">
            <a:off x="1227430" y="2792121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rot="5400000">
            <a:off x="1218460" y="3437579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rot="5400000">
            <a:off x="1209499" y="4083038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rot="5400000">
            <a:off x="1218466" y="4728497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rot="5400000">
            <a:off x="1209505" y="5373956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-50450" y="5295524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2.000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-50450" y="4667994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2.050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-50450" y="4004606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2.100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-50450" y="3350182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2.150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-50450" y="2722652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2.200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-50450" y="2059264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2.250</a:t>
            </a:r>
          </a:p>
        </p:txBody>
      </p:sp>
      <p:sp>
        <p:nvSpPr>
          <p:cNvPr id="110" name="Oval 109"/>
          <p:cNvSpPr/>
          <p:nvPr/>
        </p:nvSpPr>
        <p:spPr>
          <a:xfrm>
            <a:off x="1891355" y="4186132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2536011" y="3979972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3497205" y="3030407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113" name="Oval 112"/>
          <p:cNvSpPr/>
          <p:nvPr/>
        </p:nvSpPr>
        <p:spPr>
          <a:xfrm>
            <a:off x="4799854" y="3115948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cxnSp>
        <p:nvCxnSpPr>
          <p:cNvPr id="71" name="Straight Connector 70"/>
          <p:cNvCxnSpPr/>
          <p:nvPr/>
        </p:nvCxnSpPr>
        <p:spPr>
          <a:xfrm>
            <a:off x="3456775" y="5581251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4197931" y="5597541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4942541" y="5591933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5687896" y="5597876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6432506" y="5592268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7173662" y="5608558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7918272" y="5602950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/>
          <p:cNvSpPr txBox="1"/>
          <p:nvPr/>
        </p:nvSpPr>
        <p:spPr>
          <a:xfrm>
            <a:off x="2401399" y="5921909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‘95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3128056" y="5909965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‘00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3887164" y="5921909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‘05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4613821" y="5919127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‘10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5366838" y="5909965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‘15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6125141" y="5909965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‘20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6886874" y="5909965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‘25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7603394" y="5927517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‘30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2489389" y="3743683"/>
            <a:ext cx="251010" cy="645458"/>
            <a:chOff x="2492188" y="1990165"/>
            <a:chExt cx="349623" cy="1004048"/>
          </a:xfrm>
          <a:solidFill>
            <a:srgbClr val="00B050"/>
          </a:solidFill>
        </p:grpSpPr>
        <p:cxnSp>
          <p:nvCxnSpPr>
            <p:cNvPr id="47" name="Straight Connector 46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/>
          <p:cNvGrpSpPr/>
          <p:nvPr/>
        </p:nvGrpSpPr>
        <p:grpSpPr>
          <a:xfrm>
            <a:off x="4750549" y="2878384"/>
            <a:ext cx="251010" cy="609599"/>
            <a:chOff x="2492188" y="1990165"/>
            <a:chExt cx="349623" cy="1004048"/>
          </a:xfrm>
          <a:solidFill>
            <a:srgbClr val="00B050"/>
          </a:solidFill>
        </p:grpSpPr>
        <p:cxnSp>
          <p:nvCxnSpPr>
            <p:cNvPr id="51" name="Straight Connector 50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/>
          <p:cNvGrpSpPr/>
          <p:nvPr/>
        </p:nvGrpSpPr>
        <p:grpSpPr>
          <a:xfrm>
            <a:off x="1854553" y="3761609"/>
            <a:ext cx="251010" cy="959223"/>
            <a:chOff x="2492188" y="1990165"/>
            <a:chExt cx="349623" cy="1004048"/>
          </a:xfrm>
          <a:solidFill>
            <a:srgbClr val="00B050"/>
          </a:solidFill>
        </p:grpSpPr>
        <p:cxnSp>
          <p:nvCxnSpPr>
            <p:cNvPr id="55" name="Straight Connector 54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/>
          <p:cNvGrpSpPr/>
          <p:nvPr/>
        </p:nvGrpSpPr>
        <p:grpSpPr>
          <a:xfrm>
            <a:off x="3456425" y="2844395"/>
            <a:ext cx="251010" cy="510992"/>
            <a:chOff x="2492188" y="1990165"/>
            <a:chExt cx="349623" cy="1004048"/>
          </a:xfrm>
          <a:solidFill>
            <a:srgbClr val="00B050"/>
          </a:solidFill>
        </p:grpSpPr>
        <p:cxnSp>
          <p:nvCxnSpPr>
            <p:cNvPr id="59" name="Straight Connector 58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Oval 62"/>
          <p:cNvSpPr/>
          <p:nvPr/>
        </p:nvSpPr>
        <p:spPr>
          <a:xfrm>
            <a:off x="6359928" y="2386458"/>
            <a:ext cx="152400" cy="13447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70" name="Oval 69"/>
          <p:cNvSpPr/>
          <p:nvPr/>
        </p:nvSpPr>
        <p:spPr>
          <a:xfrm>
            <a:off x="7064294" y="2059300"/>
            <a:ext cx="152400" cy="13447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72" name="Oval 71"/>
          <p:cNvSpPr/>
          <p:nvPr/>
        </p:nvSpPr>
        <p:spPr>
          <a:xfrm>
            <a:off x="7821504" y="1816111"/>
            <a:ext cx="152400" cy="13447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121" name="Freeform 120"/>
          <p:cNvSpPr/>
          <p:nvPr/>
        </p:nvSpPr>
        <p:spPr>
          <a:xfrm>
            <a:off x="1321547" y="2898815"/>
            <a:ext cx="4356847" cy="1699709"/>
          </a:xfrm>
          <a:custGeom>
            <a:avLst/>
            <a:gdLst>
              <a:gd name="connsiteX0" fmla="*/ 0 w 6981713"/>
              <a:gd name="connsiteY0" fmla="*/ 2796989 h 2796989"/>
              <a:gd name="connsiteX1" fmla="*/ 666974 w 6981713"/>
              <a:gd name="connsiteY1" fmla="*/ 2710927 h 2796989"/>
              <a:gd name="connsiteX2" fmla="*/ 1968649 w 6981713"/>
              <a:gd name="connsiteY2" fmla="*/ 2323652 h 2796989"/>
              <a:gd name="connsiteX3" fmla="*/ 2452744 w 6981713"/>
              <a:gd name="connsiteY3" fmla="*/ 2140772 h 2796989"/>
              <a:gd name="connsiteX4" fmla="*/ 3431689 w 6981713"/>
              <a:gd name="connsiteY4" fmla="*/ 1635163 h 2796989"/>
              <a:gd name="connsiteX5" fmla="*/ 4120179 w 6981713"/>
              <a:gd name="connsiteY5" fmla="*/ 1204857 h 2796989"/>
              <a:gd name="connsiteX6" fmla="*/ 4356847 w 6981713"/>
              <a:gd name="connsiteY6" fmla="*/ 1097280 h 2796989"/>
              <a:gd name="connsiteX7" fmla="*/ 4959275 w 6981713"/>
              <a:gd name="connsiteY7" fmla="*/ 699247 h 2796989"/>
              <a:gd name="connsiteX8" fmla="*/ 5529431 w 6981713"/>
              <a:gd name="connsiteY8" fmla="*/ 419549 h 2796989"/>
              <a:gd name="connsiteX9" fmla="*/ 6099586 w 6981713"/>
              <a:gd name="connsiteY9" fmla="*/ 182880 h 2796989"/>
              <a:gd name="connsiteX10" fmla="*/ 6691257 w 6981713"/>
              <a:gd name="connsiteY10" fmla="*/ 53789 h 2796989"/>
              <a:gd name="connsiteX11" fmla="*/ 6981713 w 6981713"/>
              <a:gd name="connsiteY11" fmla="*/ 0 h 2796989"/>
              <a:gd name="connsiteX0" fmla="*/ 0 w 6691257"/>
              <a:gd name="connsiteY0" fmla="*/ 2743200 h 2743200"/>
              <a:gd name="connsiteX1" fmla="*/ 666974 w 6691257"/>
              <a:gd name="connsiteY1" fmla="*/ 2657138 h 2743200"/>
              <a:gd name="connsiteX2" fmla="*/ 1968649 w 6691257"/>
              <a:gd name="connsiteY2" fmla="*/ 2269863 h 2743200"/>
              <a:gd name="connsiteX3" fmla="*/ 2452744 w 6691257"/>
              <a:gd name="connsiteY3" fmla="*/ 2086983 h 2743200"/>
              <a:gd name="connsiteX4" fmla="*/ 3431689 w 6691257"/>
              <a:gd name="connsiteY4" fmla="*/ 1581374 h 2743200"/>
              <a:gd name="connsiteX5" fmla="*/ 4120179 w 6691257"/>
              <a:gd name="connsiteY5" fmla="*/ 1151068 h 2743200"/>
              <a:gd name="connsiteX6" fmla="*/ 4356847 w 6691257"/>
              <a:gd name="connsiteY6" fmla="*/ 1043491 h 2743200"/>
              <a:gd name="connsiteX7" fmla="*/ 4959275 w 6691257"/>
              <a:gd name="connsiteY7" fmla="*/ 645458 h 2743200"/>
              <a:gd name="connsiteX8" fmla="*/ 5529431 w 6691257"/>
              <a:gd name="connsiteY8" fmla="*/ 365760 h 2743200"/>
              <a:gd name="connsiteX9" fmla="*/ 6099586 w 6691257"/>
              <a:gd name="connsiteY9" fmla="*/ 129091 h 2743200"/>
              <a:gd name="connsiteX10" fmla="*/ 6691257 w 6691257"/>
              <a:gd name="connsiteY10" fmla="*/ 0 h 2743200"/>
              <a:gd name="connsiteX0" fmla="*/ 0 w 6099586"/>
              <a:gd name="connsiteY0" fmla="*/ 2614109 h 2614109"/>
              <a:gd name="connsiteX1" fmla="*/ 666974 w 6099586"/>
              <a:gd name="connsiteY1" fmla="*/ 2528047 h 2614109"/>
              <a:gd name="connsiteX2" fmla="*/ 1968649 w 6099586"/>
              <a:gd name="connsiteY2" fmla="*/ 2140772 h 2614109"/>
              <a:gd name="connsiteX3" fmla="*/ 2452744 w 6099586"/>
              <a:gd name="connsiteY3" fmla="*/ 1957892 h 2614109"/>
              <a:gd name="connsiteX4" fmla="*/ 3431689 w 6099586"/>
              <a:gd name="connsiteY4" fmla="*/ 1452283 h 2614109"/>
              <a:gd name="connsiteX5" fmla="*/ 4120179 w 6099586"/>
              <a:gd name="connsiteY5" fmla="*/ 1021977 h 2614109"/>
              <a:gd name="connsiteX6" fmla="*/ 4356847 w 6099586"/>
              <a:gd name="connsiteY6" fmla="*/ 914400 h 2614109"/>
              <a:gd name="connsiteX7" fmla="*/ 4959275 w 6099586"/>
              <a:gd name="connsiteY7" fmla="*/ 516367 h 2614109"/>
              <a:gd name="connsiteX8" fmla="*/ 5529431 w 6099586"/>
              <a:gd name="connsiteY8" fmla="*/ 236669 h 2614109"/>
              <a:gd name="connsiteX9" fmla="*/ 6099586 w 6099586"/>
              <a:gd name="connsiteY9" fmla="*/ 0 h 2614109"/>
              <a:gd name="connsiteX0" fmla="*/ 0 w 5529431"/>
              <a:gd name="connsiteY0" fmla="*/ 2377440 h 2377440"/>
              <a:gd name="connsiteX1" fmla="*/ 666974 w 5529431"/>
              <a:gd name="connsiteY1" fmla="*/ 2291378 h 2377440"/>
              <a:gd name="connsiteX2" fmla="*/ 1968649 w 5529431"/>
              <a:gd name="connsiteY2" fmla="*/ 1904103 h 2377440"/>
              <a:gd name="connsiteX3" fmla="*/ 2452744 w 5529431"/>
              <a:gd name="connsiteY3" fmla="*/ 1721223 h 2377440"/>
              <a:gd name="connsiteX4" fmla="*/ 3431689 w 5529431"/>
              <a:gd name="connsiteY4" fmla="*/ 1215614 h 2377440"/>
              <a:gd name="connsiteX5" fmla="*/ 4120179 w 5529431"/>
              <a:gd name="connsiteY5" fmla="*/ 785308 h 2377440"/>
              <a:gd name="connsiteX6" fmla="*/ 4356847 w 5529431"/>
              <a:gd name="connsiteY6" fmla="*/ 677731 h 2377440"/>
              <a:gd name="connsiteX7" fmla="*/ 4959275 w 5529431"/>
              <a:gd name="connsiteY7" fmla="*/ 279698 h 2377440"/>
              <a:gd name="connsiteX8" fmla="*/ 5529431 w 5529431"/>
              <a:gd name="connsiteY8" fmla="*/ 0 h 2377440"/>
              <a:gd name="connsiteX0" fmla="*/ 0 w 4959275"/>
              <a:gd name="connsiteY0" fmla="*/ 2097742 h 2097742"/>
              <a:gd name="connsiteX1" fmla="*/ 666974 w 4959275"/>
              <a:gd name="connsiteY1" fmla="*/ 2011680 h 2097742"/>
              <a:gd name="connsiteX2" fmla="*/ 1968649 w 4959275"/>
              <a:gd name="connsiteY2" fmla="*/ 1624405 h 2097742"/>
              <a:gd name="connsiteX3" fmla="*/ 2452744 w 4959275"/>
              <a:gd name="connsiteY3" fmla="*/ 1441525 h 2097742"/>
              <a:gd name="connsiteX4" fmla="*/ 3431689 w 4959275"/>
              <a:gd name="connsiteY4" fmla="*/ 935916 h 2097742"/>
              <a:gd name="connsiteX5" fmla="*/ 4120179 w 4959275"/>
              <a:gd name="connsiteY5" fmla="*/ 505610 h 2097742"/>
              <a:gd name="connsiteX6" fmla="*/ 4356847 w 4959275"/>
              <a:gd name="connsiteY6" fmla="*/ 398033 h 2097742"/>
              <a:gd name="connsiteX7" fmla="*/ 4959275 w 4959275"/>
              <a:gd name="connsiteY7" fmla="*/ 0 h 2097742"/>
              <a:gd name="connsiteX0" fmla="*/ 0 w 4356847"/>
              <a:gd name="connsiteY0" fmla="*/ 1699709 h 1699709"/>
              <a:gd name="connsiteX1" fmla="*/ 666974 w 4356847"/>
              <a:gd name="connsiteY1" fmla="*/ 1613647 h 1699709"/>
              <a:gd name="connsiteX2" fmla="*/ 1968649 w 4356847"/>
              <a:gd name="connsiteY2" fmla="*/ 1226372 h 1699709"/>
              <a:gd name="connsiteX3" fmla="*/ 2452744 w 4356847"/>
              <a:gd name="connsiteY3" fmla="*/ 1043492 h 1699709"/>
              <a:gd name="connsiteX4" fmla="*/ 3431689 w 4356847"/>
              <a:gd name="connsiteY4" fmla="*/ 537883 h 1699709"/>
              <a:gd name="connsiteX5" fmla="*/ 4120179 w 4356847"/>
              <a:gd name="connsiteY5" fmla="*/ 107577 h 1699709"/>
              <a:gd name="connsiteX6" fmla="*/ 4356847 w 4356847"/>
              <a:gd name="connsiteY6" fmla="*/ 0 h 1699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6847" h="1699709">
                <a:moveTo>
                  <a:pt x="0" y="1699709"/>
                </a:moveTo>
                <a:cubicBezTo>
                  <a:pt x="169433" y="1696122"/>
                  <a:pt x="338866" y="1692536"/>
                  <a:pt x="666974" y="1613647"/>
                </a:cubicBezTo>
                <a:cubicBezTo>
                  <a:pt x="995082" y="1534757"/>
                  <a:pt x="1671021" y="1321398"/>
                  <a:pt x="1968649" y="1226372"/>
                </a:cubicBezTo>
                <a:cubicBezTo>
                  <a:pt x="2266277" y="1131346"/>
                  <a:pt x="2208904" y="1158240"/>
                  <a:pt x="2452744" y="1043492"/>
                </a:cubicBezTo>
                <a:cubicBezTo>
                  <a:pt x="2696584" y="928744"/>
                  <a:pt x="3153783" y="693869"/>
                  <a:pt x="3431689" y="537883"/>
                </a:cubicBezTo>
                <a:cubicBezTo>
                  <a:pt x="3709595" y="381897"/>
                  <a:pt x="3965986" y="197224"/>
                  <a:pt x="4120179" y="107577"/>
                </a:cubicBezTo>
                <a:cubicBezTo>
                  <a:pt x="4274372" y="17930"/>
                  <a:pt x="4216998" y="84268"/>
                  <a:pt x="4356847" y="0"/>
                </a:cubicBezTo>
              </a:path>
            </a:pathLst>
          </a:cu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Freeform 107"/>
          <p:cNvSpPr/>
          <p:nvPr/>
        </p:nvSpPr>
        <p:spPr>
          <a:xfrm>
            <a:off x="915377" y="736113"/>
            <a:ext cx="7596554" cy="3669323"/>
          </a:xfrm>
          <a:custGeom>
            <a:avLst/>
            <a:gdLst>
              <a:gd name="connsiteX0" fmla="*/ 0 w 7596554"/>
              <a:gd name="connsiteY0" fmla="*/ 3669323 h 3669323"/>
              <a:gd name="connsiteX1" fmla="*/ 644769 w 7596554"/>
              <a:gd name="connsiteY1" fmla="*/ 3622430 h 3669323"/>
              <a:gd name="connsiteX2" fmla="*/ 1336431 w 7596554"/>
              <a:gd name="connsiteY2" fmla="*/ 3446584 h 3669323"/>
              <a:gd name="connsiteX3" fmla="*/ 1922585 w 7596554"/>
              <a:gd name="connsiteY3" fmla="*/ 3235569 h 3669323"/>
              <a:gd name="connsiteX4" fmla="*/ 2743200 w 7596554"/>
              <a:gd name="connsiteY4" fmla="*/ 2930769 h 3669323"/>
              <a:gd name="connsiteX5" fmla="*/ 3305908 w 7596554"/>
              <a:gd name="connsiteY5" fmla="*/ 2684584 h 3669323"/>
              <a:gd name="connsiteX6" fmla="*/ 3868615 w 7596554"/>
              <a:gd name="connsiteY6" fmla="*/ 2344615 h 3669323"/>
              <a:gd name="connsiteX7" fmla="*/ 4196861 w 7596554"/>
              <a:gd name="connsiteY7" fmla="*/ 2157046 h 3669323"/>
              <a:gd name="connsiteX8" fmla="*/ 4560277 w 7596554"/>
              <a:gd name="connsiteY8" fmla="*/ 2004646 h 3669323"/>
              <a:gd name="connsiteX9" fmla="*/ 4712677 w 7596554"/>
              <a:gd name="connsiteY9" fmla="*/ 1910861 h 3669323"/>
              <a:gd name="connsiteX10" fmla="*/ 5615354 w 7596554"/>
              <a:gd name="connsiteY10" fmla="*/ 1184030 h 3669323"/>
              <a:gd name="connsiteX11" fmla="*/ 6283569 w 7596554"/>
              <a:gd name="connsiteY11" fmla="*/ 762000 h 3669323"/>
              <a:gd name="connsiteX12" fmla="*/ 7092461 w 7596554"/>
              <a:gd name="connsiteY12" fmla="*/ 269630 h 3669323"/>
              <a:gd name="connsiteX13" fmla="*/ 7596554 w 7596554"/>
              <a:gd name="connsiteY13" fmla="*/ 0 h 36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596554" h="3669323">
                <a:moveTo>
                  <a:pt x="0" y="3669323"/>
                </a:moveTo>
                <a:cubicBezTo>
                  <a:pt x="211015" y="3664438"/>
                  <a:pt x="422031" y="3659553"/>
                  <a:pt x="644769" y="3622430"/>
                </a:cubicBezTo>
                <a:cubicBezTo>
                  <a:pt x="867507" y="3585307"/>
                  <a:pt x="1123462" y="3511061"/>
                  <a:pt x="1336431" y="3446584"/>
                </a:cubicBezTo>
                <a:cubicBezTo>
                  <a:pt x="1549400" y="3382107"/>
                  <a:pt x="1922585" y="3235569"/>
                  <a:pt x="1922585" y="3235569"/>
                </a:cubicBezTo>
                <a:cubicBezTo>
                  <a:pt x="2157046" y="3149600"/>
                  <a:pt x="2512646" y="3022600"/>
                  <a:pt x="2743200" y="2930769"/>
                </a:cubicBezTo>
                <a:cubicBezTo>
                  <a:pt x="2973754" y="2838938"/>
                  <a:pt x="3118339" y="2782276"/>
                  <a:pt x="3305908" y="2684584"/>
                </a:cubicBezTo>
                <a:cubicBezTo>
                  <a:pt x="3493477" y="2586892"/>
                  <a:pt x="3720123" y="2432538"/>
                  <a:pt x="3868615" y="2344615"/>
                </a:cubicBezTo>
                <a:cubicBezTo>
                  <a:pt x="4017107" y="2256692"/>
                  <a:pt x="4081584" y="2213707"/>
                  <a:pt x="4196861" y="2157046"/>
                </a:cubicBezTo>
                <a:cubicBezTo>
                  <a:pt x="4312138" y="2100385"/>
                  <a:pt x="4474308" y="2045677"/>
                  <a:pt x="4560277" y="2004646"/>
                </a:cubicBezTo>
                <a:cubicBezTo>
                  <a:pt x="4646246" y="1963615"/>
                  <a:pt x="4536831" y="2047630"/>
                  <a:pt x="4712677" y="1910861"/>
                </a:cubicBezTo>
                <a:cubicBezTo>
                  <a:pt x="4888523" y="1774092"/>
                  <a:pt x="5353539" y="1375507"/>
                  <a:pt x="5615354" y="1184030"/>
                </a:cubicBezTo>
                <a:cubicBezTo>
                  <a:pt x="5877169" y="992553"/>
                  <a:pt x="6037385" y="914400"/>
                  <a:pt x="6283569" y="762000"/>
                </a:cubicBezTo>
                <a:cubicBezTo>
                  <a:pt x="6529754" y="609600"/>
                  <a:pt x="6873630" y="396630"/>
                  <a:pt x="7092461" y="269630"/>
                </a:cubicBezTo>
                <a:cubicBezTo>
                  <a:pt x="7311292" y="142630"/>
                  <a:pt x="7453923" y="71315"/>
                  <a:pt x="7596554" y="0"/>
                </a:cubicBezTo>
              </a:path>
            </a:pathLst>
          </a:custGeom>
          <a:noFill/>
          <a:ln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Freeform 108"/>
          <p:cNvSpPr/>
          <p:nvPr/>
        </p:nvSpPr>
        <p:spPr>
          <a:xfrm>
            <a:off x="1442916" y="2541465"/>
            <a:ext cx="7760677" cy="2321170"/>
          </a:xfrm>
          <a:custGeom>
            <a:avLst/>
            <a:gdLst>
              <a:gd name="connsiteX0" fmla="*/ 0 w 7760677"/>
              <a:gd name="connsiteY0" fmla="*/ 2321170 h 2321170"/>
              <a:gd name="connsiteX1" fmla="*/ 679939 w 7760677"/>
              <a:gd name="connsiteY1" fmla="*/ 2215662 h 2321170"/>
              <a:gd name="connsiteX2" fmla="*/ 1336431 w 7760677"/>
              <a:gd name="connsiteY2" fmla="*/ 2028093 h 2321170"/>
              <a:gd name="connsiteX3" fmla="*/ 2074985 w 7760677"/>
              <a:gd name="connsiteY3" fmla="*/ 1770185 h 2321170"/>
              <a:gd name="connsiteX4" fmla="*/ 2661139 w 7760677"/>
              <a:gd name="connsiteY4" fmla="*/ 1535723 h 2321170"/>
              <a:gd name="connsiteX5" fmla="*/ 3341077 w 7760677"/>
              <a:gd name="connsiteY5" fmla="*/ 1172308 h 2321170"/>
              <a:gd name="connsiteX6" fmla="*/ 3962400 w 7760677"/>
              <a:gd name="connsiteY6" fmla="*/ 785447 h 2321170"/>
              <a:gd name="connsiteX7" fmla="*/ 4314093 w 7760677"/>
              <a:gd name="connsiteY7" fmla="*/ 574431 h 2321170"/>
              <a:gd name="connsiteX8" fmla="*/ 4818185 w 7760677"/>
              <a:gd name="connsiteY8" fmla="*/ 445477 h 2321170"/>
              <a:gd name="connsiteX9" fmla="*/ 5791200 w 7760677"/>
              <a:gd name="connsiteY9" fmla="*/ 257908 h 2321170"/>
              <a:gd name="connsiteX10" fmla="*/ 6541477 w 7760677"/>
              <a:gd name="connsiteY10" fmla="*/ 128954 h 2321170"/>
              <a:gd name="connsiteX11" fmla="*/ 7760677 w 7760677"/>
              <a:gd name="connsiteY11" fmla="*/ 0 h 2321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760677" h="2321170">
                <a:moveTo>
                  <a:pt x="0" y="2321170"/>
                </a:moveTo>
                <a:cubicBezTo>
                  <a:pt x="228600" y="2292839"/>
                  <a:pt x="457201" y="2264508"/>
                  <a:pt x="679939" y="2215662"/>
                </a:cubicBezTo>
                <a:cubicBezTo>
                  <a:pt x="902678" y="2166816"/>
                  <a:pt x="1103923" y="2102339"/>
                  <a:pt x="1336431" y="2028093"/>
                </a:cubicBezTo>
                <a:cubicBezTo>
                  <a:pt x="1568939" y="1953847"/>
                  <a:pt x="1854200" y="1852247"/>
                  <a:pt x="2074985" y="1770185"/>
                </a:cubicBezTo>
                <a:cubicBezTo>
                  <a:pt x="2295770" y="1688123"/>
                  <a:pt x="2450124" y="1635369"/>
                  <a:pt x="2661139" y="1535723"/>
                </a:cubicBezTo>
                <a:cubicBezTo>
                  <a:pt x="2872154" y="1436077"/>
                  <a:pt x="3124200" y="1297354"/>
                  <a:pt x="3341077" y="1172308"/>
                </a:cubicBezTo>
                <a:cubicBezTo>
                  <a:pt x="3557954" y="1047262"/>
                  <a:pt x="3800231" y="885093"/>
                  <a:pt x="3962400" y="785447"/>
                </a:cubicBezTo>
                <a:cubicBezTo>
                  <a:pt x="4124569" y="685801"/>
                  <a:pt x="4171462" y="631093"/>
                  <a:pt x="4314093" y="574431"/>
                </a:cubicBezTo>
                <a:cubicBezTo>
                  <a:pt x="4456724" y="517769"/>
                  <a:pt x="4572001" y="498231"/>
                  <a:pt x="4818185" y="445477"/>
                </a:cubicBezTo>
                <a:cubicBezTo>
                  <a:pt x="5064369" y="392723"/>
                  <a:pt x="5503985" y="310662"/>
                  <a:pt x="5791200" y="257908"/>
                </a:cubicBezTo>
                <a:cubicBezTo>
                  <a:pt x="6078415" y="205154"/>
                  <a:pt x="6213231" y="171939"/>
                  <a:pt x="6541477" y="128954"/>
                </a:cubicBezTo>
                <a:cubicBezTo>
                  <a:pt x="6869723" y="85969"/>
                  <a:pt x="7315200" y="42984"/>
                  <a:pt x="7760677" y="0"/>
                </a:cubicBezTo>
              </a:path>
            </a:pathLst>
          </a:custGeom>
          <a:noFill/>
          <a:ln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extBox 81"/>
          <p:cNvSpPr txBox="1"/>
          <p:nvPr/>
        </p:nvSpPr>
        <p:spPr>
          <a:xfrm>
            <a:off x="248131" y="1238942"/>
            <a:ext cx="5870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4400" b="1" dirty="0">
                <a:solidFill>
                  <a:prstClr val="black"/>
                </a:solidFill>
                <a:latin typeface="Verdana" pitchFamily="34" charset="0"/>
              </a:rPr>
              <a:t>h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3961897" y="6229563"/>
            <a:ext cx="12202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3200" b="1" dirty="0">
                <a:solidFill>
                  <a:prstClr val="black"/>
                </a:solidFill>
                <a:latin typeface="Verdana" pitchFamily="34" charset="0"/>
              </a:rPr>
              <a:t>time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1436249" y="735204"/>
            <a:ext cx="57598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The </a:t>
            </a:r>
            <a:r>
              <a:rPr lang="en-US" sz="2400" b="1" dirty="0">
                <a:solidFill>
                  <a:srgbClr val="FF0000"/>
                </a:solidFill>
              </a:rPr>
              <a:t>IFVM2022</a:t>
            </a:r>
            <a:r>
              <a:rPr lang="en-US" sz="2400" b="1" dirty="0"/>
              <a:t> </a:t>
            </a:r>
            <a:r>
              <a:rPr lang="en-US" sz="2400" b="1" dirty="0" smtClean="0"/>
              <a:t>will </a:t>
            </a:r>
            <a:r>
              <a:rPr lang="en-US" sz="2400" b="1" dirty="0"/>
              <a:t>(statistically) </a:t>
            </a:r>
          </a:p>
          <a:p>
            <a:r>
              <a:rPr lang="en-US" sz="2400" b="1" dirty="0" smtClean="0"/>
              <a:t>align to these </a:t>
            </a:r>
            <a:r>
              <a:rPr lang="en-US" sz="2400" b="1" dirty="0">
                <a:solidFill>
                  <a:srgbClr val="FF0000"/>
                </a:solidFill>
              </a:rPr>
              <a:t>R</a:t>
            </a:r>
            <a:r>
              <a:rPr lang="en-US" sz="2400" b="1" dirty="0" smtClean="0">
                <a:solidFill>
                  <a:srgbClr val="FF0000"/>
                </a:solidFill>
              </a:rPr>
              <a:t>eference </a:t>
            </a:r>
            <a:r>
              <a:rPr lang="en-US" sz="2400" b="1" dirty="0">
                <a:solidFill>
                  <a:srgbClr val="FF0000"/>
                </a:solidFill>
              </a:rPr>
              <a:t>E</a:t>
            </a:r>
            <a:r>
              <a:rPr lang="en-US" sz="2400" b="1" dirty="0" smtClean="0">
                <a:solidFill>
                  <a:srgbClr val="FF0000"/>
                </a:solidFill>
              </a:rPr>
              <a:t>poch </a:t>
            </a:r>
            <a:r>
              <a:rPr lang="en-US" sz="2400" b="1" dirty="0">
                <a:solidFill>
                  <a:srgbClr val="FF0000"/>
                </a:solidFill>
              </a:rPr>
              <a:t>C</a:t>
            </a:r>
            <a:r>
              <a:rPr lang="en-US" sz="2400" b="1" dirty="0" smtClean="0">
                <a:solidFill>
                  <a:srgbClr val="FF0000"/>
                </a:solidFill>
              </a:rPr>
              <a:t>oordinates</a:t>
            </a:r>
            <a:r>
              <a:rPr lang="en-US" sz="2400" b="1" dirty="0" smtClean="0"/>
              <a:t>.</a:t>
            </a:r>
            <a:endParaRPr lang="en-US" sz="2400" b="1" dirty="0"/>
          </a:p>
        </p:txBody>
      </p:sp>
      <p:sp>
        <p:nvSpPr>
          <p:cNvPr id="6" name="Freeform 5"/>
          <p:cNvSpPr/>
          <p:nvPr/>
        </p:nvSpPr>
        <p:spPr>
          <a:xfrm>
            <a:off x="5572125" y="1695450"/>
            <a:ext cx="3143250" cy="1247775"/>
          </a:xfrm>
          <a:custGeom>
            <a:avLst/>
            <a:gdLst>
              <a:gd name="connsiteX0" fmla="*/ 3143250 w 3143250"/>
              <a:gd name="connsiteY0" fmla="*/ 0 h 1247775"/>
              <a:gd name="connsiteX1" fmla="*/ 3019425 w 3143250"/>
              <a:gd name="connsiteY1" fmla="*/ 9525 h 1247775"/>
              <a:gd name="connsiteX2" fmla="*/ 2990850 w 3143250"/>
              <a:gd name="connsiteY2" fmla="*/ 28575 h 1247775"/>
              <a:gd name="connsiteX3" fmla="*/ 2895600 w 3143250"/>
              <a:gd name="connsiteY3" fmla="*/ 57150 h 1247775"/>
              <a:gd name="connsiteX4" fmla="*/ 2838450 w 3143250"/>
              <a:gd name="connsiteY4" fmla="*/ 95250 h 1247775"/>
              <a:gd name="connsiteX5" fmla="*/ 2781300 w 3143250"/>
              <a:gd name="connsiteY5" fmla="*/ 114300 h 1247775"/>
              <a:gd name="connsiteX6" fmla="*/ 2752725 w 3143250"/>
              <a:gd name="connsiteY6" fmla="*/ 123825 h 1247775"/>
              <a:gd name="connsiteX7" fmla="*/ 2638425 w 3143250"/>
              <a:gd name="connsiteY7" fmla="*/ 133350 h 1247775"/>
              <a:gd name="connsiteX8" fmla="*/ 2590800 w 3143250"/>
              <a:gd name="connsiteY8" fmla="*/ 142875 h 1247775"/>
              <a:gd name="connsiteX9" fmla="*/ 2562225 w 3143250"/>
              <a:gd name="connsiteY9" fmla="*/ 152400 h 1247775"/>
              <a:gd name="connsiteX10" fmla="*/ 2524125 w 3143250"/>
              <a:gd name="connsiteY10" fmla="*/ 161925 h 1247775"/>
              <a:gd name="connsiteX11" fmla="*/ 2476500 w 3143250"/>
              <a:gd name="connsiteY11" fmla="*/ 171450 h 1247775"/>
              <a:gd name="connsiteX12" fmla="*/ 2447925 w 3143250"/>
              <a:gd name="connsiteY12" fmla="*/ 180975 h 1247775"/>
              <a:gd name="connsiteX13" fmla="*/ 2409825 w 3143250"/>
              <a:gd name="connsiteY13" fmla="*/ 190500 h 1247775"/>
              <a:gd name="connsiteX14" fmla="*/ 2352675 w 3143250"/>
              <a:gd name="connsiteY14" fmla="*/ 209550 h 1247775"/>
              <a:gd name="connsiteX15" fmla="*/ 2276475 w 3143250"/>
              <a:gd name="connsiteY15" fmla="*/ 228600 h 1247775"/>
              <a:gd name="connsiteX16" fmla="*/ 2181225 w 3143250"/>
              <a:gd name="connsiteY16" fmla="*/ 257175 h 1247775"/>
              <a:gd name="connsiteX17" fmla="*/ 2152650 w 3143250"/>
              <a:gd name="connsiteY17" fmla="*/ 266700 h 1247775"/>
              <a:gd name="connsiteX18" fmla="*/ 2076450 w 3143250"/>
              <a:gd name="connsiteY18" fmla="*/ 285750 h 1247775"/>
              <a:gd name="connsiteX19" fmla="*/ 2009775 w 3143250"/>
              <a:gd name="connsiteY19" fmla="*/ 314325 h 1247775"/>
              <a:gd name="connsiteX20" fmla="*/ 1952625 w 3143250"/>
              <a:gd name="connsiteY20" fmla="*/ 333375 h 1247775"/>
              <a:gd name="connsiteX21" fmla="*/ 1924050 w 3143250"/>
              <a:gd name="connsiteY21" fmla="*/ 342900 h 1247775"/>
              <a:gd name="connsiteX22" fmla="*/ 1885950 w 3143250"/>
              <a:gd name="connsiteY22" fmla="*/ 352425 h 1247775"/>
              <a:gd name="connsiteX23" fmla="*/ 1857375 w 3143250"/>
              <a:gd name="connsiteY23" fmla="*/ 361950 h 1247775"/>
              <a:gd name="connsiteX24" fmla="*/ 1781175 w 3143250"/>
              <a:gd name="connsiteY24" fmla="*/ 371475 h 1247775"/>
              <a:gd name="connsiteX25" fmla="*/ 1704975 w 3143250"/>
              <a:gd name="connsiteY25" fmla="*/ 390525 h 1247775"/>
              <a:gd name="connsiteX26" fmla="*/ 1647825 w 3143250"/>
              <a:gd name="connsiteY26" fmla="*/ 409575 h 1247775"/>
              <a:gd name="connsiteX27" fmla="*/ 1619250 w 3143250"/>
              <a:gd name="connsiteY27" fmla="*/ 419100 h 1247775"/>
              <a:gd name="connsiteX28" fmla="*/ 1524000 w 3143250"/>
              <a:gd name="connsiteY28" fmla="*/ 447675 h 1247775"/>
              <a:gd name="connsiteX29" fmla="*/ 1438275 w 3143250"/>
              <a:gd name="connsiteY29" fmla="*/ 485775 h 1247775"/>
              <a:gd name="connsiteX30" fmla="*/ 1409700 w 3143250"/>
              <a:gd name="connsiteY30" fmla="*/ 495300 h 1247775"/>
              <a:gd name="connsiteX31" fmla="*/ 1343025 w 3143250"/>
              <a:gd name="connsiteY31" fmla="*/ 523875 h 1247775"/>
              <a:gd name="connsiteX32" fmla="*/ 1304925 w 3143250"/>
              <a:gd name="connsiteY32" fmla="*/ 552450 h 1247775"/>
              <a:gd name="connsiteX33" fmla="*/ 1276350 w 3143250"/>
              <a:gd name="connsiteY33" fmla="*/ 561975 h 1247775"/>
              <a:gd name="connsiteX34" fmla="*/ 1257300 w 3143250"/>
              <a:gd name="connsiteY34" fmla="*/ 590550 h 1247775"/>
              <a:gd name="connsiteX35" fmla="*/ 1228725 w 3143250"/>
              <a:gd name="connsiteY35" fmla="*/ 600075 h 1247775"/>
              <a:gd name="connsiteX36" fmla="*/ 1200150 w 3143250"/>
              <a:gd name="connsiteY36" fmla="*/ 619125 h 1247775"/>
              <a:gd name="connsiteX37" fmla="*/ 1171575 w 3143250"/>
              <a:gd name="connsiteY37" fmla="*/ 628650 h 1247775"/>
              <a:gd name="connsiteX38" fmla="*/ 1114425 w 3143250"/>
              <a:gd name="connsiteY38" fmla="*/ 666750 h 1247775"/>
              <a:gd name="connsiteX39" fmla="*/ 1085850 w 3143250"/>
              <a:gd name="connsiteY39" fmla="*/ 685800 h 1247775"/>
              <a:gd name="connsiteX40" fmla="*/ 1047750 w 3143250"/>
              <a:gd name="connsiteY40" fmla="*/ 704850 h 1247775"/>
              <a:gd name="connsiteX41" fmla="*/ 1019175 w 3143250"/>
              <a:gd name="connsiteY41" fmla="*/ 723900 h 1247775"/>
              <a:gd name="connsiteX42" fmla="*/ 962025 w 3143250"/>
              <a:gd name="connsiteY42" fmla="*/ 742950 h 1247775"/>
              <a:gd name="connsiteX43" fmla="*/ 933450 w 3143250"/>
              <a:gd name="connsiteY43" fmla="*/ 752475 h 1247775"/>
              <a:gd name="connsiteX44" fmla="*/ 904875 w 3143250"/>
              <a:gd name="connsiteY44" fmla="*/ 762000 h 1247775"/>
              <a:gd name="connsiteX45" fmla="*/ 847725 w 3143250"/>
              <a:gd name="connsiteY45" fmla="*/ 790575 h 1247775"/>
              <a:gd name="connsiteX46" fmla="*/ 819150 w 3143250"/>
              <a:gd name="connsiteY46" fmla="*/ 809625 h 1247775"/>
              <a:gd name="connsiteX47" fmla="*/ 781050 w 3143250"/>
              <a:gd name="connsiteY47" fmla="*/ 828675 h 1247775"/>
              <a:gd name="connsiteX48" fmla="*/ 752475 w 3143250"/>
              <a:gd name="connsiteY48" fmla="*/ 857250 h 1247775"/>
              <a:gd name="connsiteX49" fmla="*/ 695325 w 3143250"/>
              <a:gd name="connsiteY49" fmla="*/ 895350 h 1247775"/>
              <a:gd name="connsiteX50" fmla="*/ 628650 w 3143250"/>
              <a:gd name="connsiteY50" fmla="*/ 933450 h 1247775"/>
              <a:gd name="connsiteX51" fmla="*/ 571500 w 3143250"/>
              <a:gd name="connsiteY51" fmla="*/ 971550 h 1247775"/>
              <a:gd name="connsiteX52" fmla="*/ 542925 w 3143250"/>
              <a:gd name="connsiteY52" fmla="*/ 981075 h 1247775"/>
              <a:gd name="connsiteX53" fmla="*/ 485775 w 3143250"/>
              <a:gd name="connsiteY53" fmla="*/ 1019175 h 1247775"/>
              <a:gd name="connsiteX54" fmla="*/ 428625 w 3143250"/>
              <a:gd name="connsiteY54" fmla="*/ 1047750 h 1247775"/>
              <a:gd name="connsiteX55" fmla="*/ 371475 w 3143250"/>
              <a:gd name="connsiteY55" fmla="*/ 1066800 h 1247775"/>
              <a:gd name="connsiteX56" fmla="*/ 342900 w 3143250"/>
              <a:gd name="connsiteY56" fmla="*/ 1085850 h 1247775"/>
              <a:gd name="connsiteX57" fmla="*/ 285750 w 3143250"/>
              <a:gd name="connsiteY57" fmla="*/ 1104900 h 1247775"/>
              <a:gd name="connsiteX58" fmla="*/ 257175 w 3143250"/>
              <a:gd name="connsiteY58" fmla="*/ 1123950 h 1247775"/>
              <a:gd name="connsiteX59" fmla="*/ 161925 w 3143250"/>
              <a:gd name="connsiteY59" fmla="*/ 1152525 h 1247775"/>
              <a:gd name="connsiteX60" fmla="*/ 104775 w 3143250"/>
              <a:gd name="connsiteY60" fmla="*/ 1171575 h 1247775"/>
              <a:gd name="connsiteX61" fmla="*/ 76200 w 3143250"/>
              <a:gd name="connsiteY61" fmla="*/ 1200150 h 1247775"/>
              <a:gd name="connsiteX62" fmla="*/ 47625 w 3143250"/>
              <a:gd name="connsiteY62" fmla="*/ 1209675 h 1247775"/>
              <a:gd name="connsiteX63" fmla="*/ 28575 w 3143250"/>
              <a:gd name="connsiteY63" fmla="*/ 1238250 h 1247775"/>
              <a:gd name="connsiteX64" fmla="*/ 0 w 3143250"/>
              <a:gd name="connsiteY64" fmla="*/ 1247775 h 1247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3143250" h="1247775">
                <a:moveTo>
                  <a:pt x="3143250" y="0"/>
                </a:moveTo>
                <a:cubicBezTo>
                  <a:pt x="3101975" y="3175"/>
                  <a:pt x="3060113" y="1896"/>
                  <a:pt x="3019425" y="9525"/>
                </a:cubicBezTo>
                <a:cubicBezTo>
                  <a:pt x="3008173" y="11635"/>
                  <a:pt x="3001311" y="23926"/>
                  <a:pt x="2990850" y="28575"/>
                </a:cubicBezTo>
                <a:cubicBezTo>
                  <a:pt x="2961035" y="41826"/>
                  <a:pt x="2927265" y="49234"/>
                  <a:pt x="2895600" y="57150"/>
                </a:cubicBezTo>
                <a:cubicBezTo>
                  <a:pt x="2876550" y="69850"/>
                  <a:pt x="2860170" y="88010"/>
                  <a:pt x="2838450" y="95250"/>
                </a:cubicBezTo>
                <a:lnTo>
                  <a:pt x="2781300" y="114300"/>
                </a:lnTo>
                <a:cubicBezTo>
                  <a:pt x="2771775" y="117475"/>
                  <a:pt x="2762731" y="122991"/>
                  <a:pt x="2752725" y="123825"/>
                </a:cubicBezTo>
                <a:lnTo>
                  <a:pt x="2638425" y="133350"/>
                </a:lnTo>
                <a:cubicBezTo>
                  <a:pt x="2622550" y="136525"/>
                  <a:pt x="2606506" y="138948"/>
                  <a:pt x="2590800" y="142875"/>
                </a:cubicBezTo>
                <a:cubicBezTo>
                  <a:pt x="2581060" y="145310"/>
                  <a:pt x="2571879" y="149642"/>
                  <a:pt x="2562225" y="152400"/>
                </a:cubicBezTo>
                <a:cubicBezTo>
                  <a:pt x="2549638" y="155996"/>
                  <a:pt x="2536904" y="159085"/>
                  <a:pt x="2524125" y="161925"/>
                </a:cubicBezTo>
                <a:cubicBezTo>
                  <a:pt x="2508321" y="165437"/>
                  <a:pt x="2492206" y="167523"/>
                  <a:pt x="2476500" y="171450"/>
                </a:cubicBezTo>
                <a:cubicBezTo>
                  <a:pt x="2466760" y="173885"/>
                  <a:pt x="2457579" y="178217"/>
                  <a:pt x="2447925" y="180975"/>
                </a:cubicBezTo>
                <a:cubicBezTo>
                  <a:pt x="2435338" y="184571"/>
                  <a:pt x="2422364" y="186738"/>
                  <a:pt x="2409825" y="190500"/>
                </a:cubicBezTo>
                <a:cubicBezTo>
                  <a:pt x="2390591" y="196270"/>
                  <a:pt x="2372156" y="204680"/>
                  <a:pt x="2352675" y="209550"/>
                </a:cubicBezTo>
                <a:cubicBezTo>
                  <a:pt x="2327275" y="215900"/>
                  <a:pt x="2301313" y="220321"/>
                  <a:pt x="2276475" y="228600"/>
                </a:cubicBezTo>
                <a:cubicBezTo>
                  <a:pt x="2140662" y="273871"/>
                  <a:pt x="2281992" y="228385"/>
                  <a:pt x="2181225" y="257175"/>
                </a:cubicBezTo>
                <a:cubicBezTo>
                  <a:pt x="2171571" y="259933"/>
                  <a:pt x="2162336" y="264058"/>
                  <a:pt x="2152650" y="266700"/>
                </a:cubicBezTo>
                <a:cubicBezTo>
                  <a:pt x="2127391" y="273589"/>
                  <a:pt x="2101288" y="277471"/>
                  <a:pt x="2076450" y="285750"/>
                </a:cubicBezTo>
                <a:cubicBezTo>
                  <a:pt x="1984468" y="316411"/>
                  <a:pt x="2127476" y="267245"/>
                  <a:pt x="2009775" y="314325"/>
                </a:cubicBezTo>
                <a:cubicBezTo>
                  <a:pt x="1991131" y="321783"/>
                  <a:pt x="1971675" y="327025"/>
                  <a:pt x="1952625" y="333375"/>
                </a:cubicBezTo>
                <a:cubicBezTo>
                  <a:pt x="1943100" y="336550"/>
                  <a:pt x="1933790" y="340465"/>
                  <a:pt x="1924050" y="342900"/>
                </a:cubicBezTo>
                <a:cubicBezTo>
                  <a:pt x="1911350" y="346075"/>
                  <a:pt x="1898537" y="348829"/>
                  <a:pt x="1885950" y="352425"/>
                </a:cubicBezTo>
                <a:cubicBezTo>
                  <a:pt x="1876296" y="355183"/>
                  <a:pt x="1867253" y="360154"/>
                  <a:pt x="1857375" y="361950"/>
                </a:cubicBezTo>
                <a:cubicBezTo>
                  <a:pt x="1832190" y="366529"/>
                  <a:pt x="1806575" y="368300"/>
                  <a:pt x="1781175" y="371475"/>
                </a:cubicBezTo>
                <a:cubicBezTo>
                  <a:pt x="1694472" y="400376"/>
                  <a:pt x="1831410" y="356043"/>
                  <a:pt x="1704975" y="390525"/>
                </a:cubicBezTo>
                <a:cubicBezTo>
                  <a:pt x="1685602" y="395809"/>
                  <a:pt x="1666875" y="403225"/>
                  <a:pt x="1647825" y="409575"/>
                </a:cubicBezTo>
                <a:cubicBezTo>
                  <a:pt x="1638300" y="412750"/>
                  <a:pt x="1628990" y="416665"/>
                  <a:pt x="1619250" y="419100"/>
                </a:cubicBezTo>
                <a:cubicBezTo>
                  <a:pt x="1597952" y="424425"/>
                  <a:pt x="1537914" y="438399"/>
                  <a:pt x="1524000" y="447675"/>
                </a:cubicBezTo>
                <a:cubicBezTo>
                  <a:pt x="1478717" y="477864"/>
                  <a:pt x="1506285" y="463105"/>
                  <a:pt x="1438275" y="485775"/>
                </a:cubicBezTo>
                <a:cubicBezTo>
                  <a:pt x="1428750" y="488950"/>
                  <a:pt x="1418054" y="489731"/>
                  <a:pt x="1409700" y="495300"/>
                </a:cubicBezTo>
                <a:cubicBezTo>
                  <a:pt x="1370233" y="521612"/>
                  <a:pt x="1392231" y="511574"/>
                  <a:pt x="1343025" y="523875"/>
                </a:cubicBezTo>
                <a:cubicBezTo>
                  <a:pt x="1330325" y="533400"/>
                  <a:pt x="1318708" y="544574"/>
                  <a:pt x="1304925" y="552450"/>
                </a:cubicBezTo>
                <a:cubicBezTo>
                  <a:pt x="1296208" y="557431"/>
                  <a:pt x="1284190" y="555703"/>
                  <a:pt x="1276350" y="561975"/>
                </a:cubicBezTo>
                <a:cubicBezTo>
                  <a:pt x="1267411" y="569126"/>
                  <a:pt x="1266239" y="583399"/>
                  <a:pt x="1257300" y="590550"/>
                </a:cubicBezTo>
                <a:cubicBezTo>
                  <a:pt x="1249460" y="596822"/>
                  <a:pt x="1237705" y="595585"/>
                  <a:pt x="1228725" y="600075"/>
                </a:cubicBezTo>
                <a:cubicBezTo>
                  <a:pt x="1218486" y="605195"/>
                  <a:pt x="1210389" y="614005"/>
                  <a:pt x="1200150" y="619125"/>
                </a:cubicBezTo>
                <a:cubicBezTo>
                  <a:pt x="1191170" y="623615"/>
                  <a:pt x="1180352" y="623774"/>
                  <a:pt x="1171575" y="628650"/>
                </a:cubicBezTo>
                <a:cubicBezTo>
                  <a:pt x="1151561" y="639769"/>
                  <a:pt x="1133475" y="654050"/>
                  <a:pt x="1114425" y="666750"/>
                </a:cubicBezTo>
                <a:cubicBezTo>
                  <a:pt x="1104900" y="673100"/>
                  <a:pt x="1096089" y="680680"/>
                  <a:pt x="1085850" y="685800"/>
                </a:cubicBezTo>
                <a:cubicBezTo>
                  <a:pt x="1073150" y="692150"/>
                  <a:pt x="1060078" y="697805"/>
                  <a:pt x="1047750" y="704850"/>
                </a:cubicBezTo>
                <a:cubicBezTo>
                  <a:pt x="1037811" y="710530"/>
                  <a:pt x="1029636" y="719251"/>
                  <a:pt x="1019175" y="723900"/>
                </a:cubicBezTo>
                <a:cubicBezTo>
                  <a:pt x="1000825" y="732055"/>
                  <a:pt x="981075" y="736600"/>
                  <a:pt x="962025" y="742950"/>
                </a:cubicBezTo>
                <a:lnTo>
                  <a:pt x="933450" y="752475"/>
                </a:lnTo>
                <a:cubicBezTo>
                  <a:pt x="923925" y="755650"/>
                  <a:pt x="913229" y="756431"/>
                  <a:pt x="904875" y="762000"/>
                </a:cubicBezTo>
                <a:cubicBezTo>
                  <a:pt x="822983" y="816595"/>
                  <a:pt x="926595" y="751140"/>
                  <a:pt x="847725" y="790575"/>
                </a:cubicBezTo>
                <a:cubicBezTo>
                  <a:pt x="837486" y="795695"/>
                  <a:pt x="829089" y="803945"/>
                  <a:pt x="819150" y="809625"/>
                </a:cubicBezTo>
                <a:cubicBezTo>
                  <a:pt x="806822" y="816670"/>
                  <a:pt x="792604" y="820422"/>
                  <a:pt x="781050" y="828675"/>
                </a:cubicBezTo>
                <a:cubicBezTo>
                  <a:pt x="770089" y="836505"/>
                  <a:pt x="763108" y="848980"/>
                  <a:pt x="752475" y="857250"/>
                </a:cubicBezTo>
                <a:cubicBezTo>
                  <a:pt x="734403" y="871306"/>
                  <a:pt x="714375" y="882650"/>
                  <a:pt x="695325" y="895350"/>
                </a:cubicBezTo>
                <a:cubicBezTo>
                  <a:pt x="596477" y="961248"/>
                  <a:pt x="749498" y="860941"/>
                  <a:pt x="628650" y="933450"/>
                </a:cubicBezTo>
                <a:cubicBezTo>
                  <a:pt x="609017" y="945230"/>
                  <a:pt x="593220" y="964310"/>
                  <a:pt x="571500" y="971550"/>
                </a:cubicBezTo>
                <a:cubicBezTo>
                  <a:pt x="561975" y="974725"/>
                  <a:pt x="551702" y="976199"/>
                  <a:pt x="542925" y="981075"/>
                </a:cubicBezTo>
                <a:cubicBezTo>
                  <a:pt x="522911" y="992194"/>
                  <a:pt x="507495" y="1011935"/>
                  <a:pt x="485775" y="1019175"/>
                </a:cubicBezTo>
                <a:cubicBezTo>
                  <a:pt x="381562" y="1053913"/>
                  <a:pt x="539412" y="998511"/>
                  <a:pt x="428625" y="1047750"/>
                </a:cubicBezTo>
                <a:cubicBezTo>
                  <a:pt x="410275" y="1055905"/>
                  <a:pt x="388183" y="1055661"/>
                  <a:pt x="371475" y="1066800"/>
                </a:cubicBezTo>
                <a:cubicBezTo>
                  <a:pt x="361950" y="1073150"/>
                  <a:pt x="353361" y="1081201"/>
                  <a:pt x="342900" y="1085850"/>
                </a:cubicBezTo>
                <a:cubicBezTo>
                  <a:pt x="324550" y="1094005"/>
                  <a:pt x="302458" y="1093761"/>
                  <a:pt x="285750" y="1104900"/>
                </a:cubicBezTo>
                <a:cubicBezTo>
                  <a:pt x="276225" y="1111250"/>
                  <a:pt x="267636" y="1119301"/>
                  <a:pt x="257175" y="1123950"/>
                </a:cubicBezTo>
                <a:cubicBezTo>
                  <a:pt x="210547" y="1144674"/>
                  <a:pt x="204550" y="1139737"/>
                  <a:pt x="161925" y="1152525"/>
                </a:cubicBezTo>
                <a:cubicBezTo>
                  <a:pt x="142691" y="1158295"/>
                  <a:pt x="104775" y="1171575"/>
                  <a:pt x="104775" y="1171575"/>
                </a:cubicBezTo>
                <a:cubicBezTo>
                  <a:pt x="95250" y="1181100"/>
                  <a:pt x="87408" y="1192678"/>
                  <a:pt x="76200" y="1200150"/>
                </a:cubicBezTo>
                <a:cubicBezTo>
                  <a:pt x="67846" y="1205719"/>
                  <a:pt x="55465" y="1203403"/>
                  <a:pt x="47625" y="1209675"/>
                </a:cubicBezTo>
                <a:cubicBezTo>
                  <a:pt x="38686" y="1216826"/>
                  <a:pt x="37514" y="1231099"/>
                  <a:pt x="28575" y="1238250"/>
                </a:cubicBezTo>
                <a:cubicBezTo>
                  <a:pt x="20735" y="1244522"/>
                  <a:pt x="0" y="1247775"/>
                  <a:pt x="0" y="1247775"/>
                </a:cubicBezTo>
              </a:path>
            </a:pathLst>
          </a:cu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9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6" grpId="0" animBg="1"/>
    </p:bld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/>
          <p:cNvCxnSpPr/>
          <p:nvPr/>
        </p:nvCxnSpPr>
        <p:spPr>
          <a:xfrm flipV="1">
            <a:off x="1266196" y="1459288"/>
            <a:ext cx="0" cy="4296313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1266196" y="5720121"/>
            <a:ext cx="7662672" cy="17932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1971523" y="5585271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552178" y="5925929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1990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>
            <a:off x="2716133" y="5585271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rot="5400000">
            <a:off x="1240359" y="2145074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rot="5400000">
            <a:off x="1231398" y="2790533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rot="5400000">
            <a:off x="1222428" y="3435991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rot="5400000">
            <a:off x="1213467" y="4081450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rot="5400000">
            <a:off x="1222434" y="4726909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rot="5400000">
            <a:off x="1213473" y="5372368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-46482" y="5293936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2.000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-46482" y="4666406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2.050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-46482" y="4003018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2.100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-46482" y="3348594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2.150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-46482" y="2721064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2.200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-46482" y="2057676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2.250</a:t>
            </a:r>
          </a:p>
        </p:txBody>
      </p:sp>
      <p:sp>
        <p:nvSpPr>
          <p:cNvPr id="110" name="Oval 109"/>
          <p:cNvSpPr/>
          <p:nvPr/>
        </p:nvSpPr>
        <p:spPr>
          <a:xfrm>
            <a:off x="1895323" y="4184544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2539979" y="3978384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3501173" y="3028819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113" name="Oval 112"/>
          <p:cNvSpPr/>
          <p:nvPr/>
        </p:nvSpPr>
        <p:spPr>
          <a:xfrm>
            <a:off x="4803822" y="3114360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cxnSp>
        <p:nvCxnSpPr>
          <p:cNvPr id="71" name="Straight Connector 70"/>
          <p:cNvCxnSpPr/>
          <p:nvPr/>
        </p:nvCxnSpPr>
        <p:spPr>
          <a:xfrm>
            <a:off x="3460743" y="5579663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4201899" y="5595953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4946509" y="5590345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5691864" y="5596288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6436474" y="5590680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7177630" y="5606970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7922240" y="5601362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/>
          <p:cNvSpPr txBox="1"/>
          <p:nvPr/>
        </p:nvSpPr>
        <p:spPr>
          <a:xfrm>
            <a:off x="2405367" y="5920321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‘95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3132024" y="5908377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‘00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3891132" y="5920321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‘05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4617789" y="5917539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‘10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5370806" y="5908377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‘15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6129109" y="5908377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‘20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6890842" y="5908377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‘25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7607362" y="5925929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‘30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2493357" y="3742095"/>
            <a:ext cx="251010" cy="645458"/>
            <a:chOff x="2492188" y="1990165"/>
            <a:chExt cx="349623" cy="1004048"/>
          </a:xfrm>
          <a:solidFill>
            <a:srgbClr val="00B050"/>
          </a:solidFill>
        </p:grpSpPr>
        <p:cxnSp>
          <p:nvCxnSpPr>
            <p:cNvPr id="47" name="Straight Connector 46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/>
          <p:cNvGrpSpPr/>
          <p:nvPr/>
        </p:nvGrpSpPr>
        <p:grpSpPr>
          <a:xfrm>
            <a:off x="4754517" y="2876796"/>
            <a:ext cx="251010" cy="609599"/>
            <a:chOff x="2492188" y="1990165"/>
            <a:chExt cx="349623" cy="1004048"/>
          </a:xfrm>
          <a:solidFill>
            <a:srgbClr val="00B050"/>
          </a:solidFill>
        </p:grpSpPr>
        <p:cxnSp>
          <p:nvCxnSpPr>
            <p:cNvPr id="51" name="Straight Connector 50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/>
          <p:cNvGrpSpPr/>
          <p:nvPr/>
        </p:nvGrpSpPr>
        <p:grpSpPr>
          <a:xfrm>
            <a:off x="1858521" y="3760021"/>
            <a:ext cx="251010" cy="959223"/>
            <a:chOff x="2492188" y="1990165"/>
            <a:chExt cx="349623" cy="1004048"/>
          </a:xfrm>
          <a:solidFill>
            <a:srgbClr val="00B050"/>
          </a:solidFill>
        </p:grpSpPr>
        <p:cxnSp>
          <p:nvCxnSpPr>
            <p:cNvPr id="55" name="Straight Connector 54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/>
          <p:cNvGrpSpPr/>
          <p:nvPr/>
        </p:nvGrpSpPr>
        <p:grpSpPr>
          <a:xfrm>
            <a:off x="3460393" y="2842807"/>
            <a:ext cx="251010" cy="510992"/>
            <a:chOff x="2492188" y="1990165"/>
            <a:chExt cx="349623" cy="1004048"/>
          </a:xfrm>
          <a:solidFill>
            <a:srgbClr val="00B050"/>
          </a:solidFill>
        </p:grpSpPr>
        <p:cxnSp>
          <p:nvCxnSpPr>
            <p:cNvPr id="59" name="Straight Connector 58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Oval 62"/>
          <p:cNvSpPr/>
          <p:nvPr/>
        </p:nvSpPr>
        <p:spPr>
          <a:xfrm>
            <a:off x="6363896" y="2384870"/>
            <a:ext cx="152400" cy="13447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70" name="Oval 69"/>
          <p:cNvSpPr/>
          <p:nvPr/>
        </p:nvSpPr>
        <p:spPr>
          <a:xfrm>
            <a:off x="7068262" y="2057712"/>
            <a:ext cx="152400" cy="13447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72" name="Oval 71"/>
          <p:cNvSpPr/>
          <p:nvPr/>
        </p:nvSpPr>
        <p:spPr>
          <a:xfrm>
            <a:off x="7825472" y="1814523"/>
            <a:ext cx="152400" cy="13447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grpSp>
        <p:nvGrpSpPr>
          <p:cNvPr id="93" name="Group 92"/>
          <p:cNvGrpSpPr/>
          <p:nvPr/>
        </p:nvGrpSpPr>
        <p:grpSpPr>
          <a:xfrm>
            <a:off x="7783536" y="1002161"/>
            <a:ext cx="251010" cy="1685362"/>
            <a:chOff x="2492188" y="1990165"/>
            <a:chExt cx="349623" cy="1004048"/>
          </a:xfrm>
        </p:grpSpPr>
        <p:cxnSp>
          <p:nvCxnSpPr>
            <p:cNvPr id="94" name="Straight Connector 93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" name="Group 104"/>
          <p:cNvGrpSpPr/>
          <p:nvPr/>
        </p:nvGrpSpPr>
        <p:grpSpPr>
          <a:xfrm>
            <a:off x="6332519" y="1861805"/>
            <a:ext cx="251010" cy="1147481"/>
            <a:chOff x="2492188" y="1990165"/>
            <a:chExt cx="349623" cy="1004048"/>
          </a:xfrm>
        </p:grpSpPr>
        <p:cxnSp>
          <p:nvCxnSpPr>
            <p:cNvPr id="106" name="Straight Connector 105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9" name="Group 108"/>
          <p:cNvGrpSpPr/>
          <p:nvPr/>
        </p:nvGrpSpPr>
        <p:grpSpPr>
          <a:xfrm>
            <a:off x="7030608" y="1449906"/>
            <a:ext cx="251010" cy="1371598"/>
            <a:chOff x="2492188" y="1990165"/>
            <a:chExt cx="349623" cy="1004048"/>
          </a:xfrm>
        </p:grpSpPr>
        <p:cxnSp>
          <p:nvCxnSpPr>
            <p:cNvPr id="114" name="Straight Connector 113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0" name="TextBox 119"/>
          <p:cNvSpPr txBox="1"/>
          <p:nvPr/>
        </p:nvSpPr>
        <p:spPr>
          <a:xfrm>
            <a:off x="3098691" y="4673024"/>
            <a:ext cx="60045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In the absence of new survey data, error estimates will</a:t>
            </a:r>
          </a:p>
          <a:p>
            <a:r>
              <a:rPr lang="en-US" sz="2000" b="1" dirty="0"/>
              <a:t>grow through time.</a:t>
            </a:r>
          </a:p>
        </p:txBody>
      </p:sp>
      <p:sp>
        <p:nvSpPr>
          <p:cNvPr id="82" name="Freeform 81"/>
          <p:cNvSpPr/>
          <p:nvPr/>
        </p:nvSpPr>
        <p:spPr>
          <a:xfrm>
            <a:off x="919345" y="734525"/>
            <a:ext cx="7596554" cy="3669323"/>
          </a:xfrm>
          <a:custGeom>
            <a:avLst/>
            <a:gdLst>
              <a:gd name="connsiteX0" fmla="*/ 0 w 7596554"/>
              <a:gd name="connsiteY0" fmla="*/ 3669323 h 3669323"/>
              <a:gd name="connsiteX1" fmla="*/ 644769 w 7596554"/>
              <a:gd name="connsiteY1" fmla="*/ 3622430 h 3669323"/>
              <a:gd name="connsiteX2" fmla="*/ 1336431 w 7596554"/>
              <a:gd name="connsiteY2" fmla="*/ 3446584 h 3669323"/>
              <a:gd name="connsiteX3" fmla="*/ 1922585 w 7596554"/>
              <a:gd name="connsiteY3" fmla="*/ 3235569 h 3669323"/>
              <a:gd name="connsiteX4" fmla="*/ 2743200 w 7596554"/>
              <a:gd name="connsiteY4" fmla="*/ 2930769 h 3669323"/>
              <a:gd name="connsiteX5" fmla="*/ 3305908 w 7596554"/>
              <a:gd name="connsiteY5" fmla="*/ 2684584 h 3669323"/>
              <a:gd name="connsiteX6" fmla="*/ 3868615 w 7596554"/>
              <a:gd name="connsiteY6" fmla="*/ 2344615 h 3669323"/>
              <a:gd name="connsiteX7" fmla="*/ 4196861 w 7596554"/>
              <a:gd name="connsiteY7" fmla="*/ 2157046 h 3669323"/>
              <a:gd name="connsiteX8" fmla="*/ 4560277 w 7596554"/>
              <a:gd name="connsiteY8" fmla="*/ 2004646 h 3669323"/>
              <a:gd name="connsiteX9" fmla="*/ 4712677 w 7596554"/>
              <a:gd name="connsiteY9" fmla="*/ 1910861 h 3669323"/>
              <a:gd name="connsiteX10" fmla="*/ 5615354 w 7596554"/>
              <a:gd name="connsiteY10" fmla="*/ 1184030 h 3669323"/>
              <a:gd name="connsiteX11" fmla="*/ 6283569 w 7596554"/>
              <a:gd name="connsiteY11" fmla="*/ 762000 h 3669323"/>
              <a:gd name="connsiteX12" fmla="*/ 7092461 w 7596554"/>
              <a:gd name="connsiteY12" fmla="*/ 269630 h 3669323"/>
              <a:gd name="connsiteX13" fmla="*/ 7596554 w 7596554"/>
              <a:gd name="connsiteY13" fmla="*/ 0 h 36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596554" h="3669323">
                <a:moveTo>
                  <a:pt x="0" y="3669323"/>
                </a:moveTo>
                <a:cubicBezTo>
                  <a:pt x="211015" y="3664438"/>
                  <a:pt x="422031" y="3659553"/>
                  <a:pt x="644769" y="3622430"/>
                </a:cubicBezTo>
                <a:cubicBezTo>
                  <a:pt x="867507" y="3585307"/>
                  <a:pt x="1123462" y="3511061"/>
                  <a:pt x="1336431" y="3446584"/>
                </a:cubicBezTo>
                <a:cubicBezTo>
                  <a:pt x="1549400" y="3382107"/>
                  <a:pt x="1922585" y="3235569"/>
                  <a:pt x="1922585" y="3235569"/>
                </a:cubicBezTo>
                <a:cubicBezTo>
                  <a:pt x="2157046" y="3149600"/>
                  <a:pt x="2512646" y="3022600"/>
                  <a:pt x="2743200" y="2930769"/>
                </a:cubicBezTo>
                <a:cubicBezTo>
                  <a:pt x="2973754" y="2838938"/>
                  <a:pt x="3118339" y="2782276"/>
                  <a:pt x="3305908" y="2684584"/>
                </a:cubicBezTo>
                <a:cubicBezTo>
                  <a:pt x="3493477" y="2586892"/>
                  <a:pt x="3720123" y="2432538"/>
                  <a:pt x="3868615" y="2344615"/>
                </a:cubicBezTo>
                <a:cubicBezTo>
                  <a:pt x="4017107" y="2256692"/>
                  <a:pt x="4081584" y="2213707"/>
                  <a:pt x="4196861" y="2157046"/>
                </a:cubicBezTo>
                <a:cubicBezTo>
                  <a:pt x="4312138" y="2100385"/>
                  <a:pt x="4474308" y="2045677"/>
                  <a:pt x="4560277" y="2004646"/>
                </a:cubicBezTo>
                <a:cubicBezTo>
                  <a:pt x="4646246" y="1963615"/>
                  <a:pt x="4536831" y="2047630"/>
                  <a:pt x="4712677" y="1910861"/>
                </a:cubicBezTo>
                <a:cubicBezTo>
                  <a:pt x="4888523" y="1774092"/>
                  <a:pt x="5353539" y="1375507"/>
                  <a:pt x="5615354" y="1184030"/>
                </a:cubicBezTo>
                <a:cubicBezTo>
                  <a:pt x="5877169" y="992553"/>
                  <a:pt x="6037385" y="914400"/>
                  <a:pt x="6283569" y="762000"/>
                </a:cubicBezTo>
                <a:cubicBezTo>
                  <a:pt x="6529754" y="609600"/>
                  <a:pt x="6873630" y="396630"/>
                  <a:pt x="7092461" y="269630"/>
                </a:cubicBezTo>
                <a:cubicBezTo>
                  <a:pt x="7311292" y="142630"/>
                  <a:pt x="7453923" y="71315"/>
                  <a:pt x="7596554" y="0"/>
                </a:cubicBezTo>
              </a:path>
            </a:pathLst>
          </a:custGeom>
          <a:noFill/>
          <a:ln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Freeform 84"/>
          <p:cNvSpPr/>
          <p:nvPr/>
        </p:nvSpPr>
        <p:spPr>
          <a:xfrm>
            <a:off x="1446884" y="2539877"/>
            <a:ext cx="7760677" cy="2321170"/>
          </a:xfrm>
          <a:custGeom>
            <a:avLst/>
            <a:gdLst>
              <a:gd name="connsiteX0" fmla="*/ 0 w 7760677"/>
              <a:gd name="connsiteY0" fmla="*/ 2321170 h 2321170"/>
              <a:gd name="connsiteX1" fmla="*/ 679939 w 7760677"/>
              <a:gd name="connsiteY1" fmla="*/ 2215662 h 2321170"/>
              <a:gd name="connsiteX2" fmla="*/ 1336431 w 7760677"/>
              <a:gd name="connsiteY2" fmla="*/ 2028093 h 2321170"/>
              <a:gd name="connsiteX3" fmla="*/ 2074985 w 7760677"/>
              <a:gd name="connsiteY3" fmla="*/ 1770185 h 2321170"/>
              <a:gd name="connsiteX4" fmla="*/ 2661139 w 7760677"/>
              <a:gd name="connsiteY4" fmla="*/ 1535723 h 2321170"/>
              <a:gd name="connsiteX5" fmla="*/ 3341077 w 7760677"/>
              <a:gd name="connsiteY5" fmla="*/ 1172308 h 2321170"/>
              <a:gd name="connsiteX6" fmla="*/ 3962400 w 7760677"/>
              <a:gd name="connsiteY6" fmla="*/ 785447 h 2321170"/>
              <a:gd name="connsiteX7" fmla="*/ 4314093 w 7760677"/>
              <a:gd name="connsiteY7" fmla="*/ 574431 h 2321170"/>
              <a:gd name="connsiteX8" fmla="*/ 4818185 w 7760677"/>
              <a:gd name="connsiteY8" fmla="*/ 445477 h 2321170"/>
              <a:gd name="connsiteX9" fmla="*/ 5791200 w 7760677"/>
              <a:gd name="connsiteY9" fmla="*/ 257908 h 2321170"/>
              <a:gd name="connsiteX10" fmla="*/ 6541477 w 7760677"/>
              <a:gd name="connsiteY10" fmla="*/ 128954 h 2321170"/>
              <a:gd name="connsiteX11" fmla="*/ 7760677 w 7760677"/>
              <a:gd name="connsiteY11" fmla="*/ 0 h 2321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760677" h="2321170">
                <a:moveTo>
                  <a:pt x="0" y="2321170"/>
                </a:moveTo>
                <a:cubicBezTo>
                  <a:pt x="228600" y="2292839"/>
                  <a:pt x="457201" y="2264508"/>
                  <a:pt x="679939" y="2215662"/>
                </a:cubicBezTo>
                <a:cubicBezTo>
                  <a:pt x="902678" y="2166816"/>
                  <a:pt x="1103923" y="2102339"/>
                  <a:pt x="1336431" y="2028093"/>
                </a:cubicBezTo>
                <a:cubicBezTo>
                  <a:pt x="1568939" y="1953847"/>
                  <a:pt x="1854200" y="1852247"/>
                  <a:pt x="2074985" y="1770185"/>
                </a:cubicBezTo>
                <a:cubicBezTo>
                  <a:pt x="2295770" y="1688123"/>
                  <a:pt x="2450124" y="1635369"/>
                  <a:pt x="2661139" y="1535723"/>
                </a:cubicBezTo>
                <a:cubicBezTo>
                  <a:pt x="2872154" y="1436077"/>
                  <a:pt x="3124200" y="1297354"/>
                  <a:pt x="3341077" y="1172308"/>
                </a:cubicBezTo>
                <a:cubicBezTo>
                  <a:pt x="3557954" y="1047262"/>
                  <a:pt x="3800231" y="885093"/>
                  <a:pt x="3962400" y="785447"/>
                </a:cubicBezTo>
                <a:cubicBezTo>
                  <a:pt x="4124569" y="685801"/>
                  <a:pt x="4171462" y="631093"/>
                  <a:pt x="4314093" y="574431"/>
                </a:cubicBezTo>
                <a:cubicBezTo>
                  <a:pt x="4456724" y="517769"/>
                  <a:pt x="4572001" y="498231"/>
                  <a:pt x="4818185" y="445477"/>
                </a:cubicBezTo>
                <a:cubicBezTo>
                  <a:pt x="5064369" y="392723"/>
                  <a:pt x="5503985" y="310662"/>
                  <a:pt x="5791200" y="257908"/>
                </a:cubicBezTo>
                <a:cubicBezTo>
                  <a:pt x="6078415" y="205154"/>
                  <a:pt x="6213231" y="171939"/>
                  <a:pt x="6541477" y="128954"/>
                </a:cubicBezTo>
                <a:cubicBezTo>
                  <a:pt x="6869723" y="85969"/>
                  <a:pt x="7315200" y="42984"/>
                  <a:pt x="7760677" y="0"/>
                </a:cubicBezTo>
              </a:path>
            </a:pathLst>
          </a:custGeom>
          <a:noFill/>
          <a:ln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/>
          <p:cNvSpPr txBox="1"/>
          <p:nvPr/>
        </p:nvSpPr>
        <p:spPr>
          <a:xfrm>
            <a:off x="248131" y="1238942"/>
            <a:ext cx="5870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4400" b="1" dirty="0">
                <a:solidFill>
                  <a:prstClr val="black"/>
                </a:solidFill>
                <a:latin typeface="Verdana" pitchFamily="34" charset="0"/>
              </a:rPr>
              <a:t>h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3961897" y="6229563"/>
            <a:ext cx="12202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3200" b="1" dirty="0">
                <a:solidFill>
                  <a:prstClr val="black"/>
                </a:solidFill>
                <a:latin typeface="Verdana" pitchFamily="34" charset="0"/>
              </a:rPr>
              <a:t>time</a:t>
            </a:r>
          </a:p>
        </p:txBody>
      </p:sp>
      <p:sp>
        <p:nvSpPr>
          <p:cNvPr id="90" name="Freeform 89"/>
          <p:cNvSpPr/>
          <p:nvPr/>
        </p:nvSpPr>
        <p:spPr>
          <a:xfrm>
            <a:off x="1321547" y="2898815"/>
            <a:ext cx="4356847" cy="1699709"/>
          </a:xfrm>
          <a:custGeom>
            <a:avLst/>
            <a:gdLst>
              <a:gd name="connsiteX0" fmla="*/ 0 w 6981713"/>
              <a:gd name="connsiteY0" fmla="*/ 2796989 h 2796989"/>
              <a:gd name="connsiteX1" fmla="*/ 666974 w 6981713"/>
              <a:gd name="connsiteY1" fmla="*/ 2710927 h 2796989"/>
              <a:gd name="connsiteX2" fmla="*/ 1968649 w 6981713"/>
              <a:gd name="connsiteY2" fmla="*/ 2323652 h 2796989"/>
              <a:gd name="connsiteX3" fmla="*/ 2452744 w 6981713"/>
              <a:gd name="connsiteY3" fmla="*/ 2140772 h 2796989"/>
              <a:gd name="connsiteX4" fmla="*/ 3431689 w 6981713"/>
              <a:gd name="connsiteY4" fmla="*/ 1635163 h 2796989"/>
              <a:gd name="connsiteX5" fmla="*/ 4120179 w 6981713"/>
              <a:gd name="connsiteY5" fmla="*/ 1204857 h 2796989"/>
              <a:gd name="connsiteX6" fmla="*/ 4356847 w 6981713"/>
              <a:gd name="connsiteY6" fmla="*/ 1097280 h 2796989"/>
              <a:gd name="connsiteX7" fmla="*/ 4959275 w 6981713"/>
              <a:gd name="connsiteY7" fmla="*/ 699247 h 2796989"/>
              <a:gd name="connsiteX8" fmla="*/ 5529431 w 6981713"/>
              <a:gd name="connsiteY8" fmla="*/ 419549 h 2796989"/>
              <a:gd name="connsiteX9" fmla="*/ 6099586 w 6981713"/>
              <a:gd name="connsiteY9" fmla="*/ 182880 h 2796989"/>
              <a:gd name="connsiteX10" fmla="*/ 6691257 w 6981713"/>
              <a:gd name="connsiteY10" fmla="*/ 53789 h 2796989"/>
              <a:gd name="connsiteX11" fmla="*/ 6981713 w 6981713"/>
              <a:gd name="connsiteY11" fmla="*/ 0 h 2796989"/>
              <a:gd name="connsiteX0" fmla="*/ 0 w 6691257"/>
              <a:gd name="connsiteY0" fmla="*/ 2743200 h 2743200"/>
              <a:gd name="connsiteX1" fmla="*/ 666974 w 6691257"/>
              <a:gd name="connsiteY1" fmla="*/ 2657138 h 2743200"/>
              <a:gd name="connsiteX2" fmla="*/ 1968649 w 6691257"/>
              <a:gd name="connsiteY2" fmla="*/ 2269863 h 2743200"/>
              <a:gd name="connsiteX3" fmla="*/ 2452744 w 6691257"/>
              <a:gd name="connsiteY3" fmla="*/ 2086983 h 2743200"/>
              <a:gd name="connsiteX4" fmla="*/ 3431689 w 6691257"/>
              <a:gd name="connsiteY4" fmla="*/ 1581374 h 2743200"/>
              <a:gd name="connsiteX5" fmla="*/ 4120179 w 6691257"/>
              <a:gd name="connsiteY5" fmla="*/ 1151068 h 2743200"/>
              <a:gd name="connsiteX6" fmla="*/ 4356847 w 6691257"/>
              <a:gd name="connsiteY6" fmla="*/ 1043491 h 2743200"/>
              <a:gd name="connsiteX7" fmla="*/ 4959275 w 6691257"/>
              <a:gd name="connsiteY7" fmla="*/ 645458 h 2743200"/>
              <a:gd name="connsiteX8" fmla="*/ 5529431 w 6691257"/>
              <a:gd name="connsiteY8" fmla="*/ 365760 h 2743200"/>
              <a:gd name="connsiteX9" fmla="*/ 6099586 w 6691257"/>
              <a:gd name="connsiteY9" fmla="*/ 129091 h 2743200"/>
              <a:gd name="connsiteX10" fmla="*/ 6691257 w 6691257"/>
              <a:gd name="connsiteY10" fmla="*/ 0 h 2743200"/>
              <a:gd name="connsiteX0" fmla="*/ 0 w 6099586"/>
              <a:gd name="connsiteY0" fmla="*/ 2614109 h 2614109"/>
              <a:gd name="connsiteX1" fmla="*/ 666974 w 6099586"/>
              <a:gd name="connsiteY1" fmla="*/ 2528047 h 2614109"/>
              <a:gd name="connsiteX2" fmla="*/ 1968649 w 6099586"/>
              <a:gd name="connsiteY2" fmla="*/ 2140772 h 2614109"/>
              <a:gd name="connsiteX3" fmla="*/ 2452744 w 6099586"/>
              <a:gd name="connsiteY3" fmla="*/ 1957892 h 2614109"/>
              <a:gd name="connsiteX4" fmla="*/ 3431689 w 6099586"/>
              <a:gd name="connsiteY4" fmla="*/ 1452283 h 2614109"/>
              <a:gd name="connsiteX5" fmla="*/ 4120179 w 6099586"/>
              <a:gd name="connsiteY5" fmla="*/ 1021977 h 2614109"/>
              <a:gd name="connsiteX6" fmla="*/ 4356847 w 6099586"/>
              <a:gd name="connsiteY6" fmla="*/ 914400 h 2614109"/>
              <a:gd name="connsiteX7" fmla="*/ 4959275 w 6099586"/>
              <a:gd name="connsiteY7" fmla="*/ 516367 h 2614109"/>
              <a:gd name="connsiteX8" fmla="*/ 5529431 w 6099586"/>
              <a:gd name="connsiteY8" fmla="*/ 236669 h 2614109"/>
              <a:gd name="connsiteX9" fmla="*/ 6099586 w 6099586"/>
              <a:gd name="connsiteY9" fmla="*/ 0 h 2614109"/>
              <a:gd name="connsiteX0" fmla="*/ 0 w 5529431"/>
              <a:gd name="connsiteY0" fmla="*/ 2377440 h 2377440"/>
              <a:gd name="connsiteX1" fmla="*/ 666974 w 5529431"/>
              <a:gd name="connsiteY1" fmla="*/ 2291378 h 2377440"/>
              <a:gd name="connsiteX2" fmla="*/ 1968649 w 5529431"/>
              <a:gd name="connsiteY2" fmla="*/ 1904103 h 2377440"/>
              <a:gd name="connsiteX3" fmla="*/ 2452744 w 5529431"/>
              <a:gd name="connsiteY3" fmla="*/ 1721223 h 2377440"/>
              <a:gd name="connsiteX4" fmla="*/ 3431689 w 5529431"/>
              <a:gd name="connsiteY4" fmla="*/ 1215614 h 2377440"/>
              <a:gd name="connsiteX5" fmla="*/ 4120179 w 5529431"/>
              <a:gd name="connsiteY5" fmla="*/ 785308 h 2377440"/>
              <a:gd name="connsiteX6" fmla="*/ 4356847 w 5529431"/>
              <a:gd name="connsiteY6" fmla="*/ 677731 h 2377440"/>
              <a:gd name="connsiteX7" fmla="*/ 4959275 w 5529431"/>
              <a:gd name="connsiteY7" fmla="*/ 279698 h 2377440"/>
              <a:gd name="connsiteX8" fmla="*/ 5529431 w 5529431"/>
              <a:gd name="connsiteY8" fmla="*/ 0 h 2377440"/>
              <a:gd name="connsiteX0" fmla="*/ 0 w 4959275"/>
              <a:gd name="connsiteY0" fmla="*/ 2097742 h 2097742"/>
              <a:gd name="connsiteX1" fmla="*/ 666974 w 4959275"/>
              <a:gd name="connsiteY1" fmla="*/ 2011680 h 2097742"/>
              <a:gd name="connsiteX2" fmla="*/ 1968649 w 4959275"/>
              <a:gd name="connsiteY2" fmla="*/ 1624405 h 2097742"/>
              <a:gd name="connsiteX3" fmla="*/ 2452744 w 4959275"/>
              <a:gd name="connsiteY3" fmla="*/ 1441525 h 2097742"/>
              <a:gd name="connsiteX4" fmla="*/ 3431689 w 4959275"/>
              <a:gd name="connsiteY4" fmla="*/ 935916 h 2097742"/>
              <a:gd name="connsiteX5" fmla="*/ 4120179 w 4959275"/>
              <a:gd name="connsiteY5" fmla="*/ 505610 h 2097742"/>
              <a:gd name="connsiteX6" fmla="*/ 4356847 w 4959275"/>
              <a:gd name="connsiteY6" fmla="*/ 398033 h 2097742"/>
              <a:gd name="connsiteX7" fmla="*/ 4959275 w 4959275"/>
              <a:gd name="connsiteY7" fmla="*/ 0 h 2097742"/>
              <a:gd name="connsiteX0" fmla="*/ 0 w 4356847"/>
              <a:gd name="connsiteY0" fmla="*/ 1699709 h 1699709"/>
              <a:gd name="connsiteX1" fmla="*/ 666974 w 4356847"/>
              <a:gd name="connsiteY1" fmla="*/ 1613647 h 1699709"/>
              <a:gd name="connsiteX2" fmla="*/ 1968649 w 4356847"/>
              <a:gd name="connsiteY2" fmla="*/ 1226372 h 1699709"/>
              <a:gd name="connsiteX3" fmla="*/ 2452744 w 4356847"/>
              <a:gd name="connsiteY3" fmla="*/ 1043492 h 1699709"/>
              <a:gd name="connsiteX4" fmla="*/ 3431689 w 4356847"/>
              <a:gd name="connsiteY4" fmla="*/ 537883 h 1699709"/>
              <a:gd name="connsiteX5" fmla="*/ 4120179 w 4356847"/>
              <a:gd name="connsiteY5" fmla="*/ 107577 h 1699709"/>
              <a:gd name="connsiteX6" fmla="*/ 4356847 w 4356847"/>
              <a:gd name="connsiteY6" fmla="*/ 0 h 1699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6847" h="1699709">
                <a:moveTo>
                  <a:pt x="0" y="1699709"/>
                </a:moveTo>
                <a:cubicBezTo>
                  <a:pt x="169433" y="1696122"/>
                  <a:pt x="338866" y="1692536"/>
                  <a:pt x="666974" y="1613647"/>
                </a:cubicBezTo>
                <a:cubicBezTo>
                  <a:pt x="995082" y="1534757"/>
                  <a:pt x="1671021" y="1321398"/>
                  <a:pt x="1968649" y="1226372"/>
                </a:cubicBezTo>
                <a:cubicBezTo>
                  <a:pt x="2266277" y="1131346"/>
                  <a:pt x="2208904" y="1158240"/>
                  <a:pt x="2452744" y="1043492"/>
                </a:cubicBezTo>
                <a:cubicBezTo>
                  <a:pt x="2696584" y="928744"/>
                  <a:pt x="3153783" y="693869"/>
                  <a:pt x="3431689" y="537883"/>
                </a:cubicBezTo>
                <a:cubicBezTo>
                  <a:pt x="3709595" y="381897"/>
                  <a:pt x="3965986" y="197224"/>
                  <a:pt x="4120179" y="107577"/>
                </a:cubicBezTo>
                <a:cubicBezTo>
                  <a:pt x="4274372" y="17930"/>
                  <a:pt x="4216998" y="84268"/>
                  <a:pt x="4356847" y="0"/>
                </a:cubicBezTo>
              </a:path>
            </a:pathLst>
          </a:cu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Freeform 116"/>
          <p:cNvSpPr/>
          <p:nvPr/>
        </p:nvSpPr>
        <p:spPr>
          <a:xfrm>
            <a:off x="5572125" y="1695450"/>
            <a:ext cx="3143250" cy="1247775"/>
          </a:xfrm>
          <a:custGeom>
            <a:avLst/>
            <a:gdLst>
              <a:gd name="connsiteX0" fmla="*/ 3143250 w 3143250"/>
              <a:gd name="connsiteY0" fmla="*/ 0 h 1247775"/>
              <a:gd name="connsiteX1" fmla="*/ 3019425 w 3143250"/>
              <a:gd name="connsiteY1" fmla="*/ 9525 h 1247775"/>
              <a:gd name="connsiteX2" fmla="*/ 2990850 w 3143250"/>
              <a:gd name="connsiteY2" fmla="*/ 28575 h 1247775"/>
              <a:gd name="connsiteX3" fmla="*/ 2895600 w 3143250"/>
              <a:gd name="connsiteY3" fmla="*/ 57150 h 1247775"/>
              <a:gd name="connsiteX4" fmla="*/ 2838450 w 3143250"/>
              <a:gd name="connsiteY4" fmla="*/ 95250 h 1247775"/>
              <a:gd name="connsiteX5" fmla="*/ 2781300 w 3143250"/>
              <a:gd name="connsiteY5" fmla="*/ 114300 h 1247775"/>
              <a:gd name="connsiteX6" fmla="*/ 2752725 w 3143250"/>
              <a:gd name="connsiteY6" fmla="*/ 123825 h 1247775"/>
              <a:gd name="connsiteX7" fmla="*/ 2638425 w 3143250"/>
              <a:gd name="connsiteY7" fmla="*/ 133350 h 1247775"/>
              <a:gd name="connsiteX8" fmla="*/ 2590800 w 3143250"/>
              <a:gd name="connsiteY8" fmla="*/ 142875 h 1247775"/>
              <a:gd name="connsiteX9" fmla="*/ 2562225 w 3143250"/>
              <a:gd name="connsiteY9" fmla="*/ 152400 h 1247775"/>
              <a:gd name="connsiteX10" fmla="*/ 2524125 w 3143250"/>
              <a:gd name="connsiteY10" fmla="*/ 161925 h 1247775"/>
              <a:gd name="connsiteX11" fmla="*/ 2476500 w 3143250"/>
              <a:gd name="connsiteY11" fmla="*/ 171450 h 1247775"/>
              <a:gd name="connsiteX12" fmla="*/ 2447925 w 3143250"/>
              <a:gd name="connsiteY12" fmla="*/ 180975 h 1247775"/>
              <a:gd name="connsiteX13" fmla="*/ 2409825 w 3143250"/>
              <a:gd name="connsiteY13" fmla="*/ 190500 h 1247775"/>
              <a:gd name="connsiteX14" fmla="*/ 2352675 w 3143250"/>
              <a:gd name="connsiteY14" fmla="*/ 209550 h 1247775"/>
              <a:gd name="connsiteX15" fmla="*/ 2276475 w 3143250"/>
              <a:gd name="connsiteY15" fmla="*/ 228600 h 1247775"/>
              <a:gd name="connsiteX16" fmla="*/ 2181225 w 3143250"/>
              <a:gd name="connsiteY16" fmla="*/ 257175 h 1247775"/>
              <a:gd name="connsiteX17" fmla="*/ 2152650 w 3143250"/>
              <a:gd name="connsiteY17" fmla="*/ 266700 h 1247775"/>
              <a:gd name="connsiteX18" fmla="*/ 2076450 w 3143250"/>
              <a:gd name="connsiteY18" fmla="*/ 285750 h 1247775"/>
              <a:gd name="connsiteX19" fmla="*/ 2009775 w 3143250"/>
              <a:gd name="connsiteY19" fmla="*/ 314325 h 1247775"/>
              <a:gd name="connsiteX20" fmla="*/ 1952625 w 3143250"/>
              <a:gd name="connsiteY20" fmla="*/ 333375 h 1247775"/>
              <a:gd name="connsiteX21" fmla="*/ 1924050 w 3143250"/>
              <a:gd name="connsiteY21" fmla="*/ 342900 h 1247775"/>
              <a:gd name="connsiteX22" fmla="*/ 1885950 w 3143250"/>
              <a:gd name="connsiteY22" fmla="*/ 352425 h 1247775"/>
              <a:gd name="connsiteX23" fmla="*/ 1857375 w 3143250"/>
              <a:gd name="connsiteY23" fmla="*/ 361950 h 1247775"/>
              <a:gd name="connsiteX24" fmla="*/ 1781175 w 3143250"/>
              <a:gd name="connsiteY24" fmla="*/ 371475 h 1247775"/>
              <a:gd name="connsiteX25" fmla="*/ 1704975 w 3143250"/>
              <a:gd name="connsiteY25" fmla="*/ 390525 h 1247775"/>
              <a:gd name="connsiteX26" fmla="*/ 1647825 w 3143250"/>
              <a:gd name="connsiteY26" fmla="*/ 409575 h 1247775"/>
              <a:gd name="connsiteX27" fmla="*/ 1619250 w 3143250"/>
              <a:gd name="connsiteY27" fmla="*/ 419100 h 1247775"/>
              <a:gd name="connsiteX28" fmla="*/ 1524000 w 3143250"/>
              <a:gd name="connsiteY28" fmla="*/ 447675 h 1247775"/>
              <a:gd name="connsiteX29" fmla="*/ 1438275 w 3143250"/>
              <a:gd name="connsiteY29" fmla="*/ 485775 h 1247775"/>
              <a:gd name="connsiteX30" fmla="*/ 1409700 w 3143250"/>
              <a:gd name="connsiteY30" fmla="*/ 495300 h 1247775"/>
              <a:gd name="connsiteX31" fmla="*/ 1343025 w 3143250"/>
              <a:gd name="connsiteY31" fmla="*/ 523875 h 1247775"/>
              <a:gd name="connsiteX32" fmla="*/ 1304925 w 3143250"/>
              <a:gd name="connsiteY32" fmla="*/ 552450 h 1247775"/>
              <a:gd name="connsiteX33" fmla="*/ 1276350 w 3143250"/>
              <a:gd name="connsiteY33" fmla="*/ 561975 h 1247775"/>
              <a:gd name="connsiteX34" fmla="*/ 1257300 w 3143250"/>
              <a:gd name="connsiteY34" fmla="*/ 590550 h 1247775"/>
              <a:gd name="connsiteX35" fmla="*/ 1228725 w 3143250"/>
              <a:gd name="connsiteY35" fmla="*/ 600075 h 1247775"/>
              <a:gd name="connsiteX36" fmla="*/ 1200150 w 3143250"/>
              <a:gd name="connsiteY36" fmla="*/ 619125 h 1247775"/>
              <a:gd name="connsiteX37" fmla="*/ 1171575 w 3143250"/>
              <a:gd name="connsiteY37" fmla="*/ 628650 h 1247775"/>
              <a:gd name="connsiteX38" fmla="*/ 1114425 w 3143250"/>
              <a:gd name="connsiteY38" fmla="*/ 666750 h 1247775"/>
              <a:gd name="connsiteX39" fmla="*/ 1085850 w 3143250"/>
              <a:gd name="connsiteY39" fmla="*/ 685800 h 1247775"/>
              <a:gd name="connsiteX40" fmla="*/ 1047750 w 3143250"/>
              <a:gd name="connsiteY40" fmla="*/ 704850 h 1247775"/>
              <a:gd name="connsiteX41" fmla="*/ 1019175 w 3143250"/>
              <a:gd name="connsiteY41" fmla="*/ 723900 h 1247775"/>
              <a:gd name="connsiteX42" fmla="*/ 962025 w 3143250"/>
              <a:gd name="connsiteY42" fmla="*/ 742950 h 1247775"/>
              <a:gd name="connsiteX43" fmla="*/ 933450 w 3143250"/>
              <a:gd name="connsiteY43" fmla="*/ 752475 h 1247775"/>
              <a:gd name="connsiteX44" fmla="*/ 904875 w 3143250"/>
              <a:gd name="connsiteY44" fmla="*/ 762000 h 1247775"/>
              <a:gd name="connsiteX45" fmla="*/ 847725 w 3143250"/>
              <a:gd name="connsiteY45" fmla="*/ 790575 h 1247775"/>
              <a:gd name="connsiteX46" fmla="*/ 819150 w 3143250"/>
              <a:gd name="connsiteY46" fmla="*/ 809625 h 1247775"/>
              <a:gd name="connsiteX47" fmla="*/ 781050 w 3143250"/>
              <a:gd name="connsiteY47" fmla="*/ 828675 h 1247775"/>
              <a:gd name="connsiteX48" fmla="*/ 752475 w 3143250"/>
              <a:gd name="connsiteY48" fmla="*/ 857250 h 1247775"/>
              <a:gd name="connsiteX49" fmla="*/ 695325 w 3143250"/>
              <a:gd name="connsiteY49" fmla="*/ 895350 h 1247775"/>
              <a:gd name="connsiteX50" fmla="*/ 628650 w 3143250"/>
              <a:gd name="connsiteY50" fmla="*/ 933450 h 1247775"/>
              <a:gd name="connsiteX51" fmla="*/ 571500 w 3143250"/>
              <a:gd name="connsiteY51" fmla="*/ 971550 h 1247775"/>
              <a:gd name="connsiteX52" fmla="*/ 542925 w 3143250"/>
              <a:gd name="connsiteY52" fmla="*/ 981075 h 1247775"/>
              <a:gd name="connsiteX53" fmla="*/ 485775 w 3143250"/>
              <a:gd name="connsiteY53" fmla="*/ 1019175 h 1247775"/>
              <a:gd name="connsiteX54" fmla="*/ 428625 w 3143250"/>
              <a:gd name="connsiteY54" fmla="*/ 1047750 h 1247775"/>
              <a:gd name="connsiteX55" fmla="*/ 371475 w 3143250"/>
              <a:gd name="connsiteY55" fmla="*/ 1066800 h 1247775"/>
              <a:gd name="connsiteX56" fmla="*/ 342900 w 3143250"/>
              <a:gd name="connsiteY56" fmla="*/ 1085850 h 1247775"/>
              <a:gd name="connsiteX57" fmla="*/ 285750 w 3143250"/>
              <a:gd name="connsiteY57" fmla="*/ 1104900 h 1247775"/>
              <a:gd name="connsiteX58" fmla="*/ 257175 w 3143250"/>
              <a:gd name="connsiteY58" fmla="*/ 1123950 h 1247775"/>
              <a:gd name="connsiteX59" fmla="*/ 161925 w 3143250"/>
              <a:gd name="connsiteY59" fmla="*/ 1152525 h 1247775"/>
              <a:gd name="connsiteX60" fmla="*/ 104775 w 3143250"/>
              <a:gd name="connsiteY60" fmla="*/ 1171575 h 1247775"/>
              <a:gd name="connsiteX61" fmla="*/ 76200 w 3143250"/>
              <a:gd name="connsiteY61" fmla="*/ 1200150 h 1247775"/>
              <a:gd name="connsiteX62" fmla="*/ 47625 w 3143250"/>
              <a:gd name="connsiteY62" fmla="*/ 1209675 h 1247775"/>
              <a:gd name="connsiteX63" fmla="*/ 28575 w 3143250"/>
              <a:gd name="connsiteY63" fmla="*/ 1238250 h 1247775"/>
              <a:gd name="connsiteX64" fmla="*/ 0 w 3143250"/>
              <a:gd name="connsiteY64" fmla="*/ 1247775 h 1247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3143250" h="1247775">
                <a:moveTo>
                  <a:pt x="3143250" y="0"/>
                </a:moveTo>
                <a:cubicBezTo>
                  <a:pt x="3101975" y="3175"/>
                  <a:pt x="3060113" y="1896"/>
                  <a:pt x="3019425" y="9525"/>
                </a:cubicBezTo>
                <a:cubicBezTo>
                  <a:pt x="3008173" y="11635"/>
                  <a:pt x="3001311" y="23926"/>
                  <a:pt x="2990850" y="28575"/>
                </a:cubicBezTo>
                <a:cubicBezTo>
                  <a:pt x="2961035" y="41826"/>
                  <a:pt x="2927265" y="49234"/>
                  <a:pt x="2895600" y="57150"/>
                </a:cubicBezTo>
                <a:cubicBezTo>
                  <a:pt x="2876550" y="69850"/>
                  <a:pt x="2860170" y="88010"/>
                  <a:pt x="2838450" y="95250"/>
                </a:cubicBezTo>
                <a:lnTo>
                  <a:pt x="2781300" y="114300"/>
                </a:lnTo>
                <a:cubicBezTo>
                  <a:pt x="2771775" y="117475"/>
                  <a:pt x="2762731" y="122991"/>
                  <a:pt x="2752725" y="123825"/>
                </a:cubicBezTo>
                <a:lnTo>
                  <a:pt x="2638425" y="133350"/>
                </a:lnTo>
                <a:cubicBezTo>
                  <a:pt x="2622550" y="136525"/>
                  <a:pt x="2606506" y="138948"/>
                  <a:pt x="2590800" y="142875"/>
                </a:cubicBezTo>
                <a:cubicBezTo>
                  <a:pt x="2581060" y="145310"/>
                  <a:pt x="2571879" y="149642"/>
                  <a:pt x="2562225" y="152400"/>
                </a:cubicBezTo>
                <a:cubicBezTo>
                  <a:pt x="2549638" y="155996"/>
                  <a:pt x="2536904" y="159085"/>
                  <a:pt x="2524125" y="161925"/>
                </a:cubicBezTo>
                <a:cubicBezTo>
                  <a:pt x="2508321" y="165437"/>
                  <a:pt x="2492206" y="167523"/>
                  <a:pt x="2476500" y="171450"/>
                </a:cubicBezTo>
                <a:cubicBezTo>
                  <a:pt x="2466760" y="173885"/>
                  <a:pt x="2457579" y="178217"/>
                  <a:pt x="2447925" y="180975"/>
                </a:cubicBezTo>
                <a:cubicBezTo>
                  <a:pt x="2435338" y="184571"/>
                  <a:pt x="2422364" y="186738"/>
                  <a:pt x="2409825" y="190500"/>
                </a:cubicBezTo>
                <a:cubicBezTo>
                  <a:pt x="2390591" y="196270"/>
                  <a:pt x="2372156" y="204680"/>
                  <a:pt x="2352675" y="209550"/>
                </a:cubicBezTo>
                <a:cubicBezTo>
                  <a:pt x="2327275" y="215900"/>
                  <a:pt x="2301313" y="220321"/>
                  <a:pt x="2276475" y="228600"/>
                </a:cubicBezTo>
                <a:cubicBezTo>
                  <a:pt x="2140662" y="273871"/>
                  <a:pt x="2281992" y="228385"/>
                  <a:pt x="2181225" y="257175"/>
                </a:cubicBezTo>
                <a:cubicBezTo>
                  <a:pt x="2171571" y="259933"/>
                  <a:pt x="2162336" y="264058"/>
                  <a:pt x="2152650" y="266700"/>
                </a:cubicBezTo>
                <a:cubicBezTo>
                  <a:pt x="2127391" y="273589"/>
                  <a:pt x="2101288" y="277471"/>
                  <a:pt x="2076450" y="285750"/>
                </a:cubicBezTo>
                <a:cubicBezTo>
                  <a:pt x="1984468" y="316411"/>
                  <a:pt x="2127476" y="267245"/>
                  <a:pt x="2009775" y="314325"/>
                </a:cubicBezTo>
                <a:cubicBezTo>
                  <a:pt x="1991131" y="321783"/>
                  <a:pt x="1971675" y="327025"/>
                  <a:pt x="1952625" y="333375"/>
                </a:cubicBezTo>
                <a:cubicBezTo>
                  <a:pt x="1943100" y="336550"/>
                  <a:pt x="1933790" y="340465"/>
                  <a:pt x="1924050" y="342900"/>
                </a:cubicBezTo>
                <a:cubicBezTo>
                  <a:pt x="1911350" y="346075"/>
                  <a:pt x="1898537" y="348829"/>
                  <a:pt x="1885950" y="352425"/>
                </a:cubicBezTo>
                <a:cubicBezTo>
                  <a:pt x="1876296" y="355183"/>
                  <a:pt x="1867253" y="360154"/>
                  <a:pt x="1857375" y="361950"/>
                </a:cubicBezTo>
                <a:cubicBezTo>
                  <a:pt x="1832190" y="366529"/>
                  <a:pt x="1806575" y="368300"/>
                  <a:pt x="1781175" y="371475"/>
                </a:cubicBezTo>
                <a:cubicBezTo>
                  <a:pt x="1694472" y="400376"/>
                  <a:pt x="1831410" y="356043"/>
                  <a:pt x="1704975" y="390525"/>
                </a:cubicBezTo>
                <a:cubicBezTo>
                  <a:pt x="1685602" y="395809"/>
                  <a:pt x="1666875" y="403225"/>
                  <a:pt x="1647825" y="409575"/>
                </a:cubicBezTo>
                <a:cubicBezTo>
                  <a:pt x="1638300" y="412750"/>
                  <a:pt x="1628990" y="416665"/>
                  <a:pt x="1619250" y="419100"/>
                </a:cubicBezTo>
                <a:cubicBezTo>
                  <a:pt x="1597952" y="424425"/>
                  <a:pt x="1537914" y="438399"/>
                  <a:pt x="1524000" y="447675"/>
                </a:cubicBezTo>
                <a:cubicBezTo>
                  <a:pt x="1478717" y="477864"/>
                  <a:pt x="1506285" y="463105"/>
                  <a:pt x="1438275" y="485775"/>
                </a:cubicBezTo>
                <a:cubicBezTo>
                  <a:pt x="1428750" y="488950"/>
                  <a:pt x="1418054" y="489731"/>
                  <a:pt x="1409700" y="495300"/>
                </a:cubicBezTo>
                <a:cubicBezTo>
                  <a:pt x="1370233" y="521612"/>
                  <a:pt x="1392231" y="511574"/>
                  <a:pt x="1343025" y="523875"/>
                </a:cubicBezTo>
                <a:cubicBezTo>
                  <a:pt x="1330325" y="533400"/>
                  <a:pt x="1318708" y="544574"/>
                  <a:pt x="1304925" y="552450"/>
                </a:cubicBezTo>
                <a:cubicBezTo>
                  <a:pt x="1296208" y="557431"/>
                  <a:pt x="1284190" y="555703"/>
                  <a:pt x="1276350" y="561975"/>
                </a:cubicBezTo>
                <a:cubicBezTo>
                  <a:pt x="1267411" y="569126"/>
                  <a:pt x="1266239" y="583399"/>
                  <a:pt x="1257300" y="590550"/>
                </a:cubicBezTo>
                <a:cubicBezTo>
                  <a:pt x="1249460" y="596822"/>
                  <a:pt x="1237705" y="595585"/>
                  <a:pt x="1228725" y="600075"/>
                </a:cubicBezTo>
                <a:cubicBezTo>
                  <a:pt x="1218486" y="605195"/>
                  <a:pt x="1210389" y="614005"/>
                  <a:pt x="1200150" y="619125"/>
                </a:cubicBezTo>
                <a:cubicBezTo>
                  <a:pt x="1191170" y="623615"/>
                  <a:pt x="1180352" y="623774"/>
                  <a:pt x="1171575" y="628650"/>
                </a:cubicBezTo>
                <a:cubicBezTo>
                  <a:pt x="1151561" y="639769"/>
                  <a:pt x="1133475" y="654050"/>
                  <a:pt x="1114425" y="666750"/>
                </a:cubicBezTo>
                <a:cubicBezTo>
                  <a:pt x="1104900" y="673100"/>
                  <a:pt x="1096089" y="680680"/>
                  <a:pt x="1085850" y="685800"/>
                </a:cubicBezTo>
                <a:cubicBezTo>
                  <a:pt x="1073150" y="692150"/>
                  <a:pt x="1060078" y="697805"/>
                  <a:pt x="1047750" y="704850"/>
                </a:cubicBezTo>
                <a:cubicBezTo>
                  <a:pt x="1037811" y="710530"/>
                  <a:pt x="1029636" y="719251"/>
                  <a:pt x="1019175" y="723900"/>
                </a:cubicBezTo>
                <a:cubicBezTo>
                  <a:pt x="1000825" y="732055"/>
                  <a:pt x="981075" y="736600"/>
                  <a:pt x="962025" y="742950"/>
                </a:cubicBezTo>
                <a:lnTo>
                  <a:pt x="933450" y="752475"/>
                </a:lnTo>
                <a:cubicBezTo>
                  <a:pt x="923925" y="755650"/>
                  <a:pt x="913229" y="756431"/>
                  <a:pt x="904875" y="762000"/>
                </a:cubicBezTo>
                <a:cubicBezTo>
                  <a:pt x="822983" y="816595"/>
                  <a:pt x="926595" y="751140"/>
                  <a:pt x="847725" y="790575"/>
                </a:cubicBezTo>
                <a:cubicBezTo>
                  <a:pt x="837486" y="795695"/>
                  <a:pt x="829089" y="803945"/>
                  <a:pt x="819150" y="809625"/>
                </a:cubicBezTo>
                <a:cubicBezTo>
                  <a:pt x="806822" y="816670"/>
                  <a:pt x="792604" y="820422"/>
                  <a:pt x="781050" y="828675"/>
                </a:cubicBezTo>
                <a:cubicBezTo>
                  <a:pt x="770089" y="836505"/>
                  <a:pt x="763108" y="848980"/>
                  <a:pt x="752475" y="857250"/>
                </a:cubicBezTo>
                <a:cubicBezTo>
                  <a:pt x="734403" y="871306"/>
                  <a:pt x="714375" y="882650"/>
                  <a:pt x="695325" y="895350"/>
                </a:cubicBezTo>
                <a:cubicBezTo>
                  <a:pt x="596477" y="961248"/>
                  <a:pt x="749498" y="860941"/>
                  <a:pt x="628650" y="933450"/>
                </a:cubicBezTo>
                <a:cubicBezTo>
                  <a:pt x="609017" y="945230"/>
                  <a:pt x="593220" y="964310"/>
                  <a:pt x="571500" y="971550"/>
                </a:cubicBezTo>
                <a:cubicBezTo>
                  <a:pt x="561975" y="974725"/>
                  <a:pt x="551702" y="976199"/>
                  <a:pt x="542925" y="981075"/>
                </a:cubicBezTo>
                <a:cubicBezTo>
                  <a:pt x="522911" y="992194"/>
                  <a:pt x="507495" y="1011935"/>
                  <a:pt x="485775" y="1019175"/>
                </a:cubicBezTo>
                <a:cubicBezTo>
                  <a:pt x="381562" y="1053913"/>
                  <a:pt x="539412" y="998511"/>
                  <a:pt x="428625" y="1047750"/>
                </a:cubicBezTo>
                <a:cubicBezTo>
                  <a:pt x="410275" y="1055905"/>
                  <a:pt x="388183" y="1055661"/>
                  <a:pt x="371475" y="1066800"/>
                </a:cubicBezTo>
                <a:cubicBezTo>
                  <a:pt x="361950" y="1073150"/>
                  <a:pt x="353361" y="1081201"/>
                  <a:pt x="342900" y="1085850"/>
                </a:cubicBezTo>
                <a:cubicBezTo>
                  <a:pt x="324550" y="1094005"/>
                  <a:pt x="302458" y="1093761"/>
                  <a:pt x="285750" y="1104900"/>
                </a:cubicBezTo>
                <a:cubicBezTo>
                  <a:pt x="276225" y="1111250"/>
                  <a:pt x="267636" y="1119301"/>
                  <a:pt x="257175" y="1123950"/>
                </a:cubicBezTo>
                <a:cubicBezTo>
                  <a:pt x="210547" y="1144674"/>
                  <a:pt x="204550" y="1139737"/>
                  <a:pt x="161925" y="1152525"/>
                </a:cubicBezTo>
                <a:cubicBezTo>
                  <a:pt x="142691" y="1158295"/>
                  <a:pt x="104775" y="1171575"/>
                  <a:pt x="104775" y="1171575"/>
                </a:cubicBezTo>
                <a:cubicBezTo>
                  <a:pt x="95250" y="1181100"/>
                  <a:pt x="87408" y="1192678"/>
                  <a:pt x="76200" y="1200150"/>
                </a:cubicBezTo>
                <a:cubicBezTo>
                  <a:pt x="67846" y="1205719"/>
                  <a:pt x="55465" y="1203403"/>
                  <a:pt x="47625" y="1209675"/>
                </a:cubicBezTo>
                <a:cubicBezTo>
                  <a:pt x="38686" y="1216826"/>
                  <a:pt x="37514" y="1231099"/>
                  <a:pt x="28575" y="1238250"/>
                </a:cubicBezTo>
                <a:cubicBezTo>
                  <a:pt x="20735" y="1244522"/>
                  <a:pt x="0" y="1247775"/>
                  <a:pt x="0" y="1247775"/>
                </a:cubicBezTo>
              </a:path>
            </a:pathLst>
          </a:cu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975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 animBg="1"/>
    </p:bld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5" name="Straight Connector 84"/>
          <p:cNvCxnSpPr/>
          <p:nvPr/>
        </p:nvCxnSpPr>
        <p:spPr>
          <a:xfrm>
            <a:off x="2613478" y="4035714"/>
            <a:ext cx="979487" cy="793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 flipV="1">
            <a:off x="3574391" y="3065141"/>
            <a:ext cx="1297930" cy="190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 flipV="1">
            <a:off x="4872321" y="3169629"/>
            <a:ext cx="3710638" cy="13555"/>
          </a:xfrm>
          <a:prstGeom prst="line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V="1">
            <a:off x="1262228" y="1460876"/>
            <a:ext cx="0" cy="4296313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1262228" y="5721709"/>
            <a:ext cx="7662672" cy="17932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1967555" y="5586859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548210" y="5927517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1990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>
            <a:off x="2712165" y="5586859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rot="5400000">
            <a:off x="1236391" y="2146662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rot="5400000">
            <a:off x="1227430" y="2792121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rot="5400000">
            <a:off x="1218460" y="3437579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rot="5400000">
            <a:off x="1209499" y="4083038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rot="5400000">
            <a:off x="1218466" y="4728497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rot="5400000">
            <a:off x="1209505" y="5373956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-50450" y="5295524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2.000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-50450" y="4667994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2.050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-50450" y="4004606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2.100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-50450" y="3350182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2.150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-50450" y="2722652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2.200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-50450" y="2059264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2.250</a:t>
            </a:r>
          </a:p>
        </p:txBody>
      </p:sp>
      <p:sp>
        <p:nvSpPr>
          <p:cNvPr id="110" name="Oval 109"/>
          <p:cNvSpPr/>
          <p:nvPr/>
        </p:nvSpPr>
        <p:spPr>
          <a:xfrm>
            <a:off x="1891355" y="4186132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2536011" y="3979972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3497205" y="3030407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113" name="Oval 112"/>
          <p:cNvSpPr/>
          <p:nvPr/>
        </p:nvSpPr>
        <p:spPr>
          <a:xfrm>
            <a:off x="4799854" y="3115948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cxnSp>
        <p:nvCxnSpPr>
          <p:cNvPr id="71" name="Straight Connector 70"/>
          <p:cNvCxnSpPr/>
          <p:nvPr/>
        </p:nvCxnSpPr>
        <p:spPr>
          <a:xfrm>
            <a:off x="3456775" y="5581251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4197931" y="5597541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4942541" y="5591933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5687896" y="5597876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6432506" y="5592268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7173662" y="5608558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7918272" y="5602950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/>
          <p:cNvSpPr txBox="1"/>
          <p:nvPr/>
        </p:nvSpPr>
        <p:spPr>
          <a:xfrm>
            <a:off x="2401399" y="5921909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‘95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3128056" y="5909965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‘00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3887164" y="5921909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‘05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4613821" y="5919127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‘10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5366838" y="5909965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‘15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6125141" y="5909965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‘20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6886874" y="5909965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‘25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7603394" y="5927517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‘30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2489389" y="3743683"/>
            <a:ext cx="251010" cy="645458"/>
            <a:chOff x="2492188" y="1990165"/>
            <a:chExt cx="349623" cy="1004048"/>
          </a:xfrm>
          <a:solidFill>
            <a:srgbClr val="00B050"/>
          </a:solidFill>
        </p:grpSpPr>
        <p:cxnSp>
          <p:nvCxnSpPr>
            <p:cNvPr id="47" name="Straight Connector 46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/>
          <p:cNvGrpSpPr/>
          <p:nvPr/>
        </p:nvGrpSpPr>
        <p:grpSpPr>
          <a:xfrm>
            <a:off x="4750549" y="2878384"/>
            <a:ext cx="251010" cy="609599"/>
            <a:chOff x="2492188" y="1990165"/>
            <a:chExt cx="349623" cy="1004048"/>
          </a:xfrm>
          <a:solidFill>
            <a:srgbClr val="00B050"/>
          </a:solidFill>
        </p:grpSpPr>
        <p:cxnSp>
          <p:nvCxnSpPr>
            <p:cNvPr id="51" name="Straight Connector 50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/>
          <p:cNvGrpSpPr/>
          <p:nvPr/>
        </p:nvGrpSpPr>
        <p:grpSpPr>
          <a:xfrm>
            <a:off x="1854553" y="3761609"/>
            <a:ext cx="251010" cy="959223"/>
            <a:chOff x="2492188" y="1990165"/>
            <a:chExt cx="349623" cy="1004048"/>
          </a:xfrm>
          <a:solidFill>
            <a:srgbClr val="00B050"/>
          </a:solidFill>
        </p:grpSpPr>
        <p:cxnSp>
          <p:nvCxnSpPr>
            <p:cNvPr id="55" name="Straight Connector 54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/>
          <p:cNvGrpSpPr/>
          <p:nvPr/>
        </p:nvGrpSpPr>
        <p:grpSpPr>
          <a:xfrm>
            <a:off x="3456425" y="2844395"/>
            <a:ext cx="251010" cy="510992"/>
            <a:chOff x="2492188" y="1990165"/>
            <a:chExt cx="349623" cy="1004048"/>
          </a:xfrm>
          <a:solidFill>
            <a:srgbClr val="00B050"/>
          </a:solidFill>
        </p:grpSpPr>
        <p:cxnSp>
          <p:nvCxnSpPr>
            <p:cNvPr id="59" name="Straight Connector 58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Oval 62"/>
          <p:cNvSpPr/>
          <p:nvPr/>
        </p:nvSpPr>
        <p:spPr>
          <a:xfrm>
            <a:off x="6359928" y="2386458"/>
            <a:ext cx="152400" cy="13447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70" name="Oval 69"/>
          <p:cNvSpPr/>
          <p:nvPr/>
        </p:nvSpPr>
        <p:spPr>
          <a:xfrm>
            <a:off x="7064294" y="2059300"/>
            <a:ext cx="152400" cy="13447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72" name="Oval 71"/>
          <p:cNvSpPr/>
          <p:nvPr/>
        </p:nvSpPr>
        <p:spPr>
          <a:xfrm>
            <a:off x="7821504" y="1816111"/>
            <a:ext cx="152400" cy="13447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grpSp>
        <p:nvGrpSpPr>
          <p:cNvPr id="93" name="Group 92"/>
          <p:cNvGrpSpPr/>
          <p:nvPr/>
        </p:nvGrpSpPr>
        <p:grpSpPr>
          <a:xfrm>
            <a:off x="7779568" y="1003749"/>
            <a:ext cx="251010" cy="1685362"/>
            <a:chOff x="2492188" y="1990165"/>
            <a:chExt cx="349623" cy="1004048"/>
          </a:xfrm>
        </p:grpSpPr>
        <p:cxnSp>
          <p:nvCxnSpPr>
            <p:cNvPr id="94" name="Straight Connector 93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" name="Group 104"/>
          <p:cNvGrpSpPr/>
          <p:nvPr/>
        </p:nvGrpSpPr>
        <p:grpSpPr>
          <a:xfrm>
            <a:off x="6328551" y="1863393"/>
            <a:ext cx="251010" cy="1147481"/>
            <a:chOff x="2492188" y="1990165"/>
            <a:chExt cx="349623" cy="1004048"/>
          </a:xfrm>
        </p:grpSpPr>
        <p:cxnSp>
          <p:nvCxnSpPr>
            <p:cNvPr id="106" name="Straight Connector 105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9" name="Group 108"/>
          <p:cNvGrpSpPr/>
          <p:nvPr/>
        </p:nvGrpSpPr>
        <p:grpSpPr>
          <a:xfrm>
            <a:off x="7026640" y="1451494"/>
            <a:ext cx="251010" cy="1371598"/>
            <a:chOff x="2492188" y="1990165"/>
            <a:chExt cx="349623" cy="1004048"/>
          </a:xfrm>
        </p:grpSpPr>
        <p:cxnSp>
          <p:nvCxnSpPr>
            <p:cNvPr id="114" name="Straight Connector 113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" name="Freeform 80"/>
          <p:cNvSpPr/>
          <p:nvPr/>
        </p:nvSpPr>
        <p:spPr>
          <a:xfrm>
            <a:off x="1321548" y="1801533"/>
            <a:ext cx="6981713" cy="2796989"/>
          </a:xfrm>
          <a:custGeom>
            <a:avLst/>
            <a:gdLst>
              <a:gd name="connsiteX0" fmla="*/ 0 w 6981713"/>
              <a:gd name="connsiteY0" fmla="*/ 2796989 h 2796989"/>
              <a:gd name="connsiteX1" fmla="*/ 666974 w 6981713"/>
              <a:gd name="connsiteY1" fmla="*/ 2710927 h 2796989"/>
              <a:gd name="connsiteX2" fmla="*/ 1968649 w 6981713"/>
              <a:gd name="connsiteY2" fmla="*/ 2323652 h 2796989"/>
              <a:gd name="connsiteX3" fmla="*/ 2452744 w 6981713"/>
              <a:gd name="connsiteY3" fmla="*/ 2140772 h 2796989"/>
              <a:gd name="connsiteX4" fmla="*/ 3431689 w 6981713"/>
              <a:gd name="connsiteY4" fmla="*/ 1635163 h 2796989"/>
              <a:gd name="connsiteX5" fmla="*/ 4120179 w 6981713"/>
              <a:gd name="connsiteY5" fmla="*/ 1204857 h 2796989"/>
              <a:gd name="connsiteX6" fmla="*/ 4356847 w 6981713"/>
              <a:gd name="connsiteY6" fmla="*/ 1097280 h 2796989"/>
              <a:gd name="connsiteX7" fmla="*/ 4959275 w 6981713"/>
              <a:gd name="connsiteY7" fmla="*/ 699247 h 2796989"/>
              <a:gd name="connsiteX8" fmla="*/ 5529431 w 6981713"/>
              <a:gd name="connsiteY8" fmla="*/ 419549 h 2796989"/>
              <a:gd name="connsiteX9" fmla="*/ 6099586 w 6981713"/>
              <a:gd name="connsiteY9" fmla="*/ 182880 h 2796989"/>
              <a:gd name="connsiteX10" fmla="*/ 6691257 w 6981713"/>
              <a:gd name="connsiteY10" fmla="*/ 53789 h 2796989"/>
              <a:gd name="connsiteX11" fmla="*/ 6981713 w 6981713"/>
              <a:gd name="connsiteY11" fmla="*/ 0 h 279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1713" h="2796989">
                <a:moveTo>
                  <a:pt x="0" y="2796989"/>
                </a:moveTo>
                <a:cubicBezTo>
                  <a:pt x="169433" y="2793402"/>
                  <a:pt x="338866" y="2789816"/>
                  <a:pt x="666974" y="2710927"/>
                </a:cubicBezTo>
                <a:cubicBezTo>
                  <a:pt x="995082" y="2632037"/>
                  <a:pt x="1671021" y="2418678"/>
                  <a:pt x="1968649" y="2323652"/>
                </a:cubicBezTo>
                <a:cubicBezTo>
                  <a:pt x="2266277" y="2228626"/>
                  <a:pt x="2208904" y="2255520"/>
                  <a:pt x="2452744" y="2140772"/>
                </a:cubicBezTo>
                <a:cubicBezTo>
                  <a:pt x="2696584" y="2026024"/>
                  <a:pt x="3153783" y="1791149"/>
                  <a:pt x="3431689" y="1635163"/>
                </a:cubicBezTo>
                <a:cubicBezTo>
                  <a:pt x="3709595" y="1479177"/>
                  <a:pt x="3965986" y="1294504"/>
                  <a:pt x="4120179" y="1204857"/>
                </a:cubicBezTo>
                <a:cubicBezTo>
                  <a:pt x="4274372" y="1115210"/>
                  <a:pt x="4216998" y="1181548"/>
                  <a:pt x="4356847" y="1097280"/>
                </a:cubicBezTo>
                <a:cubicBezTo>
                  <a:pt x="4496696" y="1013012"/>
                  <a:pt x="4763844" y="812202"/>
                  <a:pt x="4959275" y="699247"/>
                </a:cubicBezTo>
                <a:cubicBezTo>
                  <a:pt x="5154706" y="586292"/>
                  <a:pt x="5339379" y="505610"/>
                  <a:pt x="5529431" y="419549"/>
                </a:cubicBezTo>
                <a:cubicBezTo>
                  <a:pt x="5719483" y="333488"/>
                  <a:pt x="5905948" y="243840"/>
                  <a:pt x="6099586" y="182880"/>
                </a:cubicBezTo>
                <a:cubicBezTo>
                  <a:pt x="6293224" y="121920"/>
                  <a:pt x="6544236" y="84269"/>
                  <a:pt x="6691257" y="53789"/>
                </a:cubicBezTo>
                <a:cubicBezTo>
                  <a:pt x="6838278" y="23309"/>
                  <a:pt x="6909995" y="11654"/>
                  <a:pt x="6981713" y="0"/>
                </a:cubicBezTo>
              </a:path>
            </a:pathLst>
          </a:cu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2" name="Straight Connector 81"/>
          <p:cNvCxnSpPr/>
          <p:nvPr/>
        </p:nvCxnSpPr>
        <p:spPr>
          <a:xfrm>
            <a:off x="2043756" y="4248150"/>
            <a:ext cx="55086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604535" y="116147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/>
            <a:r>
              <a:rPr lang="en-US" b="1" dirty="0">
                <a:solidFill>
                  <a:prstClr val="black"/>
                </a:solidFill>
                <a:latin typeface="Verdana" pitchFamily="34" charset="0"/>
              </a:rPr>
              <a:t>The (in)ability of current approach to </a:t>
            </a:r>
          </a:p>
          <a:p>
            <a:pPr eaLnBrk="0" hangingPunct="0"/>
            <a:r>
              <a:rPr lang="en-US" b="1" dirty="0">
                <a:solidFill>
                  <a:prstClr val="black"/>
                </a:solidFill>
                <a:latin typeface="Verdana" pitchFamily="34" charset="0"/>
              </a:rPr>
              <a:t>properly inform users of the height of</a:t>
            </a:r>
          </a:p>
          <a:p>
            <a:pPr eaLnBrk="0" hangingPunct="0"/>
            <a:r>
              <a:rPr lang="en-US" b="1" dirty="0">
                <a:solidFill>
                  <a:prstClr val="black"/>
                </a:solidFill>
                <a:latin typeface="Verdana" pitchFamily="34" charset="0"/>
              </a:rPr>
              <a:t>this mark can be seen in </a:t>
            </a:r>
            <a:r>
              <a:rPr lang="en-US" b="1" dirty="0" smtClean="0">
                <a:solidFill>
                  <a:srgbClr val="00B0F0"/>
                </a:solidFill>
                <a:latin typeface="Verdana" pitchFamily="34" charset="0"/>
              </a:rPr>
              <a:t>blue</a:t>
            </a:r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.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cxnSp>
        <p:nvCxnSpPr>
          <p:cNvPr id="92" name="Straight Connector 91"/>
          <p:cNvCxnSpPr/>
          <p:nvPr/>
        </p:nvCxnSpPr>
        <p:spPr>
          <a:xfrm flipH="1">
            <a:off x="6450840" y="2456126"/>
            <a:ext cx="1" cy="743900"/>
          </a:xfrm>
          <a:prstGeom prst="line">
            <a:avLst/>
          </a:prstGeom>
          <a:ln w="508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>
            <a:off x="7148929" y="2112722"/>
            <a:ext cx="1" cy="1070460"/>
          </a:xfrm>
          <a:prstGeom prst="line">
            <a:avLst/>
          </a:prstGeom>
          <a:ln w="508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/>
          <p:nvPr/>
        </p:nvCxnSpPr>
        <p:spPr>
          <a:xfrm flipH="1">
            <a:off x="7905074" y="1862274"/>
            <a:ext cx="4535" cy="1322042"/>
          </a:xfrm>
          <a:prstGeom prst="line">
            <a:avLst/>
          </a:prstGeom>
          <a:ln w="508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>
            <a:off x="3582634" y="3084003"/>
            <a:ext cx="10330" cy="951709"/>
          </a:xfrm>
          <a:prstGeom prst="line">
            <a:avLst/>
          </a:prstGeom>
          <a:ln w="508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>
            <a:off x="4873519" y="3161073"/>
            <a:ext cx="5238" cy="211564"/>
          </a:xfrm>
          <a:prstGeom prst="line">
            <a:avLst/>
          </a:prstGeom>
          <a:ln w="508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/>
          <p:nvPr/>
        </p:nvCxnSpPr>
        <p:spPr>
          <a:xfrm flipH="1">
            <a:off x="2613478" y="4019831"/>
            <a:ext cx="6805" cy="324884"/>
          </a:xfrm>
          <a:prstGeom prst="line">
            <a:avLst/>
          </a:prstGeom>
          <a:ln w="508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>
            <a:endCxn id="81" idx="1"/>
          </p:cNvCxnSpPr>
          <p:nvPr/>
        </p:nvCxnSpPr>
        <p:spPr>
          <a:xfrm flipH="1">
            <a:off x="1988522" y="4226571"/>
            <a:ext cx="767" cy="285888"/>
          </a:xfrm>
          <a:prstGeom prst="line">
            <a:avLst/>
          </a:prstGeom>
          <a:ln w="508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758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" y="887968"/>
            <a:ext cx="9144000" cy="32795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spcBef>
                <a:spcPts val="0"/>
              </a:spcBef>
              <a:buSzPct val="159375"/>
            </a:pPr>
            <a:r>
              <a:rPr lang="en-US" sz="5400" b="1" dirty="0" smtClean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State Plane Coordinate System o</a:t>
            </a:r>
            <a:r>
              <a:rPr sz="5400" b="1" spc="-7" dirty="0" smtClean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f</a:t>
            </a:r>
            <a:r>
              <a:rPr sz="5400" b="1" spc="-33" dirty="0" smtClean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</a:t>
            </a:r>
            <a:r>
              <a:rPr sz="5400" b="1" spc="-7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2022</a:t>
            </a:r>
            <a:r>
              <a:rPr lang="en-US" sz="5400" b="1" spc="-7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</a:t>
            </a:r>
          </a:p>
          <a:p>
            <a:pPr marL="16933" algn="ctr">
              <a:spcBef>
                <a:spcPts val="0"/>
              </a:spcBef>
              <a:buSzPct val="159375"/>
            </a:pPr>
            <a:endParaRPr lang="en-US" sz="4400" b="1" spc="-7" dirty="0">
              <a:solidFill>
                <a:srgbClr val="1F497D"/>
              </a:solidFill>
              <a:uFill>
                <a:solidFill>
                  <a:srgbClr val="1F497D"/>
                </a:solidFill>
              </a:uFill>
              <a:latin typeface="Cambria" panose="02040503050406030204" pitchFamily="18" charset="0"/>
              <a:cs typeface="Arial"/>
            </a:endParaRPr>
          </a:p>
          <a:p>
            <a:pPr marL="16933" algn="ctr">
              <a:spcBef>
                <a:spcPts val="0"/>
              </a:spcBef>
              <a:buSzPct val="159375"/>
            </a:pPr>
            <a:r>
              <a:rPr lang="en-US" sz="60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SPCS</a:t>
            </a:r>
            <a:r>
              <a:rPr sz="60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2022</a:t>
            </a:r>
            <a:endParaRPr lang="en-US" sz="6000" b="1" spc="-20" dirty="0" smtClean="0">
              <a:solidFill>
                <a:srgbClr val="C00000"/>
              </a:solidFill>
              <a:uFill>
                <a:solidFill>
                  <a:srgbClr val="C00000"/>
                </a:solidFill>
              </a:uFill>
              <a:latin typeface="Cambria" panose="02040503050406030204" pitchFamily="18" charset="0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28714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6AFCBC-A0DE-41BA-ADA9-C912DACAEC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2471" y="44933"/>
            <a:ext cx="5980041" cy="67665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C5DC2D5-7B37-42DF-94B2-41CCE947D4E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552577" y="2510177"/>
            <a:ext cx="276149" cy="365760"/>
          </a:xfrm>
          <a:prstGeom prst="rect">
            <a:avLst/>
          </a:prstGeom>
        </p:spPr>
      </p:pic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DA637F1C-1578-4261-ABF5-57E8277CD68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defTabSz="914400">
              <a:defRPr/>
            </a:pPr>
            <a:fld id="{C92D6AEA-48A7-924D-9406-EC6E0EBC20ED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>
                <a:defRPr/>
              </a:pPr>
              <a:t>194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17529EA-2E94-4E68-83A7-3841467C8AF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01" y="88905"/>
            <a:ext cx="5486400" cy="61915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EDDE52-243A-4158-A509-AFDEAF77C79E}"/>
              </a:ext>
            </a:extLst>
          </p:cNvPr>
          <p:cNvSpPr txBox="1"/>
          <p:nvPr/>
        </p:nvSpPr>
        <p:spPr>
          <a:xfrm>
            <a:off x="6000733" y="-35477"/>
            <a:ext cx="30382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sz="2800" b="1" dirty="0">
                <a:solidFill>
                  <a:srgbClr val="C00000"/>
                </a:solidFill>
                <a:latin typeface="Calibri"/>
                <a:ea typeface="ＭＳ Ｐゴシック" charset="0"/>
              </a:rPr>
              <a:t>geodesy.noaa.gov</a:t>
            </a:r>
          </a:p>
        </p:txBody>
      </p:sp>
    </p:spTree>
    <p:extLst>
      <p:ext uri="{BB962C8B-B14F-4D97-AF65-F5344CB8AC3E}">
        <p14:creationId xmlns:p14="http://schemas.microsoft.com/office/powerpoint/2010/main" val="206382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24E3A-7694-48B2-857A-5D46EE907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SPCS2022 stakeholders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473276-A9FE-403D-9B1F-A65D234F1F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34439"/>
            <a:ext cx="9144000" cy="4754880"/>
          </a:xfrm>
        </p:spPr>
        <p:txBody>
          <a:bodyPr>
            <a:noAutofit/>
          </a:bodyPr>
          <a:lstStyle/>
          <a:p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State groups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that formally interface with NGS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Departments of transportation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Cartographer/GIS office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Professional surveying, engineering, GIS societies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Colleges/universities with geospatial curriculum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Can submit </a:t>
            </a:r>
            <a:r>
              <a:rPr lang="en-US" b="1" i="1" dirty="0">
                <a:latin typeface="Cambria" panose="02040503050406030204" pitchFamily="18" charset="0"/>
                <a:ea typeface="Cambria" panose="02040503050406030204" pitchFamily="18" charset="0"/>
              </a:rPr>
              <a:t>requests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and </a:t>
            </a:r>
            <a:r>
              <a:rPr lang="en-US" b="1" i="1" dirty="0">
                <a:latin typeface="Cambria" panose="02040503050406030204" pitchFamily="18" charset="0"/>
                <a:ea typeface="Cambria" panose="02040503050406030204" pitchFamily="18" charset="0"/>
              </a:rPr>
              <a:t>proposals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for designs</a:t>
            </a:r>
          </a:p>
          <a:p>
            <a:pPr lvl="1"/>
            <a:r>
              <a:rPr lang="en-US" b="1" i="1" dirty="0">
                <a:latin typeface="Cambria" panose="02040503050406030204" pitchFamily="18" charset="0"/>
                <a:ea typeface="Cambria" panose="02040503050406030204" pitchFamily="18" charset="0"/>
              </a:rPr>
              <a:t>Requests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are for designs by NGS</a:t>
            </a:r>
          </a:p>
          <a:p>
            <a:pPr lvl="1"/>
            <a:r>
              <a:rPr lang="en-US" b="1" i="1" dirty="0">
                <a:latin typeface="Cambria" panose="02040503050406030204" pitchFamily="18" charset="0"/>
                <a:ea typeface="Cambria" panose="02040503050406030204" pitchFamily="18" charset="0"/>
              </a:rPr>
              <a:t>Proposals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are designs by stakeholders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Stakeholder input must be </a:t>
            </a:r>
            <a:r>
              <a:rPr lang="en-US" b="1" i="1" dirty="0">
                <a:latin typeface="Cambria" panose="02040503050406030204" pitchFamily="18" charset="0"/>
                <a:ea typeface="Cambria" panose="02040503050406030204" pitchFamily="18" charset="0"/>
              </a:rPr>
              <a:t>unanimous</a:t>
            </a:r>
          </a:p>
        </p:txBody>
      </p:sp>
    </p:spTree>
    <p:extLst>
      <p:ext uri="{BB962C8B-B14F-4D97-AF65-F5344CB8AC3E}">
        <p14:creationId xmlns:p14="http://schemas.microsoft.com/office/powerpoint/2010/main" val="236383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29143-C990-4523-B1D6-DCA28082B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760"/>
            <a:ext cx="9144000" cy="914400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General SPCS2022 characteristics</a:t>
            </a:r>
            <a:endParaRPr lang="en-US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A7FF94-EB8A-4847-95E8-1B09AA81B6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09040"/>
            <a:ext cx="9144000" cy="4988966"/>
          </a:xfrm>
        </p:spPr>
        <p:txBody>
          <a:bodyPr>
            <a:no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Distortion design requirements</a:t>
            </a:r>
          </a:p>
          <a:p>
            <a:pPr lvl="1"/>
            <a:r>
              <a:rPr lang="en-US" b="1" i="1" dirty="0">
                <a:latin typeface="Cambria" panose="02040503050406030204" pitchFamily="18" charset="0"/>
                <a:ea typeface="Cambria" panose="02040503050406030204" pitchFamily="18" charset="0"/>
              </a:rPr>
              <a:t>Linear distortion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minimized at topographic surface </a:t>
            </a:r>
            <a:b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not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at ellipsoid surface)</a:t>
            </a:r>
          </a:p>
          <a:p>
            <a:pPr lvl="1"/>
            <a:r>
              <a:rPr lang="en-US" b="1" i="1" dirty="0">
                <a:latin typeface="Cambria" panose="02040503050406030204" pitchFamily="18" charset="0"/>
                <a:ea typeface="Cambria" panose="02040503050406030204" pitchFamily="18" charset="0"/>
              </a:rPr>
              <a:t>Purpose: 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to reduce difference between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projected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“grid” and actual “ground” distances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Other characteristics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Default designs (if no consensus stakeholder input)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Statewide and “layered” zones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Positive east longitudes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Low-distortion projections (LDPs)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“Special use” zones</a:t>
            </a:r>
          </a:p>
        </p:txBody>
      </p:sp>
    </p:spTree>
    <p:extLst>
      <p:ext uri="{BB962C8B-B14F-4D97-AF65-F5344CB8AC3E}">
        <p14:creationId xmlns:p14="http://schemas.microsoft.com/office/powerpoint/2010/main" val="1574681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398522"/>
            <a:ext cx="9144000" cy="3459479"/>
          </a:xfrm>
          <a:custGeom>
            <a:avLst/>
            <a:gdLst/>
            <a:ahLst/>
            <a:cxnLst/>
            <a:rect l="l" t="t" r="r" b="b"/>
            <a:pathLst>
              <a:path w="9144000" h="3459479">
                <a:moveTo>
                  <a:pt x="4567428" y="0"/>
                </a:moveTo>
                <a:lnTo>
                  <a:pt x="4518868" y="209"/>
                </a:lnTo>
                <a:lnTo>
                  <a:pt x="4470409" y="837"/>
                </a:lnTo>
                <a:lnTo>
                  <a:pt x="4422051" y="1880"/>
                </a:lnTo>
                <a:lnTo>
                  <a:pt x="4373797" y="3338"/>
                </a:lnTo>
                <a:lnTo>
                  <a:pt x="4325648" y="5209"/>
                </a:lnTo>
                <a:lnTo>
                  <a:pt x="4277607" y="7491"/>
                </a:lnTo>
                <a:lnTo>
                  <a:pt x="4229674" y="10183"/>
                </a:lnTo>
                <a:lnTo>
                  <a:pt x="4181851" y="13282"/>
                </a:lnTo>
                <a:lnTo>
                  <a:pt x="4134141" y="16786"/>
                </a:lnTo>
                <a:lnTo>
                  <a:pt x="4086545" y="20695"/>
                </a:lnTo>
                <a:lnTo>
                  <a:pt x="4039064" y="25007"/>
                </a:lnTo>
                <a:lnTo>
                  <a:pt x="3991701" y="29719"/>
                </a:lnTo>
                <a:lnTo>
                  <a:pt x="3944457" y="34830"/>
                </a:lnTo>
                <a:lnTo>
                  <a:pt x="3897334" y="40339"/>
                </a:lnTo>
                <a:lnTo>
                  <a:pt x="3850333" y="46243"/>
                </a:lnTo>
                <a:lnTo>
                  <a:pt x="3803457" y="52541"/>
                </a:lnTo>
                <a:lnTo>
                  <a:pt x="3756707" y="59231"/>
                </a:lnTo>
                <a:lnTo>
                  <a:pt x="3710084" y="66311"/>
                </a:lnTo>
                <a:lnTo>
                  <a:pt x="3663591" y="73780"/>
                </a:lnTo>
                <a:lnTo>
                  <a:pt x="3617229" y="81636"/>
                </a:lnTo>
                <a:lnTo>
                  <a:pt x="3571000" y="89878"/>
                </a:lnTo>
                <a:lnTo>
                  <a:pt x="3524906" y="98503"/>
                </a:lnTo>
                <a:lnTo>
                  <a:pt x="3478949" y="107509"/>
                </a:lnTo>
                <a:lnTo>
                  <a:pt x="3433129" y="116896"/>
                </a:lnTo>
                <a:lnTo>
                  <a:pt x="3387449" y="126661"/>
                </a:lnTo>
                <a:lnTo>
                  <a:pt x="3341911" y="136803"/>
                </a:lnTo>
                <a:lnTo>
                  <a:pt x="3296516" y="147320"/>
                </a:lnTo>
                <a:lnTo>
                  <a:pt x="3251266" y="158210"/>
                </a:lnTo>
                <a:lnTo>
                  <a:pt x="3206163" y="169471"/>
                </a:lnTo>
                <a:lnTo>
                  <a:pt x="3161209" y="181102"/>
                </a:lnTo>
                <a:lnTo>
                  <a:pt x="3116405" y="193102"/>
                </a:lnTo>
                <a:lnTo>
                  <a:pt x="3071752" y="205467"/>
                </a:lnTo>
                <a:lnTo>
                  <a:pt x="3027254" y="218198"/>
                </a:lnTo>
                <a:lnTo>
                  <a:pt x="2982910" y="231291"/>
                </a:lnTo>
                <a:lnTo>
                  <a:pt x="2938724" y="244745"/>
                </a:lnTo>
                <a:lnTo>
                  <a:pt x="2894697" y="258559"/>
                </a:lnTo>
                <a:lnTo>
                  <a:pt x="2850830" y="272730"/>
                </a:lnTo>
                <a:lnTo>
                  <a:pt x="2807126" y="287258"/>
                </a:lnTo>
                <a:lnTo>
                  <a:pt x="2763586" y="302139"/>
                </a:lnTo>
                <a:lnTo>
                  <a:pt x="2720211" y="317374"/>
                </a:lnTo>
                <a:lnTo>
                  <a:pt x="2677004" y="332959"/>
                </a:lnTo>
                <a:lnTo>
                  <a:pt x="2633967" y="348893"/>
                </a:lnTo>
                <a:lnTo>
                  <a:pt x="2591100" y="365175"/>
                </a:lnTo>
                <a:lnTo>
                  <a:pt x="2548406" y="381802"/>
                </a:lnTo>
                <a:lnTo>
                  <a:pt x="2505886" y="398774"/>
                </a:lnTo>
                <a:lnTo>
                  <a:pt x="2463542" y="416088"/>
                </a:lnTo>
                <a:lnTo>
                  <a:pt x="2421377" y="433742"/>
                </a:lnTo>
                <a:lnTo>
                  <a:pt x="2379391" y="451735"/>
                </a:lnTo>
                <a:lnTo>
                  <a:pt x="2337586" y="470065"/>
                </a:lnTo>
                <a:lnTo>
                  <a:pt x="2295964" y="488730"/>
                </a:lnTo>
                <a:lnTo>
                  <a:pt x="2254527" y="507730"/>
                </a:lnTo>
                <a:lnTo>
                  <a:pt x="2213277" y="527061"/>
                </a:lnTo>
                <a:lnTo>
                  <a:pt x="2172215" y="546722"/>
                </a:lnTo>
                <a:lnTo>
                  <a:pt x="2131343" y="566712"/>
                </a:lnTo>
                <a:lnTo>
                  <a:pt x="2090662" y="587028"/>
                </a:lnTo>
                <a:lnTo>
                  <a:pt x="2050175" y="607670"/>
                </a:lnTo>
                <a:lnTo>
                  <a:pt x="2009883" y="628635"/>
                </a:lnTo>
                <a:lnTo>
                  <a:pt x="1969788" y="649921"/>
                </a:lnTo>
                <a:lnTo>
                  <a:pt x="1929892" y="671528"/>
                </a:lnTo>
                <a:lnTo>
                  <a:pt x="1890196" y="693452"/>
                </a:lnTo>
                <a:lnTo>
                  <a:pt x="1850702" y="715694"/>
                </a:lnTo>
                <a:lnTo>
                  <a:pt x="1811411" y="738249"/>
                </a:lnTo>
                <a:lnTo>
                  <a:pt x="1772327" y="761118"/>
                </a:lnTo>
                <a:lnTo>
                  <a:pt x="1733449" y="784298"/>
                </a:lnTo>
                <a:lnTo>
                  <a:pt x="1694781" y="807788"/>
                </a:lnTo>
                <a:lnTo>
                  <a:pt x="1656323" y="831586"/>
                </a:lnTo>
                <a:lnTo>
                  <a:pt x="1618077" y="855689"/>
                </a:lnTo>
                <a:lnTo>
                  <a:pt x="1580046" y="880097"/>
                </a:lnTo>
                <a:lnTo>
                  <a:pt x="1542231" y="904808"/>
                </a:lnTo>
                <a:lnTo>
                  <a:pt x="1504633" y="929820"/>
                </a:lnTo>
                <a:lnTo>
                  <a:pt x="1467255" y="955131"/>
                </a:lnTo>
                <a:lnTo>
                  <a:pt x="1430097" y="980739"/>
                </a:lnTo>
                <a:lnTo>
                  <a:pt x="1393163" y="1006644"/>
                </a:lnTo>
                <a:lnTo>
                  <a:pt x="1356453" y="1032842"/>
                </a:lnTo>
                <a:lnTo>
                  <a:pt x="1319969" y="1059333"/>
                </a:lnTo>
                <a:lnTo>
                  <a:pt x="1283713" y="1086115"/>
                </a:lnTo>
                <a:lnTo>
                  <a:pt x="1247687" y="1113185"/>
                </a:lnTo>
                <a:lnTo>
                  <a:pt x="1211892" y="1140543"/>
                </a:lnTo>
                <a:lnTo>
                  <a:pt x="1176331" y="1168186"/>
                </a:lnTo>
                <a:lnTo>
                  <a:pt x="1141004" y="1196113"/>
                </a:lnTo>
                <a:lnTo>
                  <a:pt x="1105914" y="1224322"/>
                </a:lnTo>
                <a:lnTo>
                  <a:pt x="1071063" y="1252811"/>
                </a:lnTo>
                <a:lnTo>
                  <a:pt x="1036451" y="1281579"/>
                </a:lnTo>
                <a:lnTo>
                  <a:pt x="1002081" y="1310624"/>
                </a:lnTo>
                <a:lnTo>
                  <a:pt x="967955" y="1339944"/>
                </a:lnTo>
                <a:lnTo>
                  <a:pt x="934074" y="1369537"/>
                </a:lnTo>
                <a:lnTo>
                  <a:pt x="900440" y="1399403"/>
                </a:lnTo>
                <a:lnTo>
                  <a:pt x="867055" y="1429538"/>
                </a:lnTo>
                <a:lnTo>
                  <a:pt x="833920" y="1459941"/>
                </a:lnTo>
                <a:lnTo>
                  <a:pt x="801037" y="1490611"/>
                </a:lnTo>
                <a:lnTo>
                  <a:pt x="768409" y="1521546"/>
                </a:lnTo>
                <a:lnTo>
                  <a:pt x="736035" y="1552744"/>
                </a:lnTo>
                <a:lnTo>
                  <a:pt x="703920" y="1584204"/>
                </a:lnTo>
                <a:lnTo>
                  <a:pt x="672063" y="1615923"/>
                </a:lnTo>
                <a:lnTo>
                  <a:pt x="640467" y="1647900"/>
                </a:lnTo>
                <a:lnTo>
                  <a:pt x="609134" y="1680134"/>
                </a:lnTo>
                <a:lnTo>
                  <a:pt x="578065" y="1712622"/>
                </a:lnTo>
                <a:lnTo>
                  <a:pt x="547261" y="1745363"/>
                </a:lnTo>
                <a:lnTo>
                  <a:pt x="516726" y="1778354"/>
                </a:lnTo>
                <a:lnTo>
                  <a:pt x="486460" y="1811596"/>
                </a:lnTo>
                <a:lnTo>
                  <a:pt x="456465" y="1845085"/>
                </a:lnTo>
                <a:lnTo>
                  <a:pt x="426744" y="1878819"/>
                </a:lnTo>
                <a:lnTo>
                  <a:pt x="397296" y="1912799"/>
                </a:lnTo>
                <a:lnTo>
                  <a:pt x="368125" y="1947020"/>
                </a:lnTo>
                <a:lnTo>
                  <a:pt x="339233" y="1981482"/>
                </a:lnTo>
                <a:lnTo>
                  <a:pt x="310620" y="2016184"/>
                </a:lnTo>
                <a:lnTo>
                  <a:pt x="282288" y="2051123"/>
                </a:lnTo>
                <a:lnTo>
                  <a:pt x="254240" y="2086297"/>
                </a:lnTo>
                <a:lnTo>
                  <a:pt x="226477" y="2121705"/>
                </a:lnTo>
                <a:lnTo>
                  <a:pt x="199001" y="2157346"/>
                </a:lnTo>
                <a:lnTo>
                  <a:pt x="171813" y="2193217"/>
                </a:lnTo>
                <a:lnTo>
                  <a:pt x="144915" y="2229316"/>
                </a:lnTo>
                <a:lnTo>
                  <a:pt x="118309" y="2265643"/>
                </a:lnTo>
                <a:lnTo>
                  <a:pt x="91997" y="2302195"/>
                </a:lnTo>
                <a:lnTo>
                  <a:pt x="65980" y="2338970"/>
                </a:lnTo>
                <a:lnTo>
                  <a:pt x="40260" y="2375968"/>
                </a:lnTo>
                <a:lnTo>
                  <a:pt x="14839" y="2413185"/>
                </a:lnTo>
                <a:lnTo>
                  <a:pt x="0" y="2435300"/>
                </a:lnTo>
                <a:lnTo>
                  <a:pt x="0" y="3459479"/>
                </a:lnTo>
                <a:lnTo>
                  <a:pt x="9144000" y="3459479"/>
                </a:lnTo>
                <a:lnTo>
                  <a:pt x="9144000" y="2448892"/>
                </a:lnTo>
                <a:lnTo>
                  <a:pt x="9119999" y="2413123"/>
                </a:lnTo>
                <a:lnTo>
                  <a:pt x="9094580" y="2375907"/>
                </a:lnTo>
                <a:lnTo>
                  <a:pt x="9068862" y="2338911"/>
                </a:lnTo>
                <a:lnTo>
                  <a:pt x="9042847" y="2302137"/>
                </a:lnTo>
                <a:lnTo>
                  <a:pt x="9016537" y="2265587"/>
                </a:lnTo>
                <a:lnTo>
                  <a:pt x="8989933" y="2229262"/>
                </a:lnTo>
                <a:lnTo>
                  <a:pt x="8963038" y="2193163"/>
                </a:lnTo>
                <a:lnTo>
                  <a:pt x="8935852" y="2157294"/>
                </a:lnTo>
                <a:lnTo>
                  <a:pt x="8908377" y="2121655"/>
                </a:lnTo>
                <a:lnTo>
                  <a:pt x="8880616" y="2086248"/>
                </a:lnTo>
                <a:lnTo>
                  <a:pt x="8852570" y="2051075"/>
                </a:lnTo>
                <a:lnTo>
                  <a:pt x="8824241" y="2016138"/>
                </a:lnTo>
                <a:lnTo>
                  <a:pt x="8795630" y="1981437"/>
                </a:lnTo>
                <a:lnTo>
                  <a:pt x="8766740" y="1946976"/>
                </a:lnTo>
                <a:lnTo>
                  <a:pt x="8737571" y="1912756"/>
                </a:lnTo>
                <a:lnTo>
                  <a:pt x="8708126" y="1878778"/>
                </a:lnTo>
                <a:lnTo>
                  <a:pt x="8678406" y="1845045"/>
                </a:lnTo>
                <a:lnTo>
                  <a:pt x="8648413" y="1811557"/>
                </a:lnTo>
                <a:lnTo>
                  <a:pt x="8618149" y="1778317"/>
                </a:lnTo>
                <a:lnTo>
                  <a:pt x="8587616" y="1745326"/>
                </a:lnTo>
                <a:lnTo>
                  <a:pt x="8556815" y="1712586"/>
                </a:lnTo>
                <a:lnTo>
                  <a:pt x="8525748" y="1680099"/>
                </a:lnTo>
                <a:lnTo>
                  <a:pt x="8494417" y="1647867"/>
                </a:lnTo>
                <a:lnTo>
                  <a:pt x="8462823" y="1615891"/>
                </a:lnTo>
                <a:lnTo>
                  <a:pt x="8430968" y="1584173"/>
                </a:lnTo>
                <a:lnTo>
                  <a:pt x="8398854" y="1552714"/>
                </a:lnTo>
                <a:lnTo>
                  <a:pt x="8366483" y="1521517"/>
                </a:lnTo>
                <a:lnTo>
                  <a:pt x="8333856" y="1490583"/>
                </a:lnTo>
                <a:lnTo>
                  <a:pt x="8300976" y="1459914"/>
                </a:lnTo>
                <a:lnTo>
                  <a:pt x="8267843" y="1429511"/>
                </a:lnTo>
                <a:lnTo>
                  <a:pt x="8234459" y="1399377"/>
                </a:lnTo>
                <a:lnTo>
                  <a:pt x="8200827" y="1369513"/>
                </a:lnTo>
                <a:lnTo>
                  <a:pt x="8166948" y="1339920"/>
                </a:lnTo>
                <a:lnTo>
                  <a:pt x="8132824" y="1310601"/>
                </a:lnTo>
                <a:lnTo>
                  <a:pt x="8098456" y="1281557"/>
                </a:lnTo>
                <a:lnTo>
                  <a:pt x="8063846" y="1252790"/>
                </a:lnTo>
                <a:lnTo>
                  <a:pt x="8028996" y="1224301"/>
                </a:lnTo>
                <a:lnTo>
                  <a:pt x="7993908" y="1196093"/>
                </a:lnTo>
                <a:lnTo>
                  <a:pt x="7958583" y="1168167"/>
                </a:lnTo>
                <a:lnTo>
                  <a:pt x="7923023" y="1140524"/>
                </a:lnTo>
                <a:lnTo>
                  <a:pt x="7887230" y="1113167"/>
                </a:lnTo>
                <a:lnTo>
                  <a:pt x="7851206" y="1086098"/>
                </a:lnTo>
                <a:lnTo>
                  <a:pt x="7814951" y="1059317"/>
                </a:lnTo>
                <a:lnTo>
                  <a:pt x="7778469" y="1032827"/>
                </a:lnTo>
                <a:lnTo>
                  <a:pt x="7741760" y="1006629"/>
                </a:lnTo>
                <a:lnTo>
                  <a:pt x="7704827" y="980725"/>
                </a:lnTo>
                <a:lnTo>
                  <a:pt x="7667671" y="955117"/>
                </a:lnTo>
                <a:lnTo>
                  <a:pt x="7630294" y="929807"/>
                </a:lnTo>
                <a:lnTo>
                  <a:pt x="7592698" y="904795"/>
                </a:lnTo>
                <a:lnTo>
                  <a:pt x="7554884" y="880085"/>
                </a:lnTo>
                <a:lnTo>
                  <a:pt x="7516854" y="855678"/>
                </a:lnTo>
                <a:lnTo>
                  <a:pt x="7478609" y="831574"/>
                </a:lnTo>
                <a:lnTo>
                  <a:pt x="7440153" y="807777"/>
                </a:lnTo>
                <a:lnTo>
                  <a:pt x="7401485" y="784288"/>
                </a:lnTo>
                <a:lnTo>
                  <a:pt x="7362609" y="761108"/>
                </a:lnTo>
                <a:lnTo>
                  <a:pt x="7323525" y="738240"/>
                </a:lnTo>
                <a:lnTo>
                  <a:pt x="7284236" y="715685"/>
                </a:lnTo>
                <a:lnTo>
                  <a:pt x="7244742" y="693444"/>
                </a:lnTo>
                <a:lnTo>
                  <a:pt x="7205047" y="671520"/>
                </a:lnTo>
                <a:lnTo>
                  <a:pt x="7165151" y="649914"/>
                </a:lnTo>
                <a:lnTo>
                  <a:pt x="7125057" y="628628"/>
                </a:lnTo>
                <a:lnTo>
                  <a:pt x="7084766" y="607663"/>
                </a:lnTo>
                <a:lnTo>
                  <a:pt x="7044279" y="587022"/>
                </a:lnTo>
                <a:lnTo>
                  <a:pt x="7003599" y="566706"/>
                </a:lnTo>
                <a:lnTo>
                  <a:pt x="6962727" y="546716"/>
                </a:lnTo>
                <a:lnTo>
                  <a:pt x="6921666" y="527055"/>
                </a:lnTo>
                <a:lnTo>
                  <a:pt x="6880416" y="507724"/>
                </a:lnTo>
                <a:lnTo>
                  <a:pt x="6838979" y="488726"/>
                </a:lnTo>
                <a:lnTo>
                  <a:pt x="6797357" y="470060"/>
                </a:lnTo>
                <a:lnTo>
                  <a:pt x="6755553" y="451731"/>
                </a:lnTo>
                <a:lnTo>
                  <a:pt x="6713567" y="433738"/>
                </a:lnTo>
                <a:lnTo>
                  <a:pt x="6671401" y="416084"/>
                </a:lnTo>
                <a:lnTo>
                  <a:pt x="6629058" y="398770"/>
                </a:lnTo>
                <a:lnTo>
                  <a:pt x="6586538" y="381799"/>
                </a:lnTo>
                <a:lnTo>
                  <a:pt x="6543843" y="365172"/>
                </a:lnTo>
                <a:lnTo>
                  <a:pt x="6500976" y="348890"/>
                </a:lnTo>
                <a:lnTo>
                  <a:pt x="6457938" y="332956"/>
                </a:lnTo>
                <a:lnTo>
                  <a:pt x="6414731" y="317371"/>
                </a:lnTo>
                <a:lnTo>
                  <a:pt x="6371356" y="302137"/>
                </a:lnTo>
                <a:lnTo>
                  <a:pt x="6327815" y="287255"/>
                </a:lnTo>
                <a:lnTo>
                  <a:pt x="6284110" y="272728"/>
                </a:lnTo>
                <a:lnTo>
                  <a:pt x="6240243" y="258557"/>
                </a:lnTo>
                <a:lnTo>
                  <a:pt x="6196215" y="244743"/>
                </a:lnTo>
                <a:lnTo>
                  <a:pt x="6152028" y="231289"/>
                </a:lnTo>
                <a:lnTo>
                  <a:pt x="6107683" y="218196"/>
                </a:lnTo>
                <a:lnTo>
                  <a:pt x="6063184" y="205466"/>
                </a:lnTo>
                <a:lnTo>
                  <a:pt x="6018530" y="193101"/>
                </a:lnTo>
                <a:lnTo>
                  <a:pt x="5973725" y="181101"/>
                </a:lnTo>
                <a:lnTo>
                  <a:pt x="5928769" y="169470"/>
                </a:lnTo>
                <a:lnTo>
                  <a:pt x="5883664" y="158209"/>
                </a:lnTo>
                <a:lnTo>
                  <a:pt x="5838413" y="147319"/>
                </a:lnTo>
                <a:lnTo>
                  <a:pt x="5793017" y="136802"/>
                </a:lnTo>
                <a:lnTo>
                  <a:pt x="5747477" y="126661"/>
                </a:lnTo>
                <a:lnTo>
                  <a:pt x="5701796" y="116896"/>
                </a:lnTo>
                <a:lnTo>
                  <a:pt x="5655974" y="107509"/>
                </a:lnTo>
                <a:lnTo>
                  <a:pt x="5610015" y="98502"/>
                </a:lnTo>
                <a:lnTo>
                  <a:pt x="5563918" y="89877"/>
                </a:lnTo>
                <a:lnTo>
                  <a:pt x="5517688" y="81636"/>
                </a:lnTo>
                <a:lnTo>
                  <a:pt x="5471324" y="73780"/>
                </a:lnTo>
                <a:lnTo>
                  <a:pt x="5424828" y="66311"/>
                </a:lnTo>
                <a:lnTo>
                  <a:pt x="5378204" y="59230"/>
                </a:lnTo>
                <a:lnTo>
                  <a:pt x="5331451" y="52540"/>
                </a:lnTo>
                <a:lnTo>
                  <a:pt x="5284572" y="46243"/>
                </a:lnTo>
                <a:lnTo>
                  <a:pt x="5237569" y="40339"/>
                </a:lnTo>
                <a:lnTo>
                  <a:pt x="5190443" y="34830"/>
                </a:lnTo>
                <a:lnTo>
                  <a:pt x="5143196" y="29719"/>
                </a:lnTo>
                <a:lnTo>
                  <a:pt x="5095830" y="25007"/>
                </a:lnTo>
                <a:lnTo>
                  <a:pt x="5048346" y="20695"/>
                </a:lnTo>
                <a:lnTo>
                  <a:pt x="5000747" y="16786"/>
                </a:lnTo>
                <a:lnTo>
                  <a:pt x="4953033" y="13282"/>
                </a:lnTo>
                <a:lnTo>
                  <a:pt x="4905208" y="10183"/>
                </a:lnTo>
                <a:lnTo>
                  <a:pt x="4857271" y="7491"/>
                </a:lnTo>
                <a:lnTo>
                  <a:pt x="4809226" y="5209"/>
                </a:lnTo>
                <a:lnTo>
                  <a:pt x="4761074" y="3338"/>
                </a:lnTo>
                <a:lnTo>
                  <a:pt x="4712816" y="1880"/>
                </a:lnTo>
                <a:lnTo>
                  <a:pt x="4664455" y="837"/>
                </a:lnTo>
                <a:lnTo>
                  <a:pt x="4615991" y="209"/>
                </a:lnTo>
                <a:lnTo>
                  <a:pt x="45674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396618"/>
            <a:ext cx="9144000" cy="3461383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3396618"/>
            <a:ext cx="9144000" cy="2453005"/>
          </a:xfrm>
          <a:custGeom>
            <a:avLst/>
            <a:gdLst/>
            <a:ahLst/>
            <a:cxnLst/>
            <a:rect l="l" t="t" r="r" b="b"/>
            <a:pathLst>
              <a:path w="9144000" h="2453004">
                <a:moveTo>
                  <a:pt x="9144000" y="2452524"/>
                </a:moveTo>
                <a:lnTo>
                  <a:pt x="9117634" y="2413185"/>
                </a:lnTo>
                <a:lnTo>
                  <a:pt x="9092222" y="2375968"/>
                </a:lnTo>
                <a:lnTo>
                  <a:pt x="9066511" y="2338970"/>
                </a:lnTo>
                <a:lnTo>
                  <a:pt x="9040503" y="2302195"/>
                </a:lnTo>
                <a:lnTo>
                  <a:pt x="9014200" y="2265643"/>
                </a:lnTo>
                <a:lnTo>
                  <a:pt x="8987603" y="2229316"/>
                </a:lnTo>
                <a:lnTo>
                  <a:pt x="8960715" y="2193217"/>
                </a:lnTo>
                <a:lnTo>
                  <a:pt x="8933536" y="2157346"/>
                </a:lnTo>
                <a:lnTo>
                  <a:pt x="8906069" y="2121705"/>
                </a:lnTo>
                <a:lnTo>
                  <a:pt x="8878315" y="2086297"/>
                </a:lnTo>
                <a:lnTo>
                  <a:pt x="8850276" y="2051123"/>
                </a:lnTo>
                <a:lnTo>
                  <a:pt x="8821955" y="2016184"/>
                </a:lnTo>
                <a:lnTo>
                  <a:pt x="8793351" y="1981482"/>
                </a:lnTo>
                <a:lnTo>
                  <a:pt x="8764468" y="1947020"/>
                </a:lnTo>
                <a:lnTo>
                  <a:pt x="8735307" y="1912799"/>
                </a:lnTo>
                <a:lnTo>
                  <a:pt x="8705870" y="1878819"/>
                </a:lnTo>
                <a:lnTo>
                  <a:pt x="8676158" y="1845085"/>
                </a:lnTo>
                <a:lnTo>
                  <a:pt x="8646173" y="1811596"/>
                </a:lnTo>
                <a:lnTo>
                  <a:pt x="8615917" y="1778354"/>
                </a:lnTo>
                <a:lnTo>
                  <a:pt x="8585392" y="1745363"/>
                </a:lnTo>
                <a:lnTo>
                  <a:pt x="8554599" y="1712622"/>
                </a:lnTo>
                <a:lnTo>
                  <a:pt x="8523540" y="1680134"/>
                </a:lnTo>
                <a:lnTo>
                  <a:pt x="8492217" y="1647900"/>
                </a:lnTo>
                <a:lnTo>
                  <a:pt x="8460631" y="1615923"/>
                </a:lnTo>
                <a:lnTo>
                  <a:pt x="8428785" y="1584204"/>
                </a:lnTo>
                <a:lnTo>
                  <a:pt x="8396680" y="1552744"/>
                </a:lnTo>
                <a:lnTo>
                  <a:pt x="8364317" y="1521546"/>
                </a:lnTo>
                <a:lnTo>
                  <a:pt x="8331699" y="1490611"/>
                </a:lnTo>
                <a:lnTo>
                  <a:pt x="8298827" y="1459941"/>
                </a:lnTo>
                <a:lnTo>
                  <a:pt x="8265702" y="1429538"/>
                </a:lnTo>
                <a:lnTo>
                  <a:pt x="8232328" y="1399403"/>
                </a:lnTo>
                <a:lnTo>
                  <a:pt x="8198704" y="1369537"/>
                </a:lnTo>
                <a:lnTo>
                  <a:pt x="8164834" y="1339944"/>
                </a:lnTo>
                <a:lnTo>
                  <a:pt x="8130719" y="1310624"/>
                </a:lnTo>
                <a:lnTo>
                  <a:pt x="8096360" y="1281579"/>
                </a:lnTo>
                <a:lnTo>
                  <a:pt x="8061759" y="1252811"/>
                </a:lnTo>
                <a:lnTo>
                  <a:pt x="8026918" y="1224322"/>
                </a:lnTo>
                <a:lnTo>
                  <a:pt x="7991839" y="1196113"/>
                </a:lnTo>
                <a:lnTo>
                  <a:pt x="7956524" y="1168186"/>
                </a:lnTo>
                <a:lnTo>
                  <a:pt x="7920973" y="1140543"/>
                </a:lnTo>
                <a:lnTo>
                  <a:pt x="7885190" y="1113185"/>
                </a:lnTo>
                <a:lnTo>
                  <a:pt x="7849175" y="1086115"/>
                </a:lnTo>
                <a:lnTo>
                  <a:pt x="7812930" y="1059333"/>
                </a:lnTo>
                <a:lnTo>
                  <a:pt x="7776457" y="1032842"/>
                </a:lnTo>
                <a:lnTo>
                  <a:pt x="7739759" y="1006644"/>
                </a:lnTo>
                <a:lnTo>
                  <a:pt x="7702835" y="980739"/>
                </a:lnTo>
                <a:lnTo>
                  <a:pt x="7665689" y="955131"/>
                </a:lnTo>
                <a:lnTo>
                  <a:pt x="7628322" y="929820"/>
                </a:lnTo>
                <a:lnTo>
                  <a:pt x="7590735" y="904808"/>
                </a:lnTo>
                <a:lnTo>
                  <a:pt x="7552931" y="880097"/>
                </a:lnTo>
                <a:lnTo>
                  <a:pt x="7514911" y="855689"/>
                </a:lnTo>
                <a:lnTo>
                  <a:pt x="7476677" y="831586"/>
                </a:lnTo>
                <a:lnTo>
                  <a:pt x="7438231" y="807788"/>
                </a:lnTo>
                <a:lnTo>
                  <a:pt x="7399573" y="784298"/>
                </a:lnTo>
                <a:lnTo>
                  <a:pt x="7360707" y="761118"/>
                </a:lnTo>
                <a:lnTo>
                  <a:pt x="7321634" y="738249"/>
                </a:lnTo>
                <a:lnTo>
                  <a:pt x="7282355" y="715694"/>
                </a:lnTo>
                <a:lnTo>
                  <a:pt x="7242872" y="693452"/>
                </a:lnTo>
                <a:lnTo>
                  <a:pt x="7203187" y="671528"/>
                </a:lnTo>
                <a:lnTo>
                  <a:pt x="7163302" y="649921"/>
                </a:lnTo>
                <a:lnTo>
                  <a:pt x="7123219" y="628635"/>
                </a:lnTo>
                <a:lnTo>
                  <a:pt x="7082938" y="607670"/>
                </a:lnTo>
                <a:lnTo>
                  <a:pt x="7042462" y="587028"/>
                </a:lnTo>
                <a:lnTo>
                  <a:pt x="7001793" y="566712"/>
                </a:lnTo>
                <a:lnTo>
                  <a:pt x="6960932" y="546722"/>
                </a:lnTo>
                <a:lnTo>
                  <a:pt x="6919882" y="527061"/>
                </a:lnTo>
                <a:lnTo>
                  <a:pt x="6878643" y="507730"/>
                </a:lnTo>
                <a:lnTo>
                  <a:pt x="6837217" y="488730"/>
                </a:lnTo>
                <a:lnTo>
                  <a:pt x="6795607" y="470065"/>
                </a:lnTo>
                <a:lnTo>
                  <a:pt x="6753813" y="451735"/>
                </a:lnTo>
                <a:lnTo>
                  <a:pt x="6711839" y="433742"/>
                </a:lnTo>
                <a:lnTo>
                  <a:pt x="6669684" y="416088"/>
                </a:lnTo>
                <a:lnTo>
                  <a:pt x="6627352" y="398774"/>
                </a:lnTo>
                <a:lnTo>
                  <a:pt x="6584844" y="381802"/>
                </a:lnTo>
                <a:lnTo>
                  <a:pt x="6542161" y="365175"/>
                </a:lnTo>
                <a:lnTo>
                  <a:pt x="6499305" y="348893"/>
                </a:lnTo>
                <a:lnTo>
                  <a:pt x="6456279" y="332959"/>
                </a:lnTo>
                <a:lnTo>
                  <a:pt x="6413083" y="317374"/>
                </a:lnTo>
                <a:lnTo>
                  <a:pt x="6369720" y="302139"/>
                </a:lnTo>
                <a:lnTo>
                  <a:pt x="6326190" y="287258"/>
                </a:lnTo>
                <a:lnTo>
                  <a:pt x="6282497" y="272730"/>
                </a:lnTo>
                <a:lnTo>
                  <a:pt x="6238642" y="258559"/>
                </a:lnTo>
                <a:lnTo>
                  <a:pt x="6194626" y="244745"/>
                </a:lnTo>
                <a:lnTo>
                  <a:pt x="6150451" y="231291"/>
                </a:lnTo>
                <a:lnTo>
                  <a:pt x="6106118" y="218198"/>
                </a:lnTo>
                <a:lnTo>
                  <a:pt x="6061631" y="205467"/>
                </a:lnTo>
                <a:lnTo>
                  <a:pt x="6016989" y="193102"/>
                </a:lnTo>
                <a:lnTo>
                  <a:pt x="5972196" y="181102"/>
                </a:lnTo>
                <a:lnTo>
                  <a:pt x="5927252" y="169471"/>
                </a:lnTo>
                <a:lnTo>
                  <a:pt x="5882160" y="158210"/>
                </a:lnTo>
                <a:lnTo>
                  <a:pt x="5836921" y="147320"/>
                </a:lnTo>
                <a:lnTo>
                  <a:pt x="5791537" y="136803"/>
                </a:lnTo>
                <a:lnTo>
                  <a:pt x="5746010" y="126661"/>
                </a:lnTo>
                <a:lnTo>
                  <a:pt x="5700341" y="116896"/>
                </a:lnTo>
                <a:lnTo>
                  <a:pt x="5654532" y="107509"/>
                </a:lnTo>
                <a:lnTo>
                  <a:pt x="5608585" y="98503"/>
                </a:lnTo>
                <a:lnTo>
                  <a:pt x="5562501" y="89878"/>
                </a:lnTo>
                <a:lnTo>
                  <a:pt x="5516283" y="81636"/>
                </a:lnTo>
                <a:lnTo>
                  <a:pt x="5469932" y="73780"/>
                </a:lnTo>
                <a:lnTo>
                  <a:pt x="5423449" y="66311"/>
                </a:lnTo>
                <a:lnTo>
                  <a:pt x="5376837" y="59231"/>
                </a:lnTo>
                <a:lnTo>
                  <a:pt x="5330097" y="52541"/>
                </a:lnTo>
                <a:lnTo>
                  <a:pt x="5283231" y="46243"/>
                </a:lnTo>
                <a:lnTo>
                  <a:pt x="5236241" y="40339"/>
                </a:lnTo>
                <a:lnTo>
                  <a:pt x="5189128" y="34830"/>
                </a:lnTo>
                <a:lnTo>
                  <a:pt x="5141894" y="29719"/>
                </a:lnTo>
                <a:lnTo>
                  <a:pt x="5094541" y="25007"/>
                </a:lnTo>
                <a:lnTo>
                  <a:pt x="5047070" y="20695"/>
                </a:lnTo>
                <a:lnTo>
                  <a:pt x="4999484" y="16786"/>
                </a:lnTo>
                <a:lnTo>
                  <a:pt x="4951784" y="13282"/>
                </a:lnTo>
                <a:lnTo>
                  <a:pt x="4903971" y="10183"/>
                </a:lnTo>
                <a:lnTo>
                  <a:pt x="4856048" y="7491"/>
                </a:lnTo>
                <a:lnTo>
                  <a:pt x="4808016" y="5209"/>
                </a:lnTo>
                <a:lnTo>
                  <a:pt x="4759877" y="3338"/>
                </a:lnTo>
                <a:lnTo>
                  <a:pt x="4711633" y="1880"/>
                </a:lnTo>
                <a:lnTo>
                  <a:pt x="4663285" y="837"/>
                </a:lnTo>
                <a:lnTo>
                  <a:pt x="4614835" y="209"/>
                </a:lnTo>
                <a:lnTo>
                  <a:pt x="4566284" y="0"/>
                </a:lnTo>
                <a:lnTo>
                  <a:pt x="4517738" y="209"/>
                </a:lnTo>
                <a:lnTo>
                  <a:pt x="4469292" y="837"/>
                </a:lnTo>
                <a:lnTo>
                  <a:pt x="4420948" y="1880"/>
                </a:lnTo>
                <a:lnTo>
                  <a:pt x="4372707" y="3338"/>
                </a:lnTo>
                <a:lnTo>
                  <a:pt x="4324572" y="5209"/>
                </a:lnTo>
                <a:lnTo>
                  <a:pt x="4276544" y="7491"/>
                </a:lnTo>
                <a:lnTo>
                  <a:pt x="4228624" y="10183"/>
                </a:lnTo>
                <a:lnTo>
                  <a:pt x="4180815" y="13282"/>
                </a:lnTo>
                <a:lnTo>
                  <a:pt x="4133118" y="16786"/>
                </a:lnTo>
                <a:lnTo>
                  <a:pt x="4085535" y="20695"/>
                </a:lnTo>
                <a:lnTo>
                  <a:pt x="4038068" y="25007"/>
                </a:lnTo>
                <a:lnTo>
                  <a:pt x="3990718" y="29719"/>
                </a:lnTo>
                <a:lnTo>
                  <a:pt x="3943487" y="34830"/>
                </a:lnTo>
                <a:lnTo>
                  <a:pt x="3896377" y="40339"/>
                </a:lnTo>
                <a:lnTo>
                  <a:pt x="3849389" y="46243"/>
                </a:lnTo>
                <a:lnTo>
                  <a:pt x="3802526" y="52540"/>
                </a:lnTo>
                <a:lnTo>
                  <a:pt x="3755789" y="59230"/>
                </a:lnTo>
                <a:lnTo>
                  <a:pt x="3709179" y="66311"/>
                </a:lnTo>
                <a:lnTo>
                  <a:pt x="3662700" y="73780"/>
                </a:lnTo>
                <a:lnTo>
                  <a:pt x="3616351" y="81636"/>
                </a:lnTo>
                <a:lnTo>
                  <a:pt x="3570135" y="89877"/>
                </a:lnTo>
                <a:lnTo>
                  <a:pt x="3524054" y="98502"/>
                </a:lnTo>
                <a:lnTo>
                  <a:pt x="3478109" y="107509"/>
                </a:lnTo>
                <a:lnTo>
                  <a:pt x="3432302" y="116896"/>
                </a:lnTo>
                <a:lnTo>
                  <a:pt x="3386635" y="126661"/>
                </a:lnTo>
                <a:lnTo>
                  <a:pt x="3341110" y="136802"/>
                </a:lnTo>
                <a:lnTo>
                  <a:pt x="3295728" y="147319"/>
                </a:lnTo>
                <a:lnTo>
                  <a:pt x="3250491" y="158209"/>
                </a:lnTo>
                <a:lnTo>
                  <a:pt x="3205401" y="169470"/>
                </a:lnTo>
                <a:lnTo>
                  <a:pt x="3160459" y="181101"/>
                </a:lnTo>
                <a:lnTo>
                  <a:pt x="3115667" y="193101"/>
                </a:lnTo>
                <a:lnTo>
                  <a:pt x="3071028" y="205466"/>
                </a:lnTo>
                <a:lnTo>
                  <a:pt x="3026542" y="218196"/>
                </a:lnTo>
                <a:lnTo>
                  <a:pt x="2982211" y="231289"/>
                </a:lnTo>
                <a:lnTo>
                  <a:pt x="2938037" y="244743"/>
                </a:lnTo>
                <a:lnTo>
                  <a:pt x="2894023" y="258557"/>
                </a:lnTo>
                <a:lnTo>
                  <a:pt x="2850169" y="272728"/>
                </a:lnTo>
                <a:lnTo>
                  <a:pt x="2806477" y="287255"/>
                </a:lnTo>
                <a:lnTo>
                  <a:pt x="2762949" y="302137"/>
                </a:lnTo>
                <a:lnTo>
                  <a:pt x="2719587" y="317371"/>
                </a:lnTo>
                <a:lnTo>
                  <a:pt x="2676392" y="332956"/>
                </a:lnTo>
                <a:lnTo>
                  <a:pt x="2633367" y="348890"/>
                </a:lnTo>
                <a:lnTo>
                  <a:pt x="2590512" y="365172"/>
                </a:lnTo>
                <a:lnTo>
                  <a:pt x="2547830" y="381799"/>
                </a:lnTo>
                <a:lnTo>
                  <a:pt x="2505323" y="398770"/>
                </a:lnTo>
                <a:lnTo>
                  <a:pt x="2462991" y="416084"/>
                </a:lnTo>
                <a:lnTo>
                  <a:pt x="2420838" y="433738"/>
                </a:lnTo>
                <a:lnTo>
                  <a:pt x="2378864" y="451731"/>
                </a:lnTo>
                <a:lnTo>
                  <a:pt x="2337071" y="470060"/>
                </a:lnTo>
                <a:lnTo>
                  <a:pt x="2295461" y="488726"/>
                </a:lnTo>
                <a:lnTo>
                  <a:pt x="2254036" y="507724"/>
                </a:lnTo>
                <a:lnTo>
                  <a:pt x="2212798" y="527055"/>
                </a:lnTo>
                <a:lnTo>
                  <a:pt x="2171747" y="546716"/>
                </a:lnTo>
                <a:lnTo>
                  <a:pt x="2130887" y="566706"/>
                </a:lnTo>
                <a:lnTo>
                  <a:pt x="2090218" y="587022"/>
                </a:lnTo>
                <a:lnTo>
                  <a:pt x="2049743" y="607663"/>
                </a:lnTo>
                <a:lnTo>
                  <a:pt x="2009462" y="628628"/>
                </a:lnTo>
                <a:lnTo>
                  <a:pt x="1969379" y="649914"/>
                </a:lnTo>
                <a:lnTo>
                  <a:pt x="1929494" y="671520"/>
                </a:lnTo>
                <a:lnTo>
                  <a:pt x="1889809" y="693444"/>
                </a:lnTo>
                <a:lnTo>
                  <a:pt x="1850327" y="715685"/>
                </a:lnTo>
                <a:lnTo>
                  <a:pt x="1811048" y="738240"/>
                </a:lnTo>
                <a:lnTo>
                  <a:pt x="1771974" y="761108"/>
                </a:lnTo>
                <a:lnTo>
                  <a:pt x="1733108" y="784288"/>
                </a:lnTo>
                <a:lnTo>
                  <a:pt x="1694451" y="807777"/>
                </a:lnTo>
                <a:lnTo>
                  <a:pt x="1656004" y="831574"/>
                </a:lnTo>
                <a:lnTo>
                  <a:pt x="1617770" y="855678"/>
                </a:lnTo>
                <a:lnTo>
                  <a:pt x="1579750" y="880085"/>
                </a:lnTo>
                <a:lnTo>
                  <a:pt x="1541945" y="904795"/>
                </a:lnTo>
                <a:lnTo>
                  <a:pt x="1504359" y="929807"/>
                </a:lnTo>
                <a:lnTo>
                  <a:pt x="1466991" y="955117"/>
                </a:lnTo>
                <a:lnTo>
                  <a:pt x="1429845" y="980725"/>
                </a:lnTo>
                <a:lnTo>
                  <a:pt x="1392921" y="1006629"/>
                </a:lnTo>
                <a:lnTo>
                  <a:pt x="1356222" y="1032827"/>
                </a:lnTo>
                <a:lnTo>
                  <a:pt x="1319748" y="1059317"/>
                </a:lnTo>
                <a:lnTo>
                  <a:pt x="1283503" y="1086098"/>
                </a:lnTo>
                <a:lnTo>
                  <a:pt x="1247488" y="1113167"/>
                </a:lnTo>
                <a:lnTo>
                  <a:pt x="1211703" y="1140524"/>
                </a:lnTo>
                <a:lnTo>
                  <a:pt x="1176152" y="1168167"/>
                </a:lnTo>
                <a:lnTo>
                  <a:pt x="1140836" y="1196093"/>
                </a:lnTo>
                <a:lnTo>
                  <a:pt x="1105756" y="1224301"/>
                </a:lnTo>
                <a:lnTo>
                  <a:pt x="1070915" y="1252790"/>
                </a:lnTo>
                <a:lnTo>
                  <a:pt x="1036314" y="1281557"/>
                </a:lnTo>
                <a:lnTo>
                  <a:pt x="1001954" y="1310601"/>
                </a:lnTo>
                <a:lnTo>
                  <a:pt x="967838" y="1339920"/>
                </a:lnTo>
                <a:lnTo>
                  <a:pt x="933967" y="1369513"/>
                </a:lnTo>
                <a:lnTo>
                  <a:pt x="900342" y="1399377"/>
                </a:lnTo>
                <a:lnTo>
                  <a:pt x="866967" y="1429511"/>
                </a:lnTo>
                <a:lnTo>
                  <a:pt x="833842" y="1459914"/>
                </a:lnTo>
                <a:lnTo>
                  <a:pt x="800969" y="1490583"/>
                </a:lnTo>
                <a:lnTo>
                  <a:pt x="768350" y="1521517"/>
                </a:lnTo>
                <a:lnTo>
                  <a:pt x="735986" y="1552714"/>
                </a:lnTo>
                <a:lnTo>
                  <a:pt x="703880" y="1584173"/>
                </a:lnTo>
                <a:lnTo>
                  <a:pt x="672032" y="1615891"/>
                </a:lnTo>
                <a:lnTo>
                  <a:pt x="640446" y="1647867"/>
                </a:lnTo>
                <a:lnTo>
                  <a:pt x="609122" y="1680099"/>
                </a:lnTo>
                <a:lnTo>
                  <a:pt x="578062" y="1712586"/>
                </a:lnTo>
                <a:lnTo>
                  <a:pt x="547267" y="1745326"/>
                </a:lnTo>
                <a:lnTo>
                  <a:pt x="516741" y="1778317"/>
                </a:lnTo>
                <a:lnTo>
                  <a:pt x="486484" y="1811557"/>
                </a:lnTo>
                <a:lnTo>
                  <a:pt x="456498" y="1845045"/>
                </a:lnTo>
                <a:lnTo>
                  <a:pt x="426785" y="1878778"/>
                </a:lnTo>
                <a:lnTo>
                  <a:pt x="397346" y="1912756"/>
                </a:lnTo>
                <a:lnTo>
                  <a:pt x="368184" y="1946976"/>
                </a:lnTo>
                <a:lnTo>
                  <a:pt x="339300" y="1981437"/>
                </a:lnTo>
                <a:lnTo>
                  <a:pt x="310695" y="2016138"/>
                </a:lnTo>
                <a:lnTo>
                  <a:pt x="282372" y="2051075"/>
                </a:lnTo>
                <a:lnTo>
                  <a:pt x="254332" y="2086248"/>
                </a:lnTo>
                <a:lnTo>
                  <a:pt x="226577" y="2121655"/>
                </a:lnTo>
                <a:lnTo>
                  <a:pt x="199109" y="2157294"/>
                </a:lnTo>
                <a:lnTo>
                  <a:pt x="171929" y="2193163"/>
                </a:lnTo>
                <a:lnTo>
                  <a:pt x="145039" y="2229262"/>
                </a:lnTo>
                <a:lnTo>
                  <a:pt x="118441" y="2265587"/>
                </a:lnTo>
                <a:lnTo>
                  <a:pt x="92136" y="2302137"/>
                </a:lnTo>
                <a:lnTo>
                  <a:pt x="66127" y="2338911"/>
                </a:lnTo>
                <a:lnTo>
                  <a:pt x="40415" y="2375907"/>
                </a:lnTo>
                <a:lnTo>
                  <a:pt x="15001" y="2413123"/>
                </a:lnTo>
                <a:lnTo>
                  <a:pt x="0" y="2435485"/>
                </a:lnTo>
              </a:path>
            </a:pathLst>
          </a:custGeom>
          <a:ln w="25146">
            <a:solidFill>
              <a:srgbClr val="00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276619" y="3699130"/>
            <a:ext cx="1122045" cy="3159125"/>
          </a:xfrm>
          <a:custGeom>
            <a:avLst/>
            <a:gdLst/>
            <a:ahLst/>
            <a:cxnLst/>
            <a:rect l="l" t="t" r="r" b="b"/>
            <a:pathLst>
              <a:path w="1122045" h="3159125">
                <a:moveTo>
                  <a:pt x="1121642" y="0"/>
                </a:moveTo>
                <a:lnTo>
                  <a:pt x="0" y="3158870"/>
                </a:lnTo>
              </a:path>
            </a:pathLst>
          </a:custGeom>
          <a:ln w="25146">
            <a:solidFill>
              <a:srgbClr val="6D6D6D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915816" y="3478910"/>
            <a:ext cx="590550" cy="3379470"/>
          </a:xfrm>
          <a:custGeom>
            <a:avLst/>
            <a:gdLst/>
            <a:ahLst/>
            <a:cxnLst/>
            <a:rect l="l" t="t" r="r" b="b"/>
            <a:pathLst>
              <a:path w="590550" h="3379470">
                <a:moveTo>
                  <a:pt x="590268" y="0"/>
                </a:moveTo>
                <a:lnTo>
                  <a:pt x="0" y="3379089"/>
                </a:lnTo>
              </a:path>
            </a:pathLst>
          </a:custGeom>
          <a:ln w="25146">
            <a:solidFill>
              <a:srgbClr val="6D6D6D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843788" y="4083177"/>
            <a:ext cx="1772285" cy="2774950"/>
          </a:xfrm>
          <a:custGeom>
            <a:avLst/>
            <a:gdLst/>
            <a:ahLst/>
            <a:cxnLst/>
            <a:rect l="l" t="t" r="r" b="b"/>
            <a:pathLst>
              <a:path w="1772284" h="2774950">
                <a:moveTo>
                  <a:pt x="1772086" y="0"/>
                </a:moveTo>
                <a:lnTo>
                  <a:pt x="0" y="2774823"/>
                </a:lnTo>
              </a:path>
            </a:pathLst>
          </a:custGeom>
          <a:ln w="25146">
            <a:solidFill>
              <a:srgbClr val="6D6D6D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167941" y="4097656"/>
            <a:ext cx="2210435" cy="2760345"/>
          </a:xfrm>
          <a:custGeom>
            <a:avLst/>
            <a:gdLst/>
            <a:ahLst/>
            <a:cxnLst/>
            <a:rect l="l" t="t" r="r" b="b"/>
            <a:pathLst>
              <a:path w="2210434" h="2760345">
                <a:moveTo>
                  <a:pt x="0" y="2760345"/>
                </a:moveTo>
                <a:lnTo>
                  <a:pt x="2209932" y="0"/>
                </a:lnTo>
              </a:path>
            </a:pathLst>
          </a:custGeom>
          <a:ln w="25146">
            <a:solidFill>
              <a:srgbClr val="6D6D6D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7040626" y="3206496"/>
            <a:ext cx="188722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08585">
              <a:spcBef>
                <a:spcPts val="100"/>
              </a:spcBef>
            </a:pPr>
            <a:r>
              <a:rPr sz="1500" b="1" spc="-5" dirty="0">
                <a:latin typeface="Verdana"/>
                <a:cs typeface="Verdana"/>
              </a:rPr>
              <a:t>Grid distance &gt;  ellipsoid</a:t>
            </a:r>
            <a:r>
              <a:rPr sz="1500" b="1" spc="-40" dirty="0">
                <a:latin typeface="Verdana"/>
                <a:cs typeface="Verdana"/>
              </a:rPr>
              <a:t> </a:t>
            </a:r>
            <a:r>
              <a:rPr sz="1500" b="1" spc="-5" dirty="0">
                <a:latin typeface="Verdana"/>
                <a:cs typeface="Verdana"/>
              </a:rPr>
              <a:t>distance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003486" y="1706308"/>
            <a:ext cx="112458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5440" marR="5080" indent="-333375">
              <a:spcBef>
                <a:spcPts val="100"/>
              </a:spcBef>
            </a:pPr>
            <a:r>
              <a:rPr sz="1500" b="1" spc="-5" dirty="0">
                <a:latin typeface="Verdana"/>
                <a:cs typeface="Verdana"/>
              </a:rPr>
              <a:t>P</a:t>
            </a:r>
            <a:r>
              <a:rPr sz="1500" b="1" spc="-10" dirty="0">
                <a:latin typeface="Verdana"/>
                <a:cs typeface="Verdana"/>
              </a:rPr>
              <a:t>r</a:t>
            </a:r>
            <a:r>
              <a:rPr sz="1500" b="1" dirty="0">
                <a:latin typeface="Verdana"/>
                <a:cs typeface="Verdana"/>
              </a:rPr>
              <a:t>oj</a:t>
            </a:r>
            <a:r>
              <a:rPr sz="1500" b="1" spc="-5" dirty="0">
                <a:latin typeface="Verdana"/>
                <a:cs typeface="Verdana"/>
              </a:rPr>
              <a:t>ect</a:t>
            </a:r>
            <a:r>
              <a:rPr sz="1500" b="1" spc="-10" dirty="0">
                <a:latin typeface="Verdana"/>
                <a:cs typeface="Verdana"/>
              </a:rPr>
              <a:t>i</a:t>
            </a:r>
            <a:r>
              <a:rPr sz="1500" b="1" dirty="0">
                <a:latin typeface="Verdana"/>
                <a:cs typeface="Verdana"/>
              </a:rPr>
              <a:t>o</a:t>
            </a:r>
            <a:r>
              <a:rPr sz="1500" b="1" spc="-5" dirty="0">
                <a:latin typeface="Verdana"/>
                <a:cs typeface="Verdana"/>
              </a:rPr>
              <a:t>n  axis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390572" y="4097654"/>
            <a:ext cx="566420" cy="0"/>
          </a:xfrm>
          <a:custGeom>
            <a:avLst/>
            <a:gdLst/>
            <a:ahLst/>
            <a:cxnLst/>
            <a:rect l="l" t="t" r="r" b="b"/>
            <a:pathLst>
              <a:path w="566420">
                <a:moveTo>
                  <a:pt x="0" y="0"/>
                </a:moveTo>
                <a:lnTo>
                  <a:pt x="566356" y="0"/>
                </a:lnTo>
              </a:path>
            </a:pathLst>
          </a:custGeom>
          <a:ln w="63246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251702" y="4097654"/>
            <a:ext cx="1324610" cy="0"/>
          </a:xfrm>
          <a:custGeom>
            <a:avLst/>
            <a:gdLst/>
            <a:ahLst/>
            <a:cxnLst/>
            <a:rect l="l" t="t" r="r" b="b"/>
            <a:pathLst>
              <a:path w="1324609">
                <a:moveTo>
                  <a:pt x="0" y="0"/>
                </a:moveTo>
                <a:lnTo>
                  <a:pt x="1324482" y="0"/>
                </a:lnTo>
              </a:path>
            </a:pathLst>
          </a:custGeom>
          <a:ln w="63246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77927" y="4097654"/>
            <a:ext cx="5200650" cy="0"/>
          </a:xfrm>
          <a:custGeom>
            <a:avLst/>
            <a:gdLst/>
            <a:ahLst/>
            <a:cxnLst/>
            <a:rect l="l" t="t" r="r" b="b"/>
            <a:pathLst>
              <a:path w="5200650">
                <a:moveTo>
                  <a:pt x="0" y="0"/>
                </a:moveTo>
                <a:lnTo>
                  <a:pt x="5200650" y="0"/>
                </a:lnTo>
              </a:path>
            </a:pathLst>
          </a:custGeom>
          <a:ln w="63246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576186" y="4097654"/>
            <a:ext cx="814705" cy="0"/>
          </a:xfrm>
          <a:custGeom>
            <a:avLst/>
            <a:gdLst/>
            <a:ahLst/>
            <a:cxnLst/>
            <a:rect l="l" t="t" r="r" b="b"/>
            <a:pathLst>
              <a:path w="814704">
                <a:moveTo>
                  <a:pt x="0" y="0"/>
                </a:moveTo>
                <a:lnTo>
                  <a:pt x="814387" y="0"/>
                </a:lnTo>
              </a:path>
            </a:pathLst>
          </a:custGeom>
          <a:ln w="10134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378579" y="4097654"/>
            <a:ext cx="873125" cy="0"/>
          </a:xfrm>
          <a:custGeom>
            <a:avLst/>
            <a:gdLst/>
            <a:ahLst/>
            <a:cxnLst/>
            <a:rect l="l" t="t" r="r" b="b"/>
            <a:pathLst>
              <a:path w="873125">
                <a:moveTo>
                  <a:pt x="0" y="0"/>
                </a:moveTo>
                <a:lnTo>
                  <a:pt x="873125" y="0"/>
                </a:lnTo>
              </a:path>
            </a:pathLst>
          </a:custGeom>
          <a:ln w="10134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504874" y="3479084"/>
            <a:ext cx="893444" cy="219710"/>
          </a:xfrm>
          <a:custGeom>
            <a:avLst/>
            <a:gdLst/>
            <a:ahLst/>
            <a:cxnLst/>
            <a:rect l="l" t="t" r="r" b="b"/>
            <a:pathLst>
              <a:path w="893445" h="219710">
                <a:moveTo>
                  <a:pt x="0" y="0"/>
                </a:moveTo>
                <a:lnTo>
                  <a:pt x="50501" y="8240"/>
                </a:lnTo>
                <a:lnTo>
                  <a:pt x="100914" y="16949"/>
                </a:lnTo>
                <a:lnTo>
                  <a:pt x="151237" y="26126"/>
                </a:lnTo>
                <a:lnTo>
                  <a:pt x="201465" y="35771"/>
                </a:lnTo>
                <a:lnTo>
                  <a:pt x="251596" y="45883"/>
                </a:lnTo>
                <a:lnTo>
                  <a:pt x="301626" y="56460"/>
                </a:lnTo>
                <a:lnTo>
                  <a:pt x="351552" y="67503"/>
                </a:lnTo>
                <a:lnTo>
                  <a:pt x="401371" y="79010"/>
                </a:lnTo>
                <a:lnTo>
                  <a:pt x="451080" y="90981"/>
                </a:lnTo>
                <a:lnTo>
                  <a:pt x="500675" y="103414"/>
                </a:lnTo>
                <a:lnTo>
                  <a:pt x="550152" y="116309"/>
                </a:lnTo>
                <a:lnTo>
                  <a:pt x="599510" y="129666"/>
                </a:lnTo>
                <a:lnTo>
                  <a:pt x="648744" y="143482"/>
                </a:lnTo>
                <a:lnTo>
                  <a:pt x="697852" y="157758"/>
                </a:lnTo>
                <a:lnTo>
                  <a:pt x="746829" y="172493"/>
                </a:lnTo>
                <a:lnTo>
                  <a:pt x="795673" y="187686"/>
                </a:lnTo>
                <a:lnTo>
                  <a:pt x="844381" y="203336"/>
                </a:lnTo>
                <a:lnTo>
                  <a:pt x="892949" y="219443"/>
                </a:lnTo>
              </a:path>
            </a:pathLst>
          </a:custGeom>
          <a:ln w="88900">
            <a:solidFill>
              <a:srgbClr val="FF66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522010" y="4250619"/>
            <a:ext cx="480059" cy="349885"/>
          </a:xfrm>
          <a:custGeom>
            <a:avLst/>
            <a:gdLst/>
            <a:ahLst/>
            <a:cxnLst/>
            <a:rect l="l" t="t" r="r" b="b"/>
            <a:pathLst>
              <a:path w="480059" h="349885">
                <a:moveTo>
                  <a:pt x="0" y="0"/>
                </a:moveTo>
                <a:lnTo>
                  <a:pt x="41379" y="27137"/>
                </a:lnTo>
                <a:lnTo>
                  <a:pt x="82507" y="54644"/>
                </a:lnTo>
                <a:lnTo>
                  <a:pt x="123382" y="82519"/>
                </a:lnTo>
                <a:lnTo>
                  <a:pt x="164002" y="110759"/>
                </a:lnTo>
                <a:lnTo>
                  <a:pt x="204364" y="139362"/>
                </a:lnTo>
                <a:lnTo>
                  <a:pt x="244465" y="168328"/>
                </a:lnTo>
                <a:lnTo>
                  <a:pt x="284303" y="197655"/>
                </a:lnTo>
                <a:lnTo>
                  <a:pt x="323876" y="227340"/>
                </a:lnTo>
                <a:lnTo>
                  <a:pt x="363181" y="257382"/>
                </a:lnTo>
                <a:lnTo>
                  <a:pt x="402215" y="287779"/>
                </a:lnTo>
                <a:lnTo>
                  <a:pt x="440976" y="318529"/>
                </a:lnTo>
                <a:lnTo>
                  <a:pt x="479463" y="349631"/>
                </a:lnTo>
              </a:path>
            </a:pathLst>
          </a:custGeom>
          <a:ln w="88900">
            <a:solidFill>
              <a:srgbClr val="FF66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933304" y="3778379"/>
            <a:ext cx="127000" cy="275081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 flipH="1">
            <a:off x="4521711" y="2228850"/>
            <a:ext cx="45719" cy="4629530"/>
          </a:xfrm>
          <a:custGeom>
            <a:avLst/>
            <a:gdLst/>
            <a:ahLst/>
            <a:cxnLst/>
            <a:rect l="l" t="t" r="r" b="b"/>
            <a:pathLst>
              <a:path h="2101850">
                <a:moveTo>
                  <a:pt x="0" y="0"/>
                </a:moveTo>
                <a:lnTo>
                  <a:pt x="0" y="2101596"/>
                </a:lnTo>
              </a:path>
            </a:pathLst>
          </a:custGeom>
          <a:ln w="32004">
            <a:solidFill>
              <a:srgbClr val="000000"/>
            </a:solidFill>
            <a:prstDash val="lgDash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1608996" y="183895"/>
            <a:ext cx="5926455" cy="330200"/>
          </a:xfrm>
          <a:prstGeom prst="rect">
            <a:avLst/>
          </a:prstGeom>
        </p:spPr>
        <p:txBody>
          <a:bodyPr vert="horz" wrap="square" lIns="0" tIns="1206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95"/>
              </a:spcBef>
            </a:pPr>
            <a:r>
              <a:rPr sz="2000" b="1" spc="-5" dirty="0">
                <a:solidFill>
                  <a:srgbClr val="FFFFFF"/>
                </a:solidFill>
                <a:latin typeface="Verdana"/>
                <a:cs typeface="Verdana"/>
              </a:rPr>
              <a:t>Linear distortion </a:t>
            </a:r>
            <a:r>
              <a:rPr sz="2000" b="1" i="1" spc="-5" dirty="0">
                <a:solidFill>
                  <a:srgbClr val="FFFFFF"/>
                </a:solidFill>
                <a:latin typeface="Verdana"/>
                <a:cs typeface="Verdana"/>
              </a:rPr>
              <a:t>with respect to</a:t>
            </a:r>
            <a:r>
              <a:rPr sz="2000" b="1" i="1" spc="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b="1" i="1" spc="-5" dirty="0">
                <a:solidFill>
                  <a:srgbClr val="FFFFFF"/>
                </a:solidFill>
                <a:latin typeface="Verdana"/>
                <a:cs typeface="Verdana"/>
              </a:rPr>
              <a:t>ellipsoid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030909" y="5989383"/>
            <a:ext cx="188722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08585">
              <a:spcBef>
                <a:spcPts val="100"/>
              </a:spcBef>
            </a:pPr>
            <a:r>
              <a:rPr sz="1500" b="1" spc="-5" dirty="0">
                <a:latin typeface="Verdana"/>
                <a:cs typeface="Verdana"/>
              </a:rPr>
              <a:t>Grid distance &lt;  ellipsoid</a:t>
            </a:r>
            <a:r>
              <a:rPr sz="1500" b="1" spc="-40" dirty="0">
                <a:latin typeface="Verdana"/>
                <a:cs typeface="Verdana"/>
              </a:rPr>
              <a:t> </a:t>
            </a:r>
            <a:r>
              <a:rPr sz="1500" b="1" spc="-5" dirty="0">
                <a:latin typeface="Verdana"/>
                <a:cs typeface="Verdana"/>
              </a:rPr>
              <a:t>distance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844679" y="4218611"/>
            <a:ext cx="1229360" cy="1882775"/>
          </a:xfrm>
          <a:custGeom>
            <a:avLst/>
            <a:gdLst/>
            <a:ahLst/>
            <a:cxnLst/>
            <a:rect l="l" t="t" r="r" b="b"/>
            <a:pathLst>
              <a:path w="1229359" h="1882775">
                <a:moveTo>
                  <a:pt x="1229347" y="1882343"/>
                </a:moveTo>
                <a:lnTo>
                  <a:pt x="0" y="0"/>
                </a:lnTo>
              </a:path>
            </a:pathLst>
          </a:custGeom>
          <a:ln w="2209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803007" y="4154801"/>
            <a:ext cx="122605" cy="141058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8088503" y="4405058"/>
            <a:ext cx="925194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z="1500" b="1" spc="-5" dirty="0">
                <a:latin typeface="Verdana"/>
                <a:cs typeface="Verdana"/>
              </a:rPr>
              <a:t>E</a:t>
            </a:r>
            <a:r>
              <a:rPr sz="1500" b="1" spc="-10" dirty="0">
                <a:latin typeface="Verdana"/>
                <a:cs typeface="Verdana"/>
              </a:rPr>
              <a:t>lli</a:t>
            </a:r>
            <a:r>
              <a:rPr sz="1500" b="1" spc="-5" dirty="0">
                <a:latin typeface="Verdana"/>
                <a:cs typeface="Verdana"/>
              </a:rPr>
              <a:t>p</a:t>
            </a:r>
            <a:r>
              <a:rPr sz="1500" b="1" spc="-10" dirty="0">
                <a:latin typeface="Verdana"/>
                <a:cs typeface="Verdana"/>
              </a:rPr>
              <a:t>s</a:t>
            </a:r>
            <a:r>
              <a:rPr sz="1500" b="1" dirty="0">
                <a:latin typeface="Verdana"/>
                <a:cs typeface="Verdana"/>
              </a:rPr>
              <a:t>o</a:t>
            </a:r>
            <a:r>
              <a:rPr sz="1500" b="1" spc="-10" dirty="0">
                <a:latin typeface="Verdana"/>
                <a:cs typeface="Verdana"/>
              </a:rPr>
              <a:t>id  </a:t>
            </a:r>
            <a:r>
              <a:rPr sz="1500" b="1" spc="-5" dirty="0">
                <a:latin typeface="Verdana"/>
                <a:cs typeface="Verdana"/>
              </a:rPr>
              <a:t>di</a:t>
            </a:r>
            <a:r>
              <a:rPr sz="1500" b="1" spc="-10" dirty="0">
                <a:latin typeface="Verdana"/>
                <a:cs typeface="Verdana"/>
              </a:rPr>
              <a:t>s</a:t>
            </a:r>
            <a:r>
              <a:rPr sz="1500" b="1" spc="-5" dirty="0">
                <a:latin typeface="Verdana"/>
                <a:cs typeface="Verdana"/>
              </a:rPr>
              <a:t>tance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568378" y="3001645"/>
            <a:ext cx="925194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z="1500" b="1" spc="-5" dirty="0">
                <a:latin typeface="Verdana"/>
                <a:cs typeface="Verdana"/>
              </a:rPr>
              <a:t>E</a:t>
            </a:r>
            <a:r>
              <a:rPr sz="1500" b="1" spc="-10" dirty="0">
                <a:latin typeface="Verdana"/>
                <a:cs typeface="Verdana"/>
              </a:rPr>
              <a:t>lli</a:t>
            </a:r>
            <a:r>
              <a:rPr sz="1500" b="1" spc="-5" dirty="0">
                <a:latin typeface="Verdana"/>
                <a:cs typeface="Verdana"/>
              </a:rPr>
              <a:t>p</a:t>
            </a:r>
            <a:r>
              <a:rPr sz="1500" b="1" spc="-10" dirty="0">
                <a:latin typeface="Verdana"/>
                <a:cs typeface="Verdana"/>
              </a:rPr>
              <a:t>s</a:t>
            </a:r>
            <a:r>
              <a:rPr sz="1500" b="1" dirty="0">
                <a:latin typeface="Verdana"/>
                <a:cs typeface="Verdana"/>
              </a:rPr>
              <a:t>o</a:t>
            </a:r>
            <a:r>
              <a:rPr sz="1500" b="1" spc="-10" dirty="0">
                <a:latin typeface="Verdana"/>
                <a:cs typeface="Verdana"/>
              </a:rPr>
              <a:t>id  </a:t>
            </a:r>
            <a:r>
              <a:rPr sz="1500" b="1" spc="-5" dirty="0">
                <a:latin typeface="Verdana"/>
                <a:cs typeface="Verdana"/>
              </a:rPr>
              <a:t>di</a:t>
            </a:r>
            <a:r>
              <a:rPr sz="1500" b="1" spc="-10" dirty="0">
                <a:latin typeface="Verdana"/>
                <a:cs typeface="Verdana"/>
              </a:rPr>
              <a:t>s</a:t>
            </a:r>
            <a:r>
              <a:rPr sz="1500" b="1" spc="-5" dirty="0">
                <a:latin typeface="Verdana"/>
                <a:cs typeface="Verdana"/>
              </a:rPr>
              <a:t>tance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741558" y="3789809"/>
            <a:ext cx="126999" cy="274319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248858" y="3035046"/>
            <a:ext cx="112458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spcBef>
                <a:spcPts val="100"/>
              </a:spcBef>
            </a:pPr>
            <a:r>
              <a:rPr sz="1500" b="1" spc="-5" dirty="0">
                <a:latin typeface="Verdana"/>
                <a:cs typeface="Verdana"/>
              </a:rPr>
              <a:t>P</a:t>
            </a:r>
            <a:r>
              <a:rPr sz="1500" b="1" spc="-10" dirty="0">
                <a:latin typeface="Verdana"/>
                <a:cs typeface="Verdana"/>
              </a:rPr>
              <a:t>r</a:t>
            </a:r>
            <a:r>
              <a:rPr sz="1500" b="1" dirty="0">
                <a:latin typeface="Verdana"/>
                <a:cs typeface="Verdana"/>
              </a:rPr>
              <a:t>oj</a:t>
            </a:r>
            <a:r>
              <a:rPr sz="1500" b="1" spc="-5" dirty="0">
                <a:latin typeface="Verdana"/>
                <a:cs typeface="Verdana"/>
              </a:rPr>
              <a:t>ect</a:t>
            </a:r>
            <a:r>
              <a:rPr sz="1500" b="1" spc="-10" dirty="0">
                <a:latin typeface="Verdana"/>
                <a:cs typeface="Verdana"/>
              </a:rPr>
              <a:t>i</a:t>
            </a:r>
            <a:r>
              <a:rPr sz="1500" b="1" dirty="0">
                <a:latin typeface="Verdana"/>
                <a:cs typeface="Verdana"/>
              </a:rPr>
              <a:t>o</a:t>
            </a:r>
            <a:r>
              <a:rPr sz="1500" b="1" spc="-5" dirty="0">
                <a:latin typeface="Verdana"/>
                <a:cs typeface="Verdana"/>
              </a:rPr>
              <a:t>n  surface  (secant)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-44796" y="5570741"/>
            <a:ext cx="4104004" cy="1243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4800" marR="5080" indent="635" algn="ctr">
              <a:spcBef>
                <a:spcPts val="835"/>
              </a:spcBef>
            </a:pPr>
            <a:r>
              <a:rPr sz="2000" b="1" i="1" spc="-5" dirty="0">
                <a:latin typeface="Verdana"/>
                <a:cs typeface="Verdana"/>
              </a:rPr>
              <a:t>This design approach  used for SPCS 27 </a:t>
            </a:r>
            <a:r>
              <a:rPr sz="2000" b="1" i="1" spc="-10" dirty="0">
                <a:latin typeface="Verdana"/>
                <a:cs typeface="Verdana"/>
              </a:rPr>
              <a:t>and </a:t>
            </a:r>
            <a:r>
              <a:rPr sz="2000" b="1" i="1" spc="-5" dirty="0">
                <a:latin typeface="Verdana"/>
                <a:cs typeface="Verdana"/>
              </a:rPr>
              <a:t>83  (minimizes distortion with  respect to</a:t>
            </a:r>
            <a:r>
              <a:rPr sz="2000" b="1" i="1" dirty="0">
                <a:latin typeface="Verdana"/>
                <a:cs typeface="Verdana"/>
              </a:rPr>
              <a:t> </a:t>
            </a:r>
            <a:r>
              <a:rPr sz="2000" b="1" i="1" spc="-5" dirty="0">
                <a:latin typeface="Verdana"/>
                <a:cs typeface="Verdana"/>
              </a:rPr>
              <a:t>ellipsoid)</a:t>
            </a:r>
            <a:endParaRPr sz="2000" dirty="0">
              <a:latin typeface="Verdana"/>
              <a:cs typeface="Verdana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177812" y="4639132"/>
            <a:ext cx="94615" cy="251460"/>
          </a:xfrm>
          <a:custGeom>
            <a:avLst/>
            <a:gdLst/>
            <a:ahLst/>
            <a:cxnLst/>
            <a:rect l="l" t="t" r="r" b="b"/>
            <a:pathLst>
              <a:path w="94615" h="251460">
                <a:moveTo>
                  <a:pt x="94348" y="251002"/>
                </a:moveTo>
                <a:lnTo>
                  <a:pt x="0" y="0"/>
                </a:lnTo>
              </a:path>
            </a:pathLst>
          </a:custGeom>
          <a:ln w="2209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136241" y="4567816"/>
            <a:ext cx="118884" cy="141211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29"/>
          <p:cNvSpPr txBox="1"/>
          <p:nvPr/>
        </p:nvSpPr>
        <p:spPr>
          <a:xfrm>
            <a:off x="1207049" y="4902679"/>
            <a:ext cx="4104004" cy="567975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67310" marR="3183890" indent="-55244">
              <a:spcBef>
                <a:spcPts val="100"/>
              </a:spcBef>
            </a:pPr>
            <a:r>
              <a:rPr sz="1500" b="1" spc="-5" dirty="0">
                <a:latin typeface="Verdana"/>
                <a:cs typeface="Verdana"/>
              </a:rPr>
              <a:t>E</a:t>
            </a:r>
            <a:r>
              <a:rPr sz="1500" b="1" spc="-10" dirty="0">
                <a:latin typeface="Verdana"/>
                <a:cs typeface="Verdana"/>
              </a:rPr>
              <a:t>lli</a:t>
            </a:r>
            <a:r>
              <a:rPr sz="1500" b="1" spc="-5" dirty="0">
                <a:latin typeface="Verdana"/>
                <a:cs typeface="Verdana"/>
              </a:rPr>
              <a:t>p</a:t>
            </a:r>
            <a:r>
              <a:rPr sz="1500" b="1" spc="-10" dirty="0">
                <a:latin typeface="Verdana"/>
                <a:cs typeface="Verdana"/>
              </a:rPr>
              <a:t>s</a:t>
            </a:r>
            <a:r>
              <a:rPr sz="1500" b="1" dirty="0">
                <a:latin typeface="Verdana"/>
                <a:cs typeface="Verdana"/>
              </a:rPr>
              <a:t>o</a:t>
            </a:r>
            <a:r>
              <a:rPr sz="1500" b="1" spc="-10" dirty="0">
                <a:latin typeface="Verdana"/>
                <a:cs typeface="Verdana"/>
              </a:rPr>
              <a:t>id  </a:t>
            </a:r>
            <a:r>
              <a:rPr sz="1500" b="1" spc="-5" dirty="0">
                <a:latin typeface="Verdana"/>
                <a:cs typeface="Verdana"/>
              </a:rPr>
              <a:t>surface</a:t>
            </a:r>
          </a:p>
          <a:p>
            <a:pPr marL="304800" marR="5080" indent="635" algn="ctr">
              <a:spcBef>
                <a:spcPts val="835"/>
              </a:spcBef>
            </a:pPr>
            <a:endParaRPr sz="2000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66113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387855"/>
            <a:ext cx="9144000" cy="3470275"/>
          </a:xfrm>
          <a:custGeom>
            <a:avLst/>
            <a:gdLst/>
            <a:ahLst/>
            <a:cxnLst/>
            <a:rect l="l" t="t" r="r" b="b"/>
            <a:pathLst>
              <a:path w="9144000" h="3470275">
                <a:moveTo>
                  <a:pt x="4572000" y="0"/>
                </a:moveTo>
                <a:lnTo>
                  <a:pt x="4523440" y="209"/>
                </a:lnTo>
                <a:lnTo>
                  <a:pt x="4474980" y="837"/>
                </a:lnTo>
                <a:lnTo>
                  <a:pt x="4426623" y="1880"/>
                </a:lnTo>
                <a:lnTo>
                  <a:pt x="4378369" y="3338"/>
                </a:lnTo>
                <a:lnTo>
                  <a:pt x="4330220" y="5209"/>
                </a:lnTo>
                <a:lnTo>
                  <a:pt x="4282178" y="7491"/>
                </a:lnTo>
                <a:lnTo>
                  <a:pt x="4234245" y="10183"/>
                </a:lnTo>
                <a:lnTo>
                  <a:pt x="4186423" y="13282"/>
                </a:lnTo>
                <a:lnTo>
                  <a:pt x="4138713" y="16786"/>
                </a:lnTo>
                <a:lnTo>
                  <a:pt x="4091117" y="20695"/>
                </a:lnTo>
                <a:lnTo>
                  <a:pt x="4043636" y="25007"/>
                </a:lnTo>
                <a:lnTo>
                  <a:pt x="3996273" y="29719"/>
                </a:lnTo>
                <a:lnTo>
                  <a:pt x="3949029" y="34830"/>
                </a:lnTo>
                <a:lnTo>
                  <a:pt x="3901906" y="40339"/>
                </a:lnTo>
                <a:lnTo>
                  <a:pt x="3854905" y="46243"/>
                </a:lnTo>
                <a:lnTo>
                  <a:pt x="3808029" y="52541"/>
                </a:lnTo>
                <a:lnTo>
                  <a:pt x="3761278" y="59231"/>
                </a:lnTo>
                <a:lnTo>
                  <a:pt x="3714656" y="66311"/>
                </a:lnTo>
                <a:lnTo>
                  <a:pt x="3668163" y="73780"/>
                </a:lnTo>
                <a:lnTo>
                  <a:pt x="3621801" y="81636"/>
                </a:lnTo>
                <a:lnTo>
                  <a:pt x="3575572" y="89878"/>
                </a:lnTo>
                <a:lnTo>
                  <a:pt x="3529478" y="98503"/>
                </a:lnTo>
                <a:lnTo>
                  <a:pt x="3483520" y="107509"/>
                </a:lnTo>
                <a:lnTo>
                  <a:pt x="3437701" y="116896"/>
                </a:lnTo>
                <a:lnTo>
                  <a:pt x="3392021" y="126661"/>
                </a:lnTo>
                <a:lnTo>
                  <a:pt x="3346483" y="136803"/>
                </a:lnTo>
                <a:lnTo>
                  <a:pt x="3301088" y="147320"/>
                </a:lnTo>
                <a:lnTo>
                  <a:pt x="3255838" y="158210"/>
                </a:lnTo>
                <a:lnTo>
                  <a:pt x="3210735" y="169471"/>
                </a:lnTo>
                <a:lnTo>
                  <a:pt x="3165781" y="181102"/>
                </a:lnTo>
                <a:lnTo>
                  <a:pt x="3120976" y="193102"/>
                </a:lnTo>
                <a:lnTo>
                  <a:pt x="3076324" y="205467"/>
                </a:lnTo>
                <a:lnTo>
                  <a:pt x="3031825" y="218198"/>
                </a:lnTo>
                <a:lnTo>
                  <a:pt x="2987482" y="231291"/>
                </a:lnTo>
                <a:lnTo>
                  <a:pt x="2943296" y="244745"/>
                </a:lnTo>
                <a:lnTo>
                  <a:pt x="2899269" y="258559"/>
                </a:lnTo>
                <a:lnTo>
                  <a:pt x="2855402" y="272730"/>
                </a:lnTo>
                <a:lnTo>
                  <a:pt x="2811698" y="287258"/>
                </a:lnTo>
                <a:lnTo>
                  <a:pt x="2768158" y="302139"/>
                </a:lnTo>
                <a:lnTo>
                  <a:pt x="2724783" y="317374"/>
                </a:lnTo>
                <a:lnTo>
                  <a:pt x="2681576" y="332959"/>
                </a:lnTo>
                <a:lnTo>
                  <a:pt x="2638538" y="348893"/>
                </a:lnTo>
                <a:lnTo>
                  <a:pt x="2595672" y="365175"/>
                </a:lnTo>
                <a:lnTo>
                  <a:pt x="2552978" y="381802"/>
                </a:lnTo>
                <a:lnTo>
                  <a:pt x="2510458" y="398774"/>
                </a:lnTo>
                <a:lnTo>
                  <a:pt x="2468114" y="416088"/>
                </a:lnTo>
                <a:lnTo>
                  <a:pt x="2425949" y="433742"/>
                </a:lnTo>
                <a:lnTo>
                  <a:pt x="2383963" y="451735"/>
                </a:lnTo>
                <a:lnTo>
                  <a:pt x="2342158" y="470065"/>
                </a:lnTo>
                <a:lnTo>
                  <a:pt x="2300536" y="488730"/>
                </a:lnTo>
                <a:lnTo>
                  <a:pt x="2259099" y="507730"/>
                </a:lnTo>
                <a:lnTo>
                  <a:pt x="2217849" y="527061"/>
                </a:lnTo>
                <a:lnTo>
                  <a:pt x="2176787" y="546722"/>
                </a:lnTo>
                <a:lnTo>
                  <a:pt x="2135915" y="566712"/>
                </a:lnTo>
                <a:lnTo>
                  <a:pt x="2095234" y="587028"/>
                </a:lnTo>
                <a:lnTo>
                  <a:pt x="2054747" y="607670"/>
                </a:lnTo>
                <a:lnTo>
                  <a:pt x="2014455" y="628635"/>
                </a:lnTo>
                <a:lnTo>
                  <a:pt x="1974360" y="649921"/>
                </a:lnTo>
                <a:lnTo>
                  <a:pt x="1934464" y="671528"/>
                </a:lnTo>
                <a:lnTo>
                  <a:pt x="1894767" y="693452"/>
                </a:lnTo>
                <a:lnTo>
                  <a:pt x="1855273" y="715694"/>
                </a:lnTo>
                <a:lnTo>
                  <a:pt x="1815983" y="738249"/>
                </a:lnTo>
                <a:lnTo>
                  <a:pt x="1776898" y="761118"/>
                </a:lnTo>
                <a:lnTo>
                  <a:pt x="1738021" y="784298"/>
                </a:lnTo>
                <a:lnTo>
                  <a:pt x="1699352" y="807788"/>
                </a:lnTo>
                <a:lnTo>
                  <a:pt x="1660895" y="831586"/>
                </a:lnTo>
                <a:lnTo>
                  <a:pt x="1622649" y="855689"/>
                </a:lnTo>
                <a:lnTo>
                  <a:pt x="1584618" y="880097"/>
                </a:lnTo>
                <a:lnTo>
                  <a:pt x="1546803" y="904808"/>
                </a:lnTo>
                <a:lnTo>
                  <a:pt x="1509205" y="929820"/>
                </a:lnTo>
                <a:lnTo>
                  <a:pt x="1471826" y="955131"/>
                </a:lnTo>
                <a:lnTo>
                  <a:pt x="1434669" y="980739"/>
                </a:lnTo>
                <a:lnTo>
                  <a:pt x="1397735" y="1006644"/>
                </a:lnTo>
                <a:lnTo>
                  <a:pt x="1361025" y="1032842"/>
                </a:lnTo>
                <a:lnTo>
                  <a:pt x="1324541" y="1059333"/>
                </a:lnTo>
                <a:lnTo>
                  <a:pt x="1288285" y="1086115"/>
                </a:lnTo>
                <a:lnTo>
                  <a:pt x="1252259" y="1113185"/>
                </a:lnTo>
                <a:lnTo>
                  <a:pt x="1216464" y="1140543"/>
                </a:lnTo>
                <a:lnTo>
                  <a:pt x="1180903" y="1168186"/>
                </a:lnTo>
                <a:lnTo>
                  <a:pt x="1145576" y="1196113"/>
                </a:lnTo>
                <a:lnTo>
                  <a:pt x="1110486" y="1224322"/>
                </a:lnTo>
                <a:lnTo>
                  <a:pt x="1075634" y="1252811"/>
                </a:lnTo>
                <a:lnTo>
                  <a:pt x="1041023" y="1281579"/>
                </a:lnTo>
                <a:lnTo>
                  <a:pt x="1006653" y="1310624"/>
                </a:lnTo>
                <a:lnTo>
                  <a:pt x="972527" y="1339944"/>
                </a:lnTo>
                <a:lnTo>
                  <a:pt x="938646" y="1369537"/>
                </a:lnTo>
                <a:lnTo>
                  <a:pt x="905012" y="1399403"/>
                </a:lnTo>
                <a:lnTo>
                  <a:pt x="871627" y="1429538"/>
                </a:lnTo>
                <a:lnTo>
                  <a:pt x="838492" y="1459941"/>
                </a:lnTo>
                <a:lnTo>
                  <a:pt x="805609" y="1490611"/>
                </a:lnTo>
                <a:lnTo>
                  <a:pt x="772980" y="1521546"/>
                </a:lnTo>
                <a:lnTo>
                  <a:pt x="740607" y="1552744"/>
                </a:lnTo>
                <a:lnTo>
                  <a:pt x="708491" y="1584204"/>
                </a:lnTo>
                <a:lnTo>
                  <a:pt x="676635" y="1615923"/>
                </a:lnTo>
                <a:lnTo>
                  <a:pt x="645039" y="1647900"/>
                </a:lnTo>
                <a:lnTo>
                  <a:pt x="613705" y="1680134"/>
                </a:lnTo>
                <a:lnTo>
                  <a:pt x="582636" y="1712622"/>
                </a:lnTo>
                <a:lnTo>
                  <a:pt x="551833" y="1745363"/>
                </a:lnTo>
                <a:lnTo>
                  <a:pt x="521298" y="1778354"/>
                </a:lnTo>
                <a:lnTo>
                  <a:pt x="491032" y="1811596"/>
                </a:lnTo>
                <a:lnTo>
                  <a:pt x="461037" y="1845085"/>
                </a:lnTo>
                <a:lnTo>
                  <a:pt x="431315" y="1878819"/>
                </a:lnTo>
                <a:lnTo>
                  <a:pt x="401868" y="1912799"/>
                </a:lnTo>
                <a:lnTo>
                  <a:pt x="372697" y="1947020"/>
                </a:lnTo>
                <a:lnTo>
                  <a:pt x="343804" y="1981482"/>
                </a:lnTo>
                <a:lnTo>
                  <a:pt x="315191" y="2016184"/>
                </a:lnTo>
                <a:lnTo>
                  <a:pt x="286860" y="2051123"/>
                </a:lnTo>
                <a:lnTo>
                  <a:pt x="258812" y="2086297"/>
                </a:lnTo>
                <a:lnTo>
                  <a:pt x="231049" y="2121705"/>
                </a:lnTo>
                <a:lnTo>
                  <a:pt x="203572" y="2157346"/>
                </a:lnTo>
                <a:lnTo>
                  <a:pt x="176384" y="2193217"/>
                </a:lnTo>
                <a:lnTo>
                  <a:pt x="149487" y="2229316"/>
                </a:lnTo>
                <a:lnTo>
                  <a:pt x="122881" y="2265643"/>
                </a:lnTo>
                <a:lnTo>
                  <a:pt x="96569" y="2302195"/>
                </a:lnTo>
                <a:lnTo>
                  <a:pt x="70552" y="2338970"/>
                </a:lnTo>
                <a:lnTo>
                  <a:pt x="44832" y="2375968"/>
                </a:lnTo>
                <a:lnTo>
                  <a:pt x="19411" y="2413185"/>
                </a:lnTo>
                <a:lnTo>
                  <a:pt x="0" y="3470146"/>
                </a:lnTo>
                <a:lnTo>
                  <a:pt x="9144000" y="3470146"/>
                </a:lnTo>
                <a:lnTo>
                  <a:pt x="9144000" y="2442078"/>
                </a:lnTo>
                <a:lnTo>
                  <a:pt x="9124571" y="2413123"/>
                </a:lnTo>
                <a:lnTo>
                  <a:pt x="9099152" y="2375907"/>
                </a:lnTo>
                <a:lnTo>
                  <a:pt x="9073434" y="2338911"/>
                </a:lnTo>
                <a:lnTo>
                  <a:pt x="9047419" y="2302137"/>
                </a:lnTo>
                <a:lnTo>
                  <a:pt x="9021109" y="2265587"/>
                </a:lnTo>
                <a:lnTo>
                  <a:pt x="8994505" y="2229262"/>
                </a:lnTo>
                <a:lnTo>
                  <a:pt x="8967609" y="2193163"/>
                </a:lnTo>
                <a:lnTo>
                  <a:pt x="8940424" y="2157294"/>
                </a:lnTo>
                <a:lnTo>
                  <a:pt x="8912949" y="2121655"/>
                </a:lnTo>
                <a:lnTo>
                  <a:pt x="8885188" y="2086248"/>
                </a:lnTo>
                <a:lnTo>
                  <a:pt x="8857142" y="2051075"/>
                </a:lnTo>
                <a:lnTo>
                  <a:pt x="8828813" y="2016138"/>
                </a:lnTo>
                <a:lnTo>
                  <a:pt x="8800202" y="1981437"/>
                </a:lnTo>
                <a:lnTo>
                  <a:pt x="8771311" y="1946976"/>
                </a:lnTo>
                <a:lnTo>
                  <a:pt x="8742143" y="1912756"/>
                </a:lnTo>
                <a:lnTo>
                  <a:pt x="8712698" y="1878778"/>
                </a:lnTo>
                <a:lnTo>
                  <a:pt x="8682978" y="1845045"/>
                </a:lnTo>
                <a:lnTo>
                  <a:pt x="8652985" y="1811557"/>
                </a:lnTo>
                <a:lnTo>
                  <a:pt x="8622721" y="1778317"/>
                </a:lnTo>
                <a:lnTo>
                  <a:pt x="8592188" y="1745326"/>
                </a:lnTo>
                <a:lnTo>
                  <a:pt x="8561387" y="1712586"/>
                </a:lnTo>
                <a:lnTo>
                  <a:pt x="8530320" y="1680099"/>
                </a:lnTo>
                <a:lnTo>
                  <a:pt x="8498989" y="1647867"/>
                </a:lnTo>
                <a:lnTo>
                  <a:pt x="8467395" y="1615891"/>
                </a:lnTo>
                <a:lnTo>
                  <a:pt x="8435540" y="1584173"/>
                </a:lnTo>
                <a:lnTo>
                  <a:pt x="8403426" y="1552714"/>
                </a:lnTo>
                <a:lnTo>
                  <a:pt x="8371055" y="1521517"/>
                </a:lnTo>
                <a:lnTo>
                  <a:pt x="8338428" y="1490583"/>
                </a:lnTo>
                <a:lnTo>
                  <a:pt x="8305548" y="1459914"/>
                </a:lnTo>
                <a:lnTo>
                  <a:pt x="8272415" y="1429511"/>
                </a:lnTo>
                <a:lnTo>
                  <a:pt x="8239031" y="1399377"/>
                </a:lnTo>
                <a:lnTo>
                  <a:pt x="8205399" y="1369513"/>
                </a:lnTo>
                <a:lnTo>
                  <a:pt x="8171520" y="1339920"/>
                </a:lnTo>
                <a:lnTo>
                  <a:pt x="8137396" y="1310601"/>
                </a:lnTo>
                <a:lnTo>
                  <a:pt x="8103028" y="1281557"/>
                </a:lnTo>
                <a:lnTo>
                  <a:pt x="8068418" y="1252790"/>
                </a:lnTo>
                <a:lnTo>
                  <a:pt x="8033568" y="1224301"/>
                </a:lnTo>
                <a:lnTo>
                  <a:pt x="7998480" y="1196093"/>
                </a:lnTo>
                <a:lnTo>
                  <a:pt x="7963155" y="1168167"/>
                </a:lnTo>
                <a:lnTo>
                  <a:pt x="7927595" y="1140524"/>
                </a:lnTo>
                <a:lnTo>
                  <a:pt x="7891802" y="1113167"/>
                </a:lnTo>
                <a:lnTo>
                  <a:pt x="7855777" y="1086098"/>
                </a:lnTo>
                <a:lnTo>
                  <a:pt x="7819523" y="1059317"/>
                </a:lnTo>
                <a:lnTo>
                  <a:pt x="7783041" y="1032827"/>
                </a:lnTo>
                <a:lnTo>
                  <a:pt x="7746332" y="1006629"/>
                </a:lnTo>
                <a:lnTo>
                  <a:pt x="7709399" y="980725"/>
                </a:lnTo>
                <a:lnTo>
                  <a:pt x="7672243" y="955117"/>
                </a:lnTo>
                <a:lnTo>
                  <a:pt x="7634866" y="929807"/>
                </a:lnTo>
                <a:lnTo>
                  <a:pt x="7597270" y="904795"/>
                </a:lnTo>
                <a:lnTo>
                  <a:pt x="7559456" y="880085"/>
                </a:lnTo>
                <a:lnTo>
                  <a:pt x="7521426" y="855678"/>
                </a:lnTo>
                <a:lnTo>
                  <a:pt x="7483181" y="831574"/>
                </a:lnTo>
                <a:lnTo>
                  <a:pt x="7444725" y="807777"/>
                </a:lnTo>
                <a:lnTo>
                  <a:pt x="7406057" y="784288"/>
                </a:lnTo>
                <a:lnTo>
                  <a:pt x="7367181" y="761108"/>
                </a:lnTo>
                <a:lnTo>
                  <a:pt x="7328097" y="738240"/>
                </a:lnTo>
                <a:lnTo>
                  <a:pt x="7288807" y="715685"/>
                </a:lnTo>
                <a:lnTo>
                  <a:pt x="7249314" y="693444"/>
                </a:lnTo>
                <a:lnTo>
                  <a:pt x="7209619" y="671520"/>
                </a:lnTo>
                <a:lnTo>
                  <a:pt x="7169723" y="649914"/>
                </a:lnTo>
                <a:lnTo>
                  <a:pt x="7129629" y="628628"/>
                </a:lnTo>
                <a:lnTo>
                  <a:pt x="7089338" y="607663"/>
                </a:lnTo>
                <a:lnTo>
                  <a:pt x="7048851" y="587022"/>
                </a:lnTo>
                <a:lnTo>
                  <a:pt x="7008171" y="566706"/>
                </a:lnTo>
                <a:lnTo>
                  <a:pt x="6967299" y="546716"/>
                </a:lnTo>
                <a:lnTo>
                  <a:pt x="6926238" y="527055"/>
                </a:lnTo>
                <a:lnTo>
                  <a:pt x="6884987" y="507724"/>
                </a:lnTo>
                <a:lnTo>
                  <a:pt x="6843551" y="488726"/>
                </a:lnTo>
                <a:lnTo>
                  <a:pt x="6801929" y="470060"/>
                </a:lnTo>
                <a:lnTo>
                  <a:pt x="6760125" y="451731"/>
                </a:lnTo>
                <a:lnTo>
                  <a:pt x="6718139" y="433738"/>
                </a:lnTo>
                <a:lnTo>
                  <a:pt x="6675973" y="416084"/>
                </a:lnTo>
                <a:lnTo>
                  <a:pt x="6633629" y="398770"/>
                </a:lnTo>
                <a:lnTo>
                  <a:pt x="6591110" y="381799"/>
                </a:lnTo>
                <a:lnTo>
                  <a:pt x="6548415" y="365172"/>
                </a:lnTo>
                <a:lnTo>
                  <a:pt x="6505548" y="348890"/>
                </a:lnTo>
                <a:lnTo>
                  <a:pt x="6462510" y="332956"/>
                </a:lnTo>
                <a:lnTo>
                  <a:pt x="6419303" y="317371"/>
                </a:lnTo>
                <a:lnTo>
                  <a:pt x="6375928" y="302137"/>
                </a:lnTo>
                <a:lnTo>
                  <a:pt x="6332387" y="287255"/>
                </a:lnTo>
                <a:lnTo>
                  <a:pt x="6288682" y="272728"/>
                </a:lnTo>
                <a:lnTo>
                  <a:pt x="6244814" y="258557"/>
                </a:lnTo>
                <a:lnTo>
                  <a:pt x="6200786" y="244743"/>
                </a:lnTo>
                <a:lnTo>
                  <a:pt x="6156599" y="231289"/>
                </a:lnTo>
                <a:lnTo>
                  <a:pt x="6112255" y="218196"/>
                </a:lnTo>
                <a:lnTo>
                  <a:pt x="6067755" y="205466"/>
                </a:lnTo>
                <a:lnTo>
                  <a:pt x="6023102" y="193101"/>
                </a:lnTo>
                <a:lnTo>
                  <a:pt x="5978297" y="181101"/>
                </a:lnTo>
                <a:lnTo>
                  <a:pt x="5933341" y="169470"/>
                </a:lnTo>
                <a:lnTo>
                  <a:pt x="5888236" y="158209"/>
                </a:lnTo>
                <a:lnTo>
                  <a:pt x="5842985" y="147319"/>
                </a:lnTo>
                <a:lnTo>
                  <a:pt x="5797589" y="136802"/>
                </a:lnTo>
                <a:lnTo>
                  <a:pt x="5752049" y="126661"/>
                </a:lnTo>
                <a:lnTo>
                  <a:pt x="5706367" y="116896"/>
                </a:lnTo>
                <a:lnTo>
                  <a:pt x="5660546" y="107509"/>
                </a:lnTo>
                <a:lnTo>
                  <a:pt x="5614586" y="98502"/>
                </a:lnTo>
                <a:lnTo>
                  <a:pt x="5568490" y="89877"/>
                </a:lnTo>
                <a:lnTo>
                  <a:pt x="5522259" y="81636"/>
                </a:lnTo>
                <a:lnTo>
                  <a:pt x="5475895" y="73780"/>
                </a:lnTo>
                <a:lnTo>
                  <a:pt x="5429400" y="66311"/>
                </a:lnTo>
                <a:lnTo>
                  <a:pt x="5382775" y="59230"/>
                </a:lnTo>
                <a:lnTo>
                  <a:pt x="5336023" y="52540"/>
                </a:lnTo>
                <a:lnTo>
                  <a:pt x="5289144" y="46243"/>
                </a:lnTo>
                <a:lnTo>
                  <a:pt x="5242141" y="40339"/>
                </a:lnTo>
                <a:lnTo>
                  <a:pt x="5195015" y="34830"/>
                </a:lnTo>
                <a:lnTo>
                  <a:pt x="5147768" y="29719"/>
                </a:lnTo>
                <a:lnTo>
                  <a:pt x="5100402" y="25007"/>
                </a:lnTo>
                <a:lnTo>
                  <a:pt x="5052918" y="20695"/>
                </a:lnTo>
                <a:lnTo>
                  <a:pt x="5005319" y="16786"/>
                </a:lnTo>
                <a:lnTo>
                  <a:pt x="4957605" y="13282"/>
                </a:lnTo>
                <a:lnTo>
                  <a:pt x="4909780" y="10183"/>
                </a:lnTo>
                <a:lnTo>
                  <a:pt x="4861843" y="7491"/>
                </a:lnTo>
                <a:lnTo>
                  <a:pt x="4813798" y="5209"/>
                </a:lnTo>
                <a:lnTo>
                  <a:pt x="4765646" y="3338"/>
                </a:lnTo>
                <a:lnTo>
                  <a:pt x="4717388" y="1880"/>
                </a:lnTo>
                <a:lnTo>
                  <a:pt x="4669026" y="837"/>
                </a:lnTo>
                <a:lnTo>
                  <a:pt x="4620563" y="209"/>
                </a:lnTo>
                <a:lnTo>
                  <a:pt x="4572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391282"/>
            <a:ext cx="9144000" cy="3466719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3391280"/>
            <a:ext cx="9144000" cy="2446020"/>
          </a:xfrm>
          <a:custGeom>
            <a:avLst/>
            <a:gdLst/>
            <a:ahLst/>
            <a:cxnLst/>
            <a:rect l="l" t="t" r="r" b="b"/>
            <a:pathLst>
              <a:path w="9144000" h="2446020">
                <a:moveTo>
                  <a:pt x="9144000" y="2445675"/>
                </a:moveTo>
                <a:lnTo>
                  <a:pt x="9122205" y="2413185"/>
                </a:lnTo>
                <a:lnTo>
                  <a:pt x="9096793" y="2375968"/>
                </a:lnTo>
                <a:lnTo>
                  <a:pt x="9071082" y="2338970"/>
                </a:lnTo>
                <a:lnTo>
                  <a:pt x="9045074" y="2302195"/>
                </a:lnTo>
                <a:lnTo>
                  <a:pt x="9018771" y="2265643"/>
                </a:lnTo>
                <a:lnTo>
                  <a:pt x="8992174" y="2229316"/>
                </a:lnTo>
                <a:lnTo>
                  <a:pt x="8965286" y="2193217"/>
                </a:lnTo>
                <a:lnTo>
                  <a:pt x="8938107" y="2157346"/>
                </a:lnTo>
                <a:lnTo>
                  <a:pt x="8910640" y="2121705"/>
                </a:lnTo>
                <a:lnTo>
                  <a:pt x="8882886" y="2086297"/>
                </a:lnTo>
                <a:lnTo>
                  <a:pt x="8854848" y="2051123"/>
                </a:lnTo>
                <a:lnTo>
                  <a:pt x="8826526" y="2016184"/>
                </a:lnTo>
                <a:lnTo>
                  <a:pt x="8797922" y="1981482"/>
                </a:lnTo>
                <a:lnTo>
                  <a:pt x="8769039" y="1947020"/>
                </a:lnTo>
                <a:lnTo>
                  <a:pt x="8739878" y="1912799"/>
                </a:lnTo>
                <a:lnTo>
                  <a:pt x="8710441" y="1878819"/>
                </a:lnTo>
                <a:lnTo>
                  <a:pt x="8680729" y="1845085"/>
                </a:lnTo>
                <a:lnTo>
                  <a:pt x="8650744" y="1811596"/>
                </a:lnTo>
                <a:lnTo>
                  <a:pt x="8620488" y="1778354"/>
                </a:lnTo>
                <a:lnTo>
                  <a:pt x="8589963" y="1745363"/>
                </a:lnTo>
                <a:lnTo>
                  <a:pt x="8559170" y="1712622"/>
                </a:lnTo>
                <a:lnTo>
                  <a:pt x="8528111" y="1680134"/>
                </a:lnTo>
                <a:lnTo>
                  <a:pt x="8496788" y="1647900"/>
                </a:lnTo>
                <a:lnTo>
                  <a:pt x="8465202" y="1615923"/>
                </a:lnTo>
                <a:lnTo>
                  <a:pt x="8433356" y="1584204"/>
                </a:lnTo>
                <a:lnTo>
                  <a:pt x="8401251" y="1552744"/>
                </a:lnTo>
                <a:lnTo>
                  <a:pt x="8368888" y="1521546"/>
                </a:lnTo>
                <a:lnTo>
                  <a:pt x="8336270" y="1490611"/>
                </a:lnTo>
                <a:lnTo>
                  <a:pt x="8303398" y="1459941"/>
                </a:lnTo>
                <a:lnTo>
                  <a:pt x="8270273" y="1429538"/>
                </a:lnTo>
                <a:lnTo>
                  <a:pt x="8236899" y="1399403"/>
                </a:lnTo>
                <a:lnTo>
                  <a:pt x="8203276" y="1369537"/>
                </a:lnTo>
                <a:lnTo>
                  <a:pt x="8169405" y="1339944"/>
                </a:lnTo>
                <a:lnTo>
                  <a:pt x="8135290" y="1310624"/>
                </a:lnTo>
                <a:lnTo>
                  <a:pt x="8100931" y="1281579"/>
                </a:lnTo>
                <a:lnTo>
                  <a:pt x="8066330" y="1252811"/>
                </a:lnTo>
                <a:lnTo>
                  <a:pt x="8031490" y="1224322"/>
                </a:lnTo>
                <a:lnTo>
                  <a:pt x="7996411" y="1196113"/>
                </a:lnTo>
                <a:lnTo>
                  <a:pt x="7961095" y="1168186"/>
                </a:lnTo>
                <a:lnTo>
                  <a:pt x="7925544" y="1140543"/>
                </a:lnTo>
                <a:lnTo>
                  <a:pt x="7889761" y="1113185"/>
                </a:lnTo>
                <a:lnTo>
                  <a:pt x="7853746" y="1086115"/>
                </a:lnTo>
                <a:lnTo>
                  <a:pt x="7817501" y="1059333"/>
                </a:lnTo>
                <a:lnTo>
                  <a:pt x="7781028" y="1032842"/>
                </a:lnTo>
                <a:lnTo>
                  <a:pt x="7744330" y="1006644"/>
                </a:lnTo>
                <a:lnTo>
                  <a:pt x="7707406" y="980739"/>
                </a:lnTo>
                <a:lnTo>
                  <a:pt x="7670260" y="955131"/>
                </a:lnTo>
                <a:lnTo>
                  <a:pt x="7632893" y="929820"/>
                </a:lnTo>
                <a:lnTo>
                  <a:pt x="7595306" y="904808"/>
                </a:lnTo>
                <a:lnTo>
                  <a:pt x="7557502" y="880097"/>
                </a:lnTo>
                <a:lnTo>
                  <a:pt x="7519482" y="855689"/>
                </a:lnTo>
                <a:lnTo>
                  <a:pt x="7481248" y="831586"/>
                </a:lnTo>
                <a:lnTo>
                  <a:pt x="7442802" y="807788"/>
                </a:lnTo>
                <a:lnTo>
                  <a:pt x="7404144" y="784298"/>
                </a:lnTo>
                <a:lnTo>
                  <a:pt x="7365278" y="761118"/>
                </a:lnTo>
                <a:lnTo>
                  <a:pt x="7326205" y="738249"/>
                </a:lnTo>
                <a:lnTo>
                  <a:pt x="7286926" y="715694"/>
                </a:lnTo>
                <a:lnTo>
                  <a:pt x="7247443" y="693452"/>
                </a:lnTo>
                <a:lnTo>
                  <a:pt x="7207758" y="671528"/>
                </a:lnTo>
                <a:lnTo>
                  <a:pt x="7167873" y="649921"/>
                </a:lnTo>
                <a:lnTo>
                  <a:pt x="7127790" y="628635"/>
                </a:lnTo>
                <a:lnTo>
                  <a:pt x="7087509" y="607670"/>
                </a:lnTo>
                <a:lnTo>
                  <a:pt x="7047033" y="587028"/>
                </a:lnTo>
                <a:lnTo>
                  <a:pt x="7006364" y="566712"/>
                </a:lnTo>
                <a:lnTo>
                  <a:pt x="6965504" y="546722"/>
                </a:lnTo>
                <a:lnTo>
                  <a:pt x="6924453" y="527061"/>
                </a:lnTo>
                <a:lnTo>
                  <a:pt x="6883214" y="507730"/>
                </a:lnTo>
                <a:lnTo>
                  <a:pt x="6841788" y="488730"/>
                </a:lnTo>
                <a:lnTo>
                  <a:pt x="6800178" y="470065"/>
                </a:lnTo>
                <a:lnTo>
                  <a:pt x="6758384" y="451735"/>
                </a:lnTo>
                <a:lnTo>
                  <a:pt x="6716410" y="433742"/>
                </a:lnTo>
                <a:lnTo>
                  <a:pt x="6674255" y="416088"/>
                </a:lnTo>
                <a:lnTo>
                  <a:pt x="6631923" y="398774"/>
                </a:lnTo>
                <a:lnTo>
                  <a:pt x="6589415" y="381802"/>
                </a:lnTo>
                <a:lnTo>
                  <a:pt x="6546732" y="365175"/>
                </a:lnTo>
                <a:lnTo>
                  <a:pt x="6503876" y="348893"/>
                </a:lnTo>
                <a:lnTo>
                  <a:pt x="6460850" y="332959"/>
                </a:lnTo>
                <a:lnTo>
                  <a:pt x="6417654" y="317374"/>
                </a:lnTo>
                <a:lnTo>
                  <a:pt x="6374291" y="302139"/>
                </a:lnTo>
                <a:lnTo>
                  <a:pt x="6330761" y="287258"/>
                </a:lnTo>
                <a:lnTo>
                  <a:pt x="6287068" y="272730"/>
                </a:lnTo>
                <a:lnTo>
                  <a:pt x="6243213" y="258559"/>
                </a:lnTo>
                <a:lnTo>
                  <a:pt x="6199197" y="244745"/>
                </a:lnTo>
                <a:lnTo>
                  <a:pt x="6155022" y="231291"/>
                </a:lnTo>
                <a:lnTo>
                  <a:pt x="6110689" y="218198"/>
                </a:lnTo>
                <a:lnTo>
                  <a:pt x="6066202" y="205467"/>
                </a:lnTo>
                <a:lnTo>
                  <a:pt x="6021560" y="193102"/>
                </a:lnTo>
                <a:lnTo>
                  <a:pt x="5976767" y="181102"/>
                </a:lnTo>
                <a:lnTo>
                  <a:pt x="5931823" y="169471"/>
                </a:lnTo>
                <a:lnTo>
                  <a:pt x="5886731" y="158210"/>
                </a:lnTo>
                <a:lnTo>
                  <a:pt x="5841492" y="147320"/>
                </a:lnTo>
                <a:lnTo>
                  <a:pt x="5796108" y="136803"/>
                </a:lnTo>
                <a:lnTo>
                  <a:pt x="5750581" y="126661"/>
                </a:lnTo>
                <a:lnTo>
                  <a:pt x="5704912" y="116896"/>
                </a:lnTo>
                <a:lnTo>
                  <a:pt x="5659103" y="107509"/>
                </a:lnTo>
                <a:lnTo>
                  <a:pt x="5613156" y="98503"/>
                </a:lnTo>
                <a:lnTo>
                  <a:pt x="5567072" y="89878"/>
                </a:lnTo>
                <a:lnTo>
                  <a:pt x="5520854" y="81636"/>
                </a:lnTo>
                <a:lnTo>
                  <a:pt x="5474503" y="73780"/>
                </a:lnTo>
                <a:lnTo>
                  <a:pt x="5428020" y="66311"/>
                </a:lnTo>
                <a:lnTo>
                  <a:pt x="5381408" y="59231"/>
                </a:lnTo>
                <a:lnTo>
                  <a:pt x="5334668" y="52541"/>
                </a:lnTo>
                <a:lnTo>
                  <a:pt x="5287802" y="46243"/>
                </a:lnTo>
                <a:lnTo>
                  <a:pt x="5240812" y="40339"/>
                </a:lnTo>
                <a:lnTo>
                  <a:pt x="5193699" y="34830"/>
                </a:lnTo>
                <a:lnTo>
                  <a:pt x="5146465" y="29719"/>
                </a:lnTo>
                <a:lnTo>
                  <a:pt x="5099112" y="25007"/>
                </a:lnTo>
                <a:lnTo>
                  <a:pt x="5051641" y="20695"/>
                </a:lnTo>
                <a:lnTo>
                  <a:pt x="5004055" y="16786"/>
                </a:lnTo>
                <a:lnTo>
                  <a:pt x="4956355" y="13282"/>
                </a:lnTo>
                <a:lnTo>
                  <a:pt x="4908542" y="10183"/>
                </a:lnTo>
                <a:lnTo>
                  <a:pt x="4860619" y="7491"/>
                </a:lnTo>
                <a:lnTo>
                  <a:pt x="4812587" y="5209"/>
                </a:lnTo>
                <a:lnTo>
                  <a:pt x="4764448" y="3338"/>
                </a:lnTo>
                <a:lnTo>
                  <a:pt x="4716204" y="1880"/>
                </a:lnTo>
                <a:lnTo>
                  <a:pt x="4667856" y="837"/>
                </a:lnTo>
                <a:lnTo>
                  <a:pt x="4619406" y="209"/>
                </a:lnTo>
                <a:lnTo>
                  <a:pt x="4570855" y="0"/>
                </a:lnTo>
                <a:lnTo>
                  <a:pt x="4522309" y="209"/>
                </a:lnTo>
                <a:lnTo>
                  <a:pt x="4473863" y="837"/>
                </a:lnTo>
                <a:lnTo>
                  <a:pt x="4425519" y="1880"/>
                </a:lnTo>
                <a:lnTo>
                  <a:pt x="4377278" y="3338"/>
                </a:lnTo>
                <a:lnTo>
                  <a:pt x="4329143" y="5209"/>
                </a:lnTo>
                <a:lnTo>
                  <a:pt x="4281115" y="7491"/>
                </a:lnTo>
                <a:lnTo>
                  <a:pt x="4233195" y="10183"/>
                </a:lnTo>
                <a:lnTo>
                  <a:pt x="4185386" y="13282"/>
                </a:lnTo>
                <a:lnTo>
                  <a:pt x="4137689" y="16786"/>
                </a:lnTo>
                <a:lnTo>
                  <a:pt x="4090106" y="20695"/>
                </a:lnTo>
                <a:lnTo>
                  <a:pt x="4042639" y="25007"/>
                </a:lnTo>
                <a:lnTo>
                  <a:pt x="3995289" y="29719"/>
                </a:lnTo>
                <a:lnTo>
                  <a:pt x="3948058" y="34830"/>
                </a:lnTo>
                <a:lnTo>
                  <a:pt x="3900948" y="40339"/>
                </a:lnTo>
                <a:lnTo>
                  <a:pt x="3853960" y="46243"/>
                </a:lnTo>
                <a:lnTo>
                  <a:pt x="3807097" y="52540"/>
                </a:lnTo>
                <a:lnTo>
                  <a:pt x="3760360" y="59230"/>
                </a:lnTo>
                <a:lnTo>
                  <a:pt x="3713751" y="66311"/>
                </a:lnTo>
                <a:lnTo>
                  <a:pt x="3667271" y="73780"/>
                </a:lnTo>
                <a:lnTo>
                  <a:pt x="3620922" y="81636"/>
                </a:lnTo>
                <a:lnTo>
                  <a:pt x="3574706" y="89877"/>
                </a:lnTo>
                <a:lnTo>
                  <a:pt x="3528625" y="98502"/>
                </a:lnTo>
                <a:lnTo>
                  <a:pt x="3482680" y="107509"/>
                </a:lnTo>
                <a:lnTo>
                  <a:pt x="3436873" y="116896"/>
                </a:lnTo>
                <a:lnTo>
                  <a:pt x="3391206" y="126661"/>
                </a:lnTo>
                <a:lnTo>
                  <a:pt x="3345681" y="136802"/>
                </a:lnTo>
                <a:lnTo>
                  <a:pt x="3300299" y="147319"/>
                </a:lnTo>
                <a:lnTo>
                  <a:pt x="3255062" y="158209"/>
                </a:lnTo>
                <a:lnTo>
                  <a:pt x="3209972" y="169470"/>
                </a:lnTo>
                <a:lnTo>
                  <a:pt x="3165030" y="181101"/>
                </a:lnTo>
                <a:lnTo>
                  <a:pt x="3120238" y="193101"/>
                </a:lnTo>
                <a:lnTo>
                  <a:pt x="3075599" y="205466"/>
                </a:lnTo>
                <a:lnTo>
                  <a:pt x="3031113" y="218196"/>
                </a:lnTo>
                <a:lnTo>
                  <a:pt x="2986782" y="231289"/>
                </a:lnTo>
                <a:lnTo>
                  <a:pt x="2942608" y="244743"/>
                </a:lnTo>
                <a:lnTo>
                  <a:pt x="2898594" y="258557"/>
                </a:lnTo>
                <a:lnTo>
                  <a:pt x="2854740" y="272728"/>
                </a:lnTo>
                <a:lnTo>
                  <a:pt x="2811048" y="287255"/>
                </a:lnTo>
                <a:lnTo>
                  <a:pt x="2767520" y="302137"/>
                </a:lnTo>
                <a:lnTo>
                  <a:pt x="2724158" y="317371"/>
                </a:lnTo>
                <a:lnTo>
                  <a:pt x="2680963" y="332956"/>
                </a:lnTo>
                <a:lnTo>
                  <a:pt x="2637938" y="348890"/>
                </a:lnTo>
                <a:lnTo>
                  <a:pt x="2595083" y="365172"/>
                </a:lnTo>
                <a:lnTo>
                  <a:pt x="2552401" y="381799"/>
                </a:lnTo>
                <a:lnTo>
                  <a:pt x="2509894" y="398770"/>
                </a:lnTo>
                <a:lnTo>
                  <a:pt x="2467562" y="416084"/>
                </a:lnTo>
                <a:lnTo>
                  <a:pt x="2425409" y="433738"/>
                </a:lnTo>
                <a:lnTo>
                  <a:pt x="2383435" y="451731"/>
                </a:lnTo>
                <a:lnTo>
                  <a:pt x="2341642" y="470060"/>
                </a:lnTo>
                <a:lnTo>
                  <a:pt x="2300032" y="488726"/>
                </a:lnTo>
                <a:lnTo>
                  <a:pt x="2258607" y="507724"/>
                </a:lnTo>
                <a:lnTo>
                  <a:pt x="2217369" y="527055"/>
                </a:lnTo>
                <a:lnTo>
                  <a:pt x="2176318" y="546716"/>
                </a:lnTo>
                <a:lnTo>
                  <a:pt x="2135458" y="566706"/>
                </a:lnTo>
                <a:lnTo>
                  <a:pt x="2094789" y="587022"/>
                </a:lnTo>
                <a:lnTo>
                  <a:pt x="2054314" y="607663"/>
                </a:lnTo>
                <a:lnTo>
                  <a:pt x="2014033" y="628628"/>
                </a:lnTo>
                <a:lnTo>
                  <a:pt x="1973950" y="649914"/>
                </a:lnTo>
                <a:lnTo>
                  <a:pt x="1934065" y="671520"/>
                </a:lnTo>
                <a:lnTo>
                  <a:pt x="1894380" y="693444"/>
                </a:lnTo>
                <a:lnTo>
                  <a:pt x="1854898" y="715685"/>
                </a:lnTo>
                <a:lnTo>
                  <a:pt x="1815619" y="738240"/>
                </a:lnTo>
                <a:lnTo>
                  <a:pt x="1776546" y="761108"/>
                </a:lnTo>
                <a:lnTo>
                  <a:pt x="1737679" y="784288"/>
                </a:lnTo>
                <a:lnTo>
                  <a:pt x="1699022" y="807777"/>
                </a:lnTo>
                <a:lnTo>
                  <a:pt x="1660575" y="831574"/>
                </a:lnTo>
                <a:lnTo>
                  <a:pt x="1622341" y="855678"/>
                </a:lnTo>
                <a:lnTo>
                  <a:pt x="1584321" y="880085"/>
                </a:lnTo>
                <a:lnTo>
                  <a:pt x="1546516" y="904795"/>
                </a:lnTo>
                <a:lnTo>
                  <a:pt x="1508930" y="929807"/>
                </a:lnTo>
                <a:lnTo>
                  <a:pt x="1471562" y="955117"/>
                </a:lnTo>
                <a:lnTo>
                  <a:pt x="1434416" y="980725"/>
                </a:lnTo>
                <a:lnTo>
                  <a:pt x="1397492" y="1006629"/>
                </a:lnTo>
                <a:lnTo>
                  <a:pt x="1360793" y="1032827"/>
                </a:lnTo>
                <a:lnTo>
                  <a:pt x="1324319" y="1059317"/>
                </a:lnTo>
                <a:lnTo>
                  <a:pt x="1288074" y="1086098"/>
                </a:lnTo>
                <a:lnTo>
                  <a:pt x="1252059" y="1113167"/>
                </a:lnTo>
                <a:lnTo>
                  <a:pt x="1216274" y="1140524"/>
                </a:lnTo>
                <a:lnTo>
                  <a:pt x="1180723" y="1168167"/>
                </a:lnTo>
                <a:lnTo>
                  <a:pt x="1145407" y="1196093"/>
                </a:lnTo>
                <a:lnTo>
                  <a:pt x="1110327" y="1224301"/>
                </a:lnTo>
                <a:lnTo>
                  <a:pt x="1075486" y="1252790"/>
                </a:lnTo>
                <a:lnTo>
                  <a:pt x="1040885" y="1281557"/>
                </a:lnTo>
                <a:lnTo>
                  <a:pt x="1006525" y="1310601"/>
                </a:lnTo>
                <a:lnTo>
                  <a:pt x="972409" y="1339920"/>
                </a:lnTo>
                <a:lnTo>
                  <a:pt x="938538" y="1369513"/>
                </a:lnTo>
                <a:lnTo>
                  <a:pt x="904913" y="1399377"/>
                </a:lnTo>
                <a:lnTo>
                  <a:pt x="871538" y="1429511"/>
                </a:lnTo>
                <a:lnTo>
                  <a:pt x="838413" y="1459914"/>
                </a:lnTo>
                <a:lnTo>
                  <a:pt x="805540" y="1490583"/>
                </a:lnTo>
                <a:lnTo>
                  <a:pt x="772921" y="1521517"/>
                </a:lnTo>
                <a:lnTo>
                  <a:pt x="740557" y="1552714"/>
                </a:lnTo>
                <a:lnTo>
                  <a:pt x="708451" y="1584173"/>
                </a:lnTo>
                <a:lnTo>
                  <a:pt x="676603" y="1615891"/>
                </a:lnTo>
                <a:lnTo>
                  <a:pt x="645017" y="1647867"/>
                </a:lnTo>
                <a:lnTo>
                  <a:pt x="613693" y="1680099"/>
                </a:lnTo>
                <a:lnTo>
                  <a:pt x="582633" y="1712586"/>
                </a:lnTo>
                <a:lnTo>
                  <a:pt x="551839" y="1745326"/>
                </a:lnTo>
                <a:lnTo>
                  <a:pt x="521312" y="1778317"/>
                </a:lnTo>
                <a:lnTo>
                  <a:pt x="491055" y="1811557"/>
                </a:lnTo>
                <a:lnTo>
                  <a:pt x="461069" y="1845045"/>
                </a:lnTo>
                <a:lnTo>
                  <a:pt x="431356" y="1878778"/>
                </a:lnTo>
                <a:lnTo>
                  <a:pt x="401917" y="1912756"/>
                </a:lnTo>
                <a:lnTo>
                  <a:pt x="372755" y="1946976"/>
                </a:lnTo>
                <a:lnTo>
                  <a:pt x="343871" y="1981437"/>
                </a:lnTo>
                <a:lnTo>
                  <a:pt x="315266" y="2016138"/>
                </a:lnTo>
                <a:lnTo>
                  <a:pt x="286943" y="2051075"/>
                </a:lnTo>
                <a:lnTo>
                  <a:pt x="258903" y="2086248"/>
                </a:lnTo>
                <a:lnTo>
                  <a:pt x="231148" y="2121655"/>
                </a:lnTo>
                <a:lnTo>
                  <a:pt x="203680" y="2157294"/>
                </a:lnTo>
                <a:lnTo>
                  <a:pt x="176500" y="2193163"/>
                </a:lnTo>
                <a:lnTo>
                  <a:pt x="149610" y="2229262"/>
                </a:lnTo>
                <a:lnTo>
                  <a:pt x="123012" y="2265587"/>
                </a:lnTo>
                <a:lnTo>
                  <a:pt x="96707" y="2302137"/>
                </a:lnTo>
                <a:lnTo>
                  <a:pt x="70698" y="2338911"/>
                </a:lnTo>
                <a:lnTo>
                  <a:pt x="44986" y="2375907"/>
                </a:lnTo>
                <a:lnTo>
                  <a:pt x="19572" y="2413123"/>
                </a:lnTo>
                <a:lnTo>
                  <a:pt x="0" y="2442299"/>
                </a:lnTo>
              </a:path>
            </a:pathLst>
          </a:custGeom>
          <a:ln w="25146">
            <a:solidFill>
              <a:srgbClr val="00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824827" y="2154556"/>
            <a:ext cx="598805" cy="4703445"/>
          </a:xfrm>
          <a:custGeom>
            <a:avLst/>
            <a:gdLst/>
            <a:ahLst/>
            <a:cxnLst/>
            <a:rect l="l" t="t" r="r" b="b"/>
            <a:pathLst>
              <a:path w="598804" h="4703445">
                <a:moveTo>
                  <a:pt x="598518" y="0"/>
                </a:moveTo>
                <a:lnTo>
                  <a:pt x="0" y="4703445"/>
                </a:lnTo>
              </a:path>
            </a:pathLst>
          </a:custGeom>
          <a:ln w="25146">
            <a:solidFill>
              <a:srgbClr val="808080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277238" y="3001136"/>
            <a:ext cx="1511935" cy="3856990"/>
          </a:xfrm>
          <a:custGeom>
            <a:avLst/>
            <a:gdLst/>
            <a:ahLst/>
            <a:cxnLst/>
            <a:rect l="l" t="t" r="r" b="b"/>
            <a:pathLst>
              <a:path w="1511935" h="3856990">
                <a:moveTo>
                  <a:pt x="0" y="0"/>
                </a:moveTo>
                <a:lnTo>
                  <a:pt x="1511572" y="3856863"/>
                </a:lnTo>
              </a:path>
            </a:pathLst>
          </a:custGeom>
          <a:ln w="25146">
            <a:solidFill>
              <a:srgbClr val="808080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168272" y="1563433"/>
            <a:ext cx="112458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5440" marR="5080" indent="-333375">
              <a:spcBef>
                <a:spcPts val="100"/>
              </a:spcBef>
            </a:pPr>
            <a:r>
              <a:rPr sz="1500" b="1" spc="-5" dirty="0">
                <a:latin typeface="Verdana"/>
                <a:cs typeface="Verdana"/>
              </a:rPr>
              <a:t>P</a:t>
            </a:r>
            <a:r>
              <a:rPr sz="1500" b="1" spc="-10" dirty="0">
                <a:latin typeface="Verdana"/>
                <a:cs typeface="Verdana"/>
              </a:rPr>
              <a:t>r</a:t>
            </a:r>
            <a:r>
              <a:rPr sz="1500" b="1" dirty="0">
                <a:latin typeface="Verdana"/>
                <a:cs typeface="Verdana"/>
              </a:rPr>
              <a:t>oj</a:t>
            </a:r>
            <a:r>
              <a:rPr sz="1500" b="1" spc="-5" dirty="0">
                <a:latin typeface="Verdana"/>
                <a:cs typeface="Verdana"/>
              </a:rPr>
              <a:t>ect</a:t>
            </a:r>
            <a:r>
              <a:rPr sz="1500" b="1" spc="-10" dirty="0">
                <a:latin typeface="Verdana"/>
                <a:cs typeface="Verdana"/>
              </a:rPr>
              <a:t>i</a:t>
            </a:r>
            <a:r>
              <a:rPr sz="1500" b="1" dirty="0">
                <a:latin typeface="Verdana"/>
                <a:cs typeface="Verdana"/>
              </a:rPr>
              <a:t>o</a:t>
            </a:r>
            <a:r>
              <a:rPr sz="1500" b="1" spc="-5" dirty="0">
                <a:latin typeface="Verdana"/>
                <a:cs typeface="Verdana"/>
              </a:rPr>
              <a:t>n  axis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645574" y="183895"/>
            <a:ext cx="7853045" cy="330200"/>
          </a:xfrm>
          <a:prstGeom prst="rect">
            <a:avLst/>
          </a:prstGeom>
        </p:spPr>
        <p:txBody>
          <a:bodyPr vert="horz" wrap="square" lIns="0" tIns="1206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95"/>
              </a:spcBef>
            </a:pPr>
            <a:r>
              <a:rPr sz="2000" b="1" spc="-5" dirty="0">
                <a:solidFill>
                  <a:srgbClr val="FFFFFF"/>
                </a:solidFill>
                <a:latin typeface="Verdana"/>
                <a:cs typeface="Verdana"/>
              </a:rPr>
              <a:t>Changing projection axis to reduce distortion</a:t>
            </a:r>
            <a:r>
              <a:rPr sz="2000" b="1" spc="11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Verdana"/>
                <a:cs typeface="Verdana"/>
              </a:rPr>
              <a:t>variation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79453" y="1629536"/>
            <a:ext cx="7196455" cy="1885950"/>
          </a:xfrm>
          <a:custGeom>
            <a:avLst/>
            <a:gdLst/>
            <a:ahLst/>
            <a:cxnLst/>
            <a:rect l="l" t="t" r="r" b="b"/>
            <a:pathLst>
              <a:path w="7196455" h="1885950">
                <a:moveTo>
                  <a:pt x="0" y="1885950"/>
                </a:moveTo>
                <a:lnTo>
                  <a:pt x="7196328" y="0"/>
                </a:lnTo>
              </a:path>
            </a:pathLst>
          </a:custGeom>
          <a:ln w="63246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33311" y="2792300"/>
            <a:ext cx="1828137" cy="592090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814641" y="4924170"/>
            <a:ext cx="925194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7310" marR="5080" indent="-55244">
              <a:spcBef>
                <a:spcPts val="100"/>
              </a:spcBef>
            </a:pPr>
            <a:r>
              <a:rPr sz="1500" b="1" spc="-5" dirty="0">
                <a:latin typeface="Verdana"/>
                <a:cs typeface="Verdana"/>
              </a:rPr>
              <a:t>E</a:t>
            </a:r>
            <a:r>
              <a:rPr sz="1500" b="1" spc="-10" dirty="0">
                <a:latin typeface="Verdana"/>
                <a:cs typeface="Verdana"/>
              </a:rPr>
              <a:t>lli</a:t>
            </a:r>
            <a:r>
              <a:rPr sz="1500" b="1" spc="-5" dirty="0">
                <a:latin typeface="Verdana"/>
                <a:cs typeface="Verdana"/>
              </a:rPr>
              <a:t>p</a:t>
            </a:r>
            <a:r>
              <a:rPr sz="1500" b="1" spc="-10" dirty="0">
                <a:latin typeface="Verdana"/>
                <a:cs typeface="Verdana"/>
              </a:rPr>
              <a:t>s</a:t>
            </a:r>
            <a:r>
              <a:rPr sz="1500" b="1" dirty="0">
                <a:latin typeface="Verdana"/>
                <a:cs typeface="Verdana"/>
              </a:rPr>
              <a:t>o</a:t>
            </a:r>
            <a:r>
              <a:rPr sz="1500" b="1" spc="-10" dirty="0">
                <a:latin typeface="Verdana"/>
                <a:cs typeface="Verdana"/>
              </a:rPr>
              <a:t>id  </a:t>
            </a:r>
            <a:r>
              <a:rPr sz="1500" b="1" spc="-5" dirty="0">
                <a:latin typeface="Verdana"/>
                <a:cs typeface="Verdana"/>
              </a:rPr>
              <a:t>surface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177812" y="4639132"/>
            <a:ext cx="94615" cy="251460"/>
          </a:xfrm>
          <a:custGeom>
            <a:avLst/>
            <a:gdLst/>
            <a:ahLst/>
            <a:cxnLst/>
            <a:rect l="l" t="t" r="r" b="b"/>
            <a:pathLst>
              <a:path w="94615" h="251460">
                <a:moveTo>
                  <a:pt x="94348" y="251002"/>
                </a:moveTo>
                <a:lnTo>
                  <a:pt x="0" y="0"/>
                </a:lnTo>
              </a:path>
            </a:pathLst>
          </a:custGeom>
          <a:ln w="2209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36241" y="4567816"/>
            <a:ext cx="118884" cy="141211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180076" y="2105405"/>
            <a:ext cx="156210" cy="156972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785872" y="2076450"/>
            <a:ext cx="1256030" cy="4781550"/>
          </a:xfrm>
          <a:custGeom>
            <a:avLst/>
            <a:gdLst/>
            <a:ahLst/>
            <a:cxnLst/>
            <a:rect l="l" t="t" r="r" b="b"/>
            <a:pathLst>
              <a:path w="1256029" h="4781550">
                <a:moveTo>
                  <a:pt x="0" y="0"/>
                </a:moveTo>
                <a:lnTo>
                  <a:pt x="1255793" y="4781549"/>
                </a:lnTo>
              </a:path>
            </a:pathLst>
          </a:custGeom>
          <a:ln w="32004">
            <a:solidFill>
              <a:srgbClr val="000000"/>
            </a:solidFill>
            <a:prstDash val="lgDash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574285" y="2269235"/>
            <a:ext cx="155448" cy="155448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180332" y="2366010"/>
            <a:ext cx="156972" cy="156972"/>
          </a:xfrm>
          <a:prstGeom prst="rect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653028" y="2503932"/>
            <a:ext cx="155448" cy="155448"/>
          </a:xfrm>
          <a:prstGeom prst="rect">
            <a:avLst/>
          </a:prstGeo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065526" y="2663953"/>
            <a:ext cx="156210" cy="156209"/>
          </a:xfrm>
          <a:prstGeom prst="rect">
            <a:avLst/>
          </a:prstGeom>
          <a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318004" y="2854453"/>
            <a:ext cx="155448" cy="156209"/>
          </a:xfrm>
          <a:prstGeom prst="rect">
            <a:avLst/>
          </a:prstGeom>
          <a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5645532" y="2602104"/>
            <a:ext cx="34226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800" b="1" i="1" dirty="0">
                <a:latin typeface="Times New Roman"/>
                <a:cs typeface="Times New Roman"/>
              </a:rPr>
              <a:t>h</a:t>
            </a:r>
            <a:r>
              <a:rPr sz="2775" b="1" i="1" baseline="-21021" dirty="0">
                <a:latin typeface="Times New Roman"/>
                <a:cs typeface="Times New Roman"/>
              </a:rPr>
              <a:t>2</a:t>
            </a:r>
            <a:endParaRPr sz="2775" baseline="-21021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322079" y="2154190"/>
            <a:ext cx="264160" cy="1295400"/>
          </a:xfrm>
          <a:custGeom>
            <a:avLst/>
            <a:gdLst/>
            <a:ahLst/>
            <a:cxnLst/>
            <a:rect l="l" t="t" r="r" b="b"/>
            <a:pathLst>
              <a:path w="264160" h="1295400">
                <a:moveTo>
                  <a:pt x="161798" y="0"/>
                </a:moveTo>
                <a:lnTo>
                  <a:pt x="197210" y="5653"/>
                </a:lnTo>
                <a:lnTo>
                  <a:pt x="225844" y="12553"/>
                </a:lnTo>
                <a:lnTo>
                  <a:pt x="244819" y="19845"/>
                </a:lnTo>
                <a:lnTo>
                  <a:pt x="251256" y="26670"/>
                </a:lnTo>
                <a:lnTo>
                  <a:pt x="174167" y="642048"/>
                </a:lnTo>
                <a:lnTo>
                  <a:pt x="180603" y="648873"/>
                </a:lnTo>
                <a:lnTo>
                  <a:pt x="199574" y="656164"/>
                </a:lnTo>
                <a:lnTo>
                  <a:pt x="228203" y="663065"/>
                </a:lnTo>
                <a:lnTo>
                  <a:pt x="263613" y="668718"/>
                </a:lnTo>
                <a:lnTo>
                  <a:pt x="227902" y="665457"/>
                </a:lnTo>
                <a:lnTo>
                  <a:pt x="198453" y="665081"/>
                </a:lnTo>
                <a:lnTo>
                  <a:pt x="178267" y="667470"/>
                </a:lnTo>
                <a:lnTo>
                  <a:pt x="170345" y="672503"/>
                </a:lnTo>
                <a:lnTo>
                  <a:pt x="93268" y="1287868"/>
                </a:lnTo>
                <a:lnTo>
                  <a:pt x="85346" y="1292896"/>
                </a:lnTo>
                <a:lnTo>
                  <a:pt x="65160" y="1295285"/>
                </a:lnTo>
                <a:lnTo>
                  <a:pt x="35711" y="1294912"/>
                </a:lnTo>
                <a:lnTo>
                  <a:pt x="0" y="1291653"/>
                </a:lnTo>
              </a:path>
            </a:pathLst>
          </a:custGeom>
          <a:ln w="19050">
            <a:solidFill>
              <a:srgbClr val="0E0E0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1845057" y="3297430"/>
            <a:ext cx="34226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800" b="1" i="1" dirty="0">
                <a:latin typeface="Times New Roman"/>
                <a:cs typeface="Times New Roman"/>
              </a:rPr>
              <a:t>h</a:t>
            </a:r>
            <a:r>
              <a:rPr sz="2775" b="1" i="1" baseline="-21021" dirty="0">
                <a:latin typeface="Times New Roman"/>
                <a:cs typeface="Times New Roman"/>
              </a:rPr>
              <a:t>1</a:t>
            </a:r>
            <a:endParaRPr sz="2775" baseline="-21021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2135954" y="3008719"/>
            <a:ext cx="386080" cy="804545"/>
          </a:xfrm>
          <a:custGeom>
            <a:avLst/>
            <a:gdLst/>
            <a:ahLst/>
            <a:cxnLst/>
            <a:rect l="l" t="t" r="r" b="b"/>
            <a:pathLst>
              <a:path w="386080" h="804545">
                <a:moveTo>
                  <a:pt x="385864" y="781888"/>
                </a:moveTo>
                <a:lnTo>
                  <a:pt x="352345" y="793736"/>
                </a:lnTo>
                <a:lnTo>
                  <a:pt x="324140" y="801287"/>
                </a:lnTo>
                <a:lnTo>
                  <a:pt x="304162" y="803923"/>
                </a:lnTo>
                <a:lnTo>
                  <a:pt x="295325" y="801027"/>
                </a:lnTo>
                <a:lnTo>
                  <a:pt x="153212" y="438416"/>
                </a:lnTo>
                <a:lnTo>
                  <a:pt x="144375" y="435520"/>
                </a:lnTo>
                <a:lnTo>
                  <a:pt x="124398" y="438156"/>
                </a:lnTo>
                <a:lnTo>
                  <a:pt x="96193" y="445706"/>
                </a:lnTo>
                <a:lnTo>
                  <a:pt x="62674" y="457555"/>
                </a:lnTo>
                <a:lnTo>
                  <a:pt x="95319" y="443480"/>
                </a:lnTo>
                <a:lnTo>
                  <a:pt x="121143" y="429856"/>
                </a:lnTo>
                <a:lnTo>
                  <a:pt x="137592" y="418214"/>
                </a:lnTo>
                <a:lnTo>
                  <a:pt x="142113" y="410083"/>
                </a:lnTo>
                <a:lnTo>
                  <a:pt x="0" y="47472"/>
                </a:lnTo>
                <a:lnTo>
                  <a:pt x="4520" y="39342"/>
                </a:lnTo>
                <a:lnTo>
                  <a:pt x="20969" y="27703"/>
                </a:lnTo>
                <a:lnTo>
                  <a:pt x="46793" y="14080"/>
                </a:lnTo>
                <a:lnTo>
                  <a:pt x="79438" y="0"/>
                </a:lnTo>
              </a:path>
            </a:pathLst>
          </a:custGeom>
          <a:ln w="19049">
            <a:solidFill>
              <a:srgbClr val="0E0E0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877841" y="1741553"/>
            <a:ext cx="278765" cy="565785"/>
          </a:xfrm>
          <a:custGeom>
            <a:avLst/>
            <a:gdLst/>
            <a:ahLst/>
            <a:cxnLst/>
            <a:rect l="l" t="t" r="r" b="b"/>
            <a:pathLst>
              <a:path w="278764" h="565785">
                <a:moveTo>
                  <a:pt x="278739" y="0"/>
                </a:moveTo>
                <a:lnTo>
                  <a:pt x="0" y="565632"/>
                </a:lnTo>
              </a:path>
            </a:pathLst>
          </a:custGeom>
          <a:ln w="2209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843332" y="2233547"/>
            <a:ext cx="113918" cy="141986"/>
          </a:xfrm>
          <a:prstGeom prst="rect">
            <a:avLst/>
          </a:prstGeom>
          <a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3511391" y="1364996"/>
            <a:ext cx="1751964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0640" algn="just">
              <a:spcBef>
                <a:spcPts val="100"/>
              </a:spcBef>
            </a:pPr>
            <a:r>
              <a:rPr sz="1500" b="1" spc="-5" dirty="0">
                <a:latin typeface="Verdana"/>
                <a:cs typeface="Verdana"/>
              </a:rPr>
              <a:t>Grid distance =  ground</a:t>
            </a:r>
            <a:r>
              <a:rPr sz="1500" b="1" spc="-65" dirty="0">
                <a:latin typeface="Verdana"/>
                <a:cs typeface="Verdana"/>
              </a:rPr>
              <a:t> </a:t>
            </a:r>
            <a:r>
              <a:rPr sz="1500" b="1" spc="-5" dirty="0">
                <a:latin typeface="Verdana"/>
                <a:cs typeface="Verdana"/>
              </a:rPr>
              <a:t>distance  </a:t>
            </a:r>
            <a:r>
              <a:rPr sz="1500" b="1" i="1" dirty="0">
                <a:latin typeface="Verdana"/>
                <a:cs typeface="Verdana"/>
              </a:rPr>
              <a:t>at </a:t>
            </a:r>
            <a:r>
              <a:rPr sz="1500" b="1" i="1" spc="-5" dirty="0">
                <a:latin typeface="Verdana"/>
                <a:cs typeface="Verdana"/>
              </a:rPr>
              <a:t>many</a:t>
            </a:r>
            <a:r>
              <a:rPr sz="1500" b="1" i="1" spc="-50" dirty="0">
                <a:latin typeface="Verdana"/>
                <a:cs typeface="Verdana"/>
              </a:rPr>
              <a:t> </a:t>
            </a:r>
            <a:r>
              <a:rPr sz="1500" b="1" i="1" spc="-5" dirty="0">
                <a:latin typeface="Verdana"/>
                <a:cs typeface="Verdana"/>
              </a:rPr>
              <a:t>points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4791457" y="3696463"/>
            <a:ext cx="4283963" cy="182117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735070" y="3688843"/>
            <a:ext cx="4364735" cy="191414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4821556" y="3726560"/>
            <a:ext cx="4170679" cy="1708150"/>
          </a:xfrm>
          <a:prstGeom prst="rect">
            <a:avLst/>
          </a:prstGeom>
          <a:solidFill>
            <a:srgbClr val="FFFFFF"/>
          </a:solidFill>
          <a:ln w="9905">
            <a:solidFill>
              <a:srgbClr val="000000"/>
            </a:solidFill>
          </a:ln>
        </p:spPr>
        <p:txBody>
          <a:bodyPr vert="horz" wrap="square" lIns="0" tIns="43180" rIns="0" bIns="0" rtlCol="0">
            <a:spAutoFit/>
          </a:bodyPr>
          <a:lstStyle/>
          <a:p>
            <a:pPr marL="90805" marR="511809">
              <a:spcBef>
                <a:spcPts val="340"/>
              </a:spcBef>
            </a:pPr>
            <a:r>
              <a:rPr sz="1500" b="1" spc="-5" dirty="0">
                <a:solidFill>
                  <a:srgbClr val="C00000"/>
                </a:solidFill>
                <a:latin typeface="Verdana"/>
                <a:cs typeface="Verdana"/>
              </a:rPr>
              <a:t>Only way </a:t>
            </a:r>
            <a:r>
              <a:rPr sz="1500" b="1" dirty="0">
                <a:solidFill>
                  <a:srgbClr val="C00000"/>
                </a:solidFill>
                <a:latin typeface="Verdana"/>
                <a:cs typeface="Verdana"/>
              </a:rPr>
              <a:t>to </a:t>
            </a:r>
            <a:r>
              <a:rPr sz="1500" b="1" spc="-5" dirty="0">
                <a:solidFill>
                  <a:srgbClr val="C00000"/>
                </a:solidFill>
                <a:latin typeface="Verdana"/>
                <a:cs typeface="Verdana"/>
              </a:rPr>
              <a:t>reduce </a:t>
            </a:r>
            <a:r>
              <a:rPr sz="1500" b="1" i="1" spc="-5" dirty="0">
                <a:solidFill>
                  <a:srgbClr val="C00000"/>
                </a:solidFill>
                <a:latin typeface="Verdana"/>
                <a:cs typeface="Verdana"/>
              </a:rPr>
              <a:t>variation </a:t>
            </a:r>
            <a:r>
              <a:rPr sz="1500" b="1" spc="-10" dirty="0">
                <a:solidFill>
                  <a:srgbClr val="C00000"/>
                </a:solidFill>
                <a:latin typeface="Verdana"/>
                <a:cs typeface="Verdana"/>
              </a:rPr>
              <a:t>in  </a:t>
            </a:r>
            <a:r>
              <a:rPr sz="1500" b="1" spc="-5" dirty="0">
                <a:solidFill>
                  <a:srgbClr val="C00000"/>
                </a:solidFill>
                <a:latin typeface="Verdana"/>
                <a:cs typeface="Verdana"/>
              </a:rPr>
              <a:t>distortion is </a:t>
            </a:r>
            <a:r>
              <a:rPr sz="1500" b="1" dirty="0">
                <a:solidFill>
                  <a:srgbClr val="C00000"/>
                </a:solidFill>
                <a:latin typeface="Verdana"/>
                <a:cs typeface="Verdana"/>
              </a:rPr>
              <a:t>to </a:t>
            </a:r>
            <a:r>
              <a:rPr sz="1500" b="1" spc="-5" dirty="0">
                <a:solidFill>
                  <a:srgbClr val="C00000"/>
                </a:solidFill>
                <a:latin typeface="Verdana"/>
                <a:cs typeface="Verdana"/>
              </a:rPr>
              <a:t>change projection  axis</a:t>
            </a:r>
            <a:r>
              <a:rPr sz="1500" b="1" spc="-10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1500" b="1" spc="-5" dirty="0">
                <a:solidFill>
                  <a:srgbClr val="C00000"/>
                </a:solidFill>
                <a:latin typeface="Verdana"/>
                <a:cs typeface="Verdana"/>
              </a:rPr>
              <a:t>location.</a:t>
            </a:r>
            <a:endParaRPr sz="1500">
              <a:latin typeface="Verdana"/>
              <a:cs typeface="Verdana"/>
            </a:endParaRPr>
          </a:p>
          <a:p>
            <a:pPr marL="90805" marR="142240">
              <a:lnSpc>
                <a:spcPct val="98600"/>
              </a:lnSpc>
              <a:spcBef>
                <a:spcPts val="1225"/>
              </a:spcBef>
              <a:tabLst>
                <a:tab pos="1603375" algn="l"/>
              </a:tabLst>
            </a:pPr>
            <a:r>
              <a:rPr sz="1500" b="1" spc="-5" dirty="0">
                <a:solidFill>
                  <a:srgbClr val="C00000"/>
                </a:solidFill>
                <a:latin typeface="Verdana"/>
                <a:cs typeface="Verdana"/>
              </a:rPr>
              <a:t>IMPORTANT:	For large areas, there  is no single defining ellipsoid height,  </a:t>
            </a:r>
            <a:r>
              <a:rPr sz="2000" b="1" i="1" spc="-5" dirty="0">
                <a:solidFill>
                  <a:srgbClr val="C00000"/>
                </a:solidFill>
                <a:latin typeface="Times New Roman"/>
                <a:cs typeface="Times New Roman"/>
              </a:rPr>
              <a:t>h</a:t>
            </a:r>
            <a:r>
              <a:rPr sz="1500" b="1" spc="-5" dirty="0">
                <a:solidFill>
                  <a:srgbClr val="C00000"/>
                </a:solidFill>
                <a:latin typeface="Verdana"/>
                <a:cs typeface="Verdana"/>
              </a:rPr>
              <a:t>, for scaling the</a:t>
            </a:r>
            <a:r>
              <a:rPr sz="1500" b="1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1500" b="1" spc="-5" dirty="0">
                <a:solidFill>
                  <a:srgbClr val="C00000"/>
                </a:solidFill>
                <a:latin typeface="Verdana"/>
                <a:cs typeface="Verdana"/>
              </a:rPr>
              <a:t>projection.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736082" y="2068258"/>
            <a:ext cx="2003425" cy="1264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spcBef>
                <a:spcPts val="100"/>
              </a:spcBef>
            </a:pPr>
            <a:r>
              <a:rPr b="1" spc="-5" dirty="0">
                <a:latin typeface="Verdana"/>
                <a:cs typeface="Verdana"/>
              </a:rPr>
              <a:t>Ellipsoid</a:t>
            </a:r>
            <a:r>
              <a:rPr b="1" spc="-65" dirty="0">
                <a:latin typeface="Verdana"/>
                <a:cs typeface="Verdana"/>
              </a:rPr>
              <a:t> </a:t>
            </a:r>
            <a:r>
              <a:rPr b="1" spc="-5" dirty="0">
                <a:latin typeface="Verdana"/>
                <a:cs typeface="Verdana"/>
              </a:rPr>
              <a:t>height  of surface not  constant:</a:t>
            </a:r>
            <a:endParaRPr>
              <a:latin typeface="Verdana"/>
              <a:cs typeface="Verdana"/>
            </a:endParaRPr>
          </a:p>
          <a:p>
            <a:pPr marL="635" algn="ctr">
              <a:lnSpc>
                <a:spcPts val="3279"/>
              </a:lnSpc>
            </a:pPr>
            <a:r>
              <a:rPr sz="2800" b="1" i="1" dirty="0">
                <a:latin typeface="Times New Roman"/>
                <a:cs typeface="Times New Roman"/>
              </a:rPr>
              <a:t>h</a:t>
            </a:r>
            <a:r>
              <a:rPr sz="2775" b="1" i="1" baseline="-21021" dirty="0">
                <a:latin typeface="Times New Roman"/>
                <a:cs typeface="Times New Roman"/>
              </a:rPr>
              <a:t>1 </a:t>
            </a:r>
            <a:r>
              <a:rPr sz="2800" b="1" i="1" dirty="0">
                <a:latin typeface="Times New Roman"/>
                <a:cs typeface="Times New Roman"/>
              </a:rPr>
              <a:t>≠</a:t>
            </a:r>
            <a:r>
              <a:rPr sz="2800" b="1" i="1" spc="-170" dirty="0">
                <a:latin typeface="Times New Roman"/>
                <a:cs typeface="Times New Roman"/>
              </a:rPr>
              <a:t> </a:t>
            </a:r>
            <a:r>
              <a:rPr sz="2800" b="1" i="1" dirty="0">
                <a:latin typeface="Times New Roman"/>
                <a:cs typeface="Times New Roman"/>
              </a:rPr>
              <a:t>h</a:t>
            </a:r>
            <a:r>
              <a:rPr sz="2775" b="1" i="1" baseline="-21021" dirty="0">
                <a:latin typeface="Times New Roman"/>
                <a:cs typeface="Times New Roman"/>
              </a:rPr>
              <a:t>2</a:t>
            </a:r>
            <a:endParaRPr sz="2775" baseline="-21021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598255" y="1203071"/>
            <a:ext cx="135128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0670" marR="5080" indent="-268605">
              <a:spcBef>
                <a:spcPts val="100"/>
              </a:spcBef>
            </a:pPr>
            <a:r>
              <a:rPr sz="1500" b="1" spc="-5" dirty="0">
                <a:latin typeface="Verdana"/>
                <a:cs typeface="Verdana"/>
              </a:rPr>
              <a:t>T</a:t>
            </a:r>
            <a:r>
              <a:rPr sz="1500" b="1" dirty="0">
                <a:latin typeface="Verdana"/>
                <a:cs typeface="Verdana"/>
              </a:rPr>
              <a:t>o</a:t>
            </a:r>
            <a:r>
              <a:rPr sz="1500" b="1" spc="-5" dirty="0">
                <a:latin typeface="Verdana"/>
                <a:cs typeface="Verdana"/>
              </a:rPr>
              <a:t>p</a:t>
            </a:r>
            <a:r>
              <a:rPr sz="1500" b="1" dirty="0">
                <a:latin typeface="Verdana"/>
                <a:cs typeface="Verdana"/>
              </a:rPr>
              <a:t>o</a:t>
            </a:r>
            <a:r>
              <a:rPr sz="1500" b="1" spc="-5" dirty="0">
                <a:latin typeface="Verdana"/>
                <a:cs typeface="Verdana"/>
              </a:rPr>
              <a:t>g</a:t>
            </a:r>
            <a:r>
              <a:rPr sz="1500" b="1" spc="-10" dirty="0">
                <a:latin typeface="Verdana"/>
                <a:cs typeface="Verdana"/>
              </a:rPr>
              <a:t>r</a:t>
            </a:r>
            <a:r>
              <a:rPr sz="1500" b="1" spc="-5" dirty="0">
                <a:latin typeface="Verdana"/>
                <a:cs typeface="Verdana"/>
              </a:rPr>
              <a:t>aph</a:t>
            </a:r>
            <a:r>
              <a:rPr sz="1500" b="1" spc="-10" dirty="0">
                <a:latin typeface="Verdana"/>
                <a:cs typeface="Verdana"/>
              </a:rPr>
              <a:t>i</a:t>
            </a:r>
            <a:r>
              <a:rPr sz="1500" b="1" spc="-5" dirty="0">
                <a:latin typeface="Verdana"/>
                <a:cs typeface="Verdana"/>
              </a:rPr>
              <a:t>c  surface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000805" y="5522658"/>
            <a:ext cx="3811904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1270" algn="ctr">
              <a:spcBef>
                <a:spcPts val="95"/>
              </a:spcBef>
            </a:pPr>
            <a:r>
              <a:rPr sz="2000" b="1" i="1" spc="-5" dirty="0">
                <a:latin typeface="Verdana"/>
                <a:cs typeface="Verdana"/>
              </a:rPr>
              <a:t>This design approach is  being used for SPCS2022  (minimizes distortion with  respect to topography)</a:t>
            </a:r>
            <a:endParaRPr sz="200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871392281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73806" y="2691002"/>
            <a:ext cx="539115" cy="4167504"/>
          </a:xfrm>
          <a:custGeom>
            <a:avLst/>
            <a:gdLst/>
            <a:ahLst/>
            <a:cxnLst/>
            <a:rect l="l" t="t" r="r" b="b"/>
            <a:pathLst>
              <a:path w="539114" h="4167504">
                <a:moveTo>
                  <a:pt x="0" y="0"/>
                </a:moveTo>
                <a:lnTo>
                  <a:pt x="538854" y="4166996"/>
                </a:lnTo>
              </a:path>
            </a:pathLst>
          </a:custGeom>
          <a:ln w="25146">
            <a:solidFill>
              <a:srgbClr val="A7A8A7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713103" y="2700910"/>
            <a:ext cx="1255395" cy="4157345"/>
          </a:xfrm>
          <a:custGeom>
            <a:avLst/>
            <a:gdLst/>
            <a:ahLst/>
            <a:cxnLst/>
            <a:rect l="l" t="t" r="r" b="b"/>
            <a:pathLst>
              <a:path w="1255395" h="4157345">
                <a:moveTo>
                  <a:pt x="0" y="0"/>
                </a:moveTo>
                <a:lnTo>
                  <a:pt x="1254849" y="4157090"/>
                </a:lnTo>
              </a:path>
            </a:pathLst>
          </a:custGeom>
          <a:ln w="25146">
            <a:solidFill>
              <a:srgbClr val="A7A8A7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011360" y="1693608"/>
            <a:ext cx="112458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5440" marR="5080" indent="-333375">
              <a:spcBef>
                <a:spcPts val="100"/>
              </a:spcBef>
            </a:pPr>
            <a:r>
              <a:rPr sz="1500" b="1" spc="-5" dirty="0">
                <a:latin typeface="Verdana"/>
                <a:cs typeface="Verdana"/>
              </a:rPr>
              <a:t>P</a:t>
            </a:r>
            <a:r>
              <a:rPr sz="1500" b="1" spc="-10" dirty="0">
                <a:latin typeface="Verdana"/>
                <a:cs typeface="Verdana"/>
              </a:rPr>
              <a:t>r</a:t>
            </a:r>
            <a:r>
              <a:rPr sz="1500" b="1" dirty="0">
                <a:latin typeface="Verdana"/>
                <a:cs typeface="Verdana"/>
              </a:rPr>
              <a:t>oj</a:t>
            </a:r>
            <a:r>
              <a:rPr sz="1500" b="1" spc="-5" dirty="0">
                <a:latin typeface="Verdana"/>
                <a:cs typeface="Verdana"/>
              </a:rPr>
              <a:t>ect</a:t>
            </a:r>
            <a:r>
              <a:rPr sz="1500" b="1" spc="-10" dirty="0">
                <a:latin typeface="Verdana"/>
                <a:cs typeface="Verdana"/>
              </a:rPr>
              <a:t>i</a:t>
            </a:r>
            <a:r>
              <a:rPr sz="1500" b="1" dirty="0">
                <a:latin typeface="Verdana"/>
                <a:cs typeface="Verdana"/>
              </a:rPr>
              <a:t>o</a:t>
            </a:r>
            <a:r>
              <a:rPr sz="1500" b="1" spc="-5" dirty="0">
                <a:latin typeface="Verdana"/>
                <a:cs typeface="Verdana"/>
              </a:rPr>
              <a:t>n  axis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572000" y="2224279"/>
            <a:ext cx="0" cy="435609"/>
          </a:xfrm>
          <a:custGeom>
            <a:avLst/>
            <a:gdLst/>
            <a:ahLst/>
            <a:cxnLst/>
            <a:rect l="l" t="t" r="r" b="b"/>
            <a:pathLst>
              <a:path h="435610">
                <a:moveTo>
                  <a:pt x="0" y="0"/>
                </a:moveTo>
                <a:lnTo>
                  <a:pt x="0" y="435101"/>
                </a:lnTo>
              </a:path>
            </a:pathLst>
          </a:custGeom>
          <a:ln w="32003">
            <a:solidFill>
              <a:srgbClr val="000000"/>
            </a:solidFill>
            <a:prstDash val="lgDash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72001" y="2722626"/>
            <a:ext cx="91185" cy="4135880"/>
          </a:xfrm>
          <a:custGeom>
            <a:avLst/>
            <a:gdLst/>
            <a:ahLst/>
            <a:cxnLst/>
            <a:rect l="l" t="t" r="r" b="b"/>
            <a:pathLst>
              <a:path h="1603375">
                <a:moveTo>
                  <a:pt x="0" y="0"/>
                </a:moveTo>
                <a:lnTo>
                  <a:pt x="0" y="1603247"/>
                </a:lnTo>
              </a:path>
            </a:pathLst>
          </a:custGeom>
          <a:ln w="32003">
            <a:solidFill>
              <a:srgbClr val="000000"/>
            </a:solidFill>
            <a:prstDash val="lgDash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322230" y="183895"/>
            <a:ext cx="6499225" cy="330200"/>
          </a:xfrm>
          <a:prstGeom prst="rect">
            <a:avLst/>
          </a:prstGeom>
        </p:spPr>
        <p:txBody>
          <a:bodyPr vert="horz" wrap="square" lIns="0" tIns="1206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95"/>
              </a:spcBef>
            </a:pPr>
            <a:r>
              <a:rPr sz="2000" b="1" spc="-5" dirty="0">
                <a:solidFill>
                  <a:srgbClr val="FFFFFF"/>
                </a:solidFill>
                <a:latin typeface="Verdana"/>
                <a:cs typeface="Verdana"/>
              </a:rPr>
              <a:t>“Non-intersecting” conformal </a:t>
            </a:r>
            <a:r>
              <a:rPr sz="2000" b="1" spc="-10" dirty="0">
                <a:solidFill>
                  <a:srgbClr val="FFFFFF"/>
                </a:solidFill>
                <a:latin typeface="Verdana"/>
                <a:cs typeface="Verdana"/>
              </a:rPr>
              <a:t>map</a:t>
            </a:r>
            <a:r>
              <a:rPr sz="2000" b="1" spc="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Verdana"/>
                <a:cs typeface="Verdana"/>
              </a:rPr>
              <a:t>projection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780347" y="2691002"/>
            <a:ext cx="5178425" cy="0"/>
          </a:xfrm>
          <a:custGeom>
            <a:avLst/>
            <a:gdLst/>
            <a:ahLst/>
            <a:cxnLst/>
            <a:rect l="l" t="t" r="r" b="b"/>
            <a:pathLst>
              <a:path w="5178425">
                <a:moveTo>
                  <a:pt x="0" y="0"/>
                </a:moveTo>
                <a:lnTo>
                  <a:pt x="5178107" y="0"/>
                </a:lnTo>
              </a:path>
            </a:pathLst>
          </a:custGeom>
          <a:ln w="63246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79451" y="2691002"/>
            <a:ext cx="2504440" cy="0"/>
          </a:xfrm>
          <a:custGeom>
            <a:avLst/>
            <a:gdLst/>
            <a:ahLst/>
            <a:cxnLst/>
            <a:rect l="l" t="t" r="r" b="b"/>
            <a:pathLst>
              <a:path w="2504440">
                <a:moveTo>
                  <a:pt x="0" y="0"/>
                </a:moveTo>
                <a:lnTo>
                  <a:pt x="2503932" y="0"/>
                </a:lnTo>
              </a:path>
            </a:pathLst>
          </a:custGeom>
          <a:ln w="63246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89866" y="2371472"/>
            <a:ext cx="1946275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600" b="1" i="1" spc="-5" dirty="0">
                <a:latin typeface="Verdana"/>
                <a:cs typeface="Verdana"/>
              </a:rPr>
              <a:t>Non-intersecting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683382" y="2683382"/>
            <a:ext cx="1097280" cy="0"/>
          </a:xfrm>
          <a:custGeom>
            <a:avLst/>
            <a:gdLst/>
            <a:ahLst/>
            <a:cxnLst/>
            <a:rect l="l" t="t" r="r" b="b"/>
            <a:pathLst>
              <a:path w="1097279">
                <a:moveTo>
                  <a:pt x="0" y="0"/>
                </a:moveTo>
                <a:lnTo>
                  <a:pt x="1096962" y="0"/>
                </a:lnTo>
              </a:path>
            </a:pathLst>
          </a:custGeom>
          <a:ln w="10134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814641" y="4924170"/>
            <a:ext cx="925194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7310" marR="5080" indent="-55244">
              <a:spcBef>
                <a:spcPts val="100"/>
              </a:spcBef>
            </a:pPr>
            <a:r>
              <a:rPr sz="1500" b="1" spc="-5" dirty="0">
                <a:latin typeface="Verdana"/>
                <a:cs typeface="Verdana"/>
              </a:rPr>
              <a:t>E</a:t>
            </a:r>
            <a:r>
              <a:rPr sz="1500" b="1" spc="-10" dirty="0">
                <a:latin typeface="Verdana"/>
                <a:cs typeface="Verdana"/>
              </a:rPr>
              <a:t>lli</a:t>
            </a:r>
            <a:r>
              <a:rPr sz="1500" b="1" spc="-5" dirty="0">
                <a:latin typeface="Verdana"/>
                <a:cs typeface="Verdana"/>
              </a:rPr>
              <a:t>p</a:t>
            </a:r>
            <a:r>
              <a:rPr sz="1500" b="1" spc="-10" dirty="0">
                <a:latin typeface="Verdana"/>
                <a:cs typeface="Verdana"/>
              </a:rPr>
              <a:t>s</a:t>
            </a:r>
            <a:r>
              <a:rPr sz="1500" b="1" dirty="0">
                <a:latin typeface="Verdana"/>
                <a:cs typeface="Verdana"/>
              </a:rPr>
              <a:t>o</a:t>
            </a:r>
            <a:r>
              <a:rPr sz="1500" b="1" spc="-10" dirty="0">
                <a:latin typeface="Verdana"/>
                <a:cs typeface="Verdana"/>
              </a:rPr>
              <a:t>id  </a:t>
            </a:r>
            <a:r>
              <a:rPr sz="1500" b="1" spc="-5" dirty="0">
                <a:latin typeface="Verdana"/>
                <a:cs typeface="Verdana"/>
              </a:rPr>
              <a:t>surface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177812" y="4639132"/>
            <a:ext cx="94615" cy="251460"/>
          </a:xfrm>
          <a:custGeom>
            <a:avLst/>
            <a:gdLst/>
            <a:ahLst/>
            <a:cxnLst/>
            <a:rect l="l" t="t" r="r" b="b"/>
            <a:pathLst>
              <a:path w="94615" h="251460">
                <a:moveTo>
                  <a:pt x="94348" y="251002"/>
                </a:moveTo>
                <a:lnTo>
                  <a:pt x="0" y="0"/>
                </a:lnTo>
              </a:path>
            </a:pathLst>
          </a:custGeom>
          <a:ln w="2209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36241" y="4567816"/>
            <a:ext cx="118884" cy="141211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791457" y="3740660"/>
            <a:ext cx="4283963" cy="12832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773167" y="3733040"/>
            <a:ext cx="4370832" cy="134188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4821556" y="3770759"/>
            <a:ext cx="4170679" cy="1121461"/>
          </a:xfrm>
          <a:prstGeom prst="rect">
            <a:avLst/>
          </a:prstGeom>
          <a:solidFill>
            <a:srgbClr val="FFFFFF"/>
          </a:solidFill>
          <a:ln w="9905">
            <a:solidFill>
              <a:srgbClr val="000000"/>
            </a:solidFill>
          </a:ln>
        </p:spPr>
        <p:txBody>
          <a:bodyPr vert="horz" wrap="square" lIns="0" tIns="43815" rIns="0" bIns="0" rtlCol="0">
            <a:spAutoFit/>
          </a:bodyPr>
          <a:lstStyle/>
          <a:p>
            <a:pPr marL="90805" marR="92075">
              <a:spcBef>
                <a:spcPts val="345"/>
              </a:spcBef>
            </a:pPr>
            <a:r>
              <a:rPr sz="1500" b="1" spc="-5" dirty="0">
                <a:solidFill>
                  <a:srgbClr val="C00000"/>
                </a:solidFill>
                <a:latin typeface="Verdana"/>
                <a:cs typeface="Verdana"/>
              </a:rPr>
              <a:t>Purpose is </a:t>
            </a:r>
            <a:r>
              <a:rPr sz="1500" b="1" dirty="0">
                <a:solidFill>
                  <a:srgbClr val="C00000"/>
                </a:solidFill>
                <a:latin typeface="Verdana"/>
                <a:cs typeface="Verdana"/>
              </a:rPr>
              <a:t>to </a:t>
            </a:r>
            <a:r>
              <a:rPr sz="1500" b="1" spc="-5" dirty="0">
                <a:solidFill>
                  <a:srgbClr val="C00000"/>
                </a:solidFill>
                <a:latin typeface="Verdana"/>
                <a:cs typeface="Verdana"/>
              </a:rPr>
              <a:t>reduce linear distortion  </a:t>
            </a:r>
            <a:r>
              <a:rPr sz="1500" b="1" dirty="0">
                <a:solidFill>
                  <a:srgbClr val="C00000"/>
                </a:solidFill>
                <a:latin typeface="Verdana"/>
                <a:cs typeface="Verdana"/>
              </a:rPr>
              <a:t>at </a:t>
            </a:r>
            <a:r>
              <a:rPr sz="1500" b="1" spc="-5" dirty="0">
                <a:solidFill>
                  <a:srgbClr val="C00000"/>
                </a:solidFill>
                <a:latin typeface="Verdana"/>
                <a:cs typeface="Verdana"/>
              </a:rPr>
              <a:t>“ground” (topographic</a:t>
            </a:r>
            <a:r>
              <a:rPr sz="1500" b="1" spc="-20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1500" b="1" spc="-5" dirty="0">
                <a:solidFill>
                  <a:srgbClr val="C00000"/>
                </a:solidFill>
                <a:latin typeface="Verdana"/>
                <a:cs typeface="Verdana"/>
              </a:rPr>
              <a:t>surface).</a:t>
            </a:r>
            <a:endParaRPr sz="1500">
              <a:latin typeface="Verdana"/>
              <a:cs typeface="Verdana"/>
            </a:endParaRPr>
          </a:p>
          <a:p>
            <a:pPr marL="90805" marR="198755">
              <a:spcBef>
                <a:spcPts val="1200"/>
              </a:spcBef>
            </a:pPr>
            <a:r>
              <a:rPr sz="1500" b="1" spc="-5" dirty="0">
                <a:solidFill>
                  <a:srgbClr val="C00000"/>
                </a:solidFill>
                <a:latin typeface="Verdana"/>
                <a:cs typeface="Verdana"/>
              </a:rPr>
              <a:t>But distortion can vary considerably  across area of</a:t>
            </a:r>
            <a:r>
              <a:rPr sz="1500" b="1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1500" b="1" spc="-5" dirty="0">
                <a:solidFill>
                  <a:srgbClr val="C00000"/>
                </a:solidFill>
                <a:latin typeface="Verdana"/>
                <a:cs typeface="Verdana"/>
              </a:rPr>
              <a:t>interest.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140201" y="2613660"/>
            <a:ext cx="156210" cy="156972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264402" y="2613660"/>
            <a:ext cx="156210" cy="156972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950082" y="2216278"/>
            <a:ext cx="193040" cy="324485"/>
          </a:xfrm>
          <a:custGeom>
            <a:avLst/>
            <a:gdLst/>
            <a:ahLst/>
            <a:cxnLst/>
            <a:rect l="l" t="t" r="r" b="b"/>
            <a:pathLst>
              <a:path w="193039" h="324485">
                <a:moveTo>
                  <a:pt x="0" y="0"/>
                </a:moveTo>
                <a:lnTo>
                  <a:pt x="192684" y="323900"/>
                </a:lnTo>
              </a:path>
            </a:pathLst>
          </a:custGeom>
          <a:ln w="2209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062231" y="2464048"/>
            <a:ext cx="119494" cy="141617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1902460" y="1479296"/>
            <a:ext cx="1751964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spcBef>
                <a:spcPts val="100"/>
              </a:spcBef>
            </a:pPr>
            <a:r>
              <a:rPr sz="1500" b="1" spc="-5" dirty="0">
                <a:latin typeface="Verdana"/>
                <a:cs typeface="Verdana"/>
              </a:rPr>
              <a:t>Grid distance =  ground</a:t>
            </a:r>
            <a:r>
              <a:rPr sz="1500" b="1" spc="-65" dirty="0">
                <a:latin typeface="Verdana"/>
                <a:cs typeface="Verdana"/>
              </a:rPr>
              <a:t> </a:t>
            </a:r>
            <a:r>
              <a:rPr sz="1500" b="1" spc="-5" dirty="0">
                <a:latin typeface="Verdana"/>
                <a:cs typeface="Verdana"/>
              </a:rPr>
              <a:t>distance  </a:t>
            </a:r>
            <a:r>
              <a:rPr sz="1500" b="1" i="1" dirty="0">
                <a:latin typeface="Verdana"/>
                <a:cs typeface="Verdana"/>
              </a:rPr>
              <a:t>at a</a:t>
            </a:r>
            <a:r>
              <a:rPr sz="1500" b="1" i="1" spc="-30" dirty="0">
                <a:latin typeface="Verdana"/>
                <a:cs typeface="Verdana"/>
              </a:rPr>
              <a:t> </a:t>
            </a:r>
            <a:r>
              <a:rPr sz="1500" b="1" i="1" spc="-5" dirty="0">
                <a:latin typeface="Verdana"/>
                <a:cs typeface="Verdana"/>
              </a:rPr>
              <a:t>point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6443408" y="2249804"/>
            <a:ext cx="308610" cy="311150"/>
          </a:xfrm>
          <a:custGeom>
            <a:avLst/>
            <a:gdLst/>
            <a:ahLst/>
            <a:cxnLst/>
            <a:rect l="l" t="t" r="r" b="b"/>
            <a:pathLst>
              <a:path w="308609" h="311150">
                <a:moveTo>
                  <a:pt x="308292" y="0"/>
                </a:moveTo>
                <a:lnTo>
                  <a:pt x="0" y="310896"/>
                </a:lnTo>
              </a:path>
            </a:pathLst>
          </a:custGeom>
          <a:ln w="2209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389746" y="2479910"/>
            <a:ext cx="134620" cy="135255"/>
          </a:xfrm>
          <a:custGeom>
            <a:avLst/>
            <a:gdLst/>
            <a:ahLst/>
            <a:cxnLst/>
            <a:rect l="l" t="t" r="r" b="b"/>
            <a:pathLst>
              <a:path w="134620" h="135255">
                <a:moveTo>
                  <a:pt x="44335" y="0"/>
                </a:moveTo>
                <a:lnTo>
                  <a:pt x="0" y="134899"/>
                </a:lnTo>
                <a:lnTo>
                  <a:pt x="134518" y="89420"/>
                </a:lnTo>
                <a:lnTo>
                  <a:pt x="53657" y="80784"/>
                </a:lnTo>
                <a:lnTo>
                  <a:pt x="4433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1331215" y="2787396"/>
            <a:ext cx="209232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21640" algn="r">
              <a:spcBef>
                <a:spcPts val="100"/>
              </a:spcBef>
            </a:pPr>
            <a:r>
              <a:rPr sz="1500" b="1" spc="-5" dirty="0">
                <a:latin typeface="Verdana"/>
                <a:cs typeface="Verdana"/>
              </a:rPr>
              <a:t>Grid</a:t>
            </a:r>
            <a:r>
              <a:rPr sz="1500" b="1" spc="-30" dirty="0">
                <a:latin typeface="Verdana"/>
                <a:cs typeface="Verdana"/>
              </a:rPr>
              <a:t> </a:t>
            </a:r>
            <a:r>
              <a:rPr sz="1500" b="1" spc="-5" dirty="0">
                <a:latin typeface="Verdana"/>
                <a:cs typeface="Verdana"/>
              </a:rPr>
              <a:t>distance</a:t>
            </a:r>
            <a:r>
              <a:rPr sz="1500" b="1" spc="-25" dirty="0">
                <a:latin typeface="Verdana"/>
                <a:cs typeface="Verdana"/>
              </a:rPr>
              <a:t> </a:t>
            </a:r>
            <a:r>
              <a:rPr sz="1500" b="1" dirty="0">
                <a:latin typeface="Verdana"/>
                <a:cs typeface="Verdana"/>
              </a:rPr>
              <a:t>≈  </a:t>
            </a:r>
            <a:r>
              <a:rPr sz="1500" b="1" spc="-5" dirty="0">
                <a:latin typeface="Verdana"/>
                <a:cs typeface="Verdana"/>
              </a:rPr>
              <a:t>ground</a:t>
            </a:r>
            <a:r>
              <a:rPr sz="1500" b="1" spc="-65" dirty="0">
                <a:latin typeface="Verdana"/>
                <a:cs typeface="Verdana"/>
              </a:rPr>
              <a:t> </a:t>
            </a:r>
            <a:r>
              <a:rPr sz="1500" b="1" spc="-5" dirty="0">
                <a:latin typeface="Verdana"/>
                <a:cs typeface="Verdana"/>
              </a:rPr>
              <a:t>distance  </a:t>
            </a:r>
            <a:r>
              <a:rPr sz="1500" b="1" i="1" spc="-5" dirty="0">
                <a:latin typeface="Verdana"/>
                <a:cs typeface="Verdana"/>
              </a:rPr>
              <a:t>over finite</a:t>
            </a:r>
            <a:r>
              <a:rPr sz="1500" b="1" i="1" spc="-30" dirty="0">
                <a:latin typeface="Verdana"/>
                <a:cs typeface="Verdana"/>
              </a:rPr>
              <a:t> </a:t>
            </a:r>
            <a:r>
              <a:rPr sz="1500" b="1" i="1" spc="-5" dirty="0">
                <a:latin typeface="Verdana"/>
                <a:cs typeface="Verdana"/>
              </a:rPr>
              <a:t>distance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598225" y="1203007"/>
            <a:ext cx="2983865" cy="12814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0670" marR="1637030" indent="-268605">
              <a:spcBef>
                <a:spcPts val="100"/>
              </a:spcBef>
            </a:pPr>
            <a:r>
              <a:rPr sz="1500" b="1" spc="-5" dirty="0">
                <a:latin typeface="Verdana"/>
                <a:cs typeface="Verdana"/>
              </a:rPr>
              <a:t>T</a:t>
            </a:r>
            <a:r>
              <a:rPr sz="1500" b="1" dirty="0">
                <a:latin typeface="Verdana"/>
                <a:cs typeface="Verdana"/>
              </a:rPr>
              <a:t>o</a:t>
            </a:r>
            <a:r>
              <a:rPr sz="1500" b="1" spc="-5" dirty="0">
                <a:latin typeface="Verdana"/>
                <a:cs typeface="Verdana"/>
              </a:rPr>
              <a:t>p</a:t>
            </a:r>
            <a:r>
              <a:rPr sz="1500" b="1" dirty="0">
                <a:latin typeface="Verdana"/>
                <a:cs typeface="Verdana"/>
              </a:rPr>
              <a:t>o</a:t>
            </a:r>
            <a:r>
              <a:rPr sz="1500" b="1" spc="-5" dirty="0">
                <a:latin typeface="Verdana"/>
                <a:cs typeface="Verdana"/>
              </a:rPr>
              <a:t>g</a:t>
            </a:r>
            <a:r>
              <a:rPr sz="1500" b="1" spc="-10" dirty="0">
                <a:latin typeface="Verdana"/>
                <a:cs typeface="Verdana"/>
              </a:rPr>
              <a:t>r</a:t>
            </a:r>
            <a:r>
              <a:rPr sz="1500" b="1" spc="-5" dirty="0">
                <a:latin typeface="Verdana"/>
                <a:cs typeface="Verdana"/>
              </a:rPr>
              <a:t>aph</a:t>
            </a:r>
            <a:r>
              <a:rPr sz="1500" b="1" spc="-10" dirty="0">
                <a:latin typeface="Verdana"/>
                <a:cs typeface="Verdana"/>
              </a:rPr>
              <a:t>i</a:t>
            </a:r>
            <a:r>
              <a:rPr sz="1500" b="1" spc="-5" dirty="0">
                <a:latin typeface="Verdana"/>
                <a:cs typeface="Verdana"/>
              </a:rPr>
              <a:t>c  surface</a:t>
            </a:r>
            <a:endParaRPr sz="1500">
              <a:latin typeface="Verdana"/>
              <a:cs typeface="Verdana"/>
            </a:endParaRPr>
          </a:p>
          <a:p>
            <a:pPr marL="1244600" marR="5080">
              <a:spcBef>
                <a:spcPts val="885"/>
              </a:spcBef>
            </a:pPr>
            <a:r>
              <a:rPr sz="1500" b="1" spc="-5" dirty="0">
                <a:latin typeface="Verdana"/>
                <a:cs typeface="Verdana"/>
              </a:rPr>
              <a:t>Grid distance =  ground</a:t>
            </a:r>
            <a:r>
              <a:rPr sz="1500" b="1" spc="-65" dirty="0">
                <a:latin typeface="Verdana"/>
                <a:cs typeface="Verdana"/>
              </a:rPr>
              <a:t> </a:t>
            </a:r>
            <a:r>
              <a:rPr sz="1500" b="1" spc="-5" dirty="0">
                <a:latin typeface="Verdana"/>
                <a:cs typeface="Verdana"/>
              </a:rPr>
              <a:t>distance  </a:t>
            </a:r>
            <a:r>
              <a:rPr sz="1500" b="1" i="1" dirty="0">
                <a:latin typeface="Verdana"/>
                <a:cs typeface="Verdana"/>
              </a:rPr>
              <a:t>at a</a:t>
            </a:r>
            <a:r>
              <a:rPr sz="1500" b="1" i="1" spc="-20" dirty="0">
                <a:latin typeface="Verdana"/>
                <a:cs typeface="Verdana"/>
              </a:rPr>
              <a:t> </a:t>
            </a:r>
            <a:r>
              <a:rPr sz="1500" b="1" i="1" spc="-5" dirty="0">
                <a:latin typeface="Verdana"/>
                <a:cs typeface="Verdana"/>
              </a:rPr>
              <a:t>point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5874260" y="1733932"/>
            <a:ext cx="245745" cy="572135"/>
          </a:xfrm>
          <a:custGeom>
            <a:avLst/>
            <a:gdLst/>
            <a:ahLst/>
            <a:cxnLst/>
            <a:rect l="l" t="t" r="r" b="b"/>
            <a:pathLst>
              <a:path w="245745" h="572135">
                <a:moveTo>
                  <a:pt x="245745" y="0"/>
                </a:moveTo>
                <a:lnTo>
                  <a:pt x="0" y="571601"/>
                </a:lnTo>
              </a:path>
            </a:pathLst>
          </a:custGeom>
          <a:ln w="2209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835975" y="2233786"/>
            <a:ext cx="116674" cy="141744"/>
          </a:xfrm>
          <a:prstGeom prst="rect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4041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6869" y="1160585"/>
            <a:ext cx="8510941" cy="5521571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Licensed Surveyor in OH, PA, and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WV (PS)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Certified GIS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Professional (GISP)</a:t>
            </a:r>
          </a:p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Certified Floodplain Surveyor (CFS)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BS in Surveying &amp; Mapping, Univ.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of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Akron</a:t>
            </a:r>
          </a:p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Came to NGS from USACE Pittsburgh District</a:t>
            </a:r>
          </a:p>
          <a:p>
            <a:pPr lvl="1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primary experience is engineering surveys, including structural deformation, hydrographic/bathymetric, terrestrial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lidar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, GNSS control, local/legacy datum resolution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1543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My Background	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34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 bwMode="auto">
          <a:xfrm>
            <a:off x="0" y="235088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What does a flight plan look like?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5889" y="942974"/>
            <a:ext cx="8632221" cy="5922301"/>
          </a:xfrm>
        </p:spPr>
      </p:pic>
    </p:spTree>
    <p:extLst>
      <p:ext uri="{BB962C8B-B14F-4D97-AF65-F5344CB8AC3E}">
        <p14:creationId xmlns:p14="http://schemas.microsoft.com/office/powerpoint/2010/main" val="151376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7652" y="438531"/>
            <a:ext cx="8677275" cy="695960"/>
          </a:xfrm>
          <a:prstGeom prst="rect">
            <a:avLst/>
          </a:prstGeom>
        </p:spPr>
        <p:txBody>
          <a:bodyPr vert="horz" wrap="square" lIns="0" tIns="1206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95"/>
              </a:spcBef>
            </a:pPr>
            <a:r>
              <a:rPr spc="-25" dirty="0">
                <a:latin typeface="Cambria" panose="02040503050406030204" pitchFamily="18" charset="0"/>
                <a:ea typeface="Cambria" panose="02040503050406030204" pitchFamily="18" charset="0"/>
              </a:rPr>
              <a:t>Default </a:t>
            </a:r>
            <a:r>
              <a:rPr spc="-5" dirty="0">
                <a:latin typeface="Cambria" panose="02040503050406030204" pitchFamily="18" charset="0"/>
                <a:ea typeface="Cambria" panose="02040503050406030204" pitchFamily="18" charset="0"/>
              </a:rPr>
              <a:t>SPCS2022</a:t>
            </a:r>
            <a:r>
              <a:rPr spc="-1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pc="-25" dirty="0">
                <a:latin typeface="Cambria" panose="02040503050406030204" pitchFamily="18" charset="0"/>
                <a:ea typeface="Cambria" panose="02040503050406030204" pitchFamily="18" charset="0"/>
              </a:rPr>
              <a:t>zones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0" y="1352554"/>
            <a:ext cx="9144000" cy="4832477"/>
          </a:xfrm>
          <a:prstGeom prst="rect">
            <a:avLst/>
          </a:prstGeom>
        </p:spPr>
        <p:txBody>
          <a:bodyPr vert="horz" wrap="square" lIns="0" tIns="62865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80365">
              <a:spcBef>
                <a:spcPts val="495"/>
              </a:spcBef>
              <a:buFont typeface="Arial"/>
              <a:buChar char="•"/>
              <a:tabLst>
                <a:tab pos="379730" algn="l"/>
                <a:tab pos="380365" algn="l"/>
              </a:tabLst>
            </a:pPr>
            <a:r>
              <a:rPr spc="-135" dirty="0">
                <a:latin typeface="Cambria" panose="02040503050406030204" pitchFamily="18" charset="0"/>
                <a:ea typeface="Cambria" panose="02040503050406030204" pitchFamily="18" charset="0"/>
              </a:rPr>
              <a:t>To </a:t>
            </a:r>
            <a:r>
              <a:rPr spc="-10" dirty="0">
                <a:latin typeface="Cambria" panose="02040503050406030204" pitchFamily="18" charset="0"/>
                <a:ea typeface="Cambria" panose="02040503050406030204" pitchFamily="18" charset="0"/>
              </a:rPr>
              <a:t>ensure </a:t>
            </a:r>
            <a:r>
              <a:rPr b="1" i="1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all </a:t>
            </a:r>
            <a:r>
              <a:rPr spc="-25" dirty="0">
                <a:latin typeface="Cambria" panose="02040503050406030204" pitchFamily="18" charset="0"/>
                <a:ea typeface="Cambria" panose="02040503050406030204" pitchFamily="18" charset="0"/>
              </a:rPr>
              <a:t>states </a:t>
            </a:r>
            <a:r>
              <a:rPr dirty="0">
                <a:latin typeface="Cambria" panose="02040503050406030204" pitchFamily="18" charset="0"/>
                <a:ea typeface="Cambria" panose="02040503050406030204" pitchFamily="18" charset="0"/>
              </a:rPr>
              <a:t>and </a:t>
            </a:r>
            <a:r>
              <a:rPr spc="-15" dirty="0">
                <a:latin typeface="Cambria" panose="02040503050406030204" pitchFamily="18" charset="0"/>
                <a:ea typeface="Cambria" panose="02040503050406030204" pitchFamily="18" charset="0"/>
              </a:rPr>
              <a:t>U.S. </a:t>
            </a:r>
            <a:r>
              <a:rPr spc="-10" dirty="0">
                <a:latin typeface="Cambria" panose="02040503050406030204" pitchFamily="18" charset="0"/>
                <a:ea typeface="Cambria" panose="02040503050406030204" pitchFamily="18" charset="0"/>
              </a:rPr>
              <a:t>territories</a:t>
            </a:r>
            <a:r>
              <a:rPr spc="10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pc="-20" dirty="0">
                <a:latin typeface="Cambria" panose="02040503050406030204" pitchFamily="18" charset="0"/>
                <a:ea typeface="Cambria" panose="02040503050406030204" pitchFamily="18" charset="0"/>
              </a:rPr>
              <a:t>covered</a:t>
            </a:r>
          </a:p>
          <a:p>
            <a:pPr marL="780415" lvl="1">
              <a:spcBef>
                <a:spcPts val="340"/>
              </a:spcBef>
              <a:buFont typeface="Arial"/>
              <a:buChar char="–"/>
              <a:tabLst>
                <a:tab pos="780415" algn="l"/>
              </a:tabLst>
            </a:pPr>
            <a:r>
              <a:rPr sz="26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For </a:t>
            </a:r>
            <a:r>
              <a:rPr sz="2600" spc="-1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complete </a:t>
            </a:r>
            <a:r>
              <a:rPr sz="2600" spc="-3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system </a:t>
            </a: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if no </a:t>
            </a:r>
            <a:r>
              <a:rPr sz="2600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consensus </a:t>
            </a:r>
            <a:r>
              <a:rPr sz="26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stakeholder</a:t>
            </a:r>
            <a:r>
              <a:rPr sz="2600" spc="15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input</a:t>
            </a:r>
            <a:endParaRPr sz="26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780415" lvl="1">
              <a:spcBef>
                <a:spcPts val="310"/>
              </a:spcBef>
              <a:buFont typeface="Arial"/>
              <a:buChar char="–"/>
              <a:tabLst>
                <a:tab pos="780415" algn="l"/>
              </a:tabLst>
            </a:pP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Nearly same as SPCS 83 but with some</a:t>
            </a:r>
            <a:r>
              <a:rPr sz="2600" spc="1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600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changes</a:t>
            </a:r>
            <a:endParaRPr sz="26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780415" lvl="1">
              <a:spcBef>
                <a:spcPts val="310"/>
              </a:spcBef>
              <a:buFont typeface="Arial"/>
              <a:buChar char="–"/>
              <a:tabLst>
                <a:tab pos="780415" algn="l"/>
              </a:tabLst>
            </a:pPr>
            <a:r>
              <a:rPr sz="2600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Almost </a:t>
            </a: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all </a:t>
            </a:r>
            <a:r>
              <a:rPr sz="26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zone </a:t>
            </a:r>
            <a:r>
              <a:rPr sz="2600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projection </a:t>
            </a: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types and </a:t>
            </a:r>
            <a:r>
              <a:rPr sz="26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extents </a:t>
            </a: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the</a:t>
            </a:r>
            <a:r>
              <a:rPr sz="2600" spc="7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same</a:t>
            </a:r>
            <a:endParaRPr sz="26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24765" lvl="1">
              <a:spcBef>
                <a:spcPts val="30"/>
              </a:spcBef>
              <a:buFont typeface="Arial"/>
              <a:buChar char="–"/>
            </a:pPr>
            <a:endParaRPr sz="3250" dirty="0">
              <a:latin typeface="Cambria" panose="02040503050406030204" pitchFamily="18" charset="0"/>
              <a:ea typeface="Cambria" panose="02040503050406030204" pitchFamily="18" charset="0"/>
              <a:cs typeface="Times New Roman"/>
            </a:endParaRPr>
          </a:p>
          <a:p>
            <a:pPr marL="380365">
              <a:buFont typeface="Arial"/>
              <a:buChar char="•"/>
              <a:tabLst>
                <a:tab pos="379730" algn="l"/>
                <a:tab pos="380365" algn="l"/>
              </a:tabLst>
            </a:pPr>
            <a:r>
              <a:rPr dirty="0">
                <a:latin typeface="Cambria" panose="02040503050406030204" pitchFamily="18" charset="0"/>
                <a:ea typeface="Cambria" panose="02040503050406030204" pitchFamily="18" charset="0"/>
              </a:rPr>
              <a:t>Modify </a:t>
            </a:r>
            <a:r>
              <a:rPr spc="-15" dirty="0">
                <a:latin typeface="Cambria" panose="02040503050406030204" pitchFamily="18" charset="0"/>
                <a:ea typeface="Cambria" panose="02040503050406030204" pitchFamily="18" charset="0"/>
              </a:rPr>
              <a:t>existing zones </a:t>
            </a:r>
            <a:r>
              <a:rPr spc="-20" dirty="0">
                <a:latin typeface="Cambria" panose="02040503050406030204" pitchFamily="18" charset="0"/>
                <a:ea typeface="Cambria" panose="02040503050406030204" pitchFamily="18" charset="0"/>
              </a:rPr>
              <a:t>to </a:t>
            </a:r>
            <a:r>
              <a:rPr spc="-10" dirty="0">
                <a:latin typeface="Cambria" panose="02040503050406030204" pitchFamily="18" charset="0"/>
                <a:ea typeface="Cambria" panose="02040503050406030204" pitchFamily="18" charset="0"/>
              </a:rPr>
              <a:t>meet </a:t>
            </a:r>
            <a:r>
              <a:rPr spc="-5" dirty="0">
                <a:latin typeface="Cambria" panose="02040503050406030204" pitchFamily="18" charset="0"/>
                <a:ea typeface="Cambria" panose="02040503050406030204" pitchFamily="18" charset="0"/>
              </a:rPr>
              <a:t>SPCS2022</a:t>
            </a:r>
            <a:r>
              <a:rPr spc="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pc="-5" dirty="0">
                <a:latin typeface="Cambria" panose="02040503050406030204" pitchFamily="18" charset="0"/>
                <a:ea typeface="Cambria" panose="02040503050406030204" pitchFamily="18" charset="0"/>
              </a:rPr>
              <a:t>policy</a:t>
            </a:r>
          </a:p>
          <a:p>
            <a:pPr marL="780415" lvl="1">
              <a:spcBef>
                <a:spcPts val="340"/>
              </a:spcBef>
              <a:buFont typeface="Arial"/>
              <a:buChar char="–"/>
              <a:tabLst>
                <a:tab pos="780415" algn="l"/>
              </a:tabLst>
            </a:pPr>
            <a:r>
              <a:rPr sz="2600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Scale </a:t>
            </a:r>
            <a:r>
              <a:rPr sz="2600" spc="-1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redefined </a:t>
            </a: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with </a:t>
            </a:r>
            <a:r>
              <a:rPr sz="2600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respect </a:t>
            </a:r>
            <a:r>
              <a:rPr sz="2600" spc="-1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to </a:t>
            </a:r>
            <a:r>
              <a:rPr sz="2600" b="1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topographic</a:t>
            </a:r>
            <a:r>
              <a:rPr sz="2600" b="1" spc="7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600" b="1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surface</a:t>
            </a:r>
            <a:endParaRPr sz="26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780415" lvl="1">
              <a:spcBef>
                <a:spcPts val="310"/>
              </a:spcBef>
              <a:buFont typeface="Arial"/>
              <a:buChar char="–"/>
              <a:tabLst>
                <a:tab pos="780415" algn="l"/>
              </a:tabLst>
            </a:pP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Use </a:t>
            </a:r>
            <a:r>
              <a:rPr sz="2600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1-parallel </a:t>
            </a: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Lambert and </a:t>
            </a:r>
            <a:r>
              <a:rPr sz="2600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local </a:t>
            </a: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Oblique</a:t>
            </a:r>
            <a:r>
              <a:rPr sz="2600" spc="5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6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Mercator</a:t>
            </a:r>
            <a:endParaRPr sz="26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24765" lvl="1">
              <a:spcBef>
                <a:spcPts val="25"/>
              </a:spcBef>
              <a:buFont typeface="Arial"/>
              <a:buChar char="–"/>
            </a:pPr>
            <a:endParaRPr sz="3250" dirty="0">
              <a:latin typeface="Cambria" panose="02040503050406030204" pitchFamily="18" charset="0"/>
              <a:ea typeface="Cambria" panose="02040503050406030204" pitchFamily="18" charset="0"/>
              <a:cs typeface="Times New Roman"/>
            </a:endParaRPr>
          </a:p>
          <a:p>
            <a:pPr marL="380365">
              <a:spcBef>
                <a:spcPts val="5"/>
              </a:spcBef>
              <a:buFont typeface="Arial"/>
              <a:buChar char="•"/>
              <a:tabLst>
                <a:tab pos="379730" algn="l"/>
                <a:tab pos="380365" algn="l"/>
              </a:tabLst>
            </a:pP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NGS w</a:t>
            </a:r>
            <a:r>
              <a:rPr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ill </a:t>
            </a:r>
            <a:r>
              <a:rPr b="1" spc="-20" dirty="0">
                <a:latin typeface="Cambria" panose="02040503050406030204" pitchFamily="18" charset="0"/>
                <a:ea typeface="Cambria" panose="02040503050406030204" pitchFamily="18" charset="0"/>
              </a:rPr>
              <a:t>create </a:t>
            </a:r>
            <a:r>
              <a:rPr b="1" dirty="0">
                <a:latin typeface="Cambria" panose="02040503050406030204" pitchFamily="18" charset="0"/>
                <a:ea typeface="Cambria" panose="02040503050406030204" pitchFamily="18" charset="0"/>
              </a:rPr>
              <a:t>a </a:t>
            </a:r>
            <a:r>
              <a:rPr b="1" spc="-20" dirty="0">
                <a:latin typeface="Cambria" panose="02040503050406030204" pitchFamily="18" charset="0"/>
                <a:ea typeface="Cambria" panose="02040503050406030204" pitchFamily="18" charset="0"/>
              </a:rPr>
              <a:t>statewide zone </a:t>
            </a:r>
            <a:r>
              <a:rPr b="1" spc="-25" dirty="0">
                <a:latin typeface="Cambria" panose="02040503050406030204" pitchFamily="18" charset="0"/>
                <a:ea typeface="Cambria" panose="02040503050406030204" pitchFamily="18" charset="0"/>
              </a:rPr>
              <a:t>for </a:t>
            </a:r>
            <a:r>
              <a:rPr b="1" i="1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all</a:t>
            </a:r>
            <a:r>
              <a:rPr b="1" i="1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b="1" spc="-25" dirty="0">
                <a:latin typeface="Cambria" panose="02040503050406030204" pitchFamily="18" charset="0"/>
                <a:ea typeface="Cambria" panose="02040503050406030204" pitchFamily="18" charset="0"/>
              </a:rPr>
              <a:t>states</a:t>
            </a:r>
          </a:p>
        </p:txBody>
      </p:sp>
    </p:spTree>
    <p:extLst>
      <p:ext uri="{BB962C8B-B14F-4D97-AF65-F5344CB8AC3E}">
        <p14:creationId xmlns:p14="http://schemas.microsoft.com/office/powerpoint/2010/main" val="1533524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2426" y="462343"/>
            <a:ext cx="8486774" cy="695960"/>
          </a:xfrm>
          <a:prstGeom prst="rect">
            <a:avLst/>
          </a:prstGeom>
        </p:spPr>
        <p:txBody>
          <a:bodyPr vert="horz" wrap="square" lIns="0" tIns="1206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95"/>
              </a:spcBef>
            </a:pPr>
            <a:r>
              <a:rPr spc="-20" dirty="0">
                <a:latin typeface="Cambria" panose="02040503050406030204" pitchFamily="18" charset="0"/>
                <a:ea typeface="Cambria" panose="02040503050406030204" pitchFamily="18" charset="0"/>
              </a:rPr>
              <a:t>Zone </a:t>
            </a:r>
            <a:r>
              <a:rPr spc="-30" dirty="0">
                <a:latin typeface="Cambria" panose="02040503050406030204" pitchFamily="18" charset="0"/>
                <a:ea typeface="Cambria" panose="02040503050406030204" pitchFamily="18" charset="0"/>
              </a:rPr>
              <a:t>“layers” </a:t>
            </a:r>
            <a:r>
              <a:rPr spc="-5" dirty="0">
                <a:latin typeface="Cambria" panose="02040503050406030204" pitchFamily="18" charset="0"/>
                <a:ea typeface="Cambria" panose="02040503050406030204" pitchFamily="18" charset="0"/>
              </a:rPr>
              <a:t>and</a:t>
            </a:r>
            <a:r>
              <a:rPr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pc="-25" dirty="0">
                <a:latin typeface="Cambria" panose="02040503050406030204" pitchFamily="18" charset="0"/>
                <a:ea typeface="Cambria" panose="02040503050406030204" pitchFamily="18" charset="0"/>
              </a:rPr>
              <a:t>LDPs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52400" y="1347860"/>
            <a:ext cx="8820150" cy="4626266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355600" indent="-342900">
              <a:spcBef>
                <a:spcPts val="49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spc="-1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Each </a:t>
            </a:r>
            <a:r>
              <a:rPr sz="3000" spc="-3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state </a:t>
            </a:r>
            <a:r>
              <a:rPr sz="30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may have </a:t>
            </a:r>
            <a:r>
              <a:rPr sz="3000" spc="-1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max </a:t>
            </a:r>
            <a:r>
              <a:rPr sz="300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of </a:t>
            </a:r>
            <a:r>
              <a:rPr sz="3000" b="1" i="1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THREE </a:t>
            </a:r>
            <a:r>
              <a:rPr sz="30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zone “layers”</a:t>
            </a:r>
            <a:endParaRPr sz="30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755650" lvl="1" indent="-285750">
              <a:spcBef>
                <a:spcPts val="340"/>
              </a:spcBef>
              <a:buFont typeface="Arial"/>
              <a:buChar char="–"/>
              <a:tabLst>
                <a:tab pos="755650" algn="l"/>
              </a:tabLst>
            </a:pP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One </a:t>
            </a:r>
            <a:r>
              <a:rPr sz="26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layer </a:t>
            </a:r>
            <a:r>
              <a:rPr sz="2600" i="1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must </a:t>
            </a: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be </a:t>
            </a:r>
            <a:r>
              <a:rPr sz="26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statewide zone </a:t>
            </a: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(designed </a:t>
            </a:r>
            <a:r>
              <a:rPr sz="2600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by</a:t>
            </a:r>
            <a:r>
              <a:rPr sz="2600" spc="3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NGS)</a:t>
            </a:r>
            <a:endParaRPr sz="26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755650" lvl="1" indent="-285750">
              <a:spcBef>
                <a:spcPts val="310"/>
              </a:spcBef>
              <a:buFont typeface="Arial"/>
              <a:buChar char="–"/>
              <a:tabLst>
                <a:tab pos="755650" algn="l"/>
              </a:tabLst>
            </a:pP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Other </a:t>
            </a:r>
            <a:r>
              <a:rPr sz="2600" spc="-2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layers </a:t>
            </a:r>
            <a:r>
              <a:rPr sz="26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have </a:t>
            </a:r>
            <a:r>
              <a:rPr sz="2600" spc="-1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two </a:t>
            </a: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or </a:t>
            </a:r>
            <a:r>
              <a:rPr sz="2600" spc="-1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more </a:t>
            </a:r>
            <a:r>
              <a:rPr sz="26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zones</a:t>
            </a:r>
            <a:r>
              <a:rPr sz="2600" spc="8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600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(“multi-zone”)</a:t>
            </a:r>
            <a:endParaRPr sz="26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755650" lvl="1" indent="-285750">
              <a:spcBef>
                <a:spcPts val="310"/>
              </a:spcBef>
              <a:buFont typeface="Arial"/>
              <a:buChar char="–"/>
              <a:tabLst>
                <a:tab pos="755650" algn="l"/>
              </a:tabLst>
            </a:pP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Only one </a:t>
            </a:r>
            <a:r>
              <a:rPr sz="26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layer </a:t>
            </a:r>
            <a:r>
              <a:rPr sz="2600" spc="-1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can </a:t>
            </a:r>
            <a:r>
              <a:rPr sz="26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have </a:t>
            </a:r>
            <a:r>
              <a:rPr sz="2600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discontinuous</a:t>
            </a:r>
            <a:r>
              <a:rPr sz="2600" spc="6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600" spc="-2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coverage</a:t>
            </a:r>
            <a:endParaRPr sz="26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lvl="1">
              <a:spcBef>
                <a:spcPts val="40"/>
              </a:spcBef>
              <a:buFont typeface="Arial"/>
              <a:buChar char="–"/>
            </a:pPr>
            <a:endParaRPr sz="3700" dirty="0">
              <a:latin typeface="Cambria" panose="02040503050406030204" pitchFamily="18" charset="0"/>
              <a:ea typeface="Cambria" panose="02040503050406030204" pitchFamily="18" charset="0"/>
              <a:cs typeface="Times New Roman"/>
            </a:endParaRPr>
          </a:p>
          <a:p>
            <a:pPr marL="355600" indent="-342900"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Multi-zone </a:t>
            </a:r>
            <a:r>
              <a:rPr sz="30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layer </a:t>
            </a:r>
            <a:r>
              <a:rPr sz="3000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can consist </a:t>
            </a:r>
            <a:r>
              <a:rPr sz="300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of</a:t>
            </a:r>
            <a:r>
              <a:rPr sz="3000" spc="-4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000" spc="-1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LDPs</a:t>
            </a:r>
            <a:endParaRPr sz="30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755650" lvl="1" indent="-285750">
              <a:spcBef>
                <a:spcPts val="340"/>
              </a:spcBef>
              <a:buFont typeface="Arial"/>
              <a:buChar char="–"/>
              <a:tabLst>
                <a:tab pos="755650" algn="l"/>
              </a:tabLst>
            </a:pP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Designed </a:t>
            </a:r>
            <a:r>
              <a:rPr sz="2600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by </a:t>
            </a:r>
            <a:r>
              <a:rPr sz="26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stakeholder “contributing</a:t>
            </a:r>
            <a:r>
              <a:rPr sz="2600" spc="5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600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partners”</a:t>
            </a:r>
            <a:endParaRPr sz="26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755650" lvl="1" indent="-285750">
              <a:spcBef>
                <a:spcPts val="310"/>
              </a:spcBef>
              <a:buFont typeface="Arial"/>
              <a:buChar char="–"/>
              <a:tabLst>
                <a:tab pos="755650" algn="l"/>
              </a:tabLst>
            </a:pP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Minimum </a:t>
            </a:r>
            <a:r>
              <a:rPr sz="26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zone </a:t>
            </a: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width 50 km (if </a:t>
            </a:r>
            <a:r>
              <a:rPr sz="2600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height </a:t>
            </a:r>
            <a:r>
              <a:rPr sz="26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range </a:t>
            </a: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&lt; 250</a:t>
            </a:r>
            <a:r>
              <a:rPr sz="2600" spc="5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m)</a:t>
            </a:r>
            <a:endParaRPr sz="26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3212465">
              <a:spcBef>
                <a:spcPts val="315"/>
              </a:spcBef>
            </a:pP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OR 10 km (if </a:t>
            </a:r>
            <a:r>
              <a:rPr sz="2600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height </a:t>
            </a:r>
            <a:r>
              <a:rPr sz="26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range </a:t>
            </a: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&gt; 250</a:t>
            </a:r>
            <a:r>
              <a:rPr sz="2600" spc="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m)</a:t>
            </a:r>
            <a:endParaRPr sz="26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755650" lvl="1" indent="-285750">
              <a:spcBef>
                <a:spcPts val="310"/>
              </a:spcBef>
              <a:buFont typeface="Arial"/>
              <a:buChar char="–"/>
              <a:tabLst>
                <a:tab pos="755650" algn="l"/>
              </a:tabLst>
            </a:pP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LDP </a:t>
            </a:r>
            <a:r>
              <a:rPr sz="2600" spc="-2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coverage </a:t>
            </a:r>
            <a:r>
              <a:rPr sz="2600" spc="-1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can </a:t>
            </a: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be</a:t>
            </a:r>
            <a:r>
              <a:rPr sz="2600" spc="4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600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discontinuous</a:t>
            </a:r>
            <a:endParaRPr sz="26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104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F1D1D-E293-4111-8E92-918132389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Alaska statewide “base” layer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B9594D-9302-4185-BB29-769C4FD8DE6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202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C49557-A2E6-4F89-9BA5-9B6AF30E899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ACA609-7B04-437B-BDF2-CDC9082CE003}"/>
              </a:ext>
            </a:extLst>
          </p:cNvPr>
          <p:cNvSpPr txBox="1"/>
          <p:nvPr/>
        </p:nvSpPr>
        <p:spPr>
          <a:xfrm>
            <a:off x="3553908" y="5646457"/>
            <a:ext cx="5392133" cy="1015663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4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ＭＳ Ｐゴシック" charset="0"/>
              </a:rPr>
              <a:t>1.  Statewide layer</a:t>
            </a:r>
          </a:p>
          <a:p>
            <a:pPr marL="457200" indent="-457200">
              <a:buFontTx/>
              <a:buAutoNum type="arabicPeriod"/>
              <a:defRPr/>
            </a:pPr>
            <a:endParaRPr lang="en-US" sz="2000" dirty="0">
              <a:solidFill>
                <a:prstClr val="black"/>
              </a:solidFill>
              <a:latin typeface="Calibri" charset="0"/>
              <a:ea typeface="ＭＳ Ｐゴシック" charset="0"/>
            </a:endParaRPr>
          </a:p>
          <a:p>
            <a:pPr marL="457200" indent="-457200">
              <a:buFontTx/>
              <a:buAutoNum type="arabicPeriod"/>
              <a:defRPr/>
            </a:pPr>
            <a:endParaRPr lang="en-US" sz="2000" dirty="0">
              <a:solidFill>
                <a:prstClr val="black"/>
              </a:solidFill>
              <a:latin typeface="Calibri" charset="0"/>
              <a:ea typeface="ＭＳ Ｐゴシック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F6416B-085E-4049-8EEC-64D4C5B4154B}"/>
              </a:ext>
            </a:extLst>
          </p:cNvPr>
          <p:cNvSpPr txBox="1"/>
          <p:nvPr/>
        </p:nvSpPr>
        <p:spPr>
          <a:xfrm>
            <a:off x="190110" y="180370"/>
            <a:ext cx="2930162" cy="523220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4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i="1" dirty="0">
                <a:solidFill>
                  <a:prstClr val="black"/>
                </a:solidFill>
                <a:latin typeface="Calibri" charset="0"/>
                <a:ea typeface="ＭＳ Ｐゴシック" charset="0"/>
              </a:rPr>
              <a:t>Alaska zone layers</a:t>
            </a:r>
          </a:p>
        </p:txBody>
      </p:sp>
    </p:spTree>
    <p:extLst>
      <p:ext uri="{BB962C8B-B14F-4D97-AF65-F5344CB8AC3E}">
        <p14:creationId xmlns:p14="http://schemas.microsoft.com/office/powerpoint/2010/main" val="174188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F1D1D-E293-4111-8E92-918132389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Alaska complete “intermediate” layer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9FAC64-7A9B-4907-8759-CB391450357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B9594D-9302-4185-BB29-769C4FD8DE6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203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1F9072ED-7C0E-4B85-A309-434D595D8EBC}"/>
              </a:ext>
            </a:extLst>
          </p:cNvPr>
          <p:cNvSpPr txBox="1">
            <a:spLocks/>
          </p:cNvSpPr>
          <p:nvPr/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defTabSz="457200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C92D6AEA-48A7-924D-9406-EC6E0EBC20ED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203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33C8FE-B63E-4679-A727-CF0AEB17B151}"/>
              </a:ext>
            </a:extLst>
          </p:cNvPr>
          <p:cNvSpPr txBox="1"/>
          <p:nvPr/>
        </p:nvSpPr>
        <p:spPr>
          <a:xfrm>
            <a:off x="3553908" y="5646457"/>
            <a:ext cx="5392133" cy="1015663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4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ＭＳ Ｐゴシック" charset="0"/>
              </a:rPr>
              <a:t>1.  Statewide layer</a:t>
            </a:r>
          </a:p>
          <a:p>
            <a:pPr>
              <a:defRPr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ＭＳ Ｐゴシック" charset="0"/>
              </a:rPr>
              <a:t>2. “Intermediate” layer (complete state coverage)</a:t>
            </a:r>
          </a:p>
          <a:p>
            <a:pPr marL="457200" indent="-457200">
              <a:buFontTx/>
              <a:buAutoNum type="arabicPeriod" startAt="2"/>
              <a:defRPr/>
            </a:pPr>
            <a:endParaRPr lang="en-US" sz="2000" dirty="0">
              <a:solidFill>
                <a:prstClr val="black"/>
              </a:solidFill>
              <a:latin typeface="Calibri" charset="0"/>
              <a:ea typeface="ＭＳ Ｐゴシック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28323C-C121-42D2-9DD3-80CC8DE187E4}"/>
              </a:ext>
            </a:extLst>
          </p:cNvPr>
          <p:cNvSpPr txBox="1"/>
          <p:nvPr/>
        </p:nvSpPr>
        <p:spPr>
          <a:xfrm>
            <a:off x="190110" y="180370"/>
            <a:ext cx="2930162" cy="523220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4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i="1" dirty="0">
                <a:solidFill>
                  <a:prstClr val="black"/>
                </a:solidFill>
                <a:latin typeface="Calibri" charset="0"/>
                <a:ea typeface="ＭＳ Ｐゴシック" charset="0"/>
              </a:rPr>
              <a:t>Alaska zone layers</a:t>
            </a:r>
          </a:p>
        </p:txBody>
      </p:sp>
    </p:spTree>
    <p:extLst>
      <p:ext uri="{BB962C8B-B14F-4D97-AF65-F5344CB8AC3E}">
        <p14:creationId xmlns:p14="http://schemas.microsoft.com/office/powerpoint/2010/main" val="341955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F1D1D-E293-4111-8E92-918132389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Alaska with </a:t>
            </a:r>
            <a:r>
              <a:rPr lang="en-US" b="1" dirty="0"/>
              <a:t>THREE</a:t>
            </a:r>
            <a:r>
              <a:rPr lang="en-US" dirty="0"/>
              <a:t> SPCS2022 layers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2319B0-25D5-4737-9CFB-57D45A1DFE4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B9594D-9302-4185-BB29-769C4FD8DE6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204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DBBE0D2F-31D2-4E7B-BCE1-0D1D75FC5EE8}"/>
              </a:ext>
            </a:extLst>
          </p:cNvPr>
          <p:cNvSpPr txBox="1">
            <a:spLocks/>
          </p:cNvSpPr>
          <p:nvPr/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defTabSz="457200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C92D6AEA-48A7-924D-9406-EC6E0EBC20ED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204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3C4E633-9C29-478C-9414-98790E8D6C03}"/>
              </a:ext>
            </a:extLst>
          </p:cNvPr>
          <p:cNvSpPr txBox="1"/>
          <p:nvPr/>
        </p:nvSpPr>
        <p:spPr>
          <a:xfrm>
            <a:off x="3553908" y="5646457"/>
            <a:ext cx="5392133" cy="1015663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4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ＭＳ Ｐゴシック" charset="0"/>
              </a:rPr>
              <a:t>1.  Statewide layer</a:t>
            </a:r>
          </a:p>
          <a:p>
            <a:pPr>
              <a:defRPr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ＭＳ Ｐゴシック" charset="0"/>
              </a:rPr>
              <a:t>2. “Intermediate” layer (complete state coverage) </a:t>
            </a:r>
          </a:p>
          <a:p>
            <a:pPr>
              <a:defRPr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ＭＳ Ｐゴシック" charset="0"/>
              </a:rPr>
              <a:t>3.  LDP layer (partial state coverage)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BC52157-4782-4D80-8F31-B6E7ECA9E094}"/>
              </a:ext>
            </a:extLst>
          </p:cNvPr>
          <p:cNvSpPr txBox="1"/>
          <p:nvPr/>
        </p:nvSpPr>
        <p:spPr>
          <a:xfrm>
            <a:off x="190110" y="180370"/>
            <a:ext cx="2930162" cy="523220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4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i="1" dirty="0">
                <a:solidFill>
                  <a:prstClr val="black"/>
                </a:solidFill>
                <a:latin typeface="Calibri" charset="0"/>
                <a:ea typeface="ＭＳ Ｐゴシック" charset="0"/>
              </a:rPr>
              <a:t>Alaska zone layers</a:t>
            </a:r>
          </a:p>
        </p:txBody>
      </p:sp>
      <p:pic>
        <p:nvPicPr>
          <p:cNvPr id="8" name="Picture 2" descr="Image result for like">
            <a:extLst>
              <a:ext uri="{FF2B5EF4-FFF2-40B4-BE49-F238E27FC236}">
                <a16:creationId xmlns:a16="http://schemas.microsoft.com/office/drawing/2014/main" id="{67EE86E9-6291-4D0A-9E5C-9CB1F0A0F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415" y="2875886"/>
            <a:ext cx="1280160" cy="109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19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2902" y="462343"/>
            <a:ext cx="8448675" cy="695960"/>
          </a:xfrm>
          <a:prstGeom prst="rect">
            <a:avLst/>
          </a:prstGeom>
        </p:spPr>
        <p:txBody>
          <a:bodyPr vert="horz" wrap="square" lIns="0" tIns="1206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95"/>
              </a:spcBef>
            </a:pPr>
            <a:r>
              <a:rPr spc="-5" dirty="0">
                <a:latin typeface="Cambria" panose="02040503050406030204" pitchFamily="18" charset="0"/>
                <a:ea typeface="Cambria" panose="02040503050406030204" pitchFamily="18" charset="0"/>
              </a:rPr>
              <a:t>SPCS2022</a:t>
            </a:r>
            <a:r>
              <a:rPr spc="-3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pc="-10" dirty="0">
                <a:latin typeface="Cambria" panose="02040503050406030204" pitchFamily="18" charset="0"/>
                <a:ea typeface="Cambria" panose="02040503050406030204" pitchFamily="18" charset="0"/>
              </a:rPr>
              <a:t>deadlines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2902" y="1184318"/>
            <a:ext cx="8629648" cy="3633687"/>
          </a:xfrm>
          <a:prstGeom prst="rect">
            <a:avLst/>
          </a:prstGeom>
        </p:spPr>
        <p:txBody>
          <a:bodyPr vert="horz" wrap="square" lIns="0" tIns="108585" rIns="0" bIns="0" rtlCol="0">
            <a:spAutoFit/>
          </a:bodyPr>
          <a:lstStyle/>
          <a:p>
            <a:pPr marL="355600" indent="-342900">
              <a:spcBef>
                <a:spcPts val="85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b="1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Consensus </a:t>
            </a:r>
            <a:r>
              <a:rPr sz="300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input </a:t>
            </a:r>
            <a:r>
              <a:rPr sz="30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per SPCS2022</a:t>
            </a:r>
            <a:r>
              <a:rPr sz="300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000" spc="-1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procedures</a:t>
            </a:r>
            <a:endParaRPr sz="30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755650" lvl="1" indent="-285750">
              <a:spcBef>
                <a:spcPts val="650"/>
              </a:spcBef>
              <a:buFont typeface="Arial"/>
              <a:buChar char="–"/>
              <a:tabLst>
                <a:tab pos="755650" algn="l"/>
              </a:tabLst>
            </a:pPr>
            <a:r>
              <a:rPr sz="2600" b="1" i="1" spc="-1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Requests </a:t>
            </a:r>
            <a:r>
              <a:rPr sz="2600" spc="-2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for </a:t>
            </a: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designs done </a:t>
            </a:r>
            <a:r>
              <a:rPr sz="2600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by</a:t>
            </a:r>
            <a:r>
              <a:rPr sz="2600" spc="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NGS</a:t>
            </a:r>
            <a:endParaRPr sz="26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755650" lvl="1" indent="-285750">
              <a:spcBef>
                <a:spcPts val="625"/>
              </a:spcBef>
              <a:buFont typeface="Arial"/>
              <a:buChar char="–"/>
              <a:tabLst>
                <a:tab pos="755650" algn="l"/>
              </a:tabLst>
            </a:pPr>
            <a:r>
              <a:rPr sz="2600" b="1" i="1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Proposals </a:t>
            </a:r>
            <a:r>
              <a:rPr sz="2600" spc="-2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for </a:t>
            </a: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designs </a:t>
            </a:r>
            <a:r>
              <a:rPr sz="2600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by contributing</a:t>
            </a:r>
            <a:r>
              <a:rPr sz="2600" spc="5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600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partners</a:t>
            </a:r>
            <a:endParaRPr sz="26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355600" indent="-342900">
              <a:spcBef>
                <a:spcPts val="69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spc="-1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Submittal </a:t>
            </a:r>
            <a:r>
              <a:rPr sz="300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of </a:t>
            </a:r>
            <a:r>
              <a:rPr sz="3000" b="1" spc="-1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approved</a:t>
            </a:r>
            <a:r>
              <a:rPr sz="3000" b="1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0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designs</a:t>
            </a:r>
            <a:endParaRPr sz="30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755650" lvl="1" indent="-285750">
              <a:spcBef>
                <a:spcPts val="655"/>
              </a:spcBef>
              <a:buFont typeface="Arial"/>
              <a:buChar char="–"/>
              <a:tabLst>
                <a:tab pos="755650" algn="l"/>
              </a:tabLst>
            </a:pPr>
            <a:r>
              <a:rPr sz="2600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Proposal must </a:t>
            </a:r>
            <a:r>
              <a:rPr sz="26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first </a:t>
            </a: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be </a:t>
            </a:r>
            <a:r>
              <a:rPr sz="2600" spc="-1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approved </a:t>
            </a:r>
            <a:r>
              <a:rPr sz="2600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by</a:t>
            </a:r>
            <a:r>
              <a:rPr sz="2600" spc="3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NGS</a:t>
            </a:r>
            <a:endParaRPr sz="26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755650" lvl="1" indent="-285750">
              <a:spcBef>
                <a:spcPts val="625"/>
              </a:spcBef>
              <a:buFont typeface="Arial"/>
              <a:buChar char="–"/>
              <a:tabLst>
                <a:tab pos="755650" algn="l"/>
              </a:tabLst>
            </a:pP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Designs </a:t>
            </a:r>
            <a:r>
              <a:rPr sz="2600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must </a:t>
            </a: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be </a:t>
            </a:r>
            <a:r>
              <a:rPr sz="2600" spc="-1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complete </a:t>
            </a:r>
            <a:r>
              <a:rPr sz="2600" spc="-2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for </a:t>
            </a: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NGS </a:t>
            </a:r>
            <a:r>
              <a:rPr sz="2600" spc="-1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to</a:t>
            </a:r>
            <a:r>
              <a:rPr sz="2600" spc="5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600" spc="-1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review</a:t>
            </a:r>
            <a:endParaRPr sz="26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355600" indent="-342900">
              <a:spcBef>
                <a:spcPts val="85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spc="-1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Later requests </a:t>
            </a:r>
            <a:r>
              <a:rPr sz="30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will </a:t>
            </a:r>
            <a:r>
              <a:rPr sz="300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be </a:t>
            </a:r>
            <a:r>
              <a:rPr sz="3000" spc="-2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for </a:t>
            </a:r>
            <a:r>
              <a:rPr sz="3000" b="1" i="1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changes </a:t>
            </a:r>
            <a:r>
              <a:rPr sz="3000" i="1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to</a:t>
            </a:r>
            <a:r>
              <a:rPr sz="3000" i="1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0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SPCS2022</a:t>
            </a:r>
            <a:endParaRPr sz="30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2902" y="5264277"/>
            <a:ext cx="8448675" cy="884858"/>
          </a:xfrm>
          <a:prstGeom prst="rect">
            <a:avLst/>
          </a:prstGeom>
          <a:ln w="19050">
            <a:solidFill>
              <a:srgbClr val="C00000"/>
            </a:solidFill>
          </a:ln>
        </p:spPr>
        <p:txBody>
          <a:bodyPr vert="horz" wrap="square" lIns="0" tIns="22860" rIns="0" bIns="0" rtlCol="0">
            <a:spAutoFit/>
          </a:bodyPr>
          <a:lstStyle/>
          <a:p>
            <a:pPr marL="90805">
              <a:spcBef>
                <a:spcPts val="180"/>
              </a:spcBef>
            </a:pPr>
            <a:r>
              <a:rPr sz="2800" spc="-1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by </a:t>
            </a:r>
            <a:r>
              <a:rPr sz="2800" b="1" spc="-1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March </a:t>
            </a:r>
            <a:r>
              <a:rPr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31, 2020 </a:t>
            </a:r>
            <a:r>
              <a:rPr sz="2800" spc="-25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for </a:t>
            </a:r>
            <a:r>
              <a:rPr sz="2800" b="1" i="1" spc="-1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requests </a:t>
            </a:r>
            <a:r>
              <a:rPr sz="2800" spc="-5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and</a:t>
            </a:r>
            <a:r>
              <a:rPr sz="2800" spc="8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800" b="1" i="1" spc="-5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proposals</a:t>
            </a:r>
            <a:endParaRPr sz="28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90170"/>
            <a:r>
              <a:rPr sz="2800" spc="-1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by </a:t>
            </a:r>
            <a:r>
              <a:rPr sz="2800" b="1" spc="-1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March </a:t>
            </a:r>
            <a:r>
              <a:rPr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31, 2021 </a:t>
            </a:r>
            <a:r>
              <a:rPr sz="2800" spc="-25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for </a:t>
            </a:r>
            <a:r>
              <a:rPr sz="2800" b="1" i="1" spc="-1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submittal </a:t>
            </a:r>
            <a:r>
              <a:rPr sz="2800" spc="-5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of </a:t>
            </a:r>
            <a:r>
              <a:rPr sz="2800" b="1" i="1" spc="-5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approved</a:t>
            </a:r>
            <a:r>
              <a:rPr sz="2800" b="1" i="1" spc="55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800" spc="-5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designs</a:t>
            </a:r>
            <a:endParaRPr sz="28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647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" y="332250"/>
            <a:ext cx="9144000" cy="848095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009201" marR="6773" indent="-993115">
              <a:spcBef>
                <a:spcPts val="133"/>
              </a:spcBef>
            </a:pPr>
            <a:r>
              <a:rPr lang="en-US" sz="5400" spc="-7" dirty="0" smtClean="0">
                <a:latin typeface="Cambria" panose="02040503050406030204" pitchFamily="18" charset="0"/>
                <a:cs typeface="Calibri"/>
              </a:rPr>
              <a:t>SPCS2022 in Pennsylvania</a:t>
            </a:r>
            <a:endParaRPr sz="54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54977" y="1382959"/>
            <a:ext cx="8678008" cy="5025308"/>
          </a:xfrm>
          <a:prstGeom prst="rect">
            <a:avLst/>
          </a:prstGeom>
        </p:spPr>
        <p:txBody>
          <a:bodyPr vert="horz" wrap="square" lIns="0" tIns="130387" rIns="0" bIns="0" rtlCol="0">
            <a:spAutoFit/>
          </a:bodyPr>
          <a:lstStyle/>
          <a:p>
            <a:pPr marL="285750" indent="-285750">
              <a:spcBef>
                <a:spcPts val="893"/>
              </a:spcBef>
              <a:buSzPct val="90000"/>
              <a:buFont typeface="Arial"/>
              <a:buChar char="•"/>
            </a:pPr>
            <a:r>
              <a:rPr lang="en-US" sz="3400" spc="-13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PSLS Geospatial Committee has formalized (and currently disseminating) desired criteria for submitting a request to NGS</a:t>
            </a:r>
          </a:p>
          <a:p>
            <a:pPr lvl="1" indent="-285750">
              <a:spcBef>
                <a:spcPts val="893"/>
              </a:spcBef>
              <a:buSzPct val="90000"/>
              <a:buFont typeface="Arial"/>
              <a:buChar char="•"/>
            </a:pPr>
            <a:r>
              <a:rPr lang="en-US" sz="2800" spc="-13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4-5 zones; </a:t>
            </a:r>
            <a:r>
              <a:rPr lang="en-US" sz="2800" spc="-13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respect </a:t>
            </a:r>
            <a:r>
              <a:rPr lang="en-US" sz="2800" spc="-13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county </a:t>
            </a:r>
            <a:r>
              <a:rPr lang="en-US" sz="2800" spc="-13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boundaries and metro areas</a:t>
            </a:r>
          </a:p>
          <a:p>
            <a:pPr marL="285750" indent="-285750">
              <a:spcBef>
                <a:spcPts val="893"/>
              </a:spcBef>
              <a:buSzPct val="90000"/>
              <a:buFont typeface="Arial"/>
              <a:buChar char="•"/>
            </a:pPr>
            <a:endParaRPr lang="en-US" sz="3400" spc="-13" dirty="0" smtClean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cs typeface="Calibri"/>
            </a:endParaRPr>
          </a:p>
          <a:p>
            <a:pPr marL="285750" indent="-285750">
              <a:spcBef>
                <a:spcPts val="893"/>
              </a:spcBef>
              <a:buSzPct val="90000"/>
              <a:buFont typeface="Arial"/>
              <a:buChar char="•"/>
            </a:pPr>
            <a:r>
              <a:rPr lang="en-US" sz="3400" spc="-13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NGS will design a single statewide Zone that covers the entire State (eliminate N-S zones)</a:t>
            </a:r>
          </a:p>
          <a:p>
            <a:pPr marL="514350" lvl="1" indent="-285750">
              <a:spcBef>
                <a:spcPts val="893"/>
              </a:spcBef>
              <a:buSzPct val="90000"/>
              <a:buFont typeface="Arial"/>
              <a:buChar char="•"/>
            </a:pPr>
            <a:r>
              <a:rPr lang="en-US" sz="2800" spc="-13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this will enable Commonwealth agencies to maintain all data within one zone</a:t>
            </a:r>
          </a:p>
        </p:txBody>
      </p:sp>
    </p:spTree>
    <p:extLst>
      <p:ext uri="{BB962C8B-B14F-4D97-AF65-F5344CB8AC3E}">
        <p14:creationId xmlns:p14="http://schemas.microsoft.com/office/powerpoint/2010/main" val="3954807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4"/>
          <p:cNvSpPr txBox="1"/>
          <p:nvPr/>
        </p:nvSpPr>
        <p:spPr>
          <a:xfrm>
            <a:off x="0" y="1448239"/>
            <a:ext cx="9144000" cy="2725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buSzPct val="159375"/>
              <a:tabLst>
                <a:tab pos="397077" algn="l"/>
                <a:tab pos="397923" algn="l"/>
              </a:tabLst>
            </a:pPr>
            <a:r>
              <a:rPr lang="en-US" sz="4400" b="1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US Survey Foot</a:t>
            </a:r>
            <a:endParaRPr lang="en-US" sz="4400" b="1" spc="-7" dirty="0">
              <a:solidFill>
                <a:srgbClr val="1F497D"/>
              </a:solidFill>
              <a:uFill>
                <a:solidFill>
                  <a:srgbClr val="1F497D"/>
                </a:solidFill>
              </a:uFill>
              <a:latin typeface="Cambria" panose="02040503050406030204" pitchFamily="18" charset="0"/>
              <a:cs typeface="Arial"/>
            </a:endParaRPr>
          </a:p>
          <a:p>
            <a:pPr marL="16933" algn="ctr">
              <a:buSzPct val="159375"/>
              <a:tabLst>
                <a:tab pos="397077" algn="l"/>
                <a:tab pos="397923" algn="l"/>
              </a:tabLst>
            </a:pPr>
            <a:r>
              <a:rPr lang="en-US" sz="4400" b="1" spc="-7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and </a:t>
            </a:r>
          </a:p>
          <a:p>
            <a:pPr marL="16933" algn="ctr">
              <a:buSzPct val="159375"/>
              <a:tabLst>
                <a:tab pos="397077" algn="l"/>
                <a:tab pos="397923" algn="l"/>
              </a:tabLst>
            </a:pPr>
            <a:r>
              <a:rPr lang="en-US" sz="4400" b="1" spc="-7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International Foot</a:t>
            </a:r>
          </a:p>
          <a:p>
            <a:pPr marL="16933" algn="ctr">
              <a:buSzPct val="159375"/>
              <a:tabLst>
                <a:tab pos="397077" algn="l"/>
                <a:tab pos="397923" algn="l"/>
              </a:tabLst>
            </a:pPr>
            <a:endParaRPr lang="en-US" sz="4400" b="1" spc="-7" dirty="0">
              <a:solidFill>
                <a:srgbClr val="1F497D"/>
              </a:solidFill>
              <a:uFill>
                <a:solidFill>
                  <a:srgbClr val="1F497D"/>
                </a:solidFill>
              </a:uFill>
              <a:latin typeface="Cambria" panose="02040503050406030204" pitchFamily="18" charset="0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739900" y="5755385"/>
            <a:ext cx="7404100" cy="69420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buSzPct val="159375"/>
              <a:tabLst>
                <a:tab pos="397077" algn="l"/>
                <a:tab pos="397923" algn="l"/>
              </a:tabLst>
            </a:pPr>
            <a:r>
              <a:rPr lang="en-US" sz="4400" b="1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…or </a:t>
            </a:r>
            <a:r>
              <a:rPr lang="en-US" sz="4400" b="1" dirty="0" err="1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Feets</a:t>
            </a:r>
            <a:r>
              <a:rPr lang="en-US" sz="4400" b="1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Don’t Fail Me Now</a:t>
            </a:r>
            <a:endParaRPr lang="en-US" sz="4400" b="1" spc="-7" dirty="0">
              <a:solidFill>
                <a:srgbClr val="1F497D"/>
              </a:solidFill>
              <a:uFill>
                <a:solidFill>
                  <a:srgbClr val="1F497D"/>
                </a:solidFill>
              </a:uFill>
              <a:latin typeface="Cambria" panose="02040503050406030204" pitchFamily="18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72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C395BD-A9FA-42D3-9500-A16CE225BC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463040"/>
            <a:ext cx="9144001" cy="5110288"/>
          </a:xfrm>
        </p:spPr>
        <p:txBody>
          <a:bodyPr>
            <a:normAutofit/>
          </a:bodyPr>
          <a:lstStyle/>
          <a:p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Two versions of same unit in current use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“New” international foot and “old” U.S. survey foot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“New” shorter than “old” by 2 ppm (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0.01 ft per mile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 </a:t>
            </a:r>
            <a:r>
              <a:rPr lang="en-US" b="1" i="1" dirty="0">
                <a:latin typeface="Cambria" panose="02040503050406030204" pitchFamily="18" charset="0"/>
                <a:ea typeface="Cambria" panose="02040503050406030204" pitchFamily="18" charset="0"/>
              </a:rPr>
              <a:t>real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problem with </a:t>
            </a:r>
            <a:r>
              <a:rPr lang="en-US" b="1" i="1" dirty="0">
                <a:latin typeface="Cambria" panose="02040503050406030204" pitchFamily="18" charset="0"/>
                <a:ea typeface="Cambria" panose="02040503050406030204" pitchFamily="18" charset="0"/>
              </a:rPr>
              <a:t>real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costs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What’s in a name?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“U.S. survey” versus “international”</a:t>
            </a:r>
          </a:p>
          <a:p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Who is using U.S. survey feet?</a:t>
            </a:r>
          </a:p>
          <a:p>
            <a:pPr lvl="1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Surveyors exclusively, in most (</a:t>
            </a:r>
            <a:r>
              <a:rPr lang="en-US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not all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) states</a:t>
            </a:r>
          </a:p>
          <a:p>
            <a:pPr lvl="1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But it impacts everyone</a:t>
            </a:r>
          </a:p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0406F13-EFFD-7044-8E42-B94EAFCC3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7796"/>
            <a:ext cx="9144000" cy="802365"/>
          </a:xfrm>
          <a:solidFill>
            <a:schemeClr val="accent1"/>
          </a:solidFill>
        </p:spPr>
        <p:txBody>
          <a:bodyPr/>
          <a:lstStyle/>
          <a:p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</a:t>
            </a:r>
            <a:r>
              <a:rPr lang="en-US" sz="4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problem</a:t>
            </a:r>
            <a:endParaRPr lang="en-US" sz="4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949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0C395BD-A9FA-42D3-9500-A16CE225BC1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" y="1463040"/>
                <a:ext cx="9144001" cy="5110288"/>
              </a:xfrm>
            </p:spPr>
            <p:txBody>
              <a:bodyPr>
                <a:noAutofit/>
              </a:bodyPr>
              <a:lstStyle/>
              <a:p>
                <a:r>
                  <a:rPr lang="en-US" sz="40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1,000,000.00 </a:t>
                </a:r>
                <a:r>
                  <a:rPr lang="en-US" sz="40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sft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= 999,998.00 </a:t>
                </a:r>
                <a:r>
                  <a:rPr lang="en-US" sz="40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ift</a:t>
                </a:r>
                <a:endParaRPr lang="en-US" sz="4000" dirty="0" smtClean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en-US" sz="40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10,000,000.00 </a:t>
                </a:r>
                <a:r>
                  <a:rPr lang="en-US" sz="40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sft</a:t>
                </a:r>
                <a:r>
                  <a:rPr lang="en-US" sz="40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= 9,999,980.00 </a:t>
                </a:r>
                <a:r>
                  <a:rPr lang="en-US" sz="40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ift</a:t>
                </a:r>
                <a:endParaRPr lang="en-US" sz="4000" dirty="0" smtClean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endParaRPr lang="en-US" sz="4000" dirty="0" smtClean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International 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 1 </a:t>
                </a:r>
                <a:r>
                  <a:rPr lang="en-US" sz="4000" dirty="0" err="1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ft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 = .3048 m</a:t>
                </a:r>
                <a:endParaRPr lang="en-US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US 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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1 </a:t>
                </a:r>
                <a:r>
                  <a:rPr lang="en-US" sz="4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ft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= .30480061 m (approx</a:t>
                </a:r>
                <a:r>
                  <a:rPr lang="en-US" sz="40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.)</a:t>
                </a:r>
                <a:endParaRPr lang="en-US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lvl="1"/>
                <a:r>
                  <a:rPr lang="en-US" sz="40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frequently calculated by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1200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3937</m:t>
                        </m:r>
                      </m:den>
                    </m:f>
                  </m:oMath>
                </a14:m>
                <a:endParaRPr lang="en-US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0C395BD-A9FA-42D3-9500-A16CE225BC1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" y="1463040"/>
                <a:ext cx="9144001" cy="5110288"/>
              </a:xfrm>
              <a:blipFill>
                <a:blip r:embed="rId3"/>
                <a:stretch>
                  <a:fillRect l="-2133" t="-21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1">
            <a:extLst>
              <a:ext uri="{FF2B5EF4-FFF2-40B4-BE49-F238E27FC236}">
                <a16:creationId xmlns:a16="http://schemas.microsoft.com/office/drawing/2014/main" id="{A0406F13-EFFD-7044-8E42-B94EAFCC3BE8}"/>
              </a:ext>
            </a:extLst>
          </p:cNvPr>
          <p:cNvSpPr txBox="1">
            <a:spLocks/>
          </p:cNvSpPr>
          <p:nvPr/>
        </p:nvSpPr>
        <p:spPr bwMode="auto">
          <a:xfrm>
            <a:off x="0" y="477796"/>
            <a:ext cx="9144000" cy="80236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parts per million (ppm)</a:t>
            </a:r>
          </a:p>
        </p:txBody>
      </p:sp>
    </p:spTree>
    <p:extLst>
      <p:ext uri="{BB962C8B-B14F-4D97-AF65-F5344CB8AC3E}">
        <p14:creationId xmlns:p14="http://schemas.microsoft.com/office/powerpoint/2010/main" val="252775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 bwMode="auto">
          <a:xfrm>
            <a:off x="0" y="235088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What does processed data look like?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640" y="924200"/>
            <a:ext cx="8036719" cy="5933800"/>
          </a:xfrm>
        </p:spPr>
      </p:pic>
      <p:sp>
        <p:nvSpPr>
          <p:cNvPr id="2" name="TextBox 1"/>
          <p:cNvSpPr txBox="1"/>
          <p:nvPr/>
        </p:nvSpPr>
        <p:spPr bwMode="auto">
          <a:xfrm>
            <a:off x="8437601" y="3465005"/>
            <a:ext cx="553998" cy="852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vert270" wrap="square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/>
            <a:r>
              <a:rPr lang="en-US" sz="2400" dirty="0" err="1" smtClean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mGal</a:t>
            </a:r>
            <a:endParaRPr lang="en-US" sz="2400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628651" y="6272785"/>
            <a:ext cx="677227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r>
              <a:rPr lang="en-US" sz="2400" dirty="0" err="1" smtClean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mGal</a:t>
            </a:r>
            <a:r>
              <a:rPr lang="en-US" sz="2400" dirty="0" smtClean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= </a:t>
            </a:r>
            <a:r>
              <a:rPr lang="en-US" sz="2400" dirty="0" err="1" smtClean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milligal</a:t>
            </a:r>
            <a:endParaRPr lang="en-US" sz="2400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4334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C395BD-A9FA-42D3-9500-A16CE225BC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287190"/>
            <a:ext cx="9144001" cy="5110288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When does this matter?</a:t>
            </a:r>
          </a:p>
          <a:p>
            <a:pPr marL="457200" lvl="1"/>
            <a:r>
              <a:rPr lang="en-US" sz="36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Not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typically in lengths/distances</a:t>
            </a:r>
          </a:p>
          <a:p>
            <a:pPr marL="457200" lvl="1"/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But in published planar coordinate systems</a:t>
            </a:r>
          </a:p>
          <a:p>
            <a:r>
              <a:rPr lang="en-US" sz="4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Like what?</a:t>
            </a:r>
          </a:p>
          <a:p>
            <a:pPr marL="457200" lvl="1"/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SPCS and UTM are very popular and both fall victim to mix-ups</a:t>
            </a:r>
          </a:p>
          <a:p>
            <a:pPr marL="57150"/>
            <a:r>
              <a:rPr lang="en-US" sz="4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Why?</a:t>
            </a:r>
          </a:p>
          <a:p>
            <a:pPr marL="457200" lvl="1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arge 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false eastings and northings</a:t>
            </a:r>
          </a:p>
          <a:p>
            <a:pPr marL="457200" lvl="1"/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0406F13-EFFD-7044-8E42-B94EAFCC3BE8}"/>
              </a:ext>
            </a:extLst>
          </p:cNvPr>
          <p:cNvSpPr txBox="1">
            <a:spLocks/>
          </p:cNvSpPr>
          <p:nvPr/>
        </p:nvSpPr>
        <p:spPr bwMode="auto">
          <a:xfrm>
            <a:off x="0" y="477796"/>
            <a:ext cx="9144000" cy="80236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4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What’s impacted?</a:t>
            </a:r>
            <a:endParaRPr lang="en-US" sz="4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34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A896DFA-7A80-49F5-8C92-8D5F1E94B3A2}"/>
              </a:ext>
            </a:extLst>
          </p:cNvPr>
          <p:cNvSpPr txBox="1">
            <a:spLocks/>
          </p:cNvSpPr>
          <p:nvPr/>
        </p:nvSpPr>
        <p:spPr>
          <a:xfrm>
            <a:off x="0" y="477796"/>
            <a:ext cx="9144000" cy="802365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/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Who is responsible for standards?</a:t>
            </a:r>
          </a:p>
        </p:txBody>
      </p:sp>
      <p:cxnSp>
        <p:nvCxnSpPr>
          <p:cNvPr id="11" name="NGS Connector 10">
            <a:extLst>
              <a:ext uri="{FF2B5EF4-FFF2-40B4-BE49-F238E27FC236}">
                <a16:creationId xmlns:a16="http://schemas.microsoft.com/office/drawing/2014/main" id="{1EFF221F-9C2C-47FB-B912-CEC923E6192C}"/>
              </a:ext>
            </a:extLst>
          </p:cNvPr>
          <p:cNvCxnSpPr>
            <a:cxnSpLocks/>
          </p:cNvCxnSpPr>
          <p:nvPr/>
        </p:nvCxnSpPr>
        <p:spPr>
          <a:xfrm flipH="1">
            <a:off x="7142704" y="4340838"/>
            <a:ext cx="13" cy="182880"/>
          </a:xfrm>
          <a:prstGeom prst="line">
            <a:avLst/>
          </a:prstGeom>
          <a:ln w="38100" cap="rnd"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NGS logo" descr="Image result for national geodetic survey">
            <a:extLst>
              <a:ext uri="{FF2B5EF4-FFF2-40B4-BE49-F238E27FC236}">
                <a16:creationId xmlns:a16="http://schemas.microsoft.com/office/drawing/2014/main" id="{4229D351-5C96-4FBF-AAF9-8E61A35D4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6902" y="4594999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NOAA connector">
            <a:extLst>
              <a:ext uri="{FF2B5EF4-FFF2-40B4-BE49-F238E27FC236}">
                <a16:creationId xmlns:a16="http://schemas.microsoft.com/office/drawing/2014/main" id="{CCBD645C-810C-43B8-9F27-6309FB71FC69}"/>
              </a:ext>
            </a:extLst>
          </p:cNvPr>
          <p:cNvGrpSpPr/>
          <p:nvPr/>
        </p:nvGrpSpPr>
        <p:grpSpPr>
          <a:xfrm>
            <a:off x="5496791" y="2464654"/>
            <a:ext cx="1645920" cy="182880"/>
            <a:chOff x="8412480" y="2468880"/>
            <a:chExt cx="182881" cy="370398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6C529D3-3191-4303-81FA-4B95E2CBDD1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95360" y="2473518"/>
              <a:ext cx="1" cy="365760"/>
            </a:xfrm>
            <a:prstGeom prst="line">
              <a:avLst/>
            </a:prstGeom>
            <a:ln w="38100" cap="rnd"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A20C07E-3A9B-4B7C-ADB2-2CE88DEDA8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12480" y="2468880"/>
              <a:ext cx="182880" cy="0"/>
            </a:xfrm>
            <a:prstGeom prst="line">
              <a:avLst/>
            </a:prstGeom>
            <a:ln w="38100" cap="rnd"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NIST connector">
            <a:extLst>
              <a:ext uri="{FF2B5EF4-FFF2-40B4-BE49-F238E27FC236}">
                <a16:creationId xmlns:a16="http://schemas.microsoft.com/office/drawing/2014/main" id="{8AC53BF7-E7A7-4C78-BDA1-DEC3AC398934}"/>
              </a:ext>
            </a:extLst>
          </p:cNvPr>
          <p:cNvGrpSpPr/>
          <p:nvPr/>
        </p:nvGrpSpPr>
        <p:grpSpPr>
          <a:xfrm>
            <a:off x="1808019" y="2464653"/>
            <a:ext cx="1713670" cy="640080"/>
            <a:chOff x="1943100" y="2262099"/>
            <a:chExt cx="1631373" cy="501883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D2E6A44-CE15-41E3-9421-B0C9D0BD45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43109" y="2263567"/>
              <a:ext cx="1631364" cy="0"/>
            </a:xfrm>
            <a:prstGeom prst="line">
              <a:avLst/>
            </a:prstGeom>
            <a:ln w="38100" cap="rnd"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DB61366-DA54-4041-B4E1-03D856697FC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43100" y="2262099"/>
              <a:ext cx="9" cy="501883"/>
            </a:xfrm>
            <a:prstGeom prst="line">
              <a:avLst/>
            </a:prstGeom>
            <a:ln w="38100" cap="rnd"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NIST logo" descr="Image result for nist">
            <a:extLst>
              <a:ext uri="{FF2B5EF4-FFF2-40B4-BE49-F238E27FC236}">
                <a16:creationId xmlns:a16="http://schemas.microsoft.com/office/drawing/2014/main" id="{89F08F8A-9879-4621-8810-89AD30BF77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320" b="22317"/>
          <a:stretch/>
        </p:blipFill>
        <p:spPr bwMode="auto">
          <a:xfrm>
            <a:off x="573579" y="3082706"/>
            <a:ext cx="2468880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DOC logo" descr="Image result for department of commerce">
            <a:extLst>
              <a:ext uri="{FF2B5EF4-FFF2-40B4-BE49-F238E27FC236}">
                <a16:creationId xmlns:a16="http://schemas.microsoft.com/office/drawing/2014/main" id="{48F230E8-0015-40AD-A8CD-490A032E2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4840" y="1550253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Image result for noaa">
            <a:extLst>
              <a:ext uri="{FF2B5EF4-FFF2-40B4-BE49-F238E27FC236}">
                <a16:creationId xmlns:a16="http://schemas.microsoft.com/office/drawing/2014/main" id="{8D73734E-740A-4116-A8F0-A780E2117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65462" y="2716946"/>
            <a:ext cx="1554480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AB565DB-C914-4F0F-8888-CBE4D34D7C01}"/>
              </a:ext>
            </a:extLst>
          </p:cNvPr>
          <p:cNvSpPr txBox="1">
            <a:spLocks/>
          </p:cNvSpPr>
          <p:nvPr/>
        </p:nvSpPr>
        <p:spPr>
          <a:xfrm>
            <a:off x="144319" y="4008609"/>
            <a:ext cx="3327400" cy="190652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>
              <a:spcBef>
                <a:spcPts val="0"/>
              </a:spcBef>
              <a:buNone/>
            </a:pP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National 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Institute of Standards and Technology</a:t>
            </a:r>
          </a:p>
        </p:txBody>
      </p:sp>
    </p:spTree>
    <p:extLst>
      <p:ext uri="{BB962C8B-B14F-4D97-AF65-F5344CB8AC3E}">
        <p14:creationId xmlns:p14="http://schemas.microsoft.com/office/powerpoint/2010/main" val="360546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83AC72B-D0CC-3446-8433-8144716C1D79}"/>
              </a:ext>
            </a:extLst>
          </p:cNvPr>
          <p:cNvSpPr/>
          <p:nvPr/>
        </p:nvSpPr>
        <p:spPr>
          <a:xfrm>
            <a:off x="90768" y="3765597"/>
            <a:ext cx="8985103" cy="89154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72519" y="2374066"/>
            <a:ext cx="2471202" cy="9831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National Bureau of Standards created</a:t>
            </a:r>
          </a:p>
        </p:txBody>
      </p:sp>
      <p:sp>
        <p:nvSpPr>
          <p:cNvPr id="4" name="Oval 3"/>
          <p:cNvSpPr/>
          <p:nvPr/>
        </p:nvSpPr>
        <p:spPr>
          <a:xfrm>
            <a:off x="717312" y="3765597"/>
            <a:ext cx="891540" cy="891540"/>
          </a:xfrm>
          <a:prstGeom prst="ellipse">
            <a:avLst/>
          </a:prstGeom>
          <a:solidFill>
            <a:schemeClr val="tx2"/>
          </a:solidFill>
          <a:ln w="38100">
            <a:solidFill>
              <a:srgbClr val="FEF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 flipH="1">
            <a:off x="683246" y="3945910"/>
            <a:ext cx="959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1901</a:t>
            </a:r>
          </a:p>
        </p:txBody>
      </p:sp>
      <p:sp>
        <p:nvSpPr>
          <p:cNvPr id="22" name="Oval 21"/>
          <p:cNvSpPr/>
          <p:nvPr/>
        </p:nvSpPr>
        <p:spPr>
          <a:xfrm>
            <a:off x="7638277" y="3765597"/>
            <a:ext cx="891540" cy="891540"/>
          </a:xfrm>
          <a:prstGeom prst="ellipse">
            <a:avLst/>
          </a:prstGeom>
          <a:solidFill>
            <a:schemeClr val="tx2"/>
          </a:solidFill>
          <a:ln w="38100">
            <a:solidFill>
              <a:srgbClr val="FEF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 flipH="1">
            <a:off x="7604211" y="3945910"/>
            <a:ext cx="959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1959</a:t>
            </a:r>
          </a:p>
        </p:txBody>
      </p:sp>
      <p:sp>
        <p:nvSpPr>
          <p:cNvPr id="25" name="Oval 24"/>
          <p:cNvSpPr/>
          <p:nvPr/>
        </p:nvSpPr>
        <p:spPr>
          <a:xfrm>
            <a:off x="2744144" y="3765597"/>
            <a:ext cx="891540" cy="891540"/>
          </a:xfrm>
          <a:prstGeom prst="ellipse">
            <a:avLst/>
          </a:prstGeom>
          <a:solidFill>
            <a:schemeClr val="tx2"/>
          </a:solidFill>
          <a:ln w="38100">
            <a:solidFill>
              <a:srgbClr val="FEF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 flipH="1">
            <a:off x="2710078" y="3945910"/>
            <a:ext cx="959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1933</a:t>
            </a:r>
          </a:p>
        </p:txBody>
      </p:sp>
      <p:sp>
        <p:nvSpPr>
          <p:cNvPr id="28" name="Oval 27"/>
          <p:cNvSpPr/>
          <p:nvPr/>
        </p:nvSpPr>
        <p:spPr>
          <a:xfrm>
            <a:off x="5107001" y="3765597"/>
            <a:ext cx="891540" cy="891540"/>
          </a:xfrm>
          <a:prstGeom prst="ellipse">
            <a:avLst/>
          </a:prstGeom>
          <a:solidFill>
            <a:schemeClr val="tx2"/>
          </a:solidFill>
          <a:ln w="38100">
            <a:solidFill>
              <a:srgbClr val="FEF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 flipH="1">
            <a:off x="5089902" y="3945910"/>
            <a:ext cx="959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1952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B144F6-D379-A44A-96CC-E3AD5E3CF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7796"/>
            <a:ext cx="9144000" cy="802365"/>
          </a:xfrm>
          <a:solidFill>
            <a:schemeClr val="accent1"/>
          </a:solidFill>
        </p:spPr>
        <p:txBody>
          <a:bodyPr/>
          <a:lstStyle/>
          <a:p>
            <a:r>
              <a:rPr lang="en-US" sz="4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Adopted International Foot in 1959</a:t>
            </a:r>
            <a:endParaRPr lang="en-US" sz="4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Isosceles Triangle 36"/>
          <p:cNvSpPr/>
          <p:nvPr/>
        </p:nvSpPr>
        <p:spPr>
          <a:xfrm flipV="1">
            <a:off x="935364" y="3433721"/>
            <a:ext cx="455441" cy="17697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1070CB3-E0FA-9946-9E3E-7615A2159DF3}"/>
              </a:ext>
            </a:extLst>
          </p:cNvPr>
          <p:cNvSpPr/>
          <p:nvPr/>
        </p:nvSpPr>
        <p:spPr>
          <a:xfrm>
            <a:off x="340122" y="3371013"/>
            <a:ext cx="1645920" cy="627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Isosceles Triangle 36">
            <a:extLst>
              <a:ext uri="{FF2B5EF4-FFF2-40B4-BE49-F238E27FC236}">
                <a16:creationId xmlns:a16="http://schemas.microsoft.com/office/drawing/2014/main" id="{BB2060F4-41D2-714B-B70F-00898365E010}"/>
              </a:ext>
            </a:extLst>
          </p:cNvPr>
          <p:cNvSpPr/>
          <p:nvPr/>
        </p:nvSpPr>
        <p:spPr>
          <a:xfrm>
            <a:off x="2962196" y="4811501"/>
            <a:ext cx="455441" cy="17697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B1C46E1-5865-E147-8218-54993BCC0E44}"/>
              </a:ext>
            </a:extLst>
          </p:cNvPr>
          <p:cNvSpPr>
            <a:spLocks/>
          </p:cNvSpPr>
          <p:nvPr/>
        </p:nvSpPr>
        <p:spPr>
          <a:xfrm flipV="1">
            <a:off x="2366954" y="4988473"/>
            <a:ext cx="1645920" cy="627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80A505C-EBE6-2E40-A297-C8C37FF9CC08}"/>
              </a:ext>
            </a:extLst>
          </p:cNvPr>
          <p:cNvSpPr txBox="1"/>
          <p:nvPr/>
        </p:nvSpPr>
        <p:spPr>
          <a:xfrm>
            <a:off x="1954313" y="5058357"/>
            <a:ext cx="2471202" cy="13937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New foot definition adopted by ANSI predecessor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B905E83-7C36-5349-AD24-69122DA59344}"/>
              </a:ext>
            </a:extLst>
          </p:cNvPr>
          <p:cNvSpPr txBox="1"/>
          <p:nvPr/>
        </p:nvSpPr>
        <p:spPr>
          <a:xfrm>
            <a:off x="4297330" y="2084940"/>
            <a:ext cx="2471202" cy="128050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New foot definition adopted by NASA predecessor</a:t>
            </a:r>
          </a:p>
        </p:txBody>
      </p:sp>
      <p:sp>
        <p:nvSpPr>
          <p:cNvPr id="35" name="Isosceles Triangle 36">
            <a:extLst>
              <a:ext uri="{FF2B5EF4-FFF2-40B4-BE49-F238E27FC236}">
                <a16:creationId xmlns:a16="http://schemas.microsoft.com/office/drawing/2014/main" id="{64176DE9-E3B7-2E47-8708-A83EF61C9B57}"/>
              </a:ext>
            </a:extLst>
          </p:cNvPr>
          <p:cNvSpPr/>
          <p:nvPr/>
        </p:nvSpPr>
        <p:spPr>
          <a:xfrm flipV="1">
            <a:off x="5325053" y="3429309"/>
            <a:ext cx="455441" cy="17697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5C9FD1B-AEE6-4B44-A6FC-7FE2CDDFD6C8}"/>
              </a:ext>
            </a:extLst>
          </p:cNvPr>
          <p:cNvSpPr/>
          <p:nvPr/>
        </p:nvSpPr>
        <p:spPr>
          <a:xfrm>
            <a:off x="4729811" y="3366601"/>
            <a:ext cx="1645920" cy="627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6DF69DE8-1729-4F4B-A3A6-9ED56E738A93}"/>
              </a:ext>
            </a:extLst>
          </p:cNvPr>
          <p:cNvSpPr/>
          <p:nvPr/>
        </p:nvSpPr>
        <p:spPr>
          <a:xfrm>
            <a:off x="6231608" y="3763851"/>
            <a:ext cx="891540" cy="891540"/>
          </a:xfrm>
          <a:prstGeom prst="ellipse">
            <a:avLst/>
          </a:prstGeom>
          <a:solidFill>
            <a:schemeClr val="tx2"/>
          </a:solidFill>
          <a:ln w="38100">
            <a:solidFill>
              <a:srgbClr val="FEF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DE08528-E7E2-8048-8C44-2A480824B17F}"/>
              </a:ext>
            </a:extLst>
          </p:cNvPr>
          <p:cNvSpPr txBox="1"/>
          <p:nvPr/>
        </p:nvSpPr>
        <p:spPr>
          <a:xfrm flipH="1">
            <a:off x="6197542" y="3944164"/>
            <a:ext cx="959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1954</a:t>
            </a:r>
          </a:p>
        </p:txBody>
      </p:sp>
      <p:sp>
        <p:nvSpPr>
          <p:cNvPr id="47" name="Isosceles Triangle 36">
            <a:extLst>
              <a:ext uri="{FF2B5EF4-FFF2-40B4-BE49-F238E27FC236}">
                <a16:creationId xmlns:a16="http://schemas.microsoft.com/office/drawing/2014/main" id="{CA267BB3-00A1-374A-BBDA-A92073E261B3}"/>
              </a:ext>
            </a:extLst>
          </p:cNvPr>
          <p:cNvSpPr/>
          <p:nvPr/>
        </p:nvSpPr>
        <p:spPr>
          <a:xfrm>
            <a:off x="6449660" y="4809755"/>
            <a:ext cx="455441" cy="17697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317EC70-2626-2045-A026-125F43551797}"/>
              </a:ext>
            </a:extLst>
          </p:cNvPr>
          <p:cNvSpPr/>
          <p:nvPr/>
        </p:nvSpPr>
        <p:spPr>
          <a:xfrm flipV="1">
            <a:off x="5854418" y="4986727"/>
            <a:ext cx="1645920" cy="627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4B1BB11-62CC-184B-B106-4FBE10678FEB}"/>
              </a:ext>
            </a:extLst>
          </p:cNvPr>
          <p:cNvSpPr txBox="1"/>
          <p:nvPr/>
        </p:nvSpPr>
        <p:spPr>
          <a:xfrm>
            <a:off x="5631984" y="5065527"/>
            <a:ext cx="2090793" cy="102715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International nautical mile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03ECF53-166A-9B47-9245-A5B6F7ABEC78}"/>
              </a:ext>
            </a:extLst>
          </p:cNvPr>
          <p:cNvSpPr txBox="1"/>
          <p:nvPr/>
        </p:nvSpPr>
        <p:spPr>
          <a:xfrm>
            <a:off x="6848446" y="2371252"/>
            <a:ext cx="2471202" cy="99138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Adopted as “new” foot for entire U.S.</a:t>
            </a:r>
          </a:p>
        </p:txBody>
      </p:sp>
      <p:sp>
        <p:nvSpPr>
          <p:cNvPr id="38" name="Isosceles Triangle 36">
            <a:extLst>
              <a:ext uri="{FF2B5EF4-FFF2-40B4-BE49-F238E27FC236}">
                <a16:creationId xmlns:a16="http://schemas.microsoft.com/office/drawing/2014/main" id="{92948424-8096-184B-8133-B832CC40DD4A}"/>
              </a:ext>
            </a:extLst>
          </p:cNvPr>
          <p:cNvSpPr/>
          <p:nvPr/>
        </p:nvSpPr>
        <p:spPr>
          <a:xfrm flipV="1">
            <a:off x="7856329" y="3426495"/>
            <a:ext cx="455441" cy="17697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6C8B434-0733-CF4F-9FE9-20F0EF87865F}"/>
              </a:ext>
            </a:extLst>
          </p:cNvPr>
          <p:cNvSpPr/>
          <p:nvPr/>
        </p:nvSpPr>
        <p:spPr>
          <a:xfrm>
            <a:off x="7261087" y="3363787"/>
            <a:ext cx="1645920" cy="627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BC10309-8680-CA48-B7A4-D2500D309424}"/>
              </a:ext>
            </a:extLst>
          </p:cNvPr>
          <p:cNvSpPr txBox="1"/>
          <p:nvPr/>
        </p:nvSpPr>
        <p:spPr>
          <a:xfrm>
            <a:off x="5604438" y="5659592"/>
            <a:ext cx="2145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 w="0"/>
                <a:solidFill>
                  <a:srgbClr val="F79646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1,852 m exact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EBE8BBF-B374-C643-8FDB-14AFE1433D75}"/>
              </a:ext>
            </a:extLst>
          </p:cNvPr>
          <p:cNvSpPr txBox="1"/>
          <p:nvPr/>
        </p:nvSpPr>
        <p:spPr>
          <a:xfrm>
            <a:off x="7845135" y="4744289"/>
            <a:ext cx="12698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 w="0"/>
                <a:solidFill>
                  <a:srgbClr val="F79646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With one little exception…</a:t>
            </a:r>
          </a:p>
        </p:txBody>
      </p:sp>
      <p:cxnSp>
        <p:nvCxnSpPr>
          <p:cNvPr id="7" name="Straight Arrow Connector 6"/>
          <p:cNvCxnSpPr>
            <a:endCxn id="34" idx="0"/>
          </p:cNvCxnSpPr>
          <p:nvPr/>
        </p:nvCxnSpPr>
        <p:spPr>
          <a:xfrm>
            <a:off x="8084047" y="1874520"/>
            <a:ext cx="0" cy="49673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 bwMode="auto">
          <a:xfrm>
            <a:off x="510363" y="1432779"/>
            <a:ext cx="8604622" cy="58477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foot = 0.3048 meter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exactly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(1 yard = 0.9144 m)</a:t>
            </a:r>
          </a:p>
        </p:txBody>
      </p:sp>
    </p:spTree>
    <p:extLst>
      <p:ext uri="{BB962C8B-B14F-4D97-AF65-F5344CB8AC3E}">
        <p14:creationId xmlns:p14="http://schemas.microsoft.com/office/powerpoint/2010/main" val="97219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144F6-D379-A44A-96CC-E3AD5E3CF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7796"/>
            <a:ext cx="9144000" cy="802365"/>
          </a:xfrm>
          <a:solidFill>
            <a:schemeClr val="accent1"/>
          </a:solidFill>
        </p:spPr>
        <p:txBody>
          <a:bodyPr/>
          <a:lstStyle/>
          <a:p>
            <a:r>
              <a:rPr lang="en-US" sz="4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With one little exception…</a:t>
            </a:r>
            <a:endParaRPr lang="en-US" sz="4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7D4F32F-5CEA-0C41-BB04-26E88753A4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0" y="1463040"/>
            <a:ext cx="8820150" cy="5212080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“Any data expressed in feet derived from and published as a result of 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geodetic surveys 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within the United States will continue to bear the following relationship as defined in 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1893:  1 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foot = 1200/3937 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meter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2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The foot unit defined by this equation shall be referred to as the 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U.S. Survey Foot 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and it shall continue to be used, for the purpose given herein, 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until such a time as it becomes desirable and expedient to readjust the basic geodetic survey networks in the United States</a:t>
            </a:r>
            <a:r>
              <a:rPr lang="en-US" sz="2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after which the ratio of a yard, equal to 0.9144 meter, shall apply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.”</a:t>
            </a:r>
            <a:endParaRPr lang="en-US" sz="2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74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170106" y="4437720"/>
            <a:ext cx="1645920" cy="693838"/>
          </a:xfrm>
          <a:prstGeom prst="rect">
            <a:avLst/>
          </a:prstGeom>
          <a:solidFill>
            <a:schemeClr val="bg1"/>
          </a:solidFill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83AC72B-D0CC-3446-8433-8144716C1D79}"/>
              </a:ext>
            </a:extLst>
          </p:cNvPr>
          <p:cNvSpPr/>
          <p:nvPr/>
        </p:nvSpPr>
        <p:spPr>
          <a:xfrm>
            <a:off x="58110" y="3137790"/>
            <a:ext cx="8985103" cy="89154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72519" y="2035631"/>
            <a:ext cx="2471202" cy="69377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International vs. U.S. Survey Foot</a:t>
            </a:r>
          </a:p>
        </p:txBody>
      </p:sp>
      <p:sp>
        <p:nvSpPr>
          <p:cNvPr id="4" name="Oval 3"/>
          <p:cNvSpPr/>
          <p:nvPr/>
        </p:nvSpPr>
        <p:spPr>
          <a:xfrm>
            <a:off x="717312" y="3137790"/>
            <a:ext cx="891540" cy="891540"/>
          </a:xfrm>
          <a:prstGeom prst="ellipse">
            <a:avLst/>
          </a:prstGeom>
          <a:solidFill>
            <a:schemeClr val="tx2"/>
          </a:solidFill>
          <a:ln w="38100">
            <a:solidFill>
              <a:srgbClr val="FEF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 flipH="1">
            <a:off x="683246" y="3318103"/>
            <a:ext cx="959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1975</a:t>
            </a:r>
          </a:p>
        </p:txBody>
      </p:sp>
      <p:sp>
        <p:nvSpPr>
          <p:cNvPr id="22" name="Oval 21"/>
          <p:cNvSpPr/>
          <p:nvPr/>
        </p:nvSpPr>
        <p:spPr>
          <a:xfrm>
            <a:off x="7638277" y="3137790"/>
            <a:ext cx="891540" cy="891540"/>
          </a:xfrm>
          <a:prstGeom prst="ellipse">
            <a:avLst/>
          </a:prstGeom>
          <a:solidFill>
            <a:schemeClr val="tx2"/>
          </a:solidFill>
          <a:ln w="38100">
            <a:solidFill>
              <a:srgbClr val="FEF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 flipH="1">
            <a:off x="7604211" y="3318103"/>
            <a:ext cx="959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1990</a:t>
            </a:r>
          </a:p>
        </p:txBody>
      </p:sp>
      <p:sp>
        <p:nvSpPr>
          <p:cNvPr id="25" name="Oval 24"/>
          <p:cNvSpPr/>
          <p:nvPr/>
        </p:nvSpPr>
        <p:spPr>
          <a:xfrm>
            <a:off x="2014796" y="3137790"/>
            <a:ext cx="891540" cy="891540"/>
          </a:xfrm>
          <a:prstGeom prst="ellipse">
            <a:avLst/>
          </a:prstGeom>
          <a:solidFill>
            <a:schemeClr val="tx2"/>
          </a:solidFill>
          <a:ln w="38100">
            <a:solidFill>
              <a:srgbClr val="FEF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 flipH="1">
            <a:off x="1980730" y="3318103"/>
            <a:ext cx="959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1977</a:t>
            </a:r>
          </a:p>
        </p:txBody>
      </p:sp>
      <p:sp>
        <p:nvSpPr>
          <p:cNvPr id="28" name="Oval 27"/>
          <p:cNvSpPr/>
          <p:nvPr/>
        </p:nvSpPr>
        <p:spPr>
          <a:xfrm>
            <a:off x="5422687" y="3137790"/>
            <a:ext cx="891540" cy="891540"/>
          </a:xfrm>
          <a:prstGeom prst="ellipse">
            <a:avLst/>
          </a:prstGeom>
          <a:solidFill>
            <a:schemeClr val="tx2"/>
          </a:solidFill>
          <a:ln w="38100">
            <a:solidFill>
              <a:srgbClr val="FEF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 flipH="1">
            <a:off x="5371369" y="3319272"/>
            <a:ext cx="959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1988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B144F6-D379-A44A-96CC-E3AD5E3CF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7796"/>
            <a:ext cx="9144000" cy="802365"/>
          </a:xfrm>
          <a:solidFill>
            <a:schemeClr val="accent1"/>
          </a:solidFill>
        </p:spPr>
        <p:txBody>
          <a:bodyPr/>
          <a:lstStyle/>
          <a:p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More Federal Register Notices</a:t>
            </a:r>
          </a:p>
        </p:txBody>
      </p:sp>
      <p:sp>
        <p:nvSpPr>
          <p:cNvPr id="37" name="Isosceles Triangle 36"/>
          <p:cNvSpPr/>
          <p:nvPr/>
        </p:nvSpPr>
        <p:spPr>
          <a:xfrm flipV="1">
            <a:off x="935364" y="2805914"/>
            <a:ext cx="455441" cy="17697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1070CB3-E0FA-9946-9E3E-7615A2159DF3}"/>
              </a:ext>
            </a:extLst>
          </p:cNvPr>
          <p:cNvSpPr/>
          <p:nvPr/>
        </p:nvSpPr>
        <p:spPr>
          <a:xfrm>
            <a:off x="340122" y="2743206"/>
            <a:ext cx="1645920" cy="627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Isosceles Triangle 36">
            <a:extLst>
              <a:ext uri="{FF2B5EF4-FFF2-40B4-BE49-F238E27FC236}">
                <a16:creationId xmlns:a16="http://schemas.microsoft.com/office/drawing/2014/main" id="{BB2060F4-41D2-714B-B70F-00898365E010}"/>
              </a:ext>
            </a:extLst>
          </p:cNvPr>
          <p:cNvSpPr/>
          <p:nvPr/>
        </p:nvSpPr>
        <p:spPr>
          <a:xfrm>
            <a:off x="2232848" y="4183694"/>
            <a:ext cx="455441" cy="17697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B1C46E1-5865-E147-8218-54993BCC0E44}"/>
              </a:ext>
            </a:extLst>
          </p:cNvPr>
          <p:cNvSpPr>
            <a:spLocks/>
          </p:cNvSpPr>
          <p:nvPr/>
        </p:nvSpPr>
        <p:spPr>
          <a:xfrm flipV="1">
            <a:off x="1637606" y="4360666"/>
            <a:ext cx="1645920" cy="627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80A505C-EBE6-2E40-A297-C8C37FF9CC08}"/>
              </a:ext>
            </a:extLst>
          </p:cNvPr>
          <p:cNvSpPr txBox="1"/>
          <p:nvPr/>
        </p:nvSpPr>
        <p:spPr>
          <a:xfrm>
            <a:off x="1318885" y="4430550"/>
            <a:ext cx="2305364" cy="13937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NGS goes entirely metric (for NAD 83)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B905E83-7C36-5349-AD24-69122DA59344}"/>
              </a:ext>
            </a:extLst>
          </p:cNvPr>
          <p:cNvSpPr txBox="1"/>
          <p:nvPr/>
        </p:nvSpPr>
        <p:spPr>
          <a:xfrm>
            <a:off x="4613016" y="1736341"/>
            <a:ext cx="2471202" cy="10013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Proposed permanent use of U.S. Survey Foot</a:t>
            </a:r>
          </a:p>
        </p:txBody>
      </p:sp>
      <p:sp>
        <p:nvSpPr>
          <p:cNvPr id="35" name="Isosceles Triangle 36">
            <a:extLst>
              <a:ext uri="{FF2B5EF4-FFF2-40B4-BE49-F238E27FC236}">
                <a16:creationId xmlns:a16="http://schemas.microsoft.com/office/drawing/2014/main" id="{64176DE9-E3B7-2E47-8708-A83EF61C9B57}"/>
              </a:ext>
            </a:extLst>
          </p:cNvPr>
          <p:cNvSpPr/>
          <p:nvPr/>
        </p:nvSpPr>
        <p:spPr>
          <a:xfrm flipV="1">
            <a:off x="5640739" y="2801502"/>
            <a:ext cx="455441" cy="17697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5C9FD1B-AEE6-4B44-A6FC-7FE2CDDFD6C8}"/>
              </a:ext>
            </a:extLst>
          </p:cNvPr>
          <p:cNvSpPr/>
          <p:nvPr/>
        </p:nvSpPr>
        <p:spPr>
          <a:xfrm>
            <a:off x="5045497" y="2738794"/>
            <a:ext cx="1645920" cy="627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6DF69DE8-1729-4F4B-A3A6-9ED56E738A93}"/>
              </a:ext>
            </a:extLst>
          </p:cNvPr>
          <p:cNvSpPr/>
          <p:nvPr/>
        </p:nvSpPr>
        <p:spPr>
          <a:xfrm>
            <a:off x="6547296" y="3136044"/>
            <a:ext cx="891540" cy="891540"/>
          </a:xfrm>
          <a:prstGeom prst="ellipse">
            <a:avLst/>
          </a:prstGeom>
          <a:solidFill>
            <a:schemeClr val="tx2"/>
          </a:solidFill>
          <a:ln w="38100">
            <a:solidFill>
              <a:srgbClr val="FEF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DE08528-E7E2-8048-8C44-2A480824B17F}"/>
              </a:ext>
            </a:extLst>
          </p:cNvPr>
          <p:cNvSpPr txBox="1"/>
          <p:nvPr/>
        </p:nvSpPr>
        <p:spPr>
          <a:xfrm flipH="1">
            <a:off x="6513230" y="3316357"/>
            <a:ext cx="959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1989</a:t>
            </a:r>
          </a:p>
        </p:txBody>
      </p:sp>
      <p:sp>
        <p:nvSpPr>
          <p:cNvPr id="47" name="Isosceles Triangle 36">
            <a:extLst>
              <a:ext uri="{FF2B5EF4-FFF2-40B4-BE49-F238E27FC236}">
                <a16:creationId xmlns:a16="http://schemas.microsoft.com/office/drawing/2014/main" id="{CA267BB3-00A1-374A-BBDA-A92073E261B3}"/>
              </a:ext>
            </a:extLst>
          </p:cNvPr>
          <p:cNvSpPr/>
          <p:nvPr/>
        </p:nvSpPr>
        <p:spPr>
          <a:xfrm>
            <a:off x="6765348" y="4181948"/>
            <a:ext cx="455441" cy="17697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317EC70-2626-2045-A026-125F43551797}"/>
              </a:ext>
            </a:extLst>
          </p:cNvPr>
          <p:cNvSpPr/>
          <p:nvPr/>
        </p:nvSpPr>
        <p:spPr>
          <a:xfrm flipV="1">
            <a:off x="6170106" y="4358920"/>
            <a:ext cx="1645920" cy="627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4B1BB11-62CC-184B-B106-4FBE10678FEB}"/>
              </a:ext>
            </a:extLst>
          </p:cNvPr>
          <p:cNvSpPr txBox="1"/>
          <p:nvPr/>
        </p:nvSpPr>
        <p:spPr>
          <a:xfrm>
            <a:off x="5947672" y="4437720"/>
            <a:ext cx="2090793" cy="102715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NAD 83 announced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03ECF53-166A-9B47-9245-A5B6F7ABEC78}"/>
              </a:ext>
            </a:extLst>
          </p:cNvPr>
          <p:cNvSpPr txBox="1"/>
          <p:nvPr/>
        </p:nvSpPr>
        <p:spPr>
          <a:xfrm>
            <a:off x="7010402" y="1743445"/>
            <a:ext cx="2076355" cy="99138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Restatement that metric used for U.S.</a:t>
            </a:r>
          </a:p>
        </p:txBody>
      </p:sp>
      <p:sp>
        <p:nvSpPr>
          <p:cNvPr id="38" name="Isosceles Triangle 36">
            <a:extLst>
              <a:ext uri="{FF2B5EF4-FFF2-40B4-BE49-F238E27FC236}">
                <a16:creationId xmlns:a16="http://schemas.microsoft.com/office/drawing/2014/main" id="{92948424-8096-184B-8133-B832CC40DD4A}"/>
              </a:ext>
            </a:extLst>
          </p:cNvPr>
          <p:cNvSpPr/>
          <p:nvPr/>
        </p:nvSpPr>
        <p:spPr>
          <a:xfrm flipV="1">
            <a:off x="7856329" y="2798688"/>
            <a:ext cx="455441" cy="17697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6C8B434-0733-CF4F-9FE9-20F0EF87865F}"/>
              </a:ext>
            </a:extLst>
          </p:cNvPr>
          <p:cNvSpPr/>
          <p:nvPr/>
        </p:nvSpPr>
        <p:spPr>
          <a:xfrm>
            <a:off x="7261087" y="2735980"/>
            <a:ext cx="1645920" cy="627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1A6BFD0-CBA3-1D42-81D8-776A38E2F912}"/>
              </a:ext>
            </a:extLst>
          </p:cNvPr>
          <p:cNvSpPr txBox="1"/>
          <p:nvPr/>
        </p:nvSpPr>
        <p:spPr>
          <a:xfrm>
            <a:off x="2610480" y="1661331"/>
            <a:ext cx="18653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 w="0"/>
                <a:solidFill>
                  <a:srgbClr val="F79646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Surveying and mapping only (pending analysis,  never resolved)</a:t>
            </a:r>
          </a:p>
        </p:txBody>
      </p:sp>
      <p:sp>
        <p:nvSpPr>
          <p:cNvPr id="43" name="Isosceles Triangle 36">
            <a:extLst>
              <a:ext uri="{FF2B5EF4-FFF2-40B4-BE49-F238E27FC236}">
                <a16:creationId xmlns:a16="http://schemas.microsoft.com/office/drawing/2014/main" id="{8FB8B43B-CB57-2449-86C0-9151886FD83A}"/>
              </a:ext>
            </a:extLst>
          </p:cNvPr>
          <p:cNvSpPr/>
          <p:nvPr/>
        </p:nvSpPr>
        <p:spPr>
          <a:xfrm rot="16200000" flipV="1">
            <a:off x="4407972" y="2216809"/>
            <a:ext cx="239486" cy="94838"/>
          </a:xfrm>
          <a:prstGeom prst="triangl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1A6BFD0-CBA3-1D42-81D8-776A38E2F912}"/>
              </a:ext>
            </a:extLst>
          </p:cNvPr>
          <p:cNvSpPr txBox="1"/>
          <p:nvPr/>
        </p:nvSpPr>
        <p:spPr>
          <a:xfrm>
            <a:off x="4227027" y="5346604"/>
            <a:ext cx="4679980" cy="1077218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noAutofit/>
          </a:bodyPr>
          <a:lstStyle/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u="none" strike="noStrike" kern="1200" cap="none" spc="0" normalizeH="0" baseline="0" noProof="0" dirty="0" smtClean="0">
                <a:ln w="0"/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We</a:t>
            </a:r>
            <a:r>
              <a:rPr kumimoji="0" lang="en-US" sz="3200" b="1" u="none" strike="noStrike" kern="1200" cap="none" spc="0" normalizeH="0" noProof="0" dirty="0" smtClean="0">
                <a:ln w="0"/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readjusted the basic geodetic network!</a:t>
            </a:r>
            <a:endParaRPr kumimoji="0" lang="en-US" sz="3200" b="1" u="none" strike="noStrike" kern="1200" cap="none" spc="0" normalizeH="0" baseline="0" noProof="0" dirty="0">
              <a:ln w="0"/>
              <a:solidFill>
                <a:srgbClr val="FF0000"/>
              </a:solidFill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1A6BFD0-CBA3-1D42-81D8-776A38E2F912}"/>
              </a:ext>
            </a:extLst>
          </p:cNvPr>
          <p:cNvSpPr txBox="1"/>
          <p:nvPr/>
        </p:nvSpPr>
        <p:spPr>
          <a:xfrm>
            <a:off x="144593" y="5474793"/>
            <a:ext cx="37213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International foot used for “engineering”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U.S. survey foot used for “mapping and land measurement”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1038135" y="4114807"/>
            <a:ext cx="239486" cy="1302653"/>
            <a:chOff x="1038135" y="4114805"/>
            <a:chExt cx="239486" cy="1302653"/>
          </a:xfrm>
        </p:grpSpPr>
        <p:cxnSp>
          <p:nvCxnSpPr>
            <p:cNvPr id="54" name="Straight Connector 53"/>
            <p:cNvCxnSpPr/>
            <p:nvPr/>
          </p:nvCxnSpPr>
          <p:spPr>
            <a:xfrm>
              <a:off x="1157878" y="4162224"/>
              <a:ext cx="0" cy="1255234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55" name="Isosceles Triangle 36">
              <a:extLst>
                <a:ext uri="{FF2B5EF4-FFF2-40B4-BE49-F238E27FC236}">
                  <a16:creationId xmlns:a16="http://schemas.microsoft.com/office/drawing/2014/main" id="{8FB8B43B-CB57-2449-86C0-9151886FD83A}"/>
                </a:ext>
              </a:extLst>
            </p:cNvPr>
            <p:cNvSpPr/>
            <p:nvPr/>
          </p:nvSpPr>
          <p:spPr>
            <a:xfrm rot="10800000" flipV="1">
              <a:off x="1038135" y="4114805"/>
              <a:ext cx="239486" cy="94838"/>
            </a:xfrm>
            <a:prstGeom prst="triangl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schemeClr val="tx2"/>
                </a:solidFill>
              </a:endParaRPr>
            </a:p>
          </p:txBody>
        </p:sp>
      </p:grpSp>
      <p:sp>
        <p:nvSpPr>
          <p:cNvPr id="56" name="Rectangle 55">
            <a:extLst>
              <a:ext uri="{FF2B5EF4-FFF2-40B4-BE49-F238E27FC236}">
                <a16:creationId xmlns:a16="http://schemas.microsoft.com/office/drawing/2014/main" id="{6273ED0D-190A-490A-9C98-845DFBD5F9BC}"/>
              </a:ext>
            </a:extLst>
          </p:cNvPr>
          <p:cNvSpPr/>
          <p:nvPr/>
        </p:nvSpPr>
        <p:spPr>
          <a:xfrm>
            <a:off x="58110" y="5464877"/>
            <a:ext cx="3807835" cy="125523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74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56" grpId="0" animBg="1"/>
    </p:bld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8FEFFD0-D163-C440-9E2B-F721AA1592FE}"/>
              </a:ext>
            </a:extLst>
          </p:cNvPr>
          <p:cNvSpPr txBox="1">
            <a:spLocks/>
          </p:cNvSpPr>
          <p:nvPr/>
        </p:nvSpPr>
        <p:spPr bwMode="auto">
          <a:xfrm>
            <a:off x="0" y="477796"/>
            <a:ext cx="9144000" cy="80236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/>
            <a:r>
              <a:rPr lang="en-US" sz="4000" b="1" dirty="0">
                <a:solidFill>
                  <a:schemeClr val="bg1"/>
                </a:solidFill>
              </a:rPr>
              <a:t> Out of order, </a:t>
            </a:r>
            <a:r>
              <a:rPr lang="en-US" sz="4000" b="1" i="1" dirty="0">
                <a:solidFill>
                  <a:schemeClr val="bg1"/>
                </a:solidFill>
              </a:rPr>
              <a:t>chaos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5ABA35-E277-4564-85E2-7209120F26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550" y="1463040"/>
            <a:ext cx="5799776" cy="52612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3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foot still in </a:t>
            </a:r>
            <a:r>
              <a:rPr lang="en-US" sz="2300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limbo</a:t>
            </a:r>
          </a:p>
          <a:p>
            <a:pPr marL="0" indent="0">
              <a:buNone/>
            </a:pPr>
            <a:r>
              <a:rPr lang="en-US" sz="2300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2008</a:t>
            </a:r>
            <a:r>
              <a:rPr lang="en-US" sz="2300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NIST “Guide to the </a:t>
            </a:r>
            <a:br>
              <a:rPr lang="en-US" sz="2300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300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  Use of the SI”</a:t>
            </a:r>
          </a:p>
          <a:p>
            <a:r>
              <a:rPr lang="en-US" sz="2300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U.S</a:t>
            </a:r>
            <a:r>
              <a:rPr lang="en-US" sz="23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survey foot </a:t>
            </a:r>
            <a:r>
              <a:rPr lang="en-US" sz="2300" i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still used </a:t>
            </a:r>
          </a:p>
          <a:p>
            <a:pPr lvl="1"/>
            <a:r>
              <a:rPr lang="en-US" sz="23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but never </a:t>
            </a:r>
            <a:r>
              <a:rPr lang="en-US" sz="23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officially</a:t>
            </a:r>
            <a:r>
              <a:rPr lang="en-US" sz="23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permanently adopted</a:t>
            </a:r>
          </a:p>
          <a:p>
            <a:r>
              <a:rPr lang="en-US" sz="23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Repeats 1975 FRN ideas </a:t>
            </a:r>
            <a:br>
              <a:rPr lang="en-US" sz="23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3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about the two feet:</a:t>
            </a:r>
          </a:p>
          <a:p>
            <a:pPr lvl="1"/>
            <a:r>
              <a:rPr lang="en-US" sz="23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International ft used for </a:t>
            </a:r>
            <a:r>
              <a:rPr lang="en-US" sz="2300" b="1" i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engineering</a:t>
            </a:r>
            <a:r>
              <a:rPr lang="en-US" sz="23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lvl="1"/>
            <a:r>
              <a:rPr lang="en-US" sz="23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U.S. ft used for </a:t>
            </a:r>
            <a:r>
              <a:rPr lang="en-US" sz="2300" b="1" i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surveying &amp; mapping</a:t>
            </a:r>
          </a:p>
          <a:p>
            <a:pPr marL="0" indent="0">
              <a:buNone/>
            </a:pPr>
            <a:r>
              <a:rPr lang="en-US" sz="23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At odds with very idea of “standards”</a:t>
            </a:r>
            <a:endParaRPr lang="en-US" sz="2300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1" indent="0">
              <a:buNone/>
            </a:pPr>
            <a:endParaRPr lang="en-US" sz="2300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C4BD2F1-9B3C-41EE-943B-3E16D966A8A0}"/>
              </a:ext>
            </a:extLst>
          </p:cNvPr>
          <p:cNvSpPr/>
          <p:nvPr/>
        </p:nvSpPr>
        <p:spPr>
          <a:xfrm>
            <a:off x="137013" y="5481043"/>
            <a:ext cx="5273188" cy="5651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628390-40E8-4C0D-B44C-CFC0AD031E7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7876" y="1463040"/>
            <a:ext cx="3017520" cy="390502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18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63040"/>
            <a:ext cx="8557404" cy="475488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Problem created and perpetuated </a:t>
            </a:r>
            <a:r>
              <a:rPr lang="en-US" b="1" i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by NGS</a:t>
            </a:r>
          </a:p>
          <a:p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 1959.  Then in 1986.  And again in 2016…</a:t>
            </a:r>
          </a:p>
          <a:p>
            <a:endParaRPr lang="en-US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7A06B2D-47B2-794E-9350-B320D7CE9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7796"/>
            <a:ext cx="9144000" cy="802365"/>
          </a:xfrm>
          <a:solidFill>
            <a:schemeClr val="accent1"/>
          </a:solidFill>
        </p:spPr>
        <p:txBody>
          <a:bodyPr/>
          <a:lstStyle/>
          <a:p>
            <a:r>
              <a:rPr lang="en-US" sz="40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Oops</a:t>
            </a:r>
            <a:r>
              <a:rPr lang="en-US" sz="4000" b="1" i="1" dirty="0">
                <a:solidFill>
                  <a:schemeClr val="bg1"/>
                </a:solidFill>
              </a:rPr>
              <a:t>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" y="2558385"/>
            <a:ext cx="8595360" cy="397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17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0CBEEF-76FB-4BFE-A941-429AA1DF47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463040"/>
            <a:ext cx="8915400" cy="4754880"/>
          </a:xfrm>
        </p:spPr>
        <p:txBody>
          <a:bodyPr>
            <a:noAutofit/>
          </a:bodyPr>
          <a:lstStyle/>
          <a:p>
            <a:r>
              <a:rPr lang="en-US" sz="26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Do nothing </a:t>
            </a:r>
            <a:r>
              <a:rPr lang="en-US" sz="2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(i.e., NGS stays “metric” only)</a:t>
            </a:r>
          </a:p>
          <a:p>
            <a:pPr lvl="1"/>
            <a:r>
              <a:rPr lang="en-US" sz="2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States choose whatever foot they want</a:t>
            </a:r>
          </a:p>
          <a:p>
            <a:pPr lvl="1"/>
            <a:r>
              <a:rPr lang="en-US" sz="2600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Both </a:t>
            </a:r>
            <a:r>
              <a:rPr lang="en-US" sz="2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feet will creep back into NGS products &amp; services</a:t>
            </a:r>
          </a:p>
          <a:p>
            <a:r>
              <a:rPr lang="en-US" sz="26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Officially adopt U.S. survey foot for specific things</a:t>
            </a:r>
          </a:p>
          <a:p>
            <a:pPr lvl="1"/>
            <a:r>
              <a:rPr lang="en-US" sz="2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U.S. survey foot for surveying and mapping</a:t>
            </a:r>
          </a:p>
          <a:p>
            <a:pPr lvl="1"/>
            <a:r>
              <a:rPr lang="en-US" sz="2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International foot for engineering (and everything else)</a:t>
            </a:r>
          </a:p>
          <a:p>
            <a:r>
              <a:rPr lang="en-US" sz="26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Use international foot for everything</a:t>
            </a:r>
          </a:p>
          <a:p>
            <a:pPr lvl="1"/>
            <a:r>
              <a:rPr lang="en-US" sz="2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Support only foot = 0.3048 meter </a:t>
            </a:r>
            <a:r>
              <a:rPr lang="en-US" sz="260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after </a:t>
            </a:r>
            <a:r>
              <a:rPr lang="en-US" sz="260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2022</a:t>
            </a:r>
            <a:endParaRPr lang="en-US" sz="2600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6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Use U.S. survey foot for everything </a:t>
            </a:r>
            <a:r>
              <a:rPr lang="en-US" sz="2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(highly unlikely)</a:t>
            </a:r>
          </a:p>
          <a:p>
            <a:r>
              <a:rPr lang="en-US" sz="26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Go entirely metric </a:t>
            </a:r>
            <a:r>
              <a:rPr lang="en-US" sz="2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(ideal situation, but also unlikely)</a:t>
            </a:r>
          </a:p>
          <a:p>
            <a:endParaRPr lang="en-US" sz="2600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F92B54-C33A-4E08-9C03-7ECDE37C5D1F}"/>
              </a:ext>
            </a:extLst>
          </p:cNvPr>
          <p:cNvSpPr/>
          <p:nvPr/>
        </p:nvSpPr>
        <p:spPr>
          <a:xfrm>
            <a:off x="222250" y="4368800"/>
            <a:ext cx="8591910" cy="9271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D2EFE50-5FC9-B34E-99AC-0814D34A6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7796"/>
            <a:ext cx="9144000" cy="802365"/>
          </a:xfrm>
          <a:solidFill>
            <a:schemeClr val="accent1"/>
          </a:solidFill>
        </p:spPr>
        <p:txBody>
          <a:bodyPr/>
          <a:lstStyle/>
          <a:p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What are the choices?</a:t>
            </a:r>
          </a:p>
        </p:txBody>
      </p:sp>
    </p:spTree>
    <p:extLst>
      <p:ext uri="{BB962C8B-B14F-4D97-AF65-F5344CB8AC3E}">
        <p14:creationId xmlns:p14="http://schemas.microsoft.com/office/powerpoint/2010/main" val="238117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1463041"/>
            <a:ext cx="8782050" cy="5030227"/>
          </a:xfrm>
        </p:spPr>
        <p:txBody>
          <a:bodyPr>
            <a:noAutofit/>
          </a:bodyPr>
          <a:lstStyle/>
          <a:p>
            <a:r>
              <a:rPr lang="en-US" sz="2700" b="1" dirty="0">
                <a:latin typeface="Cambria" panose="02040503050406030204" pitchFamily="18" charset="0"/>
                <a:ea typeface="Cambria" panose="02040503050406030204" pitchFamily="18" charset="0"/>
              </a:rPr>
              <a:t>Only one foot after 2022 (1 foot = 0.3048 meter)</a:t>
            </a:r>
          </a:p>
          <a:p>
            <a:pPr lvl="1"/>
            <a:r>
              <a:rPr lang="en-US" sz="2700" dirty="0">
                <a:latin typeface="Cambria" panose="02040503050406030204" pitchFamily="18" charset="0"/>
                <a:ea typeface="Cambria" panose="02040503050406030204" pitchFamily="18" charset="0"/>
              </a:rPr>
              <a:t>Make official through NIST</a:t>
            </a:r>
          </a:p>
          <a:p>
            <a:pPr lvl="1"/>
            <a:r>
              <a:rPr lang="en-US" sz="2700" b="1" i="1" dirty="0">
                <a:latin typeface="Cambria" panose="02040503050406030204" pitchFamily="18" charset="0"/>
                <a:ea typeface="Cambria" panose="02040503050406030204" pitchFamily="18" charset="0"/>
              </a:rPr>
              <a:t>NO</a:t>
            </a:r>
            <a:r>
              <a:rPr lang="en-US" sz="2700" dirty="0">
                <a:latin typeface="Cambria" panose="02040503050406030204" pitchFamily="18" charset="0"/>
                <a:ea typeface="Cambria" panose="02040503050406030204" pitchFamily="18" charset="0"/>
              </a:rPr>
              <a:t> option for U.S. survey </a:t>
            </a:r>
            <a:r>
              <a:rPr lang="en-US" sz="2700" dirty="0" smtClean="0">
                <a:latin typeface="Cambria" panose="02040503050406030204" pitchFamily="18" charset="0"/>
                <a:ea typeface="Cambria" panose="02040503050406030204" pitchFamily="18" charset="0"/>
              </a:rPr>
              <a:t>foot in NATRF/SPCS2022</a:t>
            </a:r>
            <a:endParaRPr lang="en-US" sz="27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700" b="1" dirty="0">
                <a:latin typeface="Cambria" panose="02040503050406030204" pitchFamily="18" charset="0"/>
                <a:ea typeface="Cambria" panose="02040503050406030204" pitchFamily="18" charset="0"/>
              </a:rPr>
              <a:t>NGS will help with the transition</a:t>
            </a:r>
          </a:p>
          <a:p>
            <a:pPr lvl="1"/>
            <a:r>
              <a:rPr lang="en-US" sz="2700" dirty="0">
                <a:latin typeface="Cambria" panose="02040503050406030204" pitchFamily="18" charset="0"/>
                <a:ea typeface="Cambria" panose="02040503050406030204" pitchFamily="18" charset="0"/>
              </a:rPr>
              <a:t>Will fully support backward compatibility</a:t>
            </a:r>
          </a:p>
          <a:p>
            <a:pPr lvl="1"/>
            <a:r>
              <a:rPr lang="en-US" sz="2700" dirty="0">
                <a:latin typeface="Cambria" panose="02040503050406030204" pitchFamily="18" charset="0"/>
                <a:ea typeface="Cambria" panose="02040503050406030204" pitchFamily="18" charset="0"/>
              </a:rPr>
              <a:t>Use “correct” foot for </a:t>
            </a:r>
            <a:r>
              <a:rPr lang="en-US" sz="2700" dirty="0" smtClean="0">
                <a:latin typeface="Cambria" panose="02040503050406030204" pitchFamily="18" charset="0"/>
                <a:ea typeface="Cambria" panose="02040503050406030204" pitchFamily="18" charset="0"/>
              </a:rPr>
              <a:t>SPCS83 </a:t>
            </a:r>
            <a:r>
              <a:rPr lang="en-US" sz="2700" dirty="0">
                <a:latin typeface="Cambria" panose="02040503050406030204" pitchFamily="18" charset="0"/>
                <a:ea typeface="Cambria" panose="02040503050406030204" pitchFamily="18" charset="0"/>
              </a:rPr>
              <a:t>and </a:t>
            </a:r>
            <a:r>
              <a:rPr lang="en-US" sz="2700" dirty="0" smtClean="0">
                <a:latin typeface="Cambria" panose="02040503050406030204" pitchFamily="18" charset="0"/>
                <a:ea typeface="Cambria" panose="02040503050406030204" pitchFamily="18" charset="0"/>
              </a:rPr>
              <a:t>SPCS27</a:t>
            </a:r>
            <a:endParaRPr lang="en-US" sz="27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/>
            <a:r>
              <a:rPr lang="en-US" sz="2700" dirty="0">
                <a:latin typeface="Cambria" panose="02040503050406030204" pitchFamily="18" charset="0"/>
                <a:ea typeface="Cambria" panose="02040503050406030204" pitchFamily="18" charset="0"/>
              </a:rPr>
              <a:t>Automatically done by NGS products and services</a:t>
            </a:r>
          </a:p>
          <a:p>
            <a:r>
              <a:rPr lang="en-US" sz="2700" b="1" dirty="0">
                <a:latin typeface="Cambria" panose="02040503050406030204" pitchFamily="18" charset="0"/>
                <a:ea typeface="Cambria" panose="02040503050406030204" pitchFamily="18" charset="0"/>
              </a:rPr>
              <a:t>Guiding </a:t>
            </a:r>
            <a:r>
              <a:rPr lang="en-US" sz="27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ideas</a:t>
            </a:r>
            <a:endParaRPr lang="en-US" sz="27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/>
            <a:r>
              <a:rPr lang="en-US" sz="2700" dirty="0">
                <a:latin typeface="Cambria" panose="02040503050406030204" pitchFamily="18" charset="0"/>
                <a:ea typeface="Cambria" panose="02040503050406030204" pitchFamily="18" charset="0"/>
              </a:rPr>
              <a:t>Of all changes in 2022, this is the least </a:t>
            </a:r>
            <a:r>
              <a:rPr lang="en-US" sz="2700" dirty="0" smtClean="0">
                <a:latin typeface="Cambria" panose="02040503050406030204" pitchFamily="18" charset="0"/>
                <a:ea typeface="Cambria" panose="02040503050406030204" pitchFamily="18" charset="0"/>
              </a:rPr>
              <a:t>significant</a:t>
            </a:r>
            <a:endParaRPr lang="en-US" sz="27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/>
            <a:r>
              <a:rPr lang="en-US" sz="2700" dirty="0">
                <a:latin typeface="Cambria" panose="02040503050406030204" pitchFamily="18" charset="0"/>
                <a:ea typeface="Cambria" panose="02040503050406030204" pitchFamily="18" charset="0"/>
              </a:rPr>
              <a:t>About the </a:t>
            </a:r>
            <a:r>
              <a:rPr lang="en-US" sz="2700" b="1" i="1" dirty="0">
                <a:latin typeface="Cambria" panose="02040503050406030204" pitchFamily="18" charset="0"/>
                <a:ea typeface="Cambria" panose="02040503050406030204" pitchFamily="18" charset="0"/>
              </a:rPr>
              <a:t>future</a:t>
            </a:r>
            <a:r>
              <a:rPr lang="en-US" sz="2700" dirty="0">
                <a:latin typeface="Cambria" panose="02040503050406030204" pitchFamily="18" charset="0"/>
                <a:ea typeface="Cambria" panose="02040503050406030204" pitchFamily="18" charset="0"/>
              </a:rPr>
              <a:t>, not the </a:t>
            </a:r>
            <a:r>
              <a:rPr lang="en-US" sz="2700" dirty="0" smtClean="0">
                <a:latin typeface="Cambria" panose="02040503050406030204" pitchFamily="18" charset="0"/>
                <a:ea typeface="Cambria" panose="02040503050406030204" pitchFamily="18" charset="0"/>
              </a:rPr>
              <a:t>past</a:t>
            </a:r>
            <a:endParaRPr lang="en-US" sz="27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7A06B2D-47B2-794E-9350-B320D7CE9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7796"/>
            <a:ext cx="9144000" cy="802365"/>
          </a:xfrm>
          <a:solidFill>
            <a:schemeClr val="accent1"/>
          </a:solidFill>
        </p:spPr>
        <p:txBody>
          <a:bodyPr/>
          <a:lstStyle/>
          <a:p>
            <a:r>
              <a:rPr lang="en-US" sz="4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NGS 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proposal</a:t>
            </a:r>
          </a:p>
        </p:txBody>
      </p:sp>
    </p:spTree>
    <p:extLst>
      <p:ext uri="{BB962C8B-B14F-4D97-AF65-F5344CB8AC3E}">
        <p14:creationId xmlns:p14="http://schemas.microsoft.com/office/powerpoint/2010/main" val="2820018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8C60E-F773-4BD1-80B1-67B673EF46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63039"/>
            <a:ext cx="9144000" cy="5124029"/>
          </a:xfrm>
        </p:spPr>
        <p:txBody>
          <a:bodyPr>
            <a:noAutofit/>
          </a:bodyPr>
          <a:lstStyle/>
          <a:p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NGS created problem, will help fix it</a:t>
            </a:r>
          </a:p>
          <a:p>
            <a:pPr marL="573088" lvl="1" indent="-231775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Fully support backward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compatibility (NAD83, NAD27)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3088" lvl="1" indent="-231775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Unit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change minor compared to other 2022 changes</a:t>
            </a:r>
          </a:p>
          <a:p>
            <a:pPr marL="573088" lvl="1" indent="-231775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Contact us at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hlinkClick r:id="rId3"/>
              </a:rPr>
              <a:t>NGS.Feedback@noaa.gov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Federal Register Notice – 17 October 2019</a:t>
            </a:r>
            <a:endParaRPr lang="en-US" b="1" i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Deprecate US Survey Foot on 31 December 2022</a:t>
            </a:r>
          </a:p>
          <a:p>
            <a:pPr lvl="1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After,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use International conversion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(1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ft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= 0.3048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m)</a:t>
            </a:r>
          </a:p>
          <a:p>
            <a:pPr lvl="1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Drop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“International”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refer to unit simply as “foot”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Comment period open thru 02 December 2019</a:t>
            </a:r>
          </a:p>
          <a:p>
            <a:pPr lvl="1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Follow-up webinar was 12 December - recorded</a:t>
            </a:r>
          </a:p>
          <a:p>
            <a:pPr lvl="1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9202733-C61A-D04A-8F2B-1605F78DB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7796"/>
            <a:ext cx="9144000" cy="802365"/>
          </a:xfrm>
          <a:solidFill>
            <a:schemeClr val="accent1"/>
          </a:solidFill>
        </p:spPr>
        <p:txBody>
          <a:bodyPr/>
          <a:lstStyle/>
          <a:p>
            <a:r>
              <a:rPr lang="en-US" sz="4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Putting our best “foot” forward…</a:t>
            </a:r>
            <a:endParaRPr lang="en-US" sz="4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74785" y="5980846"/>
            <a:ext cx="7649307" cy="0"/>
          </a:xfrm>
          <a:prstGeom prst="line">
            <a:avLst/>
          </a:prstGeom>
          <a:ln w="508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201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1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/>
          <p:cNvSpPr/>
          <p:nvPr/>
        </p:nvSpPr>
        <p:spPr>
          <a:xfrm>
            <a:off x="5836140" y="1342298"/>
            <a:ext cx="1544224" cy="1226338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702273" y="1021041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Modernizing the NSRS</a:t>
            </a:r>
          </a:p>
        </p:txBody>
      </p:sp>
      <p:sp>
        <p:nvSpPr>
          <p:cNvPr id="17412" name="Rounded Rectangle 9"/>
          <p:cNvSpPr>
            <a:spLocks noChangeArrowheads="1"/>
          </p:cNvSpPr>
          <p:nvPr/>
        </p:nvSpPr>
        <p:spPr bwMode="auto">
          <a:xfrm>
            <a:off x="3247706" y="2999701"/>
            <a:ext cx="978694" cy="841772"/>
          </a:xfrm>
          <a:prstGeom prst="roundRect">
            <a:avLst>
              <a:gd name="adj" fmla="val 16667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3" name="Group 10"/>
          <p:cNvGrpSpPr>
            <a:grpSpLocks/>
          </p:cNvGrpSpPr>
          <p:nvPr/>
        </p:nvGrpSpPr>
        <p:grpSpPr bwMode="auto">
          <a:xfrm>
            <a:off x="3095305" y="3809323"/>
            <a:ext cx="1247389" cy="453628"/>
            <a:chOff x="1795045" y="1265285"/>
            <a:chExt cx="1663094" cy="604242"/>
          </a:xfrm>
        </p:grpSpPr>
        <p:sp>
          <p:nvSpPr>
            <p:cNvPr id="12" name="Rectangle 11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829454" y="1265285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OPUS</a:t>
              </a:r>
            </a:p>
          </p:txBody>
        </p:sp>
      </p:grpSp>
      <p:sp>
        <p:nvSpPr>
          <p:cNvPr id="17414" name="Rounded Rectangle 21"/>
          <p:cNvSpPr>
            <a:spLocks noChangeArrowheads="1"/>
          </p:cNvSpPr>
          <p:nvPr/>
        </p:nvSpPr>
        <p:spPr bwMode="auto">
          <a:xfrm>
            <a:off x="6223073" y="3005651"/>
            <a:ext cx="1097756" cy="841772"/>
          </a:xfrm>
          <a:prstGeom prst="roundRect">
            <a:avLst>
              <a:gd name="adj" fmla="val 16667"/>
            </a:avLst>
          </a:prstGeom>
          <a:blipFill dpi="0" rotWithShape="0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5" name="Group 22"/>
          <p:cNvGrpSpPr>
            <a:grpSpLocks/>
          </p:cNvGrpSpPr>
          <p:nvPr/>
        </p:nvGrpSpPr>
        <p:grpSpPr bwMode="auto">
          <a:xfrm>
            <a:off x="5994476" y="3809323"/>
            <a:ext cx="1547813" cy="453628"/>
            <a:chOff x="5378291" y="3154561"/>
            <a:chExt cx="1628685" cy="604242"/>
          </a:xfrm>
        </p:grpSpPr>
        <p:sp>
          <p:nvSpPr>
            <p:cNvPr id="24" name="Rectangle 23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Orbit Data</a:t>
              </a:r>
            </a:p>
          </p:txBody>
        </p:sp>
      </p:grpSp>
      <p:grpSp>
        <p:nvGrpSpPr>
          <p:cNvPr id="17416" name="Group 49"/>
          <p:cNvGrpSpPr>
            <a:grpSpLocks/>
          </p:cNvGrpSpPr>
          <p:nvPr/>
        </p:nvGrpSpPr>
        <p:grpSpPr bwMode="auto">
          <a:xfrm>
            <a:off x="1528442" y="1390839"/>
            <a:ext cx="5679281" cy="1295400"/>
            <a:chOff x="762000" y="2209800"/>
            <a:chExt cx="7572299" cy="1726407"/>
          </a:xfrm>
        </p:grpSpPr>
        <p:sp>
          <p:nvSpPr>
            <p:cNvPr id="17444" name="Rounded Rectangle 5"/>
            <p:cNvSpPr>
              <a:spLocks noChangeArrowheads="1"/>
            </p:cNvSpPr>
            <p:nvPr/>
          </p:nvSpPr>
          <p:spPr bwMode="auto">
            <a:xfrm>
              <a:off x="1003298" y="2209800"/>
              <a:ext cx="1146163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5" name="Group 6"/>
            <p:cNvGrpSpPr>
              <a:grpSpLocks/>
            </p:cNvGrpSpPr>
            <p:nvPr/>
          </p:nvGrpSpPr>
          <p:grpSpPr bwMode="auto">
            <a:xfrm>
              <a:off x="762000" y="3331965"/>
              <a:ext cx="1721324" cy="604242"/>
              <a:chOff x="-89217" y="1265285"/>
              <a:chExt cx="1721324" cy="604242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85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" name="Rectangle 8"/>
              <p:cNvSpPr/>
              <p:nvPr/>
            </p:nvSpPr>
            <p:spPr>
              <a:xfrm>
                <a:off x="-8921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CORS</a:t>
                </a:r>
                <a:endPara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17446" name="Rounded Rectangle 13"/>
            <p:cNvSpPr>
              <a:spLocks noChangeArrowheads="1"/>
            </p:cNvSpPr>
            <p:nvPr/>
          </p:nvSpPr>
          <p:spPr bwMode="auto">
            <a:xfrm>
              <a:off x="4664036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7" name="Group 14"/>
            <p:cNvGrpSpPr>
              <a:grpSpLocks/>
            </p:cNvGrpSpPr>
            <p:nvPr/>
          </p:nvGrpSpPr>
          <p:grpSpPr bwMode="auto">
            <a:xfrm>
              <a:off x="4448129" y="3331648"/>
              <a:ext cx="1845034" cy="604559"/>
              <a:chOff x="3586712" y="1264968"/>
              <a:chExt cx="1845034" cy="60455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586721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Rectangle 16"/>
              <p:cNvSpPr/>
              <p:nvPr/>
            </p:nvSpPr>
            <p:spPr>
              <a:xfrm>
                <a:off x="3802619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GRAV-D</a:t>
                </a:r>
              </a:p>
            </p:txBody>
          </p:sp>
        </p:grpSp>
        <p:sp>
          <p:nvSpPr>
            <p:cNvPr id="17448" name="Rounded Rectangle 17"/>
            <p:cNvSpPr>
              <a:spLocks noChangeArrowheads="1"/>
            </p:cNvSpPr>
            <p:nvPr/>
          </p:nvSpPr>
          <p:spPr bwMode="auto">
            <a:xfrm>
              <a:off x="2600307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9" name="Group 18"/>
            <p:cNvGrpSpPr>
              <a:grpSpLocks/>
            </p:cNvGrpSpPr>
            <p:nvPr/>
          </p:nvGrpSpPr>
          <p:grpSpPr bwMode="auto">
            <a:xfrm>
              <a:off x="2265797" y="3331648"/>
              <a:ext cx="2273278" cy="604559"/>
              <a:chOff x="5101003" y="1264968"/>
              <a:chExt cx="2273278" cy="60455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378364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Rectangle 20"/>
              <p:cNvSpPr/>
              <p:nvPr/>
            </p:nvSpPr>
            <p:spPr>
              <a:xfrm>
                <a:off x="5101003" y="1264968"/>
                <a:ext cx="227327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NHMP</a:t>
                </a:r>
              </a:p>
            </p:txBody>
          </p:sp>
        </p:grpSp>
        <p:sp>
          <p:nvSpPr>
            <p:cNvPr id="17450" name="Rounded Rectangle 25"/>
            <p:cNvSpPr>
              <a:spLocks noChangeArrowheads="1"/>
            </p:cNvSpPr>
            <p:nvPr/>
          </p:nvSpPr>
          <p:spPr bwMode="auto">
            <a:xfrm>
              <a:off x="6705540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51" name="Group 26"/>
            <p:cNvGrpSpPr>
              <a:grpSpLocks/>
            </p:cNvGrpSpPr>
            <p:nvPr/>
          </p:nvGrpSpPr>
          <p:grpSpPr bwMode="auto">
            <a:xfrm>
              <a:off x="6248331" y="3331648"/>
              <a:ext cx="2085968" cy="604559"/>
              <a:chOff x="3586599" y="3154244"/>
              <a:chExt cx="2085968" cy="604559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586613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9" name="Rectangle 28"/>
              <p:cNvSpPr/>
              <p:nvPr/>
            </p:nvSpPr>
            <p:spPr>
              <a:xfrm>
                <a:off x="4043808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ECO</a:t>
                </a:r>
              </a:p>
            </p:txBody>
          </p:sp>
        </p:grpSp>
      </p:grpSp>
      <p:sp>
        <p:nvSpPr>
          <p:cNvPr id="17417" name="Rounded Rectangle 29"/>
          <p:cNvSpPr>
            <a:spLocks noChangeArrowheads="1"/>
          </p:cNvSpPr>
          <p:nvPr/>
        </p:nvSpPr>
        <p:spPr bwMode="auto">
          <a:xfrm>
            <a:off x="1711799" y="3005651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8" name="Group 30"/>
          <p:cNvGrpSpPr>
            <a:grpSpLocks/>
          </p:cNvGrpSpPr>
          <p:nvPr/>
        </p:nvGrpSpPr>
        <p:grpSpPr bwMode="auto">
          <a:xfrm>
            <a:off x="1579634" y="3809323"/>
            <a:ext cx="1489472" cy="453628"/>
            <a:chOff x="558910" y="5186957"/>
            <a:chExt cx="1985077" cy="604242"/>
          </a:xfrm>
        </p:grpSpPr>
        <p:sp>
          <p:nvSpPr>
            <p:cNvPr id="32" name="Rectangle 31"/>
            <p:cNvSpPr/>
            <p:nvPr/>
          </p:nvSpPr>
          <p:spPr>
            <a:xfrm>
              <a:off x="735043" y="5186957"/>
              <a:ext cx="1628049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558910" y="5186957"/>
              <a:ext cx="1985077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ASP</a:t>
              </a:r>
            </a:p>
          </p:txBody>
        </p:sp>
      </p:grpSp>
      <p:grpSp>
        <p:nvGrpSpPr>
          <p:cNvPr id="17419" name="Group 34"/>
          <p:cNvGrpSpPr>
            <a:grpSpLocks/>
          </p:cNvGrpSpPr>
          <p:nvPr/>
        </p:nvGrpSpPr>
        <p:grpSpPr bwMode="auto">
          <a:xfrm>
            <a:off x="4593111" y="3806941"/>
            <a:ext cx="1221581" cy="453628"/>
            <a:chOff x="2690857" y="5185198"/>
            <a:chExt cx="1628685" cy="604242"/>
          </a:xfrm>
        </p:grpSpPr>
        <p:sp>
          <p:nvSpPr>
            <p:cNvPr id="36" name="Rectangle 35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Rectangle 36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VDatum</a:t>
              </a:r>
              <a:endPara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20" name="Group 38"/>
          <p:cNvGrpSpPr>
            <a:grpSpLocks/>
          </p:cNvGrpSpPr>
          <p:nvPr/>
        </p:nvGrpSpPr>
        <p:grpSpPr bwMode="auto">
          <a:xfrm>
            <a:off x="3083392" y="5025902"/>
            <a:ext cx="1460019" cy="452438"/>
            <a:chOff x="4579294" y="5186957"/>
            <a:chExt cx="1733676" cy="604242"/>
          </a:xfrm>
        </p:grpSpPr>
        <p:sp>
          <p:nvSpPr>
            <p:cNvPr id="40" name="Rectangle 39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4579294" y="5186957"/>
              <a:ext cx="1733676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Geodetic Advisors</a:t>
              </a:r>
            </a:p>
          </p:txBody>
        </p:sp>
      </p:grpSp>
      <p:sp>
        <p:nvSpPr>
          <p:cNvPr id="17421" name="Rounded Rectangle 41"/>
          <p:cNvSpPr>
            <a:spLocks noChangeArrowheads="1"/>
          </p:cNvSpPr>
          <p:nvPr/>
        </p:nvSpPr>
        <p:spPr bwMode="auto">
          <a:xfrm>
            <a:off x="456929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0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22" name="Group 42"/>
          <p:cNvGrpSpPr>
            <a:grpSpLocks/>
          </p:cNvGrpSpPr>
          <p:nvPr/>
        </p:nvGrpSpPr>
        <p:grpSpPr bwMode="auto">
          <a:xfrm>
            <a:off x="4454993" y="5025902"/>
            <a:ext cx="1485900" cy="452438"/>
            <a:chOff x="1795045" y="3154561"/>
            <a:chExt cx="1628685" cy="604242"/>
          </a:xfrm>
        </p:grpSpPr>
        <p:sp>
          <p:nvSpPr>
            <p:cNvPr id="44" name="Rectangle 43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ERI</a:t>
              </a:r>
            </a:p>
          </p:txBody>
        </p:sp>
      </p:grpSp>
      <p:grpSp>
        <p:nvGrpSpPr>
          <p:cNvPr id="17424" name="Group 46"/>
          <p:cNvGrpSpPr>
            <a:grpSpLocks/>
          </p:cNvGrpSpPr>
          <p:nvPr/>
        </p:nvGrpSpPr>
        <p:grpSpPr bwMode="auto">
          <a:xfrm>
            <a:off x="1540343" y="5047336"/>
            <a:ext cx="1543050" cy="453630"/>
            <a:chOff x="3422" y="3154560"/>
            <a:chExt cx="1628685" cy="604243"/>
          </a:xfrm>
        </p:grpSpPr>
        <p:sp>
          <p:nvSpPr>
            <p:cNvPr id="48" name="Rectangle 47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Rectangle 48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National Shoreline</a:t>
              </a:r>
            </a:p>
          </p:txBody>
        </p:sp>
      </p:grpSp>
      <p:sp>
        <p:nvSpPr>
          <p:cNvPr id="17430" name="Rounded Rectangle 33"/>
          <p:cNvSpPr>
            <a:spLocks noChangeArrowheads="1"/>
          </p:cNvSpPr>
          <p:nvPr/>
        </p:nvSpPr>
        <p:spPr bwMode="auto">
          <a:xfrm>
            <a:off x="4490716" y="3005654"/>
            <a:ext cx="1468041" cy="835819"/>
          </a:xfrm>
          <a:prstGeom prst="roundRect">
            <a:avLst>
              <a:gd name="adj" fmla="val 16667"/>
            </a:avLst>
          </a:prstGeom>
          <a:blipFill dpi="0" rotWithShape="0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31" name="Group 2"/>
          <p:cNvGrpSpPr>
            <a:grpSpLocks/>
          </p:cNvGrpSpPr>
          <p:nvPr/>
        </p:nvGrpSpPr>
        <p:grpSpPr bwMode="auto">
          <a:xfrm>
            <a:off x="4558522" y="3034229"/>
            <a:ext cx="1339274" cy="756011"/>
            <a:chOff x="4386500" y="3771900"/>
            <a:chExt cx="1785699" cy="1008014"/>
          </a:xfrm>
        </p:grpSpPr>
        <p:sp>
          <p:nvSpPr>
            <p:cNvPr id="2" name="Rectangle 1"/>
            <p:cNvSpPr/>
            <p:nvPr/>
          </p:nvSpPr>
          <p:spPr>
            <a:xfrm>
              <a:off x="4448492" y="3771900"/>
              <a:ext cx="1700213" cy="114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7433" name="Picture 50" descr="Map of US showing current VDatum availability."/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6500" y="3771900"/>
              <a:ext cx="1785699" cy="1008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28" name="Rounded Rectangle 37"/>
          <p:cNvSpPr>
            <a:spLocks noChangeArrowheads="1"/>
          </p:cNvSpPr>
          <p:nvPr/>
        </p:nvSpPr>
        <p:spPr bwMode="auto">
          <a:xfrm>
            <a:off x="314054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427" name="TextBox 3"/>
          <p:cNvSpPr txBox="1">
            <a:spLocks noChangeArrowheads="1"/>
          </p:cNvSpPr>
          <p:nvPr/>
        </p:nvSpPr>
        <p:spPr bwMode="auto">
          <a:xfrm>
            <a:off x="1705491" y="2647284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NGS Products and Services</a:t>
            </a:r>
          </a:p>
        </p:txBody>
      </p:sp>
      <p:pic>
        <p:nvPicPr>
          <p:cNvPr id="57" name="Content Placeholder 3"/>
          <p:cNvPicPr>
            <a:picLocks noGrp="1" noChangeAspect="1"/>
          </p:cNvPicPr>
          <p:nvPr>
            <p:ph idx="1"/>
          </p:nvPr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4199" y="4234634"/>
            <a:ext cx="1103715" cy="831411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17488"/>
            <a:ext cx="8229600" cy="877489"/>
          </a:xfrm>
        </p:spPr>
        <p:txBody>
          <a:bodyPr/>
          <a:lstStyle/>
          <a:p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NGS Overview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144489" y="4234634"/>
            <a:ext cx="1200152" cy="96897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7311" y="4268109"/>
            <a:ext cx="1052815" cy="902024"/>
          </a:xfrm>
          <a:prstGeom prst="rect">
            <a:avLst/>
          </a:prstGeom>
        </p:spPr>
      </p:pic>
      <p:grpSp>
        <p:nvGrpSpPr>
          <p:cNvPr id="62" name="Group 46"/>
          <p:cNvGrpSpPr>
            <a:grpSpLocks/>
          </p:cNvGrpSpPr>
          <p:nvPr/>
        </p:nvGrpSpPr>
        <p:grpSpPr bwMode="auto">
          <a:xfrm>
            <a:off x="5972194" y="5145363"/>
            <a:ext cx="1543050" cy="453630"/>
            <a:chOff x="3422" y="3154560"/>
            <a:chExt cx="1628685" cy="604243"/>
          </a:xfrm>
        </p:grpSpPr>
        <p:sp>
          <p:nvSpPr>
            <p:cNvPr id="63" name="Rectangle 62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Antenna Calibrations</a:t>
              </a:r>
            </a:p>
          </p:txBody>
        </p:sp>
      </p:grpSp>
      <p:sp>
        <p:nvSpPr>
          <p:cNvPr id="65" name="Rounded Rectangle 64"/>
          <p:cNvSpPr/>
          <p:nvPr/>
        </p:nvSpPr>
        <p:spPr>
          <a:xfrm>
            <a:off x="1654645" y="5604171"/>
            <a:ext cx="1314453" cy="9016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5491" y="5664645"/>
            <a:ext cx="1218362" cy="769085"/>
          </a:xfrm>
          <a:prstGeom prst="rect">
            <a:avLst/>
          </a:prstGeom>
        </p:spPr>
      </p:pic>
      <p:grpSp>
        <p:nvGrpSpPr>
          <p:cNvPr id="70" name="Group 38"/>
          <p:cNvGrpSpPr>
            <a:grpSpLocks/>
          </p:cNvGrpSpPr>
          <p:nvPr/>
        </p:nvGrpSpPr>
        <p:grpSpPr bwMode="auto">
          <a:xfrm>
            <a:off x="1608209" y="6516872"/>
            <a:ext cx="1428750" cy="479072"/>
            <a:chOff x="4579295" y="5151386"/>
            <a:chExt cx="1696546" cy="639813"/>
          </a:xfrm>
        </p:grpSpPr>
        <p:sp>
          <p:nvSpPr>
            <p:cNvPr id="71" name="Rectangle 70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2" name="Rectangle 71"/>
            <p:cNvSpPr/>
            <p:nvPr/>
          </p:nvSpPr>
          <p:spPr>
            <a:xfrm>
              <a:off x="4579295" y="5151386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NCAT</a:t>
              </a:r>
            </a:p>
          </p:txBody>
        </p:sp>
      </p:grpSp>
      <p:sp>
        <p:nvSpPr>
          <p:cNvPr id="73" name="Rounded Rectangle 72"/>
          <p:cNvSpPr/>
          <p:nvPr/>
        </p:nvSpPr>
        <p:spPr>
          <a:xfrm>
            <a:off x="1664562" y="4201876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2273" y="4294892"/>
            <a:ext cx="1234513" cy="697238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3084393" y="5630740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0549" y="5712120"/>
            <a:ext cx="1170611" cy="674137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 bwMode="auto">
          <a:xfrm>
            <a:off x="3055817" y="6505809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CUSP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4535339" y="5604173"/>
            <a:ext cx="1255541" cy="91270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4483" y="5671104"/>
            <a:ext cx="1057251" cy="791918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 bwMode="auto">
          <a:xfrm>
            <a:off x="4489081" y="6490303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CBL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6065288" y="5622888"/>
            <a:ext cx="1315378" cy="88292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9010" y="5641449"/>
            <a:ext cx="1103486" cy="851228"/>
          </a:xfrm>
          <a:prstGeom prst="rect">
            <a:avLst/>
          </a:prstGeom>
        </p:spPr>
      </p:pic>
      <p:sp>
        <p:nvSpPr>
          <p:cNvPr id="82" name="Rectangle 81"/>
          <p:cNvSpPr/>
          <p:nvPr/>
        </p:nvSpPr>
        <p:spPr bwMode="auto">
          <a:xfrm>
            <a:off x="6034953" y="6505808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Outreach</a:t>
            </a:r>
            <a:endParaRPr lang="en-US" sz="16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8180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Using the modernized NSRS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1600204"/>
            <a:ext cx="8763000" cy="4525963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OPUS</a:t>
            </a:r>
          </a:p>
          <a:p>
            <a:pPr lvl="1"/>
            <a:r>
              <a:rPr lang="en-US" b="1" i="1" dirty="0">
                <a:latin typeface="Cambria" panose="02040503050406030204" pitchFamily="18" charset="0"/>
                <a:ea typeface="Cambria" panose="02040503050406030204" pitchFamily="18" charset="0"/>
              </a:rPr>
              <a:t>Guidance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(such as pre-selected CORSs and assistance in locating marks in project areas)</a:t>
            </a:r>
          </a:p>
          <a:p>
            <a:pPr lvl="1"/>
            <a:r>
              <a:rPr lang="en-US" b="1" i="1" dirty="0">
                <a:latin typeface="Cambria" panose="02040503050406030204" pitchFamily="18" charset="0"/>
                <a:ea typeface="Cambria" panose="02040503050406030204" pitchFamily="18" charset="0"/>
              </a:rPr>
              <a:t>Users will decide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what control to hold fixed and what epochs they wish to set for the adjustment</a:t>
            </a:r>
          </a:p>
          <a:p>
            <a:pPr lvl="2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“Preliminary coordinates”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If submitted to NGS (aka “Shared”), we will harvest your raw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GNSS data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and use it to compute Final Discrete coordinates</a:t>
            </a:r>
          </a:p>
        </p:txBody>
      </p:sp>
    </p:spTree>
    <p:extLst>
      <p:ext uri="{BB962C8B-B14F-4D97-AF65-F5344CB8AC3E}">
        <p14:creationId xmlns:p14="http://schemas.microsoft.com/office/powerpoint/2010/main" val="221094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Using the modernized NSRS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17639"/>
            <a:ext cx="8782050" cy="5287962"/>
          </a:xfrm>
        </p:spPr>
        <p:txBody>
          <a:bodyPr/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GNSS is your only entry (for now)</a:t>
            </a:r>
          </a:p>
          <a:p>
            <a:pPr lvl="1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Leveling and Classical/TS surveys will need some GNSS if you wish to submit your survey to NGS for inclusion in the NSRS database</a:t>
            </a:r>
          </a:p>
          <a:p>
            <a:pPr lvl="2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Some GNSS = RTK or RTN is fine</a:t>
            </a:r>
          </a:p>
          <a:p>
            <a:pPr lvl="2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No decision yet on whether 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OP 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will operate if projects have no GNSS</a:t>
            </a:r>
          </a:p>
          <a:p>
            <a:pPr lvl="3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If it does, this tends to encourage reliance upon passive control </a:t>
            </a:r>
          </a:p>
          <a:p>
            <a:pPr lvl="4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which is “so 90’s” …1890s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brah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037196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" y="274638"/>
            <a:ext cx="9029700" cy="1143000"/>
          </a:xfrm>
        </p:spPr>
        <p:txBody>
          <a:bodyPr/>
          <a:lstStyle/>
          <a:p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So much more to NSRS Modernization!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" y="1206504"/>
            <a:ext cx="8699500" cy="5397496"/>
          </a:xfrm>
        </p:spPr>
        <p:txBody>
          <a:bodyPr/>
          <a:lstStyle/>
          <a:p>
            <a:r>
              <a:rPr lang="en-US" sz="2700" dirty="0">
                <a:latin typeface="Cambria" panose="02040503050406030204" pitchFamily="18" charset="0"/>
                <a:ea typeface="Cambria" panose="02040503050406030204" pitchFamily="18" charset="0"/>
              </a:rPr>
              <a:t>New version of PAGES</a:t>
            </a:r>
          </a:p>
          <a:p>
            <a:pPr lvl="1"/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Multi-Constellation 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 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GPS, Galileo, GLONASS,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Beidou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, QZSS, etc.</a:t>
            </a:r>
          </a:p>
          <a:p>
            <a:pPr lvl="1"/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Target: 15 minute occupations</a:t>
            </a:r>
          </a:p>
          <a:p>
            <a:r>
              <a:rPr lang="en-US" sz="2700" dirty="0">
                <a:latin typeface="Cambria" panose="02040503050406030204" pitchFamily="18" charset="0"/>
                <a:ea typeface="Cambria" panose="02040503050406030204" pitchFamily="18" charset="0"/>
              </a:rPr>
              <a:t>OPUS expansion plan</a:t>
            </a:r>
          </a:p>
          <a:p>
            <a:pPr lvl="1"/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RTK/RTN:  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2020 rollout, already mentioned</a:t>
            </a:r>
            <a:endParaRPr lang="en-US" sz="2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/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Leveling, 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Classical (Total Station), 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Gravity: 2020-2025</a:t>
            </a:r>
          </a:p>
          <a:p>
            <a:pPr lvl="1"/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Fully integrated (GPS projects with leveling and gravity?  No problem!)</a:t>
            </a:r>
          </a:p>
          <a:p>
            <a:pPr lvl="1"/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Ease of submission to NGS for inclusion in the NSRS</a:t>
            </a:r>
          </a:p>
          <a:p>
            <a:r>
              <a:rPr lang="en-US" sz="2700" dirty="0">
                <a:latin typeface="Cambria" panose="02040503050406030204" pitchFamily="18" charset="0"/>
                <a:ea typeface="Cambria" panose="02040503050406030204" pitchFamily="18" charset="0"/>
              </a:rPr>
              <a:t>New Mark Recovery Tool</a:t>
            </a:r>
          </a:p>
          <a:p>
            <a:pPr lvl="1"/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mentioned earlier, search: “NGS mark recovery” and go to Beta </a:t>
            </a:r>
            <a:endParaRPr lang="en-US" sz="2200" u="sng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700" dirty="0" smtClean="0">
                <a:latin typeface="Cambria" panose="02040503050406030204" pitchFamily="18" charset="0"/>
                <a:ea typeface="Cambria" panose="02040503050406030204" pitchFamily="18" charset="0"/>
              </a:rPr>
              <a:t>Fully </a:t>
            </a:r>
            <a:r>
              <a:rPr lang="en-US" sz="2700" dirty="0">
                <a:latin typeface="Cambria" panose="02040503050406030204" pitchFamily="18" charset="0"/>
                <a:ea typeface="Cambria" panose="02040503050406030204" pitchFamily="18" charset="0"/>
              </a:rPr>
              <a:t>integrated toolkit</a:t>
            </a:r>
          </a:p>
          <a:p>
            <a:pPr lvl="1"/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NCAT and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VDatum</a:t>
            </a:r>
            <a:endParaRPr lang="en-US" sz="2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897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hape 329"/>
          <p:cNvSpPr/>
          <p:nvPr/>
        </p:nvSpPr>
        <p:spPr>
          <a:xfrm>
            <a:off x="2242475" y="1141350"/>
            <a:ext cx="1596300" cy="1902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GPS survey </a:t>
            </a:r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n-US"/>
              <a:t>data files</a:t>
            </a:r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n-US"/>
              <a:t>photos</a:t>
            </a:r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n-US"/>
              <a:t>descriptions</a:t>
            </a:r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n-US"/>
              <a:t>etc.</a:t>
            </a:r>
          </a:p>
        </p:txBody>
      </p:sp>
      <p:sp>
        <p:nvSpPr>
          <p:cNvPr id="330" name="Shape 330"/>
          <p:cNvSpPr/>
          <p:nvPr/>
        </p:nvSpPr>
        <p:spPr>
          <a:xfrm>
            <a:off x="4047100" y="1141350"/>
            <a:ext cx="1596300" cy="1902300"/>
          </a:xfrm>
          <a:prstGeom prst="rect">
            <a:avLst/>
          </a:prstGeom>
          <a:solidFill>
            <a:srgbClr val="FFF2CC"/>
          </a:solidFill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/>
              <a:t>Process data using vendor software or PAGE-NT.</a:t>
            </a:r>
          </a:p>
        </p:txBody>
      </p:sp>
      <p:sp>
        <p:nvSpPr>
          <p:cNvPr id="331" name="Shape 331"/>
          <p:cNvSpPr/>
          <p:nvPr/>
        </p:nvSpPr>
        <p:spPr>
          <a:xfrm>
            <a:off x="5851725" y="1141350"/>
            <a:ext cx="1596300" cy="1902300"/>
          </a:xfrm>
          <a:prstGeom prst="rect">
            <a:avLst/>
          </a:prstGeom>
          <a:solidFill>
            <a:srgbClr val="FFF2CC"/>
          </a:solidFill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/>
              <a:t>Construct bluebook files using software and editor.</a:t>
            </a:r>
          </a:p>
          <a:p>
            <a:pPr lvl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Run ADJUST.</a:t>
            </a:r>
          </a:p>
        </p:txBody>
      </p:sp>
      <p:sp>
        <p:nvSpPr>
          <p:cNvPr id="332" name="Shape 332"/>
          <p:cNvSpPr/>
          <p:nvPr/>
        </p:nvSpPr>
        <p:spPr>
          <a:xfrm>
            <a:off x="437850" y="1141350"/>
            <a:ext cx="1596300" cy="1902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200"/>
              <a:t>geodesy.noaa.gov/ project_tracking/</a:t>
            </a:r>
          </a:p>
        </p:txBody>
      </p:sp>
      <p:sp>
        <p:nvSpPr>
          <p:cNvPr id="333" name="Shape 333"/>
          <p:cNvSpPr/>
          <p:nvPr/>
        </p:nvSpPr>
        <p:spPr>
          <a:xfrm>
            <a:off x="7784575" y="2802500"/>
            <a:ext cx="1013100" cy="1902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/>
              <a:t>review and publish to IDB</a:t>
            </a:r>
          </a:p>
        </p:txBody>
      </p:sp>
      <p:cxnSp>
        <p:nvCxnSpPr>
          <p:cNvPr id="334" name="Shape 334"/>
          <p:cNvCxnSpPr>
            <a:stCxn id="329" idx="3"/>
            <a:endCxn id="330" idx="1"/>
          </p:cNvCxnSpPr>
          <p:nvPr/>
        </p:nvCxnSpPr>
        <p:spPr>
          <a:xfrm>
            <a:off x="3838775" y="2092500"/>
            <a:ext cx="208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35" name="Shape 335"/>
          <p:cNvCxnSpPr>
            <a:stCxn id="332" idx="3"/>
            <a:endCxn id="329" idx="1"/>
          </p:cNvCxnSpPr>
          <p:nvPr/>
        </p:nvCxnSpPr>
        <p:spPr>
          <a:xfrm>
            <a:off x="2034150" y="2092500"/>
            <a:ext cx="208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36" name="Shape 336"/>
          <p:cNvCxnSpPr>
            <a:stCxn id="330" idx="3"/>
            <a:endCxn id="331" idx="1"/>
          </p:cNvCxnSpPr>
          <p:nvPr/>
        </p:nvCxnSpPr>
        <p:spPr>
          <a:xfrm>
            <a:off x="5643400" y="2092500"/>
            <a:ext cx="208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37" name="Shape 337"/>
          <p:cNvCxnSpPr>
            <a:stCxn id="331" idx="2"/>
            <a:endCxn id="333" idx="1"/>
          </p:cNvCxnSpPr>
          <p:nvPr/>
        </p:nvCxnSpPr>
        <p:spPr>
          <a:xfrm>
            <a:off x="6649875" y="3043650"/>
            <a:ext cx="1134600" cy="7101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38" name="Shape 338"/>
          <p:cNvSpPr txBox="1"/>
          <p:nvPr/>
        </p:nvSpPr>
        <p:spPr>
          <a:xfrm>
            <a:off x="0" y="330200"/>
            <a:ext cx="9144000" cy="792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chemeClr val="dk1"/>
              </a:buClr>
              <a:buSzPct val="30555"/>
              <a:buFont typeface="Arial"/>
              <a:buNone/>
            </a:pPr>
            <a:r>
              <a:rPr lang="en-US" sz="3600" dirty="0" smtClean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Bluebooking a Project now</a:t>
            </a:r>
            <a:endParaRPr lang="en-US" sz="3600" dirty="0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4294967295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223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10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Shape 344"/>
          <p:cNvSpPr/>
          <p:nvPr/>
        </p:nvSpPr>
        <p:spPr>
          <a:xfrm>
            <a:off x="7784575" y="2802500"/>
            <a:ext cx="1013100" cy="1902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/>
              <a:t>review and publish to IDB</a:t>
            </a:r>
          </a:p>
        </p:txBody>
      </p:sp>
      <p:sp>
        <p:nvSpPr>
          <p:cNvPr id="345" name="Shape 345"/>
          <p:cNvSpPr/>
          <p:nvPr/>
        </p:nvSpPr>
        <p:spPr>
          <a:xfrm>
            <a:off x="4047100" y="4494150"/>
            <a:ext cx="1596300" cy="1902300"/>
          </a:xfrm>
          <a:prstGeom prst="rect">
            <a:avLst/>
          </a:prstGeom>
          <a:solidFill>
            <a:srgbClr val="D9EAD3"/>
          </a:solidFill>
          <a:ln w="38100" cap="flat" cmpd="sng">
            <a:solidFill>
              <a:srgbClr val="274E13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/>
              <a:t>Upload to OPUS-Projects</a:t>
            </a:r>
          </a:p>
        </p:txBody>
      </p:sp>
      <p:cxnSp>
        <p:nvCxnSpPr>
          <p:cNvPr id="346" name="Shape 346"/>
          <p:cNvCxnSpPr>
            <a:stCxn id="347" idx="2"/>
            <a:endCxn id="345" idx="0"/>
          </p:cNvCxnSpPr>
          <p:nvPr/>
        </p:nvCxnSpPr>
        <p:spPr>
          <a:xfrm>
            <a:off x="3040625" y="3043650"/>
            <a:ext cx="1804500" cy="14505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48" name="Shape 348"/>
          <p:cNvCxnSpPr>
            <a:stCxn id="345" idx="3"/>
            <a:endCxn id="349" idx="1"/>
          </p:cNvCxnSpPr>
          <p:nvPr/>
        </p:nvCxnSpPr>
        <p:spPr>
          <a:xfrm>
            <a:off x="5643400" y="5445300"/>
            <a:ext cx="208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50" name="Shape 350"/>
          <p:cNvCxnSpPr>
            <a:stCxn id="349" idx="0"/>
            <a:endCxn id="344" idx="1"/>
          </p:cNvCxnSpPr>
          <p:nvPr/>
        </p:nvCxnSpPr>
        <p:spPr>
          <a:xfrm rot="10800000" flipH="1">
            <a:off x="6649874" y="3753750"/>
            <a:ext cx="1134600" cy="7404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49" name="Shape 349"/>
          <p:cNvSpPr/>
          <p:nvPr/>
        </p:nvSpPr>
        <p:spPr>
          <a:xfrm>
            <a:off x="5851724" y="4494150"/>
            <a:ext cx="1596300" cy="1902300"/>
          </a:xfrm>
          <a:prstGeom prst="rect">
            <a:avLst/>
          </a:prstGeom>
          <a:solidFill>
            <a:srgbClr val="D9EAD3"/>
          </a:solidFill>
          <a:ln w="38100" cap="flat" cmpd="sng">
            <a:solidFill>
              <a:srgbClr val="274E13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/>
              <a:t>Process in OPUS-Projects</a:t>
            </a:r>
          </a:p>
        </p:txBody>
      </p:sp>
      <p:sp>
        <p:nvSpPr>
          <p:cNvPr id="347" name="Shape 347"/>
          <p:cNvSpPr/>
          <p:nvPr/>
        </p:nvSpPr>
        <p:spPr>
          <a:xfrm>
            <a:off x="2242475" y="1141350"/>
            <a:ext cx="1596300" cy="1902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/>
              <a:t>GPS </a:t>
            </a:r>
            <a:r>
              <a:rPr lang="en-US" dirty="0" smtClean="0"/>
              <a:t>survey</a:t>
            </a:r>
            <a:endParaRPr lang="en-US" dirty="0"/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n-US" dirty="0"/>
              <a:t>data files</a:t>
            </a:r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n-US" dirty="0"/>
              <a:t>photos</a:t>
            </a:r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n-US" dirty="0"/>
              <a:t>descriptions</a:t>
            </a:r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n-US" dirty="0"/>
              <a:t>etc.</a:t>
            </a:r>
          </a:p>
        </p:txBody>
      </p:sp>
      <p:sp>
        <p:nvSpPr>
          <p:cNvPr id="351" name="Shape 351"/>
          <p:cNvSpPr/>
          <p:nvPr/>
        </p:nvSpPr>
        <p:spPr>
          <a:xfrm>
            <a:off x="4047100" y="1141350"/>
            <a:ext cx="1596300" cy="1902300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rPr lang="en-US">
                <a:solidFill>
                  <a:srgbClr val="CCCCCC"/>
                </a:solidFill>
              </a:rPr>
              <a:t>Process data using vendor software or PAGE-NT.</a:t>
            </a:r>
          </a:p>
        </p:txBody>
      </p:sp>
      <p:sp>
        <p:nvSpPr>
          <p:cNvPr id="352" name="Shape 352"/>
          <p:cNvSpPr/>
          <p:nvPr/>
        </p:nvSpPr>
        <p:spPr>
          <a:xfrm>
            <a:off x="5851725" y="1141350"/>
            <a:ext cx="1596300" cy="1902300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-US">
                <a:solidFill>
                  <a:srgbClr val="CCCCCC"/>
                </a:solidFill>
              </a:rPr>
              <a:t>Construct bluebook files using software and editor.</a:t>
            </a:r>
          </a:p>
          <a:p>
            <a:pPr lvl="0" algn="ctr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-US">
                <a:solidFill>
                  <a:srgbClr val="CCCCCC"/>
                </a:solidFill>
              </a:rPr>
              <a:t>Run ADJUST.</a:t>
            </a:r>
          </a:p>
          <a:p>
            <a:pPr lvl="0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>
              <a:solidFill>
                <a:srgbClr val="CCCCCC"/>
              </a:solidFill>
            </a:endParaRPr>
          </a:p>
        </p:txBody>
      </p:sp>
      <p:sp>
        <p:nvSpPr>
          <p:cNvPr id="353" name="Shape 353"/>
          <p:cNvSpPr/>
          <p:nvPr/>
        </p:nvSpPr>
        <p:spPr>
          <a:xfrm>
            <a:off x="437850" y="1141350"/>
            <a:ext cx="1596300" cy="1902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200"/>
              <a:t>geodesy.noaa.gov/ project_tracking/</a:t>
            </a:r>
          </a:p>
        </p:txBody>
      </p:sp>
      <p:cxnSp>
        <p:nvCxnSpPr>
          <p:cNvPr id="354" name="Shape 354"/>
          <p:cNvCxnSpPr>
            <a:stCxn id="347" idx="3"/>
            <a:endCxn id="351" idx="1"/>
          </p:cNvCxnSpPr>
          <p:nvPr/>
        </p:nvCxnSpPr>
        <p:spPr>
          <a:xfrm>
            <a:off x="3838775" y="2092500"/>
            <a:ext cx="2082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55" name="Shape 355"/>
          <p:cNvCxnSpPr>
            <a:stCxn id="353" idx="3"/>
            <a:endCxn id="347" idx="1"/>
          </p:cNvCxnSpPr>
          <p:nvPr/>
        </p:nvCxnSpPr>
        <p:spPr>
          <a:xfrm>
            <a:off x="2034150" y="2092500"/>
            <a:ext cx="208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56" name="Shape 356"/>
          <p:cNvCxnSpPr>
            <a:stCxn id="351" idx="3"/>
            <a:endCxn id="352" idx="1"/>
          </p:cNvCxnSpPr>
          <p:nvPr/>
        </p:nvCxnSpPr>
        <p:spPr>
          <a:xfrm>
            <a:off x="5643400" y="2092500"/>
            <a:ext cx="2082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57" name="Shape 357"/>
          <p:cNvCxnSpPr>
            <a:stCxn id="352" idx="2"/>
          </p:cNvCxnSpPr>
          <p:nvPr/>
        </p:nvCxnSpPr>
        <p:spPr>
          <a:xfrm>
            <a:off x="6649875" y="3043650"/>
            <a:ext cx="1134600" cy="71010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" name="Slide Number Placeholder 1"/>
          <p:cNvSpPr>
            <a:spLocks noGrp="1"/>
          </p:cNvSpPr>
          <p:nvPr>
            <p:ph type="sldNum" idx="4294967295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224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Shape 338"/>
          <p:cNvSpPr txBox="1"/>
          <p:nvPr/>
        </p:nvSpPr>
        <p:spPr>
          <a:xfrm>
            <a:off x="0" y="330200"/>
            <a:ext cx="9144000" cy="792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chemeClr val="dk1"/>
              </a:buClr>
              <a:buSzPct val="30555"/>
              <a:buFont typeface="Arial"/>
              <a:buNone/>
            </a:pPr>
            <a:r>
              <a:rPr lang="en-US" sz="3600" dirty="0" smtClean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Bluebooking with OPUS Projects in the future</a:t>
            </a:r>
            <a:endParaRPr lang="en-US" sz="3600" dirty="0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</p:txBody>
      </p:sp>
      <p:sp>
        <p:nvSpPr>
          <p:cNvPr id="19" name="Shape 338"/>
          <p:cNvSpPr txBox="1"/>
          <p:nvPr/>
        </p:nvSpPr>
        <p:spPr>
          <a:xfrm>
            <a:off x="0" y="4312500"/>
            <a:ext cx="4046975" cy="11327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chemeClr val="dk1"/>
              </a:buClr>
              <a:buSzPct val="30555"/>
              <a:buFont typeface="Arial"/>
              <a:buNone/>
            </a:pPr>
            <a:r>
              <a:rPr lang="en-US" sz="3200" i="1" dirty="0" smtClean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Available now!</a:t>
            </a:r>
          </a:p>
          <a:p>
            <a:pPr lvl="0" algn="ctr" rtl="0">
              <a:spcBef>
                <a:spcPts val="0"/>
              </a:spcBef>
              <a:buClr>
                <a:schemeClr val="dk1"/>
              </a:buClr>
              <a:buSzPct val="30555"/>
              <a:buFont typeface="Arial"/>
              <a:buNone/>
            </a:pPr>
            <a:r>
              <a:rPr lang="en-US" sz="2400" i="1" dirty="0" smtClean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(with certain caveats)</a:t>
            </a:r>
            <a:endParaRPr lang="en-US" sz="2400" i="1" dirty="0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86838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2238"/>
            <a:ext cx="9144000" cy="1143000"/>
          </a:xfrm>
        </p:spPr>
        <p:txBody>
          <a:bodyPr/>
          <a:lstStyle/>
          <a:p>
            <a:r>
              <a:rPr lang="en-US" sz="3600" spc="-40" dirty="0">
                <a:latin typeface="Cambria" panose="02040503050406030204" pitchFamily="18" charset="0"/>
                <a:cs typeface="Calibri"/>
              </a:rPr>
              <a:t>Mark Recovery – mobile browser compatible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450" y="1265238"/>
            <a:ext cx="8782050" cy="5300663"/>
          </a:xfrm>
        </p:spPr>
        <p:txBody>
          <a:bodyPr/>
          <a:lstStyle/>
          <a:p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use your smartphone to submit recovery</a:t>
            </a:r>
          </a:p>
          <a:p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Any 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major search engine: </a:t>
            </a:r>
            <a:endParaRPr lang="en-US" sz="36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1" indent="0">
              <a:buNone/>
            </a:pP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	“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NGS survey </a:t>
            </a:r>
            <a:r>
              <a:rPr lang="en-US" sz="36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mark 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  <a:r>
              <a:rPr lang="en-US" sz="36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ecovery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”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ctr">
              <a:buNone/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  <a:hlinkClick r:id="rId3"/>
              </a:rPr>
              <a:t>beta.ngs.noaa.gov/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  <a:hlinkClick r:id="rId3"/>
              </a:rPr>
              <a:t>cgi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  <a:hlinkClick r:id="rId3"/>
              </a:rPr>
              <a:t>-bin/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  <a:hlinkClick r:id="rId3"/>
              </a:rPr>
              <a:t>recvy_entry_www.prl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ctr">
              <a:spcBef>
                <a:spcPts val="1800"/>
              </a:spcBef>
              <a:buNone/>
            </a:pP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Try 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it out! Give us feedback!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NGS.Feedback@noaa.gov</a:t>
            </a:r>
          </a:p>
          <a:p>
            <a:pPr lvl="1"/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" y="5144218"/>
            <a:ext cx="3200400" cy="1675682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57365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" y="347708"/>
            <a:ext cx="9143999" cy="571096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3600" spc="-40" dirty="0">
                <a:latin typeface="Cambria" panose="02040503050406030204" pitchFamily="18" charset="0"/>
                <a:cs typeface="Calibri"/>
              </a:rPr>
              <a:t>Mark Recovery – mobile browser compatible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908" y="963048"/>
            <a:ext cx="3268612" cy="5810865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7918" y="963047"/>
            <a:ext cx="3268612" cy="5810865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8671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" y="255376"/>
            <a:ext cx="9143999" cy="755762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4800" spc="-40" dirty="0" smtClean="0">
                <a:latin typeface="Cambria" panose="02040503050406030204" pitchFamily="18" charset="0"/>
                <a:cs typeface="Calibri"/>
              </a:rPr>
              <a:t>What new tools are already live?</a:t>
            </a:r>
            <a:endParaRPr sz="48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12" name="object 2"/>
          <p:cNvSpPr txBox="1">
            <a:spLocks/>
          </p:cNvSpPr>
          <p:nvPr/>
        </p:nvSpPr>
        <p:spPr bwMode="auto">
          <a:xfrm>
            <a:off x="206477" y="1147931"/>
            <a:ext cx="8937523" cy="5526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280988" indent="-265113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spc="-40" dirty="0" smtClean="0">
                <a:latin typeface="Cambria" panose="02040503050406030204" pitchFamily="18" charset="0"/>
                <a:cs typeface="Calibri"/>
              </a:rPr>
              <a:t>VERTCON 3.0 – functionality in Beta NCAT</a:t>
            </a:r>
          </a:p>
          <a:p>
            <a:pPr marL="280988" indent="-265113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spc="-40" dirty="0" smtClean="0">
                <a:latin typeface="Cambria" panose="02040503050406030204" pitchFamily="18" charset="0"/>
                <a:cs typeface="Calibri"/>
              </a:rPr>
              <a:t>Mark Recovery – mobile browser compatible</a:t>
            </a:r>
          </a:p>
          <a:p>
            <a:pPr marL="280988" indent="-265113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spc="-40" dirty="0" err="1" smtClean="0">
                <a:latin typeface="Cambria" panose="02040503050406030204" pitchFamily="18" charset="0"/>
                <a:cs typeface="Calibri"/>
              </a:rPr>
              <a:t>VDatum</a:t>
            </a:r>
            <a:r>
              <a:rPr lang="en-US" sz="3600" spc="-40" dirty="0" smtClean="0">
                <a:latin typeface="Cambria" panose="02040503050406030204" pitchFamily="18" charset="0"/>
                <a:cs typeface="Calibri"/>
              </a:rPr>
              <a:t> 4.0.1 – released in October</a:t>
            </a:r>
          </a:p>
          <a:p>
            <a:pPr marL="280988" indent="-265113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spc="-40" dirty="0" smtClean="0">
                <a:latin typeface="Cambria" panose="02040503050406030204" pitchFamily="18" charset="0"/>
                <a:cs typeface="Calibri"/>
              </a:rPr>
              <a:t>GEOID18 – latest, greatest, </a:t>
            </a:r>
            <a:r>
              <a:rPr lang="en-US" sz="3600" i="1" spc="-40" dirty="0" smtClean="0">
                <a:latin typeface="Cambria" panose="02040503050406030204" pitchFamily="18" charset="0"/>
                <a:cs typeface="Calibri"/>
              </a:rPr>
              <a:t>and last </a:t>
            </a:r>
            <a:r>
              <a:rPr lang="en-US" sz="3600" spc="-40" dirty="0" smtClean="0">
                <a:latin typeface="Cambria" panose="02040503050406030204" pitchFamily="18" charset="0"/>
                <a:cs typeface="Calibri"/>
              </a:rPr>
              <a:t>hybrid</a:t>
            </a:r>
          </a:p>
          <a:p>
            <a:pPr marL="280988" indent="-265113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spc="-40" dirty="0" err="1" smtClean="0">
                <a:latin typeface="Cambria" panose="02040503050406030204" pitchFamily="18" charset="0"/>
                <a:cs typeface="Calibri"/>
              </a:rPr>
              <a:t>GPSonBM</a:t>
            </a:r>
            <a:r>
              <a:rPr lang="en-US" sz="3600" spc="-40" dirty="0" smtClean="0">
                <a:latin typeface="Cambria" panose="02040503050406030204" pitchFamily="18" charset="0"/>
                <a:cs typeface="Calibri"/>
              </a:rPr>
              <a:t> – updated tracking map (</a:t>
            </a:r>
            <a:r>
              <a:rPr lang="en-US" sz="3600" spc="-40" dirty="0" smtClean="0">
                <a:latin typeface="Cambria" panose="02040503050406030204" pitchFamily="18" charset="0"/>
                <a:cs typeface="Calibri"/>
                <a:hlinkClick r:id="rId3"/>
              </a:rPr>
              <a:t>AGOL</a:t>
            </a:r>
            <a:r>
              <a:rPr lang="en-US" sz="3600" spc="-40" dirty="0" smtClean="0">
                <a:latin typeface="Cambria" panose="02040503050406030204" pitchFamily="18" charset="0"/>
                <a:cs typeface="Calibri"/>
              </a:rPr>
              <a:t>)</a:t>
            </a:r>
          </a:p>
          <a:p>
            <a:pPr marL="1195388" lvl="2" indent="-265113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i="1" spc="-40" dirty="0" smtClean="0">
                <a:latin typeface="Cambria" panose="02040503050406030204" pitchFamily="18" charset="0"/>
                <a:cs typeface="Calibri"/>
              </a:rPr>
              <a:t>for NAVD88</a:t>
            </a:r>
            <a:r>
              <a:rPr lang="en-US" sz="3200" i="1" spc="-40" dirty="0" smtClean="0">
                <a:latin typeface="Cambria" panose="02040503050406030204" pitchFamily="18" charset="0"/>
                <a:cs typeface="Calibri"/>
                <a:sym typeface="Wingdings" panose="05000000000000000000" pitchFamily="2" charset="2"/>
              </a:rPr>
              <a:t>NAPGD2022 transformation</a:t>
            </a:r>
            <a:endParaRPr lang="en-US" sz="3200" i="1" spc="-40" dirty="0" smtClean="0">
              <a:latin typeface="Cambria" panose="02040503050406030204" pitchFamily="18" charset="0"/>
              <a:cs typeface="Calibri"/>
            </a:endParaRPr>
          </a:p>
          <a:p>
            <a:pPr marL="280988" indent="-265113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spc="-40" dirty="0" smtClean="0">
              <a:latin typeface="Cambria" panose="02040503050406030204" pitchFamily="18" charset="0"/>
              <a:cs typeface="Calibri"/>
            </a:endParaRPr>
          </a:p>
          <a:p>
            <a:pPr marL="588433" indent="-57150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076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90264"/>
            <a:ext cx="9144000" cy="5029197"/>
          </a:xfrm>
        </p:spPr>
        <p:txBody>
          <a:bodyPr/>
          <a:lstStyle/>
          <a:p>
            <a:pPr marL="228600" indent="0" algn="ctr">
              <a:buNone/>
            </a:pPr>
            <a:r>
              <a:rPr lang="en-US" sz="8000" dirty="0" smtClean="0">
                <a:latin typeface="Cambria" panose="02040503050406030204" pitchFamily="18" charset="0"/>
                <a:ea typeface="Cambria" panose="02040503050406030204" pitchFamily="18" charset="0"/>
              </a:rPr>
              <a:t>www.ngs.noaa.gov</a:t>
            </a:r>
          </a:p>
          <a:p>
            <a:pPr marL="228600" indent="0" algn="ctr">
              <a:buNone/>
            </a:pPr>
            <a:endParaRPr lang="en-US" sz="72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28600" indent="0" algn="ctr">
              <a:buNone/>
            </a:pPr>
            <a:r>
              <a:rPr lang="en-US" sz="8000" dirty="0" smtClean="0">
                <a:latin typeface="Cambria" panose="02040503050406030204" pitchFamily="18" charset="0"/>
                <a:ea typeface="Cambria" panose="02040503050406030204" pitchFamily="18" charset="0"/>
              </a:rPr>
              <a:t>beta.ngs.noaa.gov</a:t>
            </a:r>
            <a:endParaRPr lang="en-US" sz="8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Down Arrow 1"/>
          <p:cNvSpPr/>
          <p:nvPr/>
        </p:nvSpPr>
        <p:spPr>
          <a:xfrm>
            <a:off x="1257300" y="1771650"/>
            <a:ext cx="1171575" cy="1981200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538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Content Placeholder 2"/>
          <p:cNvSpPr txBox="1">
            <a:spLocks/>
          </p:cNvSpPr>
          <p:nvPr/>
        </p:nvSpPr>
        <p:spPr bwMode="auto">
          <a:xfrm>
            <a:off x="218365" y="1034890"/>
            <a:ext cx="8707271" cy="1136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95000"/>
              </a:lnSpc>
              <a:buClr>
                <a:srgbClr val="000000"/>
              </a:buClr>
              <a:buSzPct val="45000"/>
            </a:pPr>
            <a:r>
              <a:rPr lang="en-US" sz="32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  <a:hlinkClick r:id="rId3"/>
              </a:rPr>
              <a:t>https://www.ngs.noaa.gov/ADVISORS/</a:t>
            </a:r>
            <a:endParaRPr lang="en-US" sz="3200" spc="-7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algn="ctr">
              <a:lnSpc>
                <a:spcPct val="95000"/>
              </a:lnSpc>
              <a:buClr>
                <a:srgbClr val="000000"/>
              </a:buClr>
              <a:buSzPct val="45000"/>
            </a:pP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-use any major search engine: “NGS advisors”</a:t>
            </a: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218365" y="2792200"/>
            <a:ext cx="8707271" cy="323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Jeff Jalbrzikowski, P.S., </a:t>
            </a:r>
            <a:r>
              <a:rPr lang="en-GB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GISP, CFS</a:t>
            </a:r>
            <a:endParaRPr lang="en-GB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Appalachian Regional Geodetic Advisor</a:t>
            </a:r>
          </a:p>
          <a:p>
            <a:pPr algn="ctr"/>
            <a:endParaRPr lang="en-GB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jeff.jalbrzikowski@noaa.gov</a:t>
            </a:r>
          </a:p>
          <a:p>
            <a:pPr algn="ctr"/>
            <a:r>
              <a:rPr lang="en-GB" sz="4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240-988-5486</a:t>
            </a:r>
            <a:endParaRPr lang="en-GB"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44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089" y="1354263"/>
            <a:ext cx="8727822" cy="4626959"/>
          </a:xfrm>
        </p:spPr>
      </p:pic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0" y="210018"/>
            <a:ext cx="9144000" cy="805079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Ecosystem and Climate Operations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46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10018"/>
            <a:ext cx="9144000" cy="805079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Ecosystem and Climate Operations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541" y="1005612"/>
            <a:ext cx="7866918" cy="5807998"/>
          </a:xfrm>
        </p:spPr>
      </p:pic>
    </p:spTree>
    <p:extLst>
      <p:ext uri="{BB962C8B-B14F-4D97-AF65-F5344CB8AC3E}">
        <p14:creationId xmlns:p14="http://schemas.microsoft.com/office/powerpoint/2010/main" val="307649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/>
          <p:cNvSpPr/>
          <p:nvPr/>
        </p:nvSpPr>
        <p:spPr>
          <a:xfrm>
            <a:off x="1553642" y="2929426"/>
            <a:ext cx="1544224" cy="1200371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702273" y="1021041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Modernizing the NSRS</a:t>
            </a:r>
          </a:p>
        </p:txBody>
      </p:sp>
      <p:sp>
        <p:nvSpPr>
          <p:cNvPr id="17412" name="Rounded Rectangle 9"/>
          <p:cNvSpPr>
            <a:spLocks noChangeArrowheads="1"/>
          </p:cNvSpPr>
          <p:nvPr/>
        </p:nvSpPr>
        <p:spPr bwMode="auto">
          <a:xfrm>
            <a:off x="3247706" y="2999701"/>
            <a:ext cx="978694" cy="841772"/>
          </a:xfrm>
          <a:prstGeom prst="roundRect">
            <a:avLst>
              <a:gd name="adj" fmla="val 16667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3" name="Group 10"/>
          <p:cNvGrpSpPr>
            <a:grpSpLocks/>
          </p:cNvGrpSpPr>
          <p:nvPr/>
        </p:nvGrpSpPr>
        <p:grpSpPr bwMode="auto">
          <a:xfrm>
            <a:off x="3095305" y="3809323"/>
            <a:ext cx="1247389" cy="453628"/>
            <a:chOff x="1795045" y="1265285"/>
            <a:chExt cx="1663094" cy="604242"/>
          </a:xfrm>
        </p:grpSpPr>
        <p:sp>
          <p:nvSpPr>
            <p:cNvPr id="12" name="Rectangle 11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829454" y="1265285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OPUS</a:t>
              </a:r>
            </a:p>
          </p:txBody>
        </p:sp>
      </p:grpSp>
      <p:sp>
        <p:nvSpPr>
          <p:cNvPr id="17414" name="Rounded Rectangle 21"/>
          <p:cNvSpPr>
            <a:spLocks noChangeArrowheads="1"/>
          </p:cNvSpPr>
          <p:nvPr/>
        </p:nvSpPr>
        <p:spPr bwMode="auto">
          <a:xfrm>
            <a:off x="6223073" y="3005651"/>
            <a:ext cx="1097756" cy="841772"/>
          </a:xfrm>
          <a:prstGeom prst="roundRect">
            <a:avLst>
              <a:gd name="adj" fmla="val 16667"/>
            </a:avLst>
          </a:prstGeom>
          <a:blipFill dpi="0" rotWithShape="0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5" name="Group 22"/>
          <p:cNvGrpSpPr>
            <a:grpSpLocks/>
          </p:cNvGrpSpPr>
          <p:nvPr/>
        </p:nvGrpSpPr>
        <p:grpSpPr bwMode="auto">
          <a:xfrm>
            <a:off x="5994476" y="3809323"/>
            <a:ext cx="1547813" cy="453628"/>
            <a:chOff x="5378291" y="3154561"/>
            <a:chExt cx="1628685" cy="604242"/>
          </a:xfrm>
        </p:grpSpPr>
        <p:sp>
          <p:nvSpPr>
            <p:cNvPr id="24" name="Rectangle 23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Orbit Data</a:t>
              </a:r>
            </a:p>
          </p:txBody>
        </p:sp>
      </p:grpSp>
      <p:grpSp>
        <p:nvGrpSpPr>
          <p:cNvPr id="17416" name="Group 49"/>
          <p:cNvGrpSpPr>
            <a:grpSpLocks/>
          </p:cNvGrpSpPr>
          <p:nvPr/>
        </p:nvGrpSpPr>
        <p:grpSpPr bwMode="auto">
          <a:xfrm>
            <a:off x="1528442" y="1390839"/>
            <a:ext cx="5679281" cy="1295400"/>
            <a:chOff x="762000" y="2209800"/>
            <a:chExt cx="7572299" cy="1726407"/>
          </a:xfrm>
        </p:grpSpPr>
        <p:sp>
          <p:nvSpPr>
            <p:cNvPr id="17444" name="Rounded Rectangle 5"/>
            <p:cNvSpPr>
              <a:spLocks noChangeArrowheads="1"/>
            </p:cNvSpPr>
            <p:nvPr/>
          </p:nvSpPr>
          <p:spPr bwMode="auto">
            <a:xfrm>
              <a:off x="1003298" y="2209800"/>
              <a:ext cx="1146163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5" name="Group 6"/>
            <p:cNvGrpSpPr>
              <a:grpSpLocks/>
            </p:cNvGrpSpPr>
            <p:nvPr/>
          </p:nvGrpSpPr>
          <p:grpSpPr bwMode="auto">
            <a:xfrm>
              <a:off x="762000" y="3331965"/>
              <a:ext cx="1721324" cy="604242"/>
              <a:chOff x="-89217" y="1265285"/>
              <a:chExt cx="1721324" cy="604242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85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" name="Rectangle 8"/>
              <p:cNvSpPr/>
              <p:nvPr/>
            </p:nvSpPr>
            <p:spPr>
              <a:xfrm>
                <a:off x="-8921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CORS</a:t>
                </a:r>
                <a:endPara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17446" name="Rounded Rectangle 13"/>
            <p:cNvSpPr>
              <a:spLocks noChangeArrowheads="1"/>
            </p:cNvSpPr>
            <p:nvPr/>
          </p:nvSpPr>
          <p:spPr bwMode="auto">
            <a:xfrm>
              <a:off x="4664036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7" name="Group 14"/>
            <p:cNvGrpSpPr>
              <a:grpSpLocks/>
            </p:cNvGrpSpPr>
            <p:nvPr/>
          </p:nvGrpSpPr>
          <p:grpSpPr bwMode="auto">
            <a:xfrm>
              <a:off x="4448129" y="3331648"/>
              <a:ext cx="1845034" cy="604559"/>
              <a:chOff x="3586712" y="1264968"/>
              <a:chExt cx="1845034" cy="60455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586721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Rectangle 16"/>
              <p:cNvSpPr/>
              <p:nvPr/>
            </p:nvSpPr>
            <p:spPr>
              <a:xfrm>
                <a:off x="3802619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GRAV-D</a:t>
                </a:r>
              </a:p>
            </p:txBody>
          </p:sp>
        </p:grpSp>
        <p:sp>
          <p:nvSpPr>
            <p:cNvPr id="17448" name="Rounded Rectangle 17"/>
            <p:cNvSpPr>
              <a:spLocks noChangeArrowheads="1"/>
            </p:cNvSpPr>
            <p:nvPr/>
          </p:nvSpPr>
          <p:spPr bwMode="auto">
            <a:xfrm>
              <a:off x="2600307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9" name="Group 18"/>
            <p:cNvGrpSpPr>
              <a:grpSpLocks/>
            </p:cNvGrpSpPr>
            <p:nvPr/>
          </p:nvGrpSpPr>
          <p:grpSpPr bwMode="auto">
            <a:xfrm>
              <a:off x="2265797" y="3331648"/>
              <a:ext cx="2273278" cy="604559"/>
              <a:chOff x="5101003" y="1264968"/>
              <a:chExt cx="2273278" cy="60455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378364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Rectangle 20"/>
              <p:cNvSpPr/>
              <p:nvPr/>
            </p:nvSpPr>
            <p:spPr>
              <a:xfrm>
                <a:off x="5101003" y="1264968"/>
                <a:ext cx="227327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NHMP</a:t>
                </a:r>
              </a:p>
            </p:txBody>
          </p:sp>
        </p:grpSp>
        <p:sp>
          <p:nvSpPr>
            <p:cNvPr id="17450" name="Rounded Rectangle 25"/>
            <p:cNvSpPr>
              <a:spLocks noChangeArrowheads="1"/>
            </p:cNvSpPr>
            <p:nvPr/>
          </p:nvSpPr>
          <p:spPr bwMode="auto">
            <a:xfrm>
              <a:off x="6705540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51" name="Group 26"/>
            <p:cNvGrpSpPr>
              <a:grpSpLocks/>
            </p:cNvGrpSpPr>
            <p:nvPr/>
          </p:nvGrpSpPr>
          <p:grpSpPr bwMode="auto">
            <a:xfrm>
              <a:off x="6248331" y="3331648"/>
              <a:ext cx="2085968" cy="604559"/>
              <a:chOff x="3586599" y="3154244"/>
              <a:chExt cx="2085968" cy="604559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586613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9" name="Rectangle 28"/>
              <p:cNvSpPr/>
              <p:nvPr/>
            </p:nvSpPr>
            <p:spPr>
              <a:xfrm>
                <a:off x="4043808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ECO</a:t>
                </a:r>
              </a:p>
            </p:txBody>
          </p:sp>
        </p:grpSp>
      </p:grpSp>
      <p:sp>
        <p:nvSpPr>
          <p:cNvPr id="17417" name="Rounded Rectangle 29"/>
          <p:cNvSpPr>
            <a:spLocks noChangeArrowheads="1"/>
          </p:cNvSpPr>
          <p:nvPr/>
        </p:nvSpPr>
        <p:spPr bwMode="auto">
          <a:xfrm>
            <a:off x="1711799" y="3005651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8" name="Group 30"/>
          <p:cNvGrpSpPr>
            <a:grpSpLocks/>
          </p:cNvGrpSpPr>
          <p:nvPr/>
        </p:nvGrpSpPr>
        <p:grpSpPr bwMode="auto">
          <a:xfrm>
            <a:off x="1579634" y="3809323"/>
            <a:ext cx="1489472" cy="453628"/>
            <a:chOff x="558910" y="5186957"/>
            <a:chExt cx="1985077" cy="604242"/>
          </a:xfrm>
        </p:grpSpPr>
        <p:sp>
          <p:nvSpPr>
            <p:cNvPr id="32" name="Rectangle 31"/>
            <p:cNvSpPr/>
            <p:nvPr/>
          </p:nvSpPr>
          <p:spPr>
            <a:xfrm>
              <a:off x="735043" y="5186957"/>
              <a:ext cx="1628049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558910" y="5186957"/>
              <a:ext cx="1985077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ASP</a:t>
              </a:r>
            </a:p>
          </p:txBody>
        </p:sp>
      </p:grpSp>
      <p:grpSp>
        <p:nvGrpSpPr>
          <p:cNvPr id="17419" name="Group 34"/>
          <p:cNvGrpSpPr>
            <a:grpSpLocks/>
          </p:cNvGrpSpPr>
          <p:nvPr/>
        </p:nvGrpSpPr>
        <p:grpSpPr bwMode="auto">
          <a:xfrm>
            <a:off x="4593111" y="3806941"/>
            <a:ext cx="1221581" cy="453628"/>
            <a:chOff x="2690857" y="5185198"/>
            <a:chExt cx="1628685" cy="604242"/>
          </a:xfrm>
        </p:grpSpPr>
        <p:sp>
          <p:nvSpPr>
            <p:cNvPr id="36" name="Rectangle 35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Rectangle 36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VDatum</a:t>
              </a:r>
              <a:endPara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20" name="Group 38"/>
          <p:cNvGrpSpPr>
            <a:grpSpLocks/>
          </p:cNvGrpSpPr>
          <p:nvPr/>
        </p:nvGrpSpPr>
        <p:grpSpPr bwMode="auto">
          <a:xfrm>
            <a:off x="3083392" y="5025902"/>
            <a:ext cx="1460019" cy="452438"/>
            <a:chOff x="4579294" y="5186957"/>
            <a:chExt cx="1733676" cy="604242"/>
          </a:xfrm>
        </p:grpSpPr>
        <p:sp>
          <p:nvSpPr>
            <p:cNvPr id="40" name="Rectangle 39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4579294" y="5186957"/>
              <a:ext cx="1733676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Geodetic Advisors</a:t>
              </a:r>
            </a:p>
          </p:txBody>
        </p:sp>
      </p:grpSp>
      <p:sp>
        <p:nvSpPr>
          <p:cNvPr id="17421" name="Rounded Rectangle 41"/>
          <p:cNvSpPr>
            <a:spLocks noChangeArrowheads="1"/>
          </p:cNvSpPr>
          <p:nvPr/>
        </p:nvSpPr>
        <p:spPr bwMode="auto">
          <a:xfrm>
            <a:off x="456929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0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22" name="Group 42"/>
          <p:cNvGrpSpPr>
            <a:grpSpLocks/>
          </p:cNvGrpSpPr>
          <p:nvPr/>
        </p:nvGrpSpPr>
        <p:grpSpPr bwMode="auto">
          <a:xfrm>
            <a:off x="4454993" y="5025902"/>
            <a:ext cx="1485900" cy="452438"/>
            <a:chOff x="1795045" y="3154561"/>
            <a:chExt cx="1628685" cy="604242"/>
          </a:xfrm>
        </p:grpSpPr>
        <p:sp>
          <p:nvSpPr>
            <p:cNvPr id="44" name="Rectangle 43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ERI</a:t>
              </a:r>
            </a:p>
          </p:txBody>
        </p:sp>
      </p:grpSp>
      <p:grpSp>
        <p:nvGrpSpPr>
          <p:cNvPr id="17424" name="Group 46"/>
          <p:cNvGrpSpPr>
            <a:grpSpLocks/>
          </p:cNvGrpSpPr>
          <p:nvPr/>
        </p:nvGrpSpPr>
        <p:grpSpPr bwMode="auto">
          <a:xfrm>
            <a:off x="1540343" y="5047336"/>
            <a:ext cx="1543050" cy="453630"/>
            <a:chOff x="3422" y="3154560"/>
            <a:chExt cx="1628685" cy="604243"/>
          </a:xfrm>
        </p:grpSpPr>
        <p:sp>
          <p:nvSpPr>
            <p:cNvPr id="48" name="Rectangle 47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Rectangle 48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National Shoreline</a:t>
              </a:r>
            </a:p>
          </p:txBody>
        </p:sp>
      </p:grpSp>
      <p:sp>
        <p:nvSpPr>
          <p:cNvPr id="17430" name="Rounded Rectangle 33"/>
          <p:cNvSpPr>
            <a:spLocks noChangeArrowheads="1"/>
          </p:cNvSpPr>
          <p:nvPr/>
        </p:nvSpPr>
        <p:spPr bwMode="auto">
          <a:xfrm>
            <a:off x="4490716" y="3005654"/>
            <a:ext cx="1468041" cy="835819"/>
          </a:xfrm>
          <a:prstGeom prst="roundRect">
            <a:avLst>
              <a:gd name="adj" fmla="val 16667"/>
            </a:avLst>
          </a:prstGeom>
          <a:blipFill dpi="0" rotWithShape="0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31" name="Group 2"/>
          <p:cNvGrpSpPr>
            <a:grpSpLocks/>
          </p:cNvGrpSpPr>
          <p:nvPr/>
        </p:nvGrpSpPr>
        <p:grpSpPr bwMode="auto">
          <a:xfrm>
            <a:off x="4558522" y="3034229"/>
            <a:ext cx="1339274" cy="756011"/>
            <a:chOff x="4386500" y="3771900"/>
            <a:chExt cx="1785699" cy="1008014"/>
          </a:xfrm>
        </p:grpSpPr>
        <p:sp>
          <p:nvSpPr>
            <p:cNvPr id="2" name="Rectangle 1"/>
            <p:cNvSpPr/>
            <p:nvPr/>
          </p:nvSpPr>
          <p:spPr>
            <a:xfrm>
              <a:off x="4448492" y="3771900"/>
              <a:ext cx="1700213" cy="114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7433" name="Picture 50" descr="Map of US showing current VDatum availability."/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6500" y="3771900"/>
              <a:ext cx="1785699" cy="1008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28" name="Rounded Rectangle 37"/>
          <p:cNvSpPr>
            <a:spLocks noChangeArrowheads="1"/>
          </p:cNvSpPr>
          <p:nvPr/>
        </p:nvSpPr>
        <p:spPr bwMode="auto">
          <a:xfrm>
            <a:off x="314054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427" name="TextBox 3"/>
          <p:cNvSpPr txBox="1">
            <a:spLocks noChangeArrowheads="1"/>
          </p:cNvSpPr>
          <p:nvPr/>
        </p:nvSpPr>
        <p:spPr bwMode="auto">
          <a:xfrm>
            <a:off x="1705491" y="2647284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NGS Products and Services</a:t>
            </a:r>
          </a:p>
        </p:txBody>
      </p:sp>
      <p:pic>
        <p:nvPicPr>
          <p:cNvPr id="57" name="Content Placeholder 3"/>
          <p:cNvPicPr>
            <a:picLocks noGrp="1" noChangeAspect="1"/>
          </p:cNvPicPr>
          <p:nvPr>
            <p:ph idx="1"/>
          </p:nvPr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4199" y="4234634"/>
            <a:ext cx="1103715" cy="831411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17488"/>
            <a:ext cx="8229600" cy="877489"/>
          </a:xfrm>
        </p:spPr>
        <p:txBody>
          <a:bodyPr/>
          <a:lstStyle/>
          <a:p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NGS Overview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144489" y="4234634"/>
            <a:ext cx="1200152" cy="96897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7311" y="4268109"/>
            <a:ext cx="1052815" cy="902024"/>
          </a:xfrm>
          <a:prstGeom prst="rect">
            <a:avLst/>
          </a:prstGeom>
        </p:spPr>
      </p:pic>
      <p:grpSp>
        <p:nvGrpSpPr>
          <p:cNvPr id="62" name="Group 46"/>
          <p:cNvGrpSpPr>
            <a:grpSpLocks/>
          </p:cNvGrpSpPr>
          <p:nvPr/>
        </p:nvGrpSpPr>
        <p:grpSpPr bwMode="auto">
          <a:xfrm>
            <a:off x="5972194" y="5145363"/>
            <a:ext cx="1543050" cy="453630"/>
            <a:chOff x="3422" y="3154560"/>
            <a:chExt cx="1628685" cy="604243"/>
          </a:xfrm>
        </p:grpSpPr>
        <p:sp>
          <p:nvSpPr>
            <p:cNvPr id="63" name="Rectangle 62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Antenna Calibrations</a:t>
              </a:r>
            </a:p>
          </p:txBody>
        </p:sp>
      </p:grpSp>
      <p:sp>
        <p:nvSpPr>
          <p:cNvPr id="65" name="Rounded Rectangle 64"/>
          <p:cNvSpPr/>
          <p:nvPr/>
        </p:nvSpPr>
        <p:spPr>
          <a:xfrm>
            <a:off x="1654645" y="5604171"/>
            <a:ext cx="1314453" cy="9016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5491" y="5664645"/>
            <a:ext cx="1218362" cy="769085"/>
          </a:xfrm>
          <a:prstGeom prst="rect">
            <a:avLst/>
          </a:prstGeom>
        </p:spPr>
      </p:pic>
      <p:grpSp>
        <p:nvGrpSpPr>
          <p:cNvPr id="70" name="Group 38"/>
          <p:cNvGrpSpPr>
            <a:grpSpLocks/>
          </p:cNvGrpSpPr>
          <p:nvPr/>
        </p:nvGrpSpPr>
        <p:grpSpPr bwMode="auto">
          <a:xfrm>
            <a:off x="1608209" y="6516872"/>
            <a:ext cx="1428750" cy="479072"/>
            <a:chOff x="4579295" y="5151386"/>
            <a:chExt cx="1696546" cy="639813"/>
          </a:xfrm>
        </p:grpSpPr>
        <p:sp>
          <p:nvSpPr>
            <p:cNvPr id="71" name="Rectangle 70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2" name="Rectangle 71"/>
            <p:cNvSpPr/>
            <p:nvPr/>
          </p:nvSpPr>
          <p:spPr>
            <a:xfrm>
              <a:off x="4579295" y="5151386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NCAT</a:t>
              </a:r>
            </a:p>
          </p:txBody>
        </p:sp>
      </p:grpSp>
      <p:sp>
        <p:nvSpPr>
          <p:cNvPr id="73" name="Rounded Rectangle 72"/>
          <p:cNvSpPr/>
          <p:nvPr/>
        </p:nvSpPr>
        <p:spPr>
          <a:xfrm>
            <a:off x="1664562" y="4201876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2273" y="4294892"/>
            <a:ext cx="1234513" cy="697238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3084393" y="5630740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0549" y="5712120"/>
            <a:ext cx="1170611" cy="674137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 bwMode="auto">
          <a:xfrm>
            <a:off x="3055817" y="6505809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CUSP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4535339" y="5604173"/>
            <a:ext cx="1255541" cy="91270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4483" y="5671104"/>
            <a:ext cx="1057251" cy="791918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 bwMode="auto">
          <a:xfrm>
            <a:off x="4489081" y="6490303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CBL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6065288" y="5622888"/>
            <a:ext cx="1315378" cy="88292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9010" y="5641449"/>
            <a:ext cx="1103486" cy="851228"/>
          </a:xfrm>
          <a:prstGeom prst="rect">
            <a:avLst/>
          </a:prstGeom>
        </p:spPr>
      </p:pic>
      <p:sp>
        <p:nvSpPr>
          <p:cNvPr id="82" name="Rectangle 81"/>
          <p:cNvSpPr/>
          <p:nvPr/>
        </p:nvSpPr>
        <p:spPr bwMode="auto">
          <a:xfrm>
            <a:off x="6034953" y="6505808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Outreach</a:t>
            </a:r>
            <a:endParaRPr lang="en-US" sz="16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2172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45813"/>
            <a:ext cx="8229600" cy="805079"/>
          </a:xfrm>
        </p:spPr>
        <p:txBody>
          <a:bodyPr/>
          <a:lstStyle/>
          <a:p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Aeronautical Survey Program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362079"/>
            <a:ext cx="8229600" cy="4525963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Interagency Program: FAA and NGS</a:t>
            </a:r>
          </a:p>
          <a:p>
            <a:pPr lvl="1"/>
            <a:r>
              <a:rPr lang="en-US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P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rimary </a:t>
            </a:r>
            <a:r>
              <a:rPr lang="en-US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irport </a:t>
            </a:r>
            <a:r>
              <a:rPr lang="en-US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ontrol </a:t>
            </a:r>
            <a:r>
              <a:rPr lang="en-US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tation (PACS) and </a:t>
            </a:r>
            <a:r>
              <a:rPr lang="en-US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econdary </a:t>
            </a:r>
            <a:r>
              <a:rPr lang="en-US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irport </a:t>
            </a:r>
            <a:r>
              <a:rPr lang="en-US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ontrol </a:t>
            </a:r>
            <a:r>
              <a:rPr lang="en-US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tations (SACS)</a:t>
            </a:r>
          </a:p>
          <a:p>
            <a:pPr lvl="1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Airports GIS (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  <a:hlinkClick r:id="rId3"/>
              </a:rPr>
              <a:t>AGIS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lvl="1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Airport Obstruction Charts (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  <a:hlinkClick r:id="rId4"/>
              </a:rPr>
              <a:t>AOC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lvl="1"/>
            <a:endParaRPr lang="en-US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Primary function of NGS is to serve as QA and subject-matter expert for ASP surveys that are contracted by airports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5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79"/>
          <p:cNvSpPr/>
          <p:nvPr/>
        </p:nvSpPr>
        <p:spPr>
          <a:xfrm>
            <a:off x="3090259" y="2929426"/>
            <a:ext cx="1281392" cy="1200371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702273" y="1021041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Modernizing the NSRS</a:t>
            </a:r>
          </a:p>
        </p:txBody>
      </p:sp>
      <p:sp>
        <p:nvSpPr>
          <p:cNvPr id="17412" name="Rounded Rectangle 9"/>
          <p:cNvSpPr>
            <a:spLocks noChangeArrowheads="1"/>
          </p:cNvSpPr>
          <p:nvPr/>
        </p:nvSpPr>
        <p:spPr bwMode="auto">
          <a:xfrm>
            <a:off x="3247706" y="2999701"/>
            <a:ext cx="978694" cy="841772"/>
          </a:xfrm>
          <a:prstGeom prst="roundRect">
            <a:avLst>
              <a:gd name="adj" fmla="val 16667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3" name="Group 10"/>
          <p:cNvGrpSpPr>
            <a:grpSpLocks/>
          </p:cNvGrpSpPr>
          <p:nvPr/>
        </p:nvGrpSpPr>
        <p:grpSpPr bwMode="auto">
          <a:xfrm>
            <a:off x="3095305" y="3809323"/>
            <a:ext cx="1247389" cy="453628"/>
            <a:chOff x="1795045" y="1265285"/>
            <a:chExt cx="1663094" cy="604242"/>
          </a:xfrm>
        </p:grpSpPr>
        <p:sp>
          <p:nvSpPr>
            <p:cNvPr id="12" name="Rectangle 11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829454" y="1265285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OPUS</a:t>
              </a:r>
            </a:p>
          </p:txBody>
        </p:sp>
      </p:grpSp>
      <p:sp>
        <p:nvSpPr>
          <p:cNvPr id="17414" name="Rounded Rectangle 21"/>
          <p:cNvSpPr>
            <a:spLocks noChangeArrowheads="1"/>
          </p:cNvSpPr>
          <p:nvPr/>
        </p:nvSpPr>
        <p:spPr bwMode="auto">
          <a:xfrm>
            <a:off x="6223073" y="3005651"/>
            <a:ext cx="1097756" cy="841772"/>
          </a:xfrm>
          <a:prstGeom prst="roundRect">
            <a:avLst>
              <a:gd name="adj" fmla="val 16667"/>
            </a:avLst>
          </a:prstGeom>
          <a:blipFill dpi="0" rotWithShape="0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5" name="Group 22"/>
          <p:cNvGrpSpPr>
            <a:grpSpLocks/>
          </p:cNvGrpSpPr>
          <p:nvPr/>
        </p:nvGrpSpPr>
        <p:grpSpPr bwMode="auto">
          <a:xfrm>
            <a:off x="5994476" y="3809323"/>
            <a:ext cx="1547813" cy="453628"/>
            <a:chOff x="5378291" y="3154561"/>
            <a:chExt cx="1628685" cy="604242"/>
          </a:xfrm>
        </p:grpSpPr>
        <p:sp>
          <p:nvSpPr>
            <p:cNvPr id="24" name="Rectangle 23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Orbit Data</a:t>
              </a:r>
            </a:p>
          </p:txBody>
        </p:sp>
      </p:grpSp>
      <p:grpSp>
        <p:nvGrpSpPr>
          <p:cNvPr id="17416" name="Group 49"/>
          <p:cNvGrpSpPr>
            <a:grpSpLocks/>
          </p:cNvGrpSpPr>
          <p:nvPr/>
        </p:nvGrpSpPr>
        <p:grpSpPr bwMode="auto">
          <a:xfrm>
            <a:off x="1528442" y="1390839"/>
            <a:ext cx="5679281" cy="1295400"/>
            <a:chOff x="762000" y="2209800"/>
            <a:chExt cx="7572299" cy="1726407"/>
          </a:xfrm>
        </p:grpSpPr>
        <p:sp>
          <p:nvSpPr>
            <p:cNvPr id="17444" name="Rounded Rectangle 5"/>
            <p:cNvSpPr>
              <a:spLocks noChangeArrowheads="1"/>
            </p:cNvSpPr>
            <p:nvPr/>
          </p:nvSpPr>
          <p:spPr bwMode="auto">
            <a:xfrm>
              <a:off x="1003298" y="2209800"/>
              <a:ext cx="1146163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5" name="Group 6"/>
            <p:cNvGrpSpPr>
              <a:grpSpLocks/>
            </p:cNvGrpSpPr>
            <p:nvPr/>
          </p:nvGrpSpPr>
          <p:grpSpPr bwMode="auto">
            <a:xfrm>
              <a:off x="762000" y="3331965"/>
              <a:ext cx="1721324" cy="604242"/>
              <a:chOff x="-89217" y="1265285"/>
              <a:chExt cx="1721324" cy="604242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85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" name="Rectangle 8"/>
              <p:cNvSpPr/>
              <p:nvPr/>
            </p:nvSpPr>
            <p:spPr>
              <a:xfrm>
                <a:off x="-8921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CORS</a:t>
                </a:r>
                <a:endPara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17446" name="Rounded Rectangle 13"/>
            <p:cNvSpPr>
              <a:spLocks noChangeArrowheads="1"/>
            </p:cNvSpPr>
            <p:nvPr/>
          </p:nvSpPr>
          <p:spPr bwMode="auto">
            <a:xfrm>
              <a:off x="4664036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7" name="Group 14"/>
            <p:cNvGrpSpPr>
              <a:grpSpLocks/>
            </p:cNvGrpSpPr>
            <p:nvPr/>
          </p:nvGrpSpPr>
          <p:grpSpPr bwMode="auto">
            <a:xfrm>
              <a:off x="4448129" y="3331648"/>
              <a:ext cx="1845034" cy="604559"/>
              <a:chOff x="3586712" y="1264968"/>
              <a:chExt cx="1845034" cy="60455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586721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Rectangle 16"/>
              <p:cNvSpPr/>
              <p:nvPr/>
            </p:nvSpPr>
            <p:spPr>
              <a:xfrm>
                <a:off x="3802619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GRAV-D</a:t>
                </a:r>
              </a:p>
            </p:txBody>
          </p:sp>
        </p:grpSp>
        <p:sp>
          <p:nvSpPr>
            <p:cNvPr id="17448" name="Rounded Rectangle 17"/>
            <p:cNvSpPr>
              <a:spLocks noChangeArrowheads="1"/>
            </p:cNvSpPr>
            <p:nvPr/>
          </p:nvSpPr>
          <p:spPr bwMode="auto">
            <a:xfrm>
              <a:off x="2600307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9" name="Group 18"/>
            <p:cNvGrpSpPr>
              <a:grpSpLocks/>
            </p:cNvGrpSpPr>
            <p:nvPr/>
          </p:nvGrpSpPr>
          <p:grpSpPr bwMode="auto">
            <a:xfrm>
              <a:off x="2265797" y="3331648"/>
              <a:ext cx="2273278" cy="604559"/>
              <a:chOff x="5101003" y="1264968"/>
              <a:chExt cx="2273278" cy="60455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378364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Rectangle 20"/>
              <p:cNvSpPr/>
              <p:nvPr/>
            </p:nvSpPr>
            <p:spPr>
              <a:xfrm>
                <a:off x="5101003" y="1264968"/>
                <a:ext cx="227327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NHMP</a:t>
                </a:r>
              </a:p>
            </p:txBody>
          </p:sp>
        </p:grpSp>
        <p:sp>
          <p:nvSpPr>
            <p:cNvPr id="17450" name="Rounded Rectangle 25"/>
            <p:cNvSpPr>
              <a:spLocks noChangeArrowheads="1"/>
            </p:cNvSpPr>
            <p:nvPr/>
          </p:nvSpPr>
          <p:spPr bwMode="auto">
            <a:xfrm>
              <a:off x="6705540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51" name="Group 26"/>
            <p:cNvGrpSpPr>
              <a:grpSpLocks/>
            </p:cNvGrpSpPr>
            <p:nvPr/>
          </p:nvGrpSpPr>
          <p:grpSpPr bwMode="auto">
            <a:xfrm>
              <a:off x="6248331" y="3331648"/>
              <a:ext cx="2085968" cy="604559"/>
              <a:chOff x="3586599" y="3154244"/>
              <a:chExt cx="2085968" cy="604559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586613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9" name="Rectangle 28"/>
              <p:cNvSpPr/>
              <p:nvPr/>
            </p:nvSpPr>
            <p:spPr>
              <a:xfrm>
                <a:off x="4043808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ECO</a:t>
                </a:r>
              </a:p>
            </p:txBody>
          </p:sp>
        </p:grpSp>
      </p:grpSp>
      <p:sp>
        <p:nvSpPr>
          <p:cNvPr id="17417" name="Rounded Rectangle 29"/>
          <p:cNvSpPr>
            <a:spLocks noChangeArrowheads="1"/>
          </p:cNvSpPr>
          <p:nvPr/>
        </p:nvSpPr>
        <p:spPr bwMode="auto">
          <a:xfrm>
            <a:off x="1711799" y="3005651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8" name="Group 30"/>
          <p:cNvGrpSpPr>
            <a:grpSpLocks/>
          </p:cNvGrpSpPr>
          <p:nvPr/>
        </p:nvGrpSpPr>
        <p:grpSpPr bwMode="auto">
          <a:xfrm>
            <a:off x="1579634" y="3809323"/>
            <a:ext cx="1489472" cy="453628"/>
            <a:chOff x="558910" y="5186957"/>
            <a:chExt cx="1985077" cy="604242"/>
          </a:xfrm>
        </p:grpSpPr>
        <p:sp>
          <p:nvSpPr>
            <p:cNvPr id="32" name="Rectangle 31"/>
            <p:cNvSpPr/>
            <p:nvPr/>
          </p:nvSpPr>
          <p:spPr>
            <a:xfrm>
              <a:off x="735043" y="5186957"/>
              <a:ext cx="1628049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558910" y="5186957"/>
              <a:ext cx="1985077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ASP</a:t>
              </a:r>
            </a:p>
          </p:txBody>
        </p:sp>
      </p:grpSp>
      <p:grpSp>
        <p:nvGrpSpPr>
          <p:cNvPr id="17419" name="Group 34"/>
          <p:cNvGrpSpPr>
            <a:grpSpLocks/>
          </p:cNvGrpSpPr>
          <p:nvPr/>
        </p:nvGrpSpPr>
        <p:grpSpPr bwMode="auto">
          <a:xfrm>
            <a:off x="4593111" y="3806941"/>
            <a:ext cx="1221581" cy="453628"/>
            <a:chOff x="2690857" y="5185198"/>
            <a:chExt cx="1628685" cy="604242"/>
          </a:xfrm>
        </p:grpSpPr>
        <p:sp>
          <p:nvSpPr>
            <p:cNvPr id="36" name="Rectangle 35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Rectangle 36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VDatum</a:t>
              </a:r>
              <a:endPara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20" name="Group 38"/>
          <p:cNvGrpSpPr>
            <a:grpSpLocks/>
          </p:cNvGrpSpPr>
          <p:nvPr/>
        </p:nvGrpSpPr>
        <p:grpSpPr bwMode="auto">
          <a:xfrm>
            <a:off x="3083392" y="5025902"/>
            <a:ext cx="1460019" cy="452438"/>
            <a:chOff x="4579294" y="5186957"/>
            <a:chExt cx="1733676" cy="604242"/>
          </a:xfrm>
        </p:grpSpPr>
        <p:sp>
          <p:nvSpPr>
            <p:cNvPr id="40" name="Rectangle 39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4579294" y="5186957"/>
              <a:ext cx="1733676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Geodetic Advisors</a:t>
              </a:r>
            </a:p>
          </p:txBody>
        </p:sp>
      </p:grpSp>
      <p:sp>
        <p:nvSpPr>
          <p:cNvPr id="17421" name="Rounded Rectangle 41"/>
          <p:cNvSpPr>
            <a:spLocks noChangeArrowheads="1"/>
          </p:cNvSpPr>
          <p:nvPr/>
        </p:nvSpPr>
        <p:spPr bwMode="auto">
          <a:xfrm>
            <a:off x="456929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0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22" name="Group 42"/>
          <p:cNvGrpSpPr>
            <a:grpSpLocks/>
          </p:cNvGrpSpPr>
          <p:nvPr/>
        </p:nvGrpSpPr>
        <p:grpSpPr bwMode="auto">
          <a:xfrm>
            <a:off x="4454993" y="5025902"/>
            <a:ext cx="1485900" cy="452438"/>
            <a:chOff x="1795045" y="3154561"/>
            <a:chExt cx="1628685" cy="604242"/>
          </a:xfrm>
        </p:grpSpPr>
        <p:sp>
          <p:nvSpPr>
            <p:cNvPr id="44" name="Rectangle 43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ERI</a:t>
              </a:r>
            </a:p>
          </p:txBody>
        </p:sp>
      </p:grpSp>
      <p:grpSp>
        <p:nvGrpSpPr>
          <p:cNvPr id="17424" name="Group 46"/>
          <p:cNvGrpSpPr>
            <a:grpSpLocks/>
          </p:cNvGrpSpPr>
          <p:nvPr/>
        </p:nvGrpSpPr>
        <p:grpSpPr bwMode="auto">
          <a:xfrm>
            <a:off x="1540343" y="5047336"/>
            <a:ext cx="1543050" cy="453630"/>
            <a:chOff x="3422" y="3154560"/>
            <a:chExt cx="1628685" cy="604243"/>
          </a:xfrm>
        </p:grpSpPr>
        <p:sp>
          <p:nvSpPr>
            <p:cNvPr id="48" name="Rectangle 47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Rectangle 48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National Shoreline</a:t>
              </a:r>
            </a:p>
          </p:txBody>
        </p:sp>
      </p:grpSp>
      <p:sp>
        <p:nvSpPr>
          <p:cNvPr id="17430" name="Rounded Rectangle 33"/>
          <p:cNvSpPr>
            <a:spLocks noChangeArrowheads="1"/>
          </p:cNvSpPr>
          <p:nvPr/>
        </p:nvSpPr>
        <p:spPr bwMode="auto">
          <a:xfrm>
            <a:off x="4490716" y="3005654"/>
            <a:ext cx="1468041" cy="835819"/>
          </a:xfrm>
          <a:prstGeom prst="roundRect">
            <a:avLst>
              <a:gd name="adj" fmla="val 16667"/>
            </a:avLst>
          </a:prstGeom>
          <a:blipFill dpi="0" rotWithShape="0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31" name="Group 2"/>
          <p:cNvGrpSpPr>
            <a:grpSpLocks/>
          </p:cNvGrpSpPr>
          <p:nvPr/>
        </p:nvGrpSpPr>
        <p:grpSpPr bwMode="auto">
          <a:xfrm>
            <a:off x="4558522" y="3034229"/>
            <a:ext cx="1339274" cy="756011"/>
            <a:chOff x="4386500" y="3771900"/>
            <a:chExt cx="1785699" cy="1008014"/>
          </a:xfrm>
        </p:grpSpPr>
        <p:sp>
          <p:nvSpPr>
            <p:cNvPr id="2" name="Rectangle 1"/>
            <p:cNvSpPr/>
            <p:nvPr/>
          </p:nvSpPr>
          <p:spPr>
            <a:xfrm>
              <a:off x="4448492" y="3771900"/>
              <a:ext cx="1700213" cy="114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7433" name="Picture 50" descr="Map of US showing current VDatum availability."/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6500" y="3771900"/>
              <a:ext cx="1785699" cy="1008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28" name="Rounded Rectangle 37"/>
          <p:cNvSpPr>
            <a:spLocks noChangeArrowheads="1"/>
          </p:cNvSpPr>
          <p:nvPr/>
        </p:nvSpPr>
        <p:spPr bwMode="auto">
          <a:xfrm>
            <a:off x="314054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427" name="TextBox 3"/>
          <p:cNvSpPr txBox="1">
            <a:spLocks noChangeArrowheads="1"/>
          </p:cNvSpPr>
          <p:nvPr/>
        </p:nvSpPr>
        <p:spPr bwMode="auto">
          <a:xfrm>
            <a:off x="1705491" y="2647284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NGS Products and Services</a:t>
            </a:r>
          </a:p>
        </p:txBody>
      </p:sp>
      <p:pic>
        <p:nvPicPr>
          <p:cNvPr id="57" name="Content Placeholder 3"/>
          <p:cNvPicPr>
            <a:picLocks noGrp="1" noChangeAspect="1"/>
          </p:cNvPicPr>
          <p:nvPr>
            <p:ph idx="1"/>
          </p:nvPr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4199" y="4234634"/>
            <a:ext cx="1103715" cy="831411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17488"/>
            <a:ext cx="8229600" cy="877489"/>
          </a:xfrm>
        </p:spPr>
        <p:txBody>
          <a:bodyPr/>
          <a:lstStyle/>
          <a:p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NGS Overview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144489" y="4234634"/>
            <a:ext cx="1200152" cy="96897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7311" y="4268109"/>
            <a:ext cx="1052815" cy="902024"/>
          </a:xfrm>
          <a:prstGeom prst="rect">
            <a:avLst/>
          </a:prstGeom>
        </p:spPr>
      </p:pic>
      <p:grpSp>
        <p:nvGrpSpPr>
          <p:cNvPr id="62" name="Group 46"/>
          <p:cNvGrpSpPr>
            <a:grpSpLocks/>
          </p:cNvGrpSpPr>
          <p:nvPr/>
        </p:nvGrpSpPr>
        <p:grpSpPr bwMode="auto">
          <a:xfrm>
            <a:off x="5972194" y="5145363"/>
            <a:ext cx="1543050" cy="453630"/>
            <a:chOff x="3422" y="3154560"/>
            <a:chExt cx="1628685" cy="604243"/>
          </a:xfrm>
        </p:grpSpPr>
        <p:sp>
          <p:nvSpPr>
            <p:cNvPr id="63" name="Rectangle 62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Antenna Calibrations</a:t>
              </a:r>
            </a:p>
          </p:txBody>
        </p:sp>
      </p:grpSp>
      <p:sp>
        <p:nvSpPr>
          <p:cNvPr id="65" name="Rounded Rectangle 64"/>
          <p:cNvSpPr/>
          <p:nvPr/>
        </p:nvSpPr>
        <p:spPr>
          <a:xfrm>
            <a:off x="1654645" y="5604171"/>
            <a:ext cx="1314453" cy="9016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5491" y="5664645"/>
            <a:ext cx="1218362" cy="769085"/>
          </a:xfrm>
          <a:prstGeom prst="rect">
            <a:avLst/>
          </a:prstGeom>
        </p:spPr>
      </p:pic>
      <p:grpSp>
        <p:nvGrpSpPr>
          <p:cNvPr id="70" name="Group 38"/>
          <p:cNvGrpSpPr>
            <a:grpSpLocks/>
          </p:cNvGrpSpPr>
          <p:nvPr/>
        </p:nvGrpSpPr>
        <p:grpSpPr bwMode="auto">
          <a:xfrm>
            <a:off x="1608209" y="6516872"/>
            <a:ext cx="1428750" cy="479072"/>
            <a:chOff x="4579295" y="5151386"/>
            <a:chExt cx="1696546" cy="639813"/>
          </a:xfrm>
        </p:grpSpPr>
        <p:sp>
          <p:nvSpPr>
            <p:cNvPr id="71" name="Rectangle 70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2" name="Rectangle 71"/>
            <p:cNvSpPr/>
            <p:nvPr/>
          </p:nvSpPr>
          <p:spPr>
            <a:xfrm>
              <a:off x="4579295" y="5151386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NCAT</a:t>
              </a:r>
            </a:p>
          </p:txBody>
        </p:sp>
      </p:grpSp>
      <p:sp>
        <p:nvSpPr>
          <p:cNvPr id="73" name="Rounded Rectangle 72"/>
          <p:cNvSpPr/>
          <p:nvPr/>
        </p:nvSpPr>
        <p:spPr>
          <a:xfrm>
            <a:off x="1664562" y="4201876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2273" y="4294892"/>
            <a:ext cx="1234513" cy="697238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3084393" y="5630740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0549" y="5712120"/>
            <a:ext cx="1170611" cy="674137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 bwMode="auto">
          <a:xfrm>
            <a:off x="3055817" y="6505809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CUSP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4535339" y="5604173"/>
            <a:ext cx="1255541" cy="91270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4483" y="5671104"/>
            <a:ext cx="1057251" cy="791918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 bwMode="auto">
          <a:xfrm>
            <a:off x="4489081" y="6490303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CBL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6065288" y="5622888"/>
            <a:ext cx="1315378" cy="88292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9010" y="5641449"/>
            <a:ext cx="1103486" cy="851228"/>
          </a:xfrm>
          <a:prstGeom prst="rect">
            <a:avLst/>
          </a:prstGeom>
        </p:spPr>
      </p:pic>
      <p:sp>
        <p:nvSpPr>
          <p:cNvPr id="82" name="Rectangle 81"/>
          <p:cNvSpPr/>
          <p:nvPr/>
        </p:nvSpPr>
        <p:spPr bwMode="auto">
          <a:xfrm>
            <a:off x="6034953" y="6505808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Outreach</a:t>
            </a:r>
            <a:endParaRPr lang="en-US" sz="16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6879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3825" y="364865"/>
            <a:ext cx="8915400" cy="805079"/>
          </a:xfrm>
        </p:spPr>
        <p:txBody>
          <a:bodyPr/>
          <a:lstStyle/>
          <a:p>
            <a:r>
              <a:rPr lang="en-US" sz="5000" dirty="0" smtClean="0">
                <a:latin typeface="Cambria" panose="02040503050406030204" pitchFamily="18" charset="0"/>
                <a:ea typeface="Cambria" panose="02040503050406030204" pitchFamily="18" charset="0"/>
              </a:rPr>
              <a:t>Online Positioning User Service</a:t>
            </a:r>
            <a:endParaRPr lang="en-US" sz="5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174703"/>
            <a:ext cx="8229600" cy="5361905"/>
          </a:xfrm>
        </p:spPr>
        <p:txBody>
          <a:bodyPr/>
          <a:lstStyle/>
          <a:p>
            <a:pPr marL="457200" lvl="1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OPUS Rapid Static  (OPUS-RS)</a:t>
            </a:r>
          </a:p>
          <a:p>
            <a:pPr lvl="3">
              <a:spcBef>
                <a:spcPts val="0"/>
              </a:spcBef>
              <a:spcAft>
                <a:spcPts val="300"/>
              </a:spcAft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ual frequency receiver data</a:t>
            </a:r>
          </a:p>
          <a:p>
            <a:pPr lvl="3">
              <a:spcBef>
                <a:spcPts val="0"/>
              </a:spcBef>
              <a:spcAft>
                <a:spcPts val="300"/>
              </a:spcAft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static sessions only</a:t>
            </a:r>
          </a:p>
          <a:p>
            <a:pPr lvl="3">
              <a:spcBef>
                <a:spcPts val="0"/>
              </a:spcBef>
              <a:spcAft>
                <a:spcPts val="300"/>
              </a:spcAft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30 seconds epoch rate (aka recording interval)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3">
              <a:spcBef>
                <a:spcPts val="0"/>
              </a:spcBef>
              <a:spcAft>
                <a:spcPts val="300"/>
              </a:spcAft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15 minutes to 2 hours of GPS data</a:t>
            </a:r>
          </a:p>
          <a:p>
            <a:pPr marL="457200" lvl="1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OPUS Static  (OPUS-S)</a:t>
            </a:r>
          </a:p>
          <a:p>
            <a:pPr lvl="3">
              <a:spcBef>
                <a:spcPts val="0"/>
              </a:spcBef>
              <a:spcAft>
                <a:spcPts val="300"/>
              </a:spcAft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ame requirements as above</a:t>
            </a:r>
          </a:p>
          <a:p>
            <a:pPr lvl="3">
              <a:spcBef>
                <a:spcPts val="0"/>
              </a:spcBef>
              <a:spcAft>
                <a:spcPts val="300"/>
              </a:spcAft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2 to 48 hours of GPS data</a:t>
            </a:r>
          </a:p>
          <a:p>
            <a:pPr marL="457200" lvl="1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OPUS Projects  (OP)</a:t>
            </a:r>
          </a:p>
          <a:p>
            <a:pPr lvl="3">
              <a:spcBef>
                <a:spcPts val="0"/>
              </a:spcBef>
              <a:spcAft>
                <a:spcPts val="300"/>
              </a:spcAft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adds session processing and network adjustment</a:t>
            </a:r>
          </a:p>
          <a:p>
            <a:pPr lvl="3">
              <a:spcBef>
                <a:spcPts val="0"/>
              </a:spcBef>
              <a:spcAft>
                <a:spcPts val="300"/>
              </a:spcAft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training by NGS required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typically 12 hours</a:t>
            </a:r>
          </a:p>
          <a:p>
            <a:pPr lvl="3">
              <a:spcBef>
                <a:spcPts val="0"/>
              </a:spcBef>
              <a:spcAft>
                <a:spcPts val="300"/>
              </a:spcAft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f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iles uploaded to OPUS with a “Project ID” keyed in Options</a:t>
            </a:r>
          </a:p>
          <a:p>
            <a:pPr marL="457200" lvl="1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Beta OPUS Projects (BOP)</a:t>
            </a:r>
          </a:p>
          <a:p>
            <a:pPr lvl="3"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enhancements and added features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78509" y="3219450"/>
            <a:ext cx="723900" cy="2901651"/>
            <a:chOff x="171450" y="3343274"/>
            <a:chExt cx="723900" cy="2789719"/>
          </a:xfrm>
        </p:grpSpPr>
        <p:sp>
          <p:nvSpPr>
            <p:cNvPr id="4" name="Curved Right Arrow 3"/>
            <p:cNvSpPr/>
            <p:nvPr/>
          </p:nvSpPr>
          <p:spPr>
            <a:xfrm>
              <a:off x="361950" y="3343274"/>
              <a:ext cx="533400" cy="1318689"/>
            </a:xfrm>
            <a:prstGeom prst="curvedRightArrow">
              <a:avLst/>
            </a:prstGeom>
            <a:gradFill flip="none" rotWithShape="1">
              <a:gsLst>
                <a:gs pos="0">
                  <a:schemeClr val="accent6">
                    <a:lumMod val="67000"/>
                  </a:schemeClr>
                </a:gs>
                <a:gs pos="48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27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Curved Right Arrow 4"/>
            <p:cNvSpPr/>
            <p:nvPr/>
          </p:nvSpPr>
          <p:spPr>
            <a:xfrm>
              <a:off x="171450" y="3343274"/>
              <a:ext cx="723900" cy="2789719"/>
            </a:xfrm>
            <a:prstGeom prst="curvedRightArrow">
              <a:avLst/>
            </a:prstGeom>
            <a:gradFill flip="none" rotWithShape="1">
              <a:gsLst>
                <a:gs pos="0">
                  <a:schemeClr val="accent6">
                    <a:lumMod val="67000"/>
                  </a:schemeClr>
                </a:gs>
                <a:gs pos="48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27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652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7650" y="345815"/>
            <a:ext cx="8648700" cy="805079"/>
          </a:xfrm>
        </p:spPr>
        <p:txBody>
          <a:bodyPr/>
          <a:lstStyle/>
          <a:p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a note on OPUS 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“my profile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”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648" y="1148492"/>
            <a:ext cx="7920704" cy="5709508"/>
          </a:xfrm>
        </p:spPr>
      </p:pic>
      <p:sp>
        <p:nvSpPr>
          <p:cNvPr id="6" name="Rounded Rectangle 5"/>
          <p:cNvSpPr/>
          <p:nvPr/>
        </p:nvSpPr>
        <p:spPr>
          <a:xfrm>
            <a:off x="2779414" y="5411537"/>
            <a:ext cx="2408222" cy="380245"/>
          </a:xfrm>
          <a:prstGeom prst="roundRect">
            <a:avLst/>
          </a:prstGeom>
          <a:solidFill>
            <a:srgbClr val="FFC000">
              <a:alpha val="45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92480" y="4937209"/>
            <a:ext cx="1832486" cy="1328899"/>
            <a:chOff x="792480" y="4937207"/>
            <a:chExt cx="1832486" cy="1328899"/>
          </a:xfrm>
        </p:grpSpPr>
        <p:sp>
          <p:nvSpPr>
            <p:cNvPr id="9" name="Right Arrow 8"/>
            <p:cNvSpPr/>
            <p:nvPr/>
          </p:nvSpPr>
          <p:spPr>
            <a:xfrm>
              <a:off x="792480" y="4937207"/>
              <a:ext cx="1832486" cy="1328899"/>
            </a:xfrm>
            <a:prstGeom prst="rightArrow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 bwMode="auto">
            <a:xfrm>
              <a:off x="870861" y="5390611"/>
              <a:ext cx="1463040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ＭＳ Ｐゴシック" pitchFamily="34" charset="-128"/>
                  <a:cs typeface="+mn-cs"/>
                </a:rPr>
                <a:t>be careful!</a:t>
              </a:r>
            </a:p>
          </p:txBody>
        </p:sp>
      </p:grpSp>
      <p:sp>
        <p:nvSpPr>
          <p:cNvPr id="8" name="Oval 7"/>
          <p:cNvSpPr/>
          <p:nvPr/>
        </p:nvSpPr>
        <p:spPr>
          <a:xfrm>
            <a:off x="2624966" y="2819400"/>
            <a:ext cx="765934" cy="428625"/>
          </a:xfrm>
          <a:prstGeom prst="ellipse">
            <a:avLst/>
          </a:prstGeom>
          <a:noFill/>
          <a:ln w="3492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22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152399" y="854097"/>
            <a:ext cx="8858251" cy="2960521"/>
          </a:xfrm>
        </p:spPr>
        <p:txBody>
          <a:bodyPr/>
          <a:lstStyle/>
          <a:p>
            <a:pPr marL="0" indent="0" algn="ctr">
              <a:buNone/>
              <a:tabLst>
                <a:tab pos="0" algn="l"/>
              </a:tabLst>
            </a:pPr>
            <a:r>
              <a:rPr lang="en-US" altLang="zh-CN" sz="5400" dirty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Have you </a:t>
            </a:r>
            <a:r>
              <a:rPr lang="en-US" altLang="zh-CN" sz="5400" dirty="0" smtClean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already </a:t>
            </a:r>
            <a:r>
              <a:rPr lang="en-US" altLang="zh-CN" sz="5400" dirty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heard that NAD83 and NAVD88 are scheduled to be </a:t>
            </a:r>
            <a:r>
              <a:rPr lang="en-US" altLang="zh-CN" sz="5400" dirty="0" smtClean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replaced?</a:t>
            </a:r>
            <a:endParaRPr lang="en-US" altLang="zh-CN" sz="5400" dirty="0">
              <a:latin typeface="Cambria" panose="02040503050406030204" pitchFamily="18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 bwMode="auto">
          <a:xfrm>
            <a:off x="359231" y="4041326"/>
            <a:ext cx="294349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Who’s nervous?</a:t>
            </a:r>
          </a:p>
        </p:txBody>
      </p:sp>
      <p:sp>
        <p:nvSpPr>
          <p:cNvPr id="3" name="TextBox 2"/>
          <p:cNvSpPr txBox="1"/>
          <p:nvPr/>
        </p:nvSpPr>
        <p:spPr bwMode="auto">
          <a:xfrm>
            <a:off x="2222319" y="4872442"/>
            <a:ext cx="270836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Who’s ready?</a:t>
            </a:r>
          </a:p>
        </p:txBody>
      </p:sp>
      <p:sp>
        <p:nvSpPr>
          <p:cNvPr id="4" name="TextBox 3"/>
          <p:cNvSpPr txBox="1"/>
          <p:nvPr/>
        </p:nvSpPr>
        <p:spPr bwMode="auto">
          <a:xfrm>
            <a:off x="3309257" y="5696480"/>
            <a:ext cx="583474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Who’s already working in ITRF?</a:t>
            </a:r>
          </a:p>
        </p:txBody>
      </p:sp>
    </p:spTree>
    <p:extLst>
      <p:ext uri="{BB962C8B-B14F-4D97-AF65-F5344CB8AC3E}">
        <p14:creationId xmlns:p14="http://schemas.microsoft.com/office/powerpoint/2010/main" val="330910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4" grpId="0"/>
      <p:bldP spid="4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79"/>
          <p:cNvSpPr/>
          <p:nvPr/>
        </p:nvSpPr>
        <p:spPr>
          <a:xfrm>
            <a:off x="6100199" y="2929426"/>
            <a:ext cx="1367401" cy="1200371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702273" y="1021041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Modernizing the NSRS</a:t>
            </a:r>
          </a:p>
        </p:txBody>
      </p:sp>
      <p:sp>
        <p:nvSpPr>
          <p:cNvPr id="17412" name="Rounded Rectangle 9"/>
          <p:cNvSpPr>
            <a:spLocks noChangeArrowheads="1"/>
          </p:cNvSpPr>
          <p:nvPr/>
        </p:nvSpPr>
        <p:spPr bwMode="auto">
          <a:xfrm>
            <a:off x="3247706" y="2999701"/>
            <a:ext cx="978694" cy="841772"/>
          </a:xfrm>
          <a:prstGeom prst="roundRect">
            <a:avLst>
              <a:gd name="adj" fmla="val 16667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3" name="Group 10"/>
          <p:cNvGrpSpPr>
            <a:grpSpLocks/>
          </p:cNvGrpSpPr>
          <p:nvPr/>
        </p:nvGrpSpPr>
        <p:grpSpPr bwMode="auto">
          <a:xfrm>
            <a:off x="3095305" y="3809323"/>
            <a:ext cx="1247389" cy="453628"/>
            <a:chOff x="1795045" y="1265285"/>
            <a:chExt cx="1663094" cy="604242"/>
          </a:xfrm>
        </p:grpSpPr>
        <p:sp>
          <p:nvSpPr>
            <p:cNvPr id="12" name="Rectangle 11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829454" y="1265285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OPUS</a:t>
              </a:r>
            </a:p>
          </p:txBody>
        </p:sp>
      </p:grpSp>
      <p:sp>
        <p:nvSpPr>
          <p:cNvPr id="17414" name="Rounded Rectangle 21"/>
          <p:cNvSpPr>
            <a:spLocks noChangeArrowheads="1"/>
          </p:cNvSpPr>
          <p:nvPr/>
        </p:nvSpPr>
        <p:spPr bwMode="auto">
          <a:xfrm>
            <a:off x="6223073" y="3005651"/>
            <a:ext cx="1097756" cy="841772"/>
          </a:xfrm>
          <a:prstGeom prst="roundRect">
            <a:avLst>
              <a:gd name="adj" fmla="val 16667"/>
            </a:avLst>
          </a:prstGeom>
          <a:blipFill dpi="0" rotWithShape="0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5" name="Group 22"/>
          <p:cNvGrpSpPr>
            <a:grpSpLocks/>
          </p:cNvGrpSpPr>
          <p:nvPr/>
        </p:nvGrpSpPr>
        <p:grpSpPr bwMode="auto">
          <a:xfrm>
            <a:off x="5994476" y="3809323"/>
            <a:ext cx="1547813" cy="453628"/>
            <a:chOff x="5378291" y="3154561"/>
            <a:chExt cx="1628685" cy="604242"/>
          </a:xfrm>
        </p:grpSpPr>
        <p:sp>
          <p:nvSpPr>
            <p:cNvPr id="24" name="Rectangle 23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Orbit Data</a:t>
              </a:r>
            </a:p>
          </p:txBody>
        </p:sp>
      </p:grpSp>
      <p:grpSp>
        <p:nvGrpSpPr>
          <p:cNvPr id="17416" name="Group 49"/>
          <p:cNvGrpSpPr>
            <a:grpSpLocks/>
          </p:cNvGrpSpPr>
          <p:nvPr/>
        </p:nvGrpSpPr>
        <p:grpSpPr bwMode="auto">
          <a:xfrm>
            <a:off x="1528442" y="1390839"/>
            <a:ext cx="5679281" cy="1295400"/>
            <a:chOff x="762000" y="2209800"/>
            <a:chExt cx="7572299" cy="1726407"/>
          </a:xfrm>
        </p:grpSpPr>
        <p:sp>
          <p:nvSpPr>
            <p:cNvPr id="17444" name="Rounded Rectangle 5"/>
            <p:cNvSpPr>
              <a:spLocks noChangeArrowheads="1"/>
            </p:cNvSpPr>
            <p:nvPr/>
          </p:nvSpPr>
          <p:spPr bwMode="auto">
            <a:xfrm>
              <a:off x="1003298" y="2209800"/>
              <a:ext cx="1146163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5" name="Group 6"/>
            <p:cNvGrpSpPr>
              <a:grpSpLocks/>
            </p:cNvGrpSpPr>
            <p:nvPr/>
          </p:nvGrpSpPr>
          <p:grpSpPr bwMode="auto">
            <a:xfrm>
              <a:off x="762000" y="3331965"/>
              <a:ext cx="1721324" cy="604242"/>
              <a:chOff x="-89217" y="1265285"/>
              <a:chExt cx="1721324" cy="604242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85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" name="Rectangle 8"/>
              <p:cNvSpPr/>
              <p:nvPr/>
            </p:nvSpPr>
            <p:spPr>
              <a:xfrm>
                <a:off x="-8921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CORS</a:t>
                </a:r>
                <a:endPara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17446" name="Rounded Rectangle 13"/>
            <p:cNvSpPr>
              <a:spLocks noChangeArrowheads="1"/>
            </p:cNvSpPr>
            <p:nvPr/>
          </p:nvSpPr>
          <p:spPr bwMode="auto">
            <a:xfrm>
              <a:off x="4664036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7" name="Group 14"/>
            <p:cNvGrpSpPr>
              <a:grpSpLocks/>
            </p:cNvGrpSpPr>
            <p:nvPr/>
          </p:nvGrpSpPr>
          <p:grpSpPr bwMode="auto">
            <a:xfrm>
              <a:off x="4448129" y="3331648"/>
              <a:ext cx="1845034" cy="604559"/>
              <a:chOff x="3586712" y="1264968"/>
              <a:chExt cx="1845034" cy="60455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586721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Rectangle 16"/>
              <p:cNvSpPr/>
              <p:nvPr/>
            </p:nvSpPr>
            <p:spPr>
              <a:xfrm>
                <a:off x="3802619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GRAV-D</a:t>
                </a:r>
              </a:p>
            </p:txBody>
          </p:sp>
        </p:grpSp>
        <p:sp>
          <p:nvSpPr>
            <p:cNvPr id="17448" name="Rounded Rectangle 17"/>
            <p:cNvSpPr>
              <a:spLocks noChangeArrowheads="1"/>
            </p:cNvSpPr>
            <p:nvPr/>
          </p:nvSpPr>
          <p:spPr bwMode="auto">
            <a:xfrm>
              <a:off x="2600307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9" name="Group 18"/>
            <p:cNvGrpSpPr>
              <a:grpSpLocks/>
            </p:cNvGrpSpPr>
            <p:nvPr/>
          </p:nvGrpSpPr>
          <p:grpSpPr bwMode="auto">
            <a:xfrm>
              <a:off x="2265797" y="3331648"/>
              <a:ext cx="2273278" cy="604559"/>
              <a:chOff x="5101003" y="1264968"/>
              <a:chExt cx="2273278" cy="60455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378364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Rectangle 20"/>
              <p:cNvSpPr/>
              <p:nvPr/>
            </p:nvSpPr>
            <p:spPr>
              <a:xfrm>
                <a:off x="5101003" y="1264968"/>
                <a:ext cx="227327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NHMP</a:t>
                </a:r>
              </a:p>
            </p:txBody>
          </p:sp>
        </p:grpSp>
        <p:sp>
          <p:nvSpPr>
            <p:cNvPr id="17450" name="Rounded Rectangle 25"/>
            <p:cNvSpPr>
              <a:spLocks noChangeArrowheads="1"/>
            </p:cNvSpPr>
            <p:nvPr/>
          </p:nvSpPr>
          <p:spPr bwMode="auto">
            <a:xfrm>
              <a:off x="6705540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51" name="Group 26"/>
            <p:cNvGrpSpPr>
              <a:grpSpLocks/>
            </p:cNvGrpSpPr>
            <p:nvPr/>
          </p:nvGrpSpPr>
          <p:grpSpPr bwMode="auto">
            <a:xfrm>
              <a:off x="6248331" y="3331648"/>
              <a:ext cx="2085968" cy="604559"/>
              <a:chOff x="3586599" y="3154244"/>
              <a:chExt cx="2085968" cy="604559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586613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9" name="Rectangle 28"/>
              <p:cNvSpPr/>
              <p:nvPr/>
            </p:nvSpPr>
            <p:spPr>
              <a:xfrm>
                <a:off x="4043808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ECO</a:t>
                </a:r>
              </a:p>
            </p:txBody>
          </p:sp>
        </p:grpSp>
      </p:grpSp>
      <p:sp>
        <p:nvSpPr>
          <p:cNvPr id="17417" name="Rounded Rectangle 29"/>
          <p:cNvSpPr>
            <a:spLocks noChangeArrowheads="1"/>
          </p:cNvSpPr>
          <p:nvPr/>
        </p:nvSpPr>
        <p:spPr bwMode="auto">
          <a:xfrm>
            <a:off x="1711799" y="3005651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8" name="Group 30"/>
          <p:cNvGrpSpPr>
            <a:grpSpLocks/>
          </p:cNvGrpSpPr>
          <p:nvPr/>
        </p:nvGrpSpPr>
        <p:grpSpPr bwMode="auto">
          <a:xfrm>
            <a:off x="1579634" y="3809323"/>
            <a:ext cx="1489472" cy="453628"/>
            <a:chOff x="558910" y="5186957"/>
            <a:chExt cx="1985077" cy="604242"/>
          </a:xfrm>
        </p:grpSpPr>
        <p:sp>
          <p:nvSpPr>
            <p:cNvPr id="32" name="Rectangle 31"/>
            <p:cNvSpPr/>
            <p:nvPr/>
          </p:nvSpPr>
          <p:spPr>
            <a:xfrm>
              <a:off x="735043" y="5186957"/>
              <a:ext cx="1628049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558910" y="5186957"/>
              <a:ext cx="1985077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ASP</a:t>
              </a:r>
            </a:p>
          </p:txBody>
        </p:sp>
      </p:grpSp>
      <p:grpSp>
        <p:nvGrpSpPr>
          <p:cNvPr id="17419" name="Group 34"/>
          <p:cNvGrpSpPr>
            <a:grpSpLocks/>
          </p:cNvGrpSpPr>
          <p:nvPr/>
        </p:nvGrpSpPr>
        <p:grpSpPr bwMode="auto">
          <a:xfrm>
            <a:off x="4593111" y="3806941"/>
            <a:ext cx="1221581" cy="453628"/>
            <a:chOff x="2690857" y="5185198"/>
            <a:chExt cx="1628685" cy="604242"/>
          </a:xfrm>
        </p:grpSpPr>
        <p:sp>
          <p:nvSpPr>
            <p:cNvPr id="36" name="Rectangle 35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Rectangle 36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VDatum</a:t>
              </a:r>
              <a:endPara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20" name="Group 38"/>
          <p:cNvGrpSpPr>
            <a:grpSpLocks/>
          </p:cNvGrpSpPr>
          <p:nvPr/>
        </p:nvGrpSpPr>
        <p:grpSpPr bwMode="auto">
          <a:xfrm>
            <a:off x="3083392" y="5025902"/>
            <a:ext cx="1460019" cy="452438"/>
            <a:chOff x="4579294" y="5186957"/>
            <a:chExt cx="1733676" cy="604242"/>
          </a:xfrm>
        </p:grpSpPr>
        <p:sp>
          <p:nvSpPr>
            <p:cNvPr id="40" name="Rectangle 39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4579294" y="5186957"/>
              <a:ext cx="1733676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Geodetic Advisors</a:t>
              </a:r>
            </a:p>
          </p:txBody>
        </p:sp>
      </p:grpSp>
      <p:sp>
        <p:nvSpPr>
          <p:cNvPr id="17421" name="Rounded Rectangle 41"/>
          <p:cNvSpPr>
            <a:spLocks noChangeArrowheads="1"/>
          </p:cNvSpPr>
          <p:nvPr/>
        </p:nvSpPr>
        <p:spPr bwMode="auto">
          <a:xfrm>
            <a:off x="456929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0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22" name="Group 42"/>
          <p:cNvGrpSpPr>
            <a:grpSpLocks/>
          </p:cNvGrpSpPr>
          <p:nvPr/>
        </p:nvGrpSpPr>
        <p:grpSpPr bwMode="auto">
          <a:xfrm>
            <a:off x="4454993" y="5025902"/>
            <a:ext cx="1485900" cy="452438"/>
            <a:chOff x="1795045" y="3154561"/>
            <a:chExt cx="1628685" cy="604242"/>
          </a:xfrm>
        </p:grpSpPr>
        <p:sp>
          <p:nvSpPr>
            <p:cNvPr id="44" name="Rectangle 43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ERI</a:t>
              </a:r>
            </a:p>
          </p:txBody>
        </p:sp>
      </p:grpSp>
      <p:grpSp>
        <p:nvGrpSpPr>
          <p:cNvPr id="17424" name="Group 46"/>
          <p:cNvGrpSpPr>
            <a:grpSpLocks/>
          </p:cNvGrpSpPr>
          <p:nvPr/>
        </p:nvGrpSpPr>
        <p:grpSpPr bwMode="auto">
          <a:xfrm>
            <a:off x="1540343" y="5047336"/>
            <a:ext cx="1543050" cy="453630"/>
            <a:chOff x="3422" y="3154560"/>
            <a:chExt cx="1628685" cy="604243"/>
          </a:xfrm>
        </p:grpSpPr>
        <p:sp>
          <p:nvSpPr>
            <p:cNvPr id="48" name="Rectangle 47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Rectangle 48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National Shoreline</a:t>
              </a:r>
            </a:p>
          </p:txBody>
        </p:sp>
      </p:grpSp>
      <p:sp>
        <p:nvSpPr>
          <p:cNvPr id="17430" name="Rounded Rectangle 33"/>
          <p:cNvSpPr>
            <a:spLocks noChangeArrowheads="1"/>
          </p:cNvSpPr>
          <p:nvPr/>
        </p:nvSpPr>
        <p:spPr bwMode="auto">
          <a:xfrm>
            <a:off x="4490716" y="3005654"/>
            <a:ext cx="1468041" cy="835819"/>
          </a:xfrm>
          <a:prstGeom prst="roundRect">
            <a:avLst>
              <a:gd name="adj" fmla="val 16667"/>
            </a:avLst>
          </a:prstGeom>
          <a:blipFill dpi="0" rotWithShape="0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31" name="Group 2"/>
          <p:cNvGrpSpPr>
            <a:grpSpLocks/>
          </p:cNvGrpSpPr>
          <p:nvPr/>
        </p:nvGrpSpPr>
        <p:grpSpPr bwMode="auto">
          <a:xfrm>
            <a:off x="4558522" y="3034229"/>
            <a:ext cx="1339274" cy="756011"/>
            <a:chOff x="4386500" y="3771900"/>
            <a:chExt cx="1785699" cy="1008014"/>
          </a:xfrm>
        </p:grpSpPr>
        <p:sp>
          <p:nvSpPr>
            <p:cNvPr id="2" name="Rectangle 1"/>
            <p:cNvSpPr/>
            <p:nvPr/>
          </p:nvSpPr>
          <p:spPr>
            <a:xfrm>
              <a:off x="4448492" y="3771900"/>
              <a:ext cx="1700213" cy="114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7433" name="Picture 50" descr="Map of US showing current VDatum availability."/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6500" y="3771900"/>
              <a:ext cx="1785699" cy="1008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28" name="Rounded Rectangle 37"/>
          <p:cNvSpPr>
            <a:spLocks noChangeArrowheads="1"/>
          </p:cNvSpPr>
          <p:nvPr/>
        </p:nvSpPr>
        <p:spPr bwMode="auto">
          <a:xfrm>
            <a:off x="314054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427" name="TextBox 3"/>
          <p:cNvSpPr txBox="1">
            <a:spLocks noChangeArrowheads="1"/>
          </p:cNvSpPr>
          <p:nvPr/>
        </p:nvSpPr>
        <p:spPr bwMode="auto">
          <a:xfrm>
            <a:off x="1705491" y="2647284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NGS Products and Services</a:t>
            </a:r>
          </a:p>
        </p:txBody>
      </p:sp>
      <p:pic>
        <p:nvPicPr>
          <p:cNvPr id="57" name="Content Placeholder 3"/>
          <p:cNvPicPr>
            <a:picLocks noGrp="1" noChangeAspect="1"/>
          </p:cNvPicPr>
          <p:nvPr>
            <p:ph idx="1"/>
          </p:nvPr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4199" y="4234634"/>
            <a:ext cx="1103715" cy="831411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17488"/>
            <a:ext cx="8229600" cy="877489"/>
          </a:xfrm>
        </p:spPr>
        <p:txBody>
          <a:bodyPr/>
          <a:lstStyle/>
          <a:p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NGS Overview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144489" y="4234634"/>
            <a:ext cx="1200152" cy="96897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7311" y="4268109"/>
            <a:ext cx="1052815" cy="902024"/>
          </a:xfrm>
          <a:prstGeom prst="rect">
            <a:avLst/>
          </a:prstGeom>
        </p:spPr>
      </p:pic>
      <p:grpSp>
        <p:nvGrpSpPr>
          <p:cNvPr id="62" name="Group 46"/>
          <p:cNvGrpSpPr>
            <a:grpSpLocks/>
          </p:cNvGrpSpPr>
          <p:nvPr/>
        </p:nvGrpSpPr>
        <p:grpSpPr bwMode="auto">
          <a:xfrm>
            <a:off x="5972194" y="5145363"/>
            <a:ext cx="1543050" cy="453630"/>
            <a:chOff x="3422" y="3154560"/>
            <a:chExt cx="1628685" cy="604243"/>
          </a:xfrm>
        </p:grpSpPr>
        <p:sp>
          <p:nvSpPr>
            <p:cNvPr id="63" name="Rectangle 62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Antenna Calibrations</a:t>
              </a:r>
            </a:p>
          </p:txBody>
        </p:sp>
      </p:grpSp>
      <p:sp>
        <p:nvSpPr>
          <p:cNvPr id="65" name="Rounded Rectangle 64"/>
          <p:cNvSpPr/>
          <p:nvPr/>
        </p:nvSpPr>
        <p:spPr>
          <a:xfrm>
            <a:off x="1654645" y="5604171"/>
            <a:ext cx="1314453" cy="9016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5491" y="5664645"/>
            <a:ext cx="1218362" cy="769085"/>
          </a:xfrm>
          <a:prstGeom prst="rect">
            <a:avLst/>
          </a:prstGeom>
        </p:spPr>
      </p:pic>
      <p:grpSp>
        <p:nvGrpSpPr>
          <p:cNvPr id="70" name="Group 38"/>
          <p:cNvGrpSpPr>
            <a:grpSpLocks/>
          </p:cNvGrpSpPr>
          <p:nvPr/>
        </p:nvGrpSpPr>
        <p:grpSpPr bwMode="auto">
          <a:xfrm>
            <a:off x="1608209" y="6516872"/>
            <a:ext cx="1428750" cy="479072"/>
            <a:chOff x="4579295" y="5151386"/>
            <a:chExt cx="1696546" cy="639813"/>
          </a:xfrm>
        </p:grpSpPr>
        <p:sp>
          <p:nvSpPr>
            <p:cNvPr id="71" name="Rectangle 70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2" name="Rectangle 71"/>
            <p:cNvSpPr/>
            <p:nvPr/>
          </p:nvSpPr>
          <p:spPr>
            <a:xfrm>
              <a:off x="4579295" y="5151386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NCAT</a:t>
              </a:r>
            </a:p>
          </p:txBody>
        </p:sp>
      </p:grpSp>
      <p:sp>
        <p:nvSpPr>
          <p:cNvPr id="73" name="Rounded Rectangle 72"/>
          <p:cNvSpPr/>
          <p:nvPr/>
        </p:nvSpPr>
        <p:spPr>
          <a:xfrm>
            <a:off x="1664562" y="4201876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2273" y="4294892"/>
            <a:ext cx="1234513" cy="697238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3084393" y="5630740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0549" y="5712120"/>
            <a:ext cx="1170611" cy="674137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 bwMode="auto">
          <a:xfrm>
            <a:off x="3055817" y="6505809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CUSP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4535339" y="5604173"/>
            <a:ext cx="1255541" cy="91270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4483" y="5671104"/>
            <a:ext cx="1057251" cy="791918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 bwMode="auto">
          <a:xfrm>
            <a:off x="4489081" y="6490303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CBL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6065288" y="5622888"/>
            <a:ext cx="1315378" cy="88292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9010" y="5641449"/>
            <a:ext cx="1103486" cy="851228"/>
          </a:xfrm>
          <a:prstGeom prst="rect">
            <a:avLst/>
          </a:prstGeom>
        </p:spPr>
      </p:pic>
      <p:sp>
        <p:nvSpPr>
          <p:cNvPr id="82" name="Rectangle 81"/>
          <p:cNvSpPr/>
          <p:nvPr/>
        </p:nvSpPr>
        <p:spPr bwMode="auto">
          <a:xfrm>
            <a:off x="6034953" y="6505808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Outreach</a:t>
            </a:r>
            <a:endParaRPr lang="en-US" sz="16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2841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35802" y="1328604"/>
            <a:ext cx="8899556" cy="5198945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NGS orbit analysis and computation is performed together with, and as a component of, the International GNSS Service (IGS)</a:t>
            </a:r>
          </a:p>
          <a:p>
            <a:pPr lvl="1"/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IGS coordinates the collection of satellite tracking data</a:t>
            </a:r>
          </a:p>
          <a:p>
            <a:pPr lvl="1"/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these orbits are what give us post-processed accuracy</a:t>
            </a:r>
          </a:p>
          <a:p>
            <a:pPr>
              <a:spcBef>
                <a:spcPts val="3600"/>
              </a:spcBef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Designated with this responsibility by the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Civil GPS Service Interface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Committee (CGSIC)</a:t>
            </a:r>
          </a:p>
          <a:p>
            <a:pPr>
              <a:spcBef>
                <a:spcPts val="3600"/>
              </a:spcBef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If you’re using OPUS, it’s all behind-the-curtain!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GPS Orbit Data aka Ephemerides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2" descr="Image result for like">
            <a:extLst>
              <a:ext uri="{FF2B5EF4-FFF2-40B4-BE49-F238E27FC236}">
                <a16:creationId xmlns:a16="http://schemas.microsoft.com/office/drawing/2014/main" id="{67EE86E9-6291-4D0A-9E5C-9CB1F0A0F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6540" y="6128692"/>
            <a:ext cx="718185" cy="614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5530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 bwMode="auto">
          <a:xfrm>
            <a:off x="0" y="6527549"/>
            <a:ext cx="204402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hlinkClick r:id="rId3"/>
              </a:rPr>
              <a:t>Link to NGS GPS Calendar</a:t>
            </a:r>
            <a:endParaRPr lang="en-US" sz="14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9245" y="2952"/>
            <a:ext cx="5921810" cy="6852096"/>
          </a:xfrm>
        </p:spPr>
      </p:pic>
      <p:sp>
        <p:nvSpPr>
          <p:cNvPr id="2" name="TextBox 1"/>
          <p:cNvSpPr txBox="1"/>
          <p:nvPr/>
        </p:nvSpPr>
        <p:spPr bwMode="auto">
          <a:xfrm>
            <a:off x="76199" y="657225"/>
            <a:ext cx="189162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.sp3 file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891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/>
          <p:cNvSpPr/>
          <p:nvPr/>
        </p:nvSpPr>
        <p:spPr>
          <a:xfrm>
            <a:off x="1553642" y="4129797"/>
            <a:ext cx="1505938" cy="1371168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702273" y="1021041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Modernizing the NSRS</a:t>
            </a:r>
          </a:p>
        </p:txBody>
      </p:sp>
      <p:sp>
        <p:nvSpPr>
          <p:cNvPr id="17412" name="Rounded Rectangle 9"/>
          <p:cNvSpPr>
            <a:spLocks noChangeArrowheads="1"/>
          </p:cNvSpPr>
          <p:nvPr/>
        </p:nvSpPr>
        <p:spPr bwMode="auto">
          <a:xfrm>
            <a:off x="3247706" y="2999701"/>
            <a:ext cx="978694" cy="841772"/>
          </a:xfrm>
          <a:prstGeom prst="roundRect">
            <a:avLst>
              <a:gd name="adj" fmla="val 16667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3" name="Group 10"/>
          <p:cNvGrpSpPr>
            <a:grpSpLocks/>
          </p:cNvGrpSpPr>
          <p:nvPr/>
        </p:nvGrpSpPr>
        <p:grpSpPr bwMode="auto">
          <a:xfrm>
            <a:off x="3095305" y="3809323"/>
            <a:ext cx="1247389" cy="453628"/>
            <a:chOff x="1795045" y="1265285"/>
            <a:chExt cx="1663094" cy="604242"/>
          </a:xfrm>
        </p:grpSpPr>
        <p:sp>
          <p:nvSpPr>
            <p:cNvPr id="12" name="Rectangle 11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829454" y="1265285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OPUS</a:t>
              </a:r>
            </a:p>
          </p:txBody>
        </p:sp>
      </p:grpSp>
      <p:sp>
        <p:nvSpPr>
          <p:cNvPr id="17414" name="Rounded Rectangle 21"/>
          <p:cNvSpPr>
            <a:spLocks noChangeArrowheads="1"/>
          </p:cNvSpPr>
          <p:nvPr/>
        </p:nvSpPr>
        <p:spPr bwMode="auto">
          <a:xfrm>
            <a:off x="6223073" y="3005651"/>
            <a:ext cx="1097756" cy="841772"/>
          </a:xfrm>
          <a:prstGeom prst="roundRect">
            <a:avLst>
              <a:gd name="adj" fmla="val 16667"/>
            </a:avLst>
          </a:prstGeom>
          <a:blipFill dpi="0" rotWithShape="0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5" name="Group 22"/>
          <p:cNvGrpSpPr>
            <a:grpSpLocks/>
          </p:cNvGrpSpPr>
          <p:nvPr/>
        </p:nvGrpSpPr>
        <p:grpSpPr bwMode="auto">
          <a:xfrm>
            <a:off x="5994476" y="3809323"/>
            <a:ext cx="1547813" cy="453628"/>
            <a:chOff x="5378291" y="3154561"/>
            <a:chExt cx="1628685" cy="604242"/>
          </a:xfrm>
        </p:grpSpPr>
        <p:sp>
          <p:nvSpPr>
            <p:cNvPr id="24" name="Rectangle 23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Orbit Data</a:t>
              </a:r>
            </a:p>
          </p:txBody>
        </p:sp>
      </p:grpSp>
      <p:grpSp>
        <p:nvGrpSpPr>
          <p:cNvPr id="17416" name="Group 49"/>
          <p:cNvGrpSpPr>
            <a:grpSpLocks/>
          </p:cNvGrpSpPr>
          <p:nvPr/>
        </p:nvGrpSpPr>
        <p:grpSpPr bwMode="auto">
          <a:xfrm>
            <a:off x="1528442" y="1390839"/>
            <a:ext cx="5679281" cy="1295400"/>
            <a:chOff x="762000" y="2209800"/>
            <a:chExt cx="7572299" cy="1726407"/>
          </a:xfrm>
        </p:grpSpPr>
        <p:sp>
          <p:nvSpPr>
            <p:cNvPr id="17444" name="Rounded Rectangle 5"/>
            <p:cNvSpPr>
              <a:spLocks noChangeArrowheads="1"/>
            </p:cNvSpPr>
            <p:nvPr/>
          </p:nvSpPr>
          <p:spPr bwMode="auto">
            <a:xfrm>
              <a:off x="1003298" y="2209800"/>
              <a:ext cx="1146163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5" name="Group 6"/>
            <p:cNvGrpSpPr>
              <a:grpSpLocks/>
            </p:cNvGrpSpPr>
            <p:nvPr/>
          </p:nvGrpSpPr>
          <p:grpSpPr bwMode="auto">
            <a:xfrm>
              <a:off x="762000" y="3331965"/>
              <a:ext cx="1721324" cy="604242"/>
              <a:chOff x="-89217" y="1265285"/>
              <a:chExt cx="1721324" cy="604242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85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" name="Rectangle 8"/>
              <p:cNvSpPr/>
              <p:nvPr/>
            </p:nvSpPr>
            <p:spPr>
              <a:xfrm>
                <a:off x="-8921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CORS</a:t>
                </a:r>
                <a:endPara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17446" name="Rounded Rectangle 13"/>
            <p:cNvSpPr>
              <a:spLocks noChangeArrowheads="1"/>
            </p:cNvSpPr>
            <p:nvPr/>
          </p:nvSpPr>
          <p:spPr bwMode="auto">
            <a:xfrm>
              <a:off x="4664036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7" name="Group 14"/>
            <p:cNvGrpSpPr>
              <a:grpSpLocks/>
            </p:cNvGrpSpPr>
            <p:nvPr/>
          </p:nvGrpSpPr>
          <p:grpSpPr bwMode="auto">
            <a:xfrm>
              <a:off x="4448129" y="3331648"/>
              <a:ext cx="1845034" cy="604559"/>
              <a:chOff x="3586712" y="1264968"/>
              <a:chExt cx="1845034" cy="60455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586721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Rectangle 16"/>
              <p:cNvSpPr/>
              <p:nvPr/>
            </p:nvSpPr>
            <p:spPr>
              <a:xfrm>
                <a:off x="3802619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GRAV-D</a:t>
                </a:r>
              </a:p>
            </p:txBody>
          </p:sp>
        </p:grpSp>
        <p:sp>
          <p:nvSpPr>
            <p:cNvPr id="17448" name="Rounded Rectangle 17"/>
            <p:cNvSpPr>
              <a:spLocks noChangeArrowheads="1"/>
            </p:cNvSpPr>
            <p:nvPr/>
          </p:nvSpPr>
          <p:spPr bwMode="auto">
            <a:xfrm>
              <a:off x="2600307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9" name="Group 18"/>
            <p:cNvGrpSpPr>
              <a:grpSpLocks/>
            </p:cNvGrpSpPr>
            <p:nvPr/>
          </p:nvGrpSpPr>
          <p:grpSpPr bwMode="auto">
            <a:xfrm>
              <a:off x="2265797" y="3331648"/>
              <a:ext cx="2273278" cy="604559"/>
              <a:chOff x="5101003" y="1264968"/>
              <a:chExt cx="2273278" cy="60455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378364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Rectangle 20"/>
              <p:cNvSpPr/>
              <p:nvPr/>
            </p:nvSpPr>
            <p:spPr>
              <a:xfrm>
                <a:off x="5101003" y="1264968"/>
                <a:ext cx="227327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NHMP</a:t>
                </a:r>
              </a:p>
            </p:txBody>
          </p:sp>
        </p:grpSp>
        <p:sp>
          <p:nvSpPr>
            <p:cNvPr id="17450" name="Rounded Rectangle 25"/>
            <p:cNvSpPr>
              <a:spLocks noChangeArrowheads="1"/>
            </p:cNvSpPr>
            <p:nvPr/>
          </p:nvSpPr>
          <p:spPr bwMode="auto">
            <a:xfrm>
              <a:off x="6705540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51" name="Group 26"/>
            <p:cNvGrpSpPr>
              <a:grpSpLocks/>
            </p:cNvGrpSpPr>
            <p:nvPr/>
          </p:nvGrpSpPr>
          <p:grpSpPr bwMode="auto">
            <a:xfrm>
              <a:off x="6248331" y="3331648"/>
              <a:ext cx="2085968" cy="604559"/>
              <a:chOff x="3586599" y="3154244"/>
              <a:chExt cx="2085968" cy="604559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586613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9" name="Rectangle 28"/>
              <p:cNvSpPr/>
              <p:nvPr/>
            </p:nvSpPr>
            <p:spPr>
              <a:xfrm>
                <a:off x="4043808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ECO</a:t>
                </a:r>
              </a:p>
            </p:txBody>
          </p:sp>
        </p:grpSp>
      </p:grpSp>
      <p:sp>
        <p:nvSpPr>
          <p:cNvPr id="17417" name="Rounded Rectangle 29"/>
          <p:cNvSpPr>
            <a:spLocks noChangeArrowheads="1"/>
          </p:cNvSpPr>
          <p:nvPr/>
        </p:nvSpPr>
        <p:spPr bwMode="auto">
          <a:xfrm>
            <a:off x="1711799" y="3005651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8" name="Group 30"/>
          <p:cNvGrpSpPr>
            <a:grpSpLocks/>
          </p:cNvGrpSpPr>
          <p:nvPr/>
        </p:nvGrpSpPr>
        <p:grpSpPr bwMode="auto">
          <a:xfrm>
            <a:off x="1579634" y="3809323"/>
            <a:ext cx="1489472" cy="453628"/>
            <a:chOff x="558910" y="5186957"/>
            <a:chExt cx="1985077" cy="604242"/>
          </a:xfrm>
        </p:grpSpPr>
        <p:sp>
          <p:nvSpPr>
            <p:cNvPr id="32" name="Rectangle 31"/>
            <p:cNvSpPr/>
            <p:nvPr/>
          </p:nvSpPr>
          <p:spPr>
            <a:xfrm>
              <a:off x="735043" y="5186957"/>
              <a:ext cx="1628049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558910" y="5186957"/>
              <a:ext cx="1985077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ASP</a:t>
              </a:r>
            </a:p>
          </p:txBody>
        </p:sp>
      </p:grpSp>
      <p:grpSp>
        <p:nvGrpSpPr>
          <p:cNvPr id="17419" name="Group 34"/>
          <p:cNvGrpSpPr>
            <a:grpSpLocks/>
          </p:cNvGrpSpPr>
          <p:nvPr/>
        </p:nvGrpSpPr>
        <p:grpSpPr bwMode="auto">
          <a:xfrm>
            <a:off x="4593111" y="3806941"/>
            <a:ext cx="1221581" cy="453628"/>
            <a:chOff x="2690857" y="5185198"/>
            <a:chExt cx="1628685" cy="604242"/>
          </a:xfrm>
        </p:grpSpPr>
        <p:sp>
          <p:nvSpPr>
            <p:cNvPr id="36" name="Rectangle 35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Rectangle 36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VDatum</a:t>
              </a:r>
              <a:endPara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20" name="Group 38"/>
          <p:cNvGrpSpPr>
            <a:grpSpLocks/>
          </p:cNvGrpSpPr>
          <p:nvPr/>
        </p:nvGrpSpPr>
        <p:grpSpPr bwMode="auto">
          <a:xfrm>
            <a:off x="3083392" y="5025902"/>
            <a:ext cx="1460019" cy="452438"/>
            <a:chOff x="4579294" y="5186957"/>
            <a:chExt cx="1733676" cy="604242"/>
          </a:xfrm>
        </p:grpSpPr>
        <p:sp>
          <p:nvSpPr>
            <p:cNvPr id="40" name="Rectangle 39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4579294" y="5186957"/>
              <a:ext cx="1733676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Geodetic Advisors</a:t>
              </a:r>
            </a:p>
          </p:txBody>
        </p:sp>
      </p:grpSp>
      <p:sp>
        <p:nvSpPr>
          <p:cNvPr id="17421" name="Rounded Rectangle 41"/>
          <p:cNvSpPr>
            <a:spLocks noChangeArrowheads="1"/>
          </p:cNvSpPr>
          <p:nvPr/>
        </p:nvSpPr>
        <p:spPr bwMode="auto">
          <a:xfrm>
            <a:off x="456929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0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22" name="Group 42"/>
          <p:cNvGrpSpPr>
            <a:grpSpLocks/>
          </p:cNvGrpSpPr>
          <p:nvPr/>
        </p:nvGrpSpPr>
        <p:grpSpPr bwMode="auto">
          <a:xfrm>
            <a:off x="4454993" y="5025902"/>
            <a:ext cx="1485900" cy="452438"/>
            <a:chOff x="1795045" y="3154561"/>
            <a:chExt cx="1628685" cy="604242"/>
          </a:xfrm>
        </p:grpSpPr>
        <p:sp>
          <p:nvSpPr>
            <p:cNvPr id="44" name="Rectangle 43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ERI</a:t>
              </a:r>
            </a:p>
          </p:txBody>
        </p:sp>
      </p:grpSp>
      <p:grpSp>
        <p:nvGrpSpPr>
          <p:cNvPr id="17424" name="Group 46"/>
          <p:cNvGrpSpPr>
            <a:grpSpLocks/>
          </p:cNvGrpSpPr>
          <p:nvPr/>
        </p:nvGrpSpPr>
        <p:grpSpPr bwMode="auto">
          <a:xfrm>
            <a:off x="1540343" y="5047336"/>
            <a:ext cx="1543050" cy="453630"/>
            <a:chOff x="3422" y="3154560"/>
            <a:chExt cx="1628685" cy="604243"/>
          </a:xfrm>
        </p:grpSpPr>
        <p:sp>
          <p:nvSpPr>
            <p:cNvPr id="48" name="Rectangle 47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Rectangle 48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National Shoreline</a:t>
              </a:r>
            </a:p>
          </p:txBody>
        </p:sp>
      </p:grpSp>
      <p:sp>
        <p:nvSpPr>
          <p:cNvPr id="17430" name="Rounded Rectangle 33"/>
          <p:cNvSpPr>
            <a:spLocks noChangeArrowheads="1"/>
          </p:cNvSpPr>
          <p:nvPr/>
        </p:nvSpPr>
        <p:spPr bwMode="auto">
          <a:xfrm>
            <a:off x="4490716" y="3005654"/>
            <a:ext cx="1468041" cy="835819"/>
          </a:xfrm>
          <a:prstGeom prst="roundRect">
            <a:avLst>
              <a:gd name="adj" fmla="val 16667"/>
            </a:avLst>
          </a:prstGeom>
          <a:blipFill dpi="0" rotWithShape="0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31" name="Group 2"/>
          <p:cNvGrpSpPr>
            <a:grpSpLocks/>
          </p:cNvGrpSpPr>
          <p:nvPr/>
        </p:nvGrpSpPr>
        <p:grpSpPr bwMode="auto">
          <a:xfrm>
            <a:off x="4558522" y="3034229"/>
            <a:ext cx="1339274" cy="756011"/>
            <a:chOff x="4386500" y="3771900"/>
            <a:chExt cx="1785699" cy="1008014"/>
          </a:xfrm>
        </p:grpSpPr>
        <p:sp>
          <p:nvSpPr>
            <p:cNvPr id="2" name="Rectangle 1"/>
            <p:cNvSpPr/>
            <p:nvPr/>
          </p:nvSpPr>
          <p:spPr>
            <a:xfrm>
              <a:off x="4448492" y="3771900"/>
              <a:ext cx="1700213" cy="114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7433" name="Picture 50" descr="Map of US showing current VDatum availability."/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6500" y="3771900"/>
              <a:ext cx="1785699" cy="1008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28" name="Rounded Rectangle 37"/>
          <p:cNvSpPr>
            <a:spLocks noChangeArrowheads="1"/>
          </p:cNvSpPr>
          <p:nvPr/>
        </p:nvSpPr>
        <p:spPr bwMode="auto">
          <a:xfrm>
            <a:off x="314054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427" name="TextBox 3"/>
          <p:cNvSpPr txBox="1">
            <a:spLocks noChangeArrowheads="1"/>
          </p:cNvSpPr>
          <p:nvPr/>
        </p:nvSpPr>
        <p:spPr bwMode="auto">
          <a:xfrm>
            <a:off x="1705491" y="2647284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NGS Products and Services</a:t>
            </a:r>
          </a:p>
        </p:txBody>
      </p:sp>
      <p:pic>
        <p:nvPicPr>
          <p:cNvPr id="57" name="Content Placeholder 3"/>
          <p:cNvPicPr>
            <a:picLocks noGrp="1" noChangeAspect="1"/>
          </p:cNvPicPr>
          <p:nvPr>
            <p:ph idx="1"/>
          </p:nvPr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4199" y="4234634"/>
            <a:ext cx="1103715" cy="831411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17488"/>
            <a:ext cx="8229600" cy="877489"/>
          </a:xfrm>
        </p:spPr>
        <p:txBody>
          <a:bodyPr/>
          <a:lstStyle/>
          <a:p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NGS Overview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144489" y="4234634"/>
            <a:ext cx="1200152" cy="96897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7311" y="4268109"/>
            <a:ext cx="1052815" cy="902024"/>
          </a:xfrm>
          <a:prstGeom prst="rect">
            <a:avLst/>
          </a:prstGeom>
        </p:spPr>
      </p:pic>
      <p:grpSp>
        <p:nvGrpSpPr>
          <p:cNvPr id="62" name="Group 46"/>
          <p:cNvGrpSpPr>
            <a:grpSpLocks/>
          </p:cNvGrpSpPr>
          <p:nvPr/>
        </p:nvGrpSpPr>
        <p:grpSpPr bwMode="auto">
          <a:xfrm>
            <a:off x="5972194" y="5145363"/>
            <a:ext cx="1543050" cy="453630"/>
            <a:chOff x="3422" y="3154560"/>
            <a:chExt cx="1628685" cy="604243"/>
          </a:xfrm>
        </p:grpSpPr>
        <p:sp>
          <p:nvSpPr>
            <p:cNvPr id="63" name="Rectangle 62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Antenna Calibrations</a:t>
              </a:r>
            </a:p>
          </p:txBody>
        </p:sp>
      </p:grpSp>
      <p:sp>
        <p:nvSpPr>
          <p:cNvPr id="65" name="Rounded Rectangle 64"/>
          <p:cNvSpPr/>
          <p:nvPr/>
        </p:nvSpPr>
        <p:spPr>
          <a:xfrm>
            <a:off x="1654645" y="5604171"/>
            <a:ext cx="1314453" cy="9016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5491" y="5664645"/>
            <a:ext cx="1218362" cy="769085"/>
          </a:xfrm>
          <a:prstGeom prst="rect">
            <a:avLst/>
          </a:prstGeom>
        </p:spPr>
      </p:pic>
      <p:grpSp>
        <p:nvGrpSpPr>
          <p:cNvPr id="70" name="Group 38"/>
          <p:cNvGrpSpPr>
            <a:grpSpLocks/>
          </p:cNvGrpSpPr>
          <p:nvPr/>
        </p:nvGrpSpPr>
        <p:grpSpPr bwMode="auto">
          <a:xfrm>
            <a:off x="1608209" y="6516872"/>
            <a:ext cx="1428750" cy="479072"/>
            <a:chOff x="4579295" y="5151386"/>
            <a:chExt cx="1696546" cy="639813"/>
          </a:xfrm>
        </p:grpSpPr>
        <p:sp>
          <p:nvSpPr>
            <p:cNvPr id="71" name="Rectangle 70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2" name="Rectangle 71"/>
            <p:cNvSpPr/>
            <p:nvPr/>
          </p:nvSpPr>
          <p:spPr>
            <a:xfrm>
              <a:off x="4579295" y="5151386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NCAT</a:t>
              </a:r>
            </a:p>
          </p:txBody>
        </p:sp>
      </p:grpSp>
      <p:sp>
        <p:nvSpPr>
          <p:cNvPr id="73" name="Rounded Rectangle 72"/>
          <p:cNvSpPr/>
          <p:nvPr/>
        </p:nvSpPr>
        <p:spPr>
          <a:xfrm>
            <a:off x="1664562" y="4201876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2273" y="4294892"/>
            <a:ext cx="1234513" cy="697238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3084393" y="5630740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0549" y="5712120"/>
            <a:ext cx="1170611" cy="674137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 bwMode="auto">
          <a:xfrm>
            <a:off x="3055817" y="6505809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CUSP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4535339" y="5604173"/>
            <a:ext cx="1255541" cy="91270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4483" y="5671104"/>
            <a:ext cx="1057251" cy="791918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 bwMode="auto">
          <a:xfrm>
            <a:off x="4489081" y="6490303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CBL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6065288" y="5622888"/>
            <a:ext cx="1315378" cy="88292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9010" y="5641449"/>
            <a:ext cx="1103486" cy="851228"/>
          </a:xfrm>
          <a:prstGeom prst="rect">
            <a:avLst/>
          </a:prstGeom>
        </p:spPr>
      </p:pic>
      <p:sp>
        <p:nvSpPr>
          <p:cNvPr id="82" name="Rectangle 81"/>
          <p:cNvSpPr/>
          <p:nvPr/>
        </p:nvSpPr>
        <p:spPr bwMode="auto">
          <a:xfrm>
            <a:off x="6034953" y="6505808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Outreach</a:t>
            </a:r>
            <a:endParaRPr lang="en-US" sz="16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8528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35390" y="1283343"/>
            <a:ext cx="8664166" cy="1251628"/>
          </a:xfrm>
        </p:spPr>
        <p:txBody>
          <a:bodyPr/>
          <a:lstStyle/>
          <a:p>
            <a:pPr>
              <a:spcBef>
                <a:spcPts val="2400"/>
              </a:spcBef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The official shoreline for the Nation, in support of NOAA’s nautical charting mission</a:t>
            </a:r>
          </a:p>
          <a:p>
            <a:pPr>
              <a:spcBef>
                <a:spcPts val="2400"/>
              </a:spcBef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Available for download as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hapefile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in Mean High Water and Mean Lower Low Water datum</a:t>
            </a:r>
          </a:p>
          <a:p>
            <a:pPr>
              <a:spcBef>
                <a:spcPts val="2400"/>
              </a:spcBef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Organized by “Project Area” – the blue boxes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6749" y="274638"/>
            <a:ext cx="8917663" cy="1143000"/>
          </a:xfrm>
        </p:spPr>
        <p:txBody>
          <a:bodyPr/>
          <a:lstStyle/>
          <a:p>
            <a:r>
              <a:rPr lang="en-US" sz="4300" dirty="0" smtClean="0">
                <a:latin typeface="Cambria" panose="02040503050406030204" pitchFamily="18" charset="0"/>
                <a:ea typeface="Cambria" panose="02040503050406030204" pitchFamily="18" charset="0"/>
              </a:rPr>
              <a:t>National Shoreline</a:t>
            </a:r>
            <a:endParaRPr lang="en-US" sz="43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0" y="6570118"/>
            <a:ext cx="30593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hlinkClick r:id="rId3"/>
              </a:rPr>
              <a:t>hyperlink to the National Shoreline homepage</a:t>
            </a:r>
            <a:endParaRPr lang="en-US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6063"/>
            <a:ext cx="9144000" cy="53191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1" y="702415"/>
            <a:ext cx="9163438" cy="586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570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/>
          <p:cNvSpPr/>
          <p:nvPr/>
        </p:nvSpPr>
        <p:spPr>
          <a:xfrm>
            <a:off x="3058278" y="4129797"/>
            <a:ext cx="1396720" cy="1371168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702273" y="1021041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Modernizing the NSRS</a:t>
            </a:r>
          </a:p>
        </p:txBody>
      </p:sp>
      <p:sp>
        <p:nvSpPr>
          <p:cNvPr id="17412" name="Rounded Rectangle 9"/>
          <p:cNvSpPr>
            <a:spLocks noChangeArrowheads="1"/>
          </p:cNvSpPr>
          <p:nvPr/>
        </p:nvSpPr>
        <p:spPr bwMode="auto">
          <a:xfrm>
            <a:off x="3247706" y="2999701"/>
            <a:ext cx="978694" cy="841772"/>
          </a:xfrm>
          <a:prstGeom prst="roundRect">
            <a:avLst>
              <a:gd name="adj" fmla="val 16667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3" name="Group 10"/>
          <p:cNvGrpSpPr>
            <a:grpSpLocks/>
          </p:cNvGrpSpPr>
          <p:nvPr/>
        </p:nvGrpSpPr>
        <p:grpSpPr bwMode="auto">
          <a:xfrm>
            <a:off x="3095305" y="3809323"/>
            <a:ext cx="1247389" cy="453628"/>
            <a:chOff x="1795045" y="1265285"/>
            <a:chExt cx="1663094" cy="604242"/>
          </a:xfrm>
        </p:grpSpPr>
        <p:sp>
          <p:nvSpPr>
            <p:cNvPr id="12" name="Rectangle 11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829454" y="1265285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OPUS</a:t>
              </a:r>
            </a:p>
          </p:txBody>
        </p:sp>
      </p:grpSp>
      <p:sp>
        <p:nvSpPr>
          <p:cNvPr id="17414" name="Rounded Rectangle 21"/>
          <p:cNvSpPr>
            <a:spLocks noChangeArrowheads="1"/>
          </p:cNvSpPr>
          <p:nvPr/>
        </p:nvSpPr>
        <p:spPr bwMode="auto">
          <a:xfrm>
            <a:off x="6223073" y="3005651"/>
            <a:ext cx="1097756" cy="841772"/>
          </a:xfrm>
          <a:prstGeom prst="roundRect">
            <a:avLst>
              <a:gd name="adj" fmla="val 16667"/>
            </a:avLst>
          </a:prstGeom>
          <a:blipFill dpi="0" rotWithShape="0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5" name="Group 22"/>
          <p:cNvGrpSpPr>
            <a:grpSpLocks/>
          </p:cNvGrpSpPr>
          <p:nvPr/>
        </p:nvGrpSpPr>
        <p:grpSpPr bwMode="auto">
          <a:xfrm>
            <a:off x="5994476" y="3809323"/>
            <a:ext cx="1547813" cy="453628"/>
            <a:chOff x="5378291" y="3154561"/>
            <a:chExt cx="1628685" cy="604242"/>
          </a:xfrm>
        </p:grpSpPr>
        <p:sp>
          <p:nvSpPr>
            <p:cNvPr id="24" name="Rectangle 23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Orbit Data</a:t>
              </a:r>
            </a:p>
          </p:txBody>
        </p:sp>
      </p:grpSp>
      <p:grpSp>
        <p:nvGrpSpPr>
          <p:cNvPr id="17416" name="Group 49"/>
          <p:cNvGrpSpPr>
            <a:grpSpLocks/>
          </p:cNvGrpSpPr>
          <p:nvPr/>
        </p:nvGrpSpPr>
        <p:grpSpPr bwMode="auto">
          <a:xfrm>
            <a:off x="1528442" y="1390839"/>
            <a:ext cx="5679281" cy="1295400"/>
            <a:chOff x="762000" y="2209800"/>
            <a:chExt cx="7572299" cy="1726407"/>
          </a:xfrm>
        </p:grpSpPr>
        <p:sp>
          <p:nvSpPr>
            <p:cNvPr id="17444" name="Rounded Rectangle 5"/>
            <p:cNvSpPr>
              <a:spLocks noChangeArrowheads="1"/>
            </p:cNvSpPr>
            <p:nvPr/>
          </p:nvSpPr>
          <p:spPr bwMode="auto">
            <a:xfrm>
              <a:off x="1003298" y="2209800"/>
              <a:ext cx="1146163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5" name="Group 6"/>
            <p:cNvGrpSpPr>
              <a:grpSpLocks/>
            </p:cNvGrpSpPr>
            <p:nvPr/>
          </p:nvGrpSpPr>
          <p:grpSpPr bwMode="auto">
            <a:xfrm>
              <a:off x="762000" y="3331965"/>
              <a:ext cx="1721324" cy="604242"/>
              <a:chOff x="-89217" y="1265285"/>
              <a:chExt cx="1721324" cy="604242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85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" name="Rectangle 8"/>
              <p:cNvSpPr/>
              <p:nvPr/>
            </p:nvSpPr>
            <p:spPr>
              <a:xfrm>
                <a:off x="-8921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CORS</a:t>
                </a:r>
                <a:endPara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17446" name="Rounded Rectangle 13"/>
            <p:cNvSpPr>
              <a:spLocks noChangeArrowheads="1"/>
            </p:cNvSpPr>
            <p:nvPr/>
          </p:nvSpPr>
          <p:spPr bwMode="auto">
            <a:xfrm>
              <a:off x="4664036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7" name="Group 14"/>
            <p:cNvGrpSpPr>
              <a:grpSpLocks/>
            </p:cNvGrpSpPr>
            <p:nvPr/>
          </p:nvGrpSpPr>
          <p:grpSpPr bwMode="auto">
            <a:xfrm>
              <a:off x="4448129" y="3331648"/>
              <a:ext cx="1845034" cy="604559"/>
              <a:chOff x="3586712" y="1264968"/>
              <a:chExt cx="1845034" cy="60455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586721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Rectangle 16"/>
              <p:cNvSpPr/>
              <p:nvPr/>
            </p:nvSpPr>
            <p:spPr>
              <a:xfrm>
                <a:off x="3802619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GRAV-D</a:t>
                </a:r>
              </a:p>
            </p:txBody>
          </p:sp>
        </p:grpSp>
        <p:sp>
          <p:nvSpPr>
            <p:cNvPr id="17448" name="Rounded Rectangle 17"/>
            <p:cNvSpPr>
              <a:spLocks noChangeArrowheads="1"/>
            </p:cNvSpPr>
            <p:nvPr/>
          </p:nvSpPr>
          <p:spPr bwMode="auto">
            <a:xfrm>
              <a:off x="2600307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9" name="Group 18"/>
            <p:cNvGrpSpPr>
              <a:grpSpLocks/>
            </p:cNvGrpSpPr>
            <p:nvPr/>
          </p:nvGrpSpPr>
          <p:grpSpPr bwMode="auto">
            <a:xfrm>
              <a:off x="2265797" y="3331648"/>
              <a:ext cx="2273278" cy="604559"/>
              <a:chOff x="5101003" y="1264968"/>
              <a:chExt cx="2273278" cy="60455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378364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Rectangle 20"/>
              <p:cNvSpPr/>
              <p:nvPr/>
            </p:nvSpPr>
            <p:spPr>
              <a:xfrm>
                <a:off x="5101003" y="1264968"/>
                <a:ext cx="227327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NHMP</a:t>
                </a:r>
              </a:p>
            </p:txBody>
          </p:sp>
        </p:grpSp>
        <p:sp>
          <p:nvSpPr>
            <p:cNvPr id="17450" name="Rounded Rectangle 25"/>
            <p:cNvSpPr>
              <a:spLocks noChangeArrowheads="1"/>
            </p:cNvSpPr>
            <p:nvPr/>
          </p:nvSpPr>
          <p:spPr bwMode="auto">
            <a:xfrm>
              <a:off x="6705540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51" name="Group 26"/>
            <p:cNvGrpSpPr>
              <a:grpSpLocks/>
            </p:cNvGrpSpPr>
            <p:nvPr/>
          </p:nvGrpSpPr>
          <p:grpSpPr bwMode="auto">
            <a:xfrm>
              <a:off x="6248331" y="3331648"/>
              <a:ext cx="2085968" cy="604559"/>
              <a:chOff x="3586599" y="3154244"/>
              <a:chExt cx="2085968" cy="604559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586613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9" name="Rectangle 28"/>
              <p:cNvSpPr/>
              <p:nvPr/>
            </p:nvSpPr>
            <p:spPr>
              <a:xfrm>
                <a:off x="4043808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ECO</a:t>
                </a:r>
              </a:p>
            </p:txBody>
          </p:sp>
        </p:grpSp>
      </p:grpSp>
      <p:sp>
        <p:nvSpPr>
          <p:cNvPr id="17417" name="Rounded Rectangle 29"/>
          <p:cNvSpPr>
            <a:spLocks noChangeArrowheads="1"/>
          </p:cNvSpPr>
          <p:nvPr/>
        </p:nvSpPr>
        <p:spPr bwMode="auto">
          <a:xfrm>
            <a:off x="1711799" y="3005651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8" name="Group 30"/>
          <p:cNvGrpSpPr>
            <a:grpSpLocks/>
          </p:cNvGrpSpPr>
          <p:nvPr/>
        </p:nvGrpSpPr>
        <p:grpSpPr bwMode="auto">
          <a:xfrm>
            <a:off x="1579634" y="3809323"/>
            <a:ext cx="1489472" cy="453628"/>
            <a:chOff x="558910" y="5186957"/>
            <a:chExt cx="1985077" cy="604242"/>
          </a:xfrm>
        </p:grpSpPr>
        <p:sp>
          <p:nvSpPr>
            <p:cNvPr id="32" name="Rectangle 31"/>
            <p:cNvSpPr/>
            <p:nvPr/>
          </p:nvSpPr>
          <p:spPr>
            <a:xfrm>
              <a:off x="735043" y="5186957"/>
              <a:ext cx="1628049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558910" y="5186957"/>
              <a:ext cx="1985077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ASP</a:t>
              </a:r>
            </a:p>
          </p:txBody>
        </p:sp>
      </p:grpSp>
      <p:grpSp>
        <p:nvGrpSpPr>
          <p:cNvPr id="17419" name="Group 34"/>
          <p:cNvGrpSpPr>
            <a:grpSpLocks/>
          </p:cNvGrpSpPr>
          <p:nvPr/>
        </p:nvGrpSpPr>
        <p:grpSpPr bwMode="auto">
          <a:xfrm>
            <a:off x="4593111" y="3806941"/>
            <a:ext cx="1221581" cy="453628"/>
            <a:chOff x="2690857" y="5185198"/>
            <a:chExt cx="1628685" cy="604242"/>
          </a:xfrm>
        </p:grpSpPr>
        <p:sp>
          <p:nvSpPr>
            <p:cNvPr id="36" name="Rectangle 35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Rectangle 36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VDatum</a:t>
              </a:r>
              <a:endPara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20" name="Group 38"/>
          <p:cNvGrpSpPr>
            <a:grpSpLocks/>
          </p:cNvGrpSpPr>
          <p:nvPr/>
        </p:nvGrpSpPr>
        <p:grpSpPr bwMode="auto">
          <a:xfrm>
            <a:off x="3083392" y="5025902"/>
            <a:ext cx="1460019" cy="452438"/>
            <a:chOff x="4579294" y="5186957"/>
            <a:chExt cx="1733676" cy="604242"/>
          </a:xfrm>
        </p:grpSpPr>
        <p:sp>
          <p:nvSpPr>
            <p:cNvPr id="40" name="Rectangle 39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4579294" y="5186957"/>
              <a:ext cx="1733676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Geodetic Advisors</a:t>
              </a:r>
            </a:p>
          </p:txBody>
        </p:sp>
      </p:grpSp>
      <p:sp>
        <p:nvSpPr>
          <p:cNvPr id="17421" name="Rounded Rectangle 41"/>
          <p:cNvSpPr>
            <a:spLocks noChangeArrowheads="1"/>
          </p:cNvSpPr>
          <p:nvPr/>
        </p:nvSpPr>
        <p:spPr bwMode="auto">
          <a:xfrm>
            <a:off x="456929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0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22" name="Group 42"/>
          <p:cNvGrpSpPr>
            <a:grpSpLocks/>
          </p:cNvGrpSpPr>
          <p:nvPr/>
        </p:nvGrpSpPr>
        <p:grpSpPr bwMode="auto">
          <a:xfrm>
            <a:off x="4454993" y="5025902"/>
            <a:ext cx="1485900" cy="452438"/>
            <a:chOff x="1795045" y="3154561"/>
            <a:chExt cx="1628685" cy="604242"/>
          </a:xfrm>
        </p:grpSpPr>
        <p:sp>
          <p:nvSpPr>
            <p:cNvPr id="44" name="Rectangle 43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ERI</a:t>
              </a:r>
            </a:p>
          </p:txBody>
        </p:sp>
      </p:grpSp>
      <p:grpSp>
        <p:nvGrpSpPr>
          <p:cNvPr id="17424" name="Group 46"/>
          <p:cNvGrpSpPr>
            <a:grpSpLocks/>
          </p:cNvGrpSpPr>
          <p:nvPr/>
        </p:nvGrpSpPr>
        <p:grpSpPr bwMode="auto">
          <a:xfrm>
            <a:off x="1540343" y="5047336"/>
            <a:ext cx="1543050" cy="453630"/>
            <a:chOff x="3422" y="3154560"/>
            <a:chExt cx="1628685" cy="604243"/>
          </a:xfrm>
        </p:grpSpPr>
        <p:sp>
          <p:nvSpPr>
            <p:cNvPr id="48" name="Rectangle 47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Rectangle 48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National Shoreline</a:t>
              </a:r>
            </a:p>
          </p:txBody>
        </p:sp>
      </p:grpSp>
      <p:sp>
        <p:nvSpPr>
          <p:cNvPr id="17430" name="Rounded Rectangle 33"/>
          <p:cNvSpPr>
            <a:spLocks noChangeArrowheads="1"/>
          </p:cNvSpPr>
          <p:nvPr/>
        </p:nvSpPr>
        <p:spPr bwMode="auto">
          <a:xfrm>
            <a:off x="4490716" y="3005654"/>
            <a:ext cx="1468041" cy="835819"/>
          </a:xfrm>
          <a:prstGeom prst="roundRect">
            <a:avLst>
              <a:gd name="adj" fmla="val 16667"/>
            </a:avLst>
          </a:prstGeom>
          <a:blipFill dpi="0" rotWithShape="0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31" name="Group 2"/>
          <p:cNvGrpSpPr>
            <a:grpSpLocks/>
          </p:cNvGrpSpPr>
          <p:nvPr/>
        </p:nvGrpSpPr>
        <p:grpSpPr bwMode="auto">
          <a:xfrm>
            <a:off x="4558522" y="3034229"/>
            <a:ext cx="1339274" cy="756011"/>
            <a:chOff x="4386500" y="3771900"/>
            <a:chExt cx="1785699" cy="1008014"/>
          </a:xfrm>
        </p:grpSpPr>
        <p:sp>
          <p:nvSpPr>
            <p:cNvPr id="2" name="Rectangle 1"/>
            <p:cNvSpPr/>
            <p:nvPr/>
          </p:nvSpPr>
          <p:spPr>
            <a:xfrm>
              <a:off x="4448492" y="3771900"/>
              <a:ext cx="1700213" cy="114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7433" name="Picture 50" descr="Map of US showing current VDatum availability."/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6500" y="3771900"/>
              <a:ext cx="1785699" cy="1008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28" name="Rounded Rectangle 37"/>
          <p:cNvSpPr>
            <a:spLocks noChangeArrowheads="1"/>
          </p:cNvSpPr>
          <p:nvPr/>
        </p:nvSpPr>
        <p:spPr bwMode="auto">
          <a:xfrm>
            <a:off x="314054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427" name="TextBox 3"/>
          <p:cNvSpPr txBox="1">
            <a:spLocks noChangeArrowheads="1"/>
          </p:cNvSpPr>
          <p:nvPr/>
        </p:nvSpPr>
        <p:spPr bwMode="auto">
          <a:xfrm>
            <a:off x="1705491" y="2647284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NGS Products and Services</a:t>
            </a:r>
          </a:p>
        </p:txBody>
      </p:sp>
      <p:pic>
        <p:nvPicPr>
          <p:cNvPr id="57" name="Content Placeholder 3"/>
          <p:cNvPicPr>
            <a:picLocks noGrp="1" noChangeAspect="1"/>
          </p:cNvPicPr>
          <p:nvPr>
            <p:ph idx="1"/>
          </p:nvPr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4199" y="4234634"/>
            <a:ext cx="1103715" cy="831411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17488"/>
            <a:ext cx="8229600" cy="877489"/>
          </a:xfrm>
        </p:spPr>
        <p:txBody>
          <a:bodyPr/>
          <a:lstStyle/>
          <a:p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NGS Overview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144489" y="4234634"/>
            <a:ext cx="1200152" cy="96897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7311" y="4268109"/>
            <a:ext cx="1052815" cy="902024"/>
          </a:xfrm>
          <a:prstGeom prst="rect">
            <a:avLst/>
          </a:prstGeom>
        </p:spPr>
      </p:pic>
      <p:grpSp>
        <p:nvGrpSpPr>
          <p:cNvPr id="62" name="Group 46"/>
          <p:cNvGrpSpPr>
            <a:grpSpLocks/>
          </p:cNvGrpSpPr>
          <p:nvPr/>
        </p:nvGrpSpPr>
        <p:grpSpPr bwMode="auto">
          <a:xfrm>
            <a:off x="5972194" y="5145363"/>
            <a:ext cx="1543050" cy="453630"/>
            <a:chOff x="3422" y="3154560"/>
            <a:chExt cx="1628685" cy="604243"/>
          </a:xfrm>
        </p:grpSpPr>
        <p:sp>
          <p:nvSpPr>
            <p:cNvPr id="63" name="Rectangle 62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Antenna Calibrations</a:t>
              </a:r>
            </a:p>
          </p:txBody>
        </p:sp>
      </p:grpSp>
      <p:sp>
        <p:nvSpPr>
          <p:cNvPr id="65" name="Rounded Rectangle 64"/>
          <p:cNvSpPr/>
          <p:nvPr/>
        </p:nvSpPr>
        <p:spPr>
          <a:xfrm>
            <a:off x="1654645" y="5604171"/>
            <a:ext cx="1314453" cy="9016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5491" y="5664645"/>
            <a:ext cx="1218362" cy="769085"/>
          </a:xfrm>
          <a:prstGeom prst="rect">
            <a:avLst/>
          </a:prstGeom>
        </p:spPr>
      </p:pic>
      <p:grpSp>
        <p:nvGrpSpPr>
          <p:cNvPr id="70" name="Group 38"/>
          <p:cNvGrpSpPr>
            <a:grpSpLocks/>
          </p:cNvGrpSpPr>
          <p:nvPr/>
        </p:nvGrpSpPr>
        <p:grpSpPr bwMode="auto">
          <a:xfrm>
            <a:off x="1608209" y="6516872"/>
            <a:ext cx="1428750" cy="479072"/>
            <a:chOff x="4579295" y="5151386"/>
            <a:chExt cx="1696546" cy="639813"/>
          </a:xfrm>
        </p:grpSpPr>
        <p:sp>
          <p:nvSpPr>
            <p:cNvPr id="71" name="Rectangle 70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2" name="Rectangle 71"/>
            <p:cNvSpPr/>
            <p:nvPr/>
          </p:nvSpPr>
          <p:spPr>
            <a:xfrm>
              <a:off x="4579295" y="5151386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NCAT</a:t>
              </a:r>
            </a:p>
          </p:txBody>
        </p:sp>
      </p:grpSp>
      <p:sp>
        <p:nvSpPr>
          <p:cNvPr id="73" name="Rounded Rectangle 72"/>
          <p:cNvSpPr/>
          <p:nvPr/>
        </p:nvSpPr>
        <p:spPr>
          <a:xfrm>
            <a:off x="1664562" y="4201876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2273" y="4294892"/>
            <a:ext cx="1234513" cy="697238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3084393" y="5630740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0549" y="5712120"/>
            <a:ext cx="1170611" cy="674137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 bwMode="auto">
          <a:xfrm>
            <a:off x="3055817" y="6505809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CUSP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4535339" y="5604173"/>
            <a:ext cx="1255541" cy="91270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4483" y="5671104"/>
            <a:ext cx="1057251" cy="791918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 bwMode="auto">
          <a:xfrm>
            <a:off x="4489081" y="6490303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CBL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6065288" y="5622888"/>
            <a:ext cx="1315378" cy="88292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9010" y="5641449"/>
            <a:ext cx="1103486" cy="851228"/>
          </a:xfrm>
          <a:prstGeom prst="rect">
            <a:avLst/>
          </a:prstGeom>
        </p:spPr>
      </p:pic>
      <p:sp>
        <p:nvSpPr>
          <p:cNvPr id="82" name="Rectangle 81"/>
          <p:cNvSpPr/>
          <p:nvPr/>
        </p:nvSpPr>
        <p:spPr bwMode="auto">
          <a:xfrm>
            <a:off x="6034953" y="6505808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Outreach</a:t>
            </a:r>
            <a:endParaRPr lang="en-US" sz="16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4920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hlinkClick r:id="rId3"/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8" t="570" r="1604" b="2480"/>
          <a:stretch/>
        </p:blipFill>
        <p:spPr>
          <a:xfrm>
            <a:off x="24807" y="0"/>
            <a:ext cx="9093795" cy="6848764"/>
          </a:xfrm>
        </p:spPr>
      </p:pic>
      <p:sp>
        <p:nvSpPr>
          <p:cNvPr id="3" name="object 2"/>
          <p:cNvSpPr txBox="1">
            <a:spLocks noGrp="1"/>
          </p:cNvSpPr>
          <p:nvPr>
            <p:ph type="title"/>
          </p:nvPr>
        </p:nvSpPr>
        <p:spPr>
          <a:xfrm>
            <a:off x="2367645" y="45620"/>
            <a:ext cx="6776357" cy="447986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2800" spc="-7" dirty="0">
                <a:solidFill>
                  <a:schemeClr val="bg1"/>
                </a:solidFill>
                <a:latin typeface="Cambria" panose="02040503050406030204" pitchFamily="18" charset="0"/>
                <a:cs typeface="Calibri"/>
              </a:rPr>
              <a:t>https://www.ngs.noaa.gov/ADVISORS/</a:t>
            </a:r>
            <a:endParaRPr sz="2800" dirty="0">
              <a:solidFill>
                <a:schemeClr val="bg1"/>
              </a:solidFill>
              <a:latin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086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01034"/>
            <a:ext cx="8569106" cy="4525963"/>
          </a:xfrm>
        </p:spPr>
        <p:txBody>
          <a:bodyPr/>
          <a:lstStyle/>
          <a:p>
            <a:pPr marL="227013" indent="-227013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www.ngs.noaa.gov/ADVISORS/</a:t>
            </a:r>
          </a:p>
          <a:p>
            <a:pPr marL="227013" indent="-227013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query any major search engine: “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ngs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advisors”</a:t>
            </a:r>
          </a:p>
          <a:p>
            <a:pPr marL="0" indent="0">
              <a:buNone/>
            </a:pPr>
            <a:endParaRPr lang="en-US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5803" y="248511"/>
            <a:ext cx="8890503" cy="1143000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Regional Geodetic Advisor Program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1556" y="2737656"/>
            <a:ext cx="4778995" cy="3966672"/>
          </a:xfrm>
          <a:prstGeom prst="rect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79235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5803" y="239802"/>
            <a:ext cx="8890503" cy="1143000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State Geodetic Coordinators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9428" y="3446729"/>
            <a:ext cx="4386878" cy="3293754"/>
          </a:xfrm>
          <a:prstGeom prst="rect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52549" y="1183748"/>
            <a:ext cx="8773758" cy="4525963"/>
          </a:xfrm>
        </p:spPr>
        <p:txBody>
          <a:bodyPr/>
          <a:lstStyle/>
          <a:p>
            <a:pPr marL="227013" indent="-227013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ot an NGS employee</a:t>
            </a:r>
          </a:p>
          <a:p>
            <a:pPr marL="227013" indent="-227013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Serves as a liaison between the State’s geospatial community and the NGS</a:t>
            </a:r>
          </a:p>
          <a:p>
            <a:pPr marL="227013" indent="-227013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Brian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Naberezny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over at PSU</a:t>
            </a:r>
          </a:p>
          <a:p>
            <a:pPr marL="227013" indent="-227013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Are you in here Brian?</a:t>
            </a:r>
          </a:p>
        </p:txBody>
      </p:sp>
    </p:spTree>
    <p:extLst>
      <p:ext uri="{BB962C8B-B14F-4D97-AF65-F5344CB8AC3E}">
        <p14:creationId xmlns:p14="http://schemas.microsoft.com/office/powerpoint/2010/main" val="39016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79"/>
          <p:cNvSpPr/>
          <p:nvPr/>
        </p:nvSpPr>
        <p:spPr>
          <a:xfrm>
            <a:off x="4454992" y="4129797"/>
            <a:ext cx="1517201" cy="1371168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702273" y="1021041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Modernizing the NSRS</a:t>
            </a:r>
          </a:p>
        </p:txBody>
      </p:sp>
      <p:sp>
        <p:nvSpPr>
          <p:cNvPr id="17412" name="Rounded Rectangle 9"/>
          <p:cNvSpPr>
            <a:spLocks noChangeArrowheads="1"/>
          </p:cNvSpPr>
          <p:nvPr/>
        </p:nvSpPr>
        <p:spPr bwMode="auto">
          <a:xfrm>
            <a:off x="3247706" y="2999701"/>
            <a:ext cx="978694" cy="841772"/>
          </a:xfrm>
          <a:prstGeom prst="roundRect">
            <a:avLst>
              <a:gd name="adj" fmla="val 16667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3" name="Group 10"/>
          <p:cNvGrpSpPr>
            <a:grpSpLocks/>
          </p:cNvGrpSpPr>
          <p:nvPr/>
        </p:nvGrpSpPr>
        <p:grpSpPr bwMode="auto">
          <a:xfrm>
            <a:off x="3095305" y="3809323"/>
            <a:ext cx="1247389" cy="453628"/>
            <a:chOff x="1795045" y="1265285"/>
            <a:chExt cx="1663094" cy="604242"/>
          </a:xfrm>
        </p:grpSpPr>
        <p:sp>
          <p:nvSpPr>
            <p:cNvPr id="12" name="Rectangle 11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829454" y="1265285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OPUS</a:t>
              </a:r>
            </a:p>
          </p:txBody>
        </p:sp>
      </p:grpSp>
      <p:sp>
        <p:nvSpPr>
          <p:cNvPr id="17414" name="Rounded Rectangle 21"/>
          <p:cNvSpPr>
            <a:spLocks noChangeArrowheads="1"/>
          </p:cNvSpPr>
          <p:nvPr/>
        </p:nvSpPr>
        <p:spPr bwMode="auto">
          <a:xfrm>
            <a:off x="6223073" y="3005651"/>
            <a:ext cx="1097756" cy="841772"/>
          </a:xfrm>
          <a:prstGeom prst="roundRect">
            <a:avLst>
              <a:gd name="adj" fmla="val 16667"/>
            </a:avLst>
          </a:prstGeom>
          <a:blipFill dpi="0" rotWithShape="0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5" name="Group 22"/>
          <p:cNvGrpSpPr>
            <a:grpSpLocks/>
          </p:cNvGrpSpPr>
          <p:nvPr/>
        </p:nvGrpSpPr>
        <p:grpSpPr bwMode="auto">
          <a:xfrm>
            <a:off x="5994476" y="3809323"/>
            <a:ext cx="1547813" cy="453628"/>
            <a:chOff x="5378291" y="3154561"/>
            <a:chExt cx="1628685" cy="604242"/>
          </a:xfrm>
        </p:grpSpPr>
        <p:sp>
          <p:nvSpPr>
            <p:cNvPr id="24" name="Rectangle 23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Orbit Data</a:t>
              </a:r>
            </a:p>
          </p:txBody>
        </p:sp>
      </p:grpSp>
      <p:grpSp>
        <p:nvGrpSpPr>
          <p:cNvPr id="17416" name="Group 49"/>
          <p:cNvGrpSpPr>
            <a:grpSpLocks/>
          </p:cNvGrpSpPr>
          <p:nvPr/>
        </p:nvGrpSpPr>
        <p:grpSpPr bwMode="auto">
          <a:xfrm>
            <a:off x="1528442" y="1390839"/>
            <a:ext cx="5679281" cy="1295400"/>
            <a:chOff x="762000" y="2209800"/>
            <a:chExt cx="7572299" cy="1726407"/>
          </a:xfrm>
        </p:grpSpPr>
        <p:sp>
          <p:nvSpPr>
            <p:cNvPr id="17444" name="Rounded Rectangle 5"/>
            <p:cNvSpPr>
              <a:spLocks noChangeArrowheads="1"/>
            </p:cNvSpPr>
            <p:nvPr/>
          </p:nvSpPr>
          <p:spPr bwMode="auto">
            <a:xfrm>
              <a:off x="1003298" y="2209800"/>
              <a:ext cx="1146163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5" name="Group 6"/>
            <p:cNvGrpSpPr>
              <a:grpSpLocks/>
            </p:cNvGrpSpPr>
            <p:nvPr/>
          </p:nvGrpSpPr>
          <p:grpSpPr bwMode="auto">
            <a:xfrm>
              <a:off x="762000" y="3331965"/>
              <a:ext cx="1721324" cy="604242"/>
              <a:chOff x="-89217" y="1265285"/>
              <a:chExt cx="1721324" cy="604242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85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" name="Rectangle 8"/>
              <p:cNvSpPr/>
              <p:nvPr/>
            </p:nvSpPr>
            <p:spPr>
              <a:xfrm>
                <a:off x="-8921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CORS</a:t>
                </a:r>
                <a:endPara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17446" name="Rounded Rectangle 13"/>
            <p:cNvSpPr>
              <a:spLocks noChangeArrowheads="1"/>
            </p:cNvSpPr>
            <p:nvPr/>
          </p:nvSpPr>
          <p:spPr bwMode="auto">
            <a:xfrm>
              <a:off x="4664036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7" name="Group 14"/>
            <p:cNvGrpSpPr>
              <a:grpSpLocks/>
            </p:cNvGrpSpPr>
            <p:nvPr/>
          </p:nvGrpSpPr>
          <p:grpSpPr bwMode="auto">
            <a:xfrm>
              <a:off x="4448129" y="3331648"/>
              <a:ext cx="1845034" cy="604559"/>
              <a:chOff x="3586712" y="1264968"/>
              <a:chExt cx="1845034" cy="60455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586721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Rectangle 16"/>
              <p:cNvSpPr/>
              <p:nvPr/>
            </p:nvSpPr>
            <p:spPr>
              <a:xfrm>
                <a:off x="3802619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GRAV-D</a:t>
                </a:r>
              </a:p>
            </p:txBody>
          </p:sp>
        </p:grpSp>
        <p:sp>
          <p:nvSpPr>
            <p:cNvPr id="17448" name="Rounded Rectangle 17"/>
            <p:cNvSpPr>
              <a:spLocks noChangeArrowheads="1"/>
            </p:cNvSpPr>
            <p:nvPr/>
          </p:nvSpPr>
          <p:spPr bwMode="auto">
            <a:xfrm>
              <a:off x="2600307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9" name="Group 18"/>
            <p:cNvGrpSpPr>
              <a:grpSpLocks/>
            </p:cNvGrpSpPr>
            <p:nvPr/>
          </p:nvGrpSpPr>
          <p:grpSpPr bwMode="auto">
            <a:xfrm>
              <a:off x="2265797" y="3331648"/>
              <a:ext cx="2273278" cy="604559"/>
              <a:chOff x="5101003" y="1264968"/>
              <a:chExt cx="2273278" cy="60455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378364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Rectangle 20"/>
              <p:cNvSpPr/>
              <p:nvPr/>
            </p:nvSpPr>
            <p:spPr>
              <a:xfrm>
                <a:off x="5101003" y="1264968"/>
                <a:ext cx="227327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NHMP</a:t>
                </a:r>
              </a:p>
            </p:txBody>
          </p:sp>
        </p:grpSp>
        <p:sp>
          <p:nvSpPr>
            <p:cNvPr id="17450" name="Rounded Rectangle 25"/>
            <p:cNvSpPr>
              <a:spLocks noChangeArrowheads="1"/>
            </p:cNvSpPr>
            <p:nvPr/>
          </p:nvSpPr>
          <p:spPr bwMode="auto">
            <a:xfrm>
              <a:off x="6705540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51" name="Group 26"/>
            <p:cNvGrpSpPr>
              <a:grpSpLocks/>
            </p:cNvGrpSpPr>
            <p:nvPr/>
          </p:nvGrpSpPr>
          <p:grpSpPr bwMode="auto">
            <a:xfrm>
              <a:off x="6248331" y="3331648"/>
              <a:ext cx="2085968" cy="604559"/>
              <a:chOff x="3586599" y="3154244"/>
              <a:chExt cx="2085968" cy="604559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586613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9" name="Rectangle 28"/>
              <p:cNvSpPr/>
              <p:nvPr/>
            </p:nvSpPr>
            <p:spPr>
              <a:xfrm>
                <a:off x="4043808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ECO</a:t>
                </a:r>
              </a:p>
            </p:txBody>
          </p:sp>
        </p:grpSp>
      </p:grpSp>
      <p:sp>
        <p:nvSpPr>
          <p:cNvPr id="17417" name="Rounded Rectangle 29"/>
          <p:cNvSpPr>
            <a:spLocks noChangeArrowheads="1"/>
          </p:cNvSpPr>
          <p:nvPr/>
        </p:nvSpPr>
        <p:spPr bwMode="auto">
          <a:xfrm>
            <a:off x="1711799" y="3005651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8" name="Group 30"/>
          <p:cNvGrpSpPr>
            <a:grpSpLocks/>
          </p:cNvGrpSpPr>
          <p:nvPr/>
        </p:nvGrpSpPr>
        <p:grpSpPr bwMode="auto">
          <a:xfrm>
            <a:off x="1579634" y="3809323"/>
            <a:ext cx="1489472" cy="453628"/>
            <a:chOff x="558910" y="5186957"/>
            <a:chExt cx="1985077" cy="604242"/>
          </a:xfrm>
        </p:grpSpPr>
        <p:sp>
          <p:nvSpPr>
            <p:cNvPr id="32" name="Rectangle 31"/>
            <p:cNvSpPr/>
            <p:nvPr/>
          </p:nvSpPr>
          <p:spPr>
            <a:xfrm>
              <a:off x="735043" y="5186957"/>
              <a:ext cx="1628049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558910" y="5186957"/>
              <a:ext cx="1985077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ASP</a:t>
              </a:r>
            </a:p>
          </p:txBody>
        </p:sp>
      </p:grpSp>
      <p:grpSp>
        <p:nvGrpSpPr>
          <p:cNvPr id="17419" name="Group 34"/>
          <p:cNvGrpSpPr>
            <a:grpSpLocks/>
          </p:cNvGrpSpPr>
          <p:nvPr/>
        </p:nvGrpSpPr>
        <p:grpSpPr bwMode="auto">
          <a:xfrm>
            <a:off x="4593111" y="3806941"/>
            <a:ext cx="1221581" cy="453628"/>
            <a:chOff x="2690857" y="5185198"/>
            <a:chExt cx="1628685" cy="604242"/>
          </a:xfrm>
        </p:grpSpPr>
        <p:sp>
          <p:nvSpPr>
            <p:cNvPr id="36" name="Rectangle 35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Rectangle 36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VDatum</a:t>
              </a:r>
              <a:endPara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20" name="Group 38"/>
          <p:cNvGrpSpPr>
            <a:grpSpLocks/>
          </p:cNvGrpSpPr>
          <p:nvPr/>
        </p:nvGrpSpPr>
        <p:grpSpPr bwMode="auto">
          <a:xfrm>
            <a:off x="3083392" y="5025902"/>
            <a:ext cx="1460019" cy="452438"/>
            <a:chOff x="4579294" y="5186957"/>
            <a:chExt cx="1733676" cy="604242"/>
          </a:xfrm>
        </p:grpSpPr>
        <p:sp>
          <p:nvSpPr>
            <p:cNvPr id="40" name="Rectangle 39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4579294" y="5186957"/>
              <a:ext cx="1733676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Geodetic Advisors</a:t>
              </a:r>
            </a:p>
          </p:txBody>
        </p:sp>
      </p:grpSp>
      <p:sp>
        <p:nvSpPr>
          <p:cNvPr id="17421" name="Rounded Rectangle 41"/>
          <p:cNvSpPr>
            <a:spLocks noChangeArrowheads="1"/>
          </p:cNvSpPr>
          <p:nvPr/>
        </p:nvSpPr>
        <p:spPr bwMode="auto">
          <a:xfrm>
            <a:off x="456929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0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22" name="Group 42"/>
          <p:cNvGrpSpPr>
            <a:grpSpLocks/>
          </p:cNvGrpSpPr>
          <p:nvPr/>
        </p:nvGrpSpPr>
        <p:grpSpPr bwMode="auto">
          <a:xfrm>
            <a:off x="4454993" y="5025902"/>
            <a:ext cx="1485900" cy="452438"/>
            <a:chOff x="1795045" y="3154561"/>
            <a:chExt cx="1628685" cy="604242"/>
          </a:xfrm>
        </p:grpSpPr>
        <p:sp>
          <p:nvSpPr>
            <p:cNvPr id="44" name="Rectangle 43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ERI</a:t>
              </a:r>
            </a:p>
          </p:txBody>
        </p:sp>
      </p:grpSp>
      <p:grpSp>
        <p:nvGrpSpPr>
          <p:cNvPr id="17424" name="Group 46"/>
          <p:cNvGrpSpPr>
            <a:grpSpLocks/>
          </p:cNvGrpSpPr>
          <p:nvPr/>
        </p:nvGrpSpPr>
        <p:grpSpPr bwMode="auto">
          <a:xfrm>
            <a:off x="1540343" y="5047336"/>
            <a:ext cx="1543050" cy="453630"/>
            <a:chOff x="3422" y="3154560"/>
            <a:chExt cx="1628685" cy="604243"/>
          </a:xfrm>
        </p:grpSpPr>
        <p:sp>
          <p:nvSpPr>
            <p:cNvPr id="48" name="Rectangle 47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Rectangle 48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National Shoreline</a:t>
              </a:r>
            </a:p>
          </p:txBody>
        </p:sp>
      </p:grpSp>
      <p:sp>
        <p:nvSpPr>
          <p:cNvPr id="17430" name="Rounded Rectangle 33"/>
          <p:cNvSpPr>
            <a:spLocks noChangeArrowheads="1"/>
          </p:cNvSpPr>
          <p:nvPr/>
        </p:nvSpPr>
        <p:spPr bwMode="auto">
          <a:xfrm>
            <a:off x="4490716" y="3005654"/>
            <a:ext cx="1468041" cy="835819"/>
          </a:xfrm>
          <a:prstGeom prst="roundRect">
            <a:avLst>
              <a:gd name="adj" fmla="val 16667"/>
            </a:avLst>
          </a:prstGeom>
          <a:blipFill dpi="0" rotWithShape="0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31" name="Group 2"/>
          <p:cNvGrpSpPr>
            <a:grpSpLocks/>
          </p:cNvGrpSpPr>
          <p:nvPr/>
        </p:nvGrpSpPr>
        <p:grpSpPr bwMode="auto">
          <a:xfrm>
            <a:off x="4558522" y="3034229"/>
            <a:ext cx="1339274" cy="756011"/>
            <a:chOff x="4386500" y="3771900"/>
            <a:chExt cx="1785699" cy="1008014"/>
          </a:xfrm>
        </p:grpSpPr>
        <p:sp>
          <p:nvSpPr>
            <p:cNvPr id="2" name="Rectangle 1"/>
            <p:cNvSpPr/>
            <p:nvPr/>
          </p:nvSpPr>
          <p:spPr>
            <a:xfrm>
              <a:off x="4448492" y="3771900"/>
              <a:ext cx="1700213" cy="114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7433" name="Picture 50" descr="Map of US showing current VDatum availability."/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6500" y="3771900"/>
              <a:ext cx="1785699" cy="1008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28" name="Rounded Rectangle 37"/>
          <p:cNvSpPr>
            <a:spLocks noChangeArrowheads="1"/>
          </p:cNvSpPr>
          <p:nvPr/>
        </p:nvSpPr>
        <p:spPr bwMode="auto">
          <a:xfrm>
            <a:off x="314054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427" name="TextBox 3"/>
          <p:cNvSpPr txBox="1">
            <a:spLocks noChangeArrowheads="1"/>
          </p:cNvSpPr>
          <p:nvPr/>
        </p:nvSpPr>
        <p:spPr bwMode="auto">
          <a:xfrm>
            <a:off x="1705491" y="2647284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NGS Products and Services</a:t>
            </a:r>
          </a:p>
        </p:txBody>
      </p:sp>
      <p:pic>
        <p:nvPicPr>
          <p:cNvPr id="57" name="Content Placeholder 3"/>
          <p:cNvPicPr>
            <a:picLocks noGrp="1" noChangeAspect="1"/>
          </p:cNvPicPr>
          <p:nvPr>
            <p:ph idx="1"/>
          </p:nvPr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4199" y="4234634"/>
            <a:ext cx="1103715" cy="831411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17488"/>
            <a:ext cx="8229600" cy="877489"/>
          </a:xfrm>
        </p:spPr>
        <p:txBody>
          <a:bodyPr/>
          <a:lstStyle/>
          <a:p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NGS Overview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144489" y="4234634"/>
            <a:ext cx="1200152" cy="96897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7311" y="4268109"/>
            <a:ext cx="1052815" cy="902024"/>
          </a:xfrm>
          <a:prstGeom prst="rect">
            <a:avLst/>
          </a:prstGeom>
        </p:spPr>
      </p:pic>
      <p:grpSp>
        <p:nvGrpSpPr>
          <p:cNvPr id="62" name="Group 46"/>
          <p:cNvGrpSpPr>
            <a:grpSpLocks/>
          </p:cNvGrpSpPr>
          <p:nvPr/>
        </p:nvGrpSpPr>
        <p:grpSpPr bwMode="auto">
          <a:xfrm>
            <a:off x="5972194" y="5145363"/>
            <a:ext cx="1543050" cy="453630"/>
            <a:chOff x="3422" y="3154560"/>
            <a:chExt cx="1628685" cy="604243"/>
          </a:xfrm>
        </p:grpSpPr>
        <p:sp>
          <p:nvSpPr>
            <p:cNvPr id="63" name="Rectangle 62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Antenna Calibrations</a:t>
              </a:r>
            </a:p>
          </p:txBody>
        </p:sp>
      </p:grpSp>
      <p:sp>
        <p:nvSpPr>
          <p:cNvPr id="65" name="Rounded Rectangle 64"/>
          <p:cNvSpPr/>
          <p:nvPr/>
        </p:nvSpPr>
        <p:spPr>
          <a:xfrm>
            <a:off x="1654645" y="5604171"/>
            <a:ext cx="1314453" cy="9016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5491" y="5664645"/>
            <a:ext cx="1218362" cy="769085"/>
          </a:xfrm>
          <a:prstGeom prst="rect">
            <a:avLst/>
          </a:prstGeom>
        </p:spPr>
      </p:pic>
      <p:grpSp>
        <p:nvGrpSpPr>
          <p:cNvPr id="70" name="Group 38"/>
          <p:cNvGrpSpPr>
            <a:grpSpLocks/>
          </p:cNvGrpSpPr>
          <p:nvPr/>
        </p:nvGrpSpPr>
        <p:grpSpPr bwMode="auto">
          <a:xfrm>
            <a:off x="1608209" y="6516872"/>
            <a:ext cx="1428750" cy="479072"/>
            <a:chOff x="4579295" y="5151386"/>
            <a:chExt cx="1696546" cy="639813"/>
          </a:xfrm>
        </p:grpSpPr>
        <p:sp>
          <p:nvSpPr>
            <p:cNvPr id="71" name="Rectangle 70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2" name="Rectangle 71"/>
            <p:cNvSpPr/>
            <p:nvPr/>
          </p:nvSpPr>
          <p:spPr>
            <a:xfrm>
              <a:off x="4579295" y="5151386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NCAT</a:t>
              </a:r>
            </a:p>
          </p:txBody>
        </p:sp>
      </p:grpSp>
      <p:sp>
        <p:nvSpPr>
          <p:cNvPr id="73" name="Rounded Rectangle 72"/>
          <p:cNvSpPr/>
          <p:nvPr/>
        </p:nvSpPr>
        <p:spPr>
          <a:xfrm>
            <a:off x="1664562" y="4201876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2273" y="4294892"/>
            <a:ext cx="1234513" cy="697238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3084393" y="5630740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0549" y="5712120"/>
            <a:ext cx="1170611" cy="674137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 bwMode="auto">
          <a:xfrm>
            <a:off x="3055817" y="6505809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CUSP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4535339" y="5604173"/>
            <a:ext cx="1255541" cy="91270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4483" y="5671104"/>
            <a:ext cx="1057251" cy="791918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 bwMode="auto">
          <a:xfrm>
            <a:off x="4489081" y="6490303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CBL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6065288" y="5622888"/>
            <a:ext cx="1315378" cy="88292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9010" y="5641449"/>
            <a:ext cx="1103486" cy="851228"/>
          </a:xfrm>
          <a:prstGeom prst="rect">
            <a:avLst/>
          </a:prstGeom>
        </p:spPr>
      </p:pic>
      <p:sp>
        <p:nvSpPr>
          <p:cNvPr id="82" name="Rectangle 81"/>
          <p:cNvSpPr/>
          <p:nvPr/>
        </p:nvSpPr>
        <p:spPr bwMode="auto">
          <a:xfrm>
            <a:off x="6034953" y="6505808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Outreach</a:t>
            </a:r>
            <a:endParaRPr lang="en-US" sz="16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3141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153391"/>
            <a:ext cx="8229600" cy="4026631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Federal Government – Executive Branch</a:t>
            </a:r>
          </a:p>
          <a:p>
            <a:pPr marL="457200" lvl="1" indent="0">
              <a:buNone/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			-Department of Commerce (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DoC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L="457200" lvl="1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				(~47,000 employees)</a:t>
            </a:r>
          </a:p>
          <a:p>
            <a:pPr marL="457200" lvl="1" indent="0">
              <a:buNone/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			</a:t>
            </a:r>
          </a:p>
          <a:p>
            <a:pPr marL="457200" lvl="1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		-National Oceanic and Atmospheric 						Administration (NOAA)</a:t>
            </a:r>
          </a:p>
          <a:p>
            <a:pPr marL="457200" lvl="1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		</a:t>
            </a:r>
          </a:p>
          <a:p>
            <a:pPr marL="457200" lvl="1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		-National Ocean Service (NOS)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60337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Organizational Structure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8836" y="1679755"/>
            <a:ext cx="997792" cy="997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9877" y="3136947"/>
            <a:ext cx="1135710" cy="1135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7311" y="5566170"/>
            <a:ext cx="1258634" cy="1265665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4572000" y="2763750"/>
            <a:ext cx="0" cy="5959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572000" y="4190145"/>
            <a:ext cx="0" cy="5959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582274" y="5246671"/>
            <a:ext cx="0" cy="5959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1"/>
          <p:cNvSpPr txBox="1">
            <a:spLocks/>
          </p:cNvSpPr>
          <p:nvPr/>
        </p:nvSpPr>
        <p:spPr bwMode="auto">
          <a:xfrm>
            <a:off x="457200" y="5232971"/>
            <a:ext cx="8229600" cy="165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1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				-National Geodetic Survey (NGS)</a:t>
            </a:r>
          </a:p>
          <a:p>
            <a:pPr marL="457200" lvl="1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						(~175 employees)</a:t>
            </a:r>
          </a:p>
          <a:p>
            <a:pPr marL="457200" lvl="1" indent="0">
              <a:buNone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29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Mission of our Remote Sensing Division</a:t>
            </a:r>
          </a:p>
          <a:p>
            <a:endParaRPr lang="en-US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Pre-Storm and Post-Storm photos are taken mostly along the coastal CONUS, and some other disasters natural or human</a:t>
            </a:r>
          </a:p>
          <a:p>
            <a:endParaRPr lang="en-US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Supports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Dept. of Homeland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Security (DHS) and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other emergency management organizations (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FEMA, State, local, etc.)</a:t>
            </a:r>
          </a:p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Emergency Response Imagery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807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Emergency Response Imagery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141" y="1222219"/>
            <a:ext cx="8815897" cy="5593340"/>
          </a:xfrm>
        </p:spPr>
      </p:pic>
    </p:spTree>
    <p:extLst>
      <p:ext uri="{BB962C8B-B14F-4D97-AF65-F5344CB8AC3E}">
        <p14:creationId xmlns:p14="http://schemas.microsoft.com/office/powerpoint/2010/main" val="2708141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/>
          <p:cNvSpPr/>
          <p:nvPr/>
        </p:nvSpPr>
        <p:spPr>
          <a:xfrm>
            <a:off x="5970664" y="4129798"/>
            <a:ext cx="1544575" cy="142804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702273" y="1021041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Modernizing the NSRS</a:t>
            </a:r>
          </a:p>
        </p:txBody>
      </p:sp>
      <p:sp>
        <p:nvSpPr>
          <p:cNvPr id="17412" name="Rounded Rectangle 9"/>
          <p:cNvSpPr>
            <a:spLocks noChangeArrowheads="1"/>
          </p:cNvSpPr>
          <p:nvPr/>
        </p:nvSpPr>
        <p:spPr bwMode="auto">
          <a:xfrm>
            <a:off x="3247706" y="2999701"/>
            <a:ext cx="978694" cy="841772"/>
          </a:xfrm>
          <a:prstGeom prst="roundRect">
            <a:avLst>
              <a:gd name="adj" fmla="val 16667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3" name="Group 10"/>
          <p:cNvGrpSpPr>
            <a:grpSpLocks/>
          </p:cNvGrpSpPr>
          <p:nvPr/>
        </p:nvGrpSpPr>
        <p:grpSpPr bwMode="auto">
          <a:xfrm>
            <a:off x="3095305" y="3809323"/>
            <a:ext cx="1247389" cy="453628"/>
            <a:chOff x="1795045" y="1265285"/>
            <a:chExt cx="1663094" cy="604242"/>
          </a:xfrm>
        </p:grpSpPr>
        <p:sp>
          <p:nvSpPr>
            <p:cNvPr id="12" name="Rectangle 11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829454" y="1265285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OPUS</a:t>
              </a:r>
            </a:p>
          </p:txBody>
        </p:sp>
      </p:grpSp>
      <p:sp>
        <p:nvSpPr>
          <p:cNvPr id="17414" name="Rounded Rectangle 21"/>
          <p:cNvSpPr>
            <a:spLocks noChangeArrowheads="1"/>
          </p:cNvSpPr>
          <p:nvPr/>
        </p:nvSpPr>
        <p:spPr bwMode="auto">
          <a:xfrm>
            <a:off x="6223073" y="3005651"/>
            <a:ext cx="1097756" cy="841772"/>
          </a:xfrm>
          <a:prstGeom prst="roundRect">
            <a:avLst>
              <a:gd name="adj" fmla="val 16667"/>
            </a:avLst>
          </a:prstGeom>
          <a:blipFill dpi="0" rotWithShape="0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5" name="Group 22"/>
          <p:cNvGrpSpPr>
            <a:grpSpLocks/>
          </p:cNvGrpSpPr>
          <p:nvPr/>
        </p:nvGrpSpPr>
        <p:grpSpPr bwMode="auto">
          <a:xfrm>
            <a:off x="5994476" y="3809323"/>
            <a:ext cx="1547813" cy="453628"/>
            <a:chOff x="5378291" y="3154561"/>
            <a:chExt cx="1628685" cy="604242"/>
          </a:xfrm>
        </p:grpSpPr>
        <p:sp>
          <p:nvSpPr>
            <p:cNvPr id="24" name="Rectangle 23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Orbit Data</a:t>
              </a:r>
            </a:p>
          </p:txBody>
        </p:sp>
      </p:grpSp>
      <p:grpSp>
        <p:nvGrpSpPr>
          <p:cNvPr id="17416" name="Group 49"/>
          <p:cNvGrpSpPr>
            <a:grpSpLocks/>
          </p:cNvGrpSpPr>
          <p:nvPr/>
        </p:nvGrpSpPr>
        <p:grpSpPr bwMode="auto">
          <a:xfrm>
            <a:off x="1528442" y="1390839"/>
            <a:ext cx="5679281" cy="1295400"/>
            <a:chOff x="762000" y="2209800"/>
            <a:chExt cx="7572299" cy="1726407"/>
          </a:xfrm>
        </p:grpSpPr>
        <p:sp>
          <p:nvSpPr>
            <p:cNvPr id="17444" name="Rounded Rectangle 5"/>
            <p:cNvSpPr>
              <a:spLocks noChangeArrowheads="1"/>
            </p:cNvSpPr>
            <p:nvPr/>
          </p:nvSpPr>
          <p:spPr bwMode="auto">
            <a:xfrm>
              <a:off x="1003298" y="2209800"/>
              <a:ext cx="1146163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5" name="Group 6"/>
            <p:cNvGrpSpPr>
              <a:grpSpLocks/>
            </p:cNvGrpSpPr>
            <p:nvPr/>
          </p:nvGrpSpPr>
          <p:grpSpPr bwMode="auto">
            <a:xfrm>
              <a:off x="762000" y="3331965"/>
              <a:ext cx="1721324" cy="604242"/>
              <a:chOff x="-89217" y="1265285"/>
              <a:chExt cx="1721324" cy="604242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85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" name="Rectangle 8"/>
              <p:cNvSpPr/>
              <p:nvPr/>
            </p:nvSpPr>
            <p:spPr>
              <a:xfrm>
                <a:off x="-8921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CORS</a:t>
                </a:r>
                <a:endPara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17446" name="Rounded Rectangle 13"/>
            <p:cNvSpPr>
              <a:spLocks noChangeArrowheads="1"/>
            </p:cNvSpPr>
            <p:nvPr/>
          </p:nvSpPr>
          <p:spPr bwMode="auto">
            <a:xfrm>
              <a:off x="4664036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7" name="Group 14"/>
            <p:cNvGrpSpPr>
              <a:grpSpLocks/>
            </p:cNvGrpSpPr>
            <p:nvPr/>
          </p:nvGrpSpPr>
          <p:grpSpPr bwMode="auto">
            <a:xfrm>
              <a:off x="4448129" y="3331648"/>
              <a:ext cx="1845034" cy="604559"/>
              <a:chOff x="3586712" y="1264968"/>
              <a:chExt cx="1845034" cy="60455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586721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Rectangle 16"/>
              <p:cNvSpPr/>
              <p:nvPr/>
            </p:nvSpPr>
            <p:spPr>
              <a:xfrm>
                <a:off x="3802619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GRAV-D</a:t>
                </a:r>
              </a:p>
            </p:txBody>
          </p:sp>
        </p:grpSp>
        <p:sp>
          <p:nvSpPr>
            <p:cNvPr id="17448" name="Rounded Rectangle 17"/>
            <p:cNvSpPr>
              <a:spLocks noChangeArrowheads="1"/>
            </p:cNvSpPr>
            <p:nvPr/>
          </p:nvSpPr>
          <p:spPr bwMode="auto">
            <a:xfrm>
              <a:off x="2600307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9" name="Group 18"/>
            <p:cNvGrpSpPr>
              <a:grpSpLocks/>
            </p:cNvGrpSpPr>
            <p:nvPr/>
          </p:nvGrpSpPr>
          <p:grpSpPr bwMode="auto">
            <a:xfrm>
              <a:off x="2265797" y="3331648"/>
              <a:ext cx="2273278" cy="604559"/>
              <a:chOff x="5101003" y="1264968"/>
              <a:chExt cx="2273278" cy="60455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378364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Rectangle 20"/>
              <p:cNvSpPr/>
              <p:nvPr/>
            </p:nvSpPr>
            <p:spPr>
              <a:xfrm>
                <a:off x="5101003" y="1264968"/>
                <a:ext cx="227327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NHMP</a:t>
                </a:r>
              </a:p>
            </p:txBody>
          </p:sp>
        </p:grpSp>
        <p:sp>
          <p:nvSpPr>
            <p:cNvPr id="17450" name="Rounded Rectangle 25"/>
            <p:cNvSpPr>
              <a:spLocks noChangeArrowheads="1"/>
            </p:cNvSpPr>
            <p:nvPr/>
          </p:nvSpPr>
          <p:spPr bwMode="auto">
            <a:xfrm>
              <a:off x="6705540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51" name="Group 26"/>
            <p:cNvGrpSpPr>
              <a:grpSpLocks/>
            </p:cNvGrpSpPr>
            <p:nvPr/>
          </p:nvGrpSpPr>
          <p:grpSpPr bwMode="auto">
            <a:xfrm>
              <a:off x="6248331" y="3331648"/>
              <a:ext cx="2085968" cy="604559"/>
              <a:chOff x="3586599" y="3154244"/>
              <a:chExt cx="2085968" cy="604559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586613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9" name="Rectangle 28"/>
              <p:cNvSpPr/>
              <p:nvPr/>
            </p:nvSpPr>
            <p:spPr>
              <a:xfrm>
                <a:off x="4043808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ECO</a:t>
                </a:r>
              </a:p>
            </p:txBody>
          </p:sp>
        </p:grpSp>
      </p:grpSp>
      <p:sp>
        <p:nvSpPr>
          <p:cNvPr id="17417" name="Rounded Rectangle 29"/>
          <p:cNvSpPr>
            <a:spLocks noChangeArrowheads="1"/>
          </p:cNvSpPr>
          <p:nvPr/>
        </p:nvSpPr>
        <p:spPr bwMode="auto">
          <a:xfrm>
            <a:off x="1711799" y="3005651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8" name="Group 30"/>
          <p:cNvGrpSpPr>
            <a:grpSpLocks/>
          </p:cNvGrpSpPr>
          <p:nvPr/>
        </p:nvGrpSpPr>
        <p:grpSpPr bwMode="auto">
          <a:xfrm>
            <a:off x="1579634" y="3809323"/>
            <a:ext cx="1489472" cy="453628"/>
            <a:chOff x="558910" y="5186957"/>
            <a:chExt cx="1985077" cy="604242"/>
          </a:xfrm>
        </p:grpSpPr>
        <p:sp>
          <p:nvSpPr>
            <p:cNvPr id="32" name="Rectangle 31"/>
            <p:cNvSpPr/>
            <p:nvPr/>
          </p:nvSpPr>
          <p:spPr>
            <a:xfrm>
              <a:off x="735043" y="5186957"/>
              <a:ext cx="1628049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558910" y="5186957"/>
              <a:ext cx="1985077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ASP</a:t>
              </a:r>
            </a:p>
          </p:txBody>
        </p:sp>
      </p:grpSp>
      <p:grpSp>
        <p:nvGrpSpPr>
          <p:cNvPr id="17419" name="Group 34"/>
          <p:cNvGrpSpPr>
            <a:grpSpLocks/>
          </p:cNvGrpSpPr>
          <p:nvPr/>
        </p:nvGrpSpPr>
        <p:grpSpPr bwMode="auto">
          <a:xfrm>
            <a:off x="4593111" y="3806941"/>
            <a:ext cx="1221581" cy="453628"/>
            <a:chOff x="2690857" y="5185198"/>
            <a:chExt cx="1628685" cy="604242"/>
          </a:xfrm>
        </p:grpSpPr>
        <p:sp>
          <p:nvSpPr>
            <p:cNvPr id="36" name="Rectangle 35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Rectangle 36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VDatum</a:t>
              </a:r>
              <a:endPara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20" name="Group 38"/>
          <p:cNvGrpSpPr>
            <a:grpSpLocks/>
          </p:cNvGrpSpPr>
          <p:nvPr/>
        </p:nvGrpSpPr>
        <p:grpSpPr bwMode="auto">
          <a:xfrm>
            <a:off x="3083392" y="5025902"/>
            <a:ext cx="1460019" cy="452438"/>
            <a:chOff x="4579294" y="5186957"/>
            <a:chExt cx="1733676" cy="604242"/>
          </a:xfrm>
        </p:grpSpPr>
        <p:sp>
          <p:nvSpPr>
            <p:cNvPr id="40" name="Rectangle 39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4579294" y="5186957"/>
              <a:ext cx="1733676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Geodetic Advisors</a:t>
              </a:r>
            </a:p>
          </p:txBody>
        </p:sp>
      </p:grpSp>
      <p:sp>
        <p:nvSpPr>
          <p:cNvPr id="17421" name="Rounded Rectangle 41"/>
          <p:cNvSpPr>
            <a:spLocks noChangeArrowheads="1"/>
          </p:cNvSpPr>
          <p:nvPr/>
        </p:nvSpPr>
        <p:spPr bwMode="auto">
          <a:xfrm>
            <a:off x="456929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0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22" name="Group 42"/>
          <p:cNvGrpSpPr>
            <a:grpSpLocks/>
          </p:cNvGrpSpPr>
          <p:nvPr/>
        </p:nvGrpSpPr>
        <p:grpSpPr bwMode="auto">
          <a:xfrm>
            <a:off x="4454993" y="5025902"/>
            <a:ext cx="1485900" cy="452438"/>
            <a:chOff x="1795045" y="3154561"/>
            <a:chExt cx="1628685" cy="604242"/>
          </a:xfrm>
        </p:grpSpPr>
        <p:sp>
          <p:nvSpPr>
            <p:cNvPr id="44" name="Rectangle 43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ERI</a:t>
              </a:r>
            </a:p>
          </p:txBody>
        </p:sp>
      </p:grpSp>
      <p:grpSp>
        <p:nvGrpSpPr>
          <p:cNvPr id="17424" name="Group 46"/>
          <p:cNvGrpSpPr>
            <a:grpSpLocks/>
          </p:cNvGrpSpPr>
          <p:nvPr/>
        </p:nvGrpSpPr>
        <p:grpSpPr bwMode="auto">
          <a:xfrm>
            <a:off x="1540343" y="5047336"/>
            <a:ext cx="1543050" cy="453630"/>
            <a:chOff x="3422" y="3154560"/>
            <a:chExt cx="1628685" cy="604243"/>
          </a:xfrm>
        </p:grpSpPr>
        <p:sp>
          <p:nvSpPr>
            <p:cNvPr id="48" name="Rectangle 47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Rectangle 48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National Shoreline</a:t>
              </a:r>
            </a:p>
          </p:txBody>
        </p:sp>
      </p:grpSp>
      <p:sp>
        <p:nvSpPr>
          <p:cNvPr id="17430" name="Rounded Rectangle 33"/>
          <p:cNvSpPr>
            <a:spLocks noChangeArrowheads="1"/>
          </p:cNvSpPr>
          <p:nvPr/>
        </p:nvSpPr>
        <p:spPr bwMode="auto">
          <a:xfrm>
            <a:off x="4490716" y="3005654"/>
            <a:ext cx="1468041" cy="835819"/>
          </a:xfrm>
          <a:prstGeom prst="roundRect">
            <a:avLst>
              <a:gd name="adj" fmla="val 16667"/>
            </a:avLst>
          </a:prstGeom>
          <a:blipFill dpi="0" rotWithShape="0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31" name="Group 2"/>
          <p:cNvGrpSpPr>
            <a:grpSpLocks/>
          </p:cNvGrpSpPr>
          <p:nvPr/>
        </p:nvGrpSpPr>
        <p:grpSpPr bwMode="auto">
          <a:xfrm>
            <a:off x="4558522" y="3034229"/>
            <a:ext cx="1339274" cy="756011"/>
            <a:chOff x="4386500" y="3771900"/>
            <a:chExt cx="1785699" cy="1008014"/>
          </a:xfrm>
        </p:grpSpPr>
        <p:sp>
          <p:nvSpPr>
            <p:cNvPr id="2" name="Rectangle 1"/>
            <p:cNvSpPr/>
            <p:nvPr/>
          </p:nvSpPr>
          <p:spPr>
            <a:xfrm>
              <a:off x="4448492" y="3771900"/>
              <a:ext cx="1700213" cy="114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7433" name="Picture 50" descr="Map of US showing current VDatum availability."/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6500" y="3771900"/>
              <a:ext cx="1785699" cy="1008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28" name="Rounded Rectangle 37"/>
          <p:cNvSpPr>
            <a:spLocks noChangeArrowheads="1"/>
          </p:cNvSpPr>
          <p:nvPr/>
        </p:nvSpPr>
        <p:spPr bwMode="auto">
          <a:xfrm>
            <a:off x="314054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427" name="TextBox 3"/>
          <p:cNvSpPr txBox="1">
            <a:spLocks noChangeArrowheads="1"/>
          </p:cNvSpPr>
          <p:nvPr/>
        </p:nvSpPr>
        <p:spPr bwMode="auto">
          <a:xfrm>
            <a:off x="1705491" y="2647284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NGS Products and Services</a:t>
            </a:r>
          </a:p>
        </p:txBody>
      </p:sp>
      <p:pic>
        <p:nvPicPr>
          <p:cNvPr id="57" name="Content Placeholder 3"/>
          <p:cNvPicPr>
            <a:picLocks noGrp="1" noChangeAspect="1"/>
          </p:cNvPicPr>
          <p:nvPr>
            <p:ph idx="1"/>
          </p:nvPr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4199" y="4234634"/>
            <a:ext cx="1103715" cy="831411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17488"/>
            <a:ext cx="8229600" cy="877489"/>
          </a:xfrm>
        </p:spPr>
        <p:txBody>
          <a:bodyPr/>
          <a:lstStyle/>
          <a:p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NGS Overview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144489" y="4234634"/>
            <a:ext cx="1200152" cy="96897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7311" y="4268109"/>
            <a:ext cx="1052815" cy="902024"/>
          </a:xfrm>
          <a:prstGeom prst="rect">
            <a:avLst/>
          </a:prstGeom>
        </p:spPr>
      </p:pic>
      <p:grpSp>
        <p:nvGrpSpPr>
          <p:cNvPr id="62" name="Group 46"/>
          <p:cNvGrpSpPr>
            <a:grpSpLocks/>
          </p:cNvGrpSpPr>
          <p:nvPr/>
        </p:nvGrpSpPr>
        <p:grpSpPr bwMode="auto">
          <a:xfrm>
            <a:off x="5972194" y="5145363"/>
            <a:ext cx="1543050" cy="453630"/>
            <a:chOff x="3422" y="3154560"/>
            <a:chExt cx="1628685" cy="604243"/>
          </a:xfrm>
        </p:grpSpPr>
        <p:sp>
          <p:nvSpPr>
            <p:cNvPr id="63" name="Rectangle 62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Antenna Calibrations</a:t>
              </a:r>
            </a:p>
          </p:txBody>
        </p:sp>
      </p:grpSp>
      <p:sp>
        <p:nvSpPr>
          <p:cNvPr id="65" name="Rounded Rectangle 64"/>
          <p:cNvSpPr/>
          <p:nvPr/>
        </p:nvSpPr>
        <p:spPr>
          <a:xfrm>
            <a:off x="1654645" y="5604171"/>
            <a:ext cx="1314453" cy="9016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5491" y="5664645"/>
            <a:ext cx="1218362" cy="769085"/>
          </a:xfrm>
          <a:prstGeom prst="rect">
            <a:avLst/>
          </a:prstGeom>
        </p:spPr>
      </p:pic>
      <p:grpSp>
        <p:nvGrpSpPr>
          <p:cNvPr id="70" name="Group 38"/>
          <p:cNvGrpSpPr>
            <a:grpSpLocks/>
          </p:cNvGrpSpPr>
          <p:nvPr/>
        </p:nvGrpSpPr>
        <p:grpSpPr bwMode="auto">
          <a:xfrm>
            <a:off x="1608209" y="6516872"/>
            <a:ext cx="1428750" cy="479072"/>
            <a:chOff x="4579295" y="5151386"/>
            <a:chExt cx="1696546" cy="639813"/>
          </a:xfrm>
        </p:grpSpPr>
        <p:sp>
          <p:nvSpPr>
            <p:cNvPr id="71" name="Rectangle 70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2" name="Rectangle 71"/>
            <p:cNvSpPr/>
            <p:nvPr/>
          </p:nvSpPr>
          <p:spPr>
            <a:xfrm>
              <a:off x="4579295" y="5151386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NCAT</a:t>
              </a:r>
            </a:p>
          </p:txBody>
        </p:sp>
      </p:grpSp>
      <p:sp>
        <p:nvSpPr>
          <p:cNvPr id="73" name="Rounded Rectangle 72"/>
          <p:cNvSpPr/>
          <p:nvPr/>
        </p:nvSpPr>
        <p:spPr>
          <a:xfrm>
            <a:off x="1664562" y="4201876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2273" y="4294892"/>
            <a:ext cx="1234513" cy="697238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3084393" y="5630740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0549" y="5712120"/>
            <a:ext cx="1170611" cy="674137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 bwMode="auto">
          <a:xfrm>
            <a:off x="3055817" y="6505809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CUSP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4535339" y="5604173"/>
            <a:ext cx="1255541" cy="91270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4483" y="5671104"/>
            <a:ext cx="1057251" cy="791918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 bwMode="auto">
          <a:xfrm>
            <a:off x="4489081" y="6490303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CBL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6065288" y="5622888"/>
            <a:ext cx="1315378" cy="88292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9010" y="5641449"/>
            <a:ext cx="1103486" cy="851228"/>
          </a:xfrm>
          <a:prstGeom prst="rect">
            <a:avLst/>
          </a:prstGeom>
        </p:spPr>
      </p:pic>
      <p:sp>
        <p:nvSpPr>
          <p:cNvPr id="82" name="Rectangle 81"/>
          <p:cNvSpPr/>
          <p:nvPr/>
        </p:nvSpPr>
        <p:spPr bwMode="auto">
          <a:xfrm>
            <a:off x="6034953" y="6505808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Outreach</a:t>
            </a:r>
            <a:endParaRPr lang="en-US" sz="16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234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4200" dirty="0" smtClean="0">
                <a:latin typeface="Cambria" panose="02040503050406030204" pitchFamily="18" charset="0"/>
                <a:ea typeface="Cambria" panose="02040503050406030204" pitchFamily="18" charset="0"/>
              </a:rPr>
              <a:t>Phase Center Offset - </a:t>
            </a:r>
            <a:r>
              <a:rPr lang="en-US" sz="4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conceptual</a:t>
            </a:r>
            <a:endParaRPr lang="en-US" sz="42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1271" y="1397004"/>
            <a:ext cx="8968429" cy="1792607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b="1" dirty="0">
                <a:solidFill>
                  <a:srgbClr val="F6AB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Orange dot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mean point of signal reception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buClr>
                <a:schemeClr val="tx1"/>
              </a:buClr>
            </a:pPr>
            <a:r>
              <a:rPr lang="en-US" b="1" dirty="0" smtClean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Blue dot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= Antenna Reference Point (ARP)</a:t>
            </a:r>
          </a:p>
          <a:p>
            <a:pPr>
              <a:buClr>
                <a:schemeClr val="tx1"/>
              </a:buClr>
            </a:pPr>
            <a:r>
              <a:rPr lang="en-US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Red line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= Phase Center Offset (PCO)</a:t>
            </a:r>
          </a:p>
        </p:txBody>
      </p:sp>
      <p:sp>
        <p:nvSpPr>
          <p:cNvPr id="6" name="object 5"/>
          <p:cNvSpPr/>
          <p:nvPr/>
        </p:nvSpPr>
        <p:spPr>
          <a:xfrm>
            <a:off x="61271" y="3499678"/>
            <a:ext cx="9082729" cy="27248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9"/>
          <p:cNvSpPr/>
          <p:nvPr/>
        </p:nvSpPr>
        <p:spPr>
          <a:xfrm>
            <a:off x="3355602" y="3725933"/>
            <a:ext cx="408723" cy="406996"/>
          </a:xfrm>
          <a:prstGeom prst="flowChartConnector">
            <a:avLst/>
          </a:prstGeom>
          <a:solidFill>
            <a:srgbClr val="F6AB16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703364" y="5955703"/>
            <a:ext cx="408723" cy="406996"/>
          </a:xfrm>
          <a:prstGeom prst="flowChartConnector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11" name="Straight Connector 10"/>
          <p:cNvCxnSpPr/>
          <p:nvPr/>
        </p:nvCxnSpPr>
        <p:spPr>
          <a:xfrm>
            <a:off x="3559963" y="3929431"/>
            <a:ext cx="347762" cy="2229770"/>
          </a:xfrm>
          <a:prstGeom prst="line">
            <a:avLst/>
          </a:prstGeom>
          <a:ln w="79375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226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4200" dirty="0" smtClean="0">
                <a:latin typeface="Cambria" panose="02040503050406030204" pitchFamily="18" charset="0"/>
                <a:ea typeface="Cambria" panose="02040503050406030204" pitchFamily="18" charset="0"/>
              </a:rPr>
              <a:t>Phase Center Offset</a:t>
            </a:r>
            <a:endParaRPr lang="en-US" sz="4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1271" y="1278666"/>
            <a:ext cx="8968429" cy="1792607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The PCO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is one reason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it is important to select the correct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antenna for OPUS upload!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5401" y="2421666"/>
            <a:ext cx="7848600" cy="442907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grpSp>
        <p:nvGrpSpPr>
          <p:cNvPr id="5" name="Group 4"/>
          <p:cNvGrpSpPr/>
          <p:nvPr/>
        </p:nvGrpSpPr>
        <p:grpSpPr>
          <a:xfrm>
            <a:off x="1326944" y="4541918"/>
            <a:ext cx="1832486" cy="1328899"/>
            <a:chOff x="792480" y="4937207"/>
            <a:chExt cx="1832486" cy="1328899"/>
          </a:xfrm>
        </p:grpSpPr>
        <p:sp>
          <p:nvSpPr>
            <p:cNvPr id="6" name="Right Arrow 5"/>
            <p:cNvSpPr/>
            <p:nvPr/>
          </p:nvSpPr>
          <p:spPr>
            <a:xfrm>
              <a:off x="792480" y="4937207"/>
              <a:ext cx="1832486" cy="1328899"/>
            </a:xfrm>
            <a:prstGeom prst="rightArrow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 bwMode="auto">
            <a:xfrm>
              <a:off x="870861" y="5216935"/>
              <a:ext cx="1463040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200" noProof="0" dirty="0" smtClean="0">
                  <a:solidFill>
                    <a:prstClr val="black"/>
                  </a:solidFill>
                </a:rPr>
                <a:t>choose</a:t>
              </a:r>
            </a:p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ＭＳ Ｐゴシック" pitchFamily="34" charset="-128"/>
                  <a:cs typeface="+mn-cs"/>
                </a:rPr>
                <a:t>carefully</a:t>
              </a:r>
              <a:r>
                <a:rPr kumimoji="0" lang="en-US" sz="2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ＭＳ Ｐゴシック" pitchFamily="34" charset="-128"/>
                  <a:cs typeface="+mn-cs"/>
                </a:rPr>
                <a:t>!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 bwMode="auto">
          <a:xfrm>
            <a:off x="1062057" y="6055308"/>
            <a:ext cx="6862744" cy="584775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if you have questions… drop me a line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68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79"/>
          <p:cNvSpPr/>
          <p:nvPr/>
        </p:nvSpPr>
        <p:spPr>
          <a:xfrm>
            <a:off x="1553642" y="5503816"/>
            <a:ext cx="1505938" cy="1338277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702273" y="1021041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Modernizing the NSRS</a:t>
            </a:r>
          </a:p>
        </p:txBody>
      </p:sp>
      <p:sp>
        <p:nvSpPr>
          <p:cNvPr id="17412" name="Rounded Rectangle 9"/>
          <p:cNvSpPr>
            <a:spLocks noChangeArrowheads="1"/>
          </p:cNvSpPr>
          <p:nvPr/>
        </p:nvSpPr>
        <p:spPr bwMode="auto">
          <a:xfrm>
            <a:off x="3247706" y="2999701"/>
            <a:ext cx="978694" cy="841772"/>
          </a:xfrm>
          <a:prstGeom prst="roundRect">
            <a:avLst>
              <a:gd name="adj" fmla="val 16667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3" name="Group 10"/>
          <p:cNvGrpSpPr>
            <a:grpSpLocks/>
          </p:cNvGrpSpPr>
          <p:nvPr/>
        </p:nvGrpSpPr>
        <p:grpSpPr bwMode="auto">
          <a:xfrm>
            <a:off x="3095305" y="3809323"/>
            <a:ext cx="1247389" cy="453628"/>
            <a:chOff x="1795045" y="1265285"/>
            <a:chExt cx="1663094" cy="604242"/>
          </a:xfrm>
        </p:grpSpPr>
        <p:sp>
          <p:nvSpPr>
            <p:cNvPr id="12" name="Rectangle 11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829454" y="1265285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OPUS</a:t>
              </a:r>
            </a:p>
          </p:txBody>
        </p:sp>
      </p:grpSp>
      <p:sp>
        <p:nvSpPr>
          <p:cNvPr id="17414" name="Rounded Rectangle 21"/>
          <p:cNvSpPr>
            <a:spLocks noChangeArrowheads="1"/>
          </p:cNvSpPr>
          <p:nvPr/>
        </p:nvSpPr>
        <p:spPr bwMode="auto">
          <a:xfrm>
            <a:off x="6223073" y="3005651"/>
            <a:ext cx="1097756" cy="841772"/>
          </a:xfrm>
          <a:prstGeom prst="roundRect">
            <a:avLst>
              <a:gd name="adj" fmla="val 16667"/>
            </a:avLst>
          </a:prstGeom>
          <a:blipFill dpi="0" rotWithShape="0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5" name="Group 22"/>
          <p:cNvGrpSpPr>
            <a:grpSpLocks/>
          </p:cNvGrpSpPr>
          <p:nvPr/>
        </p:nvGrpSpPr>
        <p:grpSpPr bwMode="auto">
          <a:xfrm>
            <a:off x="5994476" y="3809323"/>
            <a:ext cx="1547813" cy="453628"/>
            <a:chOff x="5378291" y="3154561"/>
            <a:chExt cx="1628685" cy="604242"/>
          </a:xfrm>
        </p:grpSpPr>
        <p:sp>
          <p:nvSpPr>
            <p:cNvPr id="24" name="Rectangle 23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Orbit Data</a:t>
              </a:r>
            </a:p>
          </p:txBody>
        </p:sp>
      </p:grpSp>
      <p:grpSp>
        <p:nvGrpSpPr>
          <p:cNvPr id="17416" name="Group 49"/>
          <p:cNvGrpSpPr>
            <a:grpSpLocks/>
          </p:cNvGrpSpPr>
          <p:nvPr/>
        </p:nvGrpSpPr>
        <p:grpSpPr bwMode="auto">
          <a:xfrm>
            <a:off x="1528442" y="1390839"/>
            <a:ext cx="5679281" cy="1295400"/>
            <a:chOff x="762000" y="2209800"/>
            <a:chExt cx="7572299" cy="1726407"/>
          </a:xfrm>
        </p:grpSpPr>
        <p:sp>
          <p:nvSpPr>
            <p:cNvPr id="17444" name="Rounded Rectangle 5"/>
            <p:cNvSpPr>
              <a:spLocks noChangeArrowheads="1"/>
            </p:cNvSpPr>
            <p:nvPr/>
          </p:nvSpPr>
          <p:spPr bwMode="auto">
            <a:xfrm>
              <a:off x="1003298" y="2209800"/>
              <a:ext cx="1146163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5" name="Group 6"/>
            <p:cNvGrpSpPr>
              <a:grpSpLocks/>
            </p:cNvGrpSpPr>
            <p:nvPr/>
          </p:nvGrpSpPr>
          <p:grpSpPr bwMode="auto">
            <a:xfrm>
              <a:off x="762000" y="3331965"/>
              <a:ext cx="1721324" cy="604242"/>
              <a:chOff x="-89217" y="1265285"/>
              <a:chExt cx="1721324" cy="604242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85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" name="Rectangle 8"/>
              <p:cNvSpPr/>
              <p:nvPr/>
            </p:nvSpPr>
            <p:spPr>
              <a:xfrm>
                <a:off x="-8921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CORS</a:t>
                </a:r>
                <a:endPara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17446" name="Rounded Rectangle 13"/>
            <p:cNvSpPr>
              <a:spLocks noChangeArrowheads="1"/>
            </p:cNvSpPr>
            <p:nvPr/>
          </p:nvSpPr>
          <p:spPr bwMode="auto">
            <a:xfrm>
              <a:off x="4664036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7" name="Group 14"/>
            <p:cNvGrpSpPr>
              <a:grpSpLocks/>
            </p:cNvGrpSpPr>
            <p:nvPr/>
          </p:nvGrpSpPr>
          <p:grpSpPr bwMode="auto">
            <a:xfrm>
              <a:off x="4448129" y="3331648"/>
              <a:ext cx="1845034" cy="604559"/>
              <a:chOff x="3586712" y="1264968"/>
              <a:chExt cx="1845034" cy="60455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586721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Rectangle 16"/>
              <p:cNvSpPr/>
              <p:nvPr/>
            </p:nvSpPr>
            <p:spPr>
              <a:xfrm>
                <a:off x="3802619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GRAV-D</a:t>
                </a:r>
              </a:p>
            </p:txBody>
          </p:sp>
        </p:grpSp>
        <p:sp>
          <p:nvSpPr>
            <p:cNvPr id="17448" name="Rounded Rectangle 17"/>
            <p:cNvSpPr>
              <a:spLocks noChangeArrowheads="1"/>
            </p:cNvSpPr>
            <p:nvPr/>
          </p:nvSpPr>
          <p:spPr bwMode="auto">
            <a:xfrm>
              <a:off x="2600307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9" name="Group 18"/>
            <p:cNvGrpSpPr>
              <a:grpSpLocks/>
            </p:cNvGrpSpPr>
            <p:nvPr/>
          </p:nvGrpSpPr>
          <p:grpSpPr bwMode="auto">
            <a:xfrm>
              <a:off x="2265797" y="3331648"/>
              <a:ext cx="2273278" cy="604559"/>
              <a:chOff x="5101003" y="1264968"/>
              <a:chExt cx="2273278" cy="60455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378364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Rectangle 20"/>
              <p:cNvSpPr/>
              <p:nvPr/>
            </p:nvSpPr>
            <p:spPr>
              <a:xfrm>
                <a:off x="5101003" y="1264968"/>
                <a:ext cx="227327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NHMP</a:t>
                </a:r>
              </a:p>
            </p:txBody>
          </p:sp>
        </p:grpSp>
        <p:sp>
          <p:nvSpPr>
            <p:cNvPr id="17450" name="Rounded Rectangle 25"/>
            <p:cNvSpPr>
              <a:spLocks noChangeArrowheads="1"/>
            </p:cNvSpPr>
            <p:nvPr/>
          </p:nvSpPr>
          <p:spPr bwMode="auto">
            <a:xfrm>
              <a:off x="6705540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51" name="Group 26"/>
            <p:cNvGrpSpPr>
              <a:grpSpLocks/>
            </p:cNvGrpSpPr>
            <p:nvPr/>
          </p:nvGrpSpPr>
          <p:grpSpPr bwMode="auto">
            <a:xfrm>
              <a:off x="6248331" y="3331648"/>
              <a:ext cx="2085968" cy="604559"/>
              <a:chOff x="3586599" y="3154244"/>
              <a:chExt cx="2085968" cy="604559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586613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9" name="Rectangle 28"/>
              <p:cNvSpPr/>
              <p:nvPr/>
            </p:nvSpPr>
            <p:spPr>
              <a:xfrm>
                <a:off x="4043808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ECO</a:t>
                </a:r>
              </a:p>
            </p:txBody>
          </p:sp>
        </p:grpSp>
      </p:grpSp>
      <p:sp>
        <p:nvSpPr>
          <p:cNvPr id="17417" name="Rounded Rectangle 29"/>
          <p:cNvSpPr>
            <a:spLocks noChangeArrowheads="1"/>
          </p:cNvSpPr>
          <p:nvPr/>
        </p:nvSpPr>
        <p:spPr bwMode="auto">
          <a:xfrm>
            <a:off x="1711799" y="3005651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8" name="Group 30"/>
          <p:cNvGrpSpPr>
            <a:grpSpLocks/>
          </p:cNvGrpSpPr>
          <p:nvPr/>
        </p:nvGrpSpPr>
        <p:grpSpPr bwMode="auto">
          <a:xfrm>
            <a:off x="1579634" y="3809323"/>
            <a:ext cx="1489472" cy="453628"/>
            <a:chOff x="558910" y="5186957"/>
            <a:chExt cx="1985077" cy="604242"/>
          </a:xfrm>
        </p:grpSpPr>
        <p:sp>
          <p:nvSpPr>
            <p:cNvPr id="32" name="Rectangle 31"/>
            <p:cNvSpPr/>
            <p:nvPr/>
          </p:nvSpPr>
          <p:spPr>
            <a:xfrm>
              <a:off x="735043" y="5186957"/>
              <a:ext cx="1628049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558910" y="5186957"/>
              <a:ext cx="1985077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ASP</a:t>
              </a:r>
            </a:p>
          </p:txBody>
        </p:sp>
      </p:grpSp>
      <p:grpSp>
        <p:nvGrpSpPr>
          <p:cNvPr id="17419" name="Group 34"/>
          <p:cNvGrpSpPr>
            <a:grpSpLocks/>
          </p:cNvGrpSpPr>
          <p:nvPr/>
        </p:nvGrpSpPr>
        <p:grpSpPr bwMode="auto">
          <a:xfrm>
            <a:off x="4593111" y="3806941"/>
            <a:ext cx="1221581" cy="453628"/>
            <a:chOff x="2690857" y="5185198"/>
            <a:chExt cx="1628685" cy="604242"/>
          </a:xfrm>
        </p:grpSpPr>
        <p:sp>
          <p:nvSpPr>
            <p:cNvPr id="36" name="Rectangle 35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Rectangle 36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VDatum</a:t>
              </a:r>
              <a:endPara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20" name="Group 38"/>
          <p:cNvGrpSpPr>
            <a:grpSpLocks/>
          </p:cNvGrpSpPr>
          <p:nvPr/>
        </p:nvGrpSpPr>
        <p:grpSpPr bwMode="auto">
          <a:xfrm>
            <a:off x="3083392" y="5025902"/>
            <a:ext cx="1460019" cy="452438"/>
            <a:chOff x="4579294" y="5186957"/>
            <a:chExt cx="1733676" cy="604242"/>
          </a:xfrm>
        </p:grpSpPr>
        <p:sp>
          <p:nvSpPr>
            <p:cNvPr id="40" name="Rectangle 39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4579294" y="5186957"/>
              <a:ext cx="1733676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Geodetic Advisors</a:t>
              </a:r>
            </a:p>
          </p:txBody>
        </p:sp>
      </p:grpSp>
      <p:sp>
        <p:nvSpPr>
          <p:cNvPr id="17421" name="Rounded Rectangle 41"/>
          <p:cNvSpPr>
            <a:spLocks noChangeArrowheads="1"/>
          </p:cNvSpPr>
          <p:nvPr/>
        </p:nvSpPr>
        <p:spPr bwMode="auto">
          <a:xfrm>
            <a:off x="456929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0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22" name="Group 42"/>
          <p:cNvGrpSpPr>
            <a:grpSpLocks/>
          </p:cNvGrpSpPr>
          <p:nvPr/>
        </p:nvGrpSpPr>
        <p:grpSpPr bwMode="auto">
          <a:xfrm>
            <a:off x="4454993" y="5025902"/>
            <a:ext cx="1485900" cy="452438"/>
            <a:chOff x="1795045" y="3154561"/>
            <a:chExt cx="1628685" cy="604242"/>
          </a:xfrm>
        </p:grpSpPr>
        <p:sp>
          <p:nvSpPr>
            <p:cNvPr id="44" name="Rectangle 43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ERI</a:t>
              </a:r>
            </a:p>
          </p:txBody>
        </p:sp>
      </p:grpSp>
      <p:grpSp>
        <p:nvGrpSpPr>
          <p:cNvPr id="17424" name="Group 46"/>
          <p:cNvGrpSpPr>
            <a:grpSpLocks/>
          </p:cNvGrpSpPr>
          <p:nvPr/>
        </p:nvGrpSpPr>
        <p:grpSpPr bwMode="auto">
          <a:xfrm>
            <a:off x="1540343" y="5047336"/>
            <a:ext cx="1543050" cy="453630"/>
            <a:chOff x="3422" y="3154560"/>
            <a:chExt cx="1628685" cy="604243"/>
          </a:xfrm>
        </p:grpSpPr>
        <p:sp>
          <p:nvSpPr>
            <p:cNvPr id="48" name="Rectangle 47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Rectangle 48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National Shoreline</a:t>
              </a:r>
            </a:p>
          </p:txBody>
        </p:sp>
      </p:grpSp>
      <p:sp>
        <p:nvSpPr>
          <p:cNvPr id="17430" name="Rounded Rectangle 33"/>
          <p:cNvSpPr>
            <a:spLocks noChangeArrowheads="1"/>
          </p:cNvSpPr>
          <p:nvPr/>
        </p:nvSpPr>
        <p:spPr bwMode="auto">
          <a:xfrm>
            <a:off x="4490716" y="3005654"/>
            <a:ext cx="1468041" cy="835819"/>
          </a:xfrm>
          <a:prstGeom prst="roundRect">
            <a:avLst>
              <a:gd name="adj" fmla="val 16667"/>
            </a:avLst>
          </a:prstGeom>
          <a:blipFill dpi="0" rotWithShape="0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31" name="Group 2"/>
          <p:cNvGrpSpPr>
            <a:grpSpLocks/>
          </p:cNvGrpSpPr>
          <p:nvPr/>
        </p:nvGrpSpPr>
        <p:grpSpPr bwMode="auto">
          <a:xfrm>
            <a:off x="4558522" y="3034229"/>
            <a:ext cx="1339274" cy="756011"/>
            <a:chOff x="4386500" y="3771900"/>
            <a:chExt cx="1785699" cy="1008014"/>
          </a:xfrm>
        </p:grpSpPr>
        <p:sp>
          <p:nvSpPr>
            <p:cNvPr id="2" name="Rectangle 1"/>
            <p:cNvSpPr/>
            <p:nvPr/>
          </p:nvSpPr>
          <p:spPr>
            <a:xfrm>
              <a:off x="4448492" y="3771900"/>
              <a:ext cx="1700213" cy="114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7433" name="Picture 50" descr="Map of US showing current VDatum availability."/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6500" y="3771900"/>
              <a:ext cx="1785699" cy="1008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28" name="Rounded Rectangle 37"/>
          <p:cNvSpPr>
            <a:spLocks noChangeArrowheads="1"/>
          </p:cNvSpPr>
          <p:nvPr/>
        </p:nvSpPr>
        <p:spPr bwMode="auto">
          <a:xfrm>
            <a:off x="314054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427" name="TextBox 3"/>
          <p:cNvSpPr txBox="1">
            <a:spLocks noChangeArrowheads="1"/>
          </p:cNvSpPr>
          <p:nvPr/>
        </p:nvSpPr>
        <p:spPr bwMode="auto">
          <a:xfrm>
            <a:off x="1705491" y="2647284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NGS Products and Services</a:t>
            </a:r>
          </a:p>
        </p:txBody>
      </p:sp>
      <p:pic>
        <p:nvPicPr>
          <p:cNvPr id="57" name="Content Placeholder 3"/>
          <p:cNvPicPr>
            <a:picLocks noGrp="1" noChangeAspect="1"/>
          </p:cNvPicPr>
          <p:nvPr>
            <p:ph idx="1"/>
          </p:nvPr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4199" y="4234634"/>
            <a:ext cx="1103715" cy="831411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17488"/>
            <a:ext cx="8229600" cy="877489"/>
          </a:xfrm>
        </p:spPr>
        <p:txBody>
          <a:bodyPr/>
          <a:lstStyle/>
          <a:p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NGS Overview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144489" y="4234634"/>
            <a:ext cx="1200152" cy="96897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7311" y="4268109"/>
            <a:ext cx="1052815" cy="902024"/>
          </a:xfrm>
          <a:prstGeom prst="rect">
            <a:avLst/>
          </a:prstGeom>
        </p:spPr>
      </p:pic>
      <p:grpSp>
        <p:nvGrpSpPr>
          <p:cNvPr id="62" name="Group 46"/>
          <p:cNvGrpSpPr>
            <a:grpSpLocks/>
          </p:cNvGrpSpPr>
          <p:nvPr/>
        </p:nvGrpSpPr>
        <p:grpSpPr bwMode="auto">
          <a:xfrm>
            <a:off x="5972194" y="5145363"/>
            <a:ext cx="1543050" cy="453630"/>
            <a:chOff x="3422" y="3154560"/>
            <a:chExt cx="1628685" cy="604243"/>
          </a:xfrm>
        </p:grpSpPr>
        <p:sp>
          <p:nvSpPr>
            <p:cNvPr id="63" name="Rectangle 62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Antenna Calibrations</a:t>
              </a:r>
            </a:p>
          </p:txBody>
        </p:sp>
      </p:grpSp>
      <p:sp>
        <p:nvSpPr>
          <p:cNvPr id="65" name="Rounded Rectangle 64"/>
          <p:cNvSpPr/>
          <p:nvPr/>
        </p:nvSpPr>
        <p:spPr>
          <a:xfrm>
            <a:off x="1654645" y="5604171"/>
            <a:ext cx="1314453" cy="9016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5491" y="5664645"/>
            <a:ext cx="1218362" cy="769085"/>
          </a:xfrm>
          <a:prstGeom prst="rect">
            <a:avLst/>
          </a:prstGeom>
        </p:spPr>
      </p:pic>
      <p:grpSp>
        <p:nvGrpSpPr>
          <p:cNvPr id="70" name="Group 38"/>
          <p:cNvGrpSpPr>
            <a:grpSpLocks/>
          </p:cNvGrpSpPr>
          <p:nvPr/>
        </p:nvGrpSpPr>
        <p:grpSpPr bwMode="auto">
          <a:xfrm>
            <a:off x="1608209" y="6516872"/>
            <a:ext cx="1428750" cy="479072"/>
            <a:chOff x="4579295" y="5151386"/>
            <a:chExt cx="1696546" cy="639813"/>
          </a:xfrm>
        </p:grpSpPr>
        <p:sp>
          <p:nvSpPr>
            <p:cNvPr id="71" name="Rectangle 70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2" name="Rectangle 71"/>
            <p:cNvSpPr/>
            <p:nvPr/>
          </p:nvSpPr>
          <p:spPr>
            <a:xfrm>
              <a:off x="4579295" y="5151386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NCAT</a:t>
              </a:r>
            </a:p>
          </p:txBody>
        </p:sp>
      </p:grpSp>
      <p:sp>
        <p:nvSpPr>
          <p:cNvPr id="73" name="Rounded Rectangle 72"/>
          <p:cNvSpPr/>
          <p:nvPr/>
        </p:nvSpPr>
        <p:spPr>
          <a:xfrm>
            <a:off x="1664562" y="4201876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2273" y="4294892"/>
            <a:ext cx="1234513" cy="697238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3084393" y="5630740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0549" y="5712120"/>
            <a:ext cx="1170611" cy="674137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 bwMode="auto">
          <a:xfrm>
            <a:off x="3055817" y="6505809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CUSP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4535339" y="5604173"/>
            <a:ext cx="1255541" cy="91270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4483" y="5671104"/>
            <a:ext cx="1057251" cy="791918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 bwMode="auto">
          <a:xfrm>
            <a:off x="4489081" y="6490303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CBL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6065288" y="5622888"/>
            <a:ext cx="1315378" cy="88292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9010" y="5641449"/>
            <a:ext cx="1103486" cy="851228"/>
          </a:xfrm>
          <a:prstGeom prst="rect">
            <a:avLst/>
          </a:prstGeom>
        </p:spPr>
      </p:pic>
      <p:sp>
        <p:nvSpPr>
          <p:cNvPr id="82" name="Rectangle 81"/>
          <p:cNvSpPr/>
          <p:nvPr/>
        </p:nvSpPr>
        <p:spPr bwMode="auto">
          <a:xfrm>
            <a:off x="6034953" y="6505808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Outreach</a:t>
            </a:r>
            <a:endParaRPr lang="en-US" sz="16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3901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hlinkClick r:id="rId3"/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8417"/>
            <a:ext cx="9143999" cy="6278734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6241235"/>
            <a:ext cx="9144001" cy="571500"/>
          </a:xfrm>
        </p:spPr>
        <p:txBody>
          <a:bodyPr/>
          <a:lstStyle/>
          <a:p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NGS Coordinate Conversion and Transformation Tool</a:t>
            </a:r>
          </a:p>
        </p:txBody>
      </p:sp>
      <p:sp>
        <p:nvSpPr>
          <p:cNvPr id="5" name="Title 2"/>
          <p:cNvSpPr txBox="1">
            <a:spLocks/>
          </p:cNvSpPr>
          <p:nvPr/>
        </p:nvSpPr>
        <p:spPr bwMode="auto">
          <a:xfrm>
            <a:off x="6981092" y="4863773"/>
            <a:ext cx="1863969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NCAT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66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hlinkClick r:id="rId3"/>
          </p:cNvPr>
          <p:cNvPicPr preferRelativeResize="0">
            <a:picLocks noGrp="1" noChangeAspect="1"/>
          </p:cNvPicPr>
          <p:nvPr>
            <p:ph idx="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456"/>
          <a:stretch/>
        </p:blipFill>
        <p:spPr>
          <a:xfrm>
            <a:off x="1" y="35286"/>
            <a:ext cx="9143999" cy="5380775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502679"/>
            <a:ext cx="9144000" cy="1091552"/>
          </a:xfrm>
        </p:spPr>
        <p:txBody>
          <a:bodyPr/>
          <a:lstStyle/>
          <a:p>
            <a:r>
              <a:rPr lang="en-US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Beta NCAT 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– includes VERTCON 3.0 for NGVD29 to NAVD88 transformation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2989385" y="1019908"/>
            <a:ext cx="1107830" cy="246184"/>
          </a:xfrm>
          <a:prstGeom prst="ellipse">
            <a:avLst/>
          </a:prstGeom>
          <a:noFill/>
          <a:ln w="158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807677" y="1576754"/>
            <a:ext cx="1107830" cy="246184"/>
          </a:xfrm>
          <a:prstGeom prst="ellipse">
            <a:avLst/>
          </a:prstGeom>
          <a:noFill/>
          <a:ln w="158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2497015" y="4009292"/>
            <a:ext cx="6629400" cy="650631"/>
          </a:xfrm>
          <a:prstGeom prst="roundRect">
            <a:avLst/>
          </a:prstGeom>
          <a:noFill/>
          <a:ln w="158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77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71607" y="1217825"/>
            <a:ext cx="6490709" cy="4741014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046020" y="5273723"/>
            <a:ext cx="198120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 marR="5080" indent="-63500">
              <a:spcBef>
                <a:spcPts val="100"/>
              </a:spcBef>
            </a:pPr>
            <a:r>
              <a:rPr sz="750" b="1" dirty="0">
                <a:latin typeface="Calibri"/>
                <a:cs typeface="Calibri"/>
              </a:rPr>
              <a:t>X,</a:t>
            </a:r>
            <a:r>
              <a:rPr sz="750" b="1" spc="-95" dirty="0">
                <a:latin typeface="Calibri"/>
                <a:cs typeface="Calibri"/>
              </a:rPr>
              <a:t> </a:t>
            </a:r>
            <a:r>
              <a:rPr sz="750" b="1" dirty="0">
                <a:latin typeface="Calibri"/>
                <a:cs typeface="Calibri"/>
              </a:rPr>
              <a:t>Y,  Z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321606" y="5624963"/>
            <a:ext cx="204470" cy="253274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69850" marR="5080" indent="-57785">
              <a:lnSpc>
                <a:spcPct val="105300"/>
              </a:lnSpc>
              <a:spcBef>
                <a:spcPts val="85"/>
              </a:spcBef>
            </a:pPr>
            <a:r>
              <a:rPr sz="750" b="1" spc="10" dirty="0">
                <a:latin typeface="Calibri"/>
                <a:cs typeface="Calibri"/>
              </a:rPr>
              <a:t>USN  </a:t>
            </a:r>
            <a:r>
              <a:rPr sz="750" b="1" spc="15" dirty="0">
                <a:latin typeface="Calibri"/>
                <a:cs typeface="Calibri"/>
              </a:rPr>
              <a:t>G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770200" y="5674938"/>
            <a:ext cx="25654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b="1" dirty="0">
                <a:latin typeface="Calibri"/>
                <a:cs typeface="Calibri"/>
              </a:rPr>
              <a:t>U</a:t>
            </a:r>
            <a:r>
              <a:rPr sz="900" b="1" spc="-5" dirty="0">
                <a:latin typeface="Calibri"/>
                <a:cs typeface="Calibri"/>
              </a:rPr>
              <a:t>TM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054298" y="5148554"/>
            <a:ext cx="1746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720" marR="5080" indent="-33655"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SP  C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696282" y="5158290"/>
            <a:ext cx="198120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 marR="5080" indent="-63500">
              <a:spcBef>
                <a:spcPts val="100"/>
              </a:spcBef>
            </a:pPr>
            <a:r>
              <a:rPr sz="750" b="1" dirty="0">
                <a:latin typeface="Calibri"/>
                <a:cs typeface="Calibri"/>
              </a:rPr>
              <a:t>X,</a:t>
            </a:r>
            <a:r>
              <a:rPr sz="750" b="1" spc="-95" dirty="0">
                <a:latin typeface="Calibri"/>
                <a:cs typeface="Calibri"/>
              </a:rPr>
              <a:t> </a:t>
            </a:r>
            <a:r>
              <a:rPr sz="750" b="1" dirty="0">
                <a:latin typeface="Calibri"/>
                <a:cs typeface="Calibri"/>
              </a:rPr>
              <a:t>Y,  Z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971868" y="5509529"/>
            <a:ext cx="204470" cy="253274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69850" marR="5080" indent="-57785">
              <a:lnSpc>
                <a:spcPct val="105300"/>
              </a:lnSpc>
              <a:spcBef>
                <a:spcPts val="85"/>
              </a:spcBef>
            </a:pPr>
            <a:r>
              <a:rPr sz="750" b="1" spc="10" dirty="0">
                <a:latin typeface="Calibri"/>
                <a:cs typeface="Calibri"/>
              </a:rPr>
              <a:t>USN  </a:t>
            </a:r>
            <a:r>
              <a:rPr sz="750" b="1" spc="15" dirty="0">
                <a:latin typeface="Calibri"/>
                <a:cs typeface="Calibri"/>
              </a:rPr>
              <a:t>G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420464" y="5559505"/>
            <a:ext cx="25654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b="1" dirty="0">
                <a:latin typeface="Calibri"/>
                <a:cs typeface="Calibri"/>
              </a:rPr>
              <a:t>U</a:t>
            </a:r>
            <a:r>
              <a:rPr sz="900" b="1" spc="-5" dirty="0">
                <a:latin typeface="Calibri"/>
                <a:cs typeface="Calibri"/>
              </a:rPr>
              <a:t>TM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704560" y="5033120"/>
            <a:ext cx="1746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720" marR="5080" indent="-33655"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SP  C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201603" y="2179051"/>
            <a:ext cx="218008" cy="19812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algn="ctr">
              <a:lnSpc>
                <a:spcPts val="815"/>
              </a:lnSpc>
            </a:pPr>
            <a:r>
              <a:rPr sz="750" b="1" dirty="0">
                <a:latin typeface="Calibri"/>
                <a:cs typeface="Calibri"/>
              </a:rPr>
              <a:t>X,</a:t>
            </a:r>
            <a:r>
              <a:rPr sz="750" b="1" spc="-70" dirty="0">
                <a:latin typeface="Calibri"/>
                <a:cs typeface="Calibri"/>
              </a:rPr>
              <a:t> </a:t>
            </a:r>
            <a:r>
              <a:rPr sz="750" b="1" dirty="0">
                <a:latin typeface="Calibri"/>
                <a:cs typeface="Calibri"/>
              </a:rPr>
              <a:t>Y,</a:t>
            </a:r>
            <a:endParaRPr sz="75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750" b="1" dirty="0">
                <a:latin typeface="Calibri"/>
                <a:cs typeface="Calibri"/>
              </a:rPr>
              <a:t>Z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553986" y="1897337"/>
            <a:ext cx="218008" cy="20447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algn="ctr">
              <a:lnSpc>
                <a:spcPts val="840"/>
              </a:lnSpc>
            </a:pPr>
            <a:r>
              <a:rPr sz="750" b="1" dirty="0">
                <a:latin typeface="Calibri"/>
                <a:cs typeface="Calibri"/>
              </a:rPr>
              <a:t>USN</a:t>
            </a:r>
            <a:endParaRPr sz="750">
              <a:latin typeface="Calibri"/>
              <a:cs typeface="Calibri"/>
            </a:endParaRPr>
          </a:p>
          <a:p>
            <a:pPr algn="ctr">
              <a:spcBef>
                <a:spcPts val="45"/>
              </a:spcBef>
            </a:pPr>
            <a:r>
              <a:rPr sz="750" b="1" dirty="0">
                <a:latin typeface="Calibri"/>
                <a:cs typeface="Calibri"/>
              </a:rPr>
              <a:t>G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607582" y="1396592"/>
            <a:ext cx="128240" cy="25654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b="1" dirty="0">
                <a:latin typeface="Calibri"/>
                <a:cs typeface="Calibri"/>
              </a:rPr>
              <a:t>U</a:t>
            </a:r>
            <a:r>
              <a:rPr sz="900" b="1" spc="-5" dirty="0">
                <a:latin typeface="Calibri"/>
                <a:cs typeface="Calibri"/>
              </a:rPr>
              <a:t>TM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024833" y="1316846"/>
            <a:ext cx="338554" cy="17462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dirty="0">
                <a:latin typeface="Calibri"/>
                <a:cs typeface="Calibri"/>
              </a:rPr>
              <a:t>SP</a:t>
            </a:r>
            <a:endParaRPr sz="1200">
              <a:latin typeface="Calibri"/>
              <a:cs typeface="Calibri"/>
            </a:endParaRPr>
          </a:p>
          <a:p>
            <a:pPr marL="45720"/>
            <a:r>
              <a:rPr sz="1200" dirty="0">
                <a:latin typeface="Calibri"/>
                <a:cs typeface="Calibri"/>
              </a:rPr>
              <a:t>C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688838" y="1710222"/>
            <a:ext cx="206082" cy="180975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66675" marR="5080" indent="-54610">
              <a:lnSpc>
                <a:spcPct val="103099"/>
              </a:lnSpc>
              <a:spcBef>
                <a:spcPts val="105"/>
              </a:spcBef>
            </a:pPr>
            <a:r>
              <a:rPr sz="650" b="1" dirty="0">
                <a:latin typeface="Symbol"/>
                <a:cs typeface="Symbol"/>
              </a:rPr>
              <a:t></a:t>
            </a:r>
            <a:r>
              <a:rPr sz="650" b="1" dirty="0">
                <a:latin typeface="Calibri"/>
                <a:cs typeface="Calibri"/>
              </a:rPr>
              <a:t>,</a:t>
            </a:r>
            <a:r>
              <a:rPr sz="650" b="1" spc="-65" dirty="0">
                <a:latin typeface="Calibri"/>
                <a:cs typeface="Calibri"/>
              </a:rPr>
              <a:t> </a:t>
            </a:r>
            <a:r>
              <a:rPr sz="650" b="1" dirty="0">
                <a:latin typeface="Symbol"/>
                <a:cs typeface="Symbol"/>
              </a:rPr>
              <a:t></a:t>
            </a:r>
            <a:r>
              <a:rPr sz="650" b="1" dirty="0">
                <a:latin typeface="Calibri"/>
                <a:cs typeface="Calibri"/>
              </a:rPr>
              <a:t>,  </a:t>
            </a:r>
            <a:r>
              <a:rPr sz="650" b="1" spc="10" dirty="0">
                <a:latin typeface="Calibri"/>
                <a:cs typeface="Calibri"/>
              </a:rPr>
              <a:t>h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2562755" y="1223365"/>
            <a:ext cx="4025265" cy="39116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15" dirty="0">
                <a:solidFill>
                  <a:srgbClr val="000000"/>
                </a:solidFill>
                <a:latin typeface="Calibri"/>
                <a:cs typeface="Calibri"/>
              </a:rPr>
              <a:t>Coordinate </a:t>
            </a:r>
            <a:r>
              <a:rPr sz="2400" spc="-25" dirty="0">
                <a:solidFill>
                  <a:srgbClr val="000000"/>
                </a:solidFill>
                <a:latin typeface="Calibri"/>
                <a:cs typeface="Calibri"/>
              </a:rPr>
              <a:t>Transformation</a:t>
            </a:r>
            <a:r>
              <a:rPr sz="2400" spc="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00" spc="-60" dirty="0">
                <a:solidFill>
                  <a:srgbClr val="000000"/>
                </a:solidFill>
                <a:latin typeface="Calibri"/>
                <a:cs typeface="Calibri"/>
              </a:rPr>
              <a:t>Tool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196129" y="1589125"/>
            <a:ext cx="27578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spc="-40" dirty="0">
                <a:latin typeface="Calibri"/>
                <a:cs typeface="Calibri"/>
              </a:rPr>
              <a:t>(NCAT </a:t>
            </a:r>
            <a:r>
              <a:rPr sz="2400" b="1" dirty="0">
                <a:latin typeface="Calibri"/>
                <a:cs typeface="Calibri"/>
              </a:rPr>
              <a:t>/ </a:t>
            </a:r>
            <a:r>
              <a:rPr sz="2400" b="1" spc="-10" dirty="0">
                <a:latin typeface="Calibri"/>
                <a:cs typeface="Calibri"/>
              </a:rPr>
              <a:t>NADCON</a:t>
            </a:r>
            <a:r>
              <a:rPr sz="2400" b="1" spc="-6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5.0)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766656" y="1786085"/>
            <a:ext cx="323215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050" b="1" spc="-5" dirty="0">
                <a:solidFill>
                  <a:srgbClr val="7030A0"/>
                </a:solidFill>
                <a:latin typeface="Calibri"/>
                <a:cs typeface="Calibri"/>
              </a:rPr>
              <a:t>U</a:t>
            </a:r>
            <a:r>
              <a:rPr sz="1050" b="1" dirty="0">
                <a:solidFill>
                  <a:srgbClr val="7030A0"/>
                </a:solidFill>
                <a:latin typeface="Calibri"/>
                <a:cs typeface="Calibri"/>
              </a:rPr>
              <a:t>SSD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671178" y="3090115"/>
            <a:ext cx="443865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050" b="1" spc="-5" dirty="0">
                <a:solidFill>
                  <a:srgbClr val="7030A0"/>
                </a:solidFill>
                <a:latin typeface="Calibri"/>
                <a:cs typeface="Calibri"/>
              </a:rPr>
              <a:t>NAD</a:t>
            </a:r>
            <a:r>
              <a:rPr sz="1050" b="1" spc="-65" dirty="0">
                <a:solidFill>
                  <a:srgbClr val="7030A0"/>
                </a:solidFill>
                <a:latin typeface="Calibri"/>
                <a:cs typeface="Calibri"/>
              </a:rPr>
              <a:t> </a:t>
            </a:r>
            <a:r>
              <a:rPr sz="1050" b="1" dirty="0">
                <a:solidFill>
                  <a:srgbClr val="7030A0"/>
                </a:solidFill>
                <a:latin typeface="Calibri"/>
                <a:cs typeface="Calibri"/>
              </a:rPr>
              <a:t>27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748520" y="4190119"/>
            <a:ext cx="83058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050" b="1" spc="-5" dirty="0">
                <a:solidFill>
                  <a:srgbClr val="7030A0"/>
                </a:solidFill>
                <a:latin typeface="Calibri"/>
                <a:cs typeface="Calibri"/>
              </a:rPr>
              <a:t>NAD </a:t>
            </a:r>
            <a:r>
              <a:rPr sz="1050" b="1" dirty="0">
                <a:solidFill>
                  <a:srgbClr val="7030A0"/>
                </a:solidFill>
                <a:latin typeface="Calibri"/>
                <a:cs typeface="Calibri"/>
              </a:rPr>
              <a:t>83</a:t>
            </a:r>
            <a:r>
              <a:rPr sz="1050" b="1" spc="-65" dirty="0">
                <a:solidFill>
                  <a:srgbClr val="7030A0"/>
                </a:solidFill>
                <a:latin typeface="Calibri"/>
                <a:cs typeface="Calibri"/>
              </a:rPr>
              <a:t> </a:t>
            </a:r>
            <a:r>
              <a:rPr sz="1050" b="1" dirty="0">
                <a:solidFill>
                  <a:srgbClr val="7030A0"/>
                </a:solidFill>
                <a:latin typeface="Calibri"/>
                <a:cs typeface="Calibri"/>
              </a:rPr>
              <a:t>(1986)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193690" y="2259685"/>
            <a:ext cx="3229610" cy="1074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635" marR="539750" indent="-623570">
              <a:spcBef>
                <a:spcPts val="100"/>
              </a:spcBef>
            </a:pPr>
            <a:r>
              <a:rPr sz="2400" b="1" spc="-15" dirty="0">
                <a:solidFill>
                  <a:srgbClr val="C00000"/>
                </a:solidFill>
                <a:latin typeface="Calibri"/>
                <a:cs typeface="Calibri"/>
              </a:rPr>
              <a:t>Relating coordinates:  </a:t>
            </a:r>
            <a:r>
              <a:rPr sz="2400" b="1" spc="-5" dirty="0">
                <a:solidFill>
                  <a:srgbClr val="C00000"/>
                </a:solidFill>
                <a:latin typeface="Calibri"/>
                <a:cs typeface="Calibri"/>
              </a:rPr>
              <a:t>then </a:t>
            </a:r>
            <a:r>
              <a:rPr sz="2400" b="1" dirty="0">
                <a:solidFill>
                  <a:srgbClr val="C00000"/>
                </a:solidFill>
                <a:latin typeface="Calibri"/>
                <a:cs typeface="Calibri"/>
              </a:rPr>
              <a:t>&amp;</a:t>
            </a:r>
            <a:r>
              <a:rPr sz="2400" b="1" spc="-3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C00000"/>
                </a:solidFill>
                <a:latin typeface="Calibri"/>
                <a:cs typeface="Calibri"/>
              </a:rPr>
              <a:t>now</a:t>
            </a:r>
            <a:endParaRPr sz="2400">
              <a:latin typeface="Calibri"/>
              <a:cs typeface="Calibri"/>
            </a:endParaRPr>
          </a:p>
          <a:p>
            <a:pPr marR="5080" algn="r">
              <a:spcBef>
                <a:spcPts val="1235"/>
              </a:spcBef>
            </a:pPr>
            <a:r>
              <a:rPr sz="1050" b="1" spc="-5" dirty="0">
                <a:solidFill>
                  <a:srgbClr val="7030A0"/>
                </a:solidFill>
                <a:latin typeface="Calibri"/>
                <a:cs typeface="Calibri"/>
              </a:rPr>
              <a:t>NAD </a:t>
            </a:r>
            <a:r>
              <a:rPr sz="1050" b="1" dirty="0">
                <a:solidFill>
                  <a:srgbClr val="7030A0"/>
                </a:solidFill>
                <a:latin typeface="Calibri"/>
                <a:cs typeface="Calibri"/>
              </a:rPr>
              <a:t>83</a:t>
            </a:r>
            <a:r>
              <a:rPr sz="1050" b="1" spc="-80" dirty="0">
                <a:solidFill>
                  <a:srgbClr val="7030A0"/>
                </a:solidFill>
                <a:latin typeface="Calibri"/>
                <a:cs typeface="Calibri"/>
              </a:rPr>
              <a:t> </a:t>
            </a:r>
            <a:r>
              <a:rPr sz="1050" b="1" dirty="0">
                <a:solidFill>
                  <a:srgbClr val="7030A0"/>
                </a:solidFill>
                <a:latin typeface="Calibri"/>
                <a:cs typeface="Calibri"/>
              </a:rPr>
              <a:t>(2011)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314707" y="4022765"/>
            <a:ext cx="112014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050" b="1" spc="-5" dirty="0">
                <a:solidFill>
                  <a:srgbClr val="7030A0"/>
                </a:solidFill>
                <a:latin typeface="Calibri"/>
                <a:cs typeface="Calibri"/>
              </a:rPr>
              <a:t>NAD </a:t>
            </a:r>
            <a:r>
              <a:rPr sz="1050" b="1" dirty="0">
                <a:solidFill>
                  <a:srgbClr val="7030A0"/>
                </a:solidFill>
                <a:latin typeface="Calibri"/>
                <a:cs typeface="Calibri"/>
              </a:rPr>
              <a:t>83</a:t>
            </a:r>
            <a:r>
              <a:rPr sz="1050" b="1" spc="-25" dirty="0">
                <a:solidFill>
                  <a:srgbClr val="7030A0"/>
                </a:solidFill>
                <a:latin typeface="Calibri"/>
                <a:cs typeface="Calibri"/>
              </a:rPr>
              <a:t> </a:t>
            </a:r>
            <a:r>
              <a:rPr sz="1050" b="1" spc="-5" dirty="0">
                <a:solidFill>
                  <a:srgbClr val="7030A0"/>
                </a:solidFill>
                <a:latin typeface="Calibri"/>
                <a:cs typeface="Calibri"/>
              </a:rPr>
              <a:t>(NSRS2007)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897456" y="4418146"/>
            <a:ext cx="78168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050" b="1" spc="-5" dirty="0">
                <a:solidFill>
                  <a:srgbClr val="7030A0"/>
                </a:solidFill>
                <a:latin typeface="Calibri"/>
                <a:cs typeface="Calibri"/>
              </a:rPr>
              <a:t>NAD </a:t>
            </a:r>
            <a:r>
              <a:rPr sz="1050" b="1" dirty="0">
                <a:solidFill>
                  <a:srgbClr val="7030A0"/>
                </a:solidFill>
                <a:latin typeface="Calibri"/>
                <a:cs typeface="Calibri"/>
              </a:rPr>
              <a:t>83</a:t>
            </a:r>
            <a:r>
              <a:rPr sz="1050" b="1" spc="-55" dirty="0">
                <a:solidFill>
                  <a:srgbClr val="7030A0"/>
                </a:solidFill>
                <a:latin typeface="Calibri"/>
                <a:cs typeface="Calibri"/>
              </a:rPr>
              <a:t> </a:t>
            </a:r>
            <a:r>
              <a:rPr sz="1050" b="1" spc="-5" dirty="0">
                <a:solidFill>
                  <a:srgbClr val="7030A0"/>
                </a:solidFill>
                <a:latin typeface="Calibri"/>
                <a:cs typeface="Calibri"/>
              </a:rPr>
              <a:t>(FBN)</a:t>
            </a:r>
            <a:endParaRPr sz="1050">
              <a:latin typeface="Calibri"/>
              <a:cs typeface="Calibri"/>
            </a:endParaRPr>
          </a:p>
          <a:p>
            <a:pPr marL="297180" marR="320675" algn="ctr">
              <a:lnSpc>
                <a:spcPct val="103099"/>
              </a:lnSpc>
              <a:spcBef>
                <a:spcPts val="725"/>
              </a:spcBef>
            </a:pPr>
            <a:r>
              <a:rPr sz="650" b="1" dirty="0">
                <a:latin typeface="Symbol"/>
                <a:cs typeface="Symbol"/>
              </a:rPr>
              <a:t></a:t>
            </a:r>
            <a:r>
              <a:rPr sz="650" b="1" dirty="0">
                <a:latin typeface="Calibri"/>
                <a:cs typeface="Calibri"/>
              </a:rPr>
              <a:t>,</a:t>
            </a:r>
            <a:r>
              <a:rPr sz="650" b="1" spc="-70" dirty="0">
                <a:latin typeface="Calibri"/>
                <a:cs typeface="Calibri"/>
              </a:rPr>
              <a:t> </a:t>
            </a:r>
            <a:r>
              <a:rPr sz="650" b="1" dirty="0">
                <a:latin typeface="Symbol"/>
                <a:cs typeface="Symbol"/>
              </a:rPr>
              <a:t></a:t>
            </a:r>
            <a:r>
              <a:rPr sz="650" b="1" dirty="0">
                <a:latin typeface="Calibri"/>
                <a:cs typeface="Calibri"/>
              </a:rPr>
              <a:t>,  </a:t>
            </a:r>
            <a:r>
              <a:rPr sz="650" b="1" spc="10" dirty="0">
                <a:latin typeface="Calibri"/>
                <a:cs typeface="Calibri"/>
              </a:rPr>
              <a:t>h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351528" y="4557897"/>
            <a:ext cx="886460" cy="458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050" b="1" spc="-5" dirty="0">
                <a:solidFill>
                  <a:srgbClr val="7030A0"/>
                </a:solidFill>
                <a:latin typeface="Calibri"/>
                <a:cs typeface="Calibri"/>
              </a:rPr>
              <a:t>NAD </a:t>
            </a:r>
            <a:r>
              <a:rPr sz="1050" b="1" dirty="0">
                <a:solidFill>
                  <a:srgbClr val="7030A0"/>
                </a:solidFill>
                <a:latin typeface="Calibri"/>
                <a:cs typeface="Calibri"/>
              </a:rPr>
              <a:t>83</a:t>
            </a:r>
            <a:r>
              <a:rPr sz="1050" b="1" spc="-50" dirty="0">
                <a:solidFill>
                  <a:srgbClr val="7030A0"/>
                </a:solidFill>
                <a:latin typeface="Calibri"/>
                <a:cs typeface="Calibri"/>
              </a:rPr>
              <a:t> </a:t>
            </a:r>
            <a:r>
              <a:rPr sz="1050" b="1" spc="-5" dirty="0">
                <a:solidFill>
                  <a:srgbClr val="7030A0"/>
                </a:solidFill>
                <a:latin typeface="Calibri"/>
                <a:cs typeface="Calibri"/>
              </a:rPr>
              <a:t>(HARN)</a:t>
            </a:r>
            <a:endParaRPr sz="1050">
              <a:latin typeface="Calibri"/>
              <a:cs typeface="Calibri"/>
            </a:endParaRPr>
          </a:p>
          <a:p>
            <a:pPr marL="246379" marR="529590" indent="-54610">
              <a:lnSpc>
                <a:spcPct val="103099"/>
              </a:lnSpc>
              <a:spcBef>
                <a:spcPts val="530"/>
              </a:spcBef>
            </a:pPr>
            <a:r>
              <a:rPr sz="650" b="1" dirty="0">
                <a:latin typeface="Symbol"/>
                <a:cs typeface="Symbol"/>
              </a:rPr>
              <a:t></a:t>
            </a:r>
            <a:r>
              <a:rPr sz="650" b="1" dirty="0">
                <a:latin typeface="Calibri"/>
                <a:cs typeface="Calibri"/>
              </a:rPr>
              <a:t>,</a:t>
            </a:r>
            <a:r>
              <a:rPr sz="650" b="1" spc="-60" dirty="0">
                <a:latin typeface="Calibri"/>
                <a:cs typeface="Calibri"/>
              </a:rPr>
              <a:t> </a:t>
            </a:r>
            <a:r>
              <a:rPr sz="650" b="1" dirty="0">
                <a:latin typeface="Symbol"/>
                <a:cs typeface="Symbol"/>
              </a:rPr>
              <a:t></a:t>
            </a:r>
            <a:r>
              <a:rPr sz="650" b="1" dirty="0">
                <a:latin typeface="Calibri"/>
                <a:cs typeface="Calibri"/>
              </a:rPr>
              <a:t>,  </a:t>
            </a:r>
            <a:r>
              <a:rPr sz="650" b="1" spc="10" dirty="0">
                <a:latin typeface="Calibri"/>
                <a:cs typeface="Calibri"/>
              </a:rPr>
              <a:t>h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257758" y="1717810"/>
            <a:ext cx="29718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050" b="1" dirty="0">
                <a:solidFill>
                  <a:srgbClr val="7030A0"/>
                </a:solidFill>
                <a:latin typeface="Calibri"/>
                <a:cs typeface="Calibri"/>
              </a:rPr>
              <a:t>2022</a:t>
            </a:r>
            <a:endParaRPr sz="105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848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/>
          <p:cNvSpPr/>
          <p:nvPr/>
        </p:nvSpPr>
        <p:spPr>
          <a:xfrm>
            <a:off x="3027576" y="5503816"/>
            <a:ext cx="1446100" cy="1338277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702273" y="1021041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Modernizing the NSRS</a:t>
            </a:r>
          </a:p>
        </p:txBody>
      </p:sp>
      <p:sp>
        <p:nvSpPr>
          <p:cNvPr id="17412" name="Rounded Rectangle 9"/>
          <p:cNvSpPr>
            <a:spLocks noChangeArrowheads="1"/>
          </p:cNvSpPr>
          <p:nvPr/>
        </p:nvSpPr>
        <p:spPr bwMode="auto">
          <a:xfrm>
            <a:off x="3247706" y="2999701"/>
            <a:ext cx="978694" cy="841772"/>
          </a:xfrm>
          <a:prstGeom prst="roundRect">
            <a:avLst>
              <a:gd name="adj" fmla="val 16667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3" name="Group 10"/>
          <p:cNvGrpSpPr>
            <a:grpSpLocks/>
          </p:cNvGrpSpPr>
          <p:nvPr/>
        </p:nvGrpSpPr>
        <p:grpSpPr bwMode="auto">
          <a:xfrm>
            <a:off x="3095305" y="3809323"/>
            <a:ext cx="1247389" cy="453628"/>
            <a:chOff x="1795045" y="1265285"/>
            <a:chExt cx="1663094" cy="604242"/>
          </a:xfrm>
        </p:grpSpPr>
        <p:sp>
          <p:nvSpPr>
            <p:cNvPr id="12" name="Rectangle 11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829454" y="1265285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OPUS</a:t>
              </a:r>
            </a:p>
          </p:txBody>
        </p:sp>
      </p:grpSp>
      <p:sp>
        <p:nvSpPr>
          <p:cNvPr id="17414" name="Rounded Rectangle 21"/>
          <p:cNvSpPr>
            <a:spLocks noChangeArrowheads="1"/>
          </p:cNvSpPr>
          <p:nvPr/>
        </p:nvSpPr>
        <p:spPr bwMode="auto">
          <a:xfrm>
            <a:off x="6223073" y="3005651"/>
            <a:ext cx="1097756" cy="841772"/>
          </a:xfrm>
          <a:prstGeom prst="roundRect">
            <a:avLst>
              <a:gd name="adj" fmla="val 16667"/>
            </a:avLst>
          </a:prstGeom>
          <a:blipFill dpi="0" rotWithShape="0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5" name="Group 22"/>
          <p:cNvGrpSpPr>
            <a:grpSpLocks/>
          </p:cNvGrpSpPr>
          <p:nvPr/>
        </p:nvGrpSpPr>
        <p:grpSpPr bwMode="auto">
          <a:xfrm>
            <a:off x="5994476" y="3809323"/>
            <a:ext cx="1547813" cy="453628"/>
            <a:chOff x="5378291" y="3154561"/>
            <a:chExt cx="1628685" cy="604242"/>
          </a:xfrm>
        </p:grpSpPr>
        <p:sp>
          <p:nvSpPr>
            <p:cNvPr id="24" name="Rectangle 23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Orbit Data</a:t>
              </a:r>
            </a:p>
          </p:txBody>
        </p:sp>
      </p:grpSp>
      <p:grpSp>
        <p:nvGrpSpPr>
          <p:cNvPr id="17416" name="Group 49"/>
          <p:cNvGrpSpPr>
            <a:grpSpLocks/>
          </p:cNvGrpSpPr>
          <p:nvPr/>
        </p:nvGrpSpPr>
        <p:grpSpPr bwMode="auto">
          <a:xfrm>
            <a:off x="1528442" y="1390839"/>
            <a:ext cx="5679281" cy="1295400"/>
            <a:chOff x="762000" y="2209800"/>
            <a:chExt cx="7572299" cy="1726407"/>
          </a:xfrm>
        </p:grpSpPr>
        <p:sp>
          <p:nvSpPr>
            <p:cNvPr id="17444" name="Rounded Rectangle 5"/>
            <p:cNvSpPr>
              <a:spLocks noChangeArrowheads="1"/>
            </p:cNvSpPr>
            <p:nvPr/>
          </p:nvSpPr>
          <p:spPr bwMode="auto">
            <a:xfrm>
              <a:off x="1003298" y="2209800"/>
              <a:ext cx="1146163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5" name="Group 6"/>
            <p:cNvGrpSpPr>
              <a:grpSpLocks/>
            </p:cNvGrpSpPr>
            <p:nvPr/>
          </p:nvGrpSpPr>
          <p:grpSpPr bwMode="auto">
            <a:xfrm>
              <a:off x="762000" y="3331965"/>
              <a:ext cx="1721324" cy="604242"/>
              <a:chOff x="-89217" y="1265285"/>
              <a:chExt cx="1721324" cy="604242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85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" name="Rectangle 8"/>
              <p:cNvSpPr/>
              <p:nvPr/>
            </p:nvSpPr>
            <p:spPr>
              <a:xfrm>
                <a:off x="-8921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CORS</a:t>
                </a:r>
                <a:endPara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17446" name="Rounded Rectangle 13"/>
            <p:cNvSpPr>
              <a:spLocks noChangeArrowheads="1"/>
            </p:cNvSpPr>
            <p:nvPr/>
          </p:nvSpPr>
          <p:spPr bwMode="auto">
            <a:xfrm>
              <a:off x="4664036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7" name="Group 14"/>
            <p:cNvGrpSpPr>
              <a:grpSpLocks/>
            </p:cNvGrpSpPr>
            <p:nvPr/>
          </p:nvGrpSpPr>
          <p:grpSpPr bwMode="auto">
            <a:xfrm>
              <a:off x="4448129" y="3331648"/>
              <a:ext cx="1845034" cy="604559"/>
              <a:chOff x="3586712" y="1264968"/>
              <a:chExt cx="1845034" cy="60455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586721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Rectangle 16"/>
              <p:cNvSpPr/>
              <p:nvPr/>
            </p:nvSpPr>
            <p:spPr>
              <a:xfrm>
                <a:off x="3802619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GRAV-D</a:t>
                </a:r>
              </a:p>
            </p:txBody>
          </p:sp>
        </p:grpSp>
        <p:sp>
          <p:nvSpPr>
            <p:cNvPr id="17448" name="Rounded Rectangle 17"/>
            <p:cNvSpPr>
              <a:spLocks noChangeArrowheads="1"/>
            </p:cNvSpPr>
            <p:nvPr/>
          </p:nvSpPr>
          <p:spPr bwMode="auto">
            <a:xfrm>
              <a:off x="2600307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9" name="Group 18"/>
            <p:cNvGrpSpPr>
              <a:grpSpLocks/>
            </p:cNvGrpSpPr>
            <p:nvPr/>
          </p:nvGrpSpPr>
          <p:grpSpPr bwMode="auto">
            <a:xfrm>
              <a:off x="2265797" y="3331648"/>
              <a:ext cx="2273278" cy="604559"/>
              <a:chOff x="5101003" y="1264968"/>
              <a:chExt cx="2273278" cy="60455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378364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Rectangle 20"/>
              <p:cNvSpPr/>
              <p:nvPr/>
            </p:nvSpPr>
            <p:spPr>
              <a:xfrm>
                <a:off x="5101003" y="1264968"/>
                <a:ext cx="227327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NHMP</a:t>
                </a:r>
              </a:p>
            </p:txBody>
          </p:sp>
        </p:grpSp>
        <p:sp>
          <p:nvSpPr>
            <p:cNvPr id="17450" name="Rounded Rectangle 25"/>
            <p:cNvSpPr>
              <a:spLocks noChangeArrowheads="1"/>
            </p:cNvSpPr>
            <p:nvPr/>
          </p:nvSpPr>
          <p:spPr bwMode="auto">
            <a:xfrm>
              <a:off x="6705540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51" name="Group 26"/>
            <p:cNvGrpSpPr>
              <a:grpSpLocks/>
            </p:cNvGrpSpPr>
            <p:nvPr/>
          </p:nvGrpSpPr>
          <p:grpSpPr bwMode="auto">
            <a:xfrm>
              <a:off x="6248331" y="3331648"/>
              <a:ext cx="2085968" cy="604559"/>
              <a:chOff x="3586599" y="3154244"/>
              <a:chExt cx="2085968" cy="604559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586613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9" name="Rectangle 28"/>
              <p:cNvSpPr/>
              <p:nvPr/>
            </p:nvSpPr>
            <p:spPr>
              <a:xfrm>
                <a:off x="4043808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ECO</a:t>
                </a:r>
              </a:p>
            </p:txBody>
          </p:sp>
        </p:grpSp>
      </p:grpSp>
      <p:sp>
        <p:nvSpPr>
          <p:cNvPr id="17417" name="Rounded Rectangle 29"/>
          <p:cNvSpPr>
            <a:spLocks noChangeArrowheads="1"/>
          </p:cNvSpPr>
          <p:nvPr/>
        </p:nvSpPr>
        <p:spPr bwMode="auto">
          <a:xfrm>
            <a:off x="1711799" y="3005651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8" name="Group 30"/>
          <p:cNvGrpSpPr>
            <a:grpSpLocks/>
          </p:cNvGrpSpPr>
          <p:nvPr/>
        </p:nvGrpSpPr>
        <p:grpSpPr bwMode="auto">
          <a:xfrm>
            <a:off x="1579634" y="3809323"/>
            <a:ext cx="1489472" cy="453628"/>
            <a:chOff x="558910" y="5186957"/>
            <a:chExt cx="1985077" cy="604242"/>
          </a:xfrm>
        </p:grpSpPr>
        <p:sp>
          <p:nvSpPr>
            <p:cNvPr id="32" name="Rectangle 31"/>
            <p:cNvSpPr/>
            <p:nvPr/>
          </p:nvSpPr>
          <p:spPr>
            <a:xfrm>
              <a:off x="735043" y="5186957"/>
              <a:ext cx="1628049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558910" y="5186957"/>
              <a:ext cx="1985077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ASP</a:t>
              </a:r>
            </a:p>
          </p:txBody>
        </p:sp>
      </p:grpSp>
      <p:grpSp>
        <p:nvGrpSpPr>
          <p:cNvPr id="17419" name="Group 34"/>
          <p:cNvGrpSpPr>
            <a:grpSpLocks/>
          </p:cNvGrpSpPr>
          <p:nvPr/>
        </p:nvGrpSpPr>
        <p:grpSpPr bwMode="auto">
          <a:xfrm>
            <a:off x="4593111" y="3806941"/>
            <a:ext cx="1221581" cy="453628"/>
            <a:chOff x="2690857" y="5185198"/>
            <a:chExt cx="1628685" cy="604242"/>
          </a:xfrm>
        </p:grpSpPr>
        <p:sp>
          <p:nvSpPr>
            <p:cNvPr id="36" name="Rectangle 35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Rectangle 36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VDatum</a:t>
              </a:r>
              <a:endPara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20" name="Group 38"/>
          <p:cNvGrpSpPr>
            <a:grpSpLocks/>
          </p:cNvGrpSpPr>
          <p:nvPr/>
        </p:nvGrpSpPr>
        <p:grpSpPr bwMode="auto">
          <a:xfrm>
            <a:off x="3083392" y="5025902"/>
            <a:ext cx="1460019" cy="452438"/>
            <a:chOff x="4579294" y="5186957"/>
            <a:chExt cx="1733676" cy="604242"/>
          </a:xfrm>
        </p:grpSpPr>
        <p:sp>
          <p:nvSpPr>
            <p:cNvPr id="40" name="Rectangle 39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4579294" y="5186957"/>
              <a:ext cx="1733676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Geodetic Advisors</a:t>
              </a:r>
            </a:p>
          </p:txBody>
        </p:sp>
      </p:grpSp>
      <p:sp>
        <p:nvSpPr>
          <p:cNvPr id="17421" name="Rounded Rectangle 41"/>
          <p:cNvSpPr>
            <a:spLocks noChangeArrowheads="1"/>
          </p:cNvSpPr>
          <p:nvPr/>
        </p:nvSpPr>
        <p:spPr bwMode="auto">
          <a:xfrm>
            <a:off x="456929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0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22" name="Group 42"/>
          <p:cNvGrpSpPr>
            <a:grpSpLocks/>
          </p:cNvGrpSpPr>
          <p:nvPr/>
        </p:nvGrpSpPr>
        <p:grpSpPr bwMode="auto">
          <a:xfrm>
            <a:off x="4454993" y="5025902"/>
            <a:ext cx="1485900" cy="452438"/>
            <a:chOff x="1795045" y="3154561"/>
            <a:chExt cx="1628685" cy="604242"/>
          </a:xfrm>
        </p:grpSpPr>
        <p:sp>
          <p:nvSpPr>
            <p:cNvPr id="44" name="Rectangle 43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ERI</a:t>
              </a:r>
            </a:p>
          </p:txBody>
        </p:sp>
      </p:grpSp>
      <p:grpSp>
        <p:nvGrpSpPr>
          <p:cNvPr id="17424" name="Group 46"/>
          <p:cNvGrpSpPr>
            <a:grpSpLocks/>
          </p:cNvGrpSpPr>
          <p:nvPr/>
        </p:nvGrpSpPr>
        <p:grpSpPr bwMode="auto">
          <a:xfrm>
            <a:off x="1540343" y="5047336"/>
            <a:ext cx="1543050" cy="453630"/>
            <a:chOff x="3422" y="3154560"/>
            <a:chExt cx="1628685" cy="604243"/>
          </a:xfrm>
        </p:grpSpPr>
        <p:sp>
          <p:nvSpPr>
            <p:cNvPr id="48" name="Rectangle 47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Rectangle 48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National Shoreline</a:t>
              </a:r>
            </a:p>
          </p:txBody>
        </p:sp>
      </p:grpSp>
      <p:sp>
        <p:nvSpPr>
          <p:cNvPr id="17430" name="Rounded Rectangle 33"/>
          <p:cNvSpPr>
            <a:spLocks noChangeArrowheads="1"/>
          </p:cNvSpPr>
          <p:nvPr/>
        </p:nvSpPr>
        <p:spPr bwMode="auto">
          <a:xfrm>
            <a:off x="4490716" y="3005654"/>
            <a:ext cx="1468041" cy="835819"/>
          </a:xfrm>
          <a:prstGeom prst="roundRect">
            <a:avLst>
              <a:gd name="adj" fmla="val 16667"/>
            </a:avLst>
          </a:prstGeom>
          <a:blipFill dpi="0" rotWithShape="0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31" name="Group 2"/>
          <p:cNvGrpSpPr>
            <a:grpSpLocks/>
          </p:cNvGrpSpPr>
          <p:nvPr/>
        </p:nvGrpSpPr>
        <p:grpSpPr bwMode="auto">
          <a:xfrm>
            <a:off x="4558522" y="3034229"/>
            <a:ext cx="1339274" cy="756011"/>
            <a:chOff x="4386500" y="3771900"/>
            <a:chExt cx="1785699" cy="1008014"/>
          </a:xfrm>
        </p:grpSpPr>
        <p:sp>
          <p:nvSpPr>
            <p:cNvPr id="2" name="Rectangle 1"/>
            <p:cNvSpPr/>
            <p:nvPr/>
          </p:nvSpPr>
          <p:spPr>
            <a:xfrm>
              <a:off x="4448492" y="3771900"/>
              <a:ext cx="1700213" cy="114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7433" name="Picture 50" descr="Map of US showing current VDatum availability."/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6500" y="3771900"/>
              <a:ext cx="1785699" cy="1008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28" name="Rounded Rectangle 37"/>
          <p:cNvSpPr>
            <a:spLocks noChangeArrowheads="1"/>
          </p:cNvSpPr>
          <p:nvPr/>
        </p:nvSpPr>
        <p:spPr bwMode="auto">
          <a:xfrm>
            <a:off x="314054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427" name="TextBox 3"/>
          <p:cNvSpPr txBox="1">
            <a:spLocks noChangeArrowheads="1"/>
          </p:cNvSpPr>
          <p:nvPr/>
        </p:nvSpPr>
        <p:spPr bwMode="auto">
          <a:xfrm>
            <a:off x="1705491" y="2647284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NGS Products and Services</a:t>
            </a:r>
          </a:p>
        </p:txBody>
      </p:sp>
      <p:pic>
        <p:nvPicPr>
          <p:cNvPr id="57" name="Content Placeholder 3"/>
          <p:cNvPicPr>
            <a:picLocks noGrp="1" noChangeAspect="1"/>
          </p:cNvPicPr>
          <p:nvPr>
            <p:ph idx="1"/>
          </p:nvPr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4199" y="4234634"/>
            <a:ext cx="1103715" cy="831411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17488"/>
            <a:ext cx="8229600" cy="877489"/>
          </a:xfrm>
        </p:spPr>
        <p:txBody>
          <a:bodyPr/>
          <a:lstStyle/>
          <a:p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NGS Overview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144489" y="4234634"/>
            <a:ext cx="1200152" cy="96897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7311" y="4268109"/>
            <a:ext cx="1052815" cy="902024"/>
          </a:xfrm>
          <a:prstGeom prst="rect">
            <a:avLst/>
          </a:prstGeom>
        </p:spPr>
      </p:pic>
      <p:grpSp>
        <p:nvGrpSpPr>
          <p:cNvPr id="62" name="Group 46"/>
          <p:cNvGrpSpPr>
            <a:grpSpLocks/>
          </p:cNvGrpSpPr>
          <p:nvPr/>
        </p:nvGrpSpPr>
        <p:grpSpPr bwMode="auto">
          <a:xfrm>
            <a:off x="5972194" y="5145363"/>
            <a:ext cx="1543050" cy="453630"/>
            <a:chOff x="3422" y="3154560"/>
            <a:chExt cx="1628685" cy="604243"/>
          </a:xfrm>
        </p:grpSpPr>
        <p:sp>
          <p:nvSpPr>
            <p:cNvPr id="63" name="Rectangle 62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Antenna Calibrations</a:t>
              </a:r>
            </a:p>
          </p:txBody>
        </p:sp>
      </p:grpSp>
      <p:sp>
        <p:nvSpPr>
          <p:cNvPr id="65" name="Rounded Rectangle 64"/>
          <p:cNvSpPr/>
          <p:nvPr/>
        </p:nvSpPr>
        <p:spPr>
          <a:xfrm>
            <a:off x="1654645" y="5604171"/>
            <a:ext cx="1314453" cy="9016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5491" y="5664645"/>
            <a:ext cx="1218362" cy="769085"/>
          </a:xfrm>
          <a:prstGeom prst="rect">
            <a:avLst/>
          </a:prstGeom>
        </p:spPr>
      </p:pic>
      <p:grpSp>
        <p:nvGrpSpPr>
          <p:cNvPr id="70" name="Group 38"/>
          <p:cNvGrpSpPr>
            <a:grpSpLocks/>
          </p:cNvGrpSpPr>
          <p:nvPr/>
        </p:nvGrpSpPr>
        <p:grpSpPr bwMode="auto">
          <a:xfrm>
            <a:off x="1608209" y="6516872"/>
            <a:ext cx="1428750" cy="479072"/>
            <a:chOff x="4579295" y="5151386"/>
            <a:chExt cx="1696546" cy="639813"/>
          </a:xfrm>
        </p:grpSpPr>
        <p:sp>
          <p:nvSpPr>
            <p:cNvPr id="71" name="Rectangle 70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2" name="Rectangle 71"/>
            <p:cNvSpPr/>
            <p:nvPr/>
          </p:nvSpPr>
          <p:spPr>
            <a:xfrm>
              <a:off x="4579295" y="5151386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NCAT</a:t>
              </a:r>
            </a:p>
          </p:txBody>
        </p:sp>
      </p:grpSp>
      <p:sp>
        <p:nvSpPr>
          <p:cNvPr id="73" name="Rounded Rectangle 72"/>
          <p:cNvSpPr/>
          <p:nvPr/>
        </p:nvSpPr>
        <p:spPr>
          <a:xfrm>
            <a:off x="1664562" y="4201876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2273" y="4294892"/>
            <a:ext cx="1234513" cy="697238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3084393" y="5630740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0549" y="5712120"/>
            <a:ext cx="1170611" cy="674137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 bwMode="auto">
          <a:xfrm>
            <a:off x="3055817" y="6505809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CUSP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4535339" y="5604173"/>
            <a:ext cx="1255541" cy="91270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4483" y="5671104"/>
            <a:ext cx="1057251" cy="791918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 bwMode="auto">
          <a:xfrm>
            <a:off x="4489081" y="6490303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CBL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6065288" y="5622888"/>
            <a:ext cx="1315378" cy="88292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9010" y="5641449"/>
            <a:ext cx="1103486" cy="851228"/>
          </a:xfrm>
          <a:prstGeom prst="rect">
            <a:avLst/>
          </a:prstGeom>
        </p:spPr>
      </p:pic>
      <p:sp>
        <p:nvSpPr>
          <p:cNvPr id="82" name="Rectangle 81"/>
          <p:cNvSpPr/>
          <p:nvPr/>
        </p:nvSpPr>
        <p:spPr bwMode="auto">
          <a:xfrm>
            <a:off x="6034953" y="6505808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Outreach</a:t>
            </a:r>
            <a:endParaRPr lang="en-US" sz="16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0234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894896" y="410693"/>
            <a:ext cx="7465332" cy="914400"/>
          </a:xfrm>
        </p:spPr>
        <p:txBody>
          <a:bodyPr/>
          <a:lstStyle/>
          <a:p>
            <a:pPr eaLnBrk="1" hangingPunct="1"/>
            <a:r>
              <a:rPr lang="en-US" altLang="en-US" b="1" dirty="0" smtClean="0"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NGS Mission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249382" y="1527465"/>
            <a:ext cx="8666018" cy="4468091"/>
          </a:xfrm>
        </p:spPr>
        <p:txBody>
          <a:bodyPr/>
          <a:lstStyle/>
          <a:p>
            <a:pPr marL="0" indent="0">
              <a:buNone/>
              <a:tabLst>
                <a:tab pos="0" algn="l"/>
              </a:tabLst>
            </a:pPr>
            <a:r>
              <a:rPr lang="en-US" altLang="zh-CN" sz="4800" dirty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To define, maintain and provide access to the </a:t>
            </a:r>
            <a:r>
              <a:rPr lang="en-US" altLang="zh-CN" sz="4800" b="1" dirty="0">
                <a:solidFill>
                  <a:srgbClr val="C00000"/>
                </a:solidFill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National Spatial Reference System (NSRS) </a:t>
            </a:r>
            <a:r>
              <a:rPr lang="en-US" altLang="zh-CN" sz="4800" dirty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to meet our Nation’s economic, social, and environmental needs. </a:t>
            </a:r>
          </a:p>
        </p:txBody>
      </p:sp>
    </p:spTree>
    <p:extLst>
      <p:ext uri="{BB962C8B-B14F-4D97-AF65-F5344CB8AC3E}">
        <p14:creationId xmlns:p14="http://schemas.microsoft.com/office/powerpoint/2010/main" val="330711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83343"/>
            <a:ext cx="8229600" cy="1251628"/>
          </a:xfrm>
        </p:spPr>
        <p:txBody>
          <a:bodyPr/>
          <a:lstStyle/>
          <a:p>
            <a:pPr>
              <a:spcBef>
                <a:spcPts val="2400"/>
              </a:spcBef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Just as the name says… it’s dynamic</a:t>
            </a:r>
          </a:p>
          <a:p>
            <a:pPr>
              <a:spcBef>
                <a:spcPts val="2400"/>
              </a:spcBef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Available for download as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hapefiles</a:t>
            </a:r>
            <a:endParaRPr lang="en-US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spcBef>
                <a:spcPts val="2400"/>
              </a:spcBef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Developed by image interpretation and/or vertical modeling using water level stations (tide or lake gages)</a:t>
            </a:r>
          </a:p>
          <a:p>
            <a:pPr>
              <a:spcBef>
                <a:spcPts val="2400"/>
              </a:spcBef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Referenced to a computed Mean High Water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74638"/>
            <a:ext cx="9143999" cy="1143000"/>
          </a:xfrm>
        </p:spPr>
        <p:txBody>
          <a:bodyPr/>
          <a:lstStyle/>
          <a:p>
            <a:r>
              <a:rPr lang="en-US" sz="4200" dirty="0" smtClean="0">
                <a:latin typeface="Cambria" panose="02040503050406030204" pitchFamily="18" charset="0"/>
                <a:ea typeface="Cambria" panose="02040503050406030204" pitchFamily="18" charset="0"/>
              </a:rPr>
              <a:t>Continually Updated Shoreline Product</a:t>
            </a:r>
            <a:endParaRPr lang="en-US" sz="4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0" y="6570118"/>
            <a:ext cx="223888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hlinkClick r:id="rId3"/>
              </a:rPr>
              <a:t>hyperlink to the CUSP homepage</a:t>
            </a:r>
            <a:endParaRPr lang="en-US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42617"/>
            <a:ext cx="9144000" cy="53460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927" y="0"/>
            <a:ext cx="7961087" cy="6867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345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79"/>
          <p:cNvSpPr/>
          <p:nvPr/>
        </p:nvSpPr>
        <p:spPr>
          <a:xfrm>
            <a:off x="4472596" y="5503816"/>
            <a:ext cx="1446100" cy="1338277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702273" y="1021041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Modernizing the NSRS</a:t>
            </a:r>
          </a:p>
        </p:txBody>
      </p:sp>
      <p:sp>
        <p:nvSpPr>
          <p:cNvPr id="17412" name="Rounded Rectangle 9"/>
          <p:cNvSpPr>
            <a:spLocks noChangeArrowheads="1"/>
          </p:cNvSpPr>
          <p:nvPr/>
        </p:nvSpPr>
        <p:spPr bwMode="auto">
          <a:xfrm>
            <a:off x="3247706" y="2999701"/>
            <a:ext cx="978694" cy="841772"/>
          </a:xfrm>
          <a:prstGeom prst="roundRect">
            <a:avLst>
              <a:gd name="adj" fmla="val 16667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3" name="Group 10"/>
          <p:cNvGrpSpPr>
            <a:grpSpLocks/>
          </p:cNvGrpSpPr>
          <p:nvPr/>
        </p:nvGrpSpPr>
        <p:grpSpPr bwMode="auto">
          <a:xfrm>
            <a:off x="3095305" y="3809323"/>
            <a:ext cx="1247389" cy="453628"/>
            <a:chOff x="1795045" y="1265285"/>
            <a:chExt cx="1663094" cy="604242"/>
          </a:xfrm>
        </p:grpSpPr>
        <p:sp>
          <p:nvSpPr>
            <p:cNvPr id="12" name="Rectangle 11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829454" y="1265285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OPUS</a:t>
              </a:r>
            </a:p>
          </p:txBody>
        </p:sp>
      </p:grpSp>
      <p:sp>
        <p:nvSpPr>
          <p:cNvPr id="17414" name="Rounded Rectangle 21"/>
          <p:cNvSpPr>
            <a:spLocks noChangeArrowheads="1"/>
          </p:cNvSpPr>
          <p:nvPr/>
        </p:nvSpPr>
        <p:spPr bwMode="auto">
          <a:xfrm>
            <a:off x="6223073" y="3005651"/>
            <a:ext cx="1097756" cy="841772"/>
          </a:xfrm>
          <a:prstGeom prst="roundRect">
            <a:avLst>
              <a:gd name="adj" fmla="val 16667"/>
            </a:avLst>
          </a:prstGeom>
          <a:blipFill dpi="0" rotWithShape="0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5" name="Group 22"/>
          <p:cNvGrpSpPr>
            <a:grpSpLocks/>
          </p:cNvGrpSpPr>
          <p:nvPr/>
        </p:nvGrpSpPr>
        <p:grpSpPr bwMode="auto">
          <a:xfrm>
            <a:off x="5994476" y="3809323"/>
            <a:ext cx="1547813" cy="453628"/>
            <a:chOff x="5378291" y="3154561"/>
            <a:chExt cx="1628685" cy="604242"/>
          </a:xfrm>
        </p:grpSpPr>
        <p:sp>
          <p:nvSpPr>
            <p:cNvPr id="24" name="Rectangle 23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Orbit Data</a:t>
              </a:r>
            </a:p>
          </p:txBody>
        </p:sp>
      </p:grpSp>
      <p:grpSp>
        <p:nvGrpSpPr>
          <p:cNvPr id="17416" name="Group 49"/>
          <p:cNvGrpSpPr>
            <a:grpSpLocks/>
          </p:cNvGrpSpPr>
          <p:nvPr/>
        </p:nvGrpSpPr>
        <p:grpSpPr bwMode="auto">
          <a:xfrm>
            <a:off x="1528442" y="1390839"/>
            <a:ext cx="5679281" cy="1295400"/>
            <a:chOff x="762000" y="2209800"/>
            <a:chExt cx="7572299" cy="1726407"/>
          </a:xfrm>
        </p:grpSpPr>
        <p:sp>
          <p:nvSpPr>
            <p:cNvPr id="17444" name="Rounded Rectangle 5"/>
            <p:cNvSpPr>
              <a:spLocks noChangeArrowheads="1"/>
            </p:cNvSpPr>
            <p:nvPr/>
          </p:nvSpPr>
          <p:spPr bwMode="auto">
            <a:xfrm>
              <a:off x="1003298" y="2209800"/>
              <a:ext cx="1146163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5" name="Group 6"/>
            <p:cNvGrpSpPr>
              <a:grpSpLocks/>
            </p:cNvGrpSpPr>
            <p:nvPr/>
          </p:nvGrpSpPr>
          <p:grpSpPr bwMode="auto">
            <a:xfrm>
              <a:off x="762000" y="3331965"/>
              <a:ext cx="1721324" cy="604242"/>
              <a:chOff x="-89217" y="1265285"/>
              <a:chExt cx="1721324" cy="604242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85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" name="Rectangle 8"/>
              <p:cNvSpPr/>
              <p:nvPr/>
            </p:nvSpPr>
            <p:spPr>
              <a:xfrm>
                <a:off x="-8921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CORS</a:t>
                </a:r>
                <a:endPara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17446" name="Rounded Rectangle 13"/>
            <p:cNvSpPr>
              <a:spLocks noChangeArrowheads="1"/>
            </p:cNvSpPr>
            <p:nvPr/>
          </p:nvSpPr>
          <p:spPr bwMode="auto">
            <a:xfrm>
              <a:off x="4664036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7" name="Group 14"/>
            <p:cNvGrpSpPr>
              <a:grpSpLocks/>
            </p:cNvGrpSpPr>
            <p:nvPr/>
          </p:nvGrpSpPr>
          <p:grpSpPr bwMode="auto">
            <a:xfrm>
              <a:off x="4448129" y="3331648"/>
              <a:ext cx="1845034" cy="604559"/>
              <a:chOff x="3586712" y="1264968"/>
              <a:chExt cx="1845034" cy="60455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586721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Rectangle 16"/>
              <p:cNvSpPr/>
              <p:nvPr/>
            </p:nvSpPr>
            <p:spPr>
              <a:xfrm>
                <a:off x="3802619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GRAV-D</a:t>
                </a:r>
              </a:p>
            </p:txBody>
          </p:sp>
        </p:grpSp>
        <p:sp>
          <p:nvSpPr>
            <p:cNvPr id="17448" name="Rounded Rectangle 17"/>
            <p:cNvSpPr>
              <a:spLocks noChangeArrowheads="1"/>
            </p:cNvSpPr>
            <p:nvPr/>
          </p:nvSpPr>
          <p:spPr bwMode="auto">
            <a:xfrm>
              <a:off x="2600307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9" name="Group 18"/>
            <p:cNvGrpSpPr>
              <a:grpSpLocks/>
            </p:cNvGrpSpPr>
            <p:nvPr/>
          </p:nvGrpSpPr>
          <p:grpSpPr bwMode="auto">
            <a:xfrm>
              <a:off x="2265797" y="3331648"/>
              <a:ext cx="2273278" cy="604559"/>
              <a:chOff x="5101003" y="1264968"/>
              <a:chExt cx="2273278" cy="60455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378364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Rectangle 20"/>
              <p:cNvSpPr/>
              <p:nvPr/>
            </p:nvSpPr>
            <p:spPr>
              <a:xfrm>
                <a:off x="5101003" y="1264968"/>
                <a:ext cx="227327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NHMP</a:t>
                </a:r>
              </a:p>
            </p:txBody>
          </p:sp>
        </p:grpSp>
        <p:sp>
          <p:nvSpPr>
            <p:cNvPr id="17450" name="Rounded Rectangle 25"/>
            <p:cNvSpPr>
              <a:spLocks noChangeArrowheads="1"/>
            </p:cNvSpPr>
            <p:nvPr/>
          </p:nvSpPr>
          <p:spPr bwMode="auto">
            <a:xfrm>
              <a:off x="6705540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51" name="Group 26"/>
            <p:cNvGrpSpPr>
              <a:grpSpLocks/>
            </p:cNvGrpSpPr>
            <p:nvPr/>
          </p:nvGrpSpPr>
          <p:grpSpPr bwMode="auto">
            <a:xfrm>
              <a:off x="6248331" y="3331648"/>
              <a:ext cx="2085968" cy="604559"/>
              <a:chOff x="3586599" y="3154244"/>
              <a:chExt cx="2085968" cy="604559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586613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9" name="Rectangle 28"/>
              <p:cNvSpPr/>
              <p:nvPr/>
            </p:nvSpPr>
            <p:spPr>
              <a:xfrm>
                <a:off x="4043808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ECO</a:t>
                </a:r>
              </a:p>
            </p:txBody>
          </p:sp>
        </p:grpSp>
      </p:grpSp>
      <p:sp>
        <p:nvSpPr>
          <p:cNvPr id="17417" name="Rounded Rectangle 29"/>
          <p:cNvSpPr>
            <a:spLocks noChangeArrowheads="1"/>
          </p:cNvSpPr>
          <p:nvPr/>
        </p:nvSpPr>
        <p:spPr bwMode="auto">
          <a:xfrm>
            <a:off x="1711799" y="3005651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8" name="Group 30"/>
          <p:cNvGrpSpPr>
            <a:grpSpLocks/>
          </p:cNvGrpSpPr>
          <p:nvPr/>
        </p:nvGrpSpPr>
        <p:grpSpPr bwMode="auto">
          <a:xfrm>
            <a:off x="1579634" y="3809323"/>
            <a:ext cx="1489472" cy="453628"/>
            <a:chOff x="558910" y="5186957"/>
            <a:chExt cx="1985077" cy="604242"/>
          </a:xfrm>
        </p:grpSpPr>
        <p:sp>
          <p:nvSpPr>
            <p:cNvPr id="32" name="Rectangle 31"/>
            <p:cNvSpPr/>
            <p:nvPr/>
          </p:nvSpPr>
          <p:spPr>
            <a:xfrm>
              <a:off x="735043" y="5186957"/>
              <a:ext cx="1628049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558910" y="5186957"/>
              <a:ext cx="1985077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ASP</a:t>
              </a:r>
            </a:p>
          </p:txBody>
        </p:sp>
      </p:grpSp>
      <p:grpSp>
        <p:nvGrpSpPr>
          <p:cNvPr id="17419" name="Group 34"/>
          <p:cNvGrpSpPr>
            <a:grpSpLocks/>
          </p:cNvGrpSpPr>
          <p:nvPr/>
        </p:nvGrpSpPr>
        <p:grpSpPr bwMode="auto">
          <a:xfrm>
            <a:off x="4593111" y="3806941"/>
            <a:ext cx="1221581" cy="453628"/>
            <a:chOff x="2690857" y="5185198"/>
            <a:chExt cx="1628685" cy="604242"/>
          </a:xfrm>
        </p:grpSpPr>
        <p:sp>
          <p:nvSpPr>
            <p:cNvPr id="36" name="Rectangle 35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Rectangle 36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VDatum</a:t>
              </a:r>
              <a:endPara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20" name="Group 38"/>
          <p:cNvGrpSpPr>
            <a:grpSpLocks/>
          </p:cNvGrpSpPr>
          <p:nvPr/>
        </p:nvGrpSpPr>
        <p:grpSpPr bwMode="auto">
          <a:xfrm>
            <a:off x="3083392" y="5025902"/>
            <a:ext cx="1460019" cy="452438"/>
            <a:chOff x="4579294" y="5186957"/>
            <a:chExt cx="1733676" cy="604242"/>
          </a:xfrm>
        </p:grpSpPr>
        <p:sp>
          <p:nvSpPr>
            <p:cNvPr id="40" name="Rectangle 39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4579294" y="5186957"/>
              <a:ext cx="1733676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Geodetic Advisors</a:t>
              </a:r>
            </a:p>
          </p:txBody>
        </p:sp>
      </p:grpSp>
      <p:sp>
        <p:nvSpPr>
          <p:cNvPr id="17421" name="Rounded Rectangle 41"/>
          <p:cNvSpPr>
            <a:spLocks noChangeArrowheads="1"/>
          </p:cNvSpPr>
          <p:nvPr/>
        </p:nvSpPr>
        <p:spPr bwMode="auto">
          <a:xfrm>
            <a:off x="456929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0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22" name="Group 42"/>
          <p:cNvGrpSpPr>
            <a:grpSpLocks/>
          </p:cNvGrpSpPr>
          <p:nvPr/>
        </p:nvGrpSpPr>
        <p:grpSpPr bwMode="auto">
          <a:xfrm>
            <a:off x="4454993" y="5025902"/>
            <a:ext cx="1485900" cy="452438"/>
            <a:chOff x="1795045" y="3154561"/>
            <a:chExt cx="1628685" cy="604242"/>
          </a:xfrm>
        </p:grpSpPr>
        <p:sp>
          <p:nvSpPr>
            <p:cNvPr id="44" name="Rectangle 43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ERI</a:t>
              </a:r>
            </a:p>
          </p:txBody>
        </p:sp>
      </p:grpSp>
      <p:grpSp>
        <p:nvGrpSpPr>
          <p:cNvPr id="17424" name="Group 46"/>
          <p:cNvGrpSpPr>
            <a:grpSpLocks/>
          </p:cNvGrpSpPr>
          <p:nvPr/>
        </p:nvGrpSpPr>
        <p:grpSpPr bwMode="auto">
          <a:xfrm>
            <a:off x="1540343" y="5047336"/>
            <a:ext cx="1543050" cy="453630"/>
            <a:chOff x="3422" y="3154560"/>
            <a:chExt cx="1628685" cy="604243"/>
          </a:xfrm>
        </p:grpSpPr>
        <p:sp>
          <p:nvSpPr>
            <p:cNvPr id="48" name="Rectangle 47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Rectangle 48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National Shoreline</a:t>
              </a:r>
            </a:p>
          </p:txBody>
        </p:sp>
      </p:grpSp>
      <p:sp>
        <p:nvSpPr>
          <p:cNvPr id="17430" name="Rounded Rectangle 33"/>
          <p:cNvSpPr>
            <a:spLocks noChangeArrowheads="1"/>
          </p:cNvSpPr>
          <p:nvPr/>
        </p:nvSpPr>
        <p:spPr bwMode="auto">
          <a:xfrm>
            <a:off x="4490716" y="3005654"/>
            <a:ext cx="1468041" cy="835819"/>
          </a:xfrm>
          <a:prstGeom prst="roundRect">
            <a:avLst>
              <a:gd name="adj" fmla="val 16667"/>
            </a:avLst>
          </a:prstGeom>
          <a:blipFill dpi="0" rotWithShape="0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31" name="Group 2"/>
          <p:cNvGrpSpPr>
            <a:grpSpLocks/>
          </p:cNvGrpSpPr>
          <p:nvPr/>
        </p:nvGrpSpPr>
        <p:grpSpPr bwMode="auto">
          <a:xfrm>
            <a:off x="4558522" y="3034229"/>
            <a:ext cx="1339274" cy="756011"/>
            <a:chOff x="4386500" y="3771900"/>
            <a:chExt cx="1785699" cy="1008014"/>
          </a:xfrm>
        </p:grpSpPr>
        <p:sp>
          <p:nvSpPr>
            <p:cNvPr id="2" name="Rectangle 1"/>
            <p:cNvSpPr/>
            <p:nvPr/>
          </p:nvSpPr>
          <p:spPr>
            <a:xfrm>
              <a:off x="4448492" y="3771900"/>
              <a:ext cx="1700213" cy="114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7433" name="Picture 50" descr="Map of US showing current VDatum availability."/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6500" y="3771900"/>
              <a:ext cx="1785699" cy="1008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28" name="Rounded Rectangle 37"/>
          <p:cNvSpPr>
            <a:spLocks noChangeArrowheads="1"/>
          </p:cNvSpPr>
          <p:nvPr/>
        </p:nvSpPr>
        <p:spPr bwMode="auto">
          <a:xfrm>
            <a:off x="314054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427" name="TextBox 3"/>
          <p:cNvSpPr txBox="1">
            <a:spLocks noChangeArrowheads="1"/>
          </p:cNvSpPr>
          <p:nvPr/>
        </p:nvSpPr>
        <p:spPr bwMode="auto">
          <a:xfrm>
            <a:off x="1705491" y="2647284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NGS Products and Services</a:t>
            </a:r>
          </a:p>
        </p:txBody>
      </p:sp>
      <p:pic>
        <p:nvPicPr>
          <p:cNvPr id="57" name="Content Placeholder 3"/>
          <p:cNvPicPr>
            <a:picLocks noGrp="1" noChangeAspect="1"/>
          </p:cNvPicPr>
          <p:nvPr>
            <p:ph idx="1"/>
          </p:nvPr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4199" y="4234634"/>
            <a:ext cx="1103715" cy="831411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17488"/>
            <a:ext cx="8229600" cy="877489"/>
          </a:xfrm>
        </p:spPr>
        <p:txBody>
          <a:bodyPr/>
          <a:lstStyle/>
          <a:p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NGS Overview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144489" y="4234634"/>
            <a:ext cx="1200152" cy="96897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7311" y="4268109"/>
            <a:ext cx="1052815" cy="902024"/>
          </a:xfrm>
          <a:prstGeom prst="rect">
            <a:avLst/>
          </a:prstGeom>
        </p:spPr>
      </p:pic>
      <p:grpSp>
        <p:nvGrpSpPr>
          <p:cNvPr id="62" name="Group 46"/>
          <p:cNvGrpSpPr>
            <a:grpSpLocks/>
          </p:cNvGrpSpPr>
          <p:nvPr/>
        </p:nvGrpSpPr>
        <p:grpSpPr bwMode="auto">
          <a:xfrm>
            <a:off x="5972194" y="5145363"/>
            <a:ext cx="1543050" cy="453630"/>
            <a:chOff x="3422" y="3154560"/>
            <a:chExt cx="1628685" cy="604243"/>
          </a:xfrm>
        </p:grpSpPr>
        <p:sp>
          <p:nvSpPr>
            <p:cNvPr id="63" name="Rectangle 62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Antenna Calibrations</a:t>
              </a:r>
            </a:p>
          </p:txBody>
        </p:sp>
      </p:grpSp>
      <p:sp>
        <p:nvSpPr>
          <p:cNvPr id="65" name="Rounded Rectangle 64"/>
          <p:cNvSpPr/>
          <p:nvPr/>
        </p:nvSpPr>
        <p:spPr>
          <a:xfrm>
            <a:off x="1654645" y="5604171"/>
            <a:ext cx="1314453" cy="9016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5491" y="5664645"/>
            <a:ext cx="1218362" cy="769085"/>
          </a:xfrm>
          <a:prstGeom prst="rect">
            <a:avLst/>
          </a:prstGeom>
        </p:spPr>
      </p:pic>
      <p:grpSp>
        <p:nvGrpSpPr>
          <p:cNvPr id="70" name="Group 38"/>
          <p:cNvGrpSpPr>
            <a:grpSpLocks/>
          </p:cNvGrpSpPr>
          <p:nvPr/>
        </p:nvGrpSpPr>
        <p:grpSpPr bwMode="auto">
          <a:xfrm>
            <a:off x="1608209" y="6516872"/>
            <a:ext cx="1428750" cy="479072"/>
            <a:chOff x="4579295" y="5151386"/>
            <a:chExt cx="1696546" cy="639813"/>
          </a:xfrm>
        </p:grpSpPr>
        <p:sp>
          <p:nvSpPr>
            <p:cNvPr id="71" name="Rectangle 70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2" name="Rectangle 71"/>
            <p:cNvSpPr/>
            <p:nvPr/>
          </p:nvSpPr>
          <p:spPr>
            <a:xfrm>
              <a:off x="4579295" y="5151386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NCAT</a:t>
              </a:r>
            </a:p>
          </p:txBody>
        </p:sp>
      </p:grpSp>
      <p:sp>
        <p:nvSpPr>
          <p:cNvPr id="73" name="Rounded Rectangle 72"/>
          <p:cNvSpPr/>
          <p:nvPr/>
        </p:nvSpPr>
        <p:spPr>
          <a:xfrm>
            <a:off x="1664562" y="4201876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2273" y="4294892"/>
            <a:ext cx="1234513" cy="697238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3084393" y="5630740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0549" y="5712120"/>
            <a:ext cx="1170611" cy="674137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 bwMode="auto">
          <a:xfrm>
            <a:off x="3055817" y="6505809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CUSP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4535339" y="5604173"/>
            <a:ext cx="1255541" cy="91270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4483" y="5671104"/>
            <a:ext cx="1057251" cy="791918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 bwMode="auto">
          <a:xfrm>
            <a:off x="4489081" y="6490303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CBL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6065288" y="5622888"/>
            <a:ext cx="1315378" cy="88292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9010" y="5641449"/>
            <a:ext cx="1103486" cy="851228"/>
          </a:xfrm>
          <a:prstGeom prst="rect">
            <a:avLst/>
          </a:prstGeom>
        </p:spPr>
      </p:pic>
      <p:sp>
        <p:nvSpPr>
          <p:cNvPr id="82" name="Rectangle 81"/>
          <p:cNvSpPr/>
          <p:nvPr/>
        </p:nvSpPr>
        <p:spPr bwMode="auto">
          <a:xfrm>
            <a:off x="6034953" y="6505808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Outreach</a:t>
            </a:r>
            <a:endParaRPr lang="en-US" sz="16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151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Calibration Base Lines - CBL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01214" y="1283335"/>
            <a:ext cx="8842786" cy="5240129"/>
          </a:xfrm>
        </p:spPr>
        <p:txBody>
          <a:bodyPr/>
          <a:lstStyle/>
          <a:p>
            <a:pPr>
              <a:spcAft>
                <a:spcPts val="800"/>
              </a:spcAft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Three types of CBL defined by NGS</a:t>
            </a:r>
          </a:p>
          <a:p>
            <a:pPr lvl="1"/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Primary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CBL (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PCBL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): in Woodford, VA at NGS TTC; it is open for use to organizations like the PLSO</a:t>
            </a:r>
          </a:p>
          <a:p>
            <a:pPr lvl="1"/>
            <a:endParaRPr lang="en-US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/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Federal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CBL (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FCBL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): established with EDM checked at the NGS PCBL and IAW NOAA TM NGS-8</a:t>
            </a:r>
          </a:p>
          <a:p>
            <a:pPr lvl="3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8 across Pennsylvania; </a:t>
            </a:r>
            <a:r>
              <a:rPr lang="en-US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1 reported destroyed in Warminster</a:t>
            </a:r>
          </a:p>
          <a:p>
            <a:pPr lvl="1"/>
            <a:endParaRPr lang="en-US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/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Cooperative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CBL (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CCBL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): established with EDM checked on an FCBL and IAW that same NGS-8 manual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Curved Right Arrow 5"/>
          <p:cNvSpPr/>
          <p:nvPr/>
        </p:nvSpPr>
        <p:spPr>
          <a:xfrm rot="10800000" flipH="1" flipV="1">
            <a:off x="140967" y="4038600"/>
            <a:ext cx="609603" cy="1647825"/>
          </a:xfrm>
          <a:prstGeom prst="curved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Curved Right Arrow 6"/>
          <p:cNvSpPr/>
          <p:nvPr/>
        </p:nvSpPr>
        <p:spPr>
          <a:xfrm rot="10800000" flipH="1" flipV="1">
            <a:off x="130881" y="2192655"/>
            <a:ext cx="548641" cy="1621965"/>
          </a:xfrm>
          <a:prstGeom prst="curved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74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/>
          <p:cNvSpPr txBox="1">
            <a:spLocks/>
          </p:cNvSpPr>
          <p:nvPr/>
        </p:nvSpPr>
        <p:spPr bwMode="auto">
          <a:xfrm>
            <a:off x="1183821" y="6211382"/>
            <a:ext cx="6776357" cy="447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16933">
              <a:spcBef>
                <a:spcPts val="133"/>
              </a:spcBef>
            </a:pPr>
            <a:r>
              <a:rPr lang="en-US" sz="2800" spc="-7" dirty="0">
                <a:latin typeface="Cambria" panose="02040503050406030204" pitchFamily="18" charset="0"/>
                <a:cs typeface="Calibri"/>
              </a:rPr>
              <a:t>https://www.ngs.noaa.gov/CBLINES/</a:t>
            </a:r>
            <a:endParaRPr lang="en-US" sz="28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61365" y="1600204"/>
            <a:ext cx="8885816" cy="4525963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NGS commitment to the CBL Program:</a:t>
            </a:r>
          </a:p>
          <a:p>
            <a:pPr lvl="1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A minimum of one FCBL per State</a:t>
            </a:r>
          </a:p>
          <a:p>
            <a:pPr lvl="1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Establishment procedures document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Public access to the CBL database </a:t>
            </a:r>
          </a:p>
          <a:p>
            <a:pPr lvl="1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Software to process your observations</a:t>
            </a:r>
          </a:p>
          <a:p>
            <a:pPr lvl="1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Verification and re-measurement data review</a:t>
            </a:r>
          </a:p>
          <a:p>
            <a:pPr lvl="1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Technical support (Advisors or other personnel)</a:t>
            </a:r>
          </a:p>
          <a:p>
            <a:pPr lvl="1"/>
            <a:endParaRPr lang="en-US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Calibration Base Lines - CBL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2945" y="1386685"/>
            <a:ext cx="5198110" cy="5308600"/>
          </a:xfrm>
          <a:prstGeom prst="rect">
            <a:avLst/>
          </a:prstGeom>
          <a:ln w="349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1431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CBL Datasheets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Content Placeholder 4">
            <a:hlinkClick r:id="rId3"/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734" y="1235791"/>
            <a:ext cx="8822531" cy="5571410"/>
          </a:xfrm>
          <a:ln w="158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499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Beta CBL Map Viewer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Content Placeholder 4">
            <a:hlinkClick r:id="rId3"/>
          </p:cNvPr>
          <p:cNvPicPr preferRelativeResize="0"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7300"/>
            <a:ext cx="9144000" cy="4784518"/>
          </a:xfrm>
          <a:ln w="15875">
            <a:solidFill>
              <a:schemeClr val="tx1"/>
            </a:solidFill>
          </a:ln>
        </p:spPr>
      </p:pic>
      <p:sp>
        <p:nvSpPr>
          <p:cNvPr id="4" name="object 2"/>
          <p:cNvSpPr txBox="1">
            <a:spLocks/>
          </p:cNvSpPr>
          <p:nvPr/>
        </p:nvSpPr>
        <p:spPr bwMode="auto">
          <a:xfrm>
            <a:off x="1183821" y="6211382"/>
            <a:ext cx="6776357" cy="447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16933">
              <a:spcBef>
                <a:spcPts val="133"/>
              </a:spcBef>
            </a:pPr>
            <a:r>
              <a:rPr lang="en-US" sz="2800" spc="-7" dirty="0">
                <a:latin typeface="Cambria" panose="02040503050406030204" pitchFamily="18" charset="0"/>
                <a:cs typeface="Calibri"/>
              </a:rPr>
              <a:t>https://www.ngs.noaa.gov/CBLINES/</a:t>
            </a:r>
            <a:endParaRPr lang="en-US" sz="2800" dirty="0">
              <a:latin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162201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/>
          <p:cNvSpPr/>
          <p:nvPr/>
        </p:nvSpPr>
        <p:spPr>
          <a:xfrm>
            <a:off x="5914179" y="5537200"/>
            <a:ext cx="1628110" cy="1304893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702273" y="1021041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Modernizing the NSRS</a:t>
            </a:r>
          </a:p>
        </p:txBody>
      </p:sp>
      <p:sp>
        <p:nvSpPr>
          <p:cNvPr id="17412" name="Rounded Rectangle 9"/>
          <p:cNvSpPr>
            <a:spLocks noChangeArrowheads="1"/>
          </p:cNvSpPr>
          <p:nvPr/>
        </p:nvSpPr>
        <p:spPr bwMode="auto">
          <a:xfrm>
            <a:off x="3247706" y="2999701"/>
            <a:ext cx="978694" cy="841772"/>
          </a:xfrm>
          <a:prstGeom prst="roundRect">
            <a:avLst>
              <a:gd name="adj" fmla="val 16667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3" name="Group 10"/>
          <p:cNvGrpSpPr>
            <a:grpSpLocks/>
          </p:cNvGrpSpPr>
          <p:nvPr/>
        </p:nvGrpSpPr>
        <p:grpSpPr bwMode="auto">
          <a:xfrm>
            <a:off x="3095305" y="3809323"/>
            <a:ext cx="1247389" cy="453628"/>
            <a:chOff x="1795045" y="1265285"/>
            <a:chExt cx="1663094" cy="604242"/>
          </a:xfrm>
        </p:grpSpPr>
        <p:sp>
          <p:nvSpPr>
            <p:cNvPr id="12" name="Rectangle 11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829454" y="1265285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OPUS</a:t>
              </a:r>
            </a:p>
          </p:txBody>
        </p:sp>
      </p:grpSp>
      <p:sp>
        <p:nvSpPr>
          <p:cNvPr id="17414" name="Rounded Rectangle 21"/>
          <p:cNvSpPr>
            <a:spLocks noChangeArrowheads="1"/>
          </p:cNvSpPr>
          <p:nvPr/>
        </p:nvSpPr>
        <p:spPr bwMode="auto">
          <a:xfrm>
            <a:off x="6223073" y="3005651"/>
            <a:ext cx="1097756" cy="841772"/>
          </a:xfrm>
          <a:prstGeom prst="roundRect">
            <a:avLst>
              <a:gd name="adj" fmla="val 16667"/>
            </a:avLst>
          </a:prstGeom>
          <a:blipFill dpi="0" rotWithShape="0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5" name="Group 22"/>
          <p:cNvGrpSpPr>
            <a:grpSpLocks/>
          </p:cNvGrpSpPr>
          <p:nvPr/>
        </p:nvGrpSpPr>
        <p:grpSpPr bwMode="auto">
          <a:xfrm>
            <a:off x="5994476" y="3809323"/>
            <a:ext cx="1547813" cy="453628"/>
            <a:chOff x="5378291" y="3154561"/>
            <a:chExt cx="1628685" cy="604242"/>
          </a:xfrm>
        </p:grpSpPr>
        <p:sp>
          <p:nvSpPr>
            <p:cNvPr id="24" name="Rectangle 23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Orbit Data</a:t>
              </a:r>
            </a:p>
          </p:txBody>
        </p:sp>
      </p:grpSp>
      <p:grpSp>
        <p:nvGrpSpPr>
          <p:cNvPr id="17416" name="Group 49"/>
          <p:cNvGrpSpPr>
            <a:grpSpLocks/>
          </p:cNvGrpSpPr>
          <p:nvPr/>
        </p:nvGrpSpPr>
        <p:grpSpPr bwMode="auto">
          <a:xfrm>
            <a:off x="1528442" y="1390839"/>
            <a:ext cx="5679281" cy="1295400"/>
            <a:chOff x="762000" y="2209800"/>
            <a:chExt cx="7572299" cy="1726407"/>
          </a:xfrm>
        </p:grpSpPr>
        <p:sp>
          <p:nvSpPr>
            <p:cNvPr id="17444" name="Rounded Rectangle 5"/>
            <p:cNvSpPr>
              <a:spLocks noChangeArrowheads="1"/>
            </p:cNvSpPr>
            <p:nvPr/>
          </p:nvSpPr>
          <p:spPr bwMode="auto">
            <a:xfrm>
              <a:off x="1003298" y="2209800"/>
              <a:ext cx="1146163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5" name="Group 6"/>
            <p:cNvGrpSpPr>
              <a:grpSpLocks/>
            </p:cNvGrpSpPr>
            <p:nvPr/>
          </p:nvGrpSpPr>
          <p:grpSpPr bwMode="auto">
            <a:xfrm>
              <a:off x="762000" y="3331965"/>
              <a:ext cx="1721324" cy="604242"/>
              <a:chOff x="-89217" y="1265285"/>
              <a:chExt cx="1721324" cy="604242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85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" name="Rectangle 8"/>
              <p:cNvSpPr/>
              <p:nvPr/>
            </p:nvSpPr>
            <p:spPr>
              <a:xfrm>
                <a:off x="-8921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CORS</a:t>
                </a:r>
                <a:endPara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17446" name="Rounded Rectangle 13"/>
            <p:cNvSpPr>
              <a:spLocks noChangeArrowheads="1"/>
            </p:cNvSpPr>
            <p:nvPr/>
          </p:nvSpPr>
          <p:spPr bwMode="auto">
            <a:xfrm>
              <a:off x="4664036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7" name="Group 14"/>
            <p:cNvGrpSpPr>
              <a:grpSpLocks/>
            </p:cNvGrpSpPr>
            <p:nvPr/>
          </p:nvGrpSpPr>
          <p:grpSpPr bwMode="auto">
            <a:xfrm>
              <a:off x="4448129" y="3331648"/>
              <a:ext cx="1845034" cy="604559"/>
              <a:chOff x="3586712" y="1264968"/>
              <a:chExt cx="1845034" cy="60455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586721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Rectangle 16"/>
              <p:cNvSpPr/>
              <p:nvPr/>
            </p:nvSpPr>
            <p:spPr>
              <a:xfrm>
                <a:off x="3802619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GRAV-D</a:t>
                </a:r>
              </a:p>
            </p:txBody>
          </p:sp>
        </p:grpSp>
        <p:sp>
          <p:nvSpPr>
            <p:cNvPr id="17448" name="Rounded Rectangle 17"/>
            <p:cNvSpPr>
              <a:spLocks noChangeArrowheads="1"/>
            </p:cNvSpPr>
            <p:nvPr/>
          </p:nvSpPr>
          <p:spPr bwMode="auto">
            <a:xfrm>
              <a:off x="2600307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9" name="Group 18"/>
            <p:cNvGrpSpPr>
              <a:grpSpLocks/>
            </p:cNvGrpSpPr>
            <p:nvPr/>
          </p:nvGrpSpPr>
          <p:grpSpPr bwMode="auto">
            <a:xfrm>
              <a:off x="2265797" y="3331648"/>
              <a:ext cx="2273278" cy="604559"/>
              <a:chOff x="5101003" y="1264968"/>
              <a:chExt cx="2273278" cy="60455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378364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Rectangle 20"/>
              <p:cNvSpPr/>
              <p:nvPr/>
            </p:nvSpPr>
            <p:spPr>
              <a:xfrm>
                <a:off x="5101003" y="1264968"/>
                <a:ext cx="227327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NHMP</a:t>
                </a:r>
              </a:p>
            </p:txBody>
          </p:sp>
        </p:grpSp>
        <p:sp>
          <p:nvSpPr>
            <p:cNvPr id="17450" name="Rounded Rectangle 25"/>
            <p:cNvSpPr>
              <a:spLocks noChangeArrowheads="1"/>
            </p:cNvSpPr>
            <p:nvPr/>
          </p:nvSpPr>
          <p:spPr bwMode="auto">
            <a:xfrm>
              <a:off x="6705540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51" name="Group 26"/>
            <p:cNvGrpSpPr>
              <a:grpSpLocks/>
            </p:cNvGrpSpPr>
            <p:nvPr/>
          </p:nvGrpSpPr>
          <p:grpSpPr bwMode="auto">
            <a:xfrm>
              <a:off x="6248331" y="3331648"/>
              <a:ext cx="2085968" cy="604559"/>
              <a:chOff x="3586599" y="3154244"/>
              <a:chExt cx="2085968" cy="604559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586613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9" name="Rectangle 28"/>
              <p:cNvSpPr/>
              <p:nvPr/>
            </p:nvSpPr>
            <p:spPr>
              <a:xfrm>
                <a:off x="4043808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ECO</a:t>
                </a:r>
              </a:p>
            </p:txBody>
          </p:sp>
        </p:grpSp>
      </p:grpSp>
      <p:sp>
        <p:nvSpPr>
          <p:cNvPr id="17417" name="Rounded Rectangle 29"/>
          <p:cNvSpPr>
            <a:spLocks noChangeArrowheads="1"/>
          </p:cNvSpPr>
          <p:nvPr/>
        </p:nvSpPr>
        <p:spPr bwMode="auto">
          <a:xfrm>
            <a:off x="1711799" y="3005651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8" name="Group 30"/>
          <p:cNvGrpSpPr>
            <a:grpSpLocks/>
          </p:cNvGrpSpPr>
          <p:nvPr/>
        </p:nvGrpSpPr>
        <p:grpSpPr bwMode="auto">
          <a:xfrm>
            <a:off x="1579634" y="3809323"/>
            <a:ext cx="1489472" cy="453628"/>
            <a:chOff x="558910" y="5186957"/>
            <a:chExt cx="1985077" cy="604242"/>
          </a:xfrm>
        </p:grpSpPr>
        <p:sp>
          <p:nvSpPr>
            <p:cNvPr id="32" name="Rectangle 31"/>
            <p:cNvSpPr/>
            <p:nvPr/>
          </p:nvSpPr>
          <p:spPr>
            <a:xfrm>
              <a:off x="735043" y="5186957"/>
              <a:ext cx="1628049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558910" y="5186957"/>
              <a:ext cx="1985077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ASP</a:t>
              </a:r>
            </a:p>
          </p:txBody>
        </p:sp>
      </p:grpSp>
      <p:grpSp>
        <p:nvGrpSpPr>
          <p:cNvPr id="17419" name="Group 34"/>
          <p:cNvGrpSpPr>
            <a:grpSpLocks/>
          </p:cNvGrpSpPr>
          <p:nvPr/>
        </p:nvGrpSpPr>
        <p:grpSpPr bwMode="auto">
          <a:xfrm>
            <a:off x="4593111" y="3806941"/>
            <a:ext cx="1221581" cy="453628"/>
            <a:chOff x="2690857" y="5185198"/>
            <a:chExt cx="1628685" cy="604242"/>
          </a:xfrm>
        </p:grpSpPr>
        <p:sp>
          <p:nvSpPr>
            <p:cNvPr id="36" name="Rectangle 35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Rectangle 36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VDatum</a:t>
              </a:r>
              <a:endPara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20" name="Group 38"/>
          <p:cNvGrpSpPr>
            <a:grpSpLocks/>
          </p:cNvGrpSpPr>
          <p:nvPr/>
        </p:nvGrpSpPr>
        <p:grpSpPr bwMode="auto">
          <a:xfrm>
            <a:off x="3083392" y="5025902"/>
            <a:ext cx="1460019" cy="452438"/>
            <a:chOff x="4579294" y="5186957"/>
            <a:chExt cx="1733676" cy="604242"/>
          </a:xfrm>
        </p:grpSpPr>
        <p:sp>
          <p:nvSpPr>
            <p:cNvPr id="40" name="Rectangle 39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4579294" y="5186957"/>
              <a:ext cx="1733676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Geodetic Advisors</a:t>
              </a:r>
            </a:p>
          </p:txBody>
        </p:sp>
      </p:grpSp>
      <p:sp>
        <p:nvSpPr>
          <p:cNvPr id="17421" name="Rounded Rectangle 41"/>
          <p:cNvSpPr>
            <a:spLocks noChangeArrowheads="1"/>
          </p:cNvSpPr>
          <p:nvPr/>
        </p:nvSpPr>
        <p:spPr bwMode="auto">
          <a:xfrm>
            <a:off x="456929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0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22" name="Group 42"/>
          <p:cNvGrpSpPr>
            <a:grpSpLocks/>
          </p:cNvGrpSpPr>
          <p:nvPr/>
        </p:nvGrpSpPr>
        <p:grpSpPr bwMode="auto">
          <a:xfrm>
            <a:off x="4454993" y="5025902"/>
            <a:ext cx="1485900" cy="452438"/>
            <a:chOff x="1795045" y="3154561"/>
            <a:chExt cx="1628685" cy="604242"/>
          </a:xfrm>
        </p:grpSpPr>
        <p:sp>
          <p:nvSpPr>
            <p:cNvPr id="44" name="Rectangle 43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ERI</a:t>
              </a:r>
            </a:p>
          </p:txBody>
        </p:sp>
      </p:grpSp>
      <p:grpSp>
        <p:nvGrpSpPr>
          <p:cNvPr id="17424" name="Group 46"/>
          <p:cNvGrpSpPr>
            <a:grpSpLocks/>
          </p:cNvGrpSpPr>
          <p:nvPr/>
        </p:nvGrpSpPr>
        <p:grpSpPr bwMode="auto">
          <a:xfrm>
            <a:off x="1540343" y="5047336"/>
            <a:ext cx="1543050" cy="453630"/>
            <a:chOff x="3422" y="3154560"/>
            <a:chExt cx="1628685" cy="604243"/>
          </a:xfrm>
        </p:grpSpPr>
        <p:sp>
          <p:nvSpPr>
            <p:cNvPr id="48" name="Rectangle 47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Rectangle 48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National Shoreline</a:t>
              </a:r>
            </a:p>
          </p:txBody>
        </p:sp>
      </p:grpSp>
      <p:sp>
        <p:nvSpPr>
          <p:cNvPr id="17430" name="Rounded Rectangle 33"/>
          <p:cNvSpPr>
            <a:spLocks noChangeArrowheads="1"/>
          </p:cNvSpPr>
          <p:nvPr/>
        </p:nvSpPr>
        <p:spPr bwMode="auto">
          <a:xfrm>
            <a:off x="4490716" y="3005654"/>
            <a:ext cx="1468041" cy="835819"/>
          </a:xfrm>
          <a:prstGeom prst="roundRect">
            <a:avLst>
              <a:gd name="adj" fmla="val 16667"/>
            </a:avLst>
          </a:prstGeom>
          <a:blipFill dpi="0" rotWithShape="0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31" name="Group 2"/>
          <p:cNvGrpSpPr>
            <a:grpSpLocks/>
          </p:cNvGrpSpPr>
          <p:nvPr/>
        </p:nvGrpSpPr>
        <p:grpSpPr bwMode="auto">
          <a:xfrm>
            <a:off x="4558522" y="3034229"/>
            <a:ext cx="1339274" cy="756011"/>
            <a:chOff x="4386500" y="3771900"/>
            <a:chExt cx="1785699" cy="1008014"/>
          </a:xfrm>
        </p:grpSpPr>
        <p:sp>
          <p:nvSpPr>
            <p:cNvPr id="2" name="Rectangle 1"/>
            <p:cNvSpPr/>
            <p:nvPr/>
          </p:nvSpPr>
          <p:spPr>
            <a:xfrm>
              <a:off x="4448492" y="3771900"/>
              <a:ext cx="1700213" cy="114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7433" name="Picture 50" descr="Map of US showing current VDatum availability."/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6500" y="3771900"/>
              <a:ext cx="1785699" cy="1008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28" name="Rounded Rectangle 37"/>
          <p:cNvSpPr>
            <a:spLocks noChangeArrowheads="1"/>
          </p:cNvSpPr>
          <p:nvPr/>
        </p:nvSpPr>
        <p:spPr bwMode="auto">
          <a:xfrm>
            <a:off x="314054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427" name="TextBox 3"/>
          <p:cNvSpPr txBox="1">
            <a:spLocks noChangeArrowheads="1"/>
          </p:cNvSpPr>
          <p:nvPr/>
        </p:nvSpPr>
        <p:spPr bwMode="auto">
          <a:xfrm>
            <a:off x="1705491" y="2647284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NGS Products and Services</a:t>
            </a:r>
          </a:p>
        </p:txBody>
      </p:sp>
      <p:pic>
        <p:nvPicPr>
          <p:cNvPr id="57" name="Content Placeholder 3"/>
          <p:cNvPicPr>
            <a:picLocks noGrp="1" noChangeAspect="1"/>
          </p:cNvPicPr>
          <p:nvPr>
            <p:ph idx="1"/>
          </p:nvPr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4199" y="4234634"/>
            <a:ext cx="1103715" cy="831411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17488"/>
            <a:ext cx="8229600" cy="877489"/>
          </a:xfrm>
        </p:spPr>
        <p:txBody>
          <a:bodyPr/>
          <a:lstStyle/>
          <a:p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NGS Overview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144489" y="4234634"/>
            <a:ext cx="1200152" cy="96897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7311" y="4268109"/>
            <a:ext cx="1052815" cy="902024"/>
          </a:xfrm>
          <a:prstGeom prst="rect">
            <a:avLst/>
          </a:prstGeom>
        </p:spPr>
      </p:pic>
      <p:grpSp>
        <p:nvGrpSpPr>
          <p:cNvPr id="62" name="Group 46"/>
          <p:cNvGrpSpPr>
            <a:grpSpLocks/>
          </p:cNvGrpSpPr>
          <p:nvPr/>
        </p:nvGrpSpPr>
        <p:grpSpPr bwMode="auto">
          <a:xfrm>
            <a:off x="5972194" y="5145363"/>
            <a:ext cx="1543050" cy="453630"/>
            <a:chOff x="3422" y="3154560"/>
            <a:chExt cx="1628685" cy="604243"/>
          </a:xfrm>
        </p:grpSpPr>
        <p:sp>
          <p:nvSpPr>
            <p:cNvPr id="63" name="Rectangle 62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Antenna Calibrations</a:t>
              </a:r>
            </a:p>
          </p:txBody>
        </p:sp>
      </p:grpSp>
      <p:sp>
        <p:nvSpPr>
          <p:cNvPr id="65" name="Rounded Rectangle 64"/>
          <p:cNvSpPr/>
          <p:nvPr/>
        </p:nvSpPr>
        <p:spPr>
          <a:xfrm>
            <a:off x="1654645" y="5604171"/>
            <a:ext cx="1314453" cy="9016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5491" y="5664645"/>
            <a:ext cx="1218362" cy="769085"/>
          </a:xfrm>
          <a:prstGeom prst="rect">
            <a:avLst/>
          </a:prstGeom>
        </p:spPr>
      </p:pic>
      <p:grpSp>
        <p:nvGrpSpPr>
          <p:cNvPr id="70" name="Group 38"/>
          <p:cNvGrpSpPr>
            <a:grpSpLocks/>
          </p:cNvGrpSpPr>
          <p:nvPr/>
        </p:nvGrpSpPr>
        <p:grpSpPr bwMode="auto">
          <a:xfrm>
            <a:off x="1608209" y="6516872"/>
            <a:ext cx="1428750" cy="479072"/>
            <a:chOff x="4579295" y="5151386"/>
            <a:chExt cx="1696546" cy="639813"/>
          </a:xfrm>
        </p:grpSpPr>
        <p:sp>
          <p:nvSpPr>
            <p:cNvPr id="71" name="Rectangle 70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2" name="Rectangle 71"/>
            <p:cNvSpPr/>
            <p:nvPr/>
          </p:nvSpPr>
          <p:spPr>
            <a:xfrm>
              <a:off x="4579295" y="5151386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NCAT</a:t>
              </a:r>
            </a:p>
          </p:txBody>
        </p:sp>
      </p:grpSp>
      <p:sp>
        <p:nvSpPr>
          <p:cNvPr id="73" name="Rounded Rectangle 72"/>
          <p:cNvSpPr/>
          <p:nvPr/>
        </p:nvSpPr>
        <p:spPr>
          <a:xfrm>
            <a:off x="1664562" y="4201876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2273" y="4294892"/>
            <a:ext cx="1234513" cy="697238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3084393" y="5630740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0549" y="5712120"/>
            <a:ext cx="1170611" cy="674137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 bwMode="auto">
          <a:xfrm>
            <a:off x="3055817" y="6505809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CUSP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4535339" y="5604173"/>
            <a:ext cx="1255541" cy="91270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4483" y="5671104"/>
            <a:ext cx="1057251" cy="791918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 bwMode="auto">
          <a:xfrm>
            <a:off x="4489081" y="6490303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CBL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6065288" y="5622888"/>
            <a:ext cx="1315378" cy="88292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9010" y="5641449"/>
            <a:ext cx="1103486" cy="851228"/>
          </a:xfrm>
          <a:prstGeom prst="rect">
            <a:avLst/>
          </a:prstGeom>
        </p:spPr>
      </p:pic>
      <p:sp>
        <p:nvSpPr>
          <p:cNvPr id="82" name="Rectangle 81"/>
          <p:cNvSpPr/>
          <p:nvPr/>
        </p:nvSpPr>
        <p:spPr bwMode="auto">
          <a:xfrm>
            <a:off x="6034953" y="6505808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Outreach</a:t>
            </a:r>
            <a:endParaRPr lang="en-US" sz="16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87942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926115"/>
            <a:ext cx="8229600" cy="4525963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Meteorology… why?</a:t>
            </a:r>
          </a:p>
          <a:p>
            <a:endParaRPr lang="en-US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The origin of the program was the National Weather Service, also a NOAA office</a:t>
            </a:r>
          </a:p>
          <a:p>
            <a:endParaRPr lang="en-US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It expanded to various NOAA missions, including NGS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8642" y="383274"/>
            <a:ext cx="8971984" cy="1143000"/>
          </a:xfrm>
        </p:spPr>
        <p:txBody>
          <a:bodyPr/>
          <a:lstStyle/>
          <a:p>
            <a:r>
              <a:rPr lang="en-US" sz="4000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ooperative program for </a:t>
            </a:r>
            <a:r>
              <a:rPr lang="en-US" sz="4000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perational </a:t>
            </a:r>
            <a:r>
              <a:rPr lang="en-US" sz="4000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eteorology, </a:t>
            </a:r>
            <a:r>
              <a:rPr lang="en-US" sz="4000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ducation, and </a:t>
            </a:r>
            <a:r>
              <a:rPr lang="en-US" sz="4000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raining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90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hlinkClick r:id="rId3"/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751" y="1574933"/>
            <a:ext cx="8908609" cy="4690066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Outreach and COMET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38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894896" y="410693"/>
            <a:ext cx="7465332" cy="914400"/>
          </a:xfrm>
        </p:spPr>
        <p:txBody>
          <a:bodyPr/>
          <a:lstStyle/>
          <a:p>
            <a:pPr eaLnBrk="1" hangingPunct="1"/>
            <a:r>
              <a:rPr lang="en-US" altLang="en-US" b="1" dirty="0" smtClean="0"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NGS Mission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249382" y="1527465"/>
            <a:ext cx="8666018" cy="4468091"/>
          </a:xfrm>
        </p:spPr>
        <p:txBody>
          <a:bodyPr/>
          <a:lstStyle/>
          <a:p>
            <a:pPr marL="0" indent="0">
              <a:buNone/>
              <a:tabLst>
                <a:tab pos="0" algn="l"/>
              </a:tabLst>
            </a:pPr>
            <a:r>
              <a:rPr lang="en-US" altLang="zh-CN" sz="4800" dirty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To define, maintain and provide access to the </a:t>
            </a:r>
            <a:r>
              <a:rPr lang="en-US" altLang="zh-CN" sz="4800" b="1" dirty="0">
                <a:solidFill>
                  <a:srgbClr val="C00000"/>
                </a:solidFill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National Spatial Reference System (NSRS) </a:t>
            </a:r>
            <a:r>
              <a:rPr lang="en-US" altLang="zh-CN" sz="4800" dirty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to meet our Nation’s economic, social, and environmental needs. </a:t>
            </a:r>
          </a:p>
        </p:txBody>
      </p:sp>
    </p:spTree>
    <p:extLst>
      <p:ext uri="{BB962C8B-B14F-4D97-AF65-F5344CB8AC3E}">
        <p14:creationId xmlns:p14="http://schemas.microsoft.com/office/powerpoint/2010/main" val="68810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702273" y="1021041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Modernizing the NSRS</a:t>
            </a:r>
          </a:p>
        </p:txBody>
      </p:sp>
      <p:sp>
        <p:nvSpPr>
          <p:cNvPr id="17412" name="Rounded Rectangle 9"/>
          <p:cNvSpPr>
            <a:spLocks noChangeArrowheads="1"/>
          </p:cNvSpPr>
          <p:nvPr/>
        </p:nvSpPr>
        <p:spPr bwMode="auto">
          <a:xfrm>
            <a:off x="3247706" y="2999701"/>
            <a:ext cx="978694" cy="841772"/>
          </a:xfrm>
          <a:prstGeom prst="roundRect">
            <a:avLst>
              <a:gd name="adj" fmla="val 16667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3" name="Group 10"/>
          <p:cNvGrpSpPr>
            <a:grpSpLocks/>
          </p:cNvGrpSpPr>
          <p:nvPr/>
        </p:nvGrpSpPr>
        <p:grpSpPr bwMode="auto">
          <a:xfrm>
            <a:off x="3095305" y="3809323"/>
            <a:ext cx="1247389" cy="453628"/>
            <a:chOff x="1795045" y="1265285"/>
            <a:chExt cx="1663094" cy="604242"/>
          </a:xfrm>
        </p:grpSpPr>
        <p:sp>
          <p:nvSpPr>
            <p:cNvPr id="12" name="Rectangle 11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829454" y="1265285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OPUS</a:t>
              </a:r>
            </a:p>
          </p:txBody>
        </p:sp>
      </p:grpSp>
      <p:sp>
        <p:nvSpPr>
          <p:cNvPr id="17414" name="Rounded Rectangle 21"/>
          <p:cNvSpPr>
            <a:spLocks noChangeArrowheads="1"/>
          </p:cNvSpPr>
          <p:nvPr/>
        </p:nvSpPr>
        <p:spPr bwMode="auto">
          <a:xfrm>
            <a:off x="6223073" y="3005651"/>
            <a:ext cx="1097756" cy="841772"/>
          </a:xfrm>
          <a:prstGeom prst="roundRect">
            <a:avLst>
              <a:gd name="adj" fmla="val 16667"/>
            </a:avLst>
          </a:prstGeom>
          <a:blipFill dpi="0" rotWithShape="0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5" name="Group 22"/>
          <p:cNvGrpSpPr>
            <a:grpSpLocks/>
          </p:cNvGrpSpPr>
          <p:nvPr/>
        </p:nvGrpSpPr>
        <p:grpSpPr bwMode="auto">
          <a:xfrm>
            <a:off x="5994476" y="3809323"/>
            <a:ext cx="1547813" cy="453628"/>
            <a:chOff x="5378291" y="3154561"/>
            <a:chExt cx="1628685" cy="604242"/>
          </a:xfrm>
        </p:grpSpPr>
        <p:sp>
          <p:nvSpPr>
            <p:cNvPr id="24" name="Rectangle 23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Orbit Data</a:t>
              </a:r>
            </a:p>
          </p:txBody>
        </p:sp>
      </p:grpSp>
      <p:grpSp>
        <p:nvGrpSpPr>
          <p:cNvPr id="17416" name="Group 49"/>
          <p:cNvGrpSpPr>
            <a:grpSpLocks/>
          </p:cNvGrpSpPr>
          <p:nvPr/>
        </p:nvGrpSpPr>
        <p:grpSpPr bwMode="auto">
          <a:xfrm>
            <a:off x="1528442" y="1390839"/>
            <a:ext cx="5679281" cy="1295400"/>
            <a:chOff x="762000" y="2209800"/>
            <a:chExt cx="7572299" cy="1726407"/>
          </a:xfrm>
        </p:grpSpPr>
        <p:sp>
          <p:nvSpPr>
            <p:cNvPr id="17444" name="Rounded Rectangle 5"/>
            <p:cNvSpPr>
              <a:spLocks noChangeArrowheads="1"/>
            </p:cNvSpPr>
            <p:nvPr/>
          </p:nvSpPr>
          <p:spPr bwMode="auto">
            <a:xfrm>
              <a:off x="1003298" y="2209800"/>
              <a:ext cx="1146163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5" name="Group 6"/>
            <p:cNvGrpSpPr>
              <a:grpSpLocks/>
            </p:cNvGrpSpPr>
            <p:nvPr/>
          </p:nvGrpSpPr>
          <p:grpSpPr bwMode="auto">
            <a:xfrm>
              <a:off x="762000" y="3331965"/>
              <a:ext cx="1721324" cy="604242"/>
              <a:chOff x="-89217" y="1265285"/>
              <a:chExt cx="1721324" cy="604242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85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" name="Rectangle 8"/>
              <p:cNvSpPr/>
              <p:nvPr/>
            </p:nvSpPr>
            <p:spPr>
              <a:xfrm>
                <a:off x="-8921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CORS</a:t>
                </a:r>
                <a:endPara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17446" name="Rounded Rectangle 13"/>
            <p:cNvSpPr>
              <a:spLocks noChangeArrowheads="1"/>
            </p:cNvSpPr>
            <p:nvPr/>
          </p:nvSpPr>
          <p:spPr bwMode="auto">
            <a:xfrm>
              <a:off x="4664036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7" name="Group 14"/>
            <p:cNvGrpSpPr>
              <a:grpSpLocks/>
            </p:cNvGrpSpPr>
            <p:nvPr/>
          </p:nvGrpSpPr>
          <p:grpSpPr bwMode="auto">
            <a:xfrm>
              <a:off x="4448129" y="3331648"/>
              <a:ext cx="1845034" cy="604559"/>
              <a:chOff x="3586712" y="1264968"/>
              <a:chExt cx="1845034" cy="60455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586721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Rectangle 16"/>
              <p:cNvSpPr/>
              <p:nvPr/>
            </p:nvSpPr>
            <p:spPr>
              <a:xfrm>
                <a:off x="3802619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GRAV-D</a:t>
                </a:r>
              </a:p>
            </p:txBody>
          </p:sp>
        </p:grpSp>
        <p:sp>
          <p:nvSpPr>
            <p:cNvPr id="17448" name="Rounded Rectangle 17"/>
            <p:cNvSpPr>
              <a:spLocks noChangeArrowheads="1"/>
            </p:cNvSpPr>
            <p:nvPr/>
          </p:nvSpPr>
          <p:spPr bwMode="auto">
            <a:xfrm>
              <a:off x="2600307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9" name="Group 18"/>
            <p:cNvGrpSpPr>
              <a:grpSpLocks/>
            </p:cNvGrpSpPr>
            <p:nvPr/>
          </p:nvGrpSpPr>
          <p:grpSpPr bwMode="auto">
            <a:xfrm>
              <a:off x="2265797" y="3331648"/>
              <a:ext cx="2273278" cy="604559"/>
              <a:chOff x="5101003" y="1264968"/>
              <a:chExt cx="2273278" cy="60455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378364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Rectangle 20"/>
              <p:cNvSpPr/>
              <p:nvPr/>
            </p:nvSpPr>
            <p:spPr>
              <a:xfrm>
                <a:off x="5101003" y="1264968"/>
                <a:ext cx="227327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NHMP</a:t>
                </a:r>
              </a:p>
            </p:txBody>
          </p:sp>
        </p:grpSp>
        <p:sp>
          <p:nvSpPr>
            <p:cNvPr id="17450" name="Rounded Rectangle 25"/>
            <p:cNvSpPr>
              <a:spLocks noChangeArrowheads="1"/>
            </p:cNvSpPr>
            <p:nvPr/>
          </p:nvSpPr>
          <p:spPr bwMode="auto">
            <a:xfrm>
              <a:off x="6705540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51" name="Group 26"/>
            <p:cNvGrpSpPr>
              <a:grpSpLocks/>
            </p:cNvGrpSpPr>
            <p:nvPr/>
          </p:nvGrpSpPr>
          <p:grpSpPr bwMode="auto">
            <a:xfrm>
              <a:off x="6248331" y="3331648"/>
              <a:ext cx="2085968" cy="604559"/>
              <a:chOff x="3586599" y="3154244"/>
              <a:chExt cx="2085968" cy="604559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586613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9" name="Rectangle 28"/>
              <p:cNvSpPr/>
              <p:nvPr/>
            </p:nvSpPr>
            <p:spPr>
              <a:xfrm>
                <a:off x="4043808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ECO</a:t>
                </a:r>
              </a:p>
            </p:txBody>
          </p:sp>
        </p:grpSp>
      </p:grpSp>
      <p:sp>
        <p:nvSpPr>
          <p:cNvPr id="17417" name="Rounded Rectangle 29"/>
          <p:cNvSpPr>
            <a:spLocks noChangeArrowheads="1"/>
          </p:cNvSpPr>
          <p:nvPr/>
        </p:nvSpPr>
        <p:spPr bwMode="auto">
          <a:xfrm>
            <a:off x="1711799" y="3005651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8" name="Group 30"/>
          <p:cNvGrpSpPr>
            <a:grpSpLocks/>
          </p:cNvGrpSpPr>
          <p:nvPr/>
        </p:nvGrpSpPr>
        <p:grpSpPr bwMode="auto">
          <a:xfrm>
            <a:off x="1579634" y="3809323"/>
            <a:ext cx="1489472" cy="453628"/>
            <a:chOff x="558910" y="5186957"/>
            <a:chExt cx="1985077" cy="604242"/>
          </a:xfrm>
        </p:grpSpPr>
        <p:sp>
          <p:nvSpPr>
            <p:cNvPr id="32" name="Rectangle 31"/>
            <p:cNvSpPr/>
            <p:nvPr/>
          </p:nvSpPr>
          <p:spPr>
            <a:xfrm>
              <a:off x="735043" y="5186957"/>
              <a:ext cx="1628049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558910" y="5186957"/>
              <a:ext cx="1985077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ASP</a:t>
              </a:r>
            </a:p>
          </p:txBody>
        </p:sp>
      </p:grpSp>
      <p:grpSp>
        <p:nvGrpSpPr>
          <p:cNvPr id="17419" name="Group 34"/>
          <p:cNvGrpSpPr>
            <a:grpSpLocks/>
          </p:cNvGrpSpPr>
          <p:nvPr/>
        </p:nvGrpSpPr>
        <p:grpSpPr bwMode="auto">
          <a:xfrm>
            <a:off x="4593111" y="3806941"/>
            <a:ext cx="1221581" cy="453628"/>
            <a:chOff x="2690857" y="5185198"/>
            <a:chExt cx="1628685" cy="604242"/>
          </a:xfrm>
        </p:grpSpPr>
        <p:sp>
          <p:nvSpPr>
            <p:cNvPr id="36" name="Rectangle 35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Rectangle 36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VDatum</a:t>
              </a:r>
              <a:endPara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20" name="Group 38"/>
          <p:cNvGrpSpPr>
            <a:grpSpLocks/>
          </p:cNvGrpSpPr>
          <p:nvPr/>
        </p:nvGrpSpPr>
        <p:grpSpPr bwMode="auto">
          <a:xfrm>
            <a:off x="3083392" y="5025902"/>
            <a:ext cx="1460019" cy="452438"/>
            <a:chOff x="4579294" y="5186957"/>
            <a:chExt cx="1733676" cy="604242"/>
          </a:xfrm>
        </p:grpSpPr>
        <p:sp>
          <p:nvSpPr>
            <p:cNvPr id="40" name="Rectangle 39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4579294" y="5186957"/>
              <a:ext cx="1733676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Geodetic Advisors</a:t>
              </a:r>
            </a:p>
          </p:txBody>
        </p:sp>
      </p:grpSp>
      <p:sp>
        <p:nvSpPr>
          <p:cNvPr id="17421" name="Rounded Rectangle 41"/>
          <p:cNvSpPr>
            <a:spLocks noChangeArrowheads="1"/>
          </p:cNvSpPr>
          <p:nvPr/>
        </p:nvSpPr>
        <p:spPr bwMode="auto">
          <a:xfrm>
            <a:off x="456929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0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22" name="Group 42"/>
          <p:cNvGrpSpPr>
            <a:grpSpLocks/>
          </p:cNvGrpSpPr>
          <p:nvPr/>
        </p:nvGrpSpPr>
        <p:grpSpPr bwMode="auto">
          <a:xfrm>
            <a:off x="4454993" y="5025902"/>
            <a:ext cx="1485900" cy="452438"/>
            <a:chOff x="1795045" y="3154561"/>
            <a:chExt cx="1628685" cy="604242"/>
          </a:xfrm>
        </p:grpSpPr>
        <p:sp>
          <p:nvSpPr>
            <p:cNvPr id="44" name="Rectangle 43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ERI</a:t>
              </a:r>
            </a:p>
          </p:txBody>
        </p:sp>
      </p:grpSp>
      <p:grpSp>
        <p:nvGrpSpPr>
          <p:cNvPr id="17424" name="Group 46"/>
          <p:cNvGrpSpPr>
            <a:grpSpLocks/>
          </p:cNvGrpSpPr>
          <p:nvPr/>
        </p:nvGrpSpPr>
        <p:grpSpPr bwMode="auto">
          <a:xfrm>
            <a:off x="1540343" y="5047336"/>
            <a:ext cx="1543050" cy="453630"/>
            <a:chOff x="3422" y="3154560"/>
            <a:chExt cx="1628685" cy="604243"/>
          </a:xfrm>
        </p:grpSpPr>
        <p:sp>
          <p:nvSpPr>
            <p:cNvPr id="48" name="Rectangle 47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Rectangle 48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National Shoreline</a:t>
              </a:r>
            </a:p>
          </p:txBody>
        </p:sp>
      </p:grpSp>
      <p:sp>
        <p:nvSpPr>
          <p:cNvPr id="17430" name="Rounded Rectangle 33"/>
          <p:cNvSpPr>
            <a:spLocks noChangeArrowheads="1"/>
          </p:cNvSpPr>
          <p:nvPr/>
        </p:nvSpPr>
        <p:spPr bwMode="auto">
          <a:xfrm>
            <a:off x="4490716" y="3005654"/>
            <a:ext cx="1468041" cy="835819"/>
          </a:xfrm>
          <a:prstGeom prst="roundRect">
            <a:avLst>
              <a:gd name="adj" fmla="val 16667"/>
            </a:avLst>
          </a:prstGeom>
          <a:blipFill dpi="0" rotWithShape="0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31" name="Group 2"/>
          <p:cNvGrpSpPr>
            <a:grpSpLocks/>
          </p:cNvGrpSpPr>
          <p:nvPr/>
        </p:nvGrpSpPr>
        <p:grpSpPr bwMode="auto">
          <a:xfrm>
            <a:off x="4558522" y="3034229"/>
            <a:ext cx="1339274" cy="756011"/>
            <a:chOff x="4386500" y="3771900"/>
            <a:chExt cx="1785699" cy="1008014"/>
          </a:xfrm>
        </p:grpSpPr>
        <p:sp>
          <p:nvSpPr>
            <p:cNvPr id="2" name="Rectangle 1"/>
            <p:cNvSpPr/>
            <p:nvPr/>
          </p:nvSpPr>
          <p:spPr>
            <a:xfrm>
              <a:off x="4448492" y="3771900"/>
              <a:ext cx="1700213" cy="114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7433" name="Picture 50" descr="Map of US showing current VDatum availability."/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6500" y="3771900"/>
              <a:ext cx="1785699" cy="1008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28" name="Rounded Rectangle 37"/>
          <p:cNvSpPr>
            <a:spLocks noChangeArrowheads="1"/>
          </p:cNvSpPr>
          <p:nvPr/>
        </p:nvSpPr>
        <p:spPr bwMode="auto">
          <a:xfrm>
            <a:off x="314054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427" name="TextBox 3"/>
          <p:cNvSpPr txBox="1">
            <a:spLocks noChangeArrowheads="1"/>
          </p:cNvSpPr>
          <p:nvPr/>
        </p:nvSpPr>
        <p:spPr bwMode="auto">
          <a:xfrm>
            <a:off x="1705491" y="2647284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NGS Products and Services</a:t>
            </a:r>
          </a:p>
        </p:txBody>
      </p:sp>
      <p:pic>
        <p:nvPicPr>
          <p:cNvPr id="57" name="Content Placeholder 3"/>
          <p:cNvPicPr>
            <a:picLocks noGrp="1" noChangeAspect="1"/>
          </p:cNvPicPr>
          <p:nvPr>
            <p:ph idx="1"/>
          </p:nvPr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4199" y="4234634"/>
            <a:ext cx="1103715" cy="831411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17488"/>
            <a:ext cx="8229600" cy="877489"/>
          </a:xfrm>
        </p:spPr>
        <p:txBody>
          <a:bodyPr/>
          <a:lstStyle/>
          <a:p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NGS Overview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144489" y="4234634"/>
            <a:ext cx="1200152" cy="96897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7311" y="4268109"/>
            <a:ext cx="1052815" cy="902024"/>
          </a:xfrm>
          <a:prstGeom prst="rect">
            <a:avLst/>
          </a:prstGeom>
        </p:spPr>
      </p:pic>
      <p:grpSp>
        <p:nvGrpSpPr>
          <p:cNvPr id="62" name="Group 46"/>
          <p:cNvGrpSpPr>
            <a:grpSpLocks/>
          </p:cNvGrpSpPr>
          <p:nvPr/>
        </p:nvGrpSpPr>
        <p:grpSpPr bwMode="auto">
          <a:xfrm>
            <a:off x="5972194" y="5145363"/>
            <a:ext cx="1543050" cy="453630"/>
            <a:chOff x="3422" y="3154560"/>
            <a:chExt cx="1628685" cy="604243"/>
          </a:xfrm>
        </p:grpSpPr>
        <p:sp>
          <p:nvSpPr>
            <p:cNvPr id="63" name="Rectangle 62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Antenna Calibrations</a:t>
              </a:r>
            </a:p>
          </p:txBody>
        </p:sp>
      </p:grpSp>
      <p:sp>
        <p:nvSpPr>
          <p:cNvPr id="65" name="Rounded Rectangle 64"/>
          <p:cNvSpPr/>
          <p:nvPr/>
        </p:nvSpPr>
        <p:spPr>
          <a:xfrm>
            <a:off x="1654645" y="5604171"/>
            <a:ext cx="1314453" cy="9016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5491" y="5664645"/>
            <a:ext cx="1218362" cy="769085"/>
          </a:xfrm>
          <a:prstGeom prst="rect">
            <a:avLst/>
          </a:prstGeom>
        </p:spPr>
      </p:pic>
      <p:grpSp>
        <p:nvGrpSpPr>
          <p:cNvPr id="70" name="Group 38"/>
          <p:cNvGrpSpPr>
            <a:grpSpLocks/>
          </p:cNvGrpSpPr>
          <p:nvPr/>
        </p:nvGrpSpPr>
        <p:grpSpPr bwMode="auto">
          <a:xfrm>
            <a:off x="1608209" y="6516872"/>
            <a:ext cx="1428750" cy="479072"/>
            <a:chOff x="4579295" y="5151386"/>
            <a:chExt cx="1696546" cy="639813"/>
          </a:xfrm>
        </p:grpSpPr>
        <p:sp>
          <p:nvSpPr>
            <p:cNvPr id="71" name="Rectangle 70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2" name="Rectangle 71"/>
            <p:cNvSpPr/>
            <p:nvPr/>
          </p:nvSpPr>
          <p:spPr>
            <a:xfrm>
              <a:off x="4579295" y="5151386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NCAT</a:t>
              </a:r>
            </a:p>
          </p:txBody>
        </p:sp>
      </p:grpSp>
      <p:sp>
        <p:nvSpPr>
          <p:cNvPr id="73" name="Rounded Rectangle 72"/>
          <p:cNvSpPr/>
          <p:nvPr/>
        </p:nvSpPr>
        <p:spPr>
          <a:xfrm>
            <a:off x="1664562" y="4201876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2273" y="4294892"/>
            <a:ext cx="1234513" cy="697238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3084393" y="5630740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0549" y="5712120"/>
            <a:ext cx="1170611" cy="674137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 bwMode="auto">
          <a:xfrm>
            <a:off x="3055817" y="6505809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CUSP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4535339" y="5604173"/>
            <a:ext cx="1255541" cy="91270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4483" y="5671104"/>
            <a:ext cx="1057251" cy="791918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 bwMode="auto">
          <a:xfrm>
            <a:off x="4489081" y="6490303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CBL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6065288" y="5622888"/>
            <a:ext cx="1315378" cy="88292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9010" y="5641449"/>
            <a:ext cx="1103486" cy="851228"/>
          </a:xfrm>
          <a:prstGeom prst="rect">
            <a:avLst/>
          </a:prstGeom>
        </p:spPr>
      </p:pic>
      <p:sp>
        <p:nvSpPr>
          <p:cNvPr id="82" name="Rectangle 81"/>
          <p:cNvSpPr/>
          <p:nvPr/>
        </p:nvSpPr>
        <p:spPr bwMode="auto">
          <a:xfrm>
            <a:off x="6034953" y="6505808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Outreach</a:t>
            </a:r>
            <a:endParaRPr lang="en-US" sz="16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38724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261258" y="1417642"/>
            <a:ext cx="8556172" cy="5116511"/>
          </a:xfrm>
        </p:spPr>
        <p:txBody>
          <a:bodyPr/>
          <a:lstStyle/>
          <a:p>
            <a:pPr marL="0" indent="0">
              <a:buNone/>
              <a:tabLst>
                <a:tab pos="0" algn="l"/>
              </a:tabLst>
            </a:pPr>
            <a:r>
              <a:rPr lang="en-US" altLang="en-US" dirty="0" smtClean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A consistent </a:t>
            </a:r>
            <a:r>
              <a:rPr lang="en-US" altLang="en-US" dirty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coordinate system that </a:t>
            </a:r>
            <a:r>
              <a:rPr lang="en-US" altLang="en-US" dirty="0" smtClean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defines</a:t>
            </a:r>
          </a:p>
          <a:p>
            <a:pPr>
              <a:tabLst>
                <a:tab pos="0" algn="l"/>
              </a:tabLst>
            </a:pPr>
            <a:r>
              <a:rPr lang="en-US" altLang="en-US" dirty="0" smtClean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latitude</a:t>
            </a:r>
          </a:p>
          <a:p>
            <a:pPr>
              <a:tabLst>
                <a:tab pos="0" algn="l"/>
              </a:tabLst>
            </a:pPr>
            <a:r>
              <a:rPr lang="en-US" altLang="en-US" dirty="0" smtClean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longitude</a:t>
            </a:r>
          </a:p>
          <a:p>
            <a:pPr>
              <a:tabLst>
                <a:tab pos="0" algn="l"/>
              </a:tabLst>
            </a:pPr>
            <a:r>
              <a:rPr lang="en-US" altLang="en-US" dirty="0" smtClean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height</a:t>
            </a:r>
          </a:p>
          <a:p>
            <a:pPr>
              <a:tabLst>
                <a:tab pos="0" algn="l"/>
              </a:tabLst>
            </a:pPr>
            <a:r>
              <a:rPr lang="en-US" altLang="en-US" dirty="0" smtClean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scale</a:t>
            </a:r>
          </a:p>
          <a:p>
            <a:pPr>
              <a:tabLst>
                <a:tab pos="0" algn="l"/>
              </a:tabLst>
            </a:pPr>
            <a:r>
              <a:rPr lang="en-US" altLang="en-US" smtClean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orientation</a:t>
            </a:r>
            <a:endParaRPr lang="en-US" altLang="en-US" dirty="0" smtClean="0">
              <a:latin typeface="Cambria" panose="02040503050406030204" pitchFamily="18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>
              <a:tabLst>
                <a:tab pos="0" algn="l"/>
              </a:tabLst>
            </a:pPr>
            <a:r>
              <a:rPr lang="en-US" altLang="en-US" dirty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gravity</a:t>
            </a:r>
            <a:endParaRPr lang="en-US" altLang="en-US" dirty="0" smtClean="0">
              <a:latin typeface="Cambria" panose="02040503050406030204" pitchFamily="18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0">
              <a:buNone/>
              <a:tabLst>
                <a:tab pos="0" algn="l"/>
              </a:tabLst>
            </a:pPr>
            <a:r>
              <a:rPr lang="en-US" altLang="en-US" dirty="0" smtClean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throughout </a:t>
            </a:r>
            <a:r>
              <a:rPr lang="en-US" altLang="en-US" dirty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the United States. </a:t>
            </a:r>
          </a:p>
          <a:p>
            <a:pPr marL="0" indent="0">
              <a:buNone/>
              <a:tabLst>
                <a:tab pos="0" algn="l"/>
              </a:tabLst>
            </a:pPr>
            <a:endParaRPr lang="en-US" altLang="zh-CN" sz="1800" dirty="0">
              <a:latin typeface="Cambria" panose="02040503050406030204" pitchFamily="18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1" y="274638"/>
            <a:ext cx="8925791" cy="1143000"/>
          </a:xfrm>
        </p:spPr>
        <p:txBody>
          <a:bodyPr/>
          <a:lstStyle/>
          <a:p>
            <a:r>
              <a:rPr lang="en-US" altLang="en-US" sz="3600" b="1" dirty="0"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National Spatial Reference System (NSRS)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 bwMode="auto">
          <a:xfrm>
            <a:off x="4539347" y="3975897"/>
            <a:ext cx="462098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3200" i="1" dirty="0">
                <a:latin typeface="Cambria" panose="02040503050406030204" pitchFamily="18" charset="0"/>
              </a:rPr>
              <a:t>…and their time variants</a:t>
            </a:r>
          </a:p>
        </p:txBody>
      </p:sp>
    </p:spTree>
    <p:extLst>
      <p:ext uri="{BB962C8B-B14F-4D97-AF65-F5344CB8AC3E}">
        <p14:creationId xmlns:p14="http://schemas.microsoft.com/office/powerpoint/2010/main" val="61053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301" y="274638"/>
            <a:ext cx="8925791" cy="1143000"/>
          </a:xfrm>
        </p:spPr>
        <p:txBody>
          <a:bodyPr/>
          <a:lstStyle/>
          <a:p>
            <a:r>
              <a:rPr lang="en-US" altLang="en-US" sz="3600" b="1" dirty="0"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National Spatial Reference System (NSRS)</a:t>
            </a:r>
            <a:endParaRPr lang="en-US" sz="3600" dirty="0"/>
          </a:p>
        </p:txBody>
      </p:sp>
      <p:sp>
        <p:nvSpPr>
          <p:cNvPr id="11" name="TextBox 10"/>
          <p:cNvSpPr txBox="1"/>
          <p:nvPr/>
        </p:nvSpPr>
        <p:spPr bwMode="auto">
          <a:xfrm>
            <a:off x="114301" y="1143000"/>
            <a:ext cx="884266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mbria" panose="02040503050406030204" pitchFamily="18" charset="0"/>
              </a:rPr>
              <a:t>These items </a:t>
            </a:r>
            <a:r>
              <a:rPr lang="en-US" sz="3200" dirty="0">
                <a:latin typeface="Cambria" panose="02040503050406030204" pitchFamily="18" charset="0"/>
              </a:rPr>
              <a:t>ARE</a:t>
            </a:r>
            <a:r>
              <a:rPr lang="en-US" sz="2400" dirty="0">
                <a:latin typeface="Cambria" panose="02040503050406030204" pitchFamily="18" charset="0"/>
              </a:rPr>
              <a:t> part of the NSRS</a:t>
            </a:r>
          </a:p>
        </p:txBody>
      </p:sp>
      <p:graphicFrame>
        <p:nvGraphicFramePr>
          <p:cNvPr id="13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47878944"/>
              </p:ext>
            </p:extLst>
          </p:nvPr>
        </p:nvGraphicFramePr>
        <p:xfrm>
          <a:off x="114300" y="1746504"/>
          <a:ext cx="8925791" cy="41767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8937">
                  <a:extLst>
                    <a:ext uri="{9D8B030D-6E8A-4147-A177-3AD203B41FA5}">
                      <a16:colId xmlns:a16="http://schemas.microsoft.com/office/drawing/2014/main" val="2202110323"/>
                    </a:ext>
                  </a:extLst>
                </a:gridCol>
                <a:gridCol w="1513429">
                  <a:extLst>
                    <a:ext uri="{9D8B030D-6E8A-4147-A177-3AD203B41FA5}">
                      <a16:colId xmlns:a16="http://schemas.microsoft.com/office/drawing/2014/main" val="1277430874"/>
                    </a:ext>
                  </a:extLst>
                </a:gridCol>
                <a:gridCol w="1221062">
                  <a:extLst>
                    <a:ext uri="{9D8B030D-6E8A-4147-A177-3AD203B41FA5}">
                      <a16:colId xmlns:a16="http://schemas.microsoft.com/office/drawing/2014/main" val="1566734961"/>
                    </a:ext>
                  </a:extLst>
                </a:gridCol>
                <a:gridCol w="1788597">
                  <a:extLst>
                    <a:ext uri="{9D8B030D-6E8A-4147-A177-3AD203B41FA5}">
                      <a16:colId xmlns:a16="http://schemas.microsoft.com/office/drawing/2014/main" val="2463132348"/>
                    </a:ext>
                  </a:extLst>
                </a:gridCol>
                <a:gridCol w="2063766">
                  <a:extLst>
                    <a:ext uri="{9D8B030D-6E8A-4147-A177-3AD203B41FA5}">
                      <a16:colId xmlns:a16="http://schemas.microsoft.com/office/drawing/2014/main" val="2738166315"/>
                    </a:ext>
                  </a:extLst>
                </a:gridCol>
              </a:tblGrid>
              <a:tr h="955968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Horizontal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dirty="0" err="1" smtClean="0"/>
                        <a:t>Datums</a:t>
                      </a:r>
                      <a:r>
                        <a:rPr lang="en-US" sz="1800" dirty="0" smtClean="0"/>
                        <a:t> </a:t>
                      </a:r>
                    </a:p>
                    <a:p>
                      <a:r>
                        <a:rPr lang="en-US" sz="1800" dirty="0" smtClean="0"/>
                        <a:t>(aka Geometric Reference Frames)</a:t>
                      </a:r>
                      <a:endParaRPr lang="en-US" sz="1800" dirty="0"/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Vertical</a:t>
                      </a:r>
                    </a:p>
                    <a:p>
                      <a:r>
                        <a:rPr lang="en-US" sz="1800" dirty="0" smtClean="0"/>
                        <a:t>Datums</a:t>
                      </a:r>
                      <a:endParaRPr lang="en-US" sz="1800" dirty="0"/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Great Lakes Datums</a:t>
                      </a:r>
                      <a:endParaRPr lang="en-US" sz="1800" dirty="0"/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Geoid</a:t>
                      </a:r>
                    </a:p>
                    <a:p>
                      <a:r>
                        <a:rPr lang="en-US" sz="1800" dirty="0" smtClean="0"/>
                        <a:t>Models</a:t>
                      </a:r>
                      <a:endParaRPr lang="en-US" sz="1800" dirty="0"/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Transformations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dirty="0" smtClean="0"/>
                        <a:t>and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dirty="0" smtClean="0"/>
                        <a:t>Conversions</a:t>
                      </a:r>
                      <a:endParaRPr lang="en-US" sz="1800" dirty="0"/>
                    </a:p>
                  </a:txBody>
                  <a:tcPr marL="75967" marR="75967" marT="37984" marB="37984"/>
                </a:tc>
                <a:extLst>
                  <a:ext uri="{0D108BD9-81ED-4DB2-BD59-A6C34878D82A}">
                    <a16:rowId xmlns:a16="http://schemas.microsoft.com/office/drawing/2014/main" val="3022080662"/>
                  </a:ext>
                </a:extLst>
              </a:tr>
              <a:tr h="357862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NAD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NAVD88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IGLD85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GEOID12A &amp; B</a:t>
                      </a:r>
                      <a:endParaRPr lang="en-US" sz="18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NADCON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extLst>
                  <a:ext uri="{0D108BD9-81ED-4DB2-BD59-A6C34878D82A}">
                    <a16:rowId xmlns:a16="http://schemas.microsoft.com/office/drawing/2014/main" val="3808544551"/>
                  </a:ext>
                </a:extLst>
              </a:tr>
              <a:tr h="357862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NAD27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NGVD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IGLD55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GEOID09</a:t>
                      </a: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VERTCON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extLst>
                  <a:ext uri="{0D108BD9-81ED-4DB2-BD59-A6C34878D82A}">
                    <a16:rowId xmlns:a16="http://schemas.microsoft.com/office/drawing/2014/main" val="348057990"/>
                  </a:ext>
                </a:extLst>
              </a:tr>
              <a:tr h="357862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USSD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VIVD09</a:t>
                      </a:r>
                      <a:endParaRPr lang="en-US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endParaRPr lang="en-US" sz="1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GEOID06</a:t>
                      </a:r>
                      <a:endParaRPr lang="en-US" dirty="0"/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extLst>
                  <a:ext uri="{0D108BD9-81ED-4DB2-BD59-A6C34878D82A}">
                    <a16:rowId xmlns:a16="http://schemas.microsoft.com/office/drawing/2014/main" val="927589832"/>
                  </a:ext>
                </a:extLst>
              </a:tr>
              <a:tr h="35786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GUVD04</a:t>
                      </a:r>
                      <a:endParaRPr lang="en-US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GEOID03</a:t>
                      </a:r>
                      <a:endParaRPr lang="en-US" dirty="0"/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SPCS83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extLst>
                  <a:ext uri="{0D108BD9-81ED-4DB2-BD59-A6C34878D82A}">
                    <a16:rowId xmlns:a16="http://schemas.microsoft.com/office/drawing/2014/main" val="3884107606"/>
                  </a:ext>
                </a:extLst>
              </a:tr>
              <a:tr h="357862"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NMVD03</a:t>
                      </a:r>
                      <a:endParaRPr lang="en-US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GEOID99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SPCS27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extLst>
                  <a:ext uri="{0D108BD9-81ED-4DB2-BD59-A6C34878D82A}">
                    <a16:rowId xmlns:a16="http://schemas.microsoft.com/office/drawing/2014/main" val="2926996055"/>
                  </a:ext>
                </a:extLst>
              </a:tr>
              <a:tr h="357862"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ASVD02</a:t>
                      </a:r>
                      <a:endParaRPr lang="en-US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GEOID96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75967" marR="75967" marT="37984" marB="37984"/>
                </a:tc>
                <a:extLst>
                  <a:ext uri="{0D108BD9-81ED-4DB2-BD59-A6C34878D82A}">
                    <a16:rowId xmlns:a16="http://schemas.microsoft.com/office/drawing/2014/main" val="2282737914"/>
                  </a:ext>
                </a:extLst>
              </a:tr>
              <a:tr h="35786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PRVD02</a:t>
                      </a:r>
                      <a:endParaRPr lang="en-US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ALASKA94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75967" marR="75967" marT="37984" marB="37984"/>
                </a:tc>
                <a:extLst>
                  <a:ext uri="{0D108BD9-81ED-4DB2-BD59-A6C34878D82A}">
                    <a16:rowId xmlns:a16="http://schemas.microsoft.com/office/drawing/2014/main" val="421228443"/>
                  </a:ext>
                </a:extLst>
              </a:tr>
              <a:tr h="35786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GEOID93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extLst>
                  <a:ext uri="{0D108BD9-81ED-4DB2-BD59-A6C34878D82A}">
                    <a16:rowId xmlns:a16="http://schemas.microsoft.com/office/drawing/2014/main" val="2544845522"/>
                  </a:ext>
                </a:extLst>
              </a:tr>
              <a:tr h="35786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GEOID90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extLst>
                  <a:ext uri="{0D108BD9-81ED-4DB2-BD59-A6C34878D82A}">
                    <a16:rowId xmlns:a16="http://schemas.microsoft.com/office/drawing/2014/main" val="7817127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326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301" y="274638"/>
            <a:ext cx="8925791" cy="1143000"/>
          </a:xfrm>
        </p:spPr>
        <p:txBody>
          <a:bodyPr/>
          <a:lstStyle/>
          <a:p>
            <a:r>
              <a:rPr lang="en-US" altLang="en-US" sz="3600" b="1" dirty="0"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National Spatial Reference System (NSRS)</a:t>
            </a:r>
            <a:endParaRPr lang="en-US" sz="3600" dirty="0"/>
          </a:p>
        </p:txBody>
      </p:sp>
      <p:graphicFrame>
        <p:nvGraphicFramePr>
          <p:cNvPr id="4" name="Content Placeholder 6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114302" y="1745676"/>
          <a:ext cx="8925791" cy="40696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3818">
                  <a:extLst>
                    <a:ext uri="{9D8B030D-6E8A-4147-A177-3AD203B41FA5}">
                      <a16:colId xmlns:a16="http://schemas.microsoft.com/office/drawing/2014/main" val="2202110323"/>
                    </a:ext>
                  </a:extLst>
                </a:gridCol>
                <a:gridCol w="1969079">
                  <a:extLst>
                    <a:ext uri="{9D8B030D-6E8A-4147-A177-3AD203B41FA5}">
                      <a16:colId xmlns:a16="http://schemas.microsoft.com/office/drawing/2014/main" val="1277430874"/>
                    </a:ext>
                  </a:extLst>
                </a:gridCol>
                <a:gridCol w="2072058">
                  <a:extLst>
                    <a:ext uri="{9D8B030D-6E8A-4147-A177-3AD203B41FA5}">
                      <a16:colId xmlns:a16="http://schemas.microsoft.com/office/drawing/2014/main" val="2463132348"/>
                    </a:ext>
                  </a:extLst>
                </a:gridCol>
                <a:gridCol w="2390836">
                  <a:extLst>
                    <a:ext uri="{9D8B030D-6E8A-4147-A177-3AD203B41FA5}">
                      <a16:colId xmlns:a16="http://schemas.microsoft.com/office/drawing/2014/main" val="2738166315"/>
                    </a:ext>
                  </a:extLst>
                </a:gridCol>
              </a:tblGrid>
              <a:tr h="990228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Horizontal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dirty="0" err="1" smtClean="0"/>
                        <a:t>Datums</a:t>
                      </a:r>
                      <a:r>
                        <a:rPr lang="en-US" sz="1800" dirty="0" smtClean="0"/>
                        <a:t> </a:t>
                      </a:r>
                    </a:p>
                    <a:p>
                      <a:r>
                        <a:rPr lang="en-US" sz="1800" dirty="0" smtClean="0"/>
                        <a:t>(aka Geometric Reference Frames)</a:t>
                      </a:r>
                    </a:p>
                  </a:txBody>
                  <a:tcPr marL="62939" marR="62939" marT="31470" marB="3147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Vertical</a:t>
                      </a:r>
                    </a:p>
                    <a:p>
                      <a:r>
                        <a:rPr lang="en-US" sz="1800" dirty="0" smtClean="0"/>
                        <a:t>Datums</a:t>
                      </a:r>
                      <a:endParaRPr lang="en-US" sz="1800" dirty="0"/>
                    </a:p>
                  </a:txBody>
                  <a:tcPr marL="62939" marR="62939" marT="31470" marB="3147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Geoid</a:t>
                      </a:r>
                    </a:p>
                    <a:p>
                      <a:r>
                        <a:rPr lang="en-US" sz="1800" dirty="0" smtClean="0"/>
                        <a:t>Models</a:t>
                      </a:r>
                      <a:endParaRPr lang="en-US" sz="1800" dirty="0"/>
                    </a:p>
                  </a:txBody>
                  <a:tcPr marL="62939" marR="62939" marT="31470" marB="3147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Transformations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dirty="0" smtClean="0"/>
                        <a:t>and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dirty="0" smtClean="0"/>
                        <a:t>Conversions</a:t>
                      </a:r>
                      <a:endParaRPr lang="en-US" sz="1800" dirty="0"/>
                    </a:p>
                  </a:txBody>
                  <a:tcPr marL="62939" marR="62939" marT="31470" marB="31470"/>
                </a:tc>
                <a:extLst>
                  <a:ext uri="{0D108BD9-81ED-4DB2-BD59-A6C34878D82A}">
                    <a16:rowId xmlns:a16="http://schemas.microsoft.com/office/drawing/2014/main" val="3022080662"/>
                  </a:ext>
                </a:extLst>
              </a:tr>
              <a:tr h="308918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WGS84</a:t>
                      </a:r>
                    </a:p>
                  </a:txBody>
                  <a:tcPr marL="62939" marR="62939" marT="31470" marB="31470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IHRS (by IAG</a:t>
                      </a:r>
                      <a:r>
                        <a:rPr lang="en-US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39" marR="62939" marT="31470" marB="31470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OSU91A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39" marR="62939" marT="31470" marB="31470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CORPSCON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39" marR="62939" marT="31470" marB="31470"/>
                </a:tc>
                <a:extLst>
                  <a:ext uri="{0D108BD9-81ED-4DB2-BD59-A6C34878D82A}">
                    <a16:rowId xmlns:a16="http://schemas.microsoft.com/office/drawing/2014/main" val="3808544551"/>
                  </a:ext>
                </a:extLst>
              </a:tr>
              <a:tr h="761714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WGS72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39" marR="62939" marT="31470" marB="31470"/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39" marR="62939" marT="31470" marB="31470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EGM96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39" marR="62939" marT="31470" marB="31470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Appendix B.6</a:t>
                      </a:r>
                      <a:r>
                        <a:rPr lang="en-US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DMA TR 8350.2 (WGS 84)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39" marR="62939" marT="31470" marB="31470"/>
                </a:tc>
                <a:extLst>
                  <a:ext uri="{0D108BD9-81ED-4DB2-BD59-A6C34878D82A}">
                    <a16:rowId xmlns:a16="http://schemas.microsoft.com/office/drawing/2014/main" val="348057990"/>
                  </a:ext>
                </a:extLst>
              </a:tr>
              <a:tr h="990228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ITRF (Intl.</a:t>
                      </a:r>
                      <a:r>
                        <a:rPr lang="en-US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Terrestrial Reference Frame by IERS)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39" marR="62939" marT="31470" marB="31470"/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39" marR="62939" marT="31470" marB="31470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EGM2008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39" marR="62939" marT="31470" marB="31470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Oregon Coordinate Reference System (ORCS)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39" marR="62939" marT="31470" marB="31470"/>
                </a:tc>
                <a:extLst>
                  <a:ext uri="{0D108BD9-81ED-4DB2-BD59-A6C34878D82A}">
                    <a16:rowId xmlns:a16="http://schemas.microsoft.com/office/drawing/2014/main" val="927589832"/>
                  </a:ext>
                </a:extLst>
              </a:tr>
              <a:tr h="990228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IGS (Intl. GNSS Service reference</a:t>
                      </a:r>
                      <a:r>
                        <a:rPr lang="en-US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frame)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39" marR="62939" marT="31470" marB="31470"/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39" marR="62939" marT="31470" marB="31470"/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39" marR="62939" marT="31470" marB="31470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Kansas Regional Coordinate System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39" marR="62939" marT="31470" marB="31470"/>
                </a:tc>
                <a:extLst>
                  <a:ext uri="{0D108BD9-81ED-4DB2-BD59-A6C34878D82A}">
                    <a16:rowId xmlns:a16="http://schemas.microsoft.com/office/drawing/2014/main" val="3884107606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 bwMode="auto">
          <a:xfrm>
            <a:off x="114301" y="1143002"/>
            <a:ext cx="884266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mbria" panose="02040503050406030204" pitchFamily="18" charset="0"/>
              </a:rPr>
              <a:t>These items are </a:t>
            </a:r>
            <a:r>
              <a:rPr lang="en-US" sz="3200" dirty="0">
                <a:latin typeface="Cambria" panose="02040503050406030204" pitchFamily="18" charset="0"/>
              </a:rPr>
              <a:t>NOT</a:t>
            </a:r>
            <a:r>
              <a:rPr lang="en-US" sz="2400" dirty="0">
                <a:latin typeface="Cambria" panose="02040503050406030204" pitchFamily="18" charset="0"/>
              </a:rPr>
              <a:t> part of the NSRS</a:t>
            </a:r>
          </a:p>
        </p:txBody>
      </p:sp>
      <p:sp>
        <p:nvSpPr>
          <p:cNvPr id="2" name="TextBox 1"/>
          <p:cNvSpPr txBox="1"/>
          <p:nvPr/>
        </p:nvSpPr>
        <p:spPr bwMode="auto">
          <a:xfrm>
            <a:off x="0" y="6560221"/>
            <a:ext cx="202805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3"/>
              </a:rPr>
              <a:t>Hyperlink to ITRF station map</a:t>
            </a:r>
            <a:endParaRPr lang="en-US" sz="1200" dirty="0"/>
          </a:p>
        </p:txBody>
      </p:sp>
      <p:cxnSp>
        <p:nvCxnSpPr>
          <p:cNvPr id="10" name="Straight Connector 9"/>
          <p:cNvCxnSpPr>
            <a:stCxn id="7" idx="1"/>
            <a:endCxn id="7" idx="3"/>
          </p:cNvCxnSpPr>
          <p:nvPr/>
        </p:nvCxnSpPr>
        <p:spPr>
          <a:xfrm>
            <a:off x="114301" y="846138"/>
            <a:ext cx="8925791" cy="0"/>
          </a:xfrm>
          <a:prstGeom prst="line">
            <a:avLst/>
          </a:prstGeom>
          <a:ln w="508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572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4301" y="1066797"/>
            <a:ext cx="8925791" cy="5492267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Cambria" panose="02040503050406030204" pitchFamily="18" charset="0"/>
              </a:rPr>
              <a:t>OMB Circular A-16</a:t>
            </a:r>
          </a:p>
          <a:p>
            <a:pPr marL="971550" lvl="1" indent="-514350">
              <a:spcBef>
                <a:spcPts val="1200"/>
              </a:spcBef>
              <a:spcAft>
                <a:spcPts val="1200"/>
              </a:spcAft>
              <a:buFont typeface="+mj-lt"/>
              <a:buAutoNum type="arabicParenR"/>
              <a:defRPr/>
            </a:pPr>
            <a:r>
              <a:rPr lang="en-US" u="sng" dirty="0" smtClean="0">
                <a:latin typeface="Cambria" panose="02040503050406030204" pitchFamily="18" charset="0"/>
              </a:rPr>
              <a:t>requires</a:t>
            </a:r>
            <a:r>
              <a:rPr lang="en-US" dirty="0" smtClean="0">
                <a:latin typeface="Cambria" panose="02040503050406030204" pitchFamily="18" charset="0"/>
              </a:rPr>
              <a:t> all Federal civilian agencies to utilize geodetic control for their geospatial activities</a:t>
            </a:r>
          </a:p>
          <a:p>
            <a:pPr marL="971550" lvl="1" indent="-514350">
              <a:spcBef>
                <a:spcPts val="1200"/>
              </a:spcBef>
              <a:spcAft>
                <a:spcPts val="1200"/>
              </a:spcAft>
              <a:buFont typeface="+mj-lt"/>
              <a:buAutoNum type="arabicParenR"/>
              <a:defRPr/>
            </a:pPr>
            <a:r>
              <a:rPr lang="en-US" dirty="0" smtClean="0">
                <a:latin typeface="Cambria" panose="02040503050406030204" pitchFamily="18" charset="0"/>
              </a:rPr>
              <a:t>places NOAA in responsible charge </a:t>
            </a:r>
            <a:r>
              <a:rPr lang="en-US" dirty="0">
                <a:latin typeface="Cambria" panose="02040503050406030204" pitchFamily="18" charset="0"/>
              </a:rPr>
              <a:t>of that </a:t>
            </a:r>
            <a:r>
              <a:rPr lang="en-US" dirty="0" smtClean="0">
                <a:latin typeface="Cambria" panose="02040503050406030204" pitchFamily="18" charset="0"/>
              </a:rPr>
              <a:t>control</a:t>
            </a:r>
          </a:p>
          <a:p>
            <a:pPr marL="971550" lvl="1" indent="-514350">
              <a:spcBef>
                <a:spcPts val="1200"/>
              </a:spcBef>
              <a:spcAft>
                <a:spcPts val="1200"/>
              </a:spcAft>
              <a:buFont typeface="+mj-lt"/>
              <a:buAutoNum type="arabicParenR"/>
              <a:defRPr/>
            </a:pPr>
            <a:r>
              <a:rPr lang="en-US" dirty="0" smtClean="0">
                <a:latin typeface="Cambria" panose="02040503050406030204" pitchFamily="18" charset="0"/>
              </a:rPr>
              <a:t>NGS </a:t>
            </a:r>
            <a:r>
              <a:rPr lang="en-US" dirty="0">
                <a:latin typeface="Cambria" panose="02040503050406030204" pitchFamily="18" charset="0"/>
              </a:rPr>
              <a:t>has defined that control as the </a:t>
            </a:r>
            <a:r>
              <a:rPr lang="en-US" dirty="0" smtClean="0">
                <a:latin typeface="Cambria" panose="02040503050406030204" pitchFamily="18" charset="0"/>
              </a:rPr>
              <a:t>NSRS</a:t>
            </a:r>
          </a:p>
          <a:p>
            <a:pPr marL="971550" lvl="1" indent="-514350">
              <a:spcBef>
                <a:spcPts val="1200"/>
              </a:spcBef>
              <a:spcAft>
                <a:spcPts val="0"/>
              </a:spcAft>
              <a:buFont typeface="+mj-lt"/>
              <a:buAutoNum type="arabicParenR" startAt="4"/>
              <a:defRPr/>
            </a:pPr>
            <a:r>
              <a:rPr lang="en-US" dirty="0">
                <a:latin typeface="Cambria" panose="02040503050406030204" pitchFamily="18" charset="0"/>
              </a:rPr>
              <a:t>FGCS has issued requirements, via FRNs, to reference data to the </a:t>
            </a:r>
            <a:r>
              <a:rPr lang="en-US" b="1" i="1" dirty="0">
                <a:latin typeface="Cambria" panose="02040503050406030204" pitchFamily="18" charset="0"/>
              </a:rPr>
              <a:t>most recent components</a:t>
            </a:r>
            <a:r>
              <a:rPr lang="en-US" b="1" dirty="0">
                <a:latin typeface="Cambria" panose="02040503050406030204" pitchFamily="18" charset="0"/>
              </a:rPr>
              <a:t> </a:t>
            </a:r>
            <a:r>
              <a:rPr lang="en-US" dirty="0">
                <a:latin typeface="Cambria" panose="02040503050406030204" pitchFamily="18" charset="0"/>
              </a:rPr>
              <a:t>of the </a:t>
            </a:r>
            <a:r>
              <a:rPr lang="en-US" dirty="0" smtClean="0">
                <a:latin typeface="Cambria" panose="02040503050406030204" pitchFamily="18" charset="0"/>
              </a:rPr>
              <a:t>NSRS</a:t>
            </a:r>
          </a:p>
          <a:p>
            <a:pPr lvl="6">
              <a:spcBef>
                <a:spcPts val="0"/>
              </a:spcBef>
              <a:defRPr/>
            </a:pPr>
            <a:r>
              <a:rPr lang="en-US" sz="2400" dirty="0">
                <a:latin typeface="Cambria" panose="02040503050406030204" pitchFamily="18" charset="0"/>
              </a:rPr>
              <a:t>1989 FRN designated  NAD 83</a:t>
            </a:r>
          </a:p>
          <a:p>
            <a:pPr lvl="6">
              <a:spcBef>
                <a:spcPts val="0"/>
              </a:spcBef>
              <a:defRPr/>
            </a:pPr>
            <a:r>
              <a:rPr lang="en-US" sz="2400" dirty="0">
                <a:latin typeface="Cambria" panose="02040503050406030204" pitchFamily="18" charset="0"/>
              </a:rPr>
              <a:t>1993 FRN designated  NAVD 88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1" y="81203"/>
            <a:ext cx="8925791" cy="1143000"/>
          </a:xfrm>
        </p:spPr>
        <p:txBody>
          <a:bodyPr/>
          <a:lstStyle/>
          <a:p>
            <a:r>
              <a:rPr lang="en-US" altLang="en-US" sz="3600" b="1" dirty="0"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NSRS … do I have to use it?</a:t>
            </a:r>
            <a:endParaRPr lang="en-US" sz="36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104" r="15000"/>
          <a:stretch/>
        </p:blipFill>
        <p:spPr>
          <a:xfrm>
            <a:off x="0" y="1599487"/>
            <a:ext cx="9144000" cy="49539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 bwMode="auto">
          <a:xfrm>
            <a:off x="0" y="6560221"/>
            <a:ext cx="17923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4"/>
              </a:rPr>
              <a:t>Hyperlink to NAVD88 FRN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 bwMode="auto">
          <a:xfrm>
            <a:off x="1792350" y="6552726"/>
            <a:ext cx="171245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5"/>
              </a:rPr>
              <a:t>Hyperlink to NAD83 FRN</a:t>
            </a:r>
            <a:endParaRPr lang="en-US" sz="1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307"/>
          <a:stretch/>
        </p:blipFill>
        <p:spPr>
          <a:xfrm>
            <a:off x="706236" y="1777001"/>
            <a:ext cx="8384424" cy="246579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7" name="Rounded Rectangle 6"/>
          <p:cNvSpPr/>
          <p:nvPr/>
        </p:nvSpPr>
        <p:spPr>
          <a:xfrm>
            <a:off x="692150" y="2446020"/>
            <a:ext cx="3674110" cy="419100"/>
          </a:xfrm>
          <a:prstGeom prst="roundRect">
            <a:avLst/>
          </a:prstGeom>
          <a:noFill/>
          <a:ln w="317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urved Right Arrow 7"/>
          <p:cNvSpPr/>
          <p:nvPr/>
        </p:nvSpPr>
        <p:spPr>
          <a:xfrm rot="10800000" flipH="1" flipV="1">
            <a:off x="54681" y="1918335"/>
            <a:ext cx="548641" cy="916305"/>
          </a:xfrm>
          <a:prstGeom prst="curved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6236" y="4356332"/>
            <a:ext cx="8371089" cy="1744122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1451" y="19050"/>
            <a:ext cx="3606349" cy="682201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1217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1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114301" y="81203"/>
            <a:ext cx="892579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sz="3600" b="1" dirty="0" smtClean="0"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NSRS … do I have to use it?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4301" y="1295402"/>
            <a:ext cx="8925791" cy="5249829"/>
          </a:xfrm>
        </p:spPr>
        <p:txBody>
          <a:bodyPr/>
          <a:lstStyle/>
          <a:p>
            <a:pPr>
              <a:defRPr/>
            </a:pPr>
            <a:r>
              <a:rPr lang="en-US" sz="2800" dirty="0" smtClean="0">
                <a:latin typeface="Cambria" panose="02040503050406030204" pitchFamily="18" charset="0"/>
              </a:rPr>
              <a:t>Not necessarily, but it’s a great idea!</a:t>
            </a:r>
            <a:endParaRPr lang="en-US" sz="2800" dirty="0">
              <a:latin typeface="Cambria" panose="02040503050406030204" pitchFamily="18" charset="0"/>
            </a:endParaRPr>
          </a:p>
          <a:p>
            <a:pPr>
              <a:defRPr/>
            </a:pPr>
            <a:endParaRPr lang="en-US" sz="2800" dirty="0">
              <a:latin typeface="Cambria" panose="02040503050406030204" pitchFamily="18" charset="0"/>
            </a:endParaRPr>
          </a:p>
          <a:p>
            <a:pPr>
              <a:defRPr/>
            </a:pPr>
            <a:r>
              <a:rPr lang="en-US" sz="2800" dirty="0">
                <a:latin typeface="Cambria" panose="02040503050406030204" pitchFamily="18" charset="0"/>
              </a:rPr>
              <a:t>States may mandate use </a:t>
            </a:r>
            <a:r>
              <a:rPr lang="en-US" sz="2800" dirty="0" smtClean="0">
                <a:latin typeface="Cambria" panose="02040503050406030204" pitchFamily="18" charset="0"/>
              </a:rPr>
              <a:t>(not Pennsylvania)</a:t>
            </a:r>
            <a:endParaRPr lang="en-US" sz="2800" dirty="0">
              <a:latin typeface="Cambria" panose="02040503050406030204" pitchFamily="18" charset="0"/>
            </a:endParaRPr>
          </a:p>
          <a:p>
            <a:pPr>
              <a:defRPr/>
            </a:pPr>
            <a:endParaRPr lang="en-US" sz="2800" dirty="0">
              <a:latin typeface="Cambria" panose="02040503050406030204" pitchFamily="18" charset="0"/>
            </a:endParaRPr>
          </a:p>
          <a:p>
            <a:pPr>
              <a:defRPr/>
            </a:pPr>
            <a:r>
              <a:rPr lang="en-US" sz="2800" dirty="0">
                <a:latin typeface="Cambria" panose="02040503050406030204" pitchFamily="18" charset="0"/>
              </a:rPr>
              <a:t>All spatial data and GIS activities financed directly or indirectly, in whole or in part, by federal </a:t>
            </a:r>
            <a:r>
              <a:rPr lang="en-US" sz="2800" dirty="0" smtClean="0">
                <a:latin typeface="Cambria" panose="02040503050406030204" pitchFamily="18" charset="0"/>
              </a:rPr>
              <a:t>funds are required to be tied to the NSRS</a:t>
            </a:r>
          </a:p>
          <a:p>
            <a:pPr>
              <a:defRPr/>
            </a:pPr>
            <a:endParaRPr lang="en-US" sz="2800" dirty="0">
              <a:latin typeface="Cambria" panose="02040503050406030204" pitchFamily="18" charset="0"/>
            </a:endParaRPr>
          </a:p>
          <a:p>
            <a:pPr>
              <a:defRPr/>
            </a:pPr>
            <a:r>
              <a:rPr lang="en-US" sz="2800" dirty="0" smtClean="0">
                <a:latin typeface="Cambria" panose="02040503050406030204" pitchFamily="18" charset="0"/>
              </a:rPr>
              <a:t>If </a:t>
            </a:r>
            <a:r>
              <a:rPr lang="en-US" sz="2800" dirty="0">
                <a:latin typeface="Cambria" panose="02040503050406030204" pitchFamily="18" charset="0"/>
              </a:rPr>
              <a:t>you want to get involved in survey contracting with the Federal Government it’s a necessity</a:t>
            </a:r>
          </a:p>
        </p:txBody>
      </p:sp>
    </p:spTree>
    <p:extLst>
      <p:ext uri="{BB962C8B-B14F-4D97-AF65-F5344CB8AC3E}">
        <p14:creationId xmlns:p14="http://schemas.microsoft.com/office/powerpoint/2010/main" val="2211124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" y="342634"/>
            <a:ext cx="9143999" cy="755762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4800" spc="-40" dirty="0" smtClean="0">
                <a:latin typeface="Cambria" panose="02040503050406030204" pitchFamily="18" charset="0"/>
                <a:cs typeface="Calibri"/>
              </a:rPr>
              <a:t>Not just new </a:t>
            </a:r>
            <a:r>
              <a:rPr lang="en-US" sz="4800" spc="-40" dirty="0" err="1" smtClean="0">
                <a:latin typeface="Cambria" panose="02040503050406030204" pitchFamily="18" charset="0"/>
                <a:cs typeface="Calibri"/>
              </a:rPr>
              <a:t>datums</a:t>
            </a:r>
            <a:r>
              <a:rPr lang="en-US" sz="4800" spc="-40" dirty="0" smtClean="0">
                <a:latin typeface="Cambria" panose="02040503050406030204" pitchFamily="18" charset="0"/>
                <a:cs typeface="Calibri"/>
              </a:rPr>
              <a:t>…</a:t>
            </a:r>
            <a:endParaRPr sz="48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" y="1144032"/>
            <a:ext cx="9144000" cy="1186649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0" lvl="1" algn="ctr">
              <a:spcBef>
                <a:spcPts val="133"/>
              </a:spcBef>
            </a:pPr>
            <a:r>
              <a:rPr lang="en-US" sz="7600" spc="-7" dirty="0">
                <a:solidFill>
                  <a:prstClr val="black"/>
                </a:solidFill>
                <a:latin typeface="Cambria" panose="02040503050406030204" pitchFamily="18" charset="0"/>
                <a:cs typeface="Calibri"/>
              </a:rPr>
              <a:t>NSRS </a:t>
            </a:r>
            <a:r>
              <a:rPr lang="en-US" sz="7600" spc="-7" dirty="0" smtClean="0">
                <a:solidFill>
                  <a:prstClr val="black"/>
                </a:solidFill>
                <a:latin typeface="Cambria" panose="02040503050406030204" pitchFamily="18" charset="0"/>
                <a:cs typeface="Calibri"/>
              </a:rPr>
              <a:t>Modernization</a:t>
            </a:r>
            <a:endParaRPr lang="en-US" sz="7600" spc="-7" dirty="0">
              <a:solidFill>
                <a:prstClr val="black"/>
              </a:solidFill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4" name="Content Placeholder 10"/>
          <p:cNvSpPr>
            <a:spLocks noGrp="1"/>
          </p:cNvSpPr>
          <p:nvPr>
            <p:ph idx="1"/>
          </p:nvPr>
        </p:nvSpPr>
        <p:spPr>
          <a:xfrm>
            <a:off x="0" y="2610282"/>
            <a:ext cx="6676209" cy="3639911"/>
          </a:xfrm>
        </p:spPr>
        <p:txBody>
          <a:bodyPr>
            <a:noAutofit/>
          </a:bodyPr>
          <a:lstStyle/>
          <a:p>
            <a:pPr>
              <a:spcBef>
                <a:spcPts val="800"/>
              </a:spcBef>
              <a:spcAft>
                <a:spcPts val="600"/>
              </a:spcAft>
              <a:buFont typeface="Cambria" panose="02040503050406030204" pitchFamily="18" charset="0"/>
              <a:buChar char="‒"/>
              <a:defRPr/>
            </a:pP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Replace 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NAD83</a:t>
            </a:r>
          </a:p>
          <a:p>
            <a:pPr>
              <a:spcBef>
                <a:spcPts val="800"/>
              </a:spcBef>
              <a:spcAft>
                <a:spcPts val="600"/>
              </a:spcAft>
              <a:buFont typeface="Cambria" panose="02040503050406030204" pitchFamily="18" charset="0"/>
              <a:buChar char="‒"/>
              <a:defRPr/>
            </a:pP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Replace 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NAVD88</a:t>
            </a:r>
          </a:p>
          <a:p>
            <a:pPr>
              <a:spcBef>
                <a:spcPts val="800"/>
              </a:spcBef>
              <a:spcAft>
                <a:spcPts val="600"/>
              </a:spcAft>
              <a:buFont typeface="Cambria" panose="02040503050406030204" pitchFamily="18" charset="0"/>
              <a:buChar char="‒"/>
              <a:defRPr/>
            </a:pP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Re-invent 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Bluebooking</a:t>
            </a:r>
          </a:p>
          <a:p>
            <a:pPr>
              <a:spcBef>
                <a:spcPts val="800"/>
              </a:spcBef>
              <a:spcAft>
                <a:spcPts val="600"/>
              </a:spcAft>
              <a:buFont typeface="Cambria" panose="02040503050406030204" pitchFamily="18" charset="0"/>
              <a:buChar char="‒"/>
              <a:defRPr/>
            </a:pP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Improve 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Geodetic Toolkit</a:t>
            </a:r>
          </a:p>
          <a:p>
            <a:pPr>
              <a:spcBef>
                <a:spcPts val="800"/>
              </a:spcBef>
              <a:spcAft>
                <a:spcPts val="600"/>
              </a:spcAft>
              <a:buFont typeface="Cambria" panose="02040503050406030204" pitchFamily="18" charset="0"/>
              <a:buChar char="‒"/>
              <a:defRPr/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Better Surveying 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Methods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Left Brace 4"/>
          <p:cNvSpPr/>
          <p:nvPr/>
        </p:nvSpPr>
        <p:spPr>
          <a:xfrm flipH="1">
            <a:off x="5401059" y="4098937"/>
            <a:ext cx="519170" cy="2065195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871732" y="4955318"/>
            <a:ext cx="313618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Blueprint for 2022, Part 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71732" y="2726796"/>
            <a:ext cx="313618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Blueprint for 2022, Part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71732" y="3452260"/>
            <a:ext cx="313618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Blueprint for 2022, Part 2</a:t>
            </a:r>
          </a:p>
        </p:txBody>
      </p:sp>
      <p:cxnSp>
        <p:nvCxnSpPr>
          <p:cNvPr id="10" name="Straight Arrow Connector 9"/>
          <p:cNvCxnSpPr>
            <a:endCxn id="7" idx="1"/>
          </p:cNvCxnSpPr>
          <p:nvPr/>
        </p:nvCxnSpPr>
        <p:spPr>
          <a:xfrm>
            <a:off x="3594100" y="2942240"/>
            <a:ext cx="227763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848100" y="3674963"/>
            <a:ext cx="202909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778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250" y="2493338"/>
            <a:ext cx="2923027" cy="2322541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1543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Evolution of the NSRS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366885796"/>
              </p:ext>
            </p:extLst>
          </p:nvPr>
        </p:nvGraphicFramePr>
        <p:xfrm>
          <a:off x="183250" y="1097280"/>
          <a:ext cx="8833529" cy="1518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6070" y="3426194"/>
            <a:ext cx="2689423" cy="23341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8526" y="2493338"/>
            <a:ext cx="1878168" cy="335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99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-1" y="1600204"/>
            <a:ext cx="5142155" cy="4525963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You resisted it for a while…</a:t>
            </a:r>
          </a:p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It was a little cumbersome to get used to…</a:t>
            </a:r>
          </a:p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But soon you were hooked!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4200" dirty="0" smtClean="0">
                <a:latin typeface="Cambria" panose="02040503050406030204" pitchFamily="18" charset="0"/>
                <a:ea typeface="Cambria" panose="02040503050406030204" pitchFamily="18" charset="0"/>
              </a:rPr>
              <a:t>Modernized NSRS is our “smartphone”</a:t>
            </a:r>
            <a:endParaRPr lang="en-US" sz="4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509630" y="2127845"/>
            <a:ext cx="5060189" cy="379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67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0" y="366359"/>
            <a:ext cx="9144000" cy="555707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algn="ctr">
              <a:buSzPct val="159375"/>
            </a:pPr>
            <a:r>
              <a:rPr lang="en-US" sz="5000" b="1" dirty="0" smtClean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Two Major </a:t>
            </a:r>
            <a:r>
              <a:rPr lang="en-US" sz="5000" b="1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C</a:t>
            </a:r>
            <a:r>
              <a:rPr lang="en-US" sz="5000" b="1" dirty="0" smtClean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omponents of Modernized NSRS</a:t>
            </a:r>
            <a:endParaRPr lang="en-US" sz="5000" b="1" spc="-7" dirty="0">
              <a:uFill>
                <a:solidFill>
                  <a:srgbClr val="1F497D"/>
                </a:solidFill>
              </a:uFill>
              <a:latin typeface="Cambria" panose="02040503050406030204" pitchFamily="18" charset="0"/>
              <a:cs typeface="Arial"/>
            </a:endParaRPr>
          </a:p>
          <a:p>
            <a:pPr>
              <a:buSzPct val="159375"/>
            </a:pPr>
            <a:endParaRPr lang="en-US" sz="4400" b="1" spc="-7" dirty="0" smtClean="0">
              <a:solidFill>
                <a:srgbClr val="1F497D"/>
              </a:solidFill>
              <a:uFill>
                <a:solidFill>
                  <a:srgbClr val="1F497D"/>
                </a:solidFill>
              </a:uFill>
              <a:latin typeface="Cambria" panose="02040503050406030204" pitchFamily="18" charset="0"/>
              <a:cs typeface="Arial"/>
            </a:endParaRPr>
          </a:p>
          <a:p>
            <a:pPr algn="ctr">
              <a:buSzPct val="159375"/>
            </a:pPr>
            <a:r>
              <a:rPr lang="en-US" sz="48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Geometric (</a:t>
            </a:r>
            <a:r>
              <a:rPr lang="en-US" sz="4800" b="1" spc="-20" dirty="0" err="1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LLh</a:t>
            </a:r>
            <a:r>
              <a:rPr lang="en-US" sz="48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)</a:t>
            </a:r>
          </a:p>
          <a:p>
            <a:pPr algn="ctr">
              <a:buSzPct val="159375"/>
            </a:pPr>
            <a:r>
              <a:rPr lang="en-US" sz="3600" b="1" spc="-20" dirty="0" smtClean="0">
                <a:solidFill>
                  <a:schemeClr val="tx1">
                    <a:lumMod val="65000"/>
                    <a:lumOff val="35000"/>
                  </a:schemeClr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Latitude, Longitude, Ellipsoid Height</a:t>
            </a:r>
            <a:endParaRPr lang="en-US" sz="4800" b="1" spc="-20" dirty="0" smtClean="0">
              <a:solidFill>
                <a:schemeClr val="tx1">
                  <a:lumMod val="65000"/>
                  <a:lumOff val="35000"/>
                </a:schemeClr>
              </a:solidFill>
              <a:uFill>
                <a:solidFill>
                  <a:srgbClr val="C00000"/>
                </a:solidFill>
              </a:uFill>
              <a:latin typeface="Cambria" panose="02040503050406030204" pitchFamily="18" charset="0"/>
              <a:cs typeface="Arial Black"/>
            </a:endParaRPr>
          </a:p>
          <a:p>
            <a:pPr algn="ctr">
              <a:buSzPct val="159375"/>
            </a:pPr>
            <a:endParaRPr lang="en-US" sz="4800" b="1" spc="-20" dirty="0">
              <a:solidFill>
                <a:srgbClr val="C00000"/>
              </a:solidFill>
              <a:uFill>
                <a:solidFill>
                  <a:srgbClr val="C00000"/>
                </a:solidFill>
              </a:uFill>
              <a:latin typeface="Cambria" panose="02040503050406030204" pitchFamily="18" charset="0"/>
              <a:cs typeface="Arial Black"/>
            </a:endParaRPr>
          </a:p>
          <a:p>
            <a:pPr algn="ctr">
              <a:buSzPct val="159375"/>
            </a:pPr>
            <a:r>
              <a:rPr lang="en-US" sz="48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Geopotential (H)</a:t>
            </a:r>
          </a:p>
          <a:p>
            <a:pPr lvl="0" algn="ctr">
              <a:buSzPct val="159375"/>
            </a:pPr>
            <a:r>
              <a:rPr lang="en-US" sz="3600" b="1" spc="-20" dirty="0" smtClean="0">
                <a:solidFill>
                  <a:schemeClr val="tx1">
                    <a:lumMod val="65000"/>
                    <a:lumOff val="35000"/>
                  </a:schemeClr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Orthometric Height</a:t>
            </a:r>
            <a:endParaRPr lang="en-US" sz="4800" b="1" spc="-20" dirty="0">
              <a:solidFill>
                <a:schemeClr val="tx1">
                  <a:lumMod val="65000"/>
                  <a:lumOff val="35000"/>
                </a:schemeClr>
              </a:solidFill>
              <a:uFill>
                <a:solidFill>
                  <a:srgbClr val="C00000"/>
                </a:solidFill>
              </a:uFill>
              <a:latin typeface="Cambria" panose="02040503050406030204" pitchFamily="18" charset="0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52210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" y="887968"/>
            <a:ext cx="9144000" cy="4787635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r>
              <a:rPr sz="5400" b="1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North </a:t>
            </a:r>
            <a:r>
              <a:rPr sz="5400" b="1" spc="-7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American </a:t>
            </a:r>
            <a:r>
              <a:rPr sz="5400" b="1" spc="-20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Terrestrial </a:t>
            </a:r>
            <a:r>
              <a:rPr sz="5400" b="1" spc="-7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Reference</a:t>
            </a:r>
            <a:r>
              <a:rPr lang="en-US" sz="5400" b="1" spc="-7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</a:t>
            </a:r>
            <a:r>
              <a:rPr sz="5400" b="1" spc="-7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Frame of</a:t>
            </a:r>
            <a:r>
              <a:rPr sz="5400" b="1" spc="-33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</a:t>
            </a:r>
            <a:r>
              <a:rPr sz="5400" b="1" spc="-7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2022</a:t>
            </a:r>
            <a:r>
              <a:rPr lang="en-US" sz="5400" b="1" spc="-7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</a:t>
            </a:r>
          </a:p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endParaRPr lang="en-US" sz="4400" b="1" spc="-7" dirty="0">
              <a:solidFill>
                <a:srgbClr val="1F497D"/>
              </a:solidFill>
              <a:uFill>
                <a:solidFill>
                  <a:srgbClr val="1F497D"/>
                </a:solidFill>
              </a:uFill>
              <a:latin typeface="Cambria" panose="02040503050406030204" pitchFamily="18" charset="0"/>
              <a:cs typeface="Arial"/>
            </a:endParaRPr>
          </a:p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r>
              <a:rPr sz="60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NATRF2022</a:t>
            </a:r>
            <a:endParaRPr lang="en-US" sz="6000" b="1" spc="-20" dirty="0" smtClean="0">
              <a:solidFill>
                <a:srgbClr val="C00000"/>
              </a:solidFill>
              <a:uFill>
                <a:solidFill>
                  <a:srgbClr val="C00000"/>
                </a:solidFill>
              </a:uFill>
              <a:latin typeface="Cambria" panose="02040503050406030204" pitchFamily="18" charset="0"/>
              <a:cs typeface="Arial Black"/>
            </a:endParaRPr>
          </a:p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endParaRPr lang="en-US" sz="4400" b="1" spc="-20" dirty="0" smtClean="0">
              <a:solidFill>
                <a:srgbClr val="C00000"/>
              </a:solidFill>
              <a:uFill>
                <a:solidFill>
                  <a:srgbClr val="C00000"/>
                </a:solidFill>
              </a:uFill>
              <a:latin typeface="Cambria" panose="02040503050406030204" pitchFamily="18" charset="0"/>
              <a:cs typeface="Arial Black"/>
            </a:endParaRPr>
          </a:p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r>
              <a:rPr lang="en-US" sz="54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(pronounced: </a:t>
            </a:r>
            <a:r>
              <a:rPr lang="en-US" sz="5400" b="1" spc="-20" dirty="0" err="1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nat</a:t>
            </a:r>
            <a:r>
              <a:rPr lang="en-US" sz="54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-ref)</a:t>
            </a:r>
            <a:endParaRPr sz="5400" dirty="0">
              <a:latin typeface="Cambria" panose="02040503050406030204" pitchFamily="18" charset="0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22922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/>
          <p:cNvSpPr/>
          <p:nvPr/>
        </p:nvSpPr>
        <p:spPr>
          <a:xfrm>
            <a:off x="1548694" y="1345926"/>
            <a:ext cx="1200154" cy="1226338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702273" y="1021041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Modernizing the NSRS</a:t>
            </a:r>
          </a:p>
        </p:txBody>
      </p:sp>
      <p:sp>
        <p:nvSpPr>
          <p:cNvPr id="17412" name="Rounded Rectangle 9"/>
          <p:cNvSpPr>
            <a:spLocks noChangeArrowheads="1"/>
          </p:cNvSpPr>
          <p:nvPr/>
        </p:nvSpPr>
        <p:spPr bwMode="auto">
          <a:xfrm>
            <a:off x="3247706" y="2999701"/>
            <a:ext cx="978694" cy="841772"/>
          </a:xfrm>
          <a:prstGeom prst="roundRect">
            <a:avLst>
              <a:gd name="adj" fmla="val 16667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3" name="Group 10"/>
          <p:cNvGrpSpPr>
            <a:grpSpLocks/>
          </p:cNvGrpSpPr>
          <p:nvPr/>
        </p:nvGrpSpPr>
        <p:grpSpPr bwMode="auto">
          <a:xfrm>
            <a:off x="3095305" y="3809323"/>
            <a:ext cx="1247389" cy="453628"/>
            <a:chOff x="1795045" y="1265285"/>
            <a:chExt cx="1663094" cy="604242"/>
          </a:xfrm>
        </p:grpSpPr>
        <p:sp>
          <p:nvSpPr>
            <p:cNvPr id="12" name="Rectangle 11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829454" y="1265285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OPUS</a:t>
              </a:r>
            </a:p>
          </p:txBody>
        </p:sp>
      </p:grpSp>
      <p:sp>
        <p:nvSpPr>
          <p:cNvPr id="17414" name="Rounded Rectangle 21"/>
          <p:cNvSpPr>
            <a:spLocks noChangeArrowheads="1"/>
          </p:cNvSpPr>
          <p:nvPr/>
        </p:nvSpPr>
        <p:spPr bwMode="auto">
          <a:xfrm>
            <a:off x="6223073" y="3005651"/>
            <a:ext cx="1097756" cy="841772"/>
          </a:xfrm>
          <a:prstGeom prst="roundRect">
            <a:avLst>
              <a:gd name="adj" fmla="val 16667"/>
            </a:avLst>
          </a:prstGeom>
          <a:blipFill dpi="0" rotWithShape="0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5" name="Group 22"/>
          <p:cNvGrpSpPr>
            <a:grpSpLocks/>
          </p:cNvGrpSpPr>
          <p:nvPr/>
        </p:nvGrpSpPr>
        <p:grpSpPr bwMode="auto">
          <a:xfrm>
            <a:off x="5994476" y="3809323"/>
            <a:ext cx="1547813" cy="453628"/>
            <a:chOff x="5378291" y="3154561"/>
            <a:chExt cx="1628685" cy="604242"/>
          </a:xfrm>
        </p:grpSpPr>
        <p:sp>
          <p:nvSpPr>
            <p:cNvPr id="24" name="Rectangle 23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Orbit Data</a:t>
              </a:r>
            </a:p>
          </p:txBody>
        </p:sp>
      </p:grpSp>
      <p:grpSp>
        <p:nvGrpSpPr>
          <p:cNvPr id="17416" name="Group 49"/>
          <p:cNvGrpSpPr>
            <a:grpSpLocks/>
          </p:cNvGrpSpPr>
          <p:nvPr/>
        </p:nvGrpSpPr>
        <p:grpSpPr bwMode="auto">
          <a:xfrm>
            <a:off x="1528442" y="1390839"/>
            <a:ext cx="5679281" cy="1295400"/>
            <a:chOff x="762000" y="2209800"/>
            <a:chExt cx="7572299" cy="1726407"/>
          </a:xfrm>
        </p:grpSpPr>
        <p:sp>
          <p:nvSpPr>
            <p:cNvPr id="17444" name="Rounded Rectangle 5"/>
            <p:cNvSpPr>
              <a:spLocks noChangeArrowheads="1"/>
            </p:cNvSpPr>
            <p:nvPr/>
          </p:nvSpPr>
          <p:spPr bwMode="auto">
            <a:xfrm>
              <a:off x="1003298" y="2209800"/>
              <a:ext cx="1146163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5" name="Group 6"/>
            <p:cNvGrpSpPr>
              <a:grpSpLocks/>
            </p:cNvGrpSpPr>
            <p:nvPr/>
          </p:nvGrpSpPr>
          <p:grpSpPr bwMode="auto">
            <a:xfrm>
              <a:off x="762000" y="3331965"/>
              <a:ext cx="1721324" cy="604242"/>
              <a:chOff x="-89217" y="1265285"/>
              <a:chExt cx="1721324" cy="604242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85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" name="Rectangle 8"/>
              <p:cNvSpPr/>
              <p:nvPr/>
            </p:nvSpPr>
            <p:spPr>
              <a:xfrm>
                <a:off x="-8921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CORS</a:t>
                </a:r>
                <a:endPara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17446" name="Rounded Rectangle 13"/>
            <p:cNvSpPr>
              <a:spLocks noChangeArrowheads="1"/>
            </p:cNvSpPr>
            <p:nvPr/>
          </p:nvSpPr>
          <p:spPr bwMode="auto">
            <a:xfrm>
              <a:off x="4664036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7" name="Group 14"/>
            <p:cNvGrpSpPr>
              <a:grpSpLocks/>
            </p:cNvGrpSpPr>
            <p:nvPr/>
          </p:nvGrpSpPr>
          <p:grpSpPr bwMode="auto">
            <a:xfrm>
              <a:off x="4448129" y="3331648"/>
              <a:ext cx="1845034" cy="604559"/>
              <a:chOff x="3586712" y="1264968"/>
              <a:chExt cx="1845034" cy="60455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586721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Rectangle 16"/>
              <p:cNvSpPr/>
              <p:nvPr/>
            </p:nvSpPr>
            <p:spPr>
              <a:xfrm>
                <a:off x="3802619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GRAV-D</a:t>
                </a:r>
              </a:p>
            </p:txBody>
          </p:sp>
        </p:grpSp>
        <p:sp>
          <p:nvSpPr>
            <p:cNvPr id="17448" name="Rounded Rectangle 17"/>
            <p:cNvSpPr>
              <a:spLocks noChangeArrowheads="1"/>
            </p:cNvSpPr>
            <p:nvPr/>
          </p:nvSpPr>
          <p:spPr bwMode="auto">
            <a:xfrm>
              <a:off x="2600307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9" name="Group 18"/>
            <p:cNvGrpSpPr>
              <a:grpSpLocks/>
            </p:cNvGrpSpPr>
            <p:nvPr/>
          </p:nvGrpSpPr>
          <p:grpSpPr bwMode="auto">
            <a:xfrm>
              <a:off x="2265797" y="3331648"/>
              <a:ext cx="2273278" cy="604559"/>
              <a:chOff x="5101003" y="1264968"/>
              <a:chExt cx="2273278" cy="60455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378364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Rectangle 20"/>
              <p:cNvSpPr/>
              <p:nvPr/>
            </p:nvSpPr>
            <p:spPr>
              <a:xfrm>
                <a:off x="5101003" y="1264968"/>
                <a:ext cx="227327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NHMP</a:t>
                </a:r>
              </a:p>
            </p:txBody>
          </p:sp>
        </p:grpSp>
        <p:sp>
          <p:nvSpPr>
            <p:cNvPr id="17450" name="Rounded Rectangle 25"/>
            <p:cNvSpPr>
              <a:spLocks noChangeArrowheads="1"/>
            </p:cNvSpPr>
            <p:nvPr/>
          </p:nvSpPr>
          <p:spPr bwMode="auto">
            <a:xfrm>
              <a:off x="6705540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51" name="Group 26"/>
            <p:cNvGrpSpPr>
              <a:grpSpLocks/>
            </p:cNvGrpSpPr>
            <p:nvPr/>
          </p:nvGrpSpPr>
          <p:grpSpPr bwMode="auto">
            <a:xfrm>
              <a:off x="6248331" y="3331648"/>
              <a:ext cx="2085968" cy="604559"/>
              <a:chOff x="3586599" y="3154244"/>
              <a:chExt cx="2085968" cy="604559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586613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9" name="Rectangle 28"/>
              <p:cNvSpPr/>
              <p:nvPr/>
            </p:nvSpPr>
            <p:spPr>
              <a:xfrm>
                <a:off x="4043808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ECO</a:t>
                </a:r>
              </a:p>
            </p:txBody>
          </p:sp>
        </p:grpSp>
      </p:grpSp>
      <p:sp>
        <p:nvSpPr>
          <p:cNvPr id="17417" name="Rounded Rectangle 29"/>
          <p:cNvSpPr>
            <a:spLocks noChangeArrowheads="1"/>
          </p:cNvSpPr>
          <p:nvPr/>
        </p:nvSpPr>
        <p:spPr bwMode="auto">
          <a:xfrm>
            <a:off x="1711799" y="3005651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8" name="Group 30"/>
          <p:cNvGrpSpPr>
            <a:grpSpLocks/>
          </p:cNvGrpSpPr>
          <p:nvPr/>
        </p:nvGrpSpPr>
        <p:grpSpPr bwMode="auto">
          <a:xfrm>
            <a:off x="1579634" y="3809323"/>
            <a:ext cx="1489472" cy="453628"/>
            <a:chOff x="558910" y="5186957"/>
            <a:chExt cx="1985077" cy="604242"/>
          </a:xfrm>
        </p:grpSpPr>
        <p:sp>
          <p:nvSpPr>
            <p:cNvPr id="32" name="Rectangle 31"/>
            <p:cNvSpPr/>
            <p:nvPr/>
          </p:nvSpPr>
          <p:spPr>
            <a:xfrm>
              <a:off x="735043" y="5186957"/>
              <a:ext cx="1628049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558910" y="5186957"/>
              <a:ext cx="1985077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ASP</a:t>
              </a:r>
            </a:p>
          </p:txBody>
        </p:sp>
      </p:grpSp>
      <p:grpSp>
        <p:nvGrpSpPr>
          <p:cNvPr id="17419" name="Group 34"/>
          <p:cNvGrpSpPr>
            <a:grpSpLocks/>
          </p:cNvGrpSpPr>
          <p:nvPr/>
        </p:nvGrpSpPr>
        <p:grpSpPr bwMode="auto">
          <a:xfrm>
            <a:off x="4593111" y="3806941"/>
            <a:ext cx="1221581" cy="453628"/>
            <a:chOff x="2690857" y="5185198"/>
            <a:chExt cx="1628685" cy="604242"/>
          </a:xfrm>
        </p:grpSpPr>
        <p:sp>
          <p:nvSpPr>
            <p:cNvPr id="36" name="Rectangle 35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Rectangle 36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VDatum</a:t>
              </a:r>
              <a:endPara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20" name="Group 38"/>
          <p:cNvGrpSpPr>
            <a:grpSpLocks/>
          </p:cNvGrpSpPr>
          <p:nvPr/>
        </p:nvGrpSpPr>
        <p:grpSpPr bwMode="auto">
          <a:xfrm>
            <a:off x="3083392" y="5025902"/>
            <a:ext cx="1460019" cy="452438"/>
            <a:chOff x="4579294" y="5186957"/>
            <a:chExt cx="1733676" cy="604242"/>
          </a:xfrm>
        </p:grpSpPr>
        <p:sp>
          <p:nvSpPr>
            <p:cNvPr id="40" name="Rectangle 39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4579294" y="5186957"/>
              <a:ext cx="1733676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Geodetic Advisors</a:t>
              </a:r>
            </a:p>
          </p:txBody>
        </p:sp>
      </p:grpSp>
      <p:sp>
        <p:nvSpPr>
          <p:cNvPr id="17421" name="Rounded Rectangle 41"/>
          <p:cNvSpPr>
            <a:spLocks noChangeArrowheads="1"/>
          </p:cNvSpPr>
          <p:nvPr/>
        </p:nvSpPr>
        <p:spPr bwMode="auto">
          <a:xfrm>
            <a:off x="456929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0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22" name="Group 42"/>
          <p:cNvGrpSpPr>
            <a:grpSpLocks/>
          </p:cNvGrpSpPr>
          <p:nvPr/>
        </p:nvGrpSpPr>
        <p:grpSpPr bwMode="auto">
          <a:xfrm>
            <a:off x="4454993" y="5025902"/>
            <a:ext cx="1485900" cy="452438"/>
            <a:chOff x="1795045" y="3154561"/>
            <a:chExt cx="1628685" cy="604242"/>
          </a:xfrm>
        </p:grpSpPr>
        <p:sp>
          <p:nvSpPr>
            <p:cNvPr id="44" name="Rectangle 43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ERI</a:t>
              </a:r>
            </a:p>
          </p:txBody>
        </p:sp>
      </p:grpSp>
      <p:grpSp>
        <p:nvGrpSpPr>
          <p:cNvPr id="17424" name="Group 46"/>
          <p:cNvGrpSpPr>
            <a:grpSpLocks/>
          </p:cNvGrpSpPr>
          <p:nvPr/>
        </p:nvGrpSpPr>
        <p:grpSpPr bwMode="auto">
          <a:xfrm>
            <a:off x="1540343" y="5047336"/>
            <a:ext cx="1543050" cy="453630"/>
            <a:chOff x="3422" y="3154560"/>
            <a:chExt cx="1628685" cy="604243"/>
          </a:xfrm>
        </p:grpSpPr>
        <p:sp>
          <p:nvSpPr>
            <p:cNvPr id="48" name="Rectangle 47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Rectangle 48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National Shoreline</a:t>
              </a:r>
            </a:p>
          </p:txBody>
        </p:sp>
      </p:grpSp>
      <p:sp>
        <p:nvSpPr>
          <p:cNvPr id="17430" name="Rounded Rectangle 33"/>
          <p:cNvSpPr>
            <a:spLocks noChangeArrowheads="1"/>
          </p:cNvSpPr>
          <p:nvPr/>
        </p:nvSpPr>
        <p:spPr bwMode="auto">
          <a:xfrm>
            <a:off x="4490716" y="3005654"/>
            <a:ext cx="1468041" cy="835819"/>
          </a:xfrm>
          <a:prstGeom prst="roundRect">
            <a:avLst>
              <a:gd name="adj" fmla="val 16667"/>
            </a:avLst>
          </a:prstGeom>
          <a:blipFill dpi="0" rotWithShape="0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31" name="Group 2"/>
          <p:cNvGrpSpPr>
            <a:grpSpLocks/>
          </p:cNvGrpSpPr>
          <p:nvPr/>
        </p:nvGrpSpPr>
        <p:grpSpPr bwMode="auto">
          <a:xfrm>
            <a:off x="4558522" y="3034229"/>
            <a:ext cx="1339274" cy="756011"/>
            <a:chOff x="4386500" y="3771900"/>
            <a:chExt cx="1785699" cy="1008014"/>
          </a:xfrm>
        </p:grpSpPr>
        <p:sp>
          <p:nvSpPr>
            <p:cNvPr id="2" name="Rectangle 1"/>
            <p:cNvSpPr/>
            <p:nvPr/>
          </p:nvSpPr>
          <p:spPr>
            <a:xfrm>
              <a:off x="4448492" y="3771900"/>
              <a:ext cx="1700213" cy="114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7433" name="Picture 50" descr="Map of US showing current VDatum availability."/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6500" y="3771900"/>
              <a:ext cx="1785699" cy="1008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28" name="Rounded Rectangle 37"/>
          <p:cNvSpPr>
            <a:spLocks noChangeArrowheads="1"/>
          </p:cNvSpPr>
          <p:nvPr/>
        </p:nvSpPr>
        <p:spPr bwMode="auto">
          <a:xfrm>
            <a:off x="314054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427" name="TextBox 3"/>
          <p:cNvSpPr txBox="1">
            <a:spLocks noChangeArrowheads="1"/>
          </p:cNvSpPr>
          <p:nvPr/>
        </p:nvSpPr>
        <p:spPr bwMode="auto">
          <a:xfrm>
            <a:off x="1705491" y="2647284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NGS Products and Services</a:t>
            </a:r>
          </a:p>
        </p:txBody>
      </p:sp>
      <p:pic>
        <p:nvPicPr>
          <p:cNvPr id="57" name="Content Placeholder 3"/>
          <p:cNvPicPr>
            <a:picLocks noGrp="1" noChangeAspect="1"/>
          </p:cNvPicPr>
          <p:nvPr>
            <p:ph idx="1"/>
          </p:nvPr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4199" y="4234634"/>
            <a:ext cx="1103715" cy="831411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17488"/>
            <a:ext cx="8229600" cy="877489"/>
          </a:xfrm>
        </p:spPr>
        <p:txBody>
          <a:bodyPr/>
          <a:lstStyle/>
          <a:p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NGS Overview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144489" y="4234634"/>
            <a:ext cx="1200152" cy="96897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7311" y="4268109"/>
            <a:ext cx="1052815" cy="902024"/>
          </a:xfrm>
          <a:prstGeom prst="rect">
            <a:avLst/>
          </a:prstGeom>
        </p:spPr>
      </p:pic>
      <p:grpSp>
        <p:nvGrpSpPr>
          <p:cNvPr id="62" name="Group 46"/>
          <p:cNvGrpSpPr>
            <a:grpSpLocks/>
          </p:cNvGrpSpPr>
          <p:nvPr/>
        </p:nvGrpSpPr>
        <p:grpSpPr bwMode="auto">
          <a:xfrm>
            <a:off x="5972194" y="5145363"/>
            <a:ext cx="1543050" cy="453630"/>
            <a:chOff x="3422" y="3154560"/>
            <a:chExt cx="1628685" cy="604243"/>
          </a:xfrm>
        </p:grpSpPr>
        <p:sp>
          <p:nvSpPr>
            <p:cNvPr id="63" name="Rectangle 62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Antenna Calibrations</a:t>
              </a:r>
            </a:p>
          </p:txBody>
        </p:sp>
      </p:grpSp>
      <p:sp>
        <p:nvSpPr>
          <p:cNvPr id="65" name="Rounded Rectangle 64"/>
          <p:cNvSpPr/>
          <p:nvPr/>
        </p:nvSpPr>
        <p:spPr>
          <a:xfrm>
            <a:off x="1654645" y="5604171"/>
            <a:ext cx="1314453" cy="9016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5491" y="5664645"/>
            <a:ext cx="1218362" cy="769085"/>
          </a:xfrm>
          <a:prstGeom prst="rect">
            <a:avLst/>
          </a:prstGeom>
        </p:spPr>
      </p:pic>
      <p:grpSp>
        <p:nvGrpSpPr>
          <p:cNvPr id="70" name="Group 38"/>
          <p:cNvGrpSpPr>
            <a:grpSpLocks/>
          </p:cNvGrpSpPr>
          <p:nvPr/>
        </p:nvGrpSpPr>
        <p:grpSpPr bwMode="auto">
          <a:xfrm>
            <a:off x="1608209" y="6516872"/>
            <a:ext cx="1428750" cy="479072"/>
            <a:chOff x="4579295" y="5151386"/>
            <a:chExt cx="1696546" cy="639813"/>
          </a:xfrm>
        </p:grpSpPr>
        <p:sp>
          <p:nvSpPr>
            <p:cNvPr id="71" name="Rectangle 70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2" name="Rectangle 71"/>
            <p:cNvSpPr/>
            <p:nvPr/>
          </p:nvSpPr>
          <p:spPr>
            <a:xfrm>
              <a:off x="4579295" y="5151386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NCAT</a:t>
              </a:r>
            </a:p>
          </p:txBody>
        </p:sp>
      </p:grpSp>
      <p:sp>
        <p:nvSpPr>
          <p:cNvPr id="73" name="Rounded Rectangle 72"/>
          <p:cNvSpPr/>
          <p:nvPr/>
        </p:nvSpPr>
        <p:spPr>
          <a:xfrm>
            <a:off x="1664562" y="4201876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2273" y="4294892"/>
            <a:ext cx="1234513" cy="697238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3084393" y="5630740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0549" y="5712120"/>
            <a:ext cx="1170611" cy="674137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 bwMode="auto">
          <a:xfrm>
            <a:off x="3055817" y="6505809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CUSP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4535339" y="5604173"/>
            <a:ext cx="1255541" cy="91270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4483" y="5671104"/>
            <a:ext cx="1057251" cy="791918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 bwMode="auto">
          <a:xfrm>
            <a:off x="4489081" y="6490303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CBL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6065288" y="5622888"/>
            <a:ext cx="1315378" cy="88292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9010" y="5641449"/>
            <a:ext cx="1103486" cy="851228"/>
          </a:xfrm>
          <a:prstGeom prst="rect">
            <a:avLst/>
          </a:prstGeom>
        </p:spPr>
      </p:pic>
      <p:sp>
        <p:nvSpPr>
          <p:cNvPr id="82" name="Rectangle 81"/>
          <p:cNvSpPr/>
          <p:nvPr/>
        </p:nvSpPr>
        <p:spPr bwMode="auto">
          <a:xfrm>
            <a:off x="6034953" y="6505808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Outreach</a:t>
            </a:r>
            <a:endParaRPr lang="en-US" sz="16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1231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Reference Frame is a more </a:t>
            </a:r>
            <a:r>
              <a:rPr lang="en-US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scientifically appropriate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way of saying “datum”</a:t>
            </a:r>
          </a:p>
          <a:p>
            <a:endParaRPr lang="en-US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could be debated that  “datum” was misused</a:t>
            </a:r>
          </a:p>
          <a:p>
            <a:endParaRPr lang="en-US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y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ou will continue to see NGS use the phrase “New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Datums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” for 2022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Reference Frame ≈ Datum</a:t>
            </a:r>
          </a:p>
        </p:txBody>
      </p:sp>
    </p:spTree>
    <p:extLst>
      <p:ext uri="{BB962C8B-B14F-4D97-AF65-F5344CB8AC3E}">
        <p14:creationId xmlns:p14="http://schemas.microsoft.com/office/powerpoint/2010/main" val="2111844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4"/>
            <a:ext cx="84963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point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of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view or a ‘frame of reference’.</a:t>
            </a:r>
          </a:p>
          <a:p>
            <a:pPr marL="0" indent="0">
              <a:buNone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If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your reference frame is North America, you are standing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somewhere within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North America, 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seeing how other places 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move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from your point of view.</a:t>
            </a:r>
            <a:endParaRPr lang="en-US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Reference 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Frame Defined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67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355757"/>
            <a:ext cx="9144000" cy="694207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spc="-40" dirty="0">
                <a:latin typeface="Cambria" panose="02040503050406030204" pitchFamily="18" charset="0"/>
                <a:cs typeface="Calibri"/>
              </a:rPr>
              <a:t>Why </a:t>
            </a:r>
            <a:r>
              <a:rPr spc="-13" dirty="0">
                <a:latin typeface="Cambria" panose="02040503050406030204" pitchFamily="18" charset="0"/>
                <a:cs typeface="Calibri"/>
              </a:rPr>
              <a:t>replace </a:t>
            </a:r>
            <a:r>
              <a:rPr dirty="0" smtClean="0">
                <a:latin typeface="Cambria" panose="02040503050406030204" pitchFamily="18" charset="0"/>
                <a:cs typeface="Calibri"/>
              </a:rPr>
              <a:t>NAD83?</a:t>
            </a:r>
            <a:endParaRPr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77587" y="1115073"/>
            <a:ext cx="8637814" cy="5403188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2" algn="ctr">
              <a:spcBef>
                <a:spcPts val="133"/>
              </a:spcBef>
              <a:tabLst>
                <a:tab pos="473275" algn="l"/>
                <a:tab pos="474121" algn="l"/>
              </a:tabLst>
            </a:pPr>
            <a:r>
              <a:rPr sz="2600" b="1" spc="-7" dirty="0">
                <a:latin typeface="Cambria" panose="02040503050406030204" pitchFamily="18" charset="0"/>
                <a:cs typeface="Calibri"/>
              </a:rPr>
              <a:t>Main driver: </a:t>
            </a:r>
            <a:r>
              <a:rPr sz="2600" b="1" spc="-7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Global Navigation </a:t>
            </a:r>
            <a:r>
              <a:rPr sz="2600" b="1" spc="-13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Satellite </a:t>
            </a:r>
            <a:r>
              <a:rPr sz="2600" b="1" spc="-20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System</a:t>
            </a:r>
            <a:r>
              <a:rPr sz="2600" b="1" spc="73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 </a:t>
            </a:r>
            <a:r>
              <a:rPr sz="2600" b="1" spc="-7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(GNSS)</a:t>
            </a:r>
            <a:endParaRPr sz="2600" dirty="0">
              <a:latin typeface="Cambria" panose="02040503050406030204" pitchFamily="18" charset="0"/>
              <a:cs typeface="Calibri"/>
            </a:endParaRPr>
          </a:p>
          <a:p>
            <a:pPr marL="347663">
              <a:spcBef>
                <a:spcPts val="1200"/>
              </a:spcBef>
              <a:tabLst>
                <a:tab pos="473275" algn="l"/>
                <a:tab pos="474121" algn="l"/>
              </a:tabLst>
            </a:pPr>
            <a:r>
              <a:rPr sz="3200" b="1" spc="-13" dirty="0" smtClean="0">
                <a:solidFill>
                  <a:srgbClr val="C00000"/>
                </a:solidFill>
                <a:latin typeface="Cambria" panose="02040503050406030204" pitchFamily="18" charset="0"/>
                <a:cs typeface="Calibri"/>
              </a:rPr>
              <a:t>ACCESS</a:t>
            </a:r>
            <a:endParaRPr sz="2400" dirty="0">
              <a:latin typeface="Cambria" panose="02040503050406030204" pitchFamily="18" charset="0"/>
              <a:cs typeface="Calibri"/>
            </a:endParaRPr>
          </a:p>
          <a:p>
            <a:pPr marL="1007508" lvl="1" indent="-380990">
              <a:spcBef>
                <a:spcPts val="573"/>
              </a:spcBef>
              <a:buFont typeface="Arial"/>
              <a:buChar char="•"/>
              <a:tabLst>
                <a:tab pos="1006661" algn="l"/>
                <a:tab pos="1007508" algn="l"/>
              </a:tabLst>
            </a:pPr>
            <a:r>
              <a:rPr sz="2800" spc="-7" dirty="0">
                <a:latin typeface="Cambria" panose="02040503050406030204" pitchFamily="18" charset="0"/>
                <a:cs typeface="Calibri"/>
              </a:rPr>
              <a:t>GNSS equipment </a:t>
            </a:r>
            <a:r>
              <a:rPr sz="2800" dirty="0">
                <a:latin typeface="Cambria" panose="02040503050406030204" pitchFamily="18" charset="0"/>
                <a:cs typeface="Calibri"/>
              </a:rPr>
              <a:t>is </a:t>
            </a:r>
            <a:r>
              <a:rPr sz="2800" spc="-20" dirty="0">
                <a:latin typeface="Cambria" panose="02040503050406030204" pitchFamily="18" charset="0"/>
                <a:cs typeface="Calibri"/>
              </a:rPr>
              <a:t>fast, </a:t>
            </a:r>
            <a:r>
              <a:rPr sz="2800" spc="-13" dirty="0">
                <a:latin typeface="Cambria" panose="02040503050406030204" pitchFamily="18" charset="0"/>
                <a:cs typeface="Calibri"/>
              </a:rPr>
              <a:t>inexpensive, </a:t>
            </a:r>
            <a:r>
              <a:rPr sz="2800" spc="-7" dirty="0">
                <a:latin typeface="Cambria" panose="02040503050406030204" pitchFamily="18" charset="0"/>
                <a:cs typeface="Calibri"/>
              </a:rPr>
              <a:t>reliable</a:t>
            </a:r>
            <a:endParaRPr sz="2800" dirty="0">
              <a:latin typeface="Cambria" panose="02040503050406030204" pitchFamily="18" charset="0"/>
              <a:cs typeface="Calibri"/>
            </a:endParaRPr>
          </a:p>
          <a:p>
            <a:pPr marL="1007508" lvl="1" indent="-380990">
              <a:spcBef>
                <a:spcPts val="573"/>
              </a:spcBef>
              <a:buFont typeface="Arial"/>
              <a:buChar char="•"/>
              <a:tabLst>
                <a:tab pos="1006661" algn="l"/>
                <a:tab pos="1007508" algn="l"/>
              </a:tabLst>
            </a:pPr>
            <a:r>
              <a:rPr sz="2800" spc="-13" dirty="0">
                <a:latin typeface="Cambria" panose="02040503050406030204" pitchFamily="18" charset="0"/>
                <a:cs typeface="Calibri"/>
              </a:rPr>
              <a:t>Reduces </a:t>
            </a:r>
            <a:r>
              <a:rPr sz="2800" spc="-7" dirty="0">
                <a:latin typeface="Cambria" panose="02040503050406030204" pitchFamily="18" charset="0"/>
                <a:cs typeface="Calibri"/>
              </a:rPr>
              <a:t>reliance on </a:t>
            </a:r>
            <a:r>
              <a:rPr lang="en-US" sz="2800" spc="-7" dirty="0">
                <a:latin typeface="Cambria" panose="02040503050406030204" pitchFamily="18" charset="0"/>
                <a:cs typeface="Calibri"/>
              </a:rPr>
              <a:t>physical</a:t>
            </a:r>
            <a:r>
              <a:rPr sz="2800" spc="-7" dirty="0">
                <a:latin typeface="Cambria" panose="02040503050406030204" pitchFamily="18" charset="0"/>
                <a:cs typeface="Calibri"/>
              </a:rPr>
              <a:t> </a:t>
            </a:r>
            <a:r>
              <a:rPr sz="2800" spc="-20" dirty="0">
                <a:latin typeface="Cambria" panose="02040503050406030204" pitchFamily="18" charset="0"/>
                <a:cs typeface="Calibri"/>
              </a:rPr>
              <a:t>control </a:t>
            </a:r>
            <a:r>
              <a:rPr lang="en-US" sz="2800" spc="-20" dirty="0">
                <a:latin typeface="Cambria" panose="02040503050406030204" pitchFamily="18" charset="0"/>
                <a:cs typeface="Calibri"/>
              </a:rPr>
              <a:t>marks</a:t>
            </a:r>
            <a:endParaRPr lang="en-US" sz="2800" dirty="0">
              <a:latin typeface="Cambria" panose="02040503050406030204" pitchFamily="18" charset="0"/>
              <a:cs typeface="Calibri"/>
            </a:endParaRPr>
          </a:p>
          <a:p>
            <a:pPr marL="347663">
              <a:spcBef>
                <a:spcPts val="1200"/>
              </a:spcBef>
              <a:tabLst>
                <a:tab pos="473275" algn="l"/>
                <a:tab pos="474121" algn="l"/>
              </a:tabLst>
            </a:pPr>
            <a:r>
              <a:rPr lang="en-US" sz="3200" b="1" spc="-13" dirty="0" smtClean="0">
                <a:solidFill>
                  <a:srgbClr val="C00000"/>
                </a:solidFill>
                <a:latin typeface="Cambria" panose="02040503050406030204" pitchFamily="18" charset="0"/>
                <a:cs typeface="Calibri"/>
              </a:rPr>
              <a:t>ACCURACY</a:t>
            </a:r>
            <a:endParaRPr lang="en-US" sz="3200" dirty="0">
              <a:latin typeface="Cambria" panose="02040503050406030204" pitchFamily="18" charset="0"/>
              <a:cs typeface="Calibri"/>
            </a:endParaRPr>
          </a:p>
          <a:p>
            <a:pPr marL="1007508" lvl="1" indent="-380990">
              <a:spcBef>
                <a:spcPts val="573"/>
              </a:spcBef>
              <a:buFont typeface="Cambria" panose="02040503050406030204" pitchFamily="18" charset="0"/>
              <a:buChar char="–"/>
              <a:tabLst>
                <a:tab pos="1006661" algn="l"/>
                <a:tab pos="1007508" algn="l"/>
              </a:tabLst>
            </a:pPr>
            <a:r>
              <a:rPr lang="en-US" sz="2800" spc="-7" dirty="0">
                <a:latin typeface="Cambria" panose="02040503050406030204" pitchFamily="18" charset="0"/>
                <a:cs typeface="Calibri"/>
              </a:rPr>
              <a:t>Insensitive </a:t>
            </a:r>
            <a:r>
              <a:rPr lang="en-US" sz="2800" spc="-20" dirty="0">
                <a:latin typeface="Cambria" panose="02040503050406030204" pitchFamily="18" charset="0"/>
                <a:cs typeface="Calibri"/>
              </a:rPr>
              <a:t>to </a:t>
            </a:r>
            <a:r>
              <a:rPr lang="en-US" sz="2800" spc="-7" dirty="0">
                <a:latin typeface="Cambria" panose="02040503050406030204" pitchFamily="18" charset="0"/>
                <a:cs typeface="Calibri"/>
              </a:rPr>
              <a:t>distance-dependent</a:t>
            </a:r>
            <a:r>
              <a:rPr lang="en-US" sz="2800" spc="67" dirty="0">
                <a:latin typeface="Cambria" panose="02040503050406030204" pitchFamily="18" charset="0"/>
                <a:cs typeface="Calibri"/>
              </a:rPr>
              <a:t> </a:t>
            </a:r>
            <a:r>
              <a:rPr lang="en-US" sz="2800" spc="-20" dirty="0">
                <a:latin typeface="Cambria" panose="02040503050406030204" pitchFamily="18" charset="0"/>
                <a:cs typeface="Calibri"/>
              </a:rPr>
              <a:t>errors</a:t>
            </a:r>
            <a:endParaRPr lang="en-US" sz="2800" dirty="0">
              <a:latin typeface="Cambria" panose="02040503050406030204" pitchFamily="18" charset="0"/>
              <a:cs typeface="Calibri"/>
            </a:endParaRPr>
          </a:p>
          <a:p>
            <a:pPr marL="1007508" lvl="1" indent="-380990">
              <a:spcBef>
                <a:spcPts val="579"/>
              </a:spcBef>
              <a:buFont typeface="Cambria" panose="02040503050406030204" pitchFamily="18" charset="0"/>
              <a:buChar char="–"/>
              <a:tabLst>
                <a:tab pos="1006661" algn="l"/>
                <a:tab pos="1007508" algn="l"/>
              </a:tabLst>
            </a:pPr>
            <a:r>
              <a:rPr lang="en-US" sz="2800" dirty="0">
                <a:latin typeface="Cambria" panose="02040503050406030204" pitchFamily="18" charset="0"/>
                <a:cs typeface="Calibri"/>
              </a:rPr>
              <a:t>Immune </a:t>
            </a:r>
            <a:r>
              <a:rPr lang="en-US" sz="2800" spc="-20" dirty="0">
                <a:latin typeface="Cambria" panose="02040503050406030204" pitchFamily="18" charset="0"/>
                <a:cs typeface="Calibri"/>
              </a:rPr>
              <a:t>to </a:t>
            </a:r>
            <a:r>
              <a:rPr lang="en-US" sz="2800" spc="-7" dirty="0" smtClean="0">
                <a:latin typeface="Cambria" panose="02040503050406030204" pitchFamily="18" charset="0"/>
                <a:cs typeface="Calibri"/>
              </a:rPr>
              <a:t>instability</a:t>
            </a:r>
            <a:r>
              <a:rPr lang="en-US" sz="2800" spc="-7" dirty="0">
                <a:latin typeface="Cambria" panose="02040503050406030204" pitchFamily="18" charset="0"/>
                <a:cs typeface="Calibri"/>
              </a:rPr>
              <a:t>; active control via CORS</a:t>
            </a:r>
          </a:p>
          <a:p>
            <a:pPr marL="347663">
              <a:spcBef>
                <a:spcPts val="1200"/>
              </a:spcBef>
              <a:tabLst>
                <a:tab pos="473275" algn="l"/>
                <a:tab pos="474121" algn="l"/>
              </a:tabLst>
            </a:pPr>
            <a:r>
              <a:rPr lang="en-US" sz="3200" b="1" spc="-7" dirty="0" smtClean="0">
                <a:solidFill>
                  <a:srgbClr val="C00000"/>
                </a:solidFill>
                <a:latin typeface="Cambria" panose="02040503050406030204" pitchFamily="18" charset="0"/>
                <a:cs typeface="Calibri"/>
              </a:rPr>
              <a:t>CONSISTENCY</a:t>
            </a:r>
            <a:endParaRPr lang="en-US" sz="3200" dirty="0">
              <a:latin typeface="Cambria" panose="02040503050406030204" pitchFamily="18" charset="0"/>
              <a:cs typeface="Calibri"/>
            </a:endParaRPr>
          </a:p>
          <a:p>
            <a:pPr marL="1007508" indent="-380990">
              <a:spcBef>
                <a:spcPts val="573"/>
              </a:spcBef>
              <a:buFont typeface="Wingdings" panose="05000000000000000000" pitchFamily="2" charset="2"/>
              <a:buChar char="§"/>
              <a:tabLst>
                <a:tab pos="1006661" algn="l"/>
                <a:tab pos="1007508" algn="l"/>
              </a:tabLst>
            </a:pPr>
            <a:r>
              <a:rPr lang="en-US" sz="2800" spc="-13" dirty="0">
                <a:latin typeface="Cambria" panose="02040503050406030204" pitchFamily="18" charset="0"/>
                <a:cs typeface="Calibri"/>
              </a:rPr>
              <a:t>Eliminates </a:t>
            </a:r>
            <a:r>
              <a:rPr lang="en-US" sz="2800" spc="-20" dirty="0">
                <a:latin typeface="Cambria" panose="02040503050406030204" pitchFamily="18" charset="0"/>
                <a:cs typeface="Calibri"/>
              </a:rPr>
              <a:t>systematic errors </a:t>
            </a:r>
            <a:r>
              <a:rPr lang="en-US" sz="2800" dirty="0">
                <a:latin typeface="Cambria" panose="02040503050406030204" pitchFamily="18" charset="0"/>
                <a:cs typeface="Calibri"/>
              </a:rPr>
              <a:t>in </a:t>
            </a:r>
            <a:r>
              <a:rPr lang="en-US" sz="2800" spc="-13" dirty="0">
                <a:latin typeface="Cambria" panose="02040503050406030204" pitchFamily="18" charset="0"/>
                <a:cs typeface="Calibri"/>
              </a:rPr>
              <a:t>current</a:t>
            </a:r>
            <a:r>
              <a:rPr lang="en-US" sz="2800" spc="33" dirty="0">
                <a:latin typeface="Cambria" panose="02040503050406030204" pitchFamily="18" charset="0"/>
                <a:cs typeface="Calibri"/>
              </a:rPr>
              <a:t> </a:t>
            </a:r>
            <a:r>
              <a:rPr lang="en-US" sz="2800" spc="-7" dirty="0" err="1">
                <a:latin typeface="Cambria" panose="02040503050406030204" pitchFamily="18" charset="0"/>
                <a:cs typeface="Calibri"/>
              </a:rPr>
              <a:t>datums</a:t>
            </a:r>
            <a:endParaRPr lang="en-US" sz="2800" dirty="0">
              <a:latin typeface="Cambria" panose="02040503050406030204" pitchFamily="18" charset="0"/>
              <a:cs typeface="Calibri"/>
            </a:endParaRPr>
          </a:p>
          <a:p>
            <a:pPr marL="1007508" indent="-380990">
              <a:spcBef>
                <a:spcPts val="573"/>
              </a:spcBef>
              <a:buFont typeface="Wingdings" panose="05000000000000000000" pitchFamily="2" charset="2"/>
              <a:buChar char="§"/>
              <a:tabLst>
                <a:tab pos="1006661" algn="l"/>
                <a:tab pos="1007508" algn="l"/>
              </a:tabLst>
            </a:pPr>
            <a:r>
              <a:rPr lang="en-US" sz="2800" spc="-7" dirty="0">
                <a:latin typeface="Cambria" panose="02040503050406030204" pitchFamily="18" charset="0"/>
                <a:cs typeface="Calibri"/>
              </a:rPr>
              <a:t>Aligned with global </a:t>
            </a:r>
            <a:r>
              <a:rPr lang="en-US" sz="2800" spc="-20" dirty="0">
                <a:latin typeface="Cambria" panose="02040503050406030204" pitchFamily="18" charset="0"/>
                <a:cs typeface="Calibri"/>
              </a:rPr>
              <a:t>reference</a:t>
            </a:r>
            <a:r>
              <a:rPr lang="en-US" sz="2800" spc="67" dirty="0">
                <a:latin typeface="Cambria" panose="02040503050406030204" pitchFamily="18" charset="0"/>
                <a:cs typeface="Calibri"/>
              </a:rPr>
              <a:t> </a:t>
            </a:r>
            <a:r>
              <a:rPr lang="en-US" sz="2800" spc="-13" dirty="0" smtClean="0">
                <a:latin typeface="Cambria" panose="02040503050406030204" pitchFamily="18" charset="0"/>
                <a:cs typeface="Calibri"/>
              </a:rPr>
              <a:t>frame</a:t>
            </a:r>
            <a:endParaRPr lang="en-US" sz="2800" dirty="0">
              <a:latin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143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/>
          <p:cNvSpPr txBox="1"/>
          <p:nvPr/>
        </p:nvSpPr>
        <p:spPr bwMode="auto">
          <a:xfrm rot="-2940000">
            <a:off x="-194424" y="4378175"/>
            <a:ext cx="309431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noAutofit/>
          </a:bodyPr>
          <a:lstStyle/>
          <a:p>
            <a:r>
              <a:rPr lang="en-US" sz="2800" dirty="0" smtClean="0"/>
              <a:t>US Standard Datum</a:t>
            </a:r>
            <a:endParaRPr lang="en-US" sz="2400" dirty="0"/>
          </a:p>
        </p:txBody>
      </p:sp>
      <p:sp>
        <p:nvSpPr>
          <p:cNvPr id="60" name="Arc 59"/>
          <p:cNvSpPr/>
          <p:nvPr/>
        </p:nvSpPr>
        <p:spPr>
          <a:xfrm>
            <a:off x="659150" y="3065217"/>
            <a:ext cx="2307048" cy="3225541"/>
          </a:xfrm>
          <a:prstGeom prst="arc">
            <a:avLst>
              <a:gd name="adj1" fmla="val 16342373"/>
              <a:gd name="adj2" fmla="val 3509602"/>
            </a:avLst>
          </a:prstGeom>
          <a:ln w="50800">
            <a:solidFill>
              <a:schemeClr val="bg1">
                <a:lumMod val="65000"/>
              </a:schemeClr>
            </a:solidFill>
            <a:headEnd type="none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42238" y="307733"/>
            <a:ext cx="8906345" cy="443711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80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 </a:t>
            </a:r>
            <a:r>
              <a:rPr sz="2800" spc="-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very</a:t>
            </a:r>
            <a:r>
              <a:rPr lang="en-US" sz="2800" spc="-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b</a:t>
            </a:r>
            <a:r>
              <a:rPr sz="2800" spc="-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rief </a:t>
            </a:r>
            <a:r>
              <a:rPr lang="en-US" sz="2800" spc="-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h</a:t>
            </a:r>
            <a:r>
              <a:rPr sz="2800" spc="-1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istory </a:t>
            </a:r>
            <a:r>
              <a:rPr sz="280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of </a:t>
            </a:r>
            <a:r>
              <a:rPr sz="2800" spc="-1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U</a:t>
            </a:r>
            <a:r>
              <a:rPr lang="en-US" sz="2800" spc="-1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.</a:t>
            </a:r>
            <a:r>
              <a:rPr sz="2800" spc="-1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</a:t>
            </a:r>
            <a:r>
              <a:rPr lang="en-US" sz="2800" spc="-1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.</a:t>
            </a:r>
            <a:r>
              <a:rPr sz="2800" spc="-1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lang="en-US" sz="2800" spc="-1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ho</a:t>
            </a:r>
            <a:r>
              <a:rPr sz="2800" spc="-1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rizontal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&amp; g</a:t>
            </a:r>
            <a:r>
              <a:rPr sz="2800" spc="-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eometric</a:t>
            </a:r>
            <a:r>
              <a:rPr sz="2800" spc="-6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lang="en-US" sz="2800" spc="-5" dirty="0" err="1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d</a:t>
            </a:r>
            <a:r>
              <a:rPr sz="2800" spc="-5" dirty="0" err="1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atums</a:t>
            </a:r>
            <a:endParaRPr sz="28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 flipV="1">
            <a:off x="310422" y="5868670"/>
            <a:ext cx="7838299" cy="45719"/>
          </a:xfrm>
          <a:custGeom>
            <a:avLst/>
            <a:gdLst/>
            <a:ahLst/>
            <a:cxnLst/>
            <a:rect l="l" t="t" r="r" b="b"/>
            <a:pathLst>
              <a:path w="7671434">
                <a:moveTo>
                  <a:pt x="0" y="0"/>
                </a:moveTo>
                <a:lnTo>
                  <a:pt x="7671181" y="0"/>
                </a:lnTo>
              </a:path>
            </a:pathLst>
          </a:custGeom>
          <a:ln w="38100">
            <a:solidFill>
              <a:srgbClr val="FF0000"/>
            </a:solidFill>
            <a:tailEnd type="triangle" w="lg" len="lg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186821" y="5625847"/>
            <a:ext cx="879643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ti</a:t>
            </a:r>
            <a:r>
              <a:rPr sz="3200" b="1" spc="-1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me</a:t>
            </a:r>
            <a:endParaRPr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82168" y="5573259"/>
            <a:ext cx="27876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4000" b="1" dirty="0">
                <a:latin typeface="Calibri"/>
                <a:cs typeface="Calibri"/>
              </a:rPr>
              <a:t>+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8186821" y="6144915"/>
            <a:ext cx="921152" cy="448511"/>
          </a:xfrm>
          <a:prstGeom prst="rect">
            <a:avLst/>
          </a:prstGeom>
        </p:spPr>
        <p:txBody>
          <a:bodyPr vert="horz" wrap="square" lIns="0" tIns="12700" rIns="0" bIns="0" rtlCol="0" anchor="ctr">
            <a:noAutofit/>
          </a:bodyPr>
          <a:lstStyle/>
          <a:p>
            <a:pPr marL="12700">
              <a:spcBef>
                <a:spcPts val="100"/>
              </a:spcBef>
            </a:pPr>
            <a:r>
              <a:rPr sz="3200" b="1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sh</a:t>
            </a:r>
            <a:r>
              <a:rPr sz="3200" b="1" spc="-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ift</a:t>
            </a:r>
            <a:endParaRPr sz="3200" b="1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77840" y="6139301"/>
            <a:ext cx="100069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80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&lt;10</a:t>
            </a:r>
            <a:r>
              <a:rPr sz="2800" spc="-10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80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m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1821438" y="5967851"/>
            <a:ext cx="1083955" cy="8130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indent="-40640" algn="ctr">
              <a:spcBef>
                <a:spcPts val="0"/>
              </a:spcBef>
            </a:pPr>
            <a:r>
              <a:rPr sz="2600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tens </a:t>
            </a:r>
            <a:r>
              <a:rPr sz="260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of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600" spc="-1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m</a:t>
            </a:r>
            <a:r>
              <a:rPr sz="2600" spc="-3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e</a:t>
            </a:r>
            <a:r>
              <a:rPr sz="2600" spc="-1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</a:t>
            </a:r>
            <a:r>
              <a:rPr sz="2600" spc="-1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e</a:t>
            </a:r>
            <a:r>
              <a:rPr sz="2600" spc="-1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</a:t>
            </a:r>
            <a:r>
              <a:rPr sz="260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</a:t>
            </a:r>
            <a:endParaRPr sz="26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159745" y="5967851"/>
            <a:ext cx="1040478" cy="8130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2865" marR="5080" indent="-50800" algn="ctr">
              <a:spcBef>
                <a:spcPts val="100"/>
              </a:spcBef>
            </a:pPr>
            <a:r>
              <a:rPr sz="2600" spc="-2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few</a:t>
            </a:r>
            <a:r>
              <a:rPr lang="en-US" sz="2600" spc="-2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60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0.1m</a:t>
            </a:r>
            <a:endParaRPr sz="26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466782" y="5952574"/>
            <a:ext cx="1064891" cy="8130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7465" algn="ctr">
              <a:spcBef>
                <a:spcPts val="100"/>
              </a:spcBef>
            </a:pPr>
            <a:r>
              <a:rPr sz="2600" spc="-2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few</a:t>
            </a:r>
            <a:r>
              <a:rPr lang="en-US" sz="2600" spc="-2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60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0.01m</a:t>
            </a:r>
            <a:endParaRPr sz="26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4258491" y="3538222"/>
            <a:ext cx="656461" cy="685435"/>
          </a:xfrm>
          <a:custGeom>
            <a:avLst/>
            <a:gdLst/>
            <a:ahLst/>
            <a:cxnLst/>
            <a:rect l="l" t="t" r="r" b="b"/>
            <a:pathLst>
              <a:path w="421639" h="550545">
                <a:moveTo>
                  <a:pt x="421271" y="0"/>
                </a:moveTo>
                <a:lnTo>
                  <a:pt x="0" y="549948"/>
                </a:lnTo>
              </a:path>
            </a:pathLst>
          </a:custGeom>
          <a:ln w="50800">
            <a:solidFill>
              <a:srgbClr val="4F81BD"/>
            </a:solidFill>
            <a:tailEnd type="triangle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316480" y="3528058"/>
            <a:ext cx="2177415" cy="1418411"/>
          </a:xfrm>
          <a:custGeom>
            <a:avLst/>
            <a:gdLst/>
            <a:ahLst/>
            <a:cxnLst/>
            <a:rect l="l" t="t" r="r" b="b"/>
            <a:pathLst>
              <a:path w="1074420" h="713739">
                <a:moveTo>
                  <a:pt x="1074420" y="0"/>
                </a:moveTo>
                <a:lnTo>
                  <a:pt x="0" y="713168"/>
                </a:lnTo>
              </a:path>
            </a:pathLst>
          </a:custGeom>
          <a:ln w="50800">
            <a:solidFill>
              <a:srgbClr val="4F81BD"/>
            </a:solidFill>
            <a:tailEnd type="triangle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305050" y="3289300"/>
            <a:ext cx="1758103" cy="320675"/>
          </a:xfrm>
          <a:custGeom>
            <a:avLst/>
            <a:gdLst/>
            <a:ahLst/>
            <a:cxnLst/>
            <a:rect l="l" t="t" r="r" b="b"/>
            <a:pathLst>
              <a:path w="727075" h="236854">
                <a:moveTo>
                  <a:pt x="726973" y="0"/>
                </a:moveTo>
                <a:lnTo>
                  <a:pt x="0" y="236689"/>
                </a:lnTo>
              </a:path>
            </a:pathLst>
          </a:custGeom>
          <a:ln w="50800">
            <a:solidFill>
              <a:srgbClr val="4F81BD"/>
            </a:solidFill>
            <a:tailEnd type="triangle"/>
          </a:ln>
          <a:effectLst/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879772" y="2853690"/>
            <a:ext cx="811592" cy="1343841"/>
          </a:xfrm>
          <a:custGeom>
            <a:avLst/>
            <a:gdLst/>
            <a:ahLst/>
            <a:cxnLst/>
            <a:rect l="l" t="t" r="r" b="b"/>
            <a:pathLst>
              <a:path w="548004" h="1122045">
                <a:moveTo>
                  <a:pt x="547763" y="0"/>
                </a:moveTo>
                <a:lnTo>
                  <a:pt x="0" y="1121994"/>
                </a:lnTo>
              </a:path>
            </a:pathLst>
          </a:custGeom>
          <a:ln w="50800">
            <a:solidFill>
              <a:schemeClr val="accent6">
                <a:lumMod val="75000"/>
              </a:schemeClr>
            </a:solidFill>
            <a:tailEnd type="triangle"/>
          </a:ln>
          <a:effectLst/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8003540" y="2815588"/>
            <a:ext cx="45719" cy="1329691"/>
          </a:xfrm>
          <a:custGeom>
            <a:avLst/>
            <a:gdLst/>
            <a:ahLst/>
            <a:cxnLst/>
            <a:rect l="l" t="t" r="r" b="b"/>
            <a:pathLst>
              <a:path w="353059" h="1160779">
                <a:moveTo>
                  <a:pt x="0" y="0"/>
                </a:moveTo>
                <a:lnTo>
                  <a:pt x="353047" y="1160221"/>
                </a:lnTo>
              </a:path>
            </a:pathLst>
          </a:custGeom>
          <a:ln w="50800">
            <a:solidFill>
              <a:schemeClr val="accent6">
                <a:lumMod val="75000"/>
              </a:schemeClr>
            </a:solidFill>
            <a:tailEnd type="triangle"/>
          </a:ln>
          <a:effectLst/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93057" y="777125"/>
            <a:ext cx="3416300" cy="2562859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20"/>
          <p:cNvSpPr txBox="1"/>
          <p:nvPr/>
        </p:nvSpPr>
        <p:spPr>
          <a:xfrm>
            <a:off x="5782621" y="5952574"/>
            <a:ext cx="1025216" cy="8130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7465" algn="ctr">
              <a:spcBef>
                <a:spcPts val="100"/>
              </a:spcBef>
            </a:pPr>
            <a:r>
              <a:rPr sz="2600" spc="-2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few</a:t>
            </a:r>
            <a:r>
              <a:rPr lang="en-US" sz="2600" spc="-2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60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0.01m</a:t>
            </a:r>
            <a:endParaRPr sz="26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  <p:sp>
        <p:nvSpPr>
          <p:cNvPr id="52" name="object 18"/>
          <p:cNvSpPr txBox="1"/>
          <p:nvPr/>
        </p:nvSpPr>
        <p:spPr>
          <a:xfrm>
            <a:off x="4008122" y="1275623"/>
            <a:ext cx="1744981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2705" marR="5080" indent="-40640" algn="ctr">
              <a:spcBef>
                <a:spcPts val="100"/>
              </a:spcBef>
            </a:pPr>
            <a:r>
              <a:rPr lang="en-US" sz="2000" b="1" spc="-1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triangulation</a:t>
            </a:r>
            <a:endParaRPr sz="20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  <p:sp>
        <p:nvSpPr>
          <p:cNvPr id="53" name="object 18"/>
          <p:cNvSpPr txBox="1"/>
          <p:nvPr/>
        </p:nvSpPr>
        <p:spPr>
          <a:xfrm>
            <a:off x="6806688" y="776186"/>
            <a:ext cx="1692787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2705" marR="5080" indent="-40640" algn="ctr">
              <a:spcBef>
                <a:spcPts val="100"/>
              </a:spcBef>
            </a:pPr>
            <a:r>
              <a:rPr lang="en-US" sz="2000" b="1" spc="-1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GNSS</a:t>
            </a:r>
          </a:p>
        </p:txBody>
      </p:sp>
      <p:sp>
        <p:nvSpPr>
          <p:cNvPr id="63" name="object 9"/>
          <p:cNvSpPr txBox="1"/>
          <p:nvPr/>
        </p:nvSpPr>
        <p:spPr>
          <a:xfrm>
            <a:off x="1578530" y="5573259"/>
            <a:ext cx="27876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4000" b="1" dirty="0">
                <a:latin typeface="Calibri"/>
                <a:cs typeface="Calibri"/>
              </a:rPr>
              <a:t>+</a:t>
            </a:r>
          </a:p>
        </p:txBody>
      </p:sp>
      <p:sp>
        <p:nvSpPr>
          <p:cNvPr id="65" name="object 9"/>
          <p:cNvSpPr txBox="1"/>
          <p:nvPr/>
        </p:nvSpPr>
        <p:spPr>
          <a:xfrm>
            <a:off x="2896241" y="5573259"/>
            <a:ext cx="27876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4000" b="1" dirty="0">
                <a:latin typeface="Calibri"/>
                <a:cs typeface="Calibri"/>
              </a:rPr>
              <a:t>+</a:t>
            </a:r>
          </a:p>
        </p:txBody>
      </p:sp>
      <p:sp>
        <p:nvSpPr>
          <p:cNvPr id="66" name="object 9"/>
          <p:cNvSpPr txBox="1"/>
          <p:nvPr/>
        </p:nvSpPr>
        <p:spPr>
          <a:xfrm>
            <a:off x="4200223" y="5573259"/>
            <a:ext cx="27876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4000" b="1" dirty="0">
                <a:latin typeface="Calibri"/>
                <a:cs typeface="Calibri"/>
              </a:rPr>
              <a:t>+</a:t>
            </a:r>
          </a:p>
        </p:txBody>
      </p:sp>
      <p:sp>
        <p:nvSpPr>
          <p:cNvPr id="67" name="object 9"/>
          <p:cNvSpPr txBox="1"/>
          <p:nvPr/>
        </p:nvSpPr>
        <p:spPr>
          <a:xfrm>
            <a:off x="5519467" y="5569758"/>
            <a:ext cx="27876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4000" b="1" dirty="0">
                <a:latin typeface="Calibri"/>
                <a:cs typeface="Calibri"/>
              </a:rPr>
              <a:t>+</a:t>
            </a:r>
          </a:p>
        </p:txBody>
      </p:sp>
      <p:sp>
        <p:nvSpPr>
          <p:cNvPr id="68" name="object 9"/>
          <p:cNvSpPr txBox="1"/>
          <p:nvPr/>
        </p:nvSpPr>
        <p:spPr>
          <a:xfrm>
            <a:off x="6823449" y="5569758"/>
            <a:ext cx="27876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4000" b="1" dirty="0">
                <a:latin typeface="Calibri"/>
                <a:cs typeface="Calibri"/>
              </a:rPr>
              <a:t>+</a:t>
            </a:r>
          </a:p>
        </p:txBody>
      </p:sp>
      <p:sp>
        <p:nvSpPr>
          <p:cNvPr id="70" name="object 20"/>
          <p:cNvSpPr txBox="1"/>
          <p:nvPr/>
        </p:nvSpPr>
        <p:spPr>
          <a:xfrm>
            <a:off x="6952105" y="6158864"/>
            <a:ext cx="866016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7465" algn="ctr">
              <a:spcBef>
                <a:spcPts val="100"/>
              </a:spcBef>
            </a:pPr>
            <a:r>
              <a:rPr lang="en-US" sz="2800" spc="-2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~</a:t>
            </a:r>
            <a:r>
              <a:rPr lang="en-US" sz="2800" spc="-2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2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m</a:t>
            </a:r>
            <a:endParaRPr sz="28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  <p:sp>
        <p:nvSpPr>
          <p:cNvPr id="71" name="TextBox 70"/>
          <p:cNvSpPr txBox="1"/>
          <p:nvPr/>
        </p:nvSpPr>
        <p:spPr bwMode="auto">
          <a:xfrm rot="-2940000">
            <a:off x="7302237" y="4678564"/>
            <a:ext cx="215500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noAutofit/>
          </a:bodyPr>
          <a:lstStyle/>
          <a:p>
            <a:r>
              <a:rPr lang="en-US" sz="2800" dirty="0" smtClean="0"/>
              <a:t>NATRF2022</a:t>
            </a:r>
            <a:endParaRPr lang="en-US" sz="2400" dirty="0"/>
          </a:p>
        </p:txBody>
      </p:sp>
      <p:sp>
        <p:nvSpPr>
          <p:cNvPr id="34" name="TextBox 33"/>
          <p:cNvSpPr txBox="1"/>
          <p:nvPr/>
        </p:nvSpPr>
        <p:spPr bwMode="auto">
          <a:xfrm rot="-2940000">
            <a:off x="6445965" y="4683813"/>
            <a:ext cx="215500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noAutofit/>
          </a:bodyPr>
          <a:lstStyle/>
          <a:p>
            <a:r>
              <a:rPr lang="en-US" sz="2800" dirty="0" smtClean="0"/>
              <a:t>NAD83(2011)</a:t>
            </a:r>
          </a:p>
        </p:txBody>
      </p:sp>
      <p:sp>
        <p:nvSpPr>
          <p:cNvPr id="35" name="TextBox 34"/>
          <p:cNvSpPr txBox="1"/>
          <p:nvPr/>
        </p:nvSpPr>
        <p:spPr bwMode="auto">
          <a:xfrm rot="-2940000">
            <a:off x="5136879" y="4680494"/>
            <a:ext cx="215500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noAutofit/>
          </a:bodyPr>
          <a:lstStyle/>
          <a:p>
            <a:r>
              <a:rPr lang="en-US" sz="2800" dirty="0" smtClean="0"/>
              <a:t>NAD83(2007)</a:t>
            </a:r>
            <a:endParaRPr lang="en-US" sz="2400" dirty="0"/>
          </a:p>
        </p:txBody>
      </p:sp>
      <p:sp>
        <p:nvSpPr>
          <p:cNvPr id="37" name="TextBox 36"/>
          <p:cNvSpPr txBox="1"/>
          <p:nvPr/>
        </p:nvSpPr>
        <p:spPr bwMode="auto">
          <a:xfrm rot="-2940000">
            <a:off x="3618843" y="4285789"/>
            <a:ext cx="322054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noAutofit/>
          </a:bodyPr>
          <a:lstStyle/>
          <a:p>
            <a:r>
              <a:rPr lang="en-US" sz="2800" dirty="0" smtClean="0"/>
              <a:t>NAD83(HARN/199#)</a:t>
            </a:r>
            <a:endParaRPr lang="en-US" sz="2400" dirty="0"/>
          </a:p>
        </p:txBody>
      </p:sp>
      <p:sp>
        <p:nvSpPr>
          <p:cNvPr id="38" name="TextBox 37"/>
          <p:cNvSpPr txBox="1"/>
          <p:nvPr/>
        </p:nvSpPr>
        <p:spPr bwMode="auto">
          <a:xfrm rot="-2940000">
            <a:off x="2515823" y="4702317"/>
            <a:ext cx="215500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noAutofit/>
          </a:bodyPr>
          <a:lstStyle/>
          <a:p>
            <a:r>
              <a:rPr lang="en-US" sz="2800" dirty="0" smtClean="0"/>
              <a:t>NAD83(1986)</a:t>
            </a:r>
            <a:endParaRPr lang="en-US" sz="2400" dirty="0"/>
          </a:p>
        </p:txBody>
      </p:sp>
      <p:sp>
        <p:nvSpPr>
          <p:cNvPr id="40" name="TextBox 39"/>
          <p:cNvSpPr txBox="1"/>
          <p:nvPr/>
        </p:nvSpPr>
        <p:spPr bwMode="auto">
          <a:xfrm rot="-2940000">
            <a:off x="1358462" y="5062365"/>
            <a:ext cx="12039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noAutofit/>
          </a:bodyPr>
          <a:lstStyle/>
          <a:p>
            <a:r>
              <a:rPr lang="en-US" sz="2800" dirty="0" smtClean="0"/>
              <a:t>NAD27</a:t>
            </a:r>
          </a:p>
        </p:txBody>
      </p:sp>
      <p:sp>
        <p:nvSpPr>
          <p:cNvPr id="44" name="TextBox 43"/>
          <p:cNvSpPr txBox="1"/>
          <p:nvPr/>
        </p:nvSpPr>
        <p:spPr bwMode="auto">
          <a:xfrm rot="-2940000">
            <a:off x="3606591" y="4308509"/>
            <a:ext cx="3182935" cy="47361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rtlCol="0">
            <a:noAutofit/>
          </a:bodyPr>
          <a:lstStyle/>
          <a:p>
            <a:r>
              <a:rPr lang="en-US" sz="2800" dirty="0" smtClean="0"/>
              <a:t>NAD83(HARN/199#)</a:t>
            </a:r>
            <a:endParaRPr lang="en-US" sz="2400" dirty="0"/>
          </a:p>
        </p:txBody>
      </p:sp>
      <p:sp>
        <p:nvSpPr>
          <p:cNvPr id="30" name="object 30"/>
          <p:cNvSpPr/>
          <p:nvPr/>
        </p:nvSpPr>
        <p:spPr>
          <a:xfrm>
            <a:off x="6191794" y="2834638"/>
            <a:ext cx="1378851" cy="657499"/>
          </a:xfrm>
          <a:custGeom>
            <a:avLst/>
            <a:gdLst/>
            <a:ahLst/>
            <a:cxnLst/>
            <a:rect l="l" t="t" r="r" b="b"/>
            <a:pathLst>
              <a:path w="939800" h="485775">
                <a:moveTo>
                  <a:pt x="939685" y="0"/>
                </a:moveTo>
                <a:lnTo>
                  <a:pt x="0" y="485343"/>
                </a:lnTo>
              </a:path>
            </a:pathLst>
          </a:custGeom>
          <a:ln w="50800">
            <a:solidFill>
              <a:schemeClr val="accent6">
                <a:lumMod val="75000"/>
              </a:schemeClr>
            </a:solidFill>
            <a:tailEnd type="triangle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 flipH="1">
            <a:off x="5400040" y="3545842"/>
            <a:ext cx="45719" cy="538478"/>
          </a:xfrm>
          <a:custGeom>
            <a:avLst/>
            <a:gdLst/>
            <a:ahLst/>
            <a:cxnLst/>
            <a:rect l="l" t="t" r="r" b="b"/>
            <a:pathLst>
              <a:path w="205739" h="264795">
                <a:moveTo>
                  <a:pt x="0" y="0"/>
                </a:moveTo>
                <a:lnTo>
                  <a:pt x="205244" y="264299"/>
                </a:lnTo>
              </a:path>
            </a:pathLst>
          </a:custGeom>
          <a:ln w="50800">
            <a:solidFill>
              <a:srgbClr val="4F81BD"/>
            </a:solidFill>
            <a:tailEnd type="triangle"/>
          </a:ln>
          <a:effectLst/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008122" y="1620521"/>
            <a:ext cx="1737359" cy="1940559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807837" y="1091089"/>
            <a:ext cx="1699259" cy="1912619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9"/>
          <p:cNvSpPr txBox="1"/>
          <p:nvPr/>
        </p:nvSpPr>
        <p:spPr>
          <a:xfrm>
            <a:off x="7677427" y="5569758"/>
            <a:ext cx="27876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4000" b="1" dirty="0">
                <a:latin typeface="Calibri"/>
                <a:cs typeface="Calibri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90185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7" presetClass="emph" presetSubtype="0" repeatCount="indefinite" fill="remove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500" autoRev="1" fill="remove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500" autoRev="1" fill="remove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500" autoRev="1" fill="remove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autoRev="1" fill="remove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7" presetClass="emph" presetSubtype="0" repeatCount="indefinite" fill="remove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500" autoRev="1" fill="remove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2" dur="500" autoRev="1" fill="remove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500" autoRev="1" fill="remove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autoRev="1" fill="remove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27" grpId="0" animBg="1"/>
      <p:bldP spid="33" grpId="0" animBg="1"/>
      <p:bldP spid="36" grpId="0" animBg="1"/>
      <p:bldP spid="43" grpId="0" animBg="1"/>
      <p:bldP spid="46" grpId="0" animBg="1"/>
      <p:bldP spid="70" grpId="0"/>
      <p:bldP spid="70" grpId="1"/>
      <p:bldP spid="71" grpId="0"/>
      <p:bldP spid="71" grpId="1"/>
      <p:bldP spid="44" grpId="0" animBg="1"/>
      <p:bldP spid="30" grpId="0" animBg="1"/>
      <p:bldP spid="39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420930"/>
            <a:ext cx="9144000" cy="754908"/>
          </a:xfrm>
          <a:prstGeom prst="rect">
            <a:avLst/>
          </a:prstGeom>
        </p:spPr>
        <p:txBody>
          <a:bodyPr vert="horz" wrap="square" lIns="0" tIns="16087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27"/>
              </a:spcBef>
            </a:pPr>
            <a:r>
              <a:rPr sz="4800" spc="-13" dirty="0">
                <a:latin typeface="Cambria" panose="02040503050406030204" pitchFamily="18" charset="0"/>
                <a:cs typeface="Calibri"/>
              </a:rPr>
              <a:t>Replacing</a:t>
            </a:r>
            <a:r>
              <a:rPr sz="4800" spc="-93" dirty="0">
                <a:latin typeface="Cambria" panose="02040503050406030204" pitchFamily="18" charset="0"/>
                <a:cs typeface="Calibri"/>
              </a:rPr>
              <a:t> </a:t>
            </a:r>
            <a:r>
              <a:rPr sz="4800" spc="-13" dirty="0">
                <a:latin typeface="Cambria" panose="02040503050406030204" pitchFamily="18" charset="0"/>
                <a:cs typeface="Calibri"/>
              </a:rPr>
              <a:t>NAD83</a:t>
            </a:r>
            <a:endParaRPr sz="48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8337" y="1470456"/>
            <a:ext cx="9015663" cy="5075311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L="531282" marR="6773" indent="-514350">
              <a:spcBef>
                <a:spcPts val="133"/>
              </a:spcBef>
              <a:buFont typeface="+mj-lt"/>
              <a:buAutoNum type="arabicPeriod"/>
              <a:tabLst>
                <a:tab pos="473275" algn="l"/>
                <a:tab pos="474121" algn="l"/>
              </a:tabLst>
            </a:pPr>
            <a:r>
              <a:rPr lang="en-US" sz="32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develop </a:t>
            </a:r>
            <a:r>
              <a:rPr lang="en-US" sz="3200" u="sng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four</a:t>
            </a:r>
            <a:r>
              <a:rPr sz="3200" u="sng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lang="en-US" sz="3200" u="sng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"</a:t>
            </a:r>
            <a:r>
              <a:rPr sz="3200" u="sng" spc="-13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plate-fixed</a:t>
            </a:r>
            <a:r>
              <a:rPr lang="en-US" sz="3200" u="sng" spc="-13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" </a:t>
            </a:r>
            <a:r>
              <a:rPr sz="3200" u="sng" spc="-2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reference</a:t>
            </a:r>
            <a:r>
              <a:rPr sz="3200" u="sng" spc="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u="sng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frames</a:t>
            </a:r>
            <a:endParaRPr sz="3200" u="sng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531282" marR="27093" indent="-514350">
              <a:spcBef>
                <a:spcPts val="2300"/>
              </a:spcBef>
              <a:buFont typeface="+mj-lt"/>
              <a:buAutoNum type="arabicPeriod"/>
              <a:tabLst>
                <a:tab pos="473275" algn="l"/>
                <a:tab pos="474121" algn="l"/>
              </a:tabLst>
            </a:pPr>
            <a:r>
              <a:rPr sz="32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remove </a:t>
            </a:r>
            <a:r>
              <a:rPr sz="3200" u="sng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non-geocentricity </a:t>
            </a:r>
            <a:r>
              <a:rPr sz="3200" u="sng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of </a:t>
            </a:r>
            <a:r>
              <a:rPr sz="3200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NAD</a:t>
            </a:r>
            <a:r>
              <a:rPr sz="3200" u="sng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83</a:t>
            </a:r>
            <a:endParaRPr sz="3200" dirty="0" smtClean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531282" indent="-514350">
              <a:spcBef>
                <a:spcPts val="2053"/>
              </a:spcBef>
              <a:buFont typeface="+mj-lt"/>
              <a:buAutoNum type="arabicPeriod"/>
              <a:tabLst>
                <a:tab pos="473275" algn="l"/>
                <a:tab pos="474121" algn="l"/>
              </a:tabLst>
            </a:pPr>
            <a:r>
              <a:rPr lang="en-US" sz="3200" spc="-13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align</a:t>
            </a:r>
            <a:r>
              <a:rPr sz="3200" spc="-13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to </a:t>
            </a:r>
            <a:r>
              <a:rPr sz="3200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I</a:t>
            </a:r>
            <a:r>
              <a:rPr lang="en-US" sz="3200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TRF20</a:t>
            </a:r>
            <a:r>
              <a:rPr sz="3200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14 </a:t>
            </a:r>
            <a:r>
              <a:rPr sz="3200" u="sng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at</a:t>
            </a:r>
            <a:r>
              <a:rPr lang="en-US" sz="3200" u="sng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epoch</a:t>
            </a:r>
            <a:r>
              <a:rPr sz="3200" u="sng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2020.00</a:t>
            </a:r>
            <a:endParaRPr lang="en-US" sz="3200" u="sng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531282" marR="713722" indent="-514350">
              <a:spcBef>
                <a:spcPts val="2047"/>
              </a:spcBef>
              <a:buFont typeface="+mj-lt"/>
              <a:buAutoNum type="arabicPeriod"/>
              <a:tabLst>
                <a:tab pos="473075" algn="l"/>
                <a:tab pos="473075" algn="l"/>
              </a:tabLst>
            </a:pPr>
            <a:r>
              <a:rPr lang="en-US" sz="32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remove </a:t>
            </a:r>
            <a:r>
              <a:rPr lang="en-US" sz="3200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most </a:t>
            </a:r>
            <a:r>
              <a:rPr lang="en-US" sz="32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of </a:t>
            </a:r>
            <a:r>
              <a:rPr lang="en-US" sz="3200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tectonic </a:t>
            </a:r>
            <a:r>
              <a:rPr lang="en-US" sz="32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plate rotation from </a:t>
            </a:r>
            <a:r>
              <a:rPr lang="en-US" sz="32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ITRF2014 via </a:t>
            </a:r>
            <a:r>
              <a:rPr lang="en-US" sz="3200" u="sng" spc="-7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Euler</a:t>
            </a:r>
            <a:r>
              <a:rPr lang="en-US" sz="3200" u="sng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lang="en-US" sz="3200" u="sng" spc="-20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Pole Parameters</a:t>
            </a:r>
            <a:endParaRPr lang="en-US" sz="3200" spc="-20" dirty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16932" marR="713722">
              <a:spcBef>
                <a:spcPts val="0"/>
              </a:spcBef>
              <a:tabLst>
                <a:tab pos="473075" algn="l"/>
                <a:tab pos="473075" algn="l"/>
              </a:tabLst>
            </a:pPr>
            <a:r>
              <a:rPr lang="en-US" sz="2800" spc="-20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</a:p>
          <a:p>
            <a:pPr marL="16932" marR="713722" algn="ctr">
              <a:spcBef>
                <a:spcPts val="3000"/>
              </a:spcBef>
              <a:tabLst>
                <a:tab pos="473275" algn="l"/>
                <a:tab pos="474121" algn="l"/>
                <a:tab pos="6531870" algn="l"/>
              </a:tabLst>
            </a:pPr>
            <a:r>
              <a:rPr lang="en-US" sz="4000" i="1" spc="-20" dirty="0" smtClean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Shift and Drift…</a:t>
            </a:r>
            <a:endParaRPr lang="en-US" sz="4000" i="1" spc="-20" dirty="0">
              <a:solidFill>
                <a:srgbClr val="424242"/>
              </a:solidFill>
              <a:uFill>
                <a:solidFill>
                  <a:srgbClr val="000000"/>
                </a:solidFill>
              </a:uFill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565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420930"/>
            <a:ext cx="9144000" cy="754908"/>
          </a:xfrm>
          <a:prstGeom prst="rect">
            <a:avLst/>
          </a:prstGeom>
        </p:spPr>
        <p:txBody>
          <a:bodyPr vert="horz" wrap="square" lIns="0" tIns="16087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27"/>
              </a:spcBef>
            </a:pPr>
            <a:r>
              <a:rPr sz="4800" spc="-13" dirty="0">
                <a:latin typeface="Cambria" panose="02040503050406030204" pitchFamily="18" charset="0"/>
                <a:cs typeface="Calibri"/>
              </a:rPr>
              <a:t>Replacing</a:t>
            </a:r>
            <a:r>
              <a:rPr sz="4800" spc="-93" dirty="0">
                <a:latin typeface="Cambria" panose="02040503050406030204" pitchFamily="18" charset="0"/>
                <a:cs typeface="Calibri"/>
              </a:rPr>
              <a:t> </a:t>
            </a:r>
            <a:r>
              <a:rPr sz="4800" spc="-13" dirty="0">
                <a:latin typeface="Cambria" panose="02040503050406030204" pitchFamily="18" charset="0"/>
                <a:cs typeface="Calibri"/>
              </a:rPr>
              <a:t>NAD83</a:t>
            </a:r>
            <a:endParaRPr sz="48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8337" y="1470456"/>
            <a:ext cx="9015663" cy="5075311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L="531282" marR="6773" indent="-514350">
              <a:spcBef>
                <a:spcPts val="133"/>
              </a:spcBef>
              <a:buFont typeface="+mj-lt"/>
              <a:buAutoNum type="arabicPeriod"/>
              <a:tabLst>
                <a:tab pos="473275" algn="l"/>
                <a:tab pos="474121" algn="l"/>
              </a:tabLst>
            </a:pPr>
            <a:r>
              <a:rPr lang="en-US" sz="3200" b="1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develop </a:t>
            </a:r>
            <a:r>
              <a:rPr lang="en-US" sz="3200" b="1" u="sng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four</a:t>
            </a:r>
            <a:r>
              <a:rPr sz="3200" b="1" u="sng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lang="en-US" sz="3200" b="1" u="sng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"</a:t>
            </a:r>
            <a:r>
              <a:rPr sz="3200" b="1" u="sng" spc="-13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plate-fixed</a:t>
            </a:r>
            <a:r>
              <a:rPr lang="en-US" sz="3200" b="1" u="sng" spc="-13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" </a:t>
            </a:r>
            <a:r>
              <a:rPr sz="3200" b="1" u="sng" spc="-2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reference</a:t>
            </a:r>
            <a:r>
              <a:rPr sz="3200" b="1" u="sng" spc="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b="1" u="sng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frames</a:t>
            </a:r>
            <a:endParaRPr sz="3200" b="1" u="sng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531282" marR="27093" indent="-514350">
              <a:spcBef>
                <a:spcPts val="2300"/>
              </a:spcBef>
              <a:buFont typeface="+mj-lt"/>
              <a:buAutoNum type="arabicPeriod"/>
              <a:tabLst>
                <a:tab pos="473275" algn="l"/>
                <a:tab pos="474121" algn="l"/>
              </a:tabLst>
            </a:pPr>
            <a:r>
              <a:rPr sz="32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remove </a:t>
            </a:r>
            <a:r>
              <a:rPr sz="3200" u="sng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non-geocentricity </a:t>
            </a:r>
            <a:r>
              <a:rPr sz="3200" u="sng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of </a:t>
            </a:r>
            <a:r>
              <a:rPr sz="3200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NAD</a:t>
            </a:r>
            <a:r>
              <a:rPr sz="3200" u="sng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83</a:t>
            </a:r>
            <a:endParaRPr sz="3200" dirty="0" smtClean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531282" indent="-514350">
              <a:spcBef>
                <a:spcPts val="2053"/>
              </a:spcBef>
              <a:buFont typeface="+mj-lt"/>
              <a:buAutoNum type="arabicPeriod"/>
              <a:tabLst>
                <a:tab pos="473275" algn="l"/>
                <a:tab pos="474121" algn="l"/>
              </a:tabLst>
            </a:pPr>
            <a:r>
              <a:rPr lang="en-US" sz="3200" spc="-13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align</a:t>
            </a:r>
            <a:r>
              <a:rPr sz="3200" spc="-13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to </a:t>
            </a:r>
            <a:r>
              <a:rPr sz="3200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I</a:t>
            </a:r>
            <a:r>
              <a:rPr lang="en-US" sz="3200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TRF20</a:t>
            </a:r>
            <a:r>
              <a:rPr sz="3200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14 </a:t>
            </a:r>
            <a:r>
              <a:rPr sz="3200" u="sng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at</a:t>
            </a:r>
            <a:r>
              <a:rPr lang="en-US" sz="3200" u="sng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epoch</a:t>
            </a:r>
            <a:r>
              <a:rPr sz="3200" u="sng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2020.00</a:t>
            </a:r>
            <a:endParaRPr lang="en-US" sz="3200" u="sng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531282" marR="713722" indent="-514350">
              <a:spcBef>
                <a:spcPts val="2047"/>
              </a:spcBef>
              <a:buFont typeface="+mj-lt"/>
              <a:buAutoNum type="arabicPeriod"/>
              <a:tabLst>
                <a:tab pos="473075" algn="l"/>
                <a:tab pos="473075" algn="l"/>
              </a:tabLst>
            </a:pPr>
            <a:r>
              <a:rPr lang="en-US" sz="32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remove </a:t>
            </a:r>
            <a:r>
              <a:rPr lang="en-US" sz="3200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most </a:t>
            </a:r>
            <a:r>
              <a:rPr lang="en-US" sz="32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of </a:t>
            </a:r>
            <a:r>
              <a:rPr lang="en-US" sz="3200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tectonic </a:t>
            </a:r>
            <a:r>
              <a:rPr lang="en-US" sz="32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plate rotation from </a:t>
            </a:r>
            <a:r>
              <a:rPr lang="en-US" sz="32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ITRF2014 via </a:t>
            </a:r>
            <a:r>
              <a:rPr lang="en-US" sz="3200" u="sng" spc="-7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Euler</a:t>
            </a:r>
            <a:r>
              <a:rPr lang="en-US" sz="3200" u="sng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lang="en-US" sz="3200" u="sng" spc="-20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Pole Parameters</a:t>
            </a:r>
            <a:endParaRPr lang="en-US" sz="3200" spc="-20" dirty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16932" marR="713722">
              <a:spcBef>
                <a:spcPts val="0"/>
              </a:spcBef>
              <a:tabLst>
                <a:tab pos="473075" algn="l"/>
                <a:tab pos="473075" algn="l"/>
              </a:tabLst>
            </a:pPr>
            <a:r>
              <a:rPr lang="en-US" sz="2800" spc="-20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endParaRPr lang="en-US" sz="2800" spc="-20" dirty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16932" marR="713722" algn="ctr">
              <a:spcBef>
                <a:spcPts val="3000"/>
              </a:spcBef>
              <a:tabLst>
                <a:tab pos="473275" algn="l"/>
                <a:tab pos="474121" algn="l"/>
                <a:tab pos="6531870" algn="l"/>
              </a:tabLst>
            </a:pPr>
            <a:r>
              <a:rPr lang="en-US" sz="4000" i="1" spc="-20" dirty="0" smtClean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Shift </a:t>
            </a:r>
            <a:r>
              <a:rPr lang="en-US" sz="4000" i="1" spc="-20" dirty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and Drift…</a:t>
            </a:r>
          </a:p>
        </p:txBody>
      </p:sp>
    </p:spTree>
    <p:extLst>
      <p:ext uri="{BB962C8B-B14F-4D97-AF65-F5344CB8AC3E}">
        <p14:creationId xmlns:p14="http://schemas.microsoft.com/office/powerpoint/2010/main" val="272316980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" y="397763"/>
            <a:ext cx="9144000" cy="693353"/>
          </a:xfrm>
          <a:prstGeom prst="rect">
            <a:avLst/>
          </a:prstGeom>
        </p:spPr>
        <p:txBody>
          <a:bodyPr vert="horz" wrap="square" lIns="0" tIns="16087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27"/>
              </a:spcBef>
            </a:pPr>
            <a:r>
              <a:rPr lang="en-US" spc="-7" dirty="0">
                <a:latin typeface="Cambria" panose="02040503050406030204" pitchFamily="18" charset="0"/>
                <a:cs typeface="Calibri"/>
              </a:rPr>
              <a:t>Four</a:t>
            </a:r>
            <a:r>
              <a:rPr spc="-7" dirty="0">
                <a:latin typeface="Cambria" panose="02040503050406030204" pitchFamily="18" charset="0"/>
                <a:cs typeface="Calibri"/>
              </a:rPr>
              <a:t> </a:t>
            </a:r>
            <a:r>
              <a:rPr lang="en-US" spc="-7" dirty="0">
                <a:latin typeface="Cambria" panose="02040503050406030204" pitchFamily="18" charset="0"/>
                <a:cs typeface="Calibri"/>
              </a:rPr>
              <a:t>“Plate-Fixed” </a:t>
            </a:r>
            <a:r>
              <a:rPr spc="-47" dirty="0">
                <a:latin typeface="Cambria" panose="02040503050406030204" pitchFamily="18" charset="0"/>
                <a:cs typeface="Calibri"/>
              </a:rPr>
              <a:t>Reference </a:t>
            </a:r>
            <a:r>
              <a:rPr spc="-27" dirty="0">
                <a:latin typeface="Cambria" panose="02040503050406030204" pitchFamily="18" charset="0"/>
                <a:cs typeface="Calibri"/>
              </a:rPr>
              <a:t>Frames</a:t>
            </a:r>
            <a:endParaRPr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40632" y="1531837"/>
            <a:ext cx="8710864" cy="5225802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  <a:buSzPct val="100000"/>
              <a:tabLst>
                <a:tab pos="397077" algn="l"/>
                <a:tab pos="397923" algn="l"/>
              </a:tabLst>
            </a:pPr>
            <a:r>
              <a:rPr sz="3000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North </a:t>
            </a:r>
            <a:r>
              <a:rPr sz="3000" spc="-7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American </a:t>
            </a:r>
            <a:r>
              <a:rPr sz="3000" spc="-20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Terrestrial </a:t>
            </a:r>
            <a:r>
              <a:rPr sz="3000" spc="-7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Reference Frame of</a:t>
            </a:r>
            <a:r>
              <a:rPr sz="3000" spc="-33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</a:t>
            </a:r>
            <a:r>
              <a:rPr sz="3000" spc="-7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2022</a:t>
            </a:r>
            <a:endParaRPr sz="3000" dirty="0">
              <a:latin typeface="Cambria" panose="02040503050406030204" pitchFamily="18" charset="0"/>
              <a:cs typeface="Arial"/>
            </a:endParaRPr>
          </a:p>
          <a:p>
            <a:pPr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spc="-2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	</a:t>
            </a:r>
            <a:r>
              <a:rPr sz="3000" spc="-2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(NATRF2022)</a:t>
            </a:r>
            <a:endParaRPr lang="en-US" sz="3000" spc="-20" dirty="0">
              <a:solidFill>
                <a:srgbClr val="C00000"/>
              </a:solidFill>
              <a:uFill>
                <a:solidFill>
                  <a:srgbClr val="C00000"/>
                </a:solidFill>
              </a:uFill>
              <a:latin typeface="Cambria" panose="02040503050406030204" pitchFamily="18" charset="0"/>
              <a:cs typeface="Arial Black"/>
            </a:endParaRPr>
          </a:p>
          <a:p>
            <a:pPr marL="514350" indent="-514350"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endParaRPr lang="en-US" sz="3000" spc="-20" dirty="0">
              <a:solidFill>
                <a:srgbClr val="C00000"/>
              </a:solidFill>
              <a:uFill>
                <a:solidFill>
                  <a:srgbClr val="C00000"/>
                </a:solidFill>
              </a:uFill>
              <a:latin typeface="Cambria" panose="02040503050406030204" pitchFamily="18" charset="0"/>
              <a:cs typeface="Arial Black"/>
            </a:endParaRPr>
          </a:p>
          <a:p>
            <a:pPr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</a:pPr>
            <a:r>
              <a:rPr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Pacific </a:t>
            </a:r>
            <a:r>
              <a:rPr sz="3000" spc="-2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Terrestrial </a:t>
            </a:r>
            <a:r>
              <a:rPr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Reference Frame of</a:t>
            </a:r>
            <a:r>
              <a:rPr sz="3000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 </a:t>
            </a:r>
            <a:r>
              <a:rPr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2022</a:t>
            </a:r>
            <a:endParaRPr sz="3000" dirty="0">
              <a:latin typeface="Cambria" panose="02040503050406030204" pitchFamily="18" charset="0"/>
              <a:cs typeface="Arial"/>
            </a:endParaRPr>
          </a:p>
          <a:p>
            <a:pPr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spc="-40" dirty="0">
                <a:solidFill>
                  <a:srgbClr val="C00000"/>
                </a:solidFill>
                <a:latin typeface="Cambria" panose="02040503050406030204" pitchFamily="18" charset="0"/>
                <a:cs typeface="Arial Black"/>
              </a:rPr>
              <a:t>	</a:t>
            </a:r>
            <a:r>
              <a:rPr sz="3000" spc="-40" dirty="0">
                <a:solidFill>
                  <a:srgbClr val="C00000"/>
                </a:solidFill>
                <a:latin typeface="Cambria" panose="02040503050406030204" pitchFamily="18" charset="0"/>
                <a:cs typeface="Arial Black"/>
              </a:rPr>
              <a:t>(PATRF2022)</a:t>
            </a:r>
            <a:endParaRPr lang="en-US" sz="3000" spc="-40" dirty="0">
              <a:solidFill>
                <a:srgbClr val="C00000"/>
              </a:solidFill>
              <a:latin typeface="Cambria" panose="02040503050406030204" pitchFamily="18" charset="0"/>
              <a:cs typeface="Arial Black"/>
            </a:endParaRPr>
          </a:p>
          <a:p>
            <a:pPr marL="514350" indent="-514350"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endParaRPr lang="en-US" sz="3000" spc="-40" dirty="0">
              <a:solidFill>
                <a:srgbClr val="C00000"/>
              </a:solidFill>
              <a:latin typeface="Cambria" panose="02040503050406030204" pitchFamily="18" charset="0"/>
              <a:cs typeface="Arial"/>
            </a:endParaRPr>
          </a:p>
          <a:p>
            <a:pPr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</a:pPr>
            <a:r>
              <a:rPr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Caribbean </a:t>
            </a:r>
            <a:r>
              <a:rPr sz="3000" spc="-2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Terrestrial </a:t>
            </a:r>
            <a:r>
              <a:rPr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Reference Frame of</a:t>
            </a:r>
            <a:r>
              <a:rPr sz="3000" spc="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 </a:t>
            </a:r>
            <a:r>
              <a:rPr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2022</a:t>
            </a:r>
            <a:endParaRPr sz="3000" dirty="0">
              <a:latin typeface="Cambria" panose="02040503050406030204" pitchFamily="18" charset="0"/>
              <a:cs typeface="Arial"/>
            </a:endParaRPr>
          </a:p>
          <a:p>
            <a:pPr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spc="-20" dirty="0">
                <a:solidFill>
                  <a:srgbClr val="C00000"/>
                </a:solidFill>
                <a:latin typeface="Cambria" panose="02040503050406030204" pitchFamily="18" charset="0"/>
                <a:cs typeface="Arial Black"/>
              </a:rPr>
              <a:t>	</a:t>
            </a:r>
            <a:r>
              <a:rPr sz="3000" spc="-20" dirty="0">
                <a:solidFill>
                  <a:srgbClr val="C00000"/>
                </a:solidFill>
                <a:latin typeface="Cambria" panose="02040503050406030204" pitchFamily="18" charset="0"/>
                <a:cs typeface="Arial Black"/>
              </a:rPr>
              <a:t>(CATRF2022)</a:t>
            </a:r>
            <a:endParaRPr lang="en-US" sz="3000" spc="-20" dirty="0">
              <a:solidFill>
                <a:srgbClr val="C00000"/>
              </a:solidFill>
              <a:latin typeface="Cambria" panose="02040503050406030204" pitchFamily="18" charset="0"/>
              <a:cs typeface="Arial Black"/>
            </a:endParaRPr>
          </a:p>
          <a:p>
            <a:pPr marL="514350" indent="-514350"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endParaRPr lang="en-US" sz="3000" spc="-20" dirty="0">
              <a:solidFill>
                <a:srgbClr val="C00000"/>
              </a:solidFill>
              <a:latin typeface="Cambria" panose="02040503050406030204" pitchFamily="18" charset="0"/>
              <a:cs typeface="Arial"/>
            </a:endParaRPr>
          </a:p>
          <a:p>
            <a:pPr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</a:pPr>
            <a:r>
              <a:rPr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Mariana </a:t>
            </a:r>
            <a:r>
              <a:rPr sz="3000" spc="-2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Terrestrial </a:t>
            </a:r>
            <a:r>
              <a:rPr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Reference Frame</a:t>
            </a:r>
            <a:r>
              <a:rPr sz="3000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 </a:t>
            </a:r>
            <a:r>
              <a:rPr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of</a:t>
            </a:r>
            <a:r>
              <a:rPr lang="en-US"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 2022</a:t>
            </a:r>
            <a:endParaRPr sz="3000" dirty="0">
              <a:latin typeface="Cambria" panose="02040503050406030204" pitchFamily="18" charset="0"/>
              <a:cs typeface="Arial"/>
            </a:endParaRPr>
          </a:p>
          <a:p>
            <a:pPr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spc="-20" dirty="0">
                <a:solidFill>
                  <a:srgbClr val="C00000"/>
                </a:solidFill>
                <a:latin typeface="Cambria" panose="02040503050406030204" pitchFamily="18" charset="0"/>
                <a:cs typeface="Arial Black"/>
              </a:rPr>
              <a:t>	</a:t>
            </a:r>
            <a:r>
              <a:rPr sz="3000" spc="-20" dirty="0">
                <a:solidFill>
                  <a:srgbClr val="C00000"/>
                </a:solidFill>
                <a:latin typeface="Cambria" panose="02040503050406030204" pitchFamily="18" charset="0"/>
                <a:cs typeface="Arial Black"/>
              </a:rPr>
              <a:t>(MATRF2022)</a:t>
            </a:r>
            <a:endParaRPr sz="3000" dirty="0">
              <a:latin typeface="Cambria" panose="02040503050406030204" pitchFamily="18" charset="0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45055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>
            <a:off x="2409092" y="2209800"/>
            <a:ext cx="860182" cy="404446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3784600" y="2286000"/>
            <a:ext cx="356577" cy="105410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4450862" y="2286000"/>
            <a:ext cx="1961662" cy="656492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4368311" y="1955800"/>
            <a:ext cx="1170843" cy="17780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3799" y="95250"/>
            <a:ext cx="2127251" cy="37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06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E-6 4.81481E-6 L 0.16667 0.279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1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" y="397763"/>
            <a:ext cx="9144000" cy="693353"/>
          </a:xfrm>
          <a:prstGeom prst="rect">
            <a:avLst/>
          </a:prstGeom>
        </p:spPr>
        <p:txBody>
          <a:bodyPr vert="horz" wrap="square" lIns="0" tIns="16087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27"/>
              </a:spcBef>
            </a:pPr>
            <a:r>
              <a:rPr lang="en-US" spc="-7" dirty="0">
                <a:latin typeface="Cambria" panose="02040503050406030204" pitchFamily="18" charset="0"/>
                <a:cs typeface="Calibri"/>
              </a:rPr>
              <a:t>Four</a:t>
            </a:r>
            <a:r>
              <a:rPr spc="-7" dirty="0">
                <a:latin typeface="Cambria" panose="02040503050406030204" pitchFamily="18" charset="0"/>
                <a:cs typeface="Calibri"/>
              </a:rPr>
              <a:t> </a:t>
            </a:r>
            <a:r>
              <a:rPr lang="en-US" spc="-7" dirty="0">
                <a:latin typeface="Cambria" panose="02040503050406030204" pitchFamily="18" charset="0"/>
                <a:cs typeface="Calibri"/>
              </a:rPr>
              <a:t>“Plate-Fixed” </a:t>
            </a:r>
            <a:r>
              <a:rPr spc="-47" dirty="0">
                <a:latin typeface="Cambria" panose="02040503050406030204" pitchFamily="18" charset="0"/>
                <a:cs typeface="Calibri"/>
              </a:rPr>
              <a:t>Reference </a:t>
            </a:r>
            <a:r>
              <a:rPr spc="-27" dirty="0">
                <a:latin typeface="Cambria" panose="02040503050406030204" pitchFamily="18" charset="0"/>
                <a:cs typeface="Calibri"/>
              </a:rPr>
              <a:t>Frames</a:t>
            </a:r>
            <a:endParaRPr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40632" y="1531837"/>
            <a:ext cx="8710864" cy="5225802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  <a:buSzPct val="100000"/>
              <a:tabLst>
                <a:tab pos="397077" algn="l"/>
                <a:tab pos="397923" algn="l"/>
              </a:tabLst>
            </a:pPr>
            <a:r>
              <a:rPr sz="3000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North </a:t>
            </a:r>
            <a:r>
              <a:rPr sz="3000" spc="-7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American </a:t>
            </a:r>
            <a:r>
              <a:rPr sz="3000" spc="-20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Terrestrial </a:t>
            </a:r>
            <a:r>
              <a:rPr sz="3000" spc="-7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Reference Frame of</a:t>
            </a:r>
            <a:r>
              <a:rPr sz="3000" spc="-33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</a:t>
            </a:r>
            <a:r>
              <a:rPr sz="3000" spc="-7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2022</a:t>
            </a:r>
            <a:endParaRPr sz="3000" dirty="0">
              <a:latin typeface="Cambria" panose="02040503050406030204" pitchFamily="18" charset="0"/>
              <a:cs typeface="Arial"/>
            </a:endParaRPr>
          </a:p>
          <a:p>
            <a:pPr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spc="-2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	</a:t>
            </a:r>
            <a:r>
              <a:rPr sz="3000" spc="-2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(NATRF2022)</a:t>
            </a:r>
            <a:endParaRPr lang="en-US" sz="3000" spc="-20" dirty="0">
              <a:solidFill>
                <a:srgbClr val="C00000"/>
              </a:solidFill>
              <a:uFill>
                <a:solidFill>
                  <a:srgbClr val="C00000"/>
                </a:solidFill>
              </a:uFill>
              <a:latin typeface="Cambria" panose="02040503050406030204" pitchFamily="18" charset="0"/>
              <a:cs typeface="Arial Black"/>
            </a:endParaRPr>
          </a:p>
          <a:p>
            <a:pPr marL="514350" indent="-514350"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endParaRPr lang="en-US" sz="3000" spc="-20" dirty="0">
              <a:solidFill>
                <a:srgbClr val="C00000"/>
              </a:solidFill>
              <a:uFill>
                <a:solidFill>
                  <a:srgbClr val="C00000"/>
                </a:solidFill>
              </a:uFill>
              <a:latin typeface="Cambria" panose="02040503050406030204" pitchFamily="18" charset="0"/>
              <a:cs typeface="Arial Black"/>
            </a:endParaRPr>
          </a:p>
          <a:p>
            <a:pPr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</a:pPr>
            <a:r>
              <a:rPr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Pacific </a:t>
            </a:r>
            <a:r>
              <a:rPr sz="3000" spc="-2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Terrestrial </a:t>
            </a:r>
            <a:r>
              <a:rPr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Reference Frame of</a:t>
            </a:r>
            <a:r>
              <a:rPr sz="3000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 </a:t>
            </a:r>
            <a:r>
              <a:rPr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2022</a:t>
            </a:r>
            <a:endParaRPr sz="3000" dirty="0">
              <a:latin typeface="Cambria" panose="02040503050406030204" pitchFamily="18" charset="0"/>
              <a:cs typeface="Arial"/>
            </a:endParaRPr>
          </a:p>
          <a:p>
            <a:pPr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spc="-40" dirty="0">
                <a:solidFill>
                  <a:srgbClr val="C00000"/>
                </a:solidFill>
                <a:latin typeface="Cambria" panose="02040503050406030204" pitchFamily="18" charset="0"/>
                <a:cs typeface="Arial Black"/>
              </a:rPr>
              <a:t>	</a:t>
            </a:r>
            <a:r>
              <a:rPr sz="3000" spc="-40" dirty="0">
                <a:solidFill>
                  <a:srgbClr val="C00000"/>
                </a:solidFill>
                <a:latin typeface="Cambria" panose="02040503050406030204" pitchFamily="18" charset="0"/>
                <a:cs typeface="Arial Black"/>
              </a:rPr>
              <a:t>(PATRF2022)</a:t>
            </a:r>
            <a:endParaRPr lang="en-US" sz="3000" spc="-40" dirty="0">
              <a:solidFill>
                <a:srgbClr val="C00000"/>
              </a:solidFill>
              <a:latin typeface="Cambria" panose="02040503050406030204" pitchFamily="18" charset="0"/>
              <a:cs typeface="Arial Black"/>
            </a:endParaRPr>
          </a:p>
          <a:p>
            <a:pPr marL="514350" indent="-514350"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endParaRPr lang="en-US" sz="3000" spc="-40" dirty="0">
              <a:solidFill>
                <a:srgbClr val="C00000"/>
              </a:solidFill>
              <a:latin typeface="Cambria" panose="02040503050406030204" pitchFamily="18" charset="0"/>
              <a:cs typeface="Arial"/>
            </a:endParaRPr>
          </a:p>
          <a:p>
            <a:pPr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</a:pPr>
            <a:r>
              <a:rPr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Caribbean </a:t>
            </a:r>
            <a:r>
              <a:rPr sz="3000" spc="-2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Terrestrial </a:t>
            </a:r>
            <a:r>
              <a:rPr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Reference Frame of</a:t>
            </a:r>
            <a:r>
              <a:rPr sz="3000" spc="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 </a:t>
            </a:r>
            <a:r>
              <a:rPr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2022</a:t>
            </a:r>
            <a:endParaRPr sz="3000" dirty="0">
              <a:latin typeface="Cambria" panose="02040503050406030204" pitchFamily="18" charset="0"/>
              <a:cs typeface="Arial"/>
            </a:endParaRPr>
          </a:p>
          <a:p>
            <a:pPr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spc="-20" dirty="0">
                <a:solidFill>
                  <a:srgbClr val="C00000"/>
                </a:solidFill>
                <a:latin typeface="Cambria" panose="02040503050406030204" pitchFamily="18" charset="0"/>
                <a:cs typeface="Arial Black"/>
              </a:rPr>
              <a:t>	</a:t>
            </a:r>
            <a:r>
              <a:rPr sz="3000" spc="-20" dirty="0">
                <a:solidFill>
                  <a:srgbClr val="C00000"/>
                </a:solidFill>
                <a:latin typeface="Cambria" panose="02040503050406030204" pitchFamily="18" charset="0"/>
                <a:cs typeface="Arial Black"/>
              </a:rPr>
              <a:t>(CATRF2022)</a:t>
            </a:r>
            <a:endParaRPr lang="en-US" sz="3000" spc="-20" dirty="0">
              <a:solidFill>
                <a:srgbClr val="C00000"/>
              </a:solidFill>
              <a:latin typeface="Cambria" panose="02040503050406030204" pitchFamily="18" charset="0"/>
              <a:cs typeface="Arial Black"/>
            </a:endParaRPr>
          </a:p>
          <a:p>
            <a:pPr marL="514350" indent="-514350"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endParaRPr lang="en-US" sz="3000" spc="-20" dirty="0">
              <a:solidFill>
                <a:srgbClr val="C00000"/>
              </a:solidFill>
              <a:latin typeface="Cambria" panose="02040503050406030204" pitchFamily="18" charset="0"/>
              <a:cs typeface="Arial"/>
            </a:endParaRPr>
          </a:p>
          <a:p>
            <a:pPr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</a:pPr>
            <a:r>
              <a:rPr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Mariana </a:t>
            </a:r>
            <a:r>
              <a:rPr sz="3000" spc="-2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Terrestrial </a:t>
            </a:r>
            <a:r>
              <a:rPr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Reference Frame</a:t>
            </a:r>
            <a:r>
              <a:rPr sz="3000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 </a:t>
            </a:r>
            <a:r>
              <a:rPr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of</a:t>
            </a:r>
            <a:r>
              <a:rPr lang="en-US"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 2022</a:t>
            </a:r>
            <a:endParaRPr sz="3000" dirty="0">
              <a:latin typeface="Cambria" panose="02040503050406030204" pitchFamily="18" charset="0"/>
              <a:cs typeface="Arial"/>
            </a:endParaRPr>
          </a:p>
          <a:p>
            <a:pPr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spc="-20" dirty="0">
                <a:solidFill>
                  <a:srgbClr val="C00000"/>
                </a:solidFill>
                <a:latin typeface="Cambria" panose="02040503050406030204" pitchFamily="18" charset="0"/>
                <a:cs typeface="Arial Black"/>
              </a:rPr>
              <a:t>	</a:t>
            </a:r>
            <a:r>
              <a:rPr sz="3000" spc="-20" dirty="0">
                <a:solidFill>
                  <a:srgbClr val="C00000"/>
                </a:solidFill>
                <a:latin typeface="Cambria" panose="02040503050406030204" pitchFamily="18" charset="0"/>
                <a:cs typeface="Arial Black"/>
              </a:rPr>
              <a:t>(MATRF2022)</a:t>
            </a:r>
            <a:endParaRPr sz="3000" dirty="0">
              <a:latin typeface="Cambria" panose="02040503050406030204" pitchFamily="18" charset="0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36199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420930"/>
            <a:ext cx="9144000" cy="754908"/>
          </a:xfrm>
          <a:prstGeom prst="rect">
            <a:avLst/>
          </a:prstGeom>
        </p:spPr>
        <p:txBody>
          <a:bodyPr vert="horz" wrap="square" lIns="0" tIns="16087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27"/>
              </a:spcBef>
            </a:pPr>
            <a:r>
              <a:rPr sz="4800" spc="-13" dirty="0">
                <a:latin typeface="Cambria" panose="02040503050406030204" pitchFamily="18" charset="0"/>
                <a:cs typeface="Calibri"/>
              </a:rPr>
              <a:t>Replacing</a:t>
            </a:r>
            <a:r>
              <a:rPr sz="4800" spc="-93" dirty="0">
                <a:latin typeface="Cambria" panose="02040503050406030204" pitchFamily="18" charset="0"/>
                <a:cs typeface="Calibri"/>
              </a:rPr>
              <a:t> </a:t>
            </a:r>
            <a:r>
              <a:rPr sz="4800" spc="-13" dirty="0">
                <a:latin typeface="Cambria" panose="02040503050406030204" pitchFamily="18" charset="0"/>
                <a:cs typeface="Calibri"/>
              </a:rPr>
              <a:t>NAD83</a:t>
            </a:r>
            <a:endParaRPr sz="48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8337" y="1470456"/>
            <a:ext cx="9015663" cy="5075311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L="531282" marR="6773" indent="-514350">
              <a:spcBef>
                <a:spcPts val="133"/>
              </a:spcBef>
              <a:buFont typeface="+mj-lt"/>
              <a:buAutoNum type="arabicPeriod"/>
              <a:tabLst>
                <a:tab pos="473275" algn="l"/>
                <a:tab pos="474121" algn="l"/>
              </a:tabLst>
            </a:pPr>
            <a:r>
              <a:rPr lang="en-US" sz="32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develop </a:t>
            </a:r>
            <a:r>
              <a:rPr lang="en-US" sz="3200" u="sng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four</a:t>
            </a:r>
            <a:r>
              <a:rPr sz="3200" u="sng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lang="en-US" sz="3200" u="sng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"</a:t>
            </a:r>
            <a:r>
              <a:rPr sz="3200" u="sng" spc="-13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plate-fixed</a:t>
            </a:r>
            <a:r>
              <a:rPr lang="en-US" sz="3200" u="sng" spc="-13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" </a:t>
            </a:r>
            <a:r>
              <a:rPr sz="3200" u="sng" spc="-2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reference</a:t>
            </a:r>
            <a:r>
              <a:rPr sz="3200" u="sng" spc="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u="sng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frames</a:t>
            </a:r>
            <a:endParaRPr sz="3200" u="sng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531282" marR="27093" indent="-514350">
              <a:spcBef>
                <a:spcPts val="2300"/>
              </a:spcBef>
              <a:buFont typeface="+mj-lt"/>
              <a:buAutoNum type="arabicPeriod"/>
              <a:tabLst>
                <a:tab pos="473275" algn="l"/>
                <a:tab pos="474121" algn="l"/>
              </a:tabLst>
            </a:pPr>
            <a:r>
              <a:rPr sz="3200" b="1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remove </a:t>
            </a:r>
            <a:r>
              <a:rPr sz="3200" b="1" u="sng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non-geocentricity </a:t>
            </a:r>
            <a:r>
              <a:rPr sz="3200" b="1" u="sng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of </a:t>
            </a:r>
            <a:r>
              <a:rPr sz="3200" b="1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NAD</a:t>
            </a:r>
            <a:r>
              <a:rPr sz="3200" b="1" u="sng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83</a:t>
            </a:r>
            <a:endParaRPr sz="3200" b="1" dirty="0" smtClean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531282" indent="-514350">
              <a:spcBef>
                <a:spcPts val="2053"/>
              </a:spcBef>
              <a:buFont typeface="+mj-lt"/>
              <a:buAutoNum type="arabicPeriod"/>
              <a:tabLst>
                <a:tab pos="473275" algn="l"/>
                <a:tab pos="474121" algn="l"/>
              </a:tabLst>
            </a:pPr>
            <a:r>
              <a:rPr lang="en-US" sz="3200" spc="-13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align</a:t>
            </a:r>
            <a:r>
              <a:rPr sz="3200" spc="-13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to </a:t>
            </a:r>
            <a:r>
              <a:rPr sz="3200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I</a:t>
            </a:r>
            <a:r>
              <a:rPr lang="en-US" sz="3200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TRF20</a:t>
            </a:r>
            <a:r>
              <a:rPr sz="3200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14 </a:t>
            </a:r>
            <a:r>
              <a:rPr sz="3200" u="sng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at</a:t>
            </a:r>
            <a:r>
              <a:rPr lang="en-US" sz="3200" u="sng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epoch</a:t>
            </a:r>
            <a:r>
              <a:rPr sz="3200" u="sng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2020.00</a:t>
            </a:r>
            <a:endParaRPr lang="en-US" sz="3200" u="sng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531282" marR="713722" indent="-514350">
              <a:spcBef>
                <a:spcPts val="2047"/>
              </a:spcBef>
              <a:buFont typeface="+mj-lt"/>
              <a:buAutoNum type="arabicPeriod"/>
              <a:tabLst>
                <a:tab pos="473075" algn="l"/>
                <a:tab pos="473075" algn="l"/>
              </a:tabLst>
            </a:pPr>
            <a:r>
              <a:rPr lang="en-US" sz="32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remove </a:t>
            </a:r>
            <a:r>
              <a:rPr lang="en-US" sz="3200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most </a:t>
            </a:r>
            <a:r>
              <a:rPr lang="en-US" sz="32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of </a:t>
            </a:r>
            <a:r>
              <a:rPr lang="en-US" sz="3200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tectonic </a:t>
            </a:r>
            <a:r>
              <a:rPr lang="en-US" sz="32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plate rotation from </a:t>
            </a:r>
            <a:r>
              <a:rPr lang="en-US" sz="32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ITRF2014 via </a:t>
            </a:r>
            <a:r>
              <a:rPr lang="en-US" sz="3200" u="sng" spc="-7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Euler</a:t>
            </a:r>
            <a:r>
              <a:rPr lang="en-US" sz="3200" u="sng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lang="en-US" sz="3200" u="sng" spc="-20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Pole Parameters</a:t>
            </a:r>
            <a:endParaRPr lang="en-US" sz="3200" spc="-20" dirty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16932" marR="713722">
              <a:spcBef>
                <a:spcPts val="0"/>
              </a:spcBef>
              <a:tabLst>
                <a:tab pos="473075" algn="l"/>
                <a:tab pos="473075" algn="l"/>
              </a:tabLst>
            </a:pPr>
            <a:r>
              <a:rPr lang="en-US" sz="2800" spc="-20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endParaRPr lang="en-US" sz="2800" spc="-20" dirty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16932" marR="713722" algn="ctr">
              <a:spcBef>
                <a:spcPts val="3000"/>
              </a:spcBef>
              <a:tabLst>
                <a:tab pos="473275" algn="l"/>
                <a:tab pos="474121" algn="l"/>
                <a:tab pos="6531870" algn="l"/>
              </a:tabLst>
            </a:pPr>
            <a:r>
              <a:rPr lang="en-US" sz="4000" i="1" spc="-20" dirty="0" smtClean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Shift </a:t>
            </a:r>
            <a:r>
              <a:rPr lang="en-US" sz="4000" i="1" spc="-20" dirty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and Drift…</a:t>
            </a:r>
          </a:p>
        </p:txBody>
      </p:sp>
    </p:spTree>
    <p:extLst>
      <p:ext uri="{BB962C8B-B14F-4D97-AF65-F5344CB8AC3E}">
        <p14:creationId xmlns:p14="http://schemas.microsoft.com/office/powerpoint/2010/main" val="26935239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1" y="424000"/>
            <a:ext cx="9183609" cy="540319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sz="3400" spc="-7" dirty="0">
                <a:latin typeface="Cambria" panose="02040503050406030204" pitchFamily="18" charset="0"/>
                <a:cs typeface="Calibri"/>
              </a:rPr>
              <a:t>Continuously </a:t>
            </a:r>
            <a:r>
              <a:rPr sz="3400" spc="-20" dirty="0">
                <a:latin typeface="Cambria" panose="02040503050406030204" pitchFamily="18" charset="0"/>
                <a:cs typeface="Calibri"/>
              </a:rPr>
              <a:t>Operating </a:t>
            </a:r>
            <a:r>
              <a:rPr sz="3400" spc="-33" dirty="0">
                <a:latin typeface="Cambria" panose="02040503050406030204" pitchFamily="18" charset="0"/>
                <a:cs typeface="Calibri"/>
              </a:rPr>
              <a:t>Reference </a:t>
            </a:r>
            <a:r>
              <a:rPr sz="3400" spc="-13" dirty="0">
                <a:latin typeface="Cambria" panose="02040503050406030204" pitchFamily="18" charset="0"/>
                <a:cs typeface="Calibri"/>
              </a:rPr>
              <a:t>Station (</a:t>
            </a:r>
            <a:r>
              <a:rPr sz="3400" spc="-13" dirty="0" smtClean="0">
                <a:latin typeface="Cambria" panose="02040503050406030204" pitchFamily="18" charset="0"/>
                <a:cs typeface="Calibri"/>
              </a:rPr>
              <a:t>CORS</a:t>
            </a:r>
            <a:r>
              <a:rPr lang="en-US" sz="3400" spc="-13" dirty="0">
                <a:latin typeface="Cambria" panose="02040503050406030204" pitchFamily="18" charset="0"/>
                <a:cs typeface="Calibri"/>
              </a:rPr>
              <a:t>)</a:t>
            </a:r>
            <a:endParaRPr sz="34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" name="object 3"/>
          <p:cNvSpPr>
            <a:spLocks noChangeAspect="1"/>
          </p:cNvSpPr>
          <p:nvPr/>
        </p:nvSpPr>
        <p:spPr>
          <a:xfrm>
            <a:off x="67107" y="1261451"/>
            <a:ext cx="9009785" cy="49229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534352" y="1094290"/>
            <a:ext cx="2542540" cy="1032252"/>
          </a:xfrm>
          <a:custGeom>
            <a:avLst/>
            <a:gdLst/>
            <a:ahLst/>
            <a:cxnLst/>
            <a:rect l="l" t="t" r="r" b="b"/>
            <a:pathLst>
              <a:path w="1906904" h="908050">
                <a:moveTo>
                  <a:pt x="0" y="907541"/>
                </a:moveTo>
                <a:lnTo>
                  <a:pt x="1906524" y="907541"/>
                </a:lnTo>
                <a:lnTo>
                  <a:pt x="1906524" y="0"/>
                </a:lnTo>
                <a:lnTo>
                  <a:pt x="0" y="0"/>
                </a:lnTo>
                <a:lnTo>
                  <a:pt x="0" y="907541"/>
                </a:lnTo>
                <a:close/>
              </a:path>
            </a:pathLst>
          </a:custGeom>
          <a:solidFill>
            <a:srgbClr val="FFFFFF"/>
          </a:solidFill>
          <a:ln w="285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655257" y="1220951"/>
            <a:ext cx="2339273" cy="783249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456342" indent="-456342">
              <a:spcBef>
                <a:spcPts val="127"/>
              </a:spcBef>
              <a:buFont typeface="Wingdings"/>
              <a:buChar char=""/>
              <a:tabLst>
                <a:tab pos="456342" algn="l"/>
                <a:tab pos="457189" algn="l"/>
              </a:tabLst>
            </a:pPr>
            <a:r>
              <a:rPr sz="1867" b="1" spc="-7" dirty="0" smtClean="0">
                <a:latin typeface="Calibri"/>
                <a:cs typeface="Calibri"/>
              </a:rPr>
              <a:t>2000</a:t>
            </a:r>
            <a:r>
              <a:rPr lang="en-US" sz="1867" b="1" spc="-7" dirty="0" smtClean="0">
                <a:latin typeface="Calibri"/>
                <a:cs typeface="Calibri"/>
              </a:rPr>
              <a:t>+</a:t>
            </a:r>
            <a:r>
              <a:rPr sz="1867" b="1" dirty="0" smtClean="0">
                <a:latin typeface="Calibri"/>
                <a:cs typeface="Calibri"/>
              </a:rPr>
              <a:t> </a:t>
            </a:r>
            <a:r>
              <a:rPr sz="1867" b="1" spc="-13" dirty="0">
                <a:latin typeface="Calibri"/>
                <a:cs typeface="Calibri"/>
              </a:rPr>
              <a:t>sites</a:t>
            </a:r>
            <a:endParaRPr sz="1867" dirty="0">
              <a:latin typeface="Calibri"/>
              <a:cs typeface="Calibri"/>
            </a:endParaRPr>
          </a:p>
          <a:p>
            <a:pPr marL="456342" indent="-456342">
              <a:spcBef>
                <a:spcPts val="1520"/>
              </a:spcBef>
              <a:buFont typeface="Wingdings"/>
              <a:buChar char=""/>
              <a:tabLst>
                <a:tab pos="456342" algn="l"/>
                <a:tab pos="457189" algn="l"/>
              </a:tabLst>
            </a:pPr>
            <a:r>
              <a:rPr lang="en-US" sz="1867" b="1" spc="-7" dirty="0" smtClean="0">
                <a:latin typeface="Calibri"/>
                <a:cs typeface="Calibri"/>
              </a:rPr>
              <a:t>~</a:t>
            </a:r>
            <a:r>
              <a:rPr sz="1867" b="1" spc="-7" dirty="0" smtClean="0">
                <a:latin typeface="Calibri"/>
                <a:cs typeface="Calibri"/>
              </a:rPr>
              <a:t>225</a:t>
            </a:r>
            <a:r>
              <a:rPr sz="1867" b="1" spc="-80" dirty="0" smtClean="0">
                <a:latin typeface="Calibri"/>
                <a:cs typeface="Calibri"/>
              </a:rPr>
              <a:t> </a:t>
            </a:r>
            <a:r>
              <a:rPr sz="1867" b="1" spc="-13" dirty="0">
                <a:latin typeface="Calibri"/>
                <a:cs typeface="Calibri"/>
              </a:rPr>
              <a:t>organizations</a:t>
            </a:r>
            <a:endParaRPr sz="1867" dirty="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156939" y="5007212"/>
            <a:ext cx="1919954" cy="18562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285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-1" y="5498023"/>
            <a:ext cx="4894071" cy="13472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-6606" y="5491416"/>
            <a:ext cx="4907280" cy="1353820"/>
          </a:xfrm>
          <a:custGeom>
            <a:avLst/>
            <a:gdLst/>
            <a:ahLst/>
            <a:cxnLst/>
            <a:rect l="l" t="t" r="r" b="b"/>
            <a:pathLst>
              <a:path w="3680460" h="1015364">
                <a:moveTo>
                  <a:pt x="0" y="0"/>
                </a:moveTo>
                <a:lnTo>
                  <a:pt x="3680460" y="0"/>
                </a:lnTo>
                <a:lnTo>
                  <a:pt x="3680460" y="1015365"/>
                </a:lnTo>
              </a:path>
            </a:pathLst>
          </a:custGeom>
          <a:ln w="990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-6606" y="5491416"/>
            <a:ext cx="0" cy="1353820"/>
          </a:xfrm>
          <a:custGeom>
            <a:avLst/>
            <a:gdLst/>
            <a:ahLst/>
            <a:cxnLst/>
            <a:rect l="l" t="t" r="r" b="b"/>
            <a:pathLst>
              <a:path h="1015364">
                <a:moveTo>
                  <a:pt x="0" y="1015364"/>
                </a:moveTo>
                <a:lnTo>
                  <a:pt x="0" y="0"/>
                </a:lnTo>
              </a:path>
            </a:pathLst>
          </a:custGeom>
          <a:ln w="990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234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3979"/>
            <a:ext cx="8229600" cy="1838321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eocentric:</a:t>
            </a:r>
          </a:p>
          <a:p>
            <a:pPr lvl="1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relating to, measured from, or as if observed from the earth's 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center of mass</a:t>
            </a:r>
          </a:p>
        </p:txBody>
      </p:sp>
      <p:sp>
        <p:nvSpPr>
          <p:cNvPr id="16" name="object 2"/>
          <p:cNvSpPr txBox="1">
            <a:spLocks/>
          </p:cNvSpPr>
          <p:nvPr/>
        </p:nvSpPr>
        <p:spPr bwMode="auto">
          <a:xfrm>
            <a:off x="0" y="420930"/>
            <a:ext cx="9144000" cy="754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6087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16933">
              <a:spcBef>
                <a:spcPts val="127"/>
              </a:spcBef>
            </a:pPr>
            <a:r>
              <a:rPr lang="en-US" sz="4800" spc="-13" dirty="0" smtClean="0">
                <a:latin typeface="Cambria" panose="02040503050406030204" pitchFamily="18" charset="0"/>
                <a:cs typeface="Calibri"/>
              </a:rPr>
              <a:t>Non-</a:t>
            </a:r>
            <a:r>
              <a:rPr lang="en-US" sz="4800" spc="-13" dirty="0" err="1" smtClean="0">
                <a:latin typeface="Cambria" panose="02040503050406030204" pitchFamily="18" charset="0"/>
                <a:cs typeface="Calibri"/>
              </a:rPr>
              <a:t>geocentricity</a:t>
            </a:r>
            <a:r>
              <a:rPr lang="en-US" sz="4800" spc="-13" dirty="0" smtClean="0">
                <a:latin typeface="Cambria" panose="02040503050406030204" pitchFamily="18" charset="0"/>
                <a:cs typeface="Calibri"/>
              </a:rPr>
              <a:t>?</a:t>
            </a:r>
            <a:endParaRPr lang="en-US" sz="4800" dirty="0">
              <a:latin typeface="Cambria" panose="02040503050406030204" pitchFamily="18" charset="0"/>
              <a:cs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2724" y="3078666"/>
            <a:ext cx="3362325" cy="2882900"/>
          </a:xfrm>
          <a:prstGeom prst="rect">
            <a:avLst/>
          </a:prstGeom>
        </p:spPr>
      </p:pic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457200" y="6019800"/>
            <a:ext cx="8229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The goal was to accomplish that… but didn’t.</a:t>
            </a:r>
            <a:endParaRPr lang="en-US" sz="32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389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Box 16"/>
          <p:cNvSpPr txBox="1">
            <a:spLocks noChangeArrowheads="1"/>
          </p:cNvSpPr>
          <p:nvPr/>
        </p:nvSpPr>
        <p:spPr bwMode="auto">
          <a:xfrm>
            <a:off x="3611572" y="3302174"/>
            <a:ext cx="1936814" cy="107721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GRS80 ellipsoid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4688" y="232665"/>
            <a:ext cx="7085312" cy="5931889"/>
          </a:xfrm>
          <a:prstGeom prst="rect">
            <a:avLst/>
          </a:prstGeom>
        </p:spPr>
      </p:pic>
      <p:sp>
        <p:nvSpPr>
          <p:cNvPr id="35" name="Oval 34"/>
          <p:cNvSpPr/>
          <p:nvPr/>
        </p:nvSpPr>
        <p:spPr>
          <a:xfrm>
            <a:off x="2002536" y="1596419"/>
            <a:ext cx="5154886" cy="4336328"/>
          </a:xfrm>
          <a:prstGeom prst="ellipse">
            <a:avLst/>
          </a:prstGeom>
          <a:noFill/>
          <a:ln w="762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val 3"/>
          <p:cNvSpPr/>
          <p:nvPr/>
        </p:nvSpPr>
        <p:spPr>
          <a:xfrm>
            <a:off x="1998980" y="1596419"/>
            <a:ext cx="5154886" cy="4336328"/>
          </a:xfrm>
          <a:prstGeom prst="ellipse">
            <a:avLst/>
          </a:prstGeom>
          <a:noFill/>
          <a:ln w="8255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232665"/>
            <a:ext cx="9144000" cy="694207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pc="-40" dirty="0">
                <a:latin typeface="Cambria" panose="02040503050406030204" pitchFamily="18" charset="0"/>
                <a:cs typeface="Calibri"/>
              </a:rPr>
              <a:t>Non-</a:t>
            </a:r>
            <a:r>
              <a:rPr lang="en-US" spc="-40" dirty="0" err="1">
                <a:latin typeface="Cambria" panose="02040503050406030204" pitchFamily="18" charset="0"/>
                <a:cs typeface="Calibri"/>
              </a:rPr>
              <a:t>geocentricity</a:t>
            </a:r>
            <a:r>
              <a:rPr lang="en-US" spc="-40" dirty="0">
                <a:latin typeface="Cambria" panose="02040503050406030204" pitchFamily="18" charset="0"/>
                <a:cs typeface="Calibri"/>
              </a:rPr>
              <a:t> of </a:t>
            </a:r>
            <a:r>
              <a:rPr dirty="0" smtClean="0">
                <a:latin typeface="Cambria" panose="02040503050406030204" pitchFamily="18" charset="0"/>
                <a:cs typeface="Calibri"/>
              </a:rPr>
              <a:t>NAD83</a:t>
            </a:r>
            <a:endParaRPr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1917700" y="1672619"/>
            <a:ext cx="5154886" cy="4336328"/>
          </a:xfrm>
          <a:prstGeom prst="ellipse">
            <a:avLst/>
          </a:prstGeom>
          <a:noFill/>
          <a:ln w="76200">
            <a:solidFill>
              <a:srgbClr val="F6AB1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 Box 19"/>
          <p:cNvSpPr txBox="1">
            <a:spLocks noChangeArrowheads="1"/>
          </p:cNvSpPr>
          <p:nvPr/>
        </p:nvSpPr>
        <p:spPr bwMode="auto">
          <a:xfrm>
            <a:off x="6375714" y="1565641"/>
            <a:ext cx="2250125" cy="5847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ITRF2014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38" name="Text Box 19"/>
          <p:cNvSpPr txBox="1">
            <a:spLocks noChangeArrowheads="1"/>
          </p:cNvSpPr>
          <p:nvPr/>
        </p:nvSpPr>
        <p:spPr bwMode="auto">
          <a:xfrm>
            <a:off x="1073325" y="5501975"/>
            <a:ext cx="1580975" cy="5847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6AB1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NAD83</a:t>
            </a:r>
          </a:p>
        </p:txBody>
      </p:sp>
      <p:sp>
        <p:nvSpPr>
          <p:cNvPr id="39" name="Text Box 19"/>
          <p:cNvSpPr txBox="1">
            <a:spLocks noChangeArrowheads="1"/>
          </p:cNvSpPr>
          <p:nvPr/>
        </p:nvSpPr>
        <p:spPr bwMode="auto">
          <a:xfrm>
            <a:off x="0" y="6085147"/>
            <a:ext cx="9144000" cy="5847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GRS = Geodetic Reference System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42" name="Flowchart: Connector 41"/>
          <p:cNvSpPr/>
          <p:nvPr/>
        </p:nvSpPr>
        <p:spPr>
          <a:xfrm>
            <a:off x="4461642" y="3654699"/>
            <a:ext cx="210312" cy="210312"/>
          </a:xfrm>
          <a:prstGeom prst="flowChartConnector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1" name="Flowchart: Connector 40"/>
          <p:cNvSpPr/>
          <p:nvPr/>
        </p:nvSpPr>
        <p:spPr>
          <a:xfrm>
            <a:off x="4375975" y="3726103"/>
            <a:ext cx="210312" cy="210312"/>
          </a:xfrm>
          <a:prstGeom prst="flowChartConnector">
            <a:avLst/>
          </a:prstGeom>
          <a:solidFill>
            <a:srgbClr val="F6AB1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468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4" grpId="0" animBg="1"/>
      <p:bldP spid="34" grpId="0" animBg="1"/>
      <p:bldP spid="37" grpId="0"/>
      <p:bldP spid="38" grpId="0"/>
      <p:bldP spid="39" grpId="0"/>
      <p:bldP spid="39" grpId="1"/>
      <p:bldP spid="42" grpId="0" animBg="1"/>
      <p:bldP spid="41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232665"/>
            <a:ext cx="9144000" cy="694207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pc="-40" dirty="0">
                <a:latin typeface="Cambria" panose="02040503050406030204" pitchFamily="18" charset="0"/>
                <a:cs typeface="Calibri"/>
              </a:rPr>
              <a:t>Non-</a:t>
            </a:r>
            <a:r>
              <a:rPr lang="en-US" spc="-40" dirty="0" err="1">
                <a:latin typeface="Cambria" panose="02040503050406030204" pitchFamily="18" charset="0"/>
                <a:cs typeface="Calibri"/>
              </a:rPr>
              <a:t>geocentricity</a:t>
            </a:r>
            <a:r>
              <a:rPr lang="en-US" spc="-40" dirty="0">
                <a:latin typeface="Cambria" panose="02040503050406030204" pitchFamily="18" charset="0"/>
                <a:cs typeface="Calibri"/>
              </a:rPr>
              <a:t> of </a:t>
            </a:r>
            <a:r>
              <a:rPr dirty="0" smtClean="0">
                <a:latin typeface="Cambria" panose="02040503050406030204" pitchFamily="18" charset="0"/>
                <a:cs typeface="Calibri"/>
              </a:rPr>
              <a:t>NAD83</a:t>
            </a:r>
            <a:endParaRPr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7" name="Text Box 19"/>
          <p:cNvSpPr txBox="1">
            <a:spLocks noChangeArrowheads="1"/>
          </p:cNvSpPr>
          <p:nvPr/>
        </p:nvSpPr>
        <p:spPr bwMode="auto">
          <a:xfrm>
            <a:off x="6375714" y="1565641"/>
            <a:ext cx="2250125" cy="5847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ITRF2014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38" name="Text Box 19"/>
          <p:cNvSpPr txBox="1">
            <a:spLocks noChangeArrowheads="1"/>
          </p:cNvSpPr>
          <p:nvPr/>
        </p:nvSpPr>
        <p:spPr bwMode="auto">
          <a:xfrm>
            <a:off x="1073325" y="5501975"/>
            <a:ext cx="1580975" cy="5847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6AB1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NAD83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804688" y="232665"/>
            <a:ext cx="7085312" cy="5931889"/>
            <a:chOff x="1804688" y="232665"/>
            <a:chExt cx="7085312" cy="5931889"/>
          </a:xfrm>
        </p:grpSpPr>
        <p:sp>
          <p:nvSpPr>
            <p:cNvPr id="36" name="Text Box 16"/>
            <p:cNvSpPr txBox="1">
              <a:spLocks noChangeArrowheads="1"/>
            </p:cNvSpPr>
            <p:nvPr/>
          </p:nvSpPr>
          <p:spPr bwMode="auto">
            <a:xfrm>
              <a:off x="3611572" y="3302174"/>
              <a:ext cx="1936814" cy="1077218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GRS80 ellipsoid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04688" y="232665"/>
              <a:ext cx="7085312" cy="5931889"/>
            </a:xfrm>
            <a:prstGeom prst="rect">
              <a:avLst/>
            </a:prstGeom>
          </p:spPr>
        </p:pic>
        <p:sp>
          <p:nvSpPr>
            <p:cNvPr id="35" name="Oval 34"/>
            <p:cNvSpPr/>
            <p:nvPr/>
          </p:nvSpPr>
          <p:spPr>
            <a:xfrm>
              <a:off x="2002536" y="1596419"/>
              <a:ext cx="5154886" cy="4336328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1998980" y="1596419"/>
              <a:ext cx="5154886" cy="4336328"/>
            </a:xfrm>
            <a:prstGeom prst="ellipse">
              <a:avLst/>
            </a:prstGeom>
            <a:noFill/>
            <a:ln w="82550">
              <a:solidFill>
                <a:srgbClr val="00B0F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1917700" y="1672619"/>
              <a:ext cx="5154886" cy="4336328"/>
            </a:xfrm>
            <a:prstGeom prst="ellipse">
              <a:avLst/>
            </a:prstGeom>
            <a:noFill/>
            <a:ln w="76200">
              <a:solidFill>
                <a:srgbClr val="F6AB1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TextBox 25"/>
            <p:cNvSpPr txBox="1"/>
            <p:nvPr/>
          </p:nvSpPr>
          <p:spPr bwMode="auto">
            <a:xfrm>
              <a:off x="4329186" y="3190468"/>
              <a:ext cx="914400" cy="11079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pPr marL="1143000" marR="0" lvl="0" indent="-11430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</a:p>
          </p:txBody>
        </p:sp>
        <p:sp>
          <p:nvSpPr>
            <p:cNvPr id="40" name="TextBox 39"/>
            <p:cNvSpPr txBox="1"/>
            <p:nvPr/>
          </p:nvSpPr>
          <p:spPr bwMode="auto">
            <a:xfrm>
              <a:off x="4242816" y="3264408"/>
              <a:ext cx="914400" cy="11079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pPr marL="1143000" marR="0" lvl="0" indent="-11430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F6AB1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6160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500"/>
    </mc:Choice>
    <mc:Fallback xmlns="">
      <p:transition spd="slow" advClick="0" advTm="4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81481E-6 L -0.29444 0.370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22" y="1851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280000" y="2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232665"/>
            <a:ext cx="9144000" cy="694207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pc="-4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Non-</a:t>
            </a:r>
            <a:r>
              <a:rPr lang="en-US" spc="-40" dirty="0" err="1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geocentricity</a:t>
            </a:r>
            <a:r>
              <a:rPr lang="en-US" spc="-4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of </a:t>
            </a:r>
            <a:r>
              <a:rPr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NAD83</a:t>
            </a:r>
            <a:endParaRPr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 flipV="1">
            <a:off x="1568142" y="1942919"/>
            <a:ext cx="0" cy="3609906"/>
          </a:xfrm>
          <a:prstGeom prst="line">
            <a:avLst/>
          </a:prstGeom>
          <a:noFill/>
          <a:ln w="28575">
            <a:solidFill>
              <a:schemeClr val="bg1">
                <a:lumMod val="65000"/>
              </a:schemeClr>
            </a:solidFill>
            <a:round/>
            <a:headEnd/>
            <a:tailEnd type="none" w="med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1360975" y="5317171"/>
            <a:ext cx="4819251" cy="0"/>
          </a:xfrm>
          <a:prstGeom prst="line">
            <a:avLst/>
          </a:prstGeom>
          <a:noFill/>
          <a:ln w="28575">
            <a:solidFill>
              <a:schemeClr val="bg1">
                <a:lumMod val="65000"/>
              </a:schemeClr>
            </a:solidFill>
            <a:round/>
            <a:headEnd/>
            <a:tailEnd type="none" w="med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 flipV="1">
            <a:off x="2691002" y="1354341"/>
            <a:ext cx="0" cy="3609906"/>
          </a:xfrm>
          <a:prstGeom prst="line">
            <a:avLst/>
          </a:prstGeom>
          <a:noFill/>
          <a:ln w="28575">
            <a:solidFill>
              <a:schemeClr val="bg1">
                <a:lumMod val="65000"/>
              </a:schemeClr>
            </a:solidFill>
            <a:round/>
            <a:headEnd/>
            <a:tailEnd type="none" w="med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>
            <a:off x="2483836" y="4729888"/>
            <a:ext cx="4820547" cy="0"/>
          </a:xfrm>
          <a:prstGeom prst="line">
            <a:avLst/>
          </a:prstGeom>
          <a:noFill/>
          <a:ln w="28575">
            <a:solidFill>
              <a:schemeClr val="bg1">
                <a:lumMod val="65000"/>
              </a:schemeClr>
            </a:solidFill>
            <a:round/>
            <a:headEnd/>
            <a:tailEnd type="none" w="med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Line 11"/>
          <p:cNvSpPr>
            <a:spLocks noChangeShapeType="1"/>
          </p:cNvSpPr>
          <p:nvPr/>
        </p:nvSpPr>
        <p:spPr bwMode="auto">
          <a:xfrm flipV="1">
            <a:off x="5760909" y="1681926"/>
            <a:ext cx="510219" cy="795042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Freeform 12"/>
          <p:cNvSpPr>
            <a:spLocks/>
          </p:cNvSpPr>
          <p:nvPr/>
        </p:nvSpPr>
        <p:spPr bwMode="auto">
          <a:xfrm>
            <a:off x="5010328" y="3147523"/>
            <a:ext cx="99699" cy="205646"/>
          </a:xfrm>
          <a:custGeom>
            <a:avLst/>
            <a:gdLst>
              <a:gd name="T0" fmla="*/ 0 w 69"/>
              <a:gd name="T1" fmla="*/ 0 h 129"/>
              <a:gd name="T2" fmla="*/ 2147483647 w 69"/>
              <a:gd name="T3" fmla="*/ 2147483647 h 129"/>
              <a:gd name="T4" fmla="*/ 2147483647 w 69"/>
              <a:gd name="T5" fmla="*/ 2147483647 h 129"/>
              <a:gd name="T6" fmla="*/ 0 60000 65536"/>
              <a:gd name="T7" fmla="*/ 0 60000 65536"/>
              <a:gd name="T8" fmla="*/ 0 60000 65536"/>
              <a:gd name="T9" fmla="*/ 0 w 69"/>
              <a:gd name="T10" fmla="*/ 0 h 129"/>
              <a:gd name="T11" fmla="*/ 69 w 69"/>
              <a:gd name="T12" fmla="*/ 129 h 12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9" h="129">
                <a:moveTo>
                  <a:pt x="0" y="0"/>
                </a:moveTo>
                <a:lnTo>
                  <a:pt x="69" y="57"/>
                </a:lnTo>
                <a:lnTo>
                  <a:pt x="3" y="129"/>
                </a:lnTo>
              </a:path>
            </a:pathLst>
          </a:custGeom>
          <a:noFill/>
          <a:ln w="28575" cap="flat" cmpd="sng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Freeform 13"/>
          <p:cNvSpPr>
            <a:spLocks/>
          </p:cNvSpPr>
          <p:nvPr/>
        </p:nvSpPr>
        <p:spPr bwMode="auto">
          <a:xfrm>
            <a:off x="5845141" y="2364288"/>
            <a:ext cx="98405" cy="186451"/>
          </a:xfrm>
          <a:custGeom>
            <a:avLst/>
            <a:gdLst>
              <a:gd name="T0" fmla="*/ 0 w 69"/>
              <a:gd name="T1" fmla="*/ 0 h 114"/>
              <a:gd name="T2" fmla="*/ 2147483647 w 69"/>
              <a:gd name="T3" fmla="*/ 2147483647 h 114"/>
              <a:gd name="T4" fmla="*/ 2147483647 w 69"/>
              <a:gd name="T5" fmla="*/ 2147483647 h 114"/>
              <a:gd name="T6" fmla="*/ 0 60000 65536"/>
              <a:gd name="T7" fmla="*/ 0 60000 65536"/>
              <a:gd name="T8" fmla="*/ 0 60000 65536"/>
              <a:gd name="T9" fmla="*/ 0 w 69"/>
              <a:gd name="T10" fmla="*/ 0 h 114"/>
              <a:gd name="T11" fmla="*/ 69 w 69"/>
              <a:gd name="T12" fmla="*/ 114 h 11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9" h="114">
                <a:moveTo>
                  <a:pt x="0" y="0"/>
                </a:moveTo>
                <a:lnTo>
                  <a:pt x="69" y="45"/>
                </a:lnTo>
                <a:lnTo>
                  <a:pt x="15" y="114"/>
                </a:lnTo>
              </a:path>
            </a:pathLst>
          </a:custGeom>
          <a:noFill/>
          <a:ln w="28575" cap="flat" cmpd="sng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Freeform 14"/>
          <p:cNvSpPr>
            <a:spLocks/>
          </p:cNvSpPr>
          <p:nvPr/>
        </p:nvSpPr>
        <p:spPr bwMode="auto">
          <a:xfrm>
            <a:off x="5243058" y="1478644"/>
            <a:ext cx="1613323" cy="947795"/>
          </a:xfrm>
          <a:custGeom>
            <a:avLst/>
            <a:gdLst>
              <a:gd name="T0" fmla="*/ 2147483647 w 1125"/>
              <a:gd name="T1" fmla="*/ 2147483647 h 580"/>
              <a:gd name="T2" fmla="*/ 2147483647 w 1125"/>
              <a:gd name="T3" fmla="*/ 2147483647 h 580"/>
              <a:gd name="T4" fmla="*/ 2147483647 w 1125"/>
              <a:gd name="T5" fmla="*/ 2147483647 h 580"/>
              <a:gd name="T6" fmla="*/ 2147483647 w 1125"/>
              <a:gd name="T7" fmla="*/ 2147483647 h 580"/>
              <a:gd name="T8" fmla="*/ 2147483647 w 1125"/>
              <a:gd name="T9" fmla="*/ 2147483647 h 580"/>
              <a:gd name="T10" fmla="*/ 2147483647 w 1125"/>
              <a:gd name="T11" fmla="*/ 2147483647 h 580"/>
              <a:gd name="T12" fmla="*/ 2147483647 w 1125"/>
              <a:gd name="T13" fmla="*/ 2147483647 h 580"/>
              <a:gd name="T14" fmla="*/ 2147483647 w 1125"/>
              <a:gd name="T15" fmla="*/ 2147483647 h 580"/>
              <a:gd name="T16" fmla="*/ 2147483647 w 1125"/>
              <a:gd name="T17" fmla="*/ 2147483647 h 580"/>
              <a:gd name="T18" fmla="*/ 2147483647 w 1125"/>
              <a:gd name="T19" fmla="*/ 2147483647 h 580"/>
              <a:gd name="T20" fmla="*/ 2147483647 w 1125"/>
              <a:gd name="T21" fmla="*/ 2147483647 h 580"/>
              <a:gd name="T22" fmla="*/ 2147483647 w 1125"/>
              <a:gd name="T23" fmla="*/ 2147483647 h 58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125"/>
              <a:gd name="T37" fmla="*/ 0 h 580"/>
              <a:gd name="T38" fmla="*/ 1125 w 1125"/>
              <a:gd name="T39" fmla="*/ 580 h 58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125" h="580">
                <a:moveTo>
                  <a:pt x="45" y="12"/>
                </a:moveTo>
                <a:cubicBezTo>
                  <a:pt x="144" y="45"/>
                  <a:pt x="0" y="0"/>
                  <a:pt x="285" y="28"/>
                </a:cubicBezTo>
                <a:cubicBezTo>
                  <a:pt x="295" y="29"/>
                  <a:pt x="300" y="42"/>
                  <a:pt x="309" y="44"/>
                </a:cubicBezTo>
                <a:cubicBezTo>
                  <a:pt x="349" y="51"/>
                  <a:pt x="389" y="49"/>
                  <a:pt x="429" y="52"/>
                </a:cubicBezTo>
                <a:cubicBezTo>
                  <a:pt x="522" y="114"/>
                  <a:pt x="652" y="111"/>
                  <a:pt x="757" y="116"/>
                </a:cubicBezTo>
                <a:cubicBezTo>
                  <a:pt x="770" y="156"/>
                  <a:pt x="794" y="188"/>
                  <a:pt x="829" y="212"/>
                </a:cubicBezTo>
                <a:cubicBezTo>
                  <a:pt x="834" y="220"/>
                  <a:pt x="837" y="230"/>
                  <a:pt x="845" y="236"/>
                </a:cubicBezTo>
                <a:cubicBezTo>
                  <a:pt x="852" y="241"/>
                  <a:pt x="863" y="238"/>
                  <a:pt x="869" y="244"/>
                </a:cubicBezTo>
                <a:cubicBezTo>
                  <a:pt x="892" y="267"/>
                  <a:pt x="914" y="311"/>
                  <a:pt x="933" y="340"/>
                </a:cubicBezTo>
                <a:cubicBezTo>
                  <a:pt x="952" y="369"/>
                  <a:pt x="1027" y="421"/>
                  <a:pt x="1061" y="444"/>
                </a:cubicBezTo>
                <a:cubicBezTo>
                  <a:pt x="1072" y="460"/>
                  <a:pt x="1087" y="474"/>
                  <a:pt x="1093" y="492"/>
                </a:cubicBezTo>
                <a:cubicBezTo>
                  <a:pt x="1103" y="522"/>
                  <a:pt x="1111" y="552"/>
                  <a:pt x="1125" y="580"/>
                </a:cubicBezTo>
              </a:path>
            </a:pathLst>
          </a:custGeom>
          <a:noFill/>
          <a:ln w="38100" cap="flat" cmpd="sng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2150265" y="5551505"/>
            <a:ext cx="2309108" cy="52322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~2.2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meters</a:t>
            </a:r>
          </a:p>
        </p:txBody>
      </p:sp>
      <p:sp>
        <p:nvSpPr>
          <p:cNvPr id="19" name="Text Box 17"/>
          <p:cNvSpPr txBox="1">
            <a:spLocks noChangeArrowheads="1"/>
          </p:cNvSpPr>
          <p:nvPr/>
        </p:nvSpPr>
        <p:spPr bwMode="auto">
          <a:xfrm>
            <a:off x="69268" y="3451752"/>
            <a:ext cx="1169487" cy="83099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6AB1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NAD83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origin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21" name="Text Box 19"/>
          <p:cNvSpPr txBox="1">
            <a:spLocks noChangeArrowheads="1"/>
          </p:cNvSpPr>
          <p:nvPr/>
        </p:nvSpPr>
        <p:spPr bwMode="auto">
          <a:xfrm>
            <a:off x="3088236" y="3451256"/>
            <a:ext cx="1676342" cy="83099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ITRF2014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origin</a:t>
            </a:r>
          </a:p>
        </p:txBody>
      </p:sp>
      <p:sp>
        <p:nvSpPr>
          <p:cNvPr id="23" name="Line 21"/>
          <p:cNvSpPr>
            <a:spLocks noChangeShapeType="1"/>
          </p:cNvSpPr>
          <p:nvPr/>
        </p:nvSpPr>
        <p:spPr bwMode="auto">
          <a:xfrm>
            <a:off x="1068913" y="4195969"/>
            <a:ext cx="421064" cy="1002208"/>
          </a:xfrm>
          <a:prstGeom prst="line">
            <a:avLst/>
          </a:prstGeom>
          <a:noFill/>
          <a:ln w="38100">
            <a:solidFill>
              <a:srgbClr val="F6AB16"/>
            </a:solidFill>
            <a:round/>
            <a:headEnd/>
            <a:tailEnd type="triangle" w="lg" len="lg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4" name="Line 22"/>
          <p:cNvSpPr>
            <a:spLocks noChangeShapeType="1"/>
          </p:cNvSpPr>
          <p:nvPr/>
        </p:nvSpPr>
        <p:spPr bwMode="auto">
          <a:xfrm flipH="1">
            <a:off x="2769168" y="4142606"/>
            <a:ext cx="682691" cy="510535"/>
          </a:xfrm>
          <a:prstGeom prst="line">
            <a:avLst/>
          </a:prstGeom>
          <a:noFill/>
          <a:ln w="38100">
            <a:solidFill>
              <a:srgbClr val="00B0F0"/>
            </a:solidFill>
            <a:round/>
            <a:headEnd/>
            <a:tailEnd type="triangle" w="lg" len="lg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5" name="Text Box 23"/>
          <p:cNvSpPr txBox="1">
            <a:spLocks noChangeArrowheads="1"/>
          </p:cNvSpPr>
          <p:nvPr/>
        </p:nvSpPr>
        <p:spPr bwMode="auto">
          <a:xfrm>
            <a:off x="6957556" y="1060243"/>
            <a:ext cx="1064715" cy="70788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Earth’s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Surface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27" name="Text Box 25"/>
          <p:cNvSpPr txBox="1">
            <a:spLocks noChangeArrowheads="1"/>
          </p:cNvSpPr>
          <p:nvPr/>
        </p:nvSpPr>
        <p:spPr bwMode="auto">
          <a:xfrm>
            <a:off x="5148241" y="2793174"/>
            <a:ext cx="612668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</a:t>
            </a:r>
            <a:r>
              <a: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83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28" name="Text Box 26"/>
          <p:cNvSpPr txBox="1">
            <a:spLocks noChangeArrowheads="1"/>
          </p:cNvSpPr>
          <p:nvPr/>
        </p:nvSpPr>
        <p:spPr bwMode="auto">
          <a:xfrm>
            <a:off x="5931662" y="1991965"/>
            <a:ext cx="612668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</a:t>
            </a:r>
            <a:r>
              <a:rPr kumimoji="0" lang="en-US" sz="2400" b="1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14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31" name="Text Box 19"/>
          <p:cNvSpPr txBox="1">
            <a:spLocks noChangeArrowheads="1"/>
          </p:cNvSpPr>
          <p:nvPr/>
        </p:nvSpPr>
        <p:spPr bwMode="auto">
          <a:xfrm>
            <a:off x="7218513" y="5623592"/>
            <a:ext cx="1414170" cy="83099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GRS80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ellipsoid</a:t>
            </a:r>
          </a:p>
        </p:txBody>
      </p:sp>
      <p:sp>
        <p:nvSpPr>
          <p:cNvPr id="32" name="Line 21"/>
          <p:cNvSpPr>
            <a:spLocks noChangeShapeType="1"/>
          </p:cNvSpPr>
          <p:nvPr/>
        </p:nvSpPr>
        <p:spPr bwMode="auto">
          <a:xfrm flipH="1" flipV="1">
            <a:off x="6062360" y="5177524"/>
            <a:ext cx="1336660" cy="6244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w="lg" len="med"/>
            <a:tailEnd type="triangle" w="lg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3" name="Line 21"/>
          <p:cNvSpPr>
            <a:spLocks noChangeShapeType="1"/>
          </p:cNvSpPr>
          <p:nvPr/>
        </p:nvSpPr>
        <p:spPr bwMode="auto">
          <a:xfrm flipH="1" flipV="1">
            <a:off x="7105649" y="4767263"/>
            <a:ext cx="381378" cy="94011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w="lg" len="med"/>
            <a:tailEnd type="triangle" w="lg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9" name="Line 22"/>
          <p:cNvSpPr>
            <a:spLocks noChangeShapeType="1"/>
          </p:cNvSpPr>
          <p:nvPr/>
        </p:nvSpPr>
        <p:spPr bwMode="auto">
          <a:xfrm flipH="1">
            <a:off x="6577185" y="1466990"/>
            <a:ext cx="418005" cy="398796"/>
          </a:xfrm>
          <a:prstGeom prst="line">
            <a:avLst/>
          </a:prstGeom>
          <a:noFill/>
          <a:ln w="38100">
            <a:solidFill>
              <a:srgbClr val="00B050"/>
            </a:solidFill>
            <a:round/>
            <a:headEnd/>
            <a:tailEnd type="triangle" w="lg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Arc 8"/>
          <p:cNvSpPr>
            <a:spLocks/>
          </p:cNvSpPr>
          <p:nvPr/>
        </p:nvSpPr>
        <p:spPr bwMode="auto">
          <a:xfrm>
            <a:off x="2691002" y="1589995"/>
            <a:ext cx="4406210" cy="3139894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50800">
            <a:solidFill>
              <a:srgbClr val="00B0F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 flipV="1">
            <a:off x="4904581" y="1681926"/>
            <a:ext cx="1366549" cy="1568746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round/>
            <a:headEnd/>
            <a:tailEnd type="none" w="med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Arc 5"/>
          <p:cNvSpPr>
            <a:spLocks noChangeAspect="1"/>
          </p:cNvSpPr>
          <p:nvPr/>
        </p:nvSpPr>
        <p:spPr bwMode="auto">
          <a:xfrm>
            <a:off x="1568142" y="2178574"/>
            <a:ext cx="4406210" cy="3138599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50800">
            <a:solidFill>
              <a:srgbClr val="F6AB16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Flowchart: Connector 2"/>
          <p:cNvSpPr/>
          <p:nvPr/>
        </p:nvSpPr>
        <p:spPr>
          <a:xfrm>
            <a:off x="6212736" y="1588870"/>
            <a:ext cx="137160" cy="137160"/>
          </a:xfrm>
          <a:prstGeom prst="flowChartConnector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0" name="Line 21"/>
          <p:cNvSpPr>
            <a:spLocks noChangeShapeType="1"/>
          </p:cNvSpPr>
          <p:nvPr/>
        </p:nvSpPr>
        <p:spPr bwMode="auto">
          <a:xfrm flipH="1" flipV="1">
            <a:off x="2238273" y="5078820"/>
            <a:ext cx="357862" cy="54477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7" name="Flowchart: Connector 46"/>
          <p:cNvSpPr/>
          <p:nvPr/>
        </p:nvSpPr>
        <p:spPr>
          <a:xfrm>
            <a:off x="1466146" y="5212015"/>
            <a:ext cx="210312" cy="210312"/>
          </a:xfrm>
          <a:prstGeom prst="flowChartConnector">
            <a:avLst/>
          </a:prstGeom>
          <a:solidFill>
            <a:srgbClr val="F6AB1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8" name="Flowchart: Connector 47"/>
          <p:cNvSpPr/>
          <p:nvPr/>
        </p:nvSpPr>
        <p:spPr>
          <a:xfrm>
            <a:off x="2583627" y="4624733"/>
            <a:ext cx="210312" cy="210312"/>
          </a:xfrm>
          <a:prstGeom prst="flowChartConnector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11" name="AutoShape 9"/>
          <p:cNvCxnSpPr>
            <a:cxnSpLocks noChangeShapeType="1"/>
          </p:cNvCxnSpPr>
          <p:nvPr/>
        </p:nvCxnSpPr>
        <p:spPr bwMode="auto">
          <a:xfrm flipV="1">
            <a:off x="1574461" y="4727805"/>
            <a:ext cx="1116541" cy="603206"/>
          </a:xfrm>
          <a:prstGeom prst="straightConnector1">
            <a:avLst/>
          </a:prstGeom>
          <a:noFill/>
          <a:ln w="44450" cmpd="sng">
            <a:solidFill>
              <a:srgbClr val="C00000"/>
            </a:solidFill>
            <a:prstDash val="solid"/>
            <a:round/>
            <a:headEnd type="triangle" w="lg" len="med"/>
            <a:tailEnd type="triangle" w="lg" len="med"/>
          </a:ln>
        </p:spPr>
      </p:cxnSp>
    </p:spTree>
    <p:extLst>
      <p:ext uri="{BB962C8B-B14F-4D97-AF65-F5344CB8AC3E}">
        <p14:creationId xmlns:p14="http://schemas.microsoft.com/office/powerpoint/2010/main" val="186068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1" grpId="0"/>
      <p:bldP spid="32" grpId="0" animBg="1"/>
      <p:bldP spid="33" grpId="0" animBg="1"/>
      <p:bldP spid="30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ine 11"/>
          <p:cNvSpPr>
            <a:spLocks noChangeShapeType="1"/>
          </p:cNvSpPr>
          <p:nvPr/>
        </p:nvSpPr>
        <p:spPr bwMode="auto">
          <a:xfrm flipV="1">
            <a:off x="5760909" y="1681926"/>
            <a:ext cx="510219" cy="795042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Freeform 13"/>
          <p:cNvSpPr>
            <a:spLocks/>
          </p:cNvSpPr>
          <p:nvPr/>
        </p:nvSpPr>
        <p:spPr bwMode="auto">
          <a:xfrm>
            <a:off x="5845141" y="2364288"/>
            <a:ext cx="98405" cy="186451"/>
          </a:xfrm>
          <a:custGeom>
            <a:avLst/>
            <a:gdLst>
              <a:gd name="T0" fmla="*/ 0 w 69"/>
              <a:gd name="T1" fmla="*/ 0 h 114"/>
              <a:gd name="T2" fmla="*/ 2147483647 w 69"/>
              <a:gd name="T3" fmla="*/ 2147483647 h 114"/>
              <a:gd name="T4" fmla="*/ 2147483647 w 69"/>
              <a:gd name="T5" fmla="*/ 2147483647 h 114"/>
              <a:gd name="T6" fmla="*/ 0 60000 65536"/>
              <a:gd name="T7" fmla="*/ 0 60000 65536"/>
              <a:gd name="T8" fmla="*/ 0 60000 65536"/>
              <a:gd name="T9" fmla="*/ 0 w 69"/>
              <a:gd name="T10" fmla="*/ 0 h 114"/>
              <a:gd name="T11" fmla="*/ 69 w 69"/>
              <a:gd name="T12" fmla="*/ 114 h 11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9" h="114">
                <a:moveTo>
                  <a:pt x="0" y="0"/>
                </a:moveTo>
                <a:lnTo>
                  <a:pt x="69" y="45"/>
                </a:lnTo>
                <a:lnTo>
                  <a:pt x="15" y="114"/>
                </a:lnTo>
              </a:path>
            </a:pathLst>
          </a:custGeom>
          <a:noFill/>
          <a:ln w="28575" cap="flat" cmpd="sng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Arc 8"/>
          <p:cNvSpPr>
            <a:spLocks/>
          </p:cNvSpPr>
          <p:nvPr/>
        </p:nvSpPr>
        <p:spPr bwMode="auto">
          <a:xfrm>
            <a:off x="2691002" y="1589995"/>
            <a:ext cx="4406210" cy="3139894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50800">
            <a:solidFill>
              <a:srgbClr val="00B0F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7" name="Arc 8"/>
          <p:cNvSpPr>
            <a:spLocks/>
          </p:cNvSpPr>
          <p:nvPr/>
        </p:nvSpPr>
        <p:spPr bwMode="auto">
          <a:xfrm>
            <a:off x="2691002" y="1589347"/>
            <a:ext cx="4406210" cy="3139894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508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 flipV="1">
            <a:off x="2691002" y="1354341"/>
            <a:ext cx="0" cy="3609906"/>
          </a:xfrm>
          <a:prstGeom prst="line">
            <a:avLst/>
          </a:prstGeom>
          <a:noFill/>
          <a:ln w="28575">
            <a:solidFill>
              <a:schemeClr val="bg1">
                <a:lumMod val="65000"/>
              </a:schemeClr>
            </a:solidFill>
            <a:round/>
            <a:headEnd/>
            <a:tailEnd type="none" w="med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>
            <a:off x="2483836" y="4729888"/>
            <a:ext cx="4820547" cy="0"/>
          </a:xfrm>
          <a:prstGeom prst="line">
            <a:avLst/>
          </a:prstGeom>
          <a:noFill/>
          <a:ln w="28575">
            <a:solidFill>
              <a:schemeClr val="bg1">
                <a:lumMod val="65000"/>
              </a:schemeClr>
            </a:solidFill>
            <a:round/>
            <a:headEnd/>
            <a:tailEnd type="none" w="med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8" name="Flowchart: Connector 47"/>
          <p:cNvSpPr/>
          <p:nvPr/>
        </p:nvSpPr>
        <p:spPr>
          <a:xfrm>
            <a:off x="2587752" y="4626864"/>
            <a:ext cx="210312" cy="210312"/>
          </a:xfrm>
          <a:prstGeom prst="flowChartConnector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sng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232665"/>
            <a:ext cx="9144000" cy="694207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pc="-4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Non-</a:t>
            </a:r>
            <a:r>
              <a:rPr lang="en-US" spc="-40" dirty="0" err="1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geocentricity</a:t>
            </a:r>
            <a:r>
              <a:rPr lang="en-US" spc="-4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of </a:t>
            </a:r>
            <a:r>
              <a:rPr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NAD83</a:t>
            </a:r>
            <a:endParaRPr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  <p:sp>
        <p:nvSpPr>
          <p:cNvPr id="14" name="Freeform 12"/>
          <p:cNvSpPr>
            <a:spLocks/>
          </p:cNvSpPr>
          <p:nvPr/>
        </p:nvSpPr>
        <p:spPr bwMode="auto">
          <a:xfrm>
            <a:off x="5010328" y="3147523"/>
            <a:ext cx="99699" cy="205646"/>
          </a:xfrm>
          <a:custGeom>
            <a:avLst/>
            <a:gdLst>
              <a:gd name="T0" fmla="*/ 0 w 69"/>
              <a:gd name="T1" fmla="*/ 0 h 129"/>
              <a:gd name="T2" fmla="*/ 2147483647 w 69"/>
              <a:gd name="T3" fmla="*/ 2147483647 h 129"/>
              <a:gd name="T4" fmla="*/ 2147483647 w 69"/>
              <a:gd name="T5" fmla="*/ 2147483647 h 129"/>
              <a:gd name="T6" fmla="*/ 0 60000 65536"/>
              <a:gd name="T7" fmla="*/ 0 60000 65536"/>
              <a:gd name="T8" fmla="*/ 0 60000 65536"/>
              <a:gd name="T9" fmla="*/ 0 w 69"/>
              <a:gd name="T10" fmla="*/ 0 h 129"/>
              <a:gd name="T11" fmla="*/ 69 w 69"/>
              <a:gd name="T12" fmla="*/ 129 h 12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9" h="129">
                <a:moveTo>
                  <a:pt x="0" y="0"/>
                </a:moveTo>
                <a:lnTo>
                  <a:pt x="69" y="57"/>
                </a:lnTo>
                <a:lnTo>
                  <a:pt x="3" y="129"/>
                </a:lnTo>
              </a:path>
            </a:pathLst>
          </a:custGeom>
          <a:noFill/>
          <a:ln w="28575" cap="flat" cmpd="sng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Freeform 14"/>
          <p:cNvSpPr>
            <a:spLocks/>
          </p:cNvSpPr>
          <p:nvPr/>
        </p:nvSpPr>
        <p:spPr bwMode="auto">
          <a:xfrm>
            <a:off x="5243058" y="1478644"/>
            <a:ext cx="1613323" cy="947795"/>
          </a:xfrm>
          <a:custGeom>
            <a:avLst/>
            <a:gdLst>
              <a:gd name="T0" fmla="*/ 2147483647 w 1125"/>
              <a:gd name="T1" fmla="*/ 2147483647 h 580"/>
              <a:gd name="T2" fmla="*/ 2147483647 w 1125"/>
              <a:gd name="T3" fmla="*/ 2147483647 h 580"/>
              <a:gd name="T4" fmla="*/ 2147483647 w 1125"/>
              <a:gd name="T5" fmla="*/ 2147483647 h 580"/>
              <a:gd name="T6" fmla="*/ 2147483647 w 1125"/>
              <a:gd name="T7" fmla="*/ 2147483647 h 580"/>
              <a:gd name="T8" fmla="*/ 2147483647 w 1125"/>
              <a:gd name="T9" fmla="*/ 2147483647 h 580"/>
              <a:gd name="T10" fmla="*/ 2147483647 w 1125"/>
              <a:gd name="T11" fmla="*/ 2147483647 h 580"/>
              <a:gd name="T12" fmla="*/ 2147483647 w 1125"/>
              <a:gd name="T13" fmla="*/ 2147483647 h 580"/>
              <a:gd name="T14" fmla="*/ 2147483647 w 1125"/>
              <a:gd name="T15" fmla="*/ 2147483647 h 580"/>
              <a:gd name="T16" fmla="*/ 2147483647 w 1125"/>
              <a:gd name="T17" fmla="*/ 2147483647 h 580"/>
              <a:gd name="T18" fmla="*/ 2147483647 w 1125"/>
              <a:gd name="T19" fmla="*/ 2147483647 h 580"/>
              <a:gd name="T20" fmla="*/ 2147483647 w 1125"/>
              <a:gd name="T21" fmla="*/ 2147483647 h 580"/>
              <a:gd name="T22" fmla="*/ 2147483647 w 1125"/>
              <a:gd name="T23" fmla="*/ 2147483647 h 58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125"/>
              <a:gd name="T37" fmla="*/ 0 h 580"/>
              <a:gd name="T38" fmla="*/ 1125 w 1125"/>
              <a:gd name="T39" fmla="*/ 580 h 58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125" h="580">
                <a:moveTo>
                  <a:pt x="45" y="12"/>
                </a:moveTo>
                <a:cubicBezTo>
                  <a:pt x="144" y="45"/>
                  <a:pt x="0" y="0"/>
                  <a:pt x="285" y="28"/>
                </a:cubicBezTo>
                <a:cubicBezTo>
                  <a:pt x="295" y="29"/>
                  <a:pt x="300" y="42"/>
                  <a:pt x="309" y="44"/>
                </a:cubicBezTo>
                <a:cubicBezTo>
                  <a:pt x="349" y="51"/>
                  <a:pt x="389" y="49"/>
                  <a:pt x="429" y="52"/>
                </a:cubicBezTo>
                <a:cubicBezTo>
                  <a:pt x="522" y="114"/>
                  <a:pt x="652" y="111"/>
                  <a:pt x="757" y="116"/>
                </a:cubicBezTo>
                <a:cubicBezTo>
                  <a:pt x="770" y="156"/>
                  <a:pt x="794" y="188"/>
                  <a:pt x="829" y="212"/>
                </a:cubicBezTo>
                <a:cubicBezTo>
                  <a:pt x="834" y="220"/>
                  <a:pt x="837" y="230"/>
                  <a:pt x="845" y="236"/>
                </a:cubicBezTo>
                <a:cubicBezTo>
                  <a:pt x="852" y="241"/>
                  <a:pt x="863" y="238"/>
                  <a:pt x="869" y="244"/>
                </a:cubicBezTo>
                <a:cubicBezTo>
                  <a:pt x="892" y="267"/>
                  <a:pt x="914" y="311"/>
                  <a:pt x="933" y="340"/>
                </a:cubicBezTo>
                <a:cubicBezTo>
                  <a:pt x="952" y="369"/>
                  <a:pt x="1027" y="421"/>
                  <a:pt x="1061" y="444"/>
                </a:cubicBezTo>
                <a:cubicBezTo>
                  <a:pt x="1072" y="460"/>
                  <a:pt x="1087" y="474"/>
                  <a:pt x="1093" y="492"/>
                </a:cubicBezTo>
                <a:cubicBezTo>
                  <a:pt x="1103" y="522"/>
                  <a:pt x="1111" y="552"/>
                  <a:pt x="1125" y="580"/>
                </a:cubicBezTo>
              </a:path>
            </a:pathLst>
          </a:custGeom>
          <a:noFill/>
          <a:ln w="38100" cap="flat" cmpd="sng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5" name="Text Box 23"/>
          <p:cNvSpPr txBox="1">
            <a:spLocks noChangeArrowheads="1"/>
          </p:cNvSpPr>
          <p:nvPr/>
        </p:nvSpPr>
        <p:spPr bwMode="auto">
          <a:xfrm>
            <a:off x="6957556" y="1060243"/>
            <a:ext cx="1064715" cy="70788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Earth’s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Surface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31" name="Text Box 19"/>
          <p:cNvSpPr txBox="1">
            <a:spLocks noChangeArrowheads="1"/>
          </p:cNvSpPr>
          <p:nvPr/>
        </p:nvSpPr>
        <p:spPr bwMode="auto">
          <a:xfrm>
            <a:off x="7218513" y="5623592"/>
            <a:ext cx="1414170" cy="83099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GRS80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ellipsoid</a:t>
            </a:r>
          </a:p>
        </p:txBody>
      </p:sp>
      <p:sp>
        <p:nvSpPr>
          <p:cNvPr id="32" name="Line 21"/>
          <p:cNvSpPr>
            <a:spLocks noChangeShapeType="1"/>
          </p:cNvSpPr>
          <p:nvPr/>
        </p:nvSpPr>
        <p:spPr bwMode="auto">
          <a:xfrm flipH="1" flipV="1">
            <a:off x="6062360" y="5177524"/>
            <a:ext cx="1336660" cy="6244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w="lg" len="med"/>
            <a:tailEnd type="triangle" w="lg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9" name="Line 22"/>
          <p:cNvSpPr>
            <a:spLocks noChangeShapeType="1"/>
          </p:cNvSpPr>
          <p:nvPr/>
        </p:nvSpPr>
        <p:spPr bwMode="auto">
          <a:xfrm flipH="1">
            <a:off x="6577185" y="1466990"/>
            <a:ext cx="418005" cy="398796"/>
          </a:xfrm>
          <a:prstGeom prst="line">
            <a:avLst/>
          </a:prstGeom>
          <a:noFill/>
          <a:ln w="38100">
            <a:solidFill>
              <a:srgbClr val="00B050"/>
            </a:solidFill>
            <a:round/>
            <a:headEnd/>
            <a:tailEnd type="triangle" w="lg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 flipV="1">
            <a:off x="4904581" y="1681926"/>
            <a:ext cx="1366549" cy="1568746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round/>
            <a:headEnd/>
            <a:tailEnd type="none" w="med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Flowchart: Connector 2"/>
          <p:cNvSpPr/>
          <p:nvPr/>
        </p:nvSpPr>
        <p:spPr>
          <a:xfrm>
            <a:off x="6212736" y="1588870"/>
            <a:ext cx="137160" cy="137160"/>
          </a:xfrm>
          <a:prstGeom prst="flowChartConnector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360975" y="1942919"/>
            <a:ext cx="4819251" cy="3609906"/>
            <a:chOff x="1360975" y="1942919"/>
            <a:chExt cx="4819251" cy="3609906"/>
          </a:xfrm>
        </p:grpSpPr>
        <p:sp>
          <p:nvSpPr>
            <p:cNvPr id="5" name="Line 3"/>
            <p:cNvSpPr>
              <a:spLocks noChangeShapeType="1"/>
            </p:cNvSpPr>
            <p:nvPr/>
          </p:nvSpPr>
          <p:spPr bwMode="auto">
            <a:xfrm flipV="1">
              <a:off x="1568142" y="1942919"/>
              <a:ext cx="0" cy="3609906"/>
            </a:xfrm>
            <a:prstGeom prst="line">
              <a:avLst/>
            </a:prstGeom>
            <a:noFill/>
            <a:ln w="28575">
              <a:solidFill>
                <a:schemeClr val="bg1">
                  <a:lumMod val="65000"/>
                </a:schemeClr>
              </a:solidFill>
              <a:round/>
              <a:headEnd/>
              <a:tailEnd type="none" w="med" len="med"/>
            </a:ln>
          </p:spPr>
          <p:txBody>
            <a:bodyPr wrap="none" anchor="ctr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6" name="Line 4"/>
            <p:cNvSpPr>
              <a:spLocks noChangeShapeType="1"/>
            </p:cNvSpPr>
            <p:nvPr/>
          </p:nvSpPr>
          <p:spPr bwMode="auto">
            <a:xfrm>
              <a:off x="1360975" y="5317171"/>
              <a:ext cx="4819251" cy="0"/>
            </a:xfrm>
            <a:prstGeom prst="line">
              <a:avLst/>
            </a:prstGeom>
            <a:noFill/>
            <a:ln w="28575">
              <a:solidFill>
                <a:schemeClr val="bg1">
                  <a:lumMod val="65000"/>
                </a:schemeClr>
              </a:solidFill>
              <a:round/>
              <a:headEnd/>
              <a:tailEnd type="none" w="med" len="med"/>
            </a:ln>
          </p:spPr>
          <p:txBody>
            <a:bodyPr wrap="none" anchor="ctr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Arc 5"/>
            <p:cNvSpPr>
              <a:spLocks noChangeAspect="1"/>
            </p:cNvSpPr>
            <p:nvPr/>
          </p:nvSpPr>
          <p:spPr bwMode="auto">
            <a:xfrm>
              <a:off x="1568142" y="2178574"/>
              <a:ext cx="4406210" cy="3138599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50800">
              <a:solidFill>
                <a:srgbClr val="F6AB1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7" name="Flowchart: Connector 46"/>
            <p:cNvSpPr/>
            <p:nvPr/>
          </p:nvSpPr>
          <p:spPr>
            <a:xfrm>
              <a:off x="1466146" y="5212015"/>
              <a:ext cx="210312" cy="210312"/>
            </a:xfrm>
            <a:prstGeom prst="flowChartConnector">
              <a:avLst/>
            </a:prstGeom>
            <a:solidFill>
              <a:srgbClr val="F6AB1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8" name="Flowchart: Connector 37"/>
          <p:cNvSpPr/>
          <p:nvPr/>
        </p:nvSpPr>
        <p:spPr>
          <a:xfrm>
            <a:off x="2588228" y="4625232"/>
            <a:ext cx="210312" cy="210312"/>
          </a:xfrm>
          <a:prstGeom prst="flowChartConnector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11" name="AutoShape 9"/>
          <p:cNvCxnSpPr>
            <a:cxnSpLocks noChangeShapeType="1"/>
          </p:cNvCxnSpPr>
          <p:nvPr/>
        </p:nvCxnSpPr>
        <p:spPr bwMode="auto">
          <a:xfrm flipV="1">
            <a:off x="1574461" y="4727805"/>
            <a:ext cx="1116541" cy="603206"/>
          </a:xfrm>
          <a:prstGeom prst="straightConnector1">
            <a:avLst/>
          </a:prstGeom>
          <a:noFill/>
          <a:ln w="44450" cmpd="sng">
            <a:solidFill>
              <a:srgbClr val="C00000"/>
            </a:solidFill>
            <a:prstDash val="solid"/>
            <a:round/>
            <a:headEnd type="triangle" w="lg" len="med"/>
            <a:tailEnd type="triangle" w="lg" len="med"/>
          </a:ln>
        </p:spPr>
      </p:cxnSp>
      <p:sp>
        <p:nvSpPr>
          <p:cNvPr id="39" name="Text Box 17"/>
          <p:cNvSpPr txBox="1">
            <a:spLocks noChangeArrowheads="1"/>
          </p:cNvSpPr>
          <p:nvPr/>
        </p:nvSpPr>
        <p:spPr bwMode="auto">
          <a:xfrm>
            <a:off x="69268" y="3451752"/>
            <a:ext cx="1169487" cy="83099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6AB1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NAD83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40" name="Text Box 19"/>
          <p:cNvSpPr txBox="1">
            <a:spLocks noChangeArrowheads="1"/>
          </p:cNvSpPr>
          <p:nvPr/>
        </p:nvSpPr>
        <p:spPr bwMode="auto">
          <a:xfrm>
            <a:off x="3088236" y="3451256"/>
            <a:ext cx="1676342" cy="83099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ITRF2014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41" name="Text Box 19"/>
          <p:cNvSpPr txBox="1">
            <a:spLocks noChangeArrowheads="1"/>
          </p:cNvSpPr>
          <p:nvPr/>
        </p:nvSpPr>
        <p:spPr bwMode="auto">
          <a:xfrm>
            <a:off x="2832653" y="3453195"/>
            <a:ext cx="1921502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NATRF2022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42" name="Line 21"/>
          <p:cNvSpPr>
            <a:spLocks noChangeShapeType="1"/>
          </p:cNvSpPr>
          <p:nvPr/>
        </p:nvSpPr>
        <p:spPr bwMode="auto">
          <a:xfrm flipH="1" flipV="1">
            <a:off x="7105649" y="4767263"/>
            <a:ext cx="381378" cy="94011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w="lg" len="med"/>
            <a:tailEnd type="triangle" w="lg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0" name="Text Box 26"/>
          <p:cNvSpPr txBox="1">
            <a:spLocks noChangeArrowheads="1"/>
          </p:cNvSpPr>
          <p:nvPr/>
        </p:nvSpPr>
        <p:spPr bwMode="auto">
          <a:xfrm>
            <a:off x="5931662" y="1991965"/>
            <a:ext cx="612668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</a:t>
            </a:r>
            <a:r>
              <a:rPr lang="en-US" sz="2400" b="1" baseline="-25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22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33" name="Title 1"/>
          <p:cNvSpPr txBox="1">
            <a:spLocks/>
          </p:cNvSpPr>
          <p:nvPr/>
        </p:nvSpPr>
        <p:spPr bwMode="auto">
          <a:xfrm>
            <a:off x="3715656" y="5859940"/>
            <a:ext cx="1712686" cy="806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200" i="1" dirty="0" smtClean="0">
                <a:solidFill>
                  <a:srgbClr val="424242"/>
                </a:solidFill>
              </a:rPr>
              <a:t>Shift…</a:t>
            </a:r>
            <a:endParaRPr lang="en-US" sz="3200" i="1" dirty="0">
              <a:solidFill>
                <a:srgbClr val="4242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07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0.00023 L 0.12205 -0.0856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11" y="-430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50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7" grpId="0" animBg="1"/>
      <p:bldP spid="14" grpId="0" animBg="1"/>
      <p:bldP spid="31" grpId="0"/>
      <p:bldP spid="32" grpId="0" animBg="1"/>
      <p:bldP spid="12" grpId="0" animBg="1"/>
      <p:bldP spid="38" grpId="0" animBg="1"/>
      <p:bldP spid="39" grpId="0"/>
      <p:bldP spid="40" grpId="0"/>
      <p:bldP spid="41" grpId="0"/>
      <p:bldP spid="42" grpId="0" animBg="1"/>
      <p:bldP spid="30" grpId="0"/>
      <p:bldP spid="33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353961"/>
            <a:ext cx="9144001" cy="1272939"/>
          </a:xfrm>
        </p:spPr>
        <p:txBody>
          <a:bodyPr/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Geometric </a:t>
            </a: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change 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due to </a:t>
            </a: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ellipsoid 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non-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geocentricity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42" y="1863344"/>
            <a:ext cx="4508070" cy="3018593"/>
          </a:xfrm>
          <a:ln w="15875">
            <a:noFill/>
          </a:ln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4155" y="1863344"/>
            <a:ext cx="4427967" cy="2958910"/>
          </a:xfrm>
          <a:prstGeom prst="rect">
            <a:avLst/>
          </a:prstGeom>
          <a:ln w="15875">
            <a:noFill/>
          </a:ln>
          <a:effectLst/>
        </p:spPr>
      </p:pic>
      <p:sp>
        <p:nvSpPr>
          <p:cNvPr id="11" name="Rectangle 10"/>
          <p:cNvSpPr/>
          <p:nvPr/>
        </p:nvSpPr>
        <p:spPr>
          <a:xfrm>
            <a:off x="48342" y="1863344"/>
            <a:ext cx="4508070" cy="3151109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669092" y="1863343"/>
            <a:ext cx="4433041" cy="3151109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48342" y="4982638"/>
            <a:ext cx="4508070" cy="806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Horizontal (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Lat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, Lon)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4664155" y="4982638"/>
            <a:ext cx="4427967" cy="806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Ellipsoidal (h)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3715656" y="5859940"/>
            <a:ext cx="1712686" cy="806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200" i="1" dirty="0" smtClean="0">
                <a:solidFill>
                  <a:srgbClr val="424242"/>
                </a:solidFill>
              </a:rPr>
              <a:t>Shift…</a:t>
            </a:r>
            <a:endParaRPr lang="en-US" sz="3200" i="1" dirty="0">
              <a:solidFill>
                <a:srgbClr val="4242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423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420930"/>
            <a:ext cx="9144000" cy="754908"/>
          </a:xfrm>
          <a:prstGeom prst="rect">
            <a:avLst/>
          </a:prstGeom>
        </p:spPr>
        <p:txBody>
          <a:bodyPr vert="horz" wrap="square" lIns="0" tIns="16087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27"/>
              </a:spcBef>
            </a:pPr>
            <a:r>
              <a:rPr sz="4800" spc="-13" dirty="0">
                <a:latin typeface="Cambria" panose="02040503050406030204" pitchFamily="18" charset="0"/>
                <a:cs typeface="Calibri"/>
              </a:rPr>
              <a:t>Replacing</a:t>
            </a:r>
            <a:r>
              <a:rPr sz="4800" spc="-93" dirty="0">
                <a:latin typeface="Cambria" panose="02040503050406030204" pitchFamily="18" charset="0"/>
                <a:cs typeface="Calibri"/>
              </a:rPr>
              <a:t> </a:t>
            </a:r>
            <a:r>
              <a:rPr sz="4800" spc="-13" dirty="0">
                <a:latin typeface="Cambria" panose="02040503050406030204" pitchFamily="18" charset="0"/>
                <a:cs typeface="Calibri"/>
              </a:rPr>
              <a:t>NAD83</a:t>
            </a:r>
            <a:endParaRPr sz="48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8337" y="1470456"/>
            <a:ext cx="9015663" cy="5075311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L="531282" marR="6773" indent="-514350">
              <a:spcBef>
                <a:spcPts val="133"/>
              </a:spcBef>
              <a:buFont typeface="+mj-lt"/>
              <a:buAutoNum type="arabicPeriod"/>
              <a:tabLst>
                <a:tab pos="473275" algn="l"/>
                <a:tab pos="474121" algn="l"/>
              </a:tabLst>
            </a:pPr>
            <a:r>
              <a:rPr lang="en-US" sz="32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develop </a:t>
            </a:r>
            <a:r>
              <a:rPr lang="en-US" sz="3200" u="sng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four</a:t>
            </a:r>
            <a:r>
              <a:rPr sz="3200" u="sng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lang="en-US" sz="3200" u="sng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"</a:t>
            </a:r>
            <a:r>
              <a:rPr sz="3200" u="sng" spc="-13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plate-fixed</a:t>
            </a:r>
            <a:r>
              <a:rPr lang="en-US" sz="3200" u="sng" spc="-13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" </a:t>
            </a:r>
            <a:r>
              <a:rPr sz="3200" u="sng" spc="-2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reference</a:t>
            </a:r>
            <a:r>
              <a:rPr sz="3200" u="sng" spc="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u="sng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frames</a:t>
            </a:r>
            <a:endParaRPr sz="3200" u="sng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531282" marR="27093" indent="-514350">
              <a:spcBef>
                <a:spcPts val="2300"/>
              </a:spcBef>
              <a:buFont typeface="+mj-lt"/>
              <a:buAutoNum type="arabicPeriod"/>
              <a:tabLst>
                <a:tab pos="473275" algn="l"/>
                <a:tab pos="474121" algn="l"/>
              </a:tabLst>
            </a:pPr>
            <a:r>
              <a:rPr sz="32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remove </a:t>
            </a:r>
            <a:r>
              <a:rPr sz="3200" u="sng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non-geocentricity </a:t>
            </a:r>
            <a:r>
              <a:rPr sz="3200" u="sng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of </a:t>
            </a:r>
            <a:r>
              <a:rPr sz="3200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NAD</a:t>
            </a:r>
            <a:r>
              <a:rPr sz="3200" u="sng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83</a:t>
            </a:r>
            <a:endParaRPr sz="3200" dirty="0" smtClean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531282" indent="-514350">
              <a:spcBef>
                <a:spcPts val="2053"/>
              </a:spcBef>
              <a:buFont typeface="+mj-lt"/>
              <a:buAutoNum type="arabicPeriod"/>
              <a:tabLst>
                <a:tab pos="473275" algn="l"/>
                <a:tab pos="474121" algn="l"/>
              </a:tabLst>
            </a:pPr>
            <a:r>
              <a:rPr lang="en-US" sz="3200" b="1" spc="-13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align</a:t>
            </a:r>
            <a:r>
              <a:rPr sz="3200" b="1" spc="-13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b="1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to </a:t>
            </a:r>
            <a:r>
              <a:rPr sz="3200" b="1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I</a:t>
            </a:r>
            <a:r>
              <a:rPr lang="en-US" sz="3200" b="1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TRF20</a:t>
            </a:r>
            <a:r>
              <a:rPr sz="3200" b="1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14 </a:t>
            </a:r>
            <a:r>
              <a:rPr sz="3200" b="1" u="sng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at</a:t>
            </a:r>
            <a:r>
              <a:rPr lang="en-US" sz="3200" b="1" u="sng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epoch</a:t>
            </a:r>
            <a:r>
              <a:rPr sz="3200" b="1" u="sng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b="1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2020.00</a:t>
            </a:r>
            <a:endParaRPr lang="en-US" sz="3200" b="1" u="sng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531282" marR="713722" indent="-514350">
              <a:spcBef>
                <a:spcPts val="2047"/>
              </a:spcBef>
              <a:buFont typeface="+mj-lt"/>
              <a:buAutoNum type="arabicPeriod"/>
              <a:tabLst>
                <a:tab pos="473075" algn="l"/>
                <a:tab pos="473075" algn="l"/>
              </a:tabLst>
            </a:pPr>
            <a:r>
              <a:rPr lang="en-US" sz="32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remove </a:t>
            </a:r>
            <a:r>
              <a:rPr lang="en-US" sz="3200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most </a:t>
            </a:r>
            <a:r>
              <a:rPr lang="en-US" sz="32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of </a:t>
            </a:r>
            <a:r>
              <a:rPr lang="en-US" sz="3200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tectonic </a:t>
            </a:r>
            <a:r>
              <a:rPr lang="en-US" sz="32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plate rotation from </a:t>
            </a:r>
            <a:r>
              <a:rPr lang="en-US" sz="32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ITRF2014 via </a:t>
            </a:r>
            <a:r>
              <a:rPr lang="en-US" sz="3200" u="sng" spc="-7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Euler</a:t>
            </a:r>
            <a:r>
              <a:rPr lang="en-US" sz="3200" u="sng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lang="en-US" sz="3200" u="sng" spc="-20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Pole Parameters</a:t>
            </a:r>
            <a:endParaRPr lang="en-US" sz="3200" spc="-20" dirty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16932" marR="713722">
              <a:spcBef>
                <a:spcPts val="0"/>
              </a:spcBef>
              <a:tabLst>
                <a:tab pos="473075" algn="l"/>
                <a:tab pos="473075" algn="l"/>
              </a:tabLst>
            </a:pPr>
            <a:r>
              <a:rPr lang="en-US" sz="2800" spc="-20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endParaRPr lang="en-US" sz="2800" spc="-20" dirty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16932" marR="713722" algn="ctr">
              <a:spcBef>
                <a:spcPts val="3000"/>
              </a:spcBef>
              <a:tabLst>
                <a:tab pos="473275" algn="l"/>
                <a:tab pos="474121" algn="l"/>
                <a:tab pos="6531870" algn="l"/>
              </a:tabLst>
            </a:pPr>
            <a:r>
              <a:rPr lang="en-US" sz="4000" i="1" spc="-20" dirty="0" smtClean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Shift </a:t>
            </a:r>
            <a:r>
              <a:rPr lang="en-US" sz="4000" i="1" spc="-20" dirty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and Drift…</a:t>
            </a:r>
          </a:p>
        </p:txBody>
      </p:sp>
    </p:spTree>
    <p:extLst>
      <p:ext uri="{BB962C8B-B14F-4D97-AF65-F5344CB8AC3E}">
        <p14:creationId xmlns:p14="http://schemas.microsoft.com/office/powerpoint/2010/main" val="285756509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" y="526018"/>
            <a:ext cx="9144000" cy="275631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r>
              <a:rPr lang="en-US" sz="5400" b="1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International Terrestrial Reference Frame</a:t>
            </a:r>
          </a:p>
          <a:p>
            <a:pPr marL="16933" algn="ctr">
              <a:spcBef>
                <a:spcPts val="600"/>
              </a:spcBef>
              <a:buSzPct val="159375"/>
              <a:tabLst>
                <a:tab pos="397077" algn="l"/>
                <a:tab pos="397923" algn="l"/>
              </a:tabLst>
            </a:pPr>
            <a:r>
              <a:rPr lang="en-US" sz="6000" b="1" spc="-20" dirty="0" smtClean="0"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(I</a:t>
            </a:r>
            <a:r>
              <a:rPr sz="6000" b="1" spc="-20" dirty="0" smtClean="0"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TRF</a:t>
            </a:r>
            <a:r>
              <a:rPr lang="en-US" sz="6000" b="1" spc="-20" dirty="0" smtClean="0"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8347" y="4196432"/>
            <a:ext cx="967834" cy="1254341"/>
          </a:xfrm>
          <a:prstGeom prst="rect">
            <a:avLst/>
          </a:prstGeom>
        </p:spPr>
      </p:pic>
      <p:sp>
        <p:nvSpPr>
          <p:cNvPr id="5" name="object 4"/>
          <p:cNvSpPr txBox="1"/>
          <p:nvPr/>
        </p:nvSpPr>
        <p:spPr>
          <a:xfrm>
            <a:off x="342900" y="4139007"/>
            <a:ext cx="6748461" cy="1202931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L="16933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r>
              <a:rPr lang="en-US" sz="3600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International Earth Rotation and Reference Systems Service (IERS</a:t>
            </a:r>
            <a:r>
              <a:rPr lang="en-US" sz="3600" dirty="0" smtClean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)</a:t>
            </a:r>
          </a:p>
        </p:txBody>
      </p:sp>
      <p:sp>
        <p:nvSpPr>
          <p:cNvPr id="6" name="Left Brace 5"/>
          <p:cNvSpPr/>
          <p:nvPr/>
        </p:nvSpPr>
        <p:spPr>
          <a:xfrm rot="5400000">
            <a:off x="4210051" y="-644354"/>
            <a:ext cx="723900" cy="8577264"/>
          </a:xfrm>
          <a:prstGeom prst="leftBrace">
            <a:avLst>
              <a:gd name="adj1" fmla="val 8333"/>
              <a:gd name="adj2" fmla="val 50444"/>
            </a:avLst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8194" y="5851299"/>
            <a:ext cx="2563340" cy="736628"/>
          </a:xfrm>
          <a:prstGeom prst="rect">
            <a:avLst/>
          </a:prstGeom>
        </p:spPr>
      </p:pic>
      <p:sp>
        <p:nvSpPr>
          <p:cNvPr id="10" name="object 4"/>
          <p:cNvSpPr txBox="1"/>
          <p:nvPr/>
        </p:nvSpPr>
        <p:spPr>
          <a:xfrm>
            <a:off x="342900" y="5520754"/>
            <a:ext cx="6748461" cy="1317986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L="16933">
              <a:spcBef>
                <a:spcPts val="1800"/>
              </a:spcBef>
              <a:buSzPct val="159375"/>
              <a:tabLst>
                <a:tab pos="397077" algn="l"/>
                <a:tab pos="397923" algn="l"/>
              </a:tabLst>
            </a:pPr>
            <a:r>
              <a:rPr lang="en-US" sz="3600" spc="-20" dirty="0" smtClean="0"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International Union </a:t>
            </a:r>
            <a:r>
              <a:rPr lang="en-US" sz="3600" spc="-20" dirty="0"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of </a:t>
            </a:r>
            <a:r>
              <a:rPr lang="en-US" sz="3600" spc="-20" dirty="0" smtClean="0"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Geodesy and </a:t>
            </a:r>
            <a:r>
              <a:rPr lang="en-US" sz="3600" spc="-20" dirty="0"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Geophysics (IUGG)</a:t>
            </a:r>
            <a:endParaRPr lang="en-US" sz="3600" spc="-20" dirty="0" smtClean="0">
              <a:uFill>
                <a:solidFill>
                  <a:srgbClr val="C00000"/>
                </a:solidFill>
              </a:uFill>
              <a:latin typeface="Cambria" panose="02040503050406030204" pitchFamily="18" charset="0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21427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10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3721" y="1344209"/>
            <a:ext cx="8890280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The stable coordinate system that allows us to measure 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change over space, time 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and evolving technologies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28600" indent="-2286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An accurate, stable set of station positions and velocities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28600" indent="-2286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Network measurements interconnected by 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co-location of different space geodetic techniques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28600" indent="-2286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“</a:t>
            </a:r>
            <a:r>
              <a:rPr lang="en-US" sz="28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Approximately 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represents the motions of the tectonic plates with respect to the Earth's deep </a:t>
            </a:r>
            <a:r>
              <a:rPr lang="en-US" sz="28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interior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”… 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huh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object 2"/>
          <p:cNvSpPr txBox="1">
            <a:spLocks noGrp="1"/>
          </p:cNvSpPr>
          <p:nvPr>
            <p:ph type="title"/>
          </p:nvPr>
        </p:nvSpPr>
        <p:spPr>
          <a:xfrm>
            <a:off x="1" y="538935"/>
            <a:ext cx="9144000" cy="632651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4000" spc="-40" dirty="0">
                <a:latin typeface="Cambria" panose="02040503050406030204" pitchFamily="18" charset="0"/>
                <a:cs typeface="Calibri"/>
              </a:rPr>
              <a:t>International Terrestrial Reference Frame</a:t>
            </a:r>
            <a:endParaRPr sz="4000" dirty="0">
              <a:latin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935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8196" y="176896"/>
            <a:ext cx="6547608" cy="65476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29725" y="238451"/>
            <a:ext cx="25301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Watch the grid!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6945" y="176896"/>
            <a:ext cx="26544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ITRF concept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91401" y="5236366"/>
            <a:ext cx="2311454" cy="7078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6932" marR="713722" lvl="0">
              <a:spcBef>
                <a:spcPts val="3000"/>
              </a:spcBef>
              <a:tabLst>
                <a:tab pos="473275" algn="l"/>
                <a:tab pos="474121" algn="l"/>
                <a:tab pos="6531870" algn="l"/>
              </a:tabLst>
            </a:pPr>
            <a:r>
              <a:rPr lang="en-US" sz="4000" i="1" spc="-20" dirty="0" smtClean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Drift</a:t>
            </a:r>
            <a:r>
              <a:rPr lang="en-US" sz="4000" i="1" spc="-20" dirty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06663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8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1" y="316280"/>
            <a:ext cx="9183609" cy="755762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4800" b="1" spc="-7" dirty="0" smtClean="0">
                <a:latin typeface="Cambria" panose="02040503050406030204" pitchFamily="18" charset="0"/>
                <a:cs typeface="Calibri"/>
              </a:rPr>
              <a:t>NOAA CORS Network (NCN)</a:t>
            </a:r>
            <a:endParaRPr sz="4800" b="1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" name="object 3"/>
          <p:cNvSpPr>
            <a:spLocks noChangeAspect="1"/>
          </p:cNvSpPr>
          <p:nvPr/>
        </p:nvSpPr>
        <p:spPr>
          <a:xfrm>
            <a:off x="67107" y="1261451"/>
            <a:ext cx="9009785" cy="49229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534352" y="1094290"/>
            <a:ext cx="2542540" cy="1032252"/>
          </a:xfrm>
          <a:custGeom>
            <a:avLst/>
            <a:gdLst/>
            <a:ahLst/>
            <a:cxnLst/>
            <a:rect l="l" t="t" r="r" b="b"/>
            <a:pathLst>
              <a:path w="1906904" h="908050">
                <a:moveTo>
                  <a:pt x="0" y="907541"/>
                </a:moveTo>
                <a:lnTo>
                  <a:pt x="1906524" y="907541"/>
                </a:lnTo>
                <a:lnTo>
                  <a:pt x="1906524" y="0"/>
                </a:lnTo>
                <a:lnTo>
                  <a:pt x="0" y="0"/>
                </a:lnTo>
                <a:lnTo>
                  <a:pt x="0" y="907541"/>
                </a:lnTo>
                <a:close/>
              </a:path>
            </a:pathLst>
          </a:custGeom>
          <a:solidFill>
            <a:srgbClr val="FFFFFF"/>
          </a:solidFill>
          <a:ln w="285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655257" y="1220951"/>
            <a:ext cx="2339273" cy="783249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456342" indent="-456342">
              <a:spcBef>
                <a:spcPts val="127"/>
              </a:spcBef>
              <a:buFont typeface="Wingdings"/>
              <a:buChar char=""/>
              <a:tabLst>
                <a:tab pos="456342" algn="l"/>
                <a:tab pos="457189" algn="l"/>
              </a:tabLst>
            </a:pPr>
            <a:r>
              <a:rPr sz="1867" b="1" spc="-7" dirty="0" smtClean="0">
                <a:latin typeface="Calibri"/>
                <a:cs typeface="Calibri"/>
              </a:rPr>
              <a:t>2000</a:t>
            </a:r>
            <a:r>
              <a:rPr lang="en-US" sz="1867" b="1" spc="-7" dirty="0" smtClean="0">
                <a:latin typeface="Calibri"/>
                <a:cs typeface="Calibri"/>
              </a:rPr>
              <a:t>+</a:t>
            </a:r>
            <a:r>
              <a:rPr sz="1867" b="1" dirty="0" smtClean="0">
                <a:latin typeface="Calibri"/>
                <a:cs typeface="Calibri"/>
              </a:rPr>
              <a:t> </a:t>
            </a:r>
            <a:r>
              <a:rPr sz="1867" b="1" spc="-13" dirty="0">
                <a:latin typeface="Calibri"/>
                <a:cs typeface="Calibri"/>
              </a:rPr>
              <a:t>sites</a:t>
            </a:r>
            <a:endParaRPr sz="1867" dirty="0">
              <a:latin typeface="Calibri"/>
              <a:cs typeface="Calibri"/>
            </a:endParaRPr>
          </a:p>
          <a:p>
            <a:pPr marL="456342" indent="-456342">
              <a:spcBef>
                <a:spcPts val="1520"/>
              </a:spcBef>
              <a:buFont typeface="Wingdings"/>
              <a:buChar char=""/>
              <a:tabLst>
                <a:tab pos="456342" algn="l"/>
                <a:tab pos="457189" algn="l"/>
              </a:tabLst>
            </a:pPr>
            <a:r>
              <a:rPr lang="en-US" sz="1867" b="1" spc="-7" dirty="0" smtClean="0">
                <a:latin typeface="Calibri"/>
                <a:cs typeface="Calibri"/>
              </a:rPr>
              <a:t>~</a:t>
            </a:r>
            <a:r>
              <a:rPr sz="1867" b="1" spc="-7" dirty="0" smtClean="0">
                <a:latin typeface="Calibri"/>
                <a:cs typeface="Calibri"/>
              </a:rPr>
              <a:t>225</a:t>
            </a:r>
            <a:r>
              <a:rPr sz="1867" b="1" spc="-80" dirty="0" smtClean="0">
                <a:latin typeface="Calibri"/>
                <a:cs typeface="Calibri"/>
              </a:rPr>
              <a:t> </a:t>
            </a:r>
            <a:r>
              <a:rPr sz="1867" b="1" spc="-13" dirty="0">
                <a:latin typeface="Calibri"/>
                <a:cs typeface="Calibri"/>
              </a:rPr>
              <a:t>organizations</a:t>
            </a:r>
            <a:endParaRPr sz="1867" dirty="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156939" y="5007212"/>
            <a:ext cx="1919954" cy="18562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285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-1" y="5498023"/>
            <a:ext cx="4894071" cy="13472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-6606" y="5491416"/>
            <a:ext cx="4907280" cy="1353820"/>
          </a:xfrm>
          <a:custGeom>
            <a:avLst/>
            <a:gdLst/>
            <a:ahLst/>
            <a:cxnLst/>
            <a:rect l="l" t="t" r="r" b="b"/>
            <a:pathLst>
              <a:path w="3680460" h="1015364">
                <a:moveTo>
                  <a:pt x="0" y="0"/>
                </a:moveTo>
                <a:lnTo>
                  <a:pt x="3680460" y="0"/>
                </a:lnTo>
                <a:lnTo>
                  <a:pt x="3680460" y="1015365"/>
                </a:lnTo>
              </a:path>
            </a:pathLst>
          </a:custGeom>
          <a:ln w="990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-6606" y="5491416"/>
            <a:ext cx="0" cy="1353820"/>
          </a:xfrm>
          <a:custGeom>
            <a:avLst/>
            <a:gdLst/>
            <a:ahLst/>
            <a:cxnLst/>
            <a:rect l="l" t="t" r="r" b="b"/>
            <a:pathLst>
              <a:path h="1015364">
                <a:moveTo>
                  <a:pt x="0" y="1015364"/>
                </a:moveTo>
                <a:lnTo>
                  <a:pt x="0" y="0"/>
                </a:lnTo>
              </a:path>
            </a:pathLst>
          </a:custGeom>
          <a:ln w="990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936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3979"/>
            <a:ext cx="8229600" cy="1838321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eh-puck?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ee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-pock? … </a:t>
            </a:r>
            <a:r>
              <a:rPr lang="en-US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to-may-to, to-</a:t>
            </a:r>
            <a:r>
              <a:rPr lang="en-US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mah</a:t>
            </a:r>
            <a:r>
              <a:rPr lang="en-US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-to</a:t>
            </a:r>
          </a:p>
          <a:p>
            <a:pPr lvl="1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 an instant of time 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or a date selected as a point of 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reference</a:t>
            </a:r>
          </a:p>
        </p:txBody>
      </p:sp>
      <p:sp>
        <p:nvSpPr>
          <p:cNvPr id="16" name="object 2"/>
          <p:cNvSpPr txBox="1">
            <a:spLocks/>
          </p:cNvSpPr>
          <p:nvPr/>
        </p:nvSpPr>
        <p:spPr bwMode="auto">
          <a:xfrm>
            <a:off x="0" y="420930"/>
            <a:ext cx="9144000" cy="754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6087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16933">
              <a:spcBef>
                <a:spcPts val="127"/>
              </a:spcBef>
            </a:pPr>
            <a:r>
              <a:rPr lang="en-US" sz="4800" spc="-13" dirty="0" smtClean="0">
                <a:latin typeface="Cambria" panose="02040503050406030204" pitchFamily="18" charset="0"/>
                <a:cs typeface="Calibri"/>
              </a:rPr>
              <a:t>Epoch?</a:t>
            </a:r>
            <a:endParaRPr lang="en-US" sz="4800" dirty="0">
              <a:latin typeface="Cambria" panose="02040503050406030204" pitchFamily="18" charset="0"/>
              <a:cs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546" y="3020967"/>
            <a:ext cx="8890908" cy="678813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5" name="Rounded Rectangle 4"/>
          <p:cNvSpPr/>
          <p:nvPr/>
        </p:nvSpPr>
        <p:spPr>
          <a:xfrm>
            <a:off x="1349829" y="3929751"/>
            <a:ext cx="3338285" cy="598714"/>
          </a:xfrm>
          <a:prstGeom prst="roundRect">
            <a:avLst/>
          </a:prstGeom>
          <a:noFill/>
          <a:ln w="57150">
            <a:solidFill>
              <a:srgbClr val="F6AB1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5911397" y="3929751"/>
            <a:ext cx="3110592" cy="598714"/>
          </a:xfrm>
          <a:prstGeom prst="roundRect">
            <a:avLst/>
          </a:prstGeom>
          <a:noFill/>
          <a:ln w="5715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692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 -0.436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1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420930"/>
            <a:ext cx="9144000" cy="754908"/>
          </a:xfrm>
          <a:prstGeom prst="rect">
            <a:avLst/>
          </a:prstGeom>
        </p:spPr>
        <p:txBody>
          <a:bodyPr vert="horz" wrap="square" lIns="0" tIns="16087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27"/>
              </a:spcBef>
            </a:pPr>
            <a:r>
              <a:rPr sz="4800" spc="-13" dirty="0">
                <a:latin typeface="Cambria" panose="02040503050406030204" pitchFamily="18" charset="0"/>
                <a:cs typeface="Calibri"/>
              </a:rPr>
              <a:t>Replacing</a:t>
            </a:r>
            <a:r>
              <a:rPr sz="4800" spc="-93" dirty="0">
                <a:latin typeface="Cambria" panose="02040503050406030204" pitchFamily="18" charset="0"/>
                <a:cs typeface="Calibri"/>
              </a:rPr>
              <a:t> </a:t>
            </a:r>
            <a:r>
              <a:rPr sz="4800" spc="-13" dirty="0">
                <a:latin typeface="Cambria" panose="02040503050406030204" pitchFamily="18" charset="0"/>
                <a:cs typeface="Calibri"/>
              </a:rPr>
              <a:t>NAD83</a:t>
            </a:r>
            <a:endParaRPr sz="48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8337" y="1470456"/>
            <a:ext cx="9015663" cy="5075311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L="531282" marR="6773" indent="-514350">
              <a:spcBef>
                <a:spcPts val="133"/>
              </a:spcBef>
              <a:buFont typeface="+mj-lt"/>
              <a:buAutoNum type="arabicPeriod"/>
              <a:tabLst>
                <a:tab pos="473275" algn="l"/>
                <a:tab pos="474121" algn="l"/>
              </a:tabLst>
            </a:pPr>
            <a:r>
              <a:rPr lang="en-US" sz="32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develop </a:t>
            </a:r>
            <a:r>
              <a:rPr lang="en-US" sz="3200" u="sng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four</a:t>
            </a:r>
            <a:r>
              <a:rPr sz="3200" u="sng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lang="en-US" sz="3200" u="sng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"</a:t>
            </a:r>
            <a:r>
              <a:rPr sz="3200" u="sng" spc="-13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plate-fixed</a:t>
            </a:r>
            <a:r>
              <a:rPr lang="en-US" sz="3200" u="sng" spc="-13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" </a:t>
            </a:r>
            <a:r>
              <a:rPr sz="3200" u="sng" spc="-2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reference</a:t>
            </a:r>
            <a:r>
              <a:rPr sz="3200" u="sng" spc="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u="sng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frames</a:t>
            </a:r>
            <a:endParaRPr sz="3200" u="sng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531282" marR="27093" indent="-514350">
              <a:spcBef>
                <a:spcPts val="2300"/>
              </a:spcBef>
              <a:buFont typeface="+mj-lt"/>
              <a:buAutoNum type="arabicPeriod"/>
              <a:tabLst>
                <a:tab pos="473275" algn="l"/>
                <a:tab pos="474121" algn="l"/>
              </a:tabLst>
            </a:pPr>
            <a:r>
              <a:rPr sz="32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remove </a:t>
            </a:r>
            <a:r>
              <a:rPr sz="3200" u="sng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non-geocentricity </a:t>
            </a:r>
            <a:r>
              <a:rPr sz="3200" u="sng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of </a:t>
            </a:r>
            <a:r>
              <a:rPr sz="3200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NAD</a:t>
            </a:r>
            <a:r>
              <a:rPr sz="3200" u="sng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83</a:t>
            </a:r>
            <a:endParaRPr sz="3200" dirty="0" smtClean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531282" indent="-514350">
              <a:spcBef>
                <a:spcPts val="2053"/>
              </a:spcBef>
              <a:buFont typeface="+mj-lt"/>
              <a:buAutoNum type="arabicPeriod"/>
              <a:tabLst>
                <a:tab pos="473275" algn="l"/>
                <a:tab pos="474121" algn="l"/>
              </a:tabLst>
            </a:pPr>
            <a:r>
              <a:rPr lang="en-US" sz="3200" spc="-13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align</a:t>
            </a:r>
            <a:r>
              <a:rPr sz="3200" spc="-13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to </a:t>
            </a:r>
            <a:r>
              <a:rPr sz="3200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I</a:t>
            </a:r>
            <a:r>
              <a:rPr lang="en-US" sz="3200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TRF20</a:t>
            </a:r>
            <a:r>
              <a:rPr sz="3200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14 </a:t>
            </a:r>
            <a:r>
              <a:rPr sz="3200" u="sng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at</a:t>
            </a:r>
            <a:r>
              <a:rPr lang="en-US" sz="3200" u="sng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epoch</a:t>
            </a:r>
            <a:r>
              <a:rPr sz="3200" u="sng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2020.00</a:t>
            </a:r>
            <a:endParaRPr lang="en-US" sz="3200" u="sng" dirty="0" smtClean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531282" marR="713722" indent="-514350">
              <a:spcBef>
                <a:spcPts val="2047"/>
              </a:spcBef>
              <a:buFont typeface="+mj-lt"/>
              <a:buAutoNum type="arabicPeriod"/>
              <a:tabLst>
                <a:tab pos="473075" algn="l"/>
                <a:tab pos="473075" algn="l"/>
              </a:tabLst>
            </a:pPr>
            <a:r>
              <a:rPr sz="3200" b="1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remov</a:t>
            </a:r>
            <a:r>
              <a:rPr lang="en-US" sz="3200" b="1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e</a:t>
            </a:r>
            <a:r>
              <a:rPr sz="3200" b="1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b="1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most </a:t>
            </a:r>
            <a:r>
              <a:rPr sz="3200" b="1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of </a:t>
            </a:r>
            <a:r>
              <a:rPr sz="3200" b="1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tectonic </a:t>
            </a:r>
            <a:r>
              <a:rPr sz="3200" b="1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plate rotation from </a:t>
            </a:r>
            <a:r>
              <a:rPr sz="3200" b="1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I</a:t>
            </a:r>
            <a:r>
              <a:rPr lang="en-US" sz="3200" b="1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TRF20</a:t>
            </a:r>
            <a:r>
              <a:rPr sz="3200" b="1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14 </a:t>
            </a:r>
            <a:r>
              <a:rPr lang="en-US" sz="3200" b="1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via</a:t>
            </a:r>
            <a:r>
              <a:rPr sz="3200" b="1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b="1" u="sng" spc="-7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Euler</a:t>
            </a:r>
            <a:r>
              <a:rPr sz="3200" b="1" u="sng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b="1" u="sng" spc="-20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Pole</a:t>
            </a:r>
            <a:r>
              <a:rPr lang="en-US" sz="3200" b="1" u="sng" spc="-20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Parameters</a:t>
            </a:r>
            <a:endParaRPr lang="en-US" sz="3200" b="1" spc="-20" dirty="0" smtClean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16932" marR="713722">
              <a:spcBef>
                <a:spcPts val="0"/>
              </a:spcBef>
              <a:tabLst>
                <a:tab pos="473075" algn="l"/>
                <a:tab pos="473075" algn="l"/>
              </a:tabLst>
            </a:pPr>
            <a:r>
              <a:rPr lang="en-US" sz="2800" spc="-20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			              (pronounced: </a:t>
            </a:r>
            <a:r>
              <a:rPr lang="en-US" sz="2800" spc="-20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“oiler”)</a:t>
            </a:r>
          </a:p>
          <a:p>
            <a:pPr marL="16932" marR="713722" algn="ctr">
              <a:spcBef>
                <a:spcPts val="3000"/>
              </a:spcBef>
              <a:tabLst>
                <a:tab pos="473275" algn="l"/>
                <a:tab pos="474121" algn="l"/>
                <a:tab pos="6531870" algn="l"/>
              </a:tabLst>
            </a:pPr>
            <a:r>
              <a:rPr lang="en-US" sz="4000" i="1" spc="-20" dirty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Shift and Drift…</a:t>
            </a:r>
          </a:p>
        </p:txBody>
      </p:sp>
    </p:spTree>
    <p:extLst>
      <p:ext uri="{BB962C8B-B14F-4D97-AF65-F5344CB8AC3E}">
        <p14:creationId xmlns:p14="http://schemas.microsoft.com/office/powerpoint/2010/main" val="135786464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08038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The wrong question, circa 2022: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38354"/>
            <a:ext cx="9144000" cy="970981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“What’s the position of that point?”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0" y="307065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The right question, circa 2022: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0" y="4300966"/>
            <a:ext cx="9144000" cy="970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“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What’s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the position of that point, 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on some specific date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?”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32546" y="5590309"/>
            <a:ext cx="2311454" cy="7078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6932" marR="713722" lvl="0">
              <a:spcBef>
                <a:spcPts val="3000"/>
              </a:spcBef>
              <a:tabLst>
                <a:tab pos="473275" algn="l"/>
                <a:tab pos="474121" algn="l"/>
                <a:tab pos="6531870" algn="l"/>
              </a:tabLst>
            </a:pPr>
            <a:r>
              <a:rPr lang="en-US" sz="4000" i="1" spc="-20" dirty="0" smtClean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Drift</a:t>
            </a:r>
            <a:r>
              <a:rPr lang="en-US" sz="4000" i="1" spc="-20" dirty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082627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420930"/>
            <a:ext cx="9144000" cy="754908"/>
          </a:xfrm>
          <a:prstGeom prst="rect">
            <a:avLst/>
          </a:prstGeom>
        </p:spPr>
        <p:txBody>
          <a:bodyPr vert="horz" wrap="square" lIns="0" tIns="16087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27"/>
              </a:spcBef>
            </a:pPr>
            <a:r>
              <a:rPr lang="en-US" sz="4800" spc="-13" dirty="0" smtClean="0">
                <a:latin typeface="Cambria" panose="02040503050406030204" pitchFamily="18" charset="0"/>
                <a:cs typeface="Calibri"/>
              </a:rPr>
              <a:t>Two types of drift</a:t>
            </a:r>
            <a:endParaRPr sz="48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8337" y="1470456"/>
            <a:ext cx="8806113" cy="5075311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L="457200" marR="6773">
              <a:spcBef>
                <a:spcPts val="133"/>
              </a:spcBef>
            </a:pPr>
            <a:r>
              <a:rPr lang="en-US" sz="40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</a:t>
            </a:r>
            <a:r>
              <a:rPr lang="en-US" sz="40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ectonic </a:t>
            </a:r>
            <a:r>
              <a:rPr lang="en-US" sz="40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</a:t>
            </a:r>
            <a:r>
              <a:rPr lang="en-US" sz="40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late </a:t>
            </a:r>
            <a:r>
              <a:rPr lang="en-US" sz="40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</a:t>
            </a:r>
            <a:r>
              <a:rPr lang="en-US" sz="40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otation</a:t>
            </a:r>
          </a:p>
          <a:p>
            <a:pPr marL="1485900" marR="6773" lvl="2" indent="-342900">
              <a:spcBef>
                <a:spcPts val="133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horizontal</a:t>
            </a:r>
          </a:p>
          <a:p>
            <a:pPr marL="1485900" marR="6773" lvl="2" indent="-342900">
              <a:spcBef>
                <a:spcPts val="133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3600" spc="-7" dirty="0" smtClean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457200" marR="6773">
              <a:spcBef>
                <a:spcPts val="133"/>
              </a:spcBef>
            </a:pPr>
            <a:r>
              <a:rPr lang="en-US" sz="40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Everything Else</a:t>
            </a:r>
          </a:p>
          <a:p>
            <a:pPr marL="1485900" marR="6773" lvl="2" indent="-342900">
              <a:spcBef>
                <a:spcPts val="133"/>
              </a:spcBef>
              <a:buFont typeface="Arial" panose="020B0604020202020204" pitchFamily="34" charset="0"/>
              <a:buChar char="•"/>
            </a:pPr>
            <a:r>
              <a:rPr lang="en-US" sz="36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residual motions left after rotation</a:t>
            </a:r>
          </a:p>
          <a:p>
            <a:pPr marL="1485900" marR="6773" lvl="2" indent="-342900">
              <a:spcBef>
                <a:spcPts val="133"/>
              </a:spcBef>
              <a:buFont typeface="Arial" panose="020B0604020202020204" pitchFamily="34" charset="0"/>
              <a:buChar char="•"/>
            </a:pPr>
            <a:r>
              <a:rPr lang="en-US" sz="36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regional linear motions</a:t>
            </a:r>
          </a:p>
          <a:p>
            <a:pPr marL="1485900" marR="6773" lvl="2" indent="-342900">
              <a:spcBef>
                <a:spcPts val="133"/>
              </a:spcBef>
              <a:buFont typeface="Arial" panose="020B0604020202020204" pitchFamily="34" charset="0"/>
              <a:buChar char="•"/>
            </a:pPr>
            <a:r>
              <a:rPr lang="en-US" sz="36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localized subsidence or uplift</a:t>
            </a:r>
          </a:p>
        </p:txBody>
      </p:sp>
      <p:sp>
        <p:nvSpPr>
          <p:cNvPr id="4" name="object 3"/>
          <p:cNvSpPr txBox="1"/>
          <p:nvPr/>
        </p:nvSpPr>
        <p:spPr>
          <a:xfrm>
            <a:off x="4705350" y="2165353"/>
            <a:ext cx="3257550" cy="876300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R="6773">
              <a:spcBef>
                <a:spcPts val="133"/>
              </a:spcBef>
            </a:pPr>
            <a:r>
              <a:rPr lang="en-US" sz="3600" i="1" spc="-7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simple to model</a:t>
            </a:r>
            <a:endParaRPr lang="en-US" sz="3200" i="1" spc="-7" dirty="0" smtClea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  <p:sp>
        <p:nvSpPr>
          <p:cNvPr id="5" name="object 3"/>
          <p:cNvSpPr txBox="1"/>
          <p:nvPr/>
        </p:nvSpPr>
        <p:spPr>
          <a:xfrm>
            <a:off x="4705350" y="5783769"/>
            <a:ext cx="5181600" cy="876300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R="6773">
              <a:spcBef>
                <a:spcPts val="133"/>
              </a:spcBef>
            </a:pPr>
            <a:r>
              <a:rPr lang="en-US" sz="3600" i="1" spc="-7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complex</a:t>
            </a:r>
            <a:endParaRPr lang="en-US" sz="3200" i="1" spc="-7" dirty="0" smtClea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421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28337" y="1470456"/>
            <a:ext cx="8806113" cy="5075311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L="457200" marR="6773">
              <a:spcBef>
                <a:spcPts val="133"/>
              </a:spcBef>
            </a:pPr>
            <a:r>
              <a:rPr lang="en-US" sz="40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</a:t>
            </a:r>
            <a:r>
              <a:rPr lang="en-US" sz="40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ectonic </a:t>
            </a:r>
            <a:r>
              <a:rPr lang="en-US" sz="40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</a:t>
            </a:r>
            <a:r>
              <a:rPr lang="en-US" sz="40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late </a:t>
            </a:r>
            <a:r>
              <a:rPr lang="en-US" sz="40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</a:t>
            </a:r>
            <a:r>
              <a:rPr lang="en-US" sz="40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otation</a:t>
            </a:r>
          </a:p>
          <a:p>
            <a:pPr marL="1485900" marR="6773" lvl="2" indent="-342900">
              <a:spcBef>
                <a:spcPts val="133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horizontal</a:t>
            </a:r>
          </a:p>
          <a:p>
            <a:pPr marL="1143000" marR="6773" lvl="2">
              <a:spcBef>
                <a:spcPts val="133"/>
              </a:spcBef>
              <a:spcAft>
                <a:spcPts val="1200"/>
              </a:spcAft>
            </a:pPr>
            <a:endParaRPr lang="en-US" sz="3600" spc="-7" dirty="0" smtClean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  <p:sp>
        <p:nvSpPr>
          <p:cNvPr id="4" name="object 3"/>
          <p:cNvSpPr txBox="1"/>
          <p:nvPr/>
        </p:nvSpPr>
        <p:spPr>
          <a:xfrm>
            <a:off x="4705350" y="2165353"/>
            <a:ext cx="3257550" cy="876300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R="6773">
              <a:spcBef>
                <a:spcPts val="133"/>
              </a:spcBef>
            </a:pPr>
            <a:r>
              <a:rPr lang="en-US" sz="3600" i="1" spc="-7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simple to model</a:t>
            </a:r>
            <a:endParaRPr lang="en-US" sz="3200" i="1" spc="-7" dirty="0" smtClea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098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" y="887968"/>
            <a:ext cx="9144000" cy="32795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r>
              <a:rPr lang="en-US" sz="5400" b="1" dirty="0" smtClean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Euler Pole Parameters</a:t>
            </a:r>
          </a:p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r>
              <a:rPr lang="en-US" sz="5400" b="1" dirty="0" smtClean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o</a:t>
            </a:r>
            <a:r>
              <a:rPr sz="5400" b="1" spc="-7" dirty="0" smtClean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f</a:t>
            </a:r>
            <a:r>
              <a:rPr sz="5400" b="1" spc="-33" dirty="0" smtClean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</a:t>
            </a:r>
            <a:r>
              <a:rPr sz="5400" b="1" spc="-7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2022</a:t>
            </a:r>
            <a:r>
              <a:rPr lang="en-US" sz="5400" b="1" spc="-7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</a:t>
            </a:r>
          </a:p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endParaRPr lang="en-US" sz="4400" b="1" spc="-7" dirty="0">
              <a:solidFill>
                <a:srgbClr val="1F497D"/>
              </a:solidFill>
              <a:uFill>
                <a:solidFill>
                  <a:srgbClr val="1F497D"/>
                </a:solidFill>
              </a:uFill>
              <a:latin typeface="Cambria" panose="02040503050406030204" pitchFamily="18" charset="0"/>
              <a:cs typeface="Arial"/>
            </a:endParaRPr>
          </a:p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r>
              <a:rPr lang="en-US" sz="60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EPP</a:t>
            </a:r>
            <a:r>
              <a:rPr sz="60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2022</a:t>
            </a:r>
            <a:endParaRPr lang="en-US" sz="6000" b="1" spc="-20" dirty="0" smtClean="0">
              <a:solidFill>
                <a:srgbClr val="C00000"/>
              </a:solidFill>
              <a:uFill>
                <a:solidFill>
                  <a:srgbClr val="C00000"/>
                </a:solidFill>
              </a:uFill>
              <a:latin typeface="Cambria" panose="02040503050406030204" pitchFamily="18" charset="0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7178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171" y="327434"/>
            <a:ext cx="9144000" cy="796516"/>
          </a:xfrm>
        </p:spPr>
        <p:txBody>
          <a:bodyPr/>
          <a:lstStyle/>
          <a:p>
            <a:r>
              <a:rPr lang="en-US" sz="4800" dirty="0" smtClean="0">
                <a:latin typeface="Cambria" panose="02040503050406030204" pitchFamily="18" charset="0"/>
              </a:rPr>
              <a:t>Plate Rotation visualized</a:t>
            </a:r>
            <a:endParaRPr lang="en-US" sz="4800" dirty="0">
              <a:latin typeface="Cambria" panose="02040503050406030204" pitchFamily="18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1162050"/>
            <a:ext cx="9152586" cy="544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023046" y="5399809"/>
            <a:ext cx="2311454" cy="7078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6932" marR="713722" lvl="0">
              <a:spcBef>
                <a:spcPts val="3000"/>
              </a:spcBef>
              <a:tabLst>
                <a:tab pos="473275" algn="l"/>
                <a:tab pos="474121" algn="l"/>
                <a:tab pos="6531870" algn="l"/>
              </a:tabLst>
            </a:pPr>
            <a:r>
              <a:rPr lang="en-US" sz="4000" i="1" spc="-20" dirty="0" smtClean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Drift</a:t>
            </a:r>
            <a:r>
              <a:rPr lang="en-US" sz="4000" i="1" spc="-20" dirty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…</a:t>
            </a:r>
          </a:p>
        </p:txBody>
      </p:sp>
      <p:sp>
        <p:nvSpPr>
          <p:cNvPr id="2" name="Oval 1"/>
          <p:cNvSpPr/>
          <p:nvPr/>
        </p:nvSpPr>
        <p:spPr>
          <a:xfrm rot="19395227">
            <a:off x="1872085" y="3638358"/>
            <a:ext cx="829595" cy="2146227"/>
          </a:xfrm>
          <a:prstGeom prst="ellipse">
            <a:avLst/>
          </a:prstGeom>
          <a:noFill/>
          <a:ln w="6032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45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xit" presetSubtype="32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1235EEE-24E3-497A-8C0F-872C14BD5DA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7337" y="1599618"/>
            <a:ext cx="4586663" cy="5205862"/>
          </a:xfrm>
          <a:prstGeom prst="rect">
            <a:avLst/>
          </a:prstGeom>
        </p:spPr>
      </p:pic>
      <p:sp>
        <p:nvSpPr>
          <p:cNvPr id="10" name="Arrow: Circular 9">
            <a:extLst>
              <a:ext uri="{FF2B5EF4-FFF2-40B4-BE49-F238E27FC236}">
                <a16:creationId xmlns:a16="http://schemas.microsoft.com/office/drawing/2014/main" id="{3BD1C4B8-B79B-43BE-8631-45A60E5EBE5A}"/>
              </a:ext>
            </a:extLst>
          </p:cNvPr>
          <p:cNvSpPr/>
          <p:nvPr/>
        </p:nvSpPr>
        <p:spPr>
          <a:xfrm rot="1691144" flipH="1">
            <a:off x="4659641" y="2884854"/>
            <a:ext cx="5993186" cy="5997715"/>
          </a:xfrm>
          <a:prstGeom prst="circularArrow">
            <a:avLst>
              <a:gd name="adj1" fmla="val 641"/>
              <a:gd name="adj2" fmla="val 599331"/>
              <a:gd name="adj3" fmla="val 21306641"/>
              <a:gd name="adj4" fmla="val 1525736"/>
              <a:gd name="adj5" fmla="val 2202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7584734" y="6043647"/>
            <a:ext cx="784160" cy="220535"/>
          </a:xfrm>
          <a:custGeom>
            <a:avLst/>
            <a:gdLst>
              <a:gd name="connsiteX0" fmla="*/ 48841 w 784160"/>
              <a:gd name="connsiteY0" fmla="*/ 753 h 220535"/>
              <a:gd name="connsiteX1" fmla="*/ 249629 w 784160"/>
              <a:gd name="connsiteY1" fmla="*/ 3467 h 220535"/>
              <a:gd name="connsiteX2" fmla="*/ 279476 w 784160"/>
              <a:gd name="connsiteY2" fmla="*/ 6180 h 220535"/>
              <a:gd name="connsiteX3" fmla="*/ 303896 w 784160"/>
              <a:gd name="connsiteY3" fmla="*/ 17034 h 220535"/>
              <a:gd name="connsiteX4" fmla="*/ 360876 w 784160"/>
              <a:gd name="connsiteY4" fmla="*/ 25174 h 220535"/>
              <a:gd name="connsiteX5" fmla="*/ 388010 w 784160"/>
              <a:gd name="connsiteY5" fmla="*/ 30600 h 220535"/>
              <a:gd name="connsiteX6" fmla="*/ 425997 w 784160"/>
              <a:gd name="connsiteY6" fmla="*/ 44167 h 220535"/>
              <a:gd name="connsiteX7" fmla="*/ 442277 w 784160"/>
              <a:gd name="connsiteY7" fmla="*/ 46880 h 220535"/>
              <a:gd name="connsiteX8" fmla="*/ 466697 w 784160"/>
              <a:gd name="connsiteY8" fmla="*/ 52307 h 220535"/>
              <a:gd name="connsiteX9" fmla="*/ 482977 w 784160"/>
              <a:gd name="connsiteY9" fmla="*/ 55021 h 220535"/>
              <a:gd name="connsiteX10" fmla="*/ 493831 w 784160"/>
              <a:gd name="connsiteY10" fmla="*/ 57734 h 220535"/>
              <a:gd name="connsiteX11" fmla="*/ 512824 w 784160"/>
              <a:gd name="connsiteY11" fmla="*/ 63161 h 220535"/>
              <a:gd name="connsiteX12" fmla="*/ 561665 w 784160"/>
              <a:gd name="connsiteY12" fmla="*/ 68587 h 220535"/>
              <a:gd name="connsiteX13" fmla="*/ 583371 w 784160"/>
              <a:gd name="connsiteY13" fmla="*/ 71301 h 220535"/>
              <a:gd name="connsiteX14" fmla="*/ 607792 w 784160"/>
              <a:gd name="connsiteY14" fmla="*/ 74014 h 220535"/>
              <a:gd name="connsiteX15" fmla="*/ 640352 w 784160"/>
              <a:gd name="connsiteY15" fmla="*/ 79441 h 220535"/>
              <a:gd name="connsiteX16" fmla="*/ 648492 w 784160"/>
              <a:gd name="connsiteY16" fmla="*/ 82154 h 220535"/>
              <a:gd name="connsiteX17" fmla="*/ 681052 w 784160"/>
              <a:gd name="connsiteY17" fmla="*/ 87581 h 220535"/>
              <a:gd name="connsiteX18" fmla="*/ 746173 w 784160"/>
              <a:gd name="connsiteY18" fmla="*/ 90294 h 220535"/>
              <a:gd name="connsiteX19" fmla="*/ 751599 w 784160"/>
              <a:gd name="connsiteY19" fmla="*/ 106574 h 220535"/>
              <a:gd name="connsiteX20" fmla="*/ 762453 w 784160"/>
              <a:gd name="connsiteY20" fmla="*/ 122854 h 220535"/>
              <a:gd name="connsiteX21" fmla="*/ 767879 w 784160"/>
              <a:gd name="connsiteY21" fmla="*/ 141848 h 220535"/>
              <a:gd name="connsiteX22" fmla="*/ 773306 w 784160"/>
              <a:gd name="connsiteY22" fmla="*/ 149988 h 220535"/>
              <a:gd name="connsiteX23" fmla="*/ 781446 w 784160"/>
              <a:gd name="connsiteY23" fmla="*/ 177121 h 220535"/>
              <a:gd name="connsiteX24" fmla="*/ 784160 w 784160"/>
              <a:gd name="connsiteY24" fmla="*/ 185261 h 220535"/>
              <a:gd name="connsiteX25" fmla="*/ 781446 w 784160"/>
              <a:gd name="connsiteY25" fmla="*/ 198828 h 220535"/>
              <a:gd name="connsiteX26" fmla="*/ 759739 w 784160"/>
              <a:gd name="connsiteY26" fmla="*/ 209682 h 220535"/>
              <a:gd name="connsiteX27" fmla="*/ 751599 w 784160"/>
              <a:gd name="connsiteY27" fmla="*/ 212395 h 220535"/>
              <a:gd name="connsiteX28" fmla="*/ 716326 w 784160"/>
              <a:gd name="connsiteY28" fmla="*/ 215108 h 220535"/>
              <a:gd name="connsiteX29" fmla="*/ 640352 w 784160"/>
              <a:gd name="connsiteY29" fmla="*/ 217822 h 220535"/>
              <a:gd name="connsiteX30" fmla="*/ 599651 w 784160"/>
              <a:gd name="connsiteY30" fmla="*/ 220535 h 220535"/>
              <a:gd name="connsiteX31" fmla="*/ 466697 w 784160"/>
              <a:gd name="connsiteY31" fmla="*/ 217822 h 220535"/>
              <a:gd name="connsiteX32" fmla="*/ 415143 w 784160"/>
              <a:gd name="connsiteY32" fmla="*/ 212395 h 220535"/>
              <a:gd name="connsiteX33" fmla="*/ 388010 w 784160"/>
              <a:gd name="connsiteY33" fmla="*/ 209682 h 220535"/>
              <a:gd name="connsiteX34" fmla="*/ 160088 w 784160"/>
              <a:gd name="connsiteY34" fmla="*/ 201542 h 220535"/>
              <a:gd name="connsiteX35" fmla="*/ 122101 w 784160"/>
              <a:gd name="connsiteY35" fmla="*/ 198828 h 220535"/>
              <a:gd name="connsiteX36" fmla="*/ 94968 w 784160"/>
              <a:gd name="connsiteY36" fmla="*/ 193402 h 220535"/>
              <a:gd name="connsiteX37" fmla="*/ 75974 w 784160"/>
              <a:gd name="connsiteY37" fmla="*/ 185261 h 220535"/>
              <a:gd name="connsiteX38" fmla="*/ 40701 w 784160"/>
              <a:gd name="connsiteY38" fmla="*/ 166268 h 220535"/>
              <a:gd name="connsiteX39" fmla="*/ 29847 w 784160"/>
              <a:gd name="connsiteY39" fmla="*/ 158128 h 220535"/>
              <a:gd name="connsiteX40" fmla="*/ 13567 w 784160"/>
              <a:gd name="connsiteY40" fmla="*/ 133708 h 220535"/>
              <a:gd name="connsiteX41" fmla="*/ 10854 w 784160"/>
              <a:gd name="connsiteY41" fmla="*/ 122854 h 220535"/>
              <a:gd name="connsiteX42" fmla="*/ 5427 w 784160"/>
              <a:gd name="connsiteY42" fmla="*/ 114714 h 220535"/>
              <a:gd name="connsiteX43" fmla="*/ 0 w 784160"/>
              <a:gd name="connsiteY43" fmla="*/ 82154 h 220535"/>
              <a:gd name="connsiteX44" fmla="*/ 2714 w 784160"/>
              <a:gd name="connsiteY44" fmla="*/ 57734 h 220535"/>
              <a:gd name="connsiteX45" fmla="*/ 10854 w 784160"/>
              <a:gd name="connsiteY45" fmla="*/ 49594 h 220535"/>
              <a:gd name="connsiteX46" fmla="*/ 16281 w 784160"/>
              <a:gd name="connsiteY46" fmla="*/ 38740 h 220535"/>
              <a:gd name="connsiteX47" fmla="*/ 35274 w 784160"/>
              <a:gd name="connsiteY47" fmla="*/ 17034 h 220535"/>
              <a:gd name="connsiteX48" fmla="*/ 48841 w 784160"/>
              <a:gd name="connsiteY48" fmla="*/ 753 h 220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784160" h="220535">
                <a:moveTo>
                  <a:pt x="48841" y="753"/>
                </a:moveTo>
                <a:cubicBezTo>
                  <a:pt x="84567" y="-1508"/>
                  <a:pt x="182712" y="1892"/>
                  <a:pt x="249629" y="3467"/>
                </a:cubicBezTo>
                <a:cubicBezTo>
                  <a:pt x="259616" y="3702"/>
                  <a:pt x="269657" y="4339"/>
                  <a:pt x="279476" y="6180"/>
                </a:cubicBezTo>
                <a:cubicBezTo>
                  <a:pt x="304293" y="10833"/>
                  <a:pt x="282463" y="11319"/>
                  <a:pt x="303896" y="17034"/>
                </a:cubicBezTo>
                <a:cubicBezTo>
                  <a:pt x="322931" y="22110"/>
                  <a:pt x="341439" y="23230"/>
                  <a:pt x="360876" y="25174"/>
                </a:cubicBezTo>
                <a:cubicBezTo>
                  <a:pt x="387639" y="34094"/>
                  <a:pt x="338108" y="18125"/>
                  <a:pt x="388010" y="30600"/>
                </a:cubicBezTo>
                <a:cubicBezTo>
                  <a:pt x="415334" y="37431"/>
                  <a:pt x="386756" y="37628"/>
                  <a:pt x="425997" y="44167"/>
                </a:cubicBezTo>
                <a:cubicBezTo>
                  <a:pt x="431424" y="45071"/>
                  <a:pt x="436882" y="45801"/>
                  <a:pt x="442277" y="46880"/>
                </a:cubicBezTo>
                <a:cubicBezTo>
                  <a:pt x="485894" y="55604"/>
                  <a:pt x="414487" y="42814"/>
                  <a:pt x="466697" y="52307"/>
                </a:cubicBezTo>
                <a:cubicBezTo>
                  <a:pt x="472110" y="53291"/>
                  <a:pt x="477582" y="53942"/>
                  <a:pt x="482977" y="55021"/>
                </a:cubicBezTo>
                <a:cubicBezTo>
                  <a:pt x="486634" y="55752"/>
                  <a:pt x="490245" y="56710"/>
                  <a:pt x="493831" y="57734"/>
                </a:cubicBezTo>
                <a:cubicBezTo>
                  <a:pt x="503996" y="60638"/>
                  <a:pt x="501169" y="61042"/>
                  <a:pt x="512824" y="63161"/>
                </a:cubicBezTo>
                <a:cubicBezTo>
                  <a:pt x="531349" y="66529"/>
                  <a:pt x="541628" y="66478"/>
                  <a:pt x="561665" y="68587"/>
                </a:cubicBezTo>
                <a:cubicBezTo>
                  <a:pt x="568917" y="69350"/>
                  <a:pt x="576129" y="70449"/>
                  <a:pt x="583371" y="71301"/>
                </a:cubicBezTo>
                <a:lnTo>
                  <a:pt x="607792" y="74014"/>
                </a:lnTo>
                <a:cubicBezTo>
                  <a:pt x="626875" y="80374"/>
                  <a:pt x="604002" y="73382"/>
                  <a:pt x="640352" y="79441"/>
                </a:cubicBezTo>
                <a:cubicBezTo>
                  <a:pt x="643173" y="79911"/>
                  <a:pt x="645687" y="81593"/>
                  <a:pt x="648492" y="82154"/>
                </a:cubicBezTo>
                <a:cubicBezTo>
                  <a:pt x="659281" y="84312"/>
                  <a:pt x="670087" y="86667"/>
                  <a:pt x="681052" y="87581"/>
                </a:cubicBezTo>
                <a:cubicBezTo>
                  <a:pt x="702703" y="89385"/>
                  <a:pt x="724466" y="89390"/>
                  <a:pt x="746173" y="90294"/>
                </a:cubicBezTo>
                <a:cubicBezTo>
                  <a:pt x="747982" y="95721"/>
                  <a:pt x="748426" y="101815"/>
                  <a:pt x="751599" y="106574"/>
                </a:cubicBezTo>
                <a:lnTo>
                  <a:pt x="762453" y="122854"/>
                </a:lnTo>
                <a:cubicBezTo>
                  <a:pt x="763322" y="126331"/>
                  <a:pt x="765933" y="137956"/>
                  <a:pt x="767879" y="141848"/>
                </a:cubicBezTo>
                <a:cubicBezTo>
                  <a:pt x="769337" y="144765"/>
                  <a:pt x="771497" y="147275"/>
                  <a:pt x="773306" y="149988"/>
                </a:cubicBezTo>
                <a:cubicBezTo>
                  <a:pt x="777405" y="166387"/>
                  <a:pt x="774841" y="157308"/>
                  <a:pt x="781446" y="177121"/>
                </a:cubicBezTo>
                <a:lnTo>
                  <a:pt x="784160" y="185261"/>
                </a:lnTo>
                <a:cubicBezTo>
                  <a:pt x="783255" y="189783"/>
                  <a:pt x="784707" y="195567"/>
                  <a:pt x="781446" y="198828"/>
                </a:cubicBezTo>
                <a:cubicBezTo>
                  <a:pt x="775726" y="204548"/>
                  <a:pt x="767414" y="207124"/>
                  <a:pt x="759739" y="209682"/>
                </a:cubicBezTo>
                <a:cubicBezTo>
                  <a:pt x="757026" y="210586"/>
                  <a:pt x="754437" y="212040"/>
                  <a:pt x="751599" y="212395"/>
                </a:cubicBezTo>
                <a:cubicBezTo>
                  <a:pt x="739898" y="213858"/>
                  <a:pt x="728104" y="214533"/>
                  <a:pt x="716326" y="215108"/>
                </a:cubicBezTo>
                <a:cubicBezTo>
                  <a:pt x="691015" y="216343"/>
                  <a:pt x="665665" y="216645"/>
                  <a:pt x="640352" y="217822"/>
                </a:cubicBezTo>
                <a:cubicBezTo>
                  <a:pt x="626770" y="218454"/>
                  <a:pt x="613218" y="219631"/>
                  <a:pt x="599651" y="220535"/>
                </a:cubicBezTo>
                <a:lnTo>
                  <a:pt x="466697" y="217822"/>
                </a:lnTo>
                <a:cubicBezTo>
                  <a:pt x="449338" y="217243"/>
                  <a:pt x="432347" y="214306"/>
                  <a:pt x="415143" y="212395"/>
                </a:cubicBezTo>
                <a:cubicBezTo>
                  <a:pt x="406109" y="211391"/>
                  <a:pt x="397054" y="210586"/>
                  <a:pt x="388010" y="209682"/>
                </a:cubicBezTo>
                <a:cubicBezTo>
                  <a:pt x="304293" y="181775"/>
                  <a:pt x="383673" y="206403"/>
                  <a:pt x="160088" y="201542"/>
                </a:cubicBezTo>
                <a:cubicBezTo>
                  <a:pt x="147396" y="201266"/>
                  <a:pt x="134763" y="199733"/>
                  <a:pt x="122101" y="198828"/>
                </a:cubicBezTo>
                <a:cubicBezTo>
                  <a:pt x="103707" y="192697"/>
                  <a:pt x="126154" y="199640"/>
                  <a:pt x="94968" y="193402"/>
                </a:cubicBezTo>
                <a:cubicBezTo>
                  <a:pt x="87575" y="191923"/>
                  <a:pt x="82903" y="188411"/>
                  <a:pt x="75974" y="185261"/>
                </a:cubicBezTo>
                <a:cubicBezTo>
                  <a:pt x="51498" y="174136"/>
                  <a:pt x="62227" y="181336"/>
                  <a:pt x="40701" y="166268"/>
                </a:cubicBezTo>
                <a:cubicBezTo>
                  <a:pt x="36996" y="163675"/>
                  <a:pt x="33045" y="161326"/>
                  <a:pt x="29847" y="158128"/>
                </a:cubicBezTo>
                <a:cubicBezTo>
                  <a:pt x="19814" y="148095"/>
                  <a:pt x="19247" y="145067"/>
                  <a:pt x="13567" y="133708"/>
                </a:cubicBezTo>
                <a:cubicBezTo>
                  <a:pt x="12663" y="130090"/>
                  <a:pt x="12323" y="126282"/>
                  <a:pt x="10854" y="122854"/>
                </a:cubicBezTo>
                <a:cubicBezTo>
                  <a:pt x="9569" y="119857"/>
                  <a:pt x="6267" y="117865"/>
                  <a:pt x="5427" y="114714"/>
                </a:cubicBezTo>
                <a:cubicBezTo>
                  <a:pt x="2592" y="104083"/>
                  <a:pt x="0" y="82154"/>
                  <a:pt x="0" y="82154"/>
                </a:cubicBezTo>
                <a:cubicBezTo>
                  <a:pt x="905" y="74014"/>
                  <a:pt x="124" y="65504"/>
                  <a:pt x="2714" y="57734"/>
                </a:cubicBezTo>
                <a:cubicBezTo>
                  <a:pt x="3928" y="54094"/>
                  <a:pt x="8624" y="52716"/>
                  <a:pt x="10854" y="49594"/>
                </a:cubicBezTo>
                <a:cubicBezTo>
                  <a:pt x="13205" y="46302"/>
                  <a:pt x="14200" y="42209"/>
                  <a:pt x="16281" y="38740"/>
                </a:cubicBezTo>
                <a:cubicBezTo>
                  <a:pt x="20578" y="31578"/>
                  <a:pt x="25890" y="20162"/>
                  <a:pt x="35274" y="17034"/>
                </a:cubicBezTo>
                <a:cubicBezTo>
                  <a:pt x="37848" y="16176"/>
                  <a:pt x="13115" y="3014"/>
                  <a:pt x="48841" y="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8359551" y="6141096"/>
            <a:ext cx="83345" cy="67397"/>
          </a:xfrm>
          <a:custGeom>
            <a:avLst/>
            <a:gdLst>
              <a:gd name="connsiteX0" fmla="*/ 921 w 83345"/>
              <a:gd name="connsiteY0" fmla="*/ 26185 h 67397"/>
              <a:gd name="connsiteX1" fmla="*/ 3496 w 83345"/>
              <a:gd name="connsiteY1" fmla="*/ 46791 h 67397"/>
              <a:gd name="connsiteX2" fmla="*/ 11224 w 83345"/>
              <a:gd name="connsiteY2" fmla="*/ 49367 h 67397"/>
              <a:gd name="connsiteX3" fmla="*/ 24103 w 83345"/>
              <a:gd name="connsiteY3" fmla="*/ 67397 h 67397"/>
              <a:gd name="connsiteX4" fmla="*/ 67891 w 83345"/>
              <a:gd name="connsiteY4" fmla="*/ 64822 h 67397"/>
              <a:gd name="connsiteX5" fmla="*/ 75618 w 83345"/>
              <a:gd name="connsiteY5" fmla="*/ 62246 h 67397"/>
              <a:gd name="connsiteX6" fmla="*/ 83345 w 83345"/>
              <a:gd name="connsiteY6" fmla="*/ 33912 h 67397"/>
              <a:gd name="connsiteX7" fmla="*/ 80770 w 83345"/>
              <a:gd name="connsiteY7" fmla="*/ 8155 h 67397"/>
              <a:gd name="connsiteX8" fmla="*/ 78194 w 83345"/>
              <a:gd name="connsiteY8" fmla="*/ 427 h 67397"/>
              <a:gd name="connsiteX9" fmla="*/ 42133 w 83345"/>
              <a:gd name="connsiteY9" fmla="*/ 3003 h 67397"/>
              <a:gd name="connsiteX10" fmla="*/ 31830 w 83345"/>
              <a:gd name="connsiteY10" fmla="*/ 5579 h 67397"/>
              <a:gd name="connsiteX11" fmla="*/ 16375 w 83345"/>
              <a:gd name="connsiteY11" fmla="*/ 10730 h 67397"/>
              <a:gd name="connsiteX12" fmla="*/ 921 w 83345"/>
              <a:gd name="connsiteY12" fmla="*/ 26185 h 67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3345" h="67397">
                <a:moveTo>
                  <a:pt x="921" y="26185"/>
                </a:moveTo>
                <a:cubicBezTo>
                  <a:pt x="-1226" y="32195"/>
                  <a:pt x="685" y="40466"/>
                  <a:pt x="3496" y="46791"/>
                </a:cubicBezTo>
                <a:cubicBezTo>
                  <a:pt x="4599" y="49272"/>
                  <a:pt x="9646" y="47157"/>
                  <a:pt x="11224" y="49367"/>
                </a:cubicBezTo>
                <a:cubicBezTo>
                  <a:pt x="26248" y="70402"/>
                  <a:pt x="6716" y="61603"/>
                  <a:pt x="24103" y="67397"/>
                </a:cubicBezTo>
                <a:cubicBezTo>
                  <a:pt x="38699" y="66539"/>
                  <a:pt x="53342" y="66277"/>
                  <a:pt x="67891" y="64822"/>
                </a:cubicBezTo>
                <a:cubicBezTo>
                  <a:pt x="70593" y="64552"/>
                  <a:pt x="74040" y="64455"/>
                  <a:pt x="75618" y="62246"/>
                </a:cubicBezTo>
                <a:cubicBezTo>
                  <a:pt x="79251" y="57160"/>
                  <a:pt x="82046" y="40408"/>
                  <a:pt x="83345" y="33912"/>
                </a:cubicBezTo>
                <a:cubicBezTo>
                  <a:pt x="82487" y="25326"/>
                  <a:pt x="82082" y="16683"/>
                  <a:pt x="80770" y="8155"/>
                </a:cubicBezTo>
                <a:cubicBezTo>
                  <a:pt x="80357" y="5471"/>
                  <a:pt x="80886" y="786"/>
                  <a:pt x="78194" y="427"/>
                </a:cubicBezTo>
                <a:cubicBezTo>
                  <a:pt x="66249" y="-1166"/>
                  <a:pt x="54153" y="2144"/>
                  <a:pt x="42133" y="3003"/>
                </a:cubicBezTo>
                <a:cubicBezTo>
                  <a:pt x="38699" y="3862"/>
                  <a:pt x="35221" y="4562"/>
                  <a:pt x="31830" y="5579"/>
                </a:cubicBezTo>
                <a:cubicBezTo>
                  <a:pt x="26629" y="7139"/>
                  <a:pt x="16375" y="10730"/>
                  <a:pt x="16375" y="10730"/>
                </a:cubicBezTo>
                <a:cubicBezTo>
                  <a:pt x="10159" y="20056"/>
                  <a:pt x="3068" y="20175"/>
                  <a:pt x="921" y="2618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</p:nvPr>
        </p:nvSpPr>
        <p:spPr>
          <a:xfrm>
            <a:off x="-1" y="2501744"/>
            <a:ext cx="4557337" cy="2774668"/>
          </a:xfrm>
        </p:spPr>
        <p:txBody>
          <a:bodyPr/>
          <a:lstStyle/>
          <a:p>
            <a:pPr marL="290513" lvl="1" indent="-231775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In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the ITRF, many tectonic plates have a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</a:rPr>
              <a:t>dominant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motion: 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rotation</a:t>
            </a:r>
          </a:p>
          <a:p>
            <a:pPr marL="290513" lvl="1" indent="-231775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90513" lvl="1" indent="-231775"/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Euler Pole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- point about which a plate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rotates (yellow star)</a:t>
            </a:r>
            <a:endParaRPr lang="en-US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5330706" y="5331250"/>
            <a:ext cx="1987588" cy="1071734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 bwMode="auto">
          <a:xfrm>
            <a:off x="5506197" y="5562162"/>
            <a:ext cx="173257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NATRF2022 Euler Pole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5-Point Star 20"/>
          <p:cNvSpPr/>
          <p:nvPr/>
        </p:nvSpPr>
        <p:spPr>
          <a:xfrm>
            <a:off x="7414261" y="5681287"/>
            <a:ext cx="401908" cy="404847"/>
          </a:xfrm>
          <a:prstGeom prst="star5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bject 2"/>
          <p:cNvSpPr txBox="1">
            <a:spLocks noGrp="1"/>
          </p:cNvSpPr>
          <p:nvPr>
            <p:ph type="title"/>
          </p:nvPr>
        </p:nvSpPr>
        <p:spPr>
          <a:xfrm>
            <a:off x="0" y="333846"/>
            <a:ext cx="9144000" cy="754908"/>
          </a:xfrm>
          <a:prstGeom prst="rect">
            <a:avLst/>
          </a:prstGeom>
        </p:spPr>
        <p:txBody>
          <a:bodyPr vert="horz" wrap="square" lIns="0" tIns="16087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27"/>
              </a:spcBef>
            </a:pPr>
            <a:r>
              <a:rPr lang="en-US" sz="4800" spc="-13" dirty="0">
                <a:latin typeface="Cambria" panose="02040503050406030204" pitchFamily="18" charset="0"/>
                <a:cs typeface="Calibri"/>
              </a:rPr>
              <a:t>Euler Poles and “Plate-Fixed”</a:t>
            </a:r>
          </a:p>
        </p:txBody>
      </p:sp>
    </p:spTree>
    <p:extLst>
      <p:ext uri="{BB962C8B-B14F-4D97-AF65-F5344CB8AC3E}">
        <p14:creationId xmlns:p14="http://schemas.microsoft.com/office/powerpoint/2010/main" val="299473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2"/>
          <p:cNvSpPr txBox="1">
            <a:spLocks noGrp="1"/>
          </p:cNvSpPr>
          <p:nvPr>
            <p:ph type="title"/>
          </p:nvPr>
        </p:nvSpPr>
        <p:spPr>
          <a:xfrm>
            <a:off x="0" y="333846"/>
            <a:ext cx="9144000" cy="754908"/>
          </a:xfrm>
          <a:prstGeom prst="rect">
            <a:avLst/>
          </a:prstGeom>
        </p:spPr>
        <p:txBody>
          <a:bodyPr vert="horz" wrap="square" lIns="0" tIns="16087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27"/>
              </a:spcBef>
            </a:pPr>
            <a:r>
              <a:rPr lang="en-US" sz="4800" spc="-13" dirty="0">
                <a:latin typeface="Cambria" panose="02040503050406030204" pitchFamily="18" charset="0"/>
                <a:cs typeface="Calibri"/>
              </a:rPr>
              <a:t>Euler Poles and “Plate-Fixed”</a:t>
            </a:r>
          </a:p>
        </p:txBody>
      </p:sp>
      <p:sp>
        <p:nvSpPr>
          <p:cNvPr id="12" name="TextBox 11"/>
          <p:cNvSpPr txBox="1"/>
          <p:nvPr/>
        </p:nvSpPr>
        <p:spPr bwMode="auto">
          <a:xfrm>
            <a:off x="208840" y="2609744"/>
            <a:ext cx="353005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ITRF</a:t>
            </a:r>
          </a:p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Frame = constant</a:t>
            </a:r>
          </a:p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NA Plate = 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rotating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 bwMode="auto">
          <a:xfrm>
            <a:off x="4030864" y="2609744"/>
            <a:ext cx="511313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NATRF</a:t>
            </a:r>
          </a:p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Frame = rotating</a:t>
            </a:r>
          </a:p>
          <a:p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NA 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Plate = 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constant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12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2"/>
          <p:cNvSpPr txBox="1">
            <a:spLocks noGrp="1"/>
          </p:cNvSpPr>
          <p:nvPr>
            <p:ph type="title"/>
          </p:nvPr>
        </p:nvSpPr>
        <p:spPr>
          <a:xfrm>
            <a:off x="0" y="333846"/>
            <a:ext cx="9144000" cy="754908"/>
          </a:xfrm>
          <a:prstGeom prst="rect">
            <a:avLst/>
          </a:prstGeom>
        </p:spPr>
        <p:txBody>
          <a:bodyPr vert="horz" wrap="square" lIns="0" tIns="16087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27"/>
              </a:spcBef>
            </a:pPr>
            <a:r>
              <a:rPr lang="en-US" sz="4800" spc="-13" dirty="0">
                <a:latin typeface="Cambria" panose="02040503050406030204" pitchFamily="18" charset="0"/>
                <a:cs typeface="Calibri"/>
              </a:rPr>
              <a:t>Euler Poles and “Plate-Fixed”</a:t>
            </a:r>
          </a:p>
        </p:txBody>
      </p:sp>
      <p:sp>
        <p:nvSpPr>
          <p:cNvPr id="12" name="TextBox 11"/>
          <p:cNvSpPr txBox="1"/>
          <p:nvPr/>
        </p:nvSpPr>
        <p:spPr bwMode="auto">
          <a:xfrm>
            <a:off x="208840" y="2609744"/>
            <a:ext cx="353005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ITRF</a:t>
            </a:r>
          </a:p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Frame = constant</a:t>
            </a:r>
          </a:p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NA Plate = 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rotating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 bwMode="auto">
          <a:xfrm>
            <a:off x="4030864" y="2609744"/>
            <a:ext cx="5113136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NATRF</a:t>
            </a:r>
          </a:p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Frame = rotating</a:t>
            </a:r>
          </a:p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	(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relative to ITRF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NA Plate = constant</a:t>
            </a:r>
          </a:p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	(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relative to NATRF2022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5767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GS PowerPoint Template-geodesy.noaa.gov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 bwMode="auto">
        <a:noFill/>
        <a:ln w="9525">
          <a:noFill/>
          <a:miter lim="800000"/>
          <a:headEnd/>
          <a:tailEnd/>
        </a:ln>
      </a:spPr>
      <a:bodyPr>
        <a:spAutoFit/>
      </a:bodyPr>
      <a:lstStyle>
        <a:defPPr>
          <a:defRPr sz="2400" dirty="0"/>
        </a:defPPr>
      </a:lstStyle>
    </a:tx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57944</TotalTime>
  <Words>7938</Words>
  <Application>Microsoft Office PowerPoint</Application>
  <PresentationFormat>On-screen Show (4:3)</PresentationFormat>
  <Paragraphs>1897</Paragraphs>
  <Slides>229</Slides>
  <Notes>194</Notes>
  <HiddenSlides>1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229</vt:i4>
      </vt:variant>
    </vt:vector>
  </HeadingPairs>
  <TitlesOfParts>
    <vt:vector size="245" baseType="lpstr">
      <vt:lpstr>ＭＳ Ｐゴシック</vt:lpstr>
      <vt:lpstr>ＭＳ Ｐゴシック</vt:lpstr>
      <vt:lpstr>Arial</vt:lpstr>
      <vt:lpstr>Arial Black</vt:lpstr>
      <vt:lpstr>Calibri</vt:lpstr>
      <vt:lpstr>Cambria</vt:lpstr>
      <vt:lpstr>Cambria Math</vt:lpstr>
      <vt:lpstr>Gill Sans MT</vt:lpstr>
      <vt:lpstr>Symbol</vt:lpstr>
      <vt:lpstr>Tahoma</vt:lpstr>
      <vt:lpstr>Times New Roman</vt:lpstr>
      <vt:lpstr>Trebuchet MS</vt:lpstr>
      <vt:lpstr>Verdana</vt:lpstr>
      <vt:lpstr>Wingdings</vt:lpstr>
      <vt:lpstr>NGS PowerPoint Template-geodesy.noaa.gov</vt:lpstr>
      <vt:lpstr>2_Office Theme</vt:lpstr>
      <vt:lpstr>PowerPoint Presentation</vt:lpstr>
      <vt:lpstr>My Background </vt:lpstr>
      <vt:lpstr>PowerPoint Presentation</vt:lpstr>
      <vt:lpstr>Organizational Structure</vt:lpstr>
      <vt:lpstr>NGS Mission</vt:lpstr>
      <vt:lpstr>NGS Overview</vt:lpstr>
      <vt:lpstr>NGS Overview</vt:lpstr>
      <vt:lpstr>Continuously Operating Reference Station (CORS)</vt:lpstr>
      <vt:lpstr>NOAA CORS Network (NCN)</vt:lpstr>
      <vt:lpstr>NGS Overview</vt:lpstr>
      <vt:lpstr>National Height Modernization Program</vt:lpstr>
      <vt:lpstr>National Height Modernization Program</vt:lpstr>
      <vt:lpstr>National Height Modernization Program</vt:lpstr>
      <vt:lpstr>NGS Overview</vt:lpstr>
      <vt:lpstr>Gravity for the Redefinition of the American Vertical Datum</vt:lpstr>
      <vt:lpstr>Gravity for the Redefinition of the American Vertical Datum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NGS Overview</vt:lpstr>
      <vt:lpstr>Ecosystem and Climate Operations</vt:lpstr>
      <vt:lpstr>Ecosystem and Climate Operations</vt:lpstr>
      <vt:lpstr>NGS Overview</vt:lpstr>
      <vt:lpstr>Aeronautical Survey Program</vt:lpstr>
      <vt:lpstr>NGS Overview</vt:lpstr>
      <vt:lpstr>Online Positioning User Service</vt:lpstr>
      <vt:lpstr>a note on OPUS “my profile”</vt:lpstr>
      <vt:lpstr>NGS Overview</vt:lpstr>
      <vt:lpstr>GPS Orbit Data aka Ephemerides</vt:lpstr>
      <vt:lpstr>PowerPoint Presentation</vt:lpstr>
      <vt:lpstr>NGS Overview</vt:lpstr>
      <vt:lpstr>National Shoreline</vt:lpstr>
      <vt:lpstr>NGS Overview</vt:lpstr>
      <vt:lpstr>https://www.ngs.noaa.gov/ADVISORS/</vt:lpstr>
      <vt:lpstr>Regional Geodetic Advisor Program</vt:lpstr>
      <vt:lpstr>State Geodetic Coordinators</vt:lpstr>
      <vt:lpstr>NGS Overview</vt:lpstr>
      <vt:lpstr>Emergency Response Imagery</vt:lpstr>
      <vt:lpstr>Emergency Response Imagery</vt:lpstr>
      <vt:lpstr>NGS Overview</vt:lpstr>
      <vt:lpstr>Phase Center Offset - conceptual</vt:lpstr>
      <vt:lpstr>Phase Center Offset</vt:lpstr>
      <vt:lpstr>NGS Overview</vt:lpstr>
      <vt:lpstr>NGS Coordinate Conversion and Transformation Tool</vt:lpstr>
      <vt:lpstr>Beta NCAT – includes VERTCON 3.0 for NGVD29 to NAVD88 transformation</vt:lpstr>
      <vt:lpstr>Coordinate Transformation Tool</vt:lpstr>
      <vt:lpstr>NGS Overview</vt:lpstr>
      <vt:lpstr>Continually Updated Shoreline Product</vt:lpstr>
      <vt:lpstr>NGS Overview</vt:lpstr>
      <vt:lpstr>Calibration Base Lines - CBL</vt:lpstr>
      <vt:lpstr>Calibration Base Lines - CBL</vt:lpstr>
      <vt:lpstr>CBL Datasheets</vt:lpstr>
      <vt:lpstr>Beta CBL Map Viewer</vt:lpstr>
      <vt:lpstr>NGS Overview</vt:lpstr>
      <vt:lpstr>Cooperative program for Operational Meteorology, Education, and Training</vt:lpstr>
      <vt:lpstr>Outreach and COMET</vt:lpstr>
      <vt:lpstr>NGS Mission</vt:lpstr>
      <vt:lpstr>National Spatial Reference System (NSRS)</vt:lpstr>
      <vt:lpstr>National Spatial Reference System (NSRS)</vt:lpstr>
      <vt:lpstr>National Spatial Reference System (NSRS)</vt:lpstr>
      <vt:lpstr>NSRS … do I have to use it?</vt:lpstr>
      <vt:lpstr>PowerPoint Presentation</vt:lpstr>
      <vt:lpstr>Not just new datums…</vt:lpstr>
      <vt:lpstr>Evolution of the NSRS</vt:lpstr>
      <vt:lpstr>Modernized NSRS is our “smartphone”</vt:lpstr>
      <vt:lpstr>PowerPoint Presentation</vt:lpstr>
      <vt:lpstr>PowerPoint Presentation</vt:lpstr>
      <vt:lpstr>Reference Frame ≈ Datum</vt:lpstr>
      <vt:lpstr>Reference Frame Defined</vt:lpstr>
      <vt:lpstr>Why replace NAD83?</vt:lpstr>
      <vt:lpstr>A very brief history of U.S. horizontal &amp; geometric datums</vt:lpstr>
      <vt:lpstr>Replacing NAD83</vt:lpstr>
      <vt:lpstr>Replacing NAD83</vt:lpstr>
      <vt:lpstr>Four “Plate-Fixed” Reference Frames</vt:lpstr>
      <vt:lpstr>PowerPoint Presentation</vt:lpstr>
      <vt:lpstr>Four “Plate-Fixed” Reference Frames</vt:lpstr>
      <vt:lpstr>Replacing NAD83</vt:lpstr>
      <vt:lpstr>PowerPoint Presentation</vt:lpstr>
      <vt:lpstr>Non-geocentricity of NAD83</vt:lpstr>
      <vt:lpstr>Non-geocentricity of NAD83</vt:lpstr>
      <vt:lpstr>Non-geocentricity of NAD83</vt:lpstr>
      <vt:lpstr>Non-geocentricity of NAD83</vt:lpstr>
      <vt:lpstr>Geometric change due to  ellipsoid non-geocentricity</vt:lpstr>
      <vt:lpstr>Replacing NAD83</vt:lpstr>
      <vt:lpstr>PowerPoint Presentation</vt:lpstr>
      <vt:lpstr>International Terrestrial Reference Frame</vt:lpstr>
      <vt:lpstr>PowerPoint Presentation</vt:lpstr>
      <vt:lpstr>PowerPoint Presentation</vt:lpstr>
      <vt:lpstr>Replacing NAD83</vt:lpstr>
      <vt:lpstr>The wrong question, circa 2022:</vt:lpstr>
      <vt:lpstr>Two types of drift</vt:lpstr>
      <vt:lpstr>PowerPoint Presentation</vt:lpstr>
      <vt:lpstr>PowerPoint Presentation</vt:lpstr>
      <vt:lpstr>Plate Rotation visualized</vt:lpstr>
      <vt:lpstr>Euler Poles and “Plate-Fixed”</vt:lpstr>
      <vt:lpstr>Euler Poles and “Plate-Fixed”</vt:lpstr>
      <vt:lpstr>Euler Poles and “Plate-Fixed”</vt:lpstr>
      <vt:lpstr>PowerPoint Presentation</vt:lpstr>
      <vt:lpstr>“Plate-Fixed”</vt:lpstr>
      <vt:lpstr>PowerPoint Presentation</vt:lpstr>
      <vt:lpstr>EPP – Euler Pole Parameters</vt:lpstr>
      <vt:lpstr>CORS Velocities in ITRF2014</vt:lpstr>
      <vt:lpstr>PowerPoint Presentation</vt:lpstr>
      <vt:lpstr>PowerPoint Presentation</vt:lpstr>
      <vt:lpstr>PowerPoint Presentation</vt:lpstr>
      <vt:lpstr>Two types of drift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Still Some Drift…</vt:lpstr>
      <vt:lpstr>PowerPoint Presentation</vt:lpstr>
      <vt:lpstr>PowerPoint Presentation</vt:lpstr>
      <vt:lpstr>EPP2022 IFVM2022</vt:lpstr>
      <vt:lpstr>Example of application of EPP and IFVM</vt:lpstr>
      <vt:lpstr>Alright Jeff... enough jibba-jabba, what’s the impact?</vt:lpstr>
      <vt:lpstr>PowerPoint Presentation</vt:lpstr>
      <vt:lpstr>PowerPoint Presentation</vt:lpstr>
      <vt:lpstr>If you’re only working in this region…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Replace NAVD88?</vt:lpstr>
      <vt:lpstr>Known Issues with NAVD88</vt:lpstr>
      <vt:lpstr>Passive marks may lie still… but they still may lie! small instability x long time = large inaccuracy</vt:lpstr>
      <vt:lpstr>Replacing NAVD88</vt:lpstr>
      <vt:lpstr>PowerPoint Presentation</vt:lpstr>
      <vt:lpstr>PowerPoint Presentation</vt:lpstr>
      <vt:lpstr>PowerPoint Presentation</vt:lpstr>
      <vt:lpstr>Which NAD83 with which geoid?</vt:lpstr>
      <vt:lpstr>PowerPoint Presentation</vt:lpstr>
      <vt:lpstr>Obtaining Ng is not easy!</vt:lpstr>
      <vt:lpstr>Obtaining Ng is not easy!</vt:lpstr>
      <vt:lpstr>Building a Geopotential Field Model</vt:lpstr>
      <vt:lpstr>GRACE - 2 Satellites measuring separation</vt:lpstr>
      <vt:lpstr>GRAV-D – airborne relative gravimeters</vt:lpstr>
      <vt:lpstr>Terrestrial Gravimeter - Relative</vt:lpstr>
      <vt:lpstr>Terrestrial Gravimeter - Relative</vt:lpstr>
      <vt:lpstr>Terrestrial Gravimeter - Absolute</vt:lpstr>
      <vt:lpstr>Terrestrial Gravimeters - Absolute and Relative</vt:lpstr>
      <vt:lpstr>Individual Components of NAPGD2022</vt:lpstr>
      <vt:lpstr>PowerPoint Presentation</vt:lpstr>
      <vt:lpstr>Sea Level Change and the Geoid</vt:lpstr>
      <vt:lpstr>Sea Level Change and the Geoid</vt:lpstr>
      <vt:lpstr>Sea Level Change and the Geoid</vt:lpstr>
      <vt:lpstr>PowerPoint Presentation</vt:lpstr>
      <vt:lpstr>PowerPoint Presentation</vt:lpstr>
      <vt:lpstr>PowerPoint Presentation</vt:lpstr>
      <vt:lpstr>How can I prepare? Where did this all start? How is all this possible?   What’s the benefit to me?</vt:lpstr>
      <vt:lpstr>How can surveyors prepare?</vt:lpstr>
      <vt:lpstr>NGS Ten-Year Strategic Plan</vt:lpstr>
      <vt:lpstr>How is all this possible?</vt:lpstr>
      <vt:lpstr>Co-location Site NASA Goddard Space Flight Center, Greenbelt MD, USA</vt:lpstr>
      <vt:lpstr>Co-location Site NASA Goddard Space Flight Center, Greenbelt MD, USA</vt:lpstr>
      <vt:lpstr>Co-location Site NASA Goddard Space Flight Center, Greenbelt MD, USA</vt:lpstr>
      <vt:lpstr>SLR</vt:lpstr>
      <vt:lpstr>PowerPoint Presentation</vt:lpstr>
      <vt:lpstr>Co-location Site NASA Goddard Space Flight Center, Greenbelt MD, USA</vt:lpstr>
      <vt:lpstr>VLBI</vt:lpstr>
      <vt:lpstr>PowerPoint Presentation</vt:lpstr>
      <vt:lpstr>Co-location Site NASA Goddard Space Flight Center, Greenbelt MD, USA</vt:lpstr>
      <vt:lpstr>DORIS</vt:lpstr>
      <vt:lpstr>PowerPoint Presentation</vt:lpstr>
      <vt:lpstr>Space Geodesy Co-location Diagram</vt:lpstr>
      <vt:lpstr>Altogether now!</vt:lpstr>
      <vt:lpstr>Not just new datums…</vt:lpstr>
      <vt:lpstr>Blueprint for 2022, Part 3</vt:lpstr>
      <vt:lpstr>Let’s look at some new terminology</vt:lpstr>
      <vt:lpstr>The NOAA CORS Network (NCN)</vt:lpstr>
      <vt:lpstr>GPS Month</vt:lpstr>
      <vt:lpstr>New Types of Coordinates</vt:lpstr>
      <vt:lpstr>Five types of coordinates in Modernized NSRS</vt:lpstr>
      <vt:lpstr>Reported Coordinates</vt:lpstr>
      <vt:lpstr>Reported Coordinates</vt:lpstr>
      <vt:lpstr>Preliminary Coordinates</vt:lpstr>
      <vt:lpstr>Final Discrete Coordinates</vt:lpstr>
      <vt:lpstr>Final Running Coordinates</vt:lpstr>
      <vt:lpstr>Reference Epoch Coordinates</vt:lpstr>
      <vt:lpstr>Reference Epoch Coordinates from Time-Dependent Coordinates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SPCS2022 stakeholders</vt:lpstr>
      <vt:lpstr>General SPCS2022 characteristics</vt:lpstr>
      <vt:lpstr>Linear distortion with respect to ellipsoid</vt:lpstr>
      <vt:lpstr>Changing projection axis to reduce distortion variation</vt:lpstr>
      <vt:lpstr>“Non-intersecting” conformal map projection</vt:lpstr>
      <vt:lpstr>Default SPCS2022 zones</vt:lpstr>
      <vt:lpstr>Zone “layers” and LDPs</vt:lpstr>
      <vt:lpstr>Alaska statewide “base” layer</vt:lpstr>
      <vt:lpstr>Alaska complete “intermediate” layer</vt:lpstr>
      <vt:lpstr>Alaska with THREE SPCS2022 layers</vt:lpstr>
      <vt:lpstr>SPCS2022 deadlines</vt:lpstr>
      <vt:lpstr>SPCS2022 in Pennsylvania</vt:lpstr>
      <vt:lpstr>PowerPoint Presentation</vt:lpstr>
      <vt:lpstr>The problem</vt:lpstr>
      <vt:lpstr>PowerPoint Presentation</vt:lpstr>
      <vt:lpstr>PowerPoint Presentation</vt:lpstr>
      <vt:lpstr>PowerPoint Presentation</vt:lpstr>
      <vt:lpstr>Adopted International Foot in 1959</vt:lpstr>
      <vt:lpstr>With one little exception…</vt:lpstr>
      <vt:lpstr>More Federal Register Notices</vt:lpstr>
      <vt:lpstr>PowerPoint Presentation</vt:lpstr>
      <vt:lpstr>Oops!</vt:lpstr>
      <vt:lpstr>What are the choices?</vt:lpstr>
      <vt:lpstr>NGS proposal</vt:lpstr>
      <vt:lpstr>Putting our best “foot” forward…</vt:lpstr>
      <vt:lpstr>Using the modernized NSRS</vt:lpstr>
      <vt:lpstr>Using the modernized NSRS</vt:lpstr>
      <vt:lpstr>So much more to NSRS Modernization!</vt:lpstr>
      <vt:lpstr>PowerPoint Presentation</vt:lpstr>
      <vt:lpstr>PowerPoint Presentation</vt:lpstr>
      <vt:lpstr>Mark Recovery – mobile browser compatible</vt:lpstr>
      <vt:lpstr>Mark Recovery – mobile browser compatible</vt:lpstr>
      <vt:lpstr>What new tools are already live?</vt:lpstr>
      <vt:lpstr>PowerPoint Presentation</vt:lpstr>
      <vt:lpstr>PowerPoint Presentation</vt:lpstr>
    </vt:vector>
  </TitlesOfParts>
  <Company>NOS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Jeff Jalbrzikowski</dc:creator>
  <cp:lastModifiedBy>Jeff Jalbrzikowski</cp:lastModifiedBy>
  <cp:revision>1289</cp:revision>
  <cp:lastPrinted>2013-01-23T17:44:58Z</cp:lastPrinted>
  <dcterms:created xsi:type="dcterms:W3CDTF">2012-09-06T12:10:23Z</dcterms:created>
  <dcterms:modified xsi:type="dcterms:W3CDTF">2020-01-30T17:04:26Z</dcterms:modified>
</cp:coreProperties>
</file>