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6" r:id="rId4"/>
    <p:sldId id="268" r:id="rId5"/>
    <p:sldId id="313" r:id="rId6"/>
    <p:sldId id="308" r:id="rId7"/>
    <p:sldId id="315" r:id="rId8"/>
    <p:sldId id="314" r:id="rId9"/>
    <p:sldId id="316" r:id="rId10"/>
    <p:sldId id="317" r:id="rId11"/>
    <p:sldId id="318" r:id="rId12"/>
    <p:sldId id="309" r:id="rId13"/>
    <p:sldId id="310" r:id="rId14"/>
    <p:sldId id="305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34" autoAdjust="0"/>
  </p:normalViewPr>
  <p:slideViewPr>
    <p:cSldViewPr snapToGrid="0" snapToObjects="1">
      <p:cViewPr varScale="1">
        <p:scale>
          <a:sx n="100" d="100"/>
          <a:sy n="100" d="100"/>
        </p:scale>
        <p:origin x="1068" y="72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84748-8635-4274-9A4D-DA03003EB68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E8987-B1F8-41D0-BD99-87D3EF373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3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NGS Regional Geodetic Advisors</a:t>
            </a:r>
          </a:p>
          <a:p>
            <a:r>
              <a:rPr lang="en-US" dirty="0"/>
              <a:t>https://geodesy.noaa.gov/ADVISORS/</a:t>
            </a:r>
          </a:p>
          <a:p>
            <a:endParaRPr lang="en-US" dirty="0"/>
          </a:p>
          <a:p>
            <a:r>
              <a:rPr lang="en-US" dirty="0"/>
              <a:t>State Geodetic Coordinators</a:t>
            </a:r>
          </a:p>
          <a:p>
            <a:r>
              <a:rPr lang="en-US" dirty="0"/>
              <a:t>https://geodesy.noaa.gov/ADVISORS/state-geodetic-coordinators.shtml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1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29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National Spatial Reference System is our nations</a:t>
            </a:r>
            <a:r>
              <a:rPr lang="en-US" baseline="0" dirty="0"/>
              <a:t> geospatial infrastructure from which all positioning (with the exclusion of military/DOD) is referenced to.  </a:t>
            </a:r>
          </a:p>
          <a:p>
            <a:endParaRPr lang="en-US" baseline="0" dirty="0"/>
          </a:p>
          <a:p>
            <a:r>
              <a:rPr lang="en-US" baseline="0" dirty="0"/>
              <a:t>This system provides a consistent framework that allows people to use data in the same reference system to perform analysis and make meaningful comparisons and decisions from that analysis.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3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3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7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9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4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47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8987-B1F8-41D0-BD99-87D3EF3732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6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16A468-B10C-E94D-B4AE-FD48B5E66BC0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3DCB8E-0EF3-45E1-8291-153308F84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1012"/>
            <a:ext cx="7772400" cy="1102519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NOAA’s National Geodetic Survey</a:t>
            </a:r>
            <a:br>
              <a:rPr lang="en-US" sz="31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Rocky Mountain Regional Update</a:t>
            </a:r>
            <a:endParaRPr lang="en-US" dirty="0">
              <a:solidFill>
                <a:srgbClr val="002E97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679344-B299-4232-90D5-6B20C2CF8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126485"/>
            <a:ext cx="6400800" cy="727212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2023 CGSIC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E4941-2977-4664-A813-6AAF754B5E26}"/>
              </a:ext>
            </a:extLst>
          </p:cNvPr>
          <p:cNvSpPr txBox="1"/>
          <p:nvPr/>
        </p:nvSpPr>
        <p:spPr>
          <a:xfrm>
            <a:off x="189186" y="4446977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E97"/>
                </a:solidFill>
              </a:rPr>
              <a:t>September 11, 2023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56B02E4-34C6-415D-A0F5-19C71336F17C}"/>
              </a:ext>
            </a:extLst>
          </p:cNvPr>
          <p:cNvSpPr txBox="1"/>
          <p:nvPr/>
        </p:nvSpPr>
        <p:spPr>
          <a:xfrm>
            <a:off x="6473128" y="4169978"/>
            <a:ext cx="23910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Shaw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brian.shaw@noaa.gov</a:t>
            </a: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197896"/>
            <a:ext cx="525972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Colorado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A94ED-CB04-4D02-A8C0-97FE71AA1455}"/>
              </a:ext>
            </a:extLst>
          </p:cNvPr>
          <p:cNvSpPr txBox="1"/>
          <p:nvPr/>
        </p:nvSpPr>
        <p:spPr>
          <a:xfrm>
            <a:off x="5632398" y="845727"/>
            <a:ext cx="348450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E97"/>
                </a:solidFill>
              </a:rPr>
              <a:t>Highlights</a:t>
            </a:r>
          </a:p>
          <a:p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No Statewide RTN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Mesa County (free)</a:t>
            </a:r>
          </a:p>
          <a:p>
            <a:pPr lvl="1"/>
            <a:r>
              <a:rPr lang="en-US" dirty="0">
                <a:solidFill>
                  <a:srgbClr val="002E97"/>
                </a:solidFill>
              </a:rPr>
              <a:t>    32 stations</a:t>
            </a:r>
          </a:p>
          <a:p>
            <a:pPr lvl="1"/>
            <a:r>
              <a:rPr lang="en-US" dirty="0">
                <a:solidFill>
                  <a:srgbClr val="002E97"/>
                </a:solidFill>
              </a:rPr>
              <a:t>    15 NOAA CORS Network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Private Networks along Front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33D66-1742-44A9-AE93-23578DE7B968}"/>
              </a:ext>
            </a:extLst>
          </p:cNvPr>
          <p:cNvSpPr txBox="1"/>
          <p:nvPr/>
        </p:nvSpPr>
        <p:spPr>
          <a:xfrm>
            <a:off x="461887" y="856887"/>
            <a:ext cx="49741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E97"/>
                </a:solidFill>
              </a:rPr>
              <a:t>Mesa County’s Real Time Virtual Reference Network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70FA3-1F73-46AD-9FE0-9D981C86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87" y="1226219"/>
            <a:ext cx="4974122" cy="3429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5422AA-EF3B-4CB0-8181-1E9A6B409E6C}"/>
              </a:ext>
            </a:extLst>
          </p:cNvPr>
          <p:cNvSpPr txBox="1"/>
          <p:nvPr/>
        </p:nvSpPr>
        <p:spPr>
          <a:xfrm>
            <a:off x="94328" y="4707184"/>
            <a:ext cx="66138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E97"/>
                </a:solidFill>
              </a:rPr>
              <a:t>https://www.mesacounty.us/departments-and-services/gis/gps-survey/rtvrn</a:t>
            </a:r>
          </a:p>
        </p:txBody>
      </p:sp>
    </p:spTree>
    <p:extLst>
      <p:ext uri="{BB962C8B-B14F-4D97-AF65-F5344CB8AC3E}">
        <p14:creationId xmlns:p14="http://schemas.microsoft.com/office/powerpoint/2010/main" val="422742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39" y="205979"/>
            <a:ext cx="525972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Colorado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A94ED-CB04-4D02-A8C0-97FE71AA1455}"/>
              </a:ext>
            </a:extLst>
          </p:cNvPr>
          <p:cNvSpPr txBox="1"/>
          <p:nvPr/>
        </p:nvSpPr>
        <p:spPr>
          <a:xfrm>
            <a:off x="2376486" y="832396"/>
            <a:ext cx="4391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E97"/>
                </a:solidFill>
              </a:rPr>
              <a:t>NOAA CORS Network (31)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ECE88-550C-432D-BE8B-0A06691D3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139" y="1348841"/>
            <a:ext cx="4891137" cy="36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5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27" y="375027"/>
            <a:ext cx="8697075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Colorado 14k Mountain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5" y="1263013"/>
            <a:ext cx="2692194" cy="3531394"/>
          </a:xfrm>
        </p:spPr>
        <p:txBody>
          <a:bodyPr/>
          <a:lstStyle/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Mt Evans and Mt Bierstadt Height Modernization Survey</a:t>
            </a: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2E97"/>
              </a:solidFill>
            </a:endParaRP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Surveyed 5 marks </a:t>
            </a:r>
          </a:p>
          <a:p>
            <a:pPr marL="400050" lvl="1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2 on Mt Evans</a:t>
            </a:r>
          </a:p>
          <a:p>
            <a:pPr marL="400050" lvl="1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1 on Mt Bierstadt</a:t>
            </a:r>
          </a:p>
          <a:p>
            <a:pPr marL="400050" lvl="1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2 Bench Marks for vertical constraints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24696-26E2-4B9D-A3A5-D00D9F1C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7" y="1331740"/>
            <a:ext cx="5474098" cy="34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0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Mt Evans and Mt Bierstadt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F16D-2B7E-464F-9191-C6968BAC1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5409"/>
            <a:ext cx="3071800" cy="1721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8A50C-91D8-4BCE-A019-42DBA40F7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0" t="26615" r="29415" b="22720"/>
          <a:stretch/>
        </p:blipFill>
        <p:spPr>
          <a:xfrm>
            <a:off x="5739973" y="1305409"/>
            <a:ext cx="3404027" cy="1988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32D8D-17FC-49BF-93EB-4C893A40A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00" y="1305409"/>
            <a:ext cx="2668173" cy="1721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6312A-52A6-45C3-B266-2FC72F371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27348"/>
            <a:ext cx="9144000" cy="21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2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4143"/>
            <a:ext cx="326056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A85D5B-6E00-4F4E-B1BA-FCDF0FCCA0A1}"/>
              </a:ext>
            </a:extLst>
          </p:cNvPr>
          <p:cNvGrpSpPr/>
          <p:nvPr/>
        </p:nvGrpSpPr>
        <p:grpSpPr>
          <a:xfrm>
            <a:off x="457199" y="3378102"/>
            <a:ext cx="2480266" cy="1526082"/>
            <a:chOff x="471381" y="2552522"/>
            <a:chExt cx="2480266" cy="1201682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6AC98968-F54A-4B6F-A2E5-F69379F7B634}"/>
                </a:ext>
              </a:extLst>
            </p:cNvPr>
            <p:cNvSpPr txBox="1"/>
            <p:nvPr/>
          </p:nvSpPr>
          <p:spPr>
            <a:xfrm>
              <a:off x="590542" y="2552522"/>
              <a:ext cx="2361105" cy="2908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ctr"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dirty="0">
                <a:solidFill>
                  <a:srgbClr val="002E97"/>
                </a:solidFill>
              </a:endParaRPr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56185F2-A80C-4EF9-BF5C-B6D696CED3D3}"/>
                </a:ext>
              </a:extLst>
            </p:cNvPr>
            <p:cNvSpPr txBox="1"/>
            <p:nvPr/>
          </p:nvSpPr>
          <p:spPr>
            <a:xfrm>
              <a:off x="471381" y="3245264"/>
              <a:ext cx="2391038" cy="5089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2E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Brian Shaw</a:t>
              </a:r>
            </a:p>
            <a:p>
              <a:pPr algn="r"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2E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brian.shaw@noaa.gov</a:t>
              </a:r>
            </a:p>
          </p:txBody>
        </p:sp>
      </p:grpSp>
      <p:pic>
        <p:nvPicPr>
          <p:cNvPr id="7" name="C:\Users\Brian.Shaw\Desktop\combined_dov.png" descr="Map of the Magnitude of the Deflection of the Vertical for the Conterminous US">
            <a:extLst>
              <a:ext uri="{FF2B5EF4-FFF2-40B4-BE49-F238E27FC236}">
                <a16:creationId xmlns:a16="http://schemas.microsoft.com/office/drawing/2014/main" id="{1CDD02DD-BCE0-4E0C-840B-C84DA77AB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561" y="714651"/>
            <a:ext cx="5749236" cy="432846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Magnitude of the Deflection of the Vertical">
            <a:extLst>
              <a:ext uri="{FF2B5EF4-FFF2-40B4-BE49-F238E27FC236}">
                <a16:creationId xmlns:a16="http://schemas.microsoft.com/office/drawing/2014/main" id="{70250748-2E33-4D2A-BCE0-58408647A93C}"/>
              </a:ext>
            </a:extLst>
          </p:cNvPr>
          <p:cNvSpPr txBox="1"/>
          <p:nvPr/>
        </p:nvSpPr>
        <p:spPr>
          <a:xfrm>
            <a:off x="4122943" y="381910"/>
            <a:ext cx="36782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rPr dirty="0">
                <a:solidFill>
                  <a:srgbClr val="002E97"/>
                </a:solidFill>
              </a:rPr>
              <a:t>Magnitude of the Deflection of the Vertical</a:t>
            </a:r>
          </a:p>
        </p:txBody>
      </p:sp>
      <p:pic>
        <p:nvPicPr>
          <p:cNvPr id="9" name="Picture 8" descr="Animated gif of a spinning Geoid">
            <a:extLst>
              <a:ext uri="{FF2B5EF4-FFF2-40B4-BE49-F238E27FC236}">
                <a16:creationId xmlns:a16="http://schemas.microsoft.com/office/drawing/2014/main" id="{FD3EC7A1-49C9-4A67-A60F-ADA8B4D4D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9" y="486842"/>
            <a:ext cx="2480266" cy="20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2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3C94E-372D-44F0-9417-43C402F35774}"/>
              </a:ext>
            </a:extLst>
          </p:cNvPr>
          <p:cNvSpPr txBox="1"/>
          <p:nvPr/>
        </p:nvSpPr>
        <p:spPr>
          <a:xfrm>
            <a:off x="173420" y="736435"/>
            <a:ext cx="249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Shaw</a:t>
            </a: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Rocky Mountain Advisor</a:t>
            </a: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brian.shaw@noaa.gov</a:t>
            </a:r>
            <a:endParaRPr lang="en-US" sz="1200" dirty="0"/>
          </a:p>
        </p:txBody>
      </p:sp>
      <p:pic>
        <p:nvPicPr>
          <p:cNvPr id="7" name="Picture 6" descr="Brian Shaw and others surveying during the Geoid Slope Validation Survey of 2017 in Colorado">
            <a:extLst>
              <a:ext uri="{FF2B5EF4-FFF2-40B4-BE49-F238E27FC236}">
                <a16:creationId xmlns:a16="http://schemas.microsoft.com/office/drawing/2014/main" id="{03FEFB66-40A2-4118-B4BE-99959FAE2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05" y="2102845"/>
            <a:ext cx="3914613" cy="2935960"/>
          </a:xfrm>
          <a:prstGeom prst="rect">
            <a:avLst/>
          </a:prstGeom>
        </p:spPr>
      </p:pic>
      <p:pic>
        <p:nvPicPr>
          <p:cNvPr id="8" name="Picture 7" descr="Brian Shaw portrait photo">
            <a:extLst>
              <a:ext uri="{FF2B5EF4-FFF2-40B4-BE49-F238E27FC236}">
                <a16:creationId xmlns:a16="http://schemas.microsoft.com/office/drawing/2014/main" id="{51FB4ACC-7346-4EFF-9DA1-C6B3AF7A6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09" y="479125"/>
            <a:ext cx="1547947" cy="1891935"/>
          </a:xfrm>
          <a:prstGeom prst="rect">
            <a:avLst/>
          </a:prstGeom>
        </p:spPr>
      </p:pic>
      <p:pic>
        <p:nvPicPr>
          <p:cNvPr id="9" name="Picture 8" descr="Brian Shaw surveying during the Geoid Slope Validation Survey of 2014 in Iowa">
            <a:extLst>
              <a:ext uri="{FF2B5EF4-FFF2-40B4-BE49-F238E27FC236}">
                <a16:creationId xmlns:a16="http://schemas.microsoft.com/office/drawing/2014/main" id="{9972E9D3-D572-47FC-8C12-E3B2C9CC4F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r="9301"/>
          <a:stretch/>
        </p:blipFill>
        <p:spPr>
          <a:xfrm>
            <a:off x="74428" y="2023101"/>
            <a:ext cx="2860158" cy="3015704"/>
          </a:xfrm>
          <a:prstGeom prst="rect">
            <a:avLst/>
          </a:prstGeom>
        </p:spPr>
      </p:pic>
      <p:pic>
        <p:nvPicPr>
          <p:cNvPr id="10" name="Picture 9" descr="Brian Shaw and Bill Stone surveying during the Geoid Slope Validation Survey of 2017 in Colorado">
            <a:extLst>
              <a:ext uri="{FF2B5EF4-FFF2-40B4-BE49-F238E27FC236}">
                <a16:creationId xmlns:a16="http://schemas.microsoft.com/office/drawing/2014/main" id="{289E3938-5B8A-4451-AB8A-EEF1A627BF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6" b="20959"/>
          <a:stretch/>
        </p:blipFill>
        <p:spPr>
          <a:xfrm rot="10800000">
            <a:off x="2648414" y="379493"/>
            <a:ext cx="3577133" cy="23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Importance of Coordination</a:t>
            </a:r>
          </a:p>
        </p:txBody>
      </p:sp>
      <p:pic>
        <p:nvPicPr>
          <p:cNvPr id="10" name="Picture 9" descr="Photo of dvisors providing training ">
            <a:extLst>
              <a:ext uri="{FF2B5EF4-FFF2-40B4-BE49-F238E27FC236}">
                <a16:creationId xmlns:a16="http://schemas.microsoft.com/office/drawing/2014/main" id="{332C8A0B-EE4C-499C-B969-EE1B38724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3"/>
          <a:stretch/>
        </p:blipFill>
        <p:spPr>
          <a:xfrm>
            <a:off x="5922996" y="3404656"/>
            <a:ext cx="3020785" cy="1656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5FDF65-80A2-470D-A4D0-4344C618D871}"/>
              </a:ext>
            </a:extLst>
          </p:cNvPr>
          <p:cNvSpPr txBox="1"/>
          <p:nvPr/>
        </p:nvSpPr>
        <p:spPr>
          <a:xfrm>
            <a:off x="6851717" y="3096881"/>
            <a:ext cx="158363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667995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39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667995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Coordinators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667995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2" name="Picture 11" descr="Regional Advisor Program Map">
            <a:extLst>
              <a:ext uri="{FF2B5EF4-FFF2-40B4-BE49-F238E27FC236}">
                <a16:creationId xmlns:a16="http://schemas.microsoft.com/office/drawing/2014/main" id="{72126084-2FAC-4468-B63F-5460CA328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3" y="923423"/>
            <a:ext cx="5542349" cy="416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89F556-E4E5-414C-9728-65C5386BB181}"/>
              </a:ext>
            </a:extLst>
          </p:cNvPr>
          <p:cNvSpPr txBox="1"/>
          <p:nvPr/>
        </p:nvSpPr>
        <p:spPr>
          <a:xfrm>
            <a:off x="3731906" y="908813"/>
            <a:ext cx="15895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14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Advisors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5C5487-8EFE-454B-BDAB-5B4D875A3DF6}"/>
              </a:ext>
            </a:extLst>
          </p:cNvPr>
          <p:cNvSpPr txBox="1"/>
          <p:nvPr/>
        </p:nvSpPr>
        <p:spPr>
          <a:xfrm>
            <a:off x="3982919" y="1271648"/>
            <a:ext cx="10770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(1 acting)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FFA96-540A-4ADE-B45D-0AC45FCABA16}"/>
              </a:ext>
            </a:extLst>
          </p:cNvPr>
          <p:cNvSpPr txBox="1"/>
          <p:nvPr/>
        </p:nvSpPr>
        <p:spPr>
          <a:xfrm rot="19853479">
            <a:off x="1128911" y="2244700"/>
            <a:ext cx="4264169" cy="1015661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8BB44-156D-40DE-A899-ADD54C1DC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096" y="923424"/>
            <a:ext cx="2955799" cy="22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NGS’s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7882759" cy="3394472"/>
          </a:xfrm>
        </p:spPr>
        <p:txBody>
          <a:bodyPr/>
          <a:lstStyle/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To define, maintain and provide access </a:t>
            </a:r>
            <a:br>
              <a:rPr lang="en-US" dirty="0">
                <a:solidFill>
                  <a:srgbClr val="002E97"/>
                </a:solidFill>
              </a:rPr>
            </a:br>
            <a:r>
              <a:rPr lang="en-US" dirty="0">
                <a:solidFill>
                  <a:srgbClr val="002E97"/>
                </a:solidFill>
              </a:rPr>
              <a:t>to the </a:t>
            </a:r>
            <a:r>
              <a:rPr lang="en-US" dirty="0">
                <a:solidFill>
                  <a:srgbClr val="002E97"/>
                </a:solidFill>
                <a:latin typeface="Arial Black"/>
                <a:ea typeface="Arial Black"/>
                <a:cs typeface="Arial Black"/>
                <a:sym typeface="Arial Black"/>
              </a:rPr>
              <a:t>National Spatial Reference System (NSRS) </a:t>
            </a:r>
            <a:r>
              <a:rPr lang="en-US" dirty="0">
                <a:solidFill>
                  <a:srgbClr val="002E97"/>
                </a:solidFill>
              </a:rPr>
              <a:t>to meet our Nation’s economic, social, and environmental needs.  </a:t>
            </a: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2E97"/>
              </a:solidFill>
            </a:endParaRP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…………………………………………….........................</a:t>
            </a: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2E97"/>
              </a:solidFill>
            </a:endParaRP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2E97"/>
                </a:solidFill>
              </a:rPr>
              <a:t>The </a:t>
            </a:r>
            <a:r>
              <a:rPr lang="en-US" dirty="0">
                <a:solidFill>
                  <a:srgbClr val="002E97"/>
                </a:solidFill>
                <a:latin typeface="Arial Black"/>
                <a:ea typeface="Arial Black"/>
                <a:cs typeface="Arial Black"/>
                <a:sym typeface="Arial Black"/>
              </a:rPr>
              <a:t>NSRS</a:t>
            </a:r>
            <a:r>
              <a:rPr lang="en-US" dirty="0">
                <a:solidFill>
                  <a:srgbClr val="002E97"/>
                </a:solidFill>
              </a:rPr>
              <a:t> is a consistent coordinate system that defines latitude, longitude, height, scale, gravity, orientation, and shoreline throughout the United States. </a:t>
            </a:r>
          </a:p>
        </p:txBody>
      </p:sp>
    </p:spTree>
    <p:extLst>
      <p:ext uri="{BB962C8B-B14F-4D97-AF65-F5344CB8AC3E}">
        <p14:creationId xmlns:p14="http://schemas.microsoft.com/office/powerpoint/2010/main" val="114960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Rocky Mountain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802" y="1095376"/>
            <a:ext cx="2466975" cy="3394472"/>
          </a:xfrm>
        </p:spPr>
        <p:txBody>
          <a:bodyPr>
            <a:normAutofit/>
          </a:bodyPr>
          <a:lstStyle/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olidFill>
                  <a:srgbClr val="002E97"/>
                </a:solidFill>
              </a:rPr>
              <a:t>Montana</a:t>
            </a: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600" dirty="0">
              <a:solidFill>
                <a:srgbClr val="002E97"/>
              </a:solidFill>
            </a:endParaRP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olidFill>
                  <a:srgbClr val="002E97"/>
                </a:solidFill>
              </a:rPr>
              <a:t>Wyoming</a:t>
            </a: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600" dirty="0">
              <a:solidFill>
                <a:srgbClr val="002E97"/>
              </a:solidFill>
            </a:endParaRPr>
          </a:p>
          <a:p>
            <a:pPr marL="0" indent="0">
              <a:buNone/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olidFill>
                  <a:srgbClr val="002E97"/>
                </a:solidFill>
              </a:rPr>
              <a:t>Colorado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ABE18F-3799-49D7-9988-725E5FFEA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1275217"/>
            <a:ext cx="3185477" cy="373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9376C606-903E-4E12-A406-60C284ADD3B2}"/>
              </a:ext>
            </a:extLst>
          </p:cNvPr>
          <p:cNvSpPr/>
          <p:nvPr/>
        </p:nvSpPr>
        <p:spPr>
          <a:xfrm>
            <a:off x="2609850" y="3924300"/>
            <a:ext cx="180975" cy="155971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479D7-E1DA-4A2C-A36A-FF4A9BAE4D1E}"/>
              </a:ext>
            </a:extLst>
          </p:cNvPr>
          <p:cNvSpPr txBox="1"/>
          <p:nvPr/>
        </p:nvSpPr>
        <p:spPr>
          <a:xfrm>
            <a:off x="5772150" y="1386959"/>
            <a:ext cx="31527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E97"/>
                </a:solidFill>
              </a:rPr>
              <a:t>Regional Challenges</a:t>
            </a:r>
          </a:p>
          <a:p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Rugged Terrain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High Elevations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Limited Cell Coverage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Sparse CORS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4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525972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Montana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9FFD3C-5E2B-4755-92C6-9A00D3B05E15}"/>
              </a:ext>
            </a:extLst>
          </p:cNvPr>
          <p:cNvGrpSpPr/>
          <p:nvPr/>
        </p:nvGrpSpPr>
        <p:grpSpPr>
          <a:xfrm>
            <a:off x="180975" y="1199139"/>
            <a:ext cx="6136373" cy="3471682"/>
            <a:chOff x="180975" y="1199139"/>
            <a:chExt cx="6136373" cy="34716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2F36A1-22D0-4186-8E72-C6F06120C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975" y="1199139"/>
              <a:ext cx="6136373" cy="3471682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29B02C-EDB8-43EE-8C13-1AC8AAA61E28}"/>
                </a:ext>
              </a:extLst>
            </p:cNvPr>
            <p:cNvSpPr/>
            <p:nvPr/>
          </p:nvSpPr>
          <p:spPr>
            <a:xfrm>
              <a:off x="4217670" y="1394460"/>
              <a:ext cx="457200" cy="171450"/>
            </a:xfrm>
            <a:custGeom>
              <a:avLst/>
              <a:gdLst>
                <a:gd name="connsiteX0" fmla="*/ 30480 w 457200"/>
                <a:gd name="connsiteY0" fmla="*/ 171450 h 171450"/>
                <a:gd name="connsiteX1" fmla="*/ 38100 w 457200"/>
                <a:gd name="connsiteY1" fmla="*/ 106680 h 171450"/>
                <a:gd name="connsiteX2" fmla="*/ 0 w 457200"/>
                <a:gd name="connsiteY2" fmla="*/ 106680 h 171450"/>
                <a:gd name="connsiteX3" fmla="*/ 0 w 457200"/>
                <a:gd name="connsiteY3" fmla="*/ 57150 h 171450"/>
                <a:gd name="connsiteX4" fmla="*/ 110490 w 457200"/>
                <a:gd name="connsiteY4" fmla="*/ 7620 h 171450"/>
                <a:gd name="connsiteX5" fmla="*/ 457200 w 457200"/>
                <a:gd name="connsiteY5" fmla="*/ 0 h 171450"/>
                <a:gd name="connsiteX6" fmla="*/ 457200 w 457200"/>
                <a:gd name="connsiteY6" fmla="*/ 171450 h 171450"/>
                <a:gd name="connsiteX7" fmla="*/ 30480 w 457200"/>
                <a:gd name="connsiteY7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171450">
                  <a:moveTo>
                    <a:pt x="30480" y="171450"/>
                  </a:moveTo>
                  <a:lnTo>
                    <a:pt x="38100" y="106680"/>
                  </a:lnTo>
                  <a:lnTo>
                    <a:pt x="0" y="106680"/>
                  </a:lnTo>
                  <a:lnTo>
                    <a:pt x="0" y="57150"/>
                  </a:lnTo>
                  <a:lnTo>
                    <a:pt x="110490" y="7620"/>
                  </a:lnTo>
                  <a:lnTo>
                    <a:pt x="457200" y="0"/>
                  </a:lnTo>
                  <a:lnTo>
                    <a:pt x="457200" y="171450"/>
                  </a:lnTo>
                  <a:lnTo>
                    <a:pt x="30480" y="1714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6A94ED-CB04-4D02-A8C0-97FE71AA1455}"/>
              </a:ext>
            </a:extLst>
          </p:cNvPr>
          <p:cNvSpPr txBox="1"/>
          <p:nvPr/>
        </p:nvSpPr>
        <p:spPr>
          <a:xfrm>
            <a:off x="6355448" y="472679"/>
            <a:ext cx="260757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E97"/>
                </a:solidFill>
              </a:rPr>
              <a:t>Highlights</a:t>
            </a:r>
          </a:p>
          <a:p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Started as Pilot with WA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Currently free planned subscription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200 current users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5 subnetworks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10-12 new stations this year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8F55B-8216-402D-8196-60B5D1B16DF8}"/>
              </a:ext>
            </a:extLst>
          </p:cNvPr>
          <p:cNvSpPr txBox="1"/>
          <p:nvPr/>
        </p:nvSpPr>
        <p:spPr>
          <a:xfrm>
            <a:off x="495619" y="4696865"/>
            <a:ext cx="5182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E97"/>
                </a:solidFill>
              </a:rPr>
              <a:t>https://msl.mt.gov/mtsrn/      http://www.mtsrn.org</a:t>
            </a:r>
          </a:p>
        </p:txBody>
      </p:sp>
    </p:spTree>
    <p:extLst>
      <p:ext uri="{BB962C8B-B14F-4D97-AF65-F5344CB8AC3E}">
        <p14:creationId xmlns:p14="http://schemas.microsoft.com/office/powerpoint/2010/main" val="32546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39" y="205979"/>
            <a:ext cx="525972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Montana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A94ED-CB04-4D02-A8C0-97FE71AA1455}"/>
              </a:ext>
            </a:extLst>
          </p:cNvPr>
          <p:cNvSpPr txBox="1"/>
          <p:nvPr/>
        </p:nvSpPr>
        <p:spPr>
          <a:xfrm>
            <a:off x="2376486" y="832396"/>
            <a:ext cx="4391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E97"/>
                </a:solidFill>
              </a:rPr>
              <a:t>NOAA CORS Network (39)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59C0D-7DF9-4BD8-A896-077CDF4C5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341" y="1294061"/>
            <a:ext cx="6615610" cy="36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31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4" y="184303"/>
            <a:ext cx="525972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Wyoming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A94ED-CB04-4D02-A8C0-97FE71AA1455}"/>
              </a:ext>
            </a:extLst>
          </p:cNvPr>
          <p:cNvSpPr txBox="1"/>
          <p:nvPr/>
        </p:nvSpPr>
        <p:spPr>
          <a:xfrm>
            <a:off x="5716921" y="1041553"/>
            <a:ext cx="313084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E97"/>
                </a:solidFill>
              </a:rPr>
              <a:t>Highlights</a:t>
            </a:r>
          </a:p>
          <a:p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RTN Pilot with UT TURN (manages subscriptions)</a:t>
            </a:r>
          </a:p>
          <a:p>
            <a:pPr lvl="1"/>
            <a:endParaRPr lang="en-US" dirty="0">
              <a:solidFill>
                <a:srgbClr val="002E97"/>
              </a:solidFill>
            </a:endParaRPr>
          </a:p>
          <a:p>
            <a:pPr lvl="1"/>
            <a:r>
              <a:rPr lang="en-US" dirty="0">
                <a:solidFill>
                  <a:srgbClr val="002E97"/>
                </a:solidFill>
              </a:rPr>
              <a:t>Mixture of sites owned by BLM, Wind River Tribe, Dominion Power and City.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6E5FB-87F9-4045-8550-F0AAB3F5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" y="1048819"/>
            <a:ext cx="4721439" cy="3664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4BA1C0-F589-4CC4-8E58-ACA65745C1E5}"/>
              </a:ext>
            </a:extLst>
          </p:cNvPr>
          <p:cNvSpPr txBox="1"/>
          <p:nvPr/>
        </p:nvSpPr>
        <p:spPr>
          <a:xfrm>
            <a:off x="695405" y="4713763"/>
            <a:ext cx="3769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E97"/>
                </a:solidFill>
              </a:rPr>
              <a:t>http://turngps.utah.gov/Map/SensorMap.aspx</a:t>
            </a:r>
          </a:p>
        </p:txBody>
      </p:sp>
    </p:spTree>
    <p:extLst>
      <p:ext uri="{BB962C8B-B14F-4D97-AF65-F5344CB8AC3E}">
        <p14:creationId xmlns:p14="http://schemas.microsoft.com/office/powerpoint/2010/main" val="198093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39" y="205979"/>
            <a:ext cx="5259721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+mn-lt"/>
                <a:cs typeface="Times New Roman" panose="02020603050405020304" pitchFamily="18" charset="0"/>
              </a:rPr>
              <a:t>Wyoming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A94ED-CB04-4D02-A8C0-97FE71AA1455}"/>
              </a:ext>
            </a:extLst>
          </p:cNvPr>
          <p:cNvSpPr txBox="1"/>
          <p:nvPr/>
        </p:nvSpPr>
        <p:spPr>
          <a:xfrm>
            <a:off x="2376486" y="832396"/>
            <a:ext cx="4391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E97"/>
                </a:solidFill>
              </a:rPr>
              <a:t>NOAA CORS Network (13)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EDBE2-52DC-40AB-855D-68A96CD36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200" y="1375838"/>
            <a:ext cx="4719599" cy="3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73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257</TotalTime>
  <Words>421</Words>
  <Application>Microsoft Office PowerPoint</Application>
  <PresentationFormat>On-screen Show (16:9)</PresentationFormat>
  <Paragraphs>104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Times New Roman</vt:lpstr>
      <vt:lpstr>Office Theme</vt:lpstr>
      <vt:lpstr>NOAA’s National Geodetic Survey Rocky Mountain Regional Update</vt:lpstr>
      <vt:lpstr>PowerPoint Presentation</vt:lpstr>
      <vt:lpstr>Importance of Coordination</vt:lpstr>
      <vt:lpstr>NGS’s Mission</vt:lpstr>
      <vt:lpstr>Rocky Mountain Region</vt:lpstr>
      <vt:lpstr>Montana</vt:lpstr>
      <vt:lpstr>Montana</vt:lpstr>
      <vt:lpstr>Wyoming</vt:lpstr>
      <vt:lpstr>Wyoming</vt:lpstr>
      <vt:lpstr>Colorado</vt:lpstr>
      <vt:lpstr>Colorado</vt:lpstr>
      <vt:lpstr>Colorado 14k Mountain Heights</vt:lpstr>
      <vt:lpstr>Mt Evans and Mt Bierstadt</vt:lpstr>
      <vt:lpstr>Questions?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Shaw</dc:creator>
  <cp:lastModifiedBy>Brian Shaw</cp:lastModifiedBy>
  <cp:revision>26</cp:revision>
  <dcterms:created xsi:type="dcterms:W3CDTF">2023-03-30T22:24:06Z</dcterms:created>
  <dcterms:modified xsi:type="dcterms:W3CDTF">2023-09-07T22:49:55Z</dcterms:modified>
</cp:coreProperties>
</file>