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40" r:id="rId1"/>
    <p:sldMasterId id="2147483900" r:id="rId2"/>
    <p:sldMasterId id="2147483906" r:id="rId3"/>
    <p:sldMasterId id="2147483912" r:id="rId4"/>
    <p:sldMasterId id="2147483930" r:id="rId5"/>
  </p:sldMasterIdLst>
  <p:notesMasterIdLst>
    <p:notesMasterId r:id="rId64"/>
  </p:notesMasterIdLst>
  <p:sldIdLst>
    <p:sldId id="1406" r:id="rId6"/>
    <p:sldId id="1434" r:id="rId7"/>
    <p:sldId id="1433" r:id="rId8"/>
    <p:sldId id="1480" r:id="rId9"/>
    <p:sldId id="1451" r:id="rId10"/>
    <p:sldId id="1468" r:id="rId11"/>
    <p:sldId id="1482" r:id="rId12"/>
    <p:sldId id="1450" r:id="rId13"/>
    <p:sldId id="1448" r:id="rId14"/>
    <p:sldId id="1483" r:id="rId15"/>
    <p:sldId id="1435" r:id="rId16"/>
    <p:sldId id="1494" r:id="rId17"/>
    <p:sldId id="1491" r:id="rId18"/>
    <p:sldId id="1392" r:id="rId19"/>
    <p:sldId id="1398" r:id="rId20"/>
    <p:sldId id="1354" r:id="rId21"/>
    <p:sldId id="1355" r:id="rId22"/>
    <p:sldId id="1495" r:id="rId23"/>
    <p:sldId id="1393" r:id="rId24"/>
    <p:sldId id="1407" r:id="rId25"/>
    <p:sldId id="1397" r:id="rId26"/>
    <p:sldId id="1338" r:id="rId27"/>
    <p:sldId id="1410" r:id="rId28"/>
    <p:sldId id="1399" r:id="rId29"/>
    <p:sldId id="1429" r:id="rId30"/>
    <p:sldId id="1408" r:id="rId31"/>
    <p:sldId id="1430" r:id="rId32"/>
    <p:sldId id="1409" r:id="rId33"/>
    <p:sldId id="1496" r:id="rId34"/>
    <p:sldId id="1396" r:id="rId35"/>
    <p:sldId id="1411" r:id="rId36"/>
    <p:sldId id="1432" r:id="rId37"/>
    <p:sldId id="1507" r:id="rId38"/>
    <p:sldId id="1484" r:id="rId39"/>
    <p:sldId id="1497" r:id="rId40"/>
    <p:sldId id="1400" r:id="rId41"/>
    <p:sldId id="1492" r:id="rId42"/>
    <p:sldId id="1501" r:id="rId43"/>
    <p:sldId id="1502" r:id="rId44"/>
    <p:sldId id="1412" r:id="rId45"/>
    <p:sldId id="1490" r:id="rId46"/>
    <p:sldId id="1413" r:id="rId47"/>
    <p:sldId id="1431" r:id="rId48"/>
    <p:sldId id="1508" r:id="rId49"/>
    <p:sldId id="1486" r:id="rId50"/>
    <p:sldId id="1503" r:id="rId51"/>
    <p:sldId id="1487" r:id="rId52"/>
    <p:sldId id="1489" r:id="rId53"/>
    <p:sldId id="1498" r:id="rId54"/>
    <p:sldId id="1401" r:id="rId55"/>
    <p:sldId id="1402" r:id="rId56"/>
    <p:sldId id="1499" r:id="rId57"/>
    <p:sldId id="1405" r:id="rId58"/>
    <p:sldId id="1373" r:id="rId59"/>
    <p:sldId id="1375" r:id="rId60"/>
    <p:sldId id="1376" r:id="rId61"/>
    <p:sldId id="1506" r:id="rId62"/>
    <p:sldId id="150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527"/>
    <a:srgbClr val="898989"/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7" autoAdjust="0"/>
    <p:restoredTop sz="89825" autoAdjust="0"/>
  </p:normalViewPr>
  <p:slideViewPr>
    <p:cSldViewPr snapToGrid="0">
      <p:cViewPr varScale="1">
        <p:scale>
          <a:sx n="99" d="100"/>
          <a:sy n="99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62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64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9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967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3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9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9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4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926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92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47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5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6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fld id="{1EE7B93A-05D4-4E0E-9360-14272AE9C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B93A-05D4-4E0E-9360-14272AE9C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B93A-05D4-4E0E-9360-14272AE9C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B93A-05D4-4E0E-9360-14272AE9C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5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EE7B93A-05D4-4E0E-9360-14272AE9C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8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ninjaworldamouthfulofmanythings.blogspot.com/2012/01/big-deals-and-great-discounts.htm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ninjaworldamouthfulofmanythings.blogspot.com/2012/01/big-deals-and-great-discounts.htm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web/science_edu/webinar_series/state-plane-coordinates-2.shtml" TargetMode="External"/><Relationship Id="rId2" Type="http://schemas.openxmlformats.org/officeDocument/2006/relationships/hyperlink" Target="https://geodesy.noaa.gov/web/science_edu/webinar_series/state-plane-coordinates.shtml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geodesy.noaa.gov/web/science_edu/webinar_series/guide-customizing-spcs-2022.shtml" TargetMode="External"/><Relationship Id="rId5" Type="http://schemas.openxmlformats.org/officeDocument/2006/relationships/hyperlink" Target="https://geodesy.noaa.gov/geospatial-summit/2019/presentations/day-1-dennis-spc-of-2022.shtml" TargetMode="External"/><Relationship Id="rId4" Type="http://schemas.openxmlformats.org/officeDocument/2006/relationships/hyperlink" Target="https://geodesy.noaa.gov/web/science_edu/webinar_series/state-plane-coordinates-3.shtml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ninjaworldamouthfulofmanythings.blogspot.com/2012/01/big-deals-and-great-discounts.htm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3281F0-BB4A-4FE1-B80A-C955D404B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0427"/>
            <a:ext cx="9144000" cy="1470025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Times New Roman" charset="0"/>
              </a:rPr>
              <a:t>State Plane 2022</a:t>
            </a:r>
            <a:b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Times New Roman" charset="0"/>
              </a:rPr>
            </a:br>
            <a:r>
              <a:rPr lang="en-US" sz="4800" b="1" i="1" dirty="0">
                <a:solidFill>
                  <a:schemeClr val="tx2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Shape of Things to Come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5F40DF-6B94-4D6B-8081-9B3BCDF07C54}"/>
              </a:ext>
            </a:extLst>
          </p:cNvPr>
          <p:cNvSpPr txBox="1">
            <a:spLocks/>
          </p:cNvSpPr>
          <p:nvPr/>
        </p:nvSpPr>
        <p:spPr bwMode="auto">
          <a:xfrm>
            <a:off x="2145142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June 11, 2020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7575DC-D762-41CE-A981-86533D0F1B2A}"/>
              </a:ext>
            </a:extLst>
          </p:cNvPr>
          <p:cNvSpPr txBox="1">
            <a:spLocks/>
          </p:cNvSpPr>
          <p:nvPr/>
        </p:nvSpPr>
        <p:spPr bwMode="auto">
          <a:xfrm>
            <a:off x="2145143" y="5024402"/>
            <a:ext cx="4853708" cy="104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L. Dennis, PhD, RLS, PE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SPCS2022 Project Manager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We     projected coordinate systems</a:t>
            </a:r>
            <a:endParaRPr lang="en-US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3F768384-CEC5-430A-A740-FCC3AC2AE526}"/>
              </a:ext>
            </a:extLst>
          </p:cNvPr>
          <p:cNvSpPr>
            <a:spLocks noChangeAspect="1"/>
          </p:cNvSpPr>
          <p:nvPr/>
        </p:nvSpPr>
        <p:spPr>
          <a:xfrm>
            <a:off x="1388853" y="594360"/>
            <a:ext cx="457200" cy="457200"/>
          </a:xfrm>
          <a:prstGeom prst="hear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75D15-0A71-42D2-BF18-EAF263B86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0707"/>
            <a:ext cx="8839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B46BACB3-2134-42D9-A9CF-FAC8140F9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286157"/>
            <a:ext cx="883919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chemeClr val="tx2"/>
                </a:solidFill>
                <a:latin typeface="Arial Black" pitchFamily="34" charset="0"/>
                <a:cs typeface="Arial" pitchFamily="34" charset="0"/>
              </a:rPr>
              <a:t>SPCS2022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chemeClr val="tx2"/>
                </a:solidFill>
                <a:latin typeface="Arial Black" pitchFamily="34" charset="0"/>
                <a:cs typeface="Arial" pitchFamily="34" charset="0"/>
              </a:rPr>
              <a:t>Making the Earth flat again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…one zone at a time</a:t>
            </a:r>
            <a:endParaRPr lang="en-US" sz="54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Overall SPCS2022 characteristics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6BE67-F904-4D6A-ADFF-BDBC89C7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63040"/>
            <a:ext cx="8359541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Minimize distortion at </a:t>
            </a:r>
            <a:r>
              <a:rPr lang="en-US" sz="3600" b="1" i="1" dirty="0"/>
              <a:t>topo surface</a:t>
            </a:r>
            <a:r>
              <a:rPr lang="en-US" sz="3600" dirty="0"/>
              <a:t>, </a:t>
            </a:r>
            <a:r>
              <a:rPr lang="en-US" sz="3600" i="1" dirty="0"/>
              <a:t>not</a:t>
            </a:r>
            <a:r>
              <a:rPr lang="en-US" sz="3600" dirty="0"/>
              <a:t> ellipsoid</a:t>
            </a:r>
          </a:p>
          <a:p>
            <a:r>
              <a:rPr lang="en-US" sz="3300" dirty="0"/>
              <a:t>Max of up to </a:t>
            </a:r>
            <a:r>
              <a:rPr lang="en-US" sz="3300" b="1" i="1" dirty="0"/>
              <a:t>3 zone “layers” </a:t>
            </a:r>
            <a:r>
              <a:rPr lang="en-US" sz="3300" dirty="0"/>
              <a:t>allowed</a:t>
            </a:r>
          </a:p>
          <a:p>
            <a:pPr lvl="1"/>
            <a:r>
              <a:rPr lang="en-US" dirty="0"/>
              <a:t>1 statewide </a:t>
            </a:r>
            <a:r>
              <a:rPr lang="en-US" b="1" i="1" dirty="0"/>
              <a:t>plus</a:t>
            </a:r>
            <a:r>
              <a:rPr lang="en-US" dirty="0"/>
              <a:t> 0, 1, or 2 multiple-zone layers</a:t>
            </a:r>
          </a:p>
          <a:p>
            <a:pPr lvl="1"/>
            <a:r>
              <a:rPr lang="en-US" dirty="0"/>
              <a:t>Most states will have total of 2 layers</a:t>
            </a:r>
          </a:p>
          <a:p>
            <a:r>
              <a:rPr lang="en-US" sz="3300" dirty="0"/>
              <a:t>Many states made </a:t>
            </a:r>
            <a:r>
              <a:rPr lang="en-US" sz="3300" b="1" i="1" dirty="0"/>
              <a:t>requests</a:t>
            </a:r>
            <a:r>
              <a:rPr lang="en-US" sz="3300" dirty="0"/>
              <a:t> and </a:t>
            </a:r>
            <a:r>
              <a:rPr lang="en-US" sz="3300" b="1" i="1" dirty="0"/>
              <a:t>proposals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are for zones designed by the states</a:t>
            </a:r>
          </a:p>
          <a:p>
            <a:pPr lvl="1"/>
            <a:r>
              <a:rPr lang="en-US" dirty="0"/>
              <a:t>Can include “low-distortion projections” (LDPs)</a:t>
            </a:r>
          </a:p>
          <a:p>
            <a:r>
              <a:rPr lang="en-US" sz="3300" dirty="0"/>
              <a:t>NGS will design:</a:t>
            </a:r>
          </a:p>
          <a:p>
            <a:pPr lvl="1"/>
            <a:r>
              <a:rPr lang="en-US" b="1" i="1" dirty="0"/>
              <a:t>Statewide</a:t>
            </a:r>
            <a:r>
              <a:rPr lang="en-US" dirty="0"/>
              <a:t> zone for every state</a:t>
            </a:r>
          </a:p>
          <a:p>
            <a:pPr lvl="1"/>
            <a:r>
              <a:rPr lang="en-US" b="1" i="1" dirty="0"/>
              <a:t>Default</a:t>
            </a:r>
            <a:r>
              <a:rPr lang="en-US" dirty="0"/>
              <a:t> zones if no input from stakeholders (most with same zone extents and projection type as SPCS 83)</a:t>
            </a:r>
          </a:p>
          <a:p>
            <a:pPr lvl="1"/>
            <a:r>
              <a:rPr lang="en-US" dirty="0"/>
              <a:t>Zones formally </a:t>
            </a:r>
            <a:r>
              <a:rPr lang="en-US" b="1" i="1" dirty="0"/>
              <a:t>requested</a:t>
            </a:r>
            <a:r>
              <a:rPr lang="en-US" dirty="0"/>
              <a:t> by states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3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2206209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CB0785-4D00-41AE-9515-5C524E91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91440"/>
            <a:ext cx="5486400" cy="6208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9B221-2CC3-4CCC-BE62-29AF9AC37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141" y="446842"/>
            <a:ext cx="5486400" cy="6228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1A90C-9146-43A5-BDEE-7EF6DA3A5F03}"/>
              </a:ext>
            </a:extLst>
          </p:cNvPr>
          <p:cNvSpPr txBox="1"/>
          <p:nvPr/>
        </p:nvSpPr>
        <p:spPr>
          <a:xfrm>
            <a:off x="753800" y="35734"/>
            <a:ext cx="274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7EAC-6391-4F7F-A8B6-59E479590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41353" y="1988938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AA245C-5C27-466A-9410-ED80991F5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8375" y="232815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00D1B0-E395-490E-B1B6-D208A5B4C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160" y="1068405"/>
            <a:ext cx="5486400" cy="52924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0F4E9D-4C1C-4F51-A478-9A55BF12A552}"/>
              </a:ext>
            </a:extLst>
          </p:cNvPr>
          <p:cNvSpPr/>
          <p:nvPr/>
        </p:nvSpPr>
        <p:spPr>
          <a:xfrm>
            <a:off x="5116760" y="2789665"/>
            <a:ext cx="1703504" cy="365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21E04A-AF7E-4390-90DA-DB3B8831A311}"/>
              </a:ext>
            </a:extLst>
          </p:cNvPr>
          <p:cNvSpPr/>
          <p:nvPr/>
        </p:nvSpPr>
        <p:spPr>
          <a:xfrm>
            <a:off x="5116511" y="4337776"/>
            <a:ext cx="2446771" cy="365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B90545-CCDF-4B87-8CBD-10B7F96AD707}"/>
              </a:ext>
            </a:extLst>
          </p:cNvPr>
          <p:cNvGrpSpPr>
            <a:grpSpLocks noChangeAspect="1"/>
          </p:cNvGrpSpPr>
          <p:nvPr/>
        </p:nvGrpSpPr>
        <p:grpSpPr>
          <a:xfrm>
            <a:off x="3453108" y="4140101"/>
            <a:ext cx="1097280" cy="1097280"/>
            <a:chOff x="5243315" y="2957797"/>
            <a:chExt cx="3016250" cy="3016250"/>
          </a:xfrm>
          <a:effectLst/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E43C09B9-AB11-48B1-8701-D144A33ED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315" y="2957797"/>
              <a:ext cx="3016250" cy="30162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422" y="10800"/>
                  </a:moveTo>
                  <a:cubicBezTo>
                    <a:pt x="3422" y="14875"/>
                    <a:pt x="6725" y="18178"/>
                    <a:pt x="10800" y="18178"/>
                  </a:cubicBezTo>
                  <a:cubicBezTo>
                    <a:pt x="14875" y="18178"/>
                    <a:pt x="18178" y="14875"/>
                    <a:pt x="18178" y="10800"/>
                  </a:cubicBezTo>
                  <a:cubicBezTo>
                    <a:pt x="18178" y="6725"/>
                    <a:pt x="14875" y="3422"/>
                    <a:pt x="10800" y="3422"/>
                  </a:cubicBezTo>
                  <a:cubicBezTo>
                    <a:pt x="6725" y="3422"/>
                    <a:pt x="3422" y="6725"/>
                    <a:pt x="3422" y="10800"/>
                  </a:cubicBezTo>
                  <a:close/>
                </a:path>
              </a:pathLst>
            </a:cu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E6FA85C5-3D42-4942-8327-D56F90367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1015" y="3605497"/>
              <a:ext cx="1763713" cy="1765300"/>
            </a:xfrm>
            <a:prstGeom prst="line">
              <a:avLst/>
            </a:prstGeom>
            <a:noFill/>
            <a:ln w="177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id="{26BB9B2F-7890-40EE-BA16-E758D74147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43315" y="2957797"/>
              <a:ext cx="3016250" cy="30162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12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441" y="10158"/>
                  </a:moveTo>
                  <a:cubicBezTo>
                    <a:pt x="3774" y="6342"/>
                    <a:pt x="6969" y="3413"/>
                    <a:pt x="10800" y="3414"/>
                  </a:cubicBezTo>
                  <a:cubicBezTo>
                    <a:pt x="14630" y="3414"/>
                    <a:pt x="17825" y="6342"/>
                    <a:pt x="18158" y="10158"/>
                  </a:cubicBezTo>
                  <a:lnTo>
                    <a:pt x="21559" y="9861"/>
                  </a:lnTo>
                  <a:cubicBezTo>
                    <a:pt x="21072" y="4281"/>
                    <a:pt x="16400" y="-1"/>
                    <a:pt x="10799" y="0"/>
                  </a:cubicBezTo>
                  <a:cubicBezTo>
                    <a:pt x="5199" y="0"/>
                    <a:pt x="527" y="4281"/>
                    <a:pt x="40" y="9861"/>
                  </a:cubicBezTo>
                  <a:close/>
                </a:path>
              </a:pathLst>
            </a:cu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D659ADB-4C13-4246-BE05-EF8A1F7ACCC9}"/>
              </a:ext>
            </a:extLst>
          </p:cNvPr>
          <p:cNvSpPr/>
          <p:nvPr/>
        </p:nvSpPr>
        <p:spPr>
          <a:xfrm>
            <a:off x="7850720" y="4713161"/>
            <a:ext cx="1088787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5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6" grpId="0" animBg="1"/>
      <p:bldP spid="17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requests and 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229600" cy="50291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Deadline was 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3/31/2020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67 forms received from 41 states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Plus 2 complete design submittals (KY and IA)</a:t>
            </a:r>
          </a:p>
          <a:p>
            <a:r>
              <a:rPr lang="en-US" dirty="0">
                <a:sym typeface="Wingdings" panose="05000000000000000000" pitchFamily="2" charset="2"/>
              </a:rPr>
              <a:t>36 requests (designs by NGS)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23 for statewide zone layers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13 for multiple-zone layers (9 with new layout)</a:t>
            </a:r>
          </a:p>
          <a:p>
            <a:r>
              <a:rPr lang="en-US" dirty="0">
                <a:sym typeface="Wingdings" panose="05000000000000000000" pitchFamily="2" charset="2"/>
              </a:rPr>
              <a:t>31 proposals (designs by stakeholders)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17 with complete state coverage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14 with partial state coverage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Deadline for designs:  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3/31/2021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9461-940C-4553-A537-3C8E7541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of requests, proposals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B6B32-47D6-4D5E-A465-0BDBB7D5A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87B30-8CE5-4A82-9BE8-D4A6BE99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BB6BE-7C5E-4FD5-92F4-3C4510820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6" y="967874"/>
            <a:ext cx="4434840" cy="5737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22363-6A27-4BA0-B780-E6036765B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84" y="967874"/>
            <a:ext cx="4434840" cy="5737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39298-714F-4D97-8400-788CEC864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830" y="3482432"/>
            <a:ext cx="1216152" cy="822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F98AC-D871-413E-9D10-48FEE1E0D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952" y="6101510"/>
            <a:ext cx="482143" cy="617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A124F-398D-48E6-998E-927D38D1A4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5750" y="3478001"/>
            <a:ext cx="1216893" cy="822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940B1-9706-4FFC-936E-9A74D03EEE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688" y="5998715"/>
            <a:ext cx="548278" cy="736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76D1D-7565-4126-916D-B71E0F696102}"/>
              </a:ext>
            </a:extLst>
          </p:cNvPr>
          <p:cNvSpPr txBox="1"/>
          <p:nvPr/>
        </p:nvSpPr>
        <p:spPr>
          <a:xfrm>
            <a:off x="86675" y="444654"/>
            <a:ext cx="443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Request/Proposal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B1D6-D47E-4070-AA57-FCB4DF72A454}"/>
              </a:ext>
            </a:extLst>
          </p:cNvPr>
          <p:cNvSpPr txBox="1"/>
          <p:nvPr/>
        </p:nvSpPr>
        <p:spPr>
          <a:xfrm>
            <a:off x="4622483" y="439361"/>
            <a:ext cx="443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Design Submittal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473573" y="2226149"/>
            <a:ext cx="3657600" cy="107721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Deadline: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March 31, 2020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5011104" y="2226149"/>
            <a:ext cx="3657600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Deadline: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March 31, 2021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NGS-approved proposal required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03405" y="5292714"/>
            <a:ext cx="90578" cy="9144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BE62BCD-FE98-460B-AF96-F9962D8B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744EAB-8384-4228-B273-8AE45436167E}"/>
              </a:ext>
            </a:extLst>
          </p:cNvPr>
          <p:cNvSpPr txBox="1"/>
          <p:nvPr/>
        </p:nvSpPr>
        <p:spPr bwMode="auto">
          <a:xfrm rot="-2700000">
            <a:off x="123890" y="2174618"/>
            <a:ext cx="435696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spc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1796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9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Use as policy &amp; procedures checklist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83051-58A8-4623-A6E0-9F0BC50C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9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2783727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52-5FB1-4763-9959-205A423A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zone layout and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5600-77B1-47E3-A7F4-612D2E6F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63040"/>
            <a:ext cx="8384875" cy="4754880"/>
          </a:xfrm>
        </p:spPr>
        <p:txBody>
          <a:bodyPr>
            <a:normAutofit/>
          </a:bodyPr>
          <a:lstStyle/>
          <a:p>
            <a:r>
              <a:rPr lang="en-US" dirty="0"/>
              <a:t>One layer (statewide):  16 states and territories</a:t>
            </a:r>
          </a:p>
          <a:p>
            <a:pPr lvl="1"/>
            <a:r>
              <a:rPr lang="en-US" dirty="0"/>
              <a:t>Includes combined territories sharing 1 zone</a:t>
            </a:r>
          </a:p>
          <a:p>
            <a:pPr lvl="2"/>
            <a:r>
              <a:rPr lang="en-US" dirty="0"/>
              <a:t>Puerto Rico and U.S. Virgin Islands</a:t>
            </a:r>
          </a:p>
          <a:p>
            <a:pPr lvl="2"/>
            <a:r>
              <a:rPr lang="en-US" dirty="0"/>
              <a:t>Guam and Commonwealth Northern Mariana Islands</a:t>
            </a:r>
          </a:p>
          <a:p>
            <a:r>
              <a:rPr lang="en-US" dirty="0"/>
              <a:t>Two zone layers:  26 states</a:t>
            </a:r>
          </a:p>
          <a:p>
            <a:r>
              <a:rPr lang="en-US" dirty="0"/>
              <a:t>Three zone layers:  12 states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AEB8C-8D74-4587-BBE6-1EAA343B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9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shape of things to come…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D7CD22-56DD-4C6A-8C02-A0E753CFB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r="348"/>
          <a:stretch/>
        </p:blipFill>
        <p:spPr>
          <a:xfrm>
            <a:off x="960120" y="1759560"/>
            <a:ext cx="7223760" cy="420290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7760F-B6E0-4E23-BE28-6C04D0D4F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29386" r="2762" b="29386"/>
          <a:stretch/>
        </p:blipFill>
        <p:spPr>
          <a:xfrm>
            <a:off x="960120" y="1759558"/>
            <a:ext cx="7223760" cy="42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9461-940C-4553-A537-3C8E7541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of all SPCS2022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FDAB9-A5EB-401E-A439-CFEE6E8A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183"/>
            <a:ext cx="9144000" cy="64922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87B30-8CE5-4A82-9BE8-D4A6BE99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E3B65-9176-4065-A56F-BD2260C9A187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State Plane Coordinate System of </a:t>
            </a:r>
            <a:r>
              <a:rPr lang="en-US" sz="20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 (955 zones in 56 states and territories)</a:t>
            </a:r>
          </a:p>
        </p:txBody>
      </p:sp>
    </p:spTree>
    <p:extLst>
      <p:ext uri="{BB962C8B-B14F-4D97-AF65-F5344CB8AC3E}">
        <p14:creationId xmlns:p14="http://schemas.microsoft.com/office/powerpoint/2010/main" val="37411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9461-940C-4553-A537-3C8E7541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of number of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7A0B8-E02E-474B-9057-139522353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8608B-BCB5-4250-B5F3-65530BB3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273"/>
          </a:xfrm>
        </p:spPr>
        <p:txBody>
          <a:bodyPr/>
          <a:lstStyle/>
          <a:p>
            <a:r>
              <a:rPr lang="en-US" dirty="0"/>
              <a:t>Example of 2 zone layers: </a:t>
            </a:r>
            <a:r>
              <a:rPr lang="en-US" b="1" i="1" dirty="0"/>
              <a:t>Iowa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45A2E-1EFC-4B59-8DF3-FA4FFB246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" b="27329"/>
          <a:stretch/>
        </p:blipFill>
        <p:spPr>
          <a:xfrm>
            <a:off x="0" y="3897928"/>
            <a:ext cx="5394960" cy="2940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2FF94-E0A7-4734-B1A3-C184C0EC6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" b="27290"/>
          <a:stretch/>
        </p:blipFill>
        <p:spPr>
          <a:xfrm>
            <a:off x="0" y="957674"/>
            <a:ext cx="5394960" cy="2940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5BCB29-F685-406F-A9CD-A021B7195083}"/>
              </a:ext>
            </a:extLst>
          </p:cNvPr>
          <p:cNvSpPr txBox="1"/>
          <p:nvPr/>
        </p:nvSpPr>
        <p:spPr>
          <a:xfrm>
            <a:off x="5407550" y="1111911"/>
            <a:ext cx="373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M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ultiple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-zone layer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(complete state coverage)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A12564-02C6-4447-9402-4B1005CB0C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000" t="72627" r="2353"/>
          <a:stretch/>
        </p:blipFill>
        <p:spPr>
          <a:xfrm>
            <a:off x="5497077" y="2020719"/>
            <a:ext cx="2893869" cy="1877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42637B-A411-4426-BF08-50F16E9E41A6}"/>
              </a:ext>
            </a:extLst>
          </p:cNvPr>
          <p:cNvSpPr txBox="1"/>
          <p:nvPr/>
        </p:nvSpPr>
        <p:spPr>
          <a:xfrm>
            <a:off x="5497077" y="4042016"/>
            <a:ext cx="3396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Statewide layer for EVERY state</a:t>
            </a:r>
          </a:p>
        </p:txBody>
      </p:sp>
    </p:spTree>
    <p:extLst>
      <p:ext uri="{BB962C8B-B14F-4D97-AF65-F5344CB8AC3E}">
        <p14:creationId xmlns:p14="http://schemas.microsoft.com/office/powerpoint/2010/main" val="16194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52-5FB1-4763-9959-205A423A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zone layout and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5600-77B1-47E3-A7F4-612D2E6F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16860"/>
            <a:ext cx="8384875" cy="790633"/>
          </a:xfrm>
        </p:spPr>
        <p:txBody>
          <a:bodyPr>
            <a:normAutofit/>
          </a:bodyPr>
          <a:lstStyle/>
          <a:p>
            <a:r>
              <a:rPr lang="en-US" dirty="0"/>
              <a:t>955 zones (</a:t>
            </a:r>
            <a:r>
              <a:rPr lang="en-US" dirty="0" err="1"/>
              <a:t>approx</a:t>
            </a:r>
            <a:r>
              <a:rPr lang="en-US" dirty="0"/>
              <a:t>) for 56 states and territories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AEB8C-8D74-4587-BBE6-1EAA343B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9461-940C-4553-A537-3C8E7541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number of zones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3E553-5E01-4BC0-9E94-7DA92EA01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C4C8B-A53C-45FA-8D21-0968DD90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52-5FB1-4763-9959-205A423A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zone layout and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5600-77B1-47E3-A7F4-612D2E6F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63040"/>
            <a:ext cx="8384875" cy="30443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955 zones (</a:t>
            </a:r>
            <a:r>
              <a:rPr lang="en-US" dirty="0" err="1"/>
              <a:t>approx</a:t>
            </a:r>
            <a:r>
              <a:rPr lang="en-US" dirty="0"/>
              <a:t>) for 56 states and territories</a:t>
            </a:r>
          </a:p>
          <a:p>
            <a:r>
              <a:rPr lang="en-US" dirty="0"/>
              <a:t>Designs by NGS</a:t>
            </a:r>
          </a:p>
          <a:p>
            <a:pPr lvl="1"/>
            <a:r>
              <a:rPr lang="en-US" dirty="0"/>
              <a:t>161 zones (</a:t>
            </a:r>
            <a:r>
              <a:rPr lang="en-US" dirty="0" err="1"/>
              <a:t>approx</a:t>
            </a:r>
            <a:r>
              <a:rPr lang="en-US" dirty="0"/>
              <a:t>), including statewide zones</a:t>
            </a:r>
          </a:p>
          <a:p>
            <a:pPr lvl="1"/>
            <a:r>
              <a:rPr lang="en-US" dirty="0"/>
              <a:t>Range from 1 to 20 zones (Alaska and Hawaii)</a:t>
            </a:r>
          </a:p>
          <a:p>
            <a:pPr lvl="1"/>
            <a:r>
              <a:rPr lang="en-US" dirty="0"/>
              <a:t>About 120 done (preliminary)</a:t>
            </a:r>
          </a:p>
          <a:p>
            <a:pPr lvl="1"/>
            <a:r>
              <a:rPr lang="en-US" dirty="0"/>
              <a:t>Statewide zones done for nearly all states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AEB8C-8D74-4587-BBE6-1EAA343B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9461-940C-4553-A537-3C8E7541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NGS designs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0E2A7-2FB2-461F-9AE0-F93687F8C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C4C8B-A53C-45FA-8D21-0968DD90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52-5FB1-4763-9959-205A423A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zone layout and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5600-77B1-47E3-A7F4-612D2E6F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63040"/>
            <a:ext cx="8384875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955 zones (</a:t>
            </a:r>
            <a:r>
              <a:rPr lang="en-US" dirty="0" err="1"/>
              <a:t>approx</a:t>
            </a:r>
            <a:r>
              <a:rPr lang="en-US" dirty="0"/>
              <a:t>) for 56 states and territories</a:t>
            </a:r>
          </a:p>
          <a:p>
            <a:r>
              <a:rPr lang="en-US" dirty="0"/>
              <a:t>Designs by NGS</a:t>
            </a:r>
          </a:p>
          <a:p>
            <a:pPr lvl="1"/>
            <a:r>
              <a:rPr lang="en-US" dirty="0"/>
              <a:t>161 zones (</a:t>
            </a:r>
            <a:r>
              <a:rPr lang="en-US" dirty="0" err="1"/>
              <a:t>approx</a:t>
            </a:r>
            <a:r>
              <a:rPr lang="en-US" dirty="0"/>
              <a:t>), including statewide zones</a:t>
            </a:r>
          </a:p>
          <a:p>
            <a:pPr lvl="1"/>
            <a:r>
              <a:rPr lang="en-US" dirty="0"/>
              <a:t>Range from 1 to 20 zones (Alaska and Hawaii)</a:t>
            </a:r>
          </a:p>
          <a:p>
            <a:pPr lvl="1"/>
            <a:r>
              <a:rPr lang="en-US" dirty="0"/>
              <a:t>About 120 done (preliminary)</a:t>
            </a:r>
          </a:p>
          <a:p>
            <a:pPr lvl="1"/>
            <a:r>
              <a:rPr lang="en-US" dirty="0"/>
              <a:t>Statewide zones done for nearly all states</a:t>
            </a:r>
          </a:p>
          <a:p>
            <a:r>
              <a:rPr lang="en-US" dirty="0"/>
              <a:t>Designs by state stakeholders</a:t>
            </a:r>
          </a:p>
          <a:p>
            <a:pPr lvl="1"/>
            <a:r>
              <a:rPr lang="en-US" dirty="0"/>
              <a:t>794 zones (</a:t>
            </a:r>
            <a:r>
              <a:rPr lang="en-US" dirty="0" err="1"/>
              <a:t>approx</a:t>
            </a:r>
            <a:r>
              <a:rPr lang="en-US" dirty="0"/>
              <a:t>) in 29 states</a:t>
            </a:r>
          </a:p>
          <a:p>
            <a:pPr lvl="1"/>
            <a:r>
              <a:rPr lang="en-US" dirty="0"/>
              <a:t>Range from 1 to 88 zones (Ohio)</a:t>
            </a:r>
          </a:p>
          <a:p>
            <a:pPr lvl="1"/>
            <a:r>
              <a:rPr lang="en-US" dirty="0"/>
              <a:t>Essentially all are LDPs (distortion &lt; ±50 ppm)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AEB8C-8D74-4587-BBE6-1EAA343B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7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9461-940C-4553-A537-3C8E7541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state designs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4A068-741F-46AF-99ED-99FB34BF2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C4C8B-A53C-45FA-8D21-0968DD90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3390120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shape of things to come…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24249A-EFEE-4B7B-810D-9FD287141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1237" r="107" b="7331"/>
          <a:stretch/>
        </p:blipFill>
        <p:spPr>
          <a:xfrm>
            <a:off x="2697480" y="1193896"/>
            <a:ext cx="3749040" cy="55778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3C219-EE7E-4094-AC59-1A6B7BBABFC8}"/>
              </a:ext>
            </a:extLst>
          </p:cNvPr>
          <p:cNvSpPr txBox="1"/>
          <p:nvPr/>
        </p:nvSpPr>
        <p:spPr bwMode="auto">
          <a:xfrm>
            <a:off x="6505474" y="3724748"/>
            <a:ext cx="2638526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 “history” of the future through 2106… published in 1933</a:t>
            </a:r>
          </a:p>
        </p:txBody>
      </p:sp>
    </p:spTree>
    <p:extLst>
      <p:ext uri="{BB962C8B-B14F-4D97-AF65-F5344CB8AC3E}">
        <p14:creationId xmlns:p14="http://schemas.microsoft.com/office/powerpoint/2010/main" val="8496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E7ED-B144-4415-933F-3164A9E4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5537A-12CE-4D37-BF9E-8A0B0F097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686800" cy="4754880"/>
          </a:xfrm>
        </p:spPr>
        <p:txBody>
          <a:bodyPr>
            <a:normAutofit/>
          </a:bodyPr>
          <a:lstStyle/>
          <a:p>
            <a:r>
              <a:rPr lang="en-US" dirty="0"/>
              <a:t>Total of 3 states requested exceptions</a:t>
            </a:r>
          </a:p>
          <a:p>
            <a:pPr lvl="1"/>
            <a:r>
              <a:rPr lang="en-US" dirty="0"/>
              <a:t>Wisconsin (59 zones for 72 counties):  </a:t>
            </a:r>
            <a:r>
              <a:rPr lang="en-US" b="1" i="1" dirty="0"/>
              <a:t>APPROVED</a:t>
            </a:r>
          </a:p>
          <a:p>
            <a:pPr lvl="1"/>
            <a:r>
              <a:rPr lang="en-US" dirty="0"/>
              <a:t>Indiana (57 zones for 92 counties):  </a:t>
            </a:r>
            <a:r>
              <a:rPr lang="en-US" i="1" dirty="0"/>
              <a:t>PENDING</a:t>
            </a:r>
          </a:p>
          <a:p>
            <a:pPr lvl="1"/>
            <a:r>
              <a:rPr lang="en-US" dirty="0"/>
              <a:t>Ohio (88 zones, one per county):  </a:t>
            </a:r>
            <a:r>
              <a:rPr lang="en-US" i="1" dirty="0"/>
              <a:t>PENDING</a:t>
            </a:r>
          </a:p>
          <a:p>
            <a:r>
              <a:rPr lang="en-US" dirty="0"/>
              <a:t>Must be approved by NGS Director</a:t>
            </a:r>
          </a:p>
          <a:p>
            <a:pPr lvl="1"/>
            <a:r>
              <a:rPr lang="en-US" dirty="0"/>
              <a:t>Indiana and Ohio requests were expected</a:t>
            </a:r>
          </a:p>
          <a:p>
            <a:pPr lvl="1"/>
            <a:r>
              <a:rPr lang="en-US" dirty="0"/>
              <a:t>No “surprise” requests received</a:t>
            </a:r>
          </a:p>
          <a:p>
            <a:pPr lvl="1"/>
            <a:r>
              <a:rPr lang="en-US" dirty="0"/>
              <a:t>May be a few requests during state design efforts</a:t>
            </a:r>
          </a:p>
          <a:p>
            <a:pPr lvl="1"/>
            <a:endParaRPr lang="en-US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CD430-1239-471C-94DC-5EC2E59F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E7ED-B144-4415-933F-3164A9E4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use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5537A-12CE-4D37-BF9E-8A0B0F097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686800" cy="4754880"/>
          </a:xfrm>
        </p:spPr>
        <p:txBody>
          <a:bodyPr>
            <a:normAutofit/>
          </a:bodyPr>
          <a:lstStyle/>
          <a:p>
            <a:r>
              <a:rPr lang="en-US" dirty="0"/>
              <a:t>Zones that are in more than one state</a:t>
            </a:r>
          </a:p>
          <a:p>
            <a:r>
              <a:rPr lang="en-US" dirty="0"/>
              <a:t>Total of 2 requests for 4 special use zones</a:t>
            </a:r>
          </a:p>
          <a:p>
            <a:pPr lvl="1"/>
            <a:r>
              <a:rPr lang="en-US" dirty="0"/>
              <a:t>Navajo Nation (AZ, NM, UT, plus CO)</a:t>
            </a:r>
          </a:p>
          <a:p>
            <a:pPr lvl="1"/>
            <a:r>
              <a:rPr lang="en-US" dirty="0"/>
              <a:t>Lower Colorado River (AZ, CA, NV)</a:t>
            </a:r>
          </a:p>
          <a:p>
            <a:pPr lvl="1"/>
            <a:r>
              <a:rPr lang="en-US" dirty="0"/>
              <a:t>Glen Canyon National Recreation Area (AZ, UT)</a:t>
            </a:r>
          </a:p>
          <a:p>
            <a:pPr lvl="1"/>
            <a:r>
              <a:rPr lang="en-US" dirty="0"/>
              <a:t>Flaming Gorge / Dinosaur Nat’l Mon (CO, UT, WY)</a:t>
            </a:r>
          </a:p>
          <a:p>
            <a:r>
              <a:rPr lang="en-US" dirty="0"/>
              <a:t>Must be approved by NGS Director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CD430-1239-471C-94DC-5EC2E59F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89CF-8772-4099-B85B-A328DCDC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special use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98F3A-5ACE-42E9-A57A-D0608B1BE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AE4EC9-C2C8-4867-9AF7-64BB4613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E7ED-B144-4415-933F-3164A9E4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use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5537A-12CE-4D37-BF9E-8A0B0F097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686800" cy="4754880"/>
          </a:xfrm>
        </p:spPr>
        <p:txBody>
          <a:bodyPr>
            <a:normAutofit/>
          </a:bodyPr>
          <a:lstStyle/>
          <a:p>
            <a:r>
              <a:rPr lang="en-US" dirty="0"/>
              <a:t>Zones that are in more than one state</a:t>
            </a:r>
          </a:p>
          <a:p>
            <a:r>
              <a:rPr lang="en-US" dirty="0"/>
              <a:t>Total of 2 requests for 4 special use zones</a:t>
            </a:r>
          </a:p>
          <a:p>
            <a:pPr lvl="1"/>
            <a:r>
              <a:rPr lang="en-US" dirty="0"/>
              <a:t>Navajo Nation (AZ, NM, UT, plus CO)</a:t>
            </a:r>
          </a:p>
          <a:p>
            <a:pPr lvl="1"/>
            <a:r>
              <a:rPr lang="en-US" dirty="0"/>
              <a:t>Lower Colorado River (AZ, CA, NV)</a:t>
            </a:r>
          </a:p>
          <a:p>
            <a:pPr lvl="1"/>
            <a:r>
              <a:rPr lang="en-US" dirty="0"/>
              <a:t>Glen Canyon National Recreation Area (AZ, UT)</a:t>
            </a:r>
          </a:p>
          <a:p>
            <a:pPr lvl="1"/>
            <a:r>
              <a:rPr lang="en-US" dirty="0"/>
              <a:t>Flaming Gorge / Dinosaur Nat’l Mon (CO, UT, WY)</a:t>
            </a:r>
          </a:p>
          <a:p>
            <a:r>
              <a:rPr lang="en-US" dirty="0"/>
              <a:t>Must be approved by NGS Director</a:t>
            </a:r>
          </a:p>
          <a:p>
            <a:r>
              <a:rPr lang="en-US" i="1" dirty="0"/>
              <a:t>Make Louisiana Offshore zone special use?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CD430-1239-471C-94DC-5EC2E59F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E7ED-B144-4415-933F-3164A9E4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“special use”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5537A-12CE-4D37-BF9E-8A0B0F097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686800" cy="4754880"/>
          </a:xfrm>
        </p:spPr>
        <p:txBody>
          <a:bodyPr>
            <a:normAutofit/>
          </a:bodyPr>
          <a:lstStyle/>
          <a:p>
            <a:r>
              <a:rPr lang="en-US" dirty="0"/>
              <a:t>Louisiana “offshore” zone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CD430-1239-471C-94DC-5EC2E59F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153B-4AAA-4EFE-AD9E-D0762616B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3967636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EA56-3A70-4AB1-9B08-2BD5E4FC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distortion design maps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E962CE-2A57-4F6D-9331-964AC17EF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937760"/>
          </a:xfrm>
        </p:spPr>
        <p:txBody>
          <a:bodyPr>
            <a:normAutofit/>
          </a:bodyPr>
          <a:lstStyle/>
          <a:p>
            <a:r>
              <a:rPr lang="en-US" dirty="0"/>
              <a:t>Over 200 distortion design maps created</a:t>
            </a:r>
          </a:p>
          <a:p>
            <a:pPr lvl="1"/>
            <a:r>
              <a:rPr lang="en-US" b="1" i="1" dirty="0"/>
              <a:t>NONE</a:t>
            </a:r>
            <a:r>
              <a:rPr lang="en-US" dirty="0"/>
              <a:t> give all design parameters</a:t>
            </a:r>
          </a:p>
          <a:p>
            <a:r>
              <a:rPr lang="en-US" dirty="0"/>
              <a:t>About 120 SPCS2022 designs in most states</a:t>
            </a:r>
          </a:p>
          <a:p>
            <a:pPr lvl="1"/>
            <a:r>
              <a:rPr lang="en-US" dirty="0"/>
              <a:t>About 45 multiple-zone maps (~60 zones total)</a:t>
            </a:r>
          </a:p>
          <a:p>
            <a:pPr lvl="1"/>
            <a:r>
              <a:rPr lang="en-US" dirty="0"/>
              <a:t>About 75 statewide zone maps</a:t>
            </a:r>
          </a:p>
          <a:p>
            <a:r>
              <a:rPr lang="en-US" dirty="0"/>
              <a:t>About 90 maps for existing NAD 83 zones</a:t>
            </a:r>
          </a:p>
          <a:p>
            <a:pPr lvl="1"/>
            <a:r>
              <a:rPr lang="en-US" dirty="0"/>
              <a:t>~50 SPCS 83 existing zone maps</a:t>
            </a:r>
          </a:p>
          <a:p>
            <a:pPr lvl="1"/>
            <a:r>
              <a:rPr lang="en-US" dirty="0"/>
              <a:t>~40 UTM 83 or existing statewide zones</a:t>
            </a:r>
          </a:p>
          <a:p>
            <a:r>
              <a:rPr lang="en-US" dirty="0"/>
              <a:t>Distortion data provided for many states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698BA-A83C-4C40-8228-5B625D9F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B0785-4D00-41AE-9515-5C524E9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2" y="50778"/>
            <a:ext cx="5486400" cy="6208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9B221-2CC3-4CCC-BE62-29AF9AC3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12443"/>
            <a:ext cx="5486400" cy="6228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58B18-2ADF-4F6F-8070-272FFEB24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55"/>
          <a:stretch/>
        </p:blipFill>
        <p:spPr>
          <a:xfrm>
            <a:off x="3551040" y="2480354"/>
            <a:ext cx="5486400" cy="3920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1A90C-9146-43A5-BDEE-7EF6DA3A5F03}"/>
              </a:ext>
            </a:extLst>
          </p:cNvPr>
          <p:cNvSpPr txBox="1"/>
          <p:nvPr/>
        </p:nvSpPr>
        <p:spPr>
          <a:xfrm>
            <a:off x="709743" y="0"/>
            <a:ext cx="248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7EAC-6391-4F7F-A8B6-59E479590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36000" y="235605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AA245C-5C27-466A-9410-ED80991F5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4557" y="2253137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7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CB0785-4D00-41AE-9515-5C524E91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" y="50778"/>
            <a:ext cx="5486400" cy="6208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1EEBB6-6567-49F8-A12E-06680F030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12443"/>
            <a:ext cx="5486400" cy="6228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58B18-2ADF-4F6F-8070-272FFEB24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55"/>
          <a:stretch/>
        </p:blipFill>
        <p:spPr>
          <a:xfrm>
            <a:off x="3551040" y="2480354"/>
            <a:ext cx="5486400" cy="3920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1A90C-9146-43A5-BDEE-7EF6DA3A5F03}"/>
              </a:ext>
            </a:extLst>
          </p:cNvPr>
          <p:cNvSpPr txBox="1"/>
          <p:nvPr/>
        </p:nvSpPr>
        <p:spPr>
          <a:xfrm>
            <a:off x="570592" y="-47282"/>
            <a:ext cx="248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53D9C-7962-4F26-8605-5B4AC9872200}"/>
              </a:ext>
            </a:extLst>
          </p:cNvPr>
          <p:cNvSpPr/>
          <p:nvPr/>
        </p:nvSpPr>
        <p:spPr>
          <a:xfrm>
            <a:off x="5125677" y="5581230"/>
            <a:ext cx="1097279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EF88A1-2D31-4722-BDDD-3FBB12EB9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8" r="30680" b="38472"/>
          <a:stretch/>
        </p:blipFill>
        <p:spPr>
          <a:xfrm>
            <a:off x="106560" y="81814"/>
            <a:ext cx="5486400" cy="67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2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CB0785-4D00-41AE-9515-5C524E91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" y="50778"/>
            <a:ext cx="5486400" cy="6208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C08E0B-0DC4-4936-9628-E78BA1344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12443"/>
            <a:ext cx="5486400" cy="6228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58B18-2ADF-4F6F-8070-272FFEB24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55"/>
          <a:stretch/>
        </p:blipFill>
        <p:spPr>
          <a:xfrm>
            <a:off x="3551040" y="2480354"/>
            <a:ext cx="5486400" cy="3920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1E9DBF-844B-4CE4-B7AB-E295BAFDC556}"/>
              </a:ext>
            </a:extLst>
          </p:cNvPr>
          <p:cNvSpPr/>
          <p:nvPr/>
        </p:nvSpPr>
        <p:spPr>
          <a:xfrm>
            <a:off x="5125677" y="5581230"/>
            <a:ext cx="1097279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1A90C-9146-43A5-BDEE-7EF6DA3A5F03}"/>
              </a:ext>
            </a:extLst>
          </p:cNvPr>
          <p:cNvSpPr txBox="1"/>
          <p:nvPr/>
        </p:nvSpPr>
        <p:spPr>
          <a:xfrm>
            <a:off x="570592" y="-47282"/>
            <a:ext cx="248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B0D3D7-55F3-4B63-A7AD-FFD1D5A4FEE7}"/>
              </a:ext>
            </a:extLst>
          </p:cNvPr>
          <p:cNvSpPr/>
          <p:nvPr/>
        </p:nvSpPr>
        <p:spPr>
          <a:xfrm>
            <a:off x="6377754" y="5578128"/>
            <a:ext cx="109728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EF88A1-2D31-4722-BDDD-3FBB12EB9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8" r="30680" b="38472"/>
          <a:stretch/>
        </p:blipFill>
        <p:spPr>
          <a:xfrm>
            <a:off x="106560" y="81814"/>
            <a:ext cx="5486400" cy="67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4F722-DD50-4C23-8FA0-D7B5D6B16D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99"/>
          <a:stretch/>
        </p:blipFill>
        <p:spPr>
          <a:xfrm>
            <a:off x="3382655" y="457200"/>
            <a:ext cx="5486400" cy="4795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5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State Plane webinars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1"/>
            <a:ext cx="8229600" cy="48428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2"/>
              </a:rPr>
              <a:t>The State Plane Coordinate System: History, Policy, Future Directions</a:t>
            </a:r>
            <a:r>
              <a:rPr lang="en-US" dirty="0"/>
              <a:t> (March 8, 2018)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3"/>
              </a:rPr>
              <a:t>Building a State Plane Coordinate System for the Future</a:t>
            </a:r>
            <a:r>
              <a:rPr lang="en-US" dirty="0"/>
              <a:t> (April 12, 2018)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4"/>
              </a:rPr>
              <a:t>State Plane Coordinate System Update</a:t>
            </a:r>
            <a:r>
              <a:rPr lang="en-US" dirty="0"/>
              <a:t> (March 7, 2019)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5"/>
              </a:rPr>
              <a:t>The State Plane Coordinate System of 2022: Making It Your Way</a:t>
            </a:r>
            <a:r>
              <a:rPr lang="en-US" b="1" dirty="0"/>
              <a:t> </a:t>
            </a:r>
            <a:r>
              <a:rPr lang="en-US" dirty="0"/>
              <a:t>(May 6, 2019, at Geospatial Summit)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6"/>
              </a:rPr>
              <a:t>Be a Part of the Change: A Guide to Customizing State Plane for 2022</a:t>
            </a:r>
            <a:r>
              <a:rPr lang="en-US" b="1" dirty="0"/>
              <a:t> </a:t>
            </a:r>
            <a:r>
              <a:rPr lang="en-US" dirty="0"/>
              <a:t>(October 10, 2019)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F8ADC-2BF8-410E-9406-B1D0530D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EA56-3A70-4AB1-9B08-2BD5E4FC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design maps and data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E962CE-2A57-4F6D-9331-964AC17EF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best to proceed?</a:t>
            </a:r>
          </a:p>
          <a:p>
            <a:pPr lvl="1"/>
            <a:r>
              <a:rPr lang="en-US" dirty="0"/>
              <a:t>New maps with all parameters via FTP?</a:t>
            </a:r>
          </a:p>
          <a:p>
            <a:pPr lvl="1"/>
            <a:r>
              <a:rPr lang="en-US" dirty="0"/>
              <a:t>Create an SPCS2022 “atlas”?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698BA-A83C-4C40-8228-5B625D9F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14C3-251C-458A-8329-70F4F11F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map partial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78A17-849F-4DB7-AA7A-4BD76939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8CE9A-2053-45AC-BB2E-EB3930A0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1C175-7EF2-4F00-94D5-418B427E82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5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14C3-251C-458A-8329-70F4F11F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map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21597-36D4-476B-9B39-F8FE2C421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60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8CE9A-2053-45AC-BB2E-EB3930A0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EA56-3A70-4AB1-9B08-2BD5E4FC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distortion design maps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E962CE-2A57-4F6D-9331-964AC17EF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best to proceed?</a:t>
            </a:r>
          </a:p>
          <a:p>
            <a:pPr lvl="1"/>
            <a:r>
              <a:rPr lang="en-US" dirty="0"/>
              <a:t>New maps with all parameters via FTP?</a:t>
            </a:r>
          </a:p>
          <a:p>
            <a:pPr lvl="1"/>
            <a:r>
              <a:rPr lang="en-US" dirty="0"/>
              <a:t>Create an SPCS2022 “atlas”?</a:t>
            </a:r>
          </a:p>
          <a:p>
            <a:pPr lvl="1"/>
            <a:r>
              <a:rPr lang="en-US" dirty="0"/>
              <a:t>Create interactive online maps and dashboards?</a:t>
            </a:r>
          </a:p>
          <a:p>
            <a:pPr lvl="1"/>
            <a:r>
              <a:rPr lang="en-US" dirty="0"/>
              <a:t>Provide distortion rasters?  Via FTP or web?</a:t>
            </a:r>
          </a:p>
          <a:p>
            <a:pPr lvl="1"/>
            <a:r>
              <a:rPr lang="en-US" dirty="0"/>
              <a:t>Provide parameters separate from maps?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698BA-A83C-4C40-8228-5B625D9F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3005AE-BECF-4667-84C9-743D0CD88E41}"/>
              </a:ext>
            </a:extLst>
          </p:cNvPr>
          <p:cNvSpPr/>
          <p:nvPr/>
        </p:nvSpPr>
        <p:spPr>
          <a:xfrm>
            <a:off x="839803" y="3072482"/>
            <a:ext cx="7563051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3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ECB9B6-BE47-4476-96F3-C92E40288C73}"/>
              </a:ext>
            </a:extLst>
          </p:cNvPr>
          <p:cNvSpPr/>
          <p:nvPr/>
        </p:nvSpPr>
        <p:spPr>
          <a:xfrm>
            <a:off x="0" y="0"/>
            <a:ext cx="9144000" cy="1626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D15B3-C128-4564-A95F-470AA7B34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51" b="362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67A1A-AB0C-49E7-9598-F3EA8845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1AAF0-3C1C-42FC-9A20-007000C4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114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Example interactive online maps and dashboard</a:t>
            </a:r>
          </a:p>
        </p:txBody>
      </p:sp>
    </p:spTree>
    <p:extLst>
      <p:ext uri="{BB962C8B-B14F-4D97-AF65-F5344CB8AC3E}">
        <p14:creationId xmlns:p14="http://schemas.microsoft.com/office/powerpoint/2010/main" val="3304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411F-37DC-4880-9D49-6792CC1C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zone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3E96-DD7D-47A1-B306-76614C3A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356616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Complete zone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Performance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Bounding coordinates and convergence angles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Test point coordinates, distortion, convergence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Comparison to existing SPCS 83, SPCS 27, UTM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Comparison to overlapping SPCS2022 zones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9B4AB-1E86-40D6-A9C3-65B06C18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77A5F-B0F4-444C-A3E3-08614FF6C5CA}"/>
              </a:ext>
            </a:extLst>
          </p:cNvPr>
          <p:cNvSpPr/>
          <p:nvPr/>
        </p:nvSpPr>
        <p:spPr>
          <a:xfrm>
            <a:off x="457200" y="1463039"/>
            <a:ext cx="8128535" cy="166517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411F-37DC-4880-9D49-6792CC1C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zone documentation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2BB229-EEF8-4833-832A-F5DAF244D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9B4AB-1E86-40D6-A9C3-65B06C18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7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453887" cy="91440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Which </a:t>
            </a:r>
            <a:r>
              <a:rPr lang="en-US" b="1" i="1" dirty="0"/>
              <a:t>TWO</a:t>
            </a:r>
            <a:r>
              <a:rPr lang="en-US" b="1" dirty="0"/>
              <a:t> of the SPCS2022 distortion map types would be </a:t>
            </a:r>
            <a:r>
              <a:rPr lang="en-US" b="1" i="1" dirty="0"/>
              <a:t>MOST</a:t>
            </a:r>
            <a:r>
              <a:rPr lang="en-US" b="1" dirty="0"/>
              <a:t> useful for you? </a:t>
            </a:r>
            <a:r>
              <a:rPr lang="en-US" b="1" i="1" dirty="0"/>
              <a:t>(select one or two)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5EC3F-5E7A-416C-BCC7-19D1C9C2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0308F-734F-47C0-B9F3-C1C036E8D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79" r="9579"/>
          <a:stretch/>
        </p:blipFill>
        <p:spPr>
          <a:xfrm>
            <a:off x="91440" y="2834640"/>
            <a:ext cx="8961120" cy="3278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DB2E1-28B1-4EFD-9DEA-CDEA1D2CD68A}"/>
              </a:ext>
            </a:extLst>
          </p:cNvPr>
          <p:cNvSpPr txBox="1"/>
          <p:nvPr/>
        </p:nvSpPr>
        <p:spPr bwMode="auto">
          <a:xfrm>
            <a:off x="6304546" y="2377440"/>
            <a:ext cx="274801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546 responses total</a:t>
            </a:r>
          </a:p>
        </p:txBody>
      </p:sp>
    </p:spTree>
    <p:extLst>
      <p:ext uri="{BB962C8B-B14F-4D97-AF65-F5344CB8AC3E}">
        <p14:creationId xmlns:p14="http://schemas.microsoft.com/office/powerpoint/2010/main" val="3485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39"/>
            <a:ext cx="8453887" cy="92297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Which </a:t>
            </a:r>
            <a:r>
              <a:rPr lang="en-US" b="1" i="1" dirty="0"/>
              <a:t>TWO</a:t>
            </a:r>
            <a:r>
              <a:rPr lang="en-US" b="1" dirty="0"/>
              <a:t> supporting SPCS2022 datasets would be </a:t>
            </a:r>
            <a:r>
              <a:rPr lang="en-US" b="1" i="1" dirty="0"/>
              <a:t>MOST</a:t>
            </a:r>
            <a:r>
              <a:rPr lang="en-US" b="1" dirty="0"/>
              <a:t> useful to you? </a:t>
            </a:r>
            <a:r>
              <a:rPr lang="en-US" b="1" i="1" dirty="0"/>
              <a:t>(select one or two)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D483A-70A1-4804-8BB6-6920FA26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2383B-05B6-4050-B967-965E6A10F4C0}"/>
              </a:ext>
            </a:extLst>
          </p:cNvPr>
          <p:cNvSpPr txBox="1"/>
          <p:nvPr/>
        </p:nvSpPr>
        <p:spPr bwMode="auto">
          <a:xfrm>
            <a:off x="345056" y="5522297"/>
            <a:ext cx="8453887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cs typeface="Arial" pitchFamily="34" charset="0"/>
              </a:rPr>
              <a:t>WKT = “Well Known Text” format </a:t>
            </a:r>
            <a:r>
              <a:rPr lang="en-US" sz="2400" b="1" i="1" dirty="0">
                <a:solidFill>
                  <a:srgbClr val="C00000"/>
                </a:solidFill>
                <a:cs typeface="Arial" pitchFamily="34" charset="0"/>
              </a:rPr>
              <a:t>(machine and human readable)</a:t>
            </a:r>
          </a:p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cs typeface="Arial" pitchFamily="34" charset="0"/>
              </a:rPr>
              <a:t>PRJ = “Projection file” format </a:t>
            </a:r>
            <a:r>
              <a:rPr lang="en-US" sz="2400" b="1" i="1" dirty="0">
                <a:solidFill>
                  <a:srgbClr val="C00000"/>
                </a:solidFill>
                <a:cs typeface="Arial" pitchFamily="34" charset="0"/>
              </a:rPr>
              <a:t>(Esri version of WKT)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7D6AA-4D94-42BD-A8B7-21FC5E98E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79" r="9579"/>
          <a:stretch/>
        </p:blipFill>
        <p:spPr>
          <a:xfrm>
            <a:off x="91440" y="2834640"/>
            <a:ext cx="8961120" cy="2555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47773-90F8-4020-95A7-2AD807C6ACD0}"/>
              </a:ext>
            </a:extLst>
          </p:cNvPr>
          <p:cNvSpPr txBox="1"/>
          <p:nvPr/>
        </p:nvSpPr>
        <p:spPr bwMode="auto">
          <a:xfrm>
            <a:off x="6304546" y="2377440"/>
            <a:ext cx="274801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528 responses total</a:t>
            </a:r>
          </a:p>
        </p:txBody>
      </p:sp>
    </p:spTree>
    <p:extLst>
      <p:ext uri="{BB962C8B-B14F-4D97-AF65-F5344CB8AC3E}">
        <p14:creationId xmlns:p14="http://schemas.microsoft.com/office/powerpoint/2010/main" val="16642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4545154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453887" cy="109060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Did you attend or view any of the previous five State Plane webinars (Mar &amp; Apr 2018; Mar, May &amp; Oct 2019)?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93235-691A-4684-A592-4F9E8E2C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FC24A-1819-4211-9FFB-007D2A8B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80" r="9580"/>
          <a:stretch/>
        </p:blipFill>
        <p:spPr>
          <a:xfrm>
            <a:off x="91440" y="2834640"/>
            <a:ext cx="8961120" cy="2566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1AF66F-C537-4176-AFA0-DC5295B1BB1B}"/>
              </a:ext>
            </a:extLst>
          </p:cNvPr>
          <p:cNvSpPr txBox="1"/>
          <p:nvPr/>
        </p:nvSpPr>
        <p:spPr bwMode="auto">
          <a:xfrm>
            <a:off x="6304546" y="2377440"/>
            <a:ext cx="274801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549 responses total</a:t>
            </a:r>
          </a:p>
        </p:txBody>
      </p:sp>
    </p:spTree>
    <p:extLst>
      <p:ext uri="{BB962C8B-B14F-4D97-AF65-F5344CB8AC3E}">
        <p14:creationId xmlns:p14="http://schemas.microsoft.com/office/powerpoint/2010/main" val="38870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411F-37DC-4880-9D49-6792CC1C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zone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3E96-DD7D-47A1-B306-76614C3A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436634" cy="4754880"/>
          </a:xfrm>
        </p:spPr>
        <p:txBody>
          <a:bodyPr>
            <a:normAutofit/>
          </a:bodyPr>
          <a:lstStyle/>
          <a:p>
            <a:r>
              <a:rPr lang="en-US" dirty="0"/>
              <a:t>All designs so far are </a:t>
            </a:r>
            <a:r>
              <a:rPr lang="en-US" b="1" i="1" dirty="0"/>
              <a:t>PRELIMARY</a:t>
            </a:r>
          </a:p>
          <a:p>
            <a:r>
              <a:rPr lang="en-US" dirty="0"/>
              <a:t>Begin finalizing designs </a:t>
            </a:r>
            <a:r>
              <a:rPr lang="en-US" b="1" i="1" dirty="0"/>
              <a:t>NOW</a:t>
            </a:r>
          </a:p>
          <a:p>
            <a:pPr lvl="1"/>
            <a:r>
              <a:rPr lang="en-US" dirty="0"/>
              <a:t>Compile and compare all designs</a:t>
            </a:r>
          </a:p>
          <a:p>
            <a:pPr lvl="1"/>
            <a:r>
              <a:rPr lang="en-US" dirty="0"/>
              <a:t>Ensure consistent and correct</a:t>
            </a:r>
          </a:p>
          <a:p>
            <a:r>
              <a:rPr lang="en-US" dirty="0"/>
              <a:t>Get stakeholder input before finalizing</a:t>
            </a:r>
          </a:p>
          <a:p>
            <a:pPr lvl="1"/>
            <a:r>
              <a:rPr lang="en-US" dirty="0"/>
              <a:t>Solicit input from stakeholders mid-2021</a:t>
            </a:r>
          </a:p>
          <a:p>
            <a:pPr lvl="1"/>
            <a:r>
              <a:rPr lang="en-US" dirty="0"/>
              <a:t>Finalize after stakeholder input</a:t>
            </a:r>
          </a:p>
          <a:p>
            <a:pPr lvl="1"/>
            <a:r>
              <a:rPr lang="en-US" dirty="0"/>
              <a:t>Provide preliminary complete parameters </a:t>
            </a:r>
            <a:r>
              <a:rPr lang="en-US" b="1" i="1" dirty="0"/>
              <a:t>now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9B4AB-1E86-40D6-A9C3-65B06C18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timing of it all…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402128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Stakeholder designs due by </a:t>
            </a:r>
            <a:r>
              <a:rPr lang="en-US" b="1" dirty="0">
                <a:solidFill>
                  <a:srgbClr val="C00000"/>
                </a:solidFill>
              </a:rPr>
              <a:t>3/31/2021</a:t>
            </a:r>
          </a:p>
          <a:p>
            <a:pPr lvl="1"/>
            <a:r>
              <a:rPr lang="en-US" dirty="0"/>
              <a:t>Finalize all designs by late 2021</a:t>
            </a:r>
          </a:p>
          <a:p>
            <a:r>
              <a:rPr lang="en-US" dirty="0"/>
              <a:t>Official release with all of NSRS modernization</a:t>
            </a:r>
          </a:p>
          <a:p>
            <a:pPr lvl="1"/>
            <a:r>
              <a:rPr lang="en-US" dirty="0"/>
              <a:t>Cannot release prior to NSRS 2022 TRFs</a:t>
            </a:r>
          </a:p>
          <a:p>
            <a:pPr lvl="1"/>
            <a:r>
              <a:rPr lang="en-US" dirty="0"/>
              <a:t>But complete definitions available sooner</a:t>
            </a:r>
          </a:p>
          <a:p>
            <a:r>
              <a:rPr lang="en-US" dirty="0"/>
              <a:t>Other things (by end of 2021…?)</a:t>
            </a:r>
          </a:p>
          <a:p>
            <a:pPr lvl="1"/>
            <a:r>
              <a:rPr lang="en-US" dirty="0"/>
              <a:t>Machine-readable definitions (e.g., WKT 2)</a:t>
            </a:r>
          </a:p>
          <a:p>
            <a:pPr lvl="1"/>
            <a:r>
              <a:rPr lang="en-US" dirty="0"/>
              <a:t>SPCS2022 report</a:t>
            </a:r>
          </a:p>
          <a:p>
            <a:pPr lvl="1"/>
            <a:r>
              <a:rPr lang="en-US" dirty="0"/>
              <a:t>Modify NGS algorithms (e.g., 1-parallel Lambert)</a:t>
            </a:r>
          </a:p>
          <a:p>
            <a:pPr lvl="1"/>
            <a:r>
              <a:rPr lang="en-US" dirty="0"/>
              <a:t>Check NGS algorithms (refine after 2021…?)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8A605-5FE6-4143-AFD1-4BAE7361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BC730-F0D1-4753-9B19-2C0635B0FB22}"/>
              </a:ext>
            </a:extLst>
          </p:cNvPr>
          <p:cNvSpPr/>
          <p:nvPr/>
        </p:nvSpPr>
        <p:spPr>
          <a:xfrm>
            <a:off x="5428648" y="1463039"/>
            <a:ext cx="1925053" cy="47163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5122670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4392-7782-41BA-980F-4158A4138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U.S. survey foot and state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153D3-3CD7-4869-8F0E-D0D1F30B8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356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SPCS2022 parameter definitions </a:t>
            </a:r>
            <a:r>
              <a:rPr lang="en-US" b="1" i="1" dirty="0"/>
              <a:t>metric</a:t>
            </a:r>
          </a:p>
          <a:p>
            <a:pPr lvl="1"/>
            <a:r>
              <a:rPr lang="en-US" dirty="0"/>
              <a:t>Output coordinates in feet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i="1" dirty="0">
                <a:sym typeface="Wingdings" panose="05000000000000000000" pitchFamily="2" charset="2"/>
              </a:rPr>
              <a:t>international feet</a:t>
            </a:r>
            <a:endParaRPr lang="en-US" b="1" i="1" dirty="0"/>
          </a:p>
          <a:p>
            <a:pPr lvl="1"/>
            <a:r>
              <a:rPr lang="en-US" dirty="0"/>
              <a:t>Can use name “foot” or “international foot”</a:t>
            </a:r>
          </a:p>
          <a:p>
            <a:pPr lvl="1"/>
            <a:r>
              <a:rPr lang="en-US" b="1" dirty="0"/>
              <a:t>1 foot = 0.3048 meter (exact)</a:t>
            </a:r>
          </a:p>
          <a:p>
            <a:r>
              <a:rPr lang="en-US" dirty="0"/>
              <a:t>U.S. survey foot deprecated after Dec 31, 2022</a:t>
            </a:r>
          </a:p>
          <a:p>
            <a:pPr lvl="1"/>
            <a:r>
              <a:rPr lang="en-US" dirty="0"/>
              <a:t>Will not be used for SPCS2022</a:t>
            </a:r>
          </a:p>
          <a:p>
            <a:pPr lvl="1"/>
            <a:r>
              <a:rPr lang="en-US" dirty="0"/>
              <a:t>But legacy applications supported (e.g., SPCS 83)</a:t>
            </a:r>
          </a:p>
          <a:p>
            <a:r>
              <a:rPr lang="en-US" dirty="0"/>
              <a:t>NSRS legislation with international foot</a:t>
            </a:r>
          </a:p>
          <a:p>
            <a:pPr lvl="1"/>
            <a:r>
              <a:rPr lang="en-US" dirty="0"/>
              <a:t>Two states done:  Kentucky and Washington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DE46B-595B-4FC4-8A33-04EE0702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52" y="121379"/>
            <a:ext cx="7209850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DC09AA-AC5C-4F34-BE3F-E14042B8CEC8}"/>
              </a:ext>
            </a:extLst>
          </p:cNvPr>
          <p:cNvSpPr/>
          <p:nvPr/>
        </p:nvSpPr>
        <p:spPr>
          <a:xfrm>
            <a:off x="1078923" y="1645590"/>
            <a:ext cx="1486252" cy="16397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91470" y="3230339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2796988" y="875050"/>
            <a:ext cx="5375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www.nist.gov/pml/us-surveyfoot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52095E-34FE-47FF-AA9F-12C4E499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B93A-05D4-4E0E-9360-14272AE9C6F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9059F-0062-4893-A97F-6586D909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9" y="91440"/>
            <a:ext cx="5943600" cy="67261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785792" y="57150"/>
            <a:ext cx="316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8625D1-29A8-4E7A-ADF3-443EB5BB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79" y="487495"/>
            <a:ext cx="5943600" cy="4663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4BE07-9872-4362-9272-ED4AD4990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" b="21270"/>
          <a:stretch/>
        </p:blipFill>
        <p:spPr>
          <a:xfrm>
            <a:off x="1048798" y="0"/>
            <a:ext cx="59436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C918C0-998A-4A2E-BE41-57AD335F7B00}"/>
              </a:ext>
            </a:extLst>
          </p:cNvPr>
          <p:cNvSpPr/>
          <p:nvPr/>
        </p:nvSpPr>
        <p:spPr>
          <a:xfrm>
            <a:off x="3776545" y="4787659"/>
            <a:ext cx="914400" cy="1811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E0045-FF50-4B13-8978-011614F88391}"/>
              </a:ext>
            </a:extLst>
          </p:cNvPr>
          <p:cNvSpPr/>
          <p:nvPr/>
        </p:nvSpPr>
        <p:spPr>
          <a:xfrm>
            <a:off x="4197924" y="5060255"/>
            <a:ext cx="502920" cy="1811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ADE1C7-7739-431A-B4C9-29C0D47F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C0A4E1-07FB-408D-AF1A-C2EC26740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2109" y="5060255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B6692-CFCC-49DC-A071-FCB061CAC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37213" y="385759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4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 legislation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3FB4-B986-48A5-A318-7305FF74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1C8C-B1D2-4BFA-BB89-47881DB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B0785-4D00-41AE-9515-5C524E9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2" y="50778"/>
            <a:ext cx="5486400" cy="6208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9B221-2CC3-4CCC-BE62-29AF9AC3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12443"/>
            <a:ext cx="5486400" cy="6228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1A90C-9146-43A5-BDEE-7EF6DA3A5F03}"/>
              </a:ext>
            </a:extLst>
          </p:cNvPr>
          <p:cNvSpPr txBox="1"/>
          <p:nvPr/>
        </p:nvSpPr>
        <p:spPr>
          <a:xfrm>
            <a:off x="709743" y="0"/>
            <a:ext cx="248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7EAC-6391-4F7F-A8B6-59E479590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50050" y="2779565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AA245C-5C27-466A-9410-ED80991F5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4557" y="2253137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0B2D67-6437-43D5-B6C1-2806B3489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160" y="1188720"/>
            <a:ext cx="5486400" cy="4993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87EE34-E501-4C03-92E0-A1F3BE8BDB24}"/>
              </a:ext>
            </a:extLst>
          </p:cNvPr>
          <p:cNvSpPr/>
          <p:nvPr/>
        </p:nvSpPr>
        <p:spPr>
          <a:xfrm>
            <a:off x="5120640" y="3116651"/>
            <a:ext cx="3840480" cy="2468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A822DF-B04F-40A2-B4B0-E0D853A65EA4}"/>
              </a:ext>
            </a:extLst>
          </p:cNvPr>
          <p:cNvSpPr/>
          <p:nvPr/>
        </p:nvSpPr>
        <p:spPr>
          <a:xfrm>
            <a:off x="2191879" y="4210370"/>
            <a:ext cx="4663440" cy="109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9F42D-4DE6-4D7A-9257-CA5AFBC1B02B}"/>
              </a:ext>
            </a:extLst>
          </p:cNvPr>
          <p:cNvSpPr txBox="1"/>
          <p:nvPr/>
        </p:nvSpPr>
        <p:spPr bwMode="auto">
          <a:xfrm>
            <a:off x="2191879" y="4139596"/>
            <a:ext cx="448056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cs typeface="Arial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561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3" grpId="0" animBg="1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453887" cy="55826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i="1" dirty="0"/>
              <a:t>What is your profession?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5EC3F-5E7A-416C-BCC7-19D1C9C2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BE8EFE-A566-415F-A284-4D9A4C5B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80" r="9580"/>
          <a:stretch/>
        </p:blipFill>
        <p:spPr>
          <a:xfrm>
            <a:off x="91440" y="2194560"/>
            <a:ext cx="8961120" cy="3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2"/>
            <a:ext cx="8409482" cy="121278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Are you associated with state stakeholder groups that provided SPCS2022 input to NGS? </a:t>
            </a:r>
            <a:r>
              <a:rPr lang="en-US" b="1" i="1" dirty="0"/>
              <a:t>(select all that apply)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0D8C9-332E-4968-8FB0-C24D87EC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E0E88-9BDA-4564-9561-9305D7938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79" r="9579"/>
          <a:stretch/>
        </p:blipFill>
        <p:spPr>
          <a:xfrm>
            <a:off x="91440" y="2834640"/>
            <a:ext cx="8961120" cy="3267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301DB-C147-47FC-9784-DD2FC59FE05D}"/>
              </a:ext>
            </a:extLst>
          </p:cNvPr>
          <p:cNvSpPr txBox="1"/>
          <p:nvPr/>
        </p:nvSpPr>
        <p:spPr bwMode="auto">
          <a:xfrm>
            <a:off x="6304546" y="2377440"/>
            <a:ext cx="274801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574 responses total</a:t>
            </a:r>
          </a:p>
        </p:txBody>
      </p:sp>
    </p:spTree>
    <p:extLst>
      <p:ext uri="{BB962C8B-B14F-4D97-AF65-F5344CB8AC3E}">
        <p14:creationId xmlns:p14="http://schemas.microsoft.com/office/powerpoint/2010/main" val="30509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/>
          </a:bodyPr>
          <a:lstStyle/>
          <a:p>
            <a:r>
              <a:rPr lang="en-US" dirty="0"/>
              <a:t>SPCS2022 overview</a:t>
            </a:r>
          </a:p>
          <a:p>
            <a:r>
              <a:rPr lang="en-US" dirty="0"/>
              <a:t>SPCS2022 requests and proposals</a:t>
            </a:r>
          </a:p>
          <a:p>
            <a:r>
              <a:rPr lang="en-US" dirty="0"/>
              <a:t>Status of zone layout and designs</a:t>
            </a:r>
          </a:p>
          <a:p>
            <a:r>
              <a:rPr lang="en-US" dirty="0"/>
              <a:t>Exceptions and special use zones</a:t>
            </a:r>
          </a:p>
          <a:p>
            <a:r>
              <a:rPr lang="en-US" dirty="0"/>
              <a:t>Zone design distortion maps and datasets</a:t>
            </a:r>
          </a:p>
          <a:p>
            <a:r>
              <a:rPr lang="en-US" dirty="0"/>
              <a:t>Finalizing SPCS2022 designs</a:t>
            </a:r>
          </a:p>
          <a:p>
            <a:r>
              <a:rPr lang="en-US" dirty="0"/>
              <a:t>Footnote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63A5E-6717-6448-B3C9-796B9766E3F3}"/>
              </a:ext>
            </a:extLst>
          </p:cNvPr>
          <p:cNvSpPr txBox="1">
            <a:spLocks/>
          </p:cNvSpPr>
          <p:nvPr/>
        </p:nvSpPr>
        <p:spPr bwMode="auto">
          <a:xfrm>
            <a:off x="0" y="477794"/>
            <a:ext cx="9144000" cy="8023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Discussion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B7A684-5A03-4FCE-A542-CF819C64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EE24-B474-4C84-9604-EDA472E32C83}"/>
              </a:ext>
            </a:extLst>
          </p:cNvPr>
          <p:cNvSpPr/>
          <p:nvPr/>
        </p:nvSpPr>
        <p:spPr>
          <a:xfrm>
            <a:off x="457200" y="1619067"/>
            <a:ext cx="7464392" cy="5486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 83 and 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CA05-DF1C-4A33-A587-35AB59C8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99"/>
            <a:ext cx="9144000" cy="6491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State Plane Coordinate Systems of 1927 (134 zones) and 1983 (125 zones)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E12BA-A31B-4E7A-BD23-D042955BFB8D}"/>
              </a:ext>
            </a:extLst>
          </p:cNvPr>
          <p:cNvSpPr/>
          <p:nvPr/>
        </p:nvSpPr>
        <p:spPr>
          <a:xfrm>
            <a:off x="3588396" y="2454861"/>
            <a:ext cx="1967205" cy="4708981"/>
          </a:xfrm>
          <a:prstGeom prst="rect">
            <a:avLst/>
          </a:prstGeom>
          <a:noFill/>
          <a:effectLst>
            <a:outerShdw blurRad="50800" dist="38100" dir="10800000" algn="r" rotWithShape="0">
              <a:schemeClr val="bg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 dirty="0">
                <a:ln w="3810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sx="102000" sy="102000" algn="ctr" rotWithShape="0">
                    <a:schemeClr val="bg1"/>
                  </a:outerShdw>
                </a:effectLst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84FDF-BE46-4068-9A25-12871CEC9080}"/>
              </a:ext>
            </a:extLst>
          </p:cNvPr>
          <p:cNvSpPr/>
          <p:nvPr/>
        </p:nvSpPr>
        <p:spPr>
          <a:xfrm>
            <a:off x="457199" y="1280160"/>
            <a:ext cx="8229600" cy="2123658"/>
          </a:xfrm>
          <a:prstGeom prst="rect">
            <a:avLst/>
          </a:prstGeom>
          <a:noFill/>
          <a:effectLst>
            <a:outerShdw blurRad="50800" dist="38100" dir="10800000" algn="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>
                <a:ln w="1270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The shape of things to come for SPCS2022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3C0B3E-EFB4-4AAB-A2A6-1DFE178D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State Plane for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390709" cy="294152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State Plane Coordinate System of 2022 (SPCS2022)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Referenced to 2022 Terrestrial Reference Frames (TRFs)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Based on same reference ellipsoid as SPCS 83 (GRS 80)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Same 3 conformal projection types as SPCS 83 and 27: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1010193" y="3962622"/>
            <a:ext cx="1536685" cy="1737360"/>
            <a:chOff x="7325342" y="2752292"/>
            <a:chExt cx="2970729" cy="33586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4077972" y="4105710"/>
            <a:ext cx="1494171" cy="1737360"/>
            <a:chOff x="3146775" y="2376862"/>
            <a:chExt cx="2566588" cy="298432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4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7301932" y="4178717"/>
            <a:ext cx="1315196" cy="1463040"/>
            <a:chOff x="6278958" y="2234374"/>
            <a:chExt cx="2307227" cy="25665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9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20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2820757" y="4018732"/>
            <a:ext cx="11281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6548130" y="4020040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302439" y="4020396"/>
            <a:ext cx="1136364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B6EC-38BC-4B72-A06B-85B188CC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NOAAN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AANGS" id="{617A1ADA-787F-324F-AB84-589AE8FC53E8}" vid="{436D93B9-24D6-2C4B-A52C-2B7C52C36F18}"/>
    </a:ext>
  </a:extLst>
</a:theme>
</file>

<file path=ppt/theme/theme4.xml><?xml version="1.0" encoding="utf-8"?>
<a:theme xmlns:a="http://schemas.openxmlformats.org/drawingml/2006/main" name="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21685</TotalTime>
  <Words>1787</Words>
  <Application>Microsoft Office PowerPoint</Application>
  <PresentationFormat>On-screen Show (4:3)</PresentationFormat>
  <Paragraphs>348</Paragraphs>
  <Slides>58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Arial Black</vt:lpstr>
      <vt:lpstr>Calibri</vt:lpstr>
      <vt:lpstr>Times New Roman</vt:lpstr>
      <vt:lpstr>Verdana</vt:lpstr>
      <vt:lpstr>1_Office Theme</vt:lpstr>
      <vt:lpstr>1_NGS Template 1.2019</vt:lpstr>
      <vt:lpstr>1_NOAANGS</vt:lpstr>
      <vt:lpstr>NGS Template 1.2019</vt:lpstr>
      <vt:lpstr>6_Office Theme</vt:lpstr>
      <vt:lpstr>State Plane 2022 The Shape of Things to Come</vt:lpstr>
      <vt:lpstr>The shape of things to come…</vt:lpstr>
      <vt:lpstr>The shape of things to come…</vt:lpstr>
      <vt:lpstr>Previous State Plane webinars</vt:lpstr>
      <vt:lpstr>Poll Question</vt:lpstr>
      <vt:lpstr>Poll Question</vt:lpstr>
      <vt:lpstr>Discussion items</vt:lpstr>
      <vt:lpstr>SPCS 83 and 27</vt:lpstr>
      <vt:lpstr>A New State Plane for 2022</vt:lpstr>
      <vt:lpstr>We     projected coordinate systems</vt:lpstr>
      <vt:lpstr>Overall SPCS2022 characteristics</vt:lpstr>
      <vt:lpstr>Discussion items</vt:lpstr>
      <vt:lpstr>PowerPoint Presentation</vt:lpstr>
      <vt:lpstr>SPCS2022 requests and proposals</vt:lpstr>
      <vt:lpstr>Maps of requests, proposals</vt:lpstr>
      <vt:lpstr>PowerPoint Presentation</vt:lpstr>
      <vt:lpstr>PowerPoint Presentation</vt:lpstr>
      <vt:lpstr>Discussion items</vt:lpstr>
      <vt:lpstr>Status of zone layout and designs</vt:lpstr>
      <vt:lpstr>Maps of all SPCS2022 layers</vt:lpstr>
      <vt:lpstr>Maps of number of layers</vt:lpstr>
      <vt:lpstr>Example of 2 zone layers: Iowa</vt:lpstr>
      <vt:lpstr>Status of zone layout and designs</vt:lpstr>
      <vt:lpstr>Map number of zones</vt:lpstr>
      <vt:lpstr>Status of zone layout and designs</vt:lpstr>
      <vt:lpstr>Map of NGS designs</vt:lpstr>
      <vt:lpstr>Status of zone layout and designs</vt:lpstr>
      <vt:lpstr>Map of state designs</vt:lpstr>
      <vt:lpstr>Discussion items</vt:lpstr>
      <vt:lpstr>Exception requests</vt:lpstr>
      <vt:lpstr>Special use zones</vt:lpstr>
      <vt:lpstr>Map of special use zones</vt:lpstr>
      <vt:lpstr>Special use zones</vt:lpstr>
      <vt:lpstr>Existing “special use” zone</vt:lpstr>
      <vt:lpstr>Discussion items</vt:lpstr>
      <vt:lpstr>Current distortion design maps</vt:lpstr>
      <vt:lpstr>PowerPoint Presentation</vt:lpstr>
      <vt:lpstr>PowerPoint Presentation</vt:lpstr>
      <vt:lpstr>PowerPoint Presentation</vt:lpstr>
      <vt:lpstr>Zone design maps and data</vt:lpstr>
      <vt:lpstr>Example map partial</vt:lpstr>
      <vt:lpstr>Example map complete</vt:lpstr>
      <vt:lpstr>New distortion design maps</vt:lpstr>
      <vt:lpstr>Example interactive online maps and dashboard</vt:lpstr>
      <vt:lpstr>SPCS2022 zone documentation</vt:lpstr>
      <vt:lpstr>SPCS2022 zone documentation</vt:lpstr>
      <vt:lpstr>Poll Question</vt:lpstr>
      <vt:lpstr>Poll Question</vt:lpstr>
      <vt:lpstr>Discussion items</vt:lpstr>
      <vt:lpstr>SPCS2022 zone designs</vt:lpstr>
      <vt:lpstr>About the timing of it all…</vt:lpstr>
      <vt:lpstr>Discussion items</vt:lpstr>
      <vt:lpstr>U.S. survey foot and state legislation</vt:lpstr>
      <vt:lpstr>PowerPoint Presentation</vt:lpstr>
      <vt:lpstr>PowerPoint Presentation</vt:lpstr>
      <vt:lpstr>SPCS legislation</vt:lpstr>
      <vt:lpstr>PowerPoint Presentation</vt:lpstr>
      <vt:lpstr>Poll Question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897</cp:revision>
  <dcterms:created xsi:type="dcterms:W3CDTF">2017-04-17T06:30:29Z</dcterms:created>
  <dcterms:modified xsi:type="dcterms:W3CDTF">2020-06-30T15:15:11Z</dcterms:modified>
</cp:coreProperties>
</file>