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68" r:id="rId1"/>
    <p:sldMasterId id="2147487879" r:id="rId2"/>
    <p:sldMasterId id="2147487891" r:id="rId3"/>
    <p:sldMasterId id="2147488003" r:id="rId4"/>
    <p:sldMasterId id="2147488016" r:id="rId5"/>
    <p:sldMasterId id="2147488029" r:id="rId6"/>
    <p:sldMasterId id="2147488041" r:id="rId7"/>
    <p:sldMasterId id="2147488053" r:id="rId8"/>
  </p:sldMasterIdLst>
  <p:notesMasterIdLst>
    <p:notesMasterId r:id="rId77"/>
  </p:notesMasterIdLst>
  <p:handoutMasterIdLst>
    <p:handoutMasterId r:id="rId78"/>
  </p:handoutMasterIdLst>
  <p:sldIdLst>
    <p:sldId id="1622" r:id="rId9"/>
    <p:sldId id="1690" r:id="rId10"/>
    <p:sldId id="1623" r:id="rId11"/>
    <p:sldId id="1624" r:id="rId12"/>
    <p:sldId id="1627" r:id="rId13"/>
    <p:sldId id="1628" r:id="rId14"/>
    <p:sldId id="1629" r:id="rId15"/>
    <p:sldId id="1630" r:id="rId16"/>
    <p:sldId id="1631" r:id="rId17"/>
    <p:sldId id="1632" r:id="rId18"/>
    <p:sldId id="1633" r:id="rId19"/>
    <p:sldId id="1634" r:id="rId20"/>
    <p:sldId id="1635" r:id="rId21"/>
    <p:sldId id="1636" r:id="rId22"/>
    <p:sldId id="1637" r:id="rId23"/>
    <p:sldId id="1638" r:id="rId24"/>
    <p:sldId id="1639" r:id="rId25"/>
    <p:sldId id="1640" r:id="rId26"/>
    <p:sldId id="1641" r:id="rId27"/>
    <p:sldId id="1642" r:id="rId28"/>
    <p:sldId id="1643" r:id="rId29"/>
    <p:sldId id="1644" r:id="rId30"/>
    <p:sldId id="1645" r:id="rId31"/>
    <p:sldId id="1646" r:id="rId32"/>
    <p:sldId id="1647" r:id="rId33"/>
    <p:sldId id="1648" r:id="rId34"/>
    <p:sldId id="1649" r:id="rId35"/>
    <p:sldId id="1650" r:id="rId36"/>
    <p:sldId id="1651" r:id="rId37"/>
    <p:sldId id="1652" r:id="rId38"/>
    <p:sldId id="1653" r:id="rId39"/>
    <p:sldId id="1654" r:id="rId40"/>
    <p:sldId id="1655" r:id="rId41"/>
    <p:sldId id="1656" r:id="rId42"/>
    <p:sldId id="1657" r:id="rId43"/>
    <p:sldId id="1658" r:id="rId44"/>
    <p:sldId id="1691" r:id="rId45"/>
    <p:sldId id="1659" r:id="rId46"/>
    <p:sldId id="1660" r:id="rId47"/>
    <p:sldId id="1661" r:id="rId48"/>
    <p:sldId id="1662" r:id="rId49"/>
    <p:sldId id="1663" r:id="rId50"/>
    <p:sldId id="1664" r:id="rId51"/>
    <p:sldId id="1665" r:id="rId52"/>
    <p:sldId id="1666" r:id="rId53"/>
    <p:sldId id="1667" r:id="rId54"/>
    <p:sldId id="1669" r:id="rId55"/>
    <p:sldId id="1670" r:id="rId56"/>
    <p:sldId id="1671" r:id="rId57"/>
    <p:sldId id="1672" r:id="rId58"/>
    <p:sldId id="1673" r:id="rId59"/>
    <p:sldId id="1674" r:id="rId60"/>
    <p:sldId id="1676" r:id="rId61"/>
    <p:sldId id="1677" r:id="rId62"/>
    <p:sldId id="1678" r:id="rId63"/>
    <p:sldId id="1679" r:id="rId64"/>
    <p:sldId id="1680" r:id="rId65"/>
    <p:sldId id="1681" r:id="rId66"/>
    <p:sldId id="1688" r:id="rId67"/>
    <p:sldId id="1689" r:id="rId68"/>
    <p:sldId id="1682" r:id="rId69"/>
    <p:sldId id="1683" r:id="rId70"/>
    <p:sldId id="1684" r:id="rId71"/>
    <p:sldId id="1685" r:id="rId72"/>
    <p:sldId id="1686" r:id="rId73"/>
    <p:sldId id="1687" r:id="rId74"/>
    <p:sldId id="1551" r:id="rId75"/>
    <p:sldId id="1242" r:id="rId7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orient="horz" pos="600" userDrawn="1">
          <p15:clr>
            <a:srgbClr val="A4A3A4"/>
          </p15:clr>
        </p15:guide>
        <p15:guide id="3" orient="horz" pos="1608" userDrawn="1">
          <p15:clr>
            <a:srgbClr val="A4A3A4"/>
          </p15:clr>
        </p15:guide>
        <p15:guide id="4" orient="horz" pos="984" userDrawn="1">
          <p15:clr>
            <a:srgbClr val="A4A3A4"/>
          </p15:clr>
        </p15:guide>
        <p15:guide id="5" orient="horz" pos="3240" userDrawn="1">
          <p15:clr>
            <a:srgbClr val="A4A3A4"/>
          </p15:clr>
        </p15:guide>
        <p15:guide id="6" orient="horz" pos="4170" userDrawn="1">
          <p15:clr>
            <a:srgbClr val="A4A3A4"/>
          </p15:clr>
        </p15:guide>
        <p15:guide id="7" orient="horz" pos="2208" userDrawn="1">
          <p15:clr>
            <a:srgbClr val="A4A3A4"/>
          </p15:clr>
        </p15:guide>
        <p15:guide id="8" pos="528" userDrawn="1">
          <p15:clr>
            <a:srgbClr val="A4A3A4"/>
          </p15:clr>
        </p15:guide>
        <p15:guide id="9" pos="3792" userDrawn="1">
          <p15:clr>
            <a:srgbClr val="A4A3A4"/>
          </p15:clr>
        </p15:guide>
        <p15:guide id="10" pos="1968" userDrawn="1">
          <p15:clr>
            <a:srgbClr val="A4A3A4"/>
          </p15:clr>
        </p15:guide>
        <p15:guide id="11" pos="288" userDrawn="1">
          <p15:clr>
            <a:srgbClr val="A4A3A4"/>
          </p15:clr>
        </p15:guide>
        <p15:guide id="12" pos="5016" userDrawn="1">
          <p15:clr>
            <a:srgbClr val="A4A3A4"/>
          </p15:clr>
        </p15:guide>
        <p15:guide id="13" pos="1272" userDrawn="1">
          <p15:clr>
            <a:srgbClr val="A4A3A4"/>
          </p15:clr>
        </p15:guide>
        <p15:guide id="14" pos="5544" userDrawn="1">
          <p15:clr>
            <a:srgbClr val="A4A3A4"/>
          </p15:clr>
        </p15:guide>
        <p15:guide id="15" orient="horz" pos="1896" userDrawn="1">
          <p15:clr>
            <a:srgbClr val="A4A3A4"/>
          </p15:clr>
        </p15:guide>
        <p15:guide id="16" orient="horz" pos="240" userDrawn="1">
          <p15:clr>
            <a:srgbClr val="A4A3A4"/>
          </p15:clr>
        </p15:guide>
        <p15:guide id="17" orient="horz" pos="3672" userDrawn="1">
          <p15:clr>
            <a:srgbClr val="A4A3A4"/>
          </p15:clr>
        </p15:guide>
        <p15:guide id="18" pos="2232" userDrawn="1">
          <p15:clr>
            <a:srgbClr val="A4A3A4"/>
          </p15:clr>
        </p15:guide>
        <p15:guide id="19" orient="horz" pos="1464" userDrawn="1">
          <p15:clr>
            <a:srgbClr val="A4A3A4"/>
          </p15:clr>
        </p15:guide>
        <p15:guide id="20" pos="2880" userDrawn="1">
          <p15:clr>
            <a:srgbClr val="A4A3A4"/>
          </p15:clr>
        </p15:guide>
        <p15:guide id="21" orient="horz" pos="2496" userDrawn="1">
          <p15:clr>
            <a:srgbClr val="A4A3A4"/>
          </p15:clr>
        </p15:guide>
        <p15:guide id="22" pos="3552" userDrawn="1">
          <p15:clr>
            <a:srgbClr val="A4A3A4"/>
          </p15:clr>
        </p15:guide>
        <p15:guide id="23" orient="horz" pos="1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u Smith" initials="DS" lastIdx="0" clrIdx="0">
    <p:extLst>
      <p:ext uri="{19B8F6BF-5375-455C-9EA6-DF929625EA0E}">
        <p15:presenceInfo xmlns:p15="http://schemas.microsoft.com/office/powerpoint/2012/main" userId="Dru Smi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EA"/>
    <a:srgbClr val="00FF00"/>
    <a:srgbClr val="66CCFF"/>
    <a:srgbClr val="99FFCC"/>
    <a:srgbClr val="CCECFF"/>
    <a:srgbClr val="00FF99"/>
    <a:srgbClr val="00CC66"/>
    <a:srgbClr val="000000"/>
    <a:srgbClr val="009900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2" autoAdjust="0"/>
    <p:restoredTop sz="81158" autoAdjust="0"/>
  </p:normalViewPr>
  <p:slideViewPr>
    <p:cSldViewPr snapToGrid="0">
      <p:cViewPr varScale="1">
        <p:scale>
          <a:sx n="98" d="100"/>
          <a:sy n="98" d="100"/>
        </p:scale>
        <p:origin x="1932" y="78"/>
      </p:cViewPr>
      <p:guideLst>
        <p:guide orient="horz" pos="480"/>
        <p:guide orient="horz" pos="600"/>
        <p:guide orient="horz" pos="1608"/>
        <p:guide orient="horz" pos="984"/>
        <p:guide orient="horz" pos="3240"/>
        <p:guide orient="horz" pos="4170"/>
        <p:guide orient="horz" pos="2208"/>
        <p:guide pos="528"/>
        <p:guide pos="3792"/>
        <p:guide pos="1968"/>
        <p:guide pos="288"/>
        <p:guide pos="5016"/>
        <p:guide pos="1272"/>
        <p:guide pos="5544"/>
        <p:guide orient="horz" pos="1896"/>
        <p:guide orient="horz" pos="240"/>
        <p:guide orient="horz" pos="3672"/>
        <p:guide pos="2232"/>
        <p:guide orient="horz" pos="1464"/>
        <p:guide pos="2880"/>
        <p:guide orient="horz" pos="2496"/>
        <p:guide pos="3552"/>
        <p:guide orient="horz" pos="1200"/>
      </p:guideLst>
    </p:cSldViewPr>
  </p:slideViewPr>
  <p:outlineViewPr>
    <p:cViewPr>
      <p:scale>
        <a:sx n="33" d="100"/>
        <a:sy n="33" d="100"/>
      </p:scale>
      <p:origin x="0" y="5869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357" y="86"/>
      </p:cViewPr>
      <p:guideLst>
        <p:guide orient="horz" pos="2928"/>
        <p:guide pos="2208"/>
      </p:guideLst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9219" cy="465774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9592" y="0"/>
            <a:ext cx="3039219" cy="465774"/>
          </a:xfrm>
          <a:prstGeom prst="rect">
            <a:avLst/>
          </a:prstGeom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65BF6DA-DA8C-44E3-A6C0-332C06A682C5}" type="datetimeFigureOut">
              <a:rPr lang="en-US" altLang="en-US">
                <a:cs typeface="Times New Roman" panose="02020603050405020304" pitchFamily="18" charset="0"/>
              </a:rPr>
              <a:pPr>
                <a:defRPr/>
              </a:pPr>
              <a:t>7/31/2020</a:t>
            </a:fld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037"/>
            <a:ext cx="3039219" cy="465774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9592" y="8829037"/>
            <a:ext cx="3039219" cy="465774"/>
          </a:xfrm>
          <a:prstGeom prst="rect">
            <a:avLst/>
          </a:prstGeom>
        </p:spPr>
        <p:txBody>
          <a:bodyPr vert="horz" wrap="square" lIns="91418" tIns="45709" rIns="91418" bIns="4570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8F1AEA04-358C-45E1-A861-0E11DAA9CBF5}" type="slidenum">
              <a:rPr lang="en-US" altLang="en-US">
                <a:cs typeface="Times New Roman" panose="02020603050405020304" pitchFamily="18" charset="0"/>
              </a:rPr>
              <a:pPr>
                <a:defRPr/>
              </a:pPr>
              <a:t>‹#›</a:t>
            </a:fld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83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8" cy="465774"/>
          </a:xfrm>
          <a:prstGeom prst="rect">
            <a:avLst/>
          </a:prstGeom>
        </p:spPr>
        <p:txBody>
          <a:bodyPr vert="horz" lIns="93137" tIns="46568" rIns="93137" bIns="465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83" y="0"/>
            <a:ext cx="3037628" cy="465774"/>
          </a:xfrm>
          <a:prstGeom prst="rect">
            <a:avLst/>
          </a:prstGeom>
        </p:spPr>
        <p:txBody>
          <a:bodyPr vert="horz" wrap="square" lIns="93137" tIns="46568" rIns="93137" bIns="4656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0601C75-92DE-49D3-8A56-637421670EE3}" type="datetimeFigureOut">
              <a:rPr lang="en-US" altLang="en-US" smtClean="0"/>
              <a:pPr>
                <a:defRPr/>
              </a:pPr>
              <a:t>7/31/2020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7" tIns="46568" rIns="93137" bIns="4656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9" y="4414519"/>
            <a:ext cx="5607684" cy="4187195"/>
          </a:xfrm>
          <a:prstGeom prst="rect">
            <a:avLst/>
          </a:prstGeom>
        </p:spPr>
        <p:txBody>
          <a:bodyPr vert="horz" lIns="93137" tIns="46568" rIns="93137" bIns="46568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037"/>
            <a:ext cx="3037628" cy="465774"/>
          </a:xfrm>
          <a:prstGeom prst="rect">
            <a:avLst/>
          </a:prstGeom>
        </p:spPr>
        <p:txBody>
          <a:bodyPr vert="horz" lIns="93137" tIns="46568" rIns="93137" bIns="465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83" y="8829037"/>
            <a:ext cx="3037628" cy="465774"/>
          </a:xfrm>
          <a:prstGeom prst="rect">
            <a:avLst/>
          </a:prstGeom>
        </p:spPr>
        <p:txBody>
          <a:bodyPr vert="horz" wrap="square" lIns="93137" tIns="46568" rIns="93137" bIns="4656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1061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05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3787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3156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89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1588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91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065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58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894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6842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9056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0729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2831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42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67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6643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14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77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09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6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7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51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3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71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06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09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00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29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192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67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02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39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20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234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620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90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605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75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30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301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2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23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471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6734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136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70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6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482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834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8712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926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0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772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71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666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7230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742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159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920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779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1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34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9657-9162-4B0D-AA6B-54BA105B8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21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3702-E6E1-411B-A9C5-9B25E2FC0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4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09228-8DC1-4108-8F5F-76E7DB08A2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9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48EA-E0C4-496C-BBFE-57A4C7C9F3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3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8E24-2272-499F-A113-87AFB6171D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1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3780-70E6-40D6-BD95-92E481368A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2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C1B9-CCCA-454A-837E-B9A2D23653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25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642-AB2C-4250-9960-DC6CC04797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21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5EEF-0BE9-4A2F-966A-FDBA469051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8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0B99-DE6C-4D2D-B943-19722DABE0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08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5CB4-F098-4822-9951-C21BC47364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86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9657-9162-4B0D-AA6B-54BA105B8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41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3702-E6E1-411B-A9C5-9B25E2FC0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1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09228-8DC1-4108-8F5F-76E7DB08A2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29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48EA-E0C4-496C-BBFE-57A4C7C9F3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1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8E24-2272-499F-A113-87AFB6171D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79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3780-70E6-40D6-BD95-92E481368A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C1B9-CCCA-454A-837E-B9A2D23653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52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642-AB2C-4250-9960-DC6CC04797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32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E5EEF-0BE9-4A2F-966A-FDBA469051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10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0B99-DE6C-4D2D-B943-19722DABE0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49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Date of this slide: July 22, 2020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Modernized NSRS: 4 hour version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5CB4-F098-4822-9951-C21BC47364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53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2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5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78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57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0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48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5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2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8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5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568325"/>
            <a:ext cx="7807325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906588"/>
            <a:ext cx="3827463" cy="43195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906588"/>
            <a:ext cx="3827462" cy="2082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4141788"/>
            <a:ext cx="3827462" cy="20843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5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3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03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93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8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2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2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15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1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90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4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6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568325"/>
            <a:ext cx="7807325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906588"/>
            <a:ext cx="3827463" cy="43195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906588"/>
            <a:ext cx="3827462" cy="2082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4141788"/>
            <a:ext cx="3827462" cy="20843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65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75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2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90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3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7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94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80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503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43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72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70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39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0726B4B-11E2-4B4D-822E-155936961C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91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674C3E33-EEDC-41E5-A023-3E855728F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D800462-26BA-4C05-87AA-CD844216AF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2E29480-FF3E-4DE2-BEDF-D4E23290FF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9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E3F9CA5-F1FB-4478-9541-6978564C05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316BA90-2D2A-4AF6-BE27-44CC425F27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F26AE748-1630-45D0-84BC-E7F60F3BBB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BF0B216-3958-4271-BF98-D15D17E26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3E94A3C-16DC-4B58-9DC7-9BE99AF181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7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15C7FDF-2754-402A-8118-303349C7D8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3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0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2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Modernized NSRS: 4 hour version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810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8" r:id="rId1"/>
    <p:sldLayoutId id="2147487869" r:id="rId2"/>
    <p:sldLayoutId id="2147487870" r:id="rId3"/>
    <p:sldLayoutId id="2147487871" r:id="rId4"/>
    <p:sldLayoutId id="2147487872" r:id="rId5"/>
    <p:sldLayoutId id="2147487873" r:id="rId6"/>
    <p:sldLayoutId id="2147487874" r:id="rId7"/>
    <p:sldLayoutId id="2147487875" r:id="rId8"/>
    <p:sldLayoutId id="2147487876" r:id="rId9"/>
    <p:sldLayoutId id="2147487877" r:id="rId10"/>
    <p:sldLayoutId id="2147487878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t>Date of this slide: July 22, 2020</a:t>
            </a:r>
            <a:endParaRPr lang="en-US" b="1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r>
              <a:rPr lang="en-US" b="1" dirty="0" smtClean="0">
                <a:solidFill>
                  <a:prstClr val="black">
                    <a:tint val="75000"/>
                  </a:prstClr>
                </a:solidFill>
                <a:ea typeface="+mn-ea"/>
              </a:rPr>
              <a:t>Modernized NSRS: 4 hour version</a:t>
            </a:r>
            <a:endParaRPr lang="en-US" b="1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fld id="{9BFF1EB7-48D0-4244-B994-DAA8D417C2D9}" type="slidenum"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pPr eaLnBrk="0" hangingPunct="0">
                <a:defRPr/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509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80" r:id="rId1"/>
    <p:sldLayoutId id="2147487881" r:id="rId2"/>
    <p:sldLayoutId id="2147487882" r:id="rId3"/>
    <p:sldLayoutId id="2147487883" r:id="rId4"/>
    <p:sldLayoutId id="2147487884" r:id="rId5"/>
    <p:sldLayoutId id="2147487885" r:id="rId6"/>
    <p:sldLayoutId id="2147487886" r:id="rId7"/>
    <p:sldLayoutId id="2147487887" r:id="rId8"/>
    <p:sldLayoutId id="2147487888" r:id="rId9"/>
    <p:sldLayoutId id="2147487889" r:id="rId10"/>
    <p:sldLayoutId id="214748789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r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t>Date of this slide: July 22, 2020</a:t>
            </a:r>
            <a:endParaRPr lang="en-US" b="1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r>
              <a:rPr lang="en-US" b="1" dirty="0" smtClean="0">
                <a:solidFill>
                  <a:prstClr val="black">
                    <a:tint val="75000"/>
                  </a:prstClr>
                </a:solidFill>
                <a:ea typeface="+mn-ea"/>
              </a:rPr>
              <a:t>Modernized NSRS: 4 hour version</a:t>
            </a:r>
            <a:endParaRPr lang="en-US" b="1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eaLnBrk="0" hangingPunct="0">
              <a:defRPr/>
            </a:pPr>
            <a:fld id="{9BFF1EB7-48D0-4244-B994-DAA8D417C2D9}" type="slidenum">
              <a:rPr lang="en-US" b="1" smtClean="0">
                <a:solidFill>
                  <a:prstClr val="black">
                    <a:tint val="75000"/>
                  </a:prstClr>
                </a:solidFill>
                <a:ea typeface="+mn-ea"/>
              </a:rPr>
              <a:pPr eaLnBrk="0" hangingPunct="0">
                <a:defRPr/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140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92" r:id="rId1"/>
    <p:sldLayoutId id="2147487893" r:id="rId2"/>
    <p:sldLayoutId id="2147487894" r:id="rId3"/>
    <p:sldLayoutId id="2147487895" r:id="rId4"/>
    <p:sldLayoutId id="2147487896" r:id="rId5"/>
    <p:sldLayoutId id="2147487897" r:id="rId6"/>
    <p:sldLayoutId id="2147487898" r:id="rId7"/>
    <p:sldLayoutId id="2147487899" r:id="rId8"/>
    <p:sldLayoutId id="2147487900" r:id="rId9"/>
    <p:sldLayoutId id="2147487901" r:id="rId10"/>
    <p:sldLayoutId id="2147487902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04" r:id="rId1"/>
    <p:sldLayoutId id="2147488005" r:id="rId2"/>
    <p:sldLayoutId id="2147488006" r:id="rId3"/>
    <p:sldLayoutId id="2147488007" r:id="rId4"/>
    <p:sldLayoutId id="2147488008" r:id="rId5"/>
    <p:sldLayoutId id="2147488009" r:id="rId6"/>
    <p:sldLayoutId id="2147488010" r:id="rId7"/>
    <p:sldLayoutId id="2147488011" r:id="rId8"/>
    <p:sldLayoutId id="2147488012" r:id="rId9"/>
    <p:sldLayoutId id="2147488013" r:id="rId10"/>
    <p:sldLayoutId id="2147488014" r:id="rId11"/>
    <p:sldLayoutId id="2147488015" r:id="rId1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1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17" r:id="rId1"/>
    <p:sldLayoutId id="2147488018" r:id="rId2"/>
    <p:sldLayoutId id="2147488019" r:id="rId3"/>
    <p:sldLayoutId id="2147488020" r:id="rId4"/>
    <p:sldLayoutId id="2147488021" r:id="rId5"/>
    <p:sldLayoutId id="2147488022" r:id="rId6"/>
    <p:sldLayoutId id="2147488023" r:id="rId7"/>
    <p:sldLayoutId id="2147488024" r:id="rId8"/>
    <p:sldLayoutId id="2147488025" r:id="rId9"/>
    <p:sldLayoutId id="2147488026" r:id="rId10"/>
    <p:sldLayoutId id="2147488027" r:id="rId11"/>
    <p:sldLayoutId id="2147488028" r:id="rId1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6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30" r:id="rId1"/>
    <p:sldLayoutId id="2147488031" r:id="rId2"/>
    <p:sldLayoutId id="2147488032" r:id="rId3"/>
    <p:sldLayoutId id="2147488033" r:id="rId4"/>
    <p:sldLayoutId id="2147488034" r:id="rId5"/>
    <p:sldLayoutId id="2147488035" r:id="rId6"/>
    <p:sldLayoutId id="2147488036" r:id="rId7"/>
    <p:sldLayoutId id="2147488037" r:id="rId8"/>
    <p:sldLayoutId id="2147488038" r:id="rId9"/>
    <p:sldLayoutId id="2147488039" r:id="rId10"/>
    <p:sldLayoutId id="2147488040" r:id="rId11"/>
  </p:sldLayoutIdLst>
  <p:hf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448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71235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42" r:id="rId1"/>
    <p:sldLayoutId id="2147488043" r:id="rId2"/>
    <p:sldLayoutId id="2147488044" r:id="rId3"/>
    <p:sldLayoutId id="2147488045" r:id="rId4"/>
    <p:sldLayoutId id="2147488046" r:id="rId5"/>
    <p:sldLayoutId id="2147488047" r:id="rId6"/>
    <p:sldLayoutId id="2147488048" r:id="rId7"/>
    <p:sldLayoutId id="2147488049" r:id="rId8"/>
    <p:sldLayoutId id="2147488050" r:id="rId9"/>
    <p:sldLayoutId id="2147488051" r:id="rId10"/>
    <p:sldLayoutId id="214748805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62484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54" r:id="rId1"/>
    <p:sldLayoutId id="2147488055" r:id="rId2"/>
    <p:sldLayoutId id="2147488056" r:id="rId3"/>
    <p:sldLayoutId id="2147488057" r:id="rId4"/>
    <p:sldLayoutId id="2147488058" r:id="rId5"/>
    <p:sldLayoutId id="2147488059" r:id="rId6"/>
    <p:sldLayoutId id="2147488060" r:id="rId7"/>
    <p:sldLayoutId id="2147488061" r:id="rId8"/>
    <p:sldLayoutId id="2147488062" r:id="rId9"/>
    <p:sldLayoutId id="2147488063" r:id="rId10"/>
    <p:sldLayoutId id="21474880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boris.kanazir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ngs.noaa.gov/cgi-bin/mark_recovery_form.pr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SPCS/policy.s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9900" y="1196483"/>
            <a:ext cx="8204200" cy="363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Modernized National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Spatial Reference System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Google Shape;89;p13"/>
          <p:cNvSpPr txBox="1">
            <a:spLocks/>
          </p:cNvSpPr>
          <p:nvPr/>
        </p:nvSpPr>
        <p:spPr>
          <a:xfrm>
            <a:off x="685901" y="4725787"/>
            <a:ext cx="7772197" cy="163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charset="0"/>
              <a:buNone/>
            </a:pPr>
            <a:r>
              <a:rPr lang="en-US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Boris Kanazir, Geodesist, RPLS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charset="0"/>
              <a:buNone/>
            </a:pPr>
            <a:r>
              <a:rPr lang="en-US" sz="1400" u="sng" dirty="0" smtClean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boris.kanazir@noaa.gov</a:t>
            </a:r>
            <a:endParaRPr lang="en-US" sz="1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charset="0"/>
              <a:buNone/>
            </a:pPr>
            <a:endParaRPr lang="en-US" sz="12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charset="0"/>
              <a:buNone/>
            </a:pPr>
            <a:endParaRPr lang="en-US" sz="12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TRB Geospatial Data Acquisition Technologies (AKD70) </a:t>
            </a:r>
          </a:p>
          <a:p>
            <a:pPr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2020 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Summer </a:t>
            </a: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Meeting</a:t>
            </a:r>
          </a:p>
          <a:p>
            <a:pPr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cs typeface="Times New Roman"/>
                <a:sym typeface="Times New Roman"/>
              </a:rPr>
              <a:t>August 4, 2020</a:t>
            </a:r>
            <a:endParaRPr lang="en-US" sz="1200" dirty="0" smtClean="0"/>
          </a:p>
          <a:p>
            <a:pPr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charset="0"/>
              <a:buNone/>
            </a:pPr>
            <a:endParaRPr lang="en-US"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57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Decision to </a:t>
            </a:r>
            <a:r>
              <a:rPr lang="en-US" sz="4000" b="1" dirty="0"/>
              <a:t>M</a:t>
            </a:r>
            <a:r>
              <a:rPr lang="en-US" sz="4000" b="1" dirty="0" smtClean="0"/>
              <a:t>odernize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2007 NGS </a:t>
            </a:r>
            <a:r>
              <a:rPr lang="en-US" dirty="0"/>
              <a:t>announced its decision to completely change how it approached its </a:t>
            </a:r>
            <a:r>
              <a:rPr lang="en-US" dirty="0" smtClean="0"/>
              <a:t>mission.</a:t>
            </a:r>
          </a:p>
          <a:p>
            <a:r>
              <a:rPr lang="en-US" dirty="0" smtClean="0"/>
              <a:t>In a word, they chose to </a:t>
            </a:r>
            <a:r>
              <a:rPr lang="en-US" b="1" i="1" dirty="0" smtClean="0">
                <a:solidFill>
                  <a:srgbClr val="C00000"/>
                </a:solidFill>
              </a:rPr>
              <a:t>modernize</a:t>
            </a:r>
            <a:r>
              <a:rPr lang="en-US" dirty="0" smtClean="0"/>
              <a:t> the NSRS</a:t>
            </a:r>
          </a:p>
          <a:p>
            <a:r>
              <a:rPr lang="en-US" dirty="0" smtClean="0"/>
              <a:t>Let’s look at the issues that drove that decision, and the direction they decided to 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3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Issues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467" y="1288715"/>
            <a:ext cx="593664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NAVD 88 suffers from </a:t>
            </a:r>
            <a:r>
              <a:rPr lang="en-US" sz="2400" b="1" i="1" dirty="0">
                <a:solidFill>
                  <a:srgbClr val="C00000"/>
                </a:solidFill>
              </a:rPr>
              <a:t>use of </a:t>
            </a:r>
            <a:r>
              <a:rPr lang="en-US" sz="2400" b="1" i="1" dirty="0" smtClean="0">
                <a:solidFill>
                  <a:srgbClr val="C00000"/>
                </a:solidFill>
              </a:rPr>
              <a:t>passive control </a:t>
            </a:r>
            <a:r>
              <a:rPr lang="en-US" sz="2400" b="1" dirty="0"/>
              <a:t>that:</a:t>
            </a:r>
          </a:p>
          <a:p>
            <a:r>
              <a:rPr lang="en-US" sz="2400" dirty="0" smtClean="0"/>
              <a:t>Is </a:t>
            </a:r>
            <a:r>
              <a:rPr lang="en-US" sz="2400" dirty="0"/>
              <a:t>almost never re-checked for movement</a:t>
            </a:r>
          </a:p>
          <a:p>
            <a:r>
              <a:rPr lang="en-US" sz="2400" dirty="0" smtClean="0"/>
              <a:t>Disappears </a:t>
            </a:r>
            <a:r>
              <a:rPr lang="en-US" sz="2400" dirty="0"/>
              <a:t>by the thousands every year</a:t>
            </a:r>
          </a:p>
          <a:p>
            <a:r>
              <a:rPr lang="en-US" sz="2400" dirty="0" smtClean="0"/>
              <a:t>Is </a:t>
            </a:r>
            <a:r>
              <a:rPr lang="en-US" sz="2400" dirty="0"/>
              <a:t>not funded for replacement</a:t>
            </a:r>
          </a:p>
          <a:p>
            <a:r>
              <a:rPr lang="en-US" sz="2400" dirty="0" smtClean="0"/>
              <a:t>Is </a:t>
            </a:r>
            <a:r>
              <a:rPr lang="en-US" sz="2400" dirty="0"/>
              <a:t>not necessarily in convenient places</a:t>
            </a:r>
          </a:p>
          <a:p>
            <a:r>
              <a:rPr lang="en-US" sz="2400" dirty="0" smtClean="0"/>
              <a:t>Doesn’t </a:t>
            </a:r>
            <a:r>
              <a:rPr lang="en-US" sz="2400" dirty="0"/>
              <a:t>exist in most of Alaska</a:t>
            </a:r>
          </a:p>
          <a:p>
            <a:r>
              <a:rPr lang="en-US" sz="2400" dirty="0" smtClean="0"/>
              <a:t>Wasn’t </a:t>
            </a:r>
            <a:r>
              <a:rPr lang="en-US" sz="2400" dirty="0"/>
              <a:t>adopted in Canada</a:t>
            </a:r>
          </a:p>
          <a:p>
            <a:r>
              <a:rPr lang="en-US" sz="2400" dirty="0" smtClean="0"/>
              <a:t>Was </a:t>
            </a:r>
            <a:r>
              <a:rPr lang="en-US" sz="2400" dirty="0"/>
              <a:t>determined by leveling from a single point, allowing </a:t>
            </a:r>
            <a:r>
              <a:rPr lang="en-US" sz="2400" dirty="0" smtClean="0"/>
              <a:t>the build up of cross-country </a:t>
            </a:r>
            <a:r>
              <a:rPr lang="en-US" sz="2400" dirty="0"/>
              <a:t>error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" y="4209399"/>
            <a:ext cx="1570253" cy="1178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8" y="3229513"/>
            <a:ext cx="2092322" cy="1569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9915" y="436806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PID: EZ0840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48" y="1896436"/>
            <a:ext cx="1244652" cy="1118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" y="1417648"/>
            <a:ext cx="1365926" cy="20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699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Issues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13" y="1487498"/>
            <a:ext cx="8133346" cy="114166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NAVD 88 suffers from </a:t>
            </a:r>
            <a:r>
              <a:rPr lang="en-US" sz="2400" b="1" i="1" dirty="0" smtClean="0">
                <a:solidFill>
                  <a:srgbClr val="C00000"/>
                </a:solidFill>
              </a:rPr>
              <a:t>a known bias </a:t>
            </a:r>
            <a:r>
              <a:rPr lang="en-US" sz="2400" b="1" dirty="0" smtClean="0"/>
              <a:t>(50 cm) and </a:t>
            </a:r>
            <a:r>
              <a:rPr lang="en-US" sz="2400" b="1" i="1" dirty="0" smtClean="0">
                <a:solidFill>
                  <a:srgbClr val="C00000"/>
                </a:solidFill>
              </a:rPr>
              <a:t>tilt</a:t>
            </a:r>
            <a:r>
              <a:rPr lang="en-US" sz="2400" b="1" dirty="0" smtClean="0"/>
              <a:t> (about 1 meter across CONUS) relative to the gravimetric geoid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9915" y="436806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PID: EZ0840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3200400"/>
            <a:ext cx="2583712" cy="315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</a:rPr>
              <a:t>Approximate level of geoid mismatch known to exist in the NAVD 88 zero surface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52" y="2357103"/>
            <a:ext cx="6036649" cy="40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457200" y="388938"/>
            <a:ext cx="8229600" cy="914400"/>
          </a:xfrm>
        </p:spPr>
        <p:txBody>
          <a:bodyPr/>
          <a:lstStyle/>
          <a:p>
            <a:r>
              <a:rPr lang="en-US" sz="4000" b="1" dirty="0" smtClean="0"/>
              <a:t>Issues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Arc 13"/>
          <p:cNvSpPr>
            <a:spLocks/>
          </p:cNvSpPr>
          <p:nvPr/>
        </p:nvSpPr>
        <p:spPr bwMode="auto">
          <a:xfrm>
            <a:off x="940169" y="3243787"/>
            <a:ext cx="5287276" cy="270160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940172" y="3097115"/>
            <a:ext cx="18928" cy="289220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>
            <a:off x="952456" y="5942235"/>
            <a:ext cx="5389823" cy="3359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" name="Arc 16"/>
          <p:cNvSpPr>
            <a:spLocks/>
          </p:cNvSpPr>
          <p:nvPr/>
        </p:nvSpPr>
        <p:spPr bwMode="auto">
          <a:xfrm>
            <a:off x="2307663" y="2805257"/>
            <a:ext cx="5236138" cy="271140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304804" y="2692179"/>
            <a:ext cx="2858" cy="28300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 flipV="1">
            <a:off x="2310519" y="5507534"/>
            <a:ext cx="5362490" cy="2415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5" name="Line 21"/>
          <p:cNvSpPr>
            <a:spLocks noChangeAspect="1" noChangeShapeType="1"/>
          </p:cNvSpPr>
          <p:nvPr/>
        </p:nvSpPr>
        <p:spPr bwMode="auto">
          <a:xfrm flipV="1">
            <a:off x="964816" y="5519079"/>
            <a:ext cx="1337132" cy="445703"/>
          </a:xfrm>
          <a:custGeom>
            <a:avLst/>
            <a:gdLst>
              <a:gd name="connsiteX0" fmla="*/ 0 w 1342847"/>
              <a:gd name="connsiteY0" fmla="*/ 0 h 403793"/>
              <a:gd name="connsiteX1" fmla="*/ 1342847 w 1342847"/>
              <a:gd name="connsiteY1" fmla="*/ 403793 h 403793"/>
              <a:gd name="connsiteX0" fmla="*/ 0 w 1329512"/>
              <a:gd name="connsiteY0" fmla="*/ 0 h 451418"/>
              <a:gd name="connsiteX1" fmla="*/ 1329512 w 1329512"/>
              <a:gd name="connsiteY1" fmla="*/ 451418 h 451418"/>
              <a:gd name="connsiteX0" fmla="*/ 0 w 1337132"/>
              <a:gd name="connsiteY0" fmla="*/ 0 h 445703"/>
              <a:gd name="connsiteX1" fmla="*/ 1337132 w 1337132"/>
              <a:gd name="connsiteY1" fmla="*/ 445703 h 4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7132" h="445703">
                <a:moveTo>
                  <a:pt x="0" y="0"/>
                </a:moveTo>
                <a:cubicBezTo>
                  <a:pt x="447616" y="134598"/>
                  <a:pt x="889516" y="311105"/>
                  <a:pt x="1337132" y="44570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6" name="Freeform 22"/>
          <p:cNvSpPr>
            <a:spLocks noChangeAspect="1"/>
          </p:cNvSpPr>
          <p:nvPr/>
        </p:nvSpPr>
        <p:spPr bwMode="auto">
          <a:xfrm rot="21195126">
            <a:off x="5023038" y="2645948"/>
            <a:ext cx="1605963" cy="55721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36"/>
              </a:cxn>
              <a:cxn ang="0">
                <a:pos x="203" y="51"/>
              </a:cxn>
              <a:cxn ang="0">
                <a:pos x="602" y="86"/>
              </a:cxn>
              <a:cxn ang="0">
                <a:pos x="657" y="101"/>
              </a:cxn>
              <a:cxn ang="0">
                <a:pos x="814" y="192"/>
              </a:cxn>
              <a:cxn ang="0">
                <a:pos x="971" y="207"/>
              </a:cxn>
              <a:cxn ang="0">
                <a:pos x="1092" y="238"/>
              </a:cxn>
              <a:cxn ang="0">
                <a:pos x="1158" y="258"/>
              </a:cxn>
              <a:cxn ang="0">
                <a:pos x="1238" y="303"/>
              </a:cxn>
              <a:cxn ang="0">
                <a:pos x="1274" y="349"/>
              </a:cxn>
              <a:cxn ang="0">
                <a:pos x="1471" y="500"/>
              </a:cxn>
              <a:cxn ang="0">
                <a:pos x="1516" y="526"/>
              </a:cxn>
            </a:cxnLst>
            <a:rect l="0" t="0" r="r" b="b"/>
            <a:pathLst>
              <a:path w="1516" h="526">
                <a:moveTo>
                  <a:pt x="0" y="0"/>
                </a:moveTo>
                <a:cubicBezTo>
                  <a:pt x="31" y="10"/>
                  <a:pt x="59" y="28"/>
                  <a:pt x="91" y="36"/>
                </a:cubicBezTo>
                <a:cubicBezTo>
                  <a:pt x="147" y="51"/>
                  <a:pt x="131" y="46"/>
                  <a:pt x="203" y="51"/>
                </a:cubicBezTo>
                <a:cubicBezTo>
                  <a:pt x="338" y="28"/>
                  <a:pt x="470" y="70"/>
                  <a:pt x="602" y="86"/>
                </a:cubicBezTo>
                <a:cubicBezTo>
                  <a:pt x="621" y="91"/>
                  <a:pt x="638" y="96"/>
                  <a:pt x="657" y="101"/>
                </a:cubicBezTo>
                <a:cubicBezTo>
                  <a:pt x="704" y="135"/>
                  <a:pt x="758" y="178"/>
                  <a:pt x="814" y="192"/>
                </a:cubicBezTo>
                <a:cubicBezTo>
                  <a:pt x="863" y="204"/>
                  <a:pt x="921" y="203"/>
                  <a:pt x="971" y="207"/>
                </a:cubicBezTo>
                <a:cubicBezTo>
                  <a:pt x="1014" y="214"/>
                  <a:pt x="1050" y="232"/>
                  <a:pt x="1092" y="238"/>
                </a:cubicBezTo>
                <a:cubicBezTo>
                  <a:pt x="1114" y="247"/>
                  <a:pt x="1136" y="251"/>
                  <a:pt x="1158" y="258"/>
                </a:cubicBezTo>
                <a:cubicBezTo>
                  <a:pt x="1184" y="275"/>
                  <a:pt x="1212" y="286"/>
                  <a:pt x="1238" y="303"/>
                </a:cubicBezTo>
                <a:cubicBezTo>
                  <a:pt x="1261" y="318"/>
                  <a:pt x="1253" y="328"/>
                  <a:pt x="1274" y="349"/>
                </a:cubicBezTo>
                <a:cubicBezTo>
                  <a:pt x="1331" y="406"/>
                  <a:pt x="1393" y="474"/>
                  <a:pt x="1471" y="500"/>
                </a:cubicBezTo>
                <a:cubicBezTo>
                  <a:pt x="1480" y="510"/>
                  <a:pt x="1502" y="526"/>
                  <a:pt x="1516" y="526"/>
                </a:cubicBezTo>
              </a:path>
            </a:pathLst>
          </a:custGeom>
          <a:noFill/>
          <a:ln w="508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8" name="Line 25"/>
          <p:cNvSpPr>
            <a:spLocks noChangeAspect="1" noChangeShapeType="1"/>
          </p:cNvSpPr>
          <p:nvPr/>
        </p:nvSpPr>
        <p:spPr bwMode="auto">
          <a:xfrm flipH="1">
            <a:off x="5021271" y="2820507"/>
            <a:ext cx="735862" cy="141099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Text Box 26"/>
          <p:cNvSpPr txBox="1">
            <a:spLocks noChangeAspect="1" noChangeArrowheads="1"/>
          </p:cNvSpPr>
          <p:nvPr/>
        </p:nvSpPr>
        <p:spPr bwMode="auto">
          <a:xfrm rot="20464585">
            <a:off x="986882" y="5343037"/>
            <a:ext cx="10009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~2.24 m</a:t>
            </a:r>
          </a:p>
        </p:txBody>
      </p:sp>
      <p:sp>
        <p:nvSpPr>
          <p:cNvPr id="20" name="Text Box 27"/>
          <p:cNvSpPr txBox="1">
            <a:spLocks noChangeAspect="1" noChangeArrowheads="1"/>
          </p:cNvSpPr>
          <p:nvPr/>
        </p:nvSpPr>
        <p:spPr bwMode="auto">
          <a:xfrm>
            <a:off x="1390495" y="6048933"/>
            <a:ext cx="15824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NAD 83 origin</a:t>
            </a:r>
          </a:p>
        </p:txBody>
      </p:sp>
      <p:sp>
        <p:nvSpPr>
          <p:cNvPr id="21" name="Line 28"/>
          <p:cNvSpPr>
            <a:spLocks noChangeAspect="1" noChangeShapeType="1"/>
          </p:cNvSpPr>
          <p:nvPr/>
        </p:nvSpPr>
        <p:spPr bwMode="auto">
          <a:xfrm flipH="1" flipV="1">
            <a:off x="940169" y="5990299"/>
            <a:ext cx="497145" cy="2852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2" name="Text Box 29"/>
          <p:cNvSpPr txBox="1">
            <a:spLocks noChangeAspect="1" noChangeArrowheads="1"/>
          </p:cNvSpPr>
          <p:nvPr/>
        </p:nvSpPr>
        <p:spPr bwMode="auto">
          <a:xfrm>
            <a:off x="2467644" y="4697777"/>
            <a:ext cx="13260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ITRF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origin</a:t>
            </a:r>
          </a:p>
        </p:txBody>
      </p:sp>
      <p:sp>
        <p:nvSpPr>
          <p:cNvPr id="23" name="Line 30"/>
          <p:cNvSpPr>
            <a:spLocks noChangeAspect="1" noChangeShapeType="1"/>
          </p:cNvSpPr>
          <p:nvPr/>
        </p:nvSpPr>
        <p:spPr bwMode="auto">
          <a:xfrm flipH="1">
            <a:off x="2346853" y="4971741"/>
            <a:ext cx="221493" cy="5040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4" name="Line 31"/>
          <p:cNvSpPr>
            <a:spLocks noChangeAspect="1" noChangeShapeType="1"/>
          </p:cNvSpPr>
          <p:nvPr/>
        </p:nvSpPr>
        <p:spPr bwMode="auto">
          <a:xfrm>
            <a:off x="5082539" y="4142322"/>
            <a:ext cx="113256" cy="609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5" name="Line 32"/>
          <p:cNvSpPr>
            <a:spLocks noChangeAspect="1" noChangeShapeType="1"/>
          </p:cNvSpPr>
          <p:nvPr/>
        </p:nvSpPr>
        <p:spPr bwMode="auto">
          <a:xfrm flipV="1">
            <a:off x="5138193" y="4203224"/>
            <a:ext cx="54516" cy="1058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6" name="Line 33"/>
          <p:cNvSpPr>
            <a:spLocks noChangeAspect="1" noChangeShapeType="1"/>
          </p:cNvSpPr>
          <p:nvPr/>
        </p:nvSpPr>
        <p:spPr bwMode="auto">
          <a:xfrm>
            <a:off x="5593992" y="3285886"/>
            <a:ext cx="116716" cy="360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" name="Line 34"/>
          <p:cNvSpPr>
            <a:spLocks noChangeAspect="1" noChangeShapeType="1"/>
          </p:cNvSpPr>
          <p:nvPr/>
        </p:nvSpPr>
        <p:spPr bwMode="auto">
          <a:xfrm flipV="1">
            <a:off x="5674499" y="3318508"/>
            <a:ext cx="38286" cy="1184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" name="Line 24"/>
          <p:cNvSpPr>
            <a:spLocks noChangeAspect="1" noChangeShapeType="1"/>
          </p:cNvSpPr>
          <p:nvPr/>
        </p:nvSpPr>
        <p:spPr bwMode="auto">
          <a:xfrm flipH="1">
            <a:off x="5566355" y="2771389"/>
            <a:ext cx="208966" cy="602366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35"/>
          <p:cNvSpPr txBox="1">
            <a:spLocks noChangeAspect="1" noChangeArrowheads="1"/>
          </p:cNvSpPr>
          <p:nvPr/>
        </p:nvSpPr>
        <p:spPr bwMode="auto">
          <a:xfrm>
            <a:off x="6578544" y="2692179"/>
            <a:ext cx="160178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Earth’s Surface</a:t>
            </a:r>
          </a:p>
        </p:txBody>
      </p:sp>
      <p:sp>
        <p:nvSpPr>
          <p:cNvPr id="30" name="Text Box 36"/>
          <p:cNvSpPr txBox="1">
            <a:spLocks noChangeAspect="1" noChangeArrowheads="1"/>
          </p:cNvSpPr>
          <p:nvPr/>
        </p:nvSpPr>
        <p:spPr bwMode="auto">
          <a:xfrm>
            <a:off x="4463957" y="3433259"/>
            <a:ext cx="79380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NAD83</a:t>
            </a:r>
          </a:p>
        </p:txBody>
      </p:sp>
      <p:sp>
        <p:nvSpPr>
          <p:cNvPr id="31" name="Text Box 37"/>
          <p:cNvSpPr txBox="1">
            <a:spLocks noChangeAspect="1" noChangeArrowheads="1"/>
          </p:cNvSpPr>
          <p:nvPr/>
        </p:nvSpPr>
        <p:spPr bwMode="auto">
          <a:xfrm>
            <a:off x="5699155" y="2881950"/>
            <a:ext cx="6431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ITRF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326742" y="1461563"/>
            <a:ext cx="8133346" cy="114166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NAD 83 suffers </a:t>
            </a:r>
            <a:r>
              <a:rPr lang="en-US" sz="2800" b="1" dirty="0"/>
              <a:t>from </a:t>
            </a:r>
            <a:r>
              <a:rPr lang="en-US" sz="2800" b="1" i="1" dirty="0" smtClean="0">
                <a:solidFill>
                  <a:srgbClr val="C00000"/>
                </a:solidFill>
              </a:rPr>
              <a:t>a 2+ meter non-</a:t>
            </a:r>
            <a:r>
              <a:rPr lang="en-US" sz="2800" b="1" i="1" dirty="0" err="1" smtClean="0">
                <a:solidFill>
                  <a:srgbClr val="C00000"/>
                </a:solidFill>
              </a:rPr>
              <a:t>geocentricity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/>
              <a:t>(which misaligns it with ITRF and all GNSS orbits)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28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Issues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03" y="1478282"/>
            <a:ext cx="367635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Geodetic control is usually affixed to a </a:t>
            </a:r>
            <a:r>
              <a:rPr lang="en-US" sz="2800" b="1" i="1" dirty="0" smtClean="0">
                <a:solidFill>
                  <a:srgbClr val="C00000"/>
                </a:solidFill>
              </a:rPr>
              <a:t>crust that is moving</a:t>
            </a:r>
          </a:p>
          <a:p>
            <a:pPr lvl="1"/>
            <a:r>
              <a:rPr lang="en-US" sz="2400" dirty="0" smtClean="0"/>
              <a:t>Even so-called “plate fixed” frames are only as stable as:</a:t>
            </a:r>
          </a:p>
          <a:p>
            <a:pPr lvl="2"/>
            <a:r>
              <a:rPr lang="en-US" sz="2000" dirty="0" smtClean="0"/>
              <a:t>The rigidity of a plate</a:t>
            </a:r>
          </a:p>
          <a:p>
            <a:pPr lvl="2"/>
            <a:r>
              <a:rPr lang="en-US" sz="2000" dirty="0" smtClean="0"/>
              <a:t>The complete lack of subsidence or uplift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60" y="1562100"/>
            <a:ext cx="4748300" cy="36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General Direction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" y="1440182"/>
            <a:ext cx="8328660" cy="470915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Future details would come, but in 2007 the general direction was:</a:t>
            </a:r>
          </a:p>
          <a:p>
            <a:pPr lvl="1"/>
            <a:r>
              <a:rPr lang="en-US" dirty="0" smtClean="0"/>
              <a:t>Replace both NAD 83 and NAVD 88, at the same time</a:t>
            </a:r>
          </a:p>
          <a:p>
            <a:pPr lvl="1"/>
            <a:r>
              <a:rPr lang="en-US" dirty="0" smtClean="0"/>
              <a:t>Transition to a geoid-based vertical datum</a:t>
            </a:r>
          </a:p>
          <a:p>
            <a:pPr lvl="1"/>
            <a:r>
              <a:rPr lang="en-US" dirty="0" smtClean="0"/>
              <a:t>Leverage the rise of GNSS and RTNs</a:t>
            </a:r>
          </a:p>
          <a:p>
            <a:pPr lvl="1"/>
            <a:r>
              <a:rPr lang="en-US" dirty="0" smtClean="0"/>
              <a:t>Completely re-invent “</a:t>
            </a:r>
            <a:r>
              <a:rPr lang="en-US" dirty="0" err="1" smtClean="0"/>
              <a:t>bluebooking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Reduce complexity</a:t>
            </a:r>
          </a:p>
          <a:p>
            <a:pPr lvl="2"/>
            <a:r>
              <a:rPr lang="en-US" dirty="0" smtClean="0"/>
              <a:t>Retain ability to standardize geodetic survey files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70" y="1600200"/>
            <a:ext cx="2447406" cy="3249835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425450" y="483325"/>
            <a:ext cx="8261350" cy="11747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</a:rPr>
              <a:t>Modernizing the NSRS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</a:rPr>
              <a:t>The “blueprint” documents:  Your best source for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120" y="4834200"/>
            <a:ext cx="2518703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Geometric: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Sep 2017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62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32 pages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1097" y="4834608"/>
            <a:ext cx="2518703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Geopotential: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Nov 2017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64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41 pages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6826" y="4840888"/>
            <a:ext cx="2518703" cy="1638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Working in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Modernized NSRS: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April 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67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77 pages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75" y="1597576"/>
            <a:ext cx="2461325" cy="325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039" y="1597576"/>
            <a:ext cx="2415761" cy="3252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2341" y="3164994"/>
            <a:ext cx="677621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All three documents are being updated and re-released in 2020!!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Replacing the NAD 83s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37433-97E9-4D94-B898-19FA6F4A2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866622" y="1600199"/>
          <a:ext cx="7820178" cy="4547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5217">
                  <a:extLst>
                    <a:ext uri="{9D8B030D-6E8A-4147-A177-3AD203B41FA5}">
                      <a16:colId xmlns:a16="http://schemas.microsoft.com/office/drawing/2014/main" val="429740147"/>
                    </a:ext>
                  </a:extLst>
                </a:gridCol>
                <a:gridCol w="4264961">
                  <a:extLst>
                    <a:ext uri="{9D8B030D-6E8A-4147-A177-3AD203B41FA5}">
                      <a16:colId xmlns:a16="http://schemas.microsoft.com/office/drawing/2014/main" val="137066351"/>
                    </a:ext>
                  </a:extLst>
                </a:gridCol>
              </a:tblGrid>
              <a:tr h="901931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Old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680442"/>
                  </a:ext>
                </a:extLst>
              </a:tr>
              <a:tr h="90193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NATRF2022 - The North American Terrestrial Reference Frame of 2022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885364"/>
                  </a:ext>
                </a:extLst>
              </a:tr>
              <a:tr h="9019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CATRF2022 - The Caribbean Terrestrial Reference Frame of 2022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056577"/>
                  </a:ext>
                </a:extLst>
              </a:tr>
              <a:tr h="90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NAD 83 (PA11)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PATRF2022 - The Pacific Terrestrial Reference Frame of 2022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065151"/>
                  </a:ext>
                </a:extLst>
              </a:tr>
              <a:tr h="90193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(MA11)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MATRF2022 - The Mariana Terrestrial Reference Frame of 2022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74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2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100"/>
            <a:ext cx="6997700" cy="524827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4817" y="2991341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09131" y="3132137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50785" y="3067541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65708" y="2752606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389" r="63681" b="93077"/>
          <a:stretch/>
        </p:blipFill>
        <p:spPr>
          <a:xfrm>
            <a:off x="682867" y="952500"/>
            <a:ext cx="2127251" cy="37953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 bwMode="auto">
          <a:xfrm>
            <a:off x="524934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Four Tectonic Plates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81481E-6 L 0.16667 0.279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The TRFs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790"/>
            <a:ext cx="82296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are </a:t>
            </a:r>
            <a:r>
              <a:rPr lang="en-US" b="1" dirty="0" smtClean="0">
                <a:solidFill>
                  <a:srgbClr val="C00000"/>
                </a:solidFill>
              </a:rPr>
              <a:t>global</a:t>
            </a:r>
            <a:r>
              <a:rPr lang="en-US" dirty="0" smtClean="0"/>
              <a:t> frames (no “boundary”)</a:t>
            </a:r>
          </a:p>
          <a:p>
            <a:pPr lvl="1"/>
            <a:r>
              <a:rPr lang="en-US" dirty="0" smtClean="0"/>
              <a:t>This was true for the NAD 83s also, BTW</a:t>
            </a:r>
          </a:p>
          <a:p>
            <a:pPr lvl="1"/>
            <a:r>
              <a:rPr lang="en-US" dirty="0" smtClean="0"/>
              <a:t>But </a:t>
            </a:r>
            <a:r>
              <a:rPr lang="en-US" b="1" i="1" dirty="0" smtClean="0">
                <a:solidFill>
                  <a:srgbClr val="C00000"/>
                </a:solidFill>
              </a:rPr>
              <a:t>each frame will rotate with one tectonic plate</a:t>
            </a:r>
          </a:p>
          <a:p>
            <a:pPr lvl="2"/>
            <a:r>
              <a:rPr lang="en-US" dirty="0" smtClean="0"/>
              <a:t>Put another way:  “</a:t>
            </a:r>
            <a:r>
              <a:rPr lang="en-US" b="1" i="1" dirty="0" smtClean="0"/>
              <a:t>The frame rotates so your coordinates don’t have to</a:t>
            </a:r>
            <a:r>
              <a:rPr lang="en-US" dirty="0" smtClean="0"/>
              <a:t>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0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Soylent Green (1973) Official Trailer - Charlton Heston_ Edward G Robinson Movie 10.8s - 28.2s (N_jGOKYHxaQ) 24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074" y="1605635"/>
            <a:ext cx="6373715" cy="35904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0710" y="492741"/>
            <a:ext cx="8229600" cy="70680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2022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Will it be this grim?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609374"/>
            <a:ext cx="9439548" cy="20380422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620891" y="1377243"/>
            <a:ext cx="10148711" cy="5667023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itle 10"/>
          <p:cNvSpPr txBox="1">
            <a:spLocks/>
          </p:cNvSpPr>
          <p:nvPr/>
        </p:nvSpPr>
        <p:spPr bwMode="auto">
          <a:xfrm>
            <a:off x="457200" y="696193"/>
            <a:ext cx="82296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86E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ITRF2020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Constant Frame, Rotating Plate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77333" y="1422400"/>
            <a:ext cx="10533662" cy="22439826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868852"/>
              <a:ext cx="10058400" cy="22825567"/>
              <a:chOff x="-415691" y="868852"/>
              <a:chExt cx="10058400" cy="228255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6" y="868852"/>
                <a:ext cx="9424555" cy="524796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58984" y="859791"/>
            <a:ext cx="3547130" cy="754908"/>
          </a:xfrm>
          <a:prstGeom prst="rect">
            <a:avLst/>
          </a:prstGeom>
          <a:noFill/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spc="-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Plate-Fixed</a:t>
            </a:r>
            <a:r>
              <a:rPr lang="en-US" sz="4800" spc="-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0"/>
          <p:cNvSpPr txBox="1">
            <a:spLocks/>
          </p:cNvSpPr>
          <p:nvPr/>
        </p:nvSpPr>
        <p:spPr bwMode="auto">
          <a:xfrm>
            <a:off x="0" y="336633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NATRF2020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Constant Frame, Rotating Plate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667769" y="1123228"/>
            <a:ext cx="10457492" cy="2130683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768587" y="3677240"/>
            <a:ext cx="8983224" cy="854477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-666044" y="1128890"/>
            <a:ext cx="10457492" cy="6009860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80CB3-0FF6-4D07-A0F6-C78040BED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itle 10"/>
          <p:cNvSpPr txBox="1">
            <a:spLocks/>
          </p:cNvSpPr>
          <p:nvPr/>
        </p:nvSpPr>
        <p:spPr bwMode="auto">
          <a:xfrm>
            <a:off x="-31222" y="849877"/>
            <a:ext cx="871802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E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ITRF2020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or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NATRF2022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— Your choice, just use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EPP2022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Shift and Drift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8" y="14610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transitioning off of NAD 83, your coordinates will experience shift and drift</a:t>
            </a:r>
          </a:p>
          <a:p>
            <a:pPr lvl="1"/>
            <a:r>
              <a:rPr lang="en-US" dirty="0" smtClean="0"/>
              <a:t>Shift: A one-time jump somewhere in the 0 to 4 meter range (latitude, longitude, ellipsoid height)</a:t>
            </a:r>
          </a:p>
          <a:p>
            <a:pPr lvl="2"/>
            <a:r>
              <a:rPr lang="en-US" sz="2800" dirty="0" smtClean="0"/>
              <a:t>From fixing NAD 83’s non-</a:t>
            </a:r>
            <a:r>
              <a:rPr lang="en-US" sz="2800" dirty="0" err="1" smtClean="0"/>
              <a:t>geocentricity</a:t>
            </a:r>
            <a:endParaRPr lang="en-US" sz="2800" dirty="0" smtClean="0"/>
          </a:p>
          <a:p>
            <a:pPr lvl="1"/>
            <a:r>
              <a:rPr lang="en-US" dirty="0" smtClean="0"/>
              <a:t>Drift:  Coordinates are now time-dependent.  The shift will take you to 2020.00.  Working at any other epoch means you must account for the drift (velocity) of your coordinates</a:t>
            </a:r>
          </a:p>
          <a:p>
            <a:pPr lvl="2"/>
            <a:r>
              <a:rPr lang="en-US" sz="2800" dirty="0" smtClean="0"/>
              <a:t>As well as any other motions over time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3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6385"/>
            <a:ext cx="9144000" cy="1143000"/>
          </a:xfrm>
        </p:spPr>
        <p:txBody>
          <a:bodyPr/>
          <a:lstStyle/>
          <a:p>
            <a:r>
              <a:rPr lang="en-US" sz="4000" b="1" dirty="0" smtClean="0"/>
              <a:t>NAD 83(2011) epoch 2010.0 to</a:t>
            </a:r>
            <a:br>
              <a:rPr lang="en-US" sz="4000" b="1" dirty="0" smtClean="0"/>
            </a:br>
            <a:r>
              <a:rPr lang="en-US" sz="4000" b="1" dirty="0" smtClean="0"/>
              <a:t>NATRF2022 epoch 2020.00 (estimate)</a:t>
            </a:r>
            <a:endParaRPr lang="en-US" sz="4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/>
          <a:stretch/>
        </p:blipFill>
        <p:spPr>
          <a:xfrm>
            <a:off x="457200" y="1600200"/>
            <a:ext cx="3619500" cy="242360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/>
          <a:stretch/>
        </p:blipFill>
        <p:spPr>
          <a:xfrm>
            <a:off x="4963376" y="1613993"/>
            <a:ext cx="3718454" cy="2484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>
          <a:xfrm>
            <a:off x="2926351" y="4305509"/>
            <a:ext cx="2873837" cy="1975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2"/>
          <a:stretch/>
        </p:blipFill>
        <p:spPr>
          <a:xfrm>
            <a:off x="6243966" y="4326967"/>
            <a:ext cx="2900034" cy="1956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/>
          <a:stretch/>
        </p:blipFill>
        <p:spPr>
          <a:xfrm>
            <a:off x="52759" y="4312984"/>
            <a:ext cx="2873592" cy="19566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9A303-B593-45E6-8920-67DA3337AB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4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Drift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8" y="1451117"/>
            <a:ext cx="830911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does it mean to provide time-dependent coordinates in 5 frames?</a:t>
            </a:r>
          </a:p>
          <a:p>
            <a:pPr lvl="1"/>
            <a:r>
              <a:rPr lang="en-US" dirty="0" smtClean="0"/>
              <a:t>Let’s look at the known velocities of some active control stations in ITRF2020, NATRF2022, PATRF2022, CATRF2022 and MATRF2022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25251"/>
            <a:ext cx="6096000" cy="4124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BSMK (North Dakota)</a:t>
            </a:r>
            <a:endParaRPr lang="en-US" sz="4000" b="1" dirty="0"/>
          </a:p>
        </p:txBody>
      </p:sp>
      <p:sp>
        <p:nvSpPr>
          <p:cNvPr id="3" name="Oval 2"/>
          <p:cNvSpPr/>
          <p:nvPr/>
        </p:nvSpPr>
        <p:spPr>
          <a:xfrm>
            <a:off x="4218708" y="2904242"/>
            <a:ext cx="124691" cy="12469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199" y="2318472"/>
            <a:ext cx="8240233" cy="346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BSMK (North Dakota)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89320" y="1600200"/>
            <a:ext cx="269748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Note the time-dependent coordinate in latitude in </a:t>
            </a:r>
            <a:r>
              <a:rPr kumimoji="0" lang="en-US" sz="12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NATRF2022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 is stable!  That means the NATRF2022 IFVM* for latitude will be ZERO for this point.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Bent Arrow 7"/>
          <p:cNvSpPr/>
          <p:nvPr/>
        </p:nvSpPr>
        <p:spPr>
          <a:xfrm rot="10800000">
            <a:off x="7742095" y="2431197"/>
            <a:ext cx="446568" cy="940510"/>
          </a:xfrm>
          <a:prstGeom prst="ben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2963" y="1506498"/>
            <a:ext cx="447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0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=2020.0, when all five frames are identical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046288" y="1747692"/>
            <a:ext cx="494893" cy="1477206"/>
          </a:xfrm>
          <a:custGeom>
            <a:avLst/>
            <a:gdLst>
              <a:gd name="connsiteX0" fmla="*/ 0 w 1297172"/>
              <a:gd name="connsiteY0" fmla="*/ 0 h 1212112"/>
              <a:gd name="connsiteX1" fmla="*/ 1010093 w 1297172"/>
              <a:gd name="connsiteY1" fmla="*/ 287079 h 1212112"/>
              <a:gd name="connsiteX2" fmla="*/ 1297172 w 1297172"/>
              <a:gd name="connsiteY2" fmla="*/ 1212112 h 121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7172" h="1212112">
                <a:moveTo>
                  <a:pt x="0" y="0"/>
                </a:moveTo>
                <a:cubicBezTo>
                  <a:pt x="396949" y="42530"/>
                  <a:pt x="793898" y="85060"/>
                  <a:pt x="1010093" y="287079"/>
                </a:cubicBezTo>
                <a:cubicBezTo>
                  <a:pt x="1226288" y="489098"/>
                  <a:pt x="1261730" y="850605"/>
                  <a:pt x="1297172" y="1212112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336167"/>
            <a:ext cx="8229600" cy="3491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BSMK (North Dakota)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5609" y="1620802"/>
            <a:ext cx="3071191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Similarly, the time-dependent coordinate in longitude in </a:t>
            </a:r>
            <a:r>
              <a:rPr kumimoji="0" lang="en-US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NATRF2022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 is stable!  That means the NATRF2022 IFVM for longitude will be ZERO for this point.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7" name="Bent Arrow 6"/>
          <p:cNvSpPr/>
          <p:nvPr/>
        </p:nvSpPr>
        <p:spPr>
          <a:xfrm rot="10800000">
            <a:off x="7692885" y="2790352"/>
            <a:ext cx="884583" cy="960395"/>
          </a:xfrm>
          <a:prstGeom prst="bentArrow">
            <a:avLst>
              <a:gd name="adj1" fmla="val 8225"/>
              <a:gd name="adj2" fmla="val 14815"/>
              <a:gd name="adj3" fmla="val 33388"/>
              <a:gd name="adj4" fmla="val 22182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2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324310"/>
            <a:ext cx="8229600" cy="3495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BSMK (North Dakota)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1600200"/>
            <a:ext cx="27432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However, in every frame, this point is subsiding! That will be captured in the ellipsoid height component of the IFVM for each frame.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Bent Arrow 7"/>
          <p:cNvSpPr/>
          <p:nvPr/>
        </p:nvSpPr>
        <p:spPr>
          <a:xfrm rot="10800000">
            <a:off x="7707297" y="2554306"/>
            <a:ext cx="288233" cy="2233205"/>
          </a:xfrm>
          <a:prstGeom prst="bentArrow">
            <a:avLst>
              <a:gd name="adj1" fmla="val 29971"/>
              <a:gd name="adj2" fmla="val 37352"/>
              <a:gd name="adj3" fmla="val 43932"/>
              <a:gd name="adj4" fmla="val 27339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B9E44-B049-4AE9-9FC3-2E2CFAC1ABE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52" name="Picture 4" descr="http://www.vetfutures.org.uk/wp-content/uploads/2015/07/bright-fu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685800"/>
            <a:ext cx="8229600" cy="52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6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What did all that </a:t>
            </a:r>
            <a:r>
              <a:rPr lang="en-US" sz="4000" b="1" i="1" dirty="0" smtClean="0"/>
              <a:t>mean</a:t>
            </a:r>
            <a:r>
              <a:rPr lang="en-US" sz="4000" b="1" dirty="0" smtClean="0"/>
              <a:t>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44" y="1470995"/>
            <a:ext cx="8229600" cy="4525963"/>
          </a:xfrm>
        </p:spPr>
        <p:txBody>
          <a:bodyPr/>
          <a:lstStyle/>
          <a:p>
            <a:r>
              <a:rPr lang="en-US" dirty="0" smtClean="0"/>
              <a:t>Anyone can work in any frame anywhere</a:t>
            </a:r>
          </a:p>
          <a:p>
            <a:r>
              <a:rPr lang="en-US" dirty="0" smtClean="0"/>
              <a:t>“Stable” time-dependent coordinates may look “constant” – don’t get complacent!</a:t>
            </a:r>
          </a:p>
          <a:p>
            <a:pPr lvl="1"/>
            <a:r>
              <a:rPr lang="en-US" dirty="0" smtClean="0"/>
              <a:t>A slight drift, or one earthquake can upset that</a:t>
            </a:r>
          </a:p>
          <a:p>
            <a:r>
              <a:rPr lang="en-US" dirty="0" smtClean="0"/>
              <a:t>Plate fixed frames are nice, but</a:t>
            </a:r>
          </a:p>
          <a:p>
            <a:pPr lvl="1"/>
            <a:r>
              <a:rPr lang="en-US" dirty="0" smtClean="0"/>
              <a:t>Even in “stable” areas (Kansas, for instance) one cannot assume stability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7563"/>
            <a:ext cx="7997601" cy="476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82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IFVM2022 Velocities – ITRF2020/CONUS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3032015" y="1651086"/>
            <a:ext cx="665018" cy="244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37433-97E9-4D94-B898-19FA6F4A2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0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9" y="1600200"/>
            <a:ext cx="7997602" cy="47637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4878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IFVM2022 Velocities – NATRF2022/CONUS</a:t>
            </a:r>
            <a:endParaRPr lang="en-US" sz="40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37433-97E9-4D94-B898-19FA6F4A2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 smtClean="0"/>
              <a:t>Replacing NAVD 88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1687512" y="1473762"/>
            <a:ext cx="37115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Old: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NAVD 88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PRVD 02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VIVD09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ASVD02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NMVD03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GUVD04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IGLD 85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IGSN71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GEOID12B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DEFLEC12B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124200" y="1467878"/>
            <a:ext cx="63246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New: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North American-Pacific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Geopotential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Datum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of 2022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NAPGD2022)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	- Will include GEOID2022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087" y="1940487"/>
            <a:ext cx="9412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087" y="3188214"/>
            <a:ext cx="9412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Normal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5" name="Left Brace 4"/>
          <p:cNvSpPr/>
          <p:nvPr/>
        </p:nvSpPr>
        <p:spPr>
          <a:xfrm>
            <a:off x="1816460" y="2464361"/>
            <a:ext cx="258403" cy="2047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599" y="4551857"/>
            <a:ext cx="724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Dynamic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249" y="5102870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249" y="5484610"/>
            <a:ext cx="920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864" y="5915497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Deflections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the Vertical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37433-97E9-4D94-B898-19FA6F4A2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  <p:bldP spid="10" grpId="0"/>
      <p:bldP spid="11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Shift and Drift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995" y="146957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transitioning from NAVD 88 or another vertical datum, your coordinates will shift </a:t>
            </a:r>
            <a:br>
              <a:rPr lang="en-US" dirty="0" smtClean="0"/>
            </a:br>
            <a:r>
              <a:rPr lang="en-US" dirty="0" smtClean="0"/>
              <a:t>and drift:</a:t>
            </a:r>
          </a:p>
          <a:p>
            <a:pPr lvl="1"/>
            <a:r>
              <a:rPr lang="en-US" sz="2400" dirty="0" smtClean="0"/>
              <a:t>Shift: A one-time jump somewhere in the 0 to 2 meter range (</a:t>
            </a:r>
            <a:r>
              <a:rPr lang="en-US" sz="2400" dirty="0" err="1" smtClean="0"/>
              <a:t>orthometric</a:t>
            </a:r>
            <a:r>
              <a:rPr lang="en-US" sz="2400" dirty="0" smtClean="0"/>
              <a:t> height)</a:t>
            </a:r>
          </a:p>
          <a:p>
            <a:pPr lvl="2"/>
            <a:r>
              <a:rPr lang="en-US" dirty="0" smtClean="0"/>
              <a:t>From fixing biases and/or tilts in NAVD 88 and others</a:t>
            </a:r>
          </a:p>
          <a:p>
            <a:pPr lvl="1"/>
            <a:r>
              <a:rPr lang="en-US" sz="2400" dirty="0" smtClean="0"/>
              <a:t>Drift:  Coordinates are now time-dependent.  The shift will take you to 2020.00.  Working at any other epoch means you must account for the drift (velocity) of your coordinates</a:t>
            </a:r>
          </a:p>
          <a:p>
            <a:pPr lvl="2"/>
            <a:r>
              <a:rPr lang="en-US" dirty="0" smtClean="0"/>
              <a:t>As well as any other motions over time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830"/>
            <a:ext cx="9244484" cy="1143000"/>
          </a:xfrm>
        </p:spPr>
        <p:txBody>
          <a:bodyPr/>
          <a:lstStyle/>
          <a:p>
            <a:r>
              <a:rPr lang="en-US" sz="4000" b="1" dirty="0" smtClean="0"/>
              <a:t>NAVD 88 (epoch ?) to </a:t>
            </a:r>
            <a:br>
              <a:rPr lang="en-US" sz="4000" b="1" dirty="0" smtClean="0"/>
            </a:br>
            <a:r>
              <a:rPr lang="en-US" sz="4000" b="1" dirty="0" smtClean="0"/>
              <a:t>NAPGD2022 Epoch 2020.00 (estimate)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66EEE-DC84-4D1F-987F-3E776EDE92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1562100"/>
            <a:ext cx="7315215" cy="48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661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Definitional Relationship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66EEE-DC84-4D1F-987F-3E776EDE92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0" y="1494969"/>
                <a:ext cx="9144000" cy="476659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ＭＳ Ｐゴシック" charset="0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MS PGothic" pitchFamily="34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𝑁𝐴𝑃𝐺𝐷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2022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𝐼𝑇𝑅𝐹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2020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𝐺𝐸𝑂𝐼𝐷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2022</m:t>
                          </m:r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MS PGothic" pitchFamily="34" charset="-128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itchFamily="34" charset="-128"/>
                </a:endParaRPr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94969"/>
                <a:ext cx="9144000" cy="47665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457127" y="2229717"/>
            <a:ext cx="23865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All work is done in ITRF2020 XYZ coordinates first.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They are associated with the epoch of the data collection (survey) “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”, then converted to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 and (especially relevant here) 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055" y="2200250"/>
            <a:ext cx="2389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We end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 height in NAPGD2022 at the same epoch as the survey.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9119" y="2220007"/>
            <a:ext cx="23865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Conversion to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 heights is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definitional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 through GEOID2022.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Contrast with NGS hybrid geoids where the equation H=h-N did not close.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1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Drift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2" y="1439434"/>
            <a:ext cx="8229600" cy="4525963"/>
          </a:xfrm>
        </p:spPr>
        <p:txBody>
          <a:bodyPr/>
          <a:lstStyle/>
          <a:p>
            <a:r>
              <a:rPr lang="en-US" dirty="0" smtClean="0"/>
              <a:t>In geometric coordinates we needed to only concern ourselves with the movement of marks themselves</a:t>
            </a:r>
          </a:p>
          <a:p>
            <a:r>
              <a:rPr lang="en-US" dirty="0" smtClean="0"/>
              <a:t>In the geopotential datum we must also account for the movement of the geoid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52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New Types of Coordinates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344" y="1426031"/>
            <a:ext cx="807175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NGS anticipates that 5 types of coordinates will be used in the NSRS. They are:</a:t>
            </a:r>
          </a:p>
          <a:p>
            <a:r>
              <a:rPr lang="en-US" dirty="0"/>
              <a:t>Reported</a:t>
            </a:r>
          </a:p>
          <a:p>
            <a:r>
              <a:rPr lang="en-US" dirty="0" smtClean="0"/>
              <a:t>OPUS</a:t>
            </a:r>
            <a:endParaRPr lang="en-US" dirty="0"/>
          </a:p>
          <a:p>
            <a:r>
              <a:rPr lang="en-US" dirty="0" smtClean="0"/>
              <a:t>Survey Epoch</a:t>
            </a:r>
            <a:endParaRPr lang="en-US" dirty="0"/>
          </a:p>
          <a:p>
            <a:r>
              <a:rPr lang="en-US" dirty="0"/>
              <a:t>Reference Epoch</a:t>
            </a:r>
          </a:p>
          <a:p>
            <a:r>
              <a:rPr lang="en-US" dirty="0" smtClean="0"/>
              <a:t>Active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89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New Types of Coordinates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C00000"/>
                </a:solidFill>
              </a:rPr>
              <a:t>Reported</a:t>
            </a:r>
          </a:p>
          <a:p>
            <a:pPr lvl="1"/>
            <a:r>
              <a:rPr lang="en-US" i="1" dirty="0" smtClean="0"/>
              <a:t>“These </a:t>
            </a:r>
            <a:r>
              <a:rPr lang="en-US" i="1" dirty="0"/>
              <a:t>are from any source where the coordinate is directly reported to NGS </a:t>
            </a:r>
            <a:r>
              <a:rPr lang="en-US" b="1" i="1" dirty="0">
                <a:solidFill>
                  <a:srgbClr val="C00000"/>
                </a:solidFill>
              </a:rPr>
              <a:t>without the data necessary for NGS to replicate the coordinate</a:t>
            </a:r>
            <a:r>
              <a:rPr lang="en-US" i="1" dirty="0" smtClean="0"/>
              <a:t>.”</a:t>
            </a:r>
          </a:p>
          <a:p>
            <a:pPr lvl="2"/>
            <a:r>
              <a:rPr lang="en-US" sz="2800" dirty="0" smtClean="0"/>
              <a:t>Scaled from a map</a:t>
            </a:r>
          </a:p>
          <a:p>
            <a:pPr lvl="2"/>
            <a:r>
              <a:rPr lang="en-US" sz="2800" dirty="0" smtClean="0"/>
              <a:t>Transformed using NCAT or </a:t>
            </a:r>
            <a:r>
              <a:rPr lang="en-US" sz="2800" dirty="0" err="1" smtClean="0"/>
              <a:t>VDatum</a:t>
            </a:r>
            <a:endParaRPr lang="en-US" sz="2800" dirty="0" smtClean="0"/>
          </a:p>
          <a:p>
            <a:pPr lvl="2"/>
            <a:r>
              <a:rPr lang="en-US" sz="2800" dirty="0" smtClean="0"/>
              <a:t>Smartphone</a:t>
            </a:r>
          </a:p>
          <a:p>
            <a:pPr lvl="2"/>
            <a:r>
              <a:rPr lang="en-US" sz="2800" dirty="0" smtClean="0"/>
              <a:t>Reported directly from an RTK rover without data files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Geodetic Control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117"/>
            <a:ext cx="8229600" cy="4525963"/>
          </a:xfrm>
        </p:spPr>
        <p:txBody>
          <a:bodyPr/>
          <a:lstStyle/>
          <a:p>
            <a:r>
              <a:rPr lang="en-US" dirty="0"/>
              <a:t>OMB A-16: </a:t>
            </a:r>
            <a:r>
              <a:rPr lang="en-US" i="1" dirty="0"/>
              <a:t>“The </a:t>
            </a:r>
            <a:r>
              <a:rPr lang="en-US" i="1" dirty="0" smtClean="0"/>
              <a:t>NSRS </a:t>
            </a:r>
            <a:r>
              <a:rPr lang="en-US" i="1" dirty="0"/>
              <a:t>is the fundamental </a:t>
            </a:r>
            <a:r>
              <a:rPr lang="en-US" b="1" i="1" dirty="0">
                <a:solidFill>
                  <a:srgbClr val="C00000"/>
                </a:solidFill>
              </a:rPr>
              <a:t>geodetic control </a:t>
            </a:r>
            <a:r>
              <a:rPr lang="en-US" i="1" dirty="0"/>
              <a:t>for the United States</a:t>
            </a:r>
            <a:r>
              <a:rPr lang="en-US" i="1" dirty="0" smtClean="0"/>
              <a:t>.”</a:t>
            </a:r>
          </a:p>
          <a:p>
            <a:endParaRPr lang="en-US" i="1" dirty="0" smtClean="0"/>
          </a:p>
          <a:p>
            <a:r>
              <a:rPr lang="en-US" dirty="0" smtClean="0"/>
              <a:t>Easiest way to think of “geodetic control”:  </a:t>
            </a:r>
            <a:r>
              <a:rPr lang="en-US" b="1" i="1" dirty="0" smtClean="0">
                <a:solidFill>
                  <a:srgbClr val="C00000"/>
                </a:solidFill>
              </a:rPr>
              <a:t>Points with Coordinates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But please do start to think of “Coordinates” as “Coordinates as a </a:t>
            </a:r>
            <a:r>
              <a:rPr lang="en-US" b="1" i="1" dirty="0" smtClean="0">
                <a:solidFill>
                  <a:srgbClr val="C00000"/>
                </a:solidFill>
              </a:rPr>
              <a:t>function of time</a:t>
            </a:r>
            <a:r>
              <a:rPr lang="en-US" dirty="0" smtClean="0"/>
              <a:t>”</a:t>
            </a:r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8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Reported Coordinates</a:t>
            </a:r>
            <a:endParaRPr lang="en-US" sz="4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013" t="5920" r="-8013"/>
          <a:stretch/>
        </p:blipFill>
        <p:spPr>
          <a:xfrm>
            <a:off x="456772" y="1607736"/>
            <a:ext cx="3636832" cy="42580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093605" y="1600201"/>
            <a:ext cx="4631295" cy="4242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5416" y="3701437"/>
            <a:ext cx="1449421" cy="3732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Speaking of Smartphones…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598" y="1449482"/>
            <a:ext cx="5271202" cy="22955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NGS has a new mobile-friendly mark recovery webpage.  Please try it out!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19941"/>
            <a:ext cx="2270927" cy="30262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2627" y="4646176"/>
            <a:ext cx="8229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  <a:hlinkClick r:id="rId4"/>
              </a:rPr>
              <a:t>https://www.ngs.noaa.gov/cgi-bin/mark_recovery_form.prl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0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Buyer Beware!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C00000"/>
                </a:solidFill>
              </a:rPr>
              <a:t>Reported</a:t>
            </a:r>
            <a:r>
              <a:rPr lang="en-US" dirty="0" smtClean="0"/>
              <a:t> coordinates might be </a:t>
            </a:r>
            <a:r>
              <a:rPr lang="en-US" i="1" dirty="0" smtClean="0"/>
              <a:t>very</a:t>
            </a:r>
            <a:r>
              <a:rPr lang="en-US" dirty="0" smtClean="0"/>
              <a:t> wrong!</a:t>
            </a:r>
          </a:p>
          <a:p>
            <a:pPr lvl="1"/>
            <a:r>
              <a:rPr lang="en-US" sz="2400" dirty="0" smtClean="0"/>
              <a:t>Reported in NAD 27 or NAD 83 or WGS 84</a:t>
            </a:r>
          </a:p>
          <a:p>
            <a:pPr lvl="2"/>
            <a:r>
              <a:rPr lang="en-US" sz="2000" dirty="0" smtClean="0"/>
              <a:t>Systematic Error:  2–100 meters</a:t>
            </a:r>
          </a:p>
          <a:p>
            <a:pPr lvl="1"/>
            <a:r>
              <a:rPr lang="en-US" sz="2400" dirty="0" smtClean="0"/>
              <a:t>Scaled off of a USGS topographic map</a:t>
            </a:r>
          </a:p>
          <a:p>
            <a:pPr lvl="2"/>
            <a:r>
              <a:rPr lang="en-US" sz="2000" dirty="0" smtClean="0"/>
              <a:t>Random Error:  ± 600 meters</a:t>
            </a:r>
          </a:p>
          <a:p>
            <a:pPr lvl="1"/>
            <a:r>
              <a:rPr lang="en-US" sz="2400" dirty="0" smtClean="0"/>
              <a:t>Smartphone</a:t>
            </a:r>
          </a:p>
          <a:p>
            <a:pPr lvl="2"/>
            <a:r>
              <a:rPr lang="en-US" sz="2000" dirty="0" smtClean="0"/>
              <a:t>Random Error: </a:t>
            </a:r>
            <a:r>
              <a:rPr lang="en-US" sz="2000" dirty="0"/>
              <a:t>± </a:t>
            </a:r>
            <a:r>
              <a:rPr lang="en-US" sz="2000" dirty="0" smtClean="0"/>
              <a:t>10–50 meters</a:t>
            </a:r>
          </a:p>
          <a:p>
            <a:r>
              <a:rPr lang="en-US" dirty="0" smtClean="0"/>
              <a:t>NGS </a:t>
            </a:r>
            <a:r>
              <a:rPr lang="en-US" b="1" i="1" dirty="0" smtClean="0">
                <a:solidFill>
                  <a:srgbClr val="C00000"/>
                </a:solidFill>
              </a:rPr>
              <a:t>will show you </a:t>
            </a:r>
            <a:r>
              <a:rPr lang="en-US" dirty="0" smtClean="0"/>
              <a:t>reported coordinates</a:t>
            </a:r>
          </a:p>
          <a:p>
            <a:pPr lvl="1"/>
            <a:r>
              <a:rPr lang="en-US" sz="2400" dirty="0" smtClean="0"/>
              <a:t>But their function is to get you “in the neighborhood” of a mark, not to use as geodetic control!</a:t>
            </a:r>
          </a:p>
          <a:p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New Types of Coordinates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04" y="1438596"/>
            <a:ext cx="8229600" cy="4525963"/>
          </a:xfrm>
        </p:spPr>
        <p:txBody>
          <a:bodyPr/>
          <a:lstStyle/>
          <a:p>
            <a:r>
              <a:rPr lang="en-US" b="1" i="1" dirty="0" smtClean="0">
                <a:solidFill>
                  <a:srgbClr val="C00000"/>
                </a:solidFill>
              </a:rPr>
              <a:t>OPUS</a:t>
            </a:r>
          </a:p>
          <a:p>
            <a:pPr lvl="1"/>
            <a:r>
              <a:rPr lang="en-US" i="1" dirty="0" smtClean="0"/>
              <a:t>“</a:t>
            </a:r>
            <a:r>
              <a:rPr lang="en-US" i="1" dirty="0"/>
              <a:t>These are coordinates </a:t>
            </a:r>
            <a:r>
              <a:rPr lang="en-US" b="1" i="1" dirty="0">
                <a:solidFill>
                  <a:srgbClr val="C00000"/>
                </a:solidFill>
              </a:rPr>
              <a:t>at </a:t>
            </a:r>
            <a:r>
              <a:rPr lang="en-US" b="1" i="1" dirty="0" smtClean="0">
                <a:solidFill>
                  <a:srgbClr val="C00000"/>
                </a:solidFill>
              </a:rPr>
              <a:t>any epoch the user wishes to use</a:t>
            </a:r>
            <a:r>
              <a:rPr lang="en-US" i="1" u="sng" dirty="0" smtClean="0"/>
              <a:t> </a:t>
            </a:r>
            <a:r>
              <a:rPr lang="en-US" i="1" dirty="0"/>
              <a:t>that have been computed </a:t>
            </a:r>
            <a:r>
              <a:rPr lang="en-US" i="1" dirty="0" smtClean="0"/>
              <a:t>by that user in OPUS”</a:t>
            </a:r>
          </a:p>
          <a:p>
            <a:pPr lvl="2"/>
            <a:r>
              <a:rPr lang="en-US" i="1" dirty="0" smtClean="0"/>
              <a:t>User-computed</a:t>
            </a:r>
            <a:r>
              <a:rPr lang="en-US" dirty="0" smtClean="0"/>
              <a:t> values, such as they might get today from either OPUS-S or OPUS-Projects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“OPUS” </a:t>
            </a:r>
            <a:r>
              <a:rPr lang="en-US" dirty="0">
                <a:solidFill>
                  <a:srgbClr val="C00000"/>
                </a:solidFill>
              </a:rPr>
              <a:t>coordinates are the </a:t>
            </a:r>
            <a:r>
              <a:rPr lang="en-US" b="1" i="1" dirty="0" smtClean="0">
                <a:solidFill>
                  <a:srgbClr val="C00000"/>
                </a:solidFill>
              </a:rPr>
              <a:t>only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coordinates a user </a:t>
            </a:r>
            <a:r>
              <a:rPr lang="en-US" dirty="0" smtClean="0">
                <a:solidFill>
                  <a:srgbClr val="C00000"/>
                </a:solidFill>
              </a:rPr>
              <a:t>will </a:t>
            </a:r>
            <a:r>
              <a:rPr lang="en-US" dirty="0">
                <a:solidFill>
                  <a:srgbClr val="C00000"/>
                </a:solidFill>
              </a:rPr>
              <a:t>get </a:t>
            </a:r>
            <a:r>
              <a:rPr lang="en-US" dirty="0" smtClean="0">
                <a:solidFill>
                  <a:srgbClr val="C00000"/>
                </a:solidFill>
              </a:rPr>
              <a:t>directly from OPUS</a:t>
            </a:r>
          </a:p>
          <a:p>
            <a:pPr lvl="2"/>
            <a:r>
              <a:rPr lang="en-US" dirty="0"/>
              <a:t>NGS will </a:t>
            </a:r>
            <a:r>
              <a:rPr lang="en-US" i="1" dirty="0"/>
              <a:t>not</a:t>
            </a:r>
            <a:r>
              <a:rPr lang="en-US" dirty="0"/>
              <a:t> evaluate </a:t>
            </a:r>
            <a:r>
              <a:rPr lang="en-US" dirty="0" smtClean="0"/>
              <a:t>your OPUS coordinates!</a:t>
            </a:r>
            <a:endParaRPr lang="en-US" dirty="0"/>
          </a:p>
          <a:p>
            <a:pPr marL="914400" lvl="2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New Types of Coordinates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594" y="1439434"/>
            <a:ext cx="7938206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Reference epoch coordinates (RECs)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i="1" dirty="0"/>
              <a:t>“These are coordinates which have been </a:t>
            </a:r>
            <a:r>
              <a:rPr lang="en-US" b="1" i="1" dirty="0" smtClean="0"/>
              <a:t>estimated by NGS</a:t>
            </a:r>
            <a:r>
              <a:rPr lang="en-US" i="1" dirty="0" smtClean="0"/>
              <a:t>, from time-dependent </a:t>
            </a:r>
            <a:r>
              <a:rPr lang="en-US" i="1" dirty="0" smtClean="0">
                <a:solidFill>
                  <a:srgbClr val="C00000"/>
                </a:solidFill>
              </a:rPr>
              <a:t>age-limited </a:t>
            </a:r>
            <a:r>
              <a:rPr lang="en-US" i="1" dirty="0" smtClean="0"/>
              <a:t>historic survey data, CORS coordinate functions and an intra-frame velocity model, </a:t>
            </a:r>
            <a:r>
              <a:rPr lang="en-US" b="1" i="1" dirty="0" smtClean="0"/>
              <a:t>at an official NSRS reference epoch</a:t>
            </a:r>
          </a:p>
          <a:p>
            <a:pPr lvl="2"/>
            <a:r>
              <a:rPr lang="en-US" sz="2000" dirty="0" smtClean="0"/>
              <a:t>NAD 83(2011) epoch 2010.00 (sort of) would’ve fallen under this category</a:t>
            </a:r>
          </a:p>
          <a:p>
            <a:pPr lvl="2"/>
            <a:r>
              <a:rPr lang="en-US" sz="2000" dirty="0" smtClean="0"/>
              <a:t>These will be computed by NGS every 5 years</a:t>
            </a:r>
          </a:p>
          <a:p>
            <a:pPr lvl="3"/>
            <a:r>
              <a:rPr lang="en-US" dirty="0" smtClean="0"/>
              <a:t>On a schedule 2–3 years past the reference epoch</a:t>
            </a:r>
          </a:p>
          <a:p>
            <a:pPr lvl="4"/>
            <a:r>
              <a:rPr lang="en-US" dirty="0" smtClean="0"/>
              <a:t>2020.00 coordinates are computed in CY 2022,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New Types of Coordinates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08" y="144948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Survey epoch coordinates (SECs)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i="1" dirty="0" smtClean="0"/>
              <a:t>“</a:t>
            </a:r>
            <a:r>
              <a:rPr lang="en-US" i="1" dirty="0"/>
              <a:t>These are coordinates </a:t>
            </a:r>
            <a:r>
              <a:rPr lang="en-US" b="1" dirty="0"/>
              <a:t>computed </a:t>
            </a:r>
            <a:r>
              <a:rPr lang="en-US" b="1" dirty="0" smtClean="0"/>
              <a:t>by </a:t>
            </a:r>
            <a:r>
              <a:rPr lang="en-US" b="1" dirty="0"/>
              <a:t>NGS </a:t>
            </a:r>
            <a:r>
              <a:rPr lang="en-US" i="1" dirty="0"/>
              <a:t>using submitted data and metadata, checked and adjusted and </a:t>
            </a:r>
            <a:r>
              <a:rPr lang="en-US" b="1" dirty="0"/>
              <a:t>referenced to </a:t>
            </a:r>
            <a:r>
              <a:rPr lang="en-US" b="1" dirty="0" smtClean="0"/>
              <a:t>distinct epochs through time</a:t>
            </a:r>
            <a:r>
              <a:rPr lang="en-US" i="1" dirty="0" smtClean="0"/>
              <a:t>.” </a:t>
            </a:r>
            <a:r>
              <a:rPr lang="en-US" i="1" dirty="0"/>
              <a:t> </a:t>
            </a:r>
            <a:endParaRPr lang="en-US" i="1" dirty="0" smtClean="0"/>
          </a:p>
          <a:p>
            <a:pPr lvl="2"/>
            <a:r>
              <a:rPr lang="en-US" dirty="0" smtClean="0"/>
              <a:t>These </a:t>
            </a:r>
            <a:r>
              <a:rPr lang="en-US" dirty="0"/>
              <a:t>represent the best estimates NGS has of the </a:t>
            </a:r>
            <a:r>
              <a:rPr lang="en-US" dirty="0" smtClean="0"/>
              <a:t>time-dependent coordinates </a:t>
            </a:r>
            <a:r>
              <a:rPr lang="en-US" dirty="0"/>
              <a:t>at any </a:t>
            </a:r>
            <a:r>
              <a:rPr lang="en-US" dirty="0" smtClean="0"/>
              <a:t>mark</a:t>
            </a:r>
          </a:p>
          <a:p>
            <a:pPr lvl="2"/>
            <a:r>
              <a:rPr lang="en-US" dirty="0" smtClean="0"/>
              <a:t>Adjusting multiple surveys in timespans called “adjustment windows”, to a single epoch within that window.</a:t>
            </a:r>
          </a:p>
          <a:p>
            <a:pPr lvl="3"/>
            <a:r>
              <a:rPr lang="en-US" dirty="0" smtClean="0"/>
              <a:t>Initial plan:  4 weeks for GNSS; 1 year for leveling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New Types of Coordinates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01" y="1437734"/>
            <a:ext cx="83125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Active coordinates (ACs)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i="1" dirty="0" smtClean="0"/>
              <a:t>Not discrete, but rather a function through time assigned to some point</a:t>
            </a:r>
          </a:p>
          <a:p>
            <a:pPr lvl="2"/>
            <a:r>
              <a:rPr lang="en-US" dirty="0" smtClean="0"/>
              <a:t>At </a:t>
            </a:r>
            <a:r>
              <a:rPr lang="en-US" dirty="0"/>
              <a:t>a </a:t>
            </a:r>
            <a:r>
              <a:rPr lang="en-US" dirty="0" smtClean="0"/>
              <a:t>CORS GRP*, </a:t>
            </a:r>
            <a:r>
              <a:rPr lang="en-US" dirty="0"/>
              <a:t>they will be the </a:t>
            </a:r>
            <a:r>
              <a:rPr lang="en-US" i="1" dirty="0"/>
              <a:t>coordinate </a:t>
            </a:r>
            <a:r>
              <a:rPr lang="en-US" i="1" dirty="0" smtClean="0"/>
              <a:t>function</a:t>
            </a:r>
          </a:p>
          <a:p>
            <a:pPr lvl="3"/>
            <a:r>
              <a:rPr lang="en-US" sz="2200" dirty="0" smtClean="0"/>
              <a:t>Which </a:t>
            </a:r>
            <a:r>
              <a:rPr lang="en-US" sz="2200" dirty="0"/>
              <a:t>will be generated by a </a:t>
            </a:r>
            <a:r>
              <a:rPr lang="en-US" sz="2200" dirty="0" smtClean="0"/>
              <a:t>“fit” to </a:t>
            </a:r>
            <a:r>
              <a:rPr lang="en-US" sz="2200" dirty="0"/>
              <a:t>regularly computed </a:t>
            </a:r>
            <a:r>
              <a:rPr lang="en-US" sz="2200" dirty="0" smtClean="0"/>
              <a:t>coordinates </a:t>
            </a:r>
            <a:r>
              <a:rPr lang="en-US" sz="2200" dirty="0"/>
              <a:t>on a TBD basis, perhaps daily, perhaps </a:t>
            </a:r>
            <a:r>
              <a:rPr lang="en-US" sz="2200" dirty="0" smtClean="0"/>
              <a:t>weekly</a:t>
            </a:r>
          </a:p>
          <a:p>
            <a:pPr lvl="4"/>
            <a:r>
              <a:rPr lang="en-US" sz="2200" dirty="0" smtClean="0"/>
              <a:t>These daily or weekly coordinates will not generally be used as geodetic control by themselves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679" y="5687261"/>
            <a:ext cx="743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*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his is the physical point to which coordinates refer at a station like a CORS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 sz="4000" b="1" dirty="0" smtClean="0"/>
              <a:t>What “Access” to the NSRS Will Mean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50" y="1400815"/>
            <a:ext cx="8229600" cy="4525963"/>
          </a:xfrm>
        </p:spPr>
        <p:txBody>
          <a:bodyPr/>
          <a:lstStyle/>
          <a:p>
            <a:r>
              <a:rPr lang="en-US" dirty="0" smtClean="0"/>
              <a:t>Very similar </a:t>
            </a:r>
            <a:r>
              <a:rPr lang="en-US" i="1" dirty="0" smtClean="0"/>
              <a:t>philosophically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The NSRS remains “geodetic control” for you to “access”</a:t>
            </a:r>
          </a:p>
          <a:p>
            <a:pPr lvl="2"/>
            <a:r>
              <a:rPr lang="en-US" dirty="0" smtClean="0"/>
              <a:t>Geospatial information and metadata about various points</a:t>
            </a:r>
          </a:p>
          <a:p>
            <a:pPr lvl="2"/>
            <a:r>
              <a:rPr lang="en-US" dirty="0" smtClean="0"/>
              <a:t>Passive control will exist…we aren’t getting out bulldozers and shovels</a:t>
            </a:r>
          </a:p>
          <a:p>
            <a:pPr lvl="3"/>
            <a:r>
              <a:rPr lang="en-US" sz="2400" dirty="0" smtClean="0"/>
              <a:t>But gone are the days of getting “the coordinate” on a point from a “datasheet”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 smtClean="0"/>
              <a:t>What “Access” to the NSRS Will Mean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3" y="1402491"/>
            <a:ext cx="8546123" cy="5060939"/>
          </a:xfrm>
        </p:spPr>
        <p:txBody>
          <a:bodyPr/>
          <a:lstStyle/>
          <a:p>
            <a:r>
              <a:rPr lang="en-US" dirty="0" smtClean="0"/>
              <a:t>Very different </a:t>
            </a:r>
            <a:r>
              <a:rPr lang="en-US" i="1" dirty="0" smtClean="0"/>
              <a:t>practically</a:t>
            </a:r>
          </a:p>
          <a:p>
            <a:pPr lvl="1"/>
            <a:r>
              <a:rPr lang="en-US" dirty="0" smtClean="0"/>
              <a:t>Information:  from the </a:t>
            </a:r>
            <a:r>
              <a:rPr lang="en-US" b="1" dirty="0" smtClean="0"/>
              <a:t>Data Delivery System (DDS)</a:t>
            </a:r>
          </a:p>
          <a:p>
            <a:pPr lvl="2"/>
            <a:r>
              <a:rPr lang="en-US" sz="2000" dirty="0"/>
              <a:t>Graphics (pictures, graphs, maps</a:t>
            </a:r>
            <a:r>
              <a:rPr lang="en-US" sz="2000" dirty="0" smtClean="0"/>
              <a:t>)</a:t>
            </a:r>
            <a:endParaRPr lang="en-US" sz="2000" b="1" dirty="0" smtClean="0"/>
          </a:p>
          <a:p>
            <a:pPr lvl="1"/>
            <a:r>
              <a:rPr lang="en-US" dirty="0" smtClean="0"/>
              <a:t>Computations:  </a:t>
            </a:r>
            <a:r>
              <a:rPr lang="en-US" b="1" dirty="0" smtClean="0"/>
              <a:t>OPUS</a:t>
            </a:r>
          </a:p>
          <a:p>
            <a:pPr lvl="2"/>
            <a:r>
              <a:rPr lang="en-US" sz="2000" dirty="0" smtClean="0"/>
              <a:t>Do-it-all (mark reporting, positioning, adjustments,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lvl="1"/>
            <a:r>
              <a:rPr lang="en-US" dirty="0" smtClean="0"/>
              <a:t>Heavy emphasis on using GNSS to get to the NSRS</a:t>
            </a:r>
          </a:p>
          <a:p>
            <a:pPr lvl="2"/>
            <a:r>
              <a:rPr lang="en-US" sz="2000" dirty="0" smtClean="0"/>
              <a:t>All constellations will be supported</a:t>
            </a:r>
          </a:p>
          <a:p>
            <a:pPr lvl="2"/>
            <a:r>
              <a:rPr lang="en-US" sz="2000" dirty="0" smtClean="0"/>
              <a:t>Real time helpful CORS information (data availability &amp; quality)</a:t>
            </a:r>
          </a:p>
          <a:p>
            <a:pPr lvl="2"/>
            <a:r>
              <a:rPr lang="en-US" sz="2000" dirty="0" smtClean="0"/>
              <a:t>Use new GNSS</a:t>
            </a:r>
          </a:p>
          <a:p>
            <a:pPr lvl="3"/>
            <a:r>
              <a:rPr lang="en-US" dirty="0" smtClean="0"/>
              <a:t>Or, maybe, some “trusted” passive control</a:t>
            </a:r>
          </a:p>
          <a:p>
            <a:pPr lvl="3"/>
            <a:r>
              <a:rPr lang="en-US" dirty="0" smtClean="0"/>
              <a:t>Otherwise, your OPUS coordinates may say “not NSRS coordinates”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1782" y="6590672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yet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OPUS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78" y="143019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Online Positioning User Service</a:t>
            </a:r>
          </a:p>
          <a:p>
            <a:pPr lvl="1"/>
            <a:r>
              <a:rPr lang="en-US" dirty="0" smtClean="0"/>
              <a:t>NGS will cease the expanding “hyphenated” versions</a:t>
            </a:r>
          </a:p>
          <a:p>
            <a:pPr lvl="2"/>
            <a:r>
              <a:rPr lang="en-US" dirty="0" smtClean="0"/>
              <a:t>OPUS-Projects, OPUS-S, OPUS-RS, OPUS-Share,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Will replace</a:t>
            </a:r>
          </a:p>
          <a:p>
            <a:pPr lvl="2"/>
            <a:r>
              <a:rPr lang="en-US" dirty="0" smtClean="0"/>
              <a:t>All internal versions of OPUS</a:t>
            </a:r>
          </a:p>
          <a:p>
            <a:pPr lvl="2"/>
            <a:r>
              <a:rPr lang="en-US" dirty="0" smtClean="0"/>
              <a:t>All user versions of OPUS</a:t>
            </a:r>
          </a:p>
          <a:p>
            <a:pPr lvl="2"/>
            <a:r>
              <a:rPr lang="en-US" dirty="0" smtClean="0"/>
              <a:t>All forms of “</a:t>
            </a:r>
            <a:r>
              <a:rPr lang="en-US" dirty="0" err="1" smtClean="0"/>
              <a:t>Bluebooking</a:t>
            </a:r>
            <a:r>
              <a:rPr lang="en-US" dirty="0" smtClean="0"/>
              <a:t>”</a:t>
            </a:r>
          </a:p>
          <a:p>
            <a:pPr lvl="3"/>
            <a:r>
              <a:rPr lang="en-US" sz="2400" dirty="0" smtClean="0"/>
              <a:t>Analyzing, adjusting, submitting geodetic survey data to NGS</a:t>
            </a:r>
          </a:p>
          <a:p>
            <a:pPr lvl="2"/>
            <a:r>
              <a:rPr lang="en-US" dirty="0" smtClean="0"/>
              <a:t>Mark Recovery and Reporting Tool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1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Active vs. Passive Geodetic Control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It might be best to set aside the terms “active” and “passive” and think solely in terms of </a:t>
            </a:r>
            <a:r>
              <a:rPr lang="en-US" b="1" i="1" dirty="0" smtClean="0">
                <a:solidFill>
                  <a:srgbClr val="C00000"/>
                </a:solidFill>
              </a:rPr>
              <a:t>trusted</a:t>
            </a:r>
            <a:r>
              <a:rPr lang="en-US" dirty="0" smtClean="0"/>
              <a:t> geodetic control</a:t>
            </a:r>
          </a:p>
          <a:p>
            <a:endParaRPr lang="en-US" dirty="0"/>
          </a:p>
          <a:p>
            <a:r>
              <a:rPr lang="en-US" dirty="0" smtClean="0"/>
              <a:t>However, sometimes this shorthand will be used for simplicity:</a:t>
            </a:r>
          </a:p>
          <a:p>
            <a:pPr lvl="1"/>
            <a:r>
              <a:rPr lang="en-US" b="1" dirty="0" smtClean="0"/>
              <a:t>Passive control</a:t>
            </a:r>
            <a:r>
              <a:rPr lang="en-US" dirty="0" smtClean="0"/>
              <a:t>:  Infrequently observed marks</a:t>
            </a:r>
          </a:p>
          <a:p>
            <a:pPr lvl="1"/>
            <a:r>
              <a:rPr lang="en-US" b="1" dirty="0" smtClean="0"/>
              <a:t>Active control</a:t>
            </a:r>
            <a:r>
              <a:rPr lang="en-US" dirty="0" smtClean="0"/>
              <a:t>:  A station with continuous data collection</a:t>
            </a:r>
            <a:endParaRPr lang="en-US" sz="3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2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59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GNSS Is Key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2" y="1439425"/>
            <a:ext cx="8366088" cy="4525963"/>
          </a:xfrm>
        </p:spPr>
        <p:txBody>
          <a:bodyPr/>
          <a:lstStyle/>
          <a:p>
            <a:r>
              <a:rPr lang="en-US" dirty="0" smtClean="0"/>
              <a:t>Leveling can (and will) still tell you differential heights</a:t>
            </a:r>
          </a:p>
          <a:p>
            <a:pPr lvl="1"/>
            <a:r>
              <a:rPr lang="en-US" dirty="0" smtClean="0"/>
              <a:t>But for OPUS to provide you absolute </a:t>
            </a:r>
            <a:r>
              <a:rPr lang="en-US" dirty="0" smtClean="0">
                <a:solidFill>
                  <a:srgbClr val="C00000"/>
                </a:solidFill>
              </a:rPr>
              <a:t>NSRS coordinates</a:t>
            </a:r>
            <a:r>
              <a:rPr lang="en-US" dirty="0" smtClean="0"/>
              <a:t>, you’ll need to “get into the datum”</a:t>
            </a:r>
          </a:p>
          <a:p>
            <a:pPr lvl="2"/>
            <a:r>
              <a:rPr lang="en-US" dirty="0" smtClean="0"/>
              <a:t>Trusted geodetic control:</a:t>
            </a:r>
          </a:p>
          <a:p>
            <a:pPr lvl="3"/>
            <a:r>
              <a:rPr lang="en-US" sz="2200" dirty="0" smtClean="0"/>
              <a:t>Primary:  New GNSS to get ellipsoid heights</a:t>
            </a:r>
          </a:p>
          <a:p>
            <a:pPr lvl="4"/>
            <a:r>
              <a:rPr lang="en-US" sz="2200" dirty="0" smtClean="0"/>
              <a:t>Maybe (still under consideration):  “Recently” surveyed passive control</a:t>
            </a:r>
          </a:p>
          <a:p>
            <a:pPr lvl="4"/>
            <a:r>
              <a:rPr lang="en-US" sz="2200" dirty="0" smtClean="0"/>
              <a:t>Then GEOID2022 to get orthometric heights</a:t>
            </a:r>
          </a:p>
          <a:p>
            <a:pPr lvl="3"/>
            <a:r>
              <a:rPr lang="en-US" sz="2200" dirty="0" smtClean="0"/>
              <a:t>Then pick an “appropriate” epoch for your adjustment</a:t>
            </a:r>
          </a:p>
          <a:p>
            <a:pPr lvl="3"/>
            <a:r>
              <a:rPr lang="en-US" sz="2200" dirty="0" smtClean="0"/>
              <a:t>Now you’re “in the datum”.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90435" y="484132"/>
            <a:ext cx="9234435" cy="504825"/>
          </a:xfrm>
        </p:spPr>
        <p:txBody>
          <a:bodyPr anchor="t"/>
          <a:lstStyle/>
          <a:p>
            <a:r>
              <a:rPr lang="en-US" altLang="en-US" sz="4000" b="1" dirty="0" smtClean="0"/>
              <a:t>OPUS will soon take in RTK vectors!</a:t>
            </a: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9" y="1600200"/>
            <a:ext cx="8308452" cy="415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519112"/>
            <a:ext cx="9144000" cy="857250"/>
          </a:xfrm>
        </p:spPr>
        <p:txBody>
          <a:bodyPr/>
          <a:lstStyle/>
          <a:p>
            <a:r>
              <a:rPr lang="en-US" altLang="en-US" sz="4000" b="1" dirty="0" smtClean="0"/>
              <a:t>Example: Upload RTN Vectors to 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OPUS-Projects</a:t>
            </a: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93" y="1605223"/>
            <a:ext cx="5132387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466105" y="2056073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54955" y="2111636"/>
            <a:ext cx="1349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867743" y="2464061"/>
            <a:ext cx="13493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382093" y="2406911"/>
            <a:ext cx="13493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6255218" y="3108586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6007568" y="3092711"/>
            <a:ext cx="13493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791668" y="3454661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142380" y="3892811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021605" y="4537336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10505" y="3778511"/>
            <a:ext cx="1349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281830" y="3035561"/>
            <a:ext cx="1349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2488080" y="2800611"/>
            <a:ext cx="1349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021605" y="2856173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043830" y="3092711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075705" y="2927611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7250113" y="3309134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7170738" y="3739346"/>
            <a:ext cx="29368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180263" y="4309259"/>
            <a:ext cx="293687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588093" y="2183073"/>
            <a:ext cx="693737" cy="62865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7" idx="0"/>
          </p:cNvCxnSpPr>
          <p:nvPr/>
        </p:nvCxnSpPr>
        <p:spPr>
          <a:xfrm flipH="1" flipV="1">
            <a:off x="3327868" y="2183073"/>
            <a:ext cx="0" cy="48895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337393" y="2217998"/>
            <a:ext cx="11112" cy="83661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261193" y="2672023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3399305" y="2606936"/>
            <a:ext cx="1743075" cy="13652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6" idx="1"/>
          </p:cNvCxnSpPr>
          <p:nvPr/>
        </p:nvCxnSpPr>
        <p:spPr>
          <a:xfrm>
            <a:off x="3394543" y="2111636"/>
            <a:ext cx="760412" cy="7143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5643" y="2149736"/>
            <a:ext cx="566737" cy="38576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80455" y="2551373"/>
            <a:ext cx="161925" cy="3175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255093" y="2494223"/>
            <a:ext cx="127000" cy="762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255093" y="2632336"/>
            <a:ext cx="752475" cy="47625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9" idx="0"/>
          </p:cNvCxnSpPr>
          <p:nvPr/>
        </p:nvCxnSpPr>
        <p:spPr>
          <a:xfrm>
            <a:off x="5255093" y="2586298"/>
            <a:ext cx="1068387" cy="5222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2" idx="0"/>
          </p:cNvCxnSpPr>
          <p:nvPr/>
        </p:nvCxnSpPr>
        <p:spPr>
          <a:xfrm flipH="1">
            <a:off x="5142380" y="2643448"/>
            <a:ext cx="50800" cy="28416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32868" y="2656148"/>
            <a:ext cx="585787" cy="82073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193180" y="4037273"/>
            <a:ext cx="9525" cy="64293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223218" y="3883286"/>
            <a:ext cx="909637" cy="79692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150193" y="4613536"/>
            <a:ext cx="992187" cy="66675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396255" y="2632336"/>
            <a:ext cx="771525" cy="49371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332755" y="2622811"/>
            <a:ext cx="817563" cy="34131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289893" y="3092711"/>
            <a:ext cx="1333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>
          <a:xfrm flipV="1">
            <a:off x="4175593" y="2635511"/>
            <a:ext cx="992187" cy="52546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221630" y="2943486"/>
            <a:ext cx="1349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/>
          <p:nvPr/>
        </p:nvCxnSpPr>
        <p:spPr>
          <a:xfrm flipV="1">
            <a:off x="4135905" y="2618048"/>
            <a:ext cx="1014413" cy="24606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4" name="TextBox 79"/>
          <p:cNvSpPr txBox="1">
            <a:spLocks noChangeArrowheads="1"/>
          </p:cNvSpPr>
          <p:nvPr/>
        </p:nvSpPr>
        <p:spPr bwMode="auto">
          <a:xfrm>
            <a:off x="7464425" y="3232934"/>
            <a:ext cx="12684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User Mark</a:t>
            </a:r>
          </a:p>
        </p:txBody>
      </p:sp>
      <p:sp>
        <p:nvSpPr>
          <p:cNvPr id="51245" name="TextBox 80"/>
          <p:cNvSpPr txBox="1">
            <a:spLocks noChangeArrowheads="1"/>
          </p:cNvSpPr>
          <p:nvPr/>
        </p:nvSpPr>
        <p:spPr bwMode="auto">
          <a:xfrm>
            <a:off x="7464425" y="3569484"/>
            <a:ext cx="17541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Processed Vector (OPUS-Projects)</a:t>
            </a:r>
          </a:p>
        </p:txBody>
      </p:sp>
      <p:sp>
        <p:nvSpPr>
          <p:cNvPr id="51246" name="TextBox 81"/>
          <p:cNvSpPr txBox="1">
            <a:spLocks noChangeArrowheads="1"/>
          </p:cNvSpPr>
          <p:nvPr/>
        </p:nvSpPr>
        <p:spPr bwMode="auto">
          <a:xfrm>
            <a:off x="7464425" y="4137809"/>
            <a:ext cx="17541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Uploaded Vector</a:t>
            </a:r>
          </a:p>
        </p:txBody>
      </p:sp>
      <p:pic>
        <p:nvPicPr>
          <p:cNvPr id="51247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>
            <a:fillRect/>
          </a:stretch>
        </p:blipFill>
        <p:spPr bwMode="auto">
          <a:xfrm>
            <a:off x="7250113" y="3056721"/>
            <a:ext cx="13335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8" name="TextBox 83"/>
          <p:cNvSpPr txBox="1">
            <a:spLocks noChangeArrowheads="1"/>
          </p:cNvSpPr>
          <p:nvPr/>
        </p:nvSpPr>
        <p:spPr bwMode="auto">
          <a:xfrm>
            <a:off x="7464425" y="2956709"/>
            <a:ext cx="126841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CORS</a:t>
            </a:r>
          </a:p>
        </p:txBody>
      </p:sp>
      <p:sp>
        <p:nvSpPr>
          <p:cNvPr id="51249" name="TextBox 84"/>
          <p:cNvSpPr txBox="1">
            <a:spLocks noChangeArrowheads="1"/>
          </p:cNvSpPr>
          <p:nvPr/>
        </p:nvSpPr>
        <p:spPr bwMode="auto">
          <a:xfrm>
            <a:off x="7383463" y="2651909"/>
            <a:ext cx="134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LEGEND</a:t>
            </a:r>
          </a:p>
        </p:txBody>
      </p:sp>
      <p:sp>
        <p:nvSpPr>
          <p:cNvPr id="86" name="Rectangle 85"/>
          <p:cNvSpPr/>
          <p:nvPr/>
        </p:nvSpPr>
        <p:spPr>
          <a:xfrm>
            <a:off x="7031038" y="2616984"/>
            <a:ext cx="2030412" cy="1930400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51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37" b="11673"/>
          <a:stretch>
            <a:fillRect/>
          </a:stretch>
        </p:blipFill>
        <p:spPr bwMode="auto">
          <a:xfrm>
            <a:off x="879943" y="1611013"/>
            <a:ext cx="9271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8" name="TextBox 87"/>
          <p:cNvSpPr txBox="1">
            <a:spLocks noChangeArrowheads="1"/>
          </p:cNvSpPr>
          <p:nvPr/>
        </p:nvSpPr>
        <p:spPr bwMode="auto">
          <a:xfrm>
            <a:off x="986305" y="5235276"/>
            <a:ext cx="781050" cy="196208"/>
          </a:xfrm>
          <a:prstGeom prst="rect">
            <a:avLst/>
          </a:prstGeom>
          <a:solidFill>
            <a:srgbClr val="3951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5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Upload Vectors</a:t>
            </a:r>
            <a:endParaRPr kumimoji="0" lang="en-US" altLang="en-US" sz="15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951380" y="4085926"/>
            <a:ext cx="904875" cy="387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924393" y="4657426"/>
            <a:ext cx="904875" cy="3873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Conversion? Transformation?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08" y="141761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Historically NGS has been inconsistent with these two words.  Going forward, we will use them as:</a:t>
            </a:r>
          </a:p>
          <a:p>
            <a:pPr lvl="1"/>
            <a:r>
              <a:rPr lang="en-US" sz="2000" b="1" u="sng" dirty="0" smtClean="0"/>
              <a:t>Conversion:</a:t>
            </a:r>
            <a:r>
              <a:rPr lang="en-US" sz="2000" dirty="0" smtClean="0"/>
              <a:t>  Changing the type of coordinate without changing the datum or frame</a:t>
            </a:r>
          </a:p>
          <a:p>
            <a:pPr lvl="2"/>
            <a:r>
              <a:rPr lang="en-US" sz="2000" dirty="0" smtClean="0"/>
              <a:t>e.g. change NAD 83(1986) </a:t>
            </a:r>
            <a:r>
              <a:rPr lang="en-US" sz="2000" dirty="0" smtClean="0">
                <a:solidFill>
                  <a:srgbClr val="C00000"/>
                </a:solidFill>
              </a:rPr>
              <a:t>latitude and longitude </a:t>
            </a:r>
            <a:r>
              <a:rPr lang="en-US" sz="2000" dirty="0" smtClean="0"/>
              <a:t>to NAD 83(1986) </a:t>
            </a:r>
            <a:r>
              <a:rPr lang="en-US" sz="2000" dirty="0" smtClean="0">
                <a:solidFill>
                  <a:srgbClr val="C00000"/>
                </a:solidFill>
              </a:rPr>
              <a:t>State Plane Coordinates</a:t>
            </a:r>
          </a:p>
          <a:p>
            <a:pPr lvl="1"/>
            <a:r>
              <a:rPr lang="en-US" sz="2000" b="1" u="sng" dirty="0" smtClean="0"/>
              <a:t>Transformation:  </a:t>
            </a:r>
            <a:r>
              <a:rPr lang="en-US" sz="2000" dirty="0" smtClean="0"/>
              <a:t>Changing the datum or frame, without changing the type of coordinate</a:t>
            </a:r>
          </a:p>
          <a:p>
            <a:pPr lvl="2"/>
            <a:r>
              <a:rPr lang="en-US" sz="2000" dirty="0" smtClean="0"/>
              <a:t>e.g. changing an </a:t>
            </a:r>
            <a:r>
              <a:rPr lang="en-US" sz="2000" dirty="0" smtClean="0">
                <a:solidFill>
                  <a:srgbClr val="C00000"/>
                </a:solidFill>
              </a:rPr>
              <a:t>NAD 27 </a:t>
            </a:r>
            <a:r>
              <a:rPr lang="en-US" sz="2000" dirty="0" smtClean="0"/>
              <a:t>latitude &amp; longitude to an </a:t>
            </a:r>
            <a:r>
              <a:rPr lang="en-US" sz="2000" dirty="0" smtClean="0">
                <a:solidFill>
                  <a:srgbClr val="C00000"/>
                </a:solidFill>
              </a:rPr>
              <a:t>NAD 83(1986) </a:t>
            </a:r>
            <a:r>
              <a:rPr lang="en-US" sz="2000" dirty="0" smtClean="0"/>
              <a:t>latitude &amp; longitude</a:t>
            </a:r>
          </a:p>
          <a:p>
            <a:pPr marL="0" indent="0">
              <a:buNone/>
            </a:pPr>
            <a:r>
              <a:rPr lang="en-US" sz="2800" dirty="0" smtClean="0"/>
              <a:t>So, for example, “NADCON” which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smtClean="0">
                <a:solidFill>
                  <a:srgbClr val="C00000"/>
                </a:solidFill>
              </a:rPr>
              <a:t>transforms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coordinates between datums really should have been called “NADTRAN.” </a:t>
            </a:r>
            <a:r>
              <a:rPr lang="en-US" sz="2800" dirty="0" err="1" smtClean="0"/>
              <a:t>C’est</a:t>
            </a:r>
            <a:r>
              <a:rPr lang="en-US" sz="2800" dirty="0" smtClean="0"/>
              <a:t> la vie.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0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338" y="344974"/>
            <a:ext cx="9214338" cy="965211"/>
          </a:xfrm>
        </p:spPr>
        <p:txBody>
          <a:bodyPr/>
          <a:lstStyle/>
          <a:p>
            <a:r>
              <a:rPr lang="en-US" sz="4000" b="1" dirty="0" smtClean="0"/>
              <a:t>NCAT - with NADCON &amp; VERTCON!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37433-97E9-4D94-B898-19FA6F4A2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8030"/>
            <a:ext cx="7517460" cy="4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 smtClean="0"/>
              <a:t>Ways to Use NCAT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2" y="1399241"/>
            <a:ext cx="8229600" cy="4525963"/>
          </a:xfrm>
        </p:spPr>
        <p:txBody>
          <a:bodyPr/>
          <a:lstStyle/>
          <a:p>
            <a:r>
              <a:rPr lang="en-US" dirty="0" smtClean="0"/>
              <a:t>Browser: Interactive, 1 point at a time</a:t>
            </a:r>
          </a:p>
          <a:p>
            <a:r>
              <a:rPr lang="en-US" dirty="0" smtClean="0"/>
              <a:t>Browser: Upload a file / get a file back (text, </a:t>
            </a:r>
            <a:r>
              <a:rPr lang="en-US" dirty="0" err="1" smtClean="0"/>
              <a:t>xlsx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 a Web Service</a:t>
            </a:r>
          </a:p>
          <a:p>
            <a:r>
              <a:rPr lang="en-US" dirty="0" smtClean="0"/>
              <a:t>Download and run locally</a:t>
            </a:r>
          </a:p>
          <a:p>
            <a:pPr lvl="1"/>
            <a:r>
              <a:rPr lang="en-US" dirty="0" smtClean="0"/>
              <a:t>Beware:  This works, but NCAT is updated frequently, so the copy you have may be outdated, so always download the latest version</a:t>
            </a:r>
          </a:p>
          <a:p>
            <a:endParaRPr lang="en-US" sz="2600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4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 New State Plane for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767" y="1412800"/>
            <a:ext cx="8390709" cy="294152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000" dirty="0"/>
              <a:t>State Plane Coordinate System of 2022 (SPCS2022)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Referenced to 2022 Terrestrial Reference Frames (TRFs)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Based on same reference ellipsoid as SPCS 83 (GRS 80)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Same 3 conformal projection types as SPCS 83 and 27: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1208979" y="3907853"/>
            <a:ext cx="1536685" cy="1737360"/>
            <a:chOff x="7325342" y="2752292"/>
            <a:chExt cx="2970729" cy="33586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+mn-cs"/>
              </a:endParaRPr>
            </a:p>
          </p:txBody>
        </p:sp>
        <p:pic>
          <p:nvPicPr>
            <p:cNvPr id="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4212484" y="3907853"/>
            <a:ext cx="1494171" cy="1737360"/>
            <a:chOff x="3146775" y="2376862"/>
            <a:chExt cx="2566588" cy="298432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+mn-cs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+mn-cs"/>
              </a:endParaRPr>
            </a:p>
          </p:txBody>
        </p:sp>
        <p:grpSp>
          <p:nvGrpSpPr>
            <p:cNvPr id="14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7267202" y="4045013"/>
            <a:ext cx="1315196" cy="1463040"/>
            <a:chOff x="6278958" y="2234374"/>
            <a:chExt cx="2307227" cy="25665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+mn-cs"/>
              </a:endParaRPr>
            </a:p>
          </p:txBody>
        </p:sp>
        <p:pic>
          <p:nvPicPr>
            <p:cNvPr id="19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20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3071961" y="3868012"/>
            <a:ext cx="11281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Transverse Mercator (TM)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6658658" y="385926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Oblique Mercator (OM)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463902" y="3870561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Lambert Conformal Conic (LCC)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47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/>
              <a:t>Overall SPCS2022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4" y="1432112"/>
            <a:ext cx="8435591" cy="5212080"/>
          </a:xfrm>
        </p:spPr>
        <p:txBody>
          <a:bodyPr>
            <a:normAutofit/>
          </a:bodyPr>
          <a:lstStyle/>
          <a:p>
            <a:r>
              <a:rPr lang="en-US" dirty="0"/>
              <a:t>Minimize distortion at </a:t>
            </a:r>
            <a:r>
              <a:rPr lang="en-US" b="1" i="1" dirty="0"/>
              <a:t>topo surface</a:t>
            </a:r>
            <a:r>
              <a:rPr lang="en-US" dirty="0"/>
              <a:t>, </a:t>
            </a:r>
            <a:r>
              <a:rPr lang="en-US" i="1" dirty="0"/>
              <a:t>not</a:t>
            </a:r>
            <a:r>
              <a:rPr lang="en-US" dirty="0"/>
              <a:t> ellipsoid</a:t>
            </a:r>
          </a:p>
          <a:p>
            <a:r>
              <a:rPr lang="en-US" dirty="0"/>
              <a:t>NGS will design:</a:t>
            </a:r>
          </a:p>
          <a:p>
            <a:pPr lvl="1"/>
            <a:r>
              <a:rPr lang="en-US" sz="2400" b="1" i="1" dirty="0"/>
              <a:t>Statewide</a:t>
            </a:r>
            <a:r>
              <a:rPr lang="en-US" sz="2400" dirty="0"/>
              <a:t> zone for every state</a:t>
            </a:r>
          </a:p>
          <a:p>
            <a:pPr lvl="1"/>
            <a:r>
              <a:rPr lang="en-US" sz="2400" b="1" i="1" dirty="0"/>
              <a:t>Default</a:t>
            </a:r>
            <a:r>
              <a:rPr lang="en-US" sz="2400" dirty="0"/>
              <a:t> zones if no input from stakeholders (most with same zone extents and projection type as SPCS 83)</a:t>
            </a:r>
          </a:p>
          <a:p>
            <a:r>
              <a:rPr lang="en-US" dirty="0"/>
              <a:t>Max of up to </a:t>
            </a:r>
            <a:r>
              <a:rPr lang="en-US" b="1" i="1" dirty="0"/>
              <a:t>3 zone “layers” </a:t>
            </a:r>
            <a:r>
              <a:rPr lang="en-US" dirty="0"/>
              <a:t>allowed</a:t>
            </a:r>
          </a:p>
          <a:p>
            <a:pPr lvl="1"/>
            <a:r>
              <a:rPr lang="en-US" sz="2400" dirty="0"/>
              <a:t>1 statewide </a:t>
            </a:r>
            <a:r>
              <a:rPr lang="en-US" sz="2400" b="1" i="1" dirty="0"/>
              <a:t>plus</a:t>
            </a:r>
            <a:r>
              <a:rPr lang="en-US" sz="2400" dirty="0"/>
              <a:t> 0, 1, or 2 multiple-zone layers</a:t>
            </a:r>
          </a:p>
          <a:p>
            <a:pPr lvl="1"/>
            <a:r>
              <a:rPr lang="en-US" sz="2400" dirty="0"/>
              <a:t>Most states will have total of 2 layers</a:t>
            </a:r>
          </a:p>
          <a:p>
            <a:pPr lvl="1"/>
            <a:endParaRPr lang="en-US" sz="2400" b="1" i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5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/>
              <a:t>Overall SPCS2022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4" y="1503232"/>
            <a:ext cx="8435591" cy="5212080"/>
          </a:xfrm>
        </p:spPr>
        <p:txBody>
          <a:bodyPr>
            <a:normAutofit/>
          </a:bodyPr>
          <a:lstStyle/>
          <a:p>
            <a:r>
              <a:rPr lang="en-US" dirty="0" smtClean="0"/>
              <a:t>Stakeholders </a:t>
            </a:r>
            <a:r>
              <a:rPr lang="en-US" dirty="0"/>
              <a:t>can request and propose preferences</a:t>
            </a:r>
          </a:p>
          <a:p>
            <a:pPr lvl="1"/>
            <a:r>
              <a:rPr lang="en-US" dirty="0"/>
              <a:t>Proposal and request </a:t>
            </a:r>
            <a:r>
              <a:rPr lang="en-US" dirty="0" smtClean="0"/>
              <a:t>deadline was </a:t>
            </a:r>
            <a:r>
              <a:rPr lang="en-US" b="1" dirty="0"/>
              <a:t>March 31, 2020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Can still change/add/remove zones after 2022</a:t>
            </a:r>
          </a:p>
          <a:p>
            <a:r>
              <a:rPr lang="en-US" dirty="0"/>
              <a:t>See SPCS2022 policy and procedures for </a:t>
            </a:r>
            <a:r>
              <a:rPr lang="en-US" dirty="0" smtClean="0"/>
              <a:t>details </a:t>
            </a:r>
            <a:r>
              <a:rPr lang="en-US" sz="2800" b="1" dirty="0" smtClean="0">
                <a:solidFill>
                  <a:srgbClr val="C00000"/>
                </a:solidFill>
                <a:hlinkClick r:id="rId3"/>
              </a:rPr>
              <a:t>https</a:t>
            </a:r>
            <a:r>
              <a:rPr lang="en-US" sz="2800" b="1" dirty="0">
                <a:solidFill>
                  <a:srgbClr val="C00000"/>
                </a:solidFill>
                <a:hlinkClick r:id="rId3"/>
              </a:rPr>
              <a:t>://</a:t>
            </a:r>
            <a:r>
              <a:rPr lang="en-US" sz="2800" b="1" dirty="0" smtClean="0">
                <a:solidFill>
                  <a:srgbClr val="C00000"/>
                </a:solidFill>
                <a:hlinkClick r:id="rId3"/>
              </a:rPr>
              <a:t>geodesy.noaa.gov/SPCS/policy.shtml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dirty="0"/>
              <a:t>Many states requested and proposed preferences</a:t>
            </a:r>
          </a:p>
          <a:p>
            <a:pPr lvl="1"/>
            <a:r>
              <a:rPr lang="en-US" dirty="0"/>
              <a:t>All zone designs will be finalized in 2021</a:t>
            </a:r>
          </a:p>
          <a:p>
            <a:pPr lvl="1"/>
            <a:r>
              <a:rPr lang="en-US" dirty="0"/>
              <a:t>Can change/add/remove zones after official rollout </a:t>
            </a:r>
          </a:p>
          <a:p>
            <a:endParaRPr lang="en-US" sz="3600" b="1" dirty="0"/>
          </a:p>
          <a:p>
            <a:pPr lvl="1"/>
            <a:endParaRPr lang="en-US" b="1" i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49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2242954" y="1755648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/>
          <p:cNvCxnSpPr>
            <a:stCxn id="57" idx="2"/>
          </p:cNvCxnSpPr>
          <p:nvPr/>
        </p:nvCxnSpPr>
        <p:spPr>
          <a:xfrm flipH="1">
            <a:off x="5491228" y="2250636"/>
            <a:ext cx="1174159" cy="3221660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5040052" y="1994713"/>
            <a:ext cx="612068" cy="359408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6264613" y="3441545"/>
            <a:ext cx="1355388" cy="214725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6629400" y="3455198"/>
            <a:ext cx="1752600" cy="2133600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2531470" y="4112274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Grid distance &lt; ellipsoidal distance (distortion &lt; 0)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6834739" y="2357370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Grid distance &gt; ellipsoidal distance (distortion &gt; 0)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025222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82880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589520" y="3455198"/>
            <a:ext cx="82296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83936" y="3455198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-853440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-948268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5" name="Text Box 12"/>
          <p:cNvSpPr txBox="1">
            <a:spLocks noChangeArrowheads="1"/>
          </p:cNvSpPr>
          <p:nvPr/>
        </p:nvSpPr>
        <p:spPr bwMode="auto">
          <a:xfrm>
            <a:off x="215516" y="2285362"/>
            <a:ext cx="151825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Projection surface (secant)</a:t>
            </a: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1151620" y="1745302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372349" y="1736812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Ellipsoid distance</a:t>
            </a:r>
          </a:p>
        </p:txBody>
      </p:sp>
      <p:sp>
        <p:nvSpPr>
          <p:cNvPr id="413712" name="Line 16"/>
          <p:cNvSpPr>
            <a:spLocks noChangeShapeType="1"/>
          </p:cNvSpPr>
          <p:nvPr/>
        </p:nvSpPr>
        <p:spPr bwMode="auto">
          <a:xfrm flipH="1">
            <a:off x="8000998" y="3127166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3713" name="Line 17"/>
          <p:cNvSpPr>
            <a:spLocks noChangeShapeType="1"/>
          </p:cNvSpPr>
          <p:nvPr/>
        </p:nvSpPr>
        <p:spPr bwMode="auto">
          <a:xfrm>
            <a:off x="980924" y="3070192"/>
            <a:ext cx="0" cy="38500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838324" y="2306483"/>
            <a:ext cx="451521" cy="92822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V="1">
            <a:off x="4813624" y="3512114"/>
            <a:ext cx="992815" cy="96949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4" name="Line 17"/>
          <p:cNvSpPr>
            <a:spLocks noChangeShapeType="1"/>
          </p:cNvSpPr>
          <p:nvPr/>
        </p:nvSpPr>
        <p:spPr bwMode="auto">
          <a:xfrm flipH="1">
            <a:off x="6210294" y="2037581"/>
            <a:ext cx="1162054" cy="91660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-709261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2242954" y="1160748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3028949" y="1717086"/>
            <a:ext cx="142875" cy="4572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5256076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Horizontal ground distance</a:t>
            </a: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 flipH="1">
            <a:off x="6181725" y="1699663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372349" y="4474337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Ellipsoid distance</a:t>
            </a: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flipV="1">
            <a:off x="7764180" y="3820956"/>
            <a:ext cx="8219" cy="6792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6834738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and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/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6660657" y="872716"/>
            <a:ext cx="174082" cy="822960"/>
          </a:xfrm>
          <a:prstGeom prst="leftBrace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Linear distortion with respect to ellipsoid and ground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99438334-46C8-4E76-9FE6-B81FC6E05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65" y="5070908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used for SPCS 27 and 83 (minimizes distortion with respect to ellipsoid)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F2B0FFFD-DB88-4729-8A1E-1C638189A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76" y="4264882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Ellipsoid surface</a:t>
            </a:r>
          </a:p>
        </p:txBody>
      </p:sp>
      <p:sp>
        <p:nvSpPr>
          <p:cNvPr id="41" name="Line 17">
            <a:extLst>
              <a:ext uri="{FF2B5EF4-FFF2-40B4-BE49-F238E27FC236}">
                <a16:creationId xmlns:a16="http://schemas.microsoft.com/office/drawing/2014/main" id="{35C9AEB3-5C81-46EF-8397-F3BBA73575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62346" y="3939750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5C07756F-3F61-4AFD-9528-9712E809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052" y="5077016"/>
            <a:ext cx="3948340" cy="147732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Positive and negative distortion with respect to ellipsoid is balanced over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width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 of zone; distortion at topo surface not considered.</a:t>
            </a:r>
          </a:p>
        </p:txBody>
      </p:sp>
    </p:spTree>
    <p:extLst>
      <p:ext uri="{BB962C8B-B14F-4D97-AF65-F5344CB8AC3E}">
        <p14:creationId xmlns:p14="http://schemas.microsoft.com/office/powerpoint/2010/main" val="636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13708" grpId="0"/>
      <p:bldP spid="413710" grpId="0"/>
      <p:bldP spid="413725" grpId="0"/>
      <p:bldP spid="413702" grpId="0" animBg="1"/>
      <p:bldP spid="113" grpId="0" animBg="1"/>
      <p:bldP spid="114" grpId="0" animBg="1"/>
      <p:bldP spid="115" grpId="0"/>
      <p:bldP spid="143" grpId="0"/>
      <p:bldP spid="413712" grpId="0" animBg="1"/>
      <p:bldP spid="413713" grpId="0" animBg="1"/>
      <p:bldP spid="118" grpId="0" animBg="1"/>
      <p:bldP spid="144" grpId="0" animBg="1"/>
      <p:bldP spid="413706" grpId="0" animBg="1"/>
      <p:bldP spid="57" grpId="0" animBg="1"/>
      <p:bldP spid="74" grpId="0"/>
      <p:bldP spid="75" grpId="0" animBg="1"/>
      <p:bldP spid="77" grpId="0" animBg="1"/>
      <p:bldP spid="79" grpId="0"/>
      <p:bldP spid="80" grpId="0" animBg="1"/>
      <p:bldP spid="81" grpId="0"/>
      <p:bldP spid="83" grpId="0" animBg="1"/>
      <p:bldP spid="39" grpId="0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Geodetic Control — Purpose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11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NGS </a:t>
            </a:r>
            <a:r>
              <a:rPr lang="en-US" i="1" dirty="0" smtClean="0"/>
              <a:t>defines</a:t>
            </a:r>
            <a:r>
              <a:rPr lang="en-US" dirty="0" smtClean="0"/>
              <a:t> and </a:t>
            </a:r>
            <a:r>
              <a:rPr lang="en-US" i="1" dirty="0" smtClean="0"/>
              <a:t>provides access </a:t>
            </a:r>
            <a:r>
              <a:rPr lang="en-US" dirty="0" smtClean="0"/>
              <a:t>to a </a:t>
            </a:r>
            <a:r>
              <a:rPr lang="en-US" dirty="0" smtClean="0">
                <a:solidFill>
                  <a:srgbClr val="C00000"/>
                </a:solidFill>
              </a:rPr>
              <a:t>datum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Points</a:t>
            </a:r>
            <a:r>
              <a:rPr lang="en-US" dirty="0" smtClean="0"/>
              <a:t> with given coordinates</a:t>
            </a:r>
          </a:p>
          <a:p>
            <a:pPr lvl="1"/>
            <a:r>
              <a:rPr lang="en-US" dirty="0" smtClean="0"/>
              <a:t>The “foundational layer” of any geospatial work</a:t>
            </a:r>
          </a:p>
          <a:p>
            <a:pPr lvl="1"/>
            <a:r>
              <a:rPr lang="en-US" dirty="0" smtClean="0"/>
              <a:t>To be more accurate than any survey or map which builds upon it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1930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3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 rot="20719392">
            <a:off x="72970" y="2770139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Non-intersecting 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5189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6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4582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4189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3662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3074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2326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at many points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Topographic surface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5681319E-F17C-4932-B091-69C4AB73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803" y="5272000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This design approach is used for SPCS2022 (minimizes distortion with respect to topography)</a:t>
            </a:r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id="{EEAFC4F8-666A-4D06-82D9-9BEB0C87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axis</a:t>
            </a:r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A1448643-3025-4B03-970E-D02861623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8239D15B-D968-416D-873C-5914CEDC26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479B2722-926A-46D3-A3C1-6374062F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8" y="2340382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Non-intersecting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B81F91-7EBE-4B6F-98D9-25A4813C489D}"/>
              </a:ext>
            </a:extLst>
          </p:cNvPr>
          <p:cNvCxnSpPr/>
          <p:nvPr/>
        </p:nvCxnSpPr>
        <p:spPr>
          <a:xfrm flipV="1">
            <a:off x="2924975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2">
            <a:extLst>
              <a:ext uri="{FF2B5EF4-FFF2-40B4-BE49-F238E27FC236}">
                <a16:creationId xmlns:a16="http://schemas.microsoft.com/office/drawing/2014/main" id="{38A35712-6E8A-476C-AB8B-F66A814FA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603" y="2984900"/>
            <a:ext cx="5061799" cy="1200329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Purpose is to reduce linear distortion at “ground” (topographic surface).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But distortion can vary considerably across area of interest.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BCE0AC-EE2F-499B-9074-BFFA211A2A02}"/>
              </a:ext>
            </a:extLst>
          </p:cNvPr>
          <p:cNvSpPr>
            <a:spLocks noChangeAspect="1"/>
          </p:cNvSpPr>
          <p:nvPr/>
        </p:nvSpPr>
        <p:spPr>
          <a:xfrm>
            <a:off x="3388829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B9C192-4AEF-4261-8929-35BE8A2CBD8B}"/>
              </a:ext>
            </a:extLst>
          </p:cNvPr>
          <p:cNvSpPr>
            <a:spLocks noChangeAspect="1"/>
          </p:cNvSpPr>
          <p:nvPr/>
        </p:nvSpPr>
        <p:spPr>
          <a:xfrm>
            <a:off x="6273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2" name="Line 17">
            <a:extLst>
              <a:ext uri="{FF2B5EF4-FFF2-40B4-BE49-F238E27FC236}">
                <a16:creationId xmlns:a16="http://schemas.microsoft.com/office/drawing/2014/main" id="{81B348BC-4589-4D98-83F0-A8FEA8A13B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9936" y="2216299"/>
            <a:ext cx="438372" cy="3853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2D608C86-C576-4C1E-80C6-69CA1904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42" y="143644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at a point</a:t>
            </a:r>
          </a:p>
        </p:txBody>
      </p:sp>
      <p:sp>
        <p:nvSpPr>
          <p:cNvPr id="45" name="Text Box 14">
            <a:extLst>
              <a:ext uri="{FF2B5EF4-FFF2-40B4-BE49-F238E27FC236}">
                <a16:creationId xmlns:a16="http://schemas.microsoft.com/office/drawing/2014/main" id="{BC3AB512-B8BE-4C98-A65A-CC86A8F63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563" y="1684989"/>
            <a:ext cx="22263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outside area of interest</a:t>
            </a: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AD59587F-4370-4AE5-A558-1CEAC5595E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9842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A175297C-0170-4E11-8667-E6E17366B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113" y="2755196"/>
            <a:ext cx="22897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Grid distance ≈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over finite distance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6ADA734E-3AEF-485C-92EC-3F3C5017D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Topographic surface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07CC08C6-C621-4ED5-80F5-6BDE4C119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271" y="4246803"/>
            <a:ext cx="5061799" cy="92333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ONLY way to reduce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variation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Times New Roman" panose="02020603050405020304" pitchFamily="18" charset="0"/>
              </a:rPr>
              <a:t> in distortion is to change projection axis location (or change projection type).</a:t>
            </a:r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005DBE86-D87D-4318-B345-AE9BD3349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834" y="697879"/>
            <a:ext cx="1117" cy="16459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CA6D787F-CE72-4676-9C69-A14CECAE94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7456" y="697879"/>
            <a:ext cx="0" cy="16459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2" name="Line 22">
            <a:extLst>
              <a:ext uri="{FF2B5EF4-FFF2-40B4-BE49-F238E27FC236}">
                <a16:creationId xmlns:a16="http://schemas.microsoft.com/office/drawing/2014/main" id="{132CEA50-8FC4-48B0-B4F4-71ADC9F210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951" y="1074316"/>
            <a:ext cx="3632755" cy="327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53" name="Text Box 26">
            <a:extLst>
              <a:ext uri="{FF2B5EF4-FFF2-40B4-BE49-F238E27FC236}">
                <a16:creationId xmlns:a16="http://schemas.microsoft.com/office/drawing/2014/main" id="{2879DF93-8AD3-467E-9C0C-F2DED3BD7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534" y="715723"/>
            <a:ext cx="2215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Times New Roman" panose="02020603050405020304" pitchFamily="18" charset="0"/>
              </a:rPr>
              <a:t>Area of interest</a:t>
            </a:r>
          </a:p>
        </p:txBody>
      </p:sp>
    </p:spTree>
    <p:extLst>
      <p:ext uri="{BB962C8B-B14F-4D97-AF65-F5344CB8AC3E}">
        <p14:creationId xmlns:p14="http://schemas.microsoft.com/office/powerpoint/2010/main" val="26207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5" grpId="0"/>
      <p:bldP spid="70" grpId="0" animBg="1"/>
      <p:bldP spid="71" grpId="0"/>
      <p:bldP spid="46" grpId="0" animBg="1"/>
      <p:bldP spid="2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60" grpId="0"/>
      <p:bldP spid="30" grpId="0"/>
      <p:bldP spid="25" grpId="0"/>
      <p:bldP spid="25" grpId="1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2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/>
      <p:bldP spid="43" grpId="1"/>
      <p:bldP spid="45" grpId="0"/>
      <p:bldP spid="45" grpId="1"/>
      <p:bldP spid="47" grpId="0" animBg="1"/>
      <p:bldP spid="47" grpId="1" animBg="1"/>
      <p:bldP spid="48" grpId="0"/>
      <p:bldP spid="48" grpId="1"/>
      <p:bldP spid="23" grpId="0" animBg="1"/>
      <p:bldP spid="50" grpId="0" animBg="1"/>
      <p:bldP spid="51" grpId="0" animBg="1"/>
      <p:bldP spid="52" grpId="0" animBg="1"/>
      <p:bldP spid="5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C1C4-739A-45E2-BD2B-4BA48749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/>
              <a:t>SPCS2022 zones designed by 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09E03-D39A-4F56-A0FA-986E3AC17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0" y="1473087"/>
            <a:ext cx="8393502" cy="5099125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i="1" dirty="0"/>
              <a:t>Linear distortion design criterion</a:t>
            </a:r>
          </a:p>
          <a:p>
            <a:pPr lvl="1"/>
            <a:r>
              <a:rPr lang="en-US" sz="2600" dirty="0"/>
              <a:t>Parts per million (ppm), e.g., ±20 , ±50 , ±100 ppm, etc. </a:t>
            </a:r>
          </a:p>
          <a:p>
            <a:r>
              <a:rPr lang="en-US" sz="3000" dirty="0"/>
              <a:t>Criterion must satisfy </a:t>
            </a:r>
            <a:r>
              <a:rPr lang="en-US" sz="3000" b="1" i="1" dirty="0"/>
              <a:t>all</a:t>
            </a:r>
            <a:r>
              <a:rPr lang="en-US" sz="3000" dirty="0"/>
              <a:t> of following:</a:t>
            </a:r>
          </a:p>
          <a:p>
            <a:pPr lvl="1"/>
            <a:r>
              <a:rPr lang="en-US" sz="2600" b="1" dirty="0"/>
              <a:t>90% of population</a:t>
            </a:r>
          </a:p>
          <a:p>
            <a:pPr lvl="1"/>
            <a:r>
              <a:rPr lang="en-US" sz="2600" b="1" dirty="0"/>
              <a:t>75% of all cities and towns </a:t>
            </a:r>
            <a:r>
              <a:rPr lang="en-US" sz="2600" dirty="0"/>
              <a:t>(by location only)</a:t>
            </a:r>
          </a:p>
          <a:p>
            <a:pPr lvl="1"/>
            <a:r>
              <a:rPr lang="en-US" sz="2600" b="1" dirty="0"/>
              <a:t>50% of entire zone area</a:t>
            </a:r>
          </a:p>
          <a:p>
            <a:r>
              <a:rPr lang="en-US" sz="3000" dirty="0"/>
              <a:t>Limitations for designs by NGS</a:t>
            </a:r>
          </a:p>
          <a:p>
            <a:pPr lvl="1"/>
            <a:r>
              <a:rPr lang="en-US" sz="2600" dirty="0"/>
              <a:t>Minimum design criterion ±50 ppm (1:20,000)</a:t>
            </a:r>
          </a:p>
          <a:p>
            <a:pPr lvl="1"/>
            <a:r>
              <a:rPr lang="en-US" sz="2600" dirty="0"/>
              <a:t>May be less for default zones if existing zone small</a:t>
            </a:r>
          </a:p>
          <a:p>
            <a:r>
              <a:rPr lang="en-US" sz="3000" b="1" dirty="0"/>
              <a:t>Low distortion projections (LDPs): &lt; ±50 ppm</a:t>
            </a:r>
          </a:p>
          <a:p>
            <a:pPr lvl="1"/>
            <a:r>
              <a:rPr lang="en-US" sz="2600" dirty="0"/>
              <a:t>Must be designed by others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63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 smtClean="0"/>
              <a:t>Bye, bye, U.S. survey foot…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05112"/>
            <a:ext cx="8305800" cy="4525963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modernized NSRS, NGS will </a:t>
            </a:r>
            <a:r>
              <a:rPr lang="en-US" dirty="0" smtClean="0"/>
              <a:t>support </a:t>
            </a:r>
            <a:r>
              <a:rPr lang="en-US" dirty="0">
                <a:solidFill>
                  <a:prstClr val="black"/>
                </a:solidFill>
              </a:rPr>
              <a:t>only </a:t>
            </a:r>
            <a:r>
              <a:rPr lang="en-US" dirty="0" smtClean="0"/>
              <a:t>one </a:t>
            </a:r>
            <a:r>
              <a:rPr lang="en-US" dirty="0"/>
              <a:t>definition of the “foot”</a:t>
            </a:r>
          </a:p>
          <a:p>
            <a:pPr lvl="1"/>
            <a:r>
              <a:rPr lang="en-US" sz="2400" dirty="0"/>
              <a:t>Previously called the “international foot”</a:t>
            </a:r>
          </a:p>
          <a:p>
            <a:pPr lvl="1"/>
            <a:r>
              <a:rPr lang="en-US" sz="2400" dirty="0"/>
              <a:t>Now, just the “foot”</a:t>
            </a:r>
          </a:p>
          <a:p>
            <a:pPr lvl="1"/>
            <a:r>
              <a:rPr lang="en-US" sz="2400" dirty="0"/>
              <a:t>1 foot = 0.3048 meter (exact)</a:t>
            </a:r>
          </a:p>
          <a:p>
            <a:r>
              <a:rPr lang="en-US" i="1" dirty="0"/>
              <a:t>However</a:t>
            </a:r>
          </a:p>
          <a:p>
            <a:pPr lvl="1"/>
            <a:r>
              <a:rPr lang="en-US" sz="2400" dirty="0"/>
              <a:t>Recommend using term “international foot” when there is potential for confusion with other foot</a:t>
            </a:r>
          </a:p>
          <a:p>
            <a:pPr lvl="1"/>
            <a:r>
              <a:rPr lang="en-US" sz="2400" dirty="0"/>
              <a:t>NGS will continue to support U.S. survey foot for legacy applications (e.g., SPCS 83 and 27)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NSRS Modernization: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427484"/>
            <a:ext cx="8270240" cy="4525963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official:  we are delayed beyond 2022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June 23, 2020, this message was rolled out via:</a:t>
            </a:r>
          </a:p>
          <a:p>
            <a:pPr lvl="1"/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NGS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 Page</a:t>
            </a:r>
          </a:p>
          <a:p>
            <a:pPr lvl="1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NSRS Modernization News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Issue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Granicus Announcement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Notifications to NSPS, AAGS, FGDC/FGCS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NSRS Modernization: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0" y="1437644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list of FAQs is available.  Some summary highlights: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we delayed?</a:t>
            </a:r>
          </a:p>
          <a:p>
            <a:pPr lvl="2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GRAV-D issues (COVID-19, airspace, unforeseen maintenance)</a:t>
            </a:r>
          </a:p>
          <a:p>
            <a:pPr lvl="2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Personnel issues (Losses, hiring issues, probably some “burn out” too)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long is the delay?</a:t>
            </a:r>
          </a:p>
          <a:p>
            <a:pPr lvl="2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Unknown.  If we don’t change anything about how we will roll things out, it’ll be in the 2024–2025 timeframe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names change?</a:t>
            </a:r>
          </a:p>
          <a:p>
            <a:pPr lvl="2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No, “GEOID2022”, “NATRF2022”, etc. will remain the same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12" y="1412195"/>
            <a:ext cx="8386187" cy="4525963"/>
          </a:xfrm>
        </p:spPr>
        <p:txBody>
          <a:bodyPr/>
          <a:lstStyle/>
          <a:p>
            <a:r>
              <a:rPr lang="en-US" dirty="0" smtClean="0"/>
              <a:t>The NSRS of today is based on: </a:t>
            </a:r>
          </a:p>
          <a:p>
            <a:pPr lvl="1"/>
            <a:r>
              <a:rPr lang="en-US" dirty="0" smtClean="0"/>
              <a:t>Pre-space-age geodetic technology</a:t>
            </a:r>
          </a:p>
          <a:p>
            <a:pPr lvl="1"/>
            <a:r>
              <a:rPr lang="en-US" dirty="0" smtClean="0"/>
              <a:t>The concept of one unique coordinate assigned to a point, in perpetuity</a:t>
            </a:r>
          </a:p>
          <a:p>
            <a:r>
              <a:rPr lang="en-US" dirty="0" smtClean="0"/>
              <a:t>The modernized NSRS will:</a:t>
            </a:r>
          </a:p>
          <a:p>
            <a:pPr lvl="1"/>
            <a:r>
              <a:rPr lang="en-US" dirty="0" smtClean="0"/>
              <a:t>Leverage GNSS</a:t>
            </a:r>
          </a:p>
          <a:p>
            <a:pPr lvl="1"/>
            <a:r>
              <a:rPr lang="en-US" dirty="0" smtClean="0"/>
              <a:t>Embrace the movements of points on Earth’s crust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256" y="1439725"/>
            <a:ext cx="8399744" cy="4525963"/>
          </a:xfrm>
        </p:spPr>
        <p:txBody>
          <a:bodyPr/>
          <a:lstStyle/>
          <a:p>
            <a:r>
              <a:rPr lang="en-US" sz="2200" dirty="0" smtClean="0"/>
              <a:t>Your NAD 83 coordinates may change by 2–4 meters</a:t>
            </a:r>
          </a:p>
          <a:p>
            <a:r>
              <a:rPr lang="en-US" sz="2200" dirty="0" smtClean="0"/>
              <a:t>Your orthometric heights may change by up to 2 meters (or more)</a:t>
            </a:r>
          </a:p>
          <a:p>
            <a:r>
              <a:rPr lang="en-US" sz="2200" dirty="0"/>
              <a:t>Magnitude of change will vary with location:</a:t>
            </a:r>
          </a:p>
          <a:p>
            <a:pPr lvl="1"/>
            <a:r>
              <a:rPr lang="en-US" sz="2200" dirty="0"/>
              <a:t>NAD 83 will change by about 0.5 to 4 meters horizontally</a:t>
            </a:r>
          </a:p>
          <a:p>
            <a:pPr lvl="1"/>
            <a:r>
              <a:rPr lang="en-US" sz="2200" dirty="0"/>
              <a:t>Orthometric and NAD 83 ellipsoid heights will change by up to about 2 </a:t>
            </a:r>
            <a:r>
              <a:rPr lang="en-US" sz="2200" dirty="0" smtClean="0"/>
              <a:t>meters</a:t>
            </a:r>
          </a:p>
          <a:p>
            <a:r>
              <a:rPr lang="en-US" sz="2200" dirty="0" smtClean="0"/>
              <a:t>And that just gets you to a “reference epoch”</a:t>
            </a:r>
          </a:p>
          <a:p>
            <a:pPr lvl="1"/>
            <a:r>
              <a:rPr lang="en-US" sz="2200" dirty="0" smtClean="0"/>
              <a:t>Which continues to perpetuate the “one coordinate in perpetuity” myth</a:t>
            </a:r>
          </a:p>
          <a:p>
            <a:pPr lvl="1"/>
            <a:r>
              <a:rPr lang="en-US" sz="2200" dirty="0" smtClean="0"/>
              <a:t>After that, real motions kick in and become part of the world of geodetic control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9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13" y="1409280"/>
            <a:ext cx="8229600" cy="4525963"/>
          </a:xfrm>
        </p:spPr>
        <p:txBody>
          <a:bodyPr/>
          <a:lstStyle/>
          <a:p>
            <a:r>
              <a:rPr lang="en-US" dirty="0" smtClean="0"/>
              <a:t>But it’s not all “change”…</a:t>
            </a:r>
          </a:p>
          <a:p>
            <a:pPr lvl="1"/>
            <a:r>
              <a:rPr lang="en-US" dirty="0" smtClean="0"/>
              <a:t>You will still be able to:</a:t>
            </a:r>
          </a:p>
          <a:p>
            <a:pPr lvl="2"/>
            <a:r>
              <a:rPr lang="en-US" sz="2800" dirty="0" smtClean="0"/>
              <a:t>Get a position using OPUS</a:t>
            </a:r>
          </a:p>
          <a:p>
            <a:pPr lvl="2"/>
            <a:r>
              <a:rPr lang="en-US" sz="2800" dirty="0" smtClean="0"/>
              <a:t>Adjust your projects to some reference epoch</a:t>
            </a:r>
          </a:p>
          <a:p>
            <a:pPr lvl="2"/>
            <a:r>
              <a:rPr lang="en-US" sz="2800" dirty="0" smtClean="0"/>
              <a:t>Look at a mark’s “datasheet”</a:t>
            </a:r>
          </a:p>
          <a:p>
            <a:pPr lvl="1"/>
            <a:r>
              <a:rPr lang="en-US" dirty="0" smtClean="0"/>
              <a:t>Only now, there will be a lot more information and a lot more service provided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3891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Thank You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708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Horizontal </a:t>
            </a:r>
            <a:r>
              <a:rPr lang="en-US" sz="4000" b="1" dirty="0" err="1" smtClean="0"/>
              <a:t>Datums</a:t>
            </a:r>
            <a:r>
              <a:rPr lang="en-US" sz="4000" b="1" dirty="0" smtClean="0"/>
              <a:t> of the NSRS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600" y="570011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* Actually state-by-state realizations feathered together over a decade or 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** Not an official name at creation.  Little public documentation.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/>
          </p:nvPr>
        </p:nvGraphicFramePr>
        <p:xfrm>
          <a:off x="457201" y="1766762"/>
          <a:ext cx="8305799" cy="3895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838">
                  <a:extLst>
                    <a:ext uri="{9D8B030D-6E8A-4147-A177-3AD203B41FA5}">
                      <a16:colId xmlns:a16="http://schemas.microsoft.com/office/drawing/2014/main" val="34065644"/>
                    </a:ext>
                  </a:extLst>
                </a:gridCol>
                <a:gridCol w="1205516">
                  <a:extLst>
                    <a:ext uri="{9D8B030D-6E8A-4147-A177-3AD203B41FA5}">
                      <a16:colId xmlns:a16="http://schemas.microsoft.com/office/drawing/2014/main" val="512382147"/>
                    </a:ext>
                  </a:extLst>
                </a:gridCol>
                <a:gridCol w="1001192">
                  <a:extLst>
                    <a:ext uri="{9D8B030D-6E8A-4147-A177-3AD203B41FA5}">
                      <a16:colId xmlns:a16="http://schemas.microsoft.com/office/drawing/2014/main" val="3730495953"/>
                    </a:ext>
                  </a:extLst>
                </a:gridCol>
                <a:gridCol w="1042057">
                  <a:extLst>
                    <a:ext uri="{9D8B030D-6E8A-4147-A177-3AD203B41FA5}">
                      <a16:colId xmlns:a16="http://schemas.microsoft.com/office/drawing/2014/main" val="40801807"/>
                    </a:ext>
                  </a:extLst>
                </a:gridCol>
                <a:gridCol w="1144219">
                  <a:extLst>
                    <a:ext uri="{9D8B030D-6E8A-4147-A177-3AD203B41FA5}">
                      <a16:colId xmlns:a16="http://schemas.microsoft.com/office/drawing/2014/main" val="3111938982"/>
                    </a:ext>
                  </a:extLst>
                </a:gridCol>
                <a:gridCol w="1134002">
                  <a:extLst>
                    <a:ext uri="{9D8B030D-6E8A-4147-A177-3AD203B41FA5}">
                      <a16:colId xmlns:a16="http://schemas.microsoft.com/office/drawing/2014/main" val="3346861081"/>
                    </a:ext>
                  </a:extLst>
                </a:gridCol>
                <a:gridCol w="1067597">
                  <a:extLst>
                    <a:ext uri="{9D8B030D-6E8A-4147-A177-3AD203B41FA5}">
                      <a16:colId xmlns:a16="http://schemas.microsoft.com/office/drawing/2014/main" val="316077947"/>
                    </a:ext>
                  </a:extLst>
                </a:gridCol>
                <a:gridCol w="868378">
                  <a:extLst>
                    <a:ext uri="{9D8B030D-6E8A-4147-A177-3AD203B41FA5}">
                      <a16:colId xmlns:a16="http://schemas.microsoft.com/office/drawing/2014/main" val="1774489763"/>
                    </a:ext>
                  </a:extLst>
                </a:gridCol>
              </a:tblGrid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CONUS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U.S. Standard Datum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27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83(“HARN”)*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83(“FBN”)*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83(NSRS2007)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83(2011) epoch 2010.00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18765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Alaska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83(2002:AK)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83(NSRS2007)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83(2011) epoch 2010.00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983318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Hawaii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Old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Hawaiian Datum**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83(1993:HI)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83(PA11)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epoch 2010.00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470564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PR/VI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Puerto Rico 1940**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83(1993:PR)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83(1997:PR)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83(2002:PR)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83(NSRS2007)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83(2011) epoch 2010.00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01215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Am. Samoa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American Samoa 1962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83(1993:AS)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83(2002:AS)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83(PA11)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epoch 2010.00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6590598"/>
                  </a:ext>
                </a:extLst>
              </a:tr>
              <a:tr h="4469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Guam/CNMI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Guam 1963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83(1993:GU)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83(2002:GU)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83(MA11)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epoch 2010.00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796960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Paul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St. Paul 1897**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St. Paul 1952**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83(2002:AK)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83(NSRS2007)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83(2011)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epoch 2010.00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3996549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George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St. George 1897**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St. George 1952**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83(2002:AK)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83(NSRS2007)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83(2011)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epoch 2010.00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6444467"/>
                  </a:ext>
                </a:extLst>
              </a:tr>
              <a:tr h="4469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Lawrence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St. Lawrence 1952**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83(1986)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83(2002:AK)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83(NSRS2007)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NAD 83(2011)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epoch 2010.00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1771400"/>
                  </a:ext>
                </a:extLst>
              </a:tr>
              <a:tr h="36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Michael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St. Michael 1952**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642605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60020" y="1315201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Columns not aligned between regions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Vertical </a:t>
            </a:r>
            <a:r>
              <a:rPr lang="en-US" sz="4000" b="1" dirty="0" err="1" smtClean="0"/>
              <a:t>Datums</a:t>
            </a:r>
            <a:r>
              <a:rPr lang="en-US" sz="4000" b="1" dirty="0" smtClean="0"/>
              <a:t> of the NSRS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/>
          </p:nvPr>
        </p:nvGraphicFramePr>
        <p:xfrm>
          <a:off x="2770417" y="1661201"/>
          <a:ext cx="3249383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069">
                  <a:extLst>
                    <a:ext uri="{9D8B030D-6E8A-4147-A177-3AD203B41FA5}">
                      <a16:colId xmlns:a16="http://schemas.microsoft.com/office/drawing/2014/main" val="34065644"/>
                    </a:ext>
                  </a:extLst>
                </a:gridCol>
                <a:gridCol w="1284514">
                  <a:extLst>
                    <a:ext uri="{9D8B030D-6E8A-4147-A177-3AD203B41FA5}">
                      <a16:colId xmlns:a16="http://schemas.microsoft.com/office/drawing/2014/main" val="51238214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730495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CONUS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NGVD 29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NAVD 88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1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Alaska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NGVD 29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NAVD 88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983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Hawaii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470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PR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PRVD 02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217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USVI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VIVD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09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7492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Am.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 Samoa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ASVD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02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988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Guam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GVD 1963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GUVD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 04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5797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CNMI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NMVD 03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5166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Paul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781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George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8575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Lawrence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9094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St. Michael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7735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Great Lakes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IGLD 55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IGLD 85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650031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08503" y="1291869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+mn-cs"/>
              </a:rPr>
              <a:t>Columns not aligned between regions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Reminder…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1178"/>
            <a:ext cx="8229600" cy="452596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WGS 84</a:t>
            </a:r>
            <a:r>
              <a:rPr lang="en-US" sz="2800" dirty="0" smtClean="0"/>
              <a:t> is not part of the NSRS</a:t>
            </a:r>
          </a:p>
          <a:p>
            <a:pPr lvl="1"/>
            <a:r>
              <a:rPr lang="en-US" sz="2400" dirty="0" smtClean="0"/>
              <a:t>It is a military-controlled system</a:t>
            </a:r>
          </a:p>
          <a:p>
            <a:r>
              <a:rPr lang="en-US" sz="2800" dirty="0"/>
              <a:t>All civilian federal agencies are required to work in the NSRS (as per OMB A-16)</a:t>
            </a:r>
          </a:p>
          <a:p>
            <a:pPr lvl="1"/>
            <a:r>
              <a:rPr lang="en-US" sz="2400" dirty="0" smtClean="0"/>
              <a:t>NAD 83 is part of the NSRS</a:t>
            </a:r>
          </a:p>
          <a:p>
            <a:pPr lvl="1"/>
            <a:r>
              <a:rPr lang="en-US" sz="2400" dirty="0" smtClean="0"/>
              <a:t>NAD 83 ≠ WGS 84 </a:t>
            </a:r>
          </a:p>
          <a:p>
            <a:pPr lvl="2"/>
            <a:r>
              <a:rPr lang="en-US" sz="2000" dirty="0" smtClean="0"/>
              <a:t>(unless 2+ meters of systematic bias doesn’t bother you)</a:t>
            </a:r>
          </a:p>
          <a:p>
            <a:r>
              <a:rPr lang="en-US" sz="2800" dirty="0" smtClean="0"/>
              <a:t>Many states and municipalities choose to work in the NSRS</a:t>
            </a:r>
          </a:p>
          <a:p>
            <a:pPr lvl="1"/>
            <a:r>
              <a:rPr lang="en-US" sz="2400" dirty="0" smtClean="0"/>
              <a:t>And often legislate this use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126411</TotalTime>
  <Words>3649</Words>
  <Application>Microsoft Office PowerPoint</Application>
  <PresentationFormat>On-screen Show (4:3)</PresentationFormat>
  <Paragraphs>646</Paragraphs>
  <Slides>68</Slides>
  <Notes>63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68</vt:i4>
      </vt:variant>
    </vt:vector>
  </HeadingPairs>
  <TitlesOfParts>
    <vt:vector size="86" baseType="lpstr">
      <vt:lpstr>ＭＳ Ｐゴシック</vt:lpstr>
      <vt:lpstr>ＭＳ Ｐゴシック</vt:lpstr>
      <vt:lpstr>Arial</vt:lpstr>
      <vt:lpstr>Calibri</vt:lpstr>
      <vt:lpstr>Cambria Math</vt:lpstr>
      <vt:lpstr>Gill Sans MT</vt:lpstr>
      <vt:lpstr>Symbol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9_Office Theme</vt:lpstr>
      <vt:lpstr>6_Office Theme</vt:lpstr>
      <vt:lpstr>1_Globe</vt:lpstr>
      <vt:lpstr>3_Globe</vt:lpstr>
      <vt:lpstr>PowerPoint Presentation</vt:lpstr>
      <vt:lpstr>PowerPoint Presentation</vt:lpstr>
      <vt:lpstr>PowerPoint Presentation</vt:lpstr>
      <vt:lpstr>Geodetic Control</vt:lpstr>
      <vt:lpstr>Active vs. Passive Geodetic Control</vt:lpstr>
      <vt:lpstr>Geodetic Control — Purpose</vt:lpstr>
      <vt:lpstr>Horizontal Datums of the NSRS</vt:lpstr>
      <vt:lpstr>Vertical Datums of the NSRS</vt:lpstr>
      <vt:lpstr>Reminder…</vt:lpstr>
      <vt:lpstr>Decision to Modernize</vt:lpstr>
      <vt:lpstr>Issues</vt:lpstr>
      <vt:lpstr>Issues</vt:lpstr>
      <vt:lpstr>Issues</vt:lpstr>
      <vt:lpstr>Issues</vt:lpstr>
      <vt:lpstr>General Direction</vt:lpstr>
      <vt:lpstr>PowerPoint Presentation</vt:lpstr>
      <vt:lpstr>Replacing the NAD 83s</vt:lpstr>
      <vt:lpstr>PowerPoint Presentation</vt:lpstr>
      <vt:lpstr>The TRFs</vt:lpstr>
      <vt:lpstr>PowerPoint Presentation</vt:lpstr>
      <vt:lpstr>“Plate-Fixed”</vt:lpstr>
      <vt:lpstr>PowerPoint Presentation</vt:lpstr>
      <vt:lpstr>Shift and Drift</vt:lpstr>
      <vt:lpstr>NAD 83(2011) epoch 2010.0 to NATRF2022 epoch 2020.00 (estimate)</vt:lpstr>
      <vt:lpstr>Drift</vt:lpstr>
      <vt:lpstr>BSMK (North Dakota)</vt:lpstr>
      <vt:lpstr>BSMK (North Dakota)</vt:lpstr>
      <vt:lpstr>BSMK (North Dakota)</vt:lpstr>
      <vt:lpstr>BSMK (North Dakota)</vt:lpstr>
      <vt:lpstr>What did all that mean?</vt:lpstr>
      <vt:lpstr>IFVM2022 Velocities – ITRF2020/CONUS</vt:lpstr>
      <vt:lpstr>IFVM2022 Velocities – NATRF2022/CONUS</vt:lpstr>
      <vt:lpstr>Replacing NAVD 88</vt:lpstr>
      <vt:lpstr>Shift and Drift</vt:lpstr>
      <vt:lpstr>NAVD 88 (epoch ?) to  NAPGD2022 Epoch 2020.00 (estimate)</vt:lpstr>
      <vt:lpstr>Definitional Relationship</vt:lpstr>
      <vt:lpstr>Drift</vt:lpstr>
      <vt:lpstr>New Types of Coordinates</vt:lpstr>
      <vt:lpstr>New Types of Coordinates</vt:lpstr>
      <vt:lpstr>Reported Coordinates</vt:lpstr>
      <vt:lpstr>Speaking of Smartphones…</vt:lpstr>
      <vt:lpstr>Buyer Beware!</vt:lpstr>
      <vt:lpstr>New Types of Coordinates</vt:lpstr>
      <vt:lpstr>New Types of Coordinates</vt:lpstr>
      <vt:lpstr>New Types of Coordinates</vt:lpstr>
      <vt:lpstr>New Types of Coordinates</vt:lpstr>
      <vt:lpstr>What “Access” to the NSRS Will Mean</vt:lpstr>
      <vt:lpstr>What “Access” to the NSRS Will Mean</vt:lpstr>
      <vt:lpstr>OPUS</vt:lpstr>
      <vt:lpstr>GNSS Is Key</vt:lpstr>
      <vt:lpstr>OPUS will soon take in RTK vectors!</vt:lpstr>
      <vt:lpstr>Example: Upload RTN Vectors to  OPUS-Projects</vt:lpstr>
      <vt:lpstr>Conversion? Transformation?</vt:lpstr>
      <vt:lpstr>NCAT - with NADCON &amp; VERTCON!</vt:lpstr>
      <vt:lpstr>Ways to Use NCAT</vt:lpstr>
      <vt:lpstr>A New State Plane for 2022</vt:lpstr>
      <vt:lpstr>Overall SPCS2022 characteristics</vt:lpstr>
      <vt:lpstr>Overall SPCS2022 characteristics</vt:lpstr>
      <vt:lpstr>PowerPoint Presentation</vt:lpstr>
      <vt:lpstr>PowerPoint Presentation</vt:lpstr>
      <vt:lpstr>SPCS2022 zones designed by NGS</vt:lpstr>
      <vt:lpstr>Bye, bye, U.S. survey foot…</vt:lpstr>
      <vt:lpstr>NSRS Modernization: DELAY</vt:lpstr>
      <vt:lpstr>NSRS Modernization: DELAY</vt:lpstr>
      <vt:lpstr>Summary</vt:lpstr>
      <vt:lpstr>Summary</vt:lpstr>
      <vt:lpstr>Summary</vt:lpstr>
      <vt:lpstr>Thank You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All Hands 2.5.2010</dc:title>
  <dc:creator>Dru Smith</dc:creator>
  <cp:lastModifiedBy>Boris Kanazir</cp:lastModifiedBy>
  <cp:revision>3778</cp:revision>
  <cp:lastPrinted>2017-02-02T17:15:29Z</cp:lastPrinted>
  <dcterms:created xsi:type="dcterms:W3CDTF">2009-09-30T12:20:38Z</dcterms:created>
  <dcterms:modified xsi:type="dcterms:W3CDTF">2020-07-31T17:22:45Z</dcterms:modified>
</cp:coreProperties>
</file>