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313" r:id="rId4"/>
    <p:sldId id="326" r:id="rId5"/>
    <p:sldId id="314" r:id="rId6"/>
    <p:sldId id="315" r:id="rId7"/>
    <p:sldId id="312" r:id="rId8"/>
    <p:sldId id="316" r:id="rId9"/>
    <p:sldId id="317" r:id="rId10"/>
    <p:sldId id="311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00" r:id="rId1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om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89" autoAdjust="0"/>
    <p:restoredTop sz="96716" autoAdjust="0"/>
  </p:normalViewPr>
  <p:slideViewPr>
    <p:cSldViewPr>
      <p:cViewPr varScale="1">
        <p:scale>
          <a:sx n="69" d="100"/>
          <a:sy n="69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5BC5A591-46F8-45CB-9318-59402BA495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F10AD2D3-980A-408B-85F1-B293233D50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2CA9D-26C3-491C-ABF6-F966ACD26B1C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     </a:t>
            </a:r>
          </a:p>
          <a:p>
            <a:r>
              <a:rPr lang="en-US"/>
              <a:t>DE      Mark Eckl </a:t>
            </a:r>
          </a:p>
          <a:p>
            <a:r>
              <a:rPr lang="en-US"/>
              <a:t>MA     Curtis Crow </a:t>
            </a:r>
          </a:p>
          <a:p>
            <a:r>
              <a:rPr lang="en-US"/>
              <a:t>MD     Donald M. Mulcare </a:t>
            </a:r>
          </a:p>
          <a:p>
            <a:r>
              <a:rPr lang="en-US"/>
              <a:t>ME     </a:t>
            </a:r>
          </a:p>
          <a:p>
            <a:r>
              <a:rPr lang="en-US"/>
              <a:t>NH     Curtis Crow</a:t>
            </a:r>
          </a:p>
          <a:p>
            <a:r>
              <a:rPr lang="en-US"/>
              <a:t>NJ      Warren Payton </a:t>
            </a:r>
          </a:p>
          <a:p>
            <a:r>
              <a:rPr lang="en-US"/>
              <a:t>NY     </a:t>
            </a:r>
          </a:p>
          <a:p>
            <a:r>
              <a:rPr lang="en-US"/>
              <a:t>PA     </a:t>
            </a:r>
          </a:p>
          <a:p>
            <a:r>
              <a:rPr lang="en-US"/>
              <a:t>RI      </a:t>
            </a:r>
          </a:p>
          <a:p>
            <a:r>
              <a:rPr lang="en-US"/>
              <a:t>VT      Dan Martin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F22F-AC66-4E75-B5EC-BE65D28F2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1799-B406-4BFC-BEDA-DAB0502FD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7275-568E-4AC0-8F3E-7735753AB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7C98-B6DF-4796-BBE6-C13AE0B79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636B8-388C-4836-A66F-EF9C5F4D8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8E19-36A2-4B9A-A489-A91612A3C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1CC5B-FEBB-46AE-89B4-3FE17302F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7E76-4599-457F-9ED9-E69F0FDD6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D93C5-C697-4051-AB08-803389D6B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3289-C49E-4869-9849-911511754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99C5-FF99-416B-9C97-2B62C70BD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BFE72E-53B5-4656-8942-7E107105E1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001000" cy="19812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Modeling Airborne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Gravimetry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with High-Degree Harmonic Expansions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0"/>
            <a:ext cx="7315200" cy="1981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Holmes SA, YM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Wang, </a:t>
            </a:r>
            <a:r>
              <a:rPr lang="en-US" sz="2400" b="1" dirty="0" smtClean="0"/>
              <a:t>XP Li and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National </a:t>
            </a:r>
            <a:r>
              <a:rPr lang="en-US" sz="2000" b="1" dirty="0"/>
              <a:t>Geodetic </a:t>
            </a:r>
            <a:r>
              <a:rPr lang="en-US" sz="2000" b="1" dirty="0" smtClean="0"/>
              <a:t>Survey/NOAA</a:t>
            </a:r>
            <a:endParaRPr lang="en-US" sz="2000" b="1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r>
              <a:rPr lang="it-IT" sz="2400" b="1" dirty="0" smtClean="0"/>
              <a:t>Vienna, Austria, 02 – 07 May 2010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052" name="Picture 4" descr="NGS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371600" cy="1371600"/>
          </a:xfrm>
          <a:prstGeom prst="rect">
            <a:avLst/>
          </a:prstGeom>
          <a:noFill/>
        </p:spPr>
      </p:pic>
      <p:pic>
        <p:nvPicPr>
          <p:cNvPr id="2053" name="Picture 5" descr="NOAA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463040" cy="149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Synthetic gravity data</a:t>
            </a:r>
            <a:endParaRPr lang="en-US" b="1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Gravity disturbance (GD) is computed from a synthetic gravity model along the flight tracks over Alaska (alight altitude from 10.&gt;&gt;11km)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EGM08 used as reference model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 residual GD is modeled by the high degree spherical harmonic series to degree and order ?????. The residual GD is computed at the sea level (h=0)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Statistics of the </a:t>
            </a:r>
            <a:r>
              <a:rPr lang="en-US" b="1" dirty="0" err="1" smtClean="0"/>
              <a:t>missfit</a:t>
            </a:r>
            <a:endParaRPr lang="en-US" b="1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Cutoff degree and orders at 90 for all models and augmented by EGM96 to 360 improves the comparisons </a:t>
            </a:r>
          </a:p>
          <a:p>
            <a:pPr>
              <a:lnSpc>
                <a:spcPct val="90000"/>
              </a:lnSpc>
            </a:pPr>
            <a:r>
              <a:rPr lang="en-US" dirty="0"/>
              <a:t>GGM01S (n&lt;=90)+EGM96 performs the best in GPS/leveling comparisons</a:t>
            </a:r>
          </a:p>
          <a:p>
            <a:pPr>
              <a:lnSpc>
                <a:spcPct val="90000"/>
              </a:lnSpc>
            </a:pPr>
            <a:r>
              <a:rPr lang="en-US" dirty="0"/>
              <a:t>GGM01C performs the best in lake surface comparisons</a:t>
            </a:r>
          </a:p>
          <a:p>
            <a:pPr>
              <a:lnSpc>
                <a:spcPct val="90000"/>
              </a:lnSpc>
            </a:pPr>
            <a:r>
              <a:rPr lang="en-US" dirty="0"/>
              <a:t>Recommendations: GGM01S (n&lt;=90)+EGM96 is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Cutoff degree and orders at 90 for all models and augmented by EGM96 to 360 improves the comparisons </a:t>
            </a:r>
          </a:p>
          <a:p>
            <a:pPr>
              <a:lnSpc>
                <a:spcPct val="90000"/>
              </a:lnSpc>
            </a:pPr>
            <a:r>
              <a:rPr lang="en-US" dirty="0"/>
              <a:t>GGM01S (n&lt;=90)+EGM96 performs the best in GPS/leveling comparisons</a:t>
            </a:r>
          </a:p>
          <a:p>
            <a:pPr>
              <a:lnSpc>
                <a:spcPct val="90000"/>
              </a:lnSpc>
            </a:pPr>
            <a:r>
              <a:rPr lang="en-US" dirty="0"/>
              <a:t>GGM01C performs the best in lake surface comparisons</a:t>
            </a:r>
          </a:p>
          <a:p>
            <a:pPr>
              <a:lnSpc>
                <a:spcPct val="90000"/>
              </a:lnSpc>
            </a:pPr>
            <a:r>
              <a:rPr lang="en-US" dirty="0"/>
              <a:t>Recommendations: GGM01S (n&lt;=90)+EGM96 is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gd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gd_h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46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gd_sh_h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gd_m61_n99_std1_h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ror_sh_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Lake monitoring program supported by USDA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/>
              <a:t>://www.pecad.fas.usda.gov/cropexplorer/global_reservoir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609600" indent="-609600"/>
            <a:r>
              <a:rPr lang="en-US" dirty="0" smtClean="0"/>
              <a:t>Application </a:t>
            </a:r>
            <a:r>
              <a:rPr lang="en-US" dirty="0" smtClean="0"/>
              <a:t>of high degree spherical harmonic series on the airborne </a:t>
            </a:r>
            <a:r>
              <a:rPr lang="en-US" dirty="0" err="1" smtClean="0"/>
              <a:t>gravimetry</a:t>
            </a:r>
            <a:endParaRPr lang="en-US" dirty="0" smtClean="0"/>
          </a:p>
          <a:p>
            <a:pPr marL="609600" indent="-609600"/>
            <a:r>
              <a:rPr lang="en-US" dirty="0" smtClean="0"/>
              <a:t>Comparisons with local functional methods: 3D Fourier series, and the solution of the LSC</a:t>
            </a:r>
            <a:endParaRPr lang="en-US" dirty="0"/>
          </a:p>
          <a:p>
            <a:pPr marL="609600" indent="-609600"/>
            <a:r>
              <a:rPr lang="en-US" dirty="0" smtClean="0"/>
              <a:t>Reality check with synthetic data over Alaska flight </a:t>
            </a:r>
            <a:r>
              <a:rPr lang="en-US" dirty="0" smtClean="0"/>
              <a:t>tracks </a:t>
            </a:r>
            <a:endParaRPr lang="en-US" dirty="0" smtClean="0"/>
          </a:p>
          <a:p>
            <a:pPr marL="609600" indent="-609600"/>
            <a:r>
              <a:rPr lang="en-US" dirty="0" smtClean="0"/>
              <a:t>Discussion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304800"/>
            <a:ext cx="8077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solidFill>
                  <a:srgbClr val="000090"/>
                </a:solidFill>
                <a:latin typeface="Helvetica" pitchFamily="-110" charset="0"/>
                <a:ea typeface="ＭＳ Ｐゴシック" pitchFamily="-110" charset="-128"/>
              </a:rPr>
              <a:t>Illustration of Airborne </a:t>
            </a:r>
            <a:r>
              <a:rPr lang="en-US" sz="2800" dirty="0" smtClean="0">
                <a:solidFill>
                  <a:srgbClr val="000090"/>
                </a:solidFill>
                <a:latin typeface="Helvetica" pitchFamily="-110" charset="0"/>
                <a:ea typeface="ＭＳ Ｐゴシック" pitchFamily="-110" charset="-128"/>
              </a:rPr>
              <a:t>Gravity </a:t>
            </a:r>
          </a:p>
        </p:txBody>
      </p:sp>
      <p:pic>
        <p:nvPicPr>
          <p:cNvPr id="14339" name="Picture 3" descr="airplane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781425" y="4811713"/>
            <a:ext cx="239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-110" charset="0"/>
              </a:rPr>
              <a:t>Terrestrial Gravimetry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6200000" flipH="1">
            <a:off x="1790700" y="1409700"/>
            <a:ext cx="6858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3124200" y="5802313"/>
            <a:ext cx="160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-110" charset="0"/>
              </a:rPr>
              <a:t>GRS Ellipsoid</a:t>
            </a: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5410200" y="990600"/>
            <a:ext cx="156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itchFamily="-110" charset="0"/>
              </a:rPr>
              <a:t>Flight Altitude</a:t>
            </a:r>
            <a:endParaRPr lang="en-US" sz="1800" dirty="0">
              <a:latin typeface="Helvetica" pitchFamily="-110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4724400" y="1295400"/>
            <a:ext cx="1447800" cy="53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823913" y="925513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itchFamily="-110" charset="0"/>
              </a:rPr>
              <a:t>Big </a:t>
            </a:r>
            <a:r>
              <a:rPr lang="en-US" sz="1800" dirty="0">
                <a:latin typeface="Helvetica" pitchFamily="-110" charset="0"/>
              </a:rPr>
              <a:t>Ellipsoid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4114800" y="4114800"/>
            <a:ext cx="10668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  <a:latin typeface="Helvetica" pitchFamily="-110" charset="0"/>
                <a:ea typeface="ＭＳ Ｐゴシック" pitchFamily="-110" charset="-128"/>
              </a:rPr>
              <a:t>High-Degree Expansions for Modeling A-gravity I</a:t>
            </a:r>
            <a:endParaRPr lang="en-US" sz="28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211763"/>
          </a:xfrm>
        </p:spPr>
        <p:txBody>
          <a:bodyPr/>
          <a:lstStyle/>
          <a:p>
            <a:pPr marL="609600" indent="-609600"/>
            <a:r>
              <a:rPr lang="en-US" dirty="0" smtClean="0"/>
              <a:t>Limited expanse of the each airborne gravity survey does not support application of the spherical harmonic expansion </a:t>
            </a:r>
            <a:endParaRPr lang="en-US" dirty="0" smtClean="0"/>
          </a:p>
          <a:p>
            <a:pPr marL="609600" indent="-609600"/>
            <a:r>
              <a:rPr lang="en-US" dirty="0" smtClean="0"/>
              <a:t>EGM08 provides a global coverage and is used as a </a:t>
            </a:r>
            <a:r>
              <a:rPr lang="en-US" smtClean="0"/>
              <a:t>reference field</a:t>
            </a:r>
            <a:endParaRPr lang="en-US" dirty="0"/>
          </a:p>
          <a:p>
            <a:pPr marL="609600" indent="-609600"/>
            <a:r>
              <a:rPr lang="en-US" dirty="0" smtClean="0"/>
              <a:t>Reality check with synthetic data over Alaska flight </a:t>
            </a:r>
            <a:r>
              <a:rPr lang="en-US" dirty="0" smtClean="0"/>
              <a:t>tracks </a:t>
            </a:r>
            <a:endParaRPr lang="en-US" dirty="0" smtClean="0"/>
          </a:p>
          <a:p>
            <a:pPr marL="609600" indent="-609600"/>
            <a:r>
              <a:rPr lang="en-US" dirty="0" smtClean="0"/>
              <a:t>Discussion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533400"/>
            <a:ext cx="8077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solidFill>
                  <a:srgbClr val="000090"/>
                </a:solidFill>
                <a:latin typeface="Helvetica" pitchFamily="-110" charset="0"/>
                <a:ea typeface="ＭＳ Ｐゴシック" pitchFamily="-110" charset="-128"/>
              </a:rPr>
              <a:t>High-Degree Expansions for Modeling A-gravity I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8600" y="1524000"/>
          <a:ext cx="8640763" cy="4608513"/>
        </p:xfrm>
        <a:graphic>
          <a:graphicData uri="http://schemas.openxmlformats.org/presentationml/2006/ole">
            <p:oleObj spid="_x0000_s19458" name="Document" r:id="rId3" imgW="28807621" imgH="153564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304800"/>
            <a:ext cx="8077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rgbClr val="000090"/>
                </a:solidFill>
                <a:latin typeface="Helvetica" pitchFamily="-110" charset="0"/>
                <a:ea typeface="ＭＳ Ｐゴシック" pitchFamily="-110" charset="-128"/>
              </a:rPr>
              <a:t>High-Degree Expansions for Modeling A-gravity II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4000" y="1057275"/>
          <a:ext cx="8640763" cy="4633913"/>
        </p:xfrm>
        <a:graphic>
          <a:graphicData uri="http://schemas.openxmlformats.org/presentationml/2006/ole">
            <p:oleObj spid="_x0000_s20482" name="Document" r:id="rId3" imgW="28807621" imgH="154326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97400"/>
            <a:endParaRPr lang="en-US" b="1" dirty="0" smtClean="0"/>
          </a:p>
          <a:p>
            <a:pPr algn="ctr" defTabSz="4597400"/>
            <a:r>
              <a:rPr lang="en-US" sz="2800" b="1" dirty="0" smtClean="0"/>
              <a:t>Local function approach</a:t>
            </a:r>
          </a:p>
          <a:p>
            <a:pPr algn="ctr" defTabSz="4597400"/>
            <a:endParaRPr lang="en-US" dirty="0" smtClean="0"/>
          </a:p>
          <a:p>
            <a:pPr defTabSz="4597400"/>
            <a:r>
              <a:rPr lang="en-US" sz="2400" dirty="0" smtClean="0"/>
              <a:t>Let </a:t>
            </a:r>
            <a:r>
              <a:rPr lang="en-US" sz="2400" i="1" dirty="0" smtClean="0"/>
              <a:t>I</a:t>
            </a:r>
            <a:r>
              <a:rPr lang="en-US" sz="2400" dirty="0" smtClean="0"/>
              <a:t> be a functional of the disturbing potential defined as:</a:t>
            </a:r>
          </a:p>
          <a:p>
            <a:pPr defTabSz="4597400"/>
            <a:endParaRPr lang="en-US" sz="2400" dirty="0" smtClean="0"/>
          </a:p>
          <a:p>
            <a:pPr defTabSz="4597400"/>
            <a:endParaRPr lang="en-US" sz="2400" dirty="0" smtClean="0"/>
          </a:p>
          <a:p>
            <a:pPr defTabSz="4597400"/>
            <a:endParaRPr lang="en-US" sz="2400" dirty="0" smtClean="0"/>
          </a:p>
          <a:p>
            <a:pPr defTabSz="4597400"/>
            <a:endParaRPr lang="en-US" sz="2400" dirty="0" smtClean="0"/>
          </a:p>
          <a:p>
            <a:pPr defTabSz="4597400"/>
            <a:r>
              <a:rPr lang="en-US" sz="2400" dirty="0" smtClean="0"/>
              <a:t>where </a:t>
            </a:r>
            <a:r>
              <a:rPr lang="el-GR" sz="2400" i="1" dirty="0" smtClean="0">
                <a:cs typeface="Arial" charset="0"/>
              </a:rPr>
              <a:t>ψ</a:t>
            </a:r>
            <a:r>
              <a:rPr lang="en-US" sz="2400" dirty="0" smtClean="0"/>
              <a:t> is a function that approximates the disturbing potential, </a:t>
            </a:r>
            <a:r>
              <a:rPr lang="el-GR" sz="2400" dirty="0" smtClean="0">
                <a:cs typeface="Arial" charset="0"/>
              </a:rPr>
              <a:t>Γ</a:t>
            </a:r>
            <a:r>
              <a:rPr lang="en-US" sz="2400" dirty="0" smtClean="0">
                <a:cs typeface="Arial" charset="0"/>
              </a:rPr>
              <a:t> is a functional, </a:t>
            </a:r>
            <a:r>
              <a:rPr lang="en-US" sz="2400" dirty="0" smtClean="0"/>
              <a:t>and </a:t>
            </a:r>
            <a:r>
              <a:rPr lang="en-US" sz="2400" i="1" dirty="0" smtClean="0"/>
              <a:t>f</a:t>
            </a:r>
            <a:r>
              <a:rPr lang="en-US" sz="2400" dirty="0" smtClean="0"/>
              <a:t> is an observation of </a:t>
            </a:r>
            <a:r>
              <a:rPr lang="el-GR" sz="2400" dirty="0" smtClean="0">
                <a:cs typeface="Arial" charset="0"/>
              </a:rPr>
              <a:t>Γ</a:t>
            </a:r>
            <a:r>
              <a:rPr lang="en-US" sz="2400" i="1" dirty="0" smtClean="0">
                <a:cs typeface="Arial" charset="0"/>
              </a:rPr>
              <a:t>(</a:t>
            </a:r>
            <a:r>
              <a:rPr lang="el-GR" sz="2400" i="1" dirty="0" smtClean="0">
                <a:cs typeface="Arial" charset="0"/>
              </a:rPr>
              <a:t>ψ</a:t>
            </a:r>
            <a:r>
              <a:rPr lang="en-US" sz="2400" i="1" dirty="0" smtClean="0">
                <a:cs typeface="Arial" charset="0"/>
              </a:rPr>
              <a:t>)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</a:p>
          <a:p>
            <a:pPr defTabSz="4597400"/>
            <a:endParaRPr lang="en-US" sz="2400" dirty="0" smtClean="0"/>
          </a:p>
          <a:p>
            <a:pPr defTabSz="4597400"/>
            <a:endParaRPr lang="en-US" sz="2400" dirty="0" smtClean="0"/>
          </a:p>
          <a:p>
            <a:pPr defTabSz="4597400"/>
            <a:endParaRPr lang="en-US" dirty="0" smtClean="0"/>
          </a:p>
          <a:p>
            <a:pPr defTabSz="4597400"/>
            <a:r>
              <a:rPr lang="en-US" sz="2400" dirty="0" smtClean="0"/>
              <a:t>In this work, we choose the local functions, </a:t>
            </a:r>
            <a:r>
              <a:rPr lang="el-GR" sz="2400" i="1" dirty="0" smtClean="0">
                <a:cs typeface="Arial" charset="0"/>
              </a:rPr>
              <a:t>ψ</a:t>
            </a:r>
            <a:r>
              <a:rPr lang="en-US" sz="2400" i="1" baseline="-25000" dirty="0" smtClean="0">
                <a:cs typeface="Arial" charset="0"/>
              </a:rPr>
              <a:t>k</a:t>
            </a:r>
            <a:r>
              <a:rPr lang="en-US" sz="2400" i="1" dirty="0" smtClean="0">
                <a:cs typeface="Arial" charset="0"/>
              </a:rPr>
              <a:t>,</a:t>
            </a:r>
            <a:r>
              <a:rPr lang="en-US" sz="2400" dirty="0" smtClean="0">
                <a:cs typeface="Arial" charset="0"/>
              </a:rPr>
              <a:t> as </a:t>
            </a:r>
            <a:r>
              <a:rPr lang="en-US" sz="2400" dirty="0" smtClean="0"/>
              <a:t>a 3-D Fourier Series (FS). </a:t>
            </a:r>
            <a:endParaRPr lang="en-US" sz="24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743200" y="1752600"/>
          <a:ext cx="2057400" cy="720725"/>
        </p:xfrm>
        <a:graphic>
          <a:graphicData uri="http://schemas.openxmlformats.org/presentationml/2006/ole">
            <p:oleObj spid="_x0000_s1029" name="Equation" r:id="rId3" imgW="1117115" imgH="393529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67000" y="3886200"/>
          <a:ext cx="2286000" cy="688975"/>
        </p:xfrm>
        <a:graphic>
          <a:graphicData uri="http://schemas.openxmlformats.org/presentationml/2006/ole">
            <p:oleObj spid="_x0000_s1030" name="Equation" r:id="rId4" imgW="13842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LSC Solution</a:t>
            </a:r>
            <a:endParaRPr lang="en-US" sz="3200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Downward continuation of the airborne gravity by using LSC </a:t>
            </a:r>
          </a:p>
          <a:p>
            <a:endParaRPr lang="en-US" dirty="0" smtClean="0"/>
          </a:p>
          <a:p>
            <a:r>
              <a:rPr lang="en-US" dirty="0" smtClean="0"/>
              <a:t>Use of GEOCOL programmed by </a:t>
            </a:r>
            <a:r>
              <a:rPr lang="en-US" dirty="0" err="1" smtClean="0"/>
              <a:t>Tscherning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LSC Solution</a:t>
            </a:r>
            <a:endParaRPr lang="en-US" sz="3200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Downward </a:t>
            </a:r>
            <a:r>
              <a:rPr lang="en-US" dirty="0" smtClean="0"/>
              <a:t>continuation of the airborne gravity by using LSC 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Tschning</a:t>
            </a:r>
            <a:r>
              <a:rPr lang="en-US" dirty="0" smtClean="0"/>
              <a:t>/Rapp covariance model and GEOCOL (</a:t>
            </a:r>
            <a:r>
              <a:rPr lang="en-US" dirty="0" err="1" smtClean="0"/>
              <a:t>Tscherning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444</Words>
  <Application>Microsoft Office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Document</vt:lpstr>
      <vt:lpstr>Equation</vt:lpstr>
      <vt:lpstr>Modeling Airborne Gravimetry with High-Degree Harmonic Expansions</vt:lpstr>
      <vt:lpstr>Overview</vt:lpstr>
      <vt:lpstr>Illustration of Airborne Gravity </vt:lpstr>
      <vt:lpstr>High-Degree Expansions for Modeling A-gravity I</vt:lpstr>
      <vt:lpstr>High-Degree Expansions for Modeling A-gravity I</vt:lpstr>
      <vt:lpstr>High-Degree Expansions for Modeling A-gravity II</vt:lpstr>
      <vt:lpstr>Slide 7</vt:lpstr>
      <vt:lpstr>The LSC Solution</vt:lpstr>
      <vt:lpstr>The LSC Solution</vt:lpstr>
      <vt:lpstr>Synthetic gravity data</vt:lpstr>
      <vt:lpstr>Statistics of the missfit</vt:lpstr>
      <vt:lpstr>Conclusions</vt:lpstr>
      <vt:lpstr>Slide 13</vt:lpstr>
      <vt:lpstr>Slide 14</vt:lpstr>
      <vt:lpstr>Slide 15</vt:lpstr>
      <vt:lpstr>Slide 16</vt:lpstr>
      <vt:lpstr>Slide 17</vt:lpstr>
      <vt:lpstr>Web Information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GEOID03</dc:title>
  <dc:creator>droman</dc:creator>
  <cp:lastModifiedBy>NewBie</cp:lastModifiedBy>
  <cp:revision>234</cp:revision>
  <dcterms:created xsi:type="dcterms:W3CDTF">2004-01-08T15:18:03Z</dcterms:created>
  <dcterms:modified xsi:type="dcterms:W3CDTF">2010-05-01T03:46:01Z</dcterms:modified>
</cp:coreProperties>
</file>