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8.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tags/tag4.xml" ContentType="application/vnd.openxmlformats-officedocument.presentationml.tags+xml"/>
  <Override PartName="/ppt/notesSlides/notesSlide11.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drawings/drawing3.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7"/>
  </p:notesMasterIdLst>
  <p:handoutMasterIdLst>
    <p:handoutMasterId r:id="rId48"/>
  </p:handoutMasterIdLst>
  <p:sldIdLst>
    <p:sldId id="260" r:id="rId2"/>
    <p:sldId id="416" r:id="rId3"/>
    <p:sldId id="379" r:id="rId4"/>
    <p:sldId id="319" r:id="rId5"/>
    <p:sldId id="266" r:id="rId6"/>
    <p:sldId id="362" r:id="rId7"/>
    <p:sldId id="263" r:id="rId8"/>
    <p:sldId id="383" r:id="rId9"/>
    <p:sldId id="376" r:id="rId10"/>
    <p:sldId id="271" r:id="rId11"/>
    <p:sldId id="275" r:id="rId12"/>
    <p:sldId id="302" r:id="rId13"/>
    <p:sldId id="369" r:id="rId14"/>
    <p:sldId id="367" r:id="rId15"/>
    <p:sldId id="305" r:id="rId16"/>
    <p:sldId id="370" r:id="rId17"/>
    <p:sldId id="417" r:id="rId18"/>
    <p:sldId id="418" r:id="rId19"/>
    <p:sldId id="419" r:id="rId20"/>
    <p:sldId id="420" r:id="rId21"/>
    <p:sldId id="384" r:id="rId22"/>
    <p:sldId id="385" r:id="rId23"/>
    <p:sldId id="413" r:id="rId24"/>
    <p:sldId id="415" r:id="rId25"/>
    <p:sldId id="390" r:id="rId26"/>
    <p:sldId id="380" r:id="rId27"/>
    <p:sldId id="395" r:id="rId28"/>
    <p:sldId id="394" r:id="rId29"/>
    <p:sldId id="396" r:id="rId30"/>
    <p:sldId id="398" r:id="rId31"/>
    <p:sldId id="382" r:id="rId32"/>
    <p:sldId id="388" r:id="rId33"/>
    <p:sldId id="411" r:id="rId34"/>
    <p:sldId id="389" r:id="rId35"/>
    <p:sldId id="407" r:id="rId36"/>
    <p:sldId id="408" r:id="rId37"/>
    <p:sldId id="412" r:id="rId38"/>
    <p:sldId id="373" r:id="rId39"/>
    <p:sldId id="374" r:id="rId40"/>
    <p:sldId id="361" r:id="rId41"/>
    <p:sldId id="393" r:id="rId42"/>
    <p:sldId id="401" r:id="rId43"/>
    <p:sldId id="402" r:id="rId44"/>
    <p:sldId id="403" r:id="rId45"/>
    <p:sldId id="404" r:id="rId46"/>
  </p:sldIdLst>
  <p:sldSz cx="9144000" cy="6858000" type="screen4x3"/>
  <p:notesSz cx="6858000" cy="90805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00"/>
    <a:srgbClr val="FF00FF"/>
    <a:srgbClr val="CC0000"/>
    <a:srgbClr val="FF66FF"/>
    <a:srgbClr val="996633"/>
    <a:srgbClr val="FF0066"/>
    <a:srgbClr val="99009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825" autoAdjust="0"/>
    <p:restoredTop sz="99676" autoAdjust="0"/>
  </p:normalViewPr>
  <p:slideViewPr>
    <p:cSldViewPr>
      <p:cViewPr varScale="1">
        <p:scale>
          <a:sx n="97" d="100"/>
          <a:sy n="97" d="100"/>
        </p:scale>
        <p:origin x="-114" y="-4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47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E:\Shared\gfz-ftp\A10\A10_SAVSARP_20120618.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G:\GSVS11%20-%20From%20Brunswick%20for%20AGU%20prep\Processed%20Data\AGU%20stuff\AGU%20bars.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file:///G:\GSVS11%20-%20From%20Brunswick%20for%20AGU%20prep\Processed%20Data\AGU%20stuff\AGU%20bars.xlsx"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b="0"/>
            </a:pPr>
            <a:r>
              <a:rPr lang="en-US" sz="1800" b="0" i="0" baseline="0" dirty="0" smtClean="0">
                <a:solidFill>
                  <a:schemeClr val="tx1"/>
                </a:solidFill>
                <a:effectLst/>
              </a:rPr>
              <a:t>Gravity change, microGals</a:t>
            </a:r>
            <a:endParaRPr lang="en-US" b="0" dirty="0">
              <a:solidFill>
                <a:schemeClr val="tx1"/>
              </a:solidFill>
              <a:effectLst/>
            </a:endParaRPr>
          </a:p>
        </c:rich>
      </c:tx>
      <c:layout/>
      <c:overlay val="0"/>
    </c:title>
    <c:autoTitleDeleted val="0"/>
    <c:plotArea>
      <c:layout>
        <c:manualLayout>
          <c:layoutTarget val="inner"/>
          <c:xMode val="edge"/>
          <c:yMode val="edge"/>
          <c:x val="0.15270901350745791"/>
          <c:y val="9.6588116702803456E-2"/>
          <c:w val="0.78730127484064494"/>
          <c:h val="0.65031496062992122"/>
        </c:manualLayout>
      </c:layout>
      <c:scatterChart>
        <c:scatterStyle val="lineMarker"/>
        <c:varyColors val="0"/>
        <c:ser>
          <c:idx val="5"/>
          <c:order val="0"/>
          <c:tx>
            <c:v>RB205</c:v>
          </c:tx>
          <c:xVal>
            <c:numRef>
              <c:f>A10_SAVSARP!$F$13:$F$26</c:f>
              <c:numCache>
                <c:formatCode>m/d/yyyy</c:formatCode>
                <c:ptCount val="14"/>
                <c:pt idx="0">
                  <c:v>40934</c:v>
                </c:pt>
                <c:pt idx="1">
                  <c:v>40949</c:v>
                </c:pt>
                <c:pt idx="2">
                  <c:v>40967</c:v>
                </c:pt>
                <c:pt idx="3">
                  <c:v>40977</c:v>
                </c:pt>
                <c:pt idx="4">
                  <c:v>40984</c:v>
                </c:pt>
                <c:pt idx="5">
                  <c:v>40991</c:v>
                </c:pt>
                <c:pt idx="6">
                  <c:v>41003</c:v>
                </c:pt>
                <c:pt idx="7">
                  <c:v>41005</c:v>
                </c:pt>
                <c:pt idx="8">
                  <c:v>41016</c:v>
                </c:pt>
                <c:pt idx="9">
                  <c:v>41037</c:v>
                </c:pt>
                <c:pt idx="10">
                  <c:v>41054</c:v>
                </c:pt>
                <c:pt idx="11">
                  <c:v>41062</c:v>
                </c:pt>
                <c:pt idx="12">
                  <c:v>41062</c:v>
                </c:pt>
                <c:pt idx="13">
                  <c:v>41072</c:v>
                </c:pt>
              </c:numCache>
            </c:numRef>
          </c:xVal>
          <c:yVal>
            <c:numRef>
              <c:f>A10_SAVSARP!$H$13:$H$26</c:f>
              <c:numCache>
                <c:formatCode>General</c:formatCode>
                <c:ptCount val="14"/>
                <c:pt idx="0">
                  <c:v>140</c:v>
                </c:pt>
                <c:pt idx="1">
                  <c:v>170.41999995708466</c:v>
                </c:pt>
                <c:pt idx="2">
                  <c:v>166.3199999332428</c:v>
                </c:pt>
                <c:pt idx="3">
                  <c:v>143.30999994277954</c:v>
                </c:pt>
                <c:pt idx="4">
                  <c:v>126.23000001907349</c:v>
                </c:pt>
                <c:pt idx="5">
                  <c:v>130.00999999046326</c:v>
                </c:pt>
                <c:pt idx="6">
                  <c:v>124.4099999666214</c:v>
                </c:pt>
                <c:pt idx="7">
                  <c:v>123.47000002861023</c:v>
                </c:pt>
                <c:pt idx="8">
                  <c:v>161.9099999666214</c:v>
                </c:pt>
                <c:pt idx="9">
                  <c:v>193.55999994277954</c:v>
                </c:pt>
                <c:pt idx="10">
                  <c:v>206.42999994754791</c:v>
                </c:pt>
                <c:pt idx="11">
                  <c:v>170.62999999523163</c:v>
                </c:pt>
                <c:pt idx="12">
                  <c:v>172.10000002384186</c:v>
                </c:pt>
                <c:pt idx="13">
                  <c:v>144.27999997138977</c:v>
                </c:pt>
              </c:numCache>
            </c:numRef>
          </c:yVal>
          <c:smooth val="0"/>
        </c:ser>
        <c:ser>
          <c:idx val="0"/>
          <c:order val="1"/>
          <c:tx>
            <c:v>RB206</c:v>
          </c:tx>
          <c:xVal>
            <c:numRef>
              <c:f>A10_SAVSARP!$F$27:$F$38</c:f>
              <c:numCache>
                <c:formatCode>m/d/yyyy</c:formatCode>
                <c:ptCount val="12"/>
                <c:pt idx="0">
                  <c:v>40934</c:v>
                </c:pt>
                <c:pt idx="1">
                  <c:v>40949</c:v>
                </c:pt>
                <c:pt idx="2">
                  <c:v>40967</c:v>
                </c:pt>
                <c:pt idx="3">
                  <c:v>40977</c:v>
                </c:pt>
                <c:pt idx="4">
                  <c:v>40984</c:v>
                </c:pt>
                <c:pt idx="5">
                  <c:v>40991</c:v>
                </c:pt>
                <c:pt idx="6">
                  <c:v>41003</c:v>
                </c:pt>
                <c:pt idx="7">
                  <c:v>41005</c:v>
                </c:pt>
                <c:pt idx="8">
                  <c:v>41016</c:v>
                </c:pt>
                <c:pt idx="9">
                  <c:v>41037</c:v>
                </c:pt>
                <c:pt idx="10">
                  <c:v>41054</c:v>
                </c:pt>
                <c:pt idx="11">
                  <c:v>41072</c:v>
                </c:pt>
              </c:numCache>
            </c:numRef>
          </c:xVal>
          <c:yVal>
            <c:numRef>
              <c:f>A10_SAVSARP!$H$27:$H$38</c:f>
              <c:numCache>
                <c:formatCode>General</c:formatCode>
                <c:ptCount val="12"/>
                <c:pt idx="0">
                  <c:v>140</c:v>
                </c:pt>
                <c:pt idx="1">
                  <c:v>191.83000004291534</c:v>
                </c:pt>
                <c:pt idx="2">
                  <c:v>173.42000007629395</c:v>
                </c:pt>
                <c:pt idx="3">
                  <c:v>145.67000007629395</c:v>
                </c:pt>
                <c:pt idx="4">
                  <c:v>126.4300000667572</c:v>
                </c:pt>
                <c:pt idx="5">
                  <c:v>110.86000001430511</c:v>
                </c:pt>
                <c:pt idx="6">
                  <c:v>105.60000002384186</c:v>
                </c:pt>
                <c:pt idx="7">
                  <c:v>111.73000001907349</c:v>
                </c:pt>
                <c:pt idx="8">
                  <c:v>164.22000002861023</c:v>
                </c:pt>
                <c:pt idx="9">
                  <c:v>243.5900000333786</c:v>
                </c:pt>
                <c:pt idx="10">
                  <c:v>257.70000004768372</c:v>
                </c:pt>
                <c:pt idx="11">
                  <c:v>183.42000007629395</c:v>
                </c:pt>
              </c:numCache>
            </c:numRef>
          </c:yVal>
          <c:smooth val="0"/>
        </c:ser>
        <c:ser>
          <c:idx val="3"/>
          <c:order val="2"/>
          <c:tx>
            <c:v>RB207</c:v>
          </c:tx>
          <c:spPr>
            <a:ln>
              <a:solidFill>
                <a:schemeClr val="accent3"/>
              </a:solidFill>
            </a:ln>
          </c:spPr>
          <c:marker>
            <c:spPr>
              <a:ln>
                <a:solidFill>
                  <a:schemeClr val="accent3"/>
                </a:solidFill>
              </a:ln>
            </c:spPr>
          </c:marker>
          <c:xVal>
            <c:numRef>
              <c:f>A10_SAVSARP!$F$39:$F$52</c:f>
              <c:numCache>
                <c:formatCode>m/d/yyyy</c:formatCode>
                <c:ptCount val="14"/>
                <c:pt idx="0">
                  <c:v>40934</c:v>
                </c:pt>
                <c:pt idx="1">
                  <c:v>40935</c:v>
                </c:pt>
                <c:pt idx="2">
                  <c:v>40949</c:v>
                </c:pt>
                <c:pt idx="3">
                  <c:v>40955</c:v>
                </c:pt>
                <c:pt idx="4">
                  <c:v>40967</c:v>
                </c:pt>
                <c:pt idx="5">
                  <c:v>40977</c:v>
                </c:pt>
                <c:pt idx="6">
                  <c:v>40984</c:v>
                </c:pt>
                <c:pt idx="7">
                  <c:v>40991</c:v>
                </c:pt>
                <c:pt idx="8">
                  <c:v>41003</c:v>
                </c:pt>
                <c:pt idx="9">
                  <c:v>41005</c:v>
                </c:pt>
                <c:pt idx="10">
                  <c:v>41016</c:v>
                </c:pt>
                <c:pt idx="11">
                  <c:v>41037</c:v>
                </c:pt>
                <c:pt idx="12">
                  <c:v>41054</c:v>
                </c:pt>
                <c:pt idx="13">
                  <c:v>41072</c:v>
                </c:pt>
              </c:numCache>
            </c:numRef>
          </c:xVal>
          <c:yVal>
            <c:numRef>
              <c:f>A10_SAVSARP!$H$39:$H$52</c:f>
              <c:numCache>
                <c:formatCode>General</c:formatCode>
                <c:ptCount val="14"/>
                <c:pt idx="0">
                  <c:v>140</c:v>
                </c:pt>
                <c:pt idx="1">
                  <c:v>139.92999994754791</c:v>
                </c:pt>
                <c:pt idx="2">
                  <c:v>130.37999999523163</c:v>
                </c:pt>
                <c:pt idx="3">
                  <c:v>125.63999998569489</c:v>
                </c:pt>
                <c:pt idx="4">
                  <c:v>123.41999995708466</c:v>
                </c:pt>
                <c:pt idx="5">
                  <c:v>127.87999999523163</c:v>
                </c:pt>
                <c:pt idx="6">
                  <c:v>120.05999994277954</c:v>
                </c:pt>
                <c:pt idx="7">
                  <c:v>117.9099999666214</c:v>
                </c:pt>
                <c:pt idx="8">
                  <c:v>121.48000001907349</c:v>
                </c:pt>
                <c:pt idx="9">
                  <c:v>121.08999991416931</c:v>
                </c:pt>
                <c:pt idx="10">
                  <c:v>133.69999992847443</c:v>
                </c:pt>
                <c:pt idx="11">
                  <c:v>200.68999993801117</c:v>
                </c:pt>
                <c:pt idx="12">
                  <c:v>247.43999993801117</c:v>
                </c:pt>
                <c:pt idx="13">
                  <c:v>226.52999997138977</c:v>
                </c:pt>
              </c:numCache>
            </c:numRef>
          </c:yVal>
          <c:smooth val="0"/>
        </c:ser>
        <c:ser>
          <c:idx val="6"/>
          <c:order val="3"/>
          <c:tx>
            <c:v>SA011A</c:v>
          </c:tx>
          <c:xVal>
            <c:numRef>
              <c:f>A10_SAVSARP!$F$75:$F$85</c:f>
              <c:numCache>
                <c:formatCode>m/d/yyyy</c:formatCode>
                <c:ptCount val="11"/>
                <c:pt idx="0">
                  <c:v>40949</c:v>
                </c:pt>
                <c:pt idx="1">
                  <c:v>40967</c:v>
                </c:pt>
                <c:pt idx="2">
                  <c:v>40984</c:v>
                </c:pt>
                <c:pt idx="3">
                  <c:v>40991</c:v>
                </c:pt>
                <c:pt idx="4">
                  <c:v>41005</c:v>
                </c:pt>
                <c:pt idx="5">
                  <c:v>41016</c:v>
                </c:pt>
                <c:pt idx="6">
                  <c:v>41028</c:v>
                </c:pt>
                <c:pt idx="7">
                  <c:v>41037</c:v>
                </c:pt>
                <c:pt idx="8">
                  <c:v>41055</c:v>
                </c:pt>
                <c:pt idx="9">
                  <c:v>41062</c:v>
                </c:pt>
                <c:pt idx="10">
                  <c:v>41072</c:v>
                </c:pt>
              </c:numCache>
            </c:numRef>
          </c:xVal>
          <c:yVal>
            <c:numRef>
              <c:f>A10_SAVSARP!$H$75:$H$85</c:f>
              <c:numCache>
                <c:formatCode>General</c:formatCode>
                <c:ptCount val="11"/>
                <c:pt idx="0">
                  <c:v>60</c:v>
                </c:pt>
                <c:pt idx="1">
                  <c:v>50.339999914169312</c:v>
                </c:pt>
                <c:pt idx="2">
                  <c:v>42.089999914169312</c:v>
                </c:pt>
                <c:pt idx="3">
                  <c:v>47.009999990463257</c:v>
                </c:pt>
                <c:pt idx="4">
                  <c:v>50.429999947547913</c:v>
                </c:pt>
                <c:pt idx="5">
                  <c:v>54.589999914169312</c:v>
                </c:pt>
                <c:pt idx="6">
                  <c:v>78.5</c:v>
                </c:pt>
                <c:pt idx="7">
                  <c:v>94.5</c:v>
                </c:pt>
                <c:pt idx="8">
                  <c:v>144.73000001907349</c:v>
                </c:pt>
                <c:pt idx="9">
                  <c:v>155.07999992370605</c:v>
                </c:pt>
                <c:pt idx="10">
                  <c:v>155.99000000953674</c:v>
                </c:pt>
              </c:numCache>
            </c:numRef>
          </c:yVal>
          <c:smooth val="0"/>
        </c:ser>
        <c:ser>
          <c:idx val="7"/>
          <c:order val="4"/>
          <c:tx>
            <c:v>SA014A</c:v>
          </c:tx>
          <c:xVal>
            <c:numRef>
              <c:f>A10_SAVSARP!$F$86:$F$98</c:f>
              <c:numCache>
                <c:formatCode>m/d/yyyy</c:formatCode>
                <c:ptCount val="13"/>
                <c:pt idx="0">
                  <c:v>40935</c:v>
                </c:pt>
                <c:pt idx="1">
                  <c:v>40948</c:v>
                </c:pt>
                <c:pt idx="2">
                  <c:v>40967</c:v>
                </c:pt>
                <c:pt idx="3">
                  <c:v>40977</c:v>
                </c:pt>
                <c:pt idx="4">
                  <c:v>40984</c:v>
                </c:pt>
                <c:pt idx="5">
                  <c:v>40991</c:v>
                </c:pt>
                <c:pt idx="6">
                  <c:v>41005</c:v>
                </c:pt>
                <c:pt idx="7">
                  <c:v>41016</c:v>
                </c:pt>
                <c:pt idx="8">
                  <c:v>41028</c:v>
                </c:pt>
                <c:pt idx="9">
                  <c:v>41037</c:v>
                </c:pt>
                <c:pt idx="10">
                  <c:v>41054</c:v>
                </c:pt>
                <c:pt idx="11">
                  <c:v>41062</c:v>
                </c:pt>
                <c:pt idx="12">
                  <c:v>41072</c:v>
                </c:pt>
              </c:numCache>
            </c:numRef>
          </c:xVal>
          <c:yVal>
            <c:numRef>
              <c:f>A10_SAVSARP!$H$86:$H$98</c:f>
              <c:numCache>
                <c:formatCode>General</c:formatCode>
                <c:ptCount val="13"/>
                <c:pt idx="0">
                  <c:v>40</c:v>
                </c:pt>
                <c:pt idx="1">
                  <c:v>71.679999947547913</c:v>
                </c:pt>
                <c:pt idx="2">
                  <c:v>99.990000009536743</c:v>
                </c:pt>
                <c:pt idx="3">
                  <c:v>93.639999985694885</c:v>
                </c:pt>
                <c:pt idx="4">
                  <c:v>76.340000033378601</c:v>
                </c:pt>
                <c:pt idx="5">
                  <c:v>75.720000028610229</c:v>
                </c:pt>
                <c:pt idx="6">
                  <c:v>59.360000014305115</c:v>
                </c:pt>
                <c:pt idx="7">
                  <c:v>63.409999966621399</c:v>
                </c:pt>
                <c:pt idx="8">
                  <c:v>91.759999990463257</c:v>
                </c:pt>
                <c:pt idx="9">
                  <c:v>119.07000005245209</c:v>
                </c:pt>
                <c:pt idx="10">
                  <c:v>152.43999993801117</c:v>
                </c:pt>
                <c:pt idx="11">
                  <c:v>156.54999995231628</c:v>
                </c:pt>
                <c:pt idx="12">
                  <c:v>129.24000000953674</c:v>
                </c:pt>
              </c:numCache>
            </c:numRef>
          </c:yVal>
          <c:smooth val="0"/>
        </c:ser>
        <c:ser>
          <c:idx val="8"/>
          <c:order val="5"/>
          <c:tx>
            <c:v>SA015A</c:v>
          </c:tx>
          <c:xVal>
            <c:numRef>
              <c:f>A10_SAVSARP!$F$99:$F$111</c:f>
              <c:numCache>
                <c:formatCode>m/d/yyyy</c:formatCode>
                <c:ptCount val="13"/>
                <c:pt idx="0">
                  <c:v>40949</c:v>
                </c:pt>
                <c:pt idx="1">
                  <c:v>40967</c:v>
                </c:pt>
                <c:pt idx="2">
                  <c:v>40977</c:v>
                </c:pt>
                <c:pt idx="3">
                  <c:v>40984</c:v>
                </c:pt>
                <c:pt idx="4">
                  <c:v>40991</c:v>
                </c:pt>
                <c:pt idx="5">
                  <c:v>41005</c:v>
                </c:pt>
                <c:pt idx="6">
                  <c:v>41016</c:v>
                </c:pt>
                <c:pt idx="7">
                  <c:v>41028</c:v>
                </c:pt>
                <c:pt idx="8">
                  <c:v>41037</c:v>
                </c:pt>
                <c:pt idx="9">
                  <c:v>41055</c:v>
                </c:pt>
                <c:pt idx="10">
                  <c:v>41055</c:v>
                </c:pt>
                <c:pt idx="11">
                  <c:v>41062</c:v>
                </c:pt>
                <c:pt idx="12">
                  <c:v>41072</c:v>
                </c:pt>
              </c:numCache>
            </c:numRef>
          </c:xVal>
          <c:yVal>
            <c:numRef>
              <c:f>A10_SAVSARP!$H$99:$H$111</c:f>
              <c:numCache>
                <c:formatCode>General</c:formatCode>
                <c:ptCount val="13"/>
                <c:pt idx="0">
                  <c:v>40</c:v>
                </c:pt>
                <c:pt idx="1">
                  <c:v>73.230000019073486</c:v>
                </c:pt>
                <c:pt idx="2">
                  <c:v>70.830000042915344</c:v>
                </c:pt>
                <c:pt idx="3">
                  <c:v>58.620000004768372</c:v>
                </c:pt>
                <c:pt idx="4">
                  <c:v>67.920000076293945</c:v>
                </c:pt>
                <c:pt idx="5">
                  <c:v>68.840000033378601</c:v>
                </c:pt>
                <c:pt idx="6">
                  <c:v>76.769999980926514</c:v>
                </c:pt>
                <c:pt idx="7">
                  <c:v>103.0900000333786</c:v>
                </c:pt>
                <c:pt idx="8">
                  <c:v>131.4300000667572</c:v>
                </c:pt>
                <c:pt idx="9">
                  <c:v>161.80000007152557</c:v>
                </c:pt>
                <c:pt idx="10">
                  <c:v>164.56000006198883</c:v>
                </c:pt>
                <c:pt idx="11">
                  <c:v>150.75999999046326</c:v>
                </c:pt>
                <c:pt idx="12">
                  <c:v>132.22000002861023</c:v>
                </c:pt>
              </c:numCache>
            </c:numRef>
          </c:yVal>
          <c:smooth val="0"/>
        </c:ser>
        <c:ser>
          <c:idx val="1"/>
          <c:order val="6"/>
          <c:tx>
            <c:v>SA009A</c:v>
          </c:tx>
          <c:xVal>
            <c:numRef>
              <c:f>A10_SAVSARP!$F$64:$F$74</c:f>
              <c:numCache>
                <c:formatCode>m/d/yyyy</c:formatCode>
                <c:ptCount val="11"/>
                <c:pt idx="0">
                  <c:v>40934</c:v>
                </c:pt>
                <c:pt idx="1">
                  <c:v>40948</c:v>
                </c:pt>
                <c:pt idx="2">
                  <c:v>40967</c:v>
                </c:pt>
                <c:pt idx="3">
                  <c:v>40977</c:v>
                </c:pt>
                <c:pt idx="4">
                  <c:v>40984</c:v>
                </c:pt>
                <c:pt idx="5">
                  <c:v>40991</c:v>
                </c:pt>
                <c:pt idx="6">
                  <c:v>41005</c:v>
                </c:pt>
                <c:pt idx="7">
                  <c:v>41037</c:v>
                </c:pt>
                <c:pt idx="8">
                  <c:v>41055</c:v>
                </c:pt>
                <c:pt idx="9">
                  <c:v>41062</c:v>
                </c:pt>
                <c:pt idx="10">
                  <c:v>41072</c:v>
                </c:pt>
              </c:numCache>
            </c:numRef>
          </c:xVal>
          <c:yVal>
            <c:numRef>
              <c:f>A10_SAVSARP!$H$64:$H$74</c:f>
              <c:numCache>
                <c:formatCode>General</c:formatCode>
                <c:ptCount val="11"/>
                <c:pt idx="0">
                  <c:v>20</c:v>
                </c:pt>
                <c:pt idx="1">
                  <c:v>19.680000066757202</c:v>
                </c:pt>
                <c:pt idx="2">
                  <c:v>16.25</c:v>
                </c:pt>
                <c:pt idx="3">
                  <c:v>23.980000019073486</c:v>
                </c:pt>
                <c:pt idx="4">
                  <c:v>15.010000109672546</c:v>
                </c:pt>
                <c:pt idx="5">
                  <c:v>24.040000081062317</c:v>
                </c:pt>
                <c:pt idx="6">
                  <c:v>20.820000052452087</c:v>
                </c:pt>
                <c:pt idx="7">
                  <c:v>18.690000057220459</c:v>
                </c:pt>
                <c:pt idx="8">
                  <c:v>33.650000095367432</c:v>
                </c:pt>
                <c:pt idx="9">
                  <c:v>32.920000076293945</c:v>
                </c:pt>
                <c:pt idx="10">
                  <c:v>22.970000028610229</c:v>
                </c:pt>
              </c:numCache>
            </c:numRef>
          </c:yVal>
          <c:smooth val="0"/>
        </c:ser>
        <c:ser>
          <c:idx val="2"/>
          <c:order val="7"/>
          <c:tx>
            <c:v>SA001A</c:v>
          </c:tx>
          <c:spPr>
            <a:ln>
              <a:solidFill>
                <a:schemeClr val="accent4"/>
              </a:solidFill>
            </a:ln>
          </c:spPr>
          <c:marker>
            <c:spPr>
              <a:solidFill>
                <a:schemeClr val="accent4"/>
              </a:solidFill>
              <a:ln>
                <a:solidFill>
                  <a:schemeClr val="accent4"/>
                </a:solidFill>
              </a:ln>
            </c:spPr>
          </c:marker>
          <c:xVal>
            <c:numRef>
              <c:f>A10_SAVSARP!$F$53:$F$63</c:f>
              <c:numCache>
                <c:formatCode>m/d/yyyy</c:formatCode>
                <c:ptCount val="11"/>
                <c:pt idx="0">
                  <c:v>40934</c:v>
                </c:pt>
                <c:pt idx="1">
                  <c:v>40948</c:v>
                </c:pt>
                <c:pt idx="2">
                  <c:v>40967</c:v>
                </c:pt>
                <c:pt idx="3">
                  <c:v>40977</c:v>
                </c:pt>
                <c:pt idx="4">
                  <c:v>40984</c:v>
                </c:pt>
                <c:pt idx="5">
                  <c:v>40991</c:v>
                </c:pt>
                <c:pt idx="6">
                  <c:v>41005</c:v>
                </c:pt>
                <c:pt idx="7">
                  <c:v>41016</c:v>
                </c:pt>
                <c:pt idx="8">
                  <c:v>41028</c:v>
                </c:pt>
                <c:pt idx="9">
                  <c:v>41055</c:v>
                </c:pt>
                <c:pt idx="10">
                  <c:v>41072</c:v>
                </c:pt>
              </c:numCache>
            </c:numRef>
          </c:xVal>
          <c:yVal>
            <c:numRef>
              <c:f>A10_SAVSARP!$H$53:$H$63</c:f>
              <c:numCache>
                <c:formatCode>General</c:formatCode>
                <c:ptCount val="11"/>
                <c:pt idx="0">
                  <c:v>20</c:v>
                </c:pt>
                <c:pt idx="1">
                  <c:v>17.460000038146973</c:v>
                </c:pt>
                <c:pt idx="2">
                  <c:v>18.899999976158142</c:v>
                </c:pt>
                <c:pt idx="3">
                  <c:v>17.860000014305115</c:v>
                </c:pt>
                <c:pt idx="4">
                  <c:v>6.3700000047683716</c:v>
                </c:pt>
                <c:pt idx="5">
                  <c:v>13.680000066757202</c:v>
                </c:pt>
                <c:pt idx="6">
                  <c:v>18.170000076293945</c:v>
                </c:pt>
                <c:pt idx="7">
                  <c:v>15.899999976158142</c:v>
                </c:pt>
                <c:pt idx="8">
                  <c:v>13.879999995231628</c:v>
                </c:pt>
                <c:pt idx="9">
                  <c:v>23.480000019073486</c:v>
                </c:pt>
                <c:pt idx="10">
                  <c:v>30.240000009536743</c:v>
                </c:pt>
              </c:numCache>
            </c:numRef>
          </c:yVal>
          <c:smooth val="0"/>
        </c:ser>
        <c:ser>
          <c:idx val="4"/>
          <c:order val="8"/>
          <c:tx>
            <c:v>AV020A</c:v>
          </c:tx>
          <c:xVal>
            <c:numRef>
              <c:f>A10_SAVSARP!$F$2:$F$12</c:f>
              <c:numCache>
                <c:formatCode>m/d/yyyy</c:formatCode>
                <c:ptCount val="11"/>
                <c:pt idx="0">
                  <c:v>40934</c:v>
                </c:pt>
                <c:pt idx="1">
                  <c:v>40948</c:v>
                </c:pt>
                <c:pt idx="2">
                  <c:v>40967</c:v>
                </c:pt>
                <c:pt idx="3">
                  <c:v>40984</c:v>
                </c:pt>
                <c:pt idx="4">
                  <c:v>40991</c:v>
                </c:pt>
                <c:pt idx="5">
                  <c:v>41005</c:v>
                </c:pt>
                <c:pt idx="6">
                  <c:v>41016</c:v>
                </c:pt>
                <c:pt idx="7">
                  <c:v>41028</c:v>
                </c:pt>
                <c:pt idx="8">
                  <c:v>41037</c:v>
                </c:pt>
                <c:pt idx="9">
                  <c:v>41054</c:v>
                </c:pt>
                <c:pt idx="10">
                  <c:v>41072</c:v>
                </c:pt>
              </c:numCache>
            </c:numRef>
          </c:xVal>
          <c:yVal>
            <c:numRef>
              <c:f>A10_SAVSARP!$H$2:$H$12</c:f>
              <c:numCache>
                <c:formatCode>General</c:formatCode>
                <c:ptCount val="11"/>
                <c:pt idx="0">
                  <c:v>20</c:v>
                </c:pt>
                <c:pt idx="1">
                  <c:v>13.289999961853027</c:v>
                </c:pt>
                <c:pt idx="2">
                  <c:v>23.990000009536743</c:v>
                </c:pt>
                <c:pt idx="3">
                  <c:v>10.269999980926514</c:v>
                </c:pt>
                <c:pt idx="4">
                  <c:v>24.269999980926514</c:v>
                </c:pt>
                <c:pt idx="5">
                  <c:v>25.659999966621399</c:v>
                </c:pt>
                <c:pt idx="6">
                  <c:v>23.470000028610229</c:v>
                </c:pt>
                <c:pt idx="7">
                  <c:v>20.610000014305115</c:v>
                </c:pt>
                <c:pt idx="8">
                  <c:v>24.209999918937683</c:v>
                </c:pt>
                <c:pt idx="9">
                  <c:v>40.909999966621399</c:v>
                </c:pt>
                <c:pt idx="10">
                  <c:v>36.730000019073486</c:v>
                </c:pt>
              </c:numCache>
            </c:numRef>
          </c:yVal>
          <c:smooth val="0"/>
        </c:ser>
        <c:dLbls>
          <c:showLegendKey val="0"/>
          <c:showVal val="0"/>
          <c:showCatName val="0"/>
          <c:showSerName val="0"/>
          <c:showPercent val="0"/>
          <c:showBubbleSize val="0"/>
        </c:dLbls>
        <c:axId val="73250688"/>
        <c:axId val="73252224"/>
      </c:scatterChart>
      <c:valAx>
        <c:axId val="73250688"/>
        <c:scaling>
          <c:orientation val="minMax"/>
          <c:max val="41080"/>
          <c:min val="40910"/>
        </c:scaling>
        <c:delete val="0"/>
        <c:axPos val="b"/>
        <c:numFmt formatCode="[$-409]d\-mmm;@" sourceLinked="0"/>
        <c:majorTickMark val="out"/>
        <c:minorTickMark val="none"/>
        <c:tickLblPos val="nextTo"/>
        <c:txPr>
          <a:bodyPr/>
          <a:lstStyle/>
          <a:p>
            <a:pPr>
              <a:defRPr sz="1600" baseline="0">
                <a:solidFill>
                  <a:srgbClr val="FFC000"/>
                </a:solidFill>
              </a:defRPr>
            </a:pPr>
            <a:endParaRPr lang="en-US"/>
          </a:p>
        </c:txPr>
        <c:crossAx val="73252224"/>
        <c:crossesAt val="0"/>
        <c:crossBetween val="midCat"/>
        <c:majorUnit val="30.5"/>
      </c:valAx>
      <c:valAx>
        <c:axId val="73252224"/>
        <c:scaling>
          <c:orientation val="minMax"/>
          <c:max val="300"/>
          <c:min val="0"/>
        </c:scaling>
        <c:delete val="0"/>
        <c:axPos val="l"/>
        <c:majorGridlines/>
        <c:numFmt formatCode="General" sourceLinked="1"/>
        <c:majorTickMark val="out"/>
        <c:minorTickMark val="none"/>
        <c:tickLblPos val="nextTo"/>
        <c:txPr>
          <a:bodyPr/>
          <a:lstStyle/>
          <a:p>
            <a:pPr>
              <a:defRPr sz="1800" baseline="0">
                <a:solidFill>
                  <a:srgbClr val="92D050"/>
                </a:solidFill>
              </a:defRPr>
            </a:pPr>
            <a:endParaRPr lang="en-US"/>
          </a:p>
        </c:txPr>
        <c:crossAx val="73250688"/>
        <c:crosses val="autoZero"/>
        <c:crossBetween val="midCat"/>
      </c:valAx>
      <c:spPr>
        <a:solidFill>
          <a:schemeClr val="bg1"/>
        </a:solidFill>
        <a:ln w="25400">
          <a:noFill/>
        </a:ln>
      </c:spPr>
    </c:plotArea>
    <c:legend>
      <c:legendPos val="b"/>
      <c:layout>
        <c:manualLayout>
          <c:xMode val="edge"/>
          <c:yMode val="edge"/>
          <c:x val="0.2231858885286398"/>
          <c:y val="0.88893849245394829"/>
          <c:w val="0.56931449745252427"/>
          <c:h val="8.6675035185819163E-2"/>
        </c:manualLayout>
      </c:layout>
      <c:overlay val="0"/>
      <c:spPr>
        <a:solidFill>
          <a:schemeClr val="bg1"/>
        </a:solidFill>
        <a:ln>
          <a:solidFill>
            <a:schemeClr val="accent1">
              <a:shade val="50000"/>
            </a:schemeClr>
          </a:solidFill>
        </a:ln>
      </c:spPr>
      <c:txPr>
        <a:bodyPr/>
        <a:lstStyle/>
        <a:p>
          <a:pPr>
            <a:defRPr sz="1050"/>
          </a:pPr>
          <a:endParaRPr lang="en-US"/>
        </a:p>
      </c:txPr>
    </c:legend>
    <c:plotVisOnly val="1"/>
    <c:dispBlanksAs val="gap"/>
    <c:showDLblsOverMax val="0"/>
  </c:chart>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400"/>
            </a:pPr>
            <a:r>
              <a:rPr lang="en-US" sz="2400"/>
              <a:t>RMSE (h-H-N) over GSVS11 </a:t>
            </a:r>
            <a:r>
              <a:rPr lang="en-US" sz="2400" baseline="0"/>
              <a:t> </a:t>
            </a:r>
            <a:endParaRPr lang="en-US" sz="2400"/>
          </a:p>
        </c:rich>
      </c:tx>
      <c:overlay val="0"/>
    </c:title>
    <c:autoTitleDeleted val="0"/>
    <c:plotArea>
      <c:layout/>
      <c:barChart>
        <c:barDir val="col"/>
        <c:grouping val="clustered"/>
        <c:varyColors val="0"/>
        <c:ser>
          <c:idx val="0"/>
          <c:order val="0"/>
          <c:tx>
            <c:strRef>
              <c:f>Sheet1!$D$1</c:f>
              <c:strCache>
                <c:ptCount val="1"/>
                <c:pt idx="0">
                  <c:v>h/H error budget 
RMS (cm)
 </c:v>
                </c:pt>
              </c:strCache>
            </c:strRef>
          </c:tx>
          <c:spPr>
            <a:solidFill>
              <a:schemeClr val="tx1"/>
            </a:solidFill>
          </c:spPr>
          <c:invertIfNegative val="0"/>
          <c:cat>
            <c:strRef>
              <c:f>Sheet1!$A$2:$A$13</c:f>
              <c:strCache>
                <c:ptCount val="12"/>
                <c:pt idx="0">
                  <c:v>0.4 - 15 </c:v>
                </c:pt>
                <c:pt idx="1">
                  <c:v>15-30 </c:v>
                </c:pt>
                <c:pt idx="2">
                  <c:v>30-46 </c:v>
                </c:pt>
                <c:pt idx="3">
                  <c:v>46-63 </c:v>
                </c:pt>
                <c:pt idx="4">
                  <c:v>63-81 </c:v>
                </c:pt>
                <c:pt idx="5">
                  <c:v>81-101 </c:v>
                </c:pt>
                <c:pt idx="6">
                  <c:v>101-122 </c:v>
                </c:pt>
                <c:pt idx="7">
                  <c:v>122-145 </c:v>
                </c:pt>
                <c:pt idx="8">
                  <c:v>145-172 </c:v>
                </c:pt>
                <c:pt idx="9">
                  <c:v>172-204 </c:v>
                </c:pt>
                <c:pt idx="10">
                  <c:v>204-247 </c:v>
                </c:pt>
                <c:pt idx="11">
                  <c:v>247-325 </c:v>
                </c:pt>
              </c:strCache>
            </c:strRef>
          </c:cat>
          <c:val>
            <c:numRef>
              <c:f>Sheet1!$D$2:$D$13</c:f>
              <c:numCache>
                <c:formatCode>General</c:formatCode>
                <c:ptCount val="12"/>
                <c:pt idx="0">
                  <c:v>0.4</c:v>
                </c:pt>
                <c:pt idx="1">
                  <c:v>0.5</c:v>
                </c:pt>
                <c:pt idx="2">
                  <c:v>0.60000000000000031</c:v>
                </c:pt>
                <c:pt idx="3">
                  <c:v>0.60000000000000031</c:v>
                </c:pt>
                <c:pt idx="4">
                  <c:v>0.70000000000000029</c:v>
                </c:pt>
                <c:pt idx="5">
                  <c:v>0.8</c:v>
                </c:pt>
                <c:pt idx="6">
                  <c:v>0.8</c:v>
                </c:pt>
                <c:pt idx="7">
                  <c:v>0.9</c:v>
                </c:pt>
                <c:pt idx="8">
                  <c:v>1</c:v>
                </c:pt>
                <c:pt idx="9">
                  <c:v>1</c:v>
                </c:pt>
                <c:pt idx="10">
                  <c:v>1.1000000000000001</c:v>
                </c:pt>
                <c:pt idx="11">
                  <c:v>1.4</c:v>
                </c:pt>
              </c:numCache>
            </c:numRef>
          </c:val>
        </c:ser>
        <c:ser>
          <c:idx val="1"/>
          <c:order val="1"/>
          <c:tx>
            <c:strRef>
              <c:f>Sheet1!$G$1</c:f>
              <c:strCache>
                <c:ptCount val="1"/>
                <c:pt idx="0">
                  <c:v>USGG2009 (1'x1')
RMS (cm)</c:v>
                </c:pt>
              </c:strCache>
            </c:strRef>
          </c:tx>
          <c:spPr>
            <a:solidFill>
              <a:srgbClr val="92D050"/>
            </a:solidFill>
          </c:spPr>
          <c:invertIfNegative val="0"/>
          <c:cat>
            <c:strRef>
              <c:f>Sheet1!$A$2:$A$13</c:f>
              <c:strCache>
                <c:ptCount val="12"/>
                <c:pt idx="0">
                  <c:v>0.4 - 15 </c:v>
                </c:pt>
                <c:pt idx="1">
                  <c:v>15-30 </c:v>
                </c:pt>
                <c:pt idx="2">
                  <c:v>30-46 </c:v>
                </c:pt>
                <c:pt idx="3">
                  <c:v>46-63 </c:v>
                </c:pt>
                <c:pt idx="4">
                  <c:v>63-81 </c:v>
                </c:pt>
                <c:pt idx="5">
                  <c:v>81-101 </c:v>
                </c:pt>
                <c:pt idx="6">
                  <c:v>101-122 </c:v>
                </c:pt>
                <c:pt idx="7">
                  <c:v>122-145 </c:v>
                </c:pt>
                <c:pt idx="8">
                  <c:v>145-172 </c:v>
                </c:pt>
                <c:pt idx="9">
                  <c:v>172-204 </c:v>
                </c:pt>
                <c:pt idx="10">
                  <c:v>204-247 </c:v>
                </c:pt>
                <c:pt idx="11">
                  <c:v>247-325 </c:v>
                </c:pt>
              </c:strCache>
            </c:strRef>
          </c:cat>
          <c:val>
            <c:numRef>
              <c:f>Sheet1!$G$2:$G$13</c:f>
              <c:numCache>
                <c:formatCode>General</c:formatCode>
                <c:ptCount val="12"/>
                <c:pt idx="0">
                  <c:v>1</c:v>
                </c:pt>
                <c:pt idx="1">
                  <c:v>1</c:v>
                </c:pt>
                <c:pt idx="2">
                  <c:v>1.5033296378372896</c:v>
                </c:pt>
                <c:pt idx="3">
                  <c:v>1.7262676501632068</c:v>
                </c:pt>
                <c:pt idx="4">
                  <c:v>2.0396078054371141</c:v>
                </c:pt>
                <c:pt idx="5">
                  <c:v>2.3769728648009423</c:v>
                </c:pt>
                <c:pt idx="6">
                  <c:v>2.6925824035672523</c:v>
                </c:pt>
                <c:pt idx="7">
                  <c:v>2.8460498941515393</c:v>
                </c:pt>
                <c:pt idx="8">
                  <c:v>2.9732137494637008</c:v>
                </c:pt>
                <c:pt idx="9">
                  <c:v>2.9546573405388301</c:v>
                </c:pt>
                <c:pt idx="10">
                  <c:v>2.7784887978899611</c:v>
                </c:pt>
                <c:pt idx="11">
                  <c:v>1.8867962264113209</c:v>
                </c:pt>
              </c:numCache>
            </c:numRef>
          </c:val>
        </c:ser>
        <c:ser>
          <c:idx val="2"/>
          <c:order val="2"/>
          <c:tx>
            <c:strRef>
              <c:f>Sheet1!$K$1</c:f>
              <c:strCache>
                <c:ptCount val="1"/>
                <c:pt idx="0">
                  <c:v>EGM2008  (5'x5')
RMS (cm)</c:v>
                </c:pt>
              </c:strCache>
            </c:strRef>
          </c:tx>
          <c:spPr>
            <a:solidFill>
              <a:srgbClr val="FFC000"/>
            </a:solidFill>
          </c:spPr>
          <c:invertIfNegative val="0"/>
          <c:cat>
            <c:strRef>
              <c:f>Sheet1!$A$2:$A$13</c:f>
              <c:strCache>
                <c:ptCount val="12"/>
                <c:pt idx="0">
                  <c:v>0.4 - 15 </c:v>
                </c:pt>
                <c:pt idx="1">
                  <c:v>15-30 </c:v>
                </c:pt>
                <c:pt idx="2">
                  <c:v>30-46 </c:v>
                </c:pt>
                <c:pt idx="3">
                  <c:v>46-63 </c:v>
                </c:pt>
                <c:pt idx="4">
                  <c:v>63-81 </c:v>
                </c:pt>
                <c:pt idx="5">
                  <c:v>81-101 </c:v>
                </c:pt>
                <c:pt idx="6">
                  <c:v>101-122 </c:v>
                </c:pt>
                <c:pt idx="7">
                  <c:v>122-145 </c:v>
                </c:pt>
                <c:pt idx="8">
                  <c:v>145-172 </c:v>
                </c:pt>
                <c:pt idx="9">
                  <c:v>172-204 </c:v>
                </c:pt>
                <c:pt idx="10">
                  <c:v>204-247 </c:v>
                </c:pt>
                <c:pt idx="11">
                  <c:v>247-325 </c:v>
                </c:pt>
              </c:strCache>
            </c:strRef>
          </c:cat>
          <c:val>
            <c:numRef>
              <c:f>Sheet1!$K$2:$K$13</c:f>
              <c:numCache>
                <c:formatCode>General</c:formatCode>
                <c:ptCount val="12"/>
                <c:pt idx="0">
                  <c:v>1</c:v>
                </c:pt>
                <c:pt idx="1">
                  <c:v>1.3</c:v>
                </c:pt>
                <c:pt idx="2">
                  <c:v>1.7</c:v>
                </c:pt>
                <c:pt idx="3">
                  <c:v>2.0024984394500769</c:v>
                </c:pt>
                <c:pt idx="4">
                  <c:v>2.1095023109728985</c:v>
                </c:pt>
                <c:pt idx="5">
                  <c:v>2.2360679774997885</c:v>
                </c:pt>
                <c:pt idx="6">
                  <c:v>2.3769728648009423</c:v>
                </c:pt>
                <c:pt idx="7">
                  <c:v>2.5298221281347022</c:v>
                </c:pt>
                <c:pt idx="8">
                  <c:v>2.7856776554368241</c:v>
                </c:pt>
                <c:pt idx="9">
                  <c:v>2.7730849247724092</c:v>
                </c:pt>
                <c:pt idx="10">
                  <c:v>2.9966648127543394</c:v>
                </c:pt>
                <c:pt idx="11">
                  <c:v>2.3086792761230388</c:v>
                </c:pt>
              </c:numCache>
            </c:numRef>
          </c:val>
        </c:ser>
        <c:ser>
          <c:idx val="3"/>
          <c:order val="3"/>
          <c:tx>
            <c:strRef>
              <c:f>Sheet1!$O$1</c:f>
              <c:strCache>
                <c:ptCount val="1"/>
                <c:pt idx="0">
                  <c:v>USGG2012x01 (1’x1’) 
New software
RMS(cm)</c:v>
                </c:pt>
              </c:strCache>
            </c:strRef>
          </c:tx>
          <c:invertIfNegative val="0"/>
          <c:cat>
            <c:strRef>
              <c:f>Sheet1!$A$2:$A$13</c:f>
              <c:strCache>
                <c:ptCount val="12"/>
                <c:pt idx="0">
                  <c:v>0.4 - 15 </c:v>
                </c:pt>
                <c:pt idx="1">
                  <c:v>15-30 </c:v>
                </c:pt>
                <c:pt idx="2">
                  <c:v>30-46 </c:v>
                </c:pt>
                <c:pt idx="3">
                  <c:v>46-63 </c:v>
                </c:pt>
                <c:pt idx="4">
                  <c:v>63-81 </c:v>
                </c:pt>
                <c:pt idx="5">
                  <c:v>81-101 </c:v>
                </c:pt>
                <c:pt idx="6">
                  <c:v>101-122 </c:v>
                </c:pt>
                <c:pt idx="7">
                  <c:v>122-145 </c:v>
                </c:pt>
                <c:pt idx="8">
                  <c:v>145-172 </c:v>
                </c:pt>
                <c:pt idx="9">
                  <c:v>172-204 </c:v>
                </c:pt>
                <c:pt idx="10">
                  <c:v>204-247 </c:v>
                </c:pt>
                <c:pt idx="11">
                  <c:v>247-325 </c:v>
                </c:pt>
              </c:strCache>
            </c:strRef>
          </c:cat>
          <c:val>
            <c:numRef>
              <c:f>Sheet1!$O$2:$O$13</c:f>
              <c:numCache>
                <c:formatCode>General</c:formatCode>
                <c:ptCount val="12"/>
                <c:pt idx="0">
                  <c:v>1</c:v>
                </c:pt>
                <c:pt idx="1">
                  <c:v>1.4</c:v>
                </c:pt>
                <c:pt idx="2">
                  <c:v>1.8110770276274835</c:v>
                </c:pt>
                <c:pt idx="3">
                  <c:v>2.1377558326431947</c:v>
                </c:pt>
                <c:pt idx="4">
                  <c:v>2.5709920264364881</c:v>
                </c:pt>
                <c:pt idx="5">
                  <c:v>2.8861739379323619</c:v>
                </c:pt>
                <c:pt idx="6">
                  <c:v>3.1048349392520049</c:v>
                </c:pt>
                <c:pt idx="7">
                  <c:v>2.9832867780352608</c:v>
                </c:pt>
                <c:pt idx="8">
                  <c:v>2.6683328128252684</c:v>
                </c:pt>
                <c:pt idx="9">
                  <c:v>2.284731931759175</c:v>
                </c:pt>
                <c:pt idx="10">
                  <c:v>2.2022715545545242</c:v>
                </c:pt>
                <c:pt idx="11">
                  <c:v>2.3600847442411892</c:v>
                </c:pt>
              </c:numCache>
            </c:numRef>
          </c:val>
        </c:ser>
        <c:ser>
          <c:idx val="4"/>
          <c:order val="4"/>
          <c:tx>
            <c:strRef>
              <c:f>Sheet1!$S$1</c:f>
              <c:strCache>
                <c:ptCount val="1"/>
                <c:pt idx="0">
                  <c:v>USGG2012x02 (1’x1’) New software + Airborne data 
RMS (cm)</c:v>
                </c:pt>
              </c:strCache>
            </c:strRef>
          </c:tx>
          <c:spPr>
            <a:solidFill>
              <a:srgbClr val="FF0000"/>
            </a:solidFill>
          </c:spPr>
          <c:invertIfNegative val="0"/>
          <c:cat>
            <c:strRef>
              <c:f>Sheet1!$A$2:$A$13</c:f>
              <c:strCache>
                <c:ptCount val="12"/>
                <c:pt idx="0">
                  <c:v>0.4 - 15 </c:v>
                </c:pt>
                <c:pt idx="1">
                  <c:v>15-30 </c:v>
                </c:pt>
                <c:pt idx="2">
                  <c:v>30-46 </c:v>
                </c:pt>
                <c:pt idx="3">
                  <c:v>46-63 </c:v>
                </c:pt>
                <c:pt idx="4">
                  <c:v>63-81 </c:v>
                </c:pt>
                <c:pt idx="5">
                  <c:v>81-101 </c:v>
                </c:pt>
                <c:pt idx="6">
                  <c:v>101-122 </c:v>
                </c:pt>
                <c:pt idx="7">
                  <c:v>122-145 </c:v>
                </c:pt>
                <c:pt idx="8">
                  <c:v>145-172 </c:v>
                </c:pt>
                <c:pt idx="9">
                  <c:v>172-204 </c:v>
                </c:pt>
                <c:pt idx="10">
                  <c:v>204-247 </c:v>
                </c:pt>
                <c:pt idx="11">
                  <c:v>247-325 </c:v>
                </c:pt>
              </c:strCache>
            </c:strRef>
          </c:cat>
          <c:val>
            <c:numRef>
              <c:f>Sheet1!$S$2:$S$13</c:f>
              <c:numCache>
                <c:formatCode>General</c:formatCode>
                <c:ptCount val="12"/>
                <c:pt idx="0">
                  <c:v>0.9</c:v>
                </c:pt>
                <c:pt idx="1">
                  <c:v>1.1000000000000001</c:v>
                </c:pt>
                <c:pt idx="2">
                  <c:v>1.1180339887498949</c:v>
                </c:pt>
                <c:pt idx="3">
                  <c:v>1.2369316876852974</c:v>
                </c:pt>
                <c:pt idx="4">
                  <c:v>1.3341664064126335</c:v>
                </c:pt>
                <c:pt idx="5">
                  <c:v>1.4560219778561034</c:v>
                </c:pt>
                <c:pt idx="6">
                  <c:v>1.4560219778561034</c:v>
                </c:pt>
                <c:pt idx="7">
                  <c:v>1.3341664064126335</c:v>
                </c:pt>
                <c:pt idx="8">
                  <c:v>1.0049875621120896</c:v>
                </c:pt>
                <c:pt idx="9">
                  <c:v>1.019803902718557</c:v>
                </c:pt>
                <c:pt idx="10">
                  <c:v>1.220655561573371</c:v>
                </c:pt>
                <c:pt idx="11">
                  <c:v>1.6401219466856727</c:v>
                </c:pt>
              </c:numCache>
            </c:numRef>
          </c:val>
        </c:ser>
        <c:dLbls>
          <c:showLegendKey val="0"/>
          <c:showVal val="0"/>
          <c:showCatName val="0"/>
          <c:showSerName val="0"/>
          <c:showPercent val="0"/>
          <c:showBubbleSize val="0"/>
        </c:dLbls>
        <c:gapWidth val="150"/>
        <c:axId val="44919424"/>
        <c:axId val="44925696"/>
      </c:barChart>
      <c:catAx>
        <c:axId val="44919424"/>
        <c:scaling>
          <c:orientation val="minMax"/>
        </c:scaling>
        <c:delete val="0"/>
        <c:axPos val="b"/>
        <c:title>
          <c:tx>
            <c:rich>
              <a:bodyPr/>
              <a:lstStyle/>
              <a:p>
                <a:pPr>
                  <a:defRPr sz="2000"/>
                </a:pPr>
                <a:r>
                  <a:rPr lang="en-US" sz="2000"/>
                  <a:t>Distance bins (km)</a:t>
                </a:r>
              </a:p>
            </c:rich>
          </c:tx>
          <c:overlay val="0"/>
        </c:title>
        <c:majorTickMark val="out"/>
        <c:minorTickMark val="none"/>
        <c:tickLblPos val="nextTo"/>
        <c:txPr>
          <a:bodyPr/>
          <a:lstStyle/>
          <a:p>
            <a:pPr>
              <a:defRPr sz="1200" b="1"/>
            </a:pPr>
            <a:endParaRPr lang="en-US"/>
          </a:p>
        </c:txPr>
        <c:crossAx val="44925696"/>
        <c:crosses val="autoZero"/>
        <c:auto val="1"/>
        <c:lblAlgn val="ctr"/>
        <c:lblOffset val="100"/>
        <c:noMultiLvlLbl val="0"/>
      </c:catAx>
      <c:valAx>
        <c:axId val="44925696"/>
        <c:scaling>
          <c:orientation val="minMax"/>
        </c:scaling>
        <c:delete val="0"/>
        <c:axPos val="l"/>
        <c:majorGridlines/>
        <c:title>
          <c:tx>
            <c:rich>
              <a:bodyPr rot="-5400000" vert="horz"/>
              <a:lstStyle/>
              <a:p>
                <a:pPr>
                  <a:defRPr sz="2000"/>
                </a:pPr>
                <a:r>
                  <a:rPr lang="en-US" sz="2000" dirty="0"/>
                  <a:t>RMSE </a:t>
                </a:r>
                <a:r>
                  <a:rPr lang="en-US" sz="2000" dirty="0" smtClean="0"/>
                  <a:t>(cm)</a:t>
                </a:r>
                <a:endParaRPr lang="en-US" sz="2000" dirty="0"/>
              </a:p>
            </c:rich>
          </c:tx>
          <c:overlay val="0"/>
        </c:title>
        <c:numFmt formatCode="General" sourceLinked="1"/>
        <c:majorTickMark val="out"/>
        <c:minorTickMark val="none"/>
        <c:tickLblPos val="nextTo"/>
        <c:crossAx val="44919424"/>
        <c:crosses val="autoZero"/>
        <c:crossBetween val="between"/>
      </c:valAx>
    </c:plotArea>
    <c:legend>
      <c:legendPos val="r"/>
      <c:overlay val="0"/>
      <c:txPr>
        <a:bodyPr/>
        <a:lstStyle/>
        <a:p>
          <a:pPr>
            <a:defRPr sz="1200" b="1"/>
          </a:pPr>
          <a:endParaRPr lang="en-US"/>
        </a:p>
      </c:txPr>
    </c:legend>
    <c:plotVisOnly val="1"/>
    <c:dispBlanksAs val="gap"/>
    <c:showDLblsOverMax val="0"/>
  </c:chart>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400"/>
            </a:pPr>
            <a:r>
              <a:rPr lang="en-US" sz="2400"/>
              <a:t>"Geoid</a:t>
            </a:r>
            <a:r>
              <a:rPr lang="en-US" sz="2400" baseline="0"/>
              <a:t> only" RMSE over GSVS11</a:t>
            </a:r>
            <a:endParaRPr lang="en-US" sz="2400"/>
          </a:p>
        </c:rich>
      </c:tx>
      <c:overlay val="0"/>
    </c:title>
    <c:autoTitleDeleted val="0"/>
    <c:plotArea>
      <c:layout/>
      <c:barChart>
        <c:barDir val="col"/>
        <c:grouping val="clustered"/>
        <c:varyColors val="0"/>
        <c:ser>
          <c:idx val="0"/>
          <c:order val="0"/>
          <c:tx>
            <c:strRef>
              <c:f>Sheet1!$H$1</c:f>
              <c:strCache>
                <c:ptCount val="1"/>
                <c:pt idx="0">
                  <c:v>USGG2009 (1'x1')
DRMS (cm)</c:v>
                </c:pt>
              </c:strCache>
            </c:strRef>
          </c:tx>
          <c:spPr>
            <a:solidFill>
              <a:srgbClr val="92D050"/>
            </a:solidFill>
          </c:spPr>
          <c:invertIfNegative val="0"/>
          <c:cat>
            <c:strRef>
              <c:f>Sheet1!$A$2:$A$13</c:f>
              <c:strCache>
                <c:ptCount val="12"/>
                <c:pt idx="0">
                  <c:v>0.4 - 15 </c:v>
                </c:pt>
                <c:pt idx="1">
                  <c:v>15-30 </c:v>
                </c:pt>
                <c:pt idx="2">
                  <c:v>30-46 </c:v>
                </c:pt>
                <c:pt idx="3">
                  <c:v>46-63 </c:v>
                </c:pt>
                <c:pt idx="4">
                  <c:v>63-81 </c:v>
                </c:pt>
                <c:pt idx="5">
                  <c:v>81-101 </c:v>
                </c:pt>
                <c:pt idx="6">
                  <c:v>101-122 </c:v>
                </c:pt>
                <c:pt idx="7">
                  <c:v>122-145 </c:v>
                </c:pt>
                <c:pt idx="8">
                  <c:v>145-172 </c:v>
                </c:pt>
                <c:pt idx="9">
                  <c:v>172-204 </c:v>
                </c:pt>
                <c:pt idx="10">
                  <c:v>204-247 </c:v>
                </c:pt>
                <c:pt idx="11">
                  <c:v>247-325 </c:v>
                </c:pt>
              </c:strCache>
            </c:strRef>
          </c:cat>
          <c:val>
            <c:numRef>
              <c:f>Sheet1!$H$2:$H$13</c:f>
              <c:numCache>
                <c:formatCode>General</c:formatCode>
                <c:ptCount val="12"/>
                <c:pt idx="0">
                  <c:v>0.91651513899116765</c:v>
                </c:pt>
                <c:pt idx="1">
                  <c:v>0.86602540378443893</c:v>
                </c:pt>
                <c:pt idx="2">
                  <c:v>1.3784048752090219</c:v>
                </c:pt>
                <c:pt idx="3">
                  <c:v>1.6186414056238645</c:v>
                </c:pt>
                <c:pt idx="4">
                  <c:v>1.9157244060668017</c:v>
                </c:pt>
                <c:pt idx="5">
                  <c:v>2.2383029285599392</c:v>
                </c:pt>
                <c:pt idx="6">
                  <c:v>2.5709920264364885</c:v>
                </c:pt>
                <c:pt idx="7">
                  <c:v>2.7</c:v>
                </c:pt>
                <c:pt idx="8">
                  <c:v>2.8</c:v>
                </c:pt>
                <c:pt idx="9">
                  <c:v>2.7802877548915714</c:v>
                </c:pt>
                <c:pt idx="10">
                  <c:v>2.5514701644346136</c:v>
                </c:pt>
                <c:pt idx="11">
                  <c:v>1.264911064067352</c:v>
                </c:pt>
              </c:numCache>
            </c:numRef>
          </c:val>
        </c:ser>
        <c:ser>
          <c:idx val="1"/>
          <c:order val="1"/>
          <c:tx>
            <c:strRef>
              <c:f>Sheet1!$L$1</c:f>
              <c:strCache>
                <c:ptCount val="1"/>
                <c:pt idx="0">
                  <c:v>EGM2008  (5'x5')
DRMS (cm)</c:v>
                </c:pt>
              </c:strCache>
            </c:strRef>
          </c:tx>
          <c:spPr>
            <a:solidFill>
              <a:srgbClr val="FFC000"/>
            </a:solidFill>
          </c:spPr>
          <c:invertIfNegative val="0"/>
          <c:cat>
            <c:strRef>
              <c:f>Sheet1!$A$2:$A$13</c:f>
              <c:strCache>
                <c:ptCount val="12"/>
                <c:pt idx="0">
                  <c:v>0.4 - 15 </c:v>
                </c:pt>
                <c:pt idx="1">
                  <c:v>15-30 </c:v>
                </c:pt>
                <c:pt idx="2">
                  <c:v>30-46 </c:v>
                </c:pt>
                <c:pt idx="3">
                  <c:v>46-63 </c:v>
                </c:pt>
                <c:pt idx="4">
                  <c:v>63-81 </c:v>
                </c:pt>
                <c:pt idx="5">
                  <c:v>81-101 </c:v>
                </c:pt>
                <c:pt idx="6">
                  <c:v>101-122 </c:v>
                </c:pt>
                <c:pt idx="7">
                  <c:v>122-145 </c:v>
                </c:pt>
                <c:pt idx="8">
                  <c:v>145-172 </c:v>
                </c:pt>
                <c:pt idx="9">
                  <c:v>172-204 </c:v>
                </c:pt>
                <c:pt idx="10">
                  <c:v>204-247 </c:v>
                </c:pt>
                <c:pt idx="11">
                  <c:v>247-325 </c:v>
                </c:pt>
              </c:strCache>
            </c:strRef>
          </c:cat>
          <c:val>
            <c:numRef>
              <c:f>Sheet1!$L$2:$L$13</c:f>
              <c:numCache>
                <c:formatCode>General</c:formatCode>
                <c:ptCount val="12"/>
                <c:pt idx="0">
                  <c:v>0.91651513899116765</c:v>
                </c:pt>
                <c:pt idx="1">
                  <c:v>1.2000000000000002</c:v>
                </c:pt>
                <c:pt idx="2">
                  <c:v>1.5905973720586866</c:v>
                </c:pt>
                <c:pt idx="3">
                  <c:v>1.9104973174542799</c:v>
                </c:pt>
                <c:pt idx="4">
                  <c:v>1.9899748742132404</c:v>
                </c:pt>
                <c:pt idx="5">
                  <c:v>2.0880613017821115</c:v>
                </c:pt>
                <c:pt idx="6">
                  <c:v>2.2383029285599392</c:v>
                </c:pt>
                <c:pt idx="7">
                  <c:v>2.3643180835073792</c:v>
                </c:pt>
                <c:pt idx="8">
                  <c:v>2.6</c:v>
                </c:pt>
                <c:pt idx="9">
                  <c:v>2.5865034312755122</c:v>
                </c:pt>
                <c:pt idx="10">
                  <c:v>2.7874719729532722</c:v>
                </c:pt>
                <c:pt idx="11">
                  <c:v>1.8357559750685821</c:v>
                </c:pt>
              </c:numCache>
            </c:numRef>
          </c:val>
        </c:ser>
        <c:ser>
          <c:idx val="2"/>
          <c:order val="2"/>
          <c:tx>
            <c:strRef>
              <c:f>Sheet1!$P$1</c:f>
              <c:strCache>
                <c:ptCount val="1"/>
                <c:pt idx="0">
                  <c:v>USGG2012x01 (1’x1’) 
New software
DRMS(cm)</c:v>
                </c:pt>
              </c:strCache>
            </c:strRef>
          </c:tx>
          <c:spPr>
            <a:solidFill>
              <a:srgbClr val="7030A0"/>
            </a:solidFill>
          </c:spPr>
          <c:invertIfNegative val="0"/>
          <c:cat>
            <c:strRef>
              <c:f>Sheet1!$A$2:$A$13</c:f>
              <c:strCache>
                <c:ptCount val="12"/>
                <c:pt idx="0">
                  <c:v>0.4 - 15 </c:v>
                </c:pt>
                <c:pt idx="1">
                  <c:v>15-30 </c:v>
                </c:pt>
                <c:pt idx="2">
                  <c:v>30-46 </c:v>
                </c:pt>
                <c:pt idx="3">
                  <c:v>46-63 </c:v>
                </c:pt>
                <c:pt idx="4">
                  <c:v>63-81 </c:v>
                </c:pt>
                <c:pt idx="5">
                  <c:v>81-101 </c:v>
                </c:pt>
                <c:pt idx="6">
                  <c:v>101-122 </c:v>
                </c:pt>
                <c:pt idx="7">
                  <c:v>122-145 </c:v>
                </c:pt>
                <c:pt idx="8">
                  <c:v>145-172 </c:v>
                </c:pt>
                <c:pt idx="9">
                  <c:v>172-204 </c:v>
                </c:pt>
                <c:pt idx="10">
                  <c:v>204-247 </c:v>
                </c:pt>
                <c:pt idx="11">
                  <c:v>247-325 </c:v>
                </c:pt>
              </c:strCache>
            </c:strRef>
          </c:cat>
          <c:val>
            <c:numRef>
              <c:f>Sheet1!$P$2:$P$13</c:f>
              <c:numCache>
                <c:formatCode>General</c:formatCode>
                <c:ptCount val="12"/>
                <c:pt idx="0">
                  <c:v>0.91651513899116765</c:v>
                </c:pt>
                <c:pt idx="1">
                  <c:v>1.3076696830622012</c:v>
                </c:pt>
                <c:pt idx="2">
                  <c:v>1.7088007490635064</c:v>
                </c:pt>
                <c:pt idx="3">
                  <c:v>2.0518284528683193</c:v>
                </c:pt>
                <c:pt idx="4">
                  <c:v>2.4738633753705961</c:v>
                </c:pt>
                <c:pt idx="5">
                  <c:v>2.7730849247724092</c:v>
                </c:pt>
                <c:pt idx="6">
                  <c:v>3</c:v>
                </c:pt>
                <c:pt idx="7">
                  <c:v>2.844292530665578</c:v>
                </c:pt>
                <c:pt idx="8">
                  <c:v>2.4738633753705965</c:v>
                </c:pt>
                <c:pt idx="9">
                  <c:v>2.054263858417416</c:v>
                </c:pt>
                <c:pt idx="10">
                  <c:v>1.9078784028338915</c:v>
                </c:pt>
                <c:pt idx="11">
                  <c:v>1.9000000000000001</c:v>
                </c:pt>
              </c:numCache>
            </c:numRef>
          </c:val>
        </c:ser>
        <c:ser>
          <c:idx val="3"/>
          <c:order val="3"/>
          <c:tx>
            <c:strRef>
              <c:f>Sheet1!$T$1</c:f>
              <c:strCache>
                <c:ptCount val="1"/>
                <c:pt idx="0">
                  <c:v>USGG2012x02 (1’x1’) New software + Airborne data 
DRMS (cm)</c:v>
                </c:pt>
              </c:strCache>
            </c:strRef>
          </c:tx>
          <c:spPr>
            <a:solidFill>
              <a:srgbClr val="FF0000"/>
            </a:solidFill>
          </c:spPr>
          <c:invertIfNegative val="0"/>
          <c:cat>
            <c:strRef>
              <c:f>Sheet1!$A$2:$A$13</c:f>
              <c:strCache>
                <c:ptCount val="12"/>
                <c:pt idx="0">
                  <c:v>0.4 - 15 </c:v>
                </c:pt>
                <c:pt idx="1">
                  <c:v>15-30 </c:v>
                </c:pt>
                <c:pt idx="2">
                  <c:v>30-46 </c:v>
                </c:pt>
                <c:pt idx="3">
                  <c:v>46-63 </c:v>
                </c:pt>
                <c:pt idx="4">
                  <c:v>63-81 </c:v>
                </c:pt>
                <c:pt idx="5">
                  <c:v>81-101 </c:v>
                </c:pt>
                <c:pt idx="6">
                  <c:v>101-122 </c:v>
                </c:pt>
                <c:pt idx="7">
                  <c:v>122-145 </c:v>
                </c:pt>
                <c:pt idx="8">
                  <c:v>145-172 </c:v>
                </c:pt>
                <c:pt idx="9">
                  <c:v>172-204 </c:v>
                </c:pt>
                <c:pt idx="10">
                  <c:v>204-247 </c:v>
                </c:pt>
                <c:pt idx="11">
                  <c:v>247-325 </c:v>
                </c:pt>
              </c:strCache>
            </c:strRef>
          </c:cat>
          <c:val>
            <c:numRef>
              <c:f>Sheet1!$T$2:$T$13</c:f>
              <c:numCache>
                <c:formatCode>General</c:formatCode>
                <c:ptCount val="12"/>
                <c:pt idx="0">
                  <c:v>0.80622577482985502</c:v>
                </c:pt>
                <c:pt idx="1">
                  <c:v>0.9797958971132722</c:v>
                </c:pt>
                <c:pt idx="2">
                  <c:v>0.94339811320566069</c:v>
                </c:pt>
                <c:pt idx="3">
                  <c:v>1.0816653826391955</c:v>
                </c:pt>
                <c:pt idx="4">
                  <c:v>1.1357816691600549</c:v>
                </c:pt>
                <c:pt idx="5">
                  <c:v>1.216552506059644</c:v>
                </c:pt>
                <c:pt idx="6">
                  <c:v>1.216552506059644</c:v>
                </c:pt>
                <c:pt idx="7">
                  <c:v>0.98488578017961059</c:v>
                </c:pt>
                <c:pt idx="8">
                  <c:v>9.999999999999902E-2</c:v>
                </c:pt>
                <c:pt idx="9">
                  <c:v>0.20000000000000009</c:v>
                </c:pt>
                <c:pt idx="10">
                  <c:v>0.52915026221291761</c:v>
                </c:pt>
                <c:pt idx="11">
                  <c:v>0.85440037453175355</c:v>
                </c:pt>
              </c:numCache>
            </c:numRef>
          </c:val>
        </c:ser>
        <c:dLbls>
          <c:showLegendKey val="0"/>
          <c:showVal val="0"/>
          <c:showCatName val="0"/>
          <c:showSerName val="0"/>
          <c:showPercent val="0"/>
          <c:showBubbleSize val="0"/>
        </c:dLbls>
        <c:gapWidth val="150"/>
        <c:axId val="37977088"/>
        <c:axId val="37979264"/>
      </c:barChart>
      <c:catAx>
        <c:axId val="37977088"/>
        <c:scaling>
          <c:orientation val="minMax"/>
        </c:scaling>
        <c:delete val="0"/>
        <c:axPos val="b"/>
        <c:title>
          <c:tx>
            <c:rich>
              <a:bodyPr/>
              <a:lstStyle/>
              <a:p>
                <a:pPr>
                  <a:defRPr sz="2000"/>
                </a:pPr>
                <a:r>
                  <a:rPr lang="en-US" sz="2000"/>
                  <a:t>Distance Bins (km)</a:t>
                </a:r>
              </a:p>
            </c:rich>
          </c:tx>
          <c:overlay val="0"/>
        </c:title>
        <c:majorTickMark val="out"/>
        <c:minorTickMark val="none"/>
        <c:tickLblPos val="nextTo"/>
        <c:txPr>
          <a:bodyPr/>
          <a:lstStyle/>
          <a:p>
            <a:pPr>
              <a:defRPr sz="1200" b="1"/>
            </a:pPr>
            <a:endParaRPr lang="en-US"/>
          </a:p>
        </c:txPr>
        <c:crossAx val="37979264"/>
        <c:crosses val="autoZero"/>
        <c:auto val="1"/>
        <c:lblAlgn val="ctr"/>
        <c:lblOffset val="100"/>
        <c:noMultiLvlLbl val="0"/>
      </c:catAx>
      <c:valAx>
        <c:axId val="37979264"/>
        <c:scaling>
          <c:orientation val="minMax"/>
        </c:scaling>
        <c:delete val="0"/>
        <c:axPos val="l"/>
        <c:majorGridlines/>
        <c:title>
          <c:tx>
            <c:rich>
              <a:bodyPr rot="-5400000" vert="horz"/>
              <a:lstStyle/>
              <a:p>
                <a:pPr>
                  <a:defRPr sz="2000"/>
                </a:pPr>
                <a:r>
                  <a:rPr lang="en-US" sz="2000"/>
                  <a:t>"Geoid Only" RMSE (cm)</a:t>
                </a:r>
              </a:p>
            </c:rich>
          </c:tx>
          <c:overlay val="0"/>
        </c:title>
        <c:numFmt formatCode="General" sourceLinked="1"/>
        <c:majorTickMark val="out"/>
        <c:minorTickMark val="none"/>
        <c:tickLblPos val="nextTo"/>
        <c:crossAx val="37977088"/>
        <c:crosses val="autoZero"/>
        <c:crossBetween val="between"/>
      </c:valAx>
    </c:plotArea>
    <c:legend>
      <c:legendPos val="r"/>
      <c:overlay val="0"/>
      <c:txPr>
        <a:bodyPr/>
        <a:lstStyle/>
        <a:p>
          <a:pPr>
            <a:defRPr sz="1200" b="1"/>
          </a:pPr>
          <a:endParaRPr lang="en-US"/>
        </a:p>
      </c:txPr>
    </c:legend>
    <c:plotVisOnly val="1"/>
    <c:dispBlanksAs val="gap"/>
    <c:showDLblsOverMax val="0"/>
  </c:chart>
  <c:externalData r:id="rId2">
    <c:autoUpdate val="0"/>
  </c:externalData>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1.wmf"/></Relationships>
</file>

<file path=ppt/drawings/drawing1.xml><?xml version="1.0" encoding="utf-8"?>
<c:userShapes xmlns:c="http://schemas.openxmlformats.org/drawingml/2006/chart">
  <cdr:relSizeAnchor xmlns:cdr="http://schemas.openxmlformats.org/drawingml/2006/chartDrawing">
    <cdr:from>
      <cdr:x>0.24059</cdr:x>
      <cdr:y>0.24683</cdr:y>
    </cdr:from>
    <cdr:to>
      <cdr:x>0.24059</cdr:x>
      <cdr:y>0.24683</cdr:y>
    </cdr:to>
    <cdr:cxnSp macro="">
      <cdr:nvCxnSpPr>
        <cdr:cNvPr id="3" name="Straight Arrow Connector 2"/>
        <cdr:cNvCxnSpPr/>
      </cdr:nvCxnSpPr>
      <cdr:spPr>
        <a:xfrm xmlns:a="http://schemas.openxmlformats.org/drawingml/2006/main">
          <a:off x="1503312" y="1297781"/>
          <a:ext cx="0" cy="0"/>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0.09259</cdr:x>
      <cdr:y>0.12177</cdr:y>
    </cdr:from>
    <cdr:to>
      <cdr:x>1</cdr:x>
      <cdr:y>0.17134</cdr:y>
    </cdr:to>
    <cdr:sp macro="" textlink="">
      <cdr:nvSpPr>
        <cdr:cNvPr id="2" name="TextBox 11"/>
        <cdr:cNvSpPr txBox="1"/>
      </cdr:nvSpPr>
      <cdr:spPr>
        <a:xfrm xmlns:a="http://schemas.openxmlformats.org/drawingml/2006/main">
          <a:off x="762000" y="680356"/>
          <a:ext cx="7467600" cy="276999"/>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a:lstStyle>
        <a:p xmlns:a="http://schemas.openxmlformats.org/drawingml/2006/main">
          <a:endParaRPr lang="en-US" sz="1200" dirty="0"/>
        </a:p>
      </cdr:txBody>
    </cdr:sp>
  </cdr:relSizeAnchor>
  <cdr:relSizeAnchor xmlns:cdr="http://schemas.openxmlformats.org/drawingml/2006/chartDrawing">
    <cdr:from>
      <cdr:x>0</cdr:x>
      <cdr:y>0.12177</cdr:y>
    </cdr:from>
    <cdr:to>
      <cdr:x>0.08333</cdr:x>
      <cdr:y>0.17134</cdr:y>
    </cdr:to>
    <cdr:sp macro="" textlink="">
      <cdr:nvSpPr>
        <cdr:cNvPr id="3" name="TextBox 11"/>
        <cdr:cNvSpPr txBox="1"/>
      </cdr:nvSpPr>
      <cdr:spPr>
        <a:xfrm xmlns:a="http://schemas.openxmlformats.org/drawingml/2006/main">
          <a:off x="0" y="680356"/>
          <a:ext cx="685800" cy="276999"/>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200" dirty="0"/>
        </a:p>
      </cdr:txBody>
    </cdr:sp>
  </cdr:relSizeAnchor>
</c:userShapes>
</file>

<file path=ppt/drawings/drawing3.xml><?xml version="1.0" encoding="utf-8"?>
<c:userShapes xmlns:c="http://schemas.openxmlformats.org/drawingml/2006/chart">
  <cdr:relSizeAnchor xmlns:cdr="http://schemas.openxmlformats.org/drawingml/2006/chartDrawing">
    <cdr:from>
      <cdr:x>0.09259</cdr:x>
      <cdr:y>0.11039</cdr:y>
    </cdr:from>
    <cdr:to>
      <cdr:x>1</cdr:x>
      <cdr:y>0.194</cdr:y>
    </cdr:to>
    <cdr:sp macro="" textlink="">
      <cdr:nvSpPr>
        <cdr:cNvPr id="2" name="TextBox 11"/>
        <cdr:cNvSpPr txBox="1"/>
      </cdr:nvSpPr>
      <cdr:spPr>
        <a:xfrm xmlns:a="http://schemas.openxmlformats.org/drawingml/2006/main">
          <a:off x="762000" y="609600"/>
          <a:ext cx="7467600" cy="461665"/>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a:lstStyle>
        <a:p xmlns:a="http://schemas.openxmlformats.org/drawingml/2006/main">
          <a:endParaRPr lang="en-US" dirty="0"/>
        </a:p>
      </cdr:txBody>
    </cdr:sp>
  </cdr:relSizeAnchor>
  <cdr:relSizeAnchor xmlns:cdr="http://schemas.openxmlformats.org/drawingml/2006/chartDrawing">
    <cdr:from>
      <cdr:x>0</cdr:x>
      <cdr:y>0.12419</cdr:y>
    </cdr:from>
    <cdr:to>
      <cdr:x>0.08333</cdr:x>
      <cdr:y>0.17993</cdr:y>
    </cdr:to>
    <cdr:sp macro="" textlink="">
      <cdr:nvSpPr>
        <cdr:cNvPr id="3" name="TextBox 11"/>
        <cdr:cNvSpPr txBox="1"/>
      </cdr:nvSpPr>
      <cdr:spPr>
        <a:xfrm xmlns:a="http://schemas.openxmlformats.org/drawingml/2006/main">
          <a:off x="0" y="685800"/>
          <a:ext cx="685800" cy="307777"/>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a:lstStyle>
        <a:p xmlns:a="http://schemas.openxmlformats.org/drawingml/2006/main">
          <a:endParaRPr lang="en-US" sz="14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2971800" cy="454025"/>
          </a:xfrm>
          <a:prstGeom prst="rect">
            <a:avLst/>
          </a:prstGeom>
          <a:noFill/>
          <a:ln w="9525">
            <a:noFill/>
            <a:miter lim="800000"/>
            <a:headEnd/>
            <a:tailEnd/>
          </a:ln>
          <a:effectLst/>
        </p:spPr>
        <p:txBody>
          <a:bodyPr vert="horz" wrap="square" lIns="91072" tIns="45536" rIns="91072" bIns="45536" numCol="1" anchor="t" anchorCtr="0" compatLnSpc="1">
            <a:prstTxWarp prst="textNoShape">
              <a:avLst/>
            </a:prstTxWarp>
          </a:bodyPr>
          <a:lstStyle>
            <a:lvl1pPr defTabSz="909638">
              <a:defRPr sz="1200">
                <a:cs typeface="+mn-cs"/>
              </a:defRPr>
            </a:lvl1pPr>
          </a:lstStyle>
          <a:p>
            <a:pPr>
              <a:defRPr/>
            </a:pPr>
            <a:endParaRPr lang="en-US"/>
          </a:p>
        </p:txBody>
      </p:sp>
      <p:sp>
        <p:nvSpPr>
          <p:cNvPr id="31747" name="Rectangle 3"/>
          <p:cNvSpPr>
            <a:spLocks noGrp="1" noChangeArrowheads="1"/>
          </p:cNvSpPr>
          <p:nvPr>
            <p:ph type="dt" sz="quarter" idx="1"/>
          </p:nvPr>
        </p:nvSpPr>
        <p:spPr bwMode="auto">
          <a:xfrm>
            <a:off x="3886200" y="0"/>
            <a:ext cx="2971800" cy="454025"/>
          </a:xfrm>
          <a:prstGeom prst="rect">
            <a:avLst/>
          </a:prstGeom>
          <a:noFill/>
          <a:ln w="9525">
            <a:noFill/>
            <a:miter lim="800000"/>
            <a:headEnd/>
            <a:tailEnd/>
          </a:ln>
          <a:effectLst/>
        </p:spPr>
        <p:txBody>
          <a:bodyPr vert="horz" wrap="square" lIns="91072" tIns="45536" rIns="91072" bIns="45536" numCol="1" anchor="t" anchorCtr="0" compatLnSpc="1">
            <a:prstTxWarp prst="textNoShape">
              <a:avLst/>
            </a:prstTxWarp>
          </a:bodyPr>
          <a:lstStyle>
            <a:lvl1pPr algn="r" defTabSz="909638">
              <a:defRPr sz="1200">
                <a:cs typeface="+mn-cs"/>
              </a:defRPr>
            </a:lvl1pPr>
          </a:lstStyle>
          <a:p>
            <a:pPr>
              <a:defRPr/>
            </a:pPr>
            <a:endParaRPr lang="en-US"/>
          </a:p>
        </p:txBody>
      </p:sp>
      <p:sp>
        <p:nvSpPr>
          <p:cNvPr id="31748" name="Rectangle 4"/>
          <p:cNvSpPr>
            <a:spLocks noGrp="1" noChangeArrowheads="1"/>
          </p:cNvSpPr>
          <p:nvPr>
            <p:ph type="ftr" sz="quarter" idx="2"/>
          </p:nvPr>
        </p:nvSpPr>
        <p:spPr bwMode="auto">
          <a:xfrm>
            <a:off x="0" y="8626475"/>
            <a:ext cx="2971800" cy="454025"/>
          </a:xfrm>
          <a:prstGeom prst="rect">
            <a:avLst/>
          </a:prstGeom>
          <a:noFill/>
          <a:ln w="9525">
            <a:noFill/>
            <a:miter lim="800000"/>
            <a:headEnd/>
            <a:tailEnd/>
          </a:ln>
          <a:effectLst/>
        </p:spPr>
        <p:txBody>
          <a:bodyPr vert="horz" wrap="square" lIns="91072" tIns="45536" rIns="91072" bIns="45536" numCol="1" anchor="b" anchorCtr="0" compatLnSpc="1">
            <a:prstTxWarp prst="textNoShape">
              <a:avLst/>
            </a:prstTxWarp>
          </a:bodyPr>
          <a:lstStyle>
            <a:lvl1pPr defTabSz="909638">
              <a:defRPr sz="1200">
                <a:cs typeface="+mn-cs"/>
              </a:defRPr>
            </a:lvl1pPr>
          </a:lstStyle>
          <a:p>
            <a:pPr>
              <a:defRPr/>
            </a:pPr>
            <a:endParaRPr lang="en-US"/>
          </a:p>
        </p:txBody>
      </p:sp>
      <p:sp>
        <p:nvSpPr>
          <p:cNvPr id="31749" name="Rectangle 5"/>
          <p:cNvSpPr>
            <a:spLocks noGrp="1" noChangeArrowheads="1"/>
          </p:cNvSpPr>
          <p:nvPr>
            <p:ph type="sldNum" sz="quarter" idx="3"/>
          </p:nvPr>
        </p:nvSpPr>
        <p:spPr bwMode="auto">
          <a:xfrm>
            <a:off x="3886200" y="8626475"/>
            <a:ext cx="2971800" cy="454025"/>
          </a:xfrm>
          <a:prstGeom prst="rect">
            <a:avLst/>
          </a:prstGeom>
          <a:noFill/>
          <a:ln w="9525">
            <a:noFill/>
            <a:miter lim="800000"/>
            <a:headEnd/>
            <a:tailEnd/>
          </a:ln>
          <a:effectLst/>
        </p:spPr>
        <p:txBody>
          <a:bodyPr vert="horz" wrap="square" lIns="91072" tIns="45536" rIns="91072" bIns="45536" numCol="1" anchor="b" anchorCtr="0" compatLnSpc="1">
            <a:prstTxWarp prst="textNoShape">
              <a:avLst/>
            </a:prstTxWarp>
          </a:bodyPr>
          <a:lstStyle>
            <a:lvl1pPr algn="r" defTabSz="909638">
              <a:defRPr sz="1200">
                <a:cs typeface="+mn-cs"/>
              </a:defRPr>
            </a:lvl1pPr>
          </a:lstStyle>
          <a:p>
            <a:pPr>
              <a:defRPr/>
            </a:pPr>
            <a:fld id="{ABD6F806-E05F-4AE5-92EA-D62C396BB835}" type="slidenum">
              <a:rPr lang="en-US"/>
              <a:pPr>
                <a:defRPr/>
              </a:pPr>
              <a:t>‹#›</a:t>
            </a:fld>
            <a:endParaRPr lang="en-US"/>
          </a:p>
        </p:txBody>
      </p:sp>
    </p:spTree>
    <p:extLst>
      <p:ext uri="{BB962C8B-B14F-4D97-AF65-F5344CB8AC3E}">
        <p14:creationId xmlns:p14="http://schemas.microsoft.com/office/powerpoint/2010/main" val="36857663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4025"/>
          </a:xfrm>
          <a:prstGeom prst="rect">
            <a:avLst/>
          </a:prstGeom>
          <a:noFill/>
          <a:ln w="9525">
            <a:noFill/>
            <a:miter lim="800000"/>
            <a:headEnd/>
            <a:tailEnd/>
          </a:ln>
          <a:effectLst/>
        </p:spPr>
        <p:txBody>
          <a:bodyPr vert="horz" wrap="square" lIns="91072" tIns="45536" rIns="91072" bIns="45536" numCol="1" anchor="t" anchorCtr="0" compatLnSpc="1">
            <a:prstTxWarp prst="textNoShape">
              <a:avLst/>
            </a:prstTxWarp>
          </a:bodyPr>
          <a:lstStyle>
            <a:lvl1pPr defTabSz="909638">
              <a:defRPr sz="1200">
                <a:cs typeface="+mn-cs"/>
              </a:defRPr>
            </a:lvl1pPr>
          </a:lstStyle>
          <a:p>
            <a:pPr>
              <a:defRPr/>
            </a:pPr>
            <a:endParaRPr lang="en-US"/>
          </a:p>
        </p:txBody>
      </p:sp>
      <p:sp>
        <p:nvSpPr>
          <p:cNvPr id="4099" name="Rectangle 3"/>
          <p:cNvSpPr>
            <a:spLocks noGrp="1" noChangeArrowheads="1"/>
          </p:cNvSpPr>
          <p:nvPr>
            <p:ph type="dt" idx="1"/>
          </p:nvPr>
        </p:nvSpPr>
        <p:spPr bwMode="auto">
          <a:xfrm>
            <a:off x="3886200" y="0"/>
            <a:ext cx="2971800" cy="454025"/>
          </a:xfrm>
          <a:prstGeom prst="rect">
            <a:avLst/>
          </a:prstGeom>
          <a:noFill/>
          <a:ln w="9525">
            <a:noFill/>
            <a:miter lim="800000"/>
            <a:headEnd/>
            <a:tailEnd/>
          </a:ln>
          <a:effectLst/>
        </p:spPr>
        <p:txBody>
          <a:bodyPr vert="horz" wrap="square" lIns="91072" tIns="45536" rIns="91072" bIns="45536" numCol="1" anchor="t" anchorCtr="0" compatLnSpc="1">
            <a:prstTxWarp prst="textNoShape">
              <a:avLst/>
            </a:prstTxWarp>
          </a:bodyPr>
          <a:lstStyle>
            <a:lvl1pPr algn="r" defTabSz="909638">
              <a:defRPr sz="1200">
                <a:cs typeface="+mn-cs"/>
              </a:defRPr>
            </a:lvl1pPr>
          </a:lstStyle>
          <a:p>
            <a:pPr>
              <a:defRPr/>
            </a:pPr>
            <a:endParaRPr lang="en-US"/>
          </a:p>
        </p:txBody>
      </p:sp>
      <p:sp>
        <p:nvSpPr>
          <p:cNvPr id="47108" name="Rectangle 4"/>
          <p:cNvSpPr>
            <a:spLocks noGrp="1" noRot="1" noChangeAspect="1" noChangeArrowheads="1" noTextEdit="1"/>
          </p:cNvSpPr>
          <p:nvPr>
            <p:ph type="sldImg" idx="2"/>
          </p:nvPr>
        </p:nvSpPr>
        <p:spPr bwMode="auto">
          <a:xfrm>
            <a:off x="1158875" y="681038"/>
            <a:ext cx="4540250" cy="34051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914400" y="4313238"/>
            <a:ext cx="5029200" cy="4086225"/>
          </a:xfrm>
          <a:prstGeom prst="rect">
            <a:avLst/>
          </a:prstGeom>
          <a:noFill/>
          <a:ln w="9525">
            <a:noFill/>
            <a:miter lim="800000"/>
            <a:headEnd/>
            <a:tailEnd/>
          </a:ln>
          <a:effectLst/>
        </p:spPr>
        <p:txBody>
          <a:bodyPr vert="horz" wrap="square" lIns="91072" tIns="45536" rIns="91072" bIns="4553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26475"/>
            <a:ext cx="2971800" cy="454025"/>
          </a:xfrm>
          <a:prstGeom prst="rect">
            <a:avLst/>
          </a:prstGeom>
          <a:noFill/>
          <a:ln w="9525">
            <a:noFill/>
            <a:miter lim="800000"/>
            <a:headEnd/>
            <a:tailEnd/>
          </a:ln>
          <a:effectLst/>
        </p:spPr>
        <p:txBody>
          <a:bodyPr vert="horz" wrap="square" lIns="91072" tIns="45536" rIns="91072" bIns="45536" numCol="1" anchor="b" anchorCtr="0" compatLnSpc="1">
            <a:prstTxWarp prst="textNoShape">
              <a:avLst/>
            </a:prstTxWarp>
          </a:bodyPr>
          <a:lstStyle>
            <a:lvl1pPr defTabSz="909638">
              <a:defRPr sz="1200">
                <a:cs typeface="+mn-cs"/>
              </a:defRPr>
            </a:lvl1pPr>
          </a:lstStyle>
          <a:p>
            <a:pPr>
              <a:defRPr/>
            </a:pPr>
            <a:endParaRPr lang="en-US"/>
          </a:p>
        </p:txBody>
      </p:sp>
      <p:sp>
        <p:nvSpPr>
          <p:cNvPr id="4103" name="Rectangle 7"/>
          <p:cNvSpPr>
            <a:spLocks noGrp="1" noChangeArrowheads="1"/>
          </p:cNvSpPr>
          <p:nvPr>
            <p:ph type="sldNum" sz="quarter" idx="5"/>
          </p:nvPr>
        </p:nvSpPr>
        <p:spPr bwMode="auto">
          <a:xfrm>
            <a:off x="3886200" y="8626475"/>
            <a:ext cx="2971800" cy="454025"/>
          </a:xfrm>
          <a:prstGeom prst="rect">
            <a:avLst/>
          </a:prstGeom>
          <a:noFill/>
          <a:ln w="9525">
            <a:noFill/>
            <a:miter lim="800000"/>
            <a:headEnd/>
            <a:tailEnd/>
          </a:ln>
          <a:effectLst/>
        </p:spPr>
        <p:txBody>
          <a:bodyPr vert="horz" wrap="square" lIns="91072" tIns="45536" rIns="91072" bIns="45536" numCol="1" anchor="b" anchorCtr="0" compatLnSpc="1">
            <a:prstTxWarp prst="textNoShape">
              <a:avLst/>
            </a:prstTxWarp>
          </a:bodyPr>
          <a:lstStyle>
            <a:lvl1pPr algn="r" defTabSz="909638">
              <a:defRPr sz="1200">
                <a:cs typeface="+mn-cs"/>
              </a:defRPr>
            </a:lvl1pPr>
          </a:lstStyle>
          <a:p>
            <a:pPr>
              <a:defRPr/>
            </a:pPr>
            <a:fld id="{50097B56-490D-42A5-87FB-69DE3D076B53}" type="slidenum">
              <a:rPr lang="en-US"/>
              <a:pPr>
                <a:defRPr/>
              </a:pPr>
              <a:t>‹#›</a:t>
            </a:fld>
            <a:endParaRPr lang="en-US"/>
          </a:p>
        </p:txBody>
      </p:sp>
    </p:spTree>
    <p:extLst>
      <p:ext uri="{BB962C8B-B14F-4D97-AF65-F5344CB8AC3E}">
        <p14:creationId xmlns:p14="http://schemas.microsoft.com/office/powerpoint/2010/main" val="159157080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eaLnBrk="0" hangingPunct="0">
              <a:defRPr sz="2400">
                <a:solidFill>
                  <a:schemeClr val="tx1"/>
                </a:solidFill>
                <a:latin typeface="Times New Roman" pitchFamily="18" charset="0"/>
              </a:defRPr>
            </a:lvl1pPr>
            <a:lvl2pPr marL="742950" indent="-285750" defTabSz="909638" eaLnBrk="0" hangingPunct="0">
              <a:defRPr sz="2400">
                <a:solidFill>
                  <a:schemeClr val="tx1"/>
                </a:solidFill>
                <a:latin typeface="Times New Roman" pitchFamily="18" charset="0"/>
              </a:defRPr>
            </a:lvl2pPr>
            <a:lvl3pPr marL="1143000" indent="-228600" defTabSz="909638" eaLnBrk="0" hangingPunct="0">
              <a:defRPr sz="2400">
                <a:solidFill>
                  <a:schemeClr val="tx1"/>
                </a:solidFill>
                <a:latin typeface="Times New Roman" pitchFamily="18" charset="0"/>
              </a:defRPr>
            </a:lvl3pPr>
            <a:lvl4pPr marL="1600200" indent="-228600" defTabSz="909638" eaLnBrk="0" hangingPunct="0">
              <a:defRPr sz="2400">
                <a:solidFill>
                  <a:schemeClr val="tx1"/>
                </a:solidFill>
                <a:latin typeface="Times New Roman" pitchFamily="18" charset="0"/>
              </a:defRPr>
            </a:lvl4pPr>
            <a:lvl5pPr marL="2057400" indent="-228600" defTabSz="909638" eaLnBrk="0" hangingPunct="0">
              <a:defRPr sz="2400">
                <a:solidFill>
                  <a:schemeClr val="tx1"/>
                </a:solidFill>
                <a:latin typeface="Times New Roman" pitchFamily="18" charset="0"/>
              </a:defRPr>
            </a:lvl5pPr>
            <a:lvl6pPr marL="2514600" indent="-228600" defTabSz="909638" eaLnBrk="0" fontAlgn="base" hangingPunct="0">
              <a:spcBef>
                <a:spcPct val="0"/>
              </a:spcBef>
              <a:spcAft>
                <a:spcPct val="0"/>
              </a:spcAft>
              <a:defRPr sz="2400">
                <a:solidFill>
                  <a:schemeClr val="tx1"/>
                </a:solidFill>
                <a:latin typeface="Times New Roman" pitchFamily="18" charset="0"/>
              </a:defRPr>
            </a:lvl6pPr>
            <a:lvl7pPr marL="2971800" indent="-228600" defTabSz="909638" eaLnBrk="0" fontAlgn="base" hangingPunct="0">
              <a:spcBef>
                <a:spcPct val="0"/>
              </a:spcBef>
              <a:spcAft>
                <a:spcPct val="0"/>
              </a:spcAft>
              <a:defRPr sz="2400">
                <a:solidFill>
                  <a:schemeClr val="tx1"/>
                </a:solidFill>
                <a:latin typeface="Times New Roman" pitchFamily="18" charset="0"/>
              </a:defRPr>
            </a:lvl7pPr>
            <a:lvl8pPr marL="3429000" indent="-228600" defTabSz="909638" eaLnBrk="0" fontAlgn="base" hangingPunct="0">
              <a:spcBef>
                <a:spcPct val="0"/>
              </a:spcBef>
              <a:spcAft>
                <a:spcPct val="0"/>
              </a:spcAft>
              <a:defRPr sz="2400">
                <a:solidFill>
                  <a:schemeClr val="tx1"/>
                </a:solidFill>
                <a:latin typeface="Times New Roman" pitchFamily="18" charset="0"/>
              </a:defRPr>
            </a:lvl8pPr>
            <a:lvl9pPr marL="3886200" indent="-228600" defTabSz="909638" eaLnBrk="0" fontAlgn="base" hangingPunct="0">
              <a:spcBef>
                <a:spcPct val="0"/>
              </a:spcBef>
              <a:spcAft>
                <a:spcPct val="0"/>
              </a:spcAft>
              <a:defRPr sz="2400">
                <a:solidFill>
                  <a:schemeClr val="tx1"/>
                </a:solidFill>
                <a:latin typeface="Times New Roman" pitchFamily="18" charset="0"/>
              </a:defRPr>
            </a:lvl9pPr>
          </a:lstStyle>
          <a:p>
            <a:pPr eaLnBrk="1" hangingPunct="1"/>
            <a:fld id="{E96CFDD1-ECC5-4B70-B18C-A30283757F14}" type="slidenum">
              <a:rPr lang="en-US" sz="1200" smtClean="0"/>
              <a:pPr eaLnBrk="1" hangingPunct="1"/>
              <a:t>4</a:t>
            </a:fld>
            <a:endParaRPr lang="en-US" sz="1200"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This slide shows to RMS error (disagreement) between h, H and N for various geoid models as compared to the best GPS and leveling on GSVS11.  Note first the black bars, which are the allowable h and H error build up over further distances.  Compare these to the total error of the h-H-N values.  USGG2009 and EGM2008 have similar patterns, with EGM2008 being slightly better behaved.  The new model, USGG2012x01 has patterns of improvement and degradation relative to EGM2008 and USGG2009, showing the need to keep working on theory and software.  However, the geoid model with airborne data, USGG2012x02 shows clear improvement over all models, and even begins to approach the level of accuracy of h-H at medium wavelengths.</a:t>
            </a: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eaLnBrk="0" hangingPunct="0">
              <a:defRPr sz="2400">
                <a:solidFill>
                  <a:schemeClr val="tx1"/>
                </a:solidFill>
                <a:latin typeface="Times New Roman" pitchFamily="18" charset="0"/>
              </a:defRPr>
            </a:lvl1pPr>
            <a:lvl2pPr marL="742950" indent="-285750" defTabSz="909638" eaLnBrk="0" hangingPunct="0">
              <a:defRPr sz="2400">
                <a:solidFill>
                  <a:schemeClr val="tx1"/>
                </a:solidFill>
                <a:latin typeface="Times New Roman" pitchFamily="18" charset="0"/>
              </a:defRPr>
            </a:lvl2pPr>
            <a:lvl3pPr marL="1143000" indent="-228600" defTabSz="909638" eaLnBrk="0" hangingPunct="0">
              <a:defRPr sz="2400">
                <a:solidFill>
                  <a:schemeClr val="tx1"/>
                </a:solidFill>
                <a:latin typeface="Times New Roman" pitchFamily="18" charset="0"/>
              </a:defRPr>
            </a:lvl3pPr>
            <a:lvl4pPr marL="1600200" indent="-228600" defTabSz="909638" eaLnBrk="0" hangingPunct="0">
              <a:defRPr sz="2400">
                <a:solidFill>
                  <a:schemeClr val="tx1"/>
                </a:solidFill>
                <a:latin typeface="Times New Roman" pitchFamily="18" charset="0"/>
              </a:defRPr>
            </a:lvl4pPr>
            <a:lvl5pPr marL="2057400" indent="-228600" defTabSz="909638" eaLnBrk="0" hangingPunct="0">
              <a:defRPr sz="2400">
                <a:solidFill>
                  <a:schemeClr val="tx1"/>
                </a:solidFill>
                <a:latin typeface="Times New Roman" pitchFamily="18" charset="0"/>
              </a:defRPr>
            </a:lvl5pPr>
            <a:lvl6pPr marL="2514600" indent="-228600" defTabSz="909638" eaLnBrk="0" fontAlgn="base" hangingPunct="0">
              <a:spcBef>
                <a:spcPct val="0"/>
              </a:spcBef>
              <a:spcAft>
                <a:spcPct val="0"/>
              </a:spcAft>
              <a:defRPr sz="2400">
                <a:solidFill>
                  <a:schemeClr val="tx1"/>
                </a:solidFill>
                <a:latin typeface="Times New Roman" pitchFamily="18" charset="0"/>
              </a:defRPr>
            </a:lvl6pPr>
            <a:lvl7pPr marL="2971800" indent="-228600" defTabSz="909638" eaLnBrk="0" fontAlgn="base" hangingPunct="0">
              <a:spcBef>
                <a:spcPct val="0"/>
              </a:spcBef>
              <a:spcAft>
                <a:spcPct val="0"/>
              </a:spcAft>
              <a:defRPr sz="2400">
                <a:solidFill>
                  <a:schemeClr val="tx1"/>
                </a:solidFill>
                <a:latin typeface="Times New Roman" pitchFamily="18" charset="0"/>
              </a:defRPr>
            </a:lvl7pPr>
            <a:lvl8pPr marL="3429000" indent="-228600" defTabSz="909638" eaLnBrk="0" fontAlgn="base" hangingPunct="0">
              <a:spcBef>
                <a:spcPct val="0"/>
              </a:spcBef>
              <a:spcAft>
                <a:spcPct val="0"/>
              </a:spcAft>
              <a:defRPr sz="2400">
                <a:solidFill>
                  <a:schemeClr val="tx1"/>
                </a:solidFill>
                <a:latin typeface="Times New Roman" pitchFamily="18" charset="0"/>
              </a:defRPr>
            </a:lvl8pPr>
            <a:lvl9pPr marL="3886200" indent="-228600" defTabSz="909638" eaLnBrk="0" fontAlgn="base" hangingPunct="0">
              <a:spcBef>
                <a:spcPct val="0"/>
              </a:spcBef>
              <a:spcAft>
                <a:spcPct val="0"/>
              </a:spcAft>
              <a:defRPr sz="2400">
                <a:solidFill>
                  <a:schemeClr val="tx1"/>
                </a:solidFill>
                <a:latin typeface="Times New Roman" pitchFamily="18" charset="0"/>
              </a:defRPr>
            </a:lvl9pPr>
          </a:lstStyle>
          <a:p>
            <a:pPr eaLnBrk="1" hangingPunct="1"/>
            <a:fld id="{882CC142-110C-474C-821A-C72F4E3FDD0A}" type="slidenum">
              <a:rPr lang="en-US" sz="1200" smtClean="0"/>
              <a:pPr eaLnBrk="1" hangingPunct="1"/>
              <a:t>44</a:t>
            </a:fld>
            <a:endParaRPr lang="en-US" sz="120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92175"/>
            <a:r>
              <a:rPr lang="en-US" smtClean="0"/>
              <a:t>This slide is a companion to the previous one, but the h-H errors have been removed, in an RMS sense, from the total h-H-N errors, leaving, ostensibly, gravimetric geoid errors only.  As seen previously, the airborne geoid is the best performer, by far.  In fact, as a general statement, it could be said that USGG2012x02, an airborne gravity data enhanced geoid model, is effectively at the 1 cm differential geoid undulation accuracy level across all distances, in the region of GSVS11.</a:t>
            </a:r>
          </a:p>
          <a:p>
            <a:pPr defTabSz="892175"/>
            <a:endParaRPr lang="en-US" smtClean="0"/>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eaLnBrk="0" hangingPunct="0">
              <a:defRPr sz="2400">
                <a:solidFill>
                  <a:schemeClr val="tx1"/>
                </a:solidFill>
                <a:latin typeface="Times New Roman" pitchFamily="18" charset="0"/>
              </a:defRPr>
            </a:lvl1pPr>
            <a:lvl2pPr marL="742950" indent="-285750" defTabSz="909638" eaLnBrk="0" hangingPunct="0">
              <a:defRPr sz="2400">
                <a:solidFill>
                  <a:schemeClr val="tx1"/>
                </a:solidFill>
                <a:latin typeface="Times New Roman" pitchFamily="18" charset="0"/>
              </a:defRPr>
            </a:lvl2pPr>
            <a:lvl3pPr marL="1143000" indent="-228600" defTabSz="909638" eaLnBrk="0" hangingPunct="0">
              <a:defRPr sz="2400">
                <a:solidFill>
                  <a:schemeClr val="tx1"/>
                </a:solidFill>
                <a:latin typeface="Times New Roman" pitchFamily="18" charset="0"/>
              </a:defRPr>
            </a:lvl3pPr>
            <a:lvl4pPr marL="1600200" indent="-228600" defTabSz="909638" eaLnBrk="0" hangingPunct="0">
              <a:defRPr sz="2400">
                <a:solidFill>
                  <a:schemeClr val="tx1"/>
                </a:solidFill>
                <a:latin typeface="Times New Roman" pitchFamily="18" charset="0"/>
              </a:defRPr>
            </a:lvl4pPr>
            <a:lvl5pPr marL="2057400" indent="-228600" defTabSz="909638" eaLnBrk="0" hangingPunct="0">
              <a:defRPr sz="2400">
                <a:solidFill>
                  <a:schemeClr val="tx1"/>
                </a:solidFill>
                <a:latin typeface="Times New Roman" pitchFamily="18" charset="0"/>
              </a:defRPr>
            </a:lvl5pPr>
            <a:lvl6pPr marL="2514600" indent="-228600" defTabSz="909638" eaLnBrk="0" fontAlgn="base" hangingPunct="0">
              <a:spcBef>
                <a:spcPct val="0"/>
              </a:spcBef>
              <a:spcAft>
                <a:spcPct val="0"/>
              </a:spcAft>
              <a:defRPr sz="2400">
                <a:solidFill>
                  <a:schemeClr val="tx1"/>
                </a:solidFill>
                <a:latin typeface="Times New Roman" pitchFamily="18" charset="0"/>
              </a:defRPr>
            </a:lvl6pPr>
            <a:lvl7pPr marL="2971800" indent="-228600" defTabSz="909638" eaLnBrk="0" fontAlgn="base" hangingPunct="0">
              <a:spcBef>
                <a:spcPct val="0"/>
              </a:spcBef>
              <a:spcAft>
                <a:spcPct val="0"/>
              </a:spcAft>
              <a:defRPr sz="2400">
                <a:solidFill>
                  <a:schemeClr val="tx1"/>
                </a:solidFill>
                <a:latin typeface="Times New Roman" pitchFamily="18" charset="0"/>
              </a:defRPr>
            </a:lvl7pPr>
            <a:lvl8pPr marL="3429000" indent="-228600" defTabSz="909638" eaLnBrk="0" fontAlgn="base" hangingPunct="0">
              <a:spcBef>
                <a:spcPct val="0"/>
              </a:spcBef>
              <a:spcAft>
                <a:spcPct val="0"/>
              </a:spcAft>
              <a:defRPr sz="2400">
                <a:solidFill>
                  <a:schemeClr val="tx1"/>
                </a:solidFill>
                <a:latin typeface="Times New Roman" pitchFamily="18" charset="0"/>
              </a:defRPr>
            </a:lvl8pPr>
            <a:lvl9pPr marL="3886200" indent="-228600" defTabSz="909638" eaLnBrk="0" fontAlgn="base" hangingPunct="0">
              <a:spcBef>
                <a:spcPct val="0"/>
              </a:spcBef>
              <a:spcAft>
                <a:spcPct val="0"/>
              </a:spcAft>
              <a:defRPr sz="2400">
                <a:solidFill>
                  <a:schemeClr val="tx1"/>
                </a:solidFill>
                <a:latin typeface="Times New Roman" pitchFamily="18" charset="0"/>
              </a:defRPr>
            </a:lvl9pPr>
          </a:lstStyle>
          <a:p>
            <a:pPr eaLnBrk="1" hangingPunct="1"/>
            <a:fld id="{D9266E57-DD9B-437B-9EA6-4BBCAD7EF54B}" type="slidenum">
              <a:rPr lang="en-US" sz="1200" smtClean="0"/>
              <a:pPr eaLnBrk="1" hangingPunct="1"/>
              <a:t>45</a:t>
            </a:fld>
            <a:endParaRPr lang="en-US" sz="12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eaLnBrk="0" hangingPunct="0">
              <a:defRPr sz="2400">
                <a:solidFill>
                  <a:schemeClr val="tx1"/>
                </a:solidFill>
                <a:latin typeface="Times New Roman" pitchFamily="18" charset="0"/>
              </a:defRPr>
            </a:lvl1pPr>
            <a:lvl2pPr marL="742950" indent="-285750" defTabSz="909638" eaLnBrk="0" hangingPunct="0">
              <a:defRPr sz="2400">
                <a:solidFill>
                  <a:schemeClr val="tx1"/>
                </a:solidFill>
                <a:latin typeface="Times New Roman" pitchFamily="18" charset="0"/>
              </a:defRPr>
            </a:lvl2pPr>
            <a:lvl3pPr marL="1143000" indent="-228600" defTabSz="909638" eaLnBrk="0" hangingPunct="0">
              <a:defRPr sz="2400">
                <a:solidFill>
                  <a:schemeClr val="tx1"/>
                </a:solidFill>
                <a:latin typeface="Times New Roman" pitchFamily="18" charset="0"/>
              </a:defRPr>
            </a:lvl3pPr>
            <a:lvl4pPr marL="1600200" indent="-228600" defTabSz="909638" eaLnBrk="0" hangingPunct="0">
              <a:defRPr sz="2400">
                <a:solidFill>
                  <a:schemeClr val="tx1"/>
                </a:solidFill>
                <a:latin typeface="Times New Roman" pitchFamily="18" charset="0"/>
              </a:defRPr>
            </a:lvl4pPr>
            <a:lvl5pPr marL="2057400" indent="-228600" defTabSz="909638" eaLnBrk="0" hangingPunct="0">
              <a:defRPr sz="2400">
                <a:solidFill>
                  <a:schemeClr val="tx1"/>
                </a:solidFill>
                <a:latin typeface="Times New Roman" pitchFamily="18" charset="0"/>
              </a:defRPr>
            </a:lvl5pPr>
            <a:lvl6pPr marL="2514600" indent="-228600" defTabSz="909638" eaLnBrk="0" fontAlgn="base" hangingPunct="0">
              <a:spcBef>
                <a:spcPct val="0"/>
              </a:spcBef>
              <a:spcAft>
                <a:spcPct val="0"/>
              </a:spcAft>
              <a:defRPr sz="2400">
                <a:solidFill>
                  <a:schemeClr val="tx1"/>
                </a:solidFill>
                <a:latin typeface="Times New Roman" pitchFamily="18" charset="0"/>
              </a:defRPr>
            </a:lvl6pPr>
            <a:lvl7pPr marL="2971800" indent="-228600" defTabSz="909638" eaLnBrk="0" fontAlgn="base" hangingPunct="0">
              <a:spcBef>
                <a:spcPct val="0"/>
              </a:spcBef>
              <a:spcAft>
                <a:spcPct val="0"/>
              </a:spcAft>
              <a:defRPr sz="2400">
                <a:solidFill>
                  <a:schemeClr val="tx1"/>
                </a:solidFill>
                <a:latin typeface="Times New Roman" pitchFamily="18" charset="0"/>
              </a:defRPr>
            </a:lvl7pPr>
            <a:lvl8pPr marL="3429000" indent="-228600" defTabSz="909638" eaLnBrk="0" fontAlgn="base" hangingPunct="0">
              <a:spcBef>
                <a:spcPct val="0"/>
              </a:spcBef>
              <a:spcAft>
                <a:spcPct val="0"/>
              </a:spcAft>
              <a:defRPr sz="2400">
                <a:solidFill>
                  <a:schemeClr val="tx1"/>
                </a:solidFill>
                <a:latin typeface="Times New Roman" pitchFamily="18" charset="0"/>
              </a:defRPr>
            </a:lvl8pPr>
            <a:lvl9pPr marL="3886200" indent="-228600" defTabSz="909638" eaLnBrk="0" fontAlgn="base" hangingPunct="0">
              <a:spcBef>
                <a:spcPct val="0"/>
              </a:spcBef>
              <a:spcAft>
                <a:spcPct val="0"/>
              </a:spcAft>
              <a:defRPr sz="2400">
                <a:solidFill>
                  <a:schemeClr val="tx1"/>
                </a:solidFill>
                <a:latin typeface="Times New Roman" pitchFamily="18" charset="0"/>
              </a:defRPr>
            </a:lvl9pPr>
          </a:lstStyle>
          <a:p>
            <a:pPr eaLnBrk="1" hangingPunct="1"/>
            <a:fld id="{3795B730-3A24-48B8-9C7D-54E1DBFD1309}" type="slidenum">
              <a:rPr lang="en-US" sz="1200" smtClean="0"/>
              <a:pPr eaLnBrk="1" hangingPunct="1"/>
              <a:t>5</a:t>
            </a:fld>
            <a:endParaRPr lang="en-US" sz="1200"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eaLnBrk="0" hangingPunct="0">
              <a:defRPr sz="2400">
                <a:solidFill>
                  <a:schemeClr val="tx1"/>
                </a:solidFill>
                <a:latin typeface="Times New Roman" pitchFamily="18" charset="0"/>
              </a:defRPr>
            </a:lvl1pPr>
            <a:lvl2pPr marL="742950" indent="-285750" defTabSz="909638" eaLnBrk="0" hangingPunct="0">
              <a:defRPr sz="2400">
                <a:solidFill>
                  <a:schemeClr val="tx1"/>
                </a:solidFill>
                <a:latin typeface="Times New Roman" pitchFamily="18" charset="0"/>
              </a:defRPr>
            </a:lvl2pPr>
            <a:lvl3pPr marL="1143000" indent="-228600" defTabSz="909638" eaLnBrk="0" hangingPunct="0">
              <a:defRPr sz="2400">
                <a:solidFill>
                  <a:schemeClr val="tx1"/>
                </a:solidFill>
                <a:latin typeface="Times New Roman" pitchFamily="18" charset="0"/>
              </a:defRPr>
            </a:lvl3pPr>
            <a:lvl4pPr marL="1600200" indent="-228600" defTabSz="909638" eaLnBrk="0" hangingPunct="0">
              <a:defRPr sz="2400">
                <a:solidFill>
                  <a:schemeClr val="tx1"/>
                </a:solidFill>
                <a:latin typeface="Times New Roman" pitchFamily="18" charset="0"/>
              </a:defRPr>
            </a:lvl4pPr>
            <a:lvl5pPr marL="2057400" indent="-228600" defTabSz="909638" eaLnBrk="0" hangingPunct="0">
              <a:defRPr sz="2400">
                <a:solidFill>
                  <a:schemeClr val="tx1"/>
                </a:solidFill>
                <a:latin typeface="Times New Roman" pitchFamily="18" charset="0"/>
              </a:defRPr>
            </a:lvl5pPr>
            <a:lvl6pPr marL="2514600" indent="-228600" defTabSz="909638" eaLnBrk="0" fontAlgn="base" hangingPunct="0">
              <a:spcBef>
                <a:spcPct val="0"/>
              </a:spcBef>
              <a:spcAft>
                <a:spcPct val="0"/>
              </a:spcAft>
              <a:defRPr sz="2400">
                <a:solidFill>
                  <a:schemeClr val="tx1"/>
                </a:solidFill>
                <a:latin typeface="Times New Roman" pitchFamily="18" charset="0"/>
              </a:defRPr>
            </a:lvl6pPr>
            <a:lvl7pPr marL="2971800" indent="-228600" defTabSz="909638" eaLnBrk="0" fontAlgn="base" hangingPunct="0">
              <a:spcBef>
                <a:spcPct val="0"/>
              </a:spcBef>
              <a:spcAft>
                <a:spcPct val="0"/>
              </a:spcAft>
              <a:defRPr sz="2400">
                <a:solidFill>
                  <a:schemeClr val="tx1"/>
                </a:solidFill>
                <a:latin typeface="Times New Roman" pitchFamily="18" charset="0"/>
              </a:defRPr>
            </a:lvl7pPr>
            <a:lvl8pPr marL="3429000" indent="-228600" defTabSz="909638" eaLnBrk="0" fontAlgn="base" hangingPunct="0">
              <a:spcBef>
                <a:spcPct val="0"/>
              </a:spcBef>
              <a:spcAft>
                <a:spcPct val="0"/>
              </a:spcAft>
              <a:defRPr sz="2400">
                <a:solidFill>
                  <a:schemeClr val="tx1"/>
                </a:solidFill>
                <a:latin typeface="Times New Roman" pitchFamily="18" charset="0"/>
              </a:defRPr>
            </a:lvl8pPr>
            <a:lvl9pPr marL="3886200" indent="-228600" defTabSz="909638" eaLnBrk="0" fontAlgn="base" hangingPunct="0">
              <a:spcBef>
                <a:spcPct val="0"/>
              </a:spcBef>
              <a:spcAft>
                <a:spcPct val="0"/>
              </a:spcAft>
              <a:defRPr sz="2400">
                <a:solidFill>
                  <a:schemeClr val="tx1"/>
                </a:solidFill>
                <a:latin typeface="Times New Roman" pitchFamily="18" charset="0"/>
              </a:defRPr>
            </a:lvl9pPr>
          </a:lstStyle>
          <a:p>
            <a:pPr eaLnBrk="1" hangingPunct="1"/>
            <a:fld id="{67A5BCCA-83D5-4549-9366-A13AB5EE01B3}" type="slidenum">
              <a:rPr lang="en-US" sz="1200" smtClean="0">
                <a:latin typeface="Calibri" pitchFamily="34" charset="0"/>
              </a:rPr>
              <a:pPr eaLnBrk="1" hangingPunct="1"/>
              <a:t>24</a:t>
            </a:fld>
            <a:endParaRPr lang="en-US" sz="1200" smtClean="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Although a geoid slope validation survey won’t validate the absolute accuracy of the geoid model, it will help point out weakness in data and theory.  The accuracy of the terrestrial surveys will be best achievable, and formal accuracy estimates will be used to bound allowable disagreements with modeled geoid slopes.</a:t>
            </a: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eaLnBrk="0" hangingPunct="0">
              <a:defRPr sz="2400">
                <a:solidFill>
                  <a:schemeClr val="tx1"/>
                </a:solidFill>
                <a:latin typeface="Times New Roman" pitchFamily="18" charset="0"/>
              </a:defRPr>
            </a:lvl1pPr>
            <a:lvl2pPr marL="742950" indent="-285750" defTabSz="909638" eaLnBrk="0" hangingPunct="0">
              <a:defRPr sz="2400">
                <a:solidFill>
                  <a:schemeClr val="tx1"/>
                </a:solidFill>
                <a:latin typeface="Times New Roman" pitchFamily="18" charset="0"/>
              </a:defRPr>
            </a:lvl2pPr>
            <a:lvl3pPr marL="1143000" indent="-228600" defTabSz="909638" eaLnBrk="0" hangingPunct="0">
              <a:defRPr sz="2400">
                <a:solidFill>
                  <a:schemeClr val="tx1"/>
                </a:solidFill>
                <a:latin typeface="Times New Roman" pitchFamily="18" charset="0"/>
              </a:defRPr>
            </a:lvl3pPr>
            <a:lvl4pPr marL="1600200" indent="-228600" defTabSz="909638" eaLnBrk="0" hangingPunct="0">
              <a:defRPr sz="2400">
                <a:solidFill>
                  <a:schemeClr val="tx1"/>
                </a:solidFill>
                <a:latin typeface="Times New Roman" pitchFamily="18" charset="0"/>
              </a:defRPr>
            </a:lvl4pPr>
            <a:lvl5pPr marL="2057400" indent="-228600" defTabSz="909638" eaLnBrk="0" hangingPunct="0">
              <a:defRPr sz="2400">
                <a:solidFill>
                  <a:schemeClr val="tx1"/>
                </a:solidFill>
                <a:latin typeface="Times New Roman" pitchFamily="18" charset="0"/>
              </a:defRPr>
            </a:lvl5pPr>
            <a:lvl6pPr marL="2514600" indent="-228600" defTabSz="909638" eaLnBrk="0" fontAlgn="base" hangingPunct="0">
              <a:spcBef>
                <a:spcPct val="0"/>
              </a:spcBef>
              <a:spcAft>
                <a:spcPct val="0"/>
              </a:spcAft>
              <a:defRPr sz="2400">
                <a:solidFill>
                  <a:schemeClr val="tx1"/>
                </a:solidFill>
                <a:latin typeface="Times New Roman" pitchFamily="18" charset="0"/>
              </a:defRPr>
            </a:lvl6pPr>
            <a:lvl7pPr marL="2971800" indent="-228600" defTabSz="909638" eaLnBrk="0" fontAlgn="base" hangingPunct="0">
              <a:spcBef>
                <a:spcPct val="0"/>
              </a:spcBef>
              <a:spcAft>
                <a:spcPct val="0"/>
              </a:spcAft>
              <a:defRPr sz="2400">
                <a:solidFill>
                  <a:schemeClr val="tx1"/>
                </a:solidFill>
                <a:latin typeface="Times New Roman" pitchFamily="18" charset="0"/>
              </a:defRPr>
            </a:lvl7pPr>
            <a:lvl8pPr marL="3429000" indent="-228600" defTabSz="909638" eaLnBrk="0" fontAlgn="base" hangingPunct="0">
              <a:spcBef>
                <a:spcPct val="0"/>
              </a:spcBef>
              <a:spcAft>
                <a:spcPct val="0"/>
              </a:spcAft>
              <a:defRPr sz="2400">
                <a:solidFill>
                  <a:schemeClr val="tx1"/>
                </a:solidFill>
                <a:latin typeface="Times New Roman" pitchFamily="18" charset="0"/>
              </a:defRPr>
            </a:lvl8pPr>
            <a:lvl9pPr marL="3886200" indent="-228600" defTabSz="909638" eaLnBrk="0" fontAlgn="base" hangingPunct="0">
              <a:spcBef>
                <a:spcPct val="0"/>
              </a:spcBef>
              <a:spcAft>
                <a:spcPct val="0"/>
              </a:spcAft>
              <a:defRPr sz="2400">
                <a:solidFill>
                  <a:schemeClr val="tx1"/>
                </a:solidFill>
                <a:latin typeface="Times New Roman" pitchFamily="18" charset="0"/>
              </a:defRPr>
            </a:lvl9pPr>
          </a:lstStyle>
          <a:p>
            <a:pPr eaLnBrk="1" hangingPunct="1"/>
            <a:fld id="{86F2F128-A538-468A-ADA3-C529DFD06E3C}" type="slidenum">
              <a:rPr lang="en-US" sz="1200" smtClean="0"/>
              <a:pPr eaLnBrk="1" hangingPunct="1"/>
              <a:t>27</a:t>
            </a:fld>
            <a:endParaRPr lang="en-US" sz="12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This chart speaks to the ability of a gravimetric geoid model to be as accurate over distances as GPS and leveling combined.  The basic messages here are that currently, gravimetric geoids aren’t as accurate as GPS and leveling, but they aren’t bad either.  They are certainly cheaper than leveling!  Furthermore, it shows that for this survey, at least, USGG2009 has some improvements to make to beat EGM2008.  As such, NGS embarked on a rigorous re-examination of their geoid modeling methods.  The new software will likely be complete later in 2012.  But some new experimental geoids with the new software show an improvement over USGG2009, but still not quite as good as EGM2008.  The real story of columns 3/4/5 can be summarized as follows:  “No matter what software is used, massaging the same old, uncorrected terrestrial gravity data isn’t going to yield </a:t>
            </a:r>
          </a:p>
          <a:p>
            <a:endParaRPr lang="en-US" smtClean="0"/>
          </a:p>
          <a:p>
            <a:r>
              <a:rPr lang="en-US" smtClean="0"/>
              <a:t>However, when adding in airborne gravity from GRAV-D, these new geoids blow everything else away.  </a:t>
            </a: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eaLnBrk="0" hangingPunct="0">
              <a:defRPr sz="2400">
                <a:solidFill>
                  <a:schemeClr val="tx1"/>
                </a:solidFill>
                <a:latin typeface="Times New Roman" pitchFamily="18" charset="0"/>
              </a:defRPr>
            </a:lvl1pPr>
            <a:lvl2pPr marL="742950" indent="-285750" defTabSz="909638" eaLnBrk="0" hangingPunct="0">
              <a:defRPr sz="2400">
                <a:solidFill>
                  <a:schemeClr val="tx1"/>
                </a:solidFill>
                <a:latin typeface="Times New Roman" pitchFamily="18" charset="0"/>
              </a:defRPr>
            </a:lvl2pPr>
            <a:lvl3pPr marL="1143000" indent="-228600" defTabSz="909638" eaLnBrk="0" hangingPunct="0">
              <a:defRPr sz="2400">
                <a:solidFill>
                  <a:schemeClr val="tx1"/>
                </a:solidFill>
                <a:latin typeface="Times New Roman" pitchFamily="18" charset="0"/>
              </a:defRPr>
            </a:lvl3pPr>
            <a:lvl4pPr marL="1600200" indent="-228600" defTabSz="909638" eaLnBrk="0" hangingPunct="0">
              <a:defRPr sz="2400">
                <a:solidFill>
                  <a:schemeClr val="tx1"/>
                </a:solidFill>
                <a:latin typeface="Times New Roman" pitchFamily="18" charset="0"/>
              </a:defRPr>
            </a:lvl4pPr>
            <a:lvl5pPr marL="2057400" indent="-228600" defTabSz="909638" eaLnBrk="0" hangingPunct="0">
              <a:defRPr sz="2400">
                <a:solidFill>
                  <a:schemeClr val="tx1"/>
                </a:solidFill>
                <a:latin typeface="Times New Roman" pitchFamily="18" charset="0"/>
              </a:defRPr>
            </a:lvl5pPr>
            <a:lvl6pPr marL="2514600" indent="-228600" defTabSz="909638" eaLnBrk="0" fontAlgn="base" hangingPunct="0">
              <a:spcBef>
                <a:spcPct val="0"/>
              </a:spcBef>
              <a:spcAft>
                <a:spcPct val="0"/>
              </a:spcAft>
              <a:defRPr sz="2400">
                <a:solidFill>
                  <a:schemeClr val="tx1"/>
                </a:solidFill>
                <a:latin typeface="Times New Roman" pitchFamily="18" charset="0"/>
              </a:defRPr>
            </a:lvl6pPr>
            <a:lvl7pPr marL="2971800" indent="-228600" defTabSz="909638" eaLnBrk="0" fontAlgn="base" hangingPunct="0">
              <a:spcBef>
                <a:spcPct val="0"/>
              </a:spcBef>
              <a:spcAft>
                <a:spcPct val="0"/>
              </a:spcAft>
              <a:defRPr sz="2400">
                <a:solidFill>
                  <a:schemeClr val="tx1"/>
                </a:solidFill>
                <a:latin typeface="Times New Roman" pitchFamily="18" charset="0"/>
              </a:defRPr>
            </a:lvl7pPr>
            <a:lvl8pPr marL="3429000" indent="-228600" defTabSz="909638" eaLnBrk="0" fontAlgn="base" hangingPunct="0">
              <a:spcBef>
                <a:spcPct val="0"/>
              </a:spcBef>
              <a:spcAft>
                <a:spcPct val="0"/>
              </a:spcAft>
              <a:defRPr sz="2400">
                <a:solidFill>
                  <a:schemeClr val="tx1"/>
                </a:solidFill>
                <a:latin typeface="Times New Roman" pitchFamily="18" charset="0"/>
              </a:defRPr>
            </a:lvl8pPr>
            <a:lvl9pPr marL="3886200" indent="-228600" defTabSz="909638" eaLnBrk="0" fontAlgn="base" hangingPunct="0">
              <a:spcBef>
                <a:spcPct val="0"/>
              </a:spcBef>
              <a:spcAft>
                <a:spcPct val="0"/>
              </a:spcAft>
              <a:defRPr sz="2400">
                <a:solidFill>
                  <a:schemeClr val="tx1"/>
                </a:solidFill>
                <a:latin typeface="Times New Roman" pitchFamily="18" charset="0"/>
              </a:defRPr>
            </a:lvl9pPr>
          </a:lstStyle>
          <a:p>
            <a:pPr eaLnBrk="1" hangingPunct="1"/>
            <a:fld id="{A2096DAF-45C1-4D6D-ADDF-497AE4BF3910}" type="slidenum">
              <a:rPr lang="en-US" sz="1200" smtClean="0"/>
              <a:pPr eaLnBrk="1" hangingPunct="1"/>
              <a:t>30</a:t>
            </a:fld>
            <a:endParaRPr lang="en-US" sz="120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Unconfined conditions</a:t>
            </a:r>
          </a:p>
          <a:p>
            <a:r>
              <a:rPr lang="en-US" smtClean="0"/>
              <a:t>Recharge is primarily downward - perching layers appear to be minimal. </a:t>
            </a:r>
          </a:p>
          <a:p>
            <a:r>
              <a:rPr lang="en-US" smtClean="0"/>
              <a:t>Lateral extent of groundwater mound is small.</a:t>
            </a:r>
          </a:p>
          <a:p>
            <a:r>
              <a:rPr lang="en-US" smtClean="0"/>
              <a:t>Recharge rates vary from pond to pond</a:t>
            </a:r>
          </a:p>
          <a:p>
            <a:endParaRPr lang="en-US" smtClean="0"/>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eaLnBrk="0" hangingPunct="0">
              <a:defRPr sz="2400">
                <a:solidFill>
                  <a:schemeClr val="tx1"/>
                </a:solidFill>
                <a:latin typeface="Times New Roman" pitchFamily="18" charset="0"/>
              </a:defRPr>
            </a:lvl1pPr>
            <a:lvl2pPr marL="742950" indent="-285750" defTabSz="909638" eaLnBrk="0" hangingPunct="0">
              <a:defRPr sz="2400">
                <a:solidFill>
                  <a:schemeClr val="tx1"/>
                </a:solidFill>
                <a:latin typeface="Times New Roman" pitchFamily="18" charset="0"/>
              </a:defRPr>
            </a:lvl2pPr>
            <a:lvl3pPr marL="1143000" indent="-228600" defTabSz="909638" eaLnBrk="0" hangingPunct="0">
              <a:defRPr sz="2400">
                <a:solidFill>
                  <a:schemeClr val="tx1"/>
                </a:solidFill>
                <a:latin typeface="Times New Roman" pitchFamily="18" charset="0"/>
              </a:defRPr>
            </a:lvl3pPr>
            <a:lvl4pPr marL="1600200" indent="-228600" defTabSz="909638" eaLnBrk="0" hangingPunct="0">
              <a:defRPr sz="2400">
                <a:solidFill>
                  <a:schemeClr val="tx1"/>
                </a:solidFill>
                <a:latin typeface="Times New Roman" pitchFamily="18" charset="0"/>
              </a:defRPr>
            </a:lvl4pPr>
            <a:lvl5pPr marL="2057400" indent="-228600" defTabSz="909638" eaLnBrk="0" hangingPunct="0">
              <a:defRPr sz="2400">
                <a:solidFill>
                  <a:schemeClr val="tx1"/>
                </a:solidFill>
                <a:latin typeface="Times New Roman" pitchFamily="18" charset="0"/>
              </a:defRPr>
            </a:lvl5pPr>
            <a:lvl6pPr marL="2514600" indent="-228600" defTabSz="909638" eaLnBrk="0" fontAlgn="base" hangingPunct="0">
              <a:spcBef>
                <a:spcPct val="0"/>
              </a:spcBef>
              <a:spcAft>
                <a:spcPct val="0"/>
              </a:spcAft>
              <a:defRPr sz="2400">
                <a:solidFill>
                  <a:schemeClr val="tx1"/>
                </a:solidFill>
                <a:latin typeface="Times New Roman" pitchFamily="18" charset="0"/>
              </a:defRPr>
            </a:lvl6pPr>
            <a:lvl7pPr marL="2971800" indent="-228600" defTabSz="909638" eaLnBrk="0" fontAlgn="base" hangingPunct="0">
              <a:spcBef>
                <a:spcPct val="0"/>
              </a:spcBef>
              <a:spcAft>
                <a:spcPct val="0"/>
              </a:spcAft>
              <a:defRPr sz="2400">
                <a:solidFill>
                  <a:schemeClr val="tx1"/>
                </a:solidFill>
                <a:latin typeface="Times New Roman" pitchFamily="18" charset="0"/>
              </a:defRPr>
            </a:lvl7pPr>
            <a:lvl8pPr marL="3429000" indent="-228600" defTabSz="909638" eaLnBrk="0" fontAlgn="base" hangingPunct="0">
              <a:spcBef>
                <a:spcPct val="0"/>
              </a:spcBef>
              <a:spcAft>
                <a:spcPct val="0"/>
              </a:spcAft>
              <a:defRPr sz="2400">
                <a:solidFill>
                  <a:schemeClr val="tx1"/>
                </a:solidFill>
                <a:latin typeface="Times New Roman" pitchFamily="18" charset="0"/>
              </a:defRPr>
            </a:lvl8pPr>
            <a:lvl9pPr marL="3886200" indent="-228600" defTabSz="909638" eaLnBrk="0" fontAlgn="base" hangingPunct="0">
              <a:spcBef>
                <a:spcPct val="0"/>
              </a:spcBef>
              <a:spcAft>
                <a:spcPct val="0"/>
              </a:spcAft>
              <a:defRPr sz="2400">
                <a:solidFill>
                  <a:schemeClr val="tx1"/>
                </a:solidFill>
                <a:latin typeface="Times New Roman" pitchFamily="18" charset="0"/>
              </a:defRPr>
            </a:lvl9pPr>
          </a:lstStyle>
          <a:p>
            <a:pPr eaLnBrk="1" hangingPunct="1"/>
            <a:fld id="{8512F4AE-C9D4-4684-AB70-457410BA1A1E}" type="slidenum">
              <a:rPr lang="en-US" sz="1200" smtClean="0"/>
              <a:pPr eaLnBrk="1" hangingPunct="1"/>
              <a:t>35</a:t>
            </a:fld>
            <a:endParaRPr lang="en-US" sz="120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smtClean="0"/>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eaLnBrk="0" hangingPunct="0">
              <a:defRPr sz="2400">
                <a:solidFill>
                  <a:schemeClr val="tx1"/>
                </a:solidFill>
                <a:latin typeface="Times New Roman" pitchFamily="18" charset="0"/>
              </a:defRPr>
            </a:lvl1pPr>
            <a:lvl2pPr marL="742950" indent="-285750" defTabSz="909638" eaLnBrk="0" hangingPunct="0">
              <a:defRPr sz="2400">
                <a:solidFill>
                  <a:schemeClr val="tx1"/>
                </a:solidFill>
                <a:latin typeface="Times New Roman" pitchFamily="18" charset="0"/>
              </a:defRPr>
            </a:lvl2pPr>
            <a:lvl3pPr marL="1143000" indent="-228600" defTabSz="909638" eaLnBrk="0" hangingPunct="0">
              <a:defRPr sz="2400">
                <a:solidFill>
                  <a:schemeClr val="tx1"/>
                </a:solidFill>
                <a:latin typeface="Times New Roman" pitchFamily="18" charset="0"/>
              </a:defRPr>
            </a:lvl3pPr>
            <a:lvl4pPr marL="1600200" indent="-228600" defTabSz="909638" eaLnBrk="0" hangingPunct="0">
              <a:defRPr sz="2400">
                <a:solidFill>
                  <a:schemeClr val="tx1"/>
                </a:solidFill>
                <a:latin typeface="Times New Roman" pitchFamily="18" charset="0"/>
              </a:defRPr>
            </a:lvl4pPr>
            <a:lvl5pPr marL="2057400" indent="-228600" defTabSz="909638" eaLnBrk="0" hangingPunct="0">
              <a:defRPr sz="2400">
                <a:solidFill>
                  <a:schemeClr val="tx1"/>
                </a:solidFill>
                <a:latin typeface="Times New Roman" pitchFamily="18" charset="0"/>
              </a:defRPr>
            </a:lvl5pPr>
            <a:lvl6pPr marL="2514600" indent="-228600" defTabSz="909638" eaLnBrk="0" fontAlgn="base" hangingPunct="0">
              <a:spcBef>
                <a:spcPct val="0"/>
              </a:spcBef>
              <a:spcAft>
                <a:spcPct val="0"/>
              </a:spcAft>
              <a:defRPr sz="2400">
                <a:solidFill>
                  <a:schemeClr val="tx1"/>
                </a:solidFill>
                <a:latin typeface="Times New Roman" pitchFamily="18" charset="0"/>
              </a:defRPr>
            </a:lvl6pPr>
            <a:lvl7pPr marL="2971800" indent="-228600" defTabSz="909638" eaLnBrk="0" fontAlgn="base" hangingPunct="0">
              <a:spcBef>
                <a:spcPct val="0"/>
              </a:spcBef>
              <a:spcAft>
                <a:spcPct val="0"/>
              </a:spcAft>
              <a:defRPr sz="2400">
                <a:solidFill>
                  <a:schemeClr val="tx1"/>
                </a:solidFill>
                <a:latin typeface="Times New Roman" pitchFamily="18" charset="0"/>
              </a:defRPr>
            </a:lvl7pPr>
            <a:lvl8pPr marL="3429000" indent="-228600" defTabSz="909638" eaLnBrk="0" fontAlgn="base" hangingPunct="0">
              <a:spcBef>
                <a:spcPct val="0"/>
              </a:spcBef>
              <a:spcAft>
                <a:spcPct val="0"/>
              </a:spcAft>
              <a:defRPr sz="2400">
                <a:solidFill>
                  <a:schemeClr val="tx1"/>
                </a:solidFill>
                <a:latin typeface="Times New Roman" pitchFamily="18" charset="0"/>
              </a:defRPr>
            </a:lvl8pPr>
            <a:lvl9pPr marL="3886200" indent="-228600" defTabSz="909638" eaLnBrk="0" fontAlgn="base" hangingPunct="0">
              <a:spcBef>
                <a:spcPct val="0"/>
              </a:spcBef>
              <a:spcAft>
                <a:spcPct val="0"/>
              </a:spcAft>
              <a:defRPr sz="2400">
                <a:solidFill>
                  <a:schemeClr val="tx1"/>
                </a:solidFill>
                <a:latin typeface="Times New Roman" pitchFamily="18" charset="0"/>
              </a:defRPr>
            </a:lvl9pPr>
          </a:lstStyle>
          <a:p>
            <a:pPr eaLnBrk="1" hangingPunct="1"/>
            <a:fld id="{F1158E0D-7AEB-4E10-B0EA-110D3722F30A}" type="slidenum">
              <a:rPr lang="en-US" sz="1200" smtClean="0">
                <a:latin typeface="Calibri" pitchFamily="34" charset="0"/>
              </a:rPr>
              <a:pPr eaLnBrk="1" hangingPunct="1"/>
              <a:t>37</a:t>
            </a:fld>
            <a:endParaRPr lang="en-US" sz="1200" smtClean="0">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eaLnBrk="0" hangingPunct="0">
              <a:defRPr sz="2400">
                <a:solidFill>
                  <a:schemeClr val="tx1"/>
                </a:solidFill>
                <a:latin typeface="Times New Roman" pitchFamily="18" charset="0"/>
              </a:defRPr>
            </a:lvl1pPr>
            <a:lvl2pPr marL="742950" indent="-285750" defTabSz="909638" eaLnBrk="0" hangingPunct="0">
              <a:defRPr sz="2400">
                <a:solidFill>
                  <a:schemeClr val="tx1"/>
                </a:solidFill>
                <a:latin typeface="Times New Roman" pitchFamily="18" charset="0"/>
              </a:defRPr>
            </a:lvl2pPr>
            <a:lvl3pPr marL="1143000" indent="-228600" defTabSz="909638" eaLnBrk="0" hangingPunct="0">
              <a:defRPr sz="2400">
                <a:solidFill>
                  <a:schemeClr val="tx1"/>
                </a:solidFill>
                <a:latin typeface="Times New Roman" pitchFamily="18" charset="0"/>
              </a:defRPr>
            </a:lvl3pPr>
            <a:lvl4pPr marL="1600200" indent="-228600" defTabSz="909638" eaLnBrk="0" hangingPunct="0">
              <a:defRPr sz="2400">
                <a:solidFill>
                  <a:schemeClr val="tx1"/>
                </a:solidFill>
                <a:latin typeface="Times New Roman" pitchFamily="18" charset="0"/>
              </a:defRPr>
            </a:lvl4pPr>
            <a:lvl5pPr marL="2057400" indent="-228600" defTabSz="909638" eaLnBrk="0" hangingPunct="0">
              <a:defRPr sz="2400">
                <a:solidFill>
                  <a:schemeClr val="tx1"/>
                </a:solidFill>
                <a:latin typeface="Times New Roman" pitchFamily="18" charset="0"/>
              </a:defRPr>
            </a:lvl5pPr>
            <a:lvl6pPr marL="2514600" indent="-228600" defTabSz="909638" eaLnBrk="0" fontAlgn="base" hangingPunct="0">
              <a:spcBef>
                <a:spcPct val="0"/>
              </a:spcBef>
              <a:spcAft>
                <a:spcPct val="0"/>
              </a:spcAft>
              <a:defRPr sz="2400">
                <a:solidFill>
                  <a:schemeClr val="tx1"/>
                </a:solidFill>
                <a:latin typeface="Times New Roman" pitchFamily="18" charset="0"/>
              </a:defRPr>
            </a:lvl6pPr>
            <a:lvl7pPr marL="2971800" indent="-228600" defTabSz="909638" eaLnBrk="0" fontAlgn="base" hangingPunct="0">
              <a:spcBef>
                <a:spcPct val="0"/>
              </a:spcBef>
              <a:spcAft>
                <a:spcPct val="0"/>
              </a:spcAft>
              <a:defRPr sz="2400">
                <a:solidFill>
                  <a:schemeClr val="tx1"/>
                </a:solidFill>
                <a:latin typeface="Times New Roman" pitchFamily="18" charset="0"/>
              </a:defRPr>
            </a:lvl7pPr>
            <a:lvl8pPr marL="3429000" indent="-228600" defTabSz="909638" eaLnBrk="0" fontAlgn="base" hangingPunct="0">
              <a:spcBef>
                <a:spcPct val="0"/>
              </a:spcBef>
              <a:spcAft>
                <a:spcPct val="0"/>
              </a:spcAft>
              <a:defRPr sz="2400">
                <a:solidFill>
                  <a:schemeClr val="tx1"/>
                </a:solidFill>
                <a:latin typeface="Times New Roman" pitchFamily="18" charset="0"/>
              </a:defRPr>
            </a:lvl8pPr>
            <a:lvl9pPr marL="3886200" indent="-228600" defTabSz="909638" eaLnBrk="0" fontAlgn="base" hangingPunct="0">
              <a:spcBef>
                <a:spcPct val="0"/>
              </a:spcBef>
              <a:spcAft>
                <a:spcPct val="0"/>
              </a:spcAft>
              <a:defRPr sz="2400">
                <a:solidFill>
                  <a:schemeClr val="tx1"/>
                </a:solidFill>
                <a:latin typeface="Times New Roman" pitchFamily="18" charset="0"/>
              </a:defRPr>
            </a:lvl9pPr>
          </a:lstStyle>
          <a:p>
            <a:pPr eaLnBrk="1" hangingPunct="1"/>
            <a:fld id="{14D3EB2F-57DB-42E6-86CA-36C80255AA10}" type="slidenum">
              <a:rPr lang="en-US" sz="1200" smtClean="0">
                <a:latin typeface="Arial" charset="0"/>
                <a:cs typeface="Times New Roman" pitchFamily="18" charset="0"/>
              </a:rPr>
              <a:pPr eaLnBrk="1" hangingPunct="1"/>
              <a:t>41</a:t>
            </a:fld>
            <a:endParaRPr lang="en-US" sz="1200" smtClean="0">
              <a:latin typeface="Arial" charset="0"/>
              <a:cs typeface="Times New Roman" pitchFamily="18" charset="0"/>
            </a:endParaRPr>
          </a:p>
        </p:txBody>
      </p:sp>
      <p:sp>
        <p:nvSpPr>
          <p:cNvPr id="55299" name="Rectangle 7"/>
          <p:cNvSpPr txBox="1">
            <a:spLocks noGrp="1" noChangeArrowheads="1"/>
          </p:cNvSpPr>
          <p:nvPr/>
        </p:nvSpPr>
        <p:spPr bwMode="auto">
          <a:xfrm>
            <a:off x="3884613" y="8624888"/>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59" tIns="45529" rIns="91059" bIns="45529"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F42A3FD0-783F-4377-AA71-811920F5A97A}" type="slidenum">
              <a:rPr lang="en-US" sz="1100">
                <a:latin typeface="Calibri" pitchFamily="34" charset="0"/>
                <a:cs typeface="Times New Roman" pitchFamily="18" charset="0"/>
              </a:rPr>
              <a:pPr algn="r" eaLnBrk="1" hangingPunct="1"/>
              <a:t>41</a:t>
            </a:fld>
            <a:endParaRPr lang="en-US" sz="1100">
              <a:latin typeface="Calibri" pitchFamily="34" charset="0"/>
              <a:cs typeface="Times New Roman" pitchFamily="18" charset="0"/>
            </a:endParaRPr>
          </a:p>
        </p:txBody>
      </p:sp>
      <p:sp>
        <p:nvSpPr>
          <p:cNvPr id="55300" name="Rectangle 2"/>
          <p:cNvSpPr>
            <a:spLocks noGrp="1" noRot="1" noChangeAspect="1" noChangeArrowheads="1" noTextEdit="1"/>
          </p:cNvSpPr>
          <p:nvPr>
            <p:ph type="sldImg"/>
          </p:nvPr>
        </p:nvSpPr>
        <p:spPr>
          <a:xfrm>
            <a:off x="1160463" y="679450"/>
            <a:ext cx="4541837" cy="3406775"/>
          </a:xfrm>
          <a:ln/>
        </p:spPr>
      </p:sp>
      <p:sp>
        <p:nvSpPr>
          <p:cNvPr id="55301" name="Rectangle 3"/>
          <p:cNvSpPr>
            <a:spLocks noGrp="1" noChangeArrowheads="1"/>
          </p:cNvSpPr>
          <p:nvPr>
            <p:ph type="body" idx="1"/>
          </p:nvPr>
        </p:nvSpPr>
        <p:spPr>
          <a:xfrm>
            <a:off x="915988" y="4313238"/>
            <a:ext cx="5026025" cy="40878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59" tIns="45529" rIns="91059" bIns="45529"/>
          <a:lstStyle/>
          <a:p>
            <a:pPr eaLnBrk="1" hangingPunct="1">
              <a:spcBef>
                <a:spcPct val="0"/>
              </a:spcBef>
            </a:pPr>
            <a:r>
              <a:rPr lang="en-US" sz="800" smtClean="0">
                <a:latin typeface="Arial" charset="0"/>
              </a:rPr>
              <a:t>This shows the extent of the gravity data that went info the USGG2009</a:t>
            </a:r>
          </a:p>
          <a:p>
            <a:pPr eaLnBrk="1" hangingPunct="1">
              <a:spcBef>
                <a:spcPct val="0"/>
              </a:spcBef>
            </a:pPr>
            <a:r>
              <a:rPr lang="en-US" sz="800" smtClean="0">
                <a:latin typeface="Arial" charset="0"/>
              </a:rPr>
              <a:t>Terrestrial data onshore; shipborne and altimetric data offshore.</a:t>
            </a:r>
          </a:p>
          <a:p>
            <a:pPr eaLnBrk="1" hangingPunct="1">
              <a:spcBef>
                <a:spcPct val="0"/>
              </a:spcBef>
            </a:pPr>
            <a:r>
              <a:rPr lang="en-US" sz="800" smtClean="0">
                <a:latin typeface="Arial" charset="0"/>
              </a:rPr>
              <a:t>Note the disparity in coverage. This is further reason for GRAV-D.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This chart speaks to the ability of a gravimetric geoid model to be as accurate over distances as GPS and leveling combined.  The basic messages here are that currently, gravimetric geoids aren’t as accurate as GPS and leveling, but they aren’t bad either.  They are certainly cheaper than leveling!  Furthermore, it shows that for this survey, at least, USGG2009 has some improvements to make to beat EGM2008.  As such, NGS embarked on a rigorous re-examination of their geoid modeling methods.  The new software will likely be complete later in 2012.  But some new experimental geoids with the new software show an improvement over USGG2009, but still not quite as good as EGM2008.  The real story of columns 3/4/5 can be summarized as follows:  “No matter what software is used, massaging the same old, uncorrected terrestrial gravity data isn’t going to yield </a:t>
            </a:r>
          </a:p>
          <a:p>
            <a:endParaRPr lang="en-US" smtClean="0"/>
          </a:p>
          <a:p>
            <a:r>
              <a:rPr lang="en-US" smtClean="0"/>
              <a:t>However, when adding in airborne gravity from GRAV-D, these new geoids blow everything else away.  </a:t>
            </a:r>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eaLnBrk="0" hangingPunct="0">
              <a:defRPr sz="2400">
                <a:solidFill>
                  <a:schemeClr val="tx1"/>
                </a:solidFill>
                <a:latin typeface="Times New Roman" pitchFamily="18" charset="0"/>
              </a:defRPr>
            </a:lvl1pPr>
            <a:lvl2pPr marL="742950" indent="-285750" defTabSz="909638" eaLnBrk="0" hangingPunct="0">
              <a:defRPr sz="2400">
                <a:solidFill>
                  <a:schemeClr val="tx1"/>
                </a:solidFill>
                <a:latin typeface="Times New Roman" pitchFamily="18" charset="0"/>
              </a:defRPr>
            </a:lvl2pPr>
            <a:lvl3pPr marL="1143000" indent="-228600" defTabSz="909638" eaLnBrk="0" hangingPunct="0">
              <a:defRPr sz="2400">
                <a:solidFill>
                  <a:schemeClr val="tx1"/>
                </a:solidFill>
                <a:latin typeface="Times New Roman" pitchFamily="18" charset="0"/>
              </a:defRPr>
            </a:lvl3pPr>
            <a:lvl4pPr marL="1600200" indent="-228600" defTabSz="909638" eaLnBrk="0" hangingPunct="0">
              <a:defRPr sz="2400">
                <a:solidFill>
                  <a:schemeClr val="tx1"/>
                </a:solidFill>
                <a:latin typeface="Times New Roman" pitchFamily="18" charset="0"/>
              </a:defRPr>
            </a:lvl4pPr>
            <a:lvl5pPr marL="2057400" indent="-228600" defTabSz="909638" eaLnBrk="0" hangingPunct="0">
              <a:defRPr sz="2400">
                <a:solidFill>
                  <a:schemeClr val="tx1"/>
                </a:solidFill>
                <a:latin typeface="Times New Roman" pitchFamily="18" charset="0"/>
              </a:defRPr>
            </a:lvl5pPr>
            <a:lvl6pPr marL="2514600" indent="-228600" defTabSz="909638" eaLnBrk="0" fontAlgn="base" hangingPunct="0">
              <a:spcBef>
                <a:spcPct val="0"/>
              </a:spcBef>
              <a:spcAft>
                <a:spcPct val="0"/>
              </a:spcAft>
              <a:defRPr sz="2400">
                <a:solidFill>
                  <a:schemeClr val="tx1"/>
                </a:solidFill>
                <a:latin typeface="Times New Roman" pitchFamily="18" charset="0"/>
              </a:defRPr>
            </a:lvl6pPr>
            <a:lvl7pPr marL="2971800" indent="-228600" defTabSz="909638" eaLnBrk="0" fontAlgn="base" hangingPunct="0">
              <a:spcBef>
                <a:spcPct val="0"/>
              </a:spcBef>
              <a:spcAft>
                <a:spcPct val="0"/>
              </a:spcAft>
              <a:defRPr sz="2400">
                <a:solidFill>
                  <a:schemeClr val="tx1"/>
                </a:solidFill>
                <a:latin typeface="Times New Roman" pitchFamily="18" charset="0"/>
              </a:defRPr>
            </a:lvl7pPr>
            <a:lvl8pPr marL="3429000" indent="-228600" defTabSz="909638" eaLnBrk="0" fontAlgn="base" hangingPunct="0">
              <a:spcBef>
                <a:spcPct val="0"/>
              </a:spcBef>
              <a:spcAft>
                <a:spcPct val="0"/>
              </a:spcAft>
              <a:defRPr sz="2400">
                <a:solidFill>
                  <a:schemeClr val="tx1"/>
                </a:solidFill>
                <a:latin typeface="Times New Roman" pitchFamily="18" charset="0"/>
              </a:defRPr>
            </a:lvl8pPr>
            <a:lvl9pPr marL="3886200" indent="-228600" defTabSz="909638" eaLnBrk="0" fontAlgn="base" hangingPunct="0">
              <a:spcBef>
                <a:spcPct val="0"/>
              </a:spcBef>
              <a:spcAft>
                <a:spcPct val="0"/>
              </a:spcAft>
              <a:defRPr sz="2400">
                <a:solidFill>
                  <a:schemeClr val="tx1"/>
                </a:solidFill>
                <a:latin typeface="Times New Roman" pitchFamily="18" charset="0"/>
              </a:defRPr>
            </a:lvl9pPr>
          </a:lstStyle>
          <a:p>
            <a:pPr eaLnBrk="1" hangingPunct="1"/>
            <a:fld id="{E289C42F-DCF9-4035-B1EB-01481099FD0E}" type="slidenum">
              <a:rPr lang="en-US" sz="1200" smtClean="0"/>
              <a:pPr eaLnBrk="1" hangingPunct="1"/>
              <a:t>43</a:t>
            </a:fld>
            <a:endParaRPr lang="en-US" sz="120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88179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0894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5973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5510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6039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65861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6443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2431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34373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1724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12512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84441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524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grpSp>
        <p:nvGrpSpPr>
          <p:cNvPr id="1027" name="Group 7"/>
          <p:cNvGrpSpPr>
            <a:grpSpLocks/>
          </p:cNvGrpSpPr>
          <p:nvPr/>
        </p:nvGrpSpPr>
        <p:grpSpPr bwMode="auto">
          <a:xfrm>
            <a:off x="914400" y="5867400"/>
            <a:ext cx="7315200" cy="881063"/>
            <a:chOff x="768" y="2544"/>
            <a:chExt cx="4608" cy="555"/>
          </a:xfrm>
        </p:grpSpPr>
        <p:pic>
          <p:nvPicPr>
            <p:cNvPr id="1029" name="Picture 8" descr="noaa_from_jaso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8" y="2544"/>
              <a:ext cx="476"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9"/>
            <p:cNvSpPr>
              <a:spLocks noChangeArrowheads="1"/>
            </p:cNvSpPr>
            <p:nvPr/>
          </p:nvSpPr>
          <p:spPr bwMode="auto">
            <a:xfrm>
              <a:off x="3648" y="2976"/>
              <a:ext cx="1728"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3639" tIns="36819" rIns="73639" bIns="36819">
              <a:spAutoFit/>
            </a:bodyPr>
            <a:lstStyle/>
            <a:p>
              <a:pPr algn="ctr" defTabSz="820738" eaLnBrk="0" hangingPunct="0">
                <a:lnSpc>
                  <a:spcPct val="80000"/>
                </a:lnSpc>
                <a:spcBef>
                  <a:spcPct val="50000"/>
                </a:spcBef>
              </a:pPr>
              <a:r>
                <a:rPr lang="en-US" sz="1000" b="1" i="1">
                  <a:solidFill>
                    <a:schemeClr val="accent2"/>
                  </a:solidFill>
                </a:rPr>
                <a:t>Positioning America for the Future</a:t>
              </a:r>
              <a:endParaRPr lang="en-US" sz="1400" b="1" i="1">
                <a:solidFill>
                  <a:schemeClr val="accent2"/>
                </a:solidFill>
              </a:endParaRPr>
            </a:p>
          </p:txBody>
        </p:sp>
        <p:pic>
          <p:nvPicPr>
            <p:cNvPr id="1031" name="Picture 10" descr="ngs_from_Jason"/>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05" y="2544"/>
              <a:ext cx="45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Text Box 11"/>
            <p:cNvSpPr txBox="1">
              <a:spLocks noChangeArrowheads="1"/>
            </p:cNvSpPr>
            <p:nvPr/>
          </p:nvSpPr>
          <p:spPr bwMode="auto">
            <a:xfrm>
              <a:off x="1344" y="2592"/>
              <a:ext cx="2976"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80000"/>
                </a:lnSpc>
                <a:spcBef>
                  <a:spcPct val="50000"/>
                </a:spcBef>
              </a:pPr>
              <a:r>
                <a:rPr lang="en-US" sz="1200"/>
                <a:t>NATIONAL OCEANIC AND ATMOSPHERIC ADMINISTRATION </a:t>
              </a:r>
            </a:p>
            <a:p>
              <a:pPr>
                <a:lnSpc>
                  <a:spcPct val="80000"/>
                </a:lnSpc>
                <a:spcBef>
                  <a:spcPct val="50000"/>
                </a:spcBef>
              </a:pPr>
              <a:r>
                <a:rPr lang="en-US" sz="1200"/>
                <a:t>NOAA Ocean Service </a:t>
              </a:r>
            </a:p>
            <a:p>
              <a:pPr>
                <a:lnSpc>
                  <a:spcPct val="80000"/>
                </a:lnSpc>
                <a:spcBef>
                  <a:spcPct val="50000"/>
                </a:spcBef>
              </a:pPr>
              <a:r>
                <a:rPr lang="en-US" sz="1200">
                  <a:solidFill>
                    <a:schemeClr val="accent2"/>
                  </a:solidFill>
                </a:rPr>
                <a:t>National Geodetic Survey</a:t>
              </a:r>
              <a:endParaRPr lang="en-US" sz="1200"/>
            </a:p>
          </p:txBody>
        </p:sp>
      </p:grpSp>
      <p:sp>
        <p:nvSpPr>
          <p:cNvPr id="1028" name="Rectangle 12"/>
          <p:cNvSpPr>
            <a:spLocks noChangeArrowheads="1"/>
          </p:cNvSpPr>
          <p:nvPr/>
        </p:nvSpPr>
        <p:spPr bwMode="auto">
          <a:xfrm>
            <a:off x="0" y="1295400"/>
            <a:ext cx="8839200" cy="76200"/>
          </a:xfrm>
          <a:prstGeom prst="rect">
            <a:avLst/>
          </a:prstGeom>
          <a:gradFill rotWithShape="0">
            <a:gsLst>
              <a:gs pos="0">
                <a:srgbClr val="000066"/>
              </a:gs>
              <a:gs pos="100000">
                <a:srgbClr val="66CC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endParaRPr lang="en-US" sz="2600">
              <a:latin typeface="Arial"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0.wmf"/></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23.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3.tiff"/><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jpe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hyperlink" Target="http://www.hellotrade.com/gwr-instruments-incorporated/superconducting-gravimeter-system.html" TargetMode="Externa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51.wmf"/><Relationship Id="rId5" Type="http://schemas.openxmlformats.org/officeDocument/2006/relationships/oleObject" Target="../embeddings/oleObject4.bin"/><Relationship Id="rId4" Type="http://schemas.openxmlformats.org/officeDocument/2006/relationships/image" Target="../media/image53.jpe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4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chart" Target="../charts/char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7.jpeg"/><Relationship Id="rId4" Type="http://schemas.openxmlformats.org/officeDocument/2006/relationships/image" Target="../media/image6.wmf"/></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685800" y="228600"/>
            <a:ext cx="7924800" cy="914400"/>
          </a:xfrm>
        </p:spPr>
        <p:txBody>
          <a:bodyPr/>
          <a:lstStyle/>
          <a:p>
            <a:pPr eaLnBrk="1" hangingPunct="1"/>
            <a:r>
              <a:rPr lang="en-US" b="1" smtClean="0">
                <a:latin typeface="Arial" charset="0"/>
              </a:rPr>
              <a:t>Absolute Gravimetry in NGS:</a:t>
            </a:r>
            <a:r>
              <a:rPr lang="en-US" sz="3200" smtClean="0">
                <a:solidFill>
                  <a:schemeClr val="tx1"/>
                </a:solidFill>
              </a:rPr>
              <a:t> Instrumentation and Applications</a:t>
            </a:r>
          </a:p>
        </p:txBody>
      </p:sp>
      <p:sp>
        <p:nvSpPr>
          <p:cNvPr id="2051" name="Text Box 3"/>
          <p:cNvSpPr txBox="1">
            <a:spLocks noChangeArrowheads="1"/>
          </p:cNvSpPr>
          <p:nvPr/>
        </p:nvSpPr>
        <p:spPr bwMode="auto">
          <a:xfrm>
            <a:off x="304800" y="2057400"/>
            <a:ext cx="8610600" cy="335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4950" indent="-23495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en-US" sz="3200"/>
          </a:p>
          <a:p>
            <a:pPr algn="ctr" eaLnBrk="1" hangingPunct="1">
              <a:spcBef>
                <a:spcPct val="50000"/>
              </a:spcBef>
            </a:pPr>
            <a:r>
              <a:rPr lang="en-US" sz="3200"/>
              <a:t>by Daniel Winester, NOAA-NGS-OAD</a:t>
            </a:r>
          </a:p>
          <a:p>
            <a:pPr algn="ctr" eaLnBrk="1" hangingPunct="1">
              <a:spcBef>
                <a:spcPct val="50000"/>
              </a:spcBef>
            </a:pPr>
            <a:r>
              <a:rPr lang="en-US" sz="3200"/>
              <a:t>Table Mountain Geophysical Observatory</a:t>
            </a:r>
          </a:p>
          <a:p>
            <a:pPr algn="ctr" eaLnBrk="1" hangingPunct="1">
              <a:spcBef>
                <a:spcPct val="50000"/>
              </a:spcBef>
            </a:pPr>
            <a:r>
              <a:rPr lang="en-US" sz="3200"/>
              <a:t>17 September 2012</a:t>
            </a:r>
          </a:p>
          <a:p>
            <a:pPr eaLnBrk="1" hangingPunct="1">
              <a:spcBef>
                <a:spcPct val="50000"/>
              </a:spcBef>
            </a:pPr>
            <a:r>
              <a:rPr lang="en-US"/>
              <a:t>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GW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3875"/>
            <a:ext cx="4960938"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3"/>
          <p:cNvSpPr txBox="1">
            <a:spLocks noChangeArrowheads="1"/>
          </p:cNvSpPr>
          <p:nvPr/>
        </p:nvSpPr>
        <p:spPr bwMode="auto">
          <a:xfrm>
            <a:off x="4648200" y="3048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p>
        </p:txBody>
      </p:sp>
      <p:sp>
        <p:nvSpPr>
          <p:cNvPr id="10244" name="Text Box 4"/>
          <p:cNvSpPr txBox="1">
            <a:spLocks noChangeArrowheads="1"/>
          </p:cNvSpPr>
          <p:nvPr/>
        </p:nvSpPr>
        <p:spPr bwMode="auto">
          <a:xfrm>
            <a:off x="3976688" y="762000"/>
            <a:ext cx="51816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200">
                <a:solidFill>
                  <a:schemeClr val="tx2"/>
                </a:solidFill>
              </a:rPr>
              <a:t>Cryogenic (superconducting) gravimeter – one at TMGO since 1995</a:t>
            </a:r>
            <a:br>
              <a:rPr lang="en-US" sz="3200">
                <a:solidFill>
                  <a:schemeClr val="tx2"/>
                </a:solidFill>
              </a:rPr>
            </a:br>
            <a:endParaRPr lang="en-US">
              <a:solidFill>
                <a:schemeClr val="tx2"/>
              </a:solidFill>
            </a:endParaRPr>
          </a:p>
        </p:txBody>
      </p:sp>
      <p:sp>
        <p:nvSpPr>
          <p:cNvPr id="10245" name="Rectangle 7"/>
          <p:cNvSpPr>
            <a:spLocks noGrp="1" noChangeArrowheads="1"/>
          </p:cNvSpPr>
          <p:nvPr>
            <p:ph type="title" idx="4294967295"/>
          </p:nvPr>
        </p:nvSpPr>
        <p:spPr>
          <a:xfrm>
            <a:off x="838200" y="-685800"/>
            <a:ext cx="7772400" cy="685800"/>
          </a:xfrm>
        </p:spPr>
        <p:txBody>
          <a:bodyPr/>
          <a:lstStyle/>
          <a:p>
            <a:pPr eaLnBrk="1" hangingPunct="1"/>
            <a:r>
              <a:rPr lang="en-US" sz="2000" smtClean="0"/>
              <a:t>GWR Cryogenic meter</a:t>
            </a:r>
          </a:p>
        </p:txBody>
      </p:sp>
      <p:sp>
        <p:nvSpPr>
          <p:cNvPr id="10246" name="Rectangle 8"/>
          <p:cNvSpPr>
            <a:spLocks noChangeArrowheads="1"/>
          </p:cNvSpPr>
          <p:nvPr/>
        </p:nvSpPr>
        <p:spPr bwMode="auto">
          <a:xfrm>
            <a:off x="4953000" y="5791200"/>
            <a:ext cx="3581400" cy="1066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247" name="Rectangle 9"/>
          <p:cNvSpPr>
            <a:spLocks noChangeArrowheads="1"/>
          </p:cNvSpPr>
          <p:nvPr/>
        </p:nvSpPr>
        <p:spPr bwMode="auto">
          <a:xfrm>
            <a:off x="4800600" y="1295400"/>
            <a:ext cx="4038600" cy="76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248" name="Text Box 12"/>
          <p:cNvSpPr txBox="1">
            <a:spLocks noChangeArrowheads="1"/>
          </p:cNvSpPr>
          <p:nvPr/>
        </p:nvSpPr>
        <p:spPr bwMode="auto">
          <a:xfrm>
            <a:off x="8594725" y="6213475"/>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t>10</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026"/>
          <p:cNvSpPr txBox="1">
            <a:spLocks noChangeArrowheads="1"/>
          </p:cNvSpPr>
          <p:nvPr/>
        </p:nvSpPr>
        <p:spPr bwMode="auto">
          <a:xfrm>
            <a:off x="8137525" y="58324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p>
        </p:txBody>
      </p:sp>
      <p:sp>
        <p:nvSpPr>
          <p:cNvPr id="11267" name="Rectangle 1028"/>
          <p:cNvSpPr>
            <a:spLocks noGrp="1" noChangeArrowheads="1"/>
          </p:cNvSpPr>
          <p:nvPr>
            <p:ph type="title" idx="4294967295"/>
          </p:nvPr>
        </p:nvSpPr>
        <p:spPr>
          <a:xfrm>
            <a:off x="276225" y="152400"/>
            <a:ext cx="8610600" cy="685800"/>
          </a:xfrm>
        </p:spPr>
        <p:txBody>
          <a:bodyPr/>
          <a:lstStyle/>
          <a:p>
            <a:pPr eaLnBrk="1" hangingPunct="1"/>
            <a:r>
              <a:rPr lang="en-US" sz="3600" smtClean="0"/>
              <a:t>Absolute gravimeters</a:t>
            </a:r>
            <a:br>
              <a:rPr lang="en-US" sz="3600" smtClean="0"/>
            </a:br>
            <a:r>
              <a:rPr lang="en-US" sz="2400" smtClean="0"/>
              <a:t>JILAg-4                          FG5-102                                A10-025             </a:t>
            </a:r>
            <a:endParaRPr lang="en-US" sz="3600" smtClean="0"/>
          </a:p>
        </p:txBody>
      </p:sp>
      <p:pic>
        <p:nvPicPr>
          <p:cNvPr id="11268" name="Picture 1030" descr="JILAg"/>
          <p:cNvPicPr>
            <a:picLocks noChangeAspect="1" noChangeArrowheads="1"/>
          </p:cNvPicPr>
          <p:nvPr/>
        </p:nvPicPr>
        <p:blipFill>
          <a:blip r:embed="rId2">
            <a:extLst>
              <a:ext uri="{28A0092B-C50C-407E-A947-70E740481C1C}">
                <a14:useLocalDpi xmlns:a14="http://schemas.microsoft.com/office/drawing/2010/main" val="0"/>
              </a:ext>
            </a:extLst>
          </a:blip>
          <a:srcRect l="15190" r="13924"/>
          <a:stretch>
            <a:fillRect/>
          </a:stretch>
        </p:blipFill>
        <p:spPr bwMode="auto">
          <a:xfrm>
            <a:off x="228600" y="1066800"/>
            <a:ext cx="24701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7" descr="FG5a.JPG"/>
          <p:cNvPicPr>
            <a:picLocks noChangeAspect="1"/>
          </p:cNvPicPr>
          <p:nvPr/>
        </p:nvPicPr>
        <p:blipFill>
          <a:blip r:embed="rId3">
            <a:extLst>
              <a:ext uri="{28A0092B-C50C-407E-A947-70E740481C1C}">
                <a14:useLocalDpi xmlns:a14="http://schemas.microsoft.com/office/drawing/2010/main" val="0"/>
              </a:ext>
            </a:extLst>
          </a:blip>
          <a:srcRect l="4781" r="16751" b="11111"/>
          <a:stretch>
            <a:fillRect/>
          </a:stretch>
        </p:blipFill>
        <p:spPr bwMode="auto">
          <a:xfrm>
            <a:off x="2895600" y="1066800"/>
            <a:ext cx="33718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2"/>
          <p:cNvPicPr>
            <a:picLocks noChangeAspect="1"/>
          </p:cNvPicPr>
          <p:nvPr/>
        </p:nvPicPr>
        <p:blipFill>
          <a:blip r:embed="rId4">
            <a:extLst>
              <a:ext uri="{28A0092B-C50C-407E-A947-70E740481C1C}">
                <a14:useLocalDpi xmlns:a14="http://schemas.microsoft.com/office/drawing/2010/main" val="0"/>
              </a:ext>
            </a:extLst>
          </a:blip>
          <a:srcRect l="14635" r="13506"/>
          <a:stretch>
            <a:fillRect/>
          </a:stretch>
        </p:blipFill>
        <p:spPr bwMode="auto">
          <a:xfrm>
            <a:off x="6553200" y="1066800"/>
            <a:ext cx="2478088"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Box 3"/>
          <p:cNvSpPr txBox="1">
            <a:spLocks noChangeArrowheads="1"/>
          </p:cNvSpPr>
          <p:nvPr/>
        </p:nvSpPr>
        <p:spPr bwMode="auto">
          <a:xfrm>
            <a:off x="6858000" y="5667375"/>
            <a:ext cx="215106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700"/>
              <a:t>None of pictured meters match serial numbers above.</a:t>
            </a:r>
          </a:p>
        </p:txBody>
      </p:sp>
      <p:sp>
        <p:nvSpPr>
          <p:cNvPr id="11272" name="TextBox 4"/>
          <p:cNvSpPr txBox="1">
            <a:spLocks noChangeArrowheads="1"/>
          </p:cNvSpPr>
          <p:nvPr/>
        </p:nvSpPr>
        <p:spPr bwMode="auto">
          <a:xfrm>
            <a:off x="8381999" y="6248400"/>
            <a:ext cx="6270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t>11</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sz="3200" smtClean="0"/>
              <a:t>Absolute gravity research programs by area</a:t>
            </a:r>
            <a:endParaRPr lang="en-US" sz="3600" smtClean="0"/>
          </a:p>
        </p:txBody>
      </p:sp>
      <p:sp>
        <p:nvSpPr>
          <p:cNvPr id="12291" name="Rectangle 3"/>
          <p:cNvSpPr>
            <a:spLocks noGrp="1" noChangeArrowheads="1"/>
          </p:cNvSpPr>
          <p:nvPr>
            <p:ph type="body" idx="1"/>
          </p:nvPr>
        </p:nvSpPr>
        <p:spPr bwMode="auto">
          <a:xfrm>
            <a:off x="152400" y="2057400"/>
            <a:ext cx="8839200" cy="76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buFontTx/>
              <a:buNone/>
            </a:pPr>
            <a:r>
              <a:rPr lang="en-US" sz="2000" smtClean="0"/>
              <a:t> </a:t>
            </a:r>
          </a:p>
        </p:txBody>
      </p:sp>
      <p:sp>
        <p:nvSpPr>
          <p:cNvPr id="12292" name="Text Box 4"/>
          <p:cNvSpPr txBox="1">
            <a:spLocks noChangeArrowheads="1"/>
          </p:cNvSpPr>
          <p:nvPr/>
        </p:nvSpPr>
        <p:spPr bwMode="auto">
          <a:xfrm>
            <a:off x="8366125" y="5984875"/>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t>12</a:t>
            </a:r>
            <a:endParaRPr lang="en-US" dirty="0"/>
          </a:p>
        </p:txBody>
      </p:sp>
      <p:sp>
        <p:nvSpPr>
          <p:cNvPr id="12293" name="Text Box 5"/>
          <p:cNvSpPr txBox="1">
            <a:spLocks noChangeArrowheads="1"/>
          </p:cNvSpPr>
          <p:nvPr/>
        </p:nvSpPr>
        <p:spPr bwMode="auto">
          <a:xfrm>
            <a:off x="228600" y="1371600"/>
            <a:ext cx="8915400"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20000"/>
              </a:spcBef>
              <a:buClr>
                <a:schemeClr val="accent1"/>
              </a:buClr>
              <a:buFontTx/>
              <a:buChar char="•"/>
            </a:pPr>
            <a:r>
              <a:rPr lang="en-US" sz="1800"/>
              <a:t>Plate &amp; local tectonics:  Alaska, Chesapeake Bay, Los Angeles basin &amp; other California, Mississippi River embayment, Oregon, Utah, Walker Lane (NV), Himalayas (Nepal &amp; India), Japan, Mexican trench (Mexico &amp; Central America) , Taiwan, Pacific NW</a:t>
            </a:r>
          </a:p>
          <a:p>
            <a:pPr eaLnBrk="1" hangingPunct="1">
              <a:spcBef>
                <a:spcPct val="20000"/>
              </a:spcBef>
              <a:buClr>
                <a:schemeClr val="accent1"/>
              </a:buClr>
              <a:buFontTx/>
              <a:buChar char="•"/>
            </a:pPr>
            <a:r>
              <a:rPr lang="en-US" sz="1800"/>
              <a:t>Volcanism:  Yellowstone, Hawaii, Central America, Pacific NW</a:t>
            </a:r>
          </a:p>
          <a:p>
            <a:pPr eaLnBrk="1" hangingPunct="1">
              <a:spcBef>
                <a:spcPct val="20000"/>
              </a:spcBef>
              <a:buClr>
                <a:schemeClr val="accent1"/>
              </a:buClr>
              <a:buFontTx/>
              <a:buChar char="•"/>
            </a:pPr>
            <a:r>
              <a:rPr lang="en-US" sz="1800"/>
              <a:t>Post-glacial rebound:  Fennoscandia, mid-continent &amp; eastern U.S. &amp; Canada, Alaska</a:t>
            </a:r>
          </a:p>
          <a:p>
            <a:pPr eaLnBrk="1" hangingPunct="1">
              <a:spcBef>
                <a:spcPct val="20000"/>
              </a:spcBef>
              <a:buClr>
                <a:schemeClr val="accent1"/>
              </a:buClr>
              <a:buFontTx/>
              <a:buChar char="•"/>
            </a:pPr>
            <a:r>
              <a:rPr lang="en-US" sz="1800"/>
              <a:t>Glacial ice mass:  Greenland, Antarctica</a:t>
            </a:r>
          </a:p>
          <a:p>
            <a:pPr eaLnBrk="1" hangingPunct="1">
              <a:spcBef>
                <a:spcPct val="20000"/>
              </a:spcBef>
              <a:buClr>
                <a:schemeClr val="accent1"/>
              </a:buClr>
              <a:buFontTx/>
              <a:buChar char="•"/>
            </a:pPr>
            <a:r>
              <a:rPr lang="en-US" sz="1800"/>
              <a:t>Sea level change:  coastal CONUS, Hawaii, Fennoscandia, Bermuda</a:t>
            </a:r>
          </a:p>
          <a:p>
            <a:pPr eaLnBrk="1" hangingPunct="1">
              <a:spcBef>
                <a:spcPct val="20000"/>
              </a:spcBef>
              <a:buClr>
                <a:schemeClr val="accent1"/>
              </a:buClr>
              <a:buFontTx/>
              <a:buChar char="•"/>
            </a:pPr>
            <a:r>
              <a:rPr lang="en-US" sz="1800"/>
              <a:t>Gravity base stations, Geoid &amp; Height Modernization:  Central America, Brazil, American Samoa, various CONUS, New Zealand, Nepal, Alaska </a:t>
            </a:r>
          </a:p>
          <a:p>
            <a:pPr eaLnBrk="1" hangingPunct="1">
              <a:spcBef>
                <a:spcPct val="20000"/>
              </a:spcBef>
              <a:buClr>
                <a:schemeClr val="accent1"/>
              </a:buClr>
              <a:buFontTx/>
              <a:buChar char="•"/>
            </a:pPr>
            <a:r>
              <a:rPr lang="en-US" sz="1800"/>
              <a:t>Metrology, intercomparisons &amp; calibration lines:  CA, CO, MD, NC, VA, eastern U.S,    Rocky Mtn. front, France, Germany, Japan, Taiwan</a:t>
            </a:r>
          </a:p>
          <a:p>
            <a:pPr eaLnBrk="1" hangingPunct="1">
              <a:spcBef>
                <a:spcPct val="20000"/>
              </a:spcBef>
              <a:buClr>
                <a:schemeClr val="accent1"/>
              </a:buClr>
              <a:buFontTx/>
              <a:buChar char="•"/>
            </a:pPr>
            <a:r>
              <a:rPr lang="en-US" sz="1800"/>
              <a:t>Ground water:  Arizona, Florida, Nebraska, Texas </a:t>
            </a:r>
          </a:p>
          <a:p>
            <a:pPr eaLnBrk="1" hangingPunct="1">
              <a:spcBef>
                <a:spcPct val="20000"/>
              </a:spcBef>
              <a:buClr>
                <a:schemeClr val="accent1"/>
              </a:buClr>
              <a:buFontTx/>
              <a:buChar char="•"/>
            </a:pPr>
            <a:r>
              <a:rPr lang="en-US" sz="1800"/>
              <a:t>VLBI &amp; SLR overlap: AK, CA , FL, HI, IA, MD, MA, OK, TX, Bermuda, British Columbia, Brazil, Germany, Japan</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p:cNvSpPr>
            <a:spLocks noGrp="1" noChangeArrowheads="1"/>
          </p:cNvSpPr>
          <p:nvPr>
            <p:ph type="title"/>
          </p:nvPr>
        </p:nvSpPr>
        <p:spPr/>
        <p:txBody>
          <a:bodyPr/>
          <a:lstStyle/>
          <a:p>
            <a:pPr eaLnBrk="1" hangingPunct="1"/>
            <a:r>
              <a:rPr lang="en-US" sz="2400" smtClean="0"/>
              <a:t>Worldwide Absolute Gravity Sites in NOAA database</a:t>
            </a:r>
          </a:p>
        </p:txBody>
      </p:sp>
      <p:pic>
        <p:nvPicPr>
          <p:cNvPr id="13315" name="Picture 4" descr="OCONUS"/>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10938" t="32404" r="6535" b="37706"/>
          <a:stretch>
            <a:fillRect/>
          </a:stretch>
        </p:blipFill>
        <p:spPr bwMode="auto">
          <a:xfrm>
            <a:off x="304800" y="1371600"/>
            <a:ext cx="8382000" cy="441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7" descr="CONUS"/>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l="13806" t="79480" r="81090" b="14005"/>
          <a:stretch>
            <a:fillRect/>
          </a:stretch>
        </p:blipFill>
        <p:spPr bwMode="auto">
          <a:xfrm>
            <a:off x="381000" y="4648200"/>
            <a:ext cx="492125" cy="868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9"/>
          <p:cNvSpPr txBox="1">
            <a:spLocks noChangeArrowheads="1"/>
          </p:cNvSpPr>
          <p:nvPr/>
        </p:nvSpPr>
        <p:spPr bwMode="auto">
          <a:xfrm>
            <a:off x="990600" y="48006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endParaRPr lang="en-US"/>
          </a:p>
        </p:txBody>
      </p:sp>
      <p:sp>
        <p:nvSpPr>
          <p:cNvPr id="13318" name="Text Box 10"/>
          <p:cNvSpPr txBox="1">
            <a:spLocks noChangeArrowheads="1"/>
          </p:cNvSpPr>
          <p:nvPr/>
        </p:nvSpPr>
        <p:spPr bwMode="auto">
          <a:xfrm>
            <a:off x="685800" y="4724400"/>
            <a:ext cx="251460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400"/>
              <a:t>NOAA sites</a:t>
            </a:r>
          </a:p>
          <a:p>
            <a:pPr eaLnBrk="1" hangingPunct="1">
              <a:spcBef>
                <a:spcPct val="50000"/>
              </a:spcBef>
            </a:pPr>
            <a:r>
              <a:rPr lang="en-US" sz="1400"/>
              <a:t>Others agencies’ sites in USA</a:t>
            </a:r>
          </a:p>
        </p:txBody>
      </p:sp>
      <p:sp>
        <p:nvSpPr>
          <p:cNvPr id="13319" name="Text Box 11"/>
          <p:cNvSpPr txBox="1">
            <a:spLocks noChangeArrowheads="1"/>
          </p:cNvSpPr>
          <p:nvPr/>
        </p:nvSpPr>
        <p:spPr bwMode="auto">
          <a:xfrm>
            <a:off x="8305800" y="60198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dirty="0" smtClean="0"/>
              <a:t>13</a:t>
            </a:r>
            <a:endParaRPr lang="en-US" dirty="0"/>
          </a:p>
        </p:txBody>
      </p:sp>
      <p:sp>
        <p:nvSpPr>
          <p:cNvPr id="8" name="Flowchart: Connector 7"/>
          <p:cNvSpPr/>
          <p:nvPr/>
        </p:nvSpPr>
        <p:spPr>
          <a:xfrm flipV="1">
            <a:off x="3048000" y="3124200"/>
            <a:ext cx="76200" cy="76200"/>
          </a:xfrm>
          <a:prstGeom prst="flowChartConnector">
            <a:avLst/>
          </a:prstGeom>
          <a:solidFill>
            <a:srgbClr val="FF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Flowchart: Connector 8"/>
          <p:cNvSpPr/>
          <p:nvPr/>
        </p:nvSpPr>
        <p:spPr>
          <a:xfrm flipH="1">
            <a:off x="2971800" y="3124200"/>
            <a:ext cx="76200" cy="76200"/>
          </a:xfrm>
          <a:prstGeom prst="flowChartConnector">
            <a:avLst/>
          </a:prstGeom>
          <a:solidFill>
            <a:srgbClr val="FF00FF"/>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8"/>
          <p:cNvSpPr>
            <a:spLocks noGrp="1" noChangeArrowheads="1"/>
          </p:cNvSpPr>
          <p:nvPr>
            <p:ph type="title"/>
          </p:nvPr>
        </p:nvSpPr>
        <p:spPr/>
        <p:txBody>
          <a:bodyPr/>
          <a:lstStyle/>
          <a:p>
            <a:pPr eaLnBrk="1" hangingPunct="1"/>
            <a:r>
              <a:rPr lang="en-US" sz="2800" smtClean="0"/>
              <a:t>North American Absolute Gravity Sites</a:t>
            </a:r>
          </a:p>
        </p:txBody>
      </p:sp>
      <p:pic>
        <p:nvPicPr>
          <p:cNvPr id="14339" name="Picture 7" descr="CONUS"/>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l="13806" t="79480" r="81090" b="14005"/>
          <a:stretch>
            <a:fillRect/>
          </a:stretch>
        </p:blipFill>
        <p:spPr bwMode="auto">
          <a:xfrm>
            <a:off x="152400" y="4953000"/>
            <a:ext cx="3810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10"/>
          <p:cNvSpPr txBox="1">
            <a:spLocks noChangeArrowheads="1"/>
          </p:cNvSpPr>
          <p:nvPr/>
        </p:nvSpPr>
        <p:spPr bwMode="auto">
          <a:xfrm>
            <a:off x="457200" y="5029200"/>
            <a:ext cx="205740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400"/>
              <a:t>NOAA sites</a:t>
            </a:r>
          </a:p>
          <a:p>
            <a:pPr eaLnBrk="1" hangingPunct="1">
              <a:spcBef>
                <a:spcPct val="50000"/>
              </a:spcBef>
            </a:pPr>
            <a:r>
              <a:rPr lang="en-US" sz="1400"/>
              <a:t>Others agencies sites</a:t>
            </a:r>
          </a:p>
        </p:txBody>
      </p:sp>
      <p:sp>
        <p:nvSpPr>
          <p:cNvPr id="14341" name="Text Box 11"/>
          <p:cNvSpPr txBox="1">
            <a:spLocks noChangeArrowheads="1"/>
          </p:cNvSpPr>
          <p:nvPr/>
        </p:nvSpPr>
        <p:spPr bwMode="auto">
          <a:xfrm>
            <a:off x="8191500" y="59436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dirty="0" smtClean="0"/>
              <a:t>14</a:t>
            </a:r>
            <a:endParaRPr lang="en-US" dirty="0"/>
          </a:p>
        </p:txBody>
      </p:sp>
      <p:pic>
        <p:nvPicPr>
          <p:cNvPr id="14342" name="Picture 6" descr="Abs_sites_plot_2010.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90600"/>
            <a:ext cx="8064500"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Content Placeholder 7"/>
          <p:cNvSpPr>
            <a:spLocks noGrp="1"/>
          </p:cNvSpPr>
          <p:nvPr>
            <p:ph sz="half" idx="1"/>
          </p:nvPr>
        </p:nvSpPr>
        <p:spPr bwMode="auto">
          <a:xfrm>
            <a:off x="228600" y="762000"/>
            <a:ext cx="4038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Tx/>
              <a:buNone/>
            </a:pPr>
            <a:r>
              <a:rPr lang="en-US" smtClean="0"/>
              <a:t> </a:t>
            </a:r>
          </a:p>
        </p:txBody>
      </p:sp>
      <p:sp>
        <p:nvSpPr>
          <p:cNvPr id="14344" name="TextBox 7"/>
          <p:cNvSpPr txBox="1">
            <a:spLocks noChangeArrowheads="1"/>
          </p:cNvSpPr>
          <p:nvPr/>
        </p:nvSpPr>
        <p:spPr bwMode="auto">
          <a:xfrm>
            <a:off x="533400" y="1828800"/>
            <a:ext cx="228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 </a:t>
            </a:r>
          </a:p>
        </p:txBody>
      </p:sp>
      <p:sp>
        <p:nvSpPr>
          <p:cNvPr id="14345" name="TextBox 1"/>
          <p:cNvSpPr txBox="1">
            <a:spLocks noChangeArrowheads="1"/>
          </p:cNvSpPr>
          <p:nvPr/>
        </p:nvSpPr>
        <p:spPr bwMode="auto">
          <a:xfrm>
            <a:off x="8001000" y="1143000"/>
            <a:ext cx="1066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050"/>
          <p:cNvSpPr txBox="1">
            <a:spLocks noChangeArrowheads="1"/>
          </p:cNvSpPr>
          <p:nvPr/>
        </p:nvSpPr>
        <p:spPr bwMode="auto">
          <a:xfrm>
            <a:off x="4648200" y="3048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p>
        </p:txBody>
      </p:sp>
      <p:sp>
        <p:nvSpPr>
          <p:cNvPr id="15363" name="Text Box 2051"/>
          <p:cNvSpPr txBox="1">
            <a:spLocks noChangeArrowheads="1"/>
          </p:cNvSpPr>
          <p:nvPr/>
        </p:nvSpPr>
        <p:spPr bwMode="auto">
          <a:xfrm>
            <a:off x="8382000" y="5791200"/>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t>15</a:t>
            </a:r>
            <a:endParaRPr lang="en-US" dirty="0"/>
          </a:p>
        </p:txBody>
      </p:sp>
      <p:sp>
        <p:nvSpPr>
          <p:cNvPr id="15364" name="Rectangle 2052"/>
          <p:cNvSpPr>
            <a:spLocks noGrp="1" noChangeArrowheads="1"/>
          </p:cNvSpPr>
          <p:nvPr>
            <p:ph type="title" idx="4294967295"/>
          </p:nvPr>
        </p:nvSpPr>
        <p:spPr>
          <a:xfrm>
            <a:off x="914400" y="-685800"/>
            <a:ext cx="7772400" cy="685800"/>
          </a:xfrm>
        </p:spPr>
        <p:txBody>
          <a:bodyPr/>
          <a:lstStyle/>
          <a:p>
            <a:pPr eaLnBrk="1" hangingPunct="1"/>
            <a:r>
              <a:rPr lang="en-US" sz="2000" smtClean="0"/>
              <a:t> </a:t>
            </a:r>
          </a:p>
        </p:txBody>
      </p:sp>
      <p:sp>
        <p:nvSpPr>
          <p:cNvPr id="15365" name="Rectangle 2053"/>
          <p:cNvSpPr>
            <a:spLocks noChangeArrowheads="1"/>
          </p:cNvSpPr>
          <p:nvPr/>
        </p:nvSpPr>
        <p:spPr bwMode="auto">
          <a:xfrm>
            <a:off x="609600" y="381000"/>
            <a:ext cx="7315200" cy="1066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a:t>PACES GRAVMAG Website</a:t>
            </a:r>
          </a:p>
        </p:txBody>
      </p:sp>
      <p:sp>
        <p:nvSpPr>
          <p:cNvPr id="15366" name="Rectangle 2054"/>
          <p:cNvSpPr>
            <a:spLocks noChangeArrowheads="1"/>
          </p:cNvSpPr>
          <p:nvPr/>
        </p:nvSpPr>
        <p:spPr bwMode="auto">
          <a:xfrm>
            <a:off x="0" y="1219200"/>
            <a:ext cx="8839200" cy="1447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367" name="Rectangle 2054"/>
          <p:cNvSpPr>
            <a:spLocks noChangeArrowheads="1"/>
          </p:cNvSpPr>
          <p:nvPr/>
        </p:nvSpPr>
        <p:spPr bwMode="auto">
          <a:xfrm>
            <a:off x="0" y="1981200"/>
            <a:ext cx="8763000" cy="32623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t>http://gis.utep.edu</a:t>
            </a:r>
          </a:p>
          <a:p>
            <a:r>
              <a:rPr lang="en-US"/>
              <a:t>Data Catalog</a:t>
            </a:r>
          </a:p>
          <a:p>
            <a:r>
              <a:rPr lang="en-US" sz="1800"/>
              <a:t>http://gis.utep.edu/index.php?option=com_content&amp;view=article&amp;id=45&amp;Itemid=54</a:t>
            </a:r>
          </a:p>
          <a:p>
            <a:r>
              <a:rPr lang="en-US"/>
              <a:t>Gravity Base Station for the United States</a:t>
            </a:r>
          </a:p>
          <a:p>
            <a:r>
              <a:rPr lang="en-US" sz="1800"/>
              <a:t>http://gis.utep.edu/index.php?option=com_content&amp;view=article&amp;id=157%3Agravity-base-stations&amp;catid=50%3Agravity-base-stations&amp;Itemid=54</a:t>
            </a:r>
          </a:p>
          <a:p>
            <a:r>
              <a:rPr lang="en-US"/>
              <a:t>Pick a State; Pick a Station</a:t>
            </a:r>
          </a:p>
          <a:p>
            <a:endParaRPr lang="en-US" sz="1600"/>
          </a:p>
          <a:p>
            <a:endParaRPr lang="en-US" sz="1600"/>
          </a:p>
          <a:p>
            <a:r>
              <a:rPr lang="en-US"/>
              <a:t>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descr="DESC.GRAVIT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412432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2" descr="DESC.WASHINGTON_C.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28600"/>
            <a:ext cx="4114800" cy="538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3"/>
          <p:cNvSpPr txBox="1">
            <a:spLocks noChangeArrowheads="1"/>
          </p:cNvSpPr>
          <p:nvPr/>
        </p:nvSpPr>
        <p:spPr bwMode="auto">
          <a:xfrm>
            <a:off x="8343900" y="6172200"/>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t>16</a:t>
            </a:r>
            <a:endParaRPr lang="en-US" dirty="0"/>
          </a:p>
        </p:txBody>
      </p:sp>
      <p:sp>
        <p:nvSpPr>
          <p:cNvPr id="16389" name="TextBox 1"/>
          <p:cNvSpPr txBox="1">
            <a:spLocks noChangeArrowheads="1"/>
          </p:cNvSpPr>
          <p:nvPr/>
        </p:nvSpPr>
        <p:spPr bwMode="auto">
          <a:xfrm>
            <a:off x="4352925" y="241300"/>
            <a:ext cx="371475" cy="5321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 </a:t>
            </a:r>
          </a:p>
        </p:txBody>
      </p:sp>
      <p:sp>
        <p:nvSpPr>
          <p:cNvPr id="2" name="TextBox 1"/>
          <p:cNvSpPr txBox="1"/>
          <p:nvPr/>
        </p:nvSpPr>
        <p:spPr>
          <a:xfrm>
            <a:off x="8496300" y="1066800"/>
            <a:ext cx="495300" cy="461665"/>
          </a:xfrm>
          <a:prstGeom prst="rect">
            <a:avLst/>
          </a:prstGeom>
          <a:solidFill>
            <a:schemeClr val="bg1"/>
          </a:solidFill>
        </p:spPr>
        <p:txBody>
          <a:bodyPr wrap="square" rtlCol="0">
            <a:spAutoFit/>
          </a:bodyPr>
          <a:lstStyle/>
          <a:p>
            <a:endParaRPr lang="en-US" dirty="0"/>
          </a:p>
        </p:txBody>
      </p:sp>
      <p:sp>
        <p:nvSpPr>
          <p:cNvPr id="7" name="TextBox 6"/>
          <p:cNvSpPr txBox="1"/>
          <p:nvPr/>
        </p:nvSpPr>
        <p:spPr>
          <a:xfrm>
            <a:off x="-19050" y="1189703"/>
            <a:ext cx="495300" cy="461665"/>
          </a:xfrm>
          <a:prstGeom prst="rect">
            <a:avLst/>
          </a:prstGeom>
          <a:solidFill>
            <a:schemeClr val="bg1"/>
          </a:solidFill>
        </p:spPr>
        <p:txBody>
          <a:bodyPr wrap="square" rtlCol="0">
            <a:spAutoFit/>
          </a:bodyPr>
          <a:lstStyle/>
          <a:p>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4648200" y="3048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p>
        </p:txBody>
      </p:sp>
      <p:sp>
        <p:nvSpPr>
          <p:cNvPr id="28675" name="Text Box 3"/>
          <p:cNvSpPr txBox="1">
            <a:spLocks noChangeArrowheads="1"/>
          </p:cNvSpPr>
          <p:nvPr/>
        </p:nvSpPr>
        <p:spPr bwMode="auto">
          <a:xfrm>
            <a:off x="8382000" y="6019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5</a:t>
            </a:r>
          </a:p>
        </p:txBody>
      </p:sp>
      <p:sp>
        <p:nvSpPr>
          <p:cNvPr id="28676" name="Rectangle 4"/>
          <p:cNvSpPr>
            <a:spLocks noGrp="1" noChangeArrowheads="1"/>
          </p:cNvSpPr>
          <p:nvPr>
            <p:ph type="title" idx="4294967295"/>
          </p:nvPr>
        </p:nvSpPr>
        <p:spPr>
          <a:xfrm>
            <a:off x="914400" y="-685800"/>
            <a:ext cx="7772400" cy="685800"/>
          </a:xfrm>
        </p:spPr>
        <p:txBody>
          <a:bodyPr/>
          <a:lstStyle/>
          <a:p>
            <a:pPr eaLnBrk="1" hangingPunct="1"/>
            <a:r>
              <a:rPr lang="en-US" sz="2000" smtClean="0"/>
              <a:t>Richmond soil moisture </a:t>
            </a:r>
          </a:p>
        </p:txBody>
      </p:sp>
      <p:sp>
        <p:nvSpPr>
          <p:cNvPr id="28677" name="Rectangle 5"/>
          <p:cNvSpPr>
            <a:spLocks noChangeArrowheads="1"/>
          </p:cNvSpPr>
          <p:nvPr/>
        </p:nvSpPr>
        <p:spPr bwMode="auto">
          <a:xfrm>
            <a:off x="914400" y="5791200"/>
            <a:ext cx="7315200" cy="1066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678" name="Rectangle 6"/>
          <p:cNvSpPr>
            <a:spLocks noChangeArrowheads="1"/>
          </p:cNvSpPr>
          <p:nvPr/>
        </p:nvSpPr>
        <p:spPr bwMode="auto">
          <a:xfrm>
            <a:off x="0" y="1219200"/>
            <a:ext cx="88392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aphicFrame>
        <p:nvGraphicFramePr>
          <p:cNvPr id="28679" name="Object 2"/>
          <p:cNvGraphicFramePr>
            <a:graphicFrameLocks noChangeAspect="1"/>
          </p:cNvGraphicFramePr>
          <p:nvPr/>
        </p:nvGraphicFramePr>
        <p:xfrm>
          <a:off x="0" y="304800"/>
          <a:ext cx="9144000" cy="6324600"/>
        </p:xfrm>
        <a:graphic>
          <a:graphicData uri="http://schemas.openxmlformats.org/presentationml/2006/ole">
            <mc:AlternateContent xmlns:mc="http://schemas.openxmlformats.org/markup-compatibility/2006">
              <mc:Choice xmlns:v="urn:schemas-microsoft-com:vml" Requires="v">
                <p:oleObj spid="_x0000_s41988" name="Image Document" r:id="rId3" imgW="5601730" imgH="3476368" progId="Imaging.Document">
                  <p:embed/>
                </p:oleObj>
              </mc:Choice>
              <mc:Fallback>
                <p:oleObj name="Image Document" r:id="rId3" imgW="5601730" imgH="3476368" progId="Imaging.Document">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4800"/>
                        <a:ext cx="91440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80" name="Line 8"/>
          <p:cNvSpPr>
            <a:spLocks noChangeShapeType="1"/>
          </p:cNvSpPr>
          <p:nvPr/>
        </p:nvSpPr>
        <p:spPr bwMode="auto">
          <a:xfrm>
            <a:off x="1219200" y="6629400"/>
            <a:ext cx="678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681" name="Text Box 9"/>
          <p:cNvSpPr txBox="1">
            <a:spLocks noChangeArrowheads="1"/>
          </p:cNvSpPr>
          <p:nvPr/>
        </p:nvSpPr>
        <p:spPr bwMode="auto">
          <a:xfrm>
            <a:off x="8382000" y="2286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atin typeface="Arial" charset="0"/>
              </a:rPr>
              <a:t>, FL</a:t>
            </a:r>
          </a:p>
        </p:txBody>
      </p:sp>
      <p:sp>
        <p:nvSpPr>
          <p:cNvPr id="28682" name="Text Box 10"/>
          <p:cNvSpPr txBox="1">
            <a:spLocks noChangeArrowheads="1"/>
          </p:cNvSpPr>
          <p:nvPr/>
        </p:nvSpPr>
        <p:spPr bwMode="auto">
          <a:xfrm>
            <a:off x="8542901" y="61722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dirty="0"/>
              <a:t>1</a:t>
            </a:r>
            <a:r>
              <a:rPr lang="en-US" dirty="0" smtClean="0"/>
              <a:t>7</a:t>
            </a:r>
            <a:endParaRPr lang="en-US" dirty="0"/>
          </a:p>
        </p:txBody>
      </p:sp>
      <p:sp>
        <p:nvSpPr>
          <p:cNvPr id="28683" name="Text Box 11"/>
          <p:cNvSpPr txBox="1">
            <a:spLocks noChangeArrowheads="1"/>
          </p:cNvSpPr>
          <p:nvPr/>
        </p:nvSpPr>
        <p:spPr bwMode="auto">
          <a:xfrm>
            <a:off x="7467600" y="609600"/>
            <a:ext cx="1676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600"/>
              <a:t>(Miami suburb)</a:t>
            </a:r>
          </a:p>
        </p:txBody>
      </p:sp>
    </p:spTree>
    <p:extLst>
      <p:ext uri="{BB962C8B-B14F-4D97-AF65-F5344CB8AC3E}">
        <p14:creationId xmlns:p14="http://schemas.microsoft.com/office/powerpoint/2010/main" val="7457490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4648200" y="3048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p>
        </p:txBody>
      </p:sp>
      <p:sp>
        <p:nvSpPr>
          <p:cNvPr id="29699" name="Text Box 3"/>
          <p:cNvSpPr txBox="1">
            <a:spLocks noChangeArrowheads="1"/>
          </p:cNvSpPr>
          <p:nvPr/>
        </p:nvSpPr>
        <p:spPr bwMode="auto">
          <a:xfrm>
            <a:off x="8382000" y="6019800"/>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a:t>1</a:t>
            </a:r>
            <a:r>
              <a:rPr lang="en-US" dirty="0" smtClean="0"/>
              <a:t>8</a:t>
            </a:r>
            <a:endParaRPr lang="en-US" dirty="0"/>
          </a:p>
        </p:txBody>
      </p:sp>
      <p:sp>
        <p:nvSpPr>
          <p:cNvPr id="29700" name="Rectangle 4"/>
          <p:cNvSpPr>
            <a:spLocks noGrp="1" noChangeArrowheads="1"/>
          </p:cNvSpPr>
          <p:nvPr>
            <p:ph type="title" idx="4294967295"/>
          </p:nvPr>
        </p:nvSpPr>
        <p:spPr>
          <a:xfrm>
            <a:off x="914400" y="-685800"/>
            <a:ext cx="7772400" cy="685800"/>
          </a:xfrm>
        </p:spPr>
        <p:txBody>
          <a:bodyPr/>
          <a:lstStyle/>
          <a:p>
            <a:pPr eaLnBrk="1" hangingPunct="1"/>
            <a:r>
              <a:rPr lang="en-US" sz="2000" smtClean="0"/>
              <a:t>Manitoba</a:t>
            </a:r>
          </a:p>
        </p:txBody>
      </p:sp>
      <p:sp>
        <p:nvSpPr>
          <p:cNvPr id="29701" name="Rectangle 5"/>
          <p:cNvSpPr>
            <a:spLocks noChangeArrowheads="1"/>
          </p:cNvSpPr>
          <p:nvPr/>
        </p:nvSpPr>
        <p:spPr bwMode="auto">
          <a:xfrm>
            <a:off x="2819400" y="6477000"/>
            <a:ext cx="12192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1300"/>
              <a:t>International Falls</a:t>
            </a:r>
          </a:p>
        </p:txBody>
      </p:sp>
      <p:sp>
        <p:nvSpPr>
          <p:cNvPr id="29702" name="Rectangle 6"/>
          <p:cNvSpPr>
            <a:spLocks noChangeArrowheads="1"/>
          </p:cNvSpPr>
          <p:nvPr/>
        </p:nvSpPr>
        <p:spPr bwMode="auto">
          <a:xfrm>
            <a:off x="0" y="1219200"/>
            <a:ext cx="88392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29703" name="Picture 7" descr="mb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0"/>
            <a:ext cx="4022725" cy="644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Rectangle 8"/>
          <p:cNvSpPr>
            <a:spLocks noChangeArrowheads="1"/>
          </p:cNvSpPr>
          <p:nvPr/>
        </p:nvSpPr>
        <p:spPr bwMode="auto">
          <a:xfrm>
            <a:off x="3429000" y="4267200"/>
            <a:ext cx="1371600" cy="457200"/>
          </a:xfrm>
          <a:prstGeom prst="rect">
            <a:avLst/>
          </a:prstGeom>
          <a:solidFill>
            <a:srgbClr val="F9FDA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9705" name="Oval 9"/>
          <p:cNvSpPr>
            <a:spLocks noChangeArrowheads="1"/>
          </p:cNvSpPr>
          <p:nvPr/>
        </p:nvSpPr>
        <p:spPr bwMode="auto">
          <a:xfrm>
            <a:off x="838200" y="3124200"/>
            <a:ext cx="228600" cy="2286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06" name="Oval 10"/>
          <p:cNvSpPr>
            <a:spLocks noChangeArrowheads="1"/>
          </p:cNvSpPr>
          <p:nvPr/>
        </p:nvSpPr>
        <p:spPr bwMode="auto">
          <a:xfrm>
            <a:off x="3352800" y="685800"/>
            <a:ext cx="228600" cy="2286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07" name="Oval 11"/>
          <p:cNvSpPr>
            <a:spLocks noChangeArrowheads="1"/>
          </p:cNvSpPr>
          <p:nvPr/>
        </p:nvSpPr>
        <p:spPr bwMode="auto">
          <a:xfrm>
            <a:off x="1752600" y="3810000"/>
            <a:ext cx="228600" cy="2286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08" name="Oval 12"/>
          <p:cNvSpPr>
            <a:spLocks noChangeArrowheads="1"/>
          </p:cNvSpPr>
          <p:nvPr/>
        </p:nvSpPr>
        <p:spPr bwMode="auto">
          <a:xfrm>
            <a:off x="2057400" y="2514600"/>
            <a:ext cx="228600" cy="2286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09" name="Oval 13"/>
          <p:cNvSpPr>
            <a:spLocks noChangeArrowheads="1"/>
          </p:cNvSpPr>
          <p:nvPr/>
        </p:nvSpPr>
        <p:spPr bwMode="auto">
          <a:xfrm>
            <a:off x="3048000" y="5410200"/>
            <a:ext cx="228600" cy="2286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10" name="Oval 14"/>
          <p:cNvSpPr>
            <a:spLocks noChangeArrowheads="1"/>
          </p:cNvSpPr>
          <p:nvPr/>
        </p:nvSpPr>
        <p:spPr bwMode="auto">
          <a:xfrm>
            <a:off x="4114800" y="6400800"/>
            <a:ext cx="228600" cy="2286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11" name="Text Box 15"/>
          <p:cNvSpPr txBox="1">
            <a:spLocks noChangeArrowheads="1"/>
          </p:cNvSpPr>
          <p:nvPr/>
        </p:nvSpPr>
        <p:spPr bwMode="auto">
          <a:xfrm>
            <a:off x="5943600" y="457200"/>
            <a:ext cx="28956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t>Manitoba absolute gravity stations (   ) and inferred uplift rates (mm/year)</a:t>
            </a:r>
          </a:p>
        </p:txBody>
      </p:sp>
      <p:sp>
        <p:nvSpPr>
          <p:cNvPr id="29712" name="Oval 16"/>
          <p:cNvSpPr>
            <a:spLocks noChangeArrowheads="1"/>
          </p:cNvSpPr>
          <p:nvPr/>
        </p:nvSpPr>
        <p:spPr bwMode="auto">
          <a:xfrm>
            <a:off x="8077200" y="990600"/>
            <a:ext cx="228600" cy="2286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9713" name="Text Box 17"/>
          <p:cNvSpPr txBox="1">
            <a:spLocks noChangeArrowheads="1"/>
          </p:cNvSpPr>
          <p:nvPr/>
        </p:nvSpPr>
        <p:spPr bwMode="auto">
          <a:xfrm>
            <a:off x="6019800" y="2667000"/>
            <a:ext cx="25146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t>Note:  Drainage is to the north.  Lake Winnipeg will tilt southward; affecting flooding in Selkirk area and Manitoba Hydro’s hydroelectric dams</a:t>
            </a:r>
          </a:p>
        </p:txBody>
      </p:sp>
      <p:sp>
        <p:nvSpPr>
          <p:cNvPr id="29714" name="Text Box 18"/>
          <p:cNvSpPr txBox="1">
            <a:spLocks noChangeArrowheads="1"/>
          </p:cNvSpPr>
          <p:nvPr/>
        </p:nvSpPr>
        <p:spPr bwMode="auto">
          <a:xfrm>
            <a:off x="2209800" y="3962400"/>
            <a:ext cx="160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600">
                <a:solidFill>
                  <a:schemeClr val="accent2"/>
                </a:solidFill>
              </a:rPr>
              <a:t>Lake Winnipeg</a:t>
            </a:r>
          </a:p>
        </p:txBody>
      </p:sp>
      <p:sp>
        <p:nvSpPr>
          <p:cNvPr id="29715" name="Text Box 20"/>
          <p:cNvSpPr txBox="1">
            <a:spLocks noChangeArrowheads="1"/>
          </p:cNvSpPr>
          <p:nvPr/>
        </p:nvSpPr>
        <p:spPr bwMode="auto">
          <a:xfrm>
            <a:off x="3429000" y="304800"/>
            <a:ext cx="1371600" cy="366713"/>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800">
                <a:solidFill>
                  <a:schemeClr val="accent2"/>
                </a:solidFill>
              </a:rPr>
              <a:t>Hudson Bay</a:t>
            </a:r>
          </a:p>
        </p:txBody>
      </p:sp>
      <p:sp>
        <p:nvSpPr>
          <p:cNvPr id="29716" name="Text Box 21"/>
          <p:cNvSpPr txBox="1">
            <a:spLocks noChangeArrowheads="1"/>
          </p:cNvSpPr>
          <p:nvPr/>
        </p:nvSpPr>
        <p:spPr bwMode="auto">
          <a:xfrm>
            <a:off x="0" y="4114800"/>
            <a:ext cx="213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800">
                <a:solidFill>
                  <a:schemeClr val="accent2"/>
                </a:solidFill>
              </a:rPr>
              <a:t>Lake Winnipegosis</a:t>
            </a:r>
          </a:p>
        </p:txBody>
      </p:sp>
      <p:sp>
        <p:nvSpPr>
          <p:cNvPr id="29717" name="Text Box 22"/>
          <p:cNvSpPr txBox="1">
            <a:spLocks noChangeArrowheads="1"/>
          </p:cNvSpPr>
          <p:nvPr/>
        </p:nvSpPr>
        <p:spPr bwMode="auto">
          <a:xfrm>
            <a:off x="838200" y="518160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800">
                <a:solidFill>
                  <a:schemeClr val="accent2"/>
                </a:solidFill>
              </a:rPr>
              <a:t>Lake Manitoba</a:t>
            </a:r>
          </a:p>
        </p:txBody>
      </p:sp>
      <p:sp>
        <p:nvSpPr>
          <p:cNvPr id="29718" name="Text Box 23"/>
          <p:cNvSpPr txBox="1">
            <a:spLocks noChangeArrowheads="1"/>
          </p:cNvSpPr>
          <p:nvPr/>
        </p:nvSpPr>
        <p:spPr bwMode="auto">
          <a:xfrm rot="-3300000">
            <a:off x="2552700" y="1257300"/>
            <a:ext cx="129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400">
                <a:solidFill>
                  <a:schemeClr val="accent2"/>
                </a:solidFill>
              </a:rPr>
              <a:t>Churchill River</a:t>
            </a:r>
          </a:p>
        </p:txBody>
      </p:sp>
      <p:sp>
        <p:nvSpPr>
          <p:cNvPr id="29719" name="Text Box 24"/>
          <p:cNvSpPr txBox="1">
            <a:spLocks noChangeArrowheads="1"/>
          </p:cNvSpPr>
          <p:nvPr/>
        </p:nvSpPr>
        <p:spPr bwMode="auto">
          <a:xfrm rot="-1800000">
            <a:off x="2971800" y="1905000"/>
            <a:ext cx="1189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solidFill>
                  <a:schemeClr val="accent2"/>
                </a:solidFill>
              </a:rPr>
              <a:t>Nelson River</a:t>
            </a:r>
          </a:p>
        </p:txBody>
      </p:sp>
      <p:sp>
        <p:nvSpPr>
          <p:cNvPr id="29720" name="Text Box 25"/>
          <p:cNvSpPr txBox="1">
            <a:spLocks noChangeArrowheads="1"/>
          </p:cNvSpPr>
          <p:nvPr/>
        </p:nvSpPr>
        <p:spPr bwMode="auto">
          <a:xfrm>
            <a:off x="4876800" y="6858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t>11</a:t>
            </a:r>
          </a:p>
        </p:txBody>
      </p:sp>
      <p:sp>
        <p:nvSpPr>
          <p:cNvPr id="29721" name="Text Box 26"/>
          <p:cNvSpPr txBox="1">
            <a:spLocks noChangeArrowheads="1"/>
          </p:cNvSpPr>
          <p:nvPr/>
        </p:nvSpPr>
        <p:spPr bwMode="auto">
          <a:xfrm>
            <a:off x="4876800" y="30480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t>8</a:t>
            </a:r>
          </a:p>
        </p:txBody>
      </p:sp>
      <p:sp>
        <p:nvSpPr>
          <p:cNvPr id="29722" name="Text Box 27"/>
          <p:cNvSpPr txBox="1">
            <a:spLocks noChangeArrowheads="1"/>
          </p:cNvSpPr>
          <p:nvPr/>
        </p:nvSpPr>
        <p:spPr bwMode="auto">
          <a:xfrm>
            <a:off x="4937125" y="5299075"/>
            <a:ext cx="54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p>
        </p:txBody>
      </p:sp>
      <p:sp>
        <p:nvSpPr>
          <p:cNvPr id="29723" name="Text Box 28"/>
          <p:cNvSpPr txBox="1">
            <a:spLocks noChangeArrowheads="1"/>
          </p:cNvSpPr>
          <p:nvPr/>
        </p:nvSpPr>
        <p:spPr bwMode="auto">
          <a:xfrm>
            <a:off x="5029200" y="5410200"/>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t>5</a:t>
            </a:r>
          </a:p>
        </p:txBody>
      </p:sp>
      <p:sp>
        <p:nvSpPr>
          <p:cNvPr id="29724" name="Text Box 29"/>
          <p:cNvSpPr txBox="1">
            <a:spLocks noChangeArrowheads="1"/>
          </p:cNvSpPr>
          <p:nvPr/>
        </p:nvSpPr>
        <p:spPr bwMode="auto">
          <a:xfrm>
            <a:off x="5029200" y="6400800"/>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t>5</a:t>
            </a:r>
          </a:p>
        </p:txBody>
      </p:sp>
      <p:sp>
        <p:nvSpPr>
          <p:cNvPr id="29725" name="Text Box 30"/>
          <p:cNvSpPr txBox="1">
            <a:spLocks noChangeArrowheads="1"/>
          </p:cNvSpPr>
          <p:nvPr/>
        </p:nvSpPr>
        <p:spPr bwMode="auto">
          <a:xfrm>
            <a:off x="762000" y="6400800"/>
            <a:ext cx="20574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p>
        </p:txBody>
      </p:sp>
      <p:sp>
        <p:nvSpPr>
          <p:cNvPr id="29726" name="Rectangle 31"/>
          <p:cNvSpPr>
            <a:spLocks noChangeArrowheads="1"/>
          </p:cNvSpPr>
          <p:nvPr/>
        </p:nvSpPr>
        <p:spPr bwMode="auto">
          <a:xfrm>
            <a:off x="3352800" y="5410200"/>
            <a:ext cx="533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1300"/>
              <a:t>Pinawa</a:t>
            </a:r>
          </a:p>
        </p:txBody>
      </p:sp>
      <p:sp>
        <p:nvSpPr>
          <p:cNvPr id="29727" name="Text Box 32"/>
          <p:cNvSpPr txBox="1">
            <a:spLocks noChangeArrowheads="1"/>
          </p:cNvSpPr>
          <p:nvPr/>
        </p:nvSpPr>
        <p:spPr bwMode="auto">
          <a:xfrm>
            <a:off x="304800" y="6400800"/>
            <a:ext cx="1311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p>
        </p:txBody>
      </p:sp>
      <p:sp>
        <p:nvSpPr>
          <p:cNvPr id="29728" name="Rectangle 33"/>
          <p:cNvSpPr>
            <a:spLocks noChangeArrowheads="1"/>
          </p:cNvSpPr>
          <p:nvPr/>
        </p:nvSpPr>
        <p:spPr bwMode="auto">
          <a:xfrm>
            <a:off x="914400" y="6477000"/>
            <a:ext cx="1828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9729" name="Rectangle 34"/>
          <p:cNvSpPr>
            <a:spLocks noChangeArrowheads="1"/>
          </p:cNvSpPr>
          <p:nvPr/>
        </p:nvSpPr>
        <p:spPr bwMode="auto">
          <a:xfrm>
            <a:off x="4953000" y="5867400"/>
            <a:ext cx="3048000" cy="990600"/>
          </a:xfrm>
          <a:prstGeom prst="rect">
            <a:avLst/>
          </a:prstGeom>
          <a:solidFill>
            <a:schemeClr val="bg1"/>
          </a:solidFill>
          <a:ln w="9525">
            <a:solidFill>
              <a:schemeClr val="bg1"/>
            </a:solidFill>
            <a:miter lim="800000"/>
            <a:headEnd/>
            <a:tailEnd/>
          </a:ln>
        </p:spPr>
        <p:txBody>
          <a:bodyPr wrap="none" anchor="ctr"/>
          <a:lstStyle/>
          <a:p>
            <a:pPr algn="ctr"/>
            <a:endParaRPr lang="en-US">
              <a:solidFill>
                <a:schemeClr val="bg1"/>
              </a:solidFill>
            </a:endParaRPr>
          </a:p>
        </p:txBody>
      </p:sp>
      <p:sp>
        <p:nvSpPr>
          <p:cNvPr id="29730" name="Text Box 35"/>
          <p:cNvSpPr txBox="1">
            <a:spLocks noChangeArrowheads="1"/>
          </p:cNvSpPr>
          <p:nvPr/>
        </p:nvSpPr>
        <p:spPr bwMode="auto">
          <a:xfrm>
            <a:off x="5029200" y="6324600"/>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t>3</a:t>
            </a:r>
          </a:p>
        </p:txBody>
      </p:sp>
      <p:sp>
        <p:nvSpPr>
          <p:cNvPr id="29731" name="Text Box 36"/>
          <p:cNvSpPr txBox="1">
            <a:spLocks noChangeArrowheads="1"/>
          </p:cNvSpPr>
          <p:nvPr/>
        </p:nvSpPr>
        <p:spPr bwMode="auto">
          <a:xfrm>
            <a:off x="3810000" y="5867400"/>
            <a:ext cx="2590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600">
                <a:solidFill>
                  <a:schemeClr val="accent2"/>
                </a:solidFill>
              </a:rPr>
              <a:t>Lake of the Woods</a:t>
            </a:r>
          </a:p>
        </p:txBody>
      </p:sp>
      <p:sp>
        <p:nvSpPr>
          <p:cNvPr id="29732" name="Line 37"/>
          <p:cNvSpPr>
            <a:spLocks noChangeShapeType="1"/>
          </p:cNvSpPr>
          <p:nvPr/>
        </p:nvSpPr>
        <p:spPr bwMode="auto">
          <a:xfrm flipH="1">
            <a:off x="914400" y="6400800"/>
            <a:ext cx="1981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2219039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4648200" y="3048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p>
        </p:txBody>
      </p:sp>
      <p:sp>
        <p:nvSpPr>
          <p:cNvPr id="30724" name="Rectangle 4"/>
          <p:cNvSpPr>
            <a:spLocks noGrp="1" noChangeArrowheads="1"/>
          </p:cNvSpPr>
          <p:nvPr>
            <p:ph type="title" idx="4294967295"/>
          </p:nvPr>
        </p:nvSpPr>
        <p:spPr>
          <a:xfrm>
            <a:off x="914400" y="-685800"/>
            <a:ext cx="7772400" cy="685800"/>
          </a:xfrm>
        </p:spPr>
        <p:txBody>
          <a:bodyPr/>
          <a:lstStyle/>
          <a:p>
            <a:pPr eaLnBrk="1" hangingPunct="1"/>
            <a:r>
              <a:rPr lang="en-US" sz="2000" smtClean="0"/>
              <a:t>Churchill</a:t>
            </a:r>
          </a:p>
        </p:txBody>
      </p:sp>
      <p:sp>
        <p:nvSpPr>
          <p:cNvPr id="30725" name="Rectangle 5"/>
          <p:cNvSpPr>
            <a:spLocks noChangeArrowheads="1"/>
          </p:cNvSpPr>
          <p:nvPr/>
        </p:nvSpPr>
        <p:spPr bwMode="auto">
          <a:xfrm>
            <a:off x="914400" y="5867400"/>
            <a:ext cx="7315200" cy="1066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0726" name="Rectangle 6"/>
          <p:cNvSpPr>
            <a:spLocks noChangeArrowheads="1"/>
          </p:cNvSpPr>
          <p:nvPr/>
        </p:nvSpPr>
        <p:spPr bwMode="auto">
          <a:xfrm>
            <a:off x="0" y="1219200"/>
            <a:ext cx="88392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0727" name="Line 11"/>
          <p:cNvSpPr>
            <a:spLocks noChangeShapeType="1"/>
          </p:cNvSpPr>
          <p:nvPr/>
        </p:nvSpPr>
        <p:spPr bwMode="auto">
          <a:xfrm>
            <a:off x="7543800" y="2590800"/>
            <a:ext cx="0" cy="609600"/>
          </a:xfrm>
          <a:prstGeom prst="line">
            <a:avLst/>
          </a:prstGeom>
          <a:noFill/>
          <a:ln w="57150">
            <a:solidFill>
              <a:srgbClr val="FF0066"/>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30728" name="Text Box 12"/>
          <p:cNvSpPr txBox="1">
            <a:spLocks noChangeArrowheads="1"/>
          </p:cNvSpPr>
          <p:nvPr/>
        </p:nvSpPr>
        <p:spPr bwMode="auto">
          <a:xfrm>
            <a:off x="7620000" y="2667000"/>
            <a:ext cx="838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600">
                <a:solidFill>
                  <a:srgbClr val="FF0066"/>
                </a:solidFill>
              </a:rPr>
              <a:t>2 cm uplift</a:t>
            </a:r>
          </a:p>
        </p:txBody>
      </p:sp>
      <p:pic>
        <p:nvPicPr>
          <p:cNvPr id="30729" name="Picture 2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 y="466581"/>
            <a:ext cx="90678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30" name="TextBox 1"/>
          <p:cNvSpPr txBox="1">
            <a:spLocks noChangeArrowheads="1"/>
          </p:cNvSpPr>
          <p:nvPr/>
        </p:nvSpPr>
        <p:spPr bwMode="auto">
          <a:xfrm>
            <a:off x="1219200" y="279400"/>
            <a:ext cx="71628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t>Gravity changes at Churchill, MB (south side of Hudson Bay)</a:t>
            </a:r>
          </a:p>
          <a:p>
            <a:pPr eaLnBrk="1" hangingPunct="1"/>
            <a:r>
              <a:rPr lang="en-US" sz="2000"/>
              <a:t>Gravity actually deceases and plot is inverted to accommodate GRACE data.  Elevation is increasing 9 to11 mm/year.</a:t>
            </a:r>
          </a:p>
        </p:txBody>
      </p:sp>
      <p:sp>
        <p:nvSpPr>
          <p:cNvPr id="30731" name="TextBox 2"/>
          <p:cNvSpPr txBox="1">
            <a:spLocks noChangeArrowheads="1"/>
          </p:cNvSpPr>
          <p:nvPr/>
        </p:nvSpPr>
        <p:spPr bwMode="auto">
          <a:xfrm>
            <a:off x="5562600" y="6248400"/>
            <a:ext cx="3581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Slide courtesy of Joe Henton, GSC</a:t>
            </a:r>
          </a:p>
        </p:txBody>
      </p:sp>
      <p:sp>
        <p:nvSpPr>
          <p:cNvPr id="30732" name="TextBox 3"/>
          <p:cNvSpPr txBox="1">
            <a:spLocks noChangeArrowheads="1"/>
          </p:cNvSpPr>
          <p:nvPr/>
        </p:nvSpPr>
        <p:spPr bwMode="auto">
          <a:xfrm>
            <a:off x="8445456" y="6253316"/>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a:t>1</a:t>
            </a:r>
            <a:r>
              <a:rPr lang="en-US" dirty="0" smtClean="0"/>
              <a:t>9</a:t>
            </a:r>
            <a:endParaRPr lang="en-US" dirty="0"/>
          </a:p>
        </p:txBody>
      </p:sp>
    </p:spTree>
    <p:extLst>
      <p:ext uri="{BB962C8B-B14F-4D97-AF65-F5344CB8AC3E}">
        <p14:creationId xmlns:p14="http://schemas.microsoft.com/office/powerpoint/2010/main" val="41971747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Overview of talk</a:t>
            </a:r>
            <a:endParaRPr lang="en-US" sz="4000" dirty="0"/>
          </a:p>
        </p:txBody>
      </p:sp>
      <p:sp>
        <p:nvSpPr>
          <p:cNvPr id="3" name="TextBox 2"/>
          <p:cNvSpPr txBox="1"/>
          <p:nvPr/>
        </p:nvSpPr>
        <p:spPr>
          <a:xfrm>
            <a:off x="990600" y="1676400"/>
            <a:ext cx="6553200" cy="3046988"/>
          </a:xfrm>
          <a:prstGeom prst="rect">
            <a:avLst/>
          </a:prstGeom>
          <a:noFill/>
        </p:spPr>
        <p:txBody>
          <a:bodyPr wrap="square" rtlCol="0">
            <a:spAutoFit/>
          </a:bodyPr>
          <a:lstStyle/>
          <a:p>
            <a:pPr marL="342900" indent="-342900">
              <a:buFont typeface="Wingdings" pitchFamily="2" charset="2"/>
              <a:buChar char="Ø"/>
            </a:pPr>
            <a:r>
              <a:rPr lang="en-US" dirty="0" smtClean="0"/>
              <a:t>Acknowledgements to colleagues</a:t>
            </a:r>
          </a:p>
          <a:p>
            <a:pPr marL="342900" indent="-342900">
              <a:buFont typeface="Wingdings" pitchFamily="2" charset="2"/>
              <a:buChar char="Ø"/>
            </a:pPr>
            <a:r>
              <a:rPr lang="en-US" dirty="0" smtClean="0"/>
              <a:t>Historic gravity work in US C&amp;GS and NOAA</a:t>
            </a:r>
          </a:p>
          <a:p>
            <a:pPr marL="342900" indent="-342900">
              <a:buFont typeface="Wingdings" pitchFamily="2" charset="2"/>
              <a:buChar char="Ø"/>
            </a:pPr>
            <a:r>
              <a:rPr lang="en-US" dirty="0" smtClean="0"/>
              <a:t>Instrumentation used</a:t>
            </a:r>
          </a:p>
          <a:p>
            <a:pPr marL="342900" indent="-342900">
              <a:buFont typeface="Wingdings" pitchFamily="2" charset="2"/>
              <a:buChar char="Ø"/>
            </a:pPr>
            <a:r>
              <a:rPr lang="en-US" dirty="0" smtClean="0"/>
              <a:t>NOAA AG sites and their research</a:t>
            </a:r>
          </a:p>
          <a:p>
            <a:pPr marL="342900" indent="-342900">
              <a:buFont typeface="Wingdings" pitchFamily="2" charset="2"/>
              <a:buChar char="Ø"/>
            </a:pPr>
            <a:r>
              <a:rPr lang="en-US" dirty="0" smtClean="0"/>
              <a:t>GRAV-D</a:t>
            </a:r>
          </a:p>
          <a:p>
            <a:pPr marL="342900" indent="-342900">
              <a:buFont typeface="Wingdings" pitchFamily="2" charset="2"/>
              <a:buChar char="Ø"/>
            </a:pPr>
            <a:r>
              <a:rPr lang="en-US" dirty="0" smtClean="0"/>
              <a:t>GSVS-11 in Texas</a:t>
            </a:r>
          </a:p>
          <a:p>
            <a:pPr marL="342900" indent="-342900">
              <a:buFont typeface="Wingdings" pitchFamily="2" charset="2"/>
              <a:buChar char="Ø"/>
            </a:pPr>
            <a:r>
              <a:rPr lang="en-US" dirty="0" smtClean="0"/>
              <a:t>SAVSARP in Arizona</a:t>
            </a:r>
          </a:p>
          <a:p>
            <a:pPr marL="342900" indent="-342900">
              <a:buFont typeface="Wingdings" pitchFamily="2" charset="2"/>
              <a:buChar char="Ø"/>
            </a:pPr>
            <a:r>
              <a:rPr lang="en-US" dirty="0" smtClean="0"/>
              <a:t>AG site reconnaissance</a:t>
            </a:r>
          </a:p>
        </p:txBody>
      </p:sp>
      <p:sp>
        <p:nvSpPr>
          <p:cNvPr id="4" name="TextBox 3"/>
          <p:cNvSpPr txBox="1"/>
          <p:nvPr/>
        </p:nvSpPr>
        <p:spPr>
          <a:xfrm>
            <a:off x="8458200" y="6096000"/>
            <a:ext cx="457200" cy="461665"/>
          </a:xfrm>
          <a:prstGeom prst="rect">
            <a:avLst/>
          </a:prstGeom>
          <a:noFill/>
        </p:spPr>
        <p:txBody>
          <a:bodyPr wrap="square" rtlCol="0">
            <a:spAutoFit/>
          </a:bodyPr>
          <a:lstStyle/>
          <a:p>
            <a:r>
              <a:rPr lang="en-US" dirty="0" smtClean="0"/>
              <a:t>2</a:t>
            </a:r>
            <a:endParaRPr lang="en-US" dirty="0"/>
          </a:p>
        </p:txBody>
      </p:sp>
    </p:spTree>
    <p:extLst>
      <p:ext uri="{BB962C8B-B14F-4D97-AF65-F5344CB8AC3E}">
        <p14:creationId xmlns:p14="http://schemas.microsoft.com/office/powerpoint/2010/main" val="4235249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4648200" y="3048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p>
        </p:txBody>
      </p:sp>
      <p:sp>
        <p:nvSpPr>
          <p:cNvPr id="31747" name="Text Box 3"/>
          <p:cNvSpPr txBox="1">
            <a:spLocks noChangeArrowheads="1"/>
          </p:cNvSpPr>
          <p:nvPr/>
        </p:nvSpPr>
        <p:spPr bwMode="auto">
          <a:xfrm>
            <a:off x="8534400" y="6248400"/>
            <a:ext cx="492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a:t>2</a:t>
            </a:r>
            <a:r>
              <a:rPr lang="en-US" dirty="0" smtClean="0"/>
              <a:t>0</a:t>
            </a:r>
            <a:endParaRPr lang="en-US" dirty="0"/>
          </a:p>
        </p:txBody>
      </p:sp>
      <p:sp>
        <p:nvSpPr>
          <p:cNvPr id="31748" name="Rectangle 4"/>
          <p:cNvSpPr>
            <a:spLocks noGrp="1" noChangeArrowheads="1"/>
          </p:cNvSpPr>
          <p:nvPr>
            <p:ph type="title" idx="4294967295"/>
          </p:nvPr>
        </p:nvSpPr>
        <p:spPr>
          <a:xfrm>
            <a:off x="914400" y="-685800"/>
            <a:ext cx="7772400" cy="685800"/>
          </a:xfrm>
        </p:spPr>
        <p:txBody>
          <a:bodyPr/>
          <a:lstStyle/>
          <a:p>
            <a:pPr eaLnBrk="1" hangingPunct="1"/>
            <a:r>
              <a:rPr lang="en-US" sz="2000" smtClean="0"/>
              <a:t>New Orleans</a:t>
            </a:r>
          </a:p>
        </p:txBody>
      </p:sp>
      <p:sp>
        <p:nvSpPr>
          <p:cNvPr id="31749" name="Rectangle 5"/>
          <p:cNvSpPr>
            <a:spLocks noChangeArrowheads="1"/>
          </p:cNvSpPr>
          <p:nvPr/>
        </p:nvSpPr>
        <p:spPr bwMode="auto">
          <a:xfrm>
            <a:off x="914400" y="5791200"/>
            <a:ext cx="7315200" cy="1066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1750" name="Rectangle 6"/>
          <p:cNvSpPr>
            <a:spLocks noChangeArrowheads="1"/>
          </p:cNvSpPr>
          <p:nvPr/>
        </p:nvSpPr>
        <p:spPr bwMode="auto">
          <a:xfrm>
            <a:off x="0" y="1219200"/>
            <a:ext cx="88392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aphicFrame>
        <p:nvGraphicFramePr>
          <p:cNvPr id="31751" name="Object 7"/>
          <p:cNvGraphicFramePr>
            <a:graphicFrameLocks noChangeAspect="1"/>
          </p:cNvGraphicFramePr>
          <p:nvPr/>
        </p:nvGraphicFramePr>
        <p:xfrm>
          <a:off x="1295400" y="609600"/>
          <a:ext cx="7391400" cy="5868988"/>
        </p:xfrm>
        <a:graphic>
          <a:graphicData uri="http://schemas.openxmlformats.org/presentationml/2006/ole">
            <mc:AlternateContent xmlns:mc="http://schemas.openxmlformats.org/markup-compatibility/2006">
              <mc:Choice xmlns:v="urn:schemas-microsoft-com:vml" Requires="v">
                <p:oleObj spid="_x0000_s43012" name="Chart" r:id="rId3" imgW="6075000" imgH="4063320" progId="MSGraph.Chart.8">
                  <p:embed followColorScheme="full"/>
                </p:oleObj>
              </mc:Choice>
              <mc:Fallback>
                <p:oleObj name="Chart" r:id="rId3" imgW="6075000" imgH="4063320" progId="MSGraph.Chart.8">
                  <p:embed followColorScheme="full"/>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609600"/>
                        <a:ext cx="7391400" cy="5868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752" name="Text Box 8"/>
          <p:cNvSpPr txBox="1">
            <a:spLocks noChangeArrowheads="1"/>
          </p:cNvSpPr>
          <p:nvPr/>
        </p:nvSpPr>
        <p:spPr bwMode="auto">
          <a:xfrm rot="-5400000">
            <a:off x="-595313" y="2576513"/>
            <a:ext cx="3019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b="1"/>
              <a:t>g – 979 317 000 </a:t>
            </a:r>
            <a:r>
              <a:rPr lang="en-US" b="1">
                <a:latin typeface="Symbol" pitchFamily="18" charset="2"/>
              </a:rPr>
              <a:t>m</a:t>
            </a:r>
            <a:r>
              <a:rPr lang="en-US" b="1"/>
              <a:t>Gals</a:t>
            </a:r>
          </a:p>
        </p:txBody>
      </p:sp>
      <p:sp>
        <p:nvSpPr>
          <p:cNvPr id="31753" name="Text Box 9"/>
          <p:cNvSpPr txBox="1">
            <a:spLocks noChangeArrowheads="1"/>
          </p:cNvSpPr>
          <p:nvPr/>
        </p:nvSpPr>
        <p:spPr bwMode="auto">
          <a:xfrm>
            <a:off x="2590800" y="2286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t>NEW ORLEANS AA, LA</a:t>
            </a:r>
          </a:p>
        </p:txBody>
      </p:sp>
      <p:sp>
        <p:nvSpPr>
          <p:cNvPr id="31754" name="Text Box 10"/>
          <p:cNvSpPr txBox="1">
            <a:spLocks noChangeArrowheads="1"/>
          </p:cNvSpPr>
          <p:nvPr/>
        </p:nvSpPr>
        <p:spPr bwMode="auto">
          <a:xfrm>
            <a:off x="6384925" y="3317875"/>
            <a:ext cx="1844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b="1">
                <a:solidFill>
                  <a:schemeClr val="accent2"/>
                </a:solidFill>
              </a:rPr>
              <a:t>2 cm subsidence</a:t>
            </a:r>
          </a:p>
        </p:txBody>
      </p:sp>
      <p:sp>
        <p:nvSpPr>
          <p:cNvPr id="31755" name="Line 11"/>
          <p:cNvSpPr>
            <a:spLocks noChangeShapeType="1"/>
          </p:cNvSpPr>
          <p:nvPr/>
        </p:nvSpPr>
        <p:spPr bwMode="auto">
          <a:xfrm flipV="1">
            <a:off x="6324600" y="3276600"/>
            <a:ext cx="0" cy="45720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6" name="Line 12"/>
          <p:cNvSpPr>
            <a:spLocks noChangeShapeType="1"/>
          </p:cNvSpPr>
          <p:nvPr/>
        </p:nvSpPr>
        <p:spPr bwMode="auto">
          <a:xfrm>
            <a:off x="2667000" y="6477000"/>
            <a:ext cx="609600" cy="0"/>
          </a:xfrm>
          <a:prstGeom prst="line">
            <a:avLst/>
          </a:prstGeom>
          <a:noFill/>
          <a:ln w="38100">
            <a:solidFill>
              <a:srgbClr val="FF0066"/>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31757" name="Text Box 13"/>
          <p:cNvSpPr txBox="1">
            <a:spLocks noChangeArrowheads="1"/>
          </p:cNvSpPr>
          <p:nvPr/>
        </p:nvSpPr>
        <p:spPr bwMode="auto">
          <a:xfrm>
            <a:off x="3505200" y="6324600"/>
            <a:ext cx="4281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Observed trend corresponds to 10 mm/year of subsidence</a:t>
            </a:r>
          </a:p>
        </p:txBody>
      </p:sp>
    </p:spTree>
    <p:extLst>
      <p:ext uri="{BB962C8B-B14F-4D97-AF65-F5344CB8AC3E}">
        <p14:creationId xmlns:p14="http://schemas.microsoft.com/office/powerpoint/2010/main" val="24777517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
          <p:cNvSpPr txBox="1">
            <a:spLocks noChangeArrowheads="1"/>
          </p:cNvSpPr>
          <p:nvPr/>
        </p:nvSpPr>
        <p:spPr bwMode="auto">
          <a:xfrm>
            <a:off x="533400" y="95250"/>
            <a:ext cx="78486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a:t>GRAV-D Program</a:t>
            </a:r>
            <a:r>
              <a:rPr lang="en-US"/>
              <a:t>                                              Gravity for the Redefinition of the American Vertical Datum</a:t>
            </a:r>
            <a:endParaRPr lang="en-US" sz="3600"/>
          </a:p>
        </p:txBody>
      </p:sp>
      <p:sp>
        <p:nvSpPr>
          <p:cNvPr id="17411" name="TextBox 2"/>
          <p:cNvSpPr txBox="1">
            <a:spLocks noChangeArrowheads="1"/>
          </p:cNvSpPr>
          <p:nvPr/>
        </p:nvSpPr>
        <p:spPr bwMode="auto">
          <a:xfrm>
            <a:off x="8305800" y="5943600"/>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t>21</a:t>
            </a:r>
            <a:endParaRPr lang="en-US" dirty="0"/>
          </a:p>
        </p:txBody>
      </p:sp>
      <p:sp>
        <p:nvSpPr>
          <p:cNvPr id="4" name="TextBox 3"/>
          <p:cNvSpPr txBox="1"/>
          <p:nvPr/>
        </p:nvSpPr>
        <p:spPr>
          <a:xfrm>
            <a:off x="762000" y="3200400"/>
            <a:ext cx="7924800" cy="769441"/>
          </a:xfrm>
          <a:prstGeom prst="rect">
            <a:avLst/>
          </a:prstGeom>
          <a:noFill/>
        </p:spPr>
        <p:txBody>
          <a:bodyPr>
            <a:spAutoFit/>
          </a:bodyPr>
          <a:lstStyle/>
          <a:p>
            <a:pPr>
              <a:defRPr/>
            </a:pPr>
            <a:r>
              <a:rPr lang="en-US" sz="2200" b="1" dirty="0">
                <a:solidFill>
                  <a:schemeClr val="accent5">
                    <a:lumMod val="50000"/>
                  </a:schemeClr>
                </a:solidFill>
                <a:cs typeface="+mn-cs"/>
              </a:rPr>
              <a:t>Geoid:</a:t>
            </a:r>
            <a:r>
              <a:rPr lang="en-US" sz="2200" dirty="0">
                <a:solidFill>
                  <a:schemeClr val="accent5">
                    <a:lumMod val="50000"/>
                  </a:schemeClr>
                </a:solidFill>
                <a:cs typeface="+mn-cs"/>
              </a:rPr>
              <a:t> The equipotential surface of the Earth's gravity field which best fits, in a least squares sense, global mean sea level.</a:t>
            </a:r>
          </a:p>
        </p:txBody>
      </p:sp>
      <p:sp>
        <p:nvSpPr>
          <p:cNvPr id="17413" name="TextBox 4"/>
          <p:cNvSpPr txBox="1">
            <a:spLocks noChangeArrowheads="1"/>
          </p:cNvSpPr>
          <p:nvPr/>
        </p:nvSpPr>
        <p:spPr bwMode="auto">
          <a:xfrm>
            <a:off x="762000" y="1524000"/>
            <a:ext cx="79248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200" dirty="0">
                <a:solidFill>
                  <a:srgbClr val="7030A0"/>
                </a:solidFill>
              </a:rPr>
              <a:t>The specific goal of GRAV-D is to model and monitor Earth’s geoid to serve as a zero reference surface for all heights in the nation (or North America) accurate to </a:t>
            </a:r>
            <a:r>
              <a:rPr lang="en-US" sz="2200" dirty="0" smtClean="0">
                <a:solidFill>
                  <a:srgbClr val="7030A0"/>
                </a:solidFill>
              </a:rPr>
              <a:t>one cm.  This should allow for </a:t>
            </a:r>
            <a:r>
              <a:rPr lang="en-US" sz="2200" dirty="0" err="1" smtClean="0">
                <a:solidFill>
                  <a:srgbClr val="7030A0"/>
                </a:solidFill>
              </a:rPr>
              <a:t>orthometric</a:t>
            </a:r>
            <a:r>
              <a:rPr lang="en-US" sz="2200" dirty="0" smtClean="0">
                <a:solidFill>
                  <a:srgbClr val="7030A0"/>
                </a:solidFill>
              </a:rPr>
              <a:t> heights coming from GPS to be accurate to two cm.</a:t>
            </a:r>
            <a:endParaRPr lang="en-US" sz="2200" dirty="0">
              <a:solidFill>
                <a:srgbClr val="7030A0"/>
              </a:solidFill>
            </a:endParaRPr>
          </a:p>
        </p:txBody>
      </p:sp>
      <p:sp>
        <p:nvSpPr>
          <p:cNvPr id="17414" name="TextBox 5"/>
          <p:cNvSpPr txBox="1">
            <a:spLocks noChangeArrowheads="1"/>
          </p:cNvSpPr>
          <p:nvPr/>
        </p:nvSpPr>
        <p:spPr bwMode="auto">
          <a:xfrm>
            <a:off x="762000" y="4191000"/>
            <a:ext cx="8001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200" dirty="0"/>
              <a:t>Current geoid model is a hybrid of terrestrial gravity data and leveling data.  NAVD-88 H=0 is not the geoid; and it has a </a:t>
            </a:r>
            <a:r>
              <a:rPr lang="en-US" sz="2200" dirty="0" smtClean="0"/>
              <a:t>half </a:t>
            </a:r>
            <a:r>
              <a:rPr lang="en-US" sz="2200" dirty="0"/>
              <a:t>meter bias and one meter tilt across CONUS.  </a:t>
            </a:r>
            <a:r>
              <a:rPr lang="en-US" sz="2200" dirty="0" smtClean="0"/>
              <a:t>And is worse </a:t>
            </a:r>
            <a:r>
              <a:rPr lang="en-US" sz="2200" dirty="0"/>
              <a:t>in </a:t>
            </a:r>
            <a:r>
              <a:rPr lang="en-US" sz="2200" dirty="0" smtClean="0"/>
              <a:t>Alaska.</a:t>
            </a:r>
            <a:endParaRPr lang="en-US" sz="2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
          <p:cNvSpPr txBox="1">
            <a:spLocks noChangeArrowheads="1"/>
          </p:cNvSpPr>
          <p:nvPr/>
        </p:nvSpPr>
        <p:spPr bwMode="auto">
          <a:xfrm>
            <a:off x="1098550" y="1592263"/>
            <a:ext cx="7162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Part 1:  Link precise satellite gravity data via new airborne gravity data to legacy terrestrial data.  This will allow for a computation of purely gravimetric geoid.</a:t>
            </a:r>
          </a:p>
        </p:txBody>
      </p:sp>
      <p:sp>
        <p:nvSpPr>
          <p:cNvPr id="18435" name="TextBox 2"/>
          <p:cNvSpPr txBox="1">
            <a:spLocks noChangeArrowheads="1"/>
          </p:cNvSpPr>
          <p:nvPr/>
        </p:nvSpPr>
        <p:spPr bwMode="auto">
          <a:xfrm>
            <a:off x="8382000" y="60198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t>22</a:t>
            </a:r>
            <a:endParaRPr lang="en-US" dirty="0"/>
          </a:p>
        </p:txBody>
      </p:sp>
      <p:sp>
        <p:nvSpPr>
          <p:cNvPr id="18436" name="TextBox 3"/>
          <p:cNvSpPr txBox="1">
            <a:spLocks noChangeArrowheads="1"/>
          </p:cNvSpPr>
          <p:nvPr/>
        </p:nvSpPr>
        <p:spPr bwMode="auto">
          <a:xfrm>
            <a:off x="533400" y="95250"/>
            <a:ext cx="78486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a:t>GRAV-D Program</a:t>
            </a:r>
            <a:r>
              <a:rPr lang="en-US"/>
              <a:t>                                              Gravity for the Redefinition of the American Vertical Datum</a:t>
            </a:r>
            <a:endParaRPr lang="en-US" sz="3600"/>
          </a:p>
        </p:txBody>
      </p:sp>
      <p:sp>
        <p:nvSpPr>
          <p:cNvPr id="5" name="TextBox 4"/>
          <p:cNvSpPr txBox="1"/>
          <p:nvPr/>
        </p:nvSpPr>
        <p:spPr>
          <a:xfrm>
            <a:off x="1098550" y="3048000"/>
            <a:ext cx="6902450" cy="461963"/>
          </a:xfrm>
          <a:prstGeom prst="rect">
            <a:avLst/>
          </a:prstGeom>
          <a:noFill/>
        </p:spPr>
        <p:txBody>
          <a:bodyPr>
            <a:spAutoFit/>
          </a:bodyPr>
          <a:lstStyle/>
          <a:p>
            <a:pPr>
              <a:defRPr/>
            </a:pPr>
            <a:r>
              <a:rPr lang="en-US" dirty="0">
                <a:solidFill>
                  <a:schemeClr val="accent2">
                    <a:lumMod val="75000"/>
                  </a:schemeClr>
                </a:solidFill>
                <a:cs typeface="+mn-cs"/>
              </a:rPr>
              <a:t>NGS has two TAGS (airborne) meters.</a:t>
            </a:r>
          </a:p>
        </p:txBody>
      </p:sp>
      <p:sp>
        <p:nvSpPr>
          <p:cNvPr id="6" name="TextBox 5"/>
          <p:cNvSpPr txBox="1"/>
          <p:nvPr/>
        </p:nvSpPr>
        <p:spPr>
          <a:xfrm>
            <a:off x="1098550" y="3810000"/>
            <a:ext cx="7162800" cy="1200150"/>
          </a:xfrm>
          <a:prstGeom prst="rect">
            <a:avLst/>
          </a:prstGeom>
          <a:noFill/>
        </p:spPr>
        <p:txBody>
          <a:bodyPr>
            <a:spAutoFit/>
          </a:bodyPr>
          <a:lstStyle/>
          <a:p>
            <a:pPr>
              <a:defRPr/>
            </a:pPr>
            <a:r>
              <a:rPr lang="en-US" dirty="0">
                <a:solidFill>
                  <a:schemeClr val="accent2">
                    <a:lumMod val="75000"/>
                  </a:schemeClr>
                </a:solidFill>
                <a:cs typeface="+mn-cs"/>
              </a:rPr>
              <a:t>Will fly USA (</a:t>
            </a:r>
            <a:r>
              <a:rPr lang="en-US" dirty="0" err="1">
                <a:solidFill>
                  <a:schemeClr val="accent2">
                    <a:lumMod val="75000"/>
                  </a:schemeClr>
                </a:solidFill>
                <a:cs typeface="+mn-cs"/>
              </a:rPr>
              <a:t>inc.</a:t>
            </a:r>
            <a:r>
              <a:rPr lang="en-US" dirty="0">
                <a:solidFill>
                  <a:schemeClr val="accent2">
                    <a:lumMod val="75000"/>
                  </a:schemeClr>
                </a:solidFill>
                <a:cs typeface="+mn-cs"/>
              </a:rPr>
              <a:t> territories) at 10 km flight spacing.  Will take about 15 years to complete.</a:t>
            </a:r>
          </a:p>
          <a:p>
            <a:pPr>
              <a:defRPr/>
            </a:pPr>
            <a:r>
              <a:rPr lang="en-US" dirty="0">
                <a:solidFill>
                  <a:schemeClr val="accent2">
                    <a:lumMod val="75000"/>
                  </a:schemeClr>
                </a:solidFill>
                <a:cs typeface="+mn-cs"/>
              </a:rPr>
              <a:t>TAGS measurements tied to AG observations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3"/>
          <p:cNvSpPr>
            <a:spLocks noGrp="1"/>
          </p:cNvSpPr>
          <p:nvPr>
            <p:ph type="title"/>
          </p:nvPr>
        </p:nvSpPr>
        <p:spPr>
          <a:xfrm>
            <a:off x="457200" y="0"/>
            <a:ext cx="8229600" cy="639763"/>
          </a:xfrm>
        </p:spPr>
        <p:txBody>
          <a:bodyPr/>
          <a:lstStyle/>
          <a:p>
            <a:pPr eaLnBrk="1" hangingPunct="1"/>
            <a:r>
              <a:rPr lang="en-US" sz="3200" smtClean="0"/>
              <a:t>GRAV-D in the Continental US</a:t>
            </a:r>
          </a:p>
        </p:txBody>
      </p:sp>
      <p:pic>
        <p:nvPicPr>
          <p:cNvPr id="19459" name="Picture 2"/>
          <p:cNvPicPr>
            <a:picLocks noChangeAspect="1" noChangeArrowheads="1"/>
          </p:cNvPicPr>
          <p:nvPr/>
        </p:nvPicPr>
        <p:blipFill>
          <a:blip r:embed="rId2">
            <a:extLst>
              <a:ext uri="{28A0092B-C50C-407E-A947-70E740481C1C}">
                <a14:useLocalDpi xmlns:a14="http://schemas.microsoft.com/office/drawing/2010/main" val="0"/>
              </a:ext>
            </a:extLst>
          </a:blip>
          <a:srcRect l="20749" t="6279" r="2950"/>
          <a:stretch>
            <a:fillRect/>
          </a:stretch>
        </p:blipFill>
        <p:spPr bwMode="auto">
          <a:xfrm>
            <a:off x="609600" y="609600"/>
            <a:ext cx="7942263" cy="519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0" name="TextBox 5"/>
          <p:cNvSpPr txBox="1">
            <a:spLocks noChangeArrowheads="1"/>
          </p:cNvSpPr>
          <p:nvPr/>
        </p:nvSpPr>
        <p:spPr bwMode="auto">
          <a:xfrm>
            <a:off x="6781800" y="2922588"/>
            <a:ext cx="1600200" cy="1077912"/>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600">
                <a:solidFill>
                  <a:schemeClr val="bg1"/>
                </a:solidFill>
                <a:latin typeface="Calibri" pitchFamily="34" charset="0"/>
              </a:rPr>
              <a:t>White = FY13</a:t>
            </a:r>
          </a:p>
          <a:p>
            <a:pPr eaLnBrk="1" hangingPunct="1"/>
            <a:r>
              <a:rPr lang="en-US" sz="1600">
                <a:solidFill>
                  <a:srgbClr val="FFC000"/>
                </a:solidFill>
                <a:latin typeface="Calibri" pitchFamily="34" charset="0"/>
              </a:rPr>
              <a:t>Orange = FY12</a:t>
            </a:r>
          </a:p>
          <a:p>
            <a:pPr eaLnBrk="1" hangingPunct="1"/>
            <a:r>
              <a:rPr lang="en-US" sz="1600">
                <a:solidFill>
                  <a:srgbClr val="00FF00"/>
                </a:solidFill>
                <a:latin typeface="Calibri" pitchFamily="34" charset="0"/>
              </a:rPr>
              <a:t>Green = FY11 and earlier</a:t>
            </a:r>
          </a:p>
        </p:txBody>
      </p:sp>
      <p:cxnSp>
        <p:nvCxnSpPr>
          <p:cNvPr id="7" name="Straight Connector 6"/>
          <p:cNvCxnSpPr/>
          <p:nvPr/>
        </p:nvCxnSpPr>
        <p:spPr>
          <a:xfrm>
            <a:off x="6324600" y="4191000"/>
            <a:ext cx="76200" cy="0"/>
          </a:xfrm>
          <a:prstGeom prst="line">
            <a:avLst/>
          </a:prstGeom>
        </p:spPr>
        <p:style>
          <a:lnRef idx="1">
            <a:schemeClr val="accent1"/>
          </a:lnRef>
          <a:fillRef idx="0">
            <a:schemeClr val="accent1"/>
          </a:fillRef>
          <a:effectRef idx="0">
            <a:schemeClr val="accent1"/>
          </a:effectRef>
          <a:fontRef idx="minor">
            <a:schemeClr val="tx1"/>
          </a:fontRef>
        </p:style>
      </p:cxnSp>
      <p:sp>
        <p:nvSpPr>
          <p:cNvPr id="19462" name="TextBox 10"/>
          <p:cNvSpPr txBox="1">
            <a:spLocks noChangeArrowheads="1"/>
          </p:cNvSpPr>
          <p:nvPr/>
        </p:nvSpPr>
        <p:spPr bwMode="auto">
          <a:xfrm>
            <a:off x="3487738" y="1524000"/>
            <a:ext cx="1092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chemeClr val="bg1"/>
                </a:solidFill>
                <a:latin typeface="Calibri" pitchFamily="34" charset="0"/>
              </a:rPr>
              <a:t>Complete</a:t>
            </a:r>
          </a:p>
          <a:p>
            <a:pPr eaLnBrk="1" hangingPunct="1"/>
            <a:r>
              <a:rPr lang="en-US" sz="1800">
                <a:solidFill>
                  <a:schemeClr val="bg1"/>
                </a:solidFill>
                <a:latin typeface="Calibri" pitchFamily="34" charset="0"/>
              </a:rPr>
              <a:t>In FY13</a:t>
            </a:r>
          </a:p>
        </p:txBody>
      </p:sp>
      <p:cxnSp>
        <p:nvCxnSpPr>
          <p:cNvPr id="13" name="Straight Arrow Connector 12"/>
          <p:cNvCxnSpPr/>
          <p:nvPr/>
        </p:nvCxnSpPr>
        <p:spPr>
          <a:xfrm flipV="1">
            <a:off x="4090988" y="933450"/>
            <a:ext cx="76200" cy="66675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343400" y="1981200"/>
            <a:ext cx="762000"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9465" name="TextBox 10"/>
          <p:cNvSpPr txBox="1">
            <a:spLocks noChangeArrowheads="1"/>
          </p:cNvSpPr>
          <p:nvPr/>
        </p:nvSpPr>
        <p:spPr bwMode="auto">
          <a:xfrm>
            <a:off x="7459663" y="2170113"/>
            <a:ext cx="1092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chemeClr val="bg1"/>
                </a:solidFill>
                <a:latin typeface="Calibri" pitchFamily="34" charset="0"/>
              </a:rPr>
              <a:t>Complete</a:t>
            </a:r>
          </a:p>
          <a:p>
            <a:pPr eaLnBrk="1" hangingPunct="1"/>
            <a:r>
              <a:rPr lang="en-US" sz="1800">
                <a:solidFill>
                  <a:schemeClr val="bg1"/>
                </a:solidFill>
                <a:latin typeface="Calibri" pitchFamily="34" charset="0"/>
              </a:rPr>
              <a:t>In FY13</a:t>
            </a:r>
          </a:p>
        </p:txBody>
      </p:sp>
      <p:cxnSp>
        <p:nvCxnSpPr>
          <p:cNvPr id="10" name="Straight Arrow Connector 9"/>
          <p:cNvCxnSpPr/>
          <p:nvPr/>
        </p:nvCxnSpPr>
        <p:spPr>
          <a:xfrm flipH="1" flipV="1">
            <a:off x="6629400" y="1524000"/>
            <a:ext cx="830263" cy="77470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6934200" y="1219200"/>
            <a:ext cx="838200" cy="92075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586276" y="1066800"/>
            <a:ext cx="495300" cy="461665"/>
          </a:xfrm>
          <a:prstGeom prst="rect">
            <a:avLst/>
          </a:prstGeom>
          <a:solidFill>
            <a:schemeClr val="bg1"/>
          </a:solidFill>
        </p:spPr>
        <p:txBody>
          <a:bodyPr wrap="square" rtlCol="0">
            <a:spAutoFit/>
          </a:bodyPr>
          <a:lstStyle/>
          <a:p>
            <a:endParaRPr lang="en-US" dirty="0"/>
          </a:p>
        </p:txBody>
      </p:sp>
      <p:sp>
        <p:nvSpPr>
          <p:cNvPr id="14" name="TextBox 13"/>
          <p:cNvSpPr txBox="1"/>
          <p:nvPr/>
        </p:nvSpPr>
        <p:spPr>
          <a:xfrm>
            <a:off x="114300" y="1138309"/>
            <a:ext cx="495300" cy="461665"/>
          </a:xfrm>
          <a:prstGeom prst="rect">
            <a:avLst/>
          </a:prstGeom>
          <a:solidFill>
            <a:schemeClr val="bg1"/>
          </a:solidFill>
        </p:spPr>
        <p:txBody>
          <a:bodyPr wrap="square" rtlCol="0">
            <a:spAutoFit/>
          </a:bodyPr>
          <a:lstStyle/>
          <a:p>
            <a:endParaRPr lang="en-US" dirty="0"/>
          </a:p>
        </p:txBody>
      </p:sp>
      <p:sp>
        <p:nvSpPr>
          <p:cNvPr id="16" name="TextBox 15"/>
          <p:cNvSpPr txBox="1"/>
          <p:nvPr/>
        </p:nvSpPr>
        <p:spPr>
          <a:xfrm>
            <a:off x="0" y="1200703"/>
            <a:ext cx="495300" cy="461665"/>
          </a:xfrm>
          <a:prstGeom prst="rect">
            <a:avLst/>
          </a:prstGeom>
          <a:solidFill>
            <a:schemeClr val="bg1"/>
          </a:solidFill>
        </p:spPr>
        <p:txBody>
          <a:bodyPr wrap="square" rtlCol="0">
            <a:spAutoFit/>
          </a:bodyPr>
          <a:lstStyle/>
          <a:p>
            <a:endParaRPr lang="en-US" dirty="0"/>
          </a:p>
        </p:txBody>
      </p:sp>
      <p:sp>
        <p:nvSpPr>
          <p:cNvPr id="17" name="TextBox 16"/>
          <p:cNvSpPr txBox="1"/>
          <p:nvPr/>
        </p:nvSpPr>
        <p:spPr>
          <a:xfrm>
            <a:off x="8522366" y="6248399"/>
            <a:ext cx="495300" cy="461665"/>
          </a:xfrm>
          <a:prstGeom prst="rect">
            <a:avLst/>
          </a:prstGeom>
          <a:solidFill>
            <a:schemeClr val="bg1"/>
          </a:solidFill>
        </p:spPr>
        <p:txBody>
          <a:bodyPr wrap="square" rtlCol="0">
            <a:spAutoFit/>
          </a:bodyPr>
          <a:lstStyle/>
          <a:p>
            <a:r>
              <a:rPr lang="en-US" dirty="0" smtClean="0"/>
              <a:t>23</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3"/>
          <p:cNvSpPr>
            <a:spLocks noGrp="1"/>
          </p:cNvSpPr>
          <p:nvPr>
            <p:ph type="title"/>
          </p:nvPr>
        </p:nvSpPr>
        <p:spPr>
          <a:xfrm>
            <a:off x="457200" y="76200"/>
            <a:ext cx="8229600" cy="792163"/>
          </a:xfrm>
        </p:spPr>
        <p:txBody>
          <a:bodyPr/>
          <a:lstStyle/>
          <a:p>
            <a:pPr eaLnBrk="1" hangingPunct="1"/>
            <a:r>
              <a:rPr lang="en-US" sz="4000" smtClean="0"/>
              <a:t>GRAV-D in Alaska</a:t>
            </a:r>
          </a:p>
        </p:txBody>
      </p:sp>
      <p:cxnSp>
        <p:nvCxnSpPr>
          <p:cNvPr id="7" name="Straight Connector 6"/>
          <p:cNvCxnSpPr/>
          <p:nvPr/>
        </p:nvCxnSpPr>
        <p:spPr>
          <a:xfrm>
            <a:off x="6324600" y="4427538"/>
            <a:ext cx="762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0484" name="Picture 2"/>
          <p:cNvPicPr>
            <a:picLocks noChangeAspect="1" noChangeArrowheads="1"/>
          </p:cNvPicPr>
          <p:nvPr/>
        </p:nvPicPr>
        <p:blipFill>
          <a:blip r:embed="rId3">
            <a:extLst>
              <a:ext uri="{28A0092B-C50C-407E-A947-70E740481C1C}">
                <a14:useLocalDpi xmlns:a14="http://schemas.microsoft.com/office/drawing/2010/main" val="0"/>
              </a:ext>
            </a:extLst>
          </a:blip>
          <a:srcRect l="31944" t="9628" r="18008"/>
          <a:stretch>
            <a:fillRect/>
          </a:stretch>
        </p:blipFill>
        <p:spPr bwMode="auto">
          <a:xfrm>
            <a:off x="1905000" y="838200"/>
            <a:ext cx="5208588" cy="501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5" name="TextBox 5"/>
          <p:cNvSpPr txBox="1">
            <a:spLocks noChangeArrowheads="1"/>
          </p:cNvSpPr>
          <p:nvPr/>
        </p:nvSpPr>
        <p:spPr bwMode="auto">
          <a:xfrm>
            <a:off x="5334000" y="1760538"/>
            <a:ext cx="1828800" cy="1077912"/>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600">
                <a:solidFill>
                  <a:schemeClr val="bg1"/>
                </a:solidFill>
                <a:latin typeface="Calibri" pitchFamily="34" charset="0"/>
              </a:rPr>
              <a:t>White = FY13</a:t>
            </a:r>
          </a:p>
          <a:p>
            <a:pPr eaLnBrk="1" hangingPunct="1"/>
            <a:r>
              <a:rPr lang="en-US" sz="1600">
                <a:solidFill>
                  <a:srgbClr val="FFC000"/>
                </a:solidFill>
                <a:latin typeface="Calibri" pitchFamily="34" charset="0"/>
              </a:rPr>
              <a:t>Orange = FY12-13</a:t>
            </a:r>
          </a:p>
          <a:p>
            <a:pPr eaLnBrk="1" hangingPunct="1"/>
            <a:r>
              <a:rPr lang="en-US" sz="1600">
                <a:solidFill>
                  <a:srgbClr val="00FF00"/>
                </a:solidFill>
                <a:latin typeface="Calibri" pitchFamily="34" charset="0"/>
              </a:rPr>
              <a:t>Green = FY11 and earlier</a:t>
            </a:r>
          </a:p>
        </p:txBody>
      </p:sp>
      <p:sp>
        <p:nvSpPr>
          <p:cNvPr id="6" name="TextBox 5"/>
          <p:cNvSpPr txBox="1"/>
          <p:nvPr/>
        </p:nvSpPr>
        <p:spPr>
          <a:xfrm>
            <a:off x="8338626" y="6096000"/>
            <a:ext cx="495300" cy="461665"/>
          </a:xfrm>
          <a:prstGeom prst="rect">
            <a:avLst/>
          </a:prstGeom>
          <a:solidFill>
            <a:schemeClr val="bg1"/>
          </a:solidFill>
        </p:spPr>
        <p:txBody>
          <a:bodyPr wrap="square" rtlCol="0">
            <a:spAutoFit/>
          </a:bodyPr>
          <a:lstStyle/>
          <a:p>
            <a:r>
              <a:rPr lang="en-US" dirty="0" smtClean="0"/>
              <a:t>24</a:t>
            </a:r>
            <a:endParaRPr lang="en-US" dirty="0"/>
          </a:p>
        </p:txBody>
      </p:sp>
      <p:sp>
        <p:nvSpPr>
          <p:cNvPr id="8" name="TextBox 7"/>
          <p:cNvSpPr txBox="1"/>
          <p:nvPr/>
        </p:nvSpPr>
        <p:spPr>
          <a:xfrm>
            <a:off x="7113588" y="1066800"/>
            <a:ext cx="1967988" cy="461665"/>
          </a:xfrm>
          <a:prstGeom prst="rect">
            <a:avLst/>
          </a:prstGeom>
          <a:solidFill>
            <a:schemeClr val="bg1"/>
          </a:solidFill>
        </p:spPr>
        <p:txBody>
          <a:bodyPr wrap="square" rtlCol="0">
            <a:spAutoFit/>
          </a:bodyPr>
          <a:lstStyle/>
          <a:p>
            <a:endParaRPr lang="en-US" dirty="0"/>
          </a:p>
        </p:txBody>
      </p:sp>
      <p:sp>
        <p:nvSpPr>
          <p:cNvPr id="9" name="TextBox 8"/>
          <p:cNvSpPr txBox="1"/>
          <p:nvPr/>
        </p:nvSpPr>
        <p:spPr>
          <a:xfrm>
            <a:off x="0" y="1219200"/>
            <a:ext cx="1905000" cy="461665"/>
          </a:xfrm>
          <a:prstGeom prst="rect">
            <a:avLst/>
          </a:prstGeom>
          <a:solidFill>
            <a:schemeClr val="bg1"/>
          </a:solidFill>
        </p:spPr>
        <p:txBody>
          <a:bodyPr wrap="square" rtlCol="0">
            <a:spAutoFit/>
          </a:bodyPr>
          <a:lstStyle/>
          <a:p>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2"/>
          <p:cNvSpPr txBox="1">
            <a:spLocks noChangeArrowheads="1"/>
          </p:cNvSpPr>
          <p:nvPr/>
        </p:nvSpPr>
        <p:spPr bwMode="auto">
          <a:xfrm>
            <a:off x="8382000" y="60198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t>25</a:t>
            </a:r>
            <a:endParaRPr lang="en-US" dirty="0"/>
          </a:p>
        </p:txBody>
      </p:sp>
      <p:sp>
        <p:nvSpPr>
          <p:cNvPr id="21507" name="TextBox 3"/>
          <p:cNvSpPr txBox="1">
            <a:spLocks noChangeArrowheads="1"/>
          </p:cNvSpPr>
          <p:nvPr/>
        </p:nvSpPr>
        <p:spPr bwMode="auto">
          <a:xfrm>
            <a:off x="533400" y="95250"/>
            <a:ext cx="78486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a:t>GRAV-D Program</a:t>
            </a:r>
            <a:r>
              <a:rPr lang="en-US"/>
              <a:t>                                              Gravity for the Redefinition of the American Vertical Datum</a:t>
            </a:r>
            <a:endParaRPr lang="en-US" sz="3600"/>
          </a:p>
        </p:txBody>
      </p:sp>
      <p:sp>
        <p:nvSpPr>
          <p:cNvPr id="21508" name="TextBox 4"/>
          <p:cNvSpPr txBox="1">
            <a:spLocks noChangeArrowheads="1"/>
          </p:cNvSpPr>
          <p:nvPr/>
        </p:nvSpPr>
        <p:spPr bwMode="auto">
          <a:xfrm>
            <a:off x="1143000" y="1752600"/>
            <a:ext cx="708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Part 2:  Monitor geoid changes over decadal time scales.</a:t>
            </a:r>
          </a:p>
        </p:txBody>
      </p:sp>
      <p:sp>
        <p:nvSpPr>
          <p:cNvPr id="6" name="TextBox 5"/>
          <p:cNvSpPr txBox="1"/>
          <p:nvPr/>
        </p:nvSpPr>
        <p:spPr>
          <a:xfrm>
            <a:off x="914400" y="2590800"/>
            <a:ext cx="7315200" cy="2308225"/>
          </a:xfrm>
          <a:prstGeom prst="rect">
            <a:avLst/>
          </a:prstGeom>
          <a:noFill/>
        </p:spPr>
        <p:txBody>
          <a:bodyPr>
            <a:spAutoFit/>
          </a:bodyPr>
          <a:lstStyle/>
          <a:p>
            <a:pPr>
              <a:defRPr/>
            </a:pPr>
            <a:r>
              <a:rPr lang="en-US" dirty="0">
                <a:solidFill>
                  <a:schemeClr val="accent2">
                    <a:lumMod val="75000"/>
                  </a:schemeClr>
                </a:solidFill>
                <a:cs typeface="+mn-cs"/>
              </a:rPr>
              <a:t>Ideally this would be done with satellites.  However, with uncertainties in satellite programs (budgets, satellite longevity, replacement satellites etc.), a network of  FG5 absolute gravity stations is envisioned to do temporal gravity monitoring, which can </a:t>
            </a:r>
            <a:r>
              <a:rPr lang="en-US">
                <a:solidFill>
                  <a:schemeClr val="accent2">
                    <a:lumMod val="75000"/>
                  </a:schemeClr>
                </a:solidFill>
                <a:cs typeface="+mn-cs"/>
              </a:rPr>
              <a:t>be modelled </a:t>
            </a:r>
            <a:r>
              <a:rPr lang="en-US" dirty="0">
                <a:solidFill>
                  <a:schemeClr val="accent2">
                    <a:lumMod val="75000"/>
                  </a:schemeClr>
                </a:solidFill>
                <a:cs typeface="+mn-cs"/>
              </a:rPr>
              <a:t>into geoid change.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descr="DW_AG_B&amp;Q_xPac.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3913" y="0"/>
            <a:ext cx="7496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Box 1"/>
          <p:cNvSpPr txBox="1">
            <a:spLocks noChangeArrowheads="1"/>
          </p:cNvSpPr>
          <p:nvPr/>
        </p:nvSpPr>
        <p:spPr bwMode="auto">
          <a:xfrm>
            <a:off x="8458200" y="6096000"/>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t>26</a:t>
            </a:r>
            <a:endParaRPr lang="en-US" dirty="0"/>
          </a:p>
        </p:txBody>
      </p:sp>
      <p:sp>
        <p:nvSpPr>
          <p:cNvPr id="4" name="TextBox 3"/>
          <p:cNvSpPr txBox="1"/>
          <p:nvPr/>
        </p:nvSpPr>
        <p:spPr>
          <a:xfrm>
            <a:off x="8320088" y="1066800"/>
            <a:ext cx="761488" cy="461665"/>
          </a:xfrm>
          <a:prstGeom prst="rect">
            <a:avLst/>
          </a:prstGeom>
          <a:solidFill>
            <a:schemeClr val="bg1"/>
          </a:solidFill>
        </p:spPr>
        <p:txBody>
          <a:bodyPr wrap="square" rtlCol="0">
            <a:spAutoFit/>
          </a:bodyPr>
          <a:lstStyle/>
          <a:p>
            <a:endParaRPr lang="en-US" dirty="0"/>
          </a:p>
        </p:txBody>
      </p:sp>
      <p:sp>
        <p:nvSpPr>
          <p:cNvPr id="5" name="TextBox 4"/>
          <p:cNvSpPr txBox="1"/>
          <p:nvPr/>
        </p:nvSpPr>
        <p:spPr>
          <a:xfrm>
            <a:off x="0" y="1076406"/>
            <a:ext cx="823913" cy="461665"/>
          </a:xfrm>
          <a:prstGeom prst="rect">
            <a:avLst/>
          </a:prstGeom>
          <a:solidFill>
            <a:schemeClr val="bg1"/>
          </a:solidFill>
        </p:spPr>
        <p:txBody>
          <a:bodyPr wrap="square" rtlCol="0">
            <a:spAutoFit/>
          </a:bodyPr>
          <a:lstStyle/>
          <a:p>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381000" y="76200"/>
            <a:ext cx="8229600" cy="1143000"/>
          </a:xfrm>
        </p:spPr>
        <p:txBody>
          <a:bodyPr/>
          <a:lstStyle/>
          <a:p>
            <a:pPr eaLnBrk="1" hangingPunct="1"/>
            <a:r>
              <a:rPr lang="en-US" sz="3600" smtClean="0"/>
              <a:t>Geoid Slope Validation Survey of 2011</a:t>
            </a:r>
          </a:p>
        </p:txBody>
      </p:sp>
      <p:sp>
        <p:nvSpPr>
          <p:cNvPr id="23555" name="Content Placeholder 2"/>
          <p:cNvSpPr>
            <a:spLocks noGrp="1"/>
          </p:cNvSpPr>
          <p:nvPr>
            <p:ph idx="1"/>
          </p:nvPr>
        </p:nvSpPr>
        <p:spPr bwMode="auto">
          <a:xfrm>
            <a:off x="457200" y="1447800"/>
            <a:ext cx="8229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800" dirty="0" smtClean="0"/>
              <a:t>Objective:  to see if GRAV-D can hope to achieve 1 to 2 cm geoid accuracies</a:t>
            </a:r>
          </a:p>
          <a:p>
            <a:pPr eaLnBrk="1" hangingPunct="1"/>
            <a:r>
              <a:rPr lang="en-US" sz="2800" dirty="0" smtClean="0"/>
              <a:t>Observe geoid shape (slope) using multiple independent terrestrial survey methods</a:t>
            </a:r>
          </a:p>
          <a:p>
            <a:pPr lvl="1" eaLnBrk="1" hangingPunct="1"/>
            <a:r>
              <a:rPr lang="en-US" dirty="0" smtClean="0"/>
              <a:t>GPS + Leveling</a:t>
            </a:r>
          </a:p>
          <a:p>
            <a:pPr lvl="1" eaLnBrk="1" hangingPunct="1"/>
            <a:r>
              <a:rPr lang="en-US" dirty="0" smtClean="0"/>
              <a:t>Deflections of the Vertical</a:t>
            </a:r>
          </a:p>
          <a:p>
            <a:pPr eaLnBrk="1" hangingPunct="1"/>
            <a:r>
              <a:rPr lang="en-US" sz="2800" dirty="0" smtClean="0"/>
              <a:t>Compare </a:t>
            </a:r>
            <a:r>
              <a:rPr lang="en-US" sz="2800" b="1" i="1" dirty="0" smtClean="0"/>
              <a:t>observed</a:t>
            </a:r>
            <a:r>
              <a:rPr lang="en-US" sz="2800" dirty="0" smtClean="0"/>
              <a:t> slopes (from terrestrial surveys) to </a:t>
            </a:r>
            <a:r>
              <a:rPr lang="en-US" sz="2800" b="1" i="1" dirty="0" smtClean="0"/>
              <a:t>modeled</a:t>
            </a:r>
            <a:r>
              <a:rPr lang="en-US" sz="2800" dirty="0" smtClean="0"/>
              <a:t> slopes (from gravimetry or satellites)</a:t>
            </a:r>
          </a:p>
          <a:p>
            <a:pPr lvl="1" eaLnBrk="1" hangingPunct="1"/>
            <a:r>
              <a:rPr lang="en-US" dirty="0" smtClean="0"/>
              <a:t>With / Without new GRAV-D airborne gravity</a:t>
            </a:r>
          </a:p>
        </p:txBody>
      </p:sp>
      <p:sp>
        <p:nvSpPr>
          <p:cNvPr id="23558" name="Slide Number Placeholder 6"/>
          <p:cNvSpPr>
            <a:spLocks noGrp="1"/>
          </p:cNvSpPr>
          <p:nvPr>
            <p:ph type="sldNum" sz="quarter" idx="4294967295"/>
          </p:nvPr>
        </p:nvSpPr>
        <p:spPr bwMode="auto">
          <a:xfrm>
            <a:off x="8229600" y="6356350"/>
            <a:ext cx="533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t>27</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5" y="735013"/>
            <a:ext cx="6621463"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88" y="427038"/>
            <a:ext cx="2719387" cy="5057775"/>
          </a:xfrm>
          <a:prstGeom prst="rect">
            <a:avLst/>
          </a:prstGeom>
          <a:noFill/>
          <a:ln w="5080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3298825" y="4405313"/>
            <a:ext cx="430213" cy="715962"/>
          </a:xfrm>
          <a:prstGeom prst="rect">
            <a:avLst/>
          </a:prstGeom>
          <a:noFill/>
          <a:ln w="508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 name="Straight Connector 4"/>
          <p:cNvCxnSpPr/>
          <p:nvPr/>
        </p:nvCxnSpPr>
        <p:spPr>
          <a:xfrm>
            <a:off x="3298825" y="5121275"/>
            <a:ext cx="2617788" cy="363538"/>
          </a:xfrm>
          <a:prstGeom prst="line">
            <a:avLst/>
          </a:prstGeom>
          <a:ln w="508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3298825" y="400050"/>
            <a:ext cx="2617788" cy="4005263"/>
          </a:xfrm>
          <a:prstGeom prst="line">
            <a:avLst/>
          </a:prstGeom>
          <a:ln w="50800">
            <a:solidFill>
              <a:srgbClr val="FF3300"/>
            </a:solidFill>
          </a:ln>
        </p:spPr>
        <p:style>
          <a:lnRef idx="1">
            <a:schemeClr val="accent1"/>
          </a:lnRef>
          <a:fillRef idx="0">
            <a:schemeClr val="accent1"/>
          </a:fillRef>
          <a:effectRef idx="0">
            <a:schemeClr val="accent1"/>
          </a:effectRef>
          <a:fontRef idx="minor">
            <a:schemeClr val="tx1"/>
          </a:fontRef>
        </p:style>
      </p:cxnSp>
      <p:sp>
        <p:nvSpPr>
          <p:cNvPr id="24583" name="Rectangle 10"/>
          <p:cNvSpPr>
            <a:spLocks noChangeArrowheads="1"/>
          </p:cNvSpPr>
          <p:nvPr/>
        </p:nvSpPr>
        <p:spPr bwMode="auto">
          <a:xfrm>
            <a:off x="7154863" y="2598738"/>
            <a:ext cx="1447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600">
                <a:solidFill>
                  <a:schemeClr val="bg1"/>
                </a:solidFill>
              </a:rPr>
              <a:t>325 km</a:t>
            </a:r>
          </a:p>
          <a:p>
            <a:r>
              <a:rPr lang="en-US" sz="1600">
                <a:solidFill>
                  <a:schemeClr val="bg1"/>
                </a:solidFill>
              </a:rPr>
              <a:t>218 points</a:t>
            </a:r>
          </a:p>
          <a:p>
            <a:r>
              <a:rPr lang="en-US" sz="1600">
                <a:solidFill>
                  <a:schemeClr val="bg1"/>
                </a:solidFill>
              </a:rPr>
              <a:t>1.5 km spacing</a:t>
            </a:r>
          </a:p>
        </p:txBody>
      </p:sp>
      <p:sp>
        <p:nvSpPr>
          <p:cNvPr id="24584" name="TextBox 12"/>
          <p:cNvSpPr txBox="1">
            <a:spLocks noChangeArrowheads="1"/>
          </p:cNvSpPr>
          <p:nvPr/>
        </p:nvSpPr>
        <p:spPr bwMode="auto">
          <a:xfrm>
            <a:off x="8305800" y="6324600"/>
            <a:ext cx="60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t>28</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22" presetClass="entr" presetSubtype="8"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2"/>
          <p:cNvSpPr txBox="1">
            <a:spLocks noChangeArrowheads="1"/>
          </p:cNvSpPr>
          <p:nvPr/>
        </p:nvSpPr>
        <p:spPr bwMode="auto">
          <a:xfrm>
            <a:off x="8305800" y="6248400"/>
            <a:ext cx="60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t>29</a:t>
            </a:r>
            <a:endParaRPr lang="en-US" dirty="0"/>
          </a:p>
        </p:txBody>
      </p:sp>
      <p:sp>
        <p:nvSpPr>
          <p:cNvPr id="25603" name="Content Placeholder 2"/>
          <p:cNvSpPr txBox="1">
            <a:spLocks/>
          </p:cNvSpPr>
          <p:nvPr/>
        </p:nvSpPr>
        <p:spPr bwMode="auto">
          <a:xfrm>
            <a:off x="533400" y="1371600"/>
            <a:ext cx="8229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20000"/>
              </a:spcBef>
              <a:buFontTx/>
              <a:buChar char="•"/>
            </a:pPr>
            <a:r>
              <a:rPr lang="en-US" sz="3200" u="sng">
                <a:solidFill>
                  <a:srgbClr val="669900"/>
                </a:solidFill>
              </a:rPr>
              <a:t>GPS</a:t>
            </a:r>
            <a:r>
              <a:rPr lang="en-US" sz="3200">
                <a:solidFill>
                  <a:srgbClr val="669900"/>
                </a:solidFill>
              </a:rPr>
              <a:t>: </a:t>
            </a:r>
            <a:r>
              <a:rPr lang="en-US">
                <a:solidFill>
                  <a:srgbClr val="669900"/>
                </a:solidFill>
              </a:rPr>
              <a:t>20 identical. units, 10/day leapfrog, 40 hrs ea. </a:t>
            </a:r>
          </a:p>
          <a:p>
            <a:pPr>
              <a:spcBef>
                <a:spcPct val="20000"/>
              </a:spcBef>
              <a:buFontTx/>
              <a:buChar char="•"/>
            </a:pPr>
            <a:r>
              <a:rPr lang="en-US" sz="3200" u="sng">
                <a:solidFill>
                  <a:srgbClr val="669900"/>
                </a:solidFill>
              </a:rPr>
              <a:t>Leveling</a:t>
            </a:r>
            <a:r>
              <a:rPr lang="en-US" sz="3200">
                <a:solidFill>
                  <a:srgbClr val="669900"/>
                </a:solidFill>
              </a:rPr>
              <a:t>:</a:t>
            </a:r>
            <a:r>
              <a:rPr lang="en-US">
                <a:solidFill>
                  <a:srgbClr val="669900"/>
                </a:solidFill>
              </a:rPr>
              <a:t> 1</a:t>
            </a:r>
            <a:r>
              <a:rPr lang="en-US" baseline="30000">
                <a:solidFill>
                  <a:srgbClr val="669900"/>
                </a:solidFill>
              </a:rPr>
              <a:t>st</a:t>
            </a:r>
            <a:r>
              <a:rPr lang="en-US">
                <a:solidFill>
                  <a:srgbClr val="669900"/>
                </a:solidFill>
              </a:rPr>
              <a:t> order, class II, digital barcode leveling</a:t>
            </a:r>
          </a:p>
          <a:p>
            <a:pPr>
              <a:spcBef>
                <a:spcPct val="20000"/>
              </a:spcBef>
              <a:buFontTx/>
              <a:buChar char="•"/>
            </a:pPr>
            <a:r>
              <a:rPr lang="en-US" sz="3200" u="sng">
                <a:solidFill>
                  <a:srgbClr val="669900"/>
                </a:solidFill>
              </a:rPr>
              <a:t>Gravity</a:t>
            </a:r>
            <a:r>
              <a:rPr lang="en-US" sz="3200">
                <a:solidFill>
                  <a:srgbClr val="669900"/>
                </a:solidFill>
              </a:rPr>
              <a:t>: </a:t>
            </a:r>
            <a:r>
              <a:rPr lang="en-US">
                <a:solidFill>
                  <a:srgbClr val="669900"/>
                </a:solidFill>
              </a:rPr>
              <a:t>FG-5 and A-10 anchors, 4 L/R in 2 teams</a:t>
            </a:r>
          </a:p>
          <a:p>
            <a:pPr>
              <a:spcBef>
                <a:spcPct val="20000"/>
              </a:spcBef>
              <a:buFontTx/>
              <a:buChar char="•"/>
            </a:pPr>
            <a:r>
              <a:rPr lang="en-US" sz="3200" u="sng">
                <a:solidFill>
                  <a:srgbClr val="669900"/>
                </a:solidFill>
              </a:rPr>
              <a:t>DoV</a:t>
            </a:r>
            <a:r>
              <a:rPr lang="en-US" sz="3200">
                <a:solidFill>
                  <a:srgbClr val="669900"/>
                </a:solidFill>
              </a:rPr>
              <a:t>: </a:t>
            </a:r>
            <a:r>
              <a:rPr lang="en-US">
                <a:solidFill>
                  <a:srgbClr val="669900"/>
                </a:solidFill>
              </a:rPr>
              <a:t>ETH Zurich DIADEM GPS &amp; camera system</a:t>
            </a:r>
          </a:p>
          <a:p>
            <a:pPr>
              <a:spcBef>
                <a:spcPct val="20000"/>
              </a:spcBef>
              <a:buFontTx/>
              <a:buChar char="•"/>
            </a:pPr>
            <a:r>
              <a:rPr lang="en-US" sz="3200" u="sng">
                <a:solidFill>
                  <a:srgbClr val="669900"/>
                </a:solidFill>
              </a:rPr>
              <a:t>LIDAR</a:t>
            </a:r>
            <a:r>
              <a:rPr lang="en-US">
                <a:solidFill>
                  <a:srgbClr val="669900"/>
                </a:solidFill>
              </a:rPr>
              <a:t>: Riegl Q680i-D, 2 pt/m</a:t>
            </a:r>
            <a:r>
              <a:rPr lang="en-US" baseline="30000">
                <a:solidFill>
                  <a:srgbClr val="669900"/>
                </a:solidFill>
              </a:rPr>
              <a:t>2</a:t>
            </a:r>
            <a:r>
              <a:rPr lang="en-US">
                <a:solidFill>
                  <a:srgbClr val="669900"/>
                </a:solidFill>
              </a:rPr>
              <a:t> spacing, 0.5 km width</a:t>
            </a:r>
          </a:p>
          <a:p>
            <a:pPr>
              <a:spcBef>
                <a:spcPct val="20000"/>
              </a:spcBef>
              <a:buFontTx/>
              <a:buChar char="•"/>
            </a:pPr>
            <a:r>
              <a:rPr lang="en-US" sz="3200" u="sng">
                <a:solidFill>
                  <a:srgbClr val="669900"/>
                </a:solidFill>
              </a:rPr>
              <a:t>Imagery</a:t>
            </a:r>
            <a:r>
              <a:rPr lang="en-US" sz="3200">
                <a:solidFill>
                  <a:srgbClr val="669900"/>
                </a:solidFill>
              </a:rPr>
              <a:t>:  </a:t>
            </a:r>
            <a:r>
              <a:rPr lang="en-US">
                <a:solidFill>
                  <a:srgbClr val="669900"/>
                </a:solidFill>
              </a:rPr>
              <a:t>Applanix 439 RGB DualCam, 5000’ AGL</a:t>
            </a:r>
          </a:p>
          <a:p>
            <a:pPr>
              <a:spcBef>
                <a:spcPct val="20000"/>
              </a:spcBef>
              <a:buFontTx/>
              <a:buChar char="•"/>
            </a:pPr>
            <a:r>
              <a:rPr lang="en-US" sz="3200" u="sng">
                <a:solidFill>
                  <a:srgbClr val="669900"/>
                </a:solidFill>
              </a:rPr>
              <a:t>Other</a:t>
            </a:r>
            <a:r>
              <a:rPr lang="en-US" sz="3200">
                <a:solidFill>
                  <a:srgbClr val="669900"/>
                </a:solidFill>
              </a:rPr>
              <a:t>:   </a:t>
            </a:r>
            <a:r>
              <a:rPr lang="en-US" sz="2000">
                <a:solidFill>
                  <a:srgbClr val="669900"/>
                </a:solidFill>
              </a:rPr>
              <a:t>RTN, short-session GPS, extra AG around Austin, gravity gradients</a:t>
            </a:r>
          </a:p>
        </p:txBody>
      </p:sp>
      <p:sp>
        <p:nvSpPr>
          <p:cNvPr id="25604" name="Title 1"/>
          <p:cNvSpPr txBox="1">
            <a:spLocks/>
          </p:cNvSpPr>
          <p:nvPr/>
        </p:nvSpPr>
        <p:spPr bwMode="auto">
          <a:xfrm>
            <a:off x="381000" y="22860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a:solidFill>
                  <a:schemeClr val="tx2"/>
                </a:solidFill>
              </a:rPr>
              <a:t>Geoid Slope Validation Survey of 2011</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81000" y="457200"/>
            <a:ext cx="8077200" cy="685800"/>
          </a:xfrm>
        </p:spPr>
        <p:txBody>
          <a:bodyPr/>
          <a:lstStyle/>
          <a:p>
            <a:r>
              <a:rPr lang="en-US" sz="3200" smtClean="0"/>
              <a:t>Other NGS-ers doing Absolute Gravity Observations since 1986</a:t>
            </a:r>
            <a:br>
              <a:rPr lang="en-US" sz="3200" smtClean="0"/>
            </a:br>
            <a:endParaRPr lang="en-US" sz="3200" smtClean="0"/>
          </a:p>
        </p:txBody>
      </p:sp>
      <p:sp>
        <p:nvSpPr>
          <p:cNvPr id="3075" name="TextBox 2"/>
          <p:cNvSpPr txBox="1">
            <a:spLocks noChangeArrowheads="1"/>
          </p:cNvSpPr>
          <p:nvPr/>
        </p:nvSpPr>
        <p:spPr bwMode="auto">
          <a:xfrm>
            <a:off x="1143000" y="1905000"/>
            <a:ext cx="30480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LT Brent Bernard</a:t>
            </a:r>
          </a:p>
          <a:p>
            <a:pPr eaLnBrk="1" hangingPunct="1"/>
            <a:r>
              <a:rPr lang="en-US"/>
              <a:t>Knute Berstis</a:t>
            </a:r>
          </a:p>
          <a:p>
            <a:pPr eaLnBrk="1" hangingPunct="1"/>
            <a:r>
              <a:rPr lang="en-US"/>
              <a:t>David Conner</a:t>
            </a:r>
          </a:p>
          <a:p>
            <a:pPr eaLnBrk="1" hangingPunct="1"/>
            <a:r>
              <a:rPr lang="en-US"/>
              <a:t>Greg DeAngelo</a:t>
            </a:r>
          </a:p>
          <a:p>
            <a:pPr eaLnBrk="1" hangingPunct="1"/>
            <a:r>
              <a:rPr lang="en-US"/>
              <a:t>Mark Eckl</a:t>
            </a:r>
          </a:p>
          <a:p>
            <a:pPr eaLnBrk="1" hangingPunct="1"/>
            <a:r>
              <a:rPr lang="en-US"/>
              <a:t>Jack Fried</a:t>
            </a:r>
          </a:p>
          <a:p>
            <a:pPr eaLnBrk="1" hangingPunct="1"/>
            <a:r>
              <a:rPr lang="en-US"/>
              <a:t>Lt JG John Griffin</a:t>
            </a:r>
          </a:p>
        </p:txBody>
      </p:sp>
      <p:sp>
        <p:nvSpPr>
          <p:cNvPr id="3076" name="TextBox 4"/>
          <p:cNvSpPr txBox="1">
            <a:spLocks noChangeArrowheads="1"/>
          </p:cNvSpPr>
          <p:nvPr/>
        </p:nvSpPr>
        <p:spPr bwMode="auto">
          <a:xfrm>
            <a:off x="4343400" y="1905000"/>
            <a:ext cx="34290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Fred Klopping</a:t>
            </a:r>
          </a:p>
          <a:p>
            <a:pPr eaLnBrk="1" hangingPunct="1"/>
            <a:r>
              <a:rPr lang="en-US"/>
              <a:t>Dave McAdoo</a:t>
            </a:r>
          </a:p>
          <a:p>
            <a:pPr eaLnBrk="1" hangingPunct="1"/>
            <a:r>
              <a:rPr lang="en-US"/>
              <a:t>George Peters</a:t>
            </a:r>
          </a:p>
          <a:p>
            <a:pPr eaLnBrk="1" hangingPunct="1"/>
            <a:r>
              <a:rPr lang="en-US"/>
              <a:t>Glenn Sasagawa</a:t>
            </a:r>
          </a:p>
          <a:p>
            <a:pPr eaLnBrk="1" hangingPunct="1"/>
            <a:r>
              <a:rPr lang="en-US"/>
              <a:t>David Schmerge</a:t>
            </a:r>
          </a:p>
          <a:p>
            <a:pPr eaLnBrk="1" hangingPunct="1"/>
            <a:r>
              <a:rPr lang="en-US"/>
              <a:t>Timothy Wilkins</a:t>
            </a:r>
          </a:p>
          <a:p>
            <a:pPr eaLnBrk="1" hangingPunct="1"/>
            <a:r>
              <a:rPr lang="en-US"/>
              <a:t>JD Williams</a:t>
            </a:r>
          </a:p>
        </p:txBody>
      </p:sp>
      <p:sp>
        <p:nvSpPr>
          <p:cNvPr id="2" name="TextBox 1"/>
          <p:cNvSpPr txBox="1"/>
          <p:nvPr/>
        </p:nvSpPr>
        <p:spPr>
          <a:xfrm>
            <a:off x="8305800" y="6019800"/>
            <a:ext cx="533400" cy="457200"/>
          </a:xfrm>
          <a:prstGeom prst="rect">
            <a:avLst/>
          </a:prstGeom>
          <a:noFill/>
        </p:spPr>
        <p:txBody>
          <a:bodyPr wrap="square" rtlCol="0">
            <a:spAutoFit/>
          </a:bodyPr>
          <a:lstStyle/>
          <a:p>
            <a:r>
              <a:rPr lang="en-US" dirty="0" smtClean="0"/>
              <a:t>3</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152400"/>
            <a:ext cx="8229600" cy="1066800"/>
          </a:xfrm>
        </p:spPr>
        <p:txBody>
          <a:bodyPr/>
          <a:lstStyle/>
          <a:p>
            <a:r>
              <a:rPr lang="en-US" sz="3200" smtClean="0"/>
              <a:t>High Resolution Geoids</a:t>
            </a:r>
            <a:br>
              <a:rPr lang="en-US" sz="3200" smtClean="0"/>
            </a:br>
            <a:r>
              <a:rPr lang="en-US" sz="3200" smtClean="0"/>
              <a:t>(vs GPS / Leveling; cm)</a:t>
            </a:r>
          </a:p>
        </p:txBody>
      </p:sp>
      <p:graphicFrame>
        <p:nvGraphicFramePr>
          <p:cNvPr id="7" name="Content Placeholder 6"/>
          <p:cNvGraphicFramePr>
            <a:graphicFrameLocks noGrp="1"/>
          </p:cNvGraphicFramePr>
          <p:nvPr>
            <p:ph idx="1"/>
          </p:nvPr>
        </p:nvGraphicFramePr>
        <p:xfrm>
          <a:off x="1300163" y="1447800"/>
          <a:ext cx="7005638" cy="4433885"/>
        </p:xfrm>
        <a:graphic>
          <a:graphicData uri="http://schemas.openxmlformats.org/drawingml/2006/table">
            <a:tbl>
              <a:tblPr firstRow="1" bandRow="1">
                <a:tableStyleId>{5C22544A-7EE6-4342-B048-85BDC9FD1C3A}</a:tableStyleId>
              </a:tblPr>
              <a:tblGrid>
                <a:gridCol w="892498"/>
                <a:gridCol w="945199"/>
                <a:gridCol w="1199620"/>
                <a:gridCol w="1297998"/>
                <a:gridCol w="1388859"/>
                <a:gridCol w="1281464"/>
              </a:tblGrid>
              <a:tr h="823010">
                <a:tc>
                  <a:txBody>
                    <a:bodyPr/>
                    <a:lstStyle/>
                    <a:p>
                      <a:r>
                        <a:rPr lang="en-US" sz="1200" dirty="0" smtClean="0"/>
                        <a:t>Bins</a:t>
                      </a:r>
                      <a:r>
                        <a:rPr lang="en-US" sz="1200" baseline="0" dirty="0" smtClean="0"/>
                        <a:t> of d</a:t>
                      </a:r>
                      <a:r>
                        <a:rPr lang="en-US" sz="1200" baseline="-25000" dirty="0" smtClean="0"/>
                        <a:t>ij</a:t>
                      </a:r>
                      <a:r>
                        <a:rPr lang="en-US" sz="1200" baseline="0" dirty="0" smtClean="0"/>
                        <a:t>,</a:t>
                      </a:r>
                    </a:p>
                    <a:p>
                      <a:r>
                        <a:rPr lang="en-US" sz="1200" baseline="0" dirty="0" smtClean="0"/>
                        <a:t>km</a:t>
                      </a:r>
                      <a:endParaRPr lang="en-US" sz="1200" dirty="0"/>
                    </a:p>
                  </a:txBody>
                  <a:tcPr marL="91449" marR="91449" marT="45723" marB="45723"/>
                </a:tc>
                <a:tc>
                  <a:txBody>
                    <a:bodyPr/>
                    <a:lstStyle/>
                    <a:p>
                      <a:r>
                        <a:rPr lang="en-US" sz="1200" dirty="0" smtClean="0"/>
                        <a:t>h/H</a:t>
                      </a:r>
                      <a:r>
                        <a:rPr lang="en-US" sz="1200" baseline="0" dirty="0" smtClean="0"/>
                        <a:t> error budget </a:t>
                      </a:r>
                      <a:endParaRPr lang="en-US" sz="1200" dirty="0"/>
                    </a:p>
                  </a:txBody>
                  <a:tcPr marL="91449" marR="91449" marT="45723" marB="45723"/>
                </a:tc>
                <a:tc>
                  <a:txBody>
                    <a:bodyPr/>
                    <a:lstStyle/>
                    <a:p>
                      <a:r>
                        <a:rPr lang="en-US" sz="1200" dirty="0" smtClean="0"/>
                        <a:t>USGG2009</a:t>
                      </a:r>
                    </a:p>
                    <a:p>
                      <a:r>
                        <a:rPr lang="en-US" sz="1200" dirty="0" smtClean="0"/>
                        <a:t>(1’x1’)</a:t>
                      </a:r>
                      <a:endParaRPr lang="en-US" sz="1200" dirty="0"/>
                    </a:p>
                  </a:txBody>
                  <a:tcPr marL="91449" marR="91449" marT="45723" marB="45723"/>
                </a:tc>
                <a:tc>
                  <a:txBody>
                    <a:bodyPr/>
                    <a:lstStyle/>
                    <a:p>
                      <a:r>
                        <a:rPr lang="en-US" sz="1200" dirty="0" smtClean="0"/>
                        <a:t>EGM2008 </a:t>
                      </a:r>
                    </a:p>
                    <a:p>
                      <a:r>
                        <a:rPr lang="en-US" sz="1200" dirty="0" smtClean="0"/>
                        <a:t>(5’x5’)</a:t>
                      </a:r>
                      <a:endParaRPr lang="en-US" sz="1200" dirty="0"/>
                    </a:p>
                  </a:txBody>
                  <a:tcPr marL="91449" marR="91449" marT="45723" marB="45723"/>
                </a:tc>
                <a:tc>
                  <a:txBody>
                    <a:bodyPr/>
                    <a:lstStyle/>
                    <a:p>
                      <a:r>
                        <a:rPr lang="en-US" sz="1200" dirty="0" smtClean="0"/>
                        <a:t>USGG2012x01 (1’x1’) </a:t>
                      </a:r>
                    </a:p>
                    <a:p>
                      <a:r>
                        <a:rPr lang="en-US" sz="1200" dirty="0" smtClean="0"/>
                        <a:t>New software</a:t>
                      </a:r>
                      <a:endParaRPr lang="en-US" sz="1200" dirty="0"/>
                    </a:p>
                  </a:txBody>
                  <a:tcPr marL="91449" marR="91449" marT="45723" marB="45723"/>
                </a:tc>
                <a:tc>
                  <a:txBody>
                    <a:bodyPr/>
                    <a:lstStyle/>
                    <a:p>
                      <a:r>
                        <a:rPr lang="en-US" sz="1200" dirty="0" smtClean="0"/>
                        <a:t>USGG2012x02 (1’x1’) New software +</a:t>
                      </a:r>
                      <a:r>
                        <a:rPr lang="en-US" sz="1200" baseline="0" dirty="0" smtClean="0"/>
                        <a:t> Airborne data</a:t>
                      </a:r>
                      <a:endParaRPr lang="en-US" sz="1200" dirty="0"/>
                    </a:p>
                  </a:txBody>
                  <a:tcPr marL="91449" marR="91449" marT="45723" marB="45723"/>
                </a:tc>
              </a:tr>
              <a:tr h="321336">
                <a:tc>
                  <a:txBody>
                    <a:bodyPr/>
                    <a:lstStyle/>
                    <a:p>
                      <a:pPr algn="ctr"/>
                      <a:r>
                        <a:rPr lang="en-US" sz="1200" dirty="0" smtClean="0"/>
                        <a:t>0.4 - 15</a:t>
                      </a:r>
                      <a:endParaRPr lang="en-US" sz="1200" dirty="0"/>
                    </a:p>
                  </a:txBody>
                  <a:tcPr marL="91449" marR="91449" marT="45723" marB="45723"/>
                </a:tc>
                <a:tc>
                  <a:txBody>
                    <a:bodyPr/>
                    <a:lstStyle/>
                    <a:p>
                      <a:pPr algn="ctr"/>
                      <a:r>
                        <a:rPr lang="en-US" sz="1200" dirty="0" smtClean="0"/>
                        <a:t>0.0 ± 0.4</a:t>
                      </a:r>
                      <a:endParaRPr lang="en-US" sz="1200" dirty="0"/>
                    </a:p>
                  </a:txBody>
                  <a:tcPr marL="91449" marR="91449" marT="45723" marB="45723" anchor="ctr"/>
                </a:tc>
                <a:tc>
                  <a:txBody>
                    <a:bodyPr/>
                    <a:lstStyle/>
                    <a:p>
                      <a:pPr algn="ctr"/>
                      <a:r>
                        <a:rPr lang="en-US" sz="1200" dirty="0" smtClean="0"/>
                        <a:t>  0.0 ± 1.0</a:t>
                      </a:r>
                      <a:endParaRPr lang="en-US" sz="1200" dirty="0"/>
                    </a:p>
                  </a:txBody>
                  <a:tcPr marL="91449" marR="91449" marT="45723" marB="45723" anchor="ctr"/>
                </a:tc>
                <a:tc>
                  <a:txBody>
                    <a:bodyPr/>
                    <a:lstStyle/>
                    <a:p>
                      <a:pPr algn="ctr" rtl="0" fontAlgn="b"/>
                      <a:r>
                        <a:rPr lang="en-US" sz="1200" b="0" i="0" u="none" strike="noStrike" dirty="0">
                          <a:solidFill>
                            <a:srgbClr val="000000"/>
                          </a:solidFill>
                          <a:latin typeface="+mn-lt"/>
                        </a:rPr>
                        <a:t> -0.0+/-1.0</a:t>
                      </a:r>
                    </a:p>
                  </a:txBody>
                  <a:tcPr marL="9526" marR="9526" marT="9526" marB="0" anchor="ctr"/>
                </a:tc>
                <a:tc>
                  <a:txBody>
                    <a:bodyPr/>
                    <a:lstStyle/>
                    <a:p>
                      <a:pPr algn="ctr" fontAlgn="b"/>
                      <a:r>
                        <a:rPr lang="en-US" sz="1200" b="0" i="0" u="none" strike="noStrike" dirty="0">
                          <a:solidFill>
                            <a:srgbClr val="000000"/>
                          </a:solidFill>
                          <a:latin typeface="+mn-lt"/>
                        </a:rPr>
                        <a:t> -0.0+/-1.0</a:t>
                      </a:r>
                    </a:p>
                  </a:txBody>
                  <a:tcPr marL="9526" marR="9526" marT="9526" marB="0" anchor="ctr"/>
                </a:tc>
                <a:tc>
                  <a:txBody>
                    <a:bodyPr/>
                    <a:lstStyle/>
                    <a:p>
                      <a:pPr algn="ctr" fontAlgn="b"/>
                      <a:r>
                        <a:rPr lang="en-US" sz="1200" b="0" i="0" u="none" strike="noStrike" dirty="0">
                          <a:solidFill>
                            <a:srgbClr val="000000"/>
                          </a:solidFill>
                          <a:latin typeface="+mn-lt"/>
                        </a:rPr>
                        <a:t> -0.0+/-0.9</a:t>
                      </a:r>
                    </a:p>
                  </a:txBody>
                  <a:tcPr marL="9526" marR="9526" marT="9526" marB="0" anchor="ctr"/>
                </a:tc>
              </a:tr>
              <a:tr h="299049">
                <a:tc>
                  <a:txBody>
                    <a:bodyPr/>
                    <a:lstStyle/>
                    <a:p>
                      <a:pPr algn="ctr"/>
                      <a:r>
                        <a:rPr lang="en-US" sz="1200" dirty="0" smtClean="0"/>
                        <a:t>15-30</a:t>
                      </a:r>
                      <a:endParaRPr lang="en-US" sz="1200" dirty="0"/>
                    </a:p>
                  </a:txBody>
                  <a:tcPr marL="91449" marR="91449" marT="45723" marB="45723"/>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0.0 ± 0.5</a:t>
                      </a:r>
                      <a:endParaRPr lang="en-US" sz="1200" dirty="0"/>
                    </a:p>
                  </a:txBody>
                  <a:tcPr marL="91449" marR="91449" marT="45723" marB="45723" anchor="ctr"/>
                </a:tc>
                <a:tc>
                  <a:txBody>
                    <a:bodyPr/>
                    <a:lstStyle/>
                    <a:p>
                      <a:pPr algn="ctr"/>
                      <a:r>
                        <a:rPr lang="en-US" sz="1200" dirty="0" smtClean="0"/>
                        <a:t>  0.0 ± 1.0</a:t>
                      </a:r>
                      <a:endParaRPr lang="en-US" sz="1200" dirty="0"/>
                    </a:p>
                  </a:txBody>
                  <a:tcPr marL="91449" marR="91449" marT="45723" marB="45723" anchor="ctr"/>
                </a:tc>
                <a:tc>
                  <a:txBody>
                    <a:bodyPr/>
                    <a:lstStyle/>
                    <a:p>
                      <a:pPr algn="ctr" rtl="0" fontAlgn="b"/>
                      <a:r>
                        <a:rPr lang="en-US" sz="1200" b="0" i="0" u="none" strike="noStrike" dirty="0">
                          <a:solidFill>
                            <a:srgbClr val="000000"/>
                          </a:solidFill>
                          <a:latin typeface="+mn-lt"/>
                        </a:rPr>
                        <a:t>  0.0+/-1.3</a:t>
                      </a:r>
                    </a:p>
                  </a:txBody>
                  <a:tcPr marL="9526" marR="9526" marT="9526" marB="0" anchor="ctr"/>
                </a:tc>
                <a:tc>
                  <a:txBody>
                    <a:bodyPr/>
                    <a:lstStyle/>
                    <a:p>
                      <a:pPr algn="ctr" fontAlgn="b"/>
                      <a:r>
                        <a:rPr lang="en-US" sz="1200" b="0" i="0" u="none" strike="noStrike" dirty="0">
                          <a:solidFill>
                            <a:srgbClr val="000000"/>
                          </a:solidFill>
                          <a:latin typeface="+mn-lt"/>
                        </a:rPr>
                        <a:t> -0.0+/-1.4</a:t>
                      </a:r>
                    </a:p>
                  </a:txBody>
                  <a:tcPr marL="9526" marR="9526" marT="9526" marB="0" anchor="ctr"/>
                </a:tc>
                <a:tc>
                  <a:txBody>
                    <a:bodyPr/>
                    <a:lstStyle/>
                    <a:p>
                      <a:pPr algn="ctr" fontAlgn="b"/>
                      <a:r>
                        <a:rPr lang="en-US" sz="1200" b="0" i="0" u="none" strike="noStrike" dirty="0">
                          <a:solidFill>
                            <a:srgbClr val="000000"/>
                          </a:solidFill>
                          <a:latin typeface="+mn-lt"/>
                        </a:rPr>
                        <a:t> -0.0+/-1.1</a:t>
                      </a:r>
                    </a:p>
                  </a:txBody>
                  <a:tcPr marL="9526" marR="9526" marT="9526" marB="0" anchor="ctr"/>
                </a:tc>
              </a:tr>
              <a:tr h="299049">
                <a:tc>
                  <a:txBody>
                    <a:bodyPr/>
                    <a:lstStyle/>
                    <a:p>
                      <a:pPr algn="ctr"/>
                      <a:r>
                        <a:rPr lang="en-US" sz="1200" dirty="0" smtClean="0"/>
                        <a:t>30-46</a:t>
                      </a:r>
                      <a:endParaRPr lang="en-US" sz="1200" dirty="0"/>
                    </a:p>
                  </a:txBody>
                  <a:tcPr marL="91449" marR="91449" marT="45723" marB="45723"/>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0.0 ± 0.6</a:t>
                      </a:r>
                      <a:endParaRPr lang="en-US" sz="1200" dirty="0"/>
                    </a:p>
                  </a:txBody>
                  <a:tcPr marL="91449" marR="91449" marT="45723" marB="45723" anchor="ctr"/>
                </a:tc>
                <a:tc>
                  <a:txBody>
                    <a:bodyPr/>
                    <a:lstStyle/>
                    <a:p>
                      <a:pPr algn="ctr"/>
                      <a:r>
                        <a:rPr lang="en-US" sz="1200" dirty="0" smtClean="0"/>
                        <a:t>-0.1 ± 1.5</a:t>
                      </a:r>
                      <a:endParaRPr lang="en-US" sz="1200" dirty="0"/>
                    </a:p>
                  </a:txBody>
                  <a:tcPr marL="91449" marR="91449" marT="45723" marB="45723" anchor="ctr"/>
                </a:tc>
                <a:tc>
                  <a:txBody>
                    <a:bodyPr/>
                    <a:lstStyle/>
                    <a:p>
                      <a:pPr algn="ctr" rtl="0" fontAlgn="b"/>
                      <a:r>
                        <a:rPr lang="en-US" sz="1200" b="0" i="0" u="none" strike="noStrike" dirty="0">
                          <a:solidFill>
                            <a:srgbClr val="000000"/>
                          </a:solidFill>
                          <a:latin typeface="+mn-lt"/>
                        </a:rPr>
                        <a:t>  0.0+/-1.7</a:t>
                      </a:r>
                    </a:p>
                  </a:txBody>
                  <a:tcPr marL="9526" marR="9526" marT="9526" marB="0" anchor="ctr"/>
                </a:tc>
                <a:tc>
                  <a:txBody>
                    <a:bodyPr/>
                    <a:lstStyle/>
                    <a:p>
                      <a:pPr algn="ctr" fontAlgn="b"/>
                      <a:r>
                        <a:rPr lang="en-US" sz="1200" b="0" i="0" u="none" strike="noStrike" dirty="0">
                          <a:solidFill>
                            <a:srgbClr val="000000"/>
                          </a:solidFill>
                          <a:latin typeface="+mn-lt"/>
                        </a:rPr>
                        <a:t> -0.2+/-1.8</a:t>
                      </a:r>
                    </a:p>
                  </a:txBody>
                  <a:tcPr marL="9526" marR="9526" marT="9526" marB="0" anchor="ctr"/>
                </a:tc>
                <a:tc>
                  <a:txBody>
                    <a:bodyPr/>
                    <a:lstStyle/>
                    <a:p>
                      <a:pPr algn="ctr" fontAlgn="b"/>
                      <a:r>
                        <a:rPr lang="en-US" sz="1200" b="0" i="0" u="none" strike="noStrike" dirty="0">
                          <a:solidFill>
                            <a:srgbClr val="000000"/>
                          </a:solidFill>
                          <a:latin typeface="+mn-lt"/>
                        </a:rPr>
                        <a:t> -0.2+/-1.1</a:t>
                      </a:r>
                    </a:p>
                  </a:txBody>
                  <a:tcPr marL="9526" marR="9526" marT="9526" marB="0" anchor="ctr"/>
                </a:tc>
              </a:tr>
              <a:tr h="299049">
                <a:tc>
                  <a:txBody>
                    <a:bodyPr/>
                    <a:lstStyle/>
                    <a:p>
                      <a:pPr algn="ctr"/>
                      <a:r>
                        <a:rPr lang="en-US" sz="1200" dirty="0" smtClean="0"/>
                        <a:t>46-63</a:t>
                      </a:r>
                      <a:endParaRPr lang="en-US" sz="1200" dirty="0"/>
                    </a:p>
                  </a:txBody>
                  <a:tcPr marL="91449" marR="91449" marT="45723" marB="45723"/>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0.0 ± 0.6</a:t>
                      </a:r>
                      <a:endParaRPr lang="en-US" sz="1200" dirty="0"/>
                    </a:p>
                  </a:txBody>
                  <a:tcPr marL="91449" marR="91449" marT="45723" marB="45723" anchor="ctr"/>
                </a:tc>
                <a:tc>
                  <a:txBody>
                    <a:bodyPr/>
                    <a:lstStyle/>
                    <a:p>
                      <a:pPr algn="ctr"/>
                      <a:r>
                        <a:rPr lang="en-US" sz="1200" dirty="0" smtClean="0"/>
                        <a:t>-0.3 ± 1.7</a:t>
                      </a:r>
                      <a:endParaRPr lang="en-US" sz="1200" dirty="0"/>
                    </a:p>
                  </a:txBody>
                  <a:tcPr marL="91449" marR="91449" marT="45723" marB="45723" anchor="ctr"/>
                </a:tc>
                <a:tc>
                  <a:txBody>
                    <a:bodyPr/>
                    <a:lstStyle/>
                    <a:p>
                      <a:pPr algn="ctr" rtl="0" fontAlgn="b"/>
                      <a:r>
                        <a:rPr lang="en-US" sz="1200" b="0" i="0" u="none" strike="noStrike" dirty="0">
                          <a:solidFill>
                            <a:srgbClr val="000000"/>
                          </a:solidFill>
                          <a:latin typeface="+mn-lt"/>
                        </a:rPr>
                        <a:t> -0.1+/-2.0</a:t>
                      </a:r>
                    </a:p>
                  </a:txBody>
                  <a:tcPr marL="9526" marR="9526" marT="9526" marB="0" anchor="ctr"/>
                </a:tc>
                <a:tc>
                  <a:txBody>
                    <a:bodyPr/>
                    <a:lstStyle/>
                    <a:p>
                      <a:pPr algn="ctr" fontAlgn="b"/>
                      <a:r>
                        <a:rPr lang="en-US" sz="1200" b="0" i="0" u="none" strike="noStrike" dirty="0">
                          <a:solidFill>
                            <a:srgbClr val="000000"/>
                          </a:solidFill>
                          <a:latin typeface="+mn-lt"/>
                        </a:rPr>
                        <a:t> -0.4+/-2.1</a:t>
                      </a:r>
                    </a:p>
                  </a:txBody>
                  <a:tcPr marL="9526" marR="9526" marT="9526" marB="0" anchor="ctr"/>
                </a:tc>
                <a:tc>
                  <a:txBody>
                    <a:bodyPr/>
                    <a:lstStyle/>
                    <a:p>
                      <a:pPr algn="ctr" fontAlgn="b"/>
                      <a:r>
                        <a:rPr lang="en-US" sz="1200" b="0" i="0" u="none" strike="noStrike" dirty="0">
                          <a:solidFill>
                            <a:srgbClr val="000000"/>
                          </a:solidFill>
                          <a:latin typeface="+mn-lt"/>
                        </a:rPr>
                        <a:t> -0.3+/-1.2</a:t>
                      </a:r>
                    </a:p>
                  </a:txBody>
                  <a:tcPr marL="9526" marR="9526" marT="9526" marB="0" anchor="ctr"/>
                </a:tc>
              </a:tr>
              <a:tr h="299049">
                <a:tc>
                  <a:txBody>
                    <a:bodyPr/>
                    <a:lstStyle/>
                    <a:p>
                      <a:pPr algn="ctr"/>
                      <a:r>
                        <a:rPr lang="en-US" sz="1200" dirty="0" smtClean="0"/>
                        <a:t>63-81</a:t>
                      </a:r>
                      <a:endParaRPr lang="en-US" sz="1200" dirty="0"/>
                    </a:p>
                  </a:txBody>
                  <a:tcPr marL="91449" marR="91449" marT="45723" marB="45723"/>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0.0 ± 0.7</a:t>
                      </a:r>
                      <a:endParaRPr lang="en-US" sz="1200" dirty="0"/>
                    </a:p>
                  </a:txBody>
                  <a:tcPr marL="91449" marR="91449" marT="45723" marB="45723" anchor="ctr"/>
                </a:tc>
                <a:tc>
                  <a:txBody>
                    <a:bodyPr/>
                    <a:lstStyle/>
                    <a:p>
                      <a:pPr algn="ctr"/>
                      <a:r>
                        <a:rPr lang="en-US" sz="1200" dirty="0" smtClean="0"/>
                        <a:t>-0.4 ± 2.0</a:t>
                      </a:r>
                      <a:endParaRPr lang="en-US" sz="1200" dirty="0"/>
                    </a:p>
                  </a:txBody>
                  <a:tcPr marL="91449" marR="91449" marT="45723" marB="45723" anchor="ctr"/>
                </a:tc>
                <a:tc>
                  <a:txBody>
                    <a:bodyPr/>
                    <a:lstStyle/>
                    <a:p>
                      <a:pPr algn="ctr" rtl="0" fontAlgn="b"/>
                      <a:r>
                        <a:rPr lang="en-US" sz="1200" b="0" i="0" u="none" strike="noStrike" dirty="0">
                          <a:solidFill>
                            <a:srgbClr val="000000"/>
                          </a:solidFill>
                          <a:latin typeface="+mn-lt"/>
                        </a:rPr>
                        <a:t> -0.2+/-2.1</a:t>
                      </a:r>
                    </a:p>
                  </a:txBody>
                  <a:tcPr marL="9526" marR="9526" marT="9526" marB="0" anchor="ctr"/>
                </a:tc>
                <a:tc>
                  <a:txBody>
                    <a:bodyPr/>
                    <a:lstStyle/>
                    <a:p>
                      <a:pPr algn="ctr" fontAlgn="b"/>
                      <a:r>
                        <a:rPr lang="en-US" sz="1200" b="0" i="0" u="none" strike="noStrike" dirty="0">
                          <a:solidFill>
                            <a:srgbClr val="000000"/>
                          </a:solidFill>
                          <a:latin typeface="+mn-lt"/>
                        </a:rPr>
                        <a:t> -0.6+/-2.5</a:t>
                      </a:r>
                    </a:p>
                  </a:txBody>
                  <a:tcPr marL="9526" marR="9526" marT="9526" marB="0" anchor="ctr"/>
                </a:tc>
                <a:tc>
                  <a:txBody>
                    <a:bodyPr/>
                    <a:lstStyle/>
                    <a:p>
                      <a:pPr algn="ctr" fontAlgn="b"/>
                      <a:r>
                        <a:rPr lang="en-US" sz="1200" b="0" i="0" u="none" strike="noStrike" dirty="0">
                          <a:solidFill>
                            <a:srgbClr val="000000"/>
                          </a:solidFill>
                          <a:latin typeface="+mn-lt"/>
                        </a:rPr>
                        <a:t> -0.3+/-1.3</a:t>
                      </a:r>
                    </a:p>
                  </a:txBody>
                  <a:tcPr marL="9526" marR="9526" marT="9526" marB="0" anchor="ctr"/>
                </a:tc>
              </a:tr>
              <a:tr h="299049">
                <a:tc>
                  <a:txBody>
                    <a:bodyPr/>
                    <a:lstStyle/>
                    <a:p>
                      <a:pPr algn="ctr"/>
                      <a:r>
                        <a:rPr lang="en-US" sz="1200" dirty="0" smtClean="0"/>
                        <a:t>81-101</a:t>
                      </a:r>
                      <a:endParaRPr lang="en-US" sz="1200" dirty="0"/>
                    </a:p>
                  </a:txBody>
                  <a:tcPr marL="91449" marR="91449" marT="45723" marB="45723"/>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0.0 ± 0.8</a:t>
                      </a:r>
                      <a:endParaRPr lang="en-US" sz="1200" dirty="0"/>
                    </a:p>
                  </a:txBody>
                  <a:tcPr marL="91449" marR="91449" marT="45723" marB="45723" anchor="ctr"/>
                </a:tc>
                <a:tc>
                  <a:txBody>
                    <a:bodyPr/>
                    <a:lstStyle/>
                    <a:p>
                      <a:pPr algn="ctr"/>
                      <a:r>
                        <a:rPr lang="en-US" sz="1200" dirty="0" smtClean="0"/>
                        <a:t>-0.6 ± 2.3</a:t>
                      </a:r>
                      <a:endParaRPr lang="en-US" sz="1200" dirty="0"/>
                    </a:p>
                  </a:txBody>
                  <a:tcPr marL="91449" marR="91449" marT="45723" marB="45723" anchor="ctr"/>
                </a:tc>
                <a:tc>
                  <a:txBody>
                    <a:bodyPr/>
                    <a:lstStyle/>
                    <a:p>
                      <a:pPr algn="ctr" rtl="0" fontAlgn="b"/>
                      <a:r>
                        <a:rPr lang="en-US" sz="1200" b="0" i="0" u="none" strike="noStrike" dirty="0">
                          <a:solidFill>
                            <a:srgbClr val="000000"/>
                          </a:solidFill>
                          <a:latin typeface="+mn-lt"/>
                        </a:rPr>
                        <a:t> -0.4+/-2.2</a:t>
                      </a:r>
                    </a:p>
                  </a:txBody>
                  <a:tcPr marL="9526" marR="9526" marT="9526" marB="0" anchor="ctr"/>
                </a:tc>
                <a:tc>
                  <a:txBody>
                    <a:bodyPr/>
                    <a:lstStyle/>
                    <a:p>
                      <a:pPr algn="ctr" fontAlgn="b"/>
                      <a:r>
                        <a:rPr lang="en-US" sz="1200" b="0" i="0" u="none" strike="noStrike" dirty="0">
                          <a:solidFill>
                            <a:srgbClr val="000000"/>
                          </a:solidFill>
                          <a:latin typeface="+mn-lt"/>
                        </a:rPr>
                        <a:t> -0.7+/-2.8</a:t>
                      </a:r>
                    </a:p>
                  </a:txBody>
                  <a:tcPr marL="9526" marR="9526" marT="9526" marB="0" anchor="ctr"/>
                </a:tc>
                <a:tc>
                  <a:txBody>
                    <a:bodyPr/>
                    <a:lstStyle/>
                    <a:p>
                      <a:pPr algn="ctr" fontAlgn="b"/>
                      <a:r>
                        <a:rPr lang="en-US" sz="1200" b="0" i="0" u="none" strike="noStrike" dirty="0">
                          <a:solidFill>
                            <a:srgbClr val="000000"/>
                          </a:solidFill>
                          <a:latin typeface="+mn-lt"/>
                        </a:rPr>
                        <a:t> -0.4+/-1.4</a:t>
                      </a:r>
                    </a:p>
                  </a:txBody>
                  <a:tcPr marL="9526" marR="9526" marT="9526" marB="0" anchor="ctr"/>
                </a:tc>
              </a:tr>
              <a:tr h="299049">
                <a:tc>
                  <a:txBody>
                    <a:bodyPr/>
                    <a:lstStyle/>
                    <a:p>
                      <a:pPr algn="ctr"/>
                      <a:r>
                        <a:rPr lang="en-US" sz="1200" dirty="0" smtClean="0"/>
                        <a:t>101-122</a:t>
                      </a:r>
                      <a:endParaRPr lang="en-US" sz="1200" dirty="0"/>
                    </a:p>
                  </a:txBody>
                  <a:tcPr marL="91449" marR="91449" marT="45723" marB="45723"/>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0.0 ± 0.8</a:t>
                      </a:r>
                      <a:endParaRPr lang="en-US" sz="1200" dirty="0"/>
                    </a:p>
                  </a:txBody>
                  <a:tcPr marL="91449" marR="91449" marT="45723" marB="45723" anchor="ctr"/>
                </a:tc>
                <a:tc>
                  <a:txBody>
                    <a:bodyPr/>
                    <a:lstStyle/>
                    <a:p>
                      <a:pPr algn="ctr"/>
                      <a:r>
                        <a:rPr lang="en-US" sz="1200" dirty="0" smtClean="0"/>
                        <a:t>-0.7 ± 2.6</a:t>
                      </a:r>
                      <a:endParaRPr lang="en-US" sz="1200" dirty="0"/>
                    </a:p>
                  </a:txBody>
                  <a:tcPr marL="91449" marR="91449" marT="45723" marB="45723" anchor="ctr"/>
                </a:tc>
                <a:tc>
                  <a:txBody>
                    <a:bodyPr/>
                    <a:lstStyle/>
                    <a:p>
                      <a:pPr algn="ctr" rtl="0" fontAlgn="b"/>
                      <a:r>
                        <a:rPr lang="en-US" sz="1200" b="0" i="0" u="none" strike="noStrike" dirty="0">
                          <a:solidFill>
                            <a:srgbClr val="000000"/>
                          </a:solidFill>
                          <a:latin typeface="+mn-lt"/>
                        </a:rPr>
                        <a:t> -0.6+/-2.3</a:t>
                      </a:r>
                    </a:p>
                  </a:txBody>
                  <a:tcPr marL="9526" marR="9526" marT="9526" marB="0" anchor="ctr"/>
                </a:tc>
                <a:tc>
                  <a:txBody>
                    <a:bodyPr/>
                    <a:lstStyle/>
                    <a:p>
                      <a:pPr algn="ctr" fontAlgn="b"/>
                      <a:r>
                        <a:rPr lang="en-US" sz="1200" b="0" i="0" u="none" strike="noStrike" dirty="0">
                          <a:solidFill>
                            <a:srgbClr val="000000"/>
                          </a:solidFill>
                          <a:latin typeface="+mn-lt"/>
                        </a:rPr>
                        <a:t> -0.8+/-3.0</a:t>
                      </a:r>
                    </a:p>
                  </a:txBody>
                  <a:tcPr marL="9526" marR="9526" marT="9526" marB="0" anchor="ctr"/>
                </a:tc>
                <a:tc>
                  <a:txBody>
                    <a:bodyPr/>
                    <a:lstStyle/>
                    <a:p>
                      <a:pPr algn="ctr" fontAlgn="b"/>
                      <a:r>
                        <a:rPr lang="en-US" sz="1200" b="0" i="0" u="none" strike="noStrike" dirty="0">
                          <a:solidFill>
                            <a:srgbClr val="000000"/>
                          </a:solidFill>
                          <a:latin typeface="+mn-lt"/>
                        </a:rPr>
                        <a:t> -0.4+/-1.4</a:t>
                      </a:r>
                    </a:p>
                  </a:txBody>
                  <a:tcPr marL="9526" marR="9526" marT="9526" marB="0" anchor="ctr"/>
                </a:tc>
              </a:tr>
              <a:tr h="299049">
                <a:tc>
                  <a:txBody>
                    <a:bodyPr/>
                    <a:lstStyle/>
                    <a:p>
                      <a:pPr algn="ctr"/>
                      <a:r>
                        <a:rPr lang="en-US" sz="1200" dirty="0" smtClean="0"/>
                        <a:t>122-145</a:t>
                      </a:r>
                      <a:endParaRPr lang="en-US" sz="1200" dirty="0"/>
                    </a:p>
                  </a:txBody>
                  <a:tcPr marL="91449" marR="91449" marT="45723" marB="45723"/>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0.0 ± 0.9</a:t>
                      </a:r>
                      <a:endParaRPr lang="en-US" sz="1200" dirty="0"/>
                    </a:p>
                  </a:txBody>
                  <a:tcPr marL="91449" marR="91449" marT="45723" marB="45723" anchor="ctr"/>
                </a:tc>
                <a:tc>
                  <a:txBody>
                    <a:bodyPr/>
                    <a:lstStyle/>
                    <a:p>
                      <a:pPr algn="ctr"/>
                      <a:r>
                        <a:rPr lang="en-US" sz="1200" dirty="0" smtClean="0"/>
                        <a:t>-0.9 ± 2.7</a:t>
                      </a:r>
                      <a:endParaRPr lang="en-US" sz="1200" dirty="0"/>
                    </a:p>
                  </a:txBody>
                  <a:tcPr marL="91449" marR="91449" marT="45723" marB="45723" anchor="ctr"/>
                </a:tc>
                <a:tc>
                  <a:txBody>
                    <a:bodyPr/>
                    <a:lstStyle/>
                    <a:p>
                      <a:pPr algn="ctr" rtl="0" fontAlgn="b"/>
                      <a:r>
                        <a:rPr lang="en-US" sz="1200" b="0" i="0" u="none" strike="noStrike" dirty="0">
                          <a:solidFill>
                            <a:srgbClr val="000000"/>
                          </a:solidFill>
                          <a:latin typeface="+mn-lt"/>
                        </a:rPr>
                        <a:t> -0.8+/-2.4</a:t>
                      </a:r>
                    </a:p>
                  </a:txBody>
                  <a:tcPr marL="9526" marR="9526" marT="9526" marB="0" anchor="ctr"/>
                </a:tc>
                <a:tc>
                  <a:txBody>
                    <a:bodyPr/>
                    <a:lstStyle/>
                    <a:p>
                      <a:pPr algn="ctr" fontAlgn="b"/>
                      <a:r>
                        <a:rPr lang="en-US" sz="1200" b="0" i="0" u="none" strike="noStrike" dirty="0">
                          <a:solidFill>
                            <a:srgbClr val="000000"/>
                          </a:solidFill>
                          <a:latin typeface="+mn-lt"/>
                        </a:rPr>
                        <a:t> -0.7+/-2.9</a:t>
                      </a:r>
                    </a:p>
                  </a:txBody>
                  <a:tcPr marL="9526" marR="9526" marT="9526" marB="0" anchor="ctr"/>
                </a:tc>
                <a:tc>
                  <a:txBody>
                    <a:bodyPr/>
                    <a:lstStyle/>
                    <a:p>
                      <a:pPr algn="ctr" fontAlgn="b"/>
                      <a:r>
                        <a:rPr lang="en-US" sz="1200" b="0" i="0" u="none" strike="noStrike" dirty="0">
                          <a:solidFill>
                            <a:srgbClr val="000000"/>
                          </a:solidFill>
                          <a:latin typeface="+mn-lt"/>
                        </a:rPr>
                        <a:t> -0.3+/-1.3</a:t>
                      </a:r>
                    </a:p>
                  </a:txBody>
                  <a:tcPr marL="9526" marR="9526" marT="9526" marB="0" anchor="ctr"/>
                </a:tc>
              </a:tr>
              <a:tr h="299049">
                <a:tc>
                  <a:txBody>
                    <a:bodyPr/>
                    <a:lstStyle/>
                    <a:p>
                      <a:pPr algn="ctr"/>
                      <a:r>
                        <a:rPr lang="en-US" sz="1200" dirty="0" smtClean="0"/>
                        <a:t>145-172</a:t>
                      </a:r>
                      <a:endParaRPr lang="en-US" sz="1200" dirty="0"/>
                    </a:p>
                  </a:txBody>
                  <a:tcPr marL="91449" marR="91449" marT="45723" marB="45723"/>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0.0 ± 1.0</a:t>
                      </a:r>
                      <a:endParaRPr lang="en-US" sz="1200" dirty="0"/>
                    </a:p>
                  </a:txBody>
                  <a:tcPr marL="91449" marR="91449" marT="45723" marB="45723" anchor="ctr"/>
                </a:tc>
                <a:tc>
                  <a:txBody>
                    <a:bodyPr/>
                    <a:lstStyle/>
                    <a:p>
                      <a:pPr algn="ctr"/>
                      <a:r>
                        <a:rPr lang="en-US" sz="1200" dirty="0" smtClean="0"/>
                        <a:t>-1.0</a:t>
                      </a:r>
                      <a:r>
                        <a:rPr lang="en-US" sz="1200" baseline="0" dirty="0" smtClean="0"/>
                        <a:t> </a:t>
                      </a:r>
                      <a:r>
                        <a:rPr lang="en-US" sz="1200" dirty="0" smtClean="0"/>
                        <a:t>± 2.8</a:t>
                      </a:r>
                      <a:endParaRPr lang="en-US" sz="1200" dirty="0"/>
                    </a:p>
                  </a:txBody>
                  <a:tcPr marL="91449" marR="91449" marT="45723" marB="45723" anchor="ctr"/>
                </a:tc>
                <a:tc>
                  <a:txBody>
                    <a:bodyPr/>
                    <a:lstStyle/>
                    <a:p>
                      <a:pPr algn="ctr" rtl="0" fontAlgn="b"/>
                      <a:r>
                        <a:rPr lang="en-US" sz="1200" b="0" i="0" u="none" strike="noStrike" dirty="0">
                          <a:solidFill>
                            <a:srgbClr val="000000"/>
                          </a:solidFill>
                          <a:latin typeface="+mn-lt"/>
                        </a:rPr>
                        <a:t> -1.0+/-2.6</a:t>
                      </a:r>
                    </a:p>
                  </a:txBody>
                  <a:tcPr marL="9526" marR="9526" marT="9526" marB="0" anchor="ctr"/>
                </a:tc>
                <a:tc>
                  <a:txBody>
                    <a:bodyPr/>
                    <a:lstStyle/>
                    <a:p>
                      <a:pPr algn="ctr" fontAlgn="b"/>
                      <a:r>
                        <a:rPr lang="en-US" sz="1200" b="0" i="0" u="none" strike="noStrike" dirty="0">
                          <a:solidFill>
                            <a:srgbClr val="000000"/>
                          </a:solidFill>
                          <a:latin typeface="+mn-lt"/>
                        </a:rPr>
                        <a:t> -0.6+/-2.6</a:t>
                      </a:r>
                    </a:p>
                  </a:txBody>
                  <a:tcPr marL="9526" marR="9526" marT="9526" marB="0" anchor="ctr"/>
                </a:tc>
                <a:tc>
                  <a:txBody>
                    <a:bodyPr/>
                    <a:lstStyle/>
                    <a:p>
                      <a:pPr algn="ctr" fontAlgn="b"/>
                      <a:r>
                        <a:rPr lang="en-US" sz="1200" b="0" i="0" u="none" strike="noStrike" dirty="0">
                          <a:solidFill>
                            <a:srgbClr val="000000"/>
                          </a:solidFill>
                          <a:latin typeface="+mn-lt"/>
                        </a:rPr>
                        <a:t> -0.1+/-1.0</a:t>
                      </a:r>
                    </a:p>
                  </a:txBody>
                  <a:tcPr marL="9526" marR="9526" marT="9526" marB="0" anchor="ctr"/>
                </a:tc>
              </a:tr>
              <a:tr h="299049">
                <a:tc>
                  <a:txBody>
                    <a:bodyPr/>
                    <a:lstStyle/>
                    <a:p>
                      <a:pPr algn="ctr"/>
                      <a:r>
                        <a:rPr lang="en-US" sz="1200" dirty="0" smtClean="0"/>
                        <a:t>172-204</a:t>
                      </a:r>
                      <a:endParaRPr lang="en-US" sz="1200" dirty="0"/>
                    </a:p>
                  </a:txBody>
                  <a:tcPr marL="91449" marR="91449" marT="45723" marB="45723"/>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0.0 ± 1.0</a:t>
                      </a:r>
                      <a:endParaRPr lang="en-US" sz="1200" dirty="0"/>
                    </a:p>
                  </a:txBody>
                  <a:tcPr marL="91449" marR="91449" marT="45723" marB="45723" anchor="ctr"/>
                </a:tc>
                <a:tc>
                  <a:txBody>
                    <a:bodyPr/>
                    <a:lstStyle/>
                    <a:p>
                      <a:pPr algn="ctr"/>
                      <a:r>
                        <a:rPr lang="en-US" sz="1200" dirty="0" smtClean="0"/>
                        <a:t>-1.2</a:t>
                      </a:r>
                      <a:r>
                        <a:rPr lang="en-US" sz="1200" baseline="0" dirty="0" smtClean="0"/>
                        <a:t> </a:t>
                      </a:r>
                      <a:r>
                        <a:rPr lang="en-US" sz="1200" dirty="0" smtClean="0"/>
                        <a:t>± 2.7</a:t>
                      </a:r>
                      <a:endParaRPr lang="en-US" sz="1200" dirty="0"/>
                    </a:p>
                  </a:txBody>
                  <a:tcPr marL="91449" marR="91449" marT="45723" marB="45723" anchor="ctr"/>
                </a:tc>
                <a:tc>
                  <a:txBody>
                    <a:bodyPr/>
                    <a:lstStyle/>
                    <a:p>
                      <a:pPr algn="ctr" rtl="0" fontAlgn="b"/>
                      <a:r>
                        <a:rPr lang="en-US" sz="1200" b="0" i="0" u="none" strike="noStrike" dirty="0">
                          <a:solidFill>
                            <a:srgbClr val="000000"/>
                          </a:solidFill>
                          <a:latin typeface="+mn-lt"/>
                        </a:rPr>
                        <a:t> -1.2+/-2.5</a:t>
                      </a:r>
                    </a:p>
                  </a:txBody>
                  <a:tcPr marL="9526" marR="9526" marT="9526" marB="0" anchor="ctr"/>
                </a:tc>
                <a:tc>
                  <a:txBody>
                    <a:bodyPr/>
                    <a:lstStyle/>
                    <a:p>
                      <a:pPr algn="ctr" fontAlgn="b"/>
                      <a:r>
                        <a:rPr lang="en-US" sz="1200" b="0" i="0" u="none" strike="noStrike" dirty="0">
                          <a:solidFill>
                            <a:srgbClr val="000000"/>
                          </a:solidFill>
                          <a:latin typeface="+mn-lt"/>
                        </a:rPr>
                        <a:t> -0.9+/-2.1</a:t>
                      </a:r>
                    </a:p>
                  </a:txBody>
                  <a:tcPr marL="9526" marR="9526" marT="9526" marB="0" anchor="ctr"/>
                </a:tc>
                <a:tc>
                  <a:txBody>
                    <a:bodyPr/>
                    <a:lstStyle/>
                    <a:p>
                      <a:pPr algn="ctr" fontAlgn="b"/>
                      <a:r>
                        <a:rPr lang="en-US" sz="1200" b="0" i="0" u="none" strike="noStrike" dirty="0">
                          <a:solidFill>
                            <a:srgbClr val="000000"/>
                          </a:solidFill>
                          <a:latin typeface="+mn-lt"/>
                        </a:rPr>
                        <a:t> -0.2+/-1.0</a:t>
                      </a:r>
                    </a:p>
                  </a:txBody>
                  <a:tcPr marL="9526" marR="9526" marT="9526" marB="0" anchor="ctr"/>
                </a:tc>
              </a:tr>
              <a:tr h="299049">
                <a:tc>
                  <a:txBody>
                    <a:bodyPr/>
                    <a:lstStyle/>
                    <a:p>
                      <a:pPr algn="ctr"/>
                      <a:r>
                        <a:rPr lang="en-US" sz="1200" dirty="0" smtClean="0"/>
                        <a:t>204-247</a:t>
                      </a:r>
                      <a:endParaRPr lang="en-US" sz="1200" dirty="0"/>
                    </a:p>
                  </a:txBody>
                  <a:tcPr marL="91449" marR="91449" marT="45723" marB="45723"/>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0.0 ± 1.1</a:t>
                      </a:r>
                      <a:endParaRPr lang="en-US" sz="1200" dirty="0"/>
                    </a:p>
                  </a:txBody>
                  <a:tcPr marL="91449" marR="91449" marT="45723" marB="45723" anchor="ctr"/>
                </a:tc>
                <a:tc>
                  <a:txBody>
                    <a:bodyPr/>
                    <a:lstStyle/>
                    <a:p>
                      <a:pPr algn="ctr"/>
                      <a:r>
                        <a:rPr lang="en-US" sz="1200" dirty="0" smtClean="0"/>
                        <a:t>-1.4 ± 2.4</a:t>
                      </a:r>
                      <a:endParaRPr lang="en-US" sz="1200" dirty="0"/>
                    </a:p>
                  </a:txBody>
                  <a:tcPr marL="91449" marR="91449" marT="45723" marB="45723" anchor="ctr"/>
                </a:tc>
                <a:tc>
                  <a:txBody>
                    <a:bodyPr/>
                    <a:lstStyle/>
                    <a:p>
                      <a:pPr algn="ctr" rtl="0" fontAlgn="b"/>
                      <a:r>
                        <a:rPr lang="en-US" sz="1200" b="0" i="0" u="none" strike="noStrike" dirty="0">
                          <a:solidFill>
                            <a:srgbClr val="000000"/>
                          </a:solidFill>
                          <a:latin typeface="+mn-lt"/>
                        </a:rPr>
                        <a:t> -1.3+/-2.7</a:t>
                      </a:r>
                    </a:p>
                  </a:txBody>
                  <a:tcPr marL="9526" marR="9526" marT="9526" marB="0" anchor="ctr"/>
                </a:tc>
                <a:tc>
                  <a:txBody>
                    <a:bodyPr/>
                    <a:lstStyle/>
                    <a:p>
                      <a:pPr algn="ctr" fontAlgn="b"/>
                      <a:r>
                        <a:rPr lang="en-US" sz="1200" b="0" i="0" u="none" strike="noStrike" dirty="0">
                          <a:solidFill>
                            <a:srgbClr val="000000"/>
                          </a:solidFill>
                          <a:latin typeface="+mn-lt"/>
                        </a:rPr>
                        <a:t> -1.7+/-1.4</a:t>
                      </a:r>
                    </a:p>
                  </a:txBody>
                  <a:tcPr marL="9526" marR="9526" marT="9526" marB="0" anchor="ctr"/>
                </a:tc>
                <a:tc>
                  <a:txBody>
                    <a:bodyPr/>
                    <a:lstStyle/>
                    <a:p>
                      <a:pPr algn="ctr" fontAlgn="b"/>
                      <a:r>
                        <a:rPr lang="en-US" sz="1200" b="0" i="0" u="none" strike="noStrike" dirty="0">
                          <a:solidFill>
                            <a:srgbClr val="000000"/>
                          </a:solidFill>
                          <a:latin typeface="+mn-lt"/>
                        </a:rPr>
                        <a:t> -0.7+/-1.0</a:t>
                      </a:r>
                    </a:p>
                  </a:txBody>
                  <a:tcPr marL="9526" marR="9526" marT="9526" marB="0" anchor="ctr"/>
                </a:tc>
              </a:tr>
              <a:tr h="299049">
                <a:tc>
                  <a:txBody>
                    <a:bodyPr/>
                    <a:lstStyle/>
                    <a:p>
                      <a:pPr algn="ctr"/>
                      <a:r>
                        <a:rPr lang="en-US" sz="1200" dirty="0" smtClean="0"/>
                        <a:t>247-325</a:t>
                      </a:r>
                      <a:endParaRPr lang="en-US" sz="1200" dirty="0"/>
                    </a:p>
                  </a:txBody>
                  <a:tcPr marL="91449" marR="91449" marT="45723" marB="45723"/>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0.0 ± 1.4</a:t>
                      </a:r>
                      <a:endParaRPr lang="en-US" sz="1200" dirty="0"/>
                    </a:p>
                  </a:txBody>
                  <a:tcPr marL="91449" marR="91449" marT="45723" marB="45723" anchor="ctr"/>
                </a:tc>
                <a:tc>
                  <a:txBody>
                    <a:bodyPr/>
                    <a:lstStyle/>
                    <a:p>
                      <a:pPr algn="ctr"/>
                      <a:r>
                        <a:rPr lang="en-US" sz="1200" dirty="0" smtClean="0"/>
                        <a:t>-1.0</a:t>
                      </a:r>
                      <a:r>
                        <a:rPr lang="en-US" sz="1200" baseline="0" dirty="0" smtClean="0"/>
                        <a:t> </a:t>
                      </a:r>
                      <a:r>
                        <a:rPr lang="en-US" sz="1200" dirty="0" smtClean="0"/>
                        <a:t>± 1.6</a:t>
                      </a:r>
                      <a:endParaRPr lang="en-US" sz="1200" dirty="0"/>
                    </a:p>
                  </a:txBody>
                  <a:tcPr marL="91449" marR="91449" marT="45723" marB="45723" anchor="ctr"/>
                </a:tc>
                <a:tc>
                  <a:txBody>
                    <a:bodyPr/>
                    <a:lstStyle/>
                    <a:p>
                      <a:pPr algn="ctr" rtl="0" fontAlgn="b"/>
                      <a:r>
                        <a:rPr lang="en-US" sz="1200" b="0" i="0" u="none" strike="noStrike" dirty="0">
                          <a:solidFill>
                            <a:srgbClr val="000000"/>
                          </a:solidFill>
                          <a:latin typeface="+mn-lt"/>
                        </a:rPr>
                        <a:t> -0.2+/-2.3</a:t>
                      </a:r>
                    </a:p>
                  </a:txBody>
                  <a:tcPr marL="9526" marR="9526" marT="9526" marB="0" anchor="ctr"/>
                </a:tc>
                <a:tc>
                  <a:txBody>
                    <a:bodyPr/>
                    <a:lstStyle/>
                    <a:p>
                      <a:pPr algn="ctr" fontAlgn="b"/>
                      <a:r>
                        <a:rPr lang="en-US" sz="1200" b="0" i="0" u="none" strike="noStrike" dirty="0">
                          <a:solidFill>
                            <a:srgbClr val="000000"/>
                          </a:solidFill>
                          <a:latin typeface="+mn-lt"/>
                        </a:rPr>
                        <a:t> -1.9+/-1.4</a:t>
                      </a:r>
                    </a:p>
                  </a:txBody>
                  <a:tcPr marL="9526" marR="9526" marT="9526" marB="0" anchor="ctr"/>
                </a:tc>
                <a:tc>
                  <a:txBody>
                    <a:bodyPr/>
                    <a:lstStyle/>
                    <a:p>
                      <a:pPr algn="ctr" fontAlgn="b"/>
                      <a:r>
                        <a:rPr lang="en-US" sz="1200" b="0" i="0" u="none" strike="noStrike" dirty="0">
                          <a:solidFill>
                            <a:srgbClr val="000000"/>
                          </a:solidFill>
                          <a:latin typeface="+mn-lt"/>
                        </a:rPr>
                        <a:t> -1.3+/-1.0</a:t>
                      </a:r>
                    </a:p>
                  </a:txBody>
                  <a:tcPr marL="9526" marR="9526" marT="9526" marB="0" anchor="ctr"/>
                </a:tc>
              </a:tr>
            </a:tbl>
          </a:graphicData>
        </a:graphic>
      </p:graphicFrame>
      <p:sp>
        <p:nvSpPr>
          <p:cNvPr id="26729" name="Slide Number Placeholder 5"/>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0E435AF-B585-4575-B8E9-30FEB420663A}" type="slidenum">
              <a:rPr lang="en-US"/>
              <a:pPr eaLnBrk="1" hangingPunct="1"/>
              <a:t>30</a:t>
            </a:fld>
            <a:endParaRPr lang="en-US"/>
          </a:p>
        </p:txBody>
      </p:sp>
      <p:sp>
        <p:nvSpPr>
          <p:cNvPr id="9" name="Rectangle 8"/>
          <p:cNvSpPr/>
          <p:nvPr/>
        </p:nvSpPr>
        <p:spPr>
          <a:xfrm>
            <a:off x="7189788" y="2324100"/>
            <a:ext cx="969962" cy="356235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Box 9"/>
          <p:cNvSpPr txBox="1">
            <a:spLocks noChangeArrowheads="1"/>
          </p:cNvSpPr>
          <p:nvPr/>
        </p:nvSpPr>
        <p:spPr bwMode="auto">
          <a:xfrm>
            <a:off x="0" y="3852863"/>
            <a:ext cx="2416175" cy="13223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600"/>
              <a:t>All separation distances</a:t>
            </a:r>
          </a:p>
          <a:p>
            <a:pPr eaLnBrk="1" hangingPunct="1"/>
            <a:r>
              <a:rPr lang="en-US" sz="1600"/>
              <a:t>show improvement </a:t>
            </a:r>
          </a:p>
          <a:p>
            <a:pPr eaLnBrk="1" hangingPunct="1"/>
            <a:r>
              <a:rPr lang="en-US" sz="1600"/>
              <a:t>with GSVS11 survey when</a:t>
            </a:r>
          </a:p>
          <a:p>
            <a:pPr eaLnBrk="1" hangingPunct="1"/>
            <a:r>
              <a:rPr lang="en-US" sz="1600"/>
              <a:t>airborne gravity are</a:t>
            </a:r>
          </a:p>
          <a:p>
            <a:pPr eaLnBrk="1" hangingPunct="1"/>
            <a:r>
              <a:rPr lang="en-US" sz="1600"/>
              <a:t>introduced.</a:t>
            </a:r>
          </a:p>
        </p:txBody>
      </p:sp>
      <p:cxnSp>
        <p:nvCxnSpPr>
          <p:cNvPr id="11" name="Straight Arrow Connector 10"/>
          <p:cNvCxnSpPr>
            <a:stCxn id="10" idx="3"/>
            <a:endCxn id="9" idx="1"/>
          </p:cNvCxnSpPr>
          <p:nvPr/>
        </p:nvCxnSpPr>
        <p:spPr>
          <a:xfrm flipV="1">
            <a:off x="2416175" y="4105275"/>
            <a:ext cx="4773613" cy="4079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071813" y="5008563"/>
            <a:ext cx="1219200" cy="56832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ctangle 13"/>
          <p:cNvSpPr/>
          <p:nvPr/>
        </p:nvSpPr>
        <p:spPr>
          <a:xfrm>
            <a:off x="5708650" y="5008563"/>
            <a:ext cx="1219200" cy="56832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TextBox 14"/>
          <p:cNvSpPr txBox="1">
            <a:spLocks noChangeArrowheads="1"/>
          </p:cNvSpPr>
          <p:nvPr/>
        </p:nvSpPr>
        <p:spPr bwMode="auto">
          <a:xfrm>
            <a:off x="76200" y="5884863"/>
            <a:ext cx="8763000" cy="973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t>                           New software shows modest </a:t>
            </a:r>
          </a:p>
          <a:p>
            <a:pPr eaLnBrk="1" hangingPunct="1"/>
            <a:r>
              <a:rPr lang="en-US" sz="1800"/>
              <a:t>                           improvement at medium wavelengths</a:t>
            </a:r>
          </a:p>
        </p:txBody>
      </p:sp>
      <p:sp>
        <p:nvSpPr>
          <p:cNvPr id="16" name="Arc 15"/>
          <p:cNvSpPr/>
          <p:nvPr/>
        </p:nvSpPr>
        <p:spPr>
          <a:xfrm rot="5400000">
            <a:off x="4481512" y="4586288"/>
            <a:ext cx="887413" cy="2065338"/>
          </a:xfrm>
          <a:prstGeom prst="arc">
            <a:avLst>
              <a:gd name="adj1" fmla="val 16200000"/>
              <a:gd name="adj2" fmla="val 5660813"/>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6737" name="TextBox 11"/>
          <p:cNvSpPr txBox="1">
            <a:spLocks noChangeArrowheads="1"/>
          </p:cNvSpPr>
          <p:nvPr/>
        </p:nvSpPr>
        <p:spPr bwMode="auto">
          <a:xfrm>
            <a:off x="8458200" y="6324600"/>
            <a:ext cx="53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t>30</a:t>
            </a:r>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strVal val="#ppt_w*0.70"/>
                                          </p:val>
                                        </p:tav>
                                        <p:tav tm="100000">
                                          <p:val>
                                            <p:strVal val="#ppt_w"/>
                                          </p:val>
                                        </p:tav>
                                      </p:tavLst>
                                    </p:anim>
                                    <p:anim calcmode="lin" valueType="num">
                                      <p:cBhvr>
                                        <p:cTn id="8" dur="500" fill="hold"/>
                                        <p:tgtEl>
                                          <p:spTgt spid="13"/>
                                        </p:tgtEl>
                                        <p:attrNameLst>
                                          <p:attrName>ppt_h</p:attrName>
                                        </p:attrNameLst>
                                      </p:cBhvr>
                                      <p:tavLst>
                                        <p:tav tm="0">
                                          <p:val>
                                            <p:strVal val="#ppt_h"/>
                                          </p:val>
                                        </p:tav>
                                        <p:tav tm="100000">
                                          <p:val>
                                            <p:strVal val="#ppt_h"/>
                                          </p:val>
                                        </p:tav>
                                      </p:tavLst>
                                    </p:anim>
                                    <p:animEffect transition="in" filter="fade">
                                      <p:cBhvr>
                                        <p:cTn id="9" dur="500"/>
                                        <p:tgtEl>
                                          <p:spTgt spid="13"/>
                                        </p:tgtEl>
                                      </p:cBhvr>
                                    </p:animEffect>
                                  </p:childTnLst>
                                </p:cTn>
                              </p:par>
                            </p:childTnLst>
                          </p:cTn>
                        </p:par>
                        <p:par>
                          <p:cTn id="10" fill="hold" nodeType="afterGroup">
                            <p:stCondLst>
                              <p:cond delay="500"/>
                            </p:stCondLst>
                            <p:childTnLst>
                              <p:par>
                                <p:cTn id="11" presetID="55"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strVal val="#ppt_w*0.70"/>
                                          </p:val>
                                        </p:tav>
                                        <p:tav tm="100000">
                                          <p:val>
                                            <p:strVal val="#ppt_w"/>
                                          </p:val>
                                        </p:tav>
                                      </p:tavLst>
                                    </p:anim>
                                    <p:anim calcmode="lin" valueType="num">
                                      <p:cBhvr>
                                        <p:cTn id="14" dur="500" fill="hold"/>
                                        <p:tgtEl>
                                          <p:spTgt spid="14"/>
                                        </p:tgtEl>
                                        <p:attrNameLst>
                                          <p:attrName>ppt_h</p:attrName>
                                        </p:attrNameLst>
                                      </p:cBhvr>
                                      <p:tavLst>
                                        <p:tav tm="0">
                                          <p:val>
                                            <p:strVal val="#ppt_h"/>
                                          </p:val>
                                        </p:tav>
                                        <p:tav tm="100000">
                                          <p:val>
                                            <p:strVal val="#ppt_h"/>
                                          </p:val>
                                        </p:tav>
                                      </p:tavLst>
                                    </p:anim>
                                    <p:animEffect transition="in" filter="fade">
                                      <p:cBhvr>
                                        <p:cTn id="15" dur="500"/>
                                        <p:tgtEl>
                                          <p:spTgt spid="14"/>
                                        </p:tgtEl>
                                      </p:cBhvr>
                                    </p:animEffect>
                                  </p:childTnLst>
                                </p:cTn>
                              </p:par>
                            </p:childTnLst>
                          </p:cTn>
                        </p:par>
                        <p:par>
                          <p:cTn id="16" fill="hold" nodeType="afterGroup">
                            <p:stCondLst>
                              <p:cond delay="1000"/>
                            </p:stCondLst>
                            <p:childTnLst>
                              <p:par>
                                <p:cTn id="17" presetID="22" presetClass="entr" presetSubtype="8"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62200" y="1143000"/>
            <a:ext cx="1981200" cy="5486400"/>
          </a:xfrm>
        </p:spPr>
        <p:txBody>
          <a:bodyPr>
            <a:noAutofit/>
          </a:bodyPr>
          <a:lstStyle/>
          <a:p>
            <a:pPr algn="l">
              <a:defRPr/>
            </a:pPr>
            <a:endParaRPr lang="en-US" sz="750" dirty="0">
              <a:solidFill>
                <a:schemeClr val="tx2">
                  <a:lumMod val="25000"/>
                </a:schemeClr>
              </a:solidFill>
            </a:endParaRPr>
          </a:p>
        </p:txBody>
      </p:sp>
      <p:sp>
        <p:nvSpPr>
          <p:cNvPr id="27651" name="TextBox 12"/>
          <p:cNvSpPr txBox="1">
            <a:spLocks noChangeArrowheads="1"/>
          </p:cNvSpPr>
          <p:nvPr/>
        </p:nvSpPr>
        <p:spPr bwMode="auto">
          <a:xfrm>
            <a:off x="6473825" y="1165225"/>
            <a:ext cx="2370138" cy="434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000">
                <a:solidFill>
                  <a:srgbClr val="002060"/>
                </a:solidFill>
              </a:rPr>
              <a:t>Map Colors, Lithologies, and Densities (g/cm</a:t>
            </a:r>
            <a:r>
              <a:rPr lang="en-US" sz="1000" baseline="30000">
                <a:solidFill>
                  <a:srgbClr val="002060"/>
                </a:solidFill>
              </a:rPr>
              <a:t>3</a:t>
            </a:r>
            <a:r>
              <a:rPr lang="en-US" sz="1000">
                <a:solidFill>
                  <a:srgbClr val="002060"/>
                </a:solidFill>
              </a:rPr>
              <a:t>) for all mapped units in CONUS</a:t>
            </a:r>
          </a:p>
        </p:txBody>
      </p:sp>
      <p:sp>
        <p:nvSpPr>
          <p:cNvPr id="27652" name="TextBox 13"/>
          <p:cNvSpPr txBox="1">
            <a:spLocks noChangeArrowheads="1"/>
          </p:cNvSpPr>
          <p:nvPr/>
        </p:nvSpPr>
        <p:spPr bwMode="auto">
          <a:xfrm>
            <a:off x="2362200" y="2971800"/>
            <a:ext cx="4038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a:solidFill>
                  <a:srgbClr val="FF0000"/>
                </a:solidFill>
              </a:rPr>
              <a:t>               Geologic maps                       Density maps (denser =lighter color) </a:t>
            </a:r>
          </a:p>
        </p:txBody>
      </p:sp>
      <p:sp>
        <p:nvSpPr>
          <p:cNvPr id="27653" name="TextBox 14"/>
          <p:cNvSpPr txBox="1">
            <a:spLocks noChangeArrowheads="1"/>
          </p:cNvSpPr>
          <p:nvPr/>
        </p:nvSpPr>
        <p:spPr bwMode="auto">
          <a:xfrm>
            <a:off x="4114800" y="1371600"/>
            <a:ext cx="533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a:solidFill>
                  <a:srgbClr val="FF0000"/>
                </a:solidFill>
              </a:rPr>
              <a:t>New York</a:t>
            </a:r>
          </a:p>
        </p:txBody>
      </p:sp>
      <p:sp>
        <p:nvSpPr>
          <p:cNvPr id="27654" name="TextBox 15"/>
          <p:cNvSpPr txBox="1">
            <a:spLocks noChangeArrowheads="1"/>
          </p:cNvSpPr>
          <p:nvPr/>
        </p:nvSpPr>
        <p:spPr bwMode="auto">
          <a:xfrm>
            <a:off x="4038600" y="3276600"/>
            <a:ext cx="533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a:solidFill>
                  <a:srgbClr val="FF0000"/>
                </a:solidFill>
              </a:rPr>
              <a:t>   Nevada</a:t>
            </a:r>
          </a:p>
        </p:txBody>
      </p:sp>
      <p:pic>
        <p:nvPicPr>
          <p:cNvPr id="27655" name="Picture 23" descr="NYgeo2.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8788" t="5556" r="11365" b="14444"/>
          <a:stretch>
            <a:fillRect/>
          </a:stretch>
        </p:blipFill>
        <p:spPr bwMode="auto">
          <a:xfrm>
            <a:off x="2286000" y="1371600"/>
            <a:ext cx="20669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27" descr="legend_3_Page_2.jpg"/>
          <p:cNvPicPr>
            <a:picLocks noChangeAspect="1"/>
          </p:cNvPicPr>
          <p:nvPr/>
        </p:nvPicPr>
        <p:blipFill>
          <a:blip r:embed="rId3">
            <a:extLst>
              <a:ext uri="{28A0092B-C50C-407E-A947-70E740481C1C}">
                <a14:useLocalDpi xmlns:a14="http://schemas.microsoft.com/office/drawing/2010/main" val="0"/>
              </a:ext>
            </a:extLst>
          </a:blip>
          <a:srcRect l="6889" t="11444" r="64371" b="5556"/>
          <a:stretch>
            <a:fillRect/>
          </a:stretch>
        </p:blipFill>
        <p:spPr bwMode="auto">
          <a:xfrm>
            <a:off x="7396163" y="1758950"/>
            <a:ext cx="838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28" descr="legend_3_Page_3.jpg"/>
          <p:cNvPicPr>
            <a:picLocks noChangeAspect="1"/>
          </p:cNvPicPr>
          <p:nvPr/>
        </p:nvPicPr>
        <p:blipFill>
          <a:blip r:embed="rId4">
            <a:extLst>
              <a:ext uri="{28A0092B-C50C-407E-A947-70E740481C1C}">
                <a14:useLocalDpi xmlns:a14="http://schemas.microsoft.com/office/drawing/2010/main" val="0"/>
              </a:ext>
            </a:extLst>
          </a:blip>
          <a:srcRect l="6889" t="19087" r="64371" b="5556"/>
          <a:stretch>
            <a:fillRect/>
          </a:stretch>
        </p:blipFill>
        <p:spPr bwMode="auto">
          <a:xfrm>
            <a:off x="8239125" y="1758950"/>
            <a:ext cx="762000"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29" descr="legend_3_Page_4.jpg"/>
          <p:cNvPicPr>
            <a:picLocks noChangeAspect="1"/>
          </p:cNvPicPr>
          <p:nvPr/>
        </p:nvPicPr>
        <p:blipFill>
          <a:blip r:embed="rId5">
            <a:extLst>
              <a:ext uri="{28A0092B-C50C-407E-A947-70E740481C1C}">
                <a14:useLocalDpi xmlns:a14="http://schemas.microsoft.com/office/drawing/2010/main" val="0"/>
              </a:ext>
            </a:extLst>
          </a:blip>
          <a:srcRect l="6889" t="2222" r="64371" b="74445"/>
          <a:stretch>
            <a:fillRect/>
          </a:stretch>
        </p:blipFill>
        <p:spPr bwMode="auto">
          <a:xfrm>
            <a:off x="8239125" y="5503863"/>
            <a:ext cx="76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30" descr="legend_3_Page_2.jpg"/>
          <p:cNvPicPr>
            <a:picLocks noChangeAspect="1"/>
          </p:cNvPicPr>
          <p:nvPr/>
        </p:nvPicPr>
        <p:blipFill>
          <a:blip r:embed="rId3">
            <a:extLst>
              <a:ext uri="{28A0092B-C50C-407E-A947-70E740481C1C}">
                <a14:useLocalDpi xmlns:a14="http://schemas.microsoft.com/office/drawing/2010/main" val="0"/>
              </a:ext>
            </a:extLst>
          </a:blip>
          <a:srcRect l="6889" t="2222" r="64371" b="88556"/>
          <a:stretch>
            <a:fillRect/>
          </a:stretch>
        </p:blipFill>
        <p:spPr bwMode="auto">
          <a:xfrm>
            <a:off x="6554788" y="63246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31" descr="legend_3_Page_3.jpg"/>
          <p:cNvPicPr>
            <a:picLocks noChangeAspect="1"/>
          </p:cNvPicPr>
          <p:nvPr/>
        </p:nvPicPr>
        <p:blipFill>
          <a:blip r:embed="rId4">
            <a:extLst>
              <a:ext uri="{28A0092B-C50C-407E-A947-70E740481C1C}">
                <a14:useLocalDpi xmlns:a14="http://schemas.microsoft.com/office/drawing/2010/main" val="0"/>
              </a:ext>
            </a:extLst>
          </a:blip>
          <a:srcRect l="6889" t="2222" r="64371" b="79379"/>
          <a:stretch>
            <a:fillRect/>
          </a:stretch>
        </p:blipFill>
        <p:spPr bwMode="auto">
          <a:xfrm>
            <a:off x="7396163" y="5857875"/>
            <a:ext cx="83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20" descr="US_temp_map.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0813" y="1600200"/>
            <a:ext cx="19431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2" name="Picture 33" descr="legend_3_Page_1.jpg"/>
          <p:cNvPicPr>
            <a:picLocks noChangeAspect="1"/>
          </p:cNvPicPr>
          <p:nvPr/>
        </p:nvPicPr>
        <p:blipFill>
          <a:blip r:embed="rId7">
            <a:extLst>
              <a:ext uri="{28A0092B-C50C-407E-A947-70E740481C1C}">
                <a14:useLocalDpi xmlns:a14="http://schemas.microsoft.com/office/drawing/2010/main" val="0"/>
              </a:ext>
            </a:extLst>
          </a:blip>
          <a:srcRect l="6889" t="2222" r="64371" b="5556"/>
          <a:stretch>
            <a:fillRect/>
          </a:stretch>
        </p:blipFill>
        <p:spPr bwMode="auto">
          <a:xfrm>
            <a:off x="6553200" y="1752600"/>
            <a:ext cx="8397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3" name="Picture 26" descr="NV.jpg"/>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6817" t="20000" r="37981" b="13333"/>
          <a:stretch>
            <a:fillRect/>
          </a:stretch>
        </p:blipFill>
        <p:spPr bwMode="auto">
          <a:xfrm>
            <a:off x="2286000" y="3200400"/>
            <a:ext cx="18288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4" name="Picture 36" descr="NVdensity3.jpg"/>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29167" t="4132" r="29167" b="4132"/>
          <a:stretch>
            <a:fillRect/>
          </a:stretch>
        </p:blipFill>
        <p:spPr bwMode="auto">
          <a:xfrm>
            <a:off x="4495800" y="3200400"/>
            <a:ext cx="180181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5" name="Picture 37" descr="NVdensity3.jpg"/>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10001" t="4132" r="10834" b="4132"/>
          <a:stretch>
            <a:fillRect/>
          </a:stretch>
        </p:blipFill>
        <p:spPr bwMode="auto">
          <a:xfrm>
            <a:off x="4419600" y="1371600"/>
            <a:ext cx="20542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6" name="Subtitle 24"/>
          <p:cNvSpPr>
            <a:spLocks noGrp="1"/>
          </p:cNvSpPr>
          <p:nvPr>
            <p:ph type="subTitle" idx="1"/>
          </p:nvPr>
        </p:nvSpPr>
        <p:spPr bwMode="auto">
          <a:xfrm>
            <a:off x="381000" y="152400"/>
            <a:ext cx="6400800" cy="99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mtClean="0"/>
              <a:t>National Density Map</a:t>
            </a:r>
          </a:p>
        </p:txBody>
      </p:sp>
      <p:sp>
        <p:nvSpPr>
          <p:cNvPr id="27667" name="TextBox 2"/>
          <p:cNvSpPr txBox="1">
            <a:spLocks noChangeArrowheads="1"/>
          </p:cNvSpPr>
          <p:nvPr/>
        </p:nvSpPr>
        <p:spPr bwMode="auto">
          <a:xfrm>
            <a:off x="150813" y="6172200"/>
            <a:ext cx="5349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t>31</a:t>
            </a:r>
            <a:endParaRPr lang="en-US" dirty="0"/>
          </a:p>
        </p:txBody>
      </p:sp>
      <p:sp>
        <p:nvSpPr>
          <p:cNvPr id="27668" name="TextBox 3"/>
          <p:cNvSpPr txBox="1">
            <a:spLocks noChangeArrowheads="1"/>
          </p:cNvSpPr>
          <p:nvPr/>
        </p:nvSpPr>
        <p:spPr bwMode="auto">
          <a:xfrm>
            <a:off x="150813" y="3632200"/>
            <a:ext cx="19431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t>Convert GIS lithologies into density map at one arc-minute scale</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1"/>
          <p:cNvSpPr txBox="1">
            <a:spLocks noChangeArrowheads="1"/>
          </p:cNvSpPr>
          <p:nvPr/>
        </p:nvSpPr>
        <p:spPr bwMode="auto">
          <a:xfrm>
            <a:off x="381000" y="152400"/>
            <a:ext cx="7924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800"/>
              <a:t>Southern Avra Valley Storage and Recovery Project (SAVSARP), west of Tucson, AZ</a:t>
            </a:r>
          </a:p>
        </p:txBody>
      </p:sp>
      <p:sp>
        <p:nvSpPr>
          <p:cNvPr id="32771" name="TextBox 2"/>
          <p:cNvSpPr txBox="1">
            <a:spLocks noChangeArrowheads="1"/>
          </p:cNvSpPr>
          <p:nvPr/>
        </p:nvSpPr>
        <p:spPr bwMode="auto">
          <a:xfrm>
            <a:off x="838200" y="1828800"/>
            <a:ext cx="7239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C00000"/>
                </a:solidFill>
              </a:rPr>
              <a:t>Joint project between University of Arizona – Hydrology Dept., USGS Water Resources Dept., GWR Instruments, GeoForschungsZentrum-Potsdam and NOAA-NGS</a:t>
            </a:r>
          </a:p>
        </p:txBody>
      </p:sp>
      <p:sp>
        <p:nvSpPr>
          <p:cNvPr id="32772" name="TextBox 3"/>
          <p:cNvSpPr txBox="1">
            <a:spLocks noChangeArrowheads="1"/>
          </p:cNvSpPr>
          <p:nvPr/>
        </p:nvSpPr>
        <p:spPr bwMode="auto">
          <a:xfrm>
            <a:off x="914400" y="3276600"/>
            <a:ext cx="7543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70C0"/>
                </a:solidFill>
              </a:rPr>
              <a:t>Study the direct effect on gravity due to the recharge and withdrawal of ground water in managed situation.</a:t>
            </a:r>
          </a:p>
        </p:txBody>
      </p:sp>
      <p:sp>
        <p:nvSpPr>
          <p:cNvPr id="32773" name="TextBox 4"/>
          <p:cNvSpPr txBox="1">
            <a:spLocks noChangeArrowheads="1"/>
          </p:cNvSpPr>
          <p:nvPr/>
        </p:nvSpPr>
        <p:spPr bwMode="auto">
          <a:xfrm>
            <a:off x="8458200" y="6248400"/>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t>32</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1"/>
          <p:cNvSpPr txBox="1">
            <a:spLocks noChangeArrowheads="1"/>
          </p:cNvSpPr>
          <p:nvPr/>
        </p:nvSpPr>
        <p:spPr bwMode="auto">
          <a:xfrm>
            <a:off x="381000" y="152400"/>
            <a:ext cx="7924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2800"/>
              <a:t>Southern Avra Valley Storage and Recovery Project (SAVSARP), west of Tucson, AZ</a:t>
            </a:r>
          </a:p>
        </p:txBody>
      </p:sp>
      <p:sp>
        <p:nvSpPr>
          <p:cNvPr id="33795" name="TextBox 2"/>
          <p:cNvSpPr txBox="1">
            <a:spLocks noChangeArrowheads="1"/>
          </p:cNvSpPr>
          <p:nvPr/>
        </p:nvSpPr>
        <p:spPr bwMode="auto">
          <a:xfrm>
            <a:off x="685800" y="1752600"/>
            <a:ext cx="70866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buFont typeface="Arial" charset="0"/>
              <a:buChar char="•"/>
            </a:pPr>
            <a:r>
              <a:rPr lang="en-US">
                <a:solidFill>
                  <a:srgbClr val="0070C0"/>
                </a:solidFill>
              </a:rPr>
              <a:t>Basins filled with known volume of water and time</a:t>
            </a:r>
          </a:p>
          <a:p>
            <a:pPr eaLnBrk="1" hangingPunct="1">
              <a:buFont typeface="Arial" charset="0"/>
              <a:buChar char="•"/>
            </a:pPr>
            <a:endParaRPr lang="en-US">
              <a:solidFill>
                <a:srgbClr val="0070C0"/>
              </a:solidFill>
            </a:endParaRPr>
          </a:p>
          <a:p>
            <a:pPr eaLnBrk="1" hangingPunct="1">
              <a:buFont typeface="Arial" charset="0"/>
              <a:buChar char="•"/>
            </a:pPr>
            <a:r>
              <a:rPr lang="en-US">
                <a:solidFill>
                  <a:srgbClr val="0070C0"/>
                </a:solidFill>
              </a:rPr>
              <a:t>Water removed (pumped) at known time, volume, locations and depths</a:t>
            </a:r>
          </a:p>
          <a:p>
            <a:pPr eaLnBrk="1" hangingPunct="1">
              <a:buFont typeface="Arial" charset="0"/>
              <a:buChar char="•"/>
            </a:pPr>
            <a:endParaRPr lang="en-US">
              <a:solidFill>
                <a:srgbClr val="0070C0"/>
              </a:solidFill>
            </a:endParaRPr>
          </a:p>
          <a:p>
            <a:pPr eaLnBrk="1" hangingPunct="1">
              <a:buFont typeface="Arial" charset="0"/>
              <a:buChar char="•"/>
            </a:pPr>
            <a:r>
              <a:rPr lang="en-US">
                <a:solidFill>
                  <a:srgbClr val="0070C0"/>
                </a:solidFill>
              </a:rPr>
              <a:t>SG (iGrav), tidal (g-phone), AG (FG5 and A10) and GPS observations at bldgs.  A-10 and relative grav. observations at well heads</a:t>
            </a:r>
          </a:p>
          <a:p>
            <a:pPr eaLnBrk="1" hangingPunct="1">
              <a:buFont typeface="Arial" charset="0"/>
              <a:buChar char="•"/>
            </a:pPr>
            <a:endParaRPr lang="en-US">
              <a:solidFill>
                <a:srgbClr val="0070C0"/>
              </a:solidFill>
            </a:endParaRPr>
          </a:p>
          <a:p>
            <a:pPr eaLnBrk="1" hangingPunct="1">
              <a:buFont typeface="Arial" charset="0"/>
              <a:buChar char="•"/>
            </a:pPr>
            <a:r>
              <a:rPr lang="en-US">
                <a:solidFill>
                  <a:srgbClr val="0070C0"/>
                </a:solidFill>
              </a:rPr>
              <a:t>About a one year expt. (on going)</a:t>
            </a:r>
          </a:p>
        </p:txBody>
      </p:sp>
      <p:sp>
        <p:nvSpPr>
          <p:cNvPr id="33796" name="TextBox 3"/>
          <p:cNvSpPr txBox="1">
            <a:spLocks noChangeArrowheads="1"/>
          </p:cNvSpPr>
          <p:nvPr/>
        </p:nvSpPr>
        <p:spPr bwMode="auto">
          <a:xfrm>
            <a:off x="8458200" y="6248400"/>
            <a:ext cx="60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t>33</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1"/>
          <p:cNvSpPr txBox="1">
            <a:spLocks noChangeArrowheads="1"/>
          </p:cNvSpPr>
          <p:nvPr/>
        </p:nvSpPr>
        <p:spPr bwMode="auto">
          <a:xfrm>
            <a:off x="2286000" y="2708275"/>
            <a:ext cx="2667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 </a:t>
            </a:r>
          </a:p>
        </p:txBody>
      </p:sp>
      <p:sp>
        <p:nvSpPr>
          <p:cNvPr id="34819" name="TextBox 3"/>
          <p:cNvSpPr txBox="1">
            <a:spLocks noChangeArrowheads="1"/>
          </p:cNvSpPr>
          <p:nvPr/>
        </p:nvSpPr>
        <p:spPr bwMode="auto">
          <a:xfrm>
            <a:off x="152400" y="5638800"/>
            <a:ext cx="8077200" cy="1219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 </a:t>
            </a:r>
          </a:p>
        </p:txBody>
      </p:sp>
      <p:pic>
        <p:nvPicPr>
          <p:cNvPr id="34821" name="Picture 6"/>
          <p:cNvPicPr>
            <a:picLocks noChangeAspect="1"/>
          </p:cNvPicPr>
          <p:nvPr/>
        </p:nvPicPr>
        <p:blipFill>
          <a:blip r:embed="rId2">
            <a:extLst>
              <a:ext uri="{28A0092B-C50C-407E-A947-70E740481C1C}">
                <a14:useLocalDpi xmlns:a14="http://schemas.microsoft.com/office/drawing/2010/main" val="0"/>
              </a:ext>
            </a:extLst>
          </a:blip>
          <a:srcRect l="7700" r="32713"/>
          <a:stretch>
            <a:fillRect/>
          </a:stretch>
        </p:blipFill>
        <p:spPr bwMode="auto">
          <a:xfrm>
            <a:off x="550863" y="111125"/>
            <a:ext cx="4308475" cy="660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2838" y="139700"/>
            <a:ext cx="4133850" cy="309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3" name="TextBox 4"/>
          <p:cNvSpPr txBox="1">
            <a:spLocks noChangeArrowheads="1"/>
          </p:cNvSpPr>
          <p:nvPr/>
        </p:nvSpPr>
        <p:spPr bwMode="auto">
          <a:xfrm>
            <a:off x="1981200" y="2570163"/>
            <a:ext cx="30480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rIns="3600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205</a:t>
            </a:r>
          </a:p>
        </p:txBody>
      </p:sp>
      <p:sp>
        <p:nvSpPr>
          <p:cNvPr id="34824" name="TextBox 8"/>
          <p:cNvSpPr txBox="1">
            <a:spLocks noChangeArrowheads="1"/>
          </p:cNvSpPr>
          <p:nvPr/>
        </p:nvSpPr>
        <p:spPr bwMode="auto">
          <a:xfrm>
            <a:off x="2241550" y="1828800"/>
            <a:ext cx="30480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rIns="3600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206</a:t>
            </a:r>
          </a:p>
        </p:txBody>
      </p:sp>
      <p:sp>
        <p:nvSpPr>
          <p:cNvPr id="34825" name="TextBox 9"/>
          <p:cNvSpPr txBox="1">
            <a:spLocks noChangeArrowheads="1"/>
          </p:cNvSpPr>
          <p:nvPr/>
        </p:nvSpPr>
        <p:spPr bwMode="auto">
          <a:xfrm>
            <a:off x="2393950" y="1143000"/>
            <a:ext cx="30480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rIns="3600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207</a:t>
            </a:r>
          </a:p>
        </p:txBody>
      </p:sp>
      <p:pic>
        <p:nvPicPr>
          <p:cNvPr id="10" name="Picture 3" descr="F:\SAVSARP\Images\20120210_SAVSARP\IMG_1267.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32670" y="3616326"/>
            <a:ext cx="4127500"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631" y="1227435"/>
            <a:ext cx="533400" cy="461665"/>
          </a:xfrm>
          <a:prstGeom prst="rect">
            <a:avLst/>
          </a:prstGeom>
          <a:solidFill>
            <a:schemeClr val="bg1"/>
          </a:solidFill>
        </p:spPr>
        <p:txBody>
          <a:bodyPr wrap="square" rtlCol="0">
            <a:spAutoFit/>
          </a:bodyPr>
          <a:lstStyle/>
          <a:p>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274638"/>
            <a:ext cx="8229600" cy="1143000"/>
          </a:xfrm>
        </p:spPr>
        <p:txBody>
          <a:bodyPr/>
          <a:lstStyle/>
          <a:p>
            <a:r>
              <a:rPr lang="en-US" smtClean="0"/>
              <a:t>SAVSARP Recharge Facilities</a:t>
            </a:r>
          </a:p>
        </p:txBody>
      </p:sp>
      <p:sp>
        <p:nvSpPr>
          <p:cNvPr id="35843" name="Content Placeholder 1"/>
          <p:cNvSpPr>
            <a:spLocks noGrp="1"/>
          </p:cNvSpPr>
          <p:nvPr>
            <p:ph idx="1"/>
          </p:nvPr>
        </p:nvSpPr>
        <p:spPr bwMode="auto">
          <a:xfrm>
            <a:off x="457200" y="1600200"/>
            <a:ext cx="60960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Tx/>
              <a:buNone/>
            </a:pPr>
            <a:r>
              <a:rPr lang="en-US" smtClean="0"/>
              <a:t> </a:t>
            </a:r>
          </a:p>
        </p:txBody>
      </p:sp>
      <p:pic>
        <p:nvPicPr>
          <p:cNvPr id="3584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54163"/>
            <a:ext cx="8153400" cy="423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Box 6"/>
          <p:cNvSpPr txBox="1">
            <a:spLocks noChangeArrowheads="1"/>
          </p:cNvSpPr>
          <p:nvPr/>
        </p:nvSpPr>
        <p:spPr bwMode="auto">
          <a:xfrm>
            <a:off x="8305800" y="6172200"/>
            <a:ext cx="60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t>34</a:t>
            </a:r>
            <a:endParaRPr lang="en-US" dirty="0"/>
          </a:p>
        </p:txBody>
      </p:sp>
      <p:sp>
        <p:nvSpPr>
          <p:cNvPr id="35846" name="TextBox 4"/>
          <p:cNvSpPr txBox="1">
            <a:spLocks noChangeArrowheads="1"/>
          </p:cNvSpPr>
          <p:nvPr/>
        </p:nvSpPr>
        <p:spPr bwMode="auto">
          <a:xfrm>
            <a:off x="5867400" y="5334000"/>
            <a:ext cx="2590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Slide courtesy of Jeff Kennedy, USGS and  Benjamin Creutzfeldt, GFZ</a:t>
            </a:r>
          </a:p>
        </p:txBody>
      </p:sp>
      <p:pic>
        <p:nvPicPr>
          <p:cNvPr id="7" name="Picture 2" descr="F:\SAVSARP\Documentation\Figures\BlockImage\SAVSARPBlockLogo.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74089" y="1641090"/>
            <a:ext cx="8741311" cy="504056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H="1">
            <a:off x="228600" y="2514600"/>
            <a:ext cx="762000" cy="304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5281" y="2743200"/>
            <a:ext cx="283111" cy="307777"/>
          </a:xfrm>
          <a:prstGeom prst="rect">
            <a:avLst/>
          </a:prstGeom>
          <a:noFill/>
        </p:spPr>
        <p:txBody>
          <a:bodyPr wrap="square" rtlCol="0">
            <a:spAutoFit/>
          </a:bodyPr>
          <a:lstStyle/>
          <a:p>
            <a:r>
              <a:rPr lang="en-US" sz="1400" b="1" dirty="0">
                <a:latin typeface="Shruti" pitchFamily="34" charset="0"/>
                <a:cs typeface="Shruti" pitchFamily="34" charset="0"/>
              </a:rPr>
              <a:t>N</a:t>
            </a:r>
          </a:p>
        </p:txBody>
      </p:sp>
      <p:sp>
        <p:nvSpPr>
          <p:cNvPr id="8" name="TextBox 7"/>
          <p:cNvSpPr txBox="1"/>
          <p:nvPr/>
        </p:nvSpPr>
        <p:spPr>
          <a:xfrm>
            <a:off x="1143000" y="1564661"/>
            <a:ext cx="1066800" cy="259081"/>
          </a:xfrm>
          <a:prstGeom prst="rect">
            <a:avLst/>
          </a:prstGeom>
          <a:solidFill>
            <a:schemeClr val="bg1"/>
          </a:solidFill>
        </p:spPr>
        <p:txBody>
          <a:bodyPr wrap="square" rtlCol="0">
            <a:noAutofit/>
          </a:bodyPr>
          <a:lstStyle/>
          <a:p>
            <a:r>
              <a:rPr lang="en-US" sz="1200" dirty="0" err="1" smtClean="0">
                <a:latin typeface="Franklin Gothic Book" pitchFamily="34" charset="0"/>
                <a:ea typeface="Ebrima" pitchFamily="2" charset="0"/>
                <a:cs typeface="Ebrima" pitchFamily="2" charset="0"/>
              </a:rPr>
              <a:t>iGrav</a:t>
            </a:r>
            <a:r>
              <a:rPr lang="en-US" sz="1200" dirty="0" smtClean="0">
                <a:latin typeface="Franklin Gothic Book" pitchFamily="34" charset="0"/>
                <a:ea typeface="Ebrima" pitchFamily="2" charset="0"/>
                <a:cs typeface="Ebrima" pitchFamily="2" charset="0"/>
              </a:rPr>
              <a:t> &amp; FG5</a:t>
            </a:r>
            <a:endParaRPr lang="en-US" sz="1200" dirty="0">
              <a:latin typeface="Franklin Gothic Book" pitchFamily="34" charset="0"/>
              <a:ea typeface="Ebrima" pitchFamily="2" charset="0"/>
              <a:cs typeface="Ebrima" pitchFamily="2"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696" y="5994081"/>
            <a:ext cx="714608" cy="687569"/>
          </a:xfrm>
          <a:prstGeom prst="rect">
            <a:avLst/>
          </a:prstGeom>
        </p:spPr>
      </p:pic>
      <p:sp>
        <p:nvSpPr>
          <p:cNvPr id="10" name="TextBox 9"/>
          <p:cNvSpPr txBox="1"/>
          <p:nvPr/>
        </p:nvSpPr>
        <p:spPr>
          <a:xfrm>
            <a:off x="8458200" y="6172200"/>
            <a:ext cx="533400" cy="461963"/>
          </a:xfrm>
          <a:prstGeom prst="rect">
            <a:avLst/>
          </a:prstGeom>
          <a:noFill/>
        </p:spPr>
        <p:txBody>
          <a:bodyPr wrap="square" rtlCol="0">
            <a:spAutoFit/>
          </a:bodyPr>
          <a:lstStyle/>
          <a:p>
            <a:r>
              <a:rPr lang="en-US" dirty="0" smtClean="0"/>
              <a:t>35</a:t>
            </a:r>
            <a:endParaRPr lang="en-US" dirty="0"/>
          </a:p>
        </p:txBody>
      </p:sp>
      <p:cxnSp>
        <p:nvCxnSpPr>
          <p:cNvPr id="12" name="Straight Connector 11"/>
          <p:cNvCxnSpPr/>
          <p:nvPr/>
        </p:nvCxnSpPr>
        <p:spPr>
          <a:xfrm flipH="1">
            <a:off x="247830" y="2514600"/>
            <a:ext cx="742770" cy="152400"/>
          </a:xfrm>
          <a:prstGeom prst="line">
            <a:avLst/>
          </a:prstGeom>
          <a:ln w="3175">
            <a:solidFill>
              <a:schemeClr val="accent3">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371600" y="152400"/>
            <a:ext cx="6021388" cy="990600"/>
          </a:xfrm>
        </p:spPr>
        <p:txBody>
          <a:bodyPr/>
          <a:lstStyle/>
          <a:p>
            <a:pPr>
              <a:defRPr/>
            </a:pPr>
            <a:r>
              <a:rPr lang="en-US" sz="3600" dirty="0">
                <a:solidFill>
                  <a:srgbClr val="DCE6F2"/>
                </a:solidFill>
                <a:effectLst>
                  <a:outerShdw blurRad="38100" dist="38100" dir="2700000" algn="tl">
                    <a:srgbClr val="000000">
                      <a:alpha val="43137"/>
                    </a:srgbClr>
                  </a:outerShdw>
                </a:effectLst>
              </a:rPr>
              <a:t>How can different gravimeters be used together?</a:t>
            </a:r>
          </a:p>
        </p:txBody>
      </p:sp>
      <p:sp>
        <p:nvSpPr>
          <p:cNvPr id="36867"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2800" smtClean="0">
                <a:solidFill>
                  <a:srgbClr val="DCE6F2"/>
                </a:solidFill>
              </a:rPr>
              <a:t> </a:t>
            </a:r>
          </a:p>
        </p:txBody>
      </p:sp>
      <p:pic>
        <p:nvPicPr>
          <p:cNvPr id="368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375" y="1371600"/>
            <a:ext cx="5257800" cy="401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1422400"/>
            <a:ext cx="1847850" cy="176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3289300"/>
            <a:ext cx="1828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1" name="Picture 2" descr="Superconducting Gravimeter System">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2175" y="1376363"/>
            <a:ext cx="1608138"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3008313"/>
            <a:ext cx="1609725" cy="103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75513" y="4071938"/>
            <a:ext cx="1609725" cy="130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74" name="TextBox 1"/>
          <p:cNvSpPr txBox="1">
            <a:spLocks noChangeArrowheads="1"/>
          </p:cNvSpPr>
          <p:nvPr/>
        </p:nvSpPr>
        <p:spPr bwMode="auto">
          <a:xfrm>
            <a:off x="8382000" y="6096000"/>
            <a:ext cx="60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t>36</a:t>
            </a:r>
            <a:endParaRPr lang="en-US" dirty="0"/>
          </a:p>
        </p:txBody>
      </p:sp>
      <p:sp>
        <p:nvSpPr>
          <p:cNvPr id="36875" name="TextBox 2"/>
          <p:cNvSpPr txBox="1">
            <a:spLocks noChangeArrowheads="1"/>
          </p:cNvSpPr>
          <p:nvPr/>
        </p:nvSpPr>
        <p:spPr bwMode="auto">
          <a:xfrm>
            <a:off x="6011863" y="5424488"/>
            <a:ext cx="2667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Slide courtesy of Jeff Kennedy, USGS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241300" y="76200"/>
            <a:ext cx="2730500" cy="685800"/>
          </a:xfrm>
        </p:spPr>
        <p:txBody>
          <a:bodyPr/>
          <a:lstStyle/>
          <a:p>
            <a:r>
              <a:rPr lang="en-US" smtClean="0">
                <a:solidFill>
                  <a:srgbClr val="B9CDE5"/>
                </a:solidFill>
              </a:rPr>
              <a:t>A10 data</a:t>
            </a:r>
          </a:p>
        </p:txBody>
      </p:sp>
      <p:pic>
        <p:nvPicPr>
          <p:cNvPr id="378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09800"/>
            <a:ext cx="2957513" cy="328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Isosceles Triangle 8"/>
          <p:cNvSpPr/>
          <p:nvPr/>
        </p:nvSpPr>
        <p:spPr>
          <a:xfrm rot="10800000">
            <a:off x="2362200" y="3048000"/>
            <a:ext cx="258763" cy="223838"/>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Isosceles Triangle 19"/>
          <p:cNvSpPr/>
          <p:nvPr/>
        </p:nvSpPr>
        <p:spPr>
          <a:xfrm rot="10800000">
            <a:off x="2232025" y="4038600"/>
            <a:ext cx="260350" cy="22383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Isosceles Triangle 20"/>
          <p:cNvSpPr/>
          <p:nvPr/>
        </p:nvSpPr>
        <p:spPr>
          <a:xfrm rot="10800000">
            <a:off x="2103438" y="4876800"/>
            <a:ext cx="258762" cy="223838"/>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Isosceles Triangle 21"/>
          <p:cNvSpPr/>
          <p:nvPr/>
        </p:nvSpPr>
        <p:spPr>
          <a:xfrm rot="10800000">
            <a:off x="152400" y="3352800"/>
            <a:ext cx="258763" cy="223838"/>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Isosceles Triangle 22"/>
          <p:cNvSpPr/>
          <p:nvPr/>
        </p:nvSpPr>
        <p:spPr>
          <a:xfrm rot="10800000">
            <a:off x="1425575" y="3217863"/>
            <a:ext cx="258763" cy="22383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Isosceles Triangle 23"/>
          <p:cNvSpPr/>
          <p:nvPr/>
        </p:nvSpPr>
        <p:spPr>
          <a:xfrm rot="10800000">
            <a:off x="1643063" y="4051300"/>
            <a:ext cx="260350" cy="223838"/>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Isosceles Triangle 24"/>
          <p:cNvSpPr/>
          <p:nvPr/>
        </p:nvSpPr>
        <p:spPr>
          <a:xfrm rot="10800000">
            <a:off x="2530475" y="4267200"/>
            <a:ext cx="260350" cy="223838"/>
          </a:xfrm>
          <a:prstGeom prst="triangl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Isosceles Triangle 25"/>
          <p:cNvSpPr/>
          <p:nvPr/>
        </p:nvSpPr>
        <p:spPr>
          <a:xfrm rot="10800000">
            <a:off x="1624013" y="2259013"/>
            <a:ext cx="260350" cy="223837"/>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Isosceles Triangle 26"/>
          <p:cNvSpPr/>
          <p:nvPr/>
        </p:nvSpPr>
        <p:spPr>
          <a:xfrm rot="10800000">
            <a:off x="2530475" y="3141663"/>
            <a:ext cx="260350" cy="223837"/>
          </a:xfrm>
          <a:prstGeom prs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aphicFrame>
        <p:nvGraphicFramePr>
          <p:cNvPr id="19" name="Chart 18"/>
          <p:cNvGraphicFramePr>
            <a:graphicFrameLocks/>
          </p:cNvGraphicFramePr>
          <p:nvPr>
            <p:extLst>
              <p:ext uri="{D42A27DB-BD31-4B8C-83A1-F6EECF244321}">
                <p14:modId xmlns:p14="http://schemas.microsoft.com/office/powerpoint/2010/main" val="2545934908"/>
              </p:ext>
            </p:extLst>
          </p:nvPr>
        </p:nvGraphicFramePr>
        <p:xfrm>
          <a:off x="2687688" y="76200"/>
          <a:ext cx="6248400" cy="5257800"/>
        </p:xfrm>
        <a:graphic>
          <a:graphicData uri="http://schemas.openxmlformats.org/drawingml/2006/chart">
            <c:chart xmlns:c="http://schemas.openxmlformats.org/drawingml/2006/chart" xmlns:r="http://schemas.openxmlformats.org/officeDocument/2006/relationships" r:id="rId4"/>
          </a:graphicData>
        </a:graphic>
      </p:graphicFrame>
      <p:sp>
        <p:nvSpPr>
          <p:cNvPr id="37902" name="TextBox 1"/>
          <p:cNvSpPr txBox="1">
            <a:spLocks noChangeArrowheads="1"/>
          </p:cNvSpPr>
          <p:nvPr/>
        </p:nvSpPr>
        <p:spPr bwMode="auto">
          <a:xfrm>
            <a:off x="8458200" y="1143000"/>
            <a:ext cx="5334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  </a:t>
            </a:r>
          </a:p>
        </p:txBody>
      </p:sp>
      <p:sp>
        <p:nvSpPr>
          <p:cNvPr id="37903" name="TextBox 2"/>
          <p:cNvSpPr txBox="1">
            <a:spLocks noChangeArrowheads="1"/>
          </p:cNvSpPr>
          <p:nvPr/>
        </p:nvSpPr>
        <p:spPr bwMode="auto">
          <a:xfrm>
            <a:off x="8458200" y="62484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t>37</a:t>
            </a:r>
            <a:endParaRPr lang="en-US" dirty="0"/>
          </a:p>
        </p:txBody>
      </p:sp>
      <p:sp>
        <p:nvSpPr>
          <p:cNvPr id="37904" name="TextBox 3"/>
          <p:cNvSpPr txBox="1">
            <a:spLocks noChangeArrowheads="1"/>
          </p:cNvSpPr>
          <p:nvPr/>
        </p:nvSpPr>
        <p:spPr bwMode="auto">
          <a:xfrm>
            <a:off x="6096000" y="5410200"/>
            <a:ext cx="2667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Slide courtesy of Jeff Kennedy, USGS</a:t>
            </a:r>
          </a:p>
        </p:txBody>
      </p:sp>
      <p:sp>
        <p:nvSpPr>
          <p:cNvPr id="5" name="TextBox 4"/>
          <p:cNvSpPr txBox="1"/>
          <p:nvPr/>
        </p:nvSpPr>
        <p:spPr>
          <a:xfrm>
            <a:off x="4648200" y="563141"/>
            <a:ext cx="990600" cy="584775"/>
          </a:xfrm>
          <a:prstGeom prst="rect">
            <a:avLst/>
          </a:prstGeom>
          <a:noFill/>
        </p:spPr>
        <p:txBody>
          <a:bodyPr wrap="square" rtlCol="0">
            <a:spAutoFit/>
          </a:bodyPr>
          <a:lstStyle/>
          <a:p>
            <a:r>
              <a:rPr lang="en-US" sz="1600" dirty="0" smtClean="0">
                <a:solidFill>
                  <a:schemeClr val="accent6"/>
                </a:solidFill>
              </a:rPr>
              <a:t>Recharge starts</a:t>
            </a:r>
            <a:endParaRPr lang="en-US" sz="1600" dirty="0">
              <a:solidFill>
                <a:schemeClr val="accent6"/>
              </a:solidFill>
            </a:endParaRPr>
          </a:p>
        </p:txBody>
      </p:sp>
      <p:cxnSp>
        <p:nvCxnSpPr>
          <p:cNvPr id="17" name="Straight Arrow Connector 16"/>
          <p:cNvCxnSpPr/>
          <p:nvPr/>
        </p:nvCxnSpPr>
        <p:spPr>
          <a:xfrm>
            <a:off x="6324600" y="19812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6324600" y="1373981"/>
            <a:ext cx="0" cy="835819"/>
          </a:xfrm>
          <a:prstGeom prst="straightConnector1">
            <a:avLst/>
          </a:prstGeom>
          <a:ln w="254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191000" y="1373980"/>
            <a:ext cx="0" cy="835819"/>
          </a:xfrm>
          <a:prstGeom prst="straightConnector1">
            <a:avLst/>
          </a:prstGeom>
          <a:ln w="254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4191000" y="1373980"/>
            <a:ext cx="2133600" cy="1"/>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endCxn id="5" idx="2"/>
          </p:cNvCxnSpPr>
          <p:nvPr/>
        </p:nvCxnSpPr>
        <p:spPr>
          <a:xfrm flipV="1">
            <a:off x="5143500" y="1147916"/>
            <a:ext cx="0" cy="226065"/>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hangingPunct="1"/>
            <a:r>
              <a:rPr lang="en-US" smtClean="0"/>
              <a:t>Absolute Site Reconnaissance</a:t>
            </a:r>
          </a:p>
        </p:txBody>
      </p:sp>
      <p:sp>
        <p:nvSpPr>
          <p:cNvPr id="38915" name="Content Placeholder 2"/>
          <p:cNvSpPr>
            <a:spLocks noGrp="1"/>
          </p:cNvSpPr>
          <p:nvPr>
            <p:ph idx="1"/>
          </p:nvPr>
        </p:nvSpPr>
        <p:spPr bwMode="auto">
          <a:xfrm>
            <a:off x="457200" y="1600200"/>
            <a:ext cx="82296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000" dirty="0" smtClean="0"/>
              <a:t>Meets project needs (e.g. station spacing, geologic setting or other geodetic control)</a:t>
            </a:r>
          </a:p>
          <a:p>
            <a:pPr eaLnBrk="1" hangingPunct="1"/>
            <a:r>
              <a:rPr lang="en-US" sz="3000" dirty="0" smtClean="0"/>
              <a:t>Site permanence for re-observations:             Gov’t bldg., interested host, historic bldg.</a:t>
            </a:r>
          </a:p>
          <a:p>
            <a:pPr eaLnBrk="1" hangingPunct="1"/>
            <a:r>
              <a:rPr lang="en-US" sz="3000" dirty="0" smtClean="0"/>
              <a:t>Micro-seismic noise:  Bedrock = good, Soil = mediocre, Swamp/Beach = poor.</a:t>
            </a:r>
          </a:p>
          <a:p>
            <a:pPr eaLnBrk="1" hangingPunct="1"/>
            <a:r>
              <a:rPr lang="en-US" sz="3000" dirty="0" smtClean="0"/>
              <a:t>Hammer test</a:t>
            </a:r>
          </a:p>
          <a:p>
            <a:pPr eaLnBrk="1" hangingPunct="1"/>
            <a:r>
              <a:rPr lang="en-US" sz="3000" dirty="0" smtClean="0"/>
              <a:t>Others:  power, control, space, temp control…</a:t>
            </a:r>
          </a:p>
          <a:p>
            <a:pPr eaLnBrk="1" hangingPunct="1"/>
            <a:endParaRPr lang="en-US" dirty="0" smtClean="0"/>
          </a:p>
        </p:txBody>
      </p:sp>
      <p:sp>
        <p:nvSpPr>
          <p:cNvPr id="38916" name="TextBox 3"/>
          <p:cNvSpPr txBox="1">
            <a:spLocks noChangeArrowheads="1"/>
          </p:cNvSpPr>
          <p:nvPr/>
        </p:nvSpPr>
        <p:spPr bwMode="auto">
          <a:xfrm>
            <a:off x="8382000" y="6097588"/>
            <a:ext cx="6096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t>38</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r>
              <a:rPr lang="en-US" smtClean="0"/>
              <a:t>Site Monumentation</a:t>
            </a:r>
          </a:p>
        </p:txBody>
      </p:sp>
      <p:sp>
        <p:nvSpPr>
          <p:cNvPr id="39939"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mtClean="0"/>
              <a:t>Flat disk:  harder to level to, but is easier to transfer height to AG; older AG have alcohol bottle on ground.</a:t>
            </a:r>
          </a:p>
          <a:p>
            <a:pPr eaLnBrk="1" hangingPunct="1"/>
            <a:r>
              <a:rPr lang="en-US" smtClean="0"/>
              <a:t>Indoors:  Host may prefer unobtrusive mark; e.g 2 cm plug.  Others may want ‘trophy disk.’</a:t>
            </a:r>
          </a:p>
          <a:p>
            <a:pPr eaLnBrk="1" hangingPunct="1"/>
            <a:r>
              <a:rPr lang="en-US" smtClean="0"/>
              <a:t>Monument should be sized to handle different types of g-meters; as well as GPS or levels</a:t>
            </a:r>
          </a:p>
        </p:txBody>
      </p:sp>
      <p:sp>
        <p:nvSpPr>
          <p:cNvPr id="39940" name="TextBox 3"/>
          <p:cNvSpPr txBox="1">
            <a:spLocks noChangeArrowheads="1"/>
          </p:cNvSpPr>
          <p:nvPr/>
        </p:nvSpPr>
        <p:spPr bwMode="auto">
          <a:xfrm>
            <a:off x="8229600" y="5867400"/>
            <a:ext cx="53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t>39</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074"/>
          <p:cNvSpPr>
            <a:spLocks noGrp="1" noChangeArrowheads="1"/>
          </p:cNvSpPr>
          <p:nvPr>
            <p:ph type="title"/>
          </p:nvPr>
        </p:nvSpPr>
        <p:spPr/>
        <p:txBody>
          <a:bodyPr/>
          <a:lstStyle/>
          <a:p>
            <a:pPr eaLnBrk="1" hangingPunct="1"/>
            <a:r>
              <a:rPr lang="en-US" sz="3200" smtClean="0">
                <a:solidFill>
                  <a:schemeClr val="tx1"/>
                </a:solidFill>
                <a:latin typeface="Arial" charset="0"/>
                <a:cs typeface="Arial" charset="0"/>
              </a:rPr>
              <a:t>Cooperators with NGS &amp; OES Absolute Gravimetry Program</a:t>
            </a:r>
            <a:endParaRPr lang="en-US" sz="3200" smtClean="0"/>
          </a:p>
        </p:txBody>
      </p:sp>
      <p:sp>
        <p:nvSpPr>
          <p:cNvPr id="4099" name="Text Box 3075"/>
          <p:cNvSpPr txBox="1">
            <a:spLocks noChangeArrowheads="1"/>
          </p:cNvSpPr>
          <p:nvPr/>
        </p:nvSpPr>
        <p:spPr bwMode="auto">
          <a:xfrm>
            <a:off x="8366125" y="5984875"/>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dirty="0"/>
          </a:p>
        </p:txBody>
      </p:sp>
      <p:sp>
        <p:nvSpPr>
          <p:cNvPr id="4100" name="Rectangle 3814"/>
          <p:cNvSpPr>
            <a:spLocks noChangeArrowheads="1"/>
          </p:cNvSpPr>
          <p:nvPr/>
        </p:nvSpPr>
        <p:spPr bwMode="auto">
          <a:xfrm>
            <a:off x="0" y="70786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4101" name="Rectangle 3981"/>
          <p:cNvSpPr>
            <a:spLocks noChangeArrowheads="1"/>
          </p:cNvSpPr>
          <p:nvPr/>
        </p:nvSpPr>
        <p:spPr bwMode="auto">
          <a:xfrm>
            <a:off x="1878013" y="6867525"/>
            <a:ext cx="2159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000"/>
              <a:t> </a:t>
            </a:r>
            <a:endParaRPr lang="en-US"/>
          </a:p>
        </p:txBody>
      </p:sp>
      <p:pic>
        <p:nvPicPr>
          <p:cNvPr id="4102" name="Content Placeholder 7" descr="Cooperators.TIF"/>
          <p:cNvPicPr>
            <a:picLocks noGrp="1" noChangeAspect="1"/>
          </p:cNvPicPr>
          <p:nvPr>
            <p:ph idx="1"/>
          </p:nvPr>
        </p:nvPicPr>
        <p:blipFill>
          <a:blip r:embed="rId3">
            <a:extLst>
              <a:ext uri="{28A0092B-C50C-407E-A947-70E740481C1C}">
                <a14:useLocalDpi xmlns:a14="http://schemas.microsoft.com/office/drawing/2010/main" val="0"/>
              </a:ext>
            </a:extLst>
          </a:blip>
          <a:srcRect l="6424" t="14326" r="27254" b="37642"/>
          <a:stretch>
            <a:fillRect/>
          </a:stretch>
        </p:blipFill>
        <p:spPr bwMode="auto">
          <a:xfrm>
            <a:off x="381000" y="1371600"/>
            <a:ext cx="8534400" cy="4438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458490" y="6215707"/>
            <a:ext cx="380710" cy="461665"/>
          </a:xfrm>
          <a:prstGeom prst="rect">
            <a:avLst/>
          </a:prstGeom>
          <a:noFill/>
        </p:spPr>
        <p:txBody>
          <a:bodyPr wrap="square" rtlCol="0">
            <a:spAutoFit/>
          </a:bodyPr>
          <a:lstStyle/>
          <a:p>
            <a:r>
              <a:rPr lang="en-US" dirty="0" smtClean="0"/>
              <a:t>4</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685800" y="0"/>
            <a:ext cx="7772400" cy="685800"/>
          </a:xfrm>
        </p:spPr>
        <p:txBody>
          <a:bodyPr/>
          <a:lstStyle/>
          <a:p>
            <a:pPr eaLnBrk="1" hangingPunct="1"/>
            <a:r>
              <a:rPr lang="en-US" sz="4000" b="1" smtClean="0"/>
              <a:t>Dat’s all folks</a:t>
            </a:r>
            <a:r>
              <a:rPr lang="en-US" sz="4000" smtClean="0"/>
              <a:t>…</a:t>
            </a:r>
            <a:endParaRPr lang="en-US" sz="4000" b="1" i="1" smtClean="0">
              <a:solidFill>
                <a:srgbClr val="FF6600"/>
              </a:solidFill>
            </a:endParaRPr>
          </a:p>
        </p:txBody>
      </p:sp>
      <p:sp>
        <p:nvSpPr>
          <p:cNvPr id="40963" name="Rectangle 3"/>
          <p:cNvSpPr>
            <a:spLocks noGrp="1" noChangeArrowheads="1"/>
          </p:cNvSpPr>
          <p:nvPr>
            <p:ph type="body" idx="1"/>
          </p:nvPr>
        </p:nvSpPr>
        <p:spPr bwMode="auto">
          <a:xfrm flipV="1">
            <a:off x="1143000" y="1524000"/>
            <a:ext cx="457200" cy="38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lnSpc>
                <a:spcPct val="90000"/>
              </a:lnSpc>
              <a:buFontTx/>
              <a:buNone/>
            </a:pPr>
            <a:r>
              <a:rPr lang="en-US" sz="2400" b="1" i="1" smtClean="0">
                <a:solidFill>
                  <a:srgbClr val="FF6600"/>
                </a:solidFill>
              </a:rPr>
              <a:t>   </a:t>
            </a:r>
          </a:p>
        </p:txBody>
      </p:sp>
      <p:sp>
        <p:nvSpPr>
          <p:cNvPr id="40964" name="Text Box 6"/>
          <p:cNvSpPr txBox="1">
            <a:spLocks noChangeArrowheads="1"/>
          </p:cNvSpPr>
          <p:nvPr/>
        </p:nvSpPr>
        <p:spPr bwMode="auto">
          <a:xfrm>
            <a:off x="1066800" y="609600"/>
            <a:ext cx="70866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20000"/>
              </a:spcBef>
            </a:pPr>
            <a:r>
              <a:rPr lang="en-US" sz="4000" b="1">
                <a:solidFill>
                  <a:schemeClr val="accent1"/>
                </a:solidFill>
                <a:cs typeface="Times New Roman" pitchFamily="18" charset="0"/>
              </a:rPr>
              <a:t>I will now fend off questions</a:t>
            </a:r>
            <a:endParaRPr lang="en-US" sz="4000" b="1">
              <a:solidFill>
                <a:schemeClr val="accent1"/>
              </a:solidFill>
            </a:endParaRPr>
          </a:p>
          <a:p>
            <a:pPr algn="ctr" eaLnBrk="1" hangingPunct="1">
              <a:spcBef>
                <a:spcPct val="20000"/>
              </a:spcBef>
            </a:pPr>
            <a:endParaRPr lang="en-US" sz="2800" b="1" i="1">
              <a:solidFill>
                <a:srgbClr val="FF6600"/>
              </a:solidFill>
            </a:endParaRPr>
          </a:p>
        </p:txBody>
      </p:sp>
      <p:pic>
        <p:nvPicPr>
          <p:cNvPr id="40965" name="Picture 8" descr="DW_at_GC.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447800"/>
            <a:ext cx="3203575"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9" descr="Fishermans_rock_edite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44780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0967" name="Object 7"/>
          <p:cNvGraphicFramePr>
            <a:graphicFrameLocks noChangeAspect="1"/>
          </p:cNvGraphicFramePr>
          <p:nvPr/>
        </p:nvGraphicFramePr>
        <p:xfrm>
          <a:off x="152400" y="3995738"/>
          <a:ext cx="8991600" cy="2862262"/>
        </p:xfrm>
        <a:graphic>
          <a:graphicData uri="http://schemas.openxmlformats.org/presentationml/2006/ole">
            <mc:AlternateContent xmlns:mc="http://schemas.openxmlformats.org/markup-compatibility/2006">
              <mc:Choice xmlns:v="urn:schemas-microsoft-com:vml" Requires="v">
                <p:oleObj spid="_x0000_s40973" name="Image Document" r:id="rId5" imgW="5978769" imgH="3710354" progId="Imaging.Document">
                  <p:embed/>
                </p:oleObj>
              </mc:Choice>
              <mc:Fallback>
                <p:oleObj name="Image Document" r:id="rId5" imgW="5978769" imgH="3710354" progId="Imaging.Document">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b="54927"/>
                      <a:stretch>
                        <a:fillRect/>
                      </a:stretch>
                    </p:blipFill>
                    <p:spPr bwMode="auto">
                      <a:xfrm>
                        <a:off x="152400" y="3995738"/>
                        <a:ext cx="8991600" cy="286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descr="ns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8002588" cy="553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Footer Placeholder 4"/>
          <p:cNvSpPr txBox="1">
            <a:spLocks/>
          </p:cNvSpPr>
          <p:nvPr/>
        </p:nvSpPr>
        <p:spPr bwMode="auto">
          <a:xfrm>
            <a:off x="1905000" y="6340475"/>
            <a:ext cx="5334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a:endParaRPr lang="en-US" sz="1200">
              <a:solidFill>
                <a:srgbClr val="898989"/>
              </a:solidFill>
              <a:latin typeface="Calibri" pitchFamily="34" charset="0"/>
            </a:endParaRPr>
          </a:p>
        </p:txBody>
      </p:sp>
      <p:sp>
        <p:nvSpPr>
          <p:cNvPr id="41988" name="Slide Number Placeholder 5"/>
          <p:cNvSpPr>
            <a:spLocks noGrp="1"/>
          </p:cNvSpPr>
          <p:nvPr>
            <p:ph type="sldNum" sz="quarter" idx="4294967295"/>
          </p:nvPr>
        </p:nvSpPr>
        <p:spPr bwMode="auto">
          <a:xfrm>
            <a:off x="7620000" y="6340475"/>
            <a:ext cx="1066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 </a:t>
            </a:r>
          </a:p>
        </p:txBody>
      </p:sp>
      <p:sp>
        <p:nvSpPr>
          <p:cNvPr id="5" name="TextBox 4"/>
          <p:cNvSpPr txBox="1"/>
          <p:nvPr/>
        </p:nvSpPr>
        <p:spPr>
          <a:xfrm>
            <a:off x="8383588" y="1066800"/>
            <a:ext cx="697988" cy="461665"/>
          </a:xfrm>
          <a:prstGeom prst="rect">
            <a:avLst/>
          </a:prstGeom>
          <a:solidFill>
            <a:schemeClr val="bg1"/>
          </a:solidFill>
        </p:spPr>
        <p:txBody>
          <a:bodyPr wrap="square" rtlCol="0">
            <a:spAutoFit/>
          </a:bodyPr>
          <a:lstStyle/>
          <a:p>
            <a:endParaRPr lang="en-US" dirty="0"/>
          </a:p>
        </p:txBody>
      </p:sp>
      <p:sp>
        <p:nvSpPr>
          <p:cNvPr id="6" name="TextBox 5"/>
          <p:cNvSpPr txBox="1"/>
          <p:nvPr/>
        </p:nvSpPr>
        <p:spPr>
          <a:xfrm>
            <a:off x="0" y="1066800"/>
            <a:ext cx="495300" cy="461665"/>
          </a:xfrm>
          <a:prstGeom prst="rect">
            <a:avLst/>
          </a:prstGeom>
          <a:solidFill>
            <a:schemeClr val="bg1"/>
          </a:solidFill>
        </p:spPr>
        <p:txBody>
          <a:bodyPr wrap="square" rtlCol="0">
            <a:spAutoFit/>
          </a:bodyPr>
          <a:lstStyle/>
          <a:p>
            <a:endParaRPr lang="en-US" dirty="0"/>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smtClean="0"/>
              <a:t>How to read the next chart</a:t>
            </a:r>
          </a:p>
        </p:txBody>
      </p:sp>
      <p:sp>
        <p:nvSpPr>
          <p:cNvPr id="3"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14350" indent="-514350">
              <a:buFont typeface="Times New Roman" pitchFamily="18" charset="0"/>
              <a:buAutoNum type="arabicParenR"/>
            </a:pPr>
            <a:r>
              <a:rPr lang="en-US" sz="2400" smtClean="0"/>
              <a:t>Pick any 2 (of the 218) points (P</a:t>
            </a:r>
            <a:r>
              <a:rPr lang="en-US" sz="2400" baseline="-25000" smtClean="0"/>
              <a:t>i</a:t>
            </a:r>
            <a:r>
              <a:rPr lang="en-US" sz="2400" smtClean="0"/>
              <a:t> and P</a:t>
            </a:r>
            <a:r>
              <a:rPr lang="en-US" sz="2400" baseline="-25000" smtClean="0"/>
              <a:t>j</a:t>
            </a:r>
            <a:r>
              <a:rPr lang="en-US" sz="2400" smtClean="0"/>
              <a:t>) separated by a distance “d</a:t>
            </a:r>
            <a:r>
              <a:rPr lang="en-US" sz="2400" baseline="-25000" smtClean="0"/>
              <a:t>ij</a:t>
            </a:r>
            <a:r>
              <a:rPr lang="en-US" sz="2400" smtClean="0"/>
              <a:t>”</a:t>
            </a:r>
            <a:endParaRPr lang="en-US" sz="2400" b="1" smtClean="0"/>
          </a:p>
          <a:p>
            <a:pPr marL="914400" lvl="1" indent="-514350">
              <a:buFont typeface="Arial" charset="0"/>
              <a:buChar char="•"/>
            </a:pPr>
            <a:r>
              <a:rPr lang="en-US" sz="2400" smtClean="0"/>
              <a:t>23,871 possible (i,j) pairs of points</a:t>
            </a:r>
          </a:p>
          <a:p>
            <a:pPr marL="914400" lvl="1" indent="-514350">
              <a:buFont typeface="Arial" charset="0"/>
              <a:buChar char="•"/>
            </a:pPr>
            <a:r>
              <a:rPr lang="en-US" sz="2400" smtClean="0"/>
              <a:t>0.4km &lt; d</a:t>
            </a:r>
            <a:r>
              <a:rPr lang="en-US" sz="2400" baseline="-25000" smtClean="0"/>
              <a:t>ij</a:t>
            </a:r>
            <a:r>
              <a:rPr lang="en-US" sz="2400" smtClean="0"/>
              <a:t> &lt; 325km</a:t>
            </a:r>
          </a:p>
          <a:p>
            <a:pPr marL="514350" indent="-514350">
              <a:buFont typeface="Times New Roman" pitchFamily="18" charset="0"/>
              <a:buAutoNum type="arabicParenR"/>
            </a:pPr>
            <a:r>
              <a:rPr lang="en-US" sz="2400" smtClean="0"/>
              <a:t>Compute residuals:  </a:t>
            </a:r>
            <a:r>
              <a:rPr lang="en-US" sz="2400" smtClean="0">
                <a:latin typeface="Symbol" pitchFamily="18" charset="2"/>
              </a:rPr>
              <a:t>D</a:t>
            </a:r>
            <a:r>
              <a:rPr lang="en-US" sz="2400" smtClean="0"/>
              <a:t>(h-H-N) over distance:</a:t>
            </a:r>
          </a:p>
          <a:p>
            <a:pPr marL="914400" lvl="1" indent="-514350">
              <a:buFont typeface="Arial" charset="0"/>
              <a:buChar char="•"/>
            </a:pPr>
            <a:r>
              <a:rPr lang="en-US" sz="2400" smtClean="0">
                <a:latin typeface="Symbol" pitchFamily="18" charset="2"/>
              </a:rPr>
              <a:t>D</a:t>
            </a:r>
            <a:r>
              <a:rPr lang="en-US" sz="2400" smtClean="0"/>
              <a:t>(h-H-N) = (h</a:t>
            </a:r>
            <a:r>
              <a:rPr lang="en-US" sz="2400" baseline="-25000" smtClean="0"/>
              <a:t>i</a:t>
            </a:r>
            <a:r>
              <a:rPr lang="en-US" sz="2400" smtClean="0"/>
              <a:t>-H</a:t>
            </a:r>
            <a:r>
              <a:rPr lang="en-US" sz="2400" baseline="-25000" smtClean="0"/>
              <a:t>i</a:t>
            </a:r>
            <a:r>
              <a:rPr lang="en-US" sz="2400" smtClean="0"/>
              <a:t>)-(h</a:t>
            </a:r>
            <a:r>
              <a:rPr lang="en-US" sz="2400" baseline="-25000" smtClean="0"/>
              <a:t>j</a:t>
            </a:r>
            <a:r>
              <a:rPr lang="en-US" sz="2400" smtClean="0"/>
              <a:t>-H</a:t>
            </a:r>
            <a:r>
              <a:rPr lang="en-US" sz="2400" baseline="-25000" smtClean="0"/>
              <a:t>j</a:t>
            </a:r>
            <a:r>
              <a:rPr lang="en-US" sz="2400" smtClean="0"/>
              <a:t>) – (N</a:t>
            </a:r>
            <a:r>
              <a:rPr lang="en-US" sz="2400" baseline="-25000" smtClean="0"/>
              <a:t>i</a:t>
            </a:r>
            <a:r>
              <a:rPr lang="en-US" sz="2400" smtClean="0"/>
              <a:t>-N</a:t>
            </a:r>
            <a:r>
              <a:rPr lang="en-US" sz="2400" baseline="-25000" smtClean="0"/>
              <a:t>j</a:t>
            </a:r>
            <a:r>
              <a:rPr lang="en-US" sz="2400" smtClean="0"/>
              <a:t>)</a:t>
            </a:r>
          </a:p>
          <a:p>
            <a:pPr marL="514350" indent="-514350">
              <a:buFont typeface="Times New Roman" pitchFamily="18" charset="0"/>
              <a:buAutoNum type="arabicParenR"/>
            </a:pPr>
            <a:r>
              <a:rPr lang="en-US" sz="2400" smtClean="0"/>
              <a:t>Accumulate statistics on residuals for all (i,j) pairs in a bin </a:t>
            </a:r>
          </a:p>
          <a:p>
            <a:pPr marL="514350" indent="-514350">
              <a:buFont typeface="Times New Roman" pitchFamily="18" charset="0"/>
              <a:buAutoNum type="arabicParenR"/>
            </a:pPr>
            <a:r>
              <a:rPr lang="en-US" sz="2400" smtClean="0"/>
              <a:t>Each d</a:t>
            </a:r>
            <a:r>
              <a:rPr lang="en-US" sz="2400" baseline="-25000" smtClean="0"/>
              <a:t>ij</a:t>
            </a:r>
            <a:r>
              <a:rPr lang="en-US" sz="2400" smtClean="0"/>
              <a:t> bin contains ~2000 pairs of points</a:t>
            </a:r>
          </a:p>
        </p:txBody>
      </p:sp>
      <p:sp>
        <p:nvSpPr>
          <p:cNvPr id="43014" name="Slide Number Placeholder 5"/>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Box 2"/>
          <p:cNvSpPr txBox="1">
            <a:spLocks noChangeArrowheads="1"/>
          </p:cNvSpPr>
          <p:nvPr/>
        </p:nvSpPr>
        <p:spPr bwMode="auto">
          <a:xfrm>
            <a:off x="457200" y="5735638"/>
            <a:ext cx="2971800" cy="9223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 </a:t>
            </a:r>
          </a:p>
        </p:txBody>
      </p:sp>
      <p:sp>
        <p:nvSpPr>
          <p:cNvPr id="44035" name="Title 1"/>
          <p:cNvSpPr>
            <a:spLocks noGrp="1"/>
          </p:cNvSpPr>
          <p:nvPr>
            <p:ph type="title"/>
          </p:nvPr>
        </p:nvSpPr>
        <p:spPr>
          <a:xfrm>
            <a:off x="439738" y="387350"/>
            <a:ext cx="8229600" cy="1143000"/>
          </a:xfrm>
        </p:spPr>
        <p:txBody>
          <a:bodyPr/>
          <a:lstStyle/>
          <a:p>
            <a:r>
              <a:rPr lang="en-US" smtClean="0"/>
              <a:t>High Resolution Geoids</a:t>
            </a:r>
            <a:br>
              <a:rPr lang="en-US" smtClean="0"/>
            </a:br>
            <a:r>
              <a:rPr lang="en-US" smtClean="0"/>
              <a:t>(vs GPS / Leveling; cm)</a:t>
            </a:r>
          </a:p>
        </p:txBody>
      </p:sp>
      <p:graphicFrame>
        <p:nvGraphicFramePr>
          <p:cNvPr id="7" name="Content Placeholder 6"/>
          <p:cNvGraphicFramePr>
            <a:graphicFrameLocks noGrp="1"/>
          </p:cNvGraphicFramePr>
          <p:nvPr>
            <p:ph idx="1"/>
          </p:nvPr>
        </p:nvGraphicFramePr>
        <p:xfrm>
          <a:off x="1271588" y="1803400"/>
          <a:ext cx="7004049" cy="4432515"/>
        </p:xfrm>
        <a:graphic>
          <a:graphicData uri="http://schemas.openxmlformats.org/drawingml/2006/table">
            <a:tbl>
              <a:tblPr firstRow="1" bandRow="1">
                <a:tableStyleId>{5C22544A-7EE6-4342-B048-85BDC9FD1C3A}</a:tableStyleId>
              </a:tblPr>
              <a:tblGrid>
                <a:gridCol w="892295"/>
                <a:gridCol w="944985"/>
                <a:gridCol w="1199348"/>
                <a:gridCol w="1297704"/>
                <a:gridCol w="1388544"/>
                <a:gridCol w="1281173"/>
              </a:tblGrid>
              <a:tr h="822716">
                <a:tc>
                  <a:txBody>
                    <a:bodyPr/>
                    <a:lstStyle/>
                    <a:p>
                      <a:r>
                        <a:rPr lang="en-US" sz="1200" dirty="0" smtClean="0"/>
                        <a:t>Bins</a:t>
                      </a:r>
                      <a:r>
                        <a:rPr lang="en-US" sz="1200" baseline="0" dirty="0" smtClean="0"/>
                        <a:t> of d</a:t>
                      </a:r>
                      <a:r>
                        <a:rPr lang="en-US" sz="1200" baseline="-25000" dirty="0" smtClean="0"/>
                        <a:t>ij</a:t>
                      </a:r>
                      <a:r>
                        <a:rPr lang="en-US" sz="1200" baseline="0" dirty="0" smtClean="0"/>
                        <a:t>,</a:t>
                      </a:r>
                    </a:p>
                    <a:p>
                      <a:r>
                        <a:rPr lang="en-US" sz="1200" baseline="0" dirty="0" smtClean="0"/>
                        <a:t>km</a:t>
                      </a:r>
                      <a:endParaRPr lang="en-US" sz="1200" dirty="0"/>
                    </a:p>
                  </a:txBody>
                  <a:tcPr marL="91429" marR="91429" marT="45706" marB="45706"/>
                </a:tc>
                <a:tc>
                  <a:txBody>
                    <a:bodyPr/>
                    <a:lstStyle/>
                    <a:p>
                      <a:r>
                        <a:rPr lang="en-US" sz="1200" dirty="0" smtClean="0"/>
                        <a:t>h/H</a:t>
                      </a:r>
                      <a:r>
                        <a:rPr lang="en-US" sz="1200" baseline="0" dirty="0" smtClean="0"/>
                        <a:t> error budget </a:t>
                      </a:r>
                      <a:endParaRPr lang="en-US" sz="1200" dirty="0"/>
                    </a:p>
                  </a:txBody>
                  <a:tcPr marL="91429" marR="91429" marT="45706" marB="45706"/>
                </a:tc>
                <a:tc>
                  <a:txBody>
                    <a:bodyPr/>
                    <a:lstStyle/>
                    <a:p>
                      <a:r>
                        <a:rPr lang="en-US" sz="1200" dirty="0" smtClean="0"/>
                        <a:t>USGG2009</a:t>
                      </a:r>
                    </a:p>
                    <a:p>
                      <a:r>
                        <a:rPr lang="en-US" sz="1200" dirty="0" smtClean="0"/>
                        <a:t>(1’x1’)</a:t>
                      </a:r>
                      <a:endParaRPr lang="en-US" sz="1200" dirty="0"/>
                    </a:p>
                  </a:txBody>
                  <a:tcPr marL="91429" marR="91429" marT="45706" marB="45706"/>
                </a:tc>
                <a:tc>
                  <a:txBody>
                    <a:bodyPr/>
                    <a:lstStyle/>
                    <a:p>
                      <a:r>
                        <a:rPr lang="en-US" sz="1200" dirty="0" smtClean="0"/>
                        <a:t>EGM2008 </a:t>
                      </a:r>
                    </a:p>
                    <a:p>
                      <a:r>
                        <a:rPr lang="en-US" sz="1200" dirty="0" smtClean="0"/>
                        <a:t>(5’x5’)</a:t>
                      </a:r>
                      <a:endParaRPr lang="en-US" sz="1200" dirty="0"/>
                    </a:p>
                  </a:txBody>
                  <a:tcPr marL="91429" marR="91429" marT="45706" marB="45706"/>
                </a:tc>
                <a:tc>
                  <a:txBody>
                    <a:bodyPr/>
                    <a:lstStyle/>
                    <a:p>
                      <a:r>
                        <a:rPr lang="en-US" sz="1200" dirty="0" smtClean="0"/>
                        <a:t>USGG2012x01 (1’x1’) </a:t>
                      </a:r>
                    </a:p>
                    <a:p>
                      <a:r>
                        <a:rPr lang="en-US" sz="1200" dirty="0" smtClean="0"/>
                        <a:t>New software</a:t>
                      </a:r>
                      <a:endParaRPr lang="en-US" sz="1200" dirty="0"/>
                    </a:p>
                  </a:txBody>
                  <a:tcPr marL="91429" marR="91429" marT="45706" marB="45706"/>
                </a:tc>
                <a:tc>
                  <a:txBody>
                    <a:bodyPr/>
                    <a:lstStyle/>
                    <a:p>
                      <a:r>
                        <a:rPr lang="en-US" sz="1200" dirty="0" smtClean="0"/>
                        <a:t>USGG2012x02 (1’x1’) New software +</a:t>
                      </a:r>
                      <a:r>
                        <a:rPr lang="en-US" sz="1200" baseline="0" dirty="0" smtClean="0"/>
                        <a:t> Airborne data</a:t>
                      </a:r>
                      <a:endParaRPr lang="en-US" sz="1200" dirty="0"/>
                    </a:p>
                  </a:txBody>
                  <a:tcPr marL="91429" marR="91429" marT="45706" marB="45706"/>
                </a:tc>
              </a:tr>
              <a:tr h="321221">
                <a:tc>
                  <a:txBody>
                    <a:bodyPr/>
                    <a:lstStyle/>
                    <a:p>
                      <a:pPr algn="ctr"/>
                      <a:r>
                        <a:rPr lang="en-US" sz="1200" dirty="0" smtClean="0"/>
                        <a:t>0.4 - 15</a:t>
                      </a:r>
                      <a:endParaRPr lang="en-US" sz="1200" dirty="0"/>
                    </a:p>
                  </a:txBody>
                  <a:tcPr marL="91429" marR="91429" marT="45706" marB="45706"/>
                </a:tc>
                <a:tc>
                  <a:txBody>
                    <a:bodyPr/>
                    <a:lstStyle/>
                    <a:p>
                      <a:pPr algn="ctr"/>
                      <a:r>
                        <a:rPr lang="en-US" sz="1200" dirty="0" smtClean="0"/>
                        <a:t>0.0 ± 0.4</a:t>
                      </a:r>
                      <a:endParaRPr lang="en-US" sz="1200" dirty="0"/>
                    </a:p>
                  </a:txBody>
                  <a:tcPr marL="91429" marR="91429" marT="45706" marB="45706" anchor="ctr"/>
                </a:tc>
                <a:tc>
                  <a:txBody>
                    <a:bodyPr/>
                    <a:lstStyle/>
                    <a:p>
                      <a:pPr algn="ctr"/>
                      <a:r>
                        <a:rPr lang="en-US" sz="1200" dirty="0" smtClean="0"/>
                        <a:t>  0.0 ± 1.0</a:t>
                      </a:r>
                      <a:endParaRPr lang="en-US" sz="1200" dirty="0"/>
                    </a:p>
                  </a:txBody>
                  <a:tcPr marL="91429" marR="91429" marT="45706" marB="45706" anchor="ctr"/>
                </a:tc>
                <a:tc>
                  <a:txBody>
                    <a:bodyPr/>
                    <a:lstStyle/>
                    <a:p>
                      <a:pPr algn="ctr" rtl="0" fontAlgn="b"/>
                      <a:r>
                        <a:rPr lang="en-US" sz="1200" b="0" i="0" u="none" strike="noStrike" dirty="0">
                          <a:solidFill>
                            <a:srgbClr val="000000"/>
                          </a:solidFill>
                          <a:latin typeface="+mn-lt"/>
                        </a:rPr>
                        <a:t> -0.0+/-1.0</a:t>
                      </a:r>
                    </a:p>
                  </a:txBody>
                  <a:tcPr marL="9524" marR="9524" marT="9522" marB="0" anchor="ctr"/>
                </a:tc>
                <a:tc>
                  <a:txBody>
                    <a:bodyPr/>
                    <a:lstStyle/>
                    <a:p>
                      <a:pPr algn="ctr" fontAlgn="b"/>
                      <a:r>
                        <a:rPr lang="en-US" sz="1200" b="0" i="0" u="none" strike="noStrike" dirty="0">
                          <a:solidFill>
                            <a:srgbClr val="000000"/>
                          </a:solidFill>
                          <a:latin typeface="+mn-lt"/>
                        </a:rPr>
                        <a:t> -0.0+/-1.0</a:t>
                      </a:r>
                    </a:p>
                  </a:txBody>
                  <a:tcPr marL="9524" marR="9524" marT="9522" marB="0" anchor="ctr"/>
                </a:tc>
                <a:tc>
                  <a:txBody>
                    <a:bodyPr/>
                    <a:lstStyle/>
                    <a:p>
                      <a:pPr algn="ctr" fontAlgn="b"/>
                      <a:r>
                        <a:rPr lang="en-US" sz="1200" b="0" i="0" u="none" strike="noStrike" dirty="0">
                          <a:solidFill>
                            <a:srgbClr val="000000"/>
                          </a:solidFill>
                          <a:latin typeface="+mn-lt"/>
                        </a:rPr>
                        <a:t> -0.0+/-0.9</a:t>
                      </a:r>
                    </a:p>
                  </a:txBody>
                  <a:tcPr marL="9524" marR="9524" marT="9522" marB="0" anchor="ctr"/>
                </a:tc>
              </a:tr>
              <a:tr h="298942">
                <a:tc>
                  <a:txBody>
                    <a:bodyPr/>
                    <a:lstStyle/>
                    <a:p>
                      <a:pPr algn="ctr"/>
                      <a:r>
                        <a:rPr lang="en-US" sz="1200" dirty="0" smtClean="0"/>
                        <a:t>15-30</a:t>
                      </a:r>
                      <a:endParaRPr lang="en-US" sz="1200" dirty="0"/>
                    </a:p>
                  </a:txBody>
                  <a:tcPr marL="91429" marR="91429" marT="45706" marB="4570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0.0 ± 0.5</a:t>
                      </a:r>
                      <a:endParaRPr lang="en-US" sz="1200" dirty="0"/>
                    </a:p>
                  </a:txBody>
                  <a:tcPr marL="91429" marR="91429" marT="45706" marB="45706" anchor="ctr"/>
                </a:tc>
                <a:tc>
                  <a:txBody>
                    <a:bodyPr/>
                    <a:lstStyle/>
                    <a:p>
                      <a:pPr algn="ctr"/>
                      <a:r>
                        <a:rPr lang="en-US" sz="1200" dirty="0" smtClean="0"/>
                        <a:t>  0.0 ± 1.0</a:t>
                      </a:r>
                      <a:endParaRPr lang="en-US" sz="1200" dirty="0"/>
                    </a:p>
                  </a:txBody>
                  <a:tcPr marL="91429" marR="91429" marT="45706" marB="45706" anchor="ctr"/>
                </a:tc>
                <a:tc>
                  <a:txBody>
                    <a:bodyPr/>
                    <a:lstStyle/>
                    <a:p>
                      <a:pPr algn="ctr" rtl="0" fontAlgn="b"/>
                      <a:r>
                        <a:rPr lang="en-US" sz="1200" b="0" i="0" u="none" strike="noStrike" dirty="0">
                          <a:solidFill>
                            <a:srgbClr val="000000"/>
                          </a:solidFill>
                          <a:latin typeface="+mn-lt"/>
                        </a:rPr>
                        <a:t>  0.0+/-1.3</a:t>
                      </a:r>
                    </a:p>
                  </a:txBody>
                  <a:tcPr marL="9524" marR="9524" marT="9522" marB="0" anchor="ctr"/>
                </a:tc>
                <a:tc>
                  <a:txBody>
                    <a:bodyPr/>
                    <a:lstStyle/>
                    <a:p>
                      <a:pPr algn="ctr" fontAlgn="b"/>
                      <a:r>
                        <a:rPr lang="en-US" sz="1200" b="0" i="0" u="none" strike="noStrike" dirty="0">
                          <a:solidFill>
                            <a:srgbClr val="000000"/>
                          </a:solidFill>
                          <a:latin typeface="+mn-lt"/>
                        </a:rPr>
                        <a:t> -0.0+/-1.4</a:t>
                      </a:r>
                    </a:p>
                  </a:txBody>
                  <a:tcPr marL="9524" marR="9524" marT="9522" marB="0" anchor="ctr"/>
                </a:tc>
                <a:tc>
                  <a:txBody>
                    <a:bodyPr/>
                    <a:lstStyle/>
                    <a:p>
                      <a:pPr algn="ctr" fontAlgn="b"/>
                      <a:r>
                        <a:rPr lang="en-US" sz="1200" b="0" i="0" u="none" strike="noStrike" dirty="0">
                          <a:solidFill>
                            <a:srgbClr val="000000"/>
                          </a:solidFill>
                          <a:latin typeface="+mn-lt"/>
                        </a:rPr>
                        <a:t> -0.0+/-1.1</a:t>
                      </a:r>
                    </a:p>
                  </a:txBody>
                  <a:tcPr marL="9524" marR="9524" marT="9522" marB="0" anchor="ctr"/>
                </a:tc>
              </a:tr>
              <a:tr h="298942">
                <a:tc>
                  <a:txBody>
                    <a:bodyPr/>
                    <a:lstStyle/>
                    <a:p>
                      <a:pPr algn="ctr"/>
                      <a:r>
                        <a:rPr lang="en-US" sz="1200" dirty="0" smtClean="0"/>
                        <a:t>30-46</a:t>
                      </a:r>
                      <a:endParaRPr lang="en-US" sz="1200" dirty="0"/>
                    </a:p>
                  </a:txBody>
                  <a:tcPr marL="91429" marR="91429" marT="45706" marB="4570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0.0 ± 0.6</a:t>
                      </a:r>
                      <a:endParaRPr lang="en-US" sz="1200" dirty="0"/>
                    </a:p>
                  </a:txBody>
                  <a:tcPr marL="91429" marR="91429" marT="45706" marB="45706" anchor="ctr"/>
                </a:tc>
                <a:tc>
                  <a:txBody>
                    <a:bodyPr/>
                    <a:lstStyle/>
                    <a:p>
                      <a:pPr algn="ctr"/>
                      <a:r>
                        <a:rPr lang="en-US" sz="1200" dirty="0" smtClean="0"/>
                        <a:t>-0.1 ± 1.5</a:t>
                      </a:r>
                      <a:endParaRPr lang="en-US" sz="1200" dirty="0"/>
                    </a:p>
                  </a:txBody>
                  <a:tcPr marL="91429" marR="91429" marT="45706" marB="45706" anchor="ctr"/>
                </a:tc>
                <a:tc>
                  <a:txBody>
                    <a:bodyPr/>
                    <a:lstStyle/>
                    <a:p>
                      <a:pPr algn="ctr" rtl="0" fontAlgn="b"/>
                      <a:r>
                        <a:rPr lang="en-US" sz="1200" b="0" i="0" u="none" strike="noStrike" dirty="0">
                          <a:solidFill>
                            <a:srgbClr val="000000"/>
                          </a:solidFill>
                          <a:latin typeface="+mn-lt"/>
                        </a:rPr>
                        <a:t>  0.0+/-1.7</a:t>
                      </a:r>
                    </a:p>
                  </a:txBody>
                  <a:tcPr marL="9524" marR="9524" marT="9522" marB="0" anchor="ctr"/>
                </a:tc>
                <a:tc>
                  <a:txBody>
                    <a:bodyPr/>
                    <a:lstStyle/>
                    <a:p>
                      <a:pPr algn="ctr" fontAlgn="b"/>
                      <a:r>
                        <a:rPr lang="en-US" sz="1200" b="0" i="0" u="none" strike="noStrike" dirty="0">
                          <a:solidFill>
                            <a:srgbClr val="000000"/>
                          </a:solidFill>
                          <a:latin typeface="+mn-lt"/>
                        </a:rPr>
                        <a:t> -0.2+/-1.8</a:t>
                      </a:r>
                    </a:p>
                  </a:txBody>
                  <a:tcPr marL="9524" marR="9524" marT="9522" marB="0" anchor="ctr"/>
                </a:tc>
                <a:tc>
                  <a:txBody>
                    <a:bodyPr/>
                    <a:lstStyle/>
                    <a:p>
                      <a:pPr algn="ctr" fontAlgn="b"/>
                      <a:r>
                        <a:rPr lang="en-US" sz="1200" b="0" i="0" u="none" strike="noStrike" dirty="0">
                          <a:solidFill>
                            <a:srgbClr val="000000"/>
                          </a:solidFill>
                          <a:latin typeface="+mn-lt"/>
                        </a:rPr>
                        <a:t> -0.2+/-1.1</a:t>
                      </a:r>
                    </a:p>
                  </a:txBody>
                  <a:tcPr marL="9524" marR="9524" marT="9522" marB="0" anchor="ctr"/>
                </a:tc>
              </a:tr>
              <a:tr h="298942">
                <a:tc>
                  <a:txBody>
                    <a:bodyPr/>
                    <a:lstStyle/>
                    <a:p>
                      <a:pPr algn="ctr"/>
                      <a:r>
                        <a:rPr lang="en-US" sz="1200" dirty="0" smtClean="0"/>
                        <a:t>46-63</a:t>
                      </a:r>
                      <a:endParaRPr lang="en-US" sz="1200" dirty="0"/>
                    </a:p>
                  </a:txBody>
                  <a:tcPr marL="91429" marR="91429" marT="45706" marB="4570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0.0 ± 0.6</a:t>
                      </a:r>
                      <a:endParaRPr lang="en-US" sz="1200" dirty="0"/>
                    </a:p>
                  </a:txBody>
                  <a:tcPr marL="91429" marR="91429" marT="45706" marB="45706" anchor="ctr"/>
                </a:tc>
                <a:tc>
                  <a:txBody>
                    <a:bodyPr/>
                    <a:lstStyle/>
                    <a:p>
                      <a:pPr algn="ctr"/>
                      <a:r>
                        <a:rPr lang="en-US" sz="1200" dirty="0" smtClean="0"/>
                        <a:t>-0.3 ± 1.7</a:t>
                      </a:r>
                      <a:endParaRPr lang="en-US" sz="1200" dirty="0"/>
                    </a:p>
                  </a:txBody>
                  <a:tcPr marL="91429" marR="91429" marT="45706" marB="45706" anchor="ctr"/>
                </a:tc>
                <a:tc>
                  <a:txBody>
                    <a:bodyPr/>
                    <a:lstStyle/>
                    <a:p>
                      <a:pPr algn="ctr" rtl="0" fontAlgn="b"/>
                      <a:r>
                        <a:rPr lang="en-US" sz="1200" b="0" i="0" u="none" strike="noStrike" dirty="0">
                          <a:solidFill>
                            <a:srgbClr val="000000"/>
                          </a:solidFill>
                          <a:latin typeface="+mn-lt"/>
                        </a:rPr>
                        <a:t> -0.1+/-2.0</a:t>
                      </a:r>
                    </a:p>
                  </a:txBody>
                  <a:tcPr marL="9524" marR="9524" marT="9522" marB="0" anchor="ctr"/>
                </a:tc>
                <a:tc>
                  <a:txBody>
                    <a:bodyPr/>
                    <a:lstStyle/>
                    <a:p>
                      <a:pPr algn="ctr" fontAlgn="b"/>
                      <a:r>
                        <a:rPr lang="en-US" sz="1200" b="0" i="0" u="none" strike="noStrike" dirty="0">
                          <a:solidFill>
                            <a:srgbClr val="000000"/>
                          </a:solidFill>
                          <a:latin typeface="+mn-lt"/>
                        </a:rPr>
                        <a:t> -0.4+/-2.1</a:t>
                      </a:r>
                    </a:p>
                  </a:txBody>
                  <a:tcPr marL="9524" marR="9524" marT="9522" marB="0" anchor="ctr"/>
                </a:tc>
                <a:tc>
                  <a:txBody>
                    <a:bodyPr/>
                    <a:lstStyle/>
                    <a:p>
                      <a:pPr algn="ctr" fontAlgn="b"/>
                      <a:r>
                        <a:rPr lang="en-US" sz="1200" b="0" i="0" u="none" strike="noStrike" dirty="0">
                          <a:solidFill>
                            <a:srgbClr val="000000"/>
                          </a:solidFill>
                          <a:latin typeface="+mn-lt"/>
                        </a:rPr>
                        <a:t> -0.3+/-1.2</a:t>
                      </a:r>
                    </a:p>
                  </a:txBody>
                  <a:tcPr marL="9524" marR="9524" marT="9522" marB="0" anchor="ctr"/>
                </a:tc>
              </a:tr>
              <a:tr h="298942">
                <a:tc>
                  <a:txBody>
                    <a:bodyPr/>
                    <a:lstStyle/>
                    <a:p>
                      <a:pPr algn="ctr"/>
                      <a:r>
                        <a:rPr lang="en-US" sz="1200" dirty="0" smtClean="0"/>
                        <a:t>63-81</a:t>
                      </a:r>
                      <a:endParaRPr lang="en-US" sz="1200" dirty="0"/>
                    </a:p>
                  </a:txBody>
                  <a:tcPr marL="91429" marR="91429" marT="45706" marB="4570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0.0 ± 0.7</a:t>
                      </a:r>
                      <a:endParaRPr lang="en-US" sz="1200" dirty="0"/>
                    </a:p>
                  </a:txBody>
                  <a:tcPr marL="91429" marR="91429" marT="45706" marB="45706" anchor="ctr"/>
                </a:tc>
                <a:tc>
                  <a:txBody>
                    <a:bodyPr/>
                    <a:lstStyle/>
                    <a:p>
                      <a:pPr algn="ctr"/>
                      <a:r>
                        <a:rPr lang="en-US" sz="1200" dirty="0" smtClean="0"/>
                        <a:t>-0.4 ± 2.0</a:t>
                      </a:r>
                      <a:endParaRPr lang="en-US" sz="1200" dirty="0"/>
                    </a:p>
                  </a:txBody>
                  <a:tcPr marL="91429" marR="91429" marT="45706" marB="45706" anchor="ctr"/>
                </a:tc>
                <a:tc>
                  <a:txBody>
                    <a:bodyPr/>
                    <a:lstStyle/>
                    <a:p>
                      <a:pPr algn="ctr" rtl="0" fontAlgn="b"/>
                      <a:r>
                        <a:rPr lang="en-US" sz="1200" b="0" i="0" u="none" strike="noStrike" dirty="0">
                          <a:solidFill>
                            <a:srgbClr val="000000"/>
                          </a:solidFill>
                          <a:latin typeface="+mn-lt"/>
                        </a:rPr>
                        <a:t> -0.2+/-2.1</a:t>
                      </a:r>
                    </a:p>
                  </a:txBody>
                  <a:tcPr marL="9524" marR="9524" marT="9522" marB="0" anchor="ctr"/>
                </a:tc>
                <a:tc>
                  <a:txBody>
                    <a:bodyPr/>
                    <a:lstStyle/>
                    <a:p>
                      <a:pPr algn="ctr" fontAlgn="b"/>
                      <a:r>
                        <a:rPr lang="en-US" sz="1200" b="0" i="0" u="none" strike="noStrike" dirty="0">
                          <a:solidFill>
                            <a:srgbClr val="000000"/>
                          </a:solidFill>
                          <a:latin typeface="+mn-lt"/>
                        </a:rPr>
                        <a:t> -0.6+/-2.5</a:t>
                      </a:r>
                    </a:p>
                  </a:txBody>
                  <a:tcPr marL="9524" marR="9524" marT="9522" marB="0" anchor="ctr"/>
                </a:tc>
                <a:tc>
                  <a:txBody>
                    <a:bodyPr/>
                    <a:lstStyle/>
                    <a:p>
                      <a:pPr algn="ctr" fontAlgn="b"/>
                      <a:r>
                        <a:rPr lang="en-US" sz="1200" b="0" i="0" u="none" strike="noStrike" dirty="0">
                          <a:solidFill>
                            <a:srgbClr val="000000"/>
                          </a:solidFill>
                          <a:latin typeface="+mn-lt"/>
                        </a:rPr>
                        <a:t> -0.3+/-1.3</a:t>
                      </a:r>
                    </a:p>
                  </a:txBody>
                  <a:tcPr marL="9524" marR="9524" marT="9522" marB="0" anchor="ctr"/>
                </a:tc>
              </a:tr>
              <a:tr h="298942">
                <a:tc>
                  <a:txBody>
                    <a:bodyPr/>
                    <a:lstStyle/>
                    <a:p>
                      <a:pPr algn="ctr"/>
                      <a:r>
                        <a:rPr lang="en-US" sz="1200" dirty="0" smtClean="0"/>
                        <a:t>81-101</a:t>
                      </a:r>
                      <a:endParaRPr lang="en-US" sz="1200" dirty="0"/>
                    </a:p>
                  </a:txBody>
                  <a:tcPr marL="91429" marR="91429" marT="45706" marB="4570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0.0 ± 0.8</a:t>
                      </a:r>
                      <a:endParaRPr lang="en-US" sz="1200" dirty="0"/>
                    </a:p>
                  </a:txBody>
                  <a:tcPr marL="91429" marR="91429" marT="45706" marB="45706" anchor="ctr"/>
                </a:tc>
                <a:tc>
                  <a:txBody>
                    <a:bodyPr/>
                    <a:lstStyle/>
                    <a:p>
                      <a:pPr algn="ctr"/>
                      <a:r>
                        <a:rPr lang="en-US" sz="1200" dirty="0" smtClean="0"/>
                        <a:t>-0.6 ± 2.3</a:t>
                      </a:r>
                      <a:endParaRPr lang="en-US" sz="1200" dirty="0"/>
                    </a:p>
                  </a:txBody>
                  <a:tcPr marL="91429" marR="91429" marT="45706" marB="45706" anchor="ctr"/>
                </a:tc>
                <a:tc>
                  <a:txBody>
                    <a:bodyPr/>
                    <a:lstStyle/>
                    <a:p>
                      <a:pPr algn="ctr" rtl="0" fontAlgn="b"/>
                      <a:r>
                        <a:rPr lang="en-US" sz="1200" b="0" i="0" u="none" strike="noStrike" dirty="0">
                          <a:solidFill>
                            <a:srgbClr val="000000"/>
                          </a:solidFill>
                          <a:latin typeface="+mn-lt"/>
                        </a:rPr>
                        <a:t> -0.4+/-2.2</a:t>
                      </a:r>
                    </a:p>
                  </a:txBody>
                  <a:tcPr marL="9524" marR="9524" marT="9522" marB="0" anchor="ctr"/>
                </a:tc>
                <a:tc>
                  <a:txBody>
                    <a:bodyPr/>
                    <a:lstStyle/>
                    <a:p>
                      <a:pPr algn="ctr" fontAlgn="b"/>
                      <a:r>
                        <a:rPr lang="en-US" sz="1200" b="0" i="0" u="none" strike="noStrike" dirty="0">
                          <a:solidFill>
                            <a:srgbClr val="000000"/>
                          </a:solidFill>
                          <a:latin typeface="+mn-lt"/>
                        </a:rPr>
                        <a:t> -0.7+/-2.8</a:t>
                      </a:r>
                    </a:p>
                  </a:txBody>
                  <a:tcPr marL="9524" marR="9524" marT="9522" marB="0" anchor="ctr"/>
                </a:tc>
                <a:tc>
                  <a:txBody>
                    <a:bodyPr/>
                    <a:lstStyle/>
                    <a:p>
                      <a:pPr algn="ctr" fontAlgn="b"/>
                      <a:r>
                        <a:rPr lang="en-US" sz="1200" b="0" i="0" u="none" strike="noStrike" dirty="0">
                          <a:solidFill>
                            <a:srgbClr val="000000"/>
                          </a:solidFill>
                          <a:latin typeface="+mn-lt"/>
                        </a:rPr>
                        <a:t> -0.4+/-1.4</a:t>
                      </a:r>
                    </a:p>
                  </a:txBody>
                  <a:tcPr marL="9524" marR="9524" marT="9522" marB="0" anchor="ctr"/>
                </a:tc>
              </a:tr>
              <a:tr h="298942">
                <a:tc>
                  <a:txBody>
                    <a:bodyPr/>
                    <a:lstStyle/>
                    <a:p>
                      <a:pPr algn="ctr"/>
                      <a:r>
                        <a:rPr lang="en-US" sz="1200" dirty="0" smtClean="0"/>
                        <a:t>101-122</a:t>
                      </a:r>
                      <a:endParaRPr lang="en-US" sz="1200" dirty="0"/>
                    </a:p>
                  </a:txBody>
                  <a:tcPr marL="91429" marR="91429" marT="45706" marB="4570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0.0 ± 0.8</a:t>
                      </a:r>
                      <a:endParaRPr lang="en-US" sz="1200" dirty="0"/>
                    </a:p>
                  </a:txBody>
                  <a:tcPr marL="91429" marR="91429" marT="45706" marB="45706" anchor="ctr"/>
                </a:tc>
                <a:tc>
                  <a:txBody>
                    <a:bodyPr/>
                    <a:lstStyle/>
                    <a:p>
                      <a:pPr algn="ctr"/>
                      <a:r>
                        <a:rPr lang="en-US" sz="1200" dirty="0" smtClean="0"/>
                        <a:t>-0.7 ± 2.6</a:t>
                      </a:r>
                      <a:endParaRPr lang="en-US" sz="1200" dirty="0"/>
                    </a:p>
                  </a:txBody>
                  <a:tcPr marL="91429" marR="91429" marT="45706" marB="45706" anchor="ctr"/>
                </a:tc>
                <a:tc>
                  <a:txBody>
                    <a:bodyPr/>
                    <a:lstStyle/>
                    <a:p>
                      <a:pPr algn="ctr" rtl="0" fontAlgn="b"/>
                      <a:r>
                        <a:rPr lang="en-US" sz="1200" b="0" i="0" u="none" strike="noStrike" dirty="0">
                          <a:solidFill>
                            <a:srgbClr val="000000"/>
                          </a:solidFill>
                          <a:latin typeface="+mn-lt"/>
                        </a:rPr>
                        <a:t> -0.6+/-2.3</a:t>
                      </a:r>
                    </a:p>
                  </a:txBody>
                  <a:tcPr marL="9524" marR="9524" marT="9522" marB="0" anchor="ctr"/>
                </a:tc>
                <a:tc>
                  <a:txBody>
                    <a:bodyPr/>
                    <a:lstStyle/>
                    <a:p>
                      <a:pPr algn="ctr" fontAlgn="b"/>
                      <a:r>
                        <a:rPr lang="en-US" sz="1200" b="0" i="0" u="none" strike="noStrike" dirty="0">
                          <a:solidFill>
                            <a:srgbClr val="000000"/>
                          </a:solidFill>
                          <a:latin typeface="+mn-lt"/>
                        </a:rPr>
                        <a:t> -0.8+/-3.0</a:t>
                      </a:r>
                    </a:p>
                  </a:txBody>
                  <a:tcPr marL="9524" marR="9524" marT="9522" marB="0" anchor="ctr"/>
                </a:tc>
                <a:tc>
                  <a:txBody>
                    <a:bodyPr/>
                    <a:lstStyle/>
                    <a:p>
                      <a:pPr algn="ctr" fontAlgn="b"/>
                      <a:r>
                        <a:rPr lang="en-US" sz="1200" b="0" i="0" u="none" strike="noStrike" dirty="0">
                          <a:solidFill>
                            <a:srgbClr val="000000"/>
                          </a:solidFill>
                          <a:latin typeface="+mn-lt"/>
                        </a:rPr>
                        <a:t> -0.4+/-1.4</a:t>
                      </a:r>
                    </a:p>
                  </a:txBody>
                  <a:tcPr marL="9524" marR="9524" marT="9522" marB="0" anchor="ctr"/>
                </a:tc>
              </a:tr>
              <a:tr h="298942">
                <a:tc>
                  <a:txBody>
                    <a:bodyPr/>
                    <a:lstStyle/>
                    <a:p>
                      <a:pPr algn="ctr"/>
                      <a:r>
                        <a:rPr lang="en-US" sz="1200" dirty="0" smtClean="0"/>
                        <a:t>122-145</a:t>
                      </a:r>
                      <a:endParaRPr lang="en-US" sz="1200" dirty="0"/>
                    </a:p>
                  </a:txBody>
                  <a:tcPr marL="91429" marR="91429" marT="45706" marB="4570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0.0 ± 0.9</a:t>
                      </a:r>
                      <a:endParaRPr lang="en-US" sz="1200" dirty="0"/>
                    </a:p>
                  </a:txBody>
                  <a:tcPr marL="91429" marR="91429" marT="45706" marB="45706" anchor="ctr"/>
                </a:tc>
                <a:tc>
                  <a:txBody>
                    <a:bodyPr/>
                    <a:lstStyle/>
                    <a:p>
                      <a:pPr algn="ctr"/>
                      <a:r>
                        <a:rPr lang="en-US" sz="1200" dirty="0" smtClean="0"/>
                        <a:t>-0.9 ± 2.7</a:t>
                      </a:r>
                      <a:endParaRPr lang="en-US" sz="1200" dirty="0"/>
                    </a:p>
                  </a:txBody>
                  <a:tcPr marL="91429" marR="91429" marT="45706" marB="45706" anchor="ctr"/>
                </a:tc>
                <a:tc>
                  <a:txBody>
                    <a:bodyPr/>
                    <a:lstStyle/>
                    <a:p>
                      <a:pPr algn="ctr" rtl="0" fontAlgn="b"/>
                      <a:r>
                        <a:rPr lang="en-US" sz="1200" b="0" i="0" u="none" strike="noStrike" dirty="0">
                          <a:solidFill>
                            <a:srgbClr val="000000"/>
                          </a:solidFill>
                          <a:latin typeface="+mn-lt"/>
                        </a:rPr>
                        <a:t> -0.8+/-2.4</a:t>
                      </a:r>
                    </a:p>
                  </a:txBody>
                  <a:tcPr marL="9524" marR="9524" marT="9522" marB="0" anchor="ctr"/>
                </a:tc>
                <a:tc>
                  <a:txBody>
                    <a:bodyPr/>
                    <a:lstStyle/>
                    <a:p>
                      <a:pPr algn="ctr" fontAlgn="b"/>
                      <a:r>
                        <a:rPr lang="en-US" sz="1200" b="0" i="0" u="none" strike="noStrike" dirty="0">
                          <a:solidFill>
                            <a:srgbClr val="000000"/>
                          </a:solidFill>
                          <a:latin typeface="+mn-lt"/>
                        </a:rPr>
                        <a:t> -0.7+/-2.9</a:t>
                      </a:r>
                    </a:p>
                  </a:txBody>
                  <a:tcPr marL="9524" marR="9524" marT="9522" marB="0" anchor="ctr"/>
                </a:tc>
                <a:tc>
                  <a:txBody>
                    <a:bodyPr/>
                    <a:lstStyle/>
                    <a:p>
                      <a:pPr algn="ctr" fontAlgn="b"/>
                      <a:r>
                        <a:rPr lang="en-US" sz="1200" b="0" i="0" u="none" strike="noStrike" dirty="0">
                          <a:solidFill>
                            <a:srgbClr val="000000"/>
                          </a:solidFill>
                          <a:latin typeface="+mn-lt"/>
                        </a:rPr>
                        <a:t> -0.3+/-1.3</a:t>
                      </a:r>
                    </a:p>
                  </a:txBody>
                  <a:tcPr marL="9524" marR="9524" marT="9522" marB="0" anchor="ctr"/>
                </a:tc>
              </a:tr>
              <a:tr h="298942">
                <a:tc>
                  <a:txBody>
                    <a:bodyPr/>
                    <a:lstStyle/>
                    <a:p>
                      <a:pPr algn="ctr"/>
                      <a:r>
                        <a:rPr lang="en-US" sz="1200" dirty="0" smtClean="0"/>
                        <a:t>145-172</a:t>
                      </a:r>
                      <a:endParaRPr lang="en-US" sz="1200" dirty="0"/>
                    </a:p>
                  </a:txBody>
                  <a:tcPr marL="91429" marR="91429" marT="45706" marB="4570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0.0 ± 1.0</a:t>
                      </a:r>
                      <a:endParaRPr lang="en-US" sz="1200" dirty="0"/>
                    </a:p>
                  </a:txBody>
                  <a:tcPr marL="91429" marR="91429" marT="45706" marB="45706" anchor="ctr"/>
                </a:tc>
                <a:tc>
                  <a:txBody>
                    <a:bodyPr/>
                    <a:lstStyle/>
                    <a:p>
                      <a:pPr algn="ctr"/>
                      <a:r>
                        <a:rPr lang="en-US" sz="1200" dirty="0" smtClean="0"/>
                        <a:t>-1.0</a:t>
                      </a:r>
                      <a:r>
                        <a:rPr lang="en-US" sz="1200" baseline="0" dirty="0" smtClean="0"/>
                        <a:t> </a:t>
                      </a:r>
                      <a:r>
                        <a:rPr lang="en-US" sz="1200" dirty="0" smtClean="0"/>
                        <a:t>± 2.8</a:t>
                      </a:r>
                      <a:endParaRPr lang="en-US" sz="1200" dirty="0"/>
                    </a:p>
                  </a:txBody>
                  <a:tcPr marL="91429" marR="91429" marT="45706" marB="45706" anchor="ctr"/>
                </a:tc>
                <a:tc>
                  <a:txBody>
                    <a:bodyPr/>
                    <a:lstStyle/>
                    <a:p>
                      <a:pPr algn="ctr" rtl="0" fontAlgn="b"/>
                      <a:r>
                        <a:rPr lang="en-US" sz="1200" b="0" i="0" u="none" strike="noStrike" dirty="0">
                          <a:solidFill>
                            <a:srgbClr val="000000"/>
                          </a:solidFill>
                          <a:latin typeface="+mn-lt"/>
                        </a:rPr>
                        <a:t> -1.0+/-2.6</a:t>
                      </a:r>
                    </a:p>
                  </a:txBody>
                  <a:tcPr marL="9524" marR="9524" marT="9522" marB="0" anchor="ctr"/>
                </a:tc>
                <a:tc>
                  <a:txBody>
                    <a:bodyPr/>
                    <a:lstStyle/>
                    <a:p>
                      <a:pPr algn="ctr" fontAlgn="b"/>
                      <a:r>
                        <a:rPr lang="en-US" sz="1200" b="0" i="0" u="none" strike="noStrike" dirty="0">
                          <a:solidFill>
                            <a:srgbClr val="000000"/>
                          </a:solidFill>
                          <a:latin typeface="+mn-lt"/>
                        </a:rPr>
                        <a:t> -0.6+/-2.6</a:t>
                      </a:r>
                    </a:p>
                  </a:txBody>
                  <a:tcPr marL="9524" marR="9524" marT="9522" marB="0" anchor="ctr"/>
                </a:tc>
                <a:tc>
                  <a:txBody>
                    <a:bodyPr/>
                    <a:lstStyle/>
                    <a:p>
                      <a:pPr algn="ctr" fontAlgn="b"/>
                      <a:r>
                        <a:rPr lang="en-US" sz="1200" b="0" i="0" u="none" strike="noStrike" dirty="0">
                          <a:solidFill>
                            <a:srgbClr val="000000"/>
                          </a:solidFill>
                          <a:latin typeface="+mn-lt"/>
                        </a:rPr>
                        <a:t> -0.1+/-1.0</a:t>
                      </a:r>
                    </a:p>
                  </a:txBody>
                  <a:tcPr marL="9524" marR="9524" marT="9522" marB="0" anchor="ctr"/>
                </a:tc>
              </a:tr>
              <a:tr h="298942">
                <a:tc>
                  <a:txBody>
                    <a:bodyPr/>
                    <a:lstStyle/>
                    <a:p>
                      <a:pPr algn="ctr"/>
                      <a:r>
                        <a:rPr lang="en-US" sz="1200" dirty="0" smtClean="0"/>
                        <a:t>172-204</a:t>
                      </a:r>
                      <a:endParaRPr lang="en-US" sz="1200" dirty="0"/>
                    </a:p>
                  </a:txBody>
                  <a:tcPr marL="91429" marR="91429" marT="45706" marB="4570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0.0 ± 1.0</a:t>
                      </a:r>
                      <a:endParaRPr lang="en-US" sz="1200" dirty="0"/>
                    </a:p>
                  </a:txBody>
                  <a:tcPr marL="91429" marR="91429" marT="45706" marB="45706" anchor="ctr"/>
                </a:tc>
                <a:tc>
                  <a:txBody>
                    <a:bodyPr/>
                    <a:lstStyle/>
                    <a:p>
                      <a:pPr algn="ctr"/>
                      <a:r>
                        <a:rPr lang="en-US" sz="1200" dirty="0" smtClean="0"/>
                        <a:t>-1.2</a:t>
                      </a:r>
                      <a:r>
                        <a:rPr lang="en-US" sz="1200" baseline="0" dirty="0" smtClean="0"/>
                        <a:t> </a:t>
                      </a:r>
                      <a:r>
                        <a:rPr lang="en-US" sz="1200" dirty="0" smtClean="0"/>
                        <a:t>± 2.7</a:t>
                      </a:r>
                      <a:endParaRPr lang="en-US" sz="1200" dirty="0"/>
                    </a:p>
                  </a:txBody>
                  <a:tcPr marL="91429" marR="91429" marT="45706" marB="45706" anchor="ctr"/>
                </a:tc>
                <a:tc>
                  <a:txBody>
                    <a:bodyPr/>
                    <a:lstStyle/>
                    <a:p>
                      <a:pPr algn="ctr" rtl="0" fontAlgn="b"/>
                      <a:r>
                        <a:rPr lang="en-US" sz="1200" b="0" i="0" u="none" strike="noStrike" dirty="0">
                          <a:solidFill>
                            <a:srgbClr val="000000"/>
                          </a:solidFill>
                          <a:latin typeface="+mn-lt"/>
                        </a:rPr>
                        <a:t> -1.2+/-2.5</a:t>
                      </a:r>
                    </a:p>
                  </a:txBody>
                  <a:tcPr marL="9524" marR="9524" marT="9522" marB="0" anchor="ctr"/>
                </a:tc>
                <a:tc>
                  <a:txBody>
                    <a:bodyPr/>
                    <a:lstStyle/>
                    <a:p>
                      <a:pPr algn="ctr" fontAlgn="b"/>
                      <a:r>
                        <a:rPr lang="en-US" sz="1200" b="0" i="0" u="none" strike="noStrike" dirty="0">
                          <a:solidFill>
                            <a:srgbClr val="000000"/>
                          </a:solidFill>
                          <a:latin typeface="+mn-lt"/>
                        </a:rPr>
                        <a:t> -0.9+/-2.1</a:t>
                      </a:r>
                    </a:p>
                  </a:txBody>
                  <a:tcPr marL="9524" marR="9524" marT="9522" marB="0" anchor="ctr"/>
                </a:tc>
                <a:tc>
                  <a:txBody>
                    <a:bodyPr/>
                    <a:lstStyle/>
                    <a:p>
                      <a:pPr algn="ctr" fontAlgn="b"/>
                      <a:r>
                        <a:rPr lang="en-US" sz="1200" b="0" i="0" u="none" strike="noStrike" dirty="0">
                          <a:solidFill>
                            <a:srgbClr val="000000"/>
                          </a:solidFill>
                          <a:latin typeface="+mn-lt"/>
                        </a:rPr>
                        <a:t> -0.2+/-1.0</a:t>
                      </a:r>
                    </a:p>
                  </a:txBody>
                  <a:tcPr marL="9524" marR="9524" marT="9522" marB="0" anchor="ctr"/>
                </a:tc>
              </a:tr>
              <a:tr h="298942">
                <a:tc>
                  <a:txBody>
                    <a:bodyPr/>
                    <a:lstStyle/>
                    <a:p>
                      <a:pPr algn="ctr"/>
                      <a:r>
                        <a:rPr lang="en-US" sz="1200" dirty="0" smtClean="0"/>
                        <a:t>204-247</a:t>
                      </a:r>
                      <a:endParaRPr lang="en-US" sz="1200" dirty="0"/>
                    </a:p>
                  </a:txBody>
                  <a:tcPr marL="91429" marR="91429" marT="45706" marB="4570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0.0 ± 1.1</a:t>
                      </a:r>
                      <a:endParaRPr lang="en-US" sz="1200" dirty="0"/>
                    </a:p>
                  </a:txBody>
                  <a:tcPr marL="91429" marR="91429" marT="45706" marB="45706" anchor="ctr"/>
                </a:tc>
                <a:tc>
                  <a:txBody>
                    <a:bodyPr/>
                    <a:lstStyle/>
                    <a:p>
                      <a:pPr algn="ctr"/>
                      <a:r>
                        <a:rPr lang="en-US" sz="1200" dirty="0" smtClean="0"/>
                        <a:t>-1.4 ± 2.4</a:t>
                      </a:r>
                      <a:endParaRPr lang="en-US" sz="1200" dirty="0"/>
                    </a:p>
                  </a:txBody>
                  <a:tcPr marL="91429" marR="91429" marT="45706" marB="45706" anchor="ctr"/>
                </a:tc>
                <a:tc>
                  <a:txBody>
                    <a:bodyPr/>
                    <a:lstStyle/>
                    <a:p>
                      <a:pPr algn="ctr" rtl="0" fontAlgn="b"/>
                      <a:r>
                        <a:rPr lang="en-US" sz="1200" b="0" i="0" u="none" strike="noStrike" dirty="0">
                          <a:solidFill>
                            <a:srgbClr val="000000"/>
                          </a:solidFill>
                          <a:latin typeface="+mn-lt"/>
                        </a:rPr>
                        <a:t> -1.3+/-2.7</a:t>
                      </a:r>
                    </a:p>
                  </a:txBody>
                  <a:tcPr marL="9524" marR="9524" marT="9522" marB="0" anchor="ctr"/>
                </a:tc>
                <a:tc>
                  <a:txBody>
                    <a:bodyPr/>
                    <a:lstStyle/>
                    <a:p>
                      <a:pPr algn="ctr" fontAlgn="b"/>
                      <a:r>
                        <a:rPr lang="en-US" sz="1200" b="0" i="0" u="none" strike="noStrike" dirty="0">
                          <a:solidFill>
                            <a:srgbClr val="000000"/>
                          </a:solidFill>
                          <a:latin typeface="+mn-lt"/>
                        </a:rPr>
                        <a:t> -1.7+/-1.4</a:t>
                      </a:r>
                    </a:p>
                  </a:txBody>
                  <a:tcPr marL="9524" marR="9524" marT="9522" marB="0" anchor="ctr"/>
                </a:tc>
                <a:tc>
                  <a:txBody>
                    <a:bodyPr/>
                    <a:lstStyle/>
                    <a:p>
                      <a:pPr algn="ctr" fontAlgn="b"/>
                      <a:r>
                        <a:rPr lang="en-US" sz="1200" b="0" i="0" u="none" strike="noStrike" dirty="0">
                          <a:solidFill>
                            <a:srgbClr val="000000"/>
                          </a:solidFill>
                          <a:latin typeface="+mn-lt"/>
                        </a:rPr>
                        <a:t> -0.7+/-1.0</a:t>
                      </a:r>
                    </a:p>
                  </a:txBody>
                  <a:tcPr marL="9524" marR="9524" marT="9522" marB="0" anchor="ctr"/>
                </a:tc>
              </a:tr>
              <a:tr h="298942">
                <a:tc>
                  <a:txBody>
                    <a:bodyPr/>
                    <a:lstStyle/>
                    <a:p>
                      <a:pPr algn="ctr"/>
                      <a:r>
                        <a:rPr lang="en-US" sz="1200" dirty="0" smtClean="0"/>
                        <a:t>247-325</a:t>
                      </a:r>
                      <a:endParaRPr lang="en-US" sz="1200" dirty="0"/>
                    </a:p>
                  </a:txBody>
                  <a:tcPr marL="91429" marR="91429" marT="45706" marB="45706"/>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0.0 ± 1.4</a:t>
                      </a:r>
                      <a:endParaRPr lang="en-US" sz="1200" dirty="0"/>
                    </a:p>
                  </a:txBody>
                  <a:tcPr marL="91429" marR="91429" marT="45706" marB="45706" anchor="ctr"/>
                </a:tc>
                <a:tc>
                  <a:txBody>
                    <a:bodyPr/>
                    <a:lstStyle/>
                    <a:p>
                      <a:pPr algn="ctr"/>
                      <a:r>
                        <a:rPr lang="en-US" sz="1200" dirty="0" smtClean="0"/>
                        <a:t>-1.0</a:t>
                      </a:r>
                      <a:r>
                        <a:rPr lang="en-US" sz="1200" baseline="0" dirty="0" smtClean="0"/>
                        <a:t> </a:t>
                      </a:r>
                      <a:r>
                        <a:rPr lang="en-US" sz="1200" dirty="0" smtClean="0"/>
                        <a:t>± 1.6</a:t>
                      </a:r>
                      <a:endParaRPr lang="en-US" sz="1200" dirty="0"/>
                    </a:p>
                  </a:txBody>
                  <a:tcPr marL="91429" marR="91429" marT="45706" marB="45706" anchor="ctr"/>
                </a:tc>
                <a:tc>
                  <a:txBody>
                    <a:bodyPr/>
                    <a:lstStyle/>
                    <a:p>
                      <a:pPr algn="ctr" rtl="0" fontAlgn="b"/>
                      <a:r>
                        <a:rPr lang="en-US" sz="1200" b="0" i="0" u="none" strike="noStrike" dirty="0">
                          <a:solidFill>
                            <a:srgbClr val="000000"/>
                          </a:solidFill>
                          <a:latin typeface="+mn-lt"/>
                        </a:rPr>
                        <a:t> -0.2+/-2.3</a:t>
                      </a:r>
                    </a:p>
                  </a:txBody>
                  <a:tcPr marL="9524" marR="9524" marT="9522" marB="0" anchor="ctr"/>
                </a:tc>
                <a:tc>
                  <a:txBody>
                    <a:bodyPr/>
                    <a:lstStyle/>
                    <a:p>
                      <a:pPr algn="ctr" fontAlgn="b"/>
                      <a:r>
                        <a:rPr lang="en-US" sz="1200" b="0" i="0" u="none" strike="noStrike" dirty="0">
                          <a:solidFill>
                            <a:srgbClr val="000000"/>
                          </a:solidFill>
                          <a:latin typeface="+mn-lt"/>
                        </a:rPr>
                        <a:t> -1.9+/-1.4</a:t>
                      </a:r>
                    </a:p>
                  </a:txBody>
                  <a:tcPr marL="9524" marR="9524" marT="9522" marB="0" anchor="ctr"/>
                </a:tc>
                <a:tc>
                  <a:txBody>
                    <a:bodyPr/>
                    <a:lstStyle/>
                    <a:p>
                      <a:pPr algn="ctr" fontAlgn="b"/>
                      <a:r>
                        <a:rPr lang="en-US" sz="1200" b="0" i="0" u="none" strike="noStrike" dirty="0">
                          <a:solidFill>
                            <a:srgbClr val="000000"/>
                          </a:solidFill>
                          <a:latin typeface="+mn-lt"/>
                        </a:rPr>
                        <a:t> -1.3+/-1.0</a:t>
                      </a:r>
                    </a:p>
                  </a:txBody>
                  <a:tcPr marL="9524" marR="9524" marT="9522" marB="0" anchor="ctr"/>
                </a:tc>
              </a:tr>
            </a:tbl>
          </a:graphicData>
        </a:graphic>
      </p:graphicFrame>
      <p:sp>
        <p:nvSpPr>
          <p:cNvPr id="44138" name="Slide Number Placeholder 5"/>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B233B11-AA24-4DED-AAFB-10A0D93E9A8C}" type="slidenum">
              <a:rPr lang="en-US"/>
              <a:pPr eaLnBrk="1" hangingPunct="1"/>
              <a:t>43</a:t>
            </a:fld>
            <a:endParaRPr lang="en-US"/>
          </a:p>
        </p:txBody>
      </p:sp>
      <p:sp>
        <p:nvSpPr>
          <p:cNvPr id="8" name="Rectangle 7"/>
          <p:cNvSpPr/>
          <p:nvPr/>
        </p:nvSpPr>
        <p:spPr>
          <a:xfrm>
            <a:off x="7010400" y="2368550"/>
            <a:ext cx="1219200" cy="24765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a:off x="7189788" y="2646363"/>
            <a:ext cx="969962" cy="356076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Box 9"/>
          <p:cNvSpPr txBox="1">
            <a:spLocks noChangeArrowheads="1"/>
          </p:cNvSpPr>
          <p:nvPr/>
        </p:nvSpPr>
        <p:spPr bwMode="auto">
          <a:xfrm>
            <a:off x="0" y="3852863"/>
            <a:ext cx="2695575" cy="1476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t>All separation distances</a:t>
            </a:r>
          </a:p>
          <a:p>
            <a:pPr eaLnBrk="1" hangingPunct="1"/>
            <a:r>
              <a:rPr lang="en-US" sz="1800"/>
              <a:t>show improvement </a:t>
            </a:r>
          </a:p>
          <a:p>
            <a:pPr eaLnBrk="1" hangingPunct="1"/>
            <a:r>
              <a:rPr lang="en-US" sz="1800"/>
              <a:t>with GSVS11 survey when</a:t>
            </a:r>
          </a:p>
          <a:p>
            <a:pPr eaLnBrk="1" hangingPunct="1"/>
            <a:r>
              <a:rPr lang="en-US" sz="1800"/>
              <a:t>airborne gravity are</a:t>
            </a:r>
          </a:p>
          <a:p>
            <a:pPr eaLnBrk="1" hangingPunct="1"/>
            <a:r>
              <a:rPr lang="en-US" sz="1800"/>
              <a:t>introduced.</a:t>
            </a:r>
          </a:p>
        </p:txBody>
      </p:sp>
      <p:cxnSp>
        <p:nvCxnSpPr>
          <p:cNvPr id="11" name="Straight Arrow Connector 10"/>
          <p:cNvCxnSpPr>
            <a:stCxn id="10" idx="3"/>
            <a:endCxn id="9" idx="1"/>
          </p:cNvCxnSpPr>
          <p:nvPr/>
        </p:nvCxnSpPr>
        <p:spPr>
          <a:xfrm flipV="1">
            <a:off x="2695575" y="4427538"/>
            <a:ext cx="4494213" cy="16351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089275" y="5056188"/>
            <a:ext cx="1219200" cy="56832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ctangle 13"/>
          <p:cNvSpPr/>
          <p:nvPr/>
        </p:nvSpPr>
        <p:spPr>
          <a:xfrm>
            <a:off x="5708650" y="5099050"/>
            <a:ext cx="1219200" cy="56673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TextBox 14"/>
          <p:cNvSpPr txBox="1">
            <a:spLocks noChangeArrowheads="1"/>
          </p:cNvSpPr>
          <p:nvPr/>
        </p:nvSpPr>
        <p:spPr bwMode="auto">
          <a:xfrm>
            <a:off x="3336925" y="6211888"/>
            <a:ext cx="5241925"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t>New software shows modest improvement</a:t>
            </a:r>
          </a:p>
          <a:p>
            <a:pPr eaLnBrk="1" hangingPunct="1"/>
            <a:r>
              <a:rPr lang="en-US" sz="1800"/>
              <a:t>at medium wavelengths</a:t>
            </a:r>
          </a:p>
        </p:txBody>
      </p:sp>
      <p:sp>
        <p:nvSpPr>
          <p:cNvPr id="16" name="Arc 15"/>
          <p:cNvSpPr/>
          <p:nvPr/>
        </p:nvSpPr>
        <p:spPr>
          <a:xfrm rot="5400000">
            <a:off x="4482306" y="4702969"/>
            <a:ext cx="885825" cy="2065338"/>
          </a:xfrm>
          <a:prstGeom prst="arc">
            <a:avLst>
              <a:gd name="adj1" fmla="val 16200000"/>
              <a:gd name="adj2" fmla="val 5660813"/>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7" name="Rectangle 16"/>
          <p:cNvSpPr/>
          <p:nvPr/>
        </p:nvSpPr>
        <p:spPr>
          <a:xfrm>
            <a:off x="5680075" y="2660650"/>
            <a:ext cx="1204913" cy="3517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17"/>
          <p:cNvSpPr/>
          <p:nvPr/>
        </p:nvSpPr>
        <p:spPr>
          <a:xfrm>
            <a:off x="7037388" y="2660650"/>
            <a:ext cx="1206500" cy="3517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par>
                          <p:cTn id="7" fill="hold" nodeType="afterGroup">
                            <p:stCondLst>
                              <p:cond delay="0"/>
                            </p:stCondLst>
                            <p:childTnLst>
                              <p:par>
                                <p:cTn id="8" presetID="55" presetClass="entr" presetSubtype="0"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strVal val="#ppt_w*0.70"/>
                                          </p:val>
                                        </p:tav>
                                        <p:tav tm="100000">
                                          <p:val>
                                            <p:strVal val="#ppt_w"/>
                                          </p:val>
                                        </p:tav>
                                      </p:tavLst>
                                    </p:anim>
                                    <p:anim calcmode="lin" valueType="num">
                                      <p:cBhvr>
                                        <p:cTn id="11" dur="500" fill="hold"/>
                                        <p:tgtEl>
                                          <p:spTgt spid="13"/>
                                        </p:tgtEl>
                                        <p:attrNameLst>
                                          <p:attrName>ppt_h</p:attrName>
                                        </p:attrNameLst>
                                      </p:cBhvr>
                                      <p:tavLst>
                                        <p:tav tm="0">
                                          <p:val>
                                            <p:strVal val="#ppt_h"/>
                                          </p:val>
                                        </p:tav>
                                        <p:tav tm="100000">
                                          <p:val>
                                            <p:strVal val="#ppt_h"/>
                                          </p:val>
                                        </p:tav>
                                      </p:tavLst>
                                    </p:anim>
                                    <p:animEffect transition="in" filter="fade">
                                      <p:cBhvr>
                                        <p:cTn id="12" dur="500"/>
                                        <p:tgtEl>
                                          <p:spTgt spid="13"/>
                                        </p:tgtEl>
                                      </p:cBhvr>
                                    </p:animEffect>
                                  </p:childTnLst>
                                </p:cTn>
                              </p:par>
                            </p:childTnLst>
                          </p:cTn>
                        </p:par>
                        <p:par>
                          <p:cTn id="13" fill="hold" nodeType="afterGroup">
                            <p:stCondLst>
                              <p:cond delay="500"/>
                            </p:stCondLst>
                            <p:childTnLst>
                              <p:par>
                                <p:cTn id="14" presetID="55"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strVal val="#ppt_w*0.70"/>
                                          </p:val>
                                        </p:tav>
                                        <p:tav tm="100000">
                                          <p:val>
                                            <p:strVal val="#ppt_w"/>
                                          </p:val>
                                        </p:tav>
                                      </p:tavLst>
                                    </p:anim>
                                    <p:anim calcmode="lin" valueType="num">
                                      <p:cBhvr>
                                        <p:cTn id="17" dur="500" fill="hold"/>
                                        <p:tgtEl>
                                          <p:spTgt spid="14"/>
                                        </p:tgtEl>
                                        <p:attrNameLst>
                                          <p:attrName>ppt_h</p:attrName>
                                        </p:attrNameLst>
                                      </p:cBhvr>
                                      <p:tavLst>
                                        <p:tav tm="0">
                                          <p:val>
                                            <p:strVal val="#ppt_h"/>
                                          </p:val>
                                        </p:tav>
                                        <p:tav tm="100000">
                                          <p:val>
                                            <p:strVal val="#ppt_h"/>
                                          </p:val>
                                        </p:tav>
                                      </p:tavLst>
                                    </p:anim>
                                    <p:animEffect transition="in" filter="fade">
                                      <p:cBhvr>
                                        <p:cTn id="18" dur="500"/>
                                        <p:tgtEl>
                                          <p:spTgt spid="14"/>
                                        </p:tgtEl>
                                      </p:cBhvr>
                                    </p:animEffect>
                                  </p:childTnLst>
                                </p:cTn>
                              </p:par>
                            </p:childTnLst>
                          </p:cTn>
                        </p:par>
                        <p:par>
                          <p:cTn id="19" fill="hold" nodeType="afterGroup">
                            <p:stCondLst>
                              <p:cond delay="1000"/>
                            </p:stCondLst>
                            <p:childTnLst>
                              <p:par>
                                <p:cTn id="20" presetID="22" presetClass="entr" presetSubtype="8"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strVal val="#ppt_w*0.70"/>
                                          </p:val>
                                        </p:tav>
                                        <p:tav tm="100000">
                                          <p:val>
                                            <p:strVal val="#ppt_w"/>
                                          </p:val>
                                        </p:tav>
                                      </p:tavLst>
                                    </p:anim>
                                    <p:anim calcmode="lin" valueType="num">
                                      <p:cBhvr>
                                        <p:cTn id="34" dur="500" fill="hold"/>
                                        <p:tgtEl>
                                          <p:spTgt spid="8"/>
                                        </p:tgtEl>
                                        <p:attrNameLst>
                                          <p:attrName>ppt_h</p:attrName>
                                        </p:attrNameLst>
                                      </p:cBhvr>
                                      <p:tavLst>
                                        <p:tav tm="0">
                                          <p:val>
                                            <p:strVal val="#ppt_h"/>
                                          </p:val>
                                        </p:tav>
                                        <p:tav tm="100000">
                                          <p:val>
                                            <p:strVal val="#ppt_h"/>
                                          </p:val>
                                        </p:tav>
                                      </p:tavLst>
                                    </p:anim>
                                    <p:animEffect transition="in" filter="fade">
                                      <p:cBhvr>
                                        <p:cTn id="35" dur="500"/>
                                        <p:tgtEl>
                                          <p:spTgt spid="8"/>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P spid="14" grpId="0" animBg="1"/>
      <p:bldP spid="15" grpId="0" animBg="1"/>
      <p:bldP spid="17" grpId="0" animBg="1"/>
      <p:bldP spid="1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Slide Number Placeholder 5"/>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 </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802618346"/>
              </p:ext>
            </p:extLst>
          </p:nvPr>
        </p:nvGraphicFramePr>
        <p:xfrm>
          <a:off x="457200" y="538844"/>
          <a:ext cx="8229600" cy="558732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Slide Number Placeholder 5"/>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 </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514137263"/>
              </p:ext>
            </p:extLst>
          </p:nvPr>
        </p:nvGraphicFramePr>
        <p:xfrm>
          <a:off x="152400" y="609600"/>
          <a:ext cx="8229600" cy="5522006"/>
        </p:xfrm>
        <a:graphic>
          <a:graphicData uri="http://schemas.openxmlformats.org/drawingml/2006/chart">
            <c:chart xmlns:c="http://schemas.openxmlformats.org/drawingml/2006/chart" xmlns:r="http://schemas.openxmlformats.org/officeDocument/2006/relationships" r:id="rId4"/>
          </a:graphicData>
        </a:graphic>
      </p:graphicFrame>
      <p:cxnSp>
        <p:nvCxnSpPr>
          <p:cNvPr id="9" name="Straight Connector 8"/>
          <p:cNvCxnSpPr/>
          <p:nvPr/>
        </p:nvCxnSpPr>
        <p:spPr>
          <a:xfrm>
            <a:off x="914400" y="3919538"/>
            <a:ext cx="6172200" cy="0"/>
          </a:xfrm>
          <a:prstGeom prst="line">
            <a:avLst/>
          </a:prstGeom>
          <a:ln w="101600">
            <a:solidFill>
              <a:srgbClr val="3333CC"/>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p:cNvSpPr txBox="1">
            <a:spLocks noChangeArrowheads="1"/>
          </p:cNvSpPr>
          <p:nvPr/>
        </p:nvSpPr>
        <p:spPr bwMode="auto">
          <a:xfrm>
            <a:off x="6858000" y="3687763"/>
            <a:ext cx="19319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t>The “1 cm geoid</a:t>
            </a:r>
            <a:r>
              <a:rPr lang="en-US"/>
              <a:t>”</a:t>
            </a:r>
          </a:p>
        </p:txBody>
      </p:sp>
      <p:sp>
        <p:nvSpPr>
          <p:cNvPr id="8" name="TextBox 7"/>
          <p:cNvSpPr txBox="1"/>
          <p:nvPr/>
        </p:nvSpPr>
        <p:spPr>
          <a:xfrm>
            <a:off x="8382000" y="1066800"/>
            <a:ext cx="699576" cy="461665"/>
          </a:xfrm>
          <a:prstGeom prst="rect">
            <a:avLst/>
          </a:prstGeom>
          <a:solidFill>
            <a:schemeClr val="bg1"/>
          </a:solidFill>
        </p:spPr>
        <p:txBody>
          <a:bodyPr wrap="square" rtlCol="0">
            <a:spAutoFit/>
          </a:bodyPr>
          <a:lstStyle/>
          <a:p>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152400"/>
            <a:ext cx="3581400" cy="990600"/>
          </a:xfrm>
        </p:spPr>
        <p:txBody>
          <a:bodyPr/>
          <a:lstStyle/>
          <a:p>
            <a:pPr eaLnBrk="1" hangingPunct="1"/>
            <a:r>
              <a:rPr lang="en-US" sz="3600" smtClean="0"/>
              <a:t>Gravimeters over the decades</a:t>
            </a:r>
          </a:p>
        </p:txBody>
      </p:sp>
      <p:sp>
        <p:nvSpPr>
          <p:cNvPr id="5123" name="Rectangle 3"/>
          <p:cNvSpPr>
            <a:spLocks noGrp="1" noChangeArrowheads="1"/>
          </p:cNvSpPr>
          <p:nvPr>
            <p:ph type="body" idx="1"/>
          </p:nvPr>
        </p:nvSpPr>
        <p:spPr bwMode="auto">
          <a:xfrm>
            <a:off x="685800" y="1981200"/>
            <a:ext cx="4191000" cy="3124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Clr>
                <a:srgbClr val="FF33CC"/>
              </a:buClr>
            </a:pPr>
            <a:r>
              <a:rPr lang="en-US" sz="2400" smtClean="0"/>
              <a:t>Mendenhall pendulum gravimeter</a:t>
            </a:r>
          </a:p>
          <a:p>
            <a:pPr eaLnBrk="1" hangingPunct="1">
              <a:buClr>
                <a:srgbClr val="FF33CC"/>
              </a:buClr>
            </a:pPr>
            <a:r>
              <a:rPr lang="en-US" sz="2400" smtClean="0"/>
              <a:t>Accuracy:  ±1 to 5 mGals</a:t>
            </a:r>
          </a:p>
          <a:p>
            <a:pPr eaLnBrk="1" hangingPunct="1">
              <a:buClr>
                <a:srgbClr val="FF33CC"/>
              </a:buClr>
            </a:pPr>
            <a:r>
              <a:rPr lang="en-US" sz="2400" smtClean="0"/>
              <a:t>Used from 1891 to ~1930 for geoid and base stations control (predecessors used from 1871 to 1891)</a:t>
            </a:r>
          </a:p>
        </p:txBody>
      </p:sp>
      <p:pic>
        <p:nvPicPr>
          <p:cNvPr id="5124" name="Picture 6" descr="Mendenh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04800"/>
            <a:ext cx="3532188" cy="539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9"/>
          <p:cNvSpPr txBox="1">
            <a:spLocks noChangeArrowheads="1"/>
          </p:cNvSpPr>
          <p:nvPr/>
        </p:nvSpPr>
        <p:spPr bwMode="auto">
          <a:xfrm>
            <a:off x="8366125" y="5984875"/>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t>5</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8"/>
          <p:cNvSpPr>
            <a:spLocks noGrp="1" noChangeArrowheads="1"/>
          </p:cNvSpPr>
          <p:nvPr>
            <p:ph type="title"/>
          </p:nvPr>
        </p:nvSpPr>
        <p:spPr>
          <a:xfrm>
            <a:off x="685800" y="152400"/>
            <a:ext cx="4953000" cy="685800"/>
          </a:xfrm>
        </p:spPr>
        <p:txBody>
          <a:bodyPr/>
          <a:lstStyle/>
          <a:p>
            <a:pPr eaLnBrk="1" hangingPunct="1"/>
            <a:r>
              <a:rPr lang="en-US" sz="3600" smtClean="0"/>
              <a:t> </a:t>
            </a:r>
            <a:br>
              <a:rPr lang="en-US" sz="3600" smtClean="0"/>
            </a:br>
            <a:endParaRPr lang="en-US" sz="3600" smtClean="0"/>
          </a:p>
        </p:txBody>
      </p:sp>
      <p:pic>
        <p:nvPicPr>
          <p:cNvPr id="6147" name="Picture 11" descr="Brown_pend"/>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943600" y="0"/>
            <a:ext cx="2924175" cy="571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14"/>
          <p:cNvSpPr>
            <a:spLocks noChangeArrowheads="1"/>
          </p:cNvSpPr>
          <p:nvPr/>
        </p:nvSpPr>
        <p:spPr bwMode="auto">
          <a:xfrm>
            <a:off x="685800" y="1981200"/>
            <a:ext cx="4191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rgbClr val="FF33CC"/>
              </a:buClr>
              <a:buFontTx/>
              <a:buChar char="•"/>
            </a:pPr>
            <a:r>
              <a:rPr lang="en-US"/>
              <a:t>Brown pendulum gravimeter</a:t>
            </a:r>
          </a:p>
          <a:p>
            <a:pPr marL="342900" indent="-342900">
              <a:spcBef>
                <a:spcPct val="20000"/>
              </a:spcBef>
              <a:buClr>
                <a:srgbClr val="FF33CC"/>
              </a:buClr>
              <a:buFontTx/>
              <a:buChar char="•"/>
            </a:pPr>
            <a:r>
              <a:rPr lang="en-US"/>
              <a:t>Accuracy:  ±0.6 to 2 mGals</a:t>
            </a:r>
          </a:p>
          <a:p>
            <a:pPr marL="342900" indent="-342900">
              <a:spcBef>
                <a:spcPct val="20000"/>
              </a:spcBef>
              <a:buClr>
                <a:srgbClr val="FF33CC"/>
              </a:buClr>
              <a:buFontTx/>
              <a:buChar char="•"/>
            </a:pPr>
            <a:r>
              <a:rPr lang="en-US"/>
              <a:t>Used from 1931 to ~1960 for geoid and base stations control</a:t>
            </a:r>
          </a:p>
        </p:txBody>
      </p:sp>
      <p:sp>
        <p:nvSpPr>
          <p:cNvPr id="2" name="TextBox 1"/>
          <p:cNvSpPr txBox="1"/>
          <p:nvPr/>
        </p:nvSpPr>
        <p:spPr>
          <a:xfrm>
            <a:off x="8610600" y="6324600"/>
            <a:ext cx="381000" cy="461665"/>
          </a:xfrm>
          <a:prstGeom prst="rect">
            <a:avLst/>
          </a:prstGeom>
          <a:noFill/>
        </p:spPr>
        <p:txBody>
          <a:bodyPr wrap="square" rtlCol="0">
            <a:spAutoFit/>
          </a:bodyPr>
          <a:lstStyle/>
          <a:p>
            <a:r>
              <a:rPr lang="en-US" dirty="0" smtClean="0"/>
              <a:t>6</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762000" y="304800"/>
            <a:ext cx="7772400" cy="685800"/>
          </a:xfrm>
        </p:spPr>
        <p:txBody>
          <a:bodyPr/>
          <a:lstStyle/>
          <a:p>
            <a:pPr eaLnBrk="1" hangingPunct="1"/>
            <a:r>
              <a:rPr lang="en-US" sz="3200" b="1" smtClean="0">
                <a:latin typeface="Arial" charset="0"/>
              </a:rPr>
              <a:t>Spring-based relative gravimeters</a:t>
            </a:r>
            <a:br>
              <a:rPr lang="en-US" sz="3200" b="1" smtClean="0">
                <a:latin typeface="Arial" charset="0"/>
              </a:rPr>
            </a:br>
            <a:r>
              <a:rPr lang="en-US" sz="2400" smtClean="0">
                <a:latin typeface="Arial" charset="0"/>
              </a:rPr>
              <a:t>Worden and LaCoste &amp; Romberg land meters</a:t>
            </a:r>
            <a:endParaRPr lang="en-US" sz="2400" b="1" smtClean="0">
              <a:latin typeface="Arial" charset="0"/>
            </a:endParaRPr>
          </a:p>
        </p:txBody>
      </p:sp>
      <p:graphicFrame>
        <p:nvGraphicFramePr>
          <p:cNvPr id="7171" name="Object 4"/>
          <p:cNvGraphicFramePr>
            <a:graphicFrameLocks noChangeAspect="1"/>
          </p:cNvGraphicFramePr>
          <p:nvPr/>
        </p:nvGraphicFramePr>
        <p:xfrm>
          <a:off x="4267200" y="1600200"/>
          <a:ext cx="3771900" cy="3962400"/>
        </p:xfrm>
        <a:graphic>
          <a:graphicData uri="http://schemas.openxmlformats.org/presentationml/2006/ole">
            <mc:AlternateContent xmlns:mc="http://schemas.openxmlformats.org/markup-compatibility/2006">
              <mc:Choice xmlns:v="urn:schemas-microsoft-com:vml" Requires="v">
                <p:oleObj spid="_x0000_s7179" name="Picture" r:id="rId3" imgW="2859024" imgH="2904744" progId="Word.Picture.8">
                  <p:embed/>
                </p:oleObj>
              </mc:Choice>
              <mc:Fallback>
                <p:oleObj name="Picture" r:id="rId3" imgW="2859024" imgH="2904744" progId="Word.Picture.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600200"/>
                        <a:ext cx="3771900" cy="396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72" name="Text Box 5"/>
          <p:cNvSpPr txBox="1">
            <a:spLocks noChangeArrowheads="1"/>
          </p:cNvSpPr>
          <p:nvPr/>
        </p:nvSpPr>
        <p:spPr bwMode="auto">
          <a:xfrm>
            <a:off x="8611602" y="6291907"/>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t>7</a:t>
            </a:r>
            <a:endParaRPr lang="en-US" dirty="0"/>
          </a:p>
        </p:txBody>
      </p:sp>
      <p:pic>
        <p:nvPicPr>
          <p:cNvPr id="7173" name="Picture 5" descr="Worden @ UTEP.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1600200"/>
            <a:ext cx="2187575" cy="399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smtClean="0"/>
              <a:t>  </a:t>
            </a:r>
            <a:br>
              <a:rPr lang="en-US" smtClean="0"/>
            </a:br>
            <a:endParaRPr lang="en-US" smtClean="0"/>
          </a:p>
        </p:txBody>
      </p:sp>
      <p:pic>
        <p:nvPicPr>
          <p:cNvPr id="81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7696200" cy="475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5288" y="1905000"/>
            <a:ext cx="2386012"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889250" y="5100638"/>
            <a:ext cx="3832225" cy="614362"/>
          </a:xfrm>
          <a:prstGeom prst="rect">
            <a:avLst/>
          </a:prstGeom>
          <a:solidFill>
            <a:schemeClr val="accent1">
              <a:lumMod val="20000"/>
              <a:lumOff val="80000"/>
            </a:schemeClr>
          </a:solidFill>
        </p:spPr>
        <p:txBody>
          <a:bodyPr/>
          <a:lstStyle/>
          <a:p>
            <a:pPr>
              <a:defRPr/>
            </a:pPr>
            <a:r>
              <a:rPr lang="en-US" sz="1600" dirty="0">
                <a:cs typeface="+mn-cs"/>
              </a:rPr>
              <a:t>Courtesy of V. Kelly </a:t>
            </a:r>
            <a:r>
              <a:rPr lang="en-US" sz="1600" dirty="0" err="1">
                <a:cs typeface="+mn-cs"/>
              </a:rPr>
              <a:t>Bellis</a:t>
            </a:r>
            <a:r>
              <a:rPr lang="en-US" sz="1600" dirty="0">
                <a:cs typeface="+mn-cs"/>
              </a:rPr>
              <a:t>, PLS,              copyrighted material used with permission.</a:t>
            </a:r>
          </a:p>
        </p:txBody>
      </p:sp>
      <p:sp>
        <p:nvSpPr>
          <p:cNvPr id="8198" name="TextBox 3"/>
          <p:cNvSpPr txBox="1">
            <a:spLocks noChangeArrowheads="1"/>
          </p:cNvSpPr>
          <p:nvPr/>
        </p:nvSpPr>
        <p:spPr bwMode="auto">
          <a:xfrm>
            <a:off x="76200" y="6248400"/>
            <a:ext cx="304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a:t>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descr="NGSGN-Map.jpg"/>
          <p:cNvPicPr>
            <a:picLocks noChangeAspect="1"/>
          </p:cNvPicPr>
          <p:nvPr/>
        </p:nvPicPr>
        <p:blipFill>
          <a:blip r:embed="rId2" cstate="print">
            <a:extLst>
              <a:ext uri="{28A0092B-C50C-407E-A947-70E740481C1C}">
                <a14:useLocalDpi xmlns:a14="http://schemas.microsoft.com/office/drawing/2010/main" val="0"/>
              </a:ext>
            </a:extLst>
          </a:blip>
          <a:srcRect b="4475"/>
          <a:stretch>
            <a:fillRect/>
          </a:stretch>
        </p:blipFill>
        <p:spPr bwMode="auto">
          <a:xfrm>
            <a:off x="457200" y="1143000"/>
            <a:ext cx="7853363"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2"/>
          <p:cNvSpPr txBox="1">
            <a:spLocks noChangeArrowheads="1"/>
          </p:cNvSpPr>
          <p:nvPr/>
        </p:nvSpPr>
        <p:spPr bwMode="auto">
          <a:xfrm>
            <a:off x="1371600" y="152400"/>
            <a:ext cx="5943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3600"/>
              <a:t>NGS Gravity Network (1986)</a:t>
            </a:r>
          </a:p>
        </p:txBody>
      </p:sp>
      <p:sp>
        <p:nvSpPr>
          <p:cNvPr id="9220" name="TextBox 3"/>
          <p:cNvSpPr txBox="1">
            <a:spLocks noChangeArrowheads="1"/>
          </p:cNvSpPr>
          <p:nvPr/>
        </p:nvSpPr>
        <p:spPr bwMode="auto">
          <a:xfrm>
            <a:off x="8519652" y="6096000"/>
            <a:ext cx="304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smtClean="0"/>
              <a:t>9</a:t>
            </a:r>
            <a:endParaRPr lang="en-US"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3.6|11.9|7.1|0.8"/>
</p:tagLst>
</file>

<file path=ppt/tags/tag2.xml><?xml version="1.0" encoding="utf-8"?>
<p:tagLst xmlns:a="http://schemas.openxmlformats.org/drawingml/2006/main" xmlns:r="http://schemas.openxmlformats.org/officeDocument/2006/relationships" xmlns:p="http://schemas.openxmlformats.org/presentationml/2006/main">
  <p:tag name="TIMING" val="|14|5.8|7.7|18.7|1.5|1.9"/>
</p:tagLst>
</file>

<file path=ppt/tags/tag3.xml><?xml version="1.0" encoding="utf-8"?>
<p:tagLst xmlns:a="http://schemas.openxmlformats.org/drawingml/2006/main" xmlns:r="http://schemas.openxmlformats.org/officeDocument/2006/relationships" xmlns:p="http://schemas.openxmlformats.org/presentationml/2006/main">
  <p:tag name="TIMING" val="|43.6|11.9|7.1|0.8"/>
</p:tagLst>
</file>

<file path=ppt/tags/tag4.xml><?xml version="1.0" encoding="utf-8"?>
<p:tagLst xmlns:a="http://schemas.openxmlformats.org/drawingml/2006/main" xmlns:r="http://schemas.openxmlformats.org/officeDocument/2006/relationships" xmlns:p="http://schemas.openxmlformats.org/presentationml/2006/main">
  <p:tag name="TIMING" val="|19.4"/>
</p:tagLst>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4692</TotalTime>
  <Words>2997</Words>
  <Application>Microsoft Office PowerPoint</Application>
  <PresentationFormat>On-screen Show (4:3)</PresentationFormat>
  <Paragraphs>468</Paragraphs>
  <Slides>45</Slides>
  <Notes>11</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45</vt:i4>
      </vt:variant>
    </vt:vector>
  </HeadingPairs>
  <TitlesOfParts>
    <vt:vector size="49" baseType="lpstr">
      <vt:lpstr>Default Design</vt:lpstr>
      <vt:lpstr>Picture</vt:lpstr>
      <vt:lpstr>Image Document</vt:lpstr>
      <vt:lpstr>Chart</vt:lpstr>
      <vt:lpstr>Absolute Gravimetry in NGS: Instrumentation and Applications</vt:lpstr>
      <vt:lpstr>Overview of talk</vt:lpstr>
      <vt:lpstr>Other NGS-ers doing Absolute Gravity Observations since 1986 </vt:lpstr>
      <vt:lpstr>Cooperators with NGS &amp; OES Absolute Gravimetry Program</vt:lpstr>
      <vt:lpstr>Gravimeters over the decades</vt:lpstr>
      <vt:lpstr>  </vt:lpstr>
      <vt:lpstr>Spring-based relative gravimeters Worden and LaCoste &amp; Romberg land meters</vt:lpstr>
      <vt:lpstr>   </vt:lpstr>
      <vt:lpstr>PowerPoint Presentation</vt:lpstr>
      <vt:lpstr>GWR Cryogenic meter</vt:lpstr>
      <vt:lpstr>Absolute gravimeters JILAg-4                          FG5-102                                A10-025             </vt:lpstr>
      <vt:lpstr>Absolute gravity research programs by area</vt:lpstr>
      <vt:lpstr>Worldwide Absolute Gravity Sites in NOAA database</vt:lpstr>
      <vt:lpstr>North American Absolute Gravity Sites</vt:lpstr>
      <vt:lpstr> </vt:lpstr>
      <vt:lpstr>PowerPoint Presentation</vt:lpstr>
      <vt:lpstr>Richmond soil moisture </vt:lpstr>
      <vt:lpstr>Manitoba</vt:lpstr>
      <vt:lpstr>Churchill</vt:lpstr>
      <vt:lpstr>New Orleans</vt:lpstr>
      <vt:lpstr>PowerPoint Presentation</vt:lpstr>
      <vt:lpstr>PowerPoint Presentation</vt:lpstr>
      <vt:lpstr>GRAV-D in the Continental US</vt:lpstr>
      <vt:lpstr>GRAV-D in Alaska</vt:lpstr>
      <vt:lpstr>PowerPoint Presentation</vt:lpstr>
      <vt:lpstr>PowerPoint Presentation</vt:lpstr>
      <vt:lpstr>Geoid Slope Validation Survey of 2011</vt:lpstr>
      <vt:lpstr>PowerPoint Presentation</vt:lpstr>
      <vt:lpstr>PowerPoint Presentation</vt:lpstr>
      <vt:lpstr>High Resolution Geoids (vs GPS / Leveling; cm)</vt:lpstr>
      <vt:lpstr>PowerPoint Presentation</vt:lpstr>
      <vt:lpstr>PowerPoint Presentation</vt:lpstr>
      <vt:lpstr>PowerPoint Presentation</vt:lpstr>
      <vt:lpstr>PowerPoint Presentation</vt:lpstr>
      <vt:lpstr>SAVSARP Recharge Facilities</vt:lpstr>
      <vt:lpstr>How can different gravimeters be used together?</vt:lpstr>
      <vt:lpstr>A10 data</vt:lpstr>
      <vt:lpstr>Absolute Site Reconnaissance</vt:lpstr>
      <vt:lpstr>Site Monumentation</vt:lpstr>
      <vt:lpstr>Dat’s all folks…</vt:lpstr>
      <vt:lpstr>PowerPoint Presentation</vt:lpstr>
      <vt:lpstr>How to read the next chart</vt:lpstr>
      <vt:lpstr>High Resolution Geoids (vs GPS / Leveling; cm)</vt:lpstr>
      <vt:lpstr>PowerPoint Presentation</vt:lpstr>
      <vt:lpstr>PowerPoint Presentation</vt:lpstr>
    </vt:vector>
  </TitlesOfParts>
  <Company>NOAA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nancy</dc:creator>
  <cp:lastModifiedBy>Daniel Winester</cp:lastModifiedBy>
  <cp:revision>159</cp:revision>
  <dcterms:created xsi:type="dcterms:W3CDTF">2003-06-17T12:41:37Z</dcterms:created>
  <dcterms:modified xsi:type="dcterms:W3CDTF">2012-09-12T16:29:08Z</dcterms:modified>
</cp:coreProperties>
</file>