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0" r:id="rId4"/>
    <p:sldId id="598" r:id="rId5"/>
    <p:sldId id="263" r:id="rId6"/>
    <p:sldId id="285" r:id="rId7"/>
    <p:sldId id="591" r:id="rId8"/>
    <p:sldId id="267" r:id="rId9"/>
    <p:sldId id="269" r:id="rId10"/>
    <p:sldId id="268" r:id="rId11"/>
    <p:sldId id="592" r:id="rId12"/>
    <p:sldId id="284" r:id="rId13"/>
    <p:sldId id="596" r:id="rId14"/>
    <p:sldId id="270" r:id="rId15"/>
    <p:sldId id="593" r:id="rId16"/>
    <p:sldId id="595" r:id="rId17"/>
    <p:sldId id="594" r:id="rId18"/>
    <p:sldId id="264" r:id="rId19"/>
    <p:sldId id="280" r:id="rId20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328">
          <p15:clr>
            <a:srgbClr val="A4A3A4"/>
          </p15:clr>
        </p15:guide>
        <p15:guide id="4" pos="432">
          <p15:clr>
            <a:srgbClr val="A4A3A4"/>
          </p15:clr>
        </p15:guide>
        <p15:guide id="5" orient="horz" pos="492">
          <p15:clr>
            <a:srgbClr val="A4A3A4"/>
          </p15:clr>
        </p15:guide>
        <p15:guide id="6" orient="horz" pos="27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1" roundtripDataSignature="AMtx7mgiiuNllpErmWN6JhjiyNDrfEyqd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len Scott - NOAA Federal" initials="" lastIdx="1" clrIdx="0"/>
  <p:cmAuthor id="1" name="Juliana Blackwell" initials="JB" lastIdx="1" clrIdx="1">
    <p:extLst>
      <p:ext uri="{19B8F6BF-5375-455C-9EA6-DF929625EA0E}">
        <p15:presenceInfo xmlns:p15="http://schemas.microsoft.com/office/powerpoint/2012/main" userId="S::juliana.blackwell@fs.noaa.gov::6df4bd8b-3d73-4f52-85cc-08a03169cc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6" autoAdjust="0"/>
    <p:restoredTop sz="61432" autoAdjust="0"/>
  </p:normalViewPr>
  <p:slideViewPr>
    <p:cSldViewPr snapToGrid="0">
      <p:cViewPr varScale="1">
        <p:scale>
          <a:sx n="69" d="100"/>
          <a:sy n="69" d="100"/>
        </p:scale>
        <p:origin x="1786" y="67"/>
      </p:cViewPr>
      <p:guideLst>
        <p:guide orient="horz" pos="1620"/>
        <p:guide pos="2880"/>
        <p:guide pos="5328"/>
        <p:guide pos="432"/>
        <p:guide orient="horz" pos="492"/>
        <p:guide orient="horz" pos="27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261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61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6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Google Shape;1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42101e2f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42101e2f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7" name="Google Shape;4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7005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415d4bb44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415d4bb44f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138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23fbcba849_1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23fbcba849_1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415d4bb44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415d4bb44f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057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415d4bb44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415d4bb44f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7904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415d4bb44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415d4bb44f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3176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415d4bb44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415d4bb44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415d4bb44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415d4bb44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433e9855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433e9855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433e98551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433e98551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7" name="Google Shape;4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5964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23fbcba849_1_1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23fbcba849_1_1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415d4bb44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415d4bb44f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7" name="Google Shape;4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8887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415d4bb44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415d4bb44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42da8c4d7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42da8c4d7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FIG Working Week 2023</a:t>
            </a:r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FIG Working Week 2023</a:t>
            </a:r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FIG Working Week 2023</a:t>
            </a:r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FIG Working Week 2023</a:t>
            </a:r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FIG Working Week 2023</a:t>
            </a:r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FIG Working Week 2023</a:t>
            </a: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FIG Working Week 2023</a:t>
            </a:r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FIG Working Week 2023</a:t>
            </a: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FIG Working Week 2023</a:t>
            </a:r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FIG Working Week 2023</a:t>
            </a:r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8" r:id="rId8"/>
    <p:sldLayoutId id="2147483659" r:id="rId9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"/>
          <p:cNvSpPr txBox="1">
            <a:spLocks noGrp="1"/>
          </p:cNvSpPr>
          <p:nvPr>
            <p:ph type="ctrTitle"/>
          </p:nvPr>
        </p:nvSpPr>
        <p:spPr>
          <a:xfrm>
            <a:off x="1078425" y="165016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3960"/>
              <a:buFont typeface="Times New Roman"/>
              <a:buNone/>
            </a:pPr>
            <a:r>
              <a:rPr lang="en-US" sz="3600" dirty="0">
                <a:solidFill>
                  <a:schemeClr val="tx1"/>
                </a:solidFill>
              </a:rPr>
              <a:t>The Modernized U.S. National Spatial Reference System – Aligning National Geospatial Data to the Globe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181" name="Google Shape;181;p1"/>
          <p:cNvSpPr txBox="1">
            <a:spLocks noGrp="1"/>
          </p:cNvSpPr>
          <p:nvPr>
            <p:ph type="subTitle" idx="1"/>
          </p:nvPr>
        </p:nvSpPr>
        <p:spPr>
          <a:xfrm>
            <a:off x="1371600" y="3508146"/>
            <a:ext cx="6400800" cy="14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rPr lang="en-US" dirty="0">
                <a:solidFill>
                  <a:srgbClr val="366092"/>
                </a:solidFill>
              </a:rPr>
              <a:t>Juliana Blackwell, </a:t>
            </a:r>
            <a:endParaRPr dirty="0">
              <a:solidFill>
                <a:srgbClr val="36609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rPr lang="en-US" dirty="0">
                <a:solidFill>
                  <a:srgbClr val="366092"/>
                </a:solidFill>
              </a:rPr>
              <a:t>Director, National Geodetic Survey</a:t>
            </a:r>
            <a:endParaRPr dirty="0">
              <a:solidFill>
                <a:srgbClr val="36609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endParaRPr dirty="0">
              <a:solidFill>
                <a:srgbClr val="36609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rPr lang="en-US" sz="2600" dirty="0">
                <a:solidFill>
                  <a:srgbClr val="366092"/>
                </a:solidFill>
              </a:rPr>
              <a:t>FIG 2023 Working Week</a:t>
            </a:r>
            <a:endParaRPr sz="2600" dirty="0">
              <a:solidFill>
                <a:srgbClr val="36609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rPr lang="en-US" sz="2600" dirty="0">
                <a:solidFill>
                  <a:srgbClr val="366092"/>
                </a:solidFill>
              </a:rPr>
              <a:t>Orlando, FL</a:t>
            </a:r>
            <a:endParaRPr sz="2600" dirty="0">
              <a:solidFill>
                <a:srgbClr val="3660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42101e2ff3_0_0"/>
          <p:cNvSpPr txBox="1">
            <a:spLocks noGrp="1"/>
          </p:cNvSpPr>
          <p:nvPr>
            <p:ph type="title"/>
          </p:nvPr>
        </p:nvSpPr>
        <p:spPr>
          <a:xfrm>
            <a:off x="217219" y="196631"/>
            <a:ext cx="8709561" cy="92136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International Terrestrial Reference System</a:t>
            </a:r>
          </a:p>
        </p:txBody>
      </p:sp>
      <p:sp>
        <p:nvSpPr>
          <p:cNvPr id="333" name="Google Shape;333;g242101e2ff3_0_0"/>
          <p:cNvSpPr txBox="1">
            <a:spLocks noGrp="1"/>
          </p:cNvSpPr>
          <p:nvPr>
            <p:ph type="body" idx="2"/>
          </p:nvPr>
        </p:nvSpPr>
        <p:spPr>
          <a:xfrm>
            <a:off x="217219" y="1350630"/>
            <a:ext cx="8605319" cy="29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A world spatial reference system co-rotating with the Earth</a:t>
            </a:r>
          </a:p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Maintained by the International Association of Geodesy (IAG) and the International Earth Rotation and Reference Systems Service (IERS) </a:t>
            </a:r>
          </a:p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An ITRF is a realization of that system at a given epoch</a:t>
            </a:r>
            <a:endParaRPr sz="2200" dirty="0"/>
          </a:p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Current realization is </a:t>
            </a:r>
            <a:r>
              <a:rPr lang="en-US" sz="2200" b="1" dirty="0">
                <a:solidFill>
                  <a:srgbClr val="C00000"/>
                </a:solidFill>
              </a:rPr>
              <a:t>ITRF2020</a:t>
            </a:r>
            <a:endParaRPr sz="2200" b="1" dirty="0">
              <a:solidFill>
                <a:srgbClr val="C00000"/>
              </a:solidFill>
            </a:endParaRPr>
          </a:p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Provides a reference for GNSS satellite and receiver locations</a:t>
            </a:r>
            <a:endParaRPr sz="2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39B52-A345-402C-93C3-2219C7A681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FIG Working Week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B046D-D742-4CE1-B83F-33860A11FD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"/>
          <p:cNvSpPr txBox="1">
            <a:spLocks noGrp="1"/>
          </p:cNvSpPr>
          <p:nvPr>
            <p:ph type="title"/>
          </p:nvPr>
        </p:nvSpPr>
        <p:spPr>
          <a:xfrm>
            <a:off x="457200" y="340381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NSRS Modernization</a:t>
            </a:r>
            <a:endParaRPr sz="3600" dirty="0">
              <a:solidFill>
                <a:srgbClr val="3660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0" name="Google Shape;500;p3"/>
          <p:cNvSpPr txBox="1">
            <a:spLocks noGrp="1"/>
          </p:cNvSpPr>
          <p:nvPr>
            <p:ph type="body" idx="1"/>
          </p:nvPr>
        </p:nvSpPr>
        <p:spPr>
          <a:xfrm>
            <a:off x="823902" y="1544045"/>
            <a:ext cx="4867598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Four terrestrial reference frames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Geopotential datum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Time-dependent coordinates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Updated products and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2BA3D-ECAE-4A8F-B97D-B064272BE9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7" t="1670" r="1"/>
          <a:stretch/>
        </p:blipFill>
        <p:spPr>
          <a:xfrm>
            <a:off x="5982056" y="1478422"/>
            <a:ext cx="2259267" cy="2896072"/>
          </a:xfrm>
          <a:prstGeom prst="rect">
            <a:avLst/>
          </a:prstGeom>
          <a:ln w="31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31C5E-943A-4592-BC50-AD6785320C2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FIG Working Week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676BC-8836-448B-AA86-91F8642F32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C88C8F-B2A4-4359-96A9-B738D4959BCD}"/>
              </a:ext>
            </a:extLst>
          </p:cNvPr>
          <p:cNvSpPr txBox="1"/>
          <p:nvPr/>
        </p:nvSpPr>
        <p:spPr>
          <a:xfrm>
            <a:off x="4825689" y="4382354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geodesy.noaa.gov</a:t>
            </a:r>
          </a:p>
        </p:txBody>
      </p:sp>
    </p:spTree>
    <p:extLst>
      <p:ext uri="{BB962C8B-B14F-4D97-AF65-F5344CB8AC3E}">
        <p14:creationId xmlns:p14="http://schemas.microsoft.com/office/powerpoint/2010/main" val="1920124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415d4bb44f_0_73"/>
          <p:cNvSpPr txBox="1">
            <a:spLocks noGrp="1"/>
          </p:cNvSpPr>
          <p:nvPr>
            <p:ph type="title"/>
          </p:nvPr>
        </p:nvSpPr>
        <p:spPr>
          <a:xfrm>
            <a:off x="457200" y="161447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Terrestrial Reference Frames</a:t>
            </a:r>
            <a:endParaRPr sz="3600" dirty="0"/>
          </a:p>
        </p:txBody>
      </p:sp>
      <p:sp>
        <p:nvSpPr>
          <p:cNvPr id="482" name="Google Shape;482;g2415d4bb44f_0_73"/>
          <p:cNvSpPr txBox="1">
            <a:spLocks noGrp="1"/>
          </p:cNvSpPr>
          <p:nvPr>
            <p:ph type="body" idx="1"/>
          </p:nvPr>
        </p:nvSpPr>
        <p:spPr>
          <a:xfrm>
            <a:off x="5883780" y="1646607"/>
            <a:ext cx="2895600" cy="23784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Tectonic plate based:</a:t>
            </a:r>
          </a:p>
          <a:p>
            <a:pPr marL="457200" marR="0" lvl="0" indent="-457200" algn="l" defTabSz="4572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North America</a:t>
            </a:r>
          </a:p>
          <a:p>
            <a:pPr marL="457200" marR="0" lvl="0" indent="-457200" algn="l" defTabSz="4572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Mariana</a:t>
            </a:r>
          </a:p>
          <a:p>
            <a:pPr marL="457200" marR="0" lvl="0" indent="-457200" algn="l" defTabSz="4572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Pacific</a:t>
            </a:r>
          </a:p>
          <a:p>
            <a:pPr marL="457200" marR="0" lvl="0" indent="-457200" algn="l" defTabSz="4572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Caribbean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0EB4E-309D-4F1E-91B1-4D00EE3518C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FIG Working Week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279FD-C20B-4CA0-822A-AAD31EE4D0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A00683-D27B-4F37-82FE-B6632C2A6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20" y="961244"/>
            <a:ext cx="5389331" cy="377984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54692-7C26-4A7F-BC03-D2C09958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Geopotential Datum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EF60A-D8E4-4608-A7C8-BFEEFF9EAF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FIG Working Week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FA64D-EEAC-4A6A-AF4C-15C3463012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BBE86-E096-4696-A933-2C3360BEA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1" y="951531"/>
            <a:ext cx="5270159" cy="3815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F9BD90-E657-4B6A-BA18-0F90386D3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68" y="1443904"/>
            <a:ext cx="1005927" cy="1298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FD1C10-D1F3-4B21-B65E-D5379E070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79" y="3500725"/>
            <a:ext cx="1219306" cy="8596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2552F9-C4BA-4976-AAE8-7FCD4A3740F7}"/>
              </a:ext>
            </a:extLst>
          </p:cNvPr>
          <p:cNvSpPr txBox="1"/>
          <p:nvPr/>
        </p:nvSpPr>
        <p:spPr>
          <a:xfrm>
            <a:off x="88254" y="2732366"/>
            <a:ext cx="22245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97"/>
              </a:buClr>
              <a:buSzPts val="2000"/>
              <a:buFont typeface="Times New Roman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+ Guam/CNMI</a:t>
            </a:r>
          </a:p>
        </p:txBody>
      </p:sp>
      <p:sp>
        <p:nvSpPr>
          <p:cNvPr id="11" name="Google Shape;396;g223fbcba849_1_1770">
            <a:extLst>
              <a:ext uri="{FF2B5EF4-FFF2-40B4-BE49-F238E27FC236}">
                <a16:creationId xmlns:a16="http://schemas.microsoft.com/office/drawing/2014/main" id="{7DE86372-953C-4188-A49C-262A573DAFC9}"/>
              </a:ext>
            </a:extLst>
          </p:cNvPr>
          <p:cNvSpPr txBox="1"/>
          <p:nvPr/>
        </p:nvSpPr>
        <p:spPr>
          <a:xfrm>
            <a:off x="119078" y="4360336"/>
            <a:ext cx="219369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97"/>
              </a:buClr>
              <a:buSzPts val="2000"/>
              <a:buFont typeface="Times New Roman"/>
              <a:buNone/>
            </a:pPr>
            <a:r>
              <a:rPr lang="en-US" sz="1600" b="0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American Samoa</a:t>
            </a:r>
            <a:endParaRPr sz="1600" b="0" i="0" u="none" strike="noStrike" cap="none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6864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23fbcba849_1_620"/>
          <p:cNvSpPr txBox="1">
            <a:spLocks noGrp="1"/>
          </p:cNvSpPr>
          <p:nvPr>
            <p:ph type="title"/>
          </p:nvPr>
        </p:nvSpPr>
        <p:spPr>
          <a:xfrm>
            <a:off x="134477" y="268383"/>
            <a:ext cx="9009523" cy="8574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600" dirty="0"/>
              <a:t>Federal Governance and Coordination</a:t>
            </a:r>
          </a:p>
        </p:txBody>
      </p:sp>
      <p:sp>
        <p:nvSpPr>
          <p:cNvPr id="348" name="Google Shape;348;g223fbcba849_1_620"/>
          <p:cNvSpPr txBox="1">
            <a:spLocks noGrp="1"/>
          </p:cNvSpPr>
          <p:nvPr>
            <p:ph type="body" idx="1"/>
          </p:nvPr>
        </p:nvSpPr>
        <p:spPr>
          <a:xfrm>
            <a:off x="4162321" y="1284736"/>
            <a:ext cx="4911316" cy="356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9100" indent="-285750">
              <a:buSzPts val="1500"/>
            </a:pPr>
            <a:r>
              <a:rPr lang="en-US" sz="1800" dirty="0"/>
              <a:t>Federal Geographic Data Committee (FGDC)</a:t>
            </a:r>
          </a:p>
          <a:p>
            <a:pPr marL="419100" indent="-285750">
              <a:buSzPts val="1500"/>
            </a:pPr>
            <a:r>
              <a:rPr lang="en-US" sz="1800" dirty="0"/>
              <a:t>Organized structure of Federal geospatial professionals and constituents</a:t>
            </a:r>
          </a:p>
          <a:p>
            <a:pPr marL="419100" indent="-285750">
              <a:buSzPts val="1500"/>
            </a:pPr>
            <a:r>
              <a:rPr lang="en-US" sz="1800" dirty="0"/>
              <a:t>Executive direction and oversight for Federal geospatial decisions and initiatives</a:t>
            </a:r>
          </a:p>
          <a:p>
            <a:pPr marL="419100" indent="-285750">
              <a:buSzPts val="1500"/>
            </a:pPr>
            <a:r>
              <a:rPr lang="en-US" sz="1800" dirty="0"/>
              <a:t>Geospatial Data Act of 2018 (GDA)</a:t>
            </a:r>
          </a:p>
          <a:p>
            <a:pPr marL="419100" indent="-285750">
              <a:buSzPts val="1500"/>
            </a:pPr>
            <a:r>
              <a:rPr lang="en-US" sz="1800" dirty="0"/>
              <a:t>Codifies the FGDC duties into law</a:t>
            </a:r>
          </a:p>
          <a:p>
            <a:pPr marL="419100" indent="-285750">
              <a:buSzPts val="1500"/>
            </a:pPr>
            <a:r>
              <a:rPr lang="en-US" sz="1800" dirty="0"/>
              <a:t>Stipulates adoption of international standards such as the ITRS</a:t>
            </a:r>
            <a:endParaRPr sz="1800" dirty="0"/>
          </a:p>
        </p:txBody>
      </p:sp>
      <p:pic>
        <p:nvPicPr>
          <p:cNvPr id="349" name="Google Shape;349;g223fbcba849_1_6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</a:blip>
          <a:srcRect t="1328" b="1"/>
          <a:stretch/>
        </p:blipFill>
        <p:spPr>
          <a:xfrm>
            <a:off x="134477" y="1125783"/>
            <a:ext cx="4027844" cy="37214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74B46-A870-4186-B0CD-B7B7DD4089B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4823051"/>
            <a:ext cx="2895600" cy="273844"/>
          </a:xfrm>
        </p:spPr>
        <p:txBody>
          <a:bodyPr/>
          <a:lstStyle/>
          <a:p>
            <a:r>
              <a:rPr lang="en-US" dirty="0"/>
              <a:t>FIG Working Week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E39CD-4146-4E9E-8472-A9695429F6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415d4bb44f_0_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Supports Safe and Efficient Commerce</a:t>
            </a:r>
            <a:endParaRPr sz="3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0EB4E-309D-4F1E-91B1-4D00EE3518C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38742" y="4800599"/>
            <a:ext cx="2895600" cy="273844"/>
          </a:xfrm>
        </p:spPr>
        <p:txBody>
          <a:bodyPr/>
          <a:lstStyle/>
          <a:p>
            <a:r>
              <a:rPr lang="en-US" dirty="0"/>
              <a:t>FIG Working Week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279FD-C20B-4CA0-822A-AAD31EE4D0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pic>
        <p:nvPicPr>
          <p:cNvPr id="7" name="Google Shape;305;p3" descr="Image result for freight plane">
            <a:extLst>
              <a:ext uri="{FF2B5EF4-FFF2-40B4-BE49-F238E27FC236}">
                <a16:creationId xmlns:a16="http://schemas.microsoft.com/office/drawing/2014/main" id="{2D5F2BFA-6442-4853-A120-FCBA1FDBE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703" y="949792"/>
            <a:ext cx="306762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03;p3" descr="http://www.alfaventures.com/horizon/news/images/railway_949773f.jpg">
            <a:extLst>
              <a:ext uri="{FF2B5EF4-FFF2-40B4-BE49-F238E27FC236}">
                <a16:creationId xmlns:a16="http://schemas.microsoft.com/office/drawing/2014/main" id="{D0DF754D-829B-42F1-80EC-569DE4A470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9830" y="921979"/>
            <a:ext cx="3260779" cy="185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02;p3" descr="http://assets.bizjournals.com/baltimore/blog/Port-of-Baltimore_Seagirt_story*304.jpg?v=1">
            <a:extLst>
              <a:ext uri="{FF2B5EF4-FFF2-40B4-BE49-F238E27FC236}">
                <a16:creationId xmlns:a16="http://schemas.microsoft.com/office/drawing/2014/main" id="{127666A1-E203-4BC5-82FC-080D33B93B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4702" y="2858526"/>
            <a:ext cx="3067625" cy="189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06;p3" descr="http://www.jwsuretybonds.com/blog/wp-content/uploads/2013/06/highway-truck.jpg">
            <a:extLst>
              <a:ext uri="{FF2B5EF4-FFF2-40B4-BE49-F238E27FC236}">
                <a16:creationId xmlns:a16="http://schemas.microsoft.com/office/drawing/2014/main" id="{085B4AB1-CCAC-4ED2-AF55-2C6A154C01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19830" y="2844621"/>
            <a:ext cx="3260779" cy="192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160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415d4bb44f_0_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Improves Resilience</a:t>
            </a:r>
            <a:endParaRPr sz="3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0EB4E-309D-4F1E-91B1-4D00EE3518C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4861884"/>
            <a:ext cx="2895600" cy="273844"/>
          </a:xfrm>
        </p:spPr>
        <p:txBody>
          <a:bodyPr/>
          <a:lstStyle/>
          <a:p>
            <a:r>
              <a:rPr lang="en-US" dirty="0"/>
              <a:t>FIG Working Week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279FD-C20B-4CA0-822A-AAD31EE4D0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4E3D8E-8067-47EB-976E-46090CA3B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62" y="937952"/>
            <a:ext cx="3389055" cy="1823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E5E6BF-BEFD-46CF-B912-C6FAAE11F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862" y="2803350"/>
            <a:ext cx="3473154" cy="2026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4DC0DD-25DB-484B-B482-BE52B5CF5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110" y="937951"/>
            <a:ext cx="3435964" cy="18235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8CD21C-E472-4971-AB73-4B40CB126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110" y="2803350"/>
            <a:ext cx="3435964" cy="203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08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415d4bb44f_0_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Empowers Growth</a:t>
            </a:r>
            <a:endParaRPr sz="3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0EB4E-309D-4F1E-91B1-4D00EE3518C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4807272"/>
            <a:ext cx="2895600" cy="273844"/>
          </a:xfrm>
        </p:spPr>
        <p:txBody>
          <a:bodyPr/>
          <a:lstStyle/>
          <a:p>
            <a:r>
              <a:rPr lang="en-US" dirty="0"/>
              <a:t>FIG Working Week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279FD-C20B-4CA0-822A-AAD31EE4D0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085210-DE30-4312-BB63-97F1E4ECF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993" y="2855854"/>
            <a:ext cx="3592237" cy="19114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B0EB06-679F-42B8-848A-228F105E2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86" y="2846857"/>
            <a:ext cx="3670110" cy="1920406"/>
          </a:xfrm>
          <a:prstGeom prst="rect">
            <a:avLst/>
          </a:prstGeom>
        </p:spPr>
      </p:pic>
      <p:pic>
        <p:nvPicPr>
          <p:cNvPr id="15" name="Google Shape;330;p5">
            <a:extLst>
              <a:ext uri="{FF2B5EF4-FFF2-40B4-BE49-F238E27FC236}">
                <a16:creationId xmlns:a16="http://schemas.microsoft.com/office/drawing/2014/main" id="{B70353E2-5913-4130-B71E-7266C52B02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8692" y="959514"/>
            <a:ext cx="2435241" cy="186059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4;p5">
            <a:extLst>
              <a:ext uri="{FF2B5EF4-FFF2-40B4-BE49-F238E27FC236}">
                <a16:creationId xmlns:a16="http://schemas.microsoft.com/office/drawing/2014/main" id="{EF9F3B5C-1B7A-4B0A-82F7-9688F1049080}"/>
              </a:ext>
            </a:extLst>
          </p:cNvPr>
          <p:cNvSpPr txBox="1">
            <a:spLocks noChangeAspect="1"/>
          </p:cNvSpPr>
          <p:nvPr/>
        </p:nvSpPr>
        <p:spPr>
          <a:xfrm>
            <a:off x="6439947" y="2473054"/>
            <a:ext cx="1908022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/>
            <a:r>
              <a:rPr lang="en-US" sz="105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Precision Agriculture</a:t>
            </a:r>
            <a:endParaRPr sz="1050"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7" name="Google Shape;331;p5">
            <a:extLst>
              <a:ext uri="{FF2B5EF4-FFF2-40B4-BE49-F238E27FC236}">
                <a16:creationId xmlns:a16="http://schemas.microsoft.com/office/drawing/2014/main" id="{0AF6078B-F202-47E8-B20A-FCD7A5E37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2111" y="959513"/>
            <a:ext cx="3296993" cy="185633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337;p5">
            <a:extLst>
              <a:ext uri="{FF2B5EF4-FFF2-40B4-BE49-F238E27FC236}">
                <a16:creationId xmlns:a16="http://schemas.microsoft.com/office/drawing/2014/main" id="{3BE19FFD-560A-48F9-BBD4-D0A88EF49F10}"/>
              </a:ext>
            </a:extLst>
          </p:cNvPr>
          <p:cNvSpPr txBox="1"/>
          <p:nvPr/>
        </p:nvSpPr>
        <p:spPr>
          <a:xfrm>
            <a:off x="3124200" y="2551858"/>
            <a:ext cx="1770421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/>
            <a:r>
              <a:rPr lang="en-US" sz="105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Precision Navigation</a:t>
            </a:r>
            <a:endParaRPr sz="1050"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9" name="Google Shape;332;p5">
            <a:extLst>
              <a:ext uri="{FF2B5EF4-FFF2-40B4-BE49-F238E27FC236}">
                <a16:creationId xmlns:a16="http://schemas.microsoft.com/office/drawing/2014/main" id="{6AA0E360-E4C5-4399-8EBC-958920D393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r="5569"/>
          <a:stretch/>
        </p:blipFill>
        <p:spPr>
          <a:xfrm>
            <a:off x="159315" y="959513"/>
            <a:ext cx="2711885" cy="182004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38;p5">
            <a:extLst>
              <a:ext uri="{FF2B5EF4-FFF2-40B4-BE49-F238E27FC236}">
                <a16:creationId xmlns:a16="http://schemas.microsoft.com/office/drawing/2014/main" id="{15E5833C-3F9E-4553-8754-660AA4C3ABF7}"/>
              </a:ext>
            </a:extLst>
          </p:cNvPr>
          <p:cNvSpPr txBox="1"/>
          <p:nvPr/>
        </p:nvSpPr>
        <p:spPr>
          <a:xfrm>
            <a:off x="227681" y="2485148"/>
            <a:ext cx="2008910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/>
            <a:r>
              <a:rPr lang="en-US" sz="105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Drone Package Delivery</a:t>
            </a:r>
            <a:endParaRPr sz="1050"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16373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15d4bb44f_0_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Informs Decision Making </a:t>
            </a:r>
            <a:endParaRPr sz="3600" dirty="0"/>
          </a:p>
        </p:txBody>
      </p:sp>
      <p:pic>
        <p:nvPicPr>
          <p:cNvPr id="242" name="Google Shape;242;g2415d4bb44f_0_8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5200" y="1425562"/>
            <a:ext cx="3694385" cy="27073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9A91A-82A8-4F8E-A709-58AD58C3E4A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FIG Working Week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B2373-B42D-48B9-8E1D-0BCC894C42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9" name="Google Shape;500;p3">
            <a:extLst>
              <a:ext uri="{FF2B5EF4-FFF2-40B4-BE49-F238E27FC236}">
                <a16:creationId xmlns:a16="http://schemas.microsoft.com/office/drawing/2014/main" id="{DC179372-D63F-42E2-808C-40E81DBCE419}"/>
              </a:ext>
            </a:extLst>
          </p:cNvPr>
          <p:cNvSpPr txBox="1">
            <a:spLocks/>
          </p:cNvSpPr>
          <p:nvPr/>
        </p:nvSpPr>
        <p:spPr>
          <a:xfrm>
            <a:off x="136812" y="1218085"/>
            <a:ext cx="4435188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406400">
              <a:spcBef>
                <a:spcPts val="1200"/>
              </a:spcBef>
              <a:buClr>
                <a:srgbClr val="000000"/>
              </a:buClr>
              <a:buSzPts val="2800"/>
              <a:defRPr/>
            </a:pPr>
            <a:r>
              <a:rPr lang="en-US" sz="2400" dirty="0">
                <a:solidFill>
                  <a:srgbClr val="000000"/>
                </a:solidFill>
              </a:rPr>
              <a:t>Align critical geospatial data assets within global data inventories</a:t>
            </a:r>
          </a:p>
          <a:p>
            <a:pPr indent="-406400">
              <a:spcBef>
                <a:spcPts val="1200"/>
              </a:spcBef>
              <a:buClr>
                <a:srgbClr val="000000"/>
              </a:buClr>
              <a:buSzPts val="2800"/>
              <a:defRPr/>
            </a:pPr>
            <a:r>
              <a:rPr lang="en-US" sz="2400" dirty="0">
                <a:solidFill>
                  <a:srgbClr val="000000"/>
                </a:solidFill>
              </a:rPr>
              <a:t>Enable improved analysis and modeling of climate changes and impacts to society and the environment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415d4bb44f_0_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NGS@FIG Day Agenda</a:t>
            </a:r>
            <a:endParaRPr sz="3600" dirty="0"/>
          </a:p>
        </p:txBody>
      </p:sp>
      <p:sp>
        <p:nvSpPr>
          <p:cNvPr id="457" name="Google Shape;457;g2415d4bb44f_0_2"/>
          <p:cNvSpPr txBox="1">
            <a:spLocks noGrp="1"/>
          </p:cNvSpPr>
          <p:nvPr>
            <p:ph type="body" idx="1"/>
          </p:nvPr>
        </p:nvSpPr>
        <p:spPr>
          <a:xfrm>
            <a:off x="396667" y="939544"/>
            <a:ext cx="4012963" cy="400259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May 31 Technical Sessions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11:30 - 13:00  </a:t>
            </a:r>
            <a:r>
              <a:rPr lang="en-US" sz="1300" b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Practical implications of National Spatial Reference System (NSRS) Modernization </a:t>
            </a:r>
            <a:endParaRPr sz="1300" b="1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Practical impacts of the modernized NSRS 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Canada’s implementation of the modernized frames 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Changes Afoot: State Plane 2022 and Retirement of the U.S. Survey Foot 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Preparing for the Modernization of the NSRS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Q&amp;A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14:30 - 16:00  </a:t>
            </a:r>
            <a:r>
              <a:rPr lang="en-US" sz="1300" b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Update on the NOAA CORS Network and OPUS</a:t>
            </a: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The NOAA CORS Network (NCN) Services 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Updating OPUS-S to Support Multi-GNSS 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OPUS-Projects 5: Supporting RTK for Establishment of Geodetic Control 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OPUS-Projects for Manager’s Training - Transitioning from Instructor-led to Online, Self-paced instruction 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Augmenting Data exchange formats for OPUS of the future 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Q&amp;A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8" name="Google Shape;458;g2415d4bb44f_0_2"/>
          <p:cNvSpPr txBox="1">
            <a:spLocks noGrp="1"/>
          </p:cNvSpPr>
          <p:nvPr>
            <p:ph type="body" idx="2"/>
          </p:nvPr>
        </p:nvSpPr>
        <p:spPr>
          <a:xfrm>
            <a:off x="4495799" y="1113438"/>
            <a:ext cx="4443101" cy="385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16:30 - 18:00  </a:t>
            </a:r>
            <a:r>
              <a:rPr lang="en-US" sz="1300" b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Case studies of Surveys NGS does now and how they will change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Implementing NGS OPUS Projects’ GVX feature to align RTK vectors to the NSRS to establish Geodetic Control for FirstNet Indoor Mapping. 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IGLD: A case study for leveraging digital tools to enhance QA/QC on large scale static GNSS observation campaigns 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Geodetic Leveling in the Modernized NSRS 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NGS Field Operations: Modernizing in Many Ways 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Q&amp;A</a:t>
            </a: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Closing Remarks by Director of National Geodetic Survey</a:t>
            </a:r>
          </a:p>
          <a:p>
            <a:pPr marL="1587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June 22 Webinar 14:00 </a:t>
            </a:r>
            <a:r>
              <a:rPr lang="en-US" sz="13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15:30 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NGS Partner Panel Session: Discussion of the Benefits and Challenges of Transitioning to the Modernized NSRS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(geodesy.noaa.gov/web/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science_edu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/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webinar_series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/Webinars.shtml)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DA2EB-20C0-4E62-A453-A39F6D7B9ED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FIG Working Week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A379C-B1AF-4209-AC42-A332A18AEE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433e985511_0_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NOAA</a:t>
            </a:r>
            <a:endParaRPr/>
          </a:p>
        </p:txBody>
      </p:sp>
      <p:sp>
        <p:nvSpPr>
          <p:cNvPr id="199" name="Google Shape;199;g2433e985511_0_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g2433e98551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567A2-7E5C-4473-BAC9-25AD99FC849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4826296"/>
            <a:ext cx="2895600" cy="27384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FIG Working Week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70495-625D-482E-96D5-E7613E01F6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433e985511_0_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2433e985511_0_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971ACE-7253-4629-82FF-552C250BF25E}"/>
              </a:ext>
            </a:extLst>
          </p:cNvPr>
          <p:cNvSpPr/>
          <p:nvPr/>
        </p:nvSpPr>
        <p:spPr>
          <a:xfrm>
            <a:off x="-107576" y="0"/>
            <a:ext cx="9251576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7" name="Google Shape;207;g2433e985511_0_6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7576" y="634679"/>
            <a:ext cx="9251576" cy="36342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62E388-6B00-4799-AF4F-998683FBA34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FIG Working Week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F01E98-BB8D-498E-9F3B-ED42181C1E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BBBB1-2CCA-43CA-B38F-7548EFD9269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FIG Working Week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A8CEA-1FEF-4952-8224-0240EF9FC9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2" descr="https://nauticalcharts.noaa.gov/about/images/history-of-coast-survey/US_CSO_Logo150.jpg">
            <a:extLst>
              <a:ext uri="{FF2B5EF4-FFF2-40B4-BE49-F238E27FC236}">
                <a16:creationId xmlns:a16="http://schemas.microsoft.com/office/drawing/2014/main" id="{082DB1EF-A06D-418F-ABDA-9E5167E2F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8" y="1781131"/>
            <a:ext cx="1005840" cy="1005840"/>
          </a:xfrm>
          <a:prstGeom prst="ellipse">
            <a:avLst/>
          </a:prstGeom>
          <a:ln w="952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Google Shape;218;g223fbcba849_1_553">
            <a:extLst>
              <a:ext uri="{FF2B5EF4-FFF2-40B4-BE49-F238E27FC236}">
                <a16:creationId xmlns:a16="http://schemas.microsoft.com/office/drawing/2014/main" id="{32888944-0696-420E-A45F-E51E61DAF861}"/>
              </a:ext>
            </a:extLst>
          </p:cNvPr>
          <p:cNvSpPr txBox="1"/>
          <p:nvPr/>
        </p:nvSpPr>
        <p:spPr>
          <a:xfrm>
            <a:off x="2581589" y="346894"/>
            <a:ext cx="39459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97"/>
              </a:buClr>
              <a:buSzPts val="4400"/>
              <a:buFont typeface="Times New Roman"/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 and NGS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9" name="Google Shape;219;g223fbcba849_1_553">
            <a:extLst>
              <a:ext uri="{FF2B5EF4-FFF2-40B4-BE49-F238E27FC236}">
                <a16:creationId xmlns:a16="http://schemas.microsoft.com/office/drawing/2014/main" id="{1DB5900B-01AA-4B59-B148-746018F3F093}"/>
              </a:ext>
            </a:extLst>
          </p:cNvPr>
          <p:cNvSpPr txBox="1"/>
          <p:nvPr/>
        </p:nvSpPr>
        <p:spPr>
          <a:xfrm>
            <a:off x="2347589" y="912544"/>
            <a:ext cx="44139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97"/>
              </a:buClr>
              <a:buSzPts val="18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Our Nation’s First Civilian Science Agency</a:t>
            </a:r>
            <a:endParaRPr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220;g223fbcba849_1_553" descr="Picture 5">
            <a:extLst>
              <a:ext uri="{FF2B5EF4-FFF2-40B4-BE49-F238E27FC236}">
                <a16:creationId xmlns:a16="http://schemas.microsoft.com/office/drawing/2014/main" id="{5FDD5FA9-97A1-48EB-84AB-F159BC974B3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9268" y="2801716"/>
            <a:ext cx="1005840" cy="10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21;g223fbcba849_1_553">
            <a:extLst>
              <a:ext uri="{FF2B5EF4-FFF2-40B4-BE49-F238E27FC236}">
                <a16:creationId xmlns:a16="http://schemas.microsoft.com/office/drawing/2014/main" id="{42C96782-BF21-44E4-A2BA-1D3DFC9CD03E}"/>
              </a:ext>
            </a:extLst>
          </p:cNvPr>
          <p:cNvSpPr txBox="1"/>
          <p:nvPr/>
        </p:nvSpPr>
        <p:spPr>
          <a:xfrm>
            <a:off x="541603" y="1401533"/>
            <a:ext cx="368000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1807 -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Survey of the Coast established</a:t>
            </a:r>
          </a:p>
        </p:txBody>
      </p:sp>
      <p:sp>
        <p:nvSpPr>
          <p:cNvPr id="12" name="Google Shape;223;g223fbcba849_1_553">
            <a:extLst>
              <a:ext uri="{FF2B5EF4-FFF2-40B4-BE49-F238E27FC236}">
                <a16:creationId xmlns:a16="http://schemas.microsoft.com/office/drawing/2014/main" id="{2B2F2728-8500-4605-864F-EFE7DC311652}"/>
              </a:ext>
            </a:extLst>
          </p:cNvPr>
          <p:cNvSpPr txBox="1"/>
          <p:nvPr/>
        </p:nvSpPr>
        <p:spPr>
          <a:xfrm>
            <a:off x="1648949" y="2148396"/>
            <a:ext cx="337921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1836 -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U.S. Coast Survey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224;g223fbcba849_1_553">
            <a:extLst>
              <a:ext uri="{FF2B5EF4-FFF2-40B4-BE49-F238E27FC236}">
                <a16:creationId xmlns:a16="http://schemas.microsoft.com/office/drawing/2014/main" id="{1EC5E9AA-6580-4DFD-BF79-46FDD90745E8}"/>
              </a:ext>
            </a:extLst>
          </p:cNvPr>
          <p:cNvSpPr txBox="1"/>
          <p:nvPr/>
        </p:nvSpPr>
        <p:spPr>
          <a:xfrm>
            <a:off x="2176386" y="2993410"/>
            <a:ext cx="350772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1878 -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U.S. Coast and Geodetic Survey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225;g223fbcba849_1_553">
            <a:extLst>
              <a:ext uri="{FF2B5EF4-FFF2-40B4-BE49-F238E27FC236}">
                <a16:creationId xmlns:a16="http://schemas.microsoft.com/office/drawing/2014/main" id="{AE85FCDE-934F-4DF2-AE9A-55A34F98F8E5}"/>
              </a:ext>
            </a:extLst>
          </p:cNvPr>
          <p:cNvSpPr txBox="1"/>
          <p:nvPr/>
        </p:nvSpPr>
        <p:spPr>
          <a:xfrm>
            <a:off x="2812225" y="3940730"/>
            <a:ext cx="27153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1970 -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NOAA is established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Google Shape;228;g223fbcba849_1_553">
            <a:extLst>
              <a:ext uri="{FF2B5EF4-FFF2-40B4-BE49-F238E27FC236}">
                <a16:creationId xmlns:a16="http://schemas.microsoft.com/office/drawing/2014/main" id="{897A23AC-BA3D-4FFB-81BE-0374E45637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38002" y="3722762"/>
            <a:ext cx="1005840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8E4C0F62-E350-4A1D-8452-48DE0754B3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4"/>
          <a:stretch/>
        </p:blipFill>
        <p:spPr bwMode="auto">
          <a:xfrm>
            <a:off x="6016724" y="1347979"/>
            <a:ext cx="2286000" cy="139759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A6DB45E9-F1C7-41E7-A942-455D52D65FF3}"/>
              </a:ext>
            </a:extLst>
          </p:cNvPr>
          <p:cNvSpPr txBox="1"/>
          <p:nvPr/>
        </p:nvSpPr>
        <p:spPr>
          <a:xfrm>
            <a:off x="6394712" y="2741481"/>
            <a:ext cx="1530023" cy="229185"/>
          </a:xfrm>
          <a:prstGeom prst="rect">
            <a:avLst/>
          </a:prstGeom>
          <a:ln w="952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00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>
                <a:solidFill>
                  <a:srgbClr val="002E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Standard Datum 1900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C62E5636-C67E-409E-8DF6-608816766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9483" y="4582806"/>
            <a:ext cx="27153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2E97"/>
                </a:solidFill>
                <a:latin typeface="Arial" panose="020B0604020202020204" pitchFamily="34" charset="0"/>
              </a:rPr>
              <a:t>Status of Horizontal Control 1983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DC9B01-BAAF-4390-9834-988C3B547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6724" y="3058674"/>
            <a:ext cx="2310584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84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1A712A-0139-4126-86F5-39D57F748F1E}"/>
              </a:ext>
            </a:extLst>
          </p:cNvPr>
          <p:cNvSpPr/>
          <p:nvPr/>
        </p:nvSpPr>
        <p:spPr>
          <a:xfrm>
            <a:off x="0" y="2343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Google Shape;234;g223fbcba849_1_1522"/>
          <p:cNvSpPr txBox="1">
            <a:spLocks noGrp="1"/>
          </p:cNvSpPr>
          <p:nvPr>
            <p:ph type="title"/>
          </p:nvPr>
        </p:nvSpPr>
        <p:spPr>
          <a:xfrm>
            <a:off x="452175" y="273200"/>
            <a:ext cx="8234700" cy="781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000" dirty="0"/>
              <a:t>Foundational Data</a:t>
            </a:r>
            <a:endParaRPr sz="4000" dirty="0"/>
          </a:p>
        </p:txBody>
      </p:sp>
      <p:pic>
        <p:nvPicPr>
          <p:cNvPr id="235" name="Google Shape;235;g223fbcba849_1_1522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6138" b="3499"/>
          <a:stretch/>
        </p:blipFill>
        <p:spPr>
          <a:xfrm>
            <a:off x="-4678" y="16356"/>
            <a:ext cx="9148406" cy="51505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137F33-CFF9-4F09-8637-F28BDFA9EA9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1725" y="4835805"/>
            <a:ext cx="2895600" cy="273844"/>
          </a:xfrm>
        </p:spPr>
        <p:txBody>
          <a:bodyPr/>
          <a:lstStyle/>
          <a:p>
            <a:r>
              <a:rPr lang="en-US" dirty="0"/>
              <a:t>FIG Working Week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22BCFA5-24FC-48F9-973C-A96EF86D58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415d4bb44f_0_78"/>
          <p:cNvSpPr txBox="1">
            <a:spLocks noGrp="1"/>
          </p:cNvSpPr>
          <p:nvPr>
            <p:ph type="title"/>
          </p:nvPr>
        </p:nvSpPr>
        <p:spPr>
          <a:xfrm>
            <a:off x="457200" y="273180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Benefits of Modernizing the NSRS</a:t>
            </a:r>
            <a:endParaRPr sz="3600" dirty="0"/>
          </a:p>
        </p:txBody>
      </p:sp>
      <p:sp>
        <p:nvSpPr>
          <p:cNvPr id="488" name="Google Shape;488;g2415d4bb44f_0_78"/>
          <p:cNvSpPr txBox="1">
            <a:spLocks noGrp="1"/>
          </p:cNvSpPr>
          <p:nvPr>
            <p:ph type="body" idx="1"/>
          </p:nvPr>
        </p:nvSpPr>
        <p:spPr>
          <a:xfrm>
            <a:off x="209372" y="1315478"/>
            <a:ext cx="3730239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Why Modernize?</a:t>
            </a:r>
          </a:p>
          <a:p>
            <a:pPr marL="342900" marR="0" lvl="0" indent="-23812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Current Datums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were defined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before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GPS technology and rely on physical survey marks in the ground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98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Modernization will:</a:t>
            </a:r>
          </a:p>
          <a:p>
            <a:pPr marL="342900" marR="0" lvl="0" indent="-23812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Improve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accuracy, access, and alignment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of our positioning systems</a:t>
            </a:r>
          </a:p>
          <a:p>
            <a:pPr marL="342900" marR="0" lvl="0" indent="-23812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Changes coordinates up to 1-2 meters, depending on location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2C62C-DD80-4A9F-B258-51AF6BDF1CB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FIG Working Week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513C5-B33C-4A72-B3DA-1F9909D856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5B55D-C7AC-4CA0-8C0F-479E64DAE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148" y="1101792"/>
            <a:ext cx="5438103" cy="37615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"/>
          <p:cNvSpPr txBox="1">
            <a:spLocks noGrp="1"/>
          </p:cNvSpPr>
          <p:nvPr>
            <p:ph type="title"/>
          </p:nvPr>
        </p:nvSpPr>
        <p:spPr>
          <a:xfrm>
            <a:off x="457200" y="37689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Global Alignment of the NSRS</a:t>
            </a:r>
            <a:endParaRPr sz="4000" dirty="0">
              <a:solidFill>
                <a:srgbClr val="3660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0" name="Google Shape;500;p3"/>
          <p:cNvSpPr txBox="1">
            <a:spLocks noGrp="1"/>
          </p:cNvSpPr>
          <p:nvPr>
            <p:ph type="body" idx="1"/>
          </p:nvPr>
        </p:nvSpPr>
        <p:spPr>
          <a:xfrm>
            <a:off x="1055077" y="1399628"/>
            <a:ext cx="7631723" cy="306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Governance (United Nations)</a:t>
            </a:r>
            <a:endParaRPr lang="en-US" dirty="0">
              <a:solidFill>
                <a:srgbClr val="000000"/>
              </a:solidFill>
            </a:endParaRP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Standards (</a:t>
            </a:r>
            <a:r>
              <a:rPr lang="en-US" dirty="0">
                <a:solidFill>
                  <a:srgbClr val="000000"/>
                </a:solidFill>
              </a:rPr>
              <a:t>ISO)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Infrastructure (IAG and IERS)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58E8-F5A9-44D5-A803-9CAFCE03F74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FIG Working Week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FB62D-C77D-43CA-8F97-F53A9BB0D2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13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415d4bb44f_0_23"/>
          <p:cNvSpPr txBox="1">
            <a:spLocks noGrp="1"/>
          </p:cNvSpPr>
          <p:nvPr>
            <p:ph type="title"/>
          </p:nvPr>
        </p:nvSpPr>
        <p:spPr>
          <a:xfrm>
            <a:off x="0" y="256979"/>
            <a:ext cx="91440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International Alignment per the United Nations</a:t>
            </a:r>
            <a:endParaRPr sz="4000" dirty="0"/>
          </a:p>
        </p:txBody>
      </p:sp>
      <p:sp>
        <p:nvSpPr>
          <p:cNvPr id="322" name="Google Shape;322;g2415d4bb44f_0_23"/>
          <p:cNvSpPr txBox="1">
            <a:spLocks noGrp="1"/>
          </p:cNvSpPr>
          <p:nvPr>
            <p:ph type="body" idx="1"/>
          </p:nvPr>
        </p:nvSpPr>
        <p:spPr>
          <a:xfrm>
            <a:off x="4281900" y="1038738"/>
            <a:ext cx="4404900" cy="479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-US" b="0" dirty="0"/>
              <a:t>Global Geodetic Reference Frame</a:t>
            </a:r>
            <a:endParaRPr b="0" dirty="0"/>
          </a:p>
        </p:txBody>
      </p:sp>
      <p:sp>
        <p:nvSpPr>
          <p:cNvPr id="323" name="Google Shape;323;g2415d4bb44f_0_23"/>
          <p:cNvSpPr txBox="1">
            <a:spLocks noGrp="1"/>
          </p:cNvSpPr>
          <p:nvPr>
            <p:ph type="body" idx="3"/>
          </p:nvPr>
        </p:nvSpPr>
        <p:spPr>
          <a:xfrm>
            <a:off x="197151" y="3800432"/>
            <a:ext cx="3586598" cy="41182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dirty="0"/>
              <a:t>United Nations Resolution 69/266</a:t>
            </a:r>
            <a:endParaRPr sz="1800" b="0" dirty="0"/>
          </a:p>
        </p:txBody>
      </p:sp>
      <p:pic>
        <p:nvPicPr>
          <p:cNvPr id="324" name="Google Shape;324;g2415d4bb44f_0_23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5718" y="1573297"/>
            <a:ext cx="4951131" cy="297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5" name="Google Shape;325;g2415d4bb44f_0_23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456059"/>
            <a:ext cx="3162658" cy="2231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6" name="Google Shape;326;g2415d4bb44f_0_23"/>
          <p:cNvSpPr txBox="1"/>
          <p:nvPr/>
        </p:nvSpPr>
        <p:spPr>
          <a:xfrm>
            <a:off x="3929550" y="4481059"/>
            <a:ext cx="52473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ggim.un.org/knowledgebase/KnowledgebaseArticle50334.aspx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B164D-DBA0-4FDF-BFEA-8A5E1121201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4841705"/>
            <a:ext cx="2895600" cy="273844"/>
          </a:xfrm>
        </p:spPr>
        <p:txBody>
          <a:bodyPr/>
          <a:lstStyle/>
          <a:p>
            <a:r>
              <a:rPr lang="en-US" dirty="0"/>
              <a:t>FIG Working Week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64E9D-6E5C-4661-BDE4-499C592E95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42da8c4d70_0_18"/>
          <p:cNvSpPr txBox="1">
            <a:spLocks noGrp="1"/>
          </p:cNvSpPr>
          <p:nvPr>
            <p:ph type="title"/>
          </p:nvPr>
        </p:nvSpPr>
        <p:spPr>
          <a:xfrm>
            <a:off x="457200" y="327755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International Geospatial Standards</a:t>
            </a:r>
            <a:endParaRPr sz="3600" dirty="0"/>
          </a:p>
        </p:txBody>
      </p:sp>
      <p:sp>
        <p:nvSpPr>
          <p:cNvPr id="341" name="Google Shape;341;g242da8c4d70_0_18"/>
          <p:cNvSpPr txBox="1">
            <a:spLocks noGrp="1"/>
          </p:cNvSpPr>
          <p:nvPr>
            <p:ph type="body" idx="1"/>
          </p:nvPr>
        </p:nvSpPr>
        <p:spPr>
          <a:xfrm>
            <a:off x="328114" y="1411199"/>
            <a:ext cx="5118122" cy="318659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200" dirty="0"/>
              <a:t>Technical Committee 211    </a:t>
            </a:r>
            <a:r>
              <a:rPr lang="en-US" sz="2000" i="1" dirty="0"/>
              <a:t>Standardization of digital geographic data </a:t>
            </a:r>
          </a:p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200" dirty="0"/>
              <a:t>Many standards apply to all users ISO 19161 has specific application to NOAA’s NGS</a:t>
            </a:r>
          </a:p>
          <a:p>
            <a:pPr marL="457200" lvl="0" indent="-406400" algn="l" rtl="0"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sz="2200" dirty="0"/>
              <a:t>Nations align national spatial reference systems to the International Terrestrial Reference System (ITRS)</a:t>
            </a:r>
          </a:p>
        </p:txBody>
      </p:sp>
      <p:pic>
        <p:nvPicPr>
          <p:cNvPr id="342" name="Google Shape;342;g242da8c4d70_0_18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283" y="1411199"/>
            <a:ext cx="2918977" cy="3300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E0022-FA2A-4240-8FAC-1D0D082E95A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FIG Working Week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EA584-7D11-4909-895F-EAD88BD3EC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3660</TotalTime>
  <Words>750</Words>
  <Application>Microsoft Office PowerPoint</Application>
  <PresentationFormat>On-screen Show (16:9)</PresentationFormat>
  <Paragraphs>134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Times New Roman</vt:lpstr>
      <vt:lpstr>Office Theme</vt:lpstr>
      <vt:lpstr>The Modernized U.S. National Spatial Reference System – Aligning National Geospatial Data to the Globe</vt:lpstr>
      <vt:lpstr>NOAA</vt:lpstr>
      <vt:lpstr>PowerPoint Presentation</vt:lpstr>
      <vt:lpstr>PowerPoint Presentation</vt:lpstr>
      <vt:lpstr>Foundational Data</vt:lpstr>
      <vt:lpstr>Benefits of Modernizing the NSRS</vt:lpstr>
      <vt:lpstr>Global Alignment of the NSRS</vt:lpstr>
      <vt:lpstr>International Alignment per the United Nations</vt:lpstr>
      <vt:lpstr>International Geospatial Standards</vt:lpstr>
      <vt:lpstr>International Terrestrial Reference System</vt:lpstr>
      <vt:lpstr>NSRS Modernization</vt:lpstr>
      <vt:lpstr>Terrestrial Reference Frames</vt:lpstr>
      <vt:lpstr>Geopotential Datum</vt:lpstr>
      <vt:lpstr>Federal Governance and Coordination</vt:lpstr>
      <vt:lpstr>Supports Safe and Efficient Commerce</vt:lpstr>
      <vt:lpstr>Improves Resilience</vt:lpstr>
      <vt:lpstr>Empowers Growth</vt:lpstr>
      <vt:lpstr>Informs Decision Making </vt:lpstr>
      <vt:lpstr>NGS@FIG Day 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Modernized U.S. National Spatial Reference System - Aligning National Geospatial Data to the Globe</dc:title>
  <dc:creator>Galen Scott</dc:creator>
  <cp:lastModifiedBy>Juliana Blackwell</cp:lastModifiedBy>
  <cp:revision>75</cp:revision>
  <dcterms:created xsi:type="dcterms:W3CDTF">2023-05-10T16:04:35Z</dcterms:created>
  <dcterms:modified xsi:type="dcterms:W3CDTF">2023-05-29T09:45:28Z</dcterms:modified>
</cp:coreProperties>
</file>