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29"/>
  </p:notesMasterIdLst>
  <p:sldIdLst>
    <p:sldId id="257" r:id="rId3"/>
    <p:sldId id="2123" r:id="rId4"/>
    <p:sldId id="256" r:id="rId5"/>
    <p:sldId id="2203" r:id="rId6"/>
    <p:sldId id="2191" r:id="rId7"/>
    <p:sldId id="2188" r:id="rId8"/>
    <p:sldId id="2195" r:id="rId9"/>
    <p:sldId id="2197" r:id="rId10"/>
    <p:sldId id="2194" r:id="rId11"/>
    <p:sldId id="2198" r:id="rId12"/>
    <p:sldId id="2168" r:id="rId13"/>
    <p:sldId id="2169" r:id="rId14"/>
    <p:sldId id="2162" r:id="rId15"/>
    <p:sldId id="2163" r:id="rId16"/>
    <p:sldId id="2166" r:id="rId17"/>
    <p:sldId id="2167" r:id="rId18"/>
    <p:sldId id="2172" r:id="rId19"/>
    <p:sldId id="2179" r:id="rId20"/>
    <p:sldId id="2180" r:id="rId21"/>
    <p:sldId id="2183" r:id="rId22"/>
    <p:sldId id="2184" r:id="rId23"/>
    <p:sldId id="2199" r:id="rId24"/>
    <p:sldId id="2200" r:id="rId25"/>
    <p:sldId id="2201" r:id="rId26"/>
    <p:sldId id="2089" r:id="rId27"/>
    <p:sldId id="2202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14" y="696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B0463-ABC6-469F-9B0D-EF735D58D51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7849B-8EC2-4208-8058-CE2F1230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99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90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5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1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2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F1FC-A422-4C47-A7FF-54C20984D5A0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2270-7610-42DE-8017-ED8503DBD691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8815-DEB2-4CB4-AD13-F50CFA633AF5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342900"/>
            <a:ext cx="2606040" cy="754380"/>
          </a:xfrm>
        </p:spPr>
        <p:txBody>
          <a:bodyPr tIns="45720" bIns="45720" anchor="t" anchorCtr="0">
            <a:normAutofit/>
          </a:bodyPr>
          <a:lstStyle>
            <a:lvl1pPr>
              <a:defRPr sz="24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" y="1097280"/>
            <a:ext cx="2606040" cy="363474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76"/>
            <a:ext cx="914552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2900"/>
            <a:ext cx="8435340" cy="6858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28700"/>
            <a:ext cx="8435340" cy="363474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29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2900"/>
            <a:ext cx="8435340" cy="6858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3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342900"/>
            <a:ext cx="2606040" cy="754380"/>
          </a:xfrm>
        </p:spPr>
        <p:txBody>
          <a:bodyPr tIns="45720" bIns="45720" anchor="t" anchorCtr="0">
            <a:normAutofit/>
          </a:bodyPr>
          <a:lstStyle>
            <a:lvl1pPr>
              <a:defRPr sz="24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" y="1097280"/>
            <a:ext cx="2606040" cy="363474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1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C2ECE-87D8-49AE-848B-FF42B6F27DA3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D6073-59AB-487B-8145-30D4C7C32CB2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2B1-AF22-4894-A25E-78D4E0659C57}" type="datetime1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7EB74-02EF-4BAF-AD64-1EB2EAC08D32}" type="datetime1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C11-7DAA-4F8D-AAD8-D2E8C3592A93}" type="datetime1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9E15-E6CC-4F18-9D72-6611303E8DB6}" type="datetime1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BDF2-CF13-409D-91B6-3DC1DCE894FA}" type="datetime1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C0379-300B-4DE8-97B5-3C98A1E6EE40}" type="datetime1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82FAD734-FB81-4BD5-8DCE-43DEFC65046F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5527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42900"/>
            <a:ext cx="843534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028700"/>
            <a:ext cx="8435340" cy="3634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86727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5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ichael.dennis@noaa.gov" TargetMode="Externa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federalregister.gov/documents/2020/10/05/2020-21902/deprecation-of-the-united-states-us-survey-foot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3DCB8E-0EF3-45E1-8291-153308F846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Afoot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679344-B299-4232-90D5-6B20C2CF8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15772"/>
            <a:ext cx="6400800" cy="131445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Plane 2022 and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Retirement of the U.S. Survey Foot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ACB9B-FC47-321D-6F5A-819390E3A3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4389" y="880905"/>
            <a:ext cx="822960" cy="822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78617-7D2A-1940-F4B4-F6BCA8D11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29" y="686592"/>
            <a:ext cx="1371600" cy="118391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1FD9A0-C621-5D33-A241-A097B11078C6}"/>
              </a:ext>
            </a:extLst>
          </p:cNvPr>
          <p:cNvSpPr txBox="1">
            <a:spLocks/>
          </p:cNvSpPr>
          <p:nvPr/>
        </p:nvSpPr>
        <p:spPr bwMode="auto">
          <a:xfrm>
            <a:off x="5956664" y="4274213"/>
            <a:ext cx="29773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Michael L. Dennis, PhD, PE, PLS</a:t>
            </a:r>
          </a:p>
          <a:p>
            <a:pPr algn="r"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SPCS2022 Project Manager</a:t>
            </a:r>
          </a:p>
          <a:p>
            <a:pPr algn="r"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+mj-lt"/>
                <a:cs typeface="Times New Roman" charset="0"/>
                <a:hlinkClick r:id="rId5"/>
              </a:rPr>
              <a:t>michael.dennis@noaa.gov</a:t>
            </a:r>
            <a:r>
              <a:rPr lang="en-US" sz="1500" dirty="0">
                <a:solidFill>
                  <a:prstClr val="black"/>
                </a:solidFill>
                <a:latin typeface="+mj-lt"/>
                <a:cs typeface="Times New Roman" charset="0"/>
              </a:rPr>
              <a:t> </a:t>
            </a:r>
            <a:endParaRPr lang="en-US" sz="15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5255B5-49E8-3D60-96EA-D8D24457443B}"/>
              </a:ext>
            </a:extLst>
          </p:cNvPr>
          <p:cNvSpPr txBox="1">
            <a:spLocks/>
          </p:cNvSpPr>
          <p:nvPr/>
        </p:nvSpPr>
        <p:spPr bwMode="auto">
          <a:xfrm>
            <a:off x="209940" y="4274213"/>
            <a:ext cx="4541675" cy="7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FIG Working Week 2023</a:t>
            </a:r>
          </a:p>
          <a:p>
            <a:pPr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Orlando, Florida, USA</a:t>
            </a:r>
          </a:p>
          <a:p>
            <a:pPr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May 31, 2023</a:t>
            </a:r>
            <a:endParaRPr lang="en-US" sz="15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LF Render by joacorock2005 on DeviantArt">
            <a:extLst>
              <a:ext uri="{FF2B5EF4-FFF2-40B4-BE49-F238E27FC236}">
                <a16:creationId xmlns:a16="http://schemas.microsoft.com/office/drawing/2014/main" id="{584AB5E5-EEAF-DC85-A668-49DB2E88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18" y="754380"/>
            <a:ext cx="2549036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26E239-B7ED-1629-6606-EBDA0401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Alpha preliminary products</a:t>
            </a:r>
          </a:p>
        </p:txBody>
      </p:sp>
      <p:pic>
        <p:nvPicPr>
          <p:cNvPr id="6" name="Picture 18" descr="alf - Twitch">
            <a:extLst>
              <a:ext uri="{FF2B5EF4-FFF2-40B4-BE49-F238E27FC236}">
                <a16:creationId xmlns:a16="http://schemas.microsoft.com/office/drawing/2014/main" id="{2F77F18C-76D6-C1AF-13B5-9ED1F8AD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18" y="1287583"/>
            <a:ext cx="3429000" cy="3429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AA1725-3C79-009C-9B7D-21EBB3F31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63229"/>
            <a:ext cx="8915400" cy="14153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7072221-1F6B-9872-FC91-21BD8BA0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0C225D-E693-7C37-BDBF-DA72E746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737"/>
          <a:stretch/>
        </p:blipFill>
        <p:spPr>
          <a:xfrm>
            <a:off x="800100" y="480060"/>
            <a:ext cx="7543800" cy="4663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AA7C6-E05F-523C-E521-9106E351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6484EC4-3C3B-5496-48E0-871C5BE3A27D}"/>
              </a:ext>
            </a:extLst>
          </p:cNvPr>
          <p:cNvGrpSpPr/>
          <p:nvPr/>
        </p:nvGrpSpPr>
        <p:grpSpPr>
          <a:xfrm>
            <a:off x="800100" y="480060"/>
            <a:ext cx="7543800" cy="4662964"/>
            <a:chOff x="1066800" y="640080"/>
            <a:chExt cx="10058400" cy="62172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BBF112-F199-59E4-FE90-18E43F254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9074"/>
            <a:stretch/>
          </p:blipFill>
          <p:spPr>
            <a:xfrm>
              <a:off x="1066800" y="640080"/>
              <a:ext cx="10058399" cy="62172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05B7A7-D5B5-8E2C-3BB8-211B0F7CF5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6801" y="640090"/>
              <a:ext cx="10058399" cy="1961952"/>
              <a:chOff x="0" y="1252658"/>
              <a:chExt cx="11896344" cy="2320455"/>
            </a:xfrm>
            <a:effectLst/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940A0B2-E63F-4DFD-2BBA-1183D15554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52658"/>
                <a:ext cx="11887200" cy="1887088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C8F20FE-BF66-4F9D-D2AB-91B3D715E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3139746"/>
                <a:ext cx="11896344" cy="433367"/>
              </a:xfrm>
              <a:prstGeom prst="rect">
                <a:avLst/>
              </a:prstGeom>
            </p:spPr>
          </p:pic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7D97EB-5513-4DD1-9E0C-21333EE0E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480"/>
            <a:ext cx="9144000" cy="4467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F1E5E-A30F-FCC3-1798-0ED43786B923}"/>
              </a:ext>
            </a:extLst>
          </p:cNvPr>
          <p:cNvSpPr/>
          <p:nvPr/>
        </p:nvSpPr>
        <p:spPr>
          <a:xfrm>
            <a:off x="7872412" y="1114645"/>
            <a:ext cx="1271588" cy="1698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DE276C-4F66-F618-F9FF-CDBB3AAEC941}"/>
              </a:ext>
            </a:extLst>
          </p:cNvPr>
          <p:cNvSpPr/>
          <p:nvPr/>
        </p:nvSpPr>
        <p:spPr>
          <a:xfrm>
            <a:off x="68580" y="2327215"/>
            <a:ext cx="9075420" cy="2445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10A36-B3F2-F7F7-8ADB-2E79491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10BBC4-00A4-4128-886C-AB08482C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480"/>
            <a:ext cx="9144000" cy="4467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CDE698-106B-7A12-CFC6-05602B341F45}"/>
              </a:ext>
            </a:extLst>
          </p:cNvPr>
          <p:cNvSpPr/>
          <p:nvPr/>
        </p:nvSpPr>
        <p:spPr>
          <a:xfrm>
            <a:off x="7872412" y="1185862"/>
            <a:ext cx="1271588" cy="1698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5C05C6-B15F-14D3-CEA4-25044F02C71F}"/>
              </a:ext>
            </a:extLst>
          </p:cNvPr>
          <p:cNvSpPr/>
          <p:nvPr/>
        </p:nvSpPr>
        <p:spPr>
          <a:xfrm>
            <a:off x="68580" y="2391509"/>
            <a:ext cx="9075420" cy="2445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16CD2-C4CD-FF8F-D48C-E57BA5CD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3D9AE-4187-407E-8DE4-74BB52B60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29E13A-9E75-FF2D-4B6F-AC983CF79CFE}"/>
              </a:ext>
            </a:extLst>
          </p:cNvPr>
          <p:cNvSpPr/>
          <p:nvPr/>
        </p:nvSpPr>
        <p:spPr>
          <a:xfrm>
            <a:off x="3529013" y="4935489"/>
            <a:ext cx="1628775" cy="182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3A9A48-0061-09F7-F87B-828F18DE7C32}"/>
              </a:ext>
            </a:extLst>
          </p:cNvPr>
          <p:cNvSpPr/>
          <p:nvPr/>
        </p:nvSpPr>
        <p:spPr>
          <a:xfrm>
            <a:off x="2464594" y="2271713"/>
            <a:ext cx="2157413" cy="17073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274BE-4F16-7A47-7AFA-B008BDBE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ED0B3-43EF-4DA4-AEC1-6D65DC207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C958C-1C00-6A7F-4B7A-3A41E87492C8}"/>
              </a:ext>
            </a:extLst>
          </p:cNvPr>
          <p:cNvSpPr/>
          <p:nvPr/>
        </p:nvSpPr>
        <p:spPr>
          <a:xfrm>
            <a:off x="1771651" y="2736057"/>
            <a:ext cx="1700212" cy="16113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41919-AF01-41F4-4A43-11945B657B84}"/>
              </a:ext>
            </a:extLst>
          </p:cNvPr>
          <p:cNvSpPr/>
          <p:nvPr/>
        </p:nvSpPr>
        <p:spPr>
          <a:xfrm>
            <a:off x="3529584" y="1425936"/>
            <a:ext cx="1628775" cy="182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71CD1-5559-FCD6-164D-24DC7EB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56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6DBC3A4-6F07-7B6F-5E65-7B4EEA560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EFB81F-4039-DFAC-CB4C-8EA11DA9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8D3320-593E-E7A0-AAF7-81665B0A2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2D032-2DEA-69B3-6038-800A48112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1071B-1679-42BF-1472-EF9DF63D0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1CED2-3CC6-63AB-FA44-B21D96D6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3E96A-166A-6F7D-0FBE-AF4FAF31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2DB380-D10E-4AB4-5F30-71828BF9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78552C-A6FE-C01E-04DE-B36B4198061A}"/>
              </a:ext>
            </a:extLst>
          </p:cNvPr>
          <p:cNvSpPr txBox="1">
            <a:spLocks/>
          </p:cNvSpPr>
          <p:nvPr/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3300" b="1" dirty="0"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How surveyors and engineers see the Earth…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8C9D036-60C8-FA7D-E7F5-4C4377BC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A4D8B-0F93-9AE2-99D9-37059EE55096}"/>
              </a:ext>
            </a:extLst>
          </p:cNvPr>
          <p:cNvSpPr txBox="1"/>
          <p:nvPr/>
        </p:nvSpPr>
        <p:spPr>
          <a:xfrm>
            <a:off x="79898" y="4783632"/>
            <a:ext cx="358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Credit: Scott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Gelber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The Atlantic</a:t>
            </a:r>
          </a:p>
        </p:txBody>
      </p:sp>
    </p:spTree>
    <p:extLst>
      <p:ext uri="{BB962C8B-B14F-4D97-AF65-F5344CB8AC3E}">
        <p14:creationId xmlns:p14="http://schemas.microsoft.com/office/powerpoint/2010/main" val="28443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61231C-CB5E-1B7C-D8B9-80F084A7A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96926-D9AF-3139-FE45-3AC72926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81FF3-2049-5A80-851A-E39E10D6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73A04-ED55-CBAF-2729-4955C483F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BB316-E448-452E-6EFE-71F17B37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tale of two feet</a:t>
            </a:r>
          </a:p>
        </p:txBody>
      </p:sp>
      <p:pic>
        <p:nvPicPr>
          <p:cNvPr id="4" name="Picture 2" descr="http://annerussellart.com/newimages/Twoleftfeet.jpg">
            <a:extLst>
              <a:ext uri="{FF2B5EF4-FFF2-40B4-BE49-F238E27FC236}">
                <a16:creationId xmlns:a16="http://schemas.microsoft.com/office/drawing/2014/main" id="{3D0257B8-D3AA-24D5-0530-31B5FAB0F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895" t="45360" r="15603" b="1"/>
          <a:stretch/>
        </p:blipFill>
        <p:spPr bwMode="auto">
          <a:xfrm>
            <a:off x="7162579" y="-9678"/>
            <a:ext cx="1988820" cy="1968902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BD33F4-874F-7380-257E-21EE94AF7229}"/>
              </a:ext>
            </a:extLst>
          </p:cNvPr>
          <p:cNvSpPr txBox="1">
            <a:spLocks/>
          </p:cNvSpPr>
          <p:nvPr/>
        </p:nvSpPr>
        <p:spPr>
          <a:xfrm>
            <a:off x="1143001" y="1216317"/>
            <a:ext cx="6857999" cy="5512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  <a:defRPr/>
            </a:pPr>
            <a:r>
              <a:rPr lang="en-US" sz="2700" b="1" dirty="0">
                <a:solidFill>
                  <a:srgbClr val="44546A">
                    <a:lumMod val="75000"/>
                  </a:srgbClr>
                </a:solidFill>
                <a:latin typeface="Calibri"/>
              </a:rPr>
              <a:t>Two versions of the “foot” in U.S.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9DA873-B670-D5A8-D633-DF9B4A291C57}"/>
              </a:ext>
            </a:extLst>
          </p:cNvPr>
          <p:cNvSpPr txBox="1">
            <a:spLocks/>
          </p:cNvSpPr>
          <p:nvPr/>
        </p:nvSpPr>
        <p:spPr bwMode="auto">
          <a:xfrm>
            <a:off x="1470111" y="1714500"/>
            <a:ext cx="2583745" cy="62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  <a:defRPr/>
            </a:pPr>
            <a:r>
              <a:rPr lang="en-US" sz="21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“Old” U.S. survey foot</a:t>
            </a:r>
            <a:br>
              <a:rPr lang="en-US" sz="2100" dirty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en-US" sz="2100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(adopted 1893)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B8DE0DD-BE6C-0995-2D14-07279F6E87E6}"/>
              </a:ext>
            </a:extLst>
          </p:cNvPr>
          <p:cNvSpPr/>
          <p:nvPr/>
        </p:nvSpPr>
        <p:spPr>
          <a:xfrm>
            <a:off x="4053856" y="1920240"/>
            <a:ext cx="715960" cy="214313"/>
          </a:xfrm>
          <a:prstGeom prst="rightArrow">
            <a:avLst>
              <a:gd name="adj1" fmla="val 33333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3CB53E-95B3-4C52-38F5-0054A309320E}"/>
              </a:ext>
            </a:extLst>
          </p:cNvPr>
          <p:cNvSpPr/>
          <p:nvPr/>
        </p:nvSpPr>
        <p:spPr>
          <a:xfrm>
            <a:off x="5027778" y="2412053"/>
            <a:ext cx="2321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1 ft = 0.3048 m 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exactly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CB2660-F929-7B0C-B7C8-88B97867EF0F}"/>
              </a:ext>
            </a:extLst>
          </p:cNvPr>
          <p:cNvSpPr/>
          <p:nvPr/>
        </p:nvSpPr>
        <p:spPr>
          <a:xfrm>
            <a:off x="1684378" y="2273555"/>
            <a:ext cx="2152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‭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1 ft = 1200/3937 m</a:t>
            </a:r>
            <a:br>
              <a:rPr lang="en-US" b="1" dirty="0">
                <a:solidFill>
                  <a:prstClr val="black"/>
                </a:solidFill>
                <a:latin typeface="Calibri"/>
              </a:rPr>
            </a:br>
            <a:r>
              <a:rPr lang="en-US" b="1" dirty="0">
                <a:solidFill>
                  <a:prstClr val="black"/>
                </a:solidFill>
                <a:latin typeface="Calibri"/>
              </a:rPr>
              <a:t>(0.3048006096…‬ 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641D30-3175-0790-5C86-9D2D74470C62}"/>
              </a:ext>
            </a:extLst>
          </p:cNvPr>
          <p:cNvSpPr/>
          <p:nvPr/>
        </p:nvSpPr>
        <p:spPr>
          <a:xfrm>
            <a:off x="3044182" y="3031548"/>
            <a:ext cx="2936519" cy="92333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Differ by</a:t>
            </a:r>
          </a:p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 parts per million (ppm) or ~0.01 ft (~1/8 inch) per mile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5547780-36B1-847D-B4BD-507C36D8A43E}"/>
              </a:ext>
            </a:extLst>
          </p:cNvPr>
          <p:cNvCxnSpPr>
            <a:cxnSpLocks/>
          </p:cNvCxnSpPr>
          <p:nvPr/>
        </p:nvCxnSpPr>
        <p:spPr>
          <a:xfrm rot="10800000">
            <a:off x="2694138" y="2862433"/>
            <a:ext cx="342900" cy="618557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C2DED0B-74EE-DA1C-18FF-6525E17B2B8F}"/>
              </a:ext>
            </a:extLst>
          </p:cNvPr>
          <p:cNvCxnSpPr>
            <a:cxnSpLocks/>
          </p:cNvCxnSpPr>
          <p:nvPr/>
        </p:nvCxnSpPr>
        <p:spPr>
          <a:xfrm flipV="1">
            <a:off x="5987975" y="2864451"/>
            <a:ext cx="342900" cy="617220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801BC4A-DD78-10A1-3E4E-588A89FF3196}"/>
              </a:ext>
            </a:extLst>
          </p:cNvPr>
          <p:cNvSpPr/>
          <p:nvPr/>
        </p:nvSpPr>
        <p:spPr>
          <a:xfrm>
            <a:off x="1653278" y="4066541"/>
            <a:ext cx="5354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algn="ctr" defTabSz="685800">
              <a:defRPr/>
            </a:pP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A </a:t>
            </a:r>
            <a:r>
              <a:rPr lang="en-US" sz="2400" b="1" i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real</a:t>
            </a: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problem with </a:t>
            </a:r>
            <a:r>
              <a:rPr lang="en-US" sz="2400" b="1" i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real</a:t>
            </a: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costs</a:t>
            </a:r>
          </a:p>
          <a:p>
            <a:pPr marL="342900" lvl="1" algn="ctr" defTabSz="685800">
              <a:defRPr/>
            </a:pP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(especially for State Plane of the NSRS)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5105DC-35CF-F804-CEEC-9EC1B6578EDF}"/>
              </a:ext>
            </a:extLst>
          </p:cNvPr>
          <p:cNvSpPr txBox="1">
            <a:spLocks/>
          </p:cNvSpPr>
          <p:nvPr/>
        </p:nvSpPr>
        <p:spPr bwMode="auto">
          <a:xfrm>
            <a:off x="4769816" y="1714500"/>
            <a:ext cx="2842199" cy="62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  <a:defRPr/>
            </a:pPr>
            <a:r>
              <a:rPr lang="en-US" sz="21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“New” international foot</a:t>
            </a:r>
            <a:br>
              <a:rPr lang="en-US" sz="2100" dirty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en-US" sz="2100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(adopted 1959)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F8997A90-5AF2-42A3-77C5-8161D7B6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7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6" y="435494"/>
            <a:ext cx="4798381" cy="1323439"/>
          </a:xfr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error when mixing up feet…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967213-06B0-18B7-7D5E-A5195DA19665}"/>
              </a:ext>
            </a:extLst>
          </p:cNvPr>
          <p:cNvSpPr txBox="1">
            <a:spLocks/>
          </p:cNvSpPr>
          <p:nvPr/>
        </p:nvSpPr>
        <p:spPr bwMode="auto">
          <a:xfrm>
            <a:off x="470516" y="1899486"/>
            <a:ext cx="407562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SPCS 83 Nevada East Zone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A7FB31E-373F-03DE-1448-3C256778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4E2CB-1629-1D3A-6A4F-C63896553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06" t="2244" r="28877" b="2480"/>
          <a:stretch/>
        </p:blipFill>
        <p:spPr>
          <a:xfrm>
            <a:off x="5149049" y="299212"/>
            <a:ext cx="3524435" cy="49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an era for the U.S. survey foot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153"/>
            <a:ext cx="6650830" cy="2040868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U.S. survey foot has been “deprecated” (retired)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supported for SPCS2022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any part of modernized NSRS)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international foot will be supported by NGS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December 31, 2022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will support U.S. survey foot for legacy products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(e.g., existing State Plane)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EE0C7-2209-93C6-E9AF-030D019CA7CB}"/>
              </a:ext>
            </a:extLst>
          </p:cNvPr>
          <p:cNvSpPr txBox="1"/>
          <p:nvPr/>
        </p:nvSpPr>
        <p:spPr>
          <a:xfrm>
            <a:off x="1615916" y="3542223"/>
            <a:ext cx="5897880" cy="1015663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FF00"/>
                </a:solidFill>
                <a:latin typeface="Calibri"/>
              </a:rPr>
              <a:t>NGS will always support </a:t>
            </a:r>
            <a:br>
              <a:rPr lang="en-US" sz="3000" b="1" dirty="0">
                <a:solidFill>
                  <a:srgbClr val="FFFF00"/>
                </a:solidFill>
                <a:latin typeface="Calibri"/>
              </a:rPr>
            </a:br>
            <a:r>
              <a:rPr lang="en-US" sz="3000" b="1" dirty="0">
                <a:solidFill>
                  <a:srgbClr val="FFFF00"/>
                </a:solidFill>
                <a:latin typeface="Calibri"/>
              </a:rPr>
              <a:t>U.S. survey foot for SPCS 83 and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CCC86-CCDA-AE3E-1D71-08E5E7A3E6FE}"/>
              </a:ext>
            </a:extLst>
          </p:cNvPr>
          <p:cNvSpPr txBox="1"/>
          <p:nvPr/>
        </p:nvSpPr>
        <p:spPr>
          <a:xfrm>
            <a:off x="4101002" y="4534801"/>
            <a:ext cx="9746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Calibri"/>
              </a:rPr>
              <a:t>Thank you.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B7EC0-3971-74B7-D639-44C4A0FC2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015" y="894861"/>
            <a:ext cx="1371600" cy="1706588"/>
          </a:xfrm>
          <a:prstGeom prst="rect">
            <a:avLst/>
          </a:prstGeom>
        </p:spPr>
      </p:pic>
      <p:pic>
        <p:nvPicPr>
          <p:cNvPr id="8" name="Picture 2" descr="http://annerussellart.com/newimages/Twoleftfeet.jpg">
            <a:extLst>
              <a:ext uri="{FF2B5EF4-FFF2-40B4-BE49-F238E27FC236}">
                <a16:creationId xmlns:a16="http://schemas.microsoft.com/office/drawing/2014/main" id="{D4ED047E-92A0-9B90-636C-F243879B8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3" t="35561" r="9354"/>
          <a:stretch/>
        </p:blipFill>
        <p:spPr bwMode="auto">
          <a:xfrm rot="5400000">
            <a:off x="6438243" y="675058"/>
            <a:ext cx="2571750" cy="28724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695B00-86AF-AFB7-43CB-1DACD16CACFF}"/>
              </a:ext>
            </a:extLst>
          </p:cNvPr>
          <p:cNvSpPr txBox="1"/>
          <p:nvPr/>
        </p:nvSpPr>
        <p:spPr>
          <a:xfrm>
            <a:off x="16347" y="312569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will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 NAD 83 after NSRS Modernization rollout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BC832CA-C2CF-56CF-D967-BC814A5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371EAAFF-A768-EB4E-77FE-8DB315585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987"/>
          <a:stretch/>
        </p:blipFill>
        <p:spPr>
          <a:xfrm>
            <a:off x="4251960" y="411480"/>
            <a:ext cx="4800600" cy="46977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BF4106-7799-5F5D-0F12-13B5DF72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342900"/>
            <a:ext cx="4183380" cy="830997"/>
          </a:xfr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Requiem for the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U.S. survey foot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4C996-7640-645D-0E2E-E142E00CF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173897"/>
            <a:ext cx="4251960" cy="3461657"/>
          </a:xfrm>
        </p:spPr>
        <p:txBody>
          <a:bodyPr>
            <a:normAutofit fontScale="77500" lnSpcReduction="20000"/>
          </a:bodyPr>
          <a:lstStyle/>
          <a:p>
            <a:pPr marL="230188" lvl="1" indent="-230188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Per final determination Federal Register Notice issued Oct 5, 2020</a:t>
            </a:r>
          </a:p>
          <a:p>
            <a:pPr marL="230188" lvl="1" indent="-230188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Collaborative action by National Institute of Science and Technology (NIST) and NGS</a:t>
            </a:r>
          </a:p>
          <a:p>
            <a:pPr marL="230188" lvl="1" indent="-230188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Describes public comments received, along with the plan, resources, training, and other information for an </a:t>
            </a:r>
            <a:r>
              <a:rPr lang="en-US" sz="2600" b="1" i="1" dirty="0">
                <a:solidFill>
                  <a:srgbClr val="C00000"/>
                </a:solidFill>
              </a:rPr>
              <a:t>orderly transition with minimum disruption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1F350-7245-B933-7779-88432710A1AA}"/>
              </a:ext>
            </a:extLst>
          </p:cNvPr>
          <p:cNvSpPr/>
          <p:nvPr/>
        </p:nvSpPr>
        <p:spPr>
          <a:xfrm>
            <a:off x="252550" y="3911507"/>
            <a:ext cx="3927564" cy="6430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D62ED-B8AD-6E9A-3F8C-6D81ECAC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F04A46-3DD5-6210-A0F5-FFD4B4F72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840480"/>
            <a:ext cx="1280160" cy="12801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0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to learn more…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CA674-E303-B836-6911-7B1AFBD9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5" y="949110"/>
            <a:ext cx="4457700" cy="4140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D4F44-8B60-EB3F-5CE2-2D7EACA94568}"/>
              </a:ext>
            </a:extLst>
          </p:cNvPr>
          <p:cNvSpPr txBox="1"/>
          <p:nvPr/>
        </p:nvSpPr>
        <p:spPr>
          <a:xfrm>
            <a:off x="431662" y="1205617"/>
            <a:ext cx="2782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ＭＳ Ｐゴシック" charset="0"/>
              </a:rPr>
              <a:t>geodesy.noaa.gov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AC221-3117-F461-3A2A-80F0C1C21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46061" y="3638273"/>
            <a:ext cx="258890" cy="34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7513736-CD5C-6E66-4FE8-1E0F57581AB1}"/>
              </a:ext>
            </a:extLst>
          </p:cNvPr>
          <p:cNvGrpSpPr/>
          <p:nvPr/>
        </p:nvGrpSpPr>
        <p:grpSpPr>
          <a:xfrm>
            <a:off x="4617470" y="949110"/>
            <a:ext cx="4469380" cy="4140091"/>
            <a:chOff x="6156626" y="1265479"/>
            <a:chExt cx="5959173" cy="552012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E3BC16-E1CA-7AFE-326A-9A11D0BEA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963"/>
            <a:stretch/>
          </p:blipFill>
          <p:spPr>
            <a:xfrm>
              <a:off x="6172199" y="1265479"/>
              <a:ext cx="5943600" cy="16419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6DBDC8-1A9F-1EE4-C894-C42E7842E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16" r="1963" b="41789"/>
            <a:stretch/>
          </p:blipFill>
          <p:spPr>
            <a:xfrm>
              <a:off x="6156626" y="2907425"/>
              <a:ext cx="5943600" cy="387817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8FBDD-1100-A705-F8D0-DC518C170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90829" y="2648262"/>
            <a:ext cx="258890" cy="34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CF7C1D-0DB8-76AB-9095-F063CB9ABEE6}"/>
              </a:ext>
            </a:extLst>
          </p:cNvPr>
          <p:cNvSpPr/>
          <p:nvPr/>
        </p:nvSpPr>
        <p:spPr>
          <a:xfrm>
            <a:off x="4615536" y="2962931"/>
            <a:ext cx="4457699" cy="1739697"/>
          </a:xfrm>
          <a:prstGeom prst="rect">
            <a:avLst/>
          </a:prstGeom>
          <a:solidFill>
            <a:schemeClr val="bg1"/>
          </a:solidFill>
          <a:effectLst>
            <a:softEdge rad="254000"/>
          </a:effectLst>
        </p:spPr>
        <p:txBody>
          <a:bodyPr wrap="square" lIns="68580" tIns="34290" rIns="68580" bIns="34290" anchor="ctr" anchorCtr="0">
            <a:noAutofit/>
          </a:bodyPr>
          <a:lstStyle/>
          <a:p>
            <a:pPr algn="ctr"/>
            <a:r>
              <a:rPr lang="en-US" sz="5400" b="1" i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 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F557769-09F2-BC1E-286F-9E1AF688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DD44A-B67A-439D-4CF2-428D04134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65" y="3991920"/>
            <a:ext cx="1097280" cy="1097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2C1B8-FE30-E3C4-378B-AD6D972A2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6555" y="4457700"/>
            <a:ext cx="258890" cy="34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3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“flat” Earth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9416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Plane Coordinate System of 2022 (SPCS2022)</a:t>
            </a:r>
          </a:p>
          <a:p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generation of State Plane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in 1930s, second in 1980s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3 map projection types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ellipsoid as SPCS 83 (GRS 80)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4F5FDD-C324-752D-1AC7-891C21804A15}"/>
              </a:ext>
            </a:extLst>
          </p:cNvPr>
          <p:cNvGrpSpPr>
            <a:grpSpLocks noChangeAspect="1"/>
          </p:cNvGrpSpPr>
          <p:nvPr/>
        </p:nvGrpSpPr>
        <p:grpSpPr>
          <a:xfrm>
            <a:off x="1371023" y="3275588"/>
            <a:ext cx="1280160" cy="1447335"/>
            <a:chOff x="7325342" y="2752292"/>
            <a:chExt cx="2970729" cy="335867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9D79A3D-0FE3-5C52-74C1-779AA860E6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928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29F7F990-74E3-2887-54C9-7183CD0AC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378DD592-BB70-98B5-2FCD-0471787E51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928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55620FAA-3569-262C-FAD4-58D9F1A2A745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2571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991F84-4263-906D-D5D5-7C10FFF50281}"/>
              </a:ext>
            </a:extLst>
          </p:cNvPr>
          <p:cNvGrpSpPr>
            <a:grpSpLocks noChangeAspect="1"/>
          </p:cNvGrpSpPr>
          <p:nvPr/>
        </p:nvGrpSpPr>
        <p:grpSpPr>
          <a:xfrm>
            <a:off x="3965292" y="3279144"/>
            <a:ext cx="1280160" cy="1488518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B0DABD-9611-E72E-ABAE-278E21DC17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928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0E6E33EA-4023-FB0D-C9DE-B6B06F801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A1D65FF5-7E1C-688F-0A0A-EBEDF95DF20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857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087348A0-FD49-731F-15CF-D523A36AC507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0F621013-D3B2-CE19-5B07-A943745FA774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25717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F1243B9D-5170-057F-E41E-F0DD22031881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25717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7B439E-978F-5EC7-40A5-F5BDE7DAF9E4}"/>
              </a:ext>
            </a:extLst>
          </p:cNvPr>
          <p:cNvGrpSpPr>
            <a:grpSpLocks noChangeAspect="1"/>
          </p:cNvGrpSpPr>
          <p:nvPr/>
        </p:nvGrpSpPr>
        <p:grpSpPr>
          <a:xfrm>
            <a:off x="6811436" y="3371216"/>
            <a:ext cx="1097280" cy="1220628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07D418-C146-DDA7-AD78-11C3BA127E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928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7DD7BFDF-AF8F-1B57-26F1-0EF50D89D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197361CA-B7E6-7659-83F4-07B06AC8A879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857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012B12C-BCA9-C938-7506-DEB14D74575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2571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20016E-1DDC-7CD9-C41F-1A9FF843B14E}"/>
              </a:ext>
            </a:extLst>
          </p:cNvPr>
          <p:cNvSpPr txBox="1">
            <a:spLocks noChangeAspect="1"/>
          </p:cNvSpPr>
          <p:nvPr/>
        </p:nvSpPr>
        <p:spPr>
          <a:xfrm>
            <a:off x="2875083" y="3275588"/>
            <a:ext cx="1047825" cy="4308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r" defTabSz="19288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0E7B8B-FBBC-54CF-D2C5-6C6D68EC5DFD}"/>
              </a:ext>
            </a:extLst>
          </p:cNvPr>
          <p:cNvSpPr txBox="1">
            <a:spLocks noChangeAspect="1"/>
          </p:cNvSpPr>
          <p:nvPr/>
        </p:nvSpPr>
        <p:spPr>
          <a:xfrm>
            <a:off x="5936639" y="3277578"/>
            <a:ext cx="811664" cy="6463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19288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Hotine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11506-0711-EA7D-B607-3BAFCC49ED7F}"/>
              </a:ext>
            </a:extLst>
          </p:cNvPr>
          <p:cNvSpPr txBox="1">
            <a:spLocks noChangeAspect="1"/>
          </p:cNvSpPr>
          <p:nvPr/>
        </p:nvSpPr>
        <p:spPr>
          <a:xfrm>
            <a:off x="804620" y="3296402"/>
            <a:ext cx="933689" cy="6463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192881" eaLnBrk="0" hangingPunct="0"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5AF9853B-FE80-5123-9924-71CB0B17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40547C-0CC2-B1E7-E244-0D3704CB7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9" b="11111"/>
          <a:stretch/>
        </p:blipFill>
        <p:spPr>
          <a:xfrm>
            <a:off x="91440" y="3337560"/>
            <a:ext cx="4389120" cy="1737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3D96D-2E20-057D-E26A-1BA835A5D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9" b="11111"/>
          <a:stretch/>
        </p:blipFill>
        <p:spPr>
          <a:xfrm>
            <a:off x="4663440" y="3337560"/>
            <a:ext cx="4389120" cy="1737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“flat” Earth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2228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Plane Coordinate System of 2022 (SPCS2022)</a:t>
            </a:r>
          </a:p>
          <a:p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as existing State Plane, </a:t>
            </a:r>
            <a:r>
              <a:rPr lang="en-US" sz="2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different…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new terrestrial reference frames instead of NAD 83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to reduce linear distortion at topographic surface </a:t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(i.e., reduce difference between “grid” and “ground” distances)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zones, most designed by state stakeholders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48C200A-64B6-80FB-2FCA-C321D893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EF7E2-E8F2-BD62-6C16-9A92ED4A2FF9}"/>
              </a:ext>
            </a:extLst>
          </p:cNvPr>
          <p:cNvSpPr txBox="1"/>
          <p:nvPr/>
        </p:nvSpPr>
        <p:spPr>
          <a:xfrm>
            <a:off x="91440" y="4752855"/>
            <a:ext cx="113722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SPCS 83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C4F1C-260E-98DF-DA66-EEC6266CC08C}"/>
              </a:ext>
            </a:extLst>
          </p:cNvPr>
          <p:cNvSpPr txBox="1"/>
          <p:nvPr/>
        </p:nvSpPr>
        <p:spPr>
          <a:xfrm>
            <a:off x="4663440" y="4754880"/>
            <a:ext cx="131433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SPCS2022</a:t>
            </a:r>
          </a:p>
        </p:txBody>
      </p:sp>
    </p:spTree>
    <p:extLst>
      <p:ext uri="{BB962C8B-B14F-4D97-AF65-F5344CB8AC3E}">
        <p14:creationId xmlns:p14="http://schemas.microsoft.com/office/powerpoint/2010/main" val="21348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1548E9-9E33-0239-2688-719B3E87E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0"/>
            <a:ext cx="6949440" cy="49341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" y="137160"/>
            <a:ext cx="2217420" cy="844847"/>
          </a:xfrm>
        </p:spPr>
        <p:txBody>
          <a:bodyPr vert="horz" lIns="91440" tIns="34290" rIns="91440" bIns="34290" rtlCol="0" anchor="t" anchorCtr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SPCS2022 zone layers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" y="1235868"/>
            <a:ext cx="2217420" cy="3507581"/>
          </a:xfrm>
        </p:spPr>
        <p:txBody>
          <a:bodyPr vert="horz" lIns="91440" tIns="34290" rIns="91440" bIns="3429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layer: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states plus 6 territories</a:t>
            </a:r>
          </a:p>
          <a:p>
            <a:pPr marL="685800" indent="-1028700">
              <a:lnSpc>
                <a:spcPct val="80000"/>
              </a:lnSpc>
              <a:spcBef>
                <a:spcPts val="450"/>
              </a:spcBef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layers: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states</a:t>
            </a:r>
          </a:p>
          <a:p>
            <a:pPr marL="685800" indent="-1028700">
              <a:lnSpc>
                <a:spcPct val="80000"/>
              </a:lnSpc>
              <a:spcBef>
                <a:spcPts val="450"/>
              </a:spcBef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layers: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states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F7BC-ADE1-FA23-28DC-7B6BD7C16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0488C9-3D08-09CB-C6DD-CEC92DD81AB5}"/>
              </a:ext>
            </a:extLst>
          </p:cNvPr>
          <p:cNvGrpSpPr>
            <a:grpSpLocks noChangeAspect="1"/>
          </p:cNvGrpSpPr>
          <p:nvPr/>
        </p:nvGrpSpPr>
        <p:grpSpPr>
          <a:xfrm>
            <a:off x="2468879" y="91440"/>
            <a:ext cx="6583680" cy="4885451"/>
            <a:chOff x="3442996" y="91440"/>
            <a:chExt cx="8749004" cy="64922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3D14E6-F083-B515-C744-D17B886E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C73FF-3246-6AD9-B755-58D724DB4F29}"/>
                </a:ext>
              </a:extLst>
            </p:cNvPr>
            <p:cNvSpPr/>
            <p:nvPr/>
          </p:nvSpPr>
          <p:spPr>
            <a:xfrm>
              <a:off x="3442996" y="92075"/>
              <a:ext cx="1330172" cy="38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494C886-D52D-2B98-546A-852356145634}"/>
              </a:ext>
            </a:extLst>
          </p:cNvPr>
          <p:cNvSpPr txBox="1">
            <a:spLocks/>
          </p:cNvSpPr>
          <p:nvPr/>
        </p:nvSpPr>
        <p:spPr>
          <a:xfrm>
            <a:off x="118966" y="891779"/>
            <a:ext cx="3460910" cy="40851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Designs by NGS</a:t>
            </a:r>
          </a:p>
          <a:p>
            <a:pPr marL="514350" lvl="1" indent="-171450" defTabSz="685800">
              <a:spcBef>
                <a:spcPts val="375"/>
              </a:spcBef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 zones </a:t>
            </a:r>
          </a:p>
          <a:p>
            <a:pPr marL="514350" lvl="1" indent="-171450" defTabSz="685800">
              <a:spcBef>
                <a:spcPts val="375"/>
              </a:spcBef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54 statewide zones…</a:t>
            </a:r>
          </a:p>
          <a:p>
            <a:pPr marL="514350" lvl="1" indent="-171450" defTabSz="685800">
              <a:spcBef>
                <a:spcPts val="375"/>
              </a:spcBef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…and 3 “special use” zones </a:t>
            </a:r>
            <a:b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more than one state)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Designs by state stakeholders</a:t>
            </a:r>
          </a:p>
          <a:p>
            <a:pPr marL="514350" lvl="1" indent="-171450" defTabSz="685800">
              <a:spcBef>
                <a:spcPts val="375"/>
              </a:spcBef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802 zones in 28 states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= 967 zones </a:t>
            </a:r>
            <a:b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56 states </a:t>
            </a:r>
            <a:b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territories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to 125 </a:t>
            </a:r>
            <a:b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zones in existing </a:t>
            </a:r>
            <a:b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Plane</a:t>
            </a:r>
            <a:endParaRPr lang="en-US" sz="21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" y="69057"/>
            <a:ext cx="3401262" cy="822722"/>
          </a:xfrm>
          <a:solidFill>
            <a:schemeClr val="bg1"/>
          </a:solidFill>
        </p:spPr>
        <p:txBody>
          <a:bodyPr vert="horz" lIns="91440" tIns="34290" rIns="91440" bIns="34290" rtlCol="0" anchor="t" anchorCtr="0">
            <a:normAutofit fontScale="90000"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SPCS2022 zones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(preliminary)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B92D5-5546-EA45-7F2D-34D1772B7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2A92F-9336-B1C6-4D70-7E9B6A8C72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2B478-DBD5-1C47-8D4F-FB5F14821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79" y="137160"/>
            <a:ext cx="2317433" cy="1066446"/>
          </a:xfrm>
        </p:spPr>
        <p:txBody>
          <a:bodyPr vert="horz" wrap="square" lIns="91440" tIns="34290" rIns="91440" bIns="34290" rtlCol="0" anchor="t" anchorCtr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SPCS2022 linear distortion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(preliminary)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" y="1340766"/>
            <a:ext cx="2317432" cy="3665573"/>
          </a:xfrm>
        </p:spPr>
        <p:txBody>
          <a:bodyPr vert="horz" lIns="91440" tIns="34290" rIns="91440" bIns="3429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846 zones (CONUS) 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is ±50 ppm (±0.26 ft/mile)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Percent within ±50 ppm: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population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cities &amp; towns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area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weighted by population: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ppm</a:t>
            </a:r>
          </a:p>
        </p:txBody>
      </p:sp>
    </p:spTree>
    <p:extLst>
      <p:ext uri="{BB962C8B-B14F-4D97-AF65-F5344CB8AC3E}">
        <p14:creationId xmlns:p14="http://schemas.microsoft.com/office/powerpoint/2010/main" val="26369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C63BF-53FC-ED6C-0751-7EA6B851C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0003C-B10E-0EF8-5FC8-356D8C4C3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79" y="137160"/>
            <a:ext cx="2317433" cy="1066446"/>
          </a:xfrm>
        </p:spPr>
        <p:txBody>
          <a:bodyPr vert="horz" wrap="square" lIns="91440" tIns="34290" rIns="91440" bIns="34290" rtlCol="0" anchor="t" anchorCtr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SPCS 83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distortion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(existing)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" y="1340766"/>
            <a:ext cx="2317432" cy="3665573"/>
          </a:xfrm>
        </p:spPr>
        <p:txBody>
          <a:bodyPr vert="horz" lIns="91440" tIns="34290" rIns="91440" bIns="3429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zones (CONUS) 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is ±50 ppm (±0.26 ft/mile)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Percent within ±50 ppm: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population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cities &amp; towns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area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weighted by population: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-75 ppm</a:t>
            </a:r>
          </a:p>
        </p:txBody>
      </p:sp>
    </p:spTree>
    <p:extLst>
      <p:ext uri="{BB962C8B-B14F-4D97-AF65-F5344CB8AC3E}">
        <p14:creationId xmlns:p14="http://schemas.microsoft.com/office/powerpoint/2010/main" val="23335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When will SPCS2022 be done?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it NOW!</a:t>
            </a:r>
          </a:p>
        </p:txBody>
      </p:sp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D3BB73FD-9A6A-05A6-FE20-B9DC6228B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1814237"/>
            <a:ext cx="5760720" cy="3123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B221375-802D-1073-7DE3-259F1C50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powerpoint_template_widescreen</Template>
  <TotalTime>336</TotalTime>
  <Words>696</Words>
  <Application>Microsoft Office PowerPoint</Application>
  <PresentationFormat>On-screen Show (16:9)</PresentationFormat>
  <Paragraphs>118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1_Office Theme</vt:lpstr>
      <vt:lpstr>Changes Afoot</vt:lpstr>
      <vt:lpstr>PowerPoint Presentation</vt:lpstr>
      <vt:lpstr>A “flat” Earth for the future</vt:lpstr>
      <vt:lpstr>A “flat” Earth for the future</vt:lpstr>
      <vt:lpstr>SPCS2022 zone layers</vt:lpstr>
      <vt:lpstr>Number of SPCS2022 zones (preliminary)</vt:lpstr>
      <vt:lpstr>SPCS2022 linear distortion (preliminary)</vt:lpstr>
      <vt:lpstr>SPCS 83 linear distortion (existing)</vt:lpstr>
      <vt:lpstr>When will SPCS2022 be done?</vt:lpstr>
      <vt:lpstr>Alpha preliminary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tale of two feet</vt:lpstr>
      <vt:lpstr>Horizontal error when mixing up feet…</vt:lpstr>
      <vt:lpstr>End of an era for the U.S. survey foot</vt:lpstr>
      <vt:lpstr>Requiem for the  U.S. survey foot</vt:lpstr>
      <vt:lpstr>Where to learn more…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Michael Dennis</cp:lastModifiedBy>
  <cp:revision>53</cp:revision>
  <dcterms:created xsi:type="dcterms:W3CDTF">2023-05-30T11:09:55Z</dcterms:created>
  <dcterms:modified xsi:type="dcterms:W3CDTF">2023-05-30T22:08:37Z</dcterms:modified>
</cp:coreProperties>
</file>