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328">
          <p15:clr>
            <a:srgbClr val="A4A3A4"/>
          </p15:clr>
        </p15:guide>
        <p15:guide id="4" pos="432">
          <p15:clr>
            <a:srgbClr val="A4A3A4"/>
          </p15:clr>
        </p15:guide>
        <p15:guide id="5" orient="horz" pos="492">
          <p15:clr>
            <a:srgbClr val="A4A3A4"/>
          </p15:clr>
        </p15:guide>
        <p15:guide id="6" orient="horz" pos="2772">
          <p15:clr>
            <a:srgbClr val="A4A3A4"/>
          </p15:clr>
        </p15:guide>
      </p15:sldGuideLst>
    </p:ext>
    <p:ext uri="GoogleSlidesCustomDataVersion2">
      <go:slidesCustomData xmlns:go="http://customooxmlschemas.google.com/" r:id="rId23" roundtripDataSignature="AMtx7mjb6DCi5nj6f+Z3o90i84TLBJQB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5328"/>
        <p:guide pos="432"/>
        <p:guide pos="492" orient="horz"/>
        <p:guide pos="2772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196" name="Google Shape;19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204" name="Google Shape;204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214" name="Google Shape;214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222" name="Google Shape;222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231" name="Google Shape;231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239" name="Google Shape;239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98" name="Google Shape;9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8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/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9"/>
          <p:cNvSpPr txBox="1"/>
          <p:nvPr>
            <p:ph idx="1" type="body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0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2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3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3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3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3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/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6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2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7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7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2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8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5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46.jpg"/><Relationship Id="rId8" Type="http://schemas.openxmlformats.org/officeDocument/2006/relationships/image" Target="../media/image1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Relationship Id="rId4" Type="http://schemas.openxmlformats.org/officeDocument/2006/relationships/image" Target="../media/image41.jpg"/><Relationship Id="rId5" Type="http://schemas.openxmlformats.org/officeDocument/2006/relationships/image" Target="../media/image54.jpg"/><Relationship Id="rId6" Type="http://schemas.openxmlformats.org/officeDocument/2006/relationships/image" Target="../media/image3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5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Relationship Id="rId4" Type="http://schemas.openxmlformats.org/officeDocument/2006/relationships/image" Target="../media/image4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Relationship Id="rId4" Type="http://schemas.openxmlformats.org/officeDocument/2006/relationships/image" Target="../media/image5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Relationship Id="rId4" Type="http://schemas.openxmlformats.org/officeDocument/2006/relationships/image" Target="../media/image49.jpg"/><Relationship Id="rId5" Type="http://schemas.openxmlformats.org/officeDocument/2006/relationships/hyperlink" Target="https://www.ngs.noaa.gov/" TargetMode="External"/><Relationship Id="rId6" Type="http://schemas.openxmlformats.org/officeDocument/2006/relationships/hyperlink" Target="mailto:ryan.hippenstiel@noaa.gov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4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2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4.png"/><Relationship Id="rId9" Type="http://schemas.openxmlformats.org/officeDocument/2006/relationships/image" Target="../media/image1.png"/><Relationship Id="rId5" Type="http://schemas.openxmlformats.org/officeDocument/2006/relationships/image" Target="../media/image22.png"/><Relationship Id="rId6" Type="http://schemas.openxmlformats.org/officeDocument/2006/relationships/image" Target="../media/image6.jpg"/><Relationship Id="rId7" Type="http://schemas.openxmlformats.org/officeDocument/2006/relationships/image" Target="../media/image8.png"/><Relationship Id="rId8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30.png"/><Relationship Id="rId9" Type="http://schemas.openxmlformats.org/officeDocument/2006/relationships/image" Target="../media/image27.pn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3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8.png"/><Relationship Id="rId5" Type="http://schemas.openxmlformats.org/officeDocument/2006/relationships/image" Target="../media/image25.jpg"/><Relationship Id="rId6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19.jpg"/><Relationship Id="rId5" Type="http://schemas.openxmlformats.org/officeDocument/2006/relationships/image" Target="../media/image23.jpg"/><Relationship Id="rId6" Type="http://schemas.openxmlformats.org/officeDocument/2006/relationships/image" Target="../media/image29.png"/><Relationship Id="rId7" Type="http://schemas.openxmlformats.org/officeDocument/2006/relationships/image" Target="../media/image32.jpg"/><Relationship Id="rId8" Type="http://schemas.openxmlformats.org/officeDocument/2006/relationships/image" Target="../media/image2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28.jpg"/><Relationship Id="rId5" Type="http://schemas.openxmlformats.org/officeDocument/2006/relationships/image" Target="../media/image36.jpg"/><Relationship Id="rId6" Type="http://schemas.openxmlformats.org/officeDocument/2006/relationships/image" Target="../media/image33.jpg"/><Relationship Id="rId7" Type="http://schemas.openxmlformats.org/officeDocument/2006/relationships/image" Target="../media/image40.png"/><Relationship Id="rId8" Type="http://schemas.openxmlformats.org/officeDocument/2006/relationships/image" Target="../media/image5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39.jpg"/><Relationship Id="rId5" Type="http://schemas.openxmlformats.org/officeDocument/2006/relationships/image" Target="../media/image31.jpg"/><Relationship Id="rId6" Type="http://schemas.openxmlformats.org/officeDocument/2006/relationships/image" Target="../media/image34.png"/><Relationship Id="rId7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205740" y="2325043"/>
            <a:ext cx="3162300" cy="22621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NGS Field Operations Modernizing in Many Ways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FIG Working Week 2023</a:t>
            </a:r>
            <a:endParaRPr b="0" i="0" sz="1800" u="none" cap="none" strike="noStrike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May 31, 2023</a:t>
            </a:r>
            <a:endParaRPr b="0" i="0" sz="1800" u="none" cap="none" strike="noStrike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Ryan Hippenstiel, PLS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NGS Field Ops Branch Chief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608" y="1369037"/>
            <a:ext cx="1981011" cy="351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6897" y="1369036"/>
            <a:ext cx="1964145" cy="351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6898" y="1301422"/>
            <a:ext cx="4780822" cy="3585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46898" y="987097"/>
            <a:ext cx="5199922" cy="3899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rvey at Mauna Kea VLBI" id="94" name="Google Shape;94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46898" y="987427"/>
            <a:ext cx="5199922" cy="3899611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"/>
          <p:cNvSpPr txBox="1"/>
          <p:nvPr/>
        </p:nvSpPr>
        <p:spPr>
          <a:xfrm>
            <a:off x="6409541" y="974945"/>
            <a:ext cx="2470651" cy="397029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RTK/N for control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Deflection of Vertical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Astrogeodetic azimuths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CORS/FCORS 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Tie surveys</a:t>
            </a:r>
            <a:endParaRPr/>
          </a:p>
          <a:p>
            <a:pPr indent="-12065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data exchange formats will be key to layered data</a:t>
            </a:r>
            <a:endParaRPr/>
          </a:p>
          <a:p>
            <a:pPr indent="-12065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projects inform Modernization standards, field test new tools in place, help establish new protocols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08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0"/>
          <p:cNvSpPr txBox="1"/>
          <p:nvPr/>
        </p:nvSpPr>
        <p:spPr>
          <a:xfrm>
            <a:off x="6409542" y="402245"/>
            <a:ext cx="2470651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Emerging</a:t>
            </a:r>
            <a:endParaRPr/>
          </a:p>
        </p:txBody>
      </p:sp>
      <p:pic>
        <p:nvPicPr>
          <p:cNvPr descr="Robotic total station in Alaska" id="190" name="Google Shape;19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5901" y="441969"/>
            <a:ext cx="3467469" cy="2601084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ORS and VLBI at the same site" id="191" name="Google Shape;19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3808" y="1580622"/>
            <a:ext cx="2643007" cy="1982255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ontrol diagram for observatory" id="192" name="Google Shape;19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63980" y="2400300"/>
            <a:ext cx="4840178" cy="2576779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/>
          <p:nvPr>
            <p:ph type="title"/>
          </p:nvPr>
        </p:nvSpPr>
        <p:spPr>
          <a:xfrm>
            <a:off x="311700" y="43947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Tie Surveys &amp; Co-location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1"/>
          <p:cNvSpPr txBox="1"/>
          <p:nvPr/>
        </p:nvSpPr>
        <p:spPr>
          <a:xfrm>
            <a:off x="249070" y="1086322"/>
            <a:ext cx="5016894" cy="3985686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History of NGS local tie surveys: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Supporting mobile VLBI and SLR programs, evolving into 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Supporting IERS by completing annual surveys at co-location sites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ITRF realizations are the combination of the four space geodetic techniques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VLBI, SLR, DORIS, GNSS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Co-locating these techniques allows for their combination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Individual techniques are asking for millimeter precision</a:t>
            </a:r>
            <a:endParaRPr/>
          </a:p>
          <a:p>
            <a:pPr indent="-2413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matter how accurate the individual techniques are, a ground survey ties them together.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eld surveyor measuring SLR" id="200" name="Google Shape;20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5579" y="1983543"/>
            <a:ext cx="3566336" cy="2191243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"/>
          <p:cNvSpPr txBox="1"/>
          <p:nvPr>
            <p:ph type="title"/>
          </p:nvPr>
        </p:nvSpPr>
        <p:spPr>
          <a:xfrm>
            <a:off x="311700" y="47431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IERS/ITRF Work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2"/>
          <p:cNvSpPr txBox="1"/>
          <p:nvPr/>
        </p:nvSpPr>
        <p:spPr>
          <a:xfrm>
            <a:off x="131174" y="1569220"/>
            <a:ext cx="4145725" cy="2015916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passive marks as our fabric, we measure ties with terrestrial observations and align with GNSS…..for now</a:t>
            </a:r>
            <a:endParaRPr/>
          </a:p>
          <a:p>
            <a:pPr indent="-2413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goes through rigorous analysis and processing and is submitted to IERS via a SINEX file for incorporation in ITRF development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NSS antenna and survey prism on same survey mount" id="208" name="Google Shape;20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43351" y="3174811"/>
            <a:ext cx="2134733" cy="1601048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descr="GNSS antenna and survey prism on same survey pier" id="209" name="Google Shape;209;p12"/>
          <p:cNvPicPr preferRelativeResize="0"/>
          <p:nvPr/>
        </p:nvPicPr>
        <p:blipFill rotWithShape="1">
          <a:blip r:embed="rId5">
            <a:alphaModFix/>
          </a:blip>
          <a:srcRect b="26943" l="10482" r="0" t="0"/>
          <a:stretch/>
        </p:blipFill>
        <p:spPr>
          <a:xfrm>
            <a:off x="6984122" y="1614798"/>
            <a:ext cx="2028704" cy="2955223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ontrol diagram for VLBI survey" id="210" name="Google Shape;210;p12"/>
          <p:cNvPicPr preferRelativeResize="0"/>
          <p:nvPr/>
        </p:nvPicPr>
        <p:blipFill rotWithShape="1">
          <a:blip r:embed="rId6">
            <a:alphaModFix/>
          </a:blip>
          <a:srcRect b="15886" l="10627" r="26139" t="12229"/>
          <a:stretch/>
        </p:blipFill>
        <p:spPr>
          <a:xfrm>
            <a:off x="4382937" y="1126109"/>
            <a:ext cx="2495147" cy="1966301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 txBox="1"/>
          <p:nvPr>
            <p:ph type="title"/>
          </p:nvPr>
        </p:nvSpPr>
        <p:spPr>
          <a:xfrm>
            <a:off x="311700" y="49277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IERS/ITRF Work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3"/>
          <p:cNvSpPr txBox="1"/>
          <p:nvPr/>
        </p:nvSpPr>
        <p:spPr>
          <a:xfrm>
            <a:off x="396028" y="1157954"/>
            <a:ext cx="5166572" cy="34932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Recent Activities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Maui, HI (GNSS/SLR)</a:t>
            </a:r>
            <a:endParaRPr/>
          </a:p>
          <a:p>
            <a:pPr indent="-2857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Westford, MA (GNSS/VLBI)</a:t>
            </a:r>
            <a:endParaRPr/>
          </a:p>
          <a:p>
            <a:pPr indent="-2857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Stafford, VA (GNSS/SLR)</a:t>
            </a:r>
            <a:endParaRPr/>
          </a:p>
          <a:p>
            <a:pPr indent="-2857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Table Mountain, CO (GNSS/Gravity)</a:t>
            </a:r>
            <a:endParaRPr/>
          </a:p>
          <a:p>
            <a:pPr indent="-2857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Mauna Kea, HI (VLBI/GNSS)</a:t>
            </a:r>
            <a:endParaRPr/>
          </a:p>
          <a:p>
            <a:pPr indent="-2857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Greenbelt/Goddard (All)</a:t>
            </a:r>
            <a:endParaRPr/>
          </a:p>
          <a:p>
            <a:pPr indent="-2857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Kokee (VLBI/GNSS)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There was an increase in tie surveys vectors from GNSS to DORIS, SLR, VBLI between 2014 to 2020 (Altamimi 2022)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vectors from 212 to 253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Vectors with discrepancy &lt;5mm from 64 to 96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eld surveyors standing next to a CORS with VLBI in the background" id="218" name="Google Shape;21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4027" y="1157954"/>
            <a:ext cx="2733945" cy="364526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"/>
          <p:cNvSpPr txBox="1"/>
          <p:nvPr>
            <p:ph type="title"/>
          </p:nvPr>
        </p:nvSpPr>
        <p:spPr>
          <a:xfrm>
            <a:off x="655084" y="465205"/>
            <a:ext cx="4799143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Need for Co-location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14"/>
          <p:cNvPicPr preferRelativeResize="0"/>
          <p:nvPr/>
        </p:nvPicPr>
        <p:blipFill rotWithShape="1">
          <a:blip r:embed="rId3">
            <a:alphaModFix/>
          </a:blip>
          <a:srcRect b="11338" l="2704" r="3179" t="2987"/>
          <a:stretch/>
        </p:blipFill>
        <p:spPr>
          <a:xfrm>
            <a:off x="6038489" y="1037905"/>
            <a:ext cx="2450427" cy="1929952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6" name="Google Shape;22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8489" y="3122795"/>
            <a:ext cx="2450426" cy="1837826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7" name="Google Shape;227;p14"/>
          <p:cNvSpPr txBox="1"/>
          <p:nvPr/>
        </p:nvSpPr>
        <p:spPr>
          <a:xfrm>
            <a:off x="416378" y="1414635"/>
            <a:ext cx="5176158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Enhanced partnerships due to Foundation CORS development has increased need and number of partners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Growing interest in water levels and coastal resilience has increased the desire and need for tie surveys and layered data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Researchers and scientists are striving for (and reporting in) mm’s, so the continued need for robust field surveying protocols is only growing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"/>
          <p:cNvSpPr txBox="1"/>
          <p:nvPr>
            <p:ph type="title"/>
          </p:nvPr>
        </p:nvSpPr>
        <p:spPr>
          <a:xfrm>
            <a:off x="311700" y="494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Co-location research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5"/>
          <p:cNvSpPr txBox="1"/>
          <p:nvPr/>
        </p:nvSpPr>
        <p:spPr>
          <a:xfrm>
            <a:off x="396028" y="1399256"/>
            <a:ext cx="4758000" cy="3985686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On-going development in field protocols and research topics are development based on field discoveries, operator requests, and site-specific challenges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topics are VLBI antenna deformation, automated site monitoring, and the inclusion of additional sensors (InSAR, water levels, etc.)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value of these surveys to the overall community is immense and co-locating of sensors continues to be a growing area of expertise</a:t>
            </a:r>
            <a:endParaRPr/>
          </a:p>
          <a:p>
            <a:pPr indent="-2413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2056" y="1584292"/>
            <a:ext cx="3590244" cy="2692683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"/>
          <p:cNvSpPr txBox="1"/>
          <p:nvPr>
            <p:ph type="title"/>
          </p:nvPr>
        </p:nvSpPr>
        <p:spPr>
          <a:xfrm>
            <a:off x="319214" y="494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NGS Field Support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6"/>
          <p:cNvSpPr txBox="1"/>
          <p:nvPr/>
        </p:nvSpPr>
        <p:spPr>
          <a:xfrm>
            <a:off x="396028" y="1155556"/>
            <a:ext cx="8366972" cy="34932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Surveying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Conduct or provide input on campaign surveys utilizing long-duration static GNSS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 local ties at co-location sites (observatories, water level stations, VLM)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Training</a:t>
            </a:r>
            <a:endParaRPr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Videos or job aids available from various projects that describe tripod calibration, receiver configuration, and best practices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Established training courses available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Lessons learned in the field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Geodetic Expertise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will answer questions, provide feedback on survey plans, or potentially operationalize for those that have challenges requiring field work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Equipment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Consistently working with CORSs, GNSS, robotic total stations, leveling procedures, etc. to determine best course forward for geodetic-quality work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 txBox="1"/>
          <p:nvPr>
            <p:ph type="title"/>
          </p:nvPr>
        </p:nvSpPr>
        <p:spPr>
          <a:xfrm>
            <a:off x="311700" y="44037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Thank You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obotic total station used for deflection of the vertical observations with Big Dipper in the background" id="249" name="Google Shape;24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2680" y="1203952"/>
            <a:ext cx="4819396" cy="3614547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0" name="Google Shape;250;p17"/>
          <p:cNvSpPr txBox="1"/>
          <p:nvPr/>
        </p:nvSpPr>
        <p:spPr>
          <a:xfrm>
            <a:off x="5973911" y="3493770"/>
            <a:ext cx="2858389" cy="156964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Ryan Hippenstiel, PLS</a:t>
            </a:r>
            <a:endParaRPr b="0" i="0" sz="14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Chief, Field Operations Branch</a:t>
            </a:r>
            <a:br>
              <a:rPr b="0" i="0" lang="en-US" sz="1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NOAA's National Geodetic Survey</a:t>
            </a:r>
            <a:endParaRPr b="0" i="0" sz="14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https://www.ngs.noaa.gov/</a:t>
            </a:r>
            <a:endParaRPr b="0" i="0" sz="14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ryan.hippenstiel@noaa.gov</a:t>
            </a:r>
            <a:endParaRPr b="0" i="0" sz="14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08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eld technicians at CORS install" id="100" name="Google Shape;10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26380" y="1605551"/>
            <a:ext cx="3601301" cy="2700976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1" name="Google Shape;101;p2"/>
          <p:cNvSpPr txBox="1"/>
          <p:nvPr>
            <p:ph type="title"/>
          </p:nvPr>
        </p:nvSpPr>
        <p:spPr>
          <a:xfrm>
            <a:off x="311700" y="494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Standard Work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43120" y="1263278"/>
            <a:ext cx="5083260" cy="338552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Responsible for the collection and processing of surveying data for various NOAA missions.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Coastal Mapping Program ground support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GNSS observations for to support VDATUM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FAA/NGS Aeronautical Survey Program (ASP)</a:t>
            </a:r>
            <a:endParaRPr/>
          </a:p>
          <a:p>
            <a:pPr indent="-23495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Campaign Surveys (GSVS, IGLD, ChesBay, GeMS)</a:t>
            </a:r>
            <a:endParaRPr/>
          </a:p>
          <a:p>
            <a:pPr indent="-23495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Grav-D and NOAA Vessel Support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IERS &amp; Foundation CORS local tie surveys</a:t>
            </a:r>
            <a:endParaRPr/>
          </a:p>
          <a:p>
            <a:pPr indent="-23495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 of technical manuals and survey protocols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08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08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>
            <p:ph type="title"/>
          </p:nvPr>
        </p:nvSpPr>
        <p:spPr>
          <a:xfrm>
            <a:off x="4972050" y="455637"/>
            <a:ext cx="386025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Existing Products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ample topobathy LiDAR dataset" id="109" name="Google Shape;10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933" y="933253"/>
            <a:ext cx="2815372" cy="2534648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Real-time rover GNSS at control point" id="110" name="Google Shape;11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27912" y="2348381"/>
            <a:ext cx="3379531" cy="2534648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1" name="Google Shape;111;p3"/>
          <p:cNvSpPr/>
          <p:nvPr/>
        </p:nvSpPr>
        <p:spPr>
          <a:xfrm>
            <a:off x="5717411" y="1275776"/>
            <a:ext cx="3263303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19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NGS utilizes real-time GNSS for QA/QC on collection of remotely sensed data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DATUM webpage" id="117" name="Google Shape;11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8336" y="504846"/>
            <a:ext cx="4903076" cy="1753366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8" name="Google Shape;118;p4"/>
          <p:cNvSpPr txBox="1"/>
          <p:nvPr>
            <p:ph type="title"/>
          </p:nvPr>
        </p:nvSpPr>
        <p:spPr>
          <a:xfrm>
            <a:off x="6062301" y="511452"/>
            <a:ext cx="2991891" cy="12986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Transformation Tools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VDATUM Tracker Webmap" id="119" name="Google Shape;11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3183" y="1328173"/>
            <a:ext cx="2660104" cy="2871274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Tidal benchmark" id="120" name="Google Shape;120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8698" y="3312768"/>
            <a:ext cx="1211242" cy="1723334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OPUS Shared solution example" id="121" name="Google Shape;121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00808" y="1294334"/>
            <a:ext cx="2541208" cy="2740383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NSS receiver on fixed-height tripod" id="122" name="Google Shape;122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87210" y="3401431"/>
            <a:ext cx="1668492" cy="1634671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VDATUM webmap with updated progress" id="123" name="Google Shape;123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064300" y="1957870"/>
            <a:ext cx="2715709" cy="1941946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4" name="Google Shape;124;p4"/>
          <p:cNvSpPr txBox="1"/>
          <p:nvPr/>
        </p:nvSpPr>
        <p:spPr>
          <a:xfrm>
            <a:off x="6846175" y="1714188"/>
            <a:ext cx="2389030" cy="181586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Thousands of marks at tidal stations have been recovered and shared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08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/>
          <p:nvPr>
            <p:ph type="title"/>
          </p:nvPr>
        </p:nvSpPr>
        <p:spPr>
          <a:xfrm>
            <a:off x="6604354" y="1489662"/>
            <a:ext cx="1272472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ASP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733" y="509572"/>
            <a:ext cx="2554712" cy="2257888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NSS receiver at airport" id="132" name="Google Shape;13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1174" y="978331"/>
            <a:ext cx="3658646" cy="2743985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3" name="Google Shape;133;p5"/>
          <p:cNvSpPr txBox="1"/>
          <p:nvPr/>
        </p:nvSpPr>
        <p:spPr>
          <a:xfrm>
            <a:off x="5438257" y="2062362"/>
            <a:ext cx="3604666" cy="200052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Updating specs/processes with FAA</a:t>
            </a:r>
            <a:endParaRPr/>
          </a:p>
          <a:p>
            <a:pPr indent="-234950" lvl="1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OPUS Projects implementation</a:t>
            </a:r>
            <a:endParaRPr/>
          </a:p>
          <a:p>
            <a:pPr indent="-234950" lvl="1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of modern technology</a:t>
            </a:r>
            <a:endParaRPr/>
          </a:p>
          <a:p>
            <a:pPr indent="-234950" lvl="1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Reporting on database thresholds</a:t>
            </a:r>
            <a:endParaRPr/>
          </a:p>
          <a:p>
            <a:pPr indent="-234950" lvl="1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Advising on development of real-time protocols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08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atasheet for airport control station" id="134" name="Google Shape;13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7522" y="3295500"/>
            <a:ext cx="3520035" cy="1687088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FAA Advisory Circular" id="135" name="Google Shape;13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1163" y="511830"/>
            <a:ext cx="3175114" cy="2286316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Field observer with RTK receiver and helicopter in background" id="136" name="Google Shape;136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847396" y="1739638"/>
            <a:ext cx="2866164" cy="2149623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atter plot of survey results" id="137" name="Google Shape;137;p5"/>
          <p:cNvPicPr preferRelativeResize="0"/>
          <p:nvPr/>
        </p:nvPicPr>
        <p:blipFill rotWithShape="1">
          <a:blip r:embed="rId9">
            <a:alphaModFix/>
          </a:blip>
          <a:srcRect b="0" l="0" r="0" t="1245"/>
          <a:stretch/>
        </p:blipFill>
        <p:spPr>
          <a:xfrm>
            <a:off x="2022479" y="2458592"/>
            <a:ext cx="3085079" cy="2523996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/>
          <p:nvPr>
            <p:ph type="title"/>
          </p:nvPr>
        </p:nvSpPr>
        <p:spPr>
          <a:xfrm>
            <a:off x="6303218" y="1754104"/>
            <a:ext cx="2470651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Campaigns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ebsite for modernized reference frames" id="144" name="Google Shape;14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541" y="528043"/>
            <a:ext cx="3133021" cy="3007499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Rotation plot of CNMI island chain" id="145" name="Google Shape;14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49138" y="528043"/>
            <a:ext cx="1971499" cy="3597522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Vicinity map for Guam and CNMI" id="146" name="Google Shape;146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19603" y="2825291"/>
            <a:ext cx="2815802" cy="2191887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7" name="Google Shape;147;p6"/>
          <p:cNvSpPr txBox="1"/>
          <p:nvPr/>
        </p:nvSpPr>
        <p:spPr>
          <a:xfrm>
            <a:off x="6462002" y="2362199"/>
            <a:ext cx="2470652" cy="10310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GNSS comparisons helped determine a new plate rotation model for MATRF2022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"/>
          <p:cNvSpPr txBox="1"/>
          <p:nvPr>
            <p:ph type="title"/>
          </p:nvPr>
        </p:nvSpPr>
        <p:spPr>
          <a:xfrm>
            <a:off x="6303218" y="1754104"/>
            <a:ext cx="2470651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Campaigns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ontrol mark recovered in CNMI" id="154" name="Google Shape;15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80368" y="2820945"/>
            <a:ext cx="2559397" cy="2111448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NSS receiver in CNMI" id="155" name="Google Shape;15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6488" y="455950"/>
            <a:ext cx="2560603" cy="1906249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NSS receiver in CNMI" id="156" name="Google Shape;156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05965" y="455950"/>
            <a:ext cx="2333800" cy="1906248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NSS receiver in CNMI" id="157" name="Google Shape;157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1098" y="3256988"/>
            <a:ext cx="2233869" cy="1675404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NSS receiver and gravimeter in CNMI with marine charter in background" id="158" name="Google Shape;158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2923" y="954867"/>
            <a:ext cx="4667531" cy="3371312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9" name="Google Shape;159;p7"/>
          <p:cNvSpPr txBox="1"/>
          <p:nvPr/>
        </p:nvSpPr>
        <p:spPr>
          <a:xfrm>
            <a:off x="6462002" y="2362199"/>
            <a:ext cx="2470652" cy="1277253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GNSS static survey on mainland and individual islands accessed via two weeks of remote marine charter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 txBox="1"/>
          <p:nvPr/>
        </p:nvSpPr>
        <p:spPr>
          <a:xfrm>
            <a:off x="6215078" y="956371"/>
            <a:ext cx="27177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 Modernization projects include the Geoid Slope Validation Survey (GSVS) and Geoid Monitoring (GeMS)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Projects with specific products include IGLD2022 and Chesapeake Bay VLM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Continual improvement of technology used, logistics, data collection, QA/QC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Upcoming survey in American Samoa for Foundation CORS recon and GNSS collection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08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8"/>
          <p:cNvSpPr txBox="1"/>
          <p:nvPr/>
        </p:nvSpPr>
        <p:spPr>
          <a:xfrm>
            <a:off x="6462003" y="405612"/>
            <a:ext cx="2470651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Campaigns</a:t>
            </a:r>
            <a:endParaRPr/>
          </a:p>
        </p:txBody>
      </p:sp>
      <p:pic>
        <p:nvPicPr>
          <p:cNvPr descr="GNSS receiver with lighthouses in background" id="167" name="Google Shape;16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8807" y="3605565"/>
            <a:ext cx="1913609" cy="1435207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Equipment being prepared for GNSS survey" id="168" name="Google Shape;168;p8"/>
          <p:cNvPicPr preferRelativeResize="0"/>
          <p:nvPr/>
        </p:nvPicPr>
        <p:blipFill rotWithShape="1">
          <a:blip r:embed="rId5">
            <a:alphaModFix/>
          </a:blip>
          <a:srcRect b="32782" l="2568" r="0" t="0"/>
          <a:stretch/>
        </p:blipFill>
        <p:spPr>
          <a:xfrm>
            <a:off x="479220" y="1977228"/>
            <a:ext cx="2923619" cy="1512729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orizon photo of mark in GSVS17 survey" id="169" name="Google Shape;169;p8"/>
          <p:cNvPicPr preferRelativeResize="0"/>
          <p:nvPr/>
        </p:nvPicPr>
        <p:blipFill rotWithShape="1">
          <a:blip r:embed="rId6">
            <a:alphaModFix/>
          </a:blip>
          <a:srcRect b="8479" l="0" r="0" t="8471"/>
          <a:stretch/>
        </p:blipFill>
        <p:spPr>
          <a:xfrm>
            <a:off x="479221" y="405612"/>
            <a:ext cx="5552182" cy="1453668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Map of IGLD stations to be surveyed" id="170" name="Google Shape;170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86514" y="1986993"/>
            <a:ext cx="2444889" cy="1502964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NSS receiver on pier" id="171" name="Google Shape;171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77007" y="3605565"/>
            <a:ext cx="1913609" cy="1435207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"/>
          <p:cNvSpPr txBox="1"/>
          <p:nvPr/>
        </p:nvSpPr>
        <p:spPr>
          <a:xfrm>
            <a:off x="6444955" y="1102382"/>
            <a:ext cx="2617402" cy="397029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Sensor surveys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Leveling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Real-time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Leveraging GIS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Apps for Ops</a:t>
            </a:r>
            <a:endParaRPr/>
          </a:p>
          <a:p>
            <a:pPr indent="-12065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activities support Modernization products, hydrographic mapping, and scientific partners.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addition they hone skills, equipment use, and protocols for high-precision work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08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9"/>
          <p:cNvSpPr txBox="1"/>
          <p:nvPr/>
        </p:nvSpPr>
        <p:spPr>
          <a:xfrm>
            <a:off x="6444955" y="496152"/>
            <a:ext cx="2470651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 Work</a:t>
            </a:r>
            <a:endParaRPr/>
          </a:p>
        </p:txBody>
      </p:sp>
      <p:pic>
        <p:nvPicPr>
          <p:cNvPr descr="Field observer in airport hangar" id="179" name="Google Shape;17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394" y="463819"/>
            <a:ext cx="2898966" cy="2174224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Field observer inside NIST building lobby" id="180" name="Google Shape;18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55153" y="463822"/>
            <a:ext cx="2898962" cy="2174221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NOAA NRT vessel waiting for sensor survey" id="181" name="Google Shape;18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8394" y="2807928"/>
            <a:ext cx="2898966" cy="2175979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NOAA Ship Picses in dry dock with total station below" id="182" name="Google Shape;182;p9"/>
          <p:cNvPicPr preferRelativeResize="0"/>
          <p:nvPr/>
        </p:nvPicPr>
        <p:blipFill rotWithShape="1">
          <a:blip r:embed="rId7">
            <a:alphaModFix/>
          </a:blip>
          <a:srcRect b="3114" l="1" r="1436" t="0"/>
          <a:stretch/>
        </p:blipFill>
        <p:spPr>
          <a:xfrm>
            <a:off x="3255154" y="2807929"/>
            <a:ext cx="2898962" cy="2174221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werpoint_template_widescree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2023-03-08T13:44:27Z</dcterms:created>
  <dc:creator>Kevin Jordan</dc:creator>
</cp:coreProperties>
</file>