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29"/>
  </p:notesMasterIdLst>
  <p:handoutMasterIdLst>
    <p:handoutMasterId r:id="rId30"/>
  </p:handoutMasterIdLst>
  <p:sldIdLst>
    <p:sldId id="362" r:id="rId4"/>
    <p:sldId id="1395" r:id="rId5"/>
    <p:sldId id="1396" r:id="rId6"/>
    <p:sldId id="1397" r:id="rId7"/>
    <p:sldId id="1398" r:id="rId8"/>
    <p:sldId id="1399" r:id="rId9"/>
    <p:sldId id="1400" r:id="rId10"/>
    <p:sldId id="1401" r:id="rId11"/>
    <p:sldId id="1402" r:id="rId12"/>
    <p:sldId id="1403" r:id="rId13"/>
    <p:sldId id="1404" r:id="rId14"/>
    <p:sldId id="1405" r:id="rId15"/>
    <p:sldId id="1406" r:id="rId16"/>
    <p:sldId id="1407" r:id="rId17"/>
    <p:sldId id="1408" r:id="rId18"/>
    <p:sldId id="1409" r:id="rId19"/>
    <p:sldId id="1410" r:id="rId20"/>
    <p:sldId id="1411" r:id="rId21"/>
    <p:sldId id="1412" r:id="rId22"/>
    <p:sldId id="1413" r:id="rId23"/>
    <p:sldId id="1414" r:id="rId24"/>
    <p:sldId id="1415" r:id="rId25"/>
    <p:sldId id="1416" r:id="rId26"/>
    <p:sldId id="1417" r:id="rId27"/>
    <p:sldId id="1418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2" autoAdjust="0"/>
    <p:restoredTop sz="76568" autoAdjust="0"/>
  </p:normalViewPr>
  <p:slideViewPr>
    <p:cSldViewPr snapToGrid="0">
      <p:cViewPr varScale="1">
        <p:scale>
          <a:sx n="92" d="100"/>
          <a:sy n="92" d="100"/>
        </p:scale>
        <p:origin x="2938" y="72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5/12/2023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0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Practical Impacts of the Modernized NSRS</a:t>
            </a: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E34B-5ADA-4C2A-B797-E871D845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1B0F6-6A10-41BB-8683-8E4BDC35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Re-survey</a:t>
            </a:r>
          </a:p>
          <a:p>
            <a:pPr lvl="1"/>
            <a:r>
              <a:rPr lang="en-US" sz="2000" dirty="0"/>
              <a:t>Return to the field, and survey points of interest, relying on the modernized NSRS control</a:t>
            </a:r>
          </a:p>
          <a:p>
            <a:pPr lvl="2"/>
            <a:r>
              <a:rPr lang="en-US" sz="1800" dirty="0"/>
              <a:t>Definitely can yield new “geodetic control” (for a while) for you to use</a:t>
            </a:r>
          </a:p>
          <a:p>
            <a:r>
              <a:rPr lang="en-US" sz="2400" dirty="0"/>
              <a:t>Re-adjust</a:t>
            </a:r>
          </a:p>
          <a:p>
            <a:pPr lvl="1"/>
            <a:r>
              <a:rPr lang="en-US" sz="2000" dirty="0"/>
              <a:t>Using pre-existing observations, load them up to OPUS, and re-adjust them to modernized NSRS control</a:t>
            </a:r>
          </a:p>
          <a:p>
            <a:pPr lvl="2"/>
            <a:r>
              <a:rPr lang="en-US" sz="1800" i="1" dirty="0"/>
              <a:t>Probably</a:t>
            </a:r>
            <a:r>
              <a:rPr lang="en-US" sz="1800" dirty="0"/>
              <a:t> yields new “geodetic control” (for a while) for you to use</a:t>
            </a:r>
          </a:p>
          <a:p>
            <a:r>
              <a:rPr lang="en-US" sz="2400" dirty="0"/>
              <a:t>Transform</a:t>
            </a:r>
          </a:p>
          <a:p>
            <a:pPr lvl="1"/>
            <a:r>
              <a:rPr lang="en-US" sz="2000" dirty="0"/>
              <a:t>Using tools like NADCON and VERTCON (NGS models) estimate mass-changes to your datasets.</a:t>
            </a:r>
          </a:p>
          <a:p>
            <a:pPr lvl="2"/>
            <a:r>
              <a:rPr lang="en-US" sz="1800" dirty="0"/>
              <a:t>Does </a:t>
            </a:r>
            <a:r>
              <a:rPr lang="en-US" sz="1800" i="1" dirty="0"/>
              <a:t>not</a:t>
            </a:r>
            <a:r>
              <a:rPr lang="en-US" sz="1800" dirty="0"/>
              <a:t> yield new “geodetic control”</a:t>
            </a:r>
          </a:p>
          <a:p>
            <a:pPr lvl="2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FC83-47AE-4917-BFF3-6CBC1901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6DA0-57BB-4E99-89C9-002F8EC2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B7FD8-1B3D-416E-B47F-F356676B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5824-F9E2-4C48-944D-5C7102FB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Re-survey or Re-adjust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5ACAB-AB44-4248-96F1-F3F90721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NOAA CORS Network will be improved</a:t>
            </a:r>
          </a:p>
          <a:p>
            <a:r>
              <a:rPr lang="en-US" dirty="0"/>
              <a:t>OPUS-S and OPUS-Projects 5.x will be available for </a:t>
            </a:r>
            <a:r>
              <a:rPr lang="en-US" i="1" dirty="0"/>
              <a:t>GNSS only</a:t>
            </a:r>
          </a:p>
          <a:p>
            <a:pPr lvl="1"/>
            <a:r>
              <a:rPr lang="en-US" dirty="0"/>
              <a:t>OPUS 6 (the do-it-all suite) will not be ready until after 2025</a:t>
            </a:r>
          </a:p>
          <a:p>
            <a:r>
              <a:rPr lang="en-US" dirty="0"/>
              <a:t>Multiple constellations (M-PAGES)</a:t>
            </a:r>
          </a:p>
          <a:p>
            <a:r>
              <a:rPr lang="en-US" dirty="0"/>
              <a:t>Coordinates in ITRF2020, N/M/P/CATRF2022, NAPGD2022, SPCS2022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128B-F0A0-440E-900A-05CD7F0F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2888A-43A1-479B-A62C-95426760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6A8CF-F2D2-493E-898F-01BE22DC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DC9A-767E-4E6F-A4FB-E53F4E1F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EE6D8-D9E6-4E48-A2FD-0FABECD1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all GNSS and leveling data ever provided to NGS, we will create updates to NADCON and VERTCON</a:t>
            </a:r>
          </a:p>
          <a:p>
            <a:pPr lvl="1"/>
            <a:r>
              <a:rPr lang="en-US" dirty="0"/>
              <a:t>Available in NCAT and </a:t>
            </a:r>
            <a:r>
              <a:rPr lang="en-US" dirty="0" err="1"/>
              <a:t>VDatum</a:t>
            </a:r>
            <a:endParaRPr lang="en-US" dirty="0"/>
          </a:p>
          <a:p>
            <a:r>
              <a:rPr lang="en-US" dirty="0"/>
              <a:t>Will get your data to the 2020.00 epoch in the new frames / new geopotential datum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38590-6AD3-49D6-AEFC-A986598B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6D309-815D-4464-BFB8-0EB5B914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8245D-87B5-417C-88A2-CAEFA127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85C1-4DA6-48AA-A9CB-C1EE51BD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1A414-BDD0-43A2-85E4-1FD62470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NGS will release all modernized NSRS data and many support tools on their BETA website over the 2024-2025 timeframe</a:t>
            </a:r>
          </a:p>
          <a:p>
            <a:pPr lvl="1"/>
            <a:r>
              <a:rPr lang="en-US" sz="2400" dirty="0"/>
              <a:t>Because the creation of some data/tools are the prerequisites for creating other data/tools, some parts of the modernized NSRS will be on BETA for over a year, while others for only a few months</a:t>
            </a:r>
          </a:p>
          <a:p>
            <a:r>
              <a:rPr lang="en-US" sz="2800" dirty="0"/>
              <a:t>Once everything has been publicly available for 3 months, the FGCS will meet to decide on adopting the whole package</a:t>
            </a:r>
          </a:p>
          <a:p>
            <a:pPr lvl="1"/>
            <a:r>
              <a:rPr lang="en-US" sz="2400" dirty="0"/>
              <a:t>FGCS:  Federal Geodetic Control Subcommittee.  Under the FGDC (Federal Geodetic Data Committee)</a:t>
            </a:r>
          </a:p>
          <a:p>
            <a:pPr lvl="1"/>
            <a:r>
              <a:rPr lang="en-US" sz="2400" dirty="0"/>
              <a:t>With a positive vote, everything moves from BETA to the live NGS page</a:t>
            </a:r>
          </a:p>
          <a:p>
            <a:r>
              <a:rPr lang="en-US" sz="2800" dirty="0"/>
              <a:t>NGS expects this vote in late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ABCBA-9743-4E3E-A42C-34F354AD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C95A6-B255-4BBC-A319-01557E79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668A-C281-4D99-A59E-C48AF59B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F437-CBC9-4926-8746-926674B4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DEEF-C845-48C6-9A22-9BF8ECFB9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data/tools can and will be released early</a:t>
            </a:r>
          </a:p>
          <a:p>
            <a:pPr lvl="1"/>
            <a:r>
              <a:rPr lang="en-US" dirty="0"/>
              <a:t>This was a request from industry partners </a:t>
            </a:r>
          </a:p>
          <a:p>
            <a:r>
              <a:rPr lang="en-US" dirty="0"/>
              <a:t>Such early-releases (“alpha products”) aren’t usually publicly available, so this will only be true for a handful of things</a:t>
            </a:r>
          </a:p>
          <a:p>
            <a:pPr lvl="1"/>
            <a:r>
              <a:rPr lang="en-US" dirty="0"/>
              <a:t>SPCS2022</a:t>
            </a:r>
          </a:p>
          <a:p>
            <a:pPr lvl="1"/>
            <a:r>
              <a:rPr lang="en-US" dirty="0"/>
              <a:t>EPP2022</a:t>
            </a:r>
          </a:p>
          <a:p>
            <a:pPr lvl="1"/>
            <a:r>
              <a:rPr lang="en-US" dirty="0"/>
              <a:t>GEOID2022</a:t>
            </a:r>
          </a:p>
          <a:p>
            <a:pPr lvl="1"/>
            <a:r>
              <a:rPr lang="en-US" dirty="0"/>
              <a:t>A few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F7962-264A-4CFB-87ED-E3099F51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A21AD-2D5E-4C6B-BCD6-86711B28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F4AAA-B62D-42A5-A1C5-46325A6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5346-FABC-4B61-B176-712188CE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94EE-09E7-4E29-B48B-78CF3232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Alpha products are, by definition, any or all of the following:</a:t>
            </a:r>
          </a:p>
          <a:p>
            <a:pPr lvl="1"/>
            <a:r>
              <a:rPr lang="en-US" dirty="0"/>
              <a:t>Incomplete</a:t>
            </a:r>
          </a:p>
          <a:p>
            <a:pPr lvl="1"/>
            <a:r>
              <a:rPr lang="en-US" dirty="0"/>
              <a:t>Inaccurate</a:t>
            </a:r>
          </a:p>
          <a:p>
            <a:pPr lvl="1"/>
            <a:r>
              <a:rPr lang="en-US" dirty="0"/>
              <a:t>Buggy</a:t>
            </a:r>
          </a:p>
          <a:p>
            <a:pPr lvl="1"/>
            <a:r>
              <a:rPr lang="en-US" dirty="0"/>
              <a:t>Subject to change without notice</a:t>
            </a:r>
          </a:p>
          <a:p>
            <a:r>
              <a:rPr lang="en-US" dirty="0"/>
              <a:t>As such, their early release is primarily to see the “big picture” such as formats of data, a general direction that NGS is taking, etc.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E24B7-1B35-4DD5-AFD4-5182EF9D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CFC76-D9C8-43F3-9B18-1364CD4C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230F-C547-4175-B401-0C7F8845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854E-6123-428B-9A5B-F0B20B30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deck?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E2024-A645-4DE7-A0DB-89D2388C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Soon:  M-PAGES in OPUS-S</a:t>
            </a:r>
          </a:p>
          <a:p>
            <a:pPr marL="0" indent="0">
              <a:buNone/>
            </a:pPr>
            <a:r>
              <a:rPr lang="en-US" sz="2400" dirty="0"/>
              <a:t>Soon:  GDX to replace GVX</a:t>
            </a:r>
          </a:p>
          <a:p>
            <a:pPr marL="0" indent="0">
              <a:buNone/>
            </a:pPr>
            <a:r>
              <a:rPr lang="en-US" sz="2400" dirty="0"/>
              <a:t>Soon:  The release of the State Plane Coordinate System of 2022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Late 2023:  The first (“alpha”) set of RECs in N/P/C/MATRF2022 on 100,000+ marks</a:t>
            </a:r>
          </a:p>
          <a:p>
            <a:pPr marL="0" indent="0">
              <a:buNone/>
            </a:pPr>
            <a:r>
              <a:rPr lang="en-US" sz="2400" dirty="0"/>
              <a:t>End of 2023:  ITRF2020 coordinate functions on all NOAA CORS Network stations</a:t>
            </a:r>
          </a:p>
          <a:p>
            <a:pPr marL="0" indent="0">
              <a:buNone/>
            </a:pPr>
            <a:r>
              <a:rPr lang="en-US" sz="2400" dirty="0"/>
              <a:t>End of 2023:  First (“alpha”) release of GEOID2022 (“GEOID2022 Beta v. 0.1”)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1A2B9-8BED-4660-9B16-853C25F0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8AAB-5214-4DC9-9C30-9EFF5DF1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AFD8B-EEE8-4A2F-81A6-F548B5C1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57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7686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8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73" y="1397632"/>
            <a:ext cx="11240654" cy="4525963"/>
          </a:xfrm>
        </p:spPr>
        <p:txBody>
          <a:bodyPr/>
          <a:lstStyle/>
          <a:p>
            <a:r>
              <a:rPr lang="en-US" dirty="0"/>
              <a:t>A very brief overview of NSRS Modernization</a:t>
            </a:r>
          </a:p>
          <a:p>
            <a:r>
              <a:rPr lang="en-US" dirty="0"/>
              <a:t>Practical Impacts</a:t>
            </a:r>
          </a:p>
          <a:p>
            <a:r>
              <a:rPr lang="en-US" dirty="0"/>
              <a:t>Tools for a </a:t>
            </a:r>
            <a:r>
              <a:rPr lang="en-US"/>
              <a:t>changing world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FIG 2023 Orlando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>
                <a:latin typeface="Calibri"/>
              </a:rPr>
              <a:pPr>
                <a:defRPr/>
              </a:pPr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843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59EF-5881-4255-BA7A-BD28E28F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CC90-3062-4AAC-B828-38D7605A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data and tools that have been tested internally will be released on the beta website.</a:t>
            </a:r>
          </a:p>
          <a:p>
            <a:r>
              <a:rPr lang="en-US" dirty="0"/>
              <a:t>Once the complete package of modernized data and tools have been on beta for at least 3 months, NGS will ask FGCS to formally adopt the </a:t>
            </a:r>
            <a:r>
              <a:rPr lang="en-US" dirty="0" err="1"/>
              <a:t>modenized</a:t>
            </a:r>
            <a:r>
              <a:rPr lang="en-US" dirty="0"/>
              <a:t> NSRS</a:t>
            </a:r>
          </a:p>
          <a:p>
            <a:r>
              <a:rPr lang="en-US" dirty="0"/>
              <a:t>After that vote, all modernized data and tools on the beta website will be moved, </a:t>
            </a:r>
            <a:r>
              <a:rPr lang="en-US" dirty="0" err="1"/>
              <a:t>en</a:t>
            </a:r>
            <a:r>
              <a:rPr lang="en-US" dirty="0"/>
              <a:t> masse, up to the live website</a:t>
            </a:r>
          </a:p>
          <a:p>
            <a:r>
              <a:rPr lang="en-US" dirty="0"/>
              <a:t>We will all celebrate and relax because this process can’t possibly have any hiccups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61CF-749E-4E56-9A55-4DBEED23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452A-1090-46E5-8D40-3AC0ADE1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E0721-D577-469D-8CF3-5D2EAB93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ECD1-718F-4387-94FB-4F00CA91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E14D-49EB-4A10-BD3E-548F178B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few slides show key elements, and their roll-out order, though with a purposefully vague timeline to allow some flexibility</a:t>
            </a:r>
          </a:p>
          <a:p>
            <a:r>
              <a:rPr lang="en-US" dirty="0"/>
              <a:t>To aid in readability, some details are omitted, but can be inferred, such as:</a:t>
            </a:r>
          </a:p>
          <a:p>
            <a:pPr lvl="1"/>
            <a:r>
              <a:rPr lang="en-US" dirty="0"/>
              <a:t>All data will be loaded in the NSRS database</a:t>
            </a:r>
          </a:p>
          <a:p>
            <a:pPr lvl="1"/>
            <a:r>
              <a:rPr lang="en-US" dirty="0"/>
              <a:t>A data delivery system will exist</a:t>
            </a:r>
          </a:p>
          <a:p>
            <a:pPr lvl="1"/>
            <a:r>
              <a:rPr lang="en-US" dirty="0"/>
              <a:t>All tools will be incorporated into NCAT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F2660-18BF-49AD-A2A9-54F655FF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26AD0-0772-4EF8-92AE-70CD6CED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0BD8-EB60-4E0E-A028-F1E69B33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0B4-B982-42BD-BCAA-C6C3A72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roll-out: Frames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6AA1-BC09-4200-8446-47FA38BF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1F0B-D9EC-4379-BC34-2E9DD32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4745-7E47-49C4-A23F-B83453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F180-FA0C-4996-993E-46340E28C9EC}"/>
              </a:ext>
            </a:extLst>
          </p:cNvPr>
          <p:cNvCxnSpPr>
            <a:cxnSpLocks/>
          </p:cNvCxnSpPr>
          <p:nvPr/>
        </p:nvCxnSpPr>
        <p:spPr>
          <a:xfrm>
            <a:off x="559724" y="4006735"/>
            <a:ext cx="11022676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BE602C-12A0-425E-832B-97CD22F9BB17}"/>
              </a:ext>
            </a:extLst>
          </p:cNvPr>
          <p:cNvSpPr txBox="1"/>
          <p:nvPr/>
        </p:nvSpPr>
        <p:spPr>
          <a:xfrm>
            <a:off x="260786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75243-19DA-4D67-BB99-3BD7643C4915}"/>
              </a:ext>
            </a:extLst>
          </p:cNvPr>
          <p:cNvSpPr txBox="1"/>
          <p:nvPr/>
        </p:nvSpPr>
        <p:spPr>
          <a:xfrm>
            <a:off x="5616953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0E5E7-47FF-450F-9EAA-4339BBC09B3D}"/>
              </a:ext>
            </a:extLst>
          </p:cNvPr>
          <p:cNvSpPr txBox="1"/>
          <p:nvPr/>
        </p:nvSpPr>
        <p:spPr>
          <a:xfrm>
            <a:off x="11126329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148D5-83FF-499A-8B80-EA0966E8FC1E}"/>
              </a:ext>
            </a:extLst>
          </p:cNvPr>
          <p:cNvCxnSpPr>
            <a:cxnSpLocks/>
          </p:cNvCxnSpPr>
          <p:nvPr/>
        </p:nvCxnSpPr>
        <p:spPr>
          <a:xfrm flipV="1">
            <a:off x="4236720" y="4049565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3A1C14-EA32-4CA1-85CB-6AEFF020CE1E}"/>
              </a:ext>
            </a:extLst>
          </p:cNvPr>
          <p:cNvSpPr txBox="1"/>
          <p:nvPr/>
        </p:nvSpPr>
        <p:spPr>
          <a:xfrm>
            <a:off x="3605778" y="500464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IFDM2022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DB5201-75A1-46AB-B4BD-D97B4B124D95}"/>
              </a:ext>
            </a:extLst>
          </p:cNvPr>
          <p:cNvCxnSpPr>
            <a:cxnSpLocks/>
          </p:cNvCxnSpPr>
          <p:nvPr/>
        </p:nvCxnSpPr>
        <p:spPr>
          <a:xfrm flipV="1">
            <a:off x="3884816" y="2609654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158410-375A-49B4-995C-D79C5CABC6AB}"/>
              </a:ext>
            </a:extLst>
          </p:cNvPr>
          <p:cNvSpPr txBox="1"/>
          <p:nvPr/>
        </p:nvSpPr>
        <p:spPr>
          <a:xfrm>
            <a:off x="3223571" y="1907718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NCN </a:t>
            </a:r>
          </a:p>
          <a:p>
            <a:r>
              <a:rPr lang="en-US" dirty="0"/>
              <a:t>w/ ITRF2020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F0F36D-C026-437E-80FF-2EE297AF8E31}"/>
              </a:ext>
            </a:extLst>
          </p:cNvPr>
          <p:cNvCxnSpPr>
            <a:cxnSpLocks/>
          </p:cNvCxnSpPr>
          <p:nvPr/>
        </p:nvCxnSpPr>
        <p:spPr>
          <a:xfrm flipV="1">
            <a:off x="6933097" y="2566042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E671CB-A70F-494F-933D-73166D057C6D}"/>
              </a:ext>
            </a:extLst>
          </p:cNvPr>
          <p:cNvSpPr txBox="1"/>
          <p:nvPr/>
        </p:nvSpPr>
        <p:spPr>
          <a:xfrm>
            <a:off x="6353451" y="212090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EPP2022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8C2056-0DC4-4A72-B85A-87317AC1BF2D}"/>
              </a:ext>
            </a:extLst>
          </p:cNvPr>
          <p:cNvCxnSpPr>
            <a:cxnSpLocks/>
          </p:cNvCxnSpPr>
          <p:nvPr/>
        </p:nvCxnSpPr>
        <p:spPr>
          <a:xfrm flipV="1">
            <a:off x="1895756" y="3339757"/>
            <a:ext cx="0" cy="659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C6EB02-A87A-4E09-A696-A150BCF77874}"/>
              </a:ext>
            </a:extLst>
          </p:cNvPr>
          <p:cNvSpPr txBox="1"/>
          <p:nvPr/>
        </p:nvSpPr>
        <p:spPr>
          <a:xfrm>
            <a:off x="1250802" y="29704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SPCS2022</a:t>
            </a:r>
          </a:p>
        </p:txBody>
      </p:sp>
    </p:spTree>
    <p:extLst>
      <p:ext uri="{BB962C8B-B14F-4D97-AF65-F5344CB8AC3E}">
        <p14:creationId xmlns:p14="http://schemas.microsoft.com/office/powerpoint/2010/main" val="354639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0B4-B982-42BD-BCAA-C6C3A72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roll-out: Geopotential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6AA1-BC09-4200-8446-47FA38BF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1F0B-D9EC-4379-BC34-2E9DD32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4745-7E47-49C4-A23F-B83453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F180-FA0C-4996-993E-46340E28C9EC}"/>
              </a:ext>
            </a:extLst>
          </p:cNvPr>
          <p:cNvCxnSpPr>
            <a:cxnSpLocks/>
          </p:cNvCxnSpPr>
          <p:nvPr/>
        </p:nvCxnSpPr>
        <p:spPr>
          <a:xfrm>
            <a:off x="559724" y="4006735"/>
            <a:ext cx="11022676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BE602C-12A0-425E-832B-97CD22F9BB17}"/>
              </a:ext>
            </a:extLst>
          </p:cNvPr>
          <p:cNvSpPr txBox="1"/>
          <p:nvPr/>
        </p:nvSpPr>
        <p:spPr>
          <a:xfrm>
            <a:off x="260786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75243-19DA-4D67-BB99-3BD7643C4915}"/>
              </a:ext>
            </a:extLst>
          </p:cNvPr>
          <p:cNvSpPr txBox="1"/>
          <p:nvPr/>
        </p:nvSpPr>
        <p:spPr>
          <a:xfrm>
            <a:off x="5616953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0E5E7-47FF-450F-9EAA-4339BBC09B3D}"/>
              </a:ext>
            </a:extLst>
          </p:cNvPr>
          <p:cNvSpPr txBox="1"/>
          <p:nvPr/>
        </p:nvSpPr>
        <p:spPr>
          <a:xfrm>
            <a:off x="11126329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148D5-83FF-499A-8B80-EA0966E8FC1E}"/>
              </a:ext>
            </a:extLst>
          </p:cNvPr>
          <p:cNvCxnSpPr>
            <a:cxnSpLocks/>
          </p:cNvCxnSpPr>
          <p:nvPr/>
        </p:nvCxnSpPr>
        <p:spPr>
          <a:xfrm flipV="1">
            <a:off x="3454400" y="4041796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3A1C14-EA32-4CA1-85CB-6AEFF020CE1E}"/>
              </a:ext>
            </a:extLst>
          </p:cNvPr>
          <p:cNvSpPr txBox="1"/>
          <p:nvPr/>
        </p:nvSpPr>
        <p:spPr>
          <a:xfrm>
            <a:off x="2341320" y="4997758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GEOID2022 Beta v0.1</a:t>
            </a:r>
          </a:p>
          <a:p>
            <a:r>
              <a:rPr lang="en-US" dirty="0"/>
              <a:t>(alpha release)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DB5201-75A1-46AB-B4BD-D97B4B124D95}"/>
              </a:ext>
            </a:extLst>
          </p:cNvPr>
          <p:cNvCxnSpPr>
            <a:cxnSpLocks/>
          </p:cNvCxnSpPr>
          <p:nvPr/>
        </p:nvCxnSpPr>
        <p:spPr>
          <a:xfrm flipV="1">
            <a:off x="5528907" y="2609653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158410-375A-49B4-995C-D79C5CABC6AB}"/>
              </a:ext>
            </a:extLst>
          </p:cNvPr>
          <p:cNvSpPr txBox="1"/>
          <p:nvPr/>
        </p:nvSpPr>
        <p:spPr>
          <a:xfrm>
            <a:off x="4942849" y="191406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GRAV-D</a:t>
            </a:r>
          </a:p>
          <a:p>
            <a:r>
              <a:rPr lang="en-US" dirty="0"/>
              <a:t>Complete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E52B52-B072-4CCF-B69D-FF6E8D479F3D}"/>
              </a:ext>
            </a:extLst>
          </p:cNvPr>
          <p:cNvCxnSpPr>
            <a:cxnSpLocks/>
          </p:cNvCxnSpPr>
          <p:nvPr/>
        </p:nvCxnSpPr>
        <p:spPr>
          <a:xfrm flipV="1">
            <a:off x="9504501" y="2566042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4AA0D95-13D0-40AC-9088-1EFA70D2AE48}"/>
              </a:ext>
            </a:extLst>
          </p:cNvPr>
          <p:cNvSpPr txBox="1"/>
          <p:nvPr/>
        </p:nvSpPr>
        <p:spPr>
          <a:xfrm>
            <a:off x="8700434" y="215388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DEFLEC2022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AC11048-0DD0-4AEC-9BA5-8776699821CA}"/>
              </a:ext>
            </a:extLst>
          </p:cNvPr>
          <p:cNvCxnSpPr>
            <a:cxnSpLocks/>
          </p:cNvCxnSpPr>
          <p:nvPr/>
        </p:nvCxnSpPr>
        <p:spPr>
          <a:xfrm flipV="1">
            <a:off x="9243753" y="4043560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7472E3-4D76-4C06-9C3D-8F89B75C29D6}"/>
              </a:ext>
            </a:extLst>
          </p:cNvPr>
          <p:cNvSpPr txBox="1"/>
          <p:nvPr/>
        </p:nvSpPr>
        <p:spPr>
          <a:xfrm>
            <a:off x="8523043" y="500029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GEOID2022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A30FC5-CBF4-43DB-AFCF-C78A3C07D67A}"/>
              </a:ext>
            </a:extLst>
          </p:cNvPr>
          <p:cNvCxnSpPr>
            <a:cxnSpLocks/>
          </p:cNvCxnSpPr>
          <p:nvPr/>
        </p:nvCxnSpPr>
        <p:spPr>
          <a:xfrm flipV="1">
            <a:off x="6675646" y="2566042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F71945E-5A05-4DEA-B18D-0DC02504D572}"/>
              </a:ext>
            </a:extLst>
          </p:cNvPr>
          <p:cNvSpPr txBox="1"/>
          <p:nvPr/>
        </p:nvSpPr>
        <p:spPr>
          <a:xfrm>
            <a:off x="6096000" y="212090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GM2022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2F8C1A-6163-45E8-9D1C-DB562DEEC0EE}"/>
              </a:ext>
            </a:extLst>
          </p:cNvPr>
          <p:cNvSpPr txBox="1"/>
          <p:nvPr/>
        </p:nvSpPr>
        <p:spPr>
          <a:xfrm>
            <a:off x="1878895" y="2185595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DEFLEC2022 Beta v0.1</a:t>
            </a:r>
          </a:p>
          <a:p>
            <a:r>
              <a:rPr lang="en-US" dirty="0"/>
              <a:t>(alpha release)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9A400D-3271-4F67-AED6-600233FAD679}"/>
              </a:ext>
            </a:extLst>
          </p:cNvPr>
          <p:cNvCxnSpPr>
            <a:cxnSpLocks/>
          </p:cNvCxnSpPr>
          <p:nvPr/>
        </p:nvCxnSpPr>
        <p:spPr>
          <a:xfrm flipV="1">
            <a:off x="3644271" y="2566042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9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0B4-B982-42BD-BCAA-C6C3A72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roll-out: OPUS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6AA1-BC09-4200-8446-47FA38BF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1F0B-D9EC-4379-BC34-2E9DD32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4745-7E47-49C4-A23F-B83453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F180-FA0C-4996-993E-46340E28C9EC}"/>
              </a:ext>
            </a:extLst>
          </p:cNvPr>
          <p:cNvCxnSpPr>
            <a:cxnSpLocks/>
          </p:cNvCxnSpPr>
          <p:nvPr/>
        </p:nvCxnSpPr>
        <p:spPr>
          <a:xfrm>
            <a:off x="559724" y="4006735"/>
            <a:ext cx="11022676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06F0FF-27C9-43AA-8CC3-778E4B207A75}"/>
              </a:ext>
            </a:extLst>
          </p:cNvPr>
          <p:cNvCxnSpPr>
            <a:cxnSpLocks/>
          </p:cNvCxnSpPr>
          <p:nvPr/>
        </p:nvCxnSpPr>
        <p:spPr>
          <a:xfrm flipV="1">
            <a:off x="856211" y="2601884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F782A-A53D-4AD5-9D90-F46D45586C31}"/>
              </a:ext>
            </a:extLst>
          </p:cNvPr>
          <p:cNvSpPr txBox="1"/>
          <p:nvPr/>
        </p:nvSpPr>
        <p:spPr>
          <a:xfrm>
            <a:off x="194966" y="1899948"/>
            <a:ext cx="1526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OPUS-S</a:t>
            </a:r>
          </a:p>
          <a:p>
            <a:r>
              <a:rPr lang="en-US" dirty="0"/>
              <a:t>w/ M-PAGES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E602C-12A0-425E-832B-97CD22F9BB17}"/>
              </a:ext>
            </a:extLst>
          </p:cNvPr>
          <p:cNvSpPr txBox="1"/>
          <p:nvPr/>
        </p:nvSpPr>
        <p:spPr>
          <a:xfrm>
            <a:off x="260786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75243-19DA-4D67-BB99-3BD7643C4915}"/>
              </a:ext>
            </a:extLst>
          </p:cNvPr>
          <p:cNvSpPr txBox="1"/>
          <p:nvPr/>
        </p:nvSpPr>
        <p:spPr>
          <a:xfrm>
            <a:off x="5616953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0E5E7-47FF-450F-9EAA-4339BBC09B3D}"/>
              </a:ext>
            </a:extLst>
          </p:cNvPr>
          <p:cNvSpPr txBox="1"/>
          <p:nvPr/>
        </p:nvSpPr>
        <p:spPr>
          <a:xfrm>
            <a:off x="11126329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F85BDF-84B2-40F9-A929-600AB1E0E569}"/>
              </a:ext>
            </a:extLst>
          </p:cNvPr>
          <p:cNvCxnSpPr>
            <a:cxnSpLocks/>
          </p:cNvCxnSpPr>
          <p:nvPr/>
        </p:nvCxnSpPr>
        <p:spPr>
          <a:xfrm flipV="1">
            <a:off x="2450402" y="4049565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FF6994-8210-442D-92F1-61C09D5FA01A}"/>
              </a:ext>
            </a:extLst>
          </p:cNvPr>
          <p:cNvSpPr txBox="1"/>
          <p:nvPr/>
        </p:nvSpPr>
        <p:spPr>
          <a:xfrm>
            <a:off x="1686955" y="5005527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OPUS-S</a:t>
            </a:r>
          </a:p>
          <a:p>
            <a:r>
              <a:rPr lang="en-US" dirty="0"/>
              <a:t>w/ Simultaneous</a:t>
            </a:r>
          </a:p>
          <a:p>
            <a:r>
              <a:rPr lang="en-US" dirty="0"/>
              <a:t>Processing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148D5-83FF-499A-8B80-EA0966E8FC1E}"/>
              </a:ext>
            </a:extLst>
          </p:cNvPr>
          <p:cNvCxnSpPr>
            <a:cxnSpLocks/>
          </p:cNvCxnSpPr>
          <p:nvPr/>
        </p:nvCxnSpPr>
        <p:spPr>
          <a:xfrm flipV="1">
            <a:off x="5076305" y="4049565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3A1C14-EA32-4CA1-85CB-6AEFF020CE1E}"/>
              </a:ext>
            </a:extLst>
          </p:cNvPr>
          <p:cNvSpPr txBox="1"/>
          <p:nvPr/>
        </p:nvSpPr>
        <p:spPr>
          <a:xfrm>
            <a:off x="4312858" y="5005527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OPUS-S</a:t>
            </a:r>
          </a:p>
          <a:p>
            <a:r>
              <a:rPr lang="en-US" dirty="0"/>
              <a:t>w/ IFDM2022 </a:t>
            </a:r>
          </a:p>
          <a:p>
            <a:r>
              <a:rPr lang="en-US" dirty="0"/>
              <a:t>(not HTDP)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DB5201-75A1-46AB-B4BD-D97B4B124D95}"/>
              </a:ext>
            </a:extLst>
          </p:cNvPr>
          <p:cNvCxnSpPr>
            <a:cxnSpLocks/>
          </p:cNvCxnSpPr>
          <p:nvPr/>
        </p:nvCxnSpPr>
        <p:spPr>
          <a:xfrm flipV="1">
            <a:off x="4225637" y="2609654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158410-375A-49B4-995C-D79C5CABC6AB}"/>
              </a:ext>
            </a:extLst>
          </p:cNvPr>
          <p:cNvSpPr txBox="1"/>
          <p:nvPr/>
        </p:nvSpPr>
        <p:spPr>
          <a:xfrm>
            <a:off x="3564392" y="1907718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OPUS-S</a:t>
            </a:r>
          </a:p>
          <a:p>
            <a:r>
              <a:rPr lang="en-US" dirty="0"/>
              <a:t>w/ ITRF2020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849C36-ED98-4A0A-AD6E-200A0120FD87}"/>
              </a:ext>
            </a:extLst>
          </p:cNvPr>
          <p:cNvCxnSpPr>
            <a:cxnSpLocks/>
          </p:cNvCxnSpPr>
          <p:nvPr/>
        </p:nvCxnSpPr>
        <p:spPr>
          <a:xfrm flipV="1">
            <a:off x="5831613" y="2564365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010339-18CE-4BD8-A2AA-95FA08CB29CC}"/>
              </a:ext>
            </a:extLst>
          </p:cNvPr>
          <p:cNvSpPr txBox="1"/>
          <p:nvPr/>
        </p:nvSpPr>
        <p:spPr>
          <a:xfrm>
            <a:off x="5170368" y="186242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OPUS-Projects</a:t>
            </a:r>
          </a:p>
          <a:p>
            <a:r>
              <a:rPr lang="en-US" dirty="0"/>
              <a:t>w/ M-PAGES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EA4E89-B41D-4F4E-87BA-17B25B98FD79}"/>
              </a:ext>
            </a:extLst>
          </p:cNvPr>
          <p:cNvCxnSpPr>
            <a:cxnSpLocks/>
          </p:cNvCxnSpPr>
          <p:nvPr/>
        </p:nvCxnSpPr>
        <p:spPr>
          <a:xfrm flipV="1">
            <a:off x="6635249" y="4087084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8464E0E-4A0B-45D5-80AE-77263A87734E}"/>
              </a:ext>
            </a:extLst>
          </p:cNvPr>
          <p:cNvSpPr txBox="1"/>
          <p:nvPr/>
        </p:nvSpPr>
        <p:spPr>
          <a:xfrm>
            <a:off x="5871802" y="5043046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OPUS-Projects</a:t>
            </a:r>
          </a:p>
          <a:p>
            <a:r>
              <a:rPr lang="en-US" dirty="0"/>
              <a:t>w/ IFDM2022 </a:t>
            </a:r>
          </a:p>
          <a:p>
            <a:r>
              <a:rPr lang="en-US" dirty="0"/>
              <a:t>(not HTDP)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F0F36D-C026-437E-80FF-2EE297AF8E31}"/>
              </a:ext>
            </a:extLst>
          </p:cNvPr>
          <p:cNvCxnSpPr>
            <a:cxnSpLocks/>
          </p:cNvCxnSpPr>
          <p:nvPr/>
        </p:nvCxnSpPr>
        <p:spPr>
          <a:xfrm flipV="1">
            <a:off x="7523300" y="2566042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E671CB-A70F-494F-933D-73166D057C6D}"/>
              </a:ext>
            </a:extLst>
          </p:cNvPr>
          <p:cNvSpPr txBox="1"/>
          <p:nvPr/>
        </p:nvSpPr>
        <p:spPr>
          <a:xfrm>
            <a:off x="6862055" y="186410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OPUS-Projects</a:t>
            </a:r>
          </a:p>
          <a:p>
            <a:r>
              <a:rPr lang="en-US" dirty="0"/>
              <a:t>w/ ITRF2020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3AE2B8-F8A8-4CE3-967F-F5BFFA794DB5}"/>
              </a:ext>
            </a:extLst>
          </p:cNvPr>
          <p:cNvCxnSpPr>
            <a:cxnSpLocks/>
          </p:cNvCxnSpPr>
          <p:nvPr/>
        </p:nvCxnSpPr>
        <p:spPr>
          <a:xfrm flipV="1">
            <a:off x="9180571" y="2565630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51B55B2-3F62-458E-A5DA-766985FA749A}"/>
              </a:ext>
            </a:extLst>
          </p:cNvPr>
          <p:cNvSpPr txBox="1"/>
          <p:nvPr/>
        </p:nvSpPr>
        <p:spPr>
          <a:xfrm>
            <a:off x="8519326" y="186369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OPUS-S</a:t>
            </a:r>
          </a:p>
          <a:p>
            <a:r>
              <a:rPr lang="en-US" dirty="0"/>
              <a:t>w/ EPP2022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CBC8B3-49C0-4B06-AE3A-7256FF9C1F2E}"/>
              </a:ext>
            </a:extLst>
          </p:cNvPr>
          <p:cNvCxnSpPr>
            <a:cxnSpLocks/>
          </p:cNvCxnSpPr>
          <p:nvPr/>
        </p:nvCxnSpPr>
        <p:spPr>
          <a:xfrm flipV="1">
            <a:off x="9567385" y="4043373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36CA970-743E-4C40-933C-945F43AE26FF}"/>
              </a:ext>
            </a:extLst>
          </p:cNvPr>
          <p:cNvSpPr txBox="1"/>
          <p:nvPr/>
        </p:nvSpPr>
        <p:spPr>
          <a:xfrm>
            <a:off x="8803938" y="4999335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OPUS-Projects</a:t>
            </a:r>
          </a:p>
          <a:p>
            <a:r>
              <a:rPr lang="en-US" dirty="0"/>
              <a:t>w/ IFDM2022 </a:t>
            </a:r>
          </a:p>
          <a:p>
            <a:r>
              <a:rPr lang="en-US" dirty="0"/>
              <a:t>(not HTDP)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E79777-2428-4E65-810E-6CEF19110D78}"/>
              </a:ext>
            </a:extLst>
          </p:cNvPr>
          <p:cNvCxnSpPr>
            <a:cxnSpLocks/>
          </p:cNvCxnSpPr>
          <p:nvPr/>
        </p:nvCxnSpPr>
        <p:spPr>
          <a:xfrm flipV="1">
            <a:off x="10536076" y="1862429"/>
            <a:ext cx="0" cy="212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D4CB82-7A17-4B21-82F6-13A828E1DE5C}"/>
              </a:ext>
            </a:extLst>
          </p:cNvPr>
          <p:cNvSpPr txBox="1"/>
          <p:nvPr/>
        </p:nvSpPr>
        <p:spPr>
          <a:xfrm>
            <a:off x="9712256" y="681679"/>
            <a:ext cx="19030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OPUS-Projects</a:t>
            </a:r>
          </a:p>
          <a:p>
            <a:r>
              <a:rPr lang="en-US" dirty="0"/>
              <a:t>w/ LASER and</a:t>
            </a:r>
          </a:p>
          <a:p>
            <a:r>
              <a:rPr lang="en-US" dirty="0"/>
              <a:t>new adjustment </a:t>
            </a:r>
          </a:p>
          <a:p>
            <a:r>
              <a:rPr lang="en-US" dirty="0"/>
              <a:t>procedures</a:t>
            </a:r>
          </a:p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8C2056-0DC4-4A72-B85A-87317AC1BF2D}"/>
              </a:ext>
            </a:extLst>
          </p:cNvPr>
          <p:cNvCxnSpPr>
            <a:cxnSpLocks/>
          </p:cNvCxnSpPr>
          <p:nvPr/>
        </p:nvCxnSpPr>
        <p:spPr>
          <a:xfrm flipV="1">
            <a:off x="1895756" y="3599411"/>
            <a:ext cx="0" cy="399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C6EB02-A87A-4E09-A696-A150BCF77874}"/>
              </a:ext>
            </a:extLst>
          </p:cNvPr>
          <p:cNvSpPr txBox="1"/>
          <p:nvPr/>
        </p:nvSpPr>
        <p:spPr>
          <a:xfrm>
            <a:off x="1451904" y="2970425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GDX </a:t>
            </a:r>
          </a:p>
          <a:p>
            <a:r>
              <a:rPr lang="en-US" dirty="0"/>
              <a:t>release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C7065A-BCAA-4E69-B996-1DA17FCA1AC8}"/>
              </a:ext>
            </a:extLst>
          </p:cNvPr>
          <p:cNvCxnSpPr>
            <a:cxnSpLocks/>
          </p:cNvCxnSpPr>
          <p:nvPr/>
        </p:nvCxnSpPr>
        <p:spPr>
          <a:xfrm flipV="1">
            <a:off x="3771138" y="4014505"/>
            <a:ext cx="0" cy="399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FF4D8A-001A-4EDF-9EBF-3853DDDF9503}"/>
              </a:ext>
            </a:extLst>
          </p:cNvPr>
          <p:cNvSpPr txBox="1"/>
          <p:nvPr/>
        </p:nvSpPr>
        <p:spPr>
          <a:xfrm>
            <a:off x="3217501" y="4396715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</a:t>
            </a:r>
          </a:p>
          <a:p>
            <a:r>
              <a:rPr lang="en-US" dirty="0"/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19514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0B4-B982-42BD-BCAA-C6C3A72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roll-out: Passive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6AA1-BC09-4200-8446-47FA38BF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1F0B-D9EC-4379-BC34-2E9DD32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4745-7E47-49C4-A23F-B83453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F180-FA0C-4996-993E-46340E28C9EC}"/>
              </a:ext>
            </a:extLst>
          </p:cNvPr>
          <p:cNvCxnSpPr>
            <a:cxnSpLocks/>
          </p:cNvCxnSpPr>
          <p:nvPr/>
        </p:nvCxnSpPr>
        <p:spPr>
          <a:xfrm>
            <a:off x="559724" y="4006735"/>
            <a:ext cx="11022676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BE602C-12A0-425E-832B-97CD22F9BB17}"/>
              </a:ext>
            </a:extLst>
          </p:cNvPr>
          <p:cNvSpPr txBox="1"/>
          <p:nvPr/>
        </p:nvSpPr>
        <p:spPr>
          <a:xfrm>
            <a:off x="260786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75243-19DA-4D67-BB99-3BD7643C4915}"/>
              </a:ext>
            </a:extLst>
          </p:cNvPr>
          <p:cNvSpPr txBox="1"/>
          <p:nvPr/>
        </p:nvSpPr>
        <p:spPr>
          <a:xfrm>
            <a:off x="5616953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0E5E7-47FF-450F-9EAA-4339BBC09B3D}"/>
              </a:ext>
            </a:extLst>
          </p:cNvPr>
          <p:cNvSpPr txBox="1"/>
          <p:nvPr/>
        </p:nvSpPr>
        <p:spPr>
          <a:xfrm>
            <a:off x="11126329" y="44890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2025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C7065A-BCAA-4E69-B996-1DA17FCA1AC8}"/>
              </a:ext>
            </a:extLst>
          </p:cNvPr>
          <p:cNvCxnSpPr>
            <a:cxnSpLocks/>
          </p:cNvCxnSpPr>
          <p:nvPr/>
        </p:nvCxnSpPr>
        <p:spPr>
          <a:xfrm flipV="1">
            <a:off x="3771138" y="4014505"/>
            <a:ext cx="0" cy="3995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FF4D8A-001A-4EDF-9EBF-3853DDDF9503}"/>
              </a:ext>
            </a:extLst>
          </p:cNvPr>
          <p:cNvSpPr txBox="1"/>
          <p:nvPr/>
        </p:nvSpPr>
        <p:spPr>
          <a:xfrm>
            <a:off x="3217501" y="4396715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LASER </a:t>
            </a:r>
          </a:p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completed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504824-49EB-4ED8-9DB8-36ABBBD53E68}"/>
              </a:ext>
            </a:extLst>
          </p:cNvPr>
          <p:cNvCxnSpPr>
            <a:cxnSpLocks/>
          </p:cNvCxnSpPr>
          <p:nvPr/>
        </p:nvCxnSpPr>
        <p:spPr>
          <a:xfrm flipV="1">
            <a:off x="4236720" y="4049565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34ACE2F-5A53-4267-86BE-0B79BF26224B}"/>
              </a:ext>
            </a:extLst>
          </p:cNvPr>
          <p:cNvSpPr txBox="1"/>
          <p:nvPr/>
        </p:nvSpPr>
        <p:spPr>
          <a:xfrm>
            <a:off x="3605778" y="500464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IFDM2022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135D90-ED9B-430D-B078-0D4A43CCCC69}"/>
              </a:ext>
            </a:extLst>
          </p:cNvPr>
          <p:cNvCxnSpPr>
            <a:cxnSpLocks/>
          </p:cNvCxnSpPr>
          <p:nvPr/>
        </p:nvCxnSpPr>
        <p:spPr>
          <a:xfrm flipV="1">
            <a:off x="3884816" y="2022034"/>
            <a:ext cx="0" cy="1992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E2C008E-66AD-44CD-AF1D-64105360EE4B}"/>
              </a:ext>
            </a:extLst>
          </p:cNvPr>
          <p:cNvSpPr txBox="1"/>
          <p:nvPr/>
        </p:nvSpPr>
        <p:spPr>
          <a:xfrm>
            <a:off x="3223571" y="137570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NCN </a:t>
            </a:r>
          </a:p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w/ ITRF2020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1FCC18F-3B7C-433E-B553-2510EE06A553}"/>
              </a:ext>
            </a:extLst>
          </p:cNvPr>
          <p:cNvCxnSpPr>
            <a:cxnSpLocks/>
          </p:cNvCxnSpPr>
          <p:nvPr/>
        </p:nvCxnSpPr>
        <p:spPr>
          <a:xfrm flipV="1">
            <a:off x="6933097" y="2566042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BF2CDBB-F35F-491F-A1D0-0214F2EE7995}"/>
              </a:ext>
            </a:extLst>
          </p:cNvPr>
          <p:cNvSpPr txBox="1"/>
          <p:nvPr/>
        </p:nvSpPr>
        <p:spPr>
          <a:xfrm>
            <a:off x="6353451" y="212090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EPP2022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159518-F4DC-4405-92C7-56AE027F8B34}"/>
              </a:ext>
            </a:extLst>
          </p:cNvPr>
          <p:cNvCxnSpPr>
            <a:cxnSpLocks/>
          </p:cNvCxnSpPr>
          <p:nvPr/>
        </p:nvCxnSpPr>
        <p:spPr>
          <a:xfrm flipV="1">
            <a:off x="1895756" y="3339757"/>
            <a:ext cx="0" cy="659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CF17878-4E10-450F-9637-33471BD81F18}"/>
              </a:ext>
            </a:extLst>
          </p:cNvPr>
          <p:cNvSpPr txBox="1"/>
          <p:nvPr/>
        </p:nvSpPr>
        <p:spPr>
          <a:xfrm>
            <a:off x="1250802" y="29704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SPCS2022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3DEFF3-9568-488F-8A8F-CCF317D643FE}"/>
              </a:ext>
            </a:extLst>
          </p:cNvPr>
          <p:cNvCxnSpPr>
            <a:cxnSpLocks/>
          </p:cNvCxnSpPr>
          <p:nvPr/>
        </p:nvCxnSpPr>
        <p:spPr>
          <a:xfrm flipV="1">
            <a:off x="9504501" y="2566042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4DD8EEB-8AE5-4D72-8F8C-6FE825BD88AB}"/>
              </a:ext>
            </a:extLst>
          </p:cNvPr>
          <p:cNvSpPr txBox="1"/>
          <p:nvPr/>
        </p:nvSpPr>
        <p:spPr>
          <a:xfrm>
            <a:off x="8700434" y="215388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DEFLEC2022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628F36-2EFC-4900-BDDB-726D146C09C4}"/>
              </a:ext>
            </a:extLst>
          </p:cNvPr>
          <p:cNvCxnSpPr>
            <a:cxnSpLocks/>
          </p:cNvCxnSpPr>
          <p:nvPr/>
        </p:nvCxnSpPr>
        <p:spPr>
          <a:xfrm flipV="1">
            <a:off x="9243753" y="4043560"/>
            <a:ext cx="0" cy="955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CF527E-44CC-4975-AAB3-B6621093FFF4}"/>
              </a:ext>
            </a:extLst>
          </p:cNvPr>
          <p:cNvSpPr txBox="1"/>
          <p:nvPr/>
        </p:nvSpPr>
        <p:spPr>
          <a:xfrm>
            <a:off x="8523043" y="500029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GEOID2022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86E411-8BFB-47C4-B1BF-884921866029}"/>
              </a:ext>
            </a:extLst>
          </p:cNvPr>
          <p:cNvSpPr txBox="1"/>
          <p:nvPr/>
        </p:nvSpPr>
        <p:spPr>
          <a:xfrm>
            <a:off x="1878895" y="2185595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DEFLEC2022 Beta v0.1</a:t>
            </a:r>
          </a:p>
          <a:p>
            <a:r>
              <a:rPr lang="en-US" dirty="0">
                <a:solidFill>
                  <a:schemeClr val="tx1">
                    <a:alpha val="50000"/>
                  </a:schemeClr>
                </a:solidFill>
              </a:rPr>
              <a:t>(alpha release)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6BA634-C15F-45F3-B263-D675F1363F05}"/>
              </a:ext>
            </a:extLst>
          </p:cNvPr>
          <p:cNvCxnSpPr>
            <a:cxnSpLocks/>
          </p:cNvCxnSpPr>
          <p:nvPr/>
        </p:nvCxnSpPr>
        <p:spPr>
          <a:xfrm flipV="1">
            <a:off x="3644271" y="2566042"/>
            <a:ext cx="0" cy="1404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EA37A0E-C38F-4C18-AE9C-BC34A151BA8D}"/>
              </a:ext>
            </a:extLst>
          </p:cNvPr>
          <p:cNvCxnSpPr>
            <a:cxnSpLocks/>
          </p:cNvCxnSpPr>
          <p:nvPr/>
        </p:nvCxnSpPr>
        <p:spPr>
          <a:xfrm flipV="1">
            <a:off x="8026400" y="3190934"/>
            <a:ext cx="0" cy="787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7BD1D18-3430-45B8-8737-1945D4530A54}"/>
              </a:ext>
            </a:extLst>
          </p:cNvPr>
          <p:cNvSpPr txBox="1"/>
          <p:nvPr/>
        </p:nvSpPr>
        <p:spPr>
          <a:xfrm>
            <a:off x="7419048" y="2544603"/>
            <a:ext cx="137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Geometric RECs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7494FA1-FEC9-49BC-A38D-3FA2AD7648A4}"/>
              </a:ext>
            </a:extLst>
          </p:cNvPr>
          <p:cNvCxnSpPr>
            <a:cxnSpLocks/>
          </p:cNvCxnSpPr>
          <p:nvPr/>
        </p:nvCxnSpPr>
        <p:spPr>
          <a:xfrm flipV="1">
            <a:off x="10464800" y="4052155"/>
            <a:ext cx="0" cy="361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27463F9-FF03-4234-9BBE-E8456A6D2999}"/>
              </a:ext>
            </a:extLst>
          </p:cNvPr>
          <p:cNvSpPr txBox="1"/>
          <p:nvPr/>
        </p:nvSpPr>
        <p:spPr>
          <a:xfrm>
            <a:off x="9684909" y="4329704"/>
            <a:ext cx="144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Orthometric RECs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9B55160-049B-4540-B214-3B0A650832C7}"/>
              </a:ext>
            </a:extLst>
          </p:cNvPr>
          <p:cNvCxnSpPr>
            <a:cxnSpLocks/>
          </p:cNvCxnSpPr>
          <p:nvPr/>
        </p:nvCxnSpPr>
        <p:spPr>
          <a:xfrm flipV="1">
            <a:off x="9021159" y="3599629"/>
            <a:ext cx="0" cy="361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069C41D-0AFC-40E6-B0F6-8C57E190F9E4}"/>
              </a:ext>
            </a:extLst>
          </p:cNvPr>
          <p:cNvSpPr txBox="1"/>
          <p:nvPr/>
        </p:nvSpPr>
        <p:spPr>
          <a:xfrm>
            <a:off x="8357408" y="3262558"/>
            <a:ext cx="132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NADCON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6599F48-465B-414C-93BD-9E97E1C2641E}"/>
              </a:ext>
            </a:extLst>
          </p:cNvPr>
          <p:cNvCxnSpPr>
            <a:cxnSpLocks/>
          </p:cNvCxnSpPr>
          <p:nvPr/>
        </p:nvCxnSpPr>
        <p:spPr>
          <a:xfrm flipV="1">
            <a:off x="10906864" y="3607051"/>
            <a:ext cx="0" cy="361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399A358-37DD-4413-9649-7171F03BB56F}"/>
              </a:ext>
            </a:extLst>
          </p:cNvPr>
          <p:cNvSpPr txBox="1"/>
          <p:nvPr/>
        </p:nvSpPr>
        <p:spPr>
          <a:xfrm>
            <a:off x="10243113" y="3269980"/>
            <a:ext cx="132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VERTCON</a:t>
            </a:r>
          </a:p>
        </p:txBody>
      </p:sp>
    </p:spTree>
    <p:extLst>
      <p:ext uri="{BB962C8B-B14F-4D97-AF65-F5344CB8AC3E}">
        <p14:creationId xmlns:p14="http://schemas.microsoft.com/office/powerpoint/2010/main" val="343963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291E-5D19-4410-BA29-1C67D5CA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Spatial Reference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A5CA-DB1C-405D-995D-F8AD2195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NSRS</a:t>
            </a:r>
          </a:p>
          <a:p>
            <a:r>
              <a:rPr lang="en-US" dirty="0"/>
              <a:t>Official coordinate system for the USA</a:t>
            </a:r>
          </a:p>
          <a:p>
            <a:r>
              <a:rPr lang="en-US" dirty="0"/>
              <a:t>Defined by the (USA) National Geodetic Survey</a:t>
            </a:r>
          </a:p>
          <a:p>
            <a:r>
              <a:rPr lang="en-US" dirty="0"/>
              <a:t>Required to be used by all (USA) Federal Government agencies</a:t>
            </a:r>
          </a:p>
          <a:p>
            <a:r>
              <a:rPr lang="en-US" dirty="0"/>
              <a:t>Often used by many (USA) state and local government agencies or private surveyors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82AA6-ACC9-43A4-9C61-1C50AD3E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DFB1C-3388-45EA-A3D3-BFAC0CB9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7A3CD-8596-4BC3-8F98-4DAADE15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A966-53D3-450E-A9C5-6A8198FC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 of the current NSRS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A94657-B126-4261-AED2-8293F65DE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24014"/>
            <a:ext cx="6747683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08ABB-AC93-4CDA-88DA-4E1316AC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EC3C-3093-45CC-8470-93E51516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231C3-5072-48C2-8487-2AB75CFB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FE160-1104-4237-A524-DC31B0F5F1BC}"/>
              </a:ext>
            </a:extLst>
          </p:cNvPr>
          <p:cNvSpPr txBox="1"/>
          <p:nvPr/>
        </p:nvSpPr>
        <p:spPr>
          <a:xfrm>
            <a:off x="7480548" y="1745672"/>
            <a:ext cx="4339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Frames</a:t>
            </a:r>
            <a:r>
              <a:rPr lang="en-US" dirty="0"/>
              <a:t>:  Truly global but used regionally</a:t>
            </a:r>
          </a:p>
          <a:p>
            <a:r>
              <a:rPr lang="en-US" b="1" dirty="0"/>
              <a:t>Geoid/Vertical</a:t>
            </a:r>
            <a:r>
              <a:rPr lang="en-US" dirty="0"/>
              <a:t>: Regional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B911A-F14C-481C-B808-A25F10DEF030}"/>
              </a:ext>
            </a:extLst>
          </p:cNvPr>
          <p:cNvSpPr txBox="1"/>
          <p:nvPr/>
        </p:nvSpPr>
        <p:spPr>
          <a:xfrm>
            <a:off x="7480548" y="2720037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Conterminous US (CONUS; “Lower 48”)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7CCC0-85EA-4788-BF15-E89B7FBCB5BC}"/>
              </a:ext>
            </a:extLst>
          </p:cNvPr>
          <p:cNvSpPr txBox="1"/>
          <p:nvPr/>
        </p:nvSpPr>
        <p:spPr>
          <a:xfrm>
            <a:off x="7480548" y="317105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Alaska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79909-9FBA-453F-BFB9-DCBE54DE8A9E}"/>
              </a:ext>
            </a:extLst>
          </p:cNvPr>
          <p:cNvSpPr txBox="1"/>
          <p:nvPr/>
        </p:nvSpPr>
        <p:spPr>
          <a:xfrm>
            <a:off x="7480548" y="365616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Hawaii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B8787-3870-4BE3-92D9-FD813E7DC057}"/>
              </a:ext>
            </a:extLst>
          </p:cNvPr>
          <p:cNvSpPr txBox="1"/>
          <p:nvPr/>
        </p:nvSpPr>
        <p:spPr>
          <a:xfrm>
            <a:off x="7480548" y="4141272"/>
            <a:ext cx="4339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Territories:  Puerto Rico, U.S. Virgin Islands, American Samoa, Guam, CNMI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DF95FE-F324-4D85-B7CA-6A175E87FD94}"/>
              </a:ext>
            </a:extLst>
          </p:cNvPr>
          <p:cNvSpPr/>
          <p:nvPr/>
        </p:nvSpPr>
        <p:spPr>
          <a:xfrm>
            <a:off x="1612669" y="3765665"/>
            <a:ext cx="922713" cy="5237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E1439-4DE9-4EEC-8513-6ED05ACA621C}"/>
              </a:ext>
            </a:extLst>
          </p:cNvPr>
          <p:cNvSpPr/>
          <p:nvPr/>
        </p:nvSpPr>
        <p:spPr>
          <a:xfrm>
            <a:off x="767543" y="2956113"/>
            <a:ext cx="721862" cy="809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DDD587-ABDA-466E-A6AA-89EA7DE4305B}"/>
              </a:ext>
            </a:extLst>
          </p:cNvPr>
          <p:cNvSpPr/>
          <p:nvPr/>
        </p:nvSpPr>
        <p:spPr>
          <a:xfrm>
            <a:off x="767543" y="4025495"/>
            <a:ext cx="230698" cy="282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E188AD-E3C2-4353-AB7B-7C58A311726D}"/>
              </a:ext>
            </a:extLst>
          </p:cNvPr>
          <p:cNvSpPr/>
          <p:nvPr/>
        </p:nvSpPr>
        <p:spPr>
          <a:xfrm>
            <a:off x="6591992" y="4505498"/>
            <a:ext cx="153113" cy="97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62B02A-3AB0-468E-BF2D-64246AEAE344}"/>
              </a:ext>
            </a:extLst>
          </p:cNvPr>
          <p:cNvSpPr/>
          <p:nvPr/>
        </p:nvSpPr>
        <p:spPr>
          <a:xfrm>
            <a:off x="6591991" y="4289367"/>
            <a:ext cx="153113" cy="216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64A274-B1DF-4C04-BC96-8562F93C4870}"/>
              </a:ext>
            </a:extLst>
          </p:cNvPr>
          <p:cNvSpPr/>
          <p:nvPr/>
        </p:nvSpPr>
        <p:spPr>
          <a:xfrm>
            <a:off x="7010400" y="4794355"/>
            <a:ext cx="153113" cy="97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7B984C-7D3A-4CAD-AFAD-55B80FAE5E68}"/>
              </a:ext>
            </a:extLst>
          </p:cNvPr>
          <p:cNvSpPr/>
          <p:nvPr/>
        </p:nvSpPr>
        <p:spPr>
          <a:xfrm>
            <a:off x="2582089" y="4240647"/>
            <a:ext cx="153113" cy="97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1B9635-55D9-4438-A6C3-9DB6C45A228F}"/>
              </a:ext>
            </a:extLst>
          </p:cNvPr>
          <p:cNvSpPr/>
          <p:nvPr/>
        </p:nvSpPr>
        <p:spPr>
          <a:xfrm>
            <a:off x="2720278" y="4240646"/>
            <a:ext cx="153113" cy="97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7E5A-E591-42EB-A020-AD1E1FE4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NSRS Modernization in (very) brief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83D3-D4E7-4308-A9CD-3ACC04D8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0944"/>
            <a:ext cx="10972800" cy="4525963"/>
          </a:xfrm>
        </p:spPr>
        <p:txBody>
          <a:bodyPr/>
          <a:lstStyle/>
          <a:p>
            <a:r>
              <a:rPr lang="en-US" sz="2800" dirty="0"/>
              <a:t>The current NSRS was:</a:t>
            </a:r>
          </a:p>
          <a:p>
            <a:pPr lvl="1"/>
            <a:r>
              <a:rPr lang="en-US" sz="2400" dirty="0"/>
              <a:t>Defined in the pre-GPS era</a:t>
            </a:r>
          </a:p>
          <a:p>
            <a:pPr lvl="2"/>
            <a:r>
              <a:rPr lang="en-US" sz="2000" dirty="0"/>
              <a:t>Without GPS, the Earth’s center (frame origin) was very hard to detect</a:t>
            </a:r>
          </a:p>
          <a:p>
            <a:pPr lvl="1"/>
            <a:r>
              <a:rPr lang="en-US" sz="2400" dirty="0"/>
              <a:t>Defined without aid of gravity-mission satellites</a:t>
            </a:r>
          </a:p>
          <a:p>
            <a:pPr lvl="2"/>
            <a:r>
              <a:rPr lang="en-US" sz="2000" dirty="0"/>
              <a:t>Leveling, terrestrial gravity, disconnected from the geometric frame</a:t>
            </a:r>
          </a:p>
          <a:p>
            <a:pPr lvl="1"/>
            <a:r>
              <a:rPr lang="en-US" sz="2400" dirty="0"/>
              <a:t>Defined right after punch-cards went away</a:t>
            </a:r>
          </a:p>
          <a:p>
            <a:pPr lvl="2"/>
            <a:r>
              <a:rPr lang="en-US" sz="2000" dirty="0"/>
              <a:t>Tools relied upon 80-character ASCII files and FORTRAN</a:t>
            </a:r>
          </a:p>
          <a:p>
            <a:pPr lvl="1"/>
            <a:r>
              <a:rPr lang="en-US" sz="2400" dirty="0"/>
              <a:t>Defined without a long-term strategy to acknowledge Earth’s dynamics</a:t>
            </a:r>
          </a:p>
          <a:p>
            <a:r>
              <a:rPr lang="en-US" sz="2800" dirty="0"/>
              <a:t>In short, the current NSRS has failed to keep up with emerging needs</a:t>
            </a:r>
          </a:p>
          <a:p>
            <a:pPr lvl="1"/>
            <a:r>
              <a:rPr lang="en-US" sz="2400" dirty="0"/>
              <a:t>Sea level rise, floodplain mapping, coastal geohazards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543FA-F5E9-4521-B605-F7D3CB3D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7204-DBF1-4DE4-A110-BB4E12A8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17BD-B63F-4611-8FB4-2413BF43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9C58-C36B-4985-942B-98F8E2F6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NSRS Modernization in (very) brief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B29C7-A906-4A6F-A90E-C2276F89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1DC06-D2BA-4891-A845-E490E93E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C01C-D7AD-41A5-BCAB-BD7C41D3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35800"/>
            <a:ext cx="2844800" cy="365125"/>
          </a:xfrm>
        </p:spPr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05A17-9D67-4480-BB9D-1319C4227742}"/>
              </a:ext>
            </a:extLst>
          </p:cNvPr>
          <p:cNvGrpSpPr/>
          <p:nvPr/>
        </p:nvGrpSpPr>
        <p:grpSpPr>
          <a:xfrm>
            <a:off x="393469" y="1553628"/>
            <a:ext cx="1920702" cy="1350704"/>
            <a:chOff x="393469" y="1417638"/>
            <a:chExt cx="1920702" cy="13507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5DF802-535D-4276-9C3D-CED4C2830AC5}"/>
                </a:ext>
              </a:extLst>
            </p:cNvPr>
            <p:cNvSpPr/>
            <p:nvPr/>
          </p:nvSpPr>
          <p:spPr>
            <a:xfrm>
              <a:off x="393469" y="1417638"/>
              <a:ext cx="1626524" cy="50260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NAD 83(2011)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6C90F1-89AA-4563-95C7-6DEF2D4FEA5E}"/>
                </a:ext>
              </a:extLst>
            </p:cNvPr>
            <p:cNvSpPr/>
            <p:nvPr/>
          </p:nvSpPr>
          <p:spPr>
            <a:xfrm>
              <a:off x="540558" y="1821441"/>
              <a:ext cx="1626524" cy="50260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NAD 83(PA11)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020313-3E9A-4399-BE5B-51C106994ED3}"/>
                </a:ext>
              </a:extLst>
            </p:cNvPr>
            <p:cNvSpPr/>
            <p:nvPr/>
          </p:nvSpPr>
          <p:spPr>
            <a:xfrm>
              <a:off x="687647" y="2265740"/>
              <a:ext cx="1626524" cy="50260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NAD 83(MA11)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EC830C-75B8-4983-A202-BE04E056DC73}"/>
              </a:ext>
            </a:extLst>
          </p:cNvPr>
          <p:cNvGrpSpPr/>
          <p:nvPr/>
        </p:nvGrpSpPr>
        <p:grpSpPr>
          <a:xfrm>
            <a:off x="3233188" y="1263378"/>
            <a:ext cx="2439786" cy="1749078"/>
            <a:chOff x="3557385" y="1334295"/>
            <a:chExt cx="2439786" cy="17490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998303-E9F9-4EE3-8114-BD7D4853D601}"/>
                </a:ext>
              </a:extLst>
            </p:cNvPr>
            <p:cNvSpPr/>
            <p:nvPr/>
          </p:nvSpPr>
          <p:spPr>
            <a:xfrm>
              <a:off x="3557385" y="1334295"/>
              <a:ext cx="1626524" cy="50260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NATRF2022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E87DEB-5130-400E-A62C-506CCB31202D}"/>
                </a:ext>
              </a:extLst>
            </p:cNvPr>
            <p:cNvSpPr/>
            <p:nvPr/>
          </p:nvSpPr>
          <p:spPr>
            <a:xfrm>
              <a:off x="3773054" y="1726378"/>
              <a:ext cx="1626524" cy="50260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PATRF2022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5BDD8B-2F88-494F-B7E1-D3B26929568C}"/>
                </a:ext>
              </a:extLst>
            </p:cNvPr>
            <p:cNvSpPr/>
            <p:nvPr/>
          </p:nvSpPr>
          <p:spPr>
            <a:xfrm>
              <a:off x="4100484" y="2145637"/>
              <a:ext cx="1626524" cy="50260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CATRF2022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69DF16-ECF1-4B22-A142-A3B0B7C2FD7B}"/>
                </a:ext>
              </a:extLst>
            </p:cNvPr>
            <p:cNvSpPr/>
            <p:nvPr/>
          </p:nvSpPr>
          <p:spPr>
            <a:xfrm>
              <a:off x="4370647" y="2580771"/>
              <a:ext cx="1626524" cy="50260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MATRF2022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8FB978E-2C22-4E34-B59C-F25D34731F02}"/>
              </a:ext>
            </a:extLst>
          </p:cNvPr>
          <p:cNvGrpSpPr/>
          <p:nvPr/>
        </p:nvGrpSpPr>
        <p:grpSpPr>
          <a:xfrm>
            <a:off x="514235" y="3568103"/>
            <a:ext cx="2430549" cy="2602609"/>
            <a:chOff x="514235" y="3568103"/>
            <a:chExt cx="2430549" cy="26026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7D4DCDB-6B40-4861-AFE3-61D7F7784723}"/>
                </a:ext>
              </a:extLst>
            </p:cNvPr>
            <p:cNvGrpSpPr/>
            <p:nvPr/>
          </p:nvGrpSpPr>
          <p:grpSpPr>
            <a:xfrm>
              <a:off x="514235" y="3568103"/>
              <a:ext cx="1920702" cy="1350704"/>
              <a:chOff x="393469" y="1417638"/>
              <a:chExt cx="1920702" cy="135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450E27F-6839-4BD7-A1B7-C97BBB6F5E74}"/>
                  </a:ext>
                </a:extLst>
              </p:cNvPr>
              <p:cNvSpPr/>
              <p:nvPr/>
            </p:nvSpPr>
            <p:spPr>
              <a:xfrm>
                <a:off x="393469" y="1417638"/>
                <a:ext cx="1626524" cy="5026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NAVD 88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295B6A3-0428-4518-9534-4A07F6544431}"/>
                  </a:ext>
                </a:extLst>
              </p:cNvPr>
              <p:cNvSpPr/>
              <p:nvPr/>
            </p:nvSpPr>
            <p:spPr>
              <a:xfrm>
                <a:off x="540558" y="1821441"/>
                <a:ext cx="1626524" cy="5026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ASVD 02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095FA1C-D580-4002-8631-AB1141260C97}"/>
                  </a:ext>
                </a:extLst>
              </p:cNvPr>
              <p:cNvSpPr/>
              <p:nvPr/>
            </p:nvSpPr>
            <p:spPr>
              <a:xfrm>
                <a:off x="687647" y="2265740"/>
                <a:ext cx="1626524" cy="5026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PRVD 02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77B9B6-A649-4817-8803-0C8974AB3853}"/>
                </a:ext>
              </a:extLst>
            </p:cNvPr>
            <p:cNvGrpSpPr/>
            <p:nvPr/>
          </p:nvGrpSpPr>
          <p:grpSpPr>
            <a:xfrm>
              <a:off x="1024082" y="4820008"/>
              <a:ext cx="1920702" cy="1350704"/>
              <a:chOff x="393469" y="1417638"/>
              <a:chExt cx="1920702" cy="135070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23D6B7-C2DE-4E8E-8F10-FC7CCEE830ED}"/>
                  </a:ext>
                </a:extLst>
              </p:cNvPr>
              <p:cNvSpPr/>
              <p:nvPr/>
            </p:nvSpPr>
            <p:spPr>
              <a:xfrm>
                <a:off x="393469" y="1417638"/>
                <a:ext cx="1626524" cy="5026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NMVD 03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06EB8FF-C6AF-4BD6-BCAE-233D217B3735}"/>
                  </a:ext>
                </a:extLst>
              </p:cNvPr>
              <p:cNvSpPr/>
              <p:nvPr/>
            </p:nvSpPr>
            <p:spPr>
              <a:xfrm>
                <a:off x="540558" y="1821441"/>
                <a:ext cx="1626524" cy="5026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GUVD 04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9C7665-CC5B-41DE-9FAA-1B8AA3B101FC}"/>
                  </a:ext>
                </a:extLst>
              </p:cNvPr>
              <p:cNvSpPr/>
              <p:nvPr/>
            </p:nvSpPr>
            <p:spPr>
              <a:xfrm>
                <a:off x="687647" y="2265740"/>
                <a:ext cx="1626524" cy="5026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VIVD 09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5F598D9-CB4A-4598-AB81-FD8098D787AB}"/>
              </a:ext>
            </a:extLst>
          </p:cNvPr>
          <p:cNvSpPr/>
          <p:nvPr/>
        </p:nvSpPr>
        <p:spPr>
          <a:xfrm>
            <a:off x="4167216" y="4586086"/>
            <a:ext cx="1626524" cy="5026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NAPGD2022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0EE6D1-79BE-4C82-BA43-752E7E5E63E7}"/>
              </a:ext>
            </a:extLst>
          </p:cNvPr>
          <p:cNvSpPr/>
          <p:nvPr/>
        </p:nvSpPr>
        <p:spPr>
          <a:xfrm>
            <a:off x="7213138" y="1712445"/>
            <a:ext cx="1626524" cy="50260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Hybrid geoids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B629DC-4961-46B8-8D3B-11D20E31AED1}"/>
              </a:ext>
            </a:extLst>
          </p:cNvPr>
          <p:cNvSpPr/>
          <p:nvPr/>
        </p:nvSpPr>
        <p:spPr>
          <a:xfrm>
            <a:off x="9975326" y="1732998"/>
            <a:ext cx="1626524" cy="5026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Gravimetric geoid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9EBD54B9-7A04-46AF-AE9A-AD0B32B2A90D}"/>
              </a:ext>
            </a:extLst>
          </p:cNvPr>
          <p:cNvSpPr/>
          <p:nvPr/>
        </p:nvSpPr>
        <p:spPr>
          <a:xfrm rot="2709984">
            <a:off x="656838" y="1452255"/>
            <a:ext cx="1551650" cy="1551650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0581CDE-79C5-4A7F-AB9B-12AD8A344166}"/>
              </a:ext>
            </a:extLst>
          </p:cNvPr>
          <p:cNvSpPr/>
          <p:nvPr/>
        </p:nvSpPr>
        <p:spPr>
          <a:xfrm>
            <a:off x="2336984" y="197273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C9CD09-9617-48B3-859E-49F3FE67E83F}"/>
              </a:ext>
            </a:extLst>
          </p:cNvPr>
          <p:cNvSpPr/>
          <p:nvPr/>
        </p:nvSpPr>
        <p:spPr>
          <a:xfrm>
            <a:off x="6816094" y="4240184"/>
            <a:ext cx="2055553" cy="12139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Bluebooking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FORTRAN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Disparate tools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Outdated manuals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028E16-C0D9-45E4-B0DE-65972F0B5FA1}"/>
              </a:ext>
            </a:extLst>
          </p:cNvPr>
          <p:cNvSpPr/>
          <p:nvPr/>
        </p:nvSpPr>
        <p:spPr>
          <a:xfrm>
            <a:off x="10032804" y="4230410"/>
            <a:ext cx="2055553" cy="12139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GDX / OPUS 6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Modern coding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Integrated tools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Updated manuals</a:t>
            </a:r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EED327BC-9DCC-4688-A33D-C5E0459AD3A2}"/>
              </a:ext>
            </a:extLst>
          </p:cNvPr>
          <p:cNvSpPr/>
          <p:nvPr/>
        </p:nvSpPr>
        <p:spPr>
          <a:xfrm rot="2709984">
            <a:off x="866796" y="3737980"/>
            <a:ext cx="1941096" cy="1941005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C704BCE-1E23-46B0-BF8D-C972E976A205}"/>
              </a:ext>
            </a:extLst>
          </p:cNvPr>
          <p:cNvSpPr/>
          <p:nvPr/>
        </p:nvSpPr>
        <p:spPr>
          <a:xfrm>
            <a:off x="3002973" y="460405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>
            <a:extLst>
              <a:ext uri="{FF2B5EF4-FFF2-40B4-BE49-F238E27FC236}">
                <a16:creationId xmlns:a16="http://schemas.microsoft.com/office/drawing/2014/main" id="{93EC3B45-E17B-4C52-8699-F41C78C1F1D5}"/>
              </a:ext>
            </a:extLst>
          </p:cNvPr>
          <p:cNvSpPr/>
          <p:nvPr/>
        </p:nvSpPr>
        <p:spPr>
          <a:xfrm rot="2709984">
            <a:off x="7300913" y="1196905"/>
            <a:ext cx="1551650" cy="1551650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C14899A-A6F4-4520-BCD8-78DA7358C510}"/>
              </a:ext>
            </a:extLst>
          </p:cNvPr>
          <p:cNvSpPr/>
          <p:nvPr/>
        </p:nvSpPr>
        <p:spPr>
          <a:xfrm>
            <a:off x="8918290" y="171685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EC6087E7-12F5-49BD-898B-2A81564090D6}"/>
              </a:ext>
            </a:extLst>
          </p:cNvPr>
          <p:cNvSpPr/>
          <p:nvPr/>
        </p:nvSpPr>
        <p:spPr>
          <a:xfrm rot="2709984">
            <a:off x="7137447" y="4044183"/>
            <a:ext cx="1551650" cy="1551650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E503623D-DDDB-4A06-B3BE-F8500C65582C}"/>
              </a:ext>
            </a:extLst>
          </p:cNvPr>
          <p:cNvSpPr/>
          <p:nvPr/>
        </p:nvSpPr>
        <p:spPr>
          <a:xfrm>
            <a:off x="8986092" y="459507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7E5A-E591-42EB-A020-AD1E1FE4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83D3-D4E7-4308-A9CD-3ACC04D8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b="1" dirty="0"/>
              <a:t>latitude, longitude and ellipsoid height </a:t>
            </a:r>
            <a:r>
              <a:rPr lang="en-US" dirty="0"/>
              <a:t>will change from its NAD 83 values in the </a:t>
            </a:r>
            <a:r>
              <a:rPr lang="en-US" dirty="0">
                <a:solidFill>
                  <a:srgbClr val="FF0000"/>
                </a:solidFill>
              </a:rPr>
              <a:t>+/- 2 meter range</a:t>
            </a:r>
          </a:p>
          <a:p>
            <a:r>
              <a:rPr lang="en-US" dirty="0"/>
              <a:t>Every </a:t>
            </a:r>
            <a:r>
              <a:rPr lang="en-US" b="1" dirty="0"/>
              <a:t>orthometric height </a:t>
            </a:r>
            <a:r>
              <a:rPr lang="en-US" dirty="0"/>
              <a:t>will change from its NAVD 88 (et al.) values in the </a:t>
            </a:r>
            <a:r>
              <a:rPr lang="en-US" dirty="0">
                <a:solidFill>
                  <a:srgbClr val="FF0000"/>
                </a:solidFill>
              </a:rPr>
              <a:t>+/-2 meters </a:t>
            </a:r>
            <a:r>
              <a:rPr lang="en-US" i="1" dirty="0">
                <a:solidFill>
                  <a:srgbClr val="FF0000"/>
                </a:solidFill>
              </a:rPr>
              <a:t>median</a:t>
            </a:r>
            <a:r>
              <a:rPr lang="en-US" dirty="0">
                <a:solidFill>
                  <a:srgbClr val="FF0000"/>
                </a:solidFill>
              </a:rPr>
              <a:t> range</a:t>
            </a:r>
            <a:r>
              <a:rPr lang="en-US" dirty="0"/>
              <a:t>, with an </a:t>
            </a:r>
            <a:r>
              <a:rPr lang="en-US" i="1" dirty="0">
                <a:solidFill>
                  <a:srgbClr val="FF0000"/>
                </a:solidFill>
              </a:rPr>
              <a:t>unknown limit </a:t>
            </a:r>
            <a:r>
              <a:rPr lang="en-US" dirty="0"/>
              <a:t>on change due to (as yet) unquantified subsidence impacts</a:t>
            </a:r>
          </a:p>
          <a:p>
            <a:r>
              <a:rPr lang="en-US" dirty="0"/>
              <a:t>Published coordinate functions at active control stations will be the primary geodetic control of the NSRS</a:t>
            </a:r>
          </a:p>
          <a:p>
            <a:r>
              <a:rPr lang="en-US" dirty="0"/>
              <a:t>Greater integration of NGS tools will improve consistency and reduce confusion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543FA-F5E9-4521-B605-F7D3CB3D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7204-DBF1-4DE4-A110-BB4E12A8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17BD-B63F-4611-8FB4-2413BF43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7E5A-E591-42EB-A020-AD1E1FE4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183D3-D4E7-4308-A9CD-3ACC04D8A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day, every digital surveying instrument could be capable of providing direct input to OPUS 6 via GDX</a:t>
            </a:r>
          </a:p>
          <a:p>
            <a:pPr lvl="1"/>
            <a:r>
              <a:rPr lang="en-US" dirty="0"/>
              <a:t>GDX:  Geodetic Data Exchange format.  Can hold raw measurements from GNSS receivers, levels, total stations, gravimeters</a:t>
            </a:r>
          </a:p>
          <a:p>
            <a:pPr lvl="1"/>
            <a:r>
              <a:rPr lang="en-US" dirty="0"/>
              <a:t>OPUS 6:  NGS’s future do-it-all geodetic survey project processing tool</a:t>
            </a:r>
          </a:p>
          <a:p>
            <a:r>
              <a:rPr lang="en-US" dirty="0"/>
              <a:t>Time-dependency will be built into the modernized NSRS.  Users will need to actively disengage it.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543FA-F5E9-4521-B605-F7D3CB3D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7204-DBF1-4DE4-A110-BB4E12A8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17BD-B63F-4611-8FB4-2413BF43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5CB0-15CA-4223-894E-FD36A41E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FB168-57F2-4BE9-850E-69645FEB3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working in the modernized NSRS, most users want to know how to get their decades of existing data into it</a:t>
            </a:r>
          </a:p>
          <a:p>
            <a:r>
              <a:rPr lang="en-US" dirty="0"/>
              <a:t>There are always three ways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B5397-07C3-4345-9EDB-0777582C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4F59-B831-484F-99AB-7BD26AD3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B411-034A-4F85-9F2E-F57440C1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A60E46-1B94-4628-935E-E8EE1839F759}"/>
              </a:ext>
            </a:extLst>
          </p:cNvPr>
          <p:cNvGraphicFramePr>
            <a:graphicFrameLocks noGrp="1"/>
          </p:cNvGraphicFramePr>
          <p:nvPr/>
        </p:nvGraphicFramePr>
        <p:xfrm>
          <a:off x="1749367" y="4016220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1436998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6956658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62877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06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Re-survey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0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Re-adjust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61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73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4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104851</TotalTime>
  <Words>1501</Words>
  <Application>Microsoft Office PowerPoint</Application>
  <PresentationFormat>Widescreen</PresentationFormat>
  <Paragraphs>301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Gill Sans MT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Outline</vt:lpstr>
      <vt:lpstr>The National Spatial Reference System</vt:lpstr>
      <vt:lpstr>Extent of the current NSRS</vt:lpstr>
      <vt:lpstr>NSRS Modernization in (very) brief – Why?</vt:lpstr>
      <vt:lpstr>NSRS Modernization in (very) brief</vt:lpstr>
      <vt:lpstr>Practical Impacts</vt:lpstr>
      <vt:lpstr>Practical Impacts</vt:lpstr>
      <vt:lpstr>Tools for a changing world</vt:lpstr>
      <vt:lpstr>Tools for a changing world</vt:lpstr>
      <vt:lpstr>Re-survey or Re-adjust</vt:lpstr>
      <vt:lpstr>Transform</vt:lpstr>
      <vt:lpstr>Timeline</vt:lpstr>
      <vt:lpstr>Early release</vt:lpstr>
      <vt:lpstr>Early release</vt:lpstr>
      <vt:lpstr>What’s on deck?</vt:lpstr>
      <vt:lpstr>Thank you!</vt:lpstr>
      <vt:lpstr>Questions?</vt:lpstr>
      <vt:lpstr>Extra slides</vt:lpstr>
      <vt:lpstr>The path to full roll-out (1 of 2)</vt:lpstr>
      <vt:lpstr>The path to full roll-out</vt:lpstr>
      <vt:lpstr>The path to full roll-out: Frames</vt:lpstr>
      <vt:lpstr>The path to full roll-out: Geopotential</vt:lpstr>
      <vt:lpstr>The path to full roll-out: OPUS</vt:lpstr>
      <vt:lpstr>The path to full roll-out: Passive control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3042</cp:revision>
  <cp:lastPrinted>2017-02-02T17:15:29Z</cp:lastPrinted>
  <dcterms:created xsi:type="dcterms:W3CDTF">2009-09-30T12:20:38Z</dcterms:created>
  <dcterms:modified xsi:type="dcterms:W3CDTF">2023-05-12T15:37:06Z</dcterms:modified>
</cp:coreProperties>
</file>