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0" r:id="rId2"/>
    <p:sldId id="725" r:id="rId3"/>
    <p:sldId id="257" r:id="rId4"/>
    <p:sldId id="726" r:id="rId5"/>
    <p:sldId id="727" r:id="rId6"/>
    <p:sldId id="728" r:id="rId7"/>
    <p:sldId id="714" r:id="rId8"/>
    <p:sldId id="718" r:id="rId9"/>
    <p:sldId id="276" r:id="rId10"/>
    <p:sldId id="717" r:id="rId11"/>
    <p:sldId id="720" r:id="rId12"/>
    <p:sldId id="281" r:id="rId13"/>
    <p:sldId id="724" r:id="rId14"/>
    <p:sldId id="278" r:id="rId15"/>
    <p:sldId id="729" r:id="rId16"/>
    <p:sldId id="730" r:id="rId17"/>
    <p:sldId id="731" r:id="rId18"/>
    <p:sldId id="732" r:id="rId19"/>
    <p:sldId id="733" r:id="rId20"/>
    <p:sldId id="25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87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62F01-C513-0E4F-BBF9-FD0652DC28D9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411B0-E15E-134D-BEBC-45C3D3E7D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88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6F4BE-098D-42FE-A8D6-8866C3EA9A30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CF95C-38FB-4E41-8B88-AAF222FC2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Course designer to customize learning experiences to students based on student performance.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CF95C-38FB-4E41-8B88-AAF222FC26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5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identify activities for each student’s learning path and differentiate assignments for required learning, optional learning, or choosing their own content and assignments within a specific path, which helps them achieve course mastery.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CF95C-38FB-4E41-8B88-AAF222FC26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6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MasteryPaths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based on differentiated assignments, which allows targeted learning activities to be assigned to different users and sections. With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MasteryPaths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assignments are differentiated to individual students automatically and no additional work is required aside from grading student assignments as usual.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CF95C-38FB-4E41-8B88-AAF222FC26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6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student’s score designates which conditional items(s) they are assigned as a learning path.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CF95C-38FB-4E41-8B88-AAF222FC26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6337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1915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1417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06584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2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0328"/>
            <a:ext cx="10972800" cy="10873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323703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2"/>
            <a:ext cx="3860800" cy="25141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06582"/>
            <a:ext cx="2844800" cy="25141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7670"/>
            <a:ext cx="10972800" cy="10799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45725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45725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4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1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3366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82963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82962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7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1573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606584"/>
            <a:ext cx="2844800" cy="2543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606584"/>
            <a:ext cx="3860800" cy="2543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606584"/>
            <a:ext cx="2844800" cy="25437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6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03735"/>
            <a:ext cx="4011084" cy="103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403735"/>
            <a:ext cx="6815667" cy="5476124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099"/>
            <a:ext cx="4011084" cy="4444760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4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8672867-4B84-3044-819A-BDD5809F0F3B}" type="datetimeFigureOut">
              <a:rPr lang="en-US" smtClean="0"/>
              <a:pPr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606583"/>
            <a:ext cx="3860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606583"/>
            <a:ext cx="2844800" cy="251417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06A5241-12CB-C64D-AE38-6540AC6C6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2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2867-4B84-3044-819A-BDD5809F0F3B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roon-body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29034917/pathfinding-multiple-paths-to-a-destination-with-edge-remov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ingiverse.com/thing:53387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avethepostoffice.com/happy-worker-productive-worker-postal-pulse-surveys-employee-engagemen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rdgradethoughts.com/2012/04/learning-targets-objective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tacey.Lyle@tamu.edu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ultiple_paths_-_geograph.org.uk_-_818926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52CF0-87A4-45D5-955A-F43E5CF866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Mastery Paths Learning in Geosciences</a:t>
            </a:r>
            <a:endParaRPr lang="en-US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DFC74-07E4-44AD-8955-849921FA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939778"/>
            <a:ext cx="6858000" cy="1241822"/>
          </a:xfrm>
        </p:spPr>
        <p:txBody>
          <a:bodyPr>
            <a:normAutofit/>
          </a:bodyPr>
          <a:lstStyle/>
          <a:p>
            <a:r>
              <a:rPr lang="en-US" dirty="0"/>
              <a:t>Stacey D. Lyle, PhD, RPLS</a:t>
            </a:r>
          </a:p>
          <a:p>
            <a:r>
              <a:rPr lang="en-US" dirty="0"/>
              <a:t>College of Geosciences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38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7205AE-D2BC-42C2-805F-5031744C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3" y="1271588"/>
            <a:ext cx="72675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5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818E7-2040-4DF7-8EA3-E17CF6FD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E0299-CF10-4F4D-874F-4B6D17750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D3068-4515-49E9-B97A-58134A77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6" y="448680"/>
            <a:ext cx="10359655" cy="55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776B3-C873-4983-9489-E88E35D4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D Earth Centered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38F2-0E8D-43D1-B9A1-577E5A18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114800" cy="4323703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SzPct val="70000"/>
              <a:buFont typeface="Marlett" pitchFamily="2" charset="2"/>
              <a:buChar char="h"/>
            </a:pPr>
            <a:r>
              <a:rPr lang="en-US" altLang="en-US" dirty="0"/>
              <a:t>Cartesian X, Y, Z 3D Coordinates</a:t>
            </a:r>
          </a:p>
          <a:p>
            <a:pPr>
              <a:buClr>
                <a:srgbClr val="FF0000"/>
              </a:buClr>
              <a:buSzPct val="70000"/>
              <a:buFont typeface="Marlett" pitchFamily="2" charset="2"/>
              <a:buChar char="h"/>
            </a:pPr>
            <a:r>
              <a:rPr lang="en-US" altLang="en-US" dirty="0"/>
              <a:t>Origin coincides with Earth’s center of mass</a:t>
            </a:r>
          </a:p>
          <a:p>
            <a:pPr>
              <a:buClr>
                <a:srgbClr val="FF0000"/>
              </a:buClr>
              <a:buSzPct val="70000"/>
              <a:buFont typeface="Marlett" pitchFamily="2" charset="2"/>
              <a:buChar char="h"/>
            </a:pPr>
            <a:r>
              <a:rPr lang="en-US" altLang="en-US" dirty="0"/>
              <a:t>X and Y axes are perpendicular to each other in the equatorial plane</a:t>
            </a:r>
          </a:p>
          <a:p>
            <a:pPr>
              <a:buClr>
                <a:srgbClr val="FF0000"/>
              </a:buClr>
              <a:buSzPct val="70000"/>
              <a:buFont typeface="Marlett" pitchFamily="2" charset="2"/>
              <a:buChar char="h"/>
            </a:pPr>
            <a:r>
              <a:rPr lang="en-US" altLang="en-US" dirty="0"/>
              <a:t>Z axis is at right angle to the </a:t>
            </a:r>
            <a:r>
              <a:rPr lang="en-US" altLang="en-US" dirty="0" err="1"/>
              <a:t>X,Y</a:t>
            </a:r>
            <a:r>
              <a:rPr lang="en-US" altLang="en-US" dirty="0"/>
              <a:t> plane and coincides with the Earth’s rotational axis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06490A-2CC9-4615-8404-489B62F97690}"/>
              </a:ext>
            </a:extLst>
          </p:cNvPr>
          <p:cNvGrpSpPr/>
          <p:nvPr/>
        </p:nvGrpSpPr>
        <p:grpSpPr>
          <a:xfrm>
            <a:off x="5578476" y="2328863"/>
            <a:ext cx="4602163" cy="3973512"/>
            <a:chOff x="4054475" y="2328863"/>
            <a:chExt cx="4602163" cy="3973512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4A23840F-3F46-4B22-BAD6-3687916832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37213" y="4835525"/>
              <a:ext cx="0" cy="1298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0693C4-B065-4675-B2EE-AB1AE5D48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4200" y="5967413"/>
              <a:ext cx="2117725" cy="334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6327C42-A2B7-43D2-8204-4E5CB6B3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167188"/>
              <a:ext cx="1006475" cy="1055687"/>
            </a:xfrm>
            <a:custGeom>
              <a:avLst/>
              <a:gdLst>
                <a:gd name="T0" fmla="*/ 425 w 634"/>
                <a:gd name="T1" fmla="*/ 0 h 665"/>
                <a:gd name="T2" fmla="*/ 0 w 634"/>
                <a:gd name="T3" fmla="*/ 345 h 665"/>
                <a:gd name="T4" fmla="*/ 633 w 634"/>
                <a:gd name="T5" fmla="*/ 664 h 665"/>
                <a:gd name="T6" fmla="*/ 622 w 634"/>
                <a:gd name="T7" fmla="*/ 556 h 665"/>
                <a:gd name="T8" fmla="*/ 599 w 634"/>
                <a:gd name="T9" fmla="*/ 457 h 665"/>
                <a:gd name="T10" fmla="*/ 577 w 634"/>
                <a:gd name="T11" fmla="*/ 361 h 665"/>
                <a:gd name="T12" fmla="*/ 548 w 634"/>
                <a:gd name="T13" fmla="*/ 272 h 665"/>
                <a:gd name="T14" fmla="*/ 521 w 634"/>
                <a:gd name="T15" fmla="*/ 189 h 665"/>
                <a:gd name="T16" fmla="*/ 488 w 634"/>
                <a:gd name="T17" fmla="*/ 116 h 665"/>
                <a:gd name="T18" fmla="*/ 459 w 634"/>
                <a:gd name="T19" fmla="*/ 56 h 665"/>
                <a:gd name="T20" fmla="*/ 425 w 634"/>
                <a:gd name="T21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4" h="665">
                  <a:moveTo>
                    <a:pt x="425" y="0"/>
                  </a:moveTo>
                  <a:lnTo>
                    <a:pt x="0" y="345"/>
                  </a:lnTo>
                  <a:lnTo>
                    <a:pt x="633" y="664"/>
                  </a:lnTo>
                  <a:lnTo>
                    <a:pt x="622" y="556"/>
                  </a:lnTo>
                  <a:lnTo>
                    <a:pt x="599" y="457"/>
                  </a:lnTo>
                  <a:lnTo>
                    <a:pt x="577" y="361"/>
                  </a:lnTo>
                  <a:lnTo>
                    <a:pt x="548" y="272"/>
                  </a:lnTo>
                  <a:lnTo>
                    <a:pt x="521" y="189"/>
                  </a:lnTo>
                  <a:lnTo>
                    <a:pt x="488" y="116"/>
                  </a:lnTo>
                  <a:lnTo>
                    <a:pt x="459" y="56"/>
                  </a:lnTo>
                  <a:lnTo>
                    <a:pt x="425" y="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9684A41-C0D8-4D00-8D47-DFBE0C73A0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3263" y="4167188"/>
              <a:ext cx="1006475" cy="1055687"/>
            </a:xfrm>
            <a:custGeom>
              <a:avLst/>
              <a:gdLst>
                <a:gd name="T0" fmla="*/ 425 w 634"/>
                <a:gd name="T1" fmla="*/ 0 h 665"/>
                <a:gd name="T2" fmla="*/ 0 w 634"/>
                <a:gd name="T3" fmla="*/ 345 h 665"/>
                <a:gd name="T4" fmla="*/ 633 w 634"/>
                <a:gd name="T5" fmla="*/ 664 h 665"/>
                <a:gd name="T6" fmla="*/ 622 w 634"/>
                <a:gd name="T7" fmla="*/ 556 h 665"/>
                <a:gd name="T8" fmla="*/ 599 w 634"/>
                <a:gd name="T9" fmla="*/ 457 h 665"/>
                <a:gd name="T10" fmla="*/ 577 w 634"/>
                <a:gd name="T11" fmla="*/ 361 h 665"/>
                <a:gd name="T12" fmla="*/ 548 w 634"/>
                <a:gd name="T13" fmla="*/ 272 h 665"/>
                <a:gd name="T14" fmla="*/ 521 w 634"/>
                <a:gd name="T15" fmla="*/ 189 h 665"/>
                <a:gd name="T16" fmla="*/ 488 w 634"/>
                <a:gd name="T17" fmla="*/ 116 h 665"/>
                <a:gd name="T18" fmla="*/ 459 w 634"/>
                <a:gd name="T19" fmla="*/ 56 h 665"/>
                <a:gd name="T20" fmla="*/ 425 w 634"/>
                <a:gd name="T21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4" h="665">
                  <a:moveTo>
                    <a:pt x="425" y="0"/>
                  </a:moveTo>
                  <a:lnTo>
                    <a:pt x="0" y="345"/>
                  </a:lnTo>
                  <a:lnTo>
                    <a:pt x="633" y="664"/>
                  </a:lnTo>
                  <a:lnTo>
                    <a:pt x="622" y="556"/>
                  </a:lnTo>
                  <a:lnTo>
                    <a:pt x="599" y="457"/>
                  </a:lnTo>
                  <a:lnTo>
                    <a:pt x="577" y="361"/>
                  </a:lnTo>
                  <a:lnTo>
                    <a:pt x="548" y="272"/>
                  </a:lnTo>
                  <a:lnTo>
                    <a:pt x="521" y="189"/>
                  </a:lnTo>
                  <a:lnTo>
                    <a:pt x="488" y="116"/>
                  </a:lnTo>
                  <a:lnTo>
                    <a:pt x="459" y="56"/>
                  </a:lnTo>
                  <a:lnTo>
                    <a:pt x="425" y="0"/>
                  </a:lnTo>
                </a:path>
              </a:pathLst>
            </a:custGeom>
            <a:noFill/>
            <a:ln w="12700" cap="rnd" cmpd="sng">
              <a:solidFill>
                <a:srgbClr val="FF66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D2D40BE-DCEB-44C9-B3B0-93F5115B5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635500"/>
              <a:ext cx="2089150" cy="1001713"/>
            </a:xfrm>
            <a:custGeom>
              <a:avLst/>
              <a:gdLst>
                <a:gd name="T0" fmla="*/ 0 w 1316"/>
                <a:gd name="T1" fmla="*/ 607 h 631"/>
                <a:gd name="T2" fmla="*/ 587 w 1316"/>
                <a:gd name="T3" fmla="*/ 0 h 631"/>
                <a:gd name="T4" fmla="*/ 1315 w 1316"/>
                <a:gd name="T5" fmla="*/ 367 h 631"/>
                <a:gd name="T6" fmla="*/ 1241 w 1316"/>
                <a:gd name="T7" fmla="*/ 418 h 631"/>
                <a:gd name="T8" fmla="*/ 1170 w 1316"/>
                <a:gd name="T9" fmla="*/ 456 h 631"/>
                <a:gd name="T10" fmla="*/ 1091 w 1316"/>
                <a:gd name="T11" fmla="*/ 495 h 631"/>
                <a:gd name="T12" fmla="*/ 1018 w 1316"/>
                <a:gd name="T13" fmla="*/ 529 h 631"/>
                <a:gd name="T14" fmla="*/ 935 w 1316"/>
                <a:gd name="T15" fmla="*/ 556 h 631"/>
                <a:gd name="T16" fmla="*/ 856 w 1316"/>
                <a:gd name="T17" fmla="*/ 578 h 631"/>
                <a:gd name="T18" fmla="*/ 777 w 1316"/>
                <a:gd name="T19" fmla="*/ 597 h 631"/>
                <a:gd name="T20" fmla="*/ 694 w 1316"/>
                <a:gd name="T21" fmla="*/ 607 h 631"/>
                <a:gd name="T22" fmla="*/ 609 w 1316"/>
                <a:gd name="T23" fmla="*/ 619 h 631"/>
                <a:gd name="T24" fmla="*/ 526 w 1316"/>
                <a:gd name="T25" fmla="*/ 630 h 631"/>
                <a:gd name="T26" fmla="*/ 441 w 1316"/>
                <a:gd name="T27" fmla="*/ 630 h 631"/>
                <a:gd name="T28" fmla="*/ 352 w 1316"/>
                <a:gd name="T29" fmla="*/ 630 h 631"/>
                <a:gd name="T30" fmla="*/ 268 w 1316"/>
                <a:gd name="T31" fmla="*/ 630 h 631"/>
                <a:gd name="T32" fmla="*/ 179 w 1316"/>
                <a:gd name="T33" fmla="*/ 623 h 631"/>
                <a:gd name="T34" fmla="*/ 89 w 1316"/>
                <a:gd name="T35" fmla="*/ 619 h 631"/>
                <a:gd name="T36" fmla="*/ 0 w 1316"/>
                <a:gd name="T37" fmla="*/ 60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6" h="631">
                  <a:moveTo>
                    <a:pt x="0" y="607"/>
                  </a:moveTo>
                  <a:lnTo>
                    <a:pt x="587" y="0"/>
                  </a:lnTo>
                  <a:lnTo>
                    <a:pt x="1315" y="367"/>
                  </a:lnTo>
                  <a:lnTo>
                    <a:pt x="1241" y="418"/>
                  </a:lnTo>
                  <a:lnTo>
                    <a:pt x="1170" y="456"/>
                  </a:lnTo>
                  <a:lnTo>
                    <a:pt x="1091" y="495"/>
                  </a:lnTo>
                  <a:lnTo>
                    <a:pt x="1018" y="529"/>
                  </a:lnTo>
                  <a:lnTo>
                    <a:pt x="935" y="556"/>
                  </a:lnTo>
                  <a:lnTo>
                    <a:pt x="856" y="578"/>
                  </a:lnTo>
                  <a:lnTo>
                    <a:pt x="777" y="597"/>
                  </a:lnTo>
                  <a:lnTo>
                    <a:pt x="694" y="607"/>
                  </a:lnTo>
                  <a:lnTo>
                    <a:pt x="609" y="619"/>
                  </a:lnTo>
                  <a:lnTo>
                    <a:pt x="526" y="630"/>
                  </a:lnTo>
                  <a:lnTo>
                    <a:pt x="441" y="630"/>
                  </a:lnTo>
                  <a:lnTo>
                    <a:pt x="352" y="630"/>
                  </a:lnTo>
                  <a:lnTo>
                    <a:pt x="268" y="630"/>
                  </a:lnTo>
                  <a:lnTo>
                    <a:pt x="179" y="623"/>
                  </a:lnTo>
                  <a:lnTo>
                    <a:pt x="89" y="619"/>
                  </a:lnTo>
                  <a:lnTo>
                    <a:pt x="0" y="607"/>
                  </a:lnTo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C2B08FE-5CB2-487A-AB33-2A20B1654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635500"/>
              <a:ext cx="2089150" cy="1001713"/>
            </a:xfrm>
            <a:custGeom>
              <a:avLst/>
              <a:gdLst>
                <a:gd name="T0" fmla="*/ 0 w 1316"/>
                <a:gd name="T1" fmla="*/ 607 h 631"/>
                <a:gd name="T2" fmla="*/ 587 w 1316"/>
                <a:gd name="T3" fmla="*/ 0 h 631"/>
                <a:gd name="T4" fmla="*/ 1315 w 1316"/>
                <a:gd name="T5" fmla="*/ 367 h 631"/>
                <a:gd name="T6" fmla="*/ 1241 w 1316"/>
                <a:gd name="T7" fmla="*/ 418 h 631"/>
                <a:gd name="T8" fmla="*/ 1170 w 1316"/>
                <a:gd name="T9" fmla="*/ 456 h 631"/>
                <a:gd name="T10" fmla="*/ 1091 w 1316"/>
                <a:gd name="T11" fmla="*/ 495 h 631"/>
                <a:gd name="T12" fmla="*/ 1018 w 1316"/>
                <a:gd name="T13" fmla="*/ 529 h 631"/>
                <a:gd name="T14" fmla="*/ 935 w 1316"/>
                <a:gd name="T15" fmla="*/ 556 h 631"/>
                <a:gd name="T16" fmla="*/ 856 w 1316"/>
                <a:gd name="T17" fmla="*/ 578 h 631"/>
                <a:gd name="T18" fmla="*/ 777 w 1316"/>
                <a:gd name="T19" fmla="*/ 597 h 631"/>
                <a:gd name="T20" fmla="*/ 694 w 1316"/>
                <a:gd name="T21" fmla="*/ 607 h 631"/>
                <a:gd name="T22" fmla="*/ 609 w 1316"/>
                <a:gd name="T23" fmla="*/ 619 h 631"/>
                <a:gd name="T24" fmla="*/ 526 w 1316"/>
                <a:gd name="T25" fmla="*/ 630 h 631"/>
                <a:gd name="T26" fmla="*/ 441 w 1316"/>
                <a:gd name="T27" fmla="*/ 630 h 631"/>
                <a:gd name="T28" fmla="*/ 352 w 1316"/>
                <a:gd name="T29" fmla="*/ 630 h 631"/>
                <a:gd name="T30" fmla="*/ 268 w 1316"/>
                <a:gd name="T31" fmla="*/ 630 h 631"/>
                <a:gd name="T32" fmla="*/ 179 w 1316"/>
                <a:gd name="T33" fmla="*/ 623 h 631"/>
                <a:gd name="T34" fmla="*/ 89 w 1316"/>
                <a:gd name="T35" fmla="*/ 619 h 631"/>
                <a:gd name="T36" fmla="*/ 0 w 1316"/>
                <a:gd name="T37" fmla="*/ 607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16" h="631">
                  <a:moveTo>
                    <a:pt x="0" y="607"/>
                  </a:moveTo>
                  <a:lnTo>
                    <a:pt x="587" y="0"/>
                  </a:lnTo>
                  <a:lnTo>
                    <a:pt x="1315" y="367"/>
                  </a:lnTo>
                  <a:lnTo>
                    <a:pt x="1241" y="418"/>
                  </a:lnTo>
                  <a:lnTo>
                    <a:pt x="1170" y="456"/>
                  </a:lnTo>
                  <a:lnTo>
                    <a:pt x="1091" y="495"/>
                  </a:lnTo>
                  <a:lnTo>
                    <a:pt x="1018" y="529"/>
                  </a:lnTo>
                  <a:lnTo>
                    <a:pt x="935" y="556"/>
                  </a:lnTo>
                  <a:lnTo>
                    <a:pt x="856" y="578"/>
                  </a:lnTo>
                  <a:lnTo>
                    <a:pt x="777" y="597"/>
                  </a:lnTo>
                  <a:lnTo>
                    <a:pt x="694" y="607"/>
                  </a:lnTo>
                  <a:lnTo>
                    <a:pt x="609" y="619"/>
                  </a:lnTo>
                  <a:lnTo>
                    <a:pt x="526" y="630"/>
                  </a:lnTo>
                  <a:lnTo>
                    <a:pt x="441" y="630"/>
                  </a:lnTo>
                  <a:lnTo>
                    <a:pt x="352" y="630"/>
                  </a:lnTo>
                  <a:lnTo>
                    <a:pt x="268" y="630"/>
                  </a:lnTo>
                  <a:lnTo>
                    <a:pt x="179" y="623"/>
                  </a:lnTo>
                  <a:lnTo>
                    <a:pt x="89" y="619"/>
                  </a:lnTo>
                  <a:lnTo>
                    <a:pt x="0" y="60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EF8D4E3F-A6DF-4084-9558-0389D98AF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29275" y="2605088"/>
              <a:ext cx="0" cy="22225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394DDF1F-6227-40B0-A86F-7B3D8880E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3088" y="4635500"/>
              <a:ext cx="27241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C66BB0E7-F2B0-4C39-9653-AD87DABB1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11650" y="4635500"/>
              <a:ext cx="1323975" cy="13890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E5F2224-7978-483F-BBD9-3E297A2F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75" y="3278188"/>
              <a:ext cx="1144588" cy="750887"/>
            </a:xfrm>
            <a:custGeom>
              <a:avLst/>
              <a:gdLst>
                <a:gd name="T0" fmla="*/ 32 w 721"/>
                <a:gd name="T1" fmla="*/ 16 h 473"/>
                <a:gd name="T2" fmla="*/ 88 w 721"/>
                <a:gd name="T3" fmla="*/ 8 h 473"/>
                <a:gd name="T4" fmla="*/ 136 w 721"/>
                <a:gd name="T5" fmla="*/ 16 h 473"/>
                <a:gd name="T6" fmla="*/ 200 w 721"/>
                <a:gd name="T7" fmla="*/ 8 h 473"/>
                <a:gd name="T8" fmla="*/ 256 w 721"/>
                <a:gd name="T9" fmla="*/ 24 h 473"/>
                <a:gd name="T10" fmla="*/ 320 w 721"/>
                <a:gd name="T11" fmla="*/ 0 h 473"/>
                <a:gd name="T12" fmla="*/ 368 w 721"/>
                <a:gd name="T13" fmla="*/ 32 h 473"/>
                <a:gd name="T14" fmla="*/ 432 w 721"/>
                <a:gd name="T15" fmla="*/ 56 h 473"/>
                <a:gd name="T16" fmla="*/ 480 w 721"/>
                <a:gd name="T17" fmla="*/ 72 h 473"/>
                <a:gd name="T18" fmla="*/ 520 w 721"/>
                <a:gd name="T19" fmla="*/ 136 h 473"/>
                <a:gd name="T20" fmla="*/ 584 w 721"/>
                <a:gd name="T21" fmla="*/ 192 h 473"/>
                <a:gd name="T22" fmla="*/ 640 w 721"/>
                <a:gd name="T23" fmla="*/ 208 h 473"/>
                <a:gd name="T24" fmla="*/ 664 w 721"/>
                <a:gd name="T25" fmla="*/ 248 h 473"/>
                <a:gd name="T26" fmla="*/ 696 w 721"/>
                <a:gd name="T27" fmla="*/ 312 h 473"/>
                <a:gd name="T28" fmla="*/ 712 w 721"/>
                <a:gd name="T29" fmla="*/ 360 h 473"/>
                <a:gd name="T30" fmla="*/ 720 w 721"/>
                <a:gd name="T31" fmla="*/ 424 h 473"/>
                <a:gd name="T32" fmla="*/ 720 w 721"/>
                <a:gd name="T33" fmla="*/ 472 h 473"/>
                <a:gd name="T34" fmla="*/ 688 w 721"/>
                <a:gd name="T35" fmla="*/ 416 h 473"/>
                <a:gd name="T36" fmla="*/ 648 w 721"/>
                <a:gd name="T37" fmla="*/ 384 h 473"/>
                <a:gd name="T38" fmla="*/ 624 w 721"/>
                <a:gd name="T39" fmla="*/ 328 h 473"/>
                <a:gd name="T40" fmla="*/ 592 w 721"/>
                <a:gd name="T41" fmla="*/ 272 h 473"/>
                <a:gd name="T42" fmla="*/ 552 w 721"/>
                <a:gd name="T43" fmla="*/ 248 h 473"/>
                <a:gd name="T44" fmla="*/ 504 w 721"/>
                <a:gd name="T45" fmla="*/ 216 h 473"/>
                <a:gd name="T46" fmla="*/ 472 w 721"/>
                <a:gd name="T47" fmla="*/ 184 h 473"/>
                <a:gd name="T48" fmla="*/ 432 w 721"/>
                <a:gd name="T49" fmla="*/ 152 h 473"/>
                <a:gd name="T50" fmla="*/ 368 w 721"/>
                <a:gd name="T51" fmla="*/ 104 h 473"/>
                <a:gd name="T52" fmla="*/ 312 w 721"/>
                <a:gd name="T53" fmla="*/ 72 h 473"/>
                <a:gd name="T54" fmla="*/ 240 w 721"/>
                <a:gd name="T55" fmla="*/ 80 h 473"/>
                <a:gd name="T56" fmla="*/ 184 w 721"/>
                <a:gd name="T57" fmla="*/ 88 h 473"/>
                <a:gd name="T58" fmla="*/ 120 w 721"/>
                <a:gd name="T59" fmla="*/ 64 h 473"/>
                <a:gd name="T60" fmla="*/ 64 w 721"/>
                <a:gd name="T61" fmla="*/ 56 h 473"/>
                <a:gd name="T62" fmla="*/ 0 w 721"/>
                <a:gd name="T63" fmla="*/ 16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21" h="473">
                  <a:moveTo>
                    <a:pt x="0" y="16"/>
                  </a:moveTo>
                  <a:lnTo>
                    <a:pt x="32" y="16"/>
                  </a:lnTo>
                  <a:lnTo>
                    <a:pt x="56" y="16"/>
                  </a:lnTo>
                  <a:lnTo>
                    <a:pt x="88" y="8"/>
                  </a:lnTo>
                  <a:lnTo>
                    <a:pt x="112" y="16"/>
                  </a:lnTo>
                  <a:lnTo>
                    <a:pt x="136" y="16"/>
                  </a:lnTo>
                  <a:lnTo>
                    <a:pt x="168" y="16"/>
                  </a:lnTo>
                  <a:lnTo>
                    <a:pt x="200" y="8"/>
                  </a:lnTo>
                  <a:lnTo>
                    <a:pt x="232" y="24"/>
                  </a:lnTo>
                  <a:lnTo>
                    <a:pt x="256" y="24"/>
                  </a:lnTo>
                  <a:lnTo>
                    <a:pt x="288" y="8"/>
                  </a:lnTo>
                  <a:lnTo>
                    <a:pt x="320" y="0"/>
                  </a:lnTo>
                  <a:lnTo>
                    <a:pt x="344" y="0"/>
                  </a:lnTo>
                  <a:lnTo>
                    <a:pt x="368" y="32"/>
                  </a:lnTo>
                  <a:lnTo>
                    <a:pt x="400" y="40"/>
                  </a:lnTo>
                  <a:lnTo>
                    <a:pt x="432" y="56"/>
                  </a:lnTo>
                  <a:lnTo>
                    <a:pt x="456" y="64"/>
                  </a:lnTo>
                  <a:lnTo>
                    <a:pt x="480" y="72"/>
                  </a:lnTo>
                  <a:lnTo>
                    <a:pt x="496" y="104"/>
                  </a:lnTo>
                  <a:lnTo>
                    <a:pt x="520" y="136"/>
                  </a:lnTo>
                  <a:lnTo>
                    <a:pt x="552" y="160"/>
                  </a:lnTo>
                  <a:lnTo>
                    <a:pt x="584" y="192"/>
                  </a:lnTo>
                  <a:lnTo>
                    <a:pt x="608" y="192"/>
                  </a:lnTo>
                  <a:lnTo>
                    <a:pt x="640" y="208"/>
                  </a:lnTo>
                  <a:lnTo>
                    <a:pt x="664" y="224"/>
                  </a:lnTo>
                  <a:lnTo>
                    <a:pt x="664" y="248"/>
                  </a:lnTo>
                  <a:lnTo>
                    <a:pt x="680" y="280"/>
                  </a:lnTo>
                  <a:lnTo>
                    <a:pt x="696" y="312"/>
                  </a:lnTo>
                  <a:lnTo>
                    <a:pt x="704" y="336"/>
                  </a:lnTo>
                  <a:lnTo>
                    <a:pt x="712" y="360"/>
                  </a:lnTo>
                  <a:lnTo>
                    <a:pt x="720" y="392"/>
                  </a:lnTo>
                  <a:lnTo>
                    <a:pt x="720" y="424"/>
                  </a:lnTo>
                  <a:lnTo>
                    <a:pt x="720" y="448"/>
                  </a:lnTo>
                  <a:lnTo>
                    <a:pt x="720" y="472"/>
                  </a:lnTo>
                  <a:lnTo>
                    <a:pt x="704" y="448"/>
                  </a:lnTo>
                  <a:lnTo>
                    <a:pt x="688" y="416"/>
                  </a:lnTo>
                  <a:lnTo>
                    <a:pt x="656" y="408"/>
                  </a:lnTo>
                  <a:lnTo>
                    <a:pt x="648" y="384"/>
                  </a:lnTo>
                  <a:lnTo>
                    <a:pt x="640" y="352"/>
                  </a:lnTo>
                  <a:lnTo>
                    <a:pt x="624" y="328"/>
                  </a:lnTo>
                  <a:lnTo>
                    <a:pt x="608" y="296"/>
                  </a:lnTo>
                  <a:lnTo>
                    <a:pt x="592" y="272"/>
                  </a:lnTo>
                  <a:lnTo>
                    <a:pt x="568" y="272"/>
                  </a:lnTo>
                  <a:lnTo>
                    <a:pt x="552" y="248"/>
                  </a:lnTo>
                  <a:lnTo>
                    <a:pt x="528" y="232"/>
                  </a:lnTo>
                  <a:lnTo>
                    <a:pt x="504" y="216"/>
                  </a:lnTo>
                  <a:lnTo>
                    <a:pt x="480" y="208"/>
                  </a:lnTo>
                  <a:lnTo>
                    <a:pt x="472" y="184"/>
                  </a:lnTo>
                  <a:lnTo>
                    <a:pt x="456" y="160"/>
                  </a:lnTo>
                  <a:lnTo>
                    <a:pt x="432" y="152"/>
                  </a:lnTo>
                  <a:lnTo>
                    <a:pt x="400" y="120"/>
                  </a:lnTo>
                  <a:lnTo>
                    <a:pt x="368" y="104"/>
                  </a:lnTo>
                  <a:lnTo>
                    <a:pt x="336" y="88"/>
                  </a:lnTo>
                  <a:lnTo>
                    <a:pt x="312" y="72"/>
                  </a:lnTo>
                  <a:lnTo>
                    <a:pt x="272" y="72"/>
                  </a:lnTo>
                  <a:lnTo>
                    <a:pt x="240" y="80"/>
                  </a:lnTo>
                  <a:lnTo>
                    <a:pt x="216" y="96"/>
                  </a:lnTo>
                  <a:lnTo>
                    <a:pt x="184" y="88"/>
                  </a:lnTo>
                  <a:lnTo>
                    <a:pt x="152" y="80"/>
                  </a:lnTo>
                  <a:lnTo>
                    <a:pt x="120" y="64"/>
                  </a:lnTo>
                  <a:lnTo>
                    <a:pt x="88" y="64"/>
                  </a:lnTo>
                  <a:lnTo>
                    <a:pt x="64" y="56"/>
                  </a:lnTo>
                  <a:lnTo>
                    <a:pt x="40" y="56"/>
                  </a:lnTo>
                  <a:lnTo>
                    <a:pt x="0" y="16"/>
                  </a:lnTo>
                  <a:lnTo>
                    <a:pt x="0" y="16"/>
                  </a:lnTo>
                </a:path>
              </a:pathLst>
            </a:custGeom>
            <a:gradFill rotWithShape="0">
              <a:gsLst>
                <a:gs pos="0">
                  <a:srgbClr val="33CC33">
                    <a:gamma/>
                    <a:tint val="20000"/>
                    <a:invGamma/>
                  </a:srgbClr>
                </a:gs>
                <a:gs pos="100000">
                  <a:srgbClr val="33CC33"/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D1CB8A2-6BE2-4896-B34A-E395EF525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5" y="4637088"/>
              <a:ext cx="3148013" cy="808037"/>
            </a:xfrm>
            <a:custGeom>
              <a:avLst/>
              <a:gdLst>
                <a:gd name="T0" fmla="*/ 0 w 1983"/>
                <a:gd name="T1" fmla="*/ 508 h 509"/>
                <a:gd name="T2" fmla="*/ 1529 w 1983"/>
                <a:gd name="T3" fmla="*/ 508 h 509"/>
                <a:gd name="T4" fmla="*/ 1982 w 1983"/>
                <a:gd name="T5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83" h="509">
                  <a:moveTo>
                    <a:pt x="0" y="508"/>
                  </a:moveTo>
                  <a:lnTo>
                    <a:pt x="1529" y="508"/>
                  </a:lnTo>
                  <a:lnTo>
                    <a:pt x="198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A4B177-0ACF-4976-96B2-4DAAC921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3290888"/>
              <a:ext cx="1166812" cy="1931987"/>
            </a:xfrm>
            <a:custGeom>
              <a:avLst/>
              <a:gdLst>
                <a:gd name="T0" fmla="*/ 0 w 735"/>
                <a:gd name="T1" fmla="*/ 0 h 1217"/>
                <a:gd name="T2" fmla="*/ 71 w 735"/>
                <a:gd name="T3" fmla="*/ 48 h 1217"/>
                <a:gd name="T4" fmla="*/ 144 w 735"/>
                <a:gd name="T5" fmla="*/ 105 h 1217"/>
                <a:gd name="T6" fmla="*/ 211 w 735"/>
                <a:gd name="T7" fmla="*/ 166 h 1217"/>
                <a:gd name="T8" fmla="*/ 279 w 735"/>
                <a:gd name="T9" fmla="*/ 228 h 1217"/>
                <a:gd name="T10" fmla="*/ 341 w 735"/>
                <a:gd name="T11" fmla="*/ 289 h 1217"/>
                <a:gd name="T12" fmla="*/ 397 w 735"/>
                <a:gd name="T13" fmla="*/ 356 h 1217"/>
                <a:gd name="T14" fmla="*/ 448 w 735"/>
                <a:gd name="T15" fmla="*/ 429 h 1217"/>
                <a:gd name="T16" fmla="*/ 498 w 735"/>
                <a:gd name="T17" fmla="*/ 501 h 1217"/>
                <a:gd name="T18" fmla="*/ 542 w 735"/>
                <a:gd name="T19" fmla="*/ 579 h 1217"/>
                <a:gd name="T20" fmla="*/ 583 w 735"/>
                <a:gd name="T21" fmla="*/ 657 h 1217"/>
                <a:gd name="T22" fmla="*/ 616 w 735"/>
                <a:gd name="T23" fmla="*/ 741 h 1217"/>
                <a:gd name="T24" fmla="*/ 649 w 735"/>
                <a:gd name="T25" fmla="*/ 830 h 1217"/>
                <a:gd name="T26" fmla="*/ 678 w 735"/>
                <a:gd name="T27" fmla="*/ 920 h 1217"/>
                <a:gd name="T28" fmla="*/ 700 w 735"/>
                <a:gd name="T29" fmla="*/ 1015 h 1217"/>
                <a:gd name="T30" fmla="*/ 723 w 735"/>
                <a:gd name="T31" fmla="*/ 1114 h 1217"/>
                <a:gd name="T32" fmla="*/ 734 w 735"/>
                <a:gd name="T33" fmla="*/ 1216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5" h="1217">
                  <a:moveTo>
                    <a:pt x="0" y="0"/>
                  </a:moveTo>
                  <a:lnTo>
                    <a:pt x="71" y="48"/>
                  </a:lnTo>
                  <a:lnTo>
                    <a:pt x="144" y="105"/>
                  </a:lnTo>
                  <a:lnTo>
                    <a:pt x="211" y="166"/>
                  </a:lnTo>
                  <a:lnTo>
                    <a:pt x="279" y="228"/>
                  </a:lnTo>
                  <a:lnTo>
                    <a:pt x="341" y="289"/>
                  </a:lnTo>
                  <a:lnTo>
                    <a:pt x="397" y="356"/>
                  </a:lnTo>
                  <a:lnTo>
                    <a:pt x="448" y="429"/>
                  </a:lnTo>
                  <a:lnTo>
                    <a:pt x="498" y="501"/>
                  </a:lnTo>
                  <a:lnTo>
                    <a:pt x="542" y="579"/>
                  </a:lnTo>
                  <a:lnTo>
                    <a:pt x="583" y="657"/>
                  </a:lnTo>
                  <a:lnTo>
                    <a:pt x="616" y="741"/>
                  </a:lnTo>
                  <a:lnTo>
                    <a:pt x="649" y="830"/>
                  </a:lnTo>
                  <a:lnTo>
                    <a:pt x="678" y="920"/>
                  </a:lnTo>
                  <a:lnTo>
                    <a:pt x="700" y="1015"/>
                  </a:lnTo>
                  <a:lnTo>
                    <a:pt x="723" y="1114"/>
                  </a:lnTo>
                  <a:lnTo>
                    <a:pt x="734" y="121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8C5A8D38-7FC8-4191-ADB1-1B16CDD3A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48425" y="3482975"/>
              <a:ext cx="835025" cy="6794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A27AA535-A27F-421B-98EB-17E89ADBC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0388" y="4157663"/>
              <a:ext cx="817562" cy="6699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B63BDCC-4686-4B94-B481-4759A55A1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3282950"/>
              <a:ext cx="2697162" cy="2355850"/>
            </a:xfrm>
            <a:custGeom>
              <a:avLst/>
              <a:gdLst>
                <a:gd name="T0" fmla="*/ 4 w 1699"/>
                <a:gd name="T1" fmla="*/ 1460 h 1484"/>
                <a:gd name="T2" fmla="*/ 0 w 1699"/>
                <a:gd name="T3" fmla="*/ 1326 h 1484"/>
                <a:gd name="T4" fmla="*/ 4 w 1699"/>
                <a:gd name="T5" fmla="*/ 1198 h 1484"/>
                <a:gd name="T6" fmla="*/ 10 w 1699"/>
                <a:gd name="T7" fmla="*/ 1075 h 1484"/>
                <a:gd name="T8" fmla="*/ 21 w 1699"/>
                <a:gd name="T9" fmla="*/ 957 h 1484"/>
                <a:gd name="T10" fmla="*/ 38 w 1699"/>
                <a:gd name="T11" fmla="*/ 852 h 1484"/>
                <a:gd name="T12" fmla="*/ 60 w 1699"/>
                <a:gd name="T13" fmla="*/ 746 h 1484"/>
                <a:gd name="T14" fmla="*/ 89 w 1699"/>
                <a:gd name="T15" fmla="*/ 646 h 1484"/>
                <a:gd name="T16" fmla="*/ 121 w 1699"/>
                <a:gd name="T17" fmla="*/ 551 h 1484"/>
                <a:gd name="T18" fmla="*/ 161 w 1699"/>
                <a:gd name="T19" fmla="*/ 462 h 1484"/>
                <a:gd name="T20" fmla="*/ 206 w 1699"/>
                <a:gd name="T21" fmla="*/ 378 h 1484"/>
                <a:gd name="T22" fmla="*/ 256 w 1699"/>
                <a:gd name="T23" fmla="*/ 300 h 1484"/>
                <a:gd name="T24" fmla="*/ 311 w 1699"/>
                <a:gd name="T25" fmla="*/ 228 h 1484"/>
                <a:gd name="T26" fmla="*/ 374 w 1699"/>
                <a:gd name="T27" fmla="*/ 167 h 1484"/>
                <a:gd name="T28" fmla="*/ 440 w 1699"/>
                <a:gd name="T29" fmla="*/ 105 h 1484"/>
                <a:gd name="T30" fmla="*/ 513 w 1699"/>
                <a:gd name="T31" fmla="*/ 50 h 1484"/>
                <a:gd name="T32" fmla="*/ 591 w 1699"/>
                <a:gd name="T33" fmla="*/ 0 h 1484"/>
                <a:gd name="T34" fmla="*/ 720 w 1699"/>
                <a:gd name="T35" fmla="*/ 16 h 1484"/>
                <a:gd name="T36" fmla="*/ 837 w 1699"/>
                <a:gd name="T37" fmla="*/ 38 h 1484"/>
                <a:gd name="T38" fmla="*/ 948 w 1699"/>
                <a:gd name="T39" fmla="*/ 60 h 1484"/>
                <a:gd name="T40" fmla="*/ 1050 w 1699"/>
                <a:gd name="T41" fmla="*/ 94 h 1484"/>
                <a:gd name="T42" fmla="*/ 1144 w 1699"/>
                <a:gd name="T43" fmla="*/ 133 h 1484"/>
                <a:gd name="T44" fmla="*/ 1233 w 1699"/>
                <a:gd name="T45" fmla="*/ 172 h 1484"/>
                <a:gd name="T46" fmla="*/ 1312 w 1699"/>
                <a:gd name="T47" fmla="*/ 222 h 1484"/>
                <a:gd name="T48" fmla="*/ 1385 w 1699"/>
                <a:gd name="T49" fmla="*/ 273 h 1484"/>
                <a:gd name="T50" fmla="*/ 1452 w 1699"/>
                <a:gd name="T51" fmla="*/ 327 h 1484"/>
                <a:gd name="T52" fmla="*/ 1507 w 1699"/>
                <a:gd name="T53" fmla="*/ 390 h 1484"/>
                <a:gd name="T54" fmla="*/ 1557 w 1699"/>
                <a:gd name="T55" fmla="*/ 457 h 1484"/>
                <a:gd name="T56" fmla="*/ 1596 w 1699"/>
                <a:gd name="T57" fmla="*/ 524 h 1484"/>
                <a:gd name="T58" fmla="*/ 1630 w 1699"/>
                <a:gd name="T59" fmla="*/ 601 h 1484"/>
                <a:gd name="T60" fmla="*/ 1658 w 1699"/>
                <a:gd name="T61" fmla="*/ 679 h 1484"/>
                <a:gd name="T62" fmla="*/ 1681 w 1699"/>
                <a:gd name="T63" fmla="*/ 763 h 1484"/>
                <a:gd name="T64" fmla="*/ 1698 w 1699"/>
                <a:gd name="T65" fmla="*/ 852 h 1484"/>
                <a:gd name="T66" fmla="*/ 1608 w 1699"/>
                <a:gd name="T67" fmla="*/ 957 h 1484"/>
                <a:gd name="T68" fmla="*/ 1519 w 1699"/>
                <a:gd name="T69" fmla="*/ 1052 h 1484"/>
                <a:gd name="T70" fmla="*/ 1430 w 1699"/>
                <a:gd name="T71" fmla="*/ 1142 h 1484"/>
                <a:gd name="T72" fmla="*/ 1335 w 1699"/>
                <a:gd name="T73" fmla="*/ 1215 h 1484"/>
                <a:gd name="T74" fmla="*/ 1233 w 1699"/>
                <a:gd name="T75" fmla="*/ 1276 h 1484"/>
                <a:gd name="T76" fmla="*/ 1133 w 1699"/>
                <a:gd name="T77" fmla="*/ 1332 h 1484"/>
                <a:gd name="T78" fmla="*/ 1027 w 1699"/>
                <a:gd name="T79" fmla="*/ 1377 h 1484"/>
                <a:gd name="T80" fmla="*/ 920 w 1699"/>
                <a:gd name="T81" fmla="*/ 1409 h 1484"/>
                <a:gd name="T82" fmla="*/ 815 w 1699"/>
                <a:gd name="T83" fmla="*/ 1443 h 1484"/>
                <a:gd name="T84" fmla="*/ 703 w 1699"/>
                <a:gd name="T85" fmla="*/ 1460 h 1484"/>
                <a:gd name="T86" fmla="*/ 591 w 1699"/>
                <a:gd name="T87" fmla="*/ 1476 h 1484"/>
                <a:gd name="T88" fmla="*/ 479 w 1699"/>
                <a:gd name="T89" fmla="*/ 1483 h 1484"/>
                <a:gd name="T90" fmla="*/ 361 w 1699"/>
                <a:gd name="T91" fmla="*/ 1483 h 1484"/>
                <a:gd name="T92" fmla="*/ 245 w 1699"/>
                <a:gd name="T93" fmla="*/ 1483 h 1484"/>
                <a:gd name="T94" fmla="*/ 127 w 1699"/>
                <a:gd name="T95" fmla="*/ 1472 h 1484"/>
                <a:gd name="T96" fmla="*/ 4 w 1699"/>
                <a:gd name="T97" fmla="*/ 1460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99" h="1484">
                  <a:moveTo>
                    <a:pt x="4" y="1460"/>
                  </a:moveTo>
                  <a:lnTo>
                    <a:pt x="0" y="1326"/>
                  </a:lnTo>
                  <a:lnTo>
                    <a:pt x="4" y="1198"/>
                  </a:lnTo>
                  <a:lnTo>
                    <a:pt x="10" y="1075"/>
                  </a:lnTo>
                  <a:lnTo>
                    <a:pt x="21" y="957"/>
                  </a:lnTo>
                  <a:lnTo>
                    <a:pt x="38" y="852"/>
                  </a:lnTo>
                  <a:lnTo>
                    <a:pt x="60" y="746"/>
                  </a:lnTo>
                  <a:lnTo>
                    <a:pt x="89" y="646"/>
                  </a:lnTo>
                  <a:lnTo>
                    <a:pt x="121" y="551"/>
                  </a:lnTo>
                  <a:lnTo>
                    <a:pt x="161" y="462"/>
                  </a:lnTo>
                  <a:lnTo>
                    <a:pt x="206" y="378"/>
                  </a:lnTo>
                  <a:lnTo>
                    <a:pt x="256" y="300"/>
                  </a:lnTo>
                  <a:lnTo>
                    <a:pt x="311" y="228"/>
                  </a:lnTo>
                  <a:lnTo>
                    <a:pt x="374" y="167"/>
                  </a:lnTo>
                  <a:lnTo>
                    <a:pt x="440" y="105"/>
                  </a:lnTo>
                  <a:lnTo>
                    <a:pt x="513" y="50"/>
                  </a:lnTo>
                  <a:lnTo>
                    <a:pt x="591" y="0"/>
                  </a:lnTo>
                  <a:lnTo>
                    <a:pt x="720" y="16"/>
                  </a:lnTo>
                  <a:lnTo>
                    <a:pt x="837" y="38"/>
                  </a:lnTo>
                  <a:lnTo>
                    <a:pt x="948" y="60"/>
                  </a:lnTo>
                  <a:lnTo>
                    <a:pt x="1050" y="94"/>
                  </a:lnTo>
                  <a:lnTo>
                    <a:pt x="1144" y="133"/>
                  </a:lnTo>
                  <a:lnTo>
                    <a:pt x="1233" y="172"/>
                  </a:lnTo>
                  <a:lnTo>
                    <a:pt x="1312" y="222"/>
                  </a:lnTo>
                  <a:lnTo>
                    <a:pt x="1385" y="273"/>
                  </a:lnTo>
                  <a:lnTo>
                    <a:pt x="1452" y="327"/>
                  </a:lnTo>
                  <a:lnTo>
                    <a:pt x="1507" y="390"/>
                  </a:lnTo>
                  <a:lnTo>
                    <a:pt x="1557" y="457"/>
                  </a:lnTo>
                  <a:lnTo>
                    <a:pt x="1596" y="524"/>
                  </a:lnTo>
                  <a:lnTo>
                    <a:pt x="1630" y="601"/>
                  </a:lnTo>
                  <a:lnTo>
                    <a:pt x="1658" y="679"/>
                  </a:lnTo>
                  <a:lnTo>
                    <a:pt x="1681" y="763"/>
                  </a:lnTo>
                  <a:lnTo>
                    <a:pt x="1698" y="852"/>
                  </a:lnTo>
                  <a:lnTo>
                    <a:pt x="1608" y="957"/>
                  </a:lnTo>
                  <a:lnTo>
                    <a:pt x="1519" y="1052"/>
                  </a:lnTo>
                  <a:lnTo>
                    <a:pt x="1430" y="1142"/>
                  </a:lnTo>
                  <a:lnTo>
                    <a:pt x="1335" y="1215"/>
                  </a:lnTo>
                  <a:lnTo>
                    <a:pt x="1233" y="1276"/>
                  </a:lnTo>
                  <a:lnTo>
                    <a:pt x="1133" y="1332"/>
                  </a:lnTo>
                  <a:lnTo>
                    <a:pt x="1027" y="1377"/>
                  </a:lnTo>
                  <a:lnTo>
                    <a:pt x="920" y="1409"/>
                  </a:lnTo>
                  <a:lnTo>
                    <a:pt x="815" y="1443"/>
                  </a:lnTo>
                  <a:lnTo>
                    <a:pt x="703" y="1460"/>
                  </a:lnTo>
                  <a:lnTo>
                    <a:pt x="591" y="1476"/>
                  </a:lnTo>
                  <a:lnTo>
                    <a:pt x="479" y="1483"/>
                  </a:lnTo>
                  <a:lnTo>
                    <a:pt x="361" y="1483"/>
                  </a:lnTo>
                  <a:lnTo>
                    <a:pt x="245" y="1483"/>
                  </a:lnTo>
                  <a:lnTo>
                    <a:pt x="127" y="1472"/>
                  </a:lnTo>
                  <a:lnTo>
                    <a:pt x="4" y="146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D81C13D-880A-4B92-B5C2-0DC3CC7E6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0975" y="4060825"/>
              <a:ext cx="111125" cy="239713"/>
            </a:xfrm>
            <a:custGeom>
              <a:avLst/>
              <a:gdLst>
                <a:gd name="T0" fmla="*/ 26 w 70"/>
                <a:gd name="T1" fmla="*/ 0 h 151"/>
                <a:gd name="T2" fmla="*/ 41 w 70"/>
                <a:gd name="T3" fmla="*/ 11 h 151"/>
                <a:gd name="T4" fmla="*/ 58 w 70"/>
                <a:gd name="T5" fmla="*/ 27 h 151"/>
                <a:gd name="T6" fmla="*/ 63 w 70"/>
                <a:gd name="T7" fmla="*/ 50 h 151"/>
                <a:gd name="T8" fmla="*/ 69 w 70"/>
                <a:gd name="T9" fmla="*/ 72 h 151"/>
                <a:gd name="T10" fmla="*/ 63 w 70"/>
                <a:gd name="T11" fmla="*/ 100 h 151"/>
                <a:gd name="T12" fmla="*/ 47 w 70"/>
                <a:gd name="T13" fmla="*/ 122 h 151"/>
                <a:gd name="T14" fmla="*/ 26 w 70"/>
                <a:gd name="T15" fmla="*/ 139 h 151"/>
                <a:gd name="T16" fmla="*/ 0 w 70"/>
                <a:gd name="T17" fmla="*/ 15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151">
                  <a:moveTo>
                    <a:pt x="26" y="0"/>
                  </a:moveTo>
                  <a:lnTo>
                    <a:pt x="41" y="11"/>
                  </a:lnTo>
                  <a:lnTo>
                    <a:pt x="58" y="27"/>
                  </a:lnTo>
                  <a:lnTo>
                    <a:pt x="63" y="50"/>
                  </a:lnTo>
                  <a:lnTo>
                    <a:pt x="69" y="72"/>
                  </a:lnTo>
                  <a:lnTo>
                    <a:pt x="63" y="100"/>
                  </a:lnTo>
                  <a:lnTo>
                    <a:pt x="47" y="122"/>
                  </a:lnTo>
                  <a:lnTo>
                    <a:pt x="26" y="139"/>
                  </a:lnTo>
                  <a:lnTo>
                    <a:pt x="0" y="15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E4F603E-871C-4605-9EBB-19149A4E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4837113"/>
              <a:ext cx="730250" cy="196850"/>
            </a:xfrm>
            <a:custGeom>
              <a:avLst/>
              <a:gdLst>
                <a:gd name="T0" fmla="*/ 0 w 460"/>
                <a:gd name="T1" fmla="*/ 83 h 124"/>
                <a:gd name="T2" fmla="*/ 60 w 460"/>
                <a:gd name="T3" fmla="*/ 106 h 124"/>
                <a:gd name="T4" fmla="*/ 123 w 460"/>
                <a:gd name="T5" fmla="*/ 116 h 124"/>
                <a:gd name="T6" fmla="*/ 184 w 460"/>
                <a:gd name="T7" fmla="*/ 123 h 124"/>
                <a:gd name="T8" fmla="*/ 241 w 460"/>
                <a:gd name="T9" fmla="*/ 110 h 124"/>
                <a:gd name="T10" fmla="*/ 296 w 460"/>
                <a:gd name="T11" fmla="*/ 100 h 124"/>
                <a:gd name="T12" fmla="*/ 353 w 460"/>
                <a:gd name="T13" fmla="*/ 72 h 124"/>
                <a:gd name="T14" fmla="*/ 407 w 460"/>
                <a:gd name="T15" fmla="*/ 39 h 124"/>
                <a:gd name="T16" fmla="*/ 459 w 460"/>
                <a:gd name="T1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0" h="124">
                  <a:moveTo>
                    <a:pt x="0" y="83"/>
                  </a:moveTo>
                  <a:lnTo>
                    <a:pt x="60" y="106"/>
                  </a:lnTo>
                  <a:lnTo>
                    <a:pt x="123" y="116"/>
                  </a:lnTo>
                  <a:lnTo>
                    <a:pt x="184" y="123"/>
                  </a:lnTo>
                  <a:lnTo>
                    <a:pt x="241" y="110"/>
                  </a:lnTo>
                  <a:lnTo>
                    <a:pt x="296" y="100"/>
                  </a:lnTo>
                  <a:lnTo>
                    <a:pt x="353" y="72"/>
                  </a:lnTo>
                  <a:lnTo>
                    <a:pt x="407" y="39"/>
                  </a:lnTo>
                  <a:lnTo>
                    <a:pt x="459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060A95A-6085-4CAF-8023-9870254B6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988" y="4438650"/>
              <a:ext cx="77787" cy="455613"/>
            </a:xfrm>
            <a:custGeom>
              <a:avLst/>
              <a:gdLst>
                <a:gd name="T0" fmla="*/ 0 w 49"/>
                <a:gd name="T1" fmla="*/ 286 h 287"/>
                <a:gd name="T2" fmla="*/ 20 w 49"/>
                <a:gd name="T3" fmla="*/ 251 h 287"/>
                <a:gd name="T4" fmla="*/ 32 w 49"/>
                <a:gd name="T5" fmla="*/ 218 h 287"/>
                <a:gd name="T6" fmla="*/ 41 w 49"/>
                <a:gd name="T7" fmla="*/ 183 h 287"/>
                <a:gd name="T8" fmla="*/ 48 w 49"/>
                <a:gd name="T9" fmla="*/ 144 h 287"/>
                <a:gd name="T10" fmla="*/ 48 w 49"/>
                <a:gd name="T11" fmla="*/ 111 h 287"/>
                <a:gd name="T12" fmla="*/ 41 w 49"/>
                <a:gd name="T13" fmla="*/ 72 h 287"/>
                <a:gd name="T14" fmla="*/ 26 w 49"/>
                <a:gd name="T15" fmla="*/ 38 h 287"/>
                <a:gd name="T16" fmla="*/ 11 w 49"/>
                <a:gd name="T1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87">
                  <a:moveTo>
                    <a:pt x="0" y="286"/>
                  </a:moveTo>
                  <a:lnTo>
                    <a:pt x="20" y="251"/>
                  </a:lnTo>
                  <a:lnTo>
                    <a:pt x="32" y="218"/>
                  </a:lnTo>
                  <a:lnTo>
                    <a:pt x="41" y="183"/>
                  </a:lnTo>
                  <a:lnTo>
                    <a:pt x="48" y="144"/>
                  </a:lnTo>
                  <a:lnTo>
                    <a:pt x="48" y="111"/>
                  </a:lnTo>
                  <a:lnTo>
                    <a:pt x="41" y="72"/>
                  </a:lnTo>
                  <a:lnTo>
                    <a:pt x="26" y="38"/>
                  </a:lnTo>
                  <a:lnTo>
                    <a:pt x="1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0D4FF7-208D-420E-A093-D308F413A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4159250"/>
              <a:ext cx="39687" cy="444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7DE6A4-34D2-4F3E-9998-88CA82CE2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4124325"/>
              <a:ext cx="136525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B47D41-1CD3-45A5-9BEB-EDEB566C2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0950" y="4616450"/>
              <a:ext cx="290513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latin typeface="Symbol" panose="05050102010706020507" pitchFamily="18" charset="2"/>
                </a:rPr>
                <a:t>j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F0C5A-9A13-413B-90E8-EA5E2C01E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275" y="5014913"/>
              <a:ext cx="276225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>
                  <a:latin typeface="Symbol" panose="05050102010706020507" pitchFamily="18" charset="2"/>
                </a:rPr>
                <a:t>l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D819BE-8394-45C5-8CA0-86241284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050" y="3459163"/>
              <a:ext cx="44450" cy="428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6E9633-74FF-4D1C-B8B8-DB32BE60B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0275" y="3659188"/>
              <a:ext cx="274113" cy="35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900"/>
                <a:t>h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C438E7A-9083-4143-BA7D-DBB48E2C1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3601" y="3159125"/>
              <a:ext cx="299761" cy="356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900"/>
                <a:t>P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FAD5A80-B3F0-4AF2-9AB1-4B7441EC9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0688" y="2328863"/>
              <a:ext cx="252412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/>
                <a:t>Z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E9DBE1-626E-4ECD-BEA5-2CF40BE4F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5978525"/>
              <a:ext cx="263525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/>
                <a:t>X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1CD9B55-84D7-4E2A-9BFE-AF1E76AFA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3113" y="4537075"/>
              <a:ext cx="263525" cy="29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262" tIns="31750" rIns="68262" bIns="31750">
              <a:spAutoFit/>
            </a:bodyPr>
            <a:lstStyle>
              <a:lvl1pPr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17513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835025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250950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665288" algn="l" defTabSz="407988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1224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5796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0368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494088" defTabSz="4079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500"/>
                <a:t>Y</a:t>
              </a:r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A2DC1E80-1ADC-4ED5-BD8C-26C646F63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9800" y="3463925"/>
              <a:ext cx="0" cy="1947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lg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609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3068-2C8D-4B19-8CD9-68120F7D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ngs.noaa.gov/GEOID/GEOID12A/maps/GEOID12A_CONUS.png">
            <a:extLst>
              <a:ext uri="{FF2B5EF4-FFF2-40B4-BE49-F238E27FC236}">
                <a16:creationId xmlns:a16="http://schemas.microsoft.com/office/drawing/2014/main" id="{A53AE1D1-186F-4B86-943A-39993D158D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16585" r="1833" b="13882"/>
          <a:stretch/>
        </p:blipFill>
        <p:spPr bwMode="auto">
          <a:xfrm>
            <a:off x="2210849" y="1600200"/>
            <a:ext cx="7770303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243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261F-B409-4669-BC8E-F88FDBCB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 Datums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2375A-580F-4AC8-AD92-B3E4807FF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4CF15-9C88-4AA7-AEF4-9D73BB8C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763" y="0"/>
            <a:ext cx="891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11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E6E0-5235-4199-9272-3605E570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Paths to Mastery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2F5A73-4646-430A-AF3B-0C766C389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3825" y="1600200"/>
            <a:ext cx="4324350" cy="432435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96E3AF-C348-49A4-80D5-DF3F218C7275}"/>
              </a:ext>
            </a:extLst>
          </p:cNvPr>
          <p:cNvSpPr txBox="1"/>
          <p:nvPr/>
        </p:nvSpPr>
        <p:spPr>
          <a:xfrm>
            <a:off x="3933825" y="5924550"/>
            <a:ext cx="4324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tackoverflow.com/questions/29034917/pathfinding-multiple-paths-to-a-destination-with-edge-remova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6412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4B59F-325F-493B-B567-BFED38B0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Customized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BDA18-2636-4319-8AE2-44E2AC7FC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57378" y="1318438"/>
            <a:ext cx="6677245" cy="50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1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4B59F-325F-493B-B567-BFED38B0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Polled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0A5564-E104-4872-AADB-F65188C95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34803" y="1234774"/>
            <a:ext cx="4922395" cy="52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0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C7C8-EAF9-43B8-A48B-7F5241165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Mastery Paths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47448-CCB0-4F14-94E3-7B0DE6E68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45803" y="1698330"/>
            <a:ext cx="7392095" cy="36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1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0BE7-1959-4858-BD1F-D7EBDB02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end of the day!</a:t>
            </a:r>
          </a:p>
        </p:txBody>
      </p:sp>
      <p:pic>
        <p:nvPicPr>
          <p:cNvPr id="4" name="video_6RJz0KEnJEu_30_48_720x406">
            <a:hlinkClick r:id="" action="ppaction://media"/>
            <a:extLst>
              <a:ext uri="{FF2B5EF4-FFF2-40B4-BE49-F238E27FC236}">
                <a16:creationId xmlns:a16="http://schemas.microsoft.com/office/drawing/2014/main" id="{86BADC8E-1689-4CB7-BEB4-0863E4B81A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1571" y="1504506"/>
            <a:ext cx="8400312" cy="4736587"/>
          </a:xfrm>
        </p:spPr>
      </p:pic>
    </p:spTree>
    <p:extLst>
      <p:ext uri="{BB962C8B-B14F-4D97-AF65-F5344CB8AC3E}">
        <p14:creationId xmlns:p14="http://schemas.microsoft.com/office/powerpoint/2010/main" val="11133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F51E-1527-4132-BED5-24475B34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Masters in Geoscience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FA147-4E80-4C3F-938A-D2729378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48990"/>
            <a:ext cx="9144000" cy="449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8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54309"/>
            <a:ext cx="7772400" cy="135743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cs typeface="Frutiger LT Std 55 Roman"/>
              </a:rPr>
              <a:t>Mastery Paths Learning in Geosciences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09800" y="4157543"/>
            <a:ext cx="7772400" cy="408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cs typeface="Frutiger LT Std 55 Roman"/>
              </a:rPr>
              <a:t>College of Geosciences</a:t>
            </a:r>
          </a:p>
          <a:p>
            <a:endParaRPr lang="en-US" sz="3600" dirty="0">
              <a:solidFill>
                <a:schemeClr val="bg1"/>
              </a:solidFill>
              <a:cs typeface="Frutiger LT Std 55 Roman"/>
            </a:endParaRPr>
          </a:p>
          <a:p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cs typeface="Frutiger LT Std 55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Stacey.Lyle@tamu.edu</a:t>
            </a:r>
            <a:endParaRPr lang="en-US" sz="3600" dirty="0">
              <a:solidFill>
                <a:schemeClr val="tx2">
                  <a:lumMod val="40000"/>
                  <a:lumOff val="60000"/>
                </a:schemeClr>
              </a:solidFill>
              <a:cs typeface="Frutiger LT Std 55 Roman"/>
            </a:endParaRPr>
          </a:p>
          <a:p>
            <a:endParaRPr lang="en-US" sz="3600" dirty="0">
              <a:solidFill>
                <a:schemeClr val="bg1"/>
              </a:solidFill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42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352B73-D356-485F-BBC0-911E743C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Masters in Geosciences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8003F-4B2B-4FE1-87C7-6B66CDF7AC72}"/>
              </a:ext>
            </a:extLst>
          </p:cNvPr>
          <p:cNvSpPr/>
          <p:nvPr/>
        </p:nvSpPr>
        <p:spPr>
          <a:xfrm>
            <a:off x="1878330" y="1404819"/>
            <a:ext cx="83324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82D467-2610-4D10-991F-BE0189CB754F}"/>
              </a:ext>
            </a:extLst>
          </p:cNvPr>
          <p:cNvSpPr/>
          <p:nvPr/>
        </p:nvSpPr>
        <p:spPr>
          <a:xfrm>
            <a:off x="701749" y="1439176"/>
            <a:ext cx="105156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The online Master of Geoscience from Texas </a:t>
            </a:r>
            <a:r>
              <a:rPr lang="en-US" sz="3200" dirty="0" err="1"/>
              <a:t>A&amp;M</a:t>
            </a:r>
            <a:r>
              <a:rPr lang="en-US" sz="3200" dirty="0"/>
              <a:t> University offers you the skills and knowledge to delve into exciting and evolving areas of </a:t>
            </a:r>
            <a:r>
              <a:rPr lang="en-US" sz="32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Geodesy, Surveying, Geophysics, Geographic Information Science and Technology </a:t>
            </a:r>
            <a:r>
              <a:rPr lang="en-US" sz="3200" dirty="0"/>
              <a:t>with applications specifically to the Oil and Gas Industry. 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sz="3200" dirty="0"/>
              <a:t>With the </a:t>
            </a:r>
            <a:r>
              <a:rPr lang="en-US" sz="32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increasing demand </a:t>
            </a:r>
            <a:r>
              <a:rPr lang="en-US" sz="3200" dirty="0"/>
              <a:t>for </a:t>
            </a:r>
            <a:r>
              <a:rPr lang="en-US" sz="3200" dirty="0" err="1"/>
              <a:t>Gesocience</a:t>
            </a:r>
            <a:r>
              <a:rPr lang="en-US" sz="3200" dirty="0"/>
              <a:t> expertise, graduates are also in the position to drive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innovation</a:t>
            </a:r>
            <a:r>
              <a:rPr lang="en-US" sz="3200" dirty="0"/>
              <a:t> and apply modern technologies to careers.</a:t>
            </a:r>
            <a:endParaRPr lang="en-US" sz="24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33533-4E55-43BF-8B9D-C40CF5AB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D02E97-E4A1-4C90-A55A-B7A081FC4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321763"/>
              </p:ext>
            </p:extLst>
          </p:nvPr>
        </p:nvGraphicFramePr>
        <p:xfrm>
          <a:off x="1063257" y="1575111"/>
          <a:ext cx="9221973" cy="4563598"/>
        </p:xfrm>
        <a:graphic>
          <a:graphicData uri="http://schemas.openxmlformats.org/drawingml/2006/table">
            <a:tbl>
              <a:tblPr/>
              <a:tblGrid>
                <a:gridCol w="3073991">
                  <a:extLst>
                    <a:ext uri="{9D8B030D-6E8A-4147-A177-3AD203B41FA5}">
                      <a16:colId xmlns:a16="http://schemas.microsoft.com/office/drawing/2014/main" val="516912172"/>
                    </a:ext>
                  </a:extLst>
                </a:gridCol>
                <a:gridCol w="3073991">
                  <a:extLst>
                    <a:ext uri="{9D8B030D-6E8A-4147-A177-3AD203B41FA5}">
                      <a16:colId xmlns:a16="http://schemas.microsoft.com/office/drawing/2014/main" val="1438645668"/>
                    </a:ext>
                  </a:extLst>
                </a:gridCol>
                <a:gridCol w="3073991">
                  <a:extLst>
                    <a:ext uri="{9D8B030D-6E8A-4147-A177-3AD203B41FA5}">
                      <a16:colId xmlns:a16="http://schemas.microsoft.com/office/drawing/2014/main" val="3955502674"/>
                    </a:ext>
                  </a:extLst>
                </a:gridCol>
              </a:tblGrid>
              <a:tr h="534431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651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Remote Sensing for Geographical Analysis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58672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659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GeoDatabases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826697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660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Applications in GIS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960390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663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GIS in Petroleum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986749"/>
                  </a:ext>
                </a:extLst>
              </a:tr>
              <a:tr h="534431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GEOP 635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Methods of Geophysical Exploration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557872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GEOL 617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Petroleum Industry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5226"/>
                  </a:ext>
                </a:extLst>
              </a:tr>
              <a:tr h="534431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662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GIS in Land Management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42795"/>
                  </a:ext>
                </a:extLst>
              </a:tr>
              <a:tr h="534431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665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GIS-Based Spatial Analysis and Modeling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13121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676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GIS Programming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591511"/>
                  </a:ext>
                </a:extLst>
              </a:tr>
              <a:tr h="308968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GEOG 678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Web GIS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3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674746"/>
                  </a:ext>
                </a:extLst>
              </a:tr>
              <a:tr h="534431">
                <a:tc>
                  <a:txBody>
                    <a:bodyPr/>
                    <a:lstStyle/>
                    <a:p>
                      <a:pPr fontAlgn="t"/>
                      <a:r>
                        <a:rPr lang="en-US" sz="1500">
                          <a:effectLst/>
                        </a:rPr>
                        <a:t>GEOS 676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Capstone Experience in Petroleum Geosciences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500" dirty="0">
                          <a:effectLst/>
                        </a:rPr>
                        <a:t>6 credit hours</a:t>
                      </a:r>
                    </a:p>
                  </a:txBody>
                  <a:tcPr marL="41752" marR="41752" marT="41752" marB="41752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94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332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ecy.wa.gov/programs/spills/special_focus/bp_la_oilspill/maps_illustrations/subsea%20drilling%20relief%20well%20illustration.jpg">
            <a:extLst>
              <a:ext uri="{FF2B5EF4-FFF2-40B4-BE49-F238E27FC236}">
                <a16:creationId xmlns:a16="http://schemas.microsoft.com/office/drawing/2014/main" id="{C3F48B06-BA76-4B2A-930A-5E52211E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95" y="1802165"/>
            <a:ext cx="5109819" cy="383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BADDB-245D-4842-91BA-3E06C0D87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54000"/>
            <a:ext cx="8229600" cy="1143000"/>
          </a:xfrm>
        </p:spPr>
        <p:txBody>
          <a:bodyPr/>
          <a:lstStyle/>
          <a:p>
            <a:r>
              <a:rPr lang="en-US" dirty="0"/>
              <a:t>Geodesy Why is it important</a:t>
            </a:r>
          </a:p>
        </p:txBody>
      </p:sp>
      <p:pic>
        <p:nvPicPr>
          <p:cNvPr id="3" name="Picture 2" descr="http://www.ecy.wa.gov/programs/spills/special_focus/bp_la_oilspill/maps_illustrations/Precision_drilling.jpg">
            <a:extLst>
              <a:ext uri="{FF2B5EF4-FFF2-40B4-BE49-F238E27FC236}">
                <a16:creationId xmlns:a16="http://schemas.microsoft.com/office/drawing/2014/main" id="{AF73DC78-352E-41CA-B5EE-79679891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5" y="1199939"/>
            <a:ext cx="4775469" cy="540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34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FC73-3A46-4644-9F43-4BDE59A5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Education</a:t>
            </a:r>
          </a:p>
        </p:txBody>
      </p:sp>
      <p:pic>
        <p:nvPicPr>
          <p:cNvPr id="3" name="video_5pmskyvKo4Q_30_48_720x406">
            <a:hlinkClick r:id="" action="ppaction://media"/>
            <a:extLst>
              <a:ext uri="{FF2B5EF4-FFF2-40B4-BE49-F238E27FC236}">
                <a16:creationId xmlns:a16="http://schemas.microsoft.com/office/drawing/2014/main" id="{07DED39A-4784-4FCD-95D2-E392C6063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206" y="1483187"/>
            <a:ext cx="8281298" cy="466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1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432954-A395-4C01-B5FD-90AFEE51B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2001" y="717551"/>
            <a:ext cx="7753273" cy="5172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053C1B-3875-440F-8365-3525E2287827}"/>
              </a:ext>
            </a:extLst>
          </p:cNvPr>
          <p:cNvSpPr txBox="1"/>
          <p:nvPr/>
        </p:nvSpPr>
        <p:spPr>
          <a:xfrm>
            <a:off x="2032000" y="6140450"/>
            <a:ext cx="812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Multiple_paths_-_geograph.org.uk_-_818926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2892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D36A4-B3C6-4CEF-BE6F-0D4697B4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Sea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6FA31F-956A-4686-A322-1C5C417B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674574"/>
            <a:ext cx="7974419" cy="36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7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81C6-DB4C-46BB-A61A-4B6705D15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Leveling</a:t>
            </a:r>
          </a:p>
        </p:txBody>
      </p:sp>
      <p:pic>
        <p:nvPicPr>
          <p:cNvPr id="11266" name="Picture 2" descr="Image result for trimble leveling elevation">
            <a:extLst>
              <a:ext uri="{FF2B5EF4-FFF2-40B4-BE49-F238E27FC236}">
                <a16:creationId xmlns:a16="http://schemas.microsoft.com/office/drawing/2014/main" id="{D654C882-4AD0-4851-9067-935BBA60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74" y="1537069"/>
            <a:ext cx="7529885" cy="37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6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MU Palette">
      <a:dk1>
        <a:srgbClr val="332C2C"/>
      </a:dk1>
      <a:lt1>
        <a:sysClr val="window" lastClr="FFFFFF"/>
      </a:lt1>
      <a:dk2>
        <a:srgbClr val="565252"/>
      </a:dk2>
      <a:lt2>
        <a:srgbClr val="D9D9D9"/>
      </a:lt2>
      <a:accent1>
        <a:srgbClr val="500000"/>
      </a:accent1>
      <a:accent2>
        <a:srgbClr val="1D3362"/>
      </a:accent2>
      <a:accent3>
        <a:srgbClr val="FFFFFF"/>
      </a:accent3>
      <a:accent4>
        <a:srgbClr val="D0D0D0"/>
      </a:accent4>
      <a:accent5>
        <a:srgbClr val="444040"/>
      </a:accent5>
      <a:accent6>
        <a:srgbClr val="000000"/>
      </a:accent6>
      <a:hlink>
        <a:srgbClr val="500000"/>
      </a:hlink>
      <a:folHlink>
        <a:srgbClr val="B0AFA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408</Words>
  <Application>Microsoft Office PowerPoint</Application>
  <PresentationFormat>Widescreen</PresentationFormat>
  <Paragraphs>80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Frutiger LT Std 55 Roman</vt:lpstr>
      <vt:lpstr>Marlett</vt:lpstr>
      <vt:lpstr>Symbol</vt:lpstr>
      <vt:lpstr>Times New Roman</vt:lpstr>
      <vt:lpstr>Office Theme</vt:lpstr>
      <vt:lpstr>Mastery Paths Learning in Geosciences</vt:lpstr>
      <vt:lpstr>Online Masters in Geoscience</vt:lpstr>
      <vt:lpstr>Online Masters in Geosciences</vt:lpstr>
      <vt:lpstr>Courses</vt:lpstr>
      <vt:lpstr>Geodesy Why is it important</vt:lpstr>
      <vt:lpstr>Global Education</vt:lpstr>
      <vt:lpstr>PowerPoint Presentation</vt:lpstr>
      <vt:lpstr>Mean Sea Level</vt:lpstr>
      <vt:lpstr>Leveling</vt:lpstr>
      <vt:lpstr>PowerPoint Presentation</vt:lpstr>
      <vt:lpstr>PowerPoint Presentation</vt:lpstr>
      <vt:lpstr>3 D Earth Centered</vt:lpstr>
      <vt:lpstr>PowerPoint Presentation</vt:lpstr>
      <vt:lpstr>NA Datums</vt:lpstr>
      <vt:lpstr>Multiple Paths to Mastery</vt:lpstr>
      <vt:lpstr>Design Customized</vt:lpstr>
      <vt:lpstr>Polled Questions</vt:lpstr>
      <vt:lpstr>Mastery Paths</vt:lpstr>
      <vt:lpstr>At the end of the day!</vt:lpstr>
      <vt:lpstr>Mastery Paths Learning in Geosciences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SDL</dc:creator>
  <cp:lastModifiedBy>Lyle, Stacey</cp:lastModifiedBy>
  <cp:revision>70</cp:revision>
  <dcterms:created xsi:type="dcterms:W3CDTF">2012-12-04T20:42:30Z</dcterms:created>
  <dcterms:modified xsi:type="dcterms:W3CDTF">2019-05-03T14:09:41Z</dcterms:modified>
</cp:coreProperties>
</file>