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56" r:id="rId2"/>
    <p:sldId id="257" r:id="rId3"/>
    <p:sldId id="261" r:id="rId4"/>
    <p:sldId id="258"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707" autoAdjust="0"/>
  </p:normalViewPr>
  <p:slideViewPr>
    <p:cSldViewPr snapToGrid="0">
      <p:cViewPr varScale="1">
        <p:scale>
          <a:sx n="108" d="100"/>
          <a:sy n="108" d="100"/>
        </p:scale>
        <p:origin x="65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DF47D3-CE56-4DEA-9091-8187784AB939}" type="datetimeFigureOut">
              <a:rPr lang="en-US" smtClean="0"/>
              <a:t>5/2/2019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48F096-6E41-4B1B-BEBE-760F68B9D5E8}" type="slidenum">
              <a:rPr lang="en-US" smtClean="0"/>
              <a:t>‹#›</a:t>
            </a:fld>
            <a:endParaRPr lang="en-US"/>
          </a:p>
        </p:txBody>
      </p:sp>
    </p:spTree>
    <p:extLst>
      <p:ext uri="{BB962C8B-B14F-4D97-AF65-F5344CB8AC3E}">
        <p14:creationId xmlns:p14="http://schemas.microsoft.com/office/powerpoint/2010/main" val="4234961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B04A5C-3A9D-4BDD-9AEE-1DF47D8E5C4F}" type="datetimeFigureOut">
              <a:rPr lang="en-US" smtClean="0"/>
              <a:t>5/2/2019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AA378-3FB0-4E27-A414-1FA58F8FB326}"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01494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4BB04A5C-3A9D-4BDD-9AEE-1DF47D8E5C4F}" type="datetimeFigureOut">
              <a:rPr lang="en-US" smtClean="0"/>
              <a:t>5/2/2019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2AA378-3FB0-4E27-A414-1FA58F8FB326}" type="slidenum">
              <a:rPr lang="en-US" smtClean="0"/>
              <a:t>‹#›</a:t>
            </a:fld>
            <a:endParaRPr lang="en-US"/>
          </a:p>
        </p:txBody>
      </p:sp>
    </p:spTree>
    <p:extLst>
      <p:ext uri="{BB962C8B-B14F-4D97-AF65-F5344CB8AC3E}">
        <p14:creationId xmlns:p14="http://schemas.microsoft.com/office/powerpoint/2010/main" val="4221721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B04A5C-3A9D-4BDD-9AEE-1DF47D8E5C4F}" type="datetimeFigureOut">
              <a:rPr lang="en-US" smtClean="0"/>
              <a:t>5/2/2019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AA378-3FB0-4E27-A414-1FA58F8FB326}" type="slidenum">
              <a:rPr lang="en-US" smtClean="0"/>
              <a:t>‹#›</a:t>
            </a:fld>
            <a:endParaRPr lang="en-US"/>
          </a:p>
        </p:txBody>
      </p:sp>
    </p:spTree>
    <p:extLst>
      <p:ext uri="{BB962C8B-B14F-4D97-AF65-F5344CB8AC3E}">
        <p14:creationId xmlns:p14="http://schemas.microsoft.com/office/powerpoint/2010/main" val="30814695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B04A5C-3A9D-4BDD-9AEE-1DF47D8E5C4F}" type="datetimeFigureOut">
              <a:rPr lang="en-US" smtClean="0"/>
              <a:t>5/2/2019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AA378-3FB0-4E27-A414-1FA58F8FB326}"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57153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B04A5C-3A9D-4BDD-9AEE-1DF47D8E5C4F}" type="datetimeFigureOut">
              <a:rPr lang="en-US" smtClean="0"/>
              <a:t>5/2/2019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AA378-3FB0-4E27-A414-1FA58F8FB326}" type="slidenum">
              <a:rPr lang="en-US" smtClean="0"/>
              <a:t>‹#›</a:t>
            </a:fld>
            <a:endParaRPr lang="en-US"/>
          </a:p>
        </p:txBody>
      </p:sp>
    </p:spTree>
    <p:extLst>
      <p:ext uri="{BB962C8B-B14F-4D97-AF65-F5344CB8AC3E}">
        <p14:creationId xmlns:p14="http://schemas.microsoft.com/office/powerpoint/2010/main" val="13510433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B04A5C-3A9D-4BDD-9AEE-1DF47D8E5C4F}" type="datetimeFigureOut">
              <a:rPr lang="en-US" smtClean="0"/>
              <a:t>5/2/2019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AA378-3FB0-4E27-A414-1FA58F8FB326}"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033706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B04A5C-3A9D-4BDD-9AEE-1DF47D8E5C4F}" type="datetimeFigureOut">
              <a:rPr lang="en-US" smtClean="0"/>
              <a:t>5/2/2019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AA378-3FB0-4E27-A414-1FA58F8FB326}" type="slidenum">
              <a:rPr lang="en-US" smtClean="0"/>
              <a:t>‹#›</a:t>
            </a:fld>
            <a:endParaRPr lang="en-US"/>
          </a:p>
        </p:txBody>
      </p:sp>
    </p:spTree>
    <p:extLst>
      <p:ext uri="{BB962C8B-B14F-4D97-AF65-F5344CB8AC3E}">
        <p14:creationId xmlns:p14="http://schemas.microsoft.com/office/powerpoint/2010/main" val="25147031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B04A5C-3A9D-4BDD-9AEE-1DF47D8E5C4F}" type="datetimeFigureOut">
              <a:rPr lang="en-US" smtClean="0"/>
              <a:t>5/2/2019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AA378-3FB0-4E27-A414-1FA58F8FB326}" type="slidenum">
              <a:rPr lang="en-US" smtClean="0"/>
              <a:t>‹#›</a:t>
            </a:fld>
            <a:endParaRPr lang="en-US"/>
          </a:p>
        </p:txBody>
      </p:sp>
    </p:spTree>
    <p:extLst>
      <p:ext uri="{BB962C8B-B14F-4D97-AF65-F5344CB8AC3E}">
        <p14:creationId xmlns:p14="http://schemas.microsoft.com/office/powerpoint/2010/main" val="39701223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B04A5C-3A9D-4BDD-9AEE-1DF47D8E5C4F}" type="datetimeFigureOut">
              <a:rPr lang="en-US" smtClean="0"/>
              <a:t>5/2/2019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AA378-3FB0-4E27-A414-1FA58F8FB326}" type="slidenum">
              <a:rPr lang="en-US" smtClean="0"/>
              <a:t>‹#›</a:t>
            </a:fld>
            <a:endParaRPr lang="en-US"/>
          </a:p>
        </p:txBody>
      </p:sp>
    </p:spTree>
    <p:extLst>
      <p:ext uri="{BB962C8B-B14F-4D97-AF65-F5344CB8AC3E}">
        <p14:creationId xmlns:p14="http://schemas.microsoft.com/office/powerpoint/2010/main" val="2408739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B04A5C-3A9D-4BDD-9AEE-1DF47D8E5C4F}" type="datetimeFigureOut">
              <a:rPr lang="en-US" smtClean="0"/>
              <a:t>5/2/2019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AA378-3FB0-4E27-A414-1FA58F8FB326}" type="slidenum">
              <a:rPr lang="en-US" smtClean="0"/>
              <a:t>‹#›</a:t>
            </a:fld>
            <a:endParaRPr lang="en-US"/>
          </a:p>
        </p:txBody>
      </p:sp>
    </p:spTree>
    <p:extLst>
      <p:ext uri="{BB962C8B-B14F-4D97-AF65-F5344CB8AC3E}">
        <p14:creationId xmlns:p14="http://schemas.microsoft.com/office/powerpoint/2010/main" val="71751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B04A5C-3A9D-4BDD-9AEE-1DF47D8E5C4F}" type="datetimeFigureOut">
              <a:rPr lang="en-US" smtClean="0"/>
              <a:t>5/2/2019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AA378-3FB0-4E27-A414-1FA58F8FB326}" type="slidenum">
              <a:rPr lang="en-US" smtClean="0"/>
              <a:t>‹#›</a:t>
            </a:fld>
            <a:endParaRPr lang="en-US"/>
          </a:p>
        </p:txBody>
      </p:sp>
    </p:spTree>
    <p:extLst>
      <p:ext uri="{BB962C8B-B14F-4D97-AF65-F5344CB8AC3E}">
        <p14:creationId xmlns:p14="http://schemas.microsoft.com/office/powerpoint/2010/main" val="1638695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BB04A5C-3A9D-4BDD-9AEE-1DF47D8E5C4F}" type="datetimeFigureOut">
              <a:rPr lang="en-US" smtClean="0"/>
              <a:t>5/2/2019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AA378-3FB0-4E27-A414-1FA58F8FB326}" type="slidenum">
              <a:rPr lang="en-US" smtClean="0"/>
              <a:t>‹#›</a:t>
            </a:fld>
            <a:endParaRPr lang="en-US"/>
          </a:p>
        </p:txBody>
      </p:sp>
    </p:spTree>
    <p:extLst>
      <p:ext uri="{BB962C8B-B14F-4D97-AF65-F5344CB8AC3E}">
        <p14:creationId xmlns:p14="http://schemas.microsoft.com/office/powerpoint/2010/main" val="2056759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BB04A5C-3A9D-4BDD-9AEE-1DF47D8E5C4F}" type="datetimeFigureOut">
              <a:rPr lang="en-US" smtClean="0"/>
              <a:t>5/2/2019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2AA378-3FB0-4E27-A414-1FA58F8FB326}" type="slidenum">
              <a:rPr lang="en-US" smtClean="0"/>
              <a:t>‹#›</a:t>
            </a:fld>
            <a:endParaRPr lang="en-US"/>
          </a:p>
        </p:txBody>
      </p:sp>
    </p:spTree>
    <p:extLst>
      <p:ext uri="{BB962C8B-B14F-4D97-AF65-F5344CB8AC3E}">
        <p14:creationId xmlns:p14="http://schemas.microsoft.com/office/powerpoint/2010/main" val="1980706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BB04A5C-3A9D-4BDD-9AEE-1DF47D8E5C4F}" type="datetimeFigureOut">
              <a:rPr lang="en-US" smtClean="0"/>
              <a:t>5/2/2019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2AA378-3FB0-4E27-A414-1FA58F8FB326}" type="slidenum">
              <a:rPr lang="en-US" smtClean="0"/>
              <a:t>‹#›</a:t>
            </a:fld>
            <a:endParaRPr lang="en-US"/>
          </a:p>
        </p:txBody>
      </p:sp>
    </p:spTree>
    <p:extLst>
      <p:ext uri="{BB962C8B-B14F-4D97-AF65-F5344CB8AC3E}">
        <p14:creationId xmlns:p14="http://schemas.microsoft.com/office/powerpoint/2010/main" val="1822049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B04A5C-3A9D-4BDD-9AEE-1DF47D8E5C4F}" type="datetimeFigureOut">
              <a:rPr lang="en-US" smtClean="0"/>
              <a:t>5/2/2019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2AA378-3FB0-4E27-A414-1FA58F8FB326}" type="slidenum">
              <a:rPr lang="en-US" smtClean="0"/>
              <a:t>‹#›</a:t>
            </a:fld>
            <a:endParaRPr lang="en-US"/>
          </a:p>
        </p:txBody>
      </p:sp>
    </p:spTree>
    <p:extLst>
      <p:ext uri="{BB962C8B-B14F-4D97-AF65-F5344CB8AC3E}">
        <p14:creationId xmlns:p14="http://schemas.microsoft.com/office/powerpoint/2010/main" val="1437611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B04A5C-3A9D-4BDD-9AEE-1DF47D8E5C4F}" type="datetimeFigureOut">
              <a:rPr lang="en-US" smtClean="0"/>
              <a:t>5/2/2019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AA378-3FB0-4E27-A414-1FA58F8FB326}" type="slidenum">
              <a:rPr lang="en-US" smtClean="0"/>
              <a:t>‹#›</a:t>
            </a:fld>
            <a:endParaRPr lang="en-US"/>
          </a:p>
        </p:txBody>
      </p:sp>
    </p:spTree>
    <p:extLst>
      <p:ext uri="{BB962C8B-B14F-4D97-AF65-F5344CB8AC3E}">
        <p14:creationId xmlns:p14="http://schemas.microsoft.com/office/powerpoint/2010/main" val="910594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B04A5C-3A9D-4BDD-9AEE-1DF47D8E5C4F}" type="datetimeFigureOut">
              <a:rPr lang="en-US" smtClean="0"/>
              <a:t>5/2/2019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AA378-3FB0-4E27-A414-1FA58F8FB326}" type="slidenum">
              <a:rPr lang="en-US" smtClean="0"/>
              <a:t>‹#›</a:t>
            </a:fld>
            <a:endParaRPr lang="en-US"/>
          </a:p>
        </p:txBody>
      </p:sp>
    </p:spTree>
    <p:extLst>
      <p:ext uri="{BB962C8B-B14F-4D97-AF65-F5344CB8AC3E}">
        <p14:creationId xmlns:p14="http://schemas.microsoft.com/office/powerpoint/2010/main" val="2766597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4BB04A5C-3A9D-4BDD-9AEE-1DF47D8E5C4F}" type="datetimeFigureOut">
              <a:rPr lang="en-US" smtClean="0"/>
              <a:t>5/2/2019</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E82AA378-3FB0-4E27-A414-1FA58F8FB326}" type="slidenum">
              <a:rPr lang="en-US" smtClean="0"/>
              <a:t>‹#›</a:t>
            </a:fld>
            <a:endParaRPr lang="en-US"/>
          </a:p>
        </p:txBody>
      </p:sp>
    </p:spTree>
    <p:extLst>
      <p:ext uri="{BB962C8B-B14F-4D97-AF65-F5344CB8AC3E}">
        <p14:creationId xmlns:p14="http://schemas.microsoft.com/office/powerpoint/2010/main" val="2759728240"/>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congress.gov/bill/116th-congress/house-bill/2318?q=%7B%22search%22%3A%5B%22Flood+Insurance+Rate+Map+Interagency+Technology%22%5D%7D&amp;s=1&amp;r=3" TargetMode="External"/><Relationship Id="rId2" Type="http://schemas.openxmlformats.org/officeDocument/2006/relationships/hyperlink" Target="https://www.congress.gov/bill/116th-congress/senate-bill/1144?q=%7B%22search%22%3A%5B%22Flood+Insurance+Rate+Map+Interagency+Technology%22%5D%7D&amp;s=1&amp;r=1"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575" y="650833"/>
            <a:ext cx="9144000" cy="5733534"/>
          </a:xfrm>
        </p:spPr>
        <p:txBody>
          <a:bodyPr>
            <a:normAutofit fontScale="90000"/>
          </a:bodyPr>
          <a:lstStyle/>
          <a:p>
            <a:br>
              <a:rPr lang="en-US" sz="4400" b="1" dirty="0"/>
            </a:br>
            <a:br>
              <a:rPr lang="en-US" sz="4400" b="1" dirty="0"/>
            </a:br>
            <a:br>
              <a:rPr lang="en-US" sz="4400" b="1" dirty="0"/>
            </a:br>
            <a:br>
              <a:rPr lang="en-US" sz="4400" b="1" dirty="0"/>
            </a:br>
            <a:br>
              <a:rPr lang="en-US" sz="4400" b="1" dirty="0"/>
            </a:br>
            <a:br>
              <a:rPr lang="en-US" sz="4400" b="1" dirty="0"/>
            </a:br>
            <a:br>
              <a:rPr lang="en-US" sz="4400" b="1" dirty="0"/>
            </a:br>
            <a:br>
              <a:rPr lang="en-US" sz="4400" b="1" dirty="0"/>
            </a:br>
            <a:br>
              <a:rPr lang="en-US" sz="4400" b="1" dirty="0"/>
            </a:br>
            <a:br>
              <a:rPr lang="en-US" sz="4400" b="1" dirty="0"/>
            </a:br>
            <a:br>
              <a:rPr lang="en-US" sz="4400" b="1" dirty="0"/>
            </a:br>
            <a:br>
              <a:rPr lang="en-US" sz="4400" b="1" dirty="0"/>
            </a:br>
            <a:br>
              <a:rPr lang="en-US" sz="4400" b="1" dirty="0"/>
            </a:br>
            <a:br>
              <a:rPr lang="en-US" sz="4400" b="1" dirty="0"/>
            </a:br>
            <a:br>
              <a:rPr lang="en-US" sz="4400" b="1" dirty="0"/>
            </a:br>
            <a:br>
              <a:rPr lang="en-US" sz="4400" b="1" dirty="0"/>
            </a:br>
            <a:br>
              <a:rPr lang="en-US" sz="4400" b="1" dirty="0"/>
            </a:br>
            <a:r>
              <a:rPr lang="en-US" sz="4400" b="1" dirty="0"/>
              <a:t>NSRS MODERIZATION OUTREACH</a:t>
            </a:r>
            <a:br>
              <a:rPr lang="en-US" sz="4400" b="1" dirty="0"/>
            </a:br>
            <a:r>
              <a:rPr lang="en-US" sz="4400" b="1" dirty="0"/>
              <a:t>AND USER ENGAGEMENT EFFORTS</a:t>
            </a:r>
            <a:br>
              <a:rPr lang="en-US" sz="4400" b="1" dirty="0"/>
            </a:br>
            <a:br>
              <a:rPr lang="en-US" sz="4400" b="1" dirty="0"/>
            </a:br>
            <a:r>
              <a:rPr lang="en-US" sz="3900" b="1" dirty="0"/>
              <a:t>National Society of Professional Surveyors Activities</a:t>
            </a:r>
            <a:br>
              <a:rPr lang="en-US" sz="3300" b="1" dirty="0"/>
            </a:br>
            <a:br>
              <a:rPr lang="en-US" sz="3300" b="1" dirty="0"/>
            </a:br>
            <a:br>
              <a:rPr lang="en-US" sz="3300" b="1" dirty="0"/>
            </a:br>
            <a:r>
              <a:rPr lang="en-US" sz="3300" b="1" dirty="0"/>
              <a:t>May 6, 2019</a:t>
            </a:r>
            <a:br>
              <a:rPr lang="en-US" sz="3100" b="1" dirty="0"/>
            </a:br>
            <a:br>
              <a:rPr lang="en-US" sz="3100" b="1" dirty="0"/>
            </a:br>
            <a:endParaRPr lang="en-US" sz="3100" b="1" dirty="0"/>
          </a:p>
        </p:txBody>
      </p:sp>
      <p:sp>
        <p:nvSpPr>
          <p:cNvPr id="3" name="Subtitle 2"/>
          <p:cNvSpPr>
            <a:spLocks noGrp="1"/>
          </p:cNvSpPr>
          <p:nvPr>
            <p:ph type="subTitle" idx="1"/>
          </p:nvPr>
        </p:nvSpPr>
        <p:spPr>
          <a:xfrm>
            <a:off x="5077097" y="3517600"/>
            <a:ext cx="2255520" cy="1655762"/>
          </a:xfrm>
        </p:spPr>
        <p:txBody>
          <a:bodyPr/>
          <a:lstStyle/>
          <a:p>
            <a:endParaRPr lang="en-US" dirty="0"/>
          </a:p>
          <a:p>
            <a:endParaRPr lang="en-US" dirty="0"/>
          </a:p>
          <a:p>
            <a:endParaRPr lang="en-US" dirty="0"/>
          </a:p>
        </p:txBody>
      </p:sp>
      <p:sp>
        <p:nvSpPr>
          <p:cNvPr id="4" name="AutoShape 2" descr="https://cdn.ymaws.com/nsps.site-ym.com/graphics/logo.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7">
            <a:extLst>
              <a:ext uri="{FF2B5EF4-FFF2-40B4-BE49-F238E27FC236}">
                <a16:creationId xmlns:a16="http://schemas.microsoft.com/office/drawing/2014/main" id="{AC8FF6AB-3C00-40F7-A985-F1A87D8E7BB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87797" y="4793112"/>
            <a:ext cx="2521261" cy="1505194"/>
          </a:xfrm>
          <a:prstGeom prst="rect">
            <a:avLst/>
          </a:prstGeom>
        </p:spPr>
      </p:pic>
    </p:spTree>
    <p:extLst>
      <p:ext uri="{BB962C8B-B14F-4D97-AF65-F5344CB8AC3E}">
        <p14:creationId xmlns:p14="http://schemas.microsoft.com/office/powerpoint/2010/main" val="3510530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E38D98F-4C27-40F6-967A-CFE9C0C69BC1}"/>
              </a:ext>
            </a:extLst>
          </p:cNvPr>
          <p:cNvSpPr/>
          <p:nvPr/>
        </p:nvSpPr>
        <p:spPr>
          <a:xfrm>
            <a:off x="713173" y="515305"/>
            <a:ext cx="8830321" cy="3539430"/>
          </a:xfrm>
          <a:prstGeom prst="rect">
            <a:avLst/>
          </a:prstGeom>
        </p:spPr>
        <p:txBody>
          <a:bodyPr wrap="square">
            <a:spAutoFit/>
          </a:bodyPr>
          <a:lstStyle/>
          <a:p>
            <a:pPr marR="0" lvl="0">
              <a:spcBef>
                <a:spcPts val="0"/>
              </a:spcBef>
              <a:spcAft>
                <a:spcPts val="0"/>
              </a:spcAft>
              <a:buSzPts val="1000"/>
              <a:tabLst>
                <a:tab pos="514350" algn="l"/>
              </a:tabLst>
            </a:pPr>
            <a:r>
              <a:rPr lang="en-US" sz="3200" b="1" dirty="0">
                <a:latin typeface="Century Gothic" panose="020B0502020202020204" pitchFamily="34" charset="0"/>
                <a:ea typeface="Calibri" panose="020F0502020204030204" pitchFamily="34" charset="0"/>
              </a:rPr>
              <a:t>NSPS will establish a task force of one representative from each state who is most involved in pushing their version of an NSRS 2022 bill in their state legislature.  This will be to share information and best practices on how each state is successfully messaging the bill. </a:t>
            </a:r>
            <a:endParaRPr lang="en-US" sz="3200" b="1" dirty="0">
              <a:effectLst/>
              <a:latin typeface="Century Gothic" panose="020B0502020202020204" pitchFamily="34" charset="0"/>
              <a:ea typeface="Calibri" panose="020F0502020204030204" pitchFamily="34" charset="0"/>
            </a:endParaRPr>
          </a:p>
        </p:txBody>
      </p:sp>
      <p:pic>
        <p:nvPicPr>
          <p:cNvPr id="5" name="Picture 4">
            <a:extLst>
              <a:ext uri="{FF2B5EF4-FFF2-40B4-BE49-F238E27FC236}">
                <a16:creationId xmlns:a16="http://schemas.microsoft.com/office/drawing/2014/main" id="{3D69307E-7989-4A24-8EB8-E69F7B6870C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38298" y="5548543"/>
            <a:ext cx="1777019" cy="1060881"/>
          </a:xfrm>
          <a:prstGeom prst="rect">
            <a:avLst/>
          </a:prstGeom>
        </p:spPr>
      </p:pic>
    </p:spTree>
    <p:extLst>
      <p:ext uri="{BB962C8B-B14F-4D97-AF65-F5344CB8AC3E}">
        <p14:creationId xmlns:p14="http://schemas.microsoft.com/office/powerpoint/2010/main" val="4103333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E38D98F-4C27-40F6-967A-CFE9C0C69BC1}"/>
              </a:ext>
            </a:extLst>
          </p:cNvPr>
          <p:cNvSpPr/>
          <p:nvPr/>
        </p:nvSpPr>
        <p:spPr>
          <a:xfrm>
            <a:off x="508984" y="519309"/>
            <a:ext cx="9718090" cy="5632311"/>
          </a:xfrm>
          <a:prstGeom prst="rect">
            <a:avLst/>
          </a:prstGeom>
        </p:spPr>
        <p:txBody>
          <a:bodyPr wrap="square">
            <a:spAutoFit/>
          </a:bodyPr>
          <a:lstStyle/>
          <a:p>
            <a:pPr lvl="0"/>
            <a:r>
              <a:rPr lang="en-US" sz="3000" b="1" dirty="0"/>
              <a:t>Through NSPS's efforts, we've seen the first legislation introduced in Congress to recognize the new datum. The Flood Insurance Rate Map Interagency Technology (FIRM IT) Act of 2019, a FEMA flood mapping reform bill, </a:t>
            </a:r>
            <a:r>
              <a:rPr lang="en-US" sz="3000" b="1" u="sng" dirty="0">
                <a:hlinkClick r:id="rId2"/>
              </a:rPr>
              <a:t>S.1144</a:t>
            </a:r>
            <a:r>
              <a:rPr lang="en-US" sz="3000" b="1" dirty="0"/>
              <a:t> by Senator Marco Rubio (R-FL) and </a:t>
            </a:r>
            <a:r>
              <a:rPr lang="en-US" sz="3000" b="1" u="sng" dirty="0">
                <a:hlinkClick r:id="rId3"/>
              </a:rPr>
              <a:t>H.R.2318</a:t>
            </a:r>
            <a:r>
              <a:rPr lang="en-US" sz="3000" b="1" dirty="0"/>
              <a:t> by Rep. Bill Posey (R-FL), require that the "format of rate maps ... not later than 5 years after the date on which the National Geodetic Survey completes the modernization of the National Spatial Reference System in 2022, (be) updated to conform with the geospatial data provided by that system".</a:t>
            </a:r>
          </a:p>
        </p:txBody>
      </p:sp>
      <p:pic>
        <p:nvPicPr>
          <p:cNvPr id="5" name="Picture 4">
            <a:extLst>
              <a:ext uri="{FF2B5EF4-FFF2-40B4-BE49-F238E27FC236}">
                <a16:creationId xmlns:a16="http://schemas.microsoft.com/office/drawing/2014/main" id="{3D69307E-7989-4A24-8EB8-E69F7B6870C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47175" y="5504154"/>
            <a:ext cx="1777019" cy="1060881"/>
          </a:xfrm>
          <a:prstGeom prst="rect">
            <a:avLst/>
          </a:prstGeom>
        </p:spPr>
      </p:pic>
    </p:spTree>
    <p:extLst>
      <p:ext uri="{BB962C8B-B14F-4D97-AF65-F5344CB8AC3E}">
        <p14:creationId xmlns:p14="http://schemas.microsoft.com/office/powerpoint/2010/main" val="1201924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9980C6B-3A8F-4F5F-9C99-5C516051D3CC}"/>
              </a:ext>
            </a:extLst>
          </p:cNvPr>
          <p:cNvSpPr/>
          <p:nvPr/>
        </p:nvSpPr>
        <p:spPr>
          <a:xfrm>
            <a:off x="381740" y="569783"/>
            <a:ext cx="9756558" cy="5016758"/>
          </a:xfrm>
          <a:prstGeom prst="rect">
            <a:avLst/>
          </a:prstGeom>
        </p:spPr>
        <p:txBody>
          <a:bodyPr wrap="square">
            <a:spAutoFit/>
          </a:bodyPr>
          <a:lstStyle/>
          <a:p>
            <a:pPr marL="342900" marR="0" lvl="0" indent="-342900">
              <a:spcBef>
                <a:spcPts val="0"/>
              </a:spcBef>
              <a:spcAft>
                <a:spcPts val="0"/>
              </a:spcAft>
              <a:buSzPts val="1000"/>
              <a:buFont typeface="Symbol" panose="05050102010706020507" pitchFamily="18" charset="2"/>
              <a:buChar char=""/>
              <a:tabLst>
                <a:tab pos="514350" algn="l"/>
              </a:tabLst>
            </a:pPr>
            <a:r>
              <a:rPr lang="en-US" sz="3200" b="1" dirty="0">
                <a:latin typeface="+mj-lt"/>
                <a:ea typeface="Calibri" panose="020F0502020204030204" pitchFamily="34" charset="0"/>
              </a:rPr>
              <a:t>While NGS has done an excellent job of developing and disseminating technical information on NSRS 2022 for surveyors, there is a critical need for information on NSRS 2022 in layman's terms, so the need for state legislation and local government adoption of new datum can be explained to state legislators, local government officials (elected and career staff), and other non-technical stakeholders.</a:t>
            </a:r>
            <a:endParaRPr lang="en-US" sz="3200" b="1" dirty="0">
              <a:effectLst/>
              <a:latin typeface="+mj-lt"/>
              <a:ea typeface="Calibri" panose="020F0502020204030204" pitchFamily="34" charset="0"/>
            </a:endParaRPr>
          </a:p>
        </p:txBody>
      </p:sp>
      <p:pic>
        <p:nvPicPr>
          <p:cNvPr id="3" name="Picture 2">
            <a:extLst>
              <a:ext uri="{FF2B5EF4-FFF2-40B4-BE49-F238E27FC236}">
                <a16:creationId xmlns:a16="http://schemas.microsoft.com/office/drawing/2014/main" id="{7D7039B9-6F79-49FB-94F2-00B2E273AAE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38298" y="5548543"/>
            <a:ext cx="1777019" cy="1060881"/>
          </a:xfrm>
          <a:prstGeom prst="rect">
            <a:avLst/>
          </a:prstGeom>
        </p:spPr>
      </p:pic>
    </p:spTree>
    <p:extLst>
      <p:ext uri="{BB962C8B-B14F-4D97-AF65-F5344CB8AC3E}">
        <p14:creationId xmlns:p14="http://schemas.microsoft.com/office/powerpoint/2010/main" val="220777300"/>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79</TotalTime>
  <Words>211</Words>
  <Application>Microsoft Office PowerPoint</Application>
  <PresentationFormat>Widescreen</PresentationFormat>
  <Paragraphs>5</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Calibri</vt:lpstr>
      <vt:lpstr>Century Gothic</vt:lpstr>
      <vt:lpstr>Symbol</vt:lpstr>
      <vt:lpstr>Wingdings 3</vt:lpstr>
      <vt:lpstr>Slice</vt:lpstr>
      <vt:lpstr>                 NSRS MODERIZATION OUTREACH AND USER ENGAGEMENT EFFORTS  National Society of Professional Surveyors Activities   May 6, 2019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NSRS MODERIZATION OUTREACH AND USER ENGAGEMENT EFFORTS  National Society of Professional Surveyors Activities  May 6, 2019</dc:title>
  <dc:creator>Curtis Sumner</dc:creator>
  <cp:lastModifiedBy>Trisha Milburn</cp:lastModifiedBy>
  <cp:revision>7</cp:revision>
  <dcterms:created xsi:type="dcterms:W3CDTF">2019-05-02T18:32:33Z</dcterms:created>
  <dcterms:modified xsi:type="dcterms:W3CDTF">2019-05-02T20:01:52Z</dcterms:modified>
</cp:coreProperties>
</file>