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67" r:id="rId3"/>
    <p:sldId id="270" r:id="rId4"/>
    <p:sldId id="271" r:id="rId5"/>
    <p:sldId id="272" r:id="rId6"/>
    <p:sldId id="257" r:id="rId7"/>
    <p:sldId id="262" r:id="rId8"/>
    <p:sldId id="265" r:id="rId9"/>
    <p:sldId id="264" r:id="rId10"/>
    <p:sldId id="333" r:id="rId11"/>
    <p:sldId id="367" r:id="rId12"/>
    <p:sldId id="362" r:id="rId13"/>
    <p:sldId id="370" r:id="rId14"/>
    <p:sldId id="373" r:id="rId15"/>
    <p:sldId id="371" r:id="rId16"/>
    <p:sldId id="386" r:id="rId17"/>
    <p:sldId id="366" r:id="rId18"/>
    <p:sldId id="363" r:id="rId19"/>
    <p:sldId id="364" r:id="rId20"/>
    <p:sldId id="381" r:id="rId21"/>
    <p:sldId id="374" r:id="rId22"/>
    <p:sldId id="375" r:id="rId23"/>
    <p:sldId id="376" r:id="rId24"/>
    <p:sldId id="378" r:id="rId25"/>
    <p:sldId id="320" r:id="rId26"/>
    <p:sldId id="387" r:id="rId27"/>
    <p:sldId id="334" r:id="rId28"/>
    <p:sldId id="309" r:id="rId29"/>
    <p:sldId id="310" r:id="rId30"/>
    <p:sldId id="311" r:id="rId31"/>
    <p:sldId id="312" r:id="rId32"/>
    <p:sldId id="313" r:id="rId33"/>
    <p:sldId id="314" r:id="rId34"/>
    <p:sldId id="315" r:id="rId35"/>
    <p:sldId id="316" r:id="rId36"/>
    <p:sldId id="317" r:id="rId37"/>
    <p:sldId id="318" r:id="rId38"/>
    <p:sldId id="274" r:id="rId39"/>
    <p:sldId id="277" r:id="rId40"/>
    <p:sldId id="368" r:id="rId41"/>
    <p:sldId id="369" r:id="rId42"/>
    <p:sldId id="259" r:id="rId43"/>
    <p:sldId id="388" r:id="rId44"/>
    <p:sldId id="389" r:id="rId45"/>
    <p:sldId id="390" r:id="rId46"/>
    <p:sldId id="391" r:id="rId47"/>
    <p:sldId id="383" r:id="rId48"/>
    <p:sldId id="260" r:id="rId49"/>
    <p:sldId id="365" r:id="rId50"/>
    <p:sldId id="385" r:id="rId51"/>
    <p:sldId id="361" r:id="rId52"/>
    <p:sldId id="357" r:id="rId53"/>
    <p:sldId id="358" r:id="rId54"/>
    <p:sldId id="351" r:id="rId55"/>
    <p:sldId id="352" r:id="rId56"/>
    <p:sldId id="353" r:id="rId57"/>
    <p:sldId id="354" r:id="rId58"/>
    <p:sldId id="355" r:id="rId59"/>
    <p:sldId id="360" r:id="rId60"/>
    <p:sldId id="38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9" d="100"/>
          <a:sy n="69" d="100"/>
        </p:scale>
        <p:origin x="780" y="186"/>
      </p:cViewPr>
      <p:guideLst/>
    </p:cSldViewPr>
  </p:slideViewPr>
  <p:notesTextViewPr>
    <p:cViewPr>
      <p:scale>
        <a:sx n="1" d="1"/>
        <a:sy n="1" d="1"/>
      </p:scale>
      <p:origin x="0" y="0"/>
    </p:cViewPr>
  </p:notesTextViewPr>
  <p:sorterViewPr>
    <p:cViewPr>
      <p:scale>
        <a:sx n="94" d="100"/>
        <a:sy n="94" d="100"/>
      </p:scale>
      <p:origin x="0" y="-169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25B9C-08F3-4E90-A9D6-8D633A616B65}" type="datetimeFigureOut">
              <a:rPr lang="es-PR" smtClean="0"/>
              <a:t>01/05/2019</a:t>
            </a:fld>
            <a:endParaRPr lang="es-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F2237-9178-4DBD-8647-0B4A4DC72DD1}" type="slidenum">
              <a:rPr lang="es-PR" smtClean="0"/>
              <a:t>‹#›</a:t>
            </a:fld>
            <a:endParaRPr lang="es-PR"/>
          </a:p>
        </p:txBody>
      </p:sp>
    </p:spTree>
    <p:extLst>
      <p:ext uri="{BB962C8B-B14F-4D97-AF65-F5344CB8AC3E}">
        <p14:creationId xmlns:p14="http://schemas.microsoft.com/office/powerpoint/2010/main" val="3362285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BE83B1-6C84-41C9-8837-10864F41D4E2}" type="slidenum">
              <a:rPr lang="en-US"/>
              <a:pPr/>
              <a:t>17</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52123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43CA5F-0685-4038-AA34-AE4338A3A5C5}" type="slidenum">
              <a:rPr lang="en-US" smtClean="0"/>
              <a:t>56</a:t>
            </a:fld>
            <a:endParaRPr lang="en-US"/>
          </a:p>
        </p:txBody>
      </p:sp>
    </p:spTree>
    <p:extLst>
      <p:ext uri="{BB962C8B-B14F-4D97-AF65-F5344CB8AC3E}">
        <p14:creationId xmlns:p14="http://schemas.microsoft.com/office/powerpoint/2010/main" val="730946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20050-02016 = 11 </a:t>
            </a:r>
            <a:r>
              <a:rPr lang="en-US" dirty="0" err="1" smtClean="0"/>
              <a:t>años</a:t>
            </a:r>
            <a:r>
              <a:rPr lang="en-US" baseline="0" dirty="0" smtClean="0"/>
              <a:t> </a:t>
            </a:r>
            <a:r>
              <a:rPr lang="en-US" baseline="0" dirty="0" err="1" smtClean="0"/>
              <a:t>lograr</a:t>
            </a:r>
            <a:r>
              <a:rPr lang="en-US" baseline="0" dirty="0" smtClean="0"/>
              <a:t> que </a:t>
            </a:r>
            <a:r>
              <a:rPr lang="en-US" baseline="0" dirty="0" err="1" smtClean="0"/>
              <a:t>todo</a:t>
            </a:r>
            <a:r>
              <a:rPr lang="en-US" baseline="0" dirty="0" smtClean="0"/>
              <a:t> PR </a:t>
            </a:r>
            <a:r>
              <a:rPr lang="en-US" baseline="0" dirty="0" err="1" smtClean="0"/>
              <a:t>fuera</a:t>
            </a:r>
            <a:r>
              <a:rPr lang="en-US" baseline="0" dirty="0" smtClean="0"/>
              <a:t> </a:t>
            </a:r>
            <a:r>
              <a:rPr lang="en-US" baseline="0" dirty="0" err="1" smtClean="0"/>
              <a:t>reconocido</a:t>
            </a:r>
            <a:r>
              <a:rPr lang="en-US" baseline="0" dirty="0" smtClean="0"/>
              <a:t> TR.</a:t>
            </a:r>
          </a:p>
          <a:p>
            <a:endParaRPr lang="en-US" dirty="0"/>
          </a:p>
        </p:txBody>
      </p:sp>
      <p:sp>
        <p:nvSpPr>
          <p:cNvPr id="4" name="Slide Number Placeholder 3"/>
          <p:cNvSpPr>
            <a:spLocks noGrp="1"/>
          </p:cNvSpPr>
          <p:nvPr>
            <p:ph type="sldNum" sz="quarter" idx="10"/>
          </p:nvPr>
        </p:nvSpPr>
        <p:spPr/>
        <p:txBody>
          <a:bodyPr/>
          <a:lstStyle/>
          <a:p>
            <a:fld id="{9743CA5F-0685-4038-AA34-AE4338A3A5C5}" type="slidenum">
              <a:rPr lang="en-US" smtClean="0"/>
              <a:t>58</a:t>
            </a:fld>
            <a:endParaRPr lang="en-US"/>
          </a:p>
        </p:txBody>
      </p:sp>
    </p:spTree>
    <p:extLst>
      <p:ext uri="{BB962C8B-B14F-4D97-AF65-F5344CB8AC3E}">
        <p14:creationId xmlns:p14="http://schemas.microsoft.com/office/powerpoint/2010/main" val="2454635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P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PR"/>
          </a:p>
        </p:txBody>
      </p:sp>
      <p:sp>
        <p:nvSpPr>
          <p:cNvPr id="4" name="Date Placeholder 3"/>
          <p:cNvSpPr>
            <a:spLocks noGrp="1"/>
          </p:cNvSpPr>
          <p:nvPr>
            <p:ph type="dt" sz="half" idx="10"/>
          </p:nvPr>
        </p:nvSpPr>
        <p:spPr/>
        <p:txBody>
          <a:bodyPr/>
          <a:lstStyle/>
          <a:p>
            <a:fld id="{0D28825D-FD7C-44ED-A0DE-8D3A203630E3}" type="datetimeFigureOut">
              <a:rPr lang="es-PR" smtClean="0"/>
              <a:t>01/05/2019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58AF489B-C681-4919-B290-880CE59A98AF}" type="slidenum">
              <a:rPr lang="es-PR" smtClean="0"/>
              <a:t>‹#›</a:t>
            </a:fld>
            <a:endParaRPr lang="es-PR"/>
          </a:p>
        </p:txBody>
      </p:sp>
    </p:spTree>
    <p:extLst>
      <p:ext uri="{BB962C8B-B14F-4D97-AF65-F5344CB8AC3E}">
        <p14:creationId xmlns:p14="http://schemas.microsoft.com/office/powerpoint/2010/main" val="3143312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Date Placeholder 3"/>
          <p:cNvSpPr>
            <a:spLocks noGrp="1"/>
          </p:cNvSpPr>
          <p:nvPr>
            <p:ph type="dt" sz="half" idx="10"/>
          </p:nvPr>
        </p:nvSpPr>
        <p:spPr/>
        <p:txBody>
          <a:bodyPr/>
          <a:lstStyle/>
          <a:p>
            <a:fld id="{0D28825D-FD7C-44ED-A0DE-8D3A203630E3}" type="datetimeFigureOut">
              <a:rPr lang="es-PR" smtClean="0"/>
              <a:t>01/05/2019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58AF489B-C681-4919-B290-880CE59A98AF}" type="slidenum">
              <a:rPr lang="es-PR" smtClean="0"/>
              <a:t>‹#›</a:t>
            </a:fld>
            <a:endParaRPr lang="es-PR"/>
          </a:p>
        </p:txBody>
      </p:sp>
    </p:spTree>
    <p:extLst>
      <p:ext uri="{BB962C8B-B14F-4D97-AF65-F5344CB8AC3E}">
        <p14:creationId xmlns:p14="http://schemas.microsoft.com/office/powerpoint/2010/main" val="1675627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P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Date Placeholder 3"/>
          <p:cNvSpPr>
            <a:spLocks noGrp="1"/>
          </p:cNvSpPr>
          <p:nvPr>
            <p:ph type="dt" sz="half" idx="10"/>
          </p:nvPr>
        </p:nvSpPr>
        <p:spPr/>
        <p:txBody>
          <a:bodyPr/>
          <a:lstStyle/>
          <a:p>
            <a:fld id="{0D28825D-FD7C-44ED-A0DE-8D3A203630E3}" type="datetimeFigureOut">
              <a:rPr lang="es-PR" smtClean="0"/>
              <a:t>01/05/2019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58AF489B-C681-4919-B290-880CE59A98AF}" type="slidenum">
              <a:rPr lang="es-PR" smtClean="0"/>
              <a:t>‹#›</a:t>
            </a:fld>
            <a:endParaRPr lang="es-PR"/>
          </a:p>
        </p:txBody>
      </p:sp>
    </p:spTree>
    <p:extLst>
      <p:ext uri="{BB962C8B-B14F-4D97-AF65-F5344CB8AC3E}">
        <p14:creationId xmlns:p14="http://schemas.microsoft.com/office/powerpoint/2010/main" val="1316886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s-PR"/>
          </a:p>
        </p:txBody>
      </p:sp>
      <p:sp>
        <p:nvSpPr>
          <p:cNvPr id="3" name="Online Image Placeholder 2"/>
          <p:cNvSpPr>
            <a:spLocks noGrp="1"/>
          </p:cNvSpPr>
          <p:nvPr>
            <p:ph type="clipArt" sz="half" idx="1"/>
          </p:nvPr>
        </p:nvSpPr>
        <p:spPr>
          <a:xfrm>
            <a:off x="609600" y="1600201"/>
            <a:ext cx="5384800" cy="4525963"/>
          </a:xfrm>
        </p:spPr>
        <p:txBody>
          <a:bodyPr/>
          <a:lstStyle/>
          <a:p>
            <a:endParaRPr lang="es-PR"/>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s-PR"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s-PR"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C990B6ED-08A2-4CC7-A36D-692DBD413682}" type="slidenum">
              <a:rPr lang="es-PR" altLang="en-US"/>
              <a:pPr/>
              <a:t>‹#›</a:t>
            </a:fld>
            <a:endParaRPr lang="es-PR" altLang="en-US"/>
          </a:p>
        </p:txBody>
      </p:sp>
    </p:spTree>
    <p:extLst>
      <p:ext uri="{BB962C8B-B14F-4D97-AF65-F5344CB8AC3E}">
        <p14:creationId xmlns:p14="http://schemas.microsoft.com/office/powerpoint/2010/main" val="2600276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s-PR"/>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s-PR"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s-PR"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0D24E9C2-F832-469B-99E2-3E7C1978A7D3}" type="slidenum">
              <a:rPr lang="es-PR" altLang="en-US"/>
              <a:pPr/>
              <a:t>‹#›</a:t>
            </a:fld>
            <a:endParaRPr lang="es-PR" altLang="en-US"/>
          </a:p>
        </p:txBody>
      </p:sp>
    </p:spTree>
    <p:extLst>
      <p:ext uri="{BB962C8B-B14F-4D97-AF65-F5344CB8AC3E}">
        <p14:creationId xmlns:p14="http://schemas.microsoft.com/office/powerpoint/2010/main" val="52016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s-PR"/>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s-PR" alt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s-PR" alt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04AF8736-ED15-4A35-9535-17358F1C383C}" type="slidenum">
              <a:rPr lang="es-PR" altLang="en-US"/>
              <a:pPr/>
              <a:t>‹#›</a:t>
            </a:fld>
            <a:endParaRPr lang="es-PR" altLang="en-US"/>
          </a:p>
        </p:txBody>
      </p:sp>
    </p:spTree>
    <p:extLst>
      <p:ext uri="{BB962C8B-B14F-4D97-AF65-F5344CB8AC3E}">
        <p14:creationId xmlns:p14="http://schemas.microsoft.com/office/powerpoint/2010/main" val="660113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Date Placeholder 3"/>
          <p:cNvSpPr>
            <a:spLocks noGrp="1"/>
          </p:cNvSpPr>
          <p:nvPr>
            <p:ph type="dt" sz="half" idx="10"/>
          </p:nvPr>
        </p:nvSpPr>
        <p:spPr/>
        <p:txBody>
          <a:bodyPr/>
          <a:lstStyle/>
          <a:p>
            <a:fld id="{0D28825D-FD7C-44ED-A0DE-8D3A203630E3}" type="datetimeFigureOut">
              <a:rPr lang="es-PR" smtClean="0"/>
              <a:t>01/05/2019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58AF489B-C681-4919-B290-880CE59A98AF}" type="slidenum">
              <a:rPr lang="es-PR" smtClean="0"/>
              <a:t>‹#›</a:t>
            </a:fld>
            <a:endParaRPr lang="es-PR"/>
          </a:p>
        </p:txBody>
      </p:sp>
    </p:spTree>
    <p:extLst>
      <p:ext uri="{BB962C8B-B14F-4D97-AF65-F5344CB8AC3E}">
        <p14:creationId xmlns:p14="http://schemas.microsoft.com/office/powerpoint/2010/main" val="66778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P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28825D-FD7C-44ED-A0DE-8D3A203630E3}" type="datetimeFigureOut">
              <a:rPr lang="es-PR" smtClean="0"/>
              <a:t>01/05/2019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58AF489B-C681-4919-B290-880CE59A98AF}" type="slidenum">
              <a:rPr lang="es-PR" smtClean="0"/>
              <a:t>‹#›</a:t>
            </a:fld>
            <a:endParaRPr lang="es-PR"/>
          </a:p>
        </p:txBody>
      </p:sp>
    </p:spTree>
    <p:extLst>
      <p:ext uri="{BB962C8B-B14F-4D97-AF65-F5344CB8AC3E}">
        <p14:creationId xmlns:p14="http://schemas.microsoft.com/office/powerpoint/2010/main" val="118165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5" name="Date Placeholder 4"/>
          <p:cNvSpPr>
            <a:spLocks noGrp="1"/>
          </p:cNvSpPr>
          <p:nvPr>
            <p:ph type="dt" sz="half" idx="10"/>
          </p:nvPr>
        </p:nvSpPr>
        <p:spPr/>
        <p:txBody>
          <a:bodyPr/>
          <a:lstStyle/>
          <a:p>
            <a:fld id="{0D28825D-FD7C-44ED-A0DE-8D3A203630E3}" type="datetimeFigureOut">
              <a:rPr lang="es-PR" smtClean="0"/>
              <a:t>01/05/2019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58AF489B-C681-4919-B290-880CE59A98AF}" type="slidenum">
              <a:rPr lang="es-PR" smtClean="0"/>
              <a:t>‹#›</a:t>
            </a:fld>
            <a:endParaRPr lang="es-PR"/>
          </a:p>
        </p:txBody>
      </p:sp>
    </p:spTree>
    <p:extLst>
      <p:ext uri="{BB962C8B-B14F-4D97-AF65-F5344CB8AC3E}">
        <p14:creationId xmlns:p14="http://schemas.microsoft.com/office/powerpoint/2010/main" val="4175806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P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7" name="Date Placeholder 6"/>
          <p:cNvSpPr>
            <a:spLocks noGrp="1"/>
          </p:cNvSpPr>
          <p:nvPr>
            <p:ph type="dt" sz="half" idx="10"/>
          </p:nvPr>
        </p:nvSpPr>
        <p:spPr/>
        <p:txBody>
          <a:bodyPr/>
          <a:lstStyle/>
          <a:p>
            <a:fld id="{0D28825D-FD7C-44ED-A0DE-8D3A203630E3}" type="datetimeFigureOut">
              <a:rPr lang="es-PR" smtClean="0"/>
              <a:t>01/05/2019</a:t>
            </a:fld>
            <a:endParaRPr lang="es-PR"/>
          </a:p>
        </p:txBody>
      </p:sp>
      <p:sp>
        <p:nvSpPr>
          <p:cNvPr id="8" name="Footer Placeholder 7"/>
          <p:cNvSpPr>
            <a:spLocks noGrp="1"/>
          </p:cNvSpPr>
          <p:nvPr>
            <p:ph type="ftr" sz="quarter" idx="11"/>
          </p:nvPr>
        </p:nvSpPr>
        <p:spPr/>
        <p:txBody>
          <a:bodyPr/>
          <a:lstStyle/>
          <a:p>
            <a:endParaRPr lang="es-PR"/>
          </a:p>
        </p:txBody>
      </p:sp>
      <p:sp>
        <p:nvSpPr>
          <p:cNvPr id="9" name="Slide Number Placeholder 8"/>
          <p:cNvSpPr>
            <a:spLocks noGrp="1"/>
          </p:cNvSpPr>
          <p:nvPr>
            <p:ph type="sldNum" sz="quarter" idx="12"/>
          </p:nvPr>
        </p:nvSpPr>
        <p:spPr/>
        <p:txBody>
          <a:bodyPr/>
          <a:lstStyle/>
          <a:p>
            <a:fld id="{58AF489B-C681-4919-B290-880CE59A98AF}" type="slidenum">
              <a:rPr lang="es-PR" smtClean="0"/>
              <a:t>‹#›</a:t>
            </a:fld>
            <a:endParaRPr lang="es-PR"/>
          </a:p>
        </p:txBody>
      </p:sp>
    </p:spTree>
    <p:extLst>
      <p:ext uri="{BB962C8B-B14F-4D97-AF65-F5344CB8AC3E}">
        <p14:creationId xmlns:p14="http://schemas.microsoft.com/office/powerpoint/2010/main" val="33059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R"/>
          </a:p>
        </p:txBody>
      </p:sp>
      <p:sp>
        <p:nvSpPr>
          <p:cNvPr id="3" name="Date Placeholder 2"/>
          <p:cNvSpPr>
            <a:spLocks noGrp="1"/>
          </p:cNvSpPr>
          <p:nvPr>
            <p:ph type="dt" sz="half" idx="10"/>
          </p:nvPr>
        </p:nvSpPr>
        <p:spPr/>
        <p:txBody>
          <a:bodyPr/>
          <a:lstStyle/>
          <a:p>
            <a:fld id="{0D28825D-FD7C-44ED-A0DE-8D3A203630E3}" type="datetimeFigureOut">
              <a:rPr lang="es-PR" smtClean="0"/>
              <a:t>01/05/2019</a:t>
            </a:fld>
            <a:endParaRPr lang="es-PR"/>
          </a:p>
        </p:txBody>
      </p:sp>
      <p:sp>
        <p:nvSpPr>
          <p:cNvPr id="4" name="Footer Placeholder 3"/>
          <p:cNvSpPr>
            <a:spLocks noGrp="1"/>
          </p:cNvSpPr>
          <p:nvPr>
            <p:ph type="ftr" sz="quarter" idx="11"/>
          </p:nvPr>
        </p:nvSpPr>
        <p:spPr/>
        <p:txBody>
          <a:bodyPr/>
          <a:lstStyle/>
          <a:p>
            <a:endParaRPr lang="es-PR"/>
          </a:p>
        </p:txBody>
      </p:sp>
      <p:sp>
        <p:nvSpPr>
          <p:cNvPr id="5" name="Slide Number Placeholder 4"/>
          <p:cNvSpPr>
            <a:spLocks noGrp="1"/>
          </p:cNvSpPr>
          <p:nvPr>
            <p:ph type="sldNum" sz="quarter" idx="12"/>
          </p:nvPr>
        </p:nvSpPr>
        <p:spPr/>
        <p:txBody>
          <a:bodyPr/>
          <a:lstStyle/>
          <a:p>
            <a:fld id="{58AF489B-C681-4919-B290-880CE59A98AF}" type="slidenum">
              <a:rPr lang="es-PR" smtClean="0"/>
              <a:t>‹#›</a:t>
            </a:fld>
            <a:endParaRPr lang="es-PR"/>
          </a:p>
        </p:txBody>
      </p:sp>
    </p:spTree>
    <p:extLst>
      <p:ext uri="{BB962C8B-B14F-4D97-AF65-F5344CB8AC3E}">
        <p14:creationId xmlns:p14="http://schemas.microsoft.com/office/powerpoint/2010/main" val="536201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28825D-FD7C-44ED-A0DE-8D3A203630E3}" type="datetimeFigureOut">
              <a:rPr lang="es-PR" smtClean="0"/>
              <a:t>01/05/2019</a:t>
            </a:fld>
            <a:endParaRPr lang="es-PR"/>
          </a:p>
        </p:txBody>
      </p:sp>
      <p:sp>
        <p:nvSpPr>
          <p:cNvPr id="3" name="Footer Placeholder 2"/>
          <p:cNvSpPr>
            <a:spLocks noGrp="1"/>
          </p:cNvSpPr>
          <p:nvPr>
            <p:ph type="ftr" sz="quarter" idx="11"/>
          </p:nvPr>
        </p:nvSpPr>
        <p:spPr/>
        <p:txBody>
          <a:bodyPr/>
          <a:lstStyle/>
          <a:p>
            <a:endParaRPr lang="es-PR"/>
          </a:p>
        </p:txBody>
      </p:sp>
      <p:sp>
        <p:nvSpPr>
          <p:cNvPr id="4" name="Slide Number Placeholder 3"/>
          <p:cNvSpPr>
            <a:spLocks noGrp="1"/>
          </p:cNvSpPr>
          <p:nvPr>
            <p:ph type="sldNum" sz="quarter" idx="12"/>
          </p:nvPr>
        </p:nvSpPr>
        <p:spPr/>
        <p:txBody>
          <a:bodyPr/>
          <a:lstStyle/>
          <a:p>
            <a:fld id="{58AF489B-C681-4919-B290-880CE59A98AF}" type="slidenum">
              <a:rPr lang="es-PR" smtClean="0"/>
              <a:t>‹#›</a:t>
            </a:fld>
            <a:endParaRPr lang="es-PR"/>
          </a:p>
        </p:txBody>
      </p:sp>
    </p:spTree>
    <p:extLst>
      <p:ext uri="{BB962C8B-B14F-4D97-AF65-F5344CB8AC3E}">
        <p14:creationId xmlns:p14="http://schemas.microsoft.com/office/powerpoint/2010/main" val="2115844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P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28825D-FD7C-44ED-A0DE-8D3A203630E3}" type="datetimeFigureOut">
              <a:rPr lang="es-PR" smtClean="0"/>
              <a:t>01/05/2019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58AF489B-C681-4919-B290-880CE59A98AF}" type="slidenum">
              <a:rPr lang="es-PR" smtClean="0"/>
              <a:t>‹#›</a:t>
            </a:fld>
            <a:endParaRPr lang="es-PR"/>
          </a:p>
        </p:txBody>
      </p:sp>
    </p:spTree>
    <p:extLst>
      <p:ext uri="{BB962C8B-B14F-4D97-AF65-F5344CB8AC3E}">
        <p14:creationId xmlns:p14="http://schemas.microsoft.com/office/powerpoint/2010/main" val="4294422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P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28825D-FD7C-44ED-A0DE-8D3A203630E3}" type="datetimeFigureOut">
              <a:rPr lang="es-PR" smtClean="0"/>
              <a:t>01/05/2019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58AF489B-C681-4919-B290-880CE59A98AF}" type="slidenum">
              <a:rPr lang="es-PR" smtClean="0"/>
              <a:t>‹#›</a:t>
            </a:fld>
            <a:endParaRPr lang="es-PR"/>
          </a:p>
        </p:txBody>
      </p:sp>
    </p:spTree>
    <p:extLst>
      <p:ext uri="{BB962C8B-B14F-4D97-AF65-F5344CB8AC3E}">
        <p14:creationId xmlns:p14="http://schemas.microsoft.com/office/powerpoint/2010/main" val="3501015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8825D-FD7C-44ED-A0DE-8D3A203630E3}" type="datetimeFigureOut">
              <a:rPr lang="es-PR" smtClean="0"/>
              <a:t>01/05/2019</a:t>
            </a:fld>
            <a:endParaRPr lang="es-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F489B-C681-4919-B290-880CE59A98AF}" type="slidenum">
              <a:rPr lang="es-PR" smtClean="0"/>
              <a:t>‹#›</a:t>
            </a:fld>
            <a:endParaRPr lang="es-PR"/>
          </a:p>
        </p:txBody>
      </p:sp>
    </p:spTree>
    <p:extLst>
      <p:ext uri="{BB962C8B-B14F-4D97-AF65-F5344CB8AC3E}">
        <p14:creationId xmlns:p14="http://schemas.microsoft.com/office/powerpoint/2010/main" val="1235283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linda.velez@upr.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cohemis.uprm.edu/" TargetMode="External"/><Relationship Id="rId2" Type="http://schemas.openxmlformats.org/officeDocument/2006/relationships/hyperlink" Target="http://www.uprm.edu/pr2" TargetMode="External"/><Relationship Id="rId1" Type="http://schemas.openxmlformats.org/officeDocument/2006/relationships/slideLayout" Target="../slideLayouts/slideLayout2.xml"/><Relationship Id="rId4" Type="http://schemas.openxmlformats.org/officeDocument/2006/relationships/hyperlink" Target="http://www.megaviernes.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14.xml"/><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1.png"/><Relationship Id="rId7" Type="http://schemas.openxmlformats.org/officeDocument/2006/relationships/image" Target="../media/image67.jpeg"/><Relationship Id="rId2" Type="http://schemas.openxmlformats.org/officeDocument/2006/relationships/image" Target="../media/image63.jpeg"/><Relationship Id="rId1" Type="http://schemas.openxmlformats.org/officeDocument/2006/relationships/slideLayout" Target="../slideLayouts/slideLayout1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PR" smtClean="0"/>
              <a:t>NOAA-University of Puerto Rico at Mayagüez Memorandum of Understanding: An Overview of 20 Years of Partnership</a:t>
            </a:r>
            <a:endParaRPr lang="es-PR"/>
          </a:p>
        </p:txBody>
      </p:sp>
      <p:sp>
        <p:nvSpPr>
          <p:cNvPr id="3" name="Subtitle 2"/>
          <p:cNvSpPr>
            <a:spLocks noGrp="1"/>
          </p:cNvSpPr>
          <p:nvPr>
            <p:ph type="subTitle" idx="1"/>
          </p:nvPr>
        </p:nvSpPr>
        <p:spPr>
          <a:xfrm>
            <a:off x="244699" y="3602038"/>
            <a:ext cx="11835684" cy="2502548"/>
          </a:xfrm>
        </p:spPr>
        <p:txBody>
          <a:bodyPr>
            <a:normAutofit fontScale="32500" lnSpcReduction="20000"/>
          </a:bodyPr>
          <a:lstStyle/>
          <a:p>
            <a:endParaRPr lang="es-PR" smtClean="0"/>
          </a:p>
          <a:p>
            <a:endParaRPr lang="es-PR" smtClean="0"/>
          </a:p>
          <a:p>
            <a:pPr>
              <a:defRPr/>
            </a:pPr>
            <a:r>
              <a:rPr lang="en-GB" sz="7400">
                <a:latin typeface="Calibri" panose="020F0502020204030204" pitchFamily="34" charset="0"/>
                <a:ea typeface="ＭＳ Ｐゴシック" charset="0"/>
              </a:rPr>
              <a:t>Linda L. </a:t>
            </a:r>
            <a:r>
              <a:rPr lang="en-GB" sz="7400" smtClean="0">
                <a:latin typeface="Calibri" panose="020F0502020204030204" pitchFamily="34" charset="0"/>
                <a:ea typeface="ＭＳ Ｐゴシック" charset="0"/>
              </a:rPr>
              <a:t>Vélez-Rodríguez,MS, PE, PLS</a:t>
            </a:r>
          </a:p>
          <a:p>
            <a:pPr>
              <a:defRPr/>
            </a:pPr>
            <a:r>
              <a:rPr lang="en-GB" sz="7400" smtClean="0">
                <a:latin typeface="Calibri" panose="020F0502020204030204" pitchFamily="34" charset="0"/>
                <a:ea typeface="ＭＳ Ｐゴシック" charset="0"/>
              </a:rPr>
              <a:t> </a:t>
            </a:r>
            <a:r>
              <a:rPr lang="en-GB" sz="7400">
                <a:latin typeface="Calibri" panose="020F0502020204030204" pitchFamily="34" charset="0"/>
                <a:ea typeface="ＭＳ Ｐゴシック" charset="0"/>
              </a:rPr>
              <a:t>Professor </a:t>
            </a:r>
          </a:p>
          <a:p>
            <a:pPr>
              <a:defRPr/>
            </a:pPr>
            <a:r>
              <a:rPr lang="en-GB" sz="7400">
                <a:latin typeface="Calibri" panose="020F0502020204030204" pitchFamily="34" charset="0"/>
                <a:ea typeface="ＭＳ Ｐゴシック" charset="0"/>
              </a:rPr>
              <a:t>University of Puerto Rico-Mayagüez Campus</a:t>
            </a:r>
          </a:p>
          <a:p>
            <a:pPr>
              <a:defRPr/>
            </a:pPr>
            <a:r>
              <a:rPr lang="en-GB" sz="7400">
                <a:latin typeface="Calibri" panose="020F0502020204030204" pitchFamily="34" charset="0"/>
                <a:ea typeface="ＭＳ Ｐゴシック" charset="0"/>
              </a:rPr>
              <a:t>Mayagüez, Puerto Rico 00681-9000</a:t>
            </a:r>
          </a:p>
          <a:p>
            <a:pPr>
              <a:defRPr/>
            </a:pPr>
            <a:r>
              <a:rPr lang="en-GB" sz="7400" u="sng">
                <a:latin typeface="Calibri" panose="020F0502020204030204" pitchFamily="34" charset="0"/>
                <a:ea typeface="ＭＳ Ｐゴシック" charset="0"/>
                <a:hlinkClick r:id="rId2"/>
              </a:rPr>
              <a:t>linda.velez@upr.edu</a:t>
            </a:r>
            <a:r>
              <a:rPr lang="en-GB" sz="7400" u="sng">
                <a:latin typeface="Calibri" panose="020F0502020204030204" pitchFamily="34" charset="0"/>
                <a:ea typeface="ＭＳ Ｐゴシック" charset="0"/>
              </a:rPr>
              <a:t> </a:t>
            </a:r>
            <a:r>
              <a:rPr lang="en-GB" sz="7400">
                <a:latin typeface="Calibri" panose="020F0502020204030204" pitchFamily="34" charset="0"/>
                <a:ea typeface="ＭＳ Ｐゴシック" charset="0"/>
              </a:rPr>
              <a:t> 787-313-4740 (cel.)/787-265-5405 (Ofic.)</a:t>
            </a:r>
            <a:endParaRPr lang="en-US" sz="7400">
              <a:latin typeface="Calibri" panose="020F0502020204030204" pitchFamily="34" charset="0"/>
              <a:ea typeface="ＭＳ Ｐゴシック" charset="0"/>
            </a:endParaRPr>
          </a:p>
          <a:p>
            <a:endParaRPr lang="es-PR"/>
          </a:p>
        </p:txBody>
      </p:sp>
    </p:spTree>
    <p:extLst>
      <p:ext uri="{BB962C8B-B14F-4D97-AF65-F5344CB8AC3E}">
        <p14:creationId xmlns:p14="http://schemas.microsoft.com/office/powerpoint/2010/main" val="1172792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390"/>
            <a:ext cx="12192000" cy="660111"/>
          </a:xfrm>
        </p:spPr>
        <p:txBody>
          <a:bodyPr>
            <a:normAutofit/>
          </a:bodyPr>
          <a:lstStyle/>
          <a:p>
            <a:pPr algn="ctr"/>
            <a:r>
              <a:rPr lang="es-PR" sz="3200" smtClean="0"/>
              <a:t>NOAA MAGUEYES ISLAND CORS REQUEST LETTERS March 9, 2005 </a:t>
            </a:r>
            <a:endParaRPr lang="es-PR" sz="3200"/>
          </a:p>
        </p:txBody>
      </p:sp>
      <p:pic>
        <p:nvPicPr>
          <p:cNvPr id="5" name="Picture 4"/>
          <p:cNvPicPr>
            <a:picLocks noChangeAspect="1"/>
          </p:cNvPicPr>
          <p:nvPr/>
        </p:nvPicPr>
        <p:blipFill>
          <a:blip r:embed="rId2"/>
          <a:stretch>
            <a:fillRect/>
          </a:stretch>
        </p:blipFill>
        <p:spPr>
          <a:xfrm>
            <a:off x="3945971" y="839501"/>
            <a:ext cx="4103432" cy="550631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0" y="1198850"/>
            <a:ext cx="4212048" cy="550631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r="3375" b="4310"/>
          <a:stretch/>
        </p:blipFill>
        <p:spPr>
          <a:xfrm>
            <a:off x="7739099" y="1198416"/>
            <a:ext cx="4256275" cy="5506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2807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107" r="1040" b="5209"/>
          <a:stretch/>
        </p:blipFill>
        <p:spPr>
          <a:xfrm>
            <a:off x="152804" y="489398"/>
            <a:ext cx="11837428" cy="562806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3809999"/>
            <a:ext cx="3591777" cy="2693833"/>
          </a:xfrm>
          <a:prstGeom prst="rect">
            <a:avLst/>
          </a:prstGeom>
          <a:ln>
            <a:noFill/>
          </a:ln>
          <a:effectLst>
            <a:outerShdw blurRad="292100" dist="139700" dir="2700000" algn="tl" rotWithShape="0">
              <a:srgbClr val="333333">
                <a:alpha val="65000"/>
              </a:srgbClr>
            </a:outerShdw>
          </a:effectLst>
        </p:spPr>
      </p:pic>
      <p:cxnSp>
        <p:nvCxnSpPr>
          <p:cNvPr id="5" name="Straight Arrow Connector 4"/>
          <p:cNvCxnSpPr/>
          <p:nvPr/>
        </p:nvCxnSpPr>
        <p:spPr>
          <a:xfrm flipV="1">
            <a:off x="2466109" y="3048000"/>
            <a:ext cx="1524000" cy="9698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108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7818" y="5373183"/>
            <a:ext cx="11884087" cy="1200329"/>
          </a:xfrm>
          <a:prstGeom prst="rect">
            <a:avLst/>
          </a:prstGeom>
          <a:noFill/>
        </p:spPr>
        <p:txBody>
          <a:bodyPr wrap="none" rtlCol="0">
            <a:spAutoFit/>
          </a:bodyPr>
          <a:lstStyle/>
          <a:p>
            <a:r>
              <a:rPr lang="es-PR" sz="3600" b="1" dirty="0" smtClean="0"/>
              <a:t>PUERTO RICO VERTICAL DATUM 2002 – PRVD 02 – PROPOSAL</a:t>
            </a:r>
          </a:p>
          <a:p>
            <a:r>
              <a:rPr lang="es-PR" sz="3600" dirty="0" smtClean="0"/>
              <a:t>( </a:t>
            </a:r>
            <a:r>
              <a:rPr lang="es-PR" sz="3600" dirty="0" err="1" smtClean="0"/>
              <a:t>Cover</a:t>
            </a:r>
            <a:r>
              <a:rPr lang="es-PR" sz="3600" dirty="0" smtClean="0"/>
              <a:t> Page and </a:t>
            </a:r>
            <a:r>
              <a:rPr lang="es-PR" sz="3600" dirty="0" err="1" smtClean="0"/>
              <a:t>the</a:t>
            </a:r>
            <a:r>
              <a:rPr lang="es-PR" sz="3600" dirty="0" smtClean="0"/>
              <a:t> </a:t>
            </a:r>
            <a:r>
              <a:rPr lang="es-PR" sz="3600" dirty="0" err="1" smtClean="0"/>
              <a:t>map</a:t>
            </a:r>
            <a:r>
              <a:rPr lang="es-PR" sz="3600" dirty="0" smtClean="0"/>
              <a:t>)</a:t>
            </a:r>
            <a:endParaRPr lang="es-PR" sz="3600" dirty="0"/>
          </a:p>
        </p:txBody>
      </p:sp>
      <p:pic>
        <p:nvPicPr>
          <p:cNvPr id="6" name="Picture 5"/>
          <p:cNvPicPr>
            <a:picLocks noChangeAspect="1"/>
          </p:cNvPicPr>
          <p:nvPr/>
        </p:nvPicPr>
        <p:blipFill>
          <a:blip r:embed="rId2"/>
          <a:stretch>
            <a:fillRect/>
          </a:stretch>
        </p:blipFill>
        <p:spPr>
          <a:xfrm>
            <a:off x="1065500" y="169284"/>
            <a:ext cx="9838028" cy="5203899"/>
          </a:xfrm>
          <a:prstGeom prst="rect">
            <a:avLst/>
          </a:prstGeom>
        </p:spPr>
      </p:pic>
    </p:spTree>
    <p:extLst>
      <p:ext uri="{BB962C8B-B14F-4D97-AF65-F5344CB8AC3E}">
        <p14:creationId xmlns:p14="http://schemas.microsoft.com/office/powerpoint/2010/main" val="5482600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0124" y="1305951"/>
            <a:ext cx="7820458" cy="5552049"/>
          </a:xfrm>
          <a:prstGeom prst="rect">
            <a:avLst/>
          </a:prstGeom>
        </p:spPr>
      </p:pic>
      <p:sp>
        <p:nvSpPr>
          <p:cNvPr id="5" name="TextBox 4"/>
          <p:cNvSpPr txBox="1"/>
          <p:nvPr/>
        </p:nvSpPr>
        <p:spPr>
          <a:xfrm>
            <a:off x="0" y="382621"/>
            <a:ext cx="12698284" cy="923330"/>
          </a:xfrm>
          <a:prstGeom prst="rect">
            <a:avLst/>
          </a:prstGeom>
          <a:noFill/>
        </p:spPr>
        <p:txBody>
          <a:bodyPr wrap="none" rtlCol="0">
            <a:spAutoFit/>
          </a:bodyPr>
          <a:lstStyle/>
          <a:p>
            <a:r>
              <a:rPr lang="es-PR" sz="3600" b="1" dirty="0"/>
              <a:t>PUERTO RICO VERTICAL DATUM 2002 </a:t>
            </a:r>
            <a:r>
              <a:rPr lang="es-PR" sz="3600" b="1" dirty="0" smtClean="0"/>
              <a:t>(PRVD 02) FINAL PROJECT</a:t>
            </a:r>
            <a:endParaRPr lang="es-PR" sz="3600" b="1" dirty="0"/>
          </a:p>
          <a:p>
            <a:endParaRPr lang="es-PR" dirty="0"/>
          </a:p>
        </p:txBody>
      </p:sp>
    </p:spTree>
    <p:extLst>
      <p:ext uri="{BB962C8B-B14F-4D97-AF65-F5344CB8AC3E}">
        <p14:creationId xmlns:p14="http://schemas.microsoft.com/office/powerpoint/2010/main" val="3994820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5378451" y="566882"/>
            <a:ext cx="4097337" cy="1524000"/>
          </a:xfrm>
        </p:spPr>
        <p:txBody>
          <a:bodyPr/>
          <a:lstStyle/>
          <a:p>
            <a:pPr>
              <a:defRPr/>
            </a:pPr>
            <a:r>
              <a:rPr lang="en-US" altLang="es-PR"/>
              <a:t>V</a:t>
            </a:r>
            <a:r>
              <a:rPr lang="en-US" altLang="es-PR">
                <a:ea typeface="Times New Roman" charset="0"/>
                <a:cs typeface="Times New Roman" charset="0"/>
              </a:rPr>
              <a:t>é</a:t>
            </a:r>
            <a:r>
              <a:rPr lang="en-US" altLang="es-PR"/>
              <a:t>lez </a:t>
            </a:r>
            <a:r>
              <a:rPr lang="en-US" altLang="es-PR" smtClean="0"/>
              <a:t>2002</a:t>
            </a:r>
            <a:br>
              <a:rPr lang="en-US" altLang="es-PR" smtClean="0"/>
            </a:br>
            <a:r>
              <a:rPr lang="es-PR" altLang="es-PR"/>
              <a:t>PID - DE5545</a:t>
            </a:r>
            <a:r>
              <a:rPr lang="en-US" altLang="es-PR" sz="4000"/>
              <a:t> </a:t>
            </a:r>
            <a:endParaRPr lang="en-US" altLang="es-PR" dirty="0"/>
          </a:p>
        </p:txBody>
      </p:sp>
      <p:pic>
        <p:nvPicPr>
          <p:cNvPr id="121859" name="Picture 3" descr="PRVC2002VelezMonu"/>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758238" y="539750"/>
            <a:ext cx="3433762"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60" name="Picture 4" descr="Velez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3438" y="3403600"/>
            <a:ext cx="4114800" cy="307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1" name="Slide Number Placeholder 1"/>
          <p:cNvSpPr>
            <a:spLocks noGrp="1"/>
          </p:cNvSpPr>
          <p:nvPr>
            <p:ph type="sldNum" sz="quarter" idx="12"/>
          </p:nvPr>
        </p:nvSpPr>
        <p:spPr>
          <a:xfrm>
            <a:off x="8229600" y="6245225"/>
            <a:ext cx="21336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77FCD0-FC81-4C31-913C-10ACAD7A6A23}" type="slidenum">
              <a:rPr lang="en-US" altLang="en-US" sz="1400"/>
              <a:pPr>
                <a:spcBef>
                  <a:spcPct val="0"/>
                </a:spcBef>
                <a:buFontTx/>
                <a:buNone/>
              </a:pPr>
              <a:t>14</a:t>
            </a:fld>
            <a:endParaRPr lang="en-US" altLang="en-US" sz="1400"/>
          </a:p>
        </p:txBody>
      </p:sp>
      <p:sp>
        <p:nvSpPr>
          <p:cNvPr id="2" name="Rectangle 1"/>
          <p:cNvSpPr/>
          <p:nvPr/>
        </p:nvSpPr>
        <p:spPr>
          <a:xfrm>
            <a:off x="0" y="427070"/>
            <a:ext cx="6096000" cy="3693319"/>
          </a:xfrm>
          <a:prstGeom prst="rect">
            <a:avLst/>
          </a:prstGeom>
        </p:spPr>
        <p:txBody>
          <a:bodyPr>
            <a:spAutoFit/>
          </a:bodyPr>
          <a:lstStyle/>
          <a:p>
            <a:pPr>
              <a:defRPr/>
            </a:pPr>
            <a:r>
              <a:rPr lang="en-US" altLang="es-PR" dirty="0"/>
              <a:t>HORZ ORDER  -  B </a:t>
            </a:r>
          </a:p>
          <a:p>
            <a:pPr>
              <a:defRPr/>
            </a:pPr>
            <a:r>
              <a:rPr lang="en-US" altLang="es-PR" dirty="0"/>
              <a:t>NAD 83</a:t>
            </a:r>
            <a:r>
              <a:rPr lang="en-US" altLang="es-PR" b="1" i="1" dirty="0"/>
              <a:t>(2002)- </a:t>
            </a:r>
          </a:p>
          <a:p>
            <a:pPr lvl="1">
              <a:defRPr/>
            </a:pPr>
            <a:r>
              <a:rPr lang="el-GR" altLang="es-PR" dirty="0">
                <a:cs typeface="Tahoma" panose="020B0604030504040204" pitchFamily="34" charset="0"/>
              </a:rPr>
              <a:t>φ</a:t>
            </a:r>
            <a:r>
              <a:rPr lang="en-US" altLang="es-PR" dirty="0">
                <a:cs typeface="Tahoma" panose="020B0604030504040204" pitchFamily="34" charset="0"/>
              </a:rPr>
              <a:t>=</a:t>
            </a:r>
            <a:r>
              <a:rPr lang="en-US" altLang="es-PR" dirty="0"/>
              <a:t>18</a:t>
            </a:r>
            <a:r>
              <a:rPr lang="en-US" altLang="es-PR" dirty="0">
                <a:cs typeface="Tahoma" panose="020B0604030504040204" pitchFamily="34" charset="0"/>
              </a:rPr>
              <a:t>° </a:t>
            </a:r>
            <a:r>
              <a:rPr lang="en-US" altLang="es-PR" dirty="0"/>
              <a:t>26’ 41.28060” N  </a:t>
            </a:r>
            <a:r>
              <a:rPr lang="el-GR" altLang="es-PR" dirty="0">
                <a:cs typeface="Tahoma" panose="020B0604030504040204" pitchFamily="34" charset="0"/>
              </a:rPr>
              <a:t>λ</a:t>
            </a:r>
            <a:r>
              <a:rPr lang="en-US" altLang="es-PR" dirty="0">
                <a:cs typeface="Tahoma" panose="020B0604030504040204" pitchFamily="34" charset="0"/>
              </a:rPr>
              <a:t>=</a:t>
            </a:r>
            <a:r>
              <a:rPr lang="en-US" altLang="es-PR" dirty="0"/>
              <a:t>67</a:t>
            </a:r>
            <a:r>
              <a:rPr lang="en-US" altLang="es-PR" dirty="0">
                <a:cs typeface="Tahoma" panose="020B0604030504040204" pitchFamily="34" charset="0"/>
              </a:rPr>
              <a:t>°</a:t>
            </a:r>
            <a:r>
              <a:rPr lang="en-US" altLang="es-PR" dirty="0"/>
              <a:t> 08’ 48.93357” W</a:t>
            </a:r>
          </a:p>
          <a:p>
            <a:pPr lvl="1">
              <a:defRPr/>
            </a:pPr>
            <a:r>
              <a:rPr lang="es-PR" altLang="es-PR" dirty="0"/>
              <a:t>SPC PRVI – N=267,825.241m  E=124,618.857m</a:t>
            </a:r>
          </a:p>
          <a:p>
            <a:pPr lvl="1">
              <a:defRPr/>
            </a:pPr>
            <a:r>
              <a:rPr lang="es-PR" altLang="es-PR" dirty="0"/>
              <a:t>UTM  19 – N=2,040,399.173m E=695,701.034m  </a:t>
            </a:r>
            <a:endParaRPr lang="es-PR" altLang="es-PR" dirty="0" smtClean="0"/>
          </a:p>
          <a:p>
            <a:pPr lvl="1">
              <a:defRPr/>
            </a:pPr>
            <a:endParaRPr lang="es-PR" altLang="es-PR" dirty="0"/>
          </a:p>
          <a:p>
            <a:pPr>
              <a:defRPr/>
            </a:pPr>
            <a:r>
              <a:rPr lang="en-US" altLang="es-PR" dirty="0">
                <a:solidFill>
                  <a:srgbClr val="FF0000"/>
                </a:solidFill>
              </a:rPr>
              <a:t>NAD 83</a:t>
            </a:r>
            <a:r>
              <a:rPr lang="en-US" altLang="es-PR" b="1" i="1" dirty="0">
                <a:solidFill>
                  <a:srgbClr val="FF0000"/>
                </a:solidFill>
              </a:rPr>
              <a:t>(2011) Epoch 2010.00- </a:t>
            </a:r>
          </a:p>
          <a:p>
            <a:pPr lvl="1">
              <a:defRPr/>
            </a:pPr>
            <a:r>
              <a:rPr lang="el-GR" altLang="es-PR" dirty="0">
                <a:solidFill>
                  <a:srgbClr val="FF0000"/>
                </a:solidFill>
                <a:cs typeface="Tahoma" panose="020B0604030504040204" pitchFamily="34" charset="0"/>
              </a:rPr>
              <a:t>φ</a:t>
            </a:r>
            <a:r>
              <a:rPr lang="en-US" altLang="es-PR" dirty="0">
                <a:solidFill>
                  <a:srgbClr val="FF0000"/>
                </a:solidFill>
                <a:cs typeface="Tahoma" panose="020B0604030504040204" pitchFamily="34" charset="0"/>
              </a:rPr>
              <a:t>=</a:t>
            </a:r>
            <a:r>
              <a:rPr lang="en-US" altLang="es-PR" dirty="0">
                <a:solidFill>
                  <a:srgbClr val="FF0000"/>
                </a:solidFill>
              </a:rPr>
              <a:t>18</a:t>
            </a:r>
            <a:r>
              <a:rPr lang="en-US" altLang="es-PR" dirty="0">
                <a:solidFill>
                  <a:srgbClr val="FF0000"/>
                </a:solidFill>
                <a:cs typeface="Tahoma" panose="020B0604030504040204" pitchFamily="34" charset="0"/>
              </a:rPr>
              <a:t>° </a:t>
            </a:r>
            <a:r>
              <a:rPr lang="en-US" altLang="es-PR" dirty="0">
                <a:solidFill>
                  <a:srgbClr val="FF0000"/>
                </a:solidFill>
              </a:rPr>
              <a:t>26’ 41.28162” N  </a:t>
            </a:r>
            <a:r>
              <a:rPr lang="el-GR" altLang="es-PR" dirty="0">
                <a:solidFill>
                  <a:srgbClr val="FF0000"/>
                </a:solidFill>
                <a:cs typeface="Tahoma" panose="020B0604030504040204" pitchFamily="34" charset="0"/>
              </a:rPr>
              <a:t>λ</a:t>
            </a:r>
            <a:r>
              <a:rPr lang="en-US" altLang="es-PR" dirty="0">
                <a:solidFill>
                  <a:srgbClr val="FF0000"/>
                </a:solidFill>
                <a:cs typeface="Tahoma" panose="020B0604030504040204" pitchFamily="34" charset="0"/>
              </a:rPr>
              <a:t>=</a:t>
            </a:r>
            <a:r>
              <a:rPr lang="en-US" altLang="es-PR" dirty="0">
                <a:solidFill>
                  <a:srgbClr val="FF0000"/>
                </a:solidFill>
              </a:rPr>
              <a:t>67</a:t>
            </a:r>
            <a:r>
              <a:rPr lang="en-US" altLang="es-PR" dirty="0">
                <a:solidFill>
                  <a:srgbClr val="FF0000"/>
                </a:solidFill>
                <a:cs typeface="Tahoma" panose="020B0604030504040204" pitchFamily="34" charset="0"/>
              </a:rPr>
              <a:t>°</a:t>
            </a:r>
            <a:r>
              <a:rPr lang="en-US" altLang="es-PR" dirty="0">
                <a:solidFill>
                  <a:srgbClr val="FF0000"/>
                </a:solidFill>
              </a:rPr>
              <a:t> 08’ 48.92893” W</a:t>
            </a:r>
          </a:p>
          <a:p>
            <a:pPr lvl="1">
              <a:defRPr/>
            </a:pPr>
            <a:r>
              <a:rPr lang="es-PR" altLang="es-PR" dirty="0">
                <a:solidFill>
                  <a:srgbClr val="FF0000"/>
                </a:solidFill>
              </a:rPr>
              <a:t>SPC PRVI – N=267,825.272m  E=124,618.993m</a:t>
            </a:r>
          </a:p>
          <a:p>
            <a:pPr lvl="1">
              <a:defRPr/>
            </a:pPr>
            <a:r>
              <a:rPr lang="es-PR" altLang="es-PR" dirty="0">
                <a:solidFill>
                  <a:srgbClr val="FF0000"/>
                </a:solidFill>
              </a:rPr>
              <a:t>UTM  19 – N=2,040,399.206m E=695,701.169m </a:t>
            </a:r>
          </a:p>
          <a:p>
            <a:pPr lvl="1">
              <a:defRPr/>
            </a:pPr>
            <a:r>
              <a:rPr lang="es-PR" altLang="es-PR" dirty="0" smtClean="0">
                <a:solidFill>
                  <a:srgbClr val="FF0000"/>
                </a:solidFill>
              </a:rPr>
              <a:t> </a:t>
            </a:r>
            <a:endParaRPr lang="en-US" altLang="es-PR" dirty="0"/>
          </a:p>
          <a:p>
            <a:pPr>
              <a:defRPr/>
            </a:pPr>
            <a:r>
              <a:rPr lang="en-US" altLang="es-PR" dirty="0"/>
              <a:t>VERT ORDER  -  FIRST     CLASS II</a:t>
            </a:r>
          </a:p>
          <a:p>
            <a:pPr>
              <a:defRPr/>
            </a:pPr>
            <a:r>
              <a:rPr lang="en-US" altLang="es-PR" dirty="0"/>
              <a:t>PRVD02 - 134.320meters    440.68feet  </a:t>
            </a:r>
          </a:p>
        </p:txBody>
      </p:sp>
      <p:pic>
        <p:nvPicPr>
          <p:cNvPr id="3" name="Picture 2"/>
          <p:cNvPicPr>
            <a:picLocks noChangeAspect="1"/>
          </p:cNvPicPr>
          <p:nvPr/>
        </p:nvPicPr>
        <p:blipFill>
          <a:blip r:embed="rId4"/>
          <a:stretch>
            <a:fillRect/>
          </a:stretch>
        </p:blipFill>
        <p:spPr>
          <a:xfrm>
            <a:off x="929664" y="4161040"/>
            <a:ext cx="3127447" cy="2281659"/>
          </a:xfrm>
          <a:prstGeom prst="rect">
            <a:avLst/>
          </a:prstGeom>
        </p:spPr>
      </p:pic>
      <p:sp>
        <p:nvSpPr>
          <p:cNvPr id="4" name="Isosceles Triangle 3"/>
          <p:cNvSpPr/>
          <p:nvPr/>
        </p:nvSpPr>
        <p:spPr>
          <a:xfrm>
            <a:off x="2174732" y="4955506"/>
            <a:ext cx="318655" cy="346363"/>
          </a:xfrm>
          <a:prstGeom prst="triangl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cxnSp>
        <p:nvCxnSpPr>
          <p:cNvPr id="6" name="Straight Arrow Connector 5"/>
          <p:cNvCxnSpPr>
            <a:stCxn id="4" idx="5"/>
          </p:cNvCxnSpPr>
          <p:nvPr/>
        </p:nvCxnSpPr>
        <p:spPr>
          <a:xfrm flipV="1">
            <a:off x="2413723" y="4755753"/>
            <a:ext cx="3628303" cy="372935"/>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617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0018" y="0"/>
            <a:ext cx="8813074" cy="6748472"/>
          </a:xfrm>
          <a:prstGeom prst="rect">
            <a:avLst/>
          </a:prstGeom>
        </p:spPr>
      </p:pic>
    </p:spTree>
    <p:extLst>
      <p:ext uri="{BB962C8B-B14F-4D97-AF65-F5344CB8AC3E}">
        <p14:creationId xmlns:p14="http://schemas.microsoft.com/office/powerpoint/2010/main" val="2127519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PR" b="1" dirty="0" err="1"/>
              <a:t>Gravity</a:t>
            </a:r>
            <a:r>
              <a:rPr lang="es-PR" b="1" dirty="0"/>
              <a:t> </a:t>
            </a:r>
            <a:r>
              <a:rPr lang="es-PR" b="1" dirty="0" err="1"/>
              <a:t>Observation</a:t>
            </a:r>
            <a:r>
              <a:rPr lang="es-PR" b="1" dirty="0"/>
              <a:t> </a:t>
            </a:r>
            <a:r>
              <a:rPr lang="es-PR" b="1" dirty="0" err="1"/>
              <a:t>on</a:t>
            </a:r>
            <a:r>
              <a:rPr lang="es-PR" b="1" dirty="0"/>
              <a:t> 2008 </a:t>
            </a:r>
            <a:r>
              <a:rPr lang="es-PR" b="1" dirty="0" err="1"/>
              <a:t>by</a:t>
            </a:r>
            <a:r>
              <a:rPr lang="es-PR" b="1" dirty="0"/>
              <a:t> </a:t>
            </a:r>
            <a:r>
              <a:rPr lang="en-US" altLang="es-PR" b="1" dirty="0"/>
              <a:t>Daniel </a:t>
            </a:r>
            <a:r>
              <a:rPr lang="en-US" altLang="es-PR" b="1" dirty="0" err="1"/>
              <a:t>Winester</a:t>
            </a:r>
            <a:r>
              <a:rPr lang="en-US" altLang="es-PR" b="1" dirty="0"/>
              <a:t>, </a:t>
            </a:r>
            <a:r>
              <a:rPr lang="en-US" altLang="es-PR" b="1" dirty="0" smtClean="0"/>
              <a:t>Geodesist </a:t>
            </a:r>
            <a:r>
              <a:rPr lang="en-US" altLang="es-PR" b="1" dirty="0"/>
              <a:t>at NGS for 48 hours with </a:t>
            </a:r>
            <a:r>
              <a:rPr lang="en-US" altLang="es-PR" b="1" dirty="0" smtClean="0"/>
              <a:t>an </a:t>
            </a:r>
            <a:r>
              <a:rPr lang="en-US" altLang="es-PR" b="1" dirty="0"/>
              <a:t>Absolute </a:t>
            </a:r>
            <a:r>
              <a:rPr lang="en-US" altLang="es-PR" b="1" dirty="0" smtClean="0"/>
              <a:t>Gravimeter FG-5, with Juan A. Rodriguez, student</a:t>
            </a:r>
            <a:endParaRPr lang="es-PR" dirty="0"/>
          </a:p>
        </p:txBody>
      </p:sp>
      <p:pic>
        <p:nvPicPr>
          <p:cNvPr id="3" name="Picture 2"/>
          <p:cNvPicPr>
            <a:picLocks noChangeAspect="1"/>
          </p:cNvPicPr>
          <p:nvPr/>
        </p:nvPicPr>
        <p:blipFill>
          <a:blip r:embed="rId2"/>
          <a:stretch>
            <a:fillRect/>
          </a:stretch>
        </p:blipFill>
        <p:spPr>
          <a:xfrm>
            <a:off x="1073726" y="1974463"/>
            <a:ext cx="9594273" cy="4776952"/>
          </a:xfrm>
          <a:prstGeom prst="rect">
            <a:avLst/>
          </a:prstGeom>
        </p:spPr>
      </p:pic>
    </p:spTree>
    <p:extLst>
      <p:ext uri="{BB962C8B-B14F-4D97-AF65-F5344CB8AC3E}">
        <p14:creationId xmlns:p14="http://schemas.microsoft.com/office/powerpoint/2010/main" val="3193174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body" idx="1"/>
          </p:nvPr>
        </p:nvSpPr>
        <p:spPr>
          <a:xfrm>
            <a:off x="2487614" y="1820864"/>
            <a:ext cx="4300537" cy="4200525"/>
          </a:xfrm>
        </p:spPr>
        <p:txBody>
          <a:bodyPr>
            <a:normAutofit fontScale="92500" lnSpcReduction="10000"/>
          </a:bodyPr>
          <a:lstStyle/>
          <a:p>
            <a:r>
              <a:rPr lang="en-US" i="1"/>
              <a:t>Official NGS policy as of Nov 14, 2007</a:t>
            </a:r>
          </a:p>
          <a:p>
            <a:pPr lvl="1"/>
            <a:r>
              <a:rPr lang="en-US" i="1"/>
              <a:t>$38.5M over 10 years</a:t>
            </a:r>
          </a:p>
          <a:p>
            <a:endParaRPr lang="en-US" i="1"/>
          </a:p>
          <a:p>
            <a:r>
              <a:rPr lang="en-US" i="1"/>
              <a:t>Airborne Gravity Snapshot</a:t>
            </a:r>
          </a:p>
          <a:p>
            <a:endParaRPr lang="en-US" i="1"/>
          </a:p>
          <a:p>
            <a:r>
              <a:rPr lang="en-US" i="1"/>
              <a:t>Absolute Gravity Tracking</a:t>
            </a:r>
          </a:p>
          <a:p>
            <a:endParaRPr lang="en-US" i="1"/>
          </a:p>
          <a:p>
            <a:r>
              <a:rPr lang="en-US" i="1"/>
              <a:t>Re-define the Vertical Datum of the USA by 2017 </a:t>
            </a:r>
          </a:p>
        </p:txBody>
      </p:sp>
      <p:sp>
        <p:nvSpPr>
          <p:cNvPr id="172035" name="Rectangle 3"/>
          <p:cNvSpPr>
            <a:spLocks noGrp="1" noChangeArrowheads="1"/>
          </p:cNvSpPr>
          <p:nvPr>
            <p:ph type="title"/>
          </p:nvPr>
        </p:nvSpPr>
        <p:spPr>
          <a:noFill/>
          <a:ln/>
        </p:spPr>
        <p:txBody>
          <a:bodyPr>
            <a:normAutofit/>
          </a:bodyPr>
          <a:lstStyle/>
          <a:p>
            <a:r>
              <a:rPr lang="en-US" sz="3600" b="1" smtClean="0"/>
              <a:t>What </a:t>
            </a:r>
            <a:r>
              <a:rPr lang="en-US" sz="3600" b="1"/>
              <a:t>is GRAV-D</a:t>
            </a:r>
            <a:r>
              <a:rPr lang="en-US" sz="3600" b="1" smtClean="0"/>
              <a:t>?</a:t>
            </a:r>
            <a:r>
              <a:rPr lang="en-US" sz="3600" b="1"/>
              <a:t> </a:t>
            </a:r>
            <a:r>
              <a:rPr lang="en-US" sz="3600" b="1" smtClean="0"/>
              <a:t>  </a:t>
            </a:r>
            <a:r>
              <a:rPr lang="en-US" sz="3600" b="1" u="sng"/>
              <a:t>A Plan (released Dec 2007)</a:t>
            </a:r>
            <a:endParaRPr lang="en-US" sz="3600" b="1"/>
          </a:p>
        </p:txBody>
      </p:sp>
      <p:pic>
        <p:nvPicPr>
          <p:cNvPr id="172036" name="Picture 4"/>
          <p:cNvPicPr>
            <a:picLocks noChangeAspect="1" noChangeArrowheads="1"/>
          </p:cNvPicPr>
          <p:nvPr/>
        </p:nvPicPr>
        <p:blipFill>
          <a:blip r:embed="rId3" cstate="print"/>
          <a:srcRect/>
          <a:stretch>
            <a:fillRect/>
          </a:stretch>
        </p:blipFill>
        <p:spPr bwMode="auto">
          <a:xfrm>
            <a:off x="6958014" y="1479551"/>
            <a:ext cx="3417887" cy="4475163"/>
          </a:xfrm>
          <a:prstGeom prst="rect">
            <a:avLst/>
          </a:prstGeom>
          <a:noFill/>
          <a:ln w="9525">
            <a:noFill/>
            <a:miter lim="800000"/>
            <a:headEnd/>
            <a:tailEnd/>
          </a:ln>
          <a:effectLst/>
        </p:spPr>
      </p:pic>
    </p:spTree>
    <p:extLst>
      <p:ext uri="{BB962C8B-B14F-4D97-AF65-F5344CB8AC3E}">
        <p14:creationId xmlns:p14="http://schemas.microsoft.com/office/powerpoint/2010/main" val="17519627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614" y="165962"/>
            <a:ext cx="3590925" cy="48006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4132494" y="165962"/>
            <a:ext cx="6381750" cy="1619250"/>
          </a:xfrm>
          <a:prstGeom prst="rect">
            <a:avLst/>
          </a:prstGeom>
          <a:ln>
            <a:solidFill>
              <a:srgbClr val="0070C0"/>
            </a:solidFill>
          </a:ln>
          <a:effectLst>
            <a:outerShdw blurRad="292100" dist="139700" dir="2700000" algn="tl" rotWithShape="0">
              <a:srgbClr val="333333">
                <a:alpha val="65000"/>
              </a:srgbClr>
            </a:outerShdw>
          </a:effectLst>
        </p:spPr>
      </p:pic>
      <p:sp>
        <p:nvSpPr>
          <p:cNvPr id="4" name="Rectangle 3"/>
          <p:cNvSpPr/>
          <p:nvPr/>
        </p:nvSpPr>
        <p:spPr>
          <a:xfrm>
            <a:off x="1469036" y="3207895"/>
            <a:ext cx="2083633" cy="5096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pic>
        <p:nvPicPr>
          <p:cNvPr id="7" name="Picture 6"/>
          <p:cNvPicPr>
            <a:picLocks noChangeAspect="1"/>
          </p:cNvPicPr>
          <p:nvPr/>
        </p:nvPicPr>
        <p:blipFill>
          <a:blip r:embed="rId4"/>
          <a:stretch>
            <a:fillRect/>
          </a:stretch>
        </p:blipFill>
        <p:spPr>
          <a:xfrm>
            <a:off x="4132494" y="2235777"/>
            <a:ext cx="6677025" cy="37719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50611" y="5607567"/>
            <a:ext cx="3302058" cy="400110"/>
          </a:xfrm>
          <a:prstGeom prst="rect">
            <a:avLst/>
          </a:prstGeom>
          <a:noFill/>
        </p:spPr>
        <p:txBody>
          <a:bodyPr wrap="none" rtlCol="0">
            <a:spAutoFit/>
          </a:bodyPr>
          <a:lstStyle/>
          <a:p>
            <a:r>
              <a:rPr lang="es-PR" sz="2000" smtClean="0"/>
              <a:t>PAGE 7 AND PART OF PAGE 11</a:t>
            </a:r>
            <a:endParaRPr lang="es-PR" sz="2000"/>
          </a:p>
        </p:txBody>
      </p:sp>
    </p:spTree>
    <p:extLst>
      <p:ext uri="{BB962C8B-B14F-4D97-AF65-F5344CB8AC3E}">
        <p14:creationId xmlns:p14="http://schemas.microsoft.com/office/powerpoint/2010/main" val="2206108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3824"/>
            <a:ext cx="4282132" cy="583362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7877308" y="1083257"/>
            <a:ext cx="4065310" cy="558078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4066926" y="3352802"/>
            <a:ext cx="5040088" cy="139671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073290" y="661529"/>
            <a:ext cx="2588274" cy="400110"/>
          </a:xfrm>
          <a:prstGeom prst="rect">
            <a:avLst/>
          </a:prstGeom>
          <a:noFill/>
        </p:spPr>
        <p:txBody>
          <a:bodyPr wrap="square" rtlCol="0">
            <a:spAutoFit/>
          </a:bodyPr>
          <a:lstStyle/>
          <a:p>
            <a:r>
              <a:rPr lang="es-PR" sz="2000" smtClean="0"/>
              <a:t>PAGES 12 AND 13</a:t>
            </a:r>
            <a:endParaRPr lang="es-PR" sz="2000"/>
          </a:p>
        </p:txBody>
      </p:sp>
      <p:sp>
        <p:nvSpPr>
          <p:cNvPr id="6" name="Rectangle 5"/>
          <p:cNvSpPr/>
          <p:nvPr/>
        </p:nvSpPr>
        <p:spPr>
          <a:xfrm>
            <a:off x="8021782" y="4973782"/>
            <a:ext cx="3616036" cy="9836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cxnSp>
        <p:nvCxnSpPr>
          <p:cNvPr id="8" name="Elbow Connector 7"/>
          <p:cNvCxnSpPr>
            <a:stCxn id="6" idx="1"/>
            <a:endCxn id="3" idx="2"/>
          </p:cNvCxnSpPr>
          <p:nvPr/>
        </p:nvCxnSpPr>
        <p:spPr>
          <a:xfrm rot="10800000">
            <a:off x="6586970" y="4749512"/>
            <a:ext cx="1434812" cy="716106"/>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791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smtClean="0"/>
              <a:t>Topics</a:t>
            </a:r>
            <a:endParaRPr lang="es-PR"/>
          </a:p>
        </p:txBody>
      </p:sp>
      <p:sp>
        <p:nvSpPr>
          <p:cNvPr id="3" name="Content Placeholder 2"/>
          <p:cNvSpPr>
            <a:spLocks noGrp="1"/>
          </p:cNvSpPr>
          <p:nvPr>
            <p:ph idx="1"/>
          </p:nvPr>
        </p:nvSpPr>
        <p:spPr>
          <a:xfrm>
            <a:off x="838200" y="1437698"/>
            <a:ext cx="10515600" cy="4351338"/>
          </a:xfrm>
        </p:spPr>
        <p:txBody>
          <a:bodyPr/>
          <a:lstStyle/>
          <a:p>
            <a:pPr marL="0" indent="0">
              <a:buNone/>
            </a:pPr>
            <a:endParaRPr lang="es-PR" dirty="0" smtClean="0"/>
          </a:p>
          <a:p>
            <a:r>
              <a:rPr lang="es-PR" dirty="0" err="1" smtClean="0"/>
              <a:t>About</a:t>
            </a:r>
            <a:r>
              <a:rPr lang="es-PR" dirty="0" smtClean="0"/>
              <a:t> Puerto Rico</a:t>
            </a:r>
          </a:p>
          <a:p>
            <a:r>
              <a:rPr lang="en-US" altLang="en-US" dirty="0" smtClean="0"/>
              <a:t>About Land Surveying Profession in Puerto </a:t>
            </a:r>
            <a:r>
              <a:rPr lang="en-US" altLang="en-US" dirty="0" smtClean="0"/>
              <a:t>Rico</a:t>
            </a:r>
            <a:endParaRPr lang="es-PR" dirty="0" smtClean="0"/>
          </a:p>
          <a:p>
            <a:r>
              <a:rPr lang="es-PR" dirty="0" err="1" smtClean="0"/>
              <a:t>About</a:t>
            </a:r>
            <a:r>
              <a:rPr lang="es-PR" dirty="0" smtClean="0"/>
              <a:t> </a:t>
            </a:r>
            <a:r>
              <a:rPr lang="es-PR" dirty="0" err="1" smtClean="0"/>
              <a:t>the</a:t>
            </a:r>
            <a:r>
              <a:rPr lang="es-PR" dirty="0" smtClean="0"/>
              <a:t> </a:t>
            </a:r>
            <a:r>
              <a:rPr lang="es-PR" dirty="0" err="1" smtClean="0"/>
              <a:t>Memorandun</a:t>
            </a:r>
            <a:r>
              <a:rPr lang="es-PR" dirty="0" smtClean="0"/>
              <a:t> Of </a:t>
            </a:r>
            <a:r>
              <a:rPr lang="es-PR" dirty="0" err="1" smtClean="0"/>
              <a:t>Understanding</a:t>
            </a:r>
            <a:r>
              <a:rPr lang="es-PR" dirty="0" smtClean="0"/>
              <a:t> (MOU)</a:t>
            </a:r>
          </a:p>
          <a:p>
            <a:r>
              <a:rPr lang="es-PR" dirty="0" err="1" smtClean="0"/>
              <a:t>About</a:t>
            </a:r>
            <a:r>
              <a:rPr lang="es-PR" dirty="0" smtClean="0"/>
              <a:t> </a:t>
            </a:r>
            <a:r>
              <a:rPr lang="es-PR" dirty="0" err="1" smtClean="0"/>
              <a:t>the</a:t>
            </a:r>
            <a:r>
              <a:rPr lang="es-PR" dirty="0" smtClean="0"/>
              <a:t> PRVD02 and GRAV-D </a:t>
            </a:r>
          </a:p>
          <a:p>
            <a:r>
              <a:rPr lang="es-PR" dirty="0" err="1" smtClean="0"/>
              <a:t>About</a:t>
            </a:r>
            <a:r>
              <a:rPr lang="es-PR" dirty="0" smtClean="0"/>
              <a:t> </a:t>
            </a:r>
            <a:r>
              <a:rPr lang="es-PR" dirty="0" err="1" smtClean="0"/>
              <a:t>the</a:t>
            </a:r>
            <a:r>
              <a:rPr lang="es-PR" dirty="0" smtClean="0"/>
              <a:t> </a:t>
            </a:r>
            <a:r>
              <a:rPr lang="es-PR" dirty="0" err="1" smtClean="0"/>
              <a:t>Commemorative</a:t>
            </a:r>
            <a:r>
              <a:rPr lang="es-PR" dirty="0" smtClean="0"/>
              <a:t> </a:t>
            </a:r>
            <a:r>
              <a:rPr lang="es-PR" dirty="0" smtClean="0"/>
              <a:t>Marks in Puerto Rico  </a:t>
            </a:r>
          </a:p>
          <a:p>
            <a:r>
              <a:rPr lang="es-PR" dirty="0" err="1" smtClean="0"/>
              <a:t>About</a:t>
            </a:r>
            <a:r>
              <a:rPr lang="es-PR" dirty="0" smtClean="0"/>
              <a:t> </a:t>
            </a:r>
            <a:r>
              <a:rPr lang="es-PR" dirty="0" err="1" smtClean="0"/>
              <a:t>the</a:t>
            </a:r>
            <a:r>
              <a:rPr lang="es-PR" dirty="0" smtClean="0"/>
              <a:t> </a:t>
            </a:r>
            <a:r>
              <a:rPr lang="es-PR" dirty="0" err="1" smtClean="0"/>
              <a:t>Research</a:t>
            </a:r>
            <a:r>
              <a:rPr lang="es-PR" dirty="0" smtClean="0"/>
              <a:t>, </a:t>
            </a:r>
            <a:r>
              <a:rPr lang="es-PR" dirty="0" err="1" smtClean="0"/>
              <a:t>Education</a:t>
            </a:r>
            <a:r>
              <a:rPr lang="es-PR" dirty="0" smtClean="0"/>
              <a:t> and </a:t>
            </a:r>
            <a:r>
              <a:rPr lang="es-PR" dirty="0" err="1" smtClean="0"/>
              <a:t>Outreach</a:t>
            </a:r>
            <a:r>
              <a:rPr lang="es-PR" dirty="0" smtClean="0"/>
              <a:t> </a:t>
            </a:r>
            <a:r>
              <a:rPr lang="es-PR" dirty="0" err="1" smtClean="0"/>
              <a:t>Projects</a:t>
            </a:r>
            <a:r>
              <a:rPr lang="es-PR" dirty="0" smtClean="0"/>
              <a:t> at UPRM</a:t>
            </a:r>
          </a:p>
          <a:p>
            <a:pPr marL="0" indent="0">
              <a:buNone/>
            </a:pPr>
            <a:endParaRPr lang="es-PR" dirty="0" smtClean="0"/>
          </a:p>
          <a:p>
            <a:endParaRPr lang="es-PR" dirty="0" smtClean="0"/>
          </a:p>
          <a:p>
            <a:pPr lvl="1"/>
            <a:endParaRPr lang="es-PR" dirty="0"/>
          </a:p>
        </p:txBody>
      </p:sp>
    </p:spTree>
    <p:extLst>
      <p:ext uri="{BB962C8B-B14F-4D97-AF65-F5344CB8AC3E}">
        <p14:creationId xmlns:p14="http://schemas.microsoft.com/office/powerpoint/2010/main" val="3788956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351271"/>
            <a:ext cx="12192000" cy="1325563"/>
          </a:xfrm>
        </p:spPr>
        <p:txBody>
          <a:bodyPr rtlCol="0">
            <a:noAutofit/>
          </a:bodyPr>
          <a:lstStyle/>
          <a:p>
            <a:pPr algn="ctr">
              <a:defRPr/>
            </a:pPr>
            <a:r>
              <a:rPr lang="es-PR" altLang="en-US" sz="3200" b="1" cap="all" dirty="0" err="1" smtClean="0">
                <a:cs typeface="Times New Roman" panose="02020603050405020304" pitchFamily="18" charset="0"/>
              </a:rPr>
              <a:t>CoMmemorantive</a:t>
            </a:r>
            <a:r>
              <a:rPr lang="es-PR" altLang="en-US" sz="3200" b="1" cap="all" dirty="0" smtClean="0">
                <a:cs typeface="Times New Roman" panose="02020603050405020304" pitchFamily="18" charset="0"/>
              </a:rPr>
              <a:t> Mark of </a:t>
            </a:r>
            <a:r>
              <a:rPr lang="es-PR" altLang="en-US" sz="3200" b="1" cap="all" dirty="0" err="1" smtClean="0">
                <a:cs typeface="Times New Roman" panose="02020603050405020304" pitchFamily="18" charset="0"/>
              </a:rPr>
              <a:t>the</a:t>
            </a:r>
            <a:r>
              <a:rPr lang="es-PR" altLang="en-US" sz="3200" b="1" cap="all" dirty="0" smtClean="0">
                <a:cs typeface="Times New Roman" panose="02020603050405020304" pitchFamily="18" charset="0"/>
              </a:rPr>
              <a:t> </a:t>
            </a:r>
            <a:r>
              <a:rPr lang="es-PR" altLang="en-US" sz="3200" b="1" cap="all" dirty="0" smtClean="0">
                <a:cs typeface="Times New Roman" panose="02020603050405020304" pitchFamily="18" charset="0"/>
              </a:rPr>
              <a:t>160 </a:t>
            </a:r>
            <a:r>
              <a:rPr lang="es-PR" altLang="en-US" sz="3200" b="1" cap="all" dirty="0" err="1" smtClean="0">
                <a:cs typeface="Times New Roman" panose="02020603050405020304" pitchFamily="18" charset="0"/>
              </a:rPr>
              <a:t>years</a:t>
            </a:r>
            <a:r>
              <a:rPr lang="es-PR" altLang="en-US" sz="3200" b="1" cap="all" dirty="0" smtClean="0">
                <a:cs typeface="Times New Roman" panose="02020603050405020304" pitchFamily="18" charset="0"/>
              </a:rPr>
              <a:t> of </a:t>
            </a:r>
            <a:r>
              <a:rPr lang="es-PR" altLang="en-US" sz="3200" b="1" cap="all" dirty="0" err="1" smtClean="0">
                <a:cs typeface="Times New Roman" panose="02020603050405020304" pitchFamily="18" charset="0"/>
              </a:rPr>
              <a:t>the</a:t>
            </a:r>
            <a:r>
              <a:rPr lang="es-PR" altLang="en-US" sz="3200" b="1" cap="all" dirty="0" smtClean="0">
                <a:cs typeface="Times New Roman" panose="02020603050405020304" pitchFamily="18" charset="0"/>
              </a:rPr>
              <a:t> </a:t>
            </a:r>
            <a:r>
              <a:rPr lang="es-PR" altLang="en-US" sz="3200" b="1" cap="all" dirty="0" err="1" smtClean="0">
                <a:cs typeface="Times New Roman" panose="02020603050405020304" pitchFamily="18" charset="0"/>
              </a:rPr>
              <a:t>regulation</a:t>
            </a:r>
            <a:r>
              <a:rPr lang="es-PR" altLang="en-US" sz="3200" b="1" cap="all" dirty="0" smtClean="0">
                <a:cs typeface="Times New Roman" panose="02020603050405020304" pitchFamily="18" charset="0"/>
              </a:rPr>
              <a:t> of </a:t>
            </a:r>
            <a:r>
              <a:rPr lang="es-PR" altLang="en-US" sz="3200" b="1" cap="all" dirty="0" err="1" smtClean="0">
                <a:cs typeface="Times New Roman" panose="02020603050405020304" pitchFamily="18" charset="0"/>
              </a:rPr>
              <a:t>land</a:t>
            </a:r>
            <a:r>
              <a:rPr lang="es-PR" altLang="en-US" sz="3200" b="1" cap="all" dirty="0" smtClean="0">
                <a:cs typeface="Times New Roman" panose="02020603050405020304" pitchFamily="18" charset="0"/>
              </a:rPr>
              <a:t> </a:t>
            </a:r>
            <a:r>
              <a:rPr lang="es-PR" altLang="en-US" sz="3200" b="1" cap="all" dirty="0" err="1" smtClean="0">
                <a:cs typeface="Times New Roman" panose="02020603050405020304" pitchFamily="18" charset="0"/>
              </a:rPr>
              <a:t>surveying</a:t>
            </a:r>
            <a:r>
              <a:rPr lang="es-PR" altLang="en-US" sz="3200" b="1" cap="all" dirty="0" smtClean="0">
                <a:cs typeface="Times New Roman" panose="02020603050405020304" pitchFamily="18" charset="0"/>
              </a:rPr>
              <a:t> </a:t>
            </a:r>
            <a:r>
              <a:rPr lang="es-PR" altLang="en-US" sz="3200" b="1" cap="all" dirty="0" smtClean="0">
                <a:cs typeface="Times New Roman" panose="02020603050405020304" pitchFamily="18" charset="0"/>
              </a:rPr>
              <a:t> </a:t>
            </a:r>
            <a:r>
              <a:rPr lang="es-PR" altLang="en-US" sz="3200" b="1" cap="all" dirty="0" err="1">
                <a:cs typeface="Times New Roman" panose="02020603050405020304" pitchFamily="18" charset="0"/>
              </a:rPr>
              <a:t>i</a:t>
            </a:r>
            <a:r>
              <a:rPr lang="es-PR" altLang="en-US" sz="3200" b="1" cap="all" dirty="0" err="1" smtClean="0">
                <a:cs typeface="Times New Roman" panose="02020603050405020304" pitchFamily="18" charset="0"/>
              </a:rPr>
              <a:t>N</a:t>
            </a:r>
            <a:r>
              <a:rPr lang="es-PR" altLang="en-US" sz="3200" b="1" cap="all" dirty="0" smtClean="0">
                <a:cs typeface="Times New Roman" panose="02020603050405020304" pitchFamily="18" charset="0"/>
              </a:rPr>
              <a:t> </a:t>
            </a:r>
            <a:r>
              <a:rPr lang="es-PR" altLang="en-US" sz="3200" b="1" cap="all" dirty="0" smtClean="0">
                <a:cs typeface="Times New Roman" panose="02020603050405020304" pitchFamily="18" charset="0"/>
              </a:rPr>
              <a:t>PUERTO RICO</a:t>
            </a:r>
            <a:br>
              <a:rPr lang="es-PR" altLang="en-US" sz="3200" b="1" cap="all" dirty="0" smtClean="0">
                <a:cs typeface="Times New Roman" panose="02020603050405020304" pitchFamily="18" charset="0"/>
              </a:rPr>
            </a:br>
            <a:r>
              <a:rPr lang="es-PR" altLang="en-US" sz="3200" b="1" cap="all" dirty="0" smtClean="0">
                <a:cs typeface="Times New Roman" panose="02020603050405020304" pitchFamily="18" charset="0"/>
              </a:rPr>
              <a:t>(1846 al 2006) </a:t>
            </a:r>
            <a:r>
              <a:rPr lang="es-PR" altLang="en-US" sz="3200" b="1" cap="all" dirty="0" smtClean="0">
                <a:cs typeface="Times New Roman" panose="02020603050405020304" pitchFamily="18" charset="0"/>
              </a:rPr>
              <a:t>at </a:t>
            </a:r>
            <a:r>
              <a:rPr lang="es-PR" altLang="en-US" sz="3200" b="1" cap="all" dirty="0" err="1" smtClean="0">
                <a:cs typeface="Times New Roman" panose="02020603050405020304" pitchFamily="18" charset="0"/>
              </a:rPr>
              <a:t>the</a:t>
            </a:r>
            <a:r>
              <a:rPr lang="es-PR" altLang="en-US" sz="3200" b="1" cap="all" dirty="0" smtClean="0">
                <a:cs typeface="Times New Roman" panose="02020603050405020304" pitchFamily="18" charset="0"/>
              </a:rPr>
              <a:t> </a:t>
            </a:r>
            <a:r>
              <a:rPr lang="es-PR" altLang="en-US" sz="3200" b="1" cap="all" dirty="0" err="1" smtClean="0">
                <a:cs typeface="Times New Roman" panose="02020603050405020304" pitchFamily="18" charset="0"/>
              </a:rPr>
              <a:t>entrance</a:t>
            </a:r>
            <a:r>
              <a:rPr lang="es-PR" altLang="en-US" sz="3200" b="1" cap="all" dirty="0" smtClean="0">
                <a:cs typeface="Times New Roman" panose="02020603050405020304" pitchFamily="18" charset="0"/>
              </a:rPr>
              <a:t> of “</a:t>
            </a:r>
            <a:r>
              <a:rPr lang="es-PR" altLang="en-US" sz="3200" b="1" cap="all" dirty="0" smtClean="0">
                <a:cs typeface="Times New Roman" panose="02020603050405020304" pitchFamily="18" charset="0"/>
              </a:rPr>
              <a:t>Colegio </a:t>
            </a:r>
            <a:r>
              <a:rPr lang="es-PR" altLang="en-US" sz="3200" b="1" cap="all" dirty="0" smtClean="0">
                <a:cs typeface="Times New Roman" panose="02020603050405020304" pitchFamily="18" charset="0"/>
              </a:rPr>
              <a:t>de Ingenieros y Agrimensores de Puerto </a:t>
            </a:r>
            <a:r>
              <a:rPr lang="es-PR" altLang="en-US" sz="3200" b="1" cap="all" dirty="0" smtClean="0">
                <a:cs typeface="Times New Roman" panose="02020603050405020304" pitchFamily="18" charset="0"/>
              </a:rPr>
              <a:t>Rico” at </a:t>
            </a:r>
            <a:r>
              <a:rPr lang="es-PR" altLang="en-US" sz="3200" b="1" cap="all" dirty="0" smtClean="0">
                <a:cs typeface="Times New Roman" panose="02020603050405020304" pitchFamily="18" charset="0"/>
              </a:rPr>
              <a:t>SAN JUAN, PUERTO RICO</a:t>
            </a:r>
          </a:p>
        </p:txBody>
      </p:sp>
      <p:pic>
        <p:nvPicPr>
          <p:cNvPr id="28675" name="Content Placeholder 3" descr="Chapa160Yrs2006Agrim.JPG"/>
          <p:cNvPicPr>
            <a:picLocks noGrp="1" noChangeAspect="1"/>
          </p:cNvPicPr>
          <p:nvPr>
            <p:ph idx="1"/>
          </p:nvPr>
        </p:nvPicPr>
        <p:blipFill>
          <a:blip r:embed="rId2">
            <a:extLst>
              <a:ext uri="{28A0092B-C50C-407E-A947-70E740481C1C}">
                <a14:useLocalDpi xmlns:a14="http://schemas.microsoft.com/office/drawing/2010/main" val="0"/>
              </a:ext>
            </a:extLst>
          </a:blip>
          <a:srcRect l="11702" t="7848"/>
          <a:stretch>
            <a:fillRect/>
          </a:stretch>
        </p:blipFill>
        <p:spPr>
          <a:xfrm>
            <a:off x="614363" y="1828800"/>
            <a:ext cx="3516312" cy="4891088"/>
          </a:xfrm>
        </p:spPr>
      </p:pic>
      <p:sp>
        <p:nvSpPr>
          <p:cNvPr id="28676" name="Rectangle 1"/>
          <p:cNvSpPr>
            <a:spLocks noChangeArrowheads="1"/>
          </p:cNvSpPr>
          <p:nvPr/>
        </p:nvSpPr>
        <p:spPr bwMode="auto">
          <a:xfrm>
            <a:off x="4244975" y="1828800"/>
            <a:ext cx="6070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PR" altLang="en-US" sz="2400" dirty="0" err="1" smtClean="0">
                <a:latin typeface="Arial" panose="020B0604020202020204" pitchFamily="34" charset="0"/>
                <a:cs typeface="Arial" panose="020B0604020202020204" pitchFamily="34" charset="0"/>
              </a:rPr>
              <a:t>On</a:t>
            </a:r>
            <a:r>
              <a:rPr lang="es-PR" altLang="en-US" sz="2400" dirty="0" smtClean="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18 of November of </a:t>
            </a:r>
            <a:r>
              <a:rPr lang="en-US" altLang="en-US" sz="2400" dirty="0">
                <a:latin typeface="Arial" panose="020B0604020202020204" pitchFamily="34" charset="0"/>
                <a:cs typeface="Arial" panose="020B0604020202020204" pitchFamily="34" charset="0"/>
              </a:rPr>
              <a:t>2006,</a:t>
            </a:r>
          </a:p>
          <a:p>
            <a:pPr eaLnBrk="1" hangingPunct="1">
              <a:lnSpc>
                <a:spcPct val="100000"/>
              </a:lnSpc>
              <a:spcBef>
                <a:spcPct val="0"/>
              </a:spcBef>
              <a:buFontTx/>
              <a:buNone/>
            </a:pPr>
            <a:r>
              <a:rPr lang="en-US" altLang="en-US" sz="2400" b="1" dirty="0">
                <a:latin typeface="Arial" panose="020B0604020202020204" pitchFamily="34" charset="0"/>
                <a:cs typeface="Arial" panose="020B0604020202020204" pitchFamily="34" charset="0"/>
              </a:rPr>
              <a:t>P</a:t>
            </a:r>
            <a:r>
              <a:rPr lang="en-US" altLang="en-US" sz="2400" b="1" dirty="0" smtClean="0">
                <a:latin typeface="Arial" panose="020B0604020202020204" pitchFamily="34" charset="0"/>
                <a:cs typeface="Arial" panose="020B0604020202020204" pitchFamily="34" charset="0"/>
              </a:rPr>
              <a:t>rof. </a:t>
            </a:r>
            <a:r>
              <a:rPr lang="en-US" altLang="en-US" sz="2400" b="1" dirty="0">
                <a:latin typeface="Arial" panose="020B0604020202020204" pitchFamily="34" charset="0"/>
                <a:cs typeface="Arial" panose="020B0604020202020204" pitchFamily="34" charset="0"/>
              </a:rPr>
              <a:t>Linda L. </a:t>
            </a:r>
            <a:r>
              <a:rPr lang="en-US" altLang="en-US" sz="2400" b="1" dirty="0" err="1">
                <a:latin typeface="Arial" panose="020B0604020202020204" pitchFamily="34" charset="0"/>
                <a:cs typeface="Arial" panose="020B0604020202020204" pitchFamily="34" charset="0"/>
              </a:rPr>
              <a:t>Vélez</a:t>
            </a:r>
            <a:r>
              <a:rPr lang="en-US" altLang="en-US" sz="2400" dirty="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President of the Institute of Surveyors of CIAPR with </a:t>
            </a:r>
            <a:r>
              <a:rPr lang="en-US" altLang="en-US" sz="2400" b="1" dirty="0" err="1">
                <a:latin typeface="Arial" panose="020B0604020202020204" pitchFamily="34" charset="0"/>
                <a:cs typeface="Arial" panose="020B0604020202020204" pitchFamily="34" charset="0"/>
              </a:rPr>
              <a:t>Ingeniero</a:t>
            </a:r>
            <a:r>
              <a:rPr lang="en-US" altLang="en-US" sz="2400" b="1" dirty="0">
                <a:latin typeface="Arial" panose="020B0604020202020204" pitchFamily="34" charset="0"/>
                <a:cs typeface="Arial" panose="020B0604020202020204" pitchFamily="34" charset="0"/>
              </a:rPr>
              <a:t> Juan Pérez, </a:t>
            </a:r>
            <a:r>
              <a:rPr lang="en-US" altLang="en-US" sz="2400" dirty="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President of </a:t>
            </a:r>
            <a:r>
              <a:rPr lang="en-US" altLang="en-US" sz="2400" dirty="0" err="1">
                <a:latin typeface="Arial" panose="020B0604020202020204" pitchFamily="34" charset="0"/>
                <a:cs typeface="Arial" panose="020B0604020202020204" pitchFamily="34" charset="0"/>
              </a:rPr>
              <a:t>Colegio</a:t>
            </a:r>
            <a:r>
              <a:rPr lang="en-US" altLang="en-US" sz="2400" dirty="0">
                <a:latin typeface="Arial" panose="020B0604020202020204" pitchFamily="34" charset="0"/>
                <a:cs typeface="Arial" panose="020B0604020202020204" pitchFamily="34" charset="0"/>
              </a:rPr>
              <a:t> de </a:t>
            </a:r>
            <a:r>
              <a:rPr lang="en-US" altLang="en-US" sz="2400" dirty="0" err="1">
                <a:latin typeface="Arial" panose="020B0604020202020204" pitchFamily="34" charset="0"/>
                <a:cs typeface="Arial" panose="020B0604020202020204" pitchFamily="34" charset="0"/>
              </a:rPr>
              <a:t>Ingenieros</a:t>
            </a:r>
            <a:r>
              <a:rPr lang="en-US" altLang="en-US" sz="2400" dirty="0">
                <a:latin typeface="Arial" panose="020B0604020202020204" pitchFamily="34" charset="0"/>
                <a:cs typeface="Arial" panose="020B0604020202020204" pitchFamily="34" charset="0"/>
              </a:rPr>
              <a:t> y </a:t>
            </a:r>
            <a:r>
              <a:rPr lang="en-US" altLang="en-US" sz="2400" dirty="0" err="1">
                <a:latin typeface="Arial" panose="020B0604020202020204" pitchFamily="34" charset="0"/>
                <a:cs typeface="Arial" panose="020B0604020202020204" pitchFamily="34" charset="0"/>
              </a:rPr>
              <a:t>Agrimensores</a:t>
            </a:r>
            <a:r>
              <a:rPr lang="en-US" altLang="en-US" sz="2400" dirty="0">
                <a:latin typeface="Arial" panose="020B0604020202020204" pitchFamily="34" charset="0"/>
                <a:cs typeface="Arial" panose="020B0604020202020204" pitchFamily="34" charset="0"/>
              </a:rPr>
              <a:t> de Puerto Rico (CIAPR), </a:t>
            </a:r>
            <a:r>
              <a:rPr lang="es-PR" altLang="en-US" sz="2400" dirty="0" err="1" smtClean="0">
                <a:latin typeface="Arial" panose="020B0604020202020204" pitchFamily="34" charset="0"/>
                <a:cs typeface="Arial" panose="020B0604020202020204" pitchFamily="34" charset="0"/>
              </a:rPr>
              <a:t>during</a:t>
            </a:r>
            <a:r>
              <a:rPr lang="es-PR" altLang="en-US" sz="2400" dirty="0" smtClean="0">
                <a:latin typeface="Arial" panose="020B0604020202020204" pitchFamily="34" charset="0"/>
                <a:cs typeface="Arial" panose="020B0604020202020204" pitchFamily="34" charset="0"/>
              </a:rPr>
              <a:t> </a:t>
            </a:r>
            <a:r>
              <a:rPr lang="es-PR" altLang="en-US" sz="2400" dirty="0" err="1" smtClean="0">
                <a:latin typeface="Arial" panose="020B0604020202020204" pitchFamily="34" charset="0"/>
                <a:cs typeface="Arial" panose="020B0604020202020204" pitchFamily="34" charset="0"/>
              </a:rPr>
              <a:t>the</a:t>
            </a:r>
            <a:r>
              <a:rPr lang="es-PR" altLang="en-US" sz="2400" dirty="0" smtClean="0">
                <a:latin typeface="Arial" panose="020B0604020202020204" pitchFamily="34" charset="0"/>
                <a:cs typeface="Arial" panose="020B0604020202020204" pitchFamily="34" charset="0"/>
              </a:rPr>
              <a:t> </a:t>
            </a:r>
            <a:r>
              <a:rPr lang="es-PR" altLang="en-US" sz="2400" dirty="0" err="1" smtClean="0">
                <a:latin typeface="Arial" panose="020B0604020202020204" pitchFamily="34" charset="0"/>
                <a:cs typeface="Arial" panose="020B0604020202020204" pitchFamily="34" charset="0"/>
              </a:rPr>
              <a:t>activity</a:t>
            </a:r>
            <a:r>
              <a:rPr lang="es-PR" altLang="en-US" sz="2400" dirty="0" smtClean="0">
                <a:latin typeface="Arial" panose="020B0604020202020204" pitchFamily="34" charset="0"/>
                <a:cs typeface="Arial" panose="020B0604020202020204" pitchFamily="34" charset="0"/>
              </a:rPr>
              <a:t>.</a:t>
            </a:r>
          </a:p>
          <a:p>
            <a:pPr eaLnBrk="1" hangingPunct="1">
              <a:lnSpc>
                <a:spcPct val="100000"/>
              </a:lnSpc>
              <a:spcBef>
                <a:spcPct val="0"/>
              </a:spcBef>
              <a:buFontTx/>
              <a:buNone/>
            </a:pPr>
            <a:r>
              <a:rPr lang="es-PR" altLang="en-US" sz="2400" dirty="0" err="1" smtClean="0">
                <a:latin typeface="Arial" panose="020B0604020202020204" pitchFamily="34" charset="0"/>
                <a:cs typeface="Arial" panose="020B0604020202020204" pitchFamily="34" charset="0"/>
              </a:rPr>
              <a:t>The</a:t>
            </a:r>
            <a:r>
              <a:rPr lang="es-PR" altLang="en-US" sz="2400" dirty="0" smtClean="0">
                <a:latin typeface="Arial" panose="020B0604020202020204" pitchFamily="34" charset="0"/>
                <a:cs typeface="Arial" panose="020B0604020202020204" pitchFamily="34" charset="0"/>
              </a:rPr>
              <a:t> </a:t>
            </a:r>
            <a:r>
              <a:rPr lang="es-PR" altLang="en-US" sz="2400" dirty="0" err="1" smtClean="0">
                <a:latin typeface="Arial" panose="020B0604020202020204" pitchFamily="34" charset="0"/>
                <a:cs typeface="Arial" panose="020B0604020202020204" pitchFamily="34" charset="0"/>
              </a:rPr>
              <a:t>mark</a:t>
            </a:r>
            <a:r>
              <a:rPr lang="es-PR" altLang="en-US" sz="2400" dirty="0" smtClean="0">
                <a:latin typeface="Arial" panose="020B0604020202020204" pitchFamily="34" charset="0"/>
                <a:cs typeface="Arial" panose="020B0604020202020204" pitchFamily="34" charset="0"/>
              </a:rPr>
              <a:t> </a:t>
            </a:r>
            <a:r>
              <a:rPr lang="es-PR" altLang="en-US" sz="2400" dirty="0" err="1" smtClean="0">
                <a:latin typeface="Arial" panose="020B0604020202020204" pitchFamily="34" charset="0"/>
                <a:cs typeface="Arial" panose="020B0604020202020204" pitchFamily="34" charset="0"/>
              </a:rPr>
              <a:t>was</a:t>
            </a:r>
            <a:r>
              <a:rPr lang="es-PR" altLang="en-US" sz="2400" dirty="0" smtClean="0">
                <a:latin typeface="Arial" panose="020B0604020202020204" pitchFamily="34" charset="0"/>
                <a:cs typeface="Arial" panose="020B0604020202020204" pitchFamily="34" charset="0"/>
              </a:rPr>
              <a:t> </a:t>
            </a:r>
            <a:r>
              <a:rPr lang="es-PR" altLang="en-US" sz="2400" dirty="0" err="1" smtClean="0">
                <a:latin typeface="Arial" panose="020B0604020202020204" pitchFamily="34" charset="0"/>
                <a:cs typeface="Arial" panose="020B0604020202020204" pitchFamily="34" charset="0"/>
              </a:rPr>
              <a:t>donated</a:t>
            </a:r>
            <a:r>
              <a:rPr lang="es-PR" altLang="en-US" sz="2400" dirty="0" smtClean="0">
                <a:latin typeface="Arial" panose="020B0604020202020204" pitchFamily="34" charset="0"/>
                <a:cs typeface="Arial" panose="020B0604020202020204" pitchFamily="34" charset="0"/>
              </a:rPr>
              <a:t> </a:t>
            </a:r>
            <a:r>
              <a:rPr lang="es-PR" altLang="en-US" sz="2400" dirty="0" err="1" smtClean="0">
                <a:latin typeface="Arial" panose="020B0604020202020204" pitchFamily="34" charset="0"/>
                <a:cs typeface="Arial" panose="020B0604020202020204" pitchFamily="34" charset="0"/>
              </a:rPr>
              <a:t>by</a:t>
            </a:r>
            <a:r>
              <a:rPr lang="es-PR" altLang="en-US" sz="2400" dirty="0" smtClean="0">
                <a:latin typeface="Arial" panose="020B0604020202020204" pitchFamily="34" charset="0"/>
                <a:cs typeface="Arial" panose="020B0604020202020204" pitchFamily="34" charset="0"/>
              </a:rPr>
              <a:t> </a:t>
            </a:r>
          </a:p>
          <a:p>
            <a:pPr eaLnBrk="1" hangingPunct="1">
              <a:lnSpc>
                <a:spcPct val="100000"/>
              </a:lnSpc>
              <a:spcBef>
                <a:spcPct val="0"/>
              </a:spcBef>
              <a:buFontTx/>
              <a:buNone/>
            </a:pPr>
            <a:r>
              <a:rPr lang="es-PR" altLang="en-US" sz="2400" dirty="0" smtClean="0">
                <a:latin typeface="Arial" panose="020B0604020202020204" pitchFamily="34" charset="0"/>
                <a:cs typeface="Arial" panose="020B0604020202020204" pitchFamily="34" charset="0"/>
              </a:rPr>
              <a:t>NOAA-NGS</a:t>
            </a:r>
            <a:r>
              <a:rPr lang="es-PR" altLang="en-US" sz="2400" dirty="0" smtClean="0">
                <a:latin typeface="Arial" panose="020B0604020202020204" pitchFamily="34" charset="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619547" y="4159539"/>
            <a:ext cx="2921000" cy="2449513"/>
          </a:xfrm>
          <a:prstGeom prst="rect">
            <a:avLst/>
          </a:prstGeom>
          <a:ln>
            <a:noFill/>
          </a:ln>
          <a:effectLst>
            <a:outerShdw blurRad="292100" dist="139700" dir="2700000" algn="tl" rotWithShape="0">
              <a:srgbClr val="333333">
                <a:alpha val="65000"/>
              </a:srgbClr>
            </a:outerShdw>
          </a:effectLst>
        </p:spPr>
      </p:pic>
      <p:cxnSp>
        <p:nvCxnSpPr>
          <p:cNvPr id="5" name="Straight Arrow Connector 4"/>
          <p:cNvCxnSpPr>
            <a:stCxn id="3" idx="1"/>
          </p:cNvCxnSpPr>
          <p:nvPr/>
        </p:nvCxnSpPr>
        <p:spPr>
          <a:xfrm flipH="1">
            <a:off x="2486025" y="5384296"/>
            <a:ext cx="6133522" cy="65614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715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513" y="287338"/>
            <a:ext cx="4154487" cy="6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0850" y="287338"/>
            <a:ext cx="3732213"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793828">
            <a:off x="3033713" y="2847975"/>
            <a:ext cx="61245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356600" y="5121275"/>
            <a:ext cx="3221038" cy="5619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R"/>
          </a:p>
        </p:txBody>
      </p:sp>
    </p:spTree>
    <p:extLst>
      <p:ext uri="{BB962C8B-B14F-4D97-AF65-F5344CB8AC3E}">
        <p14:creationId xmlns:p14="http://schemas.microsoft.com/office/powerpoint/2010/main" val="3739300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a:xfrm>
            <a:off x="838200" y="46037"/>
            <a:ext cx="10515600" cy="1325563"/>
          </a:xfrm>
        </p:spPr>
        <p:txBody>
          <a:bodyPr>
            <a:normAutofit/>
          </a:bodyPr>
          <a:lstStyle/>
          <a:p>
            <a:pPr eaLnBrk="1" hangingPunct="1"/>
            <a:r>
              <a:rPr lang="en-US" altLang="en-US" sz="3600" b="1" dirty="0" smtClean="0"/>
              <a:t>CENTENNIAL MARK OF THE UNIV. OF PUETO RICO aka “</a:t>
            </a:r>
            <a:r>
              <a:rPr lang="en-US" altLang="en-US" sz="3600" b="1" dirty="0" err="1" smtClean="0"/>
              <a:t>Colegio</a:t>
            </a:r>
            <a:r>
              <a:rPr lang="en-US" altLang="en-US" sz="3600" b="1" dirty="0" smtClean="0"/>
              <a:t> de </a:t>
            </a:r>
            <a:r>
              <a:rPr lang="en-US" altLang="en-US" sz="3600" b="1" dirty="0" err="1" smtClean="0"/>
              <a:t>Agricultura</a:t>
            </a:r>
            <a:r>
              <a:rPr lang="en-US" altLang="en-US" sz="3600" b="1" dirty="0" smtClean="0"/>
              <a:t> y </a:t>
            </a:r>
            <a:r>
              <a:rPr lang="en-US" altLang="en-US" sz="3600" b="1" dirty="0" err="1" smtClean="0"/>
              <a:t>Artes</a:t>
            </a:r>
            <a:r>
              <a:rPr lang="en-US" altLang="en-US" sz="3600" b="1" dirty="0" smtClean="0"/>
              <a:t> </a:t>
            </a:r>
            <a:r>
              <a:rPr lang="en-US" altLang="en-US" sz="3600" b="1" dirty="0" err="1" smtClean="0"/>
              <a:t>Mecanicas</a:t>
            </a:r>
            <a:r>
              <a:rPr lang="en-US" altLang="en-US" sz="3600" b="1" dirty="0" smtClean="0"/>
              <a:t> </a:t>
            </a:r>
            <a:r>
              <a:rPr lang="en-US" altLang="en-US" sz="3600" b="1" dirty="0" smtClean="0"/>
              <a:t>1911-2011</a:t>
            </a:r>
          </a:p>
        </p:txBody>
      </p:sp>
      <p:pic>
        <p:nvPicPr>
          <p:cNvPr id="11267" name="Picture 2" descr="C:\Users\Linda L. Velez\Pictures\Centenario_RUM folder\Fotos develacion NGS-RUM\DSCF604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3625" y="1371600"/>
            <a:ext cx="4113213" cy="5483225"/>
          </a:xfrm>
        </p:spPr>
      </p:pic>
      <p:sp>
        <p:nvSpPr>
          <p:cNvPr id="11268" name="TextBox 6"/>
          <p:cNvSpPr txBox="1">
            <a:spLocks noChangeArrowheads="1"/>
          </p:cNvSpPr>
          <p:nvPr/>
        </p:nvSpPr>
        <p:spPr bwMode="auto">
          <a:xfrm>
            <a:off x="5638800" y="1371600"/>
            <a:ext cx="4648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smtClean="0">
                <a:latin typeface="Arial" panose="020B0604020202020204" pitchFamily="34" charset="0"/>
              </a:rPr>
              <a:t>On</a:t>
            </a:r>
            <a:r>
              <a:rPr lang="en-US" altLang="en-US" sz="2400" dirty="0" smtClean="0">
                <a:latin typeface="Arial" panose="020B0604020202020204" pitchFamily="34" charset="0"/>
              </a:rPr>
              <a:t> </a:t>
            </a:r>
            <a:r>
              <a:rPr lang="en-US" altLang="en-US" sz="2400" dirty="0">
                <a:latin typeface="Arial" panose="020B0604020202020204" pitchFamily="34" charset="0"/>
              </a:rPr>
              <a:t>23 </a:t>
            </a:r>
            <a:r>
              <a:rPr lang="en-US" altLang="en-US" sz="2400" dirty="0" smtClean="0">
                <a:latin typeface="Arial" panose="020B0604020202020204" pitchFamily="34" charset="0"/>
              </a:rPr>
              <a:t>of</a:t>
            </a:r>
            <a:r>
              <a:rPr lang="en-US" altLang="en-US" sz="2400" dirty="0" smtClean="0">
                <a:latin typeface="Arial" panose="020B0604020202020204" pitchFamily="34" charset="0"/>
              </a:rPr>
              <a:t> September of </a:t>
            </a:r>
            <a:r>
              <a:rPr lang="en-US" altLang="en-US" sz="2400" dirty="0">
                <a:latin typeface="Arial" panose="020B0604020202020204" pitchFamily="34" charset="0"/>
              </a:rPr>
              <a:t>2011,</a:t>
            </a:r>
          </a:p>
          <a:p>
            <a:pPr eaLnBrk="1" hangingPunct="1">
              <a:lnSpc>
                <a:spcPct val="100000"/>
              </a:lnSpc>
              <a:spcBef>
                <a:spcPct val="0"/>
              </a:spcBef>
              <a:buFontTx/>
              <a:buNone/>
            </a:pPr>
            <a:r>
              <a:rPr lang="en-US" altLang="en-US" sz="2400" b="1" dirty="0">
                <a:latin typeface="Arial" panose="020B0604020202020204" pitchFamily="34" charset="0"/>
              </a:rPr>
              <a:t>Julianna  P. Blackwell</a:t>
            </a:r>
            <a:r>
              <a:rPr lang="en-US" altLang="en-US" sz="2400" dirty="0">
                <a:latin typeface="Arial" panose="020B0604020202020204" pitchFamily="34" charset="0"/>
              </a:rPr>
              <a:t>, </a:t>
            </a:r>
            <a:r>
              <a:rPr lang="en-US" altLang="en-US" sz="2400" dirty="0" smtClean="0">
                <a:latin typeface="Arial" panose="020B0604020202020204" pitchFamily="34" charset="0"/>
              </a:rPr>
              <a:t>Director </a:t>
            </a:r>
            <a:r>
              <a:rPr lang="en-US" altLang="en-US" sz="2400" dirty="0" smtClean="0">
                <a:latin typeface="Arial" panose="020B0604020202020204" pitchFamily="34" charset="0"/>
              </a:rPr>
              <a:t>of NOAA </a:t>
            </a:r>
            <a:r>
              <a:rPr lang="en-US" altLang="en-US" sz="2400" dirty="0" smtClean="0">
                <a:latin typeface="Arial" panose="020B0604020202020204" pitchFamily="34" charset="0"/>
              </a:rPr>
              <a:t>National </a:t>
            </a:r>
            <a:r>
              <a:rPr lang="en-US" altLang="en-US" sz="2400" dirty="0">
                <a:latin typeface="Arial" panose="020B0604020202020204" pitchFamily="34" charset="0"/>
              </a:rPr>
              <a:t>Geodetic Survey” (NGS) </a:t>
            </a:r>
            <a:r>
              <a:rPr lang="en-US" altLang="en-US" sz="2400" dirty="0" smtClean="0">
                <a:latin typeface="Arial" panose="020B0604020202020204" pitchFamily="34" charset="0"/>
              </a:rPr>
              <a:t>with</a:t>
            </a:r>
            <a:r>
              <a:rPr lang="en-US" altLang="en-US" sz="2400" dirty="0" smtClean="0">
                <a:latin typeface="Arial" panose="020B0604020202020204" pitchFamily="34" charset="0"/>
              </a:rPr>
              <a:t> </a:t>
            </a:r>
            <a:r>
              <a:rPr lang="en-US" altLang="en-US" sz="2400" b="1" dirty="0">
                <a:latin typeface="Arial" panose="020B0604020202020204" pitchFamily="34" charset="0"/>
              </a:rPr>
              <a:t>Dr. Jorge Rivera </a:t>
            </a:r>
            <a:r>
              <a:rPr lang="en-US" altLang="en-US" sz="2400" b="1" dirty="0" smtClean="0">
                <a:latin typeface="Arial" panose="020B0604020202020204" pitchFamily="34" charset="0"/>
              </a:rPr>
              <a:t>Santos,</a:t>
            </a:r>
            <a:r>
              <a:rPr lang="en-US" altLang="en-US" sz="2400" dirty="0" smtClean="0">
                <a:latin typeface="Arial" panose="020B0604020202020204" pitchFamily="34" charset="0"/>
              </a:rPr>
              <a:t> </a:t>
            </a:r>
            <a:r>
              <a:rPr lang="en-US" altLang="en-US" sz="2400" dirty="0" smtClean="0">
                <a:latin typeface="Arial" panose="020B0604020202020204" pitchFamily="34" charset="0"/>
              </a:rPr>
              <a:t>Chancellor </a:t>
            </a:r>
            <a:r>
              <a:rPr lang="es-PR" altLang="en-US" sz="2400" dirty="0" smtClean="0">
                <a:latin typeface="Arial" panose="020B0604020202020204" pitchFamily="34" charset="0"/>
              </a:rPr>
              <a:t>Discovery </a:t>
            </a:r>
            <a:r>
              <a:rPr lang="es-PR" altLang="en-US" sz="2400" dirty="0" err="1" smtClean="0">
                <a:latin typeface="Arial" panose="020B0604020202020204" pitchFamily="34" charset="0"/>
              </a:rPr>
              <a:t>the</a:t>
            </a:r>
            <a:r>
              <a:rPr lang="en-US" altLang="en-US" sz="2400" dirty="0" smtClean="0">
                <a:latin typeface="Arial" panose="020B0604020202020204" pitchFamily="34" charset="0"/>
              </a:rPr>
              <a:t> </a:t>
            </a:r>
            <a:r>
              <a:rPr lang="es-PR" altLang="en-US" sz="2400" dirty="0" smtClean="0">
                <a:latin typeface="Arial" panose="020B0604020202020204" pitchFamily="34" charset="0"/>
              </a:rPr>
              <a:t>Mark</a:t>
            </a:r>
            <a:r>
              <a:rPr lang="en-US" altLang="en-US" sz="2400" dirty="0" smtClean="0">
                <a:latin typeface="Arial" panose="020B0604020202020204" pitchFamily="34" charset="0"/>
              </a:rPr>
              <a:t>.</a:t>
            </a:r>
            <a:endParaRPr lang="en-US" altLang="en-US" sz="2400" dirty="0">
              <a:latin typeface="Arial" panose="020B0604020202020204" pitchFamily="34" charset="0"/>
            </a:endParaRPr>
          </a:p>
        </p:txBody>
      </p:sp>
      <p:pic>
        <p:nvPicPr>
          <p:cNvPr id="11269" name="Picture 7" descr="DSCF6054.JPG"/>
          <p:cNvPicPr>
            <a:picLocks noChangeAspect="1"/>
          </p:cNvPicPr>
          <p:nvPr/>
        </p:nvPicPr>
        <p:blipFill>
          <a:blip r:embed="rId3">
            <a:extLst>
              <a:ext uri="{28A0092B-C50C-407E-A947-70E740481C1C}">
                <a14:useLocalDpi xmlns:a14="http://schemas.microsoft.com/office/drawing/2010/main" val="0"/>
              </a:ext>
            </a:extLst>
          </a:blip>
          <a:srcRect l="18333" t="4443" r="13333" b="2222"/>
          <a:stretch>
            <a:fillRect/>
          </a:stretch>
        </p:blipFill>
        <p:spPr bwMode="auto">
          <a:xfrm>
            <a:off x="6388100" y="3679825"/>
            <a:ext cx="30988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03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11155363" cy="1325563"/>
          </a:xfrm>
        </p:spPr>
        <p:txBody>
          <a:bodyPr/>
          <a:lstStyle/>
          <a:p>
            <a:pPr eaLnBrk="1" hangingPunct="1">
              <a:defRPr/>
            </a:pPr>
            <a:r>
              <a:rPr lang="es-PR" b="1" dirty="0" smtClean="0"/>
              <a:t>News at </a:t>
            </a:r>
            <a:r>
              <a:rPr lang="es-PR" b="1" dirty="0" err="1" smtClean="0"/>
              <a:t>the</a:t>
            </a:r>
            <a:r>
              <a:rPr lang="es-PR" b="1" dirty="0" smtClean="0"/>
              <a:t> </a:t>
            </a:r>
            <a:r>
              <a:rPr lang="es-PR" b="1" dirty="0" err="1" smtClean="0"/>
              <a:t>National</a:t>
            </a:r>
            <a:r>
              <a:rPr lang="es-PR" b="1" dirty="0" smtClean="0"/>
              <a:t> </a:t>
            </a:r>
            <a:r>
              <a:rPr lang="es-PR" b="1" dirty="0" err="1" smtClean="0"/>
              <a:t>Geodetic</a:t>
            </a:r>
            <a:r>
              <a:rPr lang="es-PR" b="1" dirty="0" smtClean="0"/>
              <a:t> </a:t>
            </a:r>
            <a:r>
              <a:rPr lang="es-PR" b="1" dirty="0" err="1" smtClean="0"/>
              <a:t>Survey</a:t>
            </a:r>
            <a:r>
              <a:rPr lang="es-PR" b="1" dirty="0" smtClean="0"/>
              <a:t> Web Page</a:t>
            </a:r>
            <a:br>
              <a:rPr lang="es-PR" b="1" dirty="0" smtClean="0"/>
            </a:br>
            <a:r>
              <a:rPr lang="es-PR" b="1" dirty="0" smtClean="0"/>
              <a:t>www.ngs.noaa.gov</a:t>
            </a:r>
            <a:endParaRPr lang="es-PR" b="1" dirty="0"/>
          </a:p>
        </p:txBody>
      </p:sp>
      <p:pic>
        <p:nvPicPr>
          <p:cNvPr id="122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26370" t="7077" r="26173" b="45641"/>
          <a:stretch>
            <a:fillRect/>
          </a:stretch>
        </p:blipFill>
        <p:spPr>
          <a:xfrm>
            <a:off x="1050925" y="1477963"/>
            <a:ext cx="9604375" cy="5380037"/>
          </a:xfrm>
        </p:spPr>
      </p:pic>
    </p:spTree>
    <p:extLst>
      <p:ext uri="{BB962C8B-B14F-4D97-AF65-F5344CB8AC3E}">
        <p14:creationId xmlns:p14="http://schemas.microsoft.com/office/powerpoint/2010/main" val="451100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 t="7163" r="33170" b="39375"/>
          <a:stretch/>
        </p:blipFill>
        <p:spPr>
          <a:xfrm>
            <a:off x="0" y="520700"/>
            <a:ext cx="11979275" cy="538797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1776413" y="6348413"/>
            <a:ext cx="8105775" cy="32385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l="120" t="7163" r="55766" b="7644"/>
          <a:stretch/>
        </p:blipFill>
        <p:spPr>
          <a:xfrm>
            <a:off x="2748289" y="1399311"/>
            <a:ext cx="3596622" cy="3904960"/>
          </a:xfrm>
          <a:prstGeom prst="rect">
            <a:avLst/>
          </a:prstGeom>
          <a:ln>
            <a:noFill/>
          </a:ln>
          <a:effectLst>
            <a:outerShdw blurRad="292100" dist="139700" dir="2700000" algn="tl" rotWithShape="0">
              <a:srgbClr val="333333">
                <a:alpha val="65000"/>
              </a:srgbClr>
            </a:outerShdw>
          </a:effectLst>
        </p:spPr>
      </p:pic>
      <p:cxnSp>
        <p:nvCxnSpPr>
          <p:cNvPr id="6" name="Straight Arrow Connector 5"/>
          <p:cNvCxnSpPr/>
          <p:nvPr/>
        </p:nvCxnSpPr>
        <p:spPr>
          <a:xfrm flipV="1">
            <a:off x="6372620" y="3351791"/>
            <a:ext cx="1413635" cy="42848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8129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0108" y="1666948"/>
            <a:ext cx="11817927" cy="5191052"/>
          </a:xfrm>
          <a:prstGeom prst="rect">
            <a:avLst/>
          </a:prstGeom>
        </p:spPr>
      </p:pic>
      <p:pic>
        <p:nvPicPr>
          <p:cNvPr id="7" name="Picture 6"/>
          <p:cNvPicPr>
            <a:picLocks noChangeAspect="1"/>
          </p:cNvPicPr>
          <p:nvPr/>
        </p:nvPicPr>
        <p:blipFill>
          <a:blip r:embed="rId3"/>
          <a:stretch>
            <a:fillRect/>
          </a:stretch>
        </p:blipFill>
        <p:spPr>
          <a:xfrm>
            <a:off x="301769" y="609600"/>
            <a:ext cx="11412729" cy="625355"/>
          </a:xfrm>
          <a:prstGeom prst="rect">
            <a:avLst/>
          </a:prstGeom>
        </p:spPr>
      </p:pic>
    </p:spTree>
    <p:extLst>
      <p:ext uri="{BB962C8B-B14F-4D97-AF65-F5344CB8AC3E}">
        <p14:creationId xmlns:p14="http://schemas.microsoft.com/office/powerpoint/2010/main" val="41869461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6808" y="466292"/>
            <a:ext cx="10886209" cy="6026294"/>
          </a:xfrm>
          <a:prstGeom prst="rect">
            <a:avLst/>
          </a:prstGeom>
        </p:spPr>
      </p:pic>
    </p:spTree>
    <p:extLst>
      <p:ext uri="{BB962C8B-B14F-4D97-AF65-F5344CB8AC3E}">
        <p14:creationId xmlns:p14="http://schemas.microsoft.com/office/powerpoint/2010/main" val="419697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r>
              <a:rPr lang="es-PR" b="1" i="1" dirty="0" err="1">
                <a:effectLst>
                  <a:outerShdw blurRad="38100" dist="38100" dir="2700000" algn="tl">
                    <a:srgbClr val="000000">
                      <a:alpha val="43137"/>
                    </a:srgbClr>
                  </a:outerShdw>
                </a:effectLst>
              </a:rPr>
              <a:t>About</a:t>
            </a:r>
            <a:r>
              <a:rPr lang="es-PR" b="1" i="1" dirty="0">
                <a:effectLst>
                  <a:outerShdw blurRad="38100" dist="38100" dir="2700000" algn="tl">
                    <a:srgbClr val="000000">
                      <a:alpha val="43137"/>
                    </a:srgbClr>
                  </a:outerShdw>
                </a:effectLst>
              </a:rPr>
              <a:t> </a:t>
            </a:r>
            <a:r>
              <a:rPr lang="es-PR" b="1" i="1" dirty="0" err="1">
                <a:effectLst>
                  <a:outerShdw blurRad="38100" dist="38100" dir="2700000" algn="tl">
                    <a:srgbClr val="000000">
                      <a:alpha val="43137"/>
                    </a:srgbClr>
                  </a:outerShdw>
                </a:effectLst>
              </a:rPr>
              <a:t>the</a:t>
            </a:r>
            <a:r>
              <a:rPr lang="es-PR" b="1" i="1" dirty="0">
                <a:effectLst>
                  <a:outerShdw blurRad="38100" dist="38100" dir="2700000" algn="tl">
                    <a:srgbClr val="000000">
                      <a:alpha val="43137"/>
                    </a:srgbClr>
                  </a:outerShdw>
                </a:effectLst>
              </a:rPr>
              <a:t> </a:t>
            </a:r>
            <a:r>
              <a:rPr lang="es-PR" b="1" i="1" dirty="0" err="1">
                <a:effectLst>
                  <a:outerShdw blurRad="38100" dist="38100" dir="2700000" algn="tl">
                    <a:srgbClr val="000000">
                      <a:alpha val="43137"/>
                    </a:srgbClr>
                  </a:outerShdw>
                </a:effectLst>
              </a:rPr>
              <a:t>Research</a:t>
            </a:r>
            <a:r>
              <a:rPr lang="es-PR" b="1" i="1" dirty="0">
                <a:effectLst>
                  <a:outerShdw blurRad="38100" dist="38100" dir="2700000" algn="tl">
                    <a:srgbClr val="000000">
                      <a:alpha val="43137"/>
                    </a:srgbClr>
                  </a:outerShdw>
                </a:effectLst>
              </a:rPr>
              <a:t>, </a:t>
            </a:r>
            <a:r>
              <a:rPr lang="es-PR" b="1" i="1" dirty="0" err="1">
                <a:effectLst>
                  <a:outerShdw blurRad="38100" dist="38100" dir="2700000" algn="tl">
                    <a:srgbClr val="000000">
                      <a:alpha val="43137"/>
                    </a:srgbClr>
                  </a:outerShdw>
                </a:effectLst>
              </a:rPr>
              <a:t>Education</a:t>
            </a:r>
            <a:r>
              <a:rPr lang="es-PR" b="1" i="1" dirty="0">
                <a:effectLst>
                  <a:outerShdw blurRad="38100" dist="38100" dir="2700000" algn="tl">
                    <a:srgbClr val="000000">
                      <a:alpha val="43137"/>
                    </a:srgbClr>
                  </a:outerShdw>
                </a:effectLst>
              </a:rPr>
              <a:t> and </a:t>
            </a:r>
            <a:r>
              <a:rPr lang="es-PR" b="1" i="1" dirty="0" err="1">
                <a:effectLst>
                  <a:outerShdw blurRad="38100" dist="38100" dir="2700000" algn="tl">
                    <a:srgbClr val="000000">
                      <a:alpha val="43137"/>
                    </a:srgbClr>
                  </a:outerShdw>
                </a:effectLst>
              </a:rPr>
              <a:t>Outreach</a:t>
            </a:r>
            <a:r>
              <a:rPr lang="es-PR" b="1" i="1" dirty="0">
                <a:effectLst>
                  <a:outerShdw blurRad="38100" dist="38100" dir="2700000" algn="tl">
                    <a:srgbClr val="000000">
                      <a:alpha val="43137"/>
                    </a:srgbClr>
                  </a:outerShdw>
                </a:effectLst>
              </a:rPr>
              <a:t> </a:t>
            </a:r>
            <a:r>
              <a:rPr lang="es-PR" b="1" i="1" dirty="0" err="1">
                <a:effectLst>
                  <a:outerShdw blurRad="38100" dist="38100" dir="2700000" algn="tl">
                    <a:srgbClr val="000000">
                      <a:alpha val="43137"/>
                    </a:srgbClr>
                  </a:outerShdw>
                </a:effectLst>
              </a:rPr>
              <a:t>Projects</a:t>
            </a:r>
            <a:r>
              <a:rPr lang="es-PR" b="1" i="1" dirty="0">
                <a:effectLst>
                  <a:outerShdw blurRad="38100" dist="38100" dir="2700000" algn="tl">
                    <a:srgbClr val="000000">
                      <a:alpha val="43137"/>
                    </a:srgbClr>
                  </a:outerShdw>
                </a:effectLst>
              </a:rPr>
              <a:t> </a:t>
            </a:r>
            <a:r>
              <a:rPr lang="es-PR" dirty="0"/>
              <a:t/>
            </a:r>
            <a:br>
              <a:rPr lang="es-PR" dirty="0"/>
            </a:br>
            <a:endParaRPr lang="es-PR" dirty="0"/>
          </a:p>
        </p:txBody>
      </p:sp>
      <p:sp>
        <p:nvSpPr>
          <p:cNvPr id="3" name="Content Placeholder 2"/>
          <p:cNvSpPr>
            <a:spLocks noGrp="1"/>
          </p:cNvSpPr>
          <p:nvPr>
            <p:ph idx="1"/>
          </p:nvPr>
        </p:nvSpPr>
        <p:spPr>
          <a:xfrm>
            <a:off x="741218" y="1396133"/>
            <a:ext cx="10515600" cy="4727575"/>
          </a:xfrm>
        </p:spPr>
        <p:txBody>
          <a:bodyPr>
            <a:normAutofit lnSpcReduction="10000"/>
          </a:bodyPr>
          <a:lstStyle/>
          <a:p>
            <a:r>
              <a:rPr lang="en-US" altLang="en-US" b="1" dirty="0"/>
              <a:t>NOAA’s Electronic Navigational </a:t>
            </a:r>
            <a:r>
              <a:rPr lang="en-US" altLang="en-US" b="1" dirty="0" smtClean="0"/>
              <a:t>Charts – 2006</a:t>
            </a:r>
          </a:p>
          <a:p>
            <a:r>
              <a:rPr lang="en-US" altLang="en-US" b="1" dirty="0"/>
              <a:t>Tidal Stations and Bench Marks: </a:t>
            </a:r>
            <a:br>
              <a:rPr lang="en-US" altLang="en-US" b="1" dirty="0"/>
            </a:br>
            <a:r>
              <a:rPr lang="en-US" altLang="en-US" b="1" dirty="0"/>
              <a:t>Tools for spatial information </a:t>
            </a:r>
            <a:r>
              <a:rPr lang="en-US" altLang="en-US" b="1" dirty="0" smtClean="0"/>
              <a:t>managements  -  since 2006 to present</a:t>
            </a:r>
          </a:p>
          <a:p>
            <a:r>
              <a:rPr lang="en-US" altLang="en-US" b="1" dirty="0" smtClean="0"/>
              <a:t>Puerto Rico LTAP Center – </a:t>
            </a:r>
            <a:r>
              <a:rPr lang="en-US" altLang="en-US" b="1" dirty="0" smtClean="0">
                <a:hlinkClick r:id="rId2"/>
              </a:rPr>
              <a:t>www.uprm.edu/pr2</a:t>
            </a:r>
            <a:endParaRPr lang="en-US" altLang="en-US" b="1" dirty="0" smtClean="0"/>
          </a:p>
          <a:p>
            <a:r>
              <a:rPr lang="en-US" altLang="en-US" b="1" dirty="0" err="1" smtClean="0"/>
              <a:t>CoHemis</a:t>
            </a:r>
            <a:r>
              <a:rPr lang="en-US" altLang="en-US" b="1" dirty="0" smtClean="0"/>
              <a:t>  and PRYSIG – </a:t>
            </a:r>
            <a:r>
              <a:rPr lang="en-US" altLang="en-US" b="1" dirty="0" smtClean="0">
                <a:hlinkClick r:id="rId3"/>
              </a:rPr>
              <a:t>www.cohemis.uprm.edu/</a:t>
            </a:r>
            <a:endParaRPr lang="en-US" altLang="en-US" b="1" dirty="0" smtClean="0"/>
          </a:p>
          <a:p>
            <a:r>
              <a:rPr lang="en-US" altLang="en-US" b="1" dirty="0" smtClean="0"/>
              <a:t>MEGA VIERNES CIVIL – </a:t>
            </a:r>
            <a:r>
              <a:rPr lang="en-US" altLang="en-US" b="1" dirty="0" smtClean="0">
                <a:hlinkClick r:id="rId4"/>
              </a:rPr>
              <a:t>www.megaviernes.com/</a:t>
            </a:r>
            <a:endParaRPr lang="en-US" altLang="en-US" b="1" dirty="0" smtClean="0"/>
          </a:p>
          <a:p>
            <a:r>
              <a:rPr lang="en-US" altLang="en-US" b="1" dirty="0" err="1" smtClean="0"/>
              <a:t>CariCOOs</a:t>
            </a:r>
            <a:r>
              <a:rPr lang="en-US" altLang="en-US" b="1" dirty="0" smtClean="0"/>
              <a:t> - Caribbean Coastal Observing System</a:t>
            </a:r>
          </a:p>
          <a:p>
            <a:r>
              <a:rPr lang="en-US" altLang="en-US" b="1" dirty="0" smtClean="0"/>
              <a:t>NOAA-CREST</a:t>
            </a:r>
          </a:p>
          <a:p>
            <a:r>
              <a:rPr lang="en-US" altLang="en-US" b="1" dirty="0" err="1" smtClean="0"/>
              <a:t>Pueto</a:t>
            </a:r>
            <a:r>
              <a:rPr lang="en-US" altLang="en-US" b="1" dirty="0" smtClean="0"/>
              <a:t> Rico </a:t>
            </a:r>
            <a:r>
              <a:rPr lang="en-US" altLang="en-US" b="1" dirty="0" err="1" smtClean="0"/>
              <a:t>Sismic</a:t>
            </a:r>
            <a:r>
              <a:rPr lang="en-US" altLang="en-US" b="1" dirty="0" smtClean="0"/>
              <a:t> Network</a:t>
            </a:r>
          </a:p>
          <a:p>
            <a:r>
              <a:rPr lang="en-US" b="1" dirty="0"/>
              <a:t>PR Component of NTHMP-</a:t>
            </a:r>
            <a:r>
              <a:rPr lang="en-US" b="1" dirty="0" err="1"/>
              <a:t>TsunamiReady</a:t>
            </a:r>
            <a:r>
              <a:rPr lang="en-US" b="1" dirty="0"/>
              <a:t> ® Program</a:t>
            </a:r>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n-US" altLang="en-US" b="1" dirty="0" smtClean="0"/>
          </a:p>
          <a:p>
            <a:endParaRPr lang="es-PR" dirty="0"/>
          </a:p>
        </p:txBody>
      </p:sp>
    </p:spTree>
    <p:extLst>
      <p:ext uri="{BB962C8B-B14F-4D97-AF65-F5344CB8AC3E}">
        <p14:creationId xmlns:p14="http://schemas.microsoft.com/office/powerpoint/2010/main" val="1277373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752600" y="533401"/>
            <a:ext cx="8763000" cy="868363"/>
          </a:xfrm>
        </p:spPr>
        <p:txBody>
          <a:bodyPr>
            <a:normAutofit fontScale="90000"/>
          </a:bodyPr>
          <a:lstStyle/>
          <a:p>
            <a:r>
              <a:rPr lang="en-US" altLang="en-US" sz="3600" b="1" dirty="0"/>
              <a:t>NOAA’s Electronic Navigational Charts </a:t>
            </a:r>
            <a:r>
              <a:rPr lang="en-US" altLang="en-US" sz="3600" b="1" i="1" dirty="0">
                <a:solidFill>
                  <a:srgbClr val="000066"/>
                </a:solidFill>
              </a:rPr>
              <a:t/>
            </a:r>
            <a:br>
              <a:rPr lang="en-US" altLang="en-US" sz="3600" b="1" i="1" dirty="0">
                <a:solidFill>
                  <a:srgbClr val="000066"/>
                </a:solidFill>
              </a:rPr>
            </a:br>
            <a:endParaRPr lang="en-US" altLang="en-US" sz="3600" b="1" i="1" dirty="0">
              <a:solidFill>
                <a:srgbClr val="000066"/>
              </a:solidFill>
            </a:endParaRPr>
          </a:p>
        </p:txBody>
      </p:sp>
      <p:sp>
        <p:nvSpPr>
          <p:cNvPr id="11267" name="Rectangle 3"/>
          <p:cNvSpPr>
            <a:spLocks noGrp="1" noChangeArrowheads="1"/>
          </p:cNvSpPr>
          <p:nvPr>
            <p:ph type="body" idx="1"/>
          </p:nvPr>
        </p:nvSpPr>
        <p:spPr>
          <a:xfrm>
            <a:off x="1752600" y="1600201"/>
            <a:ext cx="8763000" cy="4525963"/>
          </a:xfrm>
        </p:spPr>
        <p:txBody>
          <a:bodyPr>
            <a:normAutofit lnSpcReduction="10000"/>
          </a:bodyPr>
          <a:lstStyle/>
          <a:p>
            <a:pPr>
              <a:lnSpc>
                <a:spcPct val="90000"/>
              </a:lnSpc>
              <a:buFontTx/>
              <a:buNone/>
            </a:pPr>
            <a:r>
              <a:rPr lang="en-US" altLang="en-US" b="1"/>
              <a:t>  Project:</a:t>
            </a:r>
            <a:r>
              <a:rPr lang="en-US" altLang="en-US"/>
              <a:t>  </a:t>
            </a:r>
            <a:r>
              <a:rPr lang="en-US" altLang="en-US" sz="2400"/>
              <a:t>NOAA’s Electronic Navigational Chart (ENC)  </a:t>
            </a:r>
          </a:p>
          <a:p>
            <a:pPr>
              <a:lnSpc>
                <a:spcPct val="90000"/>
              </a:lnSpc>
              <a:buFontTx/>
              <a:buNone/>
            </a:pPr>
            <a:r>
              <a:rPr lang="en-US" altLang="en-US" sz="2400"/>
              <a:t>                    Validation Initiative</a:t>
            </a:r>
            <a:endParaRPr lang="en-US" altLang="en-US"/>
          </a:p>
          <a:p>
            <a:pPr>
              <a:lnSpc>
                <a:spcPct val="125000"/>
              </a:lnSpc>
              <a:buFontTx/>
              <a:buNone/>
            </a:pPr>
            <a:r>
              <a:rPr lang="en-US" altLang="en-US" b="1"/>
              <a:t>Location: </a:t>
            </a:r>
            <a:r>
              <a:rPr lang="en-US" altLang="en-US" sz="2400"/>
              <a:t>Coast of Ponce, Peñuelas and Guayanilla</a:t>
            </a:r>
          </a:p>
          <a:p>
            <a:pPr>
              <a:lnSpc>
                <a:spcPct val="90000"/>
              </a:lnSpc>
              <a:buFontTx/>
              <a:buNone/>
            </a:pPr>
            <a:r>
              <a:rPr lang="en-US" altLang="en-US" b="1"/>
              <a:t>Petitionary: </a:t>
            </a:r>
            <a:r>
              <a:rPr lang="en-US" altLang="en-US" sz="2400"/>
              <a:t>National Geodetic Survey, Remote Sensing     </a:t>
            </a:r>
          </a:p>
          <a:p>
            <a:pPr>
              <a:lnSpc>
                <a:spcPct val="90000"/>
              </a:lnSpc>
              <a:buFontTx/>
              <a:buNone/>
            </a:pPr>
            <a:r>
              <a:rPr lang="en-US" altLang="en-US" sz="2400"/>
              <a:t>                        Division</a:t>
            </a:r>
          </a:p>
          <a:p>
            <a:pPr>
              <a:lnSpc>
                <a:spcPct val="125000"/>
              </a:lnSpc>
              <a:buFontTx/>
              <a:buNone/>
            </a:pPr>
            <a:r>
              <a:rPr lang="en-US" altLang="en-US" b="1"/>
              <a:t>       Date: </a:t>
            </a:r>
            <a:r>
              <a:rPr lang="en-US" altLang="en-US" sz="2400"/>
              <a:t>November through December 2006</a:t>
            </a:r>
            <a:endParaRPr lang="en-US" altLang="en-US" b="1"/>
          </a:p>
          <a:p>
            <a:pPr>
              <a:lnSpc>
                <a:spcPct val="125000"/>
              </a:lnSpc>
              <a:buFontTx/>
              <a:buNone/>
            </a:pPr>
            <a:r>
              <a:rPr lang="en-US" altLang="en-US" b="1"/>
              <a:t>      Work: </a:t>
            </a:r>
            <a:r>
              <a:rPr lang="en-US" altLang="en-US" sz="2400"/>
              <a:t>GPS Control Points</a:t>
            </a:r>
          </a:p>
          <a:p>
            <a:pPr>
              <a:lnSpc>
                <a:spcPct val="125000"/>
              </a:lnSpc>
              <a:buFontTx/>
              <a:buNone/>
            </a:pPr>
            <a:r>
              <a:rPr lang="en-US" altLang="en-US" b="1"/>
              <a:t>Applications: </a:t>
            </a:r>
            <a:r>
              <a:rPr lang="en-US" altLang="en-US" sz="2400"/>
              <a:t>Update Navigational Charts and GIS of Area</a:t>
            </a:r>
            <a:r>
              <a:rPr lang="en-US" altLang="en-US" b="1"/>
              <a:t> </a:t>
            </a:r>
          </a:p>
        </p:txBody>
      </p:sp>
    </p:spTree>
    <p:extLst>
      <p:ext uri="{BB962C8B-B14F-4D97-AF65-F5344CB8AC3E}">
        <p14:creationId xmlns:p14="http://schemas.microsoft.com/office/powerpoint/2010/main" val="2702528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8449" name="Group 17"/>
          <p:cNvGrpSpPr>
            <a:grpSpLocks/>
          </p:cNvGrpSpPr>
          <p:nvPr/>
        </p:nvGrpSpPr>
        <p:grpSpPr bwMode="auto">
          <a:xfrm>
            <a:off x="3657600" y="2819400"/>
            <a:ext cx="5029200" cy="3697288"/>
            <a:chOff x="1344" y="1776"/>
            <a:chExt cx="3168" cy="2329"/>
          </a:xfrm>
        </p:grpSpPr>
        <p:pic>
          <p:nvPicPr>
            <p:cNvPr id="18439" name="Picture 7" descr="Guayanilla Chart 3"/>
            <p:cNvPicPr>
              <a:picLocks noChangeAspect="1" noChangeArrowheads="1"/>
            </p:cNvPicPr>
            <p:nvPr/>
          </p:nvPicPr>
          <p:blipFill>
            <a:blip r:embed="rId2">
              <a:extLst>
                <a:ext uri="{28A0092B-C50C-407E-A947-70E740481C1C}">
                  <a14:useLocalDpi xmlns:a14="http://schemas.microsoft.com/office/drawing/2010/main" val="0"/>
                </a:ext>
              </a:extLst>
            </a:blip>
            <a:srcRect l="12286" t="15407" r="1706" b="4137"/>
            <a:stretch>
              <a:fillRect/>
            </a:stretch>
          </p:blipFill>
          <p:spPr bwMode="auto">
            <a:xfrm>
              <a:off x="1344" y="1776"/>
              <a:ext cx="2987" cy="21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1" name="Text Box 9"/>
            <p:cNvSpPr txBox="1">
              <a:spLocks noChangeArrowheads="1"/>
            </p:cNvSpPr>
            <p:nvPr/>
          </p:nvSpPr>
          <p:spPr bwMode="auto">
            <a:xfrm>
              <a:off x="2068" y="3874"/>
              <a:ext cx="24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PR" altLang="en-US"/>
                <a:t>Guayanilla, Puerto Rico</a:t>
              </a:r>
            </a:p>
          </p:txBody>
        </p:sp>
      </p:grpSp>
      <p:sp>
        <p:nvSpPr>
          <p:cNvPr id="18434" name="Rectangle 2"/>
          <p:cNvSpPr>
            <a:spLocks noGrp="1" noChangeArrowheads="1"/>
          </p:cNvSpPr>
          <p:nvPr>
            <p:ph type="title"/>
          </p:nvPr>
        </p:nvSpPr>
        <p:spPr>
          <a:xfrm>
            <a:off x="1981200" y="274638"/>
            <a:ext cx="8534400" cy="1143000"/>
          </a:xfrm>
        </p:spPr>
        <p:txBody>
          <a:bodyPr/>
          <a:lstStyle/>
          <a:p>
            <a:r>
              <a:rPr lang="en-US" altLang="en-US" sz="3600" b="1" i="1"/>
              <a:t>NOAA Electronic Navigational Charts </a:t>
            </a:r>
            <a:br>
              <a:rPr lang="en-US" altLang="en-US" sz="3600" b="1" i="1"/>
            </a:br>
            <a:r>
              <a:rPr lang="en-US" altLang="en-US" sz="3600" b="1" i="1"/>
              <a:t>Validation Initiative</a:t>
            </a:r>
          </a:p>
        </p:txBody>
      </p:sp>
      <p:sp>
        <p:nvSpPr>
          <p:cNvPr id="18435" name="Rectangle 3"/>
          <p:cNvSpPr>
            <a:spLocks noGrp="1" noChangeArrowheads="1"/>
          </p:cNvSpPr>
          <p:nvPr>
            <p:ph type="body" sz="half" idx="1"/>
          </p:nvPr>
        </p:nvSpPr>
        <p:spPr>
          <a:xfrm>
            <a:off x="1981200" y="1600201"/>
            <a:ext cx="8153400" cy="4525963"/>
          </a:xfrm>
        </p:spPr>
        <p:txBody>
          <a:bodyPr/>
          <a:lstStyle/>
          <a:p>
            <a:pPr>
              <a:lnSpc>
                <a:spcPct val="125000"/>
              </a:lnSpc>
              <a:buFontTx/>
              <a:buBlip>
                <a:blip r:embed="rId3"/>
              </a:buBlip>
            </a:pPr>
            <a:r>
              <a:rPr lang="en-US" altLang="en-US" sz="2400" b="1"/>
              <a:t>NOAA Needed Ground Control Points with GPS Observations for Geo-Referencing Purposes</a:t>
            </a:r>
            <a:endParaRPr lang="en-US" altLang="en-US" sz="2400" b="1" u="sng"/>
          </a:p>
        </p:txBody>
      </p:sp>
      <p:grpSp>
        <p:nvGrpSpPr>
          <p:cNvPr id="18448" name="Group 16"/>
          <p:cNvGrpSpPr>
            <a:grpSpLocks/>
          </p:cNvGrpSpPr>
          <p:nvPr/>
        </p:nvGrpSpPr>
        <p:grpSpPr bwMode="auto">
          <a:xfrm>
            <a:off x="2743200" y="2668588"/>
            <a:ext cx="6262688" cy="4189412"/>
            <a:chOff x="912" y="1681"/>
            <a:chExt cx="3945" cy="2639"/>
          </a:xfrm>
        </p:grpSpPr>
        <p:sp>
          <p:nvSpPr>
            <p:cNvPr id="18438" name="Text Box 6"/>
            <p:cNvSpPr txBox="1">
              <a:spLocks noChangeArrowheads="1"/>
            </p:cNvSpPr>
            <p:nvPr/>
          </p:nvSpPr>
          <p:spPr bwMode="auto">
            <a:xfrm>
              <a:off x="1824" y="4089"/>
              <a:ext cx="25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PR" altLang="en-US"/>
                <a:t>Port of Ponce, Puerto Rico</a:t>
              </a:r>
            </a:p>
          </p:txBody>
        </p:sp>
        <p:pic>
          <p:nvPicPr>
            <p:cNvPr id="18436" name="Picture 4" descr="GPS Ponce Area"/>
            <p:cNvPicPr>
              <a:picLocks noChangeAspect="1" noChangeArrowheads="1"/>
            </p:cNvPicPr>
            <p:nvPr/>
          </p:nvPicPr>
          <p:blipFill>
            <a:blip r:embed="rId4">
              <a:extLst>
                <a:ext uri="{28A0092B-C50C-407E-A947-70E740481C1C}">
                  <a14:useLocalDpi xmlns:a14="http://schemas.microsoft.com/office/drawing/2010/main" val="0"/>
                </a:ext>
              </a:extLst>
            </a:blip>
            <a:srcRect l="1178" t="23132" r="2130" b="3796"/>
            <a:stretch>
              <a:fillRect/>
            </a:stretch>
          </p:blipFill>
          <p:spPr bwMode="auto">
            <a:xfrm>
              <a:off x="912" y="1681"/>
              <a:ext cx="3945" cy="237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8445" name="Rectangle 13"/>
          <p:cNvSpPr>
            <a:spLocks noChangeArrowheads="1"/>
          </p:cNvSpPr>
          <p:nvPr/>
        </p:nvSpPr>
        <p:spPr bwMode="auto">
          <a:xfrm>
            <a:off x="4038600" y="7467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Tree>
    <p:extLst>
      <p:ext uri="{BB962C8B-B14F-4D97-AF65-F5344CB8AC3E}">
        <p14:creationId xmlns:p14="http://schemas.microsoft.com/office/powerpoint/2010/main" val="2589857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5000"/>
                                  </p:stCondLst>
                                  <p:childTnLst>
                                    <p:set>
                                      <p:cBhvr>
                                        <p:cTn id="6" dur="1" fill="hold">
                                          <p:stCondLst>
                                            <p:cond delay="0"/>
                                          </p:stCondLst>
                                        </p:cTn>
                                        <p:tgtEl>
                                          <p:spTgt spid="18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33425" y="309563"/>
            <a:ext cx="10515600" cy="1325562"/>
          </a:xfrm>
        </p:spPr>
        <p:txBody>
          <a:bodyPr/>
          <a:lstStyle/>
          <a:p>
            <a:r>
              <a:rPr lang="en-US" altLang="en-US" sz="3600" b="1" smtClean="0"/>
              <a:t>About Puerto Rico:</a:t>
            </a:r>
            <a:endParaRPr lang="en-US" altLang="en-US" sz="3600" smtClean="0"/>
          </a:p>
        </p:txBody>
      </p:sp>
      <p:sp>
        <p:nvSpPr>
          <p:cNvPr id="3" name="Content Placeholder 2"/>
          <p:cNvSpPr>
            <a:spLocks noGrp="1"/>
          </p:cNvSpPr>
          <p:nvPr>
            <p:ph idx="1"/>
          </p:nvPr>
        </p:nvSpPr>
        <p:spPr>
          <a:xfrm>
            <a:off x="492125" y="1012825"/>
            <a:ext cx="10806113" cy="5032375"/>
          </a:xfrm>
        </p:spPr>
        <p:txBody>
          <a:bodyPr rtlCol="0">
            <a:normAutofit/>
          </a:bodyPr>
          <a:lstStyle/>
          <a:p>
            <a:pPr lvl="1" algn="just" fontAlgn="auto">
              <a:spcAft>
                <a:spcPts val="0"/>
              </a:spcAft>
              <a:defRPr/>
            </a:pPr>
            <a:endParaRPr lang="en-US" altLang="en-US" dirty="0" smtClean="0"/>
          </a:p>
          <a:p>
            <a:pPr lvl="1" algn="just" fontAlgn="auto">
              <a:spcBef>
                <a:spcPts val="0"/>
              </a:spcBef>
              <a:spcAft>
                <a:spcPts val="0"/>
              </a:spcAft>
              <a:buFont typeface="Wingdings" panose="05000000000000000000" pitchFamily="2" charset="2"/>
              <a:buChar char="§"/>
              <a:defRPr/>
            </a:pPr>
            <a:r>
              <a:rPr lang="en-US" altLang="en-US" dirty="0" smtClean="0"/>
              <a:t>Puerto Rico is located in the western hemisphere in the Caribbean Sea.</a:t>
            </a:r>
          </a:p>
          <a:p>
            <a:pPr lvl="1" algn="just" fontAlgn="auto">
              <a:spcBef>
                <a:spcPts val="0"/>
              </a:spcBef>
              <a:spcAft>
                <a:spcPts val="0"/>
              </a:spcAft>
              <a:buFont typeface="Wingdings" panose="05000000000000000000" pitchFamily="2" charset="2"/>
              <a:buChar char="§"/>
              <a:defRPr/>
            </a:pPr>
            <a:endParaRPr lang="en-US" altLang="en-US" dirty="0" smtClean="0"/>
          </a:p>
          <a:p>
            <a:pPr lvl="1" algn="just" fontAlgn="auto">
              <a:spcBef>
                <a:spcPts val="0"/>
              </a:spcBef>
              <a:spcAft>
                <a:spcPts val="0"/>
              </a:spcAft>
              <a:buFont typeface="Wingdings" panose="05000000000000000000" pitchFamily="2" charset="2"/>
              <a:buChar char="§"/>
              <a:defRPr/>
            </a:pPr>
            <a:r>
              <a:rPr lang="en-US" altLang="en-US" dirty="0" smtClean="0"/>
              <a:t>As a result of the Spanish American War, Puerto Rico was ceded to the United States of America in 1898.  </a:t>
            </a:r>
          </a:p>
          <a:p>
            <a:pPr lvl="1" algn="just" fontAlgn="auto">
              <a:spcBef>
                <a:spcPts val="0"/>
              </a:spcBef>
              <a:spcAft>
                <a:spcPts val="0"/>
              </a:spcAft>
              <a:buFont typeface="Wingdings" panose="05000000000000000000" pitchFamily="2" charset="2"/>
              <a:buChar char="§"/>
              <a:defRPr/>
            </a:pPr>
            <a:endParaRPr lang="en-US" altLang="en-US" dirty="0" smtClean="0"/>
          </a:p>
          <a:p>
            <a:pPr lvl="1" algn="just" fontAlgn="auto">
              <a:spcBef>
                <a:spcPts val="0"/>
              </a:spcBef>
              <a:spcAft>
                <a:spcPts val="0"/>
              </a:spcAft>
              <a:buFont typeface="Wingdings" panose="05000000000000000000" pitchFamily="2" charset="2"/>
              <a:buChar char="§"/>
              <a:defRPr/>
            </a:pPr>
            <a:r>
              <a:rPr lang="en-US" altLang="en-US" dirty="0" smtClean="0"/>
              <a:t>The Jones Act of 1917 extended to the people of Puerto Rico United States citizenship and in 1952 Commonwealth Status was adopted called “Estado </a:t>
            </a:r>
            <a:r>
              <a:rPr lang="en-US" altLang="en-US" dirty="0" err="1" smtClean="0"/>
              <a:t>Libre</a:t>
            </a:r>
            <a:r>
              <a:rPr lang="en-US" altLang="en-US" dirty="0" smtClean="0"/>
              <a:t> </a:t>
            </a:r>
            <a:r>
              <a:rPr lang="en-US" altLang="en-US" dirty="0" err="1" smtClean="0"/>
              <a:t>Asociado</a:t>
            </a:r>
            <a:r>
              <a:rPr lang="en-US" altLang="en-US" dirty="0" smtClean="0"/>
              <a:t> de Puerto Rico”. </a:t>
            </a:r>
          </a:p>
          <a:p>
            <a:pPr marL="457200" lvl="1" indent="0" algn="just" fontAlgn="auto">
              <a:spcBef>
                <a:spcPts val="0"/>
              </a:spcBef>
              <a:spcAft>
                <a:spcPts val="0"/>
              </a:spcAft>
              <a:buNone/>
              <a:defRPr/>
            </a:pPr>
            <a:endParaRPr lang="en-US" altLang="en-US" dirty="0" smtClean="0">
              <a:solidFill>
                <a:srgbClr val="FF0000"/>
              </a:solidFill>
            </a:endParaRPr>
          </a:p>
          <a:p>
            <a:pPr marL="457200" lvl="1" indent="0" fontAlgn="auto">
              <a:spcAft>
                <a:spcPts val="0"/>
              </a:spcAft>
              <a:buFont typeface="Arial" panose="020B0604020202020204" pitchFamily="34" charset="0"/>
              <a:buNone/>
              <a:defRPr/>
            </a:pPr>
            <a:endParaRPr lang="en-US" dirty="0"/>
          </a:p>
        </p:txBody>
      </p:sp>
      <p:pic>
        <p:nvPicPr>
          <p:cNvPr id="614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6638" y="4767263"/>
            <a:ext cx="268128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3763" y="4768850"/>
            <a:ext cx="268287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86813" y="4760913"/>
            <a:ext cx="2678112"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9"/>
          <p:cNvPicPr>
            <a:picLocks noChangeAspect="1"/>
          </p:cNvPicPr>
          <p:nvPr/>
        </p:nvPicPr>
        <p:blipFill>
          <a:blip r:embed="rId5">
            <a:extLst>
              <a:ext uri="{28A0092B-C50C-407E-A947-70E740481C1C}">
                <a14:useLocalDpi xmlns:a14="http://schemas.microsoft.com/office/drawing/2010/main" val="0"/>
              </a:ext>
            </a:extLst>
          </a:blip>
          <a:srcRect t="1698" r="1994"/>
          <a:stretch>
            <a:fillRect/>
          </a:stretch>
        </p:blipFill>
        <p:spPr bwMode="auto">
          <a:xfrm>
            <a:off x="733425" y="4768850"/>
            <a:ext cx="27003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911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5" name="Rectangle 5"/>
          <p:cNvSpPr>
            <a:spLocks noGrp="1" noChangeArrowheads="1"/>
          </p:cNvSpPr>
          <p:nvPr>
            <p:ph type="title"/>
          </p:nvPr>
        </p:nvSpPr>
        <p:spPr>
          <a:xfrm>
            <a:off x="1981200" y="274638"/>
            <a:ext cx="8534400" cy="1143000"/>
          </a:xfrm>
        </p:spPr>
        <p:txBody>
          <a:bodyPr/>
          <a:lstStyle/>
          <a:p>
            <a:r>
              <a:rPr lang="en-US" altLang="en-US" sz="3600" b="1"/>
              <a:t>NOAA Electronic Navigational Charts </a:t>
            </a:r>
            <a:br>
              <a:rPr lang="en-US" altLang="en-US" sz="3600" b="1"/>
            </a:br>
            <a:r>
              <a:rPr lang="en-US" altLang="en-US" sz="3600" b="1"/>
              <a:t>Validation Initiative</a:t>
            </a:r>
          </a:p>
        </p:txBody>
      </p:sp>
      <p:sp>
        <p:nvSpPr>
          <p:cNvPr id="35846" name="Rectangle 6"/>
          <p:cNvSpPr>
            <a:spLocks noGrp="1" noChangeArrowheads="1"/>
          </p:cNvSpPr>
          <p:nvPr>
            <p:ph type="body" sz="half" idx="1"/>
          </p:nvPr>
        </p:nvSpPr>
        <p:spPr>
          <a:xfrm>
            <a:off x="2057400" y="1524000"/>
            <a:ext cx="8153400" cy="1295400"/>
          </a:xfrm>
        </p:spPr>
        <p:txBody>
          <a:bodyPr/>
          <a:lstStyle/>
          <a:p>
            <a:pPr>
              <a:lnSpc>
                <a:spcPct val="125000"/>
              </a:lnSpc>
              <a:buFontTx/>
              <a:buBlip>
                <a:blip r:embed="rId2"/>
              </a:buBlip>
            </a:pPr>
            <a:r>
              <a:rPr lang="en-US" altLang="en-US" sz="2400"/>
              <a:t>Each Ground Control Point had been Identified</a:t>
            </a:r>
          </a:p>
          <a:p>
            <a:pPr>
              <a:lnSpc>
                <a:spcPct val="125000"/>
              </a:lnSpc>
              <a:buFontTx/>
              <a:buBlip>
                <a:blip r:embed="rId2"/>
              </a:buBlip>
            </a:pPr>
            <a:r>
              <a:rPr lang="en-US" altLang="en-US" sz="2400"/>
              <a:t>With a Total of 60 Points</a:t>
            </a:r>
            <a:endParaRPr lang="en-US" altLang="en-US" sz="2400" u="sng"/>
          </a:p>
        </p:txBody>
      </p:sp>
      <p:sp>
        <p:nvSpPr>
          <p:cNvPr id="35850" name="Rectangle 10"/>
          <p:cNvSpPr>
            <a:spLocks noChangeArrowheads="1"/>
          </p:cNvSpPr>
          <p:nvPr/>
        </p:nvSpPr>
        <p:spPr bwMode="auto">
          <a:xfrm>
            <a:off x="4038600" y="7467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35854" name="Picture 14" descr="PTs 43 and 4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1327" t="14203" r="1906" b="5344"/>
          <a:stretch>
            <a:fillRect/>
          </a:stretch>
        </p:blipFill>
        <p:spPr>
          <a:xfrm>
            <a:off x="3276601" y="2590800"/>
            <a:ext cx="5332413" cy="394493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55" name="Text Box 15"/>
          <p:cNvSpPr txBox="1">
            <a:spLocks noChangeArrowheads="1"/>
          </p:cNvSpPr>
          <p:nvPr/>
        </p:nvSpPr>
        <p:spPr bwMode="auto">
          <a:xfrm>
            <a:off x="4114800" y="6491288"/>
            <a:ext cx="426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PR" altLang="en-US"/>
              <a:t>Points in Docks at Guayanilla Bay</a:t>
            </a:r>
          </a:p>
        </p:txBody>
      </p:sp>
    </p:spTree>
    <p:extLst>
      <p:ext uri="{BB962C8B-B14F-4D97-AF65-F5344CB8AC3E}">
        <p14:creationId xmlns:p14="http://schemas.microsoft.com/office/powerpoint/2010/main" val="41367365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81200" y="274638"/>
            <a:ext cx="8382000" cy="1143000"/>
          </a:xfrm>
        </p:spPr>
        <p:txBody>
          <a:bodyPr/>
          <a:lstStyle/>
          <a:p>
            <a:r>
              <a:rPr lang="en-US" altLang="en-US" sz="3600" b="1"/>
              <a:t>NOAA Electronic Navigational Charts </a:t>
            </a:r>
            <a:br>
              <a:rPr lang="en-US" altLang="en-US" sz="3600" b="1"/>
            </a:br>
            <a:r>
              <a:rPr lang="en-US" altLang="en-US" sz="3600" b="1"/>
              <a:t>Validation Initiative</a:t>
            </a:r>
          </a:p>
        </p:txBody>
      </p:sp>
      <p:sp>
        <p:nvSpPr>
          <p:cNvPr id="36867" name="Rectangle 3"/>
          <p:cNvSpPr>
            <a:spLocks noGrp="1" noChangeArrowheads="1"/>
          </p:cNvSpPr>
          <p:nvPr>
            <p:ph type="body" sz="half" idx="1"/>
          </p:nvPr>
        </p:nvSpPr>
        <p:spPr>
          <a:xfrm>
            <a:off x="1981200" y="1981201"/>
            <a:ext cx="8305800" cy="4525963"/>
          </a:xfrm>
        </p:spPr>
        <p:txBody>
          <a:bodyPr/>
          <a:lstStyle/>
          <a:p>
            <a:pPr>
              <a:lnSpc>
                <a:spcPct val="125000"/>
              </a:lnSpc>
              <a:buFontTx/>
              <a:buBlip>
                <a:blip r:embed="rId2"/>
              </a:buBlip>
            </a:pPr>
            <a:r>
              <a:rPr lang="en-US" altLang="en-US"/>
              <a:t>Coordinated Access with Different Land Owners, Private Companies and Local Agencies Essential</a:t>
            </a:r>
            <a:endParaRPr lang="en-US" altLang="en-US" u="sng"/>
          </a:p>
        </p:txBody>
      </p:sp>
      <p:pic>
        <p:nvPicPr>
          <p:cNvPr id="36872" name="Picture 8" descr="PB110006"/>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2438400" y="3505200"/>
            <a:ext cx="3505200" cy="2628900"/>
          </a:xfrm>
          <a:ln w="25400">
            <a:solidFill>
              <a:schemeClr val="tx1"/>
            </a:solidFill>
            <a:miter lim="800000"/>
            <a:headEnd/>
            <a:tailEnd/>
          </a:ln>
        </p:spPr>
      </p:pic>
      <p:sp>
        <p:nvSpPr>
          <p:cNvPr id="36868" name="Rectangle 4"/>
          <p:cNvSpPr>
            <a:spLocks noChangeArrowheads="1"/>
          </p:cNvSpPr>
          <p:nvPr/>
        </p:nvSpPr>
        <p:spPr bwMode="auto">
          <a:xfrm>
            <a:off x="4038600" y="7467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36896" name="Picture 32" descr="PC310015"/>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6172201" y="3517901"/>
            <a:ext cx="3476625" cy="2608263"/>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97" name="Line 33"/>
          <p:cNvSpPr>
            <a:spLocks noChangeShapeType="1"/>
          </p:cNvSpPr>
          <p:nvPr/>
        </p:nvSpPr>
        <p:spPr bwMode="auto">
          <a:xfrm>
            <a:off x="6934200" y="4572000"/>
            <a:ext cx="304800" cy="457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PR"/>
          </a:p>
        </p:txBody>
      </p:sp>
      <p:sp>
        <p:nvSpPr>
          <p:cNvPr id="36898" name="Text Box 34"/>
          <p:cNvSpPr txBox="1">
            <a:spLocks noChangeArrowheads="1"/>
          </p:cNvSpPr>
          <p:nvPr/>
        </p:nvSpPr>
        <p:spPr bwMode="auto">
          <a:xfrm>
            <a:off x="6248400" y="42672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PR" altLang="en-US">
                <a:solidFill>
                  <a:srgbClr val="FF0000"/>
                </a:solidFill>
              </a:rPr>
              <a:t>PT 60</a:t>
            </a:r>
          </a:p>
        </p:txBody>
      </p:sp>
    </p:spTree>
    <p:extLst>
      <p:ext uri="{BB962C8B-B14F-4D97-AF65-F5344CB8AC3E}">
        <p14:creationId xmlns:p14="http://schemas.microsoft.com/office/powerpoint/2010/main" val="21565674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981200" y="274638"/>
            <a:ext cx="8382000" cy="1143000"/>
          </a:xfrm>
        </p:spPr>
        <p:txBody>
          <a:bodyPr/>
          <a:lstStyle/>
          <a:p>
            <a:r>
              <a:rPr lang="en-US" altLang="en-US" sz="3600" b="1"/>
              <a:t>NOAA Electronic Navigational Charts </a:t>
            </a:r>
            <a:br>
              <a:rPr lang="en-US" altLang="en-US" sz="3600" b="1"/>
            </a:br>
            <a:r>
              <a:rPr lang="en-US" altLang="en-US" sz="3600" b="1"/>
              <a:t>Validation Initiative</a:t>
            </a:r>
          </a:p>
        </p:txBody>
      </p:sp>
      <p:sp>
        <p:nvSpPr>
          <p:cNvPr id="39939" name="Rectangle 3"/>
          <p:cNvSpPr>
            <a:spLocks noGrp="1" noChangeArrowheads="1"/>
          </p:cNvSpPr>
          <p:nvPr>
            <p:ph type="body" sz="half" idx="1"/>
          </p:nvPr>
        </p:nvSpPr>
        <p:spPr>
          <a:xfrm>
            <a:off x="1981200" y="1752601"/>
            <a:ext cx="8305800" cy="4525963"/>
          </a:xfrm>
        </p:spPr>
        <p:txBody>
          <a:bodyPr/>
          <a:lstStyle/>
          <a:p>
            <a:pPr>
              <a:lnSpc>
                <a:spcPct val="125000"/>
              </a:lnSpc>
              <a:buFontTx/>
              <a:buBlip>
                <a:blip r:embed="rId2"/>
              </a:buBlip>
            </a:pPr>
            <a:r>
              <a:rPr lang="en-US" altLang="en-US"/>
              <a:t>GPS Data Collection with PRO-XR of Trimble </a:t>
            </a:r>
            <a:endParaRPr lang="en-US" altLang="en-US" u="sng"/>
          </a:p>
        </p:txBody>
      </p:sp>
      <p:pic>
        <p:nvPicPr>
          <p:cNvPr id="39975" name="Picture 39" descr="PB110062"/>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7620001" y="2819400"/>
            <a:ext cx="2530475" cy="337343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1" name="Rectangle 5"/>
          <p:cNvSpPr>
            <a:spLocks noChangeArrowheads="1"/>
          </p:cNvSpPr>
          <p:nvPr/>
        </p:nvSpPr>
        <p:spPr bwMode="auto">
          <a:xfrm>
            <a:off x="4038600" y="7467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39979" name="Picture 43" descr="PB1100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1" y="2819400"/>
            <a:ext cx="2530475" cy="33734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81" name="Text Box 45"/>
          <p:cNvSpPr txBox="1">
            <a:spLocks noChangeArrowheads="1"/>
          </p:cNvSpPr>
          <p:nvPr/>
        </p:nvSpPr>
        <p:spPr bwMode="auto">
          <a:xfrm>
            <a:off x="2506663" y="6257926"/>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PR" altLang="en-US"/>
              <a:t>Morning</a:t>
            </a:r>
          </a:p>
        </p:txBody>
      </p:sp>
      <p:sp>
        <p:nvSpPr>
          <p:cNvPr id="39982" name="Text Box 46"/>
          <p:cNvSpPr txBox="1">
            <a:spLocks noChangeArrowheads="1"/>
          </p:cNvSpPr>
          <p:nvPr/>
        </p:nvSpPr>
        <p:spPr bwMode="auto">
          <a:xfrm>
            <a:off x="5545138" y="6281738"/>
            <a:ext cx="205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PR" altLang="en-US"/>
              <a:t>Noon</a:t>
            </a:r>
          </a:p>
        </p:txBody>
      </p:sp>
      <p:sp>
        <p:nvSpPr>
          <p:cNvPr id="39983" name="Text Box 47"/>
          <p:cNvSpPr txBox="1">
            <a:spLocks noChangeArrowheads="1"/>
          </p:cNvSpPr>
          <p:nvPr/>
        </p:nvSpPr>
        <p:spPr bwMode="auto">
          <a:xfrm>
            <a:off x="8610600" y="6248401"/>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PR" altLang="en-US"/>
              <a:t>Night</a:t>
            </a:r>
          </a:p>
        </p:txBody>
      </p:sp>
      <p:pic>
        <p:nvPicPr>
          <p:cNvPr id="39984" name="Picture 48" descr="PB110003"/>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1752601" y="2819401"/>
            <a:ext cx="2530475" cy="3375025"/>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8710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81200" y="274638"/>
            <a:ext cx="8382000" cy="1143000"/>
          </a:xfrm>
        </p:spPr>
        <p:txBody>
          <a:bodyPr/>
          <a:lstStyle/>
          <a:p>
            <a:r>
              <a:rPr lang="en-US" altLang="en-US" sz="3600" b="1"/>
              <a:t>NOAA Electronic Navigational Charts </a:t>
            </a:r>
            <a:br>
              <a:rPr lang="en-US" altLang="en-US" sz="3600" b="1"/>
            </a:br>
            <a:r>
              <a:rPr lang="en-US" altLang="en-US" sz="3600" b="1"/>
              <a:t>Validation Initiative</a:t>
            </a:r>
          </a:p>
        </p:txBody>
      </p:sp>
      <p:sp>
        <p:nvSpPr>
          <p:cNvPr id="40963" name="Rectangle 3"/>
          <p:cNvSpPr>
            <a:spLocks noGrp="1" noChangeArrowheads="1"/>
          </p:cNvSpPr>
          <p:nvPr>
            <p:ph type="body" sz="half" idx="1"/>
          </p:nvPr>
        </p:nvSpPr>
        <p:spPr>
          <a:xfrm>
            <a:off x="1981200" y="1676401"/>
            <a:ext cx="8305800" cy="4525963"/>
          </a:xfrm>
        </p:spPr>
        <p:txBody>
          <a:bodyPr/>
          <a:lstStyle/>
          <a:p>
            <a:pPr>
              <a:lnSpc>
                <a:spcPct val="125000"/>
              </a:lnSpc>
              <a:buFontTx/>
              <a:buBlip>
                <a:blip r:embed="rId2"/>
              </a:buBlip>
            </a:pPr>
            <a:r>
              <a:rPr lang="en-US" altLang="en-US"/>
              <a:t>Points had to be Photographed and Sketched  </a:t>
            </a:r>
            <a:endParaRPr lang="en-US" altLang="en-US" u="sng"/>
          </a:p>
        </p:txBody>
      </p:sp>
      <p:sp>
        <p:nvSpPr>
          <p:cNvPr id="40967" name="Text Box 7"/>
          <p:cNvSpPr txBox="1">
            <a:spLocks noChangeArrowheads="1"/>
          </p:cNvSpPr>
          <p:nvPr/>
        </p:nvSpPr>
        <p:spPr bwMode="auto">
          <a:xfrm>
            <a:off x="3200400" y="6248401"/>
            <a:ext cx="1531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Photograph</a:t>
            </a:r>
          </a:p>
        </p:txBody>
      </p:sp>
      <p:sp>
        <p:nvSpPr>
          <p:cNvPr id="40968" name="Text Box 8"/>
          <p:cNvSpPr txBox="1">
            <a:spLocks noChangeArrowheads="1"/>
          </p:cNvSpPr>
          <p:nvPr/>
        </p:nvSpPr>
        <p:spPr bwMode="auto">
          <a:xfrm>
            <a:off x="8001000" y="6248401"/>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Sketch</a:t>
            </a:r>
          </a:p>
        </p:txBody>
      </p:sp>
      <p:pic>
        <p:nvPicPr>
          <p:cNvPr id="40973" name="Picture 13" descr="PB110019"/>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2057400" y="2743200"/>
            <a:ext cx="4495800" cy="337343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6" name="Picture 16" descr="Sketch-1"/>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7162800" y="2743200"/>
            <a:ext cx="2738438" cy="3429000"/>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19699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905000" y="304800"/>
            <a:ext cx="8382000" cy="1143000"/>
          </a:xfrm>
        </p:spPr>
        <p:txBody>
          <a:bodyPr/>
          <a:lstStyle/>
          <a:p>
            <a:r>
              <a:rPr lang="en-US" altLang="en-US" sz="3600" b="1" i="1"/>
              <a:t>NOAA Electronic Navigational Charts </a:t>
            </a:r>
            <a:br>
              <a:rPr lang="en-US" altLang="en-US" sz="3600" b="1" i="1"/>
            </a:br>
            <a:r>
              <a:rPr lang="en-US" altLang="en-US" sz="3600" b="1" i="1"/>
              <a:t>Validation Initiative</a:t>
            </a:r>
          </a:p>
        </p:txBody>
      </p:sp>
      <p:sp>
        <p:nvSpPr>
          <p:cNvPr id="62467" name="Rectangle 3"/>
          <p:cNvSpPr>
            <a:spLocks noGrp="1" noChangeArrowheads="1"/>
          </p:cNvSpPr>
          <p:nvPr>
            <p:ph type="body" sz="half" idx="1"/>
          </p:nvPr>
        </p:nvSpPr>
        <p:spPr>
          <a:xfrm>
            <a:off x="1981200" y="1600201"/>
            <a:ext cx="8229600" cy="4525963"/>
          </a:xfrm>
        </p:spPr>
        <p:txBody>
          <a:bodyPr/>
          <a:lstStyle/>
          <a:p>
            <a:pPr>
              <a:lnSpc>
                <a:spcPct val="125000"/>
              </a:lnSpc>
              <a:buFontTx/>
              <a:buBlip>
                <a:blip r:embed="rId2"/>
              </a:buBlip>
            </a:pPr>
            <a:r>
              <a:rPr lang="en-US" altLang="en-US"/>
              <a:t>After Being Post Processed these would be Used for Geo-Referencing Purposes  </a:t>
            </a:r>
            <a:endParaRPr lang="en-US" altLang="en-US" u="sng"/>
          </a:p>
        </p:txBody>
      </p:sp>
      <p:pic>
        <p:nvPicPr>
          <p:cNvPr id="62468" name="Picture 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r="54810" b="2232"/>
          <a:stretch>
            <a:fillRect/>
          </a:stretch>
        </p:blipFill>
        <p:spPr>
          <a:xfrm>
            <a:off x="2055814" y="2914651"/>
            <a:ext cx="3875087" cy="2232025"/>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9" name="Text Box 5"/>
          <p:cNvSpPr txBox="1">
            <a:spLocks noChangeArrowheads="1"/>
          </p:cNvSpPr>
          <p:nvPr/>
        </p:nvSpPr>
        <p:spPr bwMode="auto">
          <a:xfrm>
            <a:off x="2057400" y="5334000"/>
            <a:ext cx="3810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1400" b="1" i="1"/>
              <a:t>San Diego, CA: IKONOS image registration before </a:t>
            </a:r>
            <a:r>
              <a:rPr lang="en-US" altLang="en-US" sz="1400" b="1" i="1" smtClean="0"/>
              <a:t>geo-referencing</a:t>
            </a:r>
            <a:r>
              <a:rPr lang="en-US" altLang="en-US" sz="1400" b="1" i="1"/>
              <a:t>. The image and nautical chart (green lines) are not accurately registered.</a:t>
            </a:r>
          </a:p>
        </p:txBody>
      </p:sp>
      <p:sp>
        <p:nvSpPr>
          <p:cNvPr id="62470" name="Text Box 6"/>
          <p:cNvSpPr txBox="1">
            <a:spLocks noChangeArrowheads="1"/>
          </p:cNvSpPr>
          <p:nvPr/>
        </p:nvSpPr>
        <p:spPr bwMode="auto">
          <a:xfrm>
            <a:off x="6324600" y="5334000"/>
            <a:ext cx="3810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1400" b="1" i="1"/>
              <a:t>San Diego, CA: IKONOS image registration after </a:t>
            </a:r>
            <a:r>
              <a:rPr lang="en-US" altLang="en-US" sz="1400" b="1" i="1" smtClean="0"/>
              <a:t>geo-referencing</a:t>
            </a:r>
            <a:r>
              <a:rPr lang="en-US" altLang="en-US" sz="1400" b="1" i="1"/>
              <a:t>. The image and nautical chart (green lines) are accurately registered.</a:t>
            </a:r>
          </a:p>
        </p:txBody>
      </p:sp>
      <p:pic>
        <p:nvPicPr>
          <p:cNvPr id="62471" name="Picture 7"/>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l="48372" t="1216" r="7234" b="3906"/>
          <a:stretch>
            <a:fillRect/>
          </a:stretch>
        </p:blipFill>
        <p:spPr>
          <a:xfrm>
            <a:off x="6324600" y="2924175"/>
            <a:ext cx="3917950" cy="223043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598824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05000" y="304800"/>
            <a:ext cx="8382000" cy="1143000"/>
          </a:xfrm>
        </p:spPr>
        <p:txBody>
          <a:bodyPr/>
          <a:lstStyle/>
          <a:p>
            <a:r>
              <a:rPr lang="en-US" altLang="en-US" sz="3600" b="1"/>
              <a:t>NOAA Electronic Navigational Charts </a:t>
            </a:r>
            <a:br>
              <a:rPr lang="en-US" altLang="en-US" sz="3600" b="1"/>
            </a:br>
            <a:r>
              <a:rPr lang="en-US" altLang="en-US" sz="3600" b="1"/>
              <a:t>Validation Initiative</a:t>
            </a:r>
          </a:p>
        </p:txBody>
      </p:sp>
      <p:sp>
        <p:nvSpPr>
          <p:cNvPr id="63491" name="Rectangle 3"/>
          <p:cNvSpPr>
            <a:spLocks noGrp="1" noChangeArrowheads="1"/>
          </p:cNvSpPr>
          <p:nvPr>
            <p:ph type="body" sz="half" idx="1"/>
          </p:nvPr>
        </p:nvSpPr>
        <p:spPr>
          <a:xfrm>
            <a:off x="1905000" y="1905001"/>
            <a:ext cx="8229600" cy="4525963"/>
          </a:xfrm>
        </p:spPr>
        <p:txBody>
          <a:bodyPr/>
          <a:lstStyle/>
          <a:p>
            <a:pPr>
              <a:lnSpc>
                <a:spcPct val="125000"/>
              </a:lnSpc>
              <a:buFontTx/>
              <a:buBlip>
                <a:blip r:embed="rId2"/>
              </a:buBlip>
            </a:pPr>
            <a:r>
              <a:rPr lang="en-US" altLang="en-US"/>
              <a:t>Conclusions </a:t>
            </a:r>
          </a:p>
          <a:p>
            <a:pPr lvl="1">
              <a:lnSpc>
                <a:spcPct val="125000"/>
              </a:lnSpc>
              <a:buFontTx/>
              <a:buBlip>
                <a:blip r:embed="rId3"/>
              </a:buBlip>
            </a:pPr>
            <a:r>
              <a:rPr lang="en-US" altLang="en-US"/>
              <a:t>Highly Accurate Electronic Charts will be a Primary Cornerstone of a Safe and Efficient Marine Transportation System</a:t>
            </a:r>
            <a:r>
              <a:rPr lang="en-US" altLang="en-US" sz="2000"/>
              <a:t> </a:t>
            </a:r>
          </a:p>
          <a:p>
            <a:pPr lvl="1">
              <a:lnSpc>
                <a:spcPct val="125000"/>
              </a:lnSpc>
              <a:buFontTx/>
              <a:buBlip>
                <a:blip r:embed="rId3"/>
              </a:buBlip>
            </a:pPr>
            <a:r>
              <a:rPr lang="en-US" altLang="en-US"/>
              <a:t>Mariners will become Increasingly Dependent on Electronic Charts for Route Planning and Transit Monitoring in Congested Waters</a:t>
            </a:r>
            <a:r>
              <a:rPr lang="es-PR" altLang="en-US"/>
              <a:t> </a:t>
            </a:r>
            <a:endParaRPr lang="en-US" altLang="en-US"/>
          </a:p>
        </p:txBody>
      </p:sp>
    </p:spTree>
    <p:extLst>
      <p:ext uri="{BB962C8B-B14F-4D97-AF65-F5344CB8AC3E}">
        <p14:creationId xmlns:p14="http://schemas.microsoft.com/office/powerpoint/2010/main" val="1794070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P101000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l="7692" r="23077" b="-241"/>
          <a:stretch>
            <a:fillRect/>
          </a:stretch>
        </p:blipFill>
        <p:spPr>
          <a:xfrm>
            <a:off x="8175625" y="4714875"/>
            <a:ext cx="18288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5" name="Rectangle 3"/>
          <p:cNvSpPr>
            <a:spLocks noGrp="1" noChangeArrowheads="1"/>
          </p:cNvSpPr>
          <p:nvPr>
            <p:ph type="title"/>
          </p:nvPr>
        </p:nvSpPr>
        <p:spPr>
          <a:xfrm>
            <a:off x="1752600" y="304800"/>
            <a:ext cx="8686800" cy="1143000"/>
          </a:xfrm>
        </p:spPr>
        <p:txBody>
          <a:bodyPr/>
          <a:lstStyle/>
          <a:p>
            <a:r>
              <a:rPr lang="en-US" altLang="en-US" sz="3600" b="1" i="1"/>
              <a:t>NOAA Electronic Navigational Charts </a:t>
            </a:r>
            <a:br>
              <a:rPr lang="en-US" altLang="en-US" sz="3600" b="1" i="1"/>
            </a:br>
            <a:r>
              <a:rPr lang="en-US" altLang="en-US" sz="3600" b="1" i="1"/>
              <a:t>Validation Initiative</a:t>
            </a:r>
          </a:p>
        </p:txBody>
      </p:sp>
      <p:sp>
        <p:nvSpPr>
          <p:cNvPr id="64516" name="Rectangle 4"/>
          <p:cNvSpPr>
            <a:spLocks noGrp="1" noChangeArrowheads="1"/>
          </p:cNvSpPr>
          <p:nvPr>
            <p:ph type="body" sz="half" idx="1"/>
          </p:nvPr>
        </p:nvSpPr>
        <p:spPr>
          <a:xfrm>
            <a:off x="1981200" y="1447800"/>
            <a:ext cx="8077200" cy="1219200"/>
          </a:xfrm>
        </p:spPr>
        <p:txBody>
          <a:bodyPr/>
          <a:lstStyle/>
          <a:p>
            <a:pPr>
              <a:lnSpc>
                <a:spcPct val="125000"/>
              </a:lnSpc>
              <a:buFontTx/>
              <a:buBlip>
                <a:blip r:embed="rId3"/>
              </a:buBlip>
            </a:pPr>
            <a:r>
              <a:rPr lang="en-US" altLang="en-US"/>
              <a:t>Special thanks to People who Collaborated in this Project in any way</a:t>
            </a:r>
          </a:p>
        </p:txBody>
      </p:sp>
      <p:pic>
        <p:nvPicPr>
          <p:cNvPr id="64517" name="Picture 5" descr="PB11002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l="20903" r="21350" b="19679"/>
          <a:stretch>
            <a:fillRect/>
          </a:stretch>
        </p:blipFill>
        <p:spPr>
          <a:xfrm>
            <a:off x="2590800" y="2590800"/>
            <a:ext cx="1752600" cy="182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8" name="Picture 6" descr="PB110057"/>
          <p:cNvPicPr>
            <a:picLocks noChangeAspect="1" noChangeArrowheads="1"/>
          </p:cNvPicPr>
          <p:nvPr/>
        </p:nvPicPr>
        <p:blipFill>
          <a:blip r:embed="rId5" cstate="print">
            <a:extLst>
              <a:ext uri="{28A0092B-C50C-407E-A947-70E740481C1C}">
                <a14:useLocalDpi xmlns:a14="http://schemas.microsoft.com/office/drawing/2010/main" val="0"/>
              </a:ext>
            </a:extLst>
          </a:blip>
          <a:srcRect l="31859" t="7965" r="23009"/>
          <a:stretch>
            <a:fillRect/>
          </a:stretch>
        </p:blipFill>
        <p:spPr bwMode="auto">
          <a:xfrm>
            <a:off x="8686801" y="2286000"/>
            <a:ext cx="144462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4519" name="Picture 7" descr="PC2300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2964" y="4865689"/>
            <a:ext cx="2484437" cy="1863725"/>
          </a:xfrm>
          <a:prstGeom prst="rect">
            <a:avLst/>
          </a:prstGeom>
          <a:noFill/>
          <a:extLst>
            <a:ext uri="{909E8E84-426E-40DD-AFC4-6F175D3DCCD1}">
              <a14:hiddenFill xmlns:a14="http://schemas.microsoft.com/office/drawing/2010/main">
                <a:solidFill>
                  <a:srgbClr val="FFFFFF"/>
                </a:solidFill>
              </a14:hiddenFill>
            </a:ext>
          </a:extLst>
        </p:spPr>
      </p:pic>
      <p:pic>
        <p:nvPicPr>
          <p:cNvPr id="64520" name="Picture 8" descr="PB11000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9063" y="2576513"/>
            <a:ext cx="28194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64521" name="Picture 9" descr="PB110055"/>
          <p:cNvPicPr>
            <a:picLocks noChangeAspect="1" noChangeArrowheads="1"/>
          </p:cNvPicPr>
          <p:nvPr/>
        </p:nvPicPr>
        <p:blipFill>
          <a:blip r:embed="rId8" cstate="print">
            <a:extLst>
              <a:ext uri="{28A0092B-C50C-407E-A947-70E740481C1C}">
                <a14:useLocalDpi xmlns:a14="http://schemas.microsoft.com/office/drawing/2010/main" val="0"/>
              </a:ext>
            </a:extLst>
          </a:blip>
          <a:srcRect l="30000" t="26939" r="27754" b="14285"/>
          <a:stretch>
            <a:fillRect/>
          </a:stretch>
        </p:blipFill>
        <p:spPr bwMode="auto">
          <a:xfrm>
            <a:off x="1981201" y="4572000"/>
            <a:ext cx="1971675"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72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752600" y="304800"/>
            <a:ext cx="8686800" cy="1143000"/>
          </a:xfrm>
        </p:spPr>
        <p:txBody>
          <a:bodyPr/>
          <a:lstStyle/>
          <a:p>
            <a:r>
              <a:rPr lang="en-US" altLang="en-US" sz="3600" b="1"/>
              <a:t>NOAA Electronic Navigational Charts </a:t>
            </a:r>
            <a:br>
              <a:rPr lang="en-US" altLang="en-US" sz="3600" b="1"/>
            </a:br>
            <a:r>
              <a:rPr lang="en-US" altLang="en-US" sz="3600" b="1"/>
              <a:t>Validation Initiative</a:t>
            </a:r>
          </a:p>
        </p:txBody>
      </p:sp>
      <p:sp>
        <p:nvSpPr>
          <p:cNvPr id="65539" name="Rectangle 3"/>
          <p:cNvSpPr>
            <a:spLocks noGrp="1" noChangeArrowheads="1"/>
          </p:cNvSpPr>
          <p:nvPr>
            <p:ph type="body" sz="half" idx="1"/>
          </p:nvPr>
        </p:nvSpPr>
        <p:spPr>
          <a:xfrm>
            <a:off x="1981200" y="1447800"/>
            <a:ext cx="8077200" cy="1219200"/>
          </a:xfrm>
        </p:spPr>
        <p:txBody>
          <a:bodyPr>
            <a:normAutofit fontScale="85000" lnSpcReduction="10000"/>
          </a:bodyPr>
          <a:lstStyle/>
          <a:p>
            <a:pPr>
              <a:lnSpc>
                <a:spcPct val="125000"/>
              </a:lnSpc>
              <a:buFontTx/>
              <a:buBlip>
                <a:blip r:embed="rId2"/>
              </a:buBlip>
            </a:pPr>
            <a:r>
              <a:rPr lang="en-US" altLang="en-US"/>
              <a:t>Special Thanks to NOAA for the Opportunity to be a Partner of and be able to Transmit this Experience to Others</a:t>
            </a:r>
          </a:p>
        </p:txBody>
      </p:sp>
      <p:pic>
        <p:nvPicPr>
          <p:cNvPr id="65540" name="Picture 4" descr="DSC06278"/>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7315200" y="3200400"/>
            <a:ext cx="2528888" cy="3371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5" descr="Carta a Linda de NOAA-1-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l="7799" t="21213" r="8368" b="30302"/>
          <a:stretch>
            <a:fillRect/>
          </a:stretch>
        </p:blipFill>
        <p:spPr>
          <a:xfrm>
            <a:off x="1390551" y="2590801"/>
            <a:ext cx="5391249" cy="40116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38986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z="3600" b="1" dirty="0" smtClean="0"/>
              <a:t>Tidal Stations and Bench Marks: </a:t>
            </a:r>
            <a:br>
              <a:rPr lang="en-US" altLang="en-US" sz="3600" b="1" dirty="0" smtClean="0"/>
            </a:br>
            <a:r>
              <a:rPr lang="en-US" altLang="en-US" sz="3600" b="1" dirty="0" smtClean="0"/>
              <a:t>Tools for spatial information managements</a:t>
            </a:r>
            <a:endParaRPr lang="en-US" altLang="en-US" sz="3600" dirty="0" smtClean="0"/>
          </a:p>
        </p:txBody>
      </p:sp>
      <p:sp>
        <p:nvSpPr>
          <p:cNvPr id="3" name="Content Placeholder 2"/>
          <p:cNvSpPr>
            <a:spLocks noGrp="1"/>
          </p:cNvSpPr>
          <p:nvPr>
            <p:ph idx="1"/>
          </p:nvPr>
        </p:nvSpPr>
        <p:spPr/>
        <p:txBody>
          <a:bodyPr rtlCol="0">
            <a:normAutofit/>
          </a:bodyPr>
          <a:lstStyle/>
          <a:p>
            <a:pPr algn="just" fontAlgn="auto">
              <a:spcAft>
                <a:spcPts val="0"/>
              </a:spcAft>
              <a:buFont typeface="Wingdings" panose="05000000000000000000" pitchFamily="2" charset="2"/>
              <a:buChar char="§"/>
              <a:defRPr/>
            </a:pPr>
            <a:r>
              <a:rPr lang="en-US" altLang="en-US" sz="2400" dirty="0"/>
              <a:t>The Puerto Rico Seismic Network (PRSN) at the Geology Department with in the College of Arts and Sciences of the University of Puerto Rico at </a:t>
            </a:r>
            <a:r>
              <a:rPr lang="en-US" altLang="en-US" sz="2400" dirty="0" err="1"/>
              <a:t>Mayagüez</a:t>
            </a:r>
            <a:r>
              <a:rPr lang="en-US" altLang="en-US" sz="2400" dirty="0"/>
              <a:t>, </a:t>
            </a:r>
            <a:r>
              <a:rPr lang="en-US" altLang="en-US" sz="2400" dirty="0" smtClean="0"/>
              <a:t>installed </a:t>
            </a:r>
            <a:r>
              <a:rPr lang="en-US" altLang="en-US" sz="2400" dirty="0"/>
              <a:t>a Puerto Rico Tsunami Ready Tide Gauge Network which will include 6 tsunami ready tide gauge stations and a central receiving station. </a:t>
            </a:r>
          </a:p>
          <a:p>
            <a:pPr algn="just" fontAlgn="auto">
              <a:spcAft>
                <a:spcPts val="0"/>
              </a:spcAft>
              <a:buFont typeface="Wingdings" panose="05000000000000000000" pitchFamily="2" charset="2"/>
              <a:buChar char="§"/>
              <a:defRPr/>
            </a:pPr>
            <a:r>
              <a:rPr lang="en-US" altLang="en-US" sz="2400" dirty="0"/>
              <a:t>All sites </a:t>
            </a:r>
            <a:r>
              <a:rPr lang="en-US" altLang="en-US" sz="2400" dirty="0" smtClean="0"/>
              <a:t> fulfilled </a:t>
            </a:r>
            <a:r>
              <a:rPr lang="en-US" altLang="en-US" sz="2400" dirty="0"/>
              <a:t>the requirements of the National Oceanographic and Atmospheric Administration (NOAA), National Ocean Service (NOS), Center for Operational Oceanographic Products and Services (CO-OPS) network and follow the guidelines of the National Tsunami Hazard Mitigation Program. </a:t>
            </a:r>
            <a:endParaRPr lang="en-US" altLang="en-US" sz="2400" dirty="0" smtClean="0"/>
          </a:p>
          <a:p>
            <a:pPr algn="just" fontAlgn="auto">
              <a:spcAft>
                <a:spcPts val="0"/>
              </a:spcAft>
              <a:buFont typeface="Wingdings" panose="05000000000000000000" pitchFamily="2" charset="2"/>
              <a:buChar char="§"/>
              <a:defRPr/>
            </a:pPr>
            <a:r>
              <a:rPr lang="en-US" altLang="en-US" sz="2400" dirty="0" smtClean="0"/>
              <a:t>The Land Surveying Program personnel Level </a:t>
            </a:r>
            <a:r>
              <a:rPr lang="en-US" altLang="en-US" sz="2400" dirty="0" smtClean="0"/>
              <a:t>and Monument the tide gauge stations are according to NGS standards so that the data of the tide stations are incorporated into the systems of NOS and other agencies.  This is very important because it will provide quality control for the data.</a:t>
            </a:r>
          </a:p>
          <a:p>
            <a:pPr marL="0" indent="0" algn="just" fontAlgn="auto">
              <a:spcAft>
                <a:spcPts val="0"/>
              </a:spcAft>
              <a:buFont typeface="Arial" panose="020B0604020202020204" pitchFamily="34" charset="0"/>
              <a:buNone/>
              <a:defRPr/>
            </a:pPr>
            <a:endParaRPr lang="en-US" altLang="en-US" sz="2400" dirty="0"/>
          </a:p>
          <a:p>
            <a:pPr fontAlgn="auto">
              <a:spcAft>
                <a:spcPts val="0"/>
              </a:spcAft>
              <a:defRPr/>
            </a:pPr>
            <a:endParaRPr lang="en-US" dirty="0"/>
          </a:p>
        </p:txBody>
      </p:sp>
      <p:pic>
        <p:nvPicPr>
          <p:cNvPr id="10244" name="Picture 14" descr="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1463" y="192088"/>
            <a:ext cx="15811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9688" y="192088"/>
            <a:ext cx="1422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8058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69875"/>
            <a:ext cx="12039600" cy="1143000"/>
          </a:xfrm>
        </p:spPr>
        <p:txBody>
          <a:bodyPr/>
          <a:lstStyle/>
          <a:p>
            <a:r>
              <a:rPr lang="en-US" altLang="en-US" sz="3600" dirty="0"/>
              <a:t>     NOAA and </a:t>
            </a:r>
            <a:r>
              <a:rPr lang="en-US" altLang="en-US" sz="3600" dirty="0" smtClean="0"/>
              <a:t>PRSN - Puerto </a:t>
            </a:r>
            <a:r>
              <a:rPr lang="en-US" altLang="en-US" sz="3600" dirty="0" smtClean="0"/>
              <a:t>Rico Tide Gauge Network at </a:t>
            </a:r>
            <a:r>
              <a:rPr lang="en-US" altLang="en-US" sz="3600" dirty="0" smtClean="0"/>
              <a:t>2006 </a:t>
            </a:r>
            <a:r>
              <a:rPr lang="en-US" altLang="en-US" sz="3600" dirty="0" smtClean="0"/>
              <a:t>:</a:t>
            </a:r>
            <a:endParaRPr lang="en-US" altLang="en-US" sz="3600" dirty="0" smtClean="0"/>
          </a:p>
        </p:txBody>
      </p:sp>
      <p:pic>
        <p:nvPicPr>
          <p:cNvPr id="11271" name="Picture 9" descr="foto 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98" y="1635125"/>
            <a:ext cx="2011363"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0327" y="4627418"/>
            <a:ext cx="3213444" cy="1200329"/>
          </a:xfrm>
          <a:prstGeom prst="rect">
            <a:avLst/>
          </a:prstGeom>
          <a:noFill/>
        </p:spPr>
        <p:txBody>
          <a:bodyPr wrap="none" rtlCol="0">
            <a:spAutoFit/>
          </a:bodyPr>
          <a:lstStyle/>
          <a:p>
            <a:r>
              <a:rPr lang="es-PR" smtClean="0"/>
              <a:t>The six Tidal Stations of </a:t>
            </a:r>
          </a:p>
          <a:p>
            <a:r>
              <a:rPr lang="es-PR"/>
              <a:t>t</a:t>
            </a:r>
            <a:r>
              <a:rPr lang="es-PR" smtClean="0"/>
              <a:t>he PRSN are at: 1-Mayaguez,</a:t>
            </a:r>
          </a:p>
          <a:p>
            <a:r>
              <a:rPr lang="es-PR" smtClean="0"/>
              <a:t>2-Arecibo, 3-Fajardo, 4-Yabucoa,</a:t>
            </a:r>
          </a:p>
          <a:p>
            <a:r>
              <a:rPr lang="es-PR" smtClean="0"/>
              <a:t>5-Peñuelas, and 6-Vieques</a:t>
            </a:r>
            <a:endParaRPr lang="es-PR"/>
          </a:p>
        </p:txBody>
      </p:sp>
      <p:pic>
        <p:nvPicPr>
          <p:cNvPr id="3" name="Picture 2"/>
          <p:cNvPicPr>
            <a:picLocks noChangeAspect="1"/>
          </p:cNvPicPr>
          <p:nvPr/>
        </p:nvPicPr>
        <p:blipFill>
          <a:blip r:embed="rId3"/>
          <a:stretch>
            <a:fillRect/>
          </a:stretch>
        </p:blipFill>
        <p:spPr>
          <a:xfrm>
            <a:off x="4392757" y="2570162"/>
            <a:ext cx="7096125" cy="3495675"/>
          </a:xfrm>
          <a:prstGeom prst="rect">
            <a:avLst/>
          </a:prstGeom>
        </p:spPr>
      </p:pic>
    </p:spTree>
    <p:extLst>
      <p:ext uri="{BB962C8B-B14F-4D97-AF65-F5344CB8AC3E}">
        <p14:creationId xmlns:p14="http://schemas.microsoft.com/office/powerpoint/2010/main" val="1969830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33425" y="309563"/>
            <a:ext cx="10515600" cy="1325562"/>
          </a:xfrm>
        </p:spPr>
        <p:txBody>
          <a:bodyPr/>
          <a:lstStyle/>
          <a:p>
            <a:r>
              <a:rPr lang="en-US" altLang="en-US" sz="3600" b="1" smtClean="0"/>
              <a:t>Location of Puerto Rico </a:t>
            </a:r>
            <a:r>
              <a:rPr lang="es-ES" altLang="en-US" sz="3600" smtClean="0"/>
              <a:t>:</a:t>
            </a:r>
            <a:endParaRPr lang="en-US" altLang="en-US" sz="3600" smtClean="0"/>
          </a:p>
        </p:txBody>
      </p:sp>
      <p:sp>
        <p:nvSpPr>
          <p:cNvPr id="3" name="Content Placeholder 2"/>
          <p:cNvSpPr>
            <a:spLocks noGrp="1"/>
          </p:cNvSpPr>
          <p:nvPr>
            <p:ph idx="1"/>
          </p:nvPr>
        </p:nvSpPr>
        <p:spPr>
          <a:xfrm>
            <a:off x="492125" y="1012825"/>
            <a:ext cx="10806113" cy="5032375"/>
          </a:xfrm>
        </p:spPr>
        <p:txBody>
          <a:bodyPr rtlCol="0">
            <a:normAutofit/>
          </a:bodyPr>
          <a:lstStyle/>
          <a:p>
            <a:pPr lvl="1" algn="just" fontAlgn="auto">
              <a:spcAft>
                <a:spcPts val="0"/>
              </a:spcAft>
              <a:defRPr/>
            </a:pPr>
            <a:endParaRPr lang="en-US" altLang="en-US" dirty="0" smtClean="0"/>
          </a:p>
          <a:p>
            <a:pPr marL="457200" lvl="1" indent="0" fontAlgn="auto">
              <a:spcAft>
                <a:spcPts val="0"/>
              </a:spcAft>
              <a:buFont typeface="Arial" panose="020B0604020202020204" pitchFamily="34" charset="0"/>
              <a:buNone/>
              <a:defRPr/>
            </a:pPr>
            <a:endParaRPr lang="en-US" dirty="0"/>
          </a:p>
        </p:txBody>
      </p:sp>
      <p:sp>
        <p:nvSpPr>
          <p:cNvPr id="7173" name="Content Placeholder 2"/>
          <p:cNvSpPr txBox="1">
            <a:spLocks/>
          </p:cNvSpPr>
          <p:nvPr/>
        </p:nvSpPr>
        <p:spPr bwMode="auto">
          <a:xfrm>
            <a:off x="611188" y="903288"/>
            <a:ext cx="105156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pPr>
            <a:r>
              <a:rPr lang="en-US" altLang="en-US" b="1" dirty="0"/>
              <a:t/>
            </a:r>
            <a:br>
              <a:rPr lang="en-US" altLang="en-US" b="1" dirty="0"/>
            </a:br>
            <a:r>
              <a:rPr lang="en-US" altLang="en-US" dirty="0"/>
              <a:t> </a:t>
            </a:r>
            <a:r>
              <a:rPr lang="en-US" altLang="en-US" dirty="0" smtClean="0"/>
              <a:t>with in a frame of: </a:t>
            </a:r>
            <a:r>
              <a:rPr lang="el-GR" altLang="en-US" sz="2400" dirty="0" smtClean="0">
                <a:cs typeface="Tahoma" panose="020B0604030504040204" pitchFamily="34" charset="0"/>
              </a:rPr>
              <a:t>φ</a:t>
            </a:r>
            <a:r>
              <a:rPr lang="en-US" altLang="en-US" sz="2400" dirty="0" smtClean="0">
                <a:cs typeface="Tahoma" panose="020B0604030504040204" pitchFamily="34" charset="0"/>
              </a:rPr>
              <a:t> </a:t>
            </a:r>
            <a:r>
              <a:rPr lang="en-US" altLang="en-US" sz="2400" dirty="0">
                <a:cs typeface="Tahoma" panose="020B0604030504040204" pitchFamily="34" charset="0"/>
              </a:rPr>
              <a:t>=</a:t>
            </a:r>
            <a:r>
              <a:rPr lang="en-US" altLang="en-US" sz="2400" dirty="0"/>
              <a:t>17</a:t>
            </a:r>
            <a:r>
              <a:rPr lang="en-US" altLang="en-US" sz="2400" dirty="0">
                <a:cs typeface="Tahoma" panose="020B0604030504040204" pitchFamily="34" charset="0"/>
              </a:rPr>
              <a:t>°-50’N to 18°30’N &amp; </a:t>
            </a:r>
            <a:r>
              <a:rPr lang="el-GR" altLang="en-US" sz="2400" dirty="0">
                <a:cs typeface="Tahoma" panose="020B0604030504040204" pitchFamily="34" charset="0"/>
              </a:rPr>
              <a:t>λ</a:t>
            </a:r>
            <a:r>
              <a:rPr lang="en-US" altLang="en-US" sz="2400" dirty="0">
                <a:cs typeface="Tahoma" panose="020B0604030504040204" pitchFamily="34" charset="0"/>
              </a:rPr>
              <a:t> = 65°-00’W to 67°-30’W</a:t>
            </a:r>
            <a:endParaRPr lang="en-US" altLang="en-US" sz="2400"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45707" y="2106612"/>
            <a:ext cx="6934200" cy="3467100"/>
          </a:xfrm>
          <a:prstGeom prst="rect">
            <a:avLst/>
          </a:prstGeom>
        </p:spPr>
      </p:pic>
      <p:pic>
        <p:nvPicPr>
          <p:cNvPr id="2" name="Picture 1"/>
          <p:cNvPicPr>
            <a:picLocks noChangeAspect="1"/>
          </p:cNvPicPr>
          <p:nvPr/>
        </p:nvPicPr>
        <p:blipFill>
          <a:blip r:embed="rId3"/>
          <a:stretch>
            <a:fillRect/>
          </a:stretch>
        </p:blipFill>
        <p:spPr>
          <a:xfrm>
            <a:off x="107923" y="2602318"/>
            <a:ext cx="3637784" cy="2558780"/>
          </a:xfrm>
          <a:prstGeom prst="rect">
            <a:avLst/>
          </a:prstGeom>
        </p:spPr>
      </p:pic>
    </p:spTree>
    <p:extLst>
      <p:ext uri="{BB962C8B-B14F-4D97-AF65-F5344CB8AC3E}">
        <p14:creationId xmlns:p14="http://schemas.microsoft.com/office/powerpoint/2010/main" val="6960352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Puerto Rico Tide Gauge Network at 2014:</a:t>
            </a:r>
            <a:endParaRPr lang="es-PR"/>
          </a:p>
        </p:txBody>
      </p:sp>
      <p:sp>
        <p:nvSpPr>
          <p:cNvPr id="3" name="Content Placeholder 2"/>
          <p:cNvSpPr>
            <a:spLocks noGrp="1"/>
          </p:cNvSpPr>
          <p:nvPr>
            <p:ph idx="1"/>
          </p:nvPr>
        </p:nvSpPr>
        <p:spPr/>
        <p:txBody>
          <a:bodyPr/>
          <a:lstStyle/>
          <a:p>
            <a:r>
              <a:rPr lang="es-PR" dirty="0" err="1" smtClean="0"/>
              <a:t>The</a:t>
            </a:r>
            <a:r>
              <a:rPr lang="es-PR" dirty="0" smtClean="0"/>
              <a:t> </a:t>
            </a:r>
            <a:r>
              <a:rPr lang="es-PR" dirty="0" err="1" smtClean="0"/>
              <a:t>six</a:t>
            </a:r>
            <a:r>
              <a:rPr lang="es-PR" dirty="0" smtClean="0"/>
              <a:t> </a:t>
            </a:r>
            <a:r>
              <a:rPr lang="es-PR" dirty="0" err="1" smtClean="0"/>
              <a:t>Tidal</a:t>
            </a:r>
            <a:r>
              <a:rPr lang="es-PR" dirty="0" smtClean="0"/>
              <a:t> </a:t>
            </a:r>
            <a:r>
              <a:rPr lang="es-PR" dirty="0" err="1" smtClean="0"/>
              <a:t>Stations</a:t>
            </a:r>
            <a:r>
              <a:rPr lang="es-PR" dirty="0" smtClean="0"/>
              <a:t> of </a:t>
            </a:r>
            <a:r>
              <a:rPr lang="es-PR" dirty="0" err="1" smtClean="0"/>
              <a:t>the</a:t>
            </a:r>
            <a:r>
              <a:rPr lang="es-PR" dirty="0" smtClean="0"/>
              <a:t> PRSN are at 2014: </a:t>
            </a:r>
          </a:p>
          <a:p>
            <a:pPr marL="457200" lvl="1" indent="0">
              <a:buNone/>
            </a:pPr>
            <a:r>
              <a:rPr lang="es-PR" dirty="0" smtClean="0"/>
              <a:t>1-Aguadilla,</a:t>
            </a:r>
          </a:p>
          <a:p>
            <a:pPr marL="457200" lvl="1" indent="0">
              <a:buNone/>
            </a:pPr>
            <a:r>
              <a:rPr lang="es-PR" dirty="0" smtClean="0"/>
              <a:t>2-Arecibo, </a:t>
            </a:r>
          </a:p>
          <a:p>
            <a:pPr marL="457200" lvl="1" indent="0">
              <a:buNone/>
            </a:pPr>
            <a:r>
              <a:rPr lang="es-PR" dirty="0" smtClean="0"/>
              <a:t>3-Fajardo, </a:t>
            </a:r>
          </a:p>
          <a:p>
            <a:pPr marL="457200" lvl="1" indent="0">
              <a:buNone/>
            </a:pPr>
            <a:r>
              <a:rPr lang="es-PR" dirty="0" smtClean="0"/>
              <a:t>4-Yabucoa, </a:t>
            </a:r>
          </a:p>
          <a:p>
            <a:pPr marL="457200" lvl="1" indent="0">
              <a:buNone/>
            </a:pPr>
            <a:r>
              <a:rPr lang="es-PR" dirty="0" smtClean="0"/>
              <a:t>5-Caja de </a:t>
            </a:r>
            <a:r>
              <a:rPr lang="es-PR" dirty="0" smtClean="0"/>
              <a:t>Muertos </a:t>
            </a:r>
            <a:endParaRPr lang="es-PR" dirty="0" smtClean="0"/>
          </a:p>
          <a:p>
            <a:pPr marL="457200" lvl="1" indent="0">
              <a:buNone/>
            </a:pPr>
            <a:r>
              <a:rPr lang="es-PR" dirty="0" smtClean="0"/>
              <a:t>6-Vieques</a:t>
            </a:r>
          </a:p>
          <a:p>
            <a:endParaRPr lang="es-PR" dirty="0"/>
          </a:p>
        </p:txBody>
      </p:sp>
      <p:pic>
        <p:nvPicPr>
          <p:cNvPr id="4" name="Picture 3"/>
          <p:cNvPicPr>
            <a:picLocks noChangeAspect="1"/>
          </p:cNvPicPr>
          <p:nvPr/>
        </p:nvPicPr>
        <p:blipFill>
          <a:blip r:embed="rId2"/>
          <a:stretch>
            <a:fillRect/>
          </a:stretch>
        </p:blipFill>
        <p:spPr>
          <a:xfrm>
            <a:off x="4396220" y="2581707"/>
            <a:ext cx="7096125" cy="3495675"/>
          </a:xfrm>
          <a:prstGeom prst="rect">
            <a:avLst/>
          </a:prstGeom>
        </p:spPr>
      </p:pic>
    </p:spTree>
    <p:extLst>
      <p:ext uri="{BB962C8B-B14F-4D97-AF65-F5344CB8AC3E}">
        <p14:creationId xmlns:p14="http://schemas.microsoft.com/office/powerpoint/2010/main" val="1127535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Puerto Rico Tide Gauge Network after </a:t>
            </a:r>
            <a:r>
              <a:rPr lang="en-US" altLang="en-US" dirty="0" smtClean="0"/>
              <a:t>Hurricane </a:t>
            </a:r>
            <a:r>
              <a:rPr lang="en-US" altLang="en-US" dirty="0" smtClean="0"/>
              <a:t>Maria - September 20, 2017:</a:t>
            </a:r>
            <a:endParaRPr lang="es-PR" dirty="0"/>
          </a:p>
        </p:txBody>
      </p:sp>
      <p:sp>
        <p:nvSpPr>
          <p:cNvPr id="3" name="Content Placeholder 2"/>
          <p:cNvSpPr>
            <a:spLocks noGrp="1"/>
          </p:cNvSpPr>
          <p:nvPr>
            <p:ph idx="1"/>
          </p:nvPr>
        </p:nvSpPr>
        <p:spPr/>
        <p:txBody>
          <a:bodyPr/>
          <a:lstStyle/>
          <a:p>
            <a:pPr marL="0" indent="0">
              <a:buNone/>
            </a:pPr>
            <a:r>
              <a:rPr lang="es-PR" dirty="0" err="1" smtClean="0"/>
              <a:t>The</a:t>
            </a:r>
            <a:r>
              <a:rPr lang="es-PR" dirty="0" smtClean="0"/>
              <a:t> </a:t>
            </a:r>
            <a:r>
              <a:rPr lang="es-PR" dirty="0" err="1" smtClean="0"/>
              <a:t>six</a:t>
            </a:r>
            <a:r>
              <a:rPr lang="es-PR" dirty="0" smtClean="0"/>
              <a:t> </a:t>
            </a:r>
            <a:r>
              <a:rPr lang="es-PR" dirty="0" err="1" smtClean="0"/>
              <a:t>Tidal</a:t>
            </a:r>
            <a:r>
              <a:rPr lang="es-PR" dirty="0" smtClean="0"/>
              <a:t> </a:t>
            </a:r>
            <a:r>
              <a:rPr lang="es-PR" dirty="0" err="1" smtClean="0"/>
              <a:t>Stations</a:t>
            </a:r>
            <a:r>
              <a:rPr lang="es-PR" dirty="0" smtClean="0"/>
              <a:t> of </a:t>
            </a:r>
            <a:r>
              <a:rPr lang="es-PR" dirty="0" err="1" smtClean="0"/>
              <a:t>the</a:t>
            </a:r>
            <a:r>
              <a:rPr lang="es-PR" dirty="0" smtClean="0"/>
              <a:t> PRSN </a:t>
            </a:r>
            <a:r>
              <a:rPr lang="es-PR" dirty="0" smtClean="0"/>
              <a:t> </a:t>
            </a:r>
            <a:r>
              <a:rPr lang="es-PR" dirty="0" smtClean="0"/>
              <a:t>at 2014 </a:t>
            </a:r>
            <a:r>
              <a:rPr lang="es-PR" dirty="0" err="1" smtClean="0"/>
              <a:t>were</a:t>
            </a:r>
            <a:r>
              <a:rPr lang="es-PR" dirty="0" smtClean="0"/>
              <a:t> </a:t>
            </a:r>
            <a:r>
              <a:rPr lang="es-PR" dirty="0" err="1" smtClean="0"/>
              <a:t>reduced</a:t>
            </a:r>
            <a:r>
              <a:rPr lang="es-PR" dirty="0" smtClean="0"/>
              <a:t> to 3: </a:t>
            </a:r>
          </a:p>
          <a:p>
            <a:pPr marL="457200" lvl="1" indent="0">
              <a:buNone/>
            </a:pPr>
            <a:r>
              <a:rPr lang="es-PR" strike="sngStrike" dirty="0" smtClean="0"/>
              <a:t>1-Aguadilla</a:t>
            </a:r>
            <a:r>
              <a:rPr lang="es-PR" dirty="0" smtClean="0"/>
              <a:t>,</a:t>
            </a:r>
          </a:p>
          <a:p>
            <a:pPr marL="457200" lvl="1" indent="0">
              <a:buNone/>
            </a:pPr>
            <a:r>
              <a:rPr lang="es-PR" dirty="0" smtClean="0"/>
              <a:t>2-Arecibo, </a:t>
            </a:r>
          </a:p>
          <a:p>
            <a:pPr marL="457200" lvl="1" indent="0">
              <a:buNone/>
            </a:pPr>
            <a:r>
              <a:rPr lang="es-PR" strike="sngStrike" dirty="0" smtClean="0"/>
              <a:t>3-Fajardo</a:t>
            </a:r>
            <a:r>
              <a:rPr lang="es-PR" dirty="0" smtClean="0"/>
              <a:t>, </a:t>
            </a:r>
          </a:p>
          <a:p>
            <a:pPr marL="457200" lvl="1" indent="0">
              <a:buNone/>
            </a:pPr>
            <a:r>
              <a:rPr lang="es-PR" dirty="0" smtClean="0"/>
              <a:t>4-Yabucoa, </a:t>
            </a:r>
          </a:p>
          <a:p>
            <a:pPr marL="457200" lvl="1" indent="0">
              <a:buNone/>
            </a:pPr>
            <a:r>
              <a:rPr lang="es-PR" strike="sngStrike" dirty="0" smtClean="0"/>
              <a:t>5-Caja de Muertos</a:t>
            </a:r>
            <a:r>
              <a:rPr lang="es-PR" dirty="0" smtClean="0"/>
              <a:t>, </a:t>
            </a:r>
            <a:r>
              <a:rPr lang="es-PR" dirty="0" smtClean="0"/>
              <a:t> </a:t>
            </a:r>
            <a:endParaRPr lang="es-PR" dirty="0" smtClean="0"/>
          </a:p>
          <a:p>
            <a:pPr marL="457200" lvl="1" indent="0">
              <a:buNone/>
            </a:pPr>
            <a:r>
              <a:rPr lang="es-PR" dirty="0" smtClean="0"/>
              <a:t>6-Vieques</a:t>
            </a:r>
          </a:p>
          <a:p>
            <a:pPr marL="0" indent="0">
              <a:buNone/>
            </a:pPr>
            <a:endParaRPr lang="es-PR" dirty="0"/>
          </a:p>
        </p:txBody>
      </p:sp>
      <p:pic>
        <p:nvPicPr>
          <p:cNvPr id="4" name="Picture 3"/>
          <p:cNvPicPr>
            <a:picLocks noChangeAspect="1"/>
          </p:cNvPicPr>
          <p:nvPr/>
        </p:nvPicPr>
        <p:blipFill>
          <a:blip r:embed="rId2"/>
          <a:stretch>
            <a:fillRect/>
          </a:stretch>
        </p:blipFill>
        <p:spPr>
          <a:xfrm>
            <a:off x="4410074" y="2681288"/>
            <a:ext cx="7096125" cy="3495675"/>
          </a:xfrm>
          <a:prstGeom prst="rect">
            <a:avLst/>
          </a:prstGeom>
        </p:spPr>
      </p:pic>
    </p:spTree>
    <p:extLst>
      <p:ext uri="{BB962C8B-B14F-4D97-AF65-F5344CB8AC3E}">
        <p14:creationId xmlns:p14="http://schemas.microsoft.com/office/powerpoint/2010/main" val="41015596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92" t="10640" r="146" b="5222"/>
          <a:stretch/>
        </p:blipFill>
        <p:spPr>
          <a:xfrm>
            <a:off x="115597" y="829436"/>
            <a:ext cx="11785914" cy="5628067"/>
          </a:xfrm>
          <a:prstGeom prst="rect">
            <a:avLst/>
          </a:prstGeom>
        </p:spPr>
      </p:pic>
      <p:pic>
        <p:nvPicPr>
          <p:cNvPr id="4" name="Picture 3"/>
          <p:cNvPicPr>
            <a:picLocks noChangeAspect="1"/>
          </p:cNvPicPr>
          <p:nvPr/>
        </p:nvPicPr>
        <p:blipFill>
          <a:blip r:embed="rId3"/>
          <a:stretch>
            <a:fillRect/>
          </a:stretch>
        </p:blipFill>
        <p:spPr>
          <a:xfrm>
            <a:off x="2520662" y="0"/>
            <a:ext cx="6153150" cy="857250"/>
          </a:xfrm>
          <a:prstGeom prst="rect">
            <a:avLst/>
          </a:prstGeom>
        </p:spPr>
      </p:pic>
    </p:spTree>
    <p:extLst>
      <p:ext uri="{BB962C8B-B14F-4D97-AF65-F5344CB8AC3E}">
        <p14:creationId xmlns:p14="http://schemas.microsoft.com/office/powerpoint/2010/main" val="2587550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PR" dirty="0" smtClean="0"/>
              <a:t>2018 </a:t>
            </a:r>
            <a:r>
              <a:rPr lang="es-PR" dirty="0" err="1" smtClean="0"/>
              <a:t>Leveling</a:t>
            </a:r>
            <a:r>
              <a:rPr lang="es-PR" dirty="0" smtClean="0"/>
              <a:t> at Isabel II, Vieques</a:t>
            </a:r>
            <a:endParaRPr lang="es-PR" dirty="0"/>
          </a:p>
        </p:txBody>
      </p:sp>
      <p:pic>
        <p:nvPicPr>
          <p:cNvPr id="6" name="Content Placeholder 5"/>
          <p:cNvPicPr>
            <a:picLocks noGrp="1" noChangeAspect="1"/>
          </p:cNvPicPr>
          <p:nvPr>
            <p:ph idx="1"/>
          </p:nvPr>
        </p:nvPicPr>
        <p:blipFill>
          <a:blip r:embed="rId2"/>
          <a:stretch>
            <a:fillRect/>
          </a:stretch>
        </p:blipFill>
        <p:spPr>
          <a:xfrm>
            <a:off x="4495800" y="2512435"/>
            <a:ext cx="7696200" cy="4105275"/>
          </a:xfrm>
          <a:prstGeom prst="rect">
            <a:avLst/>
          </a:prstGeom>
        </p:spPr>
      </p:pic>
      <p:pic>
        <p:nvPicPr>
          <p:cNvPr id="4" name="Picture 3"/>
          <p:cNvPicPr>
            <a:picLocks noChangeAspect="1"/>
          </p:cNvPicPr>
          <p:nvPr/>
        </p:nvPicPr>
        <p:blipFill>
          <a:blip r:embed="rId3"/>
          <a:stretch>
            <a:fillRect/>
          </a:stretch>
        </p:blipFill>
        <p:spPr>
          <a:xfrm>
            <a:off x="216910" y="1690688"/>
            <a:ext cx="7629525" cy="4076700"/>
          </a:xfrm>
          <a:prstGeom prst="rect">
            <a:avLst/>
          </a:prstGeom>
        </p:spPr>
      </p:pic>
      <p:pic>
        <p:nvPicPr>
          <p:cNvPr id="5" name="Picture 4"/>
          <p:cNvPicPr>
            <a:picLocks noChangeAspect="1"/>
          </p:cNvPicPr>
          <p:nvPr/>
        </p:nvPicPr>
        <p:blipFill>
          <a:blip r:embed="rId4"/>
          <a:stretch>
            <a:fillRect/>
          </a:stretch>
        </p:blipFill>
        <p:spPr>
          <a:xfrm>
            <a:off x="216910" y="1701079"/>
            <a:ext cx="2057400" cy="342900"/>
          </a:xfrm>
          <a:prstGeom prst="rect">
            <a:avLst/>
          </a:prstGeom>
        </p:spPr>
      </p:pic>
      <p:sp>
        <p:nvSpPr>
          <p:cNvPr id="7" name="TextBox 6"/>
          <p:cNvSpPr txBox="1"/>
          <p:nvPr/>
        </p:nvSpPr>
        <p:spPr>
          <a:xfrm>
            <a:off x="7854731" y="1589105"/>
            <a:ext cx="4173258" cy="923330"/>
          </a:xfrm>
          <a:prstGeom prst="rect">
            <a:avLst/>
          </a:prstGeom>
          <a:noFill/>
        </p:spPr>
        <p:txBody>
          <a:bodyPr wrap="none" rtlCol="0">
            <a:spAutoFit/>
          </a:bodyPr>
          <a:lstStyle/>
          <a:p>
            <a:r>
              <a:rPr lang="es-PR" b="1" dirty="0" err="1" smtClean="0"/>
              <a:t>Leveling</a:t>
            </a:r>
            <a:r>
              <a:rPr lang="es-PR" b="1" dirty="0" smtClean="0"/>
              <a:t> </a:t>
            </a:r>
            <a:r>
              <a:rPr lang="es-PR" b="1" dirty="0" err="1" smtClean="0"/>
              <a:t>Party</a:t>
            </a:r>
            <a:r>
              <a:rPr lang="es-PR" dirty="0" smtClean="0"/>
              <a:t>: Jon Rivera, Carlos Huerta,</a:t>
            </a:r>
          </a:p>
          <a:p>
            <a:r>
              <a:rPr lang="es-PR" dirty="0" smtClean="0"/>
              <a:t>Marcos Vélez, Roberto Caraballo, </a:t>
            </a:r>
            <a:r>
              <a:rPr lang="es-PR" dirty="0" err="1" smtClean="0"/>
              <a:t>Kiarimar</a:t>
            </a:r>
            <a:r>
              <a:rPr lang="es-PR" dirty="0" smtClean="0"/>
              <a:t> </a:t>
            </a:r>
          </a:p>
          <a:p>
            <a:r>
              <a:rPr lang="es-PR" dirty="0" err="1" smtClean="0"/>
              <a:t>Class</a:t>
            </a:r>
            <a:r>
              <a:rPr lang="es-PR" dirty="0" smtClean="0"/>
              <a:t>, and Linda Vélez</a:t>
            </a:r>
            <a:endParaRPr lang="es-PR" dirty="0"/>
          </a:p>
        </p:txBody>
      </p:sp>
    </p:spTree>
    <p:extLst>
      <p:ext uri="{BB962C8B-B14F-4D97-AF65-F5344CB8AC3E}">
        <p14:creationId xmlns:p14="http://schemas.microsoft.com/office/powerpoint/2010/main" val="19464281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R"/>
          </a:p>
        </p:txBody>
      </p:sp>
      <p:pic>
        <p:nvPicPr>
          <p:cNvPr id="3" name="Picture 2"/>
          <p:cNvPicPr>
            <a:picLocks noChangeAspect="1"/>
          </p:cNvPicPr>
          <p:nvPr/>
        </p:nvPicPr>
        <p:blipFill>
          <a:blip r:embed="rId2"/>
          <a:stretch>
            <a:fillRect/>
          </a:stretch>
        </p:blipFill>
        <p:spPr>
          <a:xfrm>
            <a:off x="108239" y="0"/>
            <a:ext cx="7791450" cy="4343400"/>
          </a:xfrm>
          <a:prstGeom prst="rect">
            <a:avLst/>
          </a:prstGeom>
        </p:spPr>
      </p:pic>
      <p:pic>
        <p:nvPicPr>
          <p:cNvPr id="4" name="Picture 3"/>
          <p:cNvPicPr>
            <a:picLocks noChangeAspect="1"/>
          </p:cNvPicPr>
          <p:nvPr/>
        </p:nvPicPr>
        <p:blipFill>
          <a:blip r:embed="rId3"/>
          <a:stretch>
            <a:fillRect/>
          </a:stretch>
        </p:blipFill>
        <p:spPr>
          <a:xfrm>
            <a:off x="7899688" y="1"/>
            <a:ext cx="4292311" cy="2531363"/>
          </a:xfrm>
          <a:prstGeom prst="rect">
            <a:avLst/>
          </a:prstGeom>
        </p:spPr>
      </p:pic>
      <p:pic>
        <p:nvPicPr>
          <p:cNvPr id="5" name="Picture 4"/>
          <p:cNvPicPr>
            <a:picLocks noChangeAspect="1"/>
          </p:cNvPicPr>
          <p:nvPr/>
        </p:nvPicPr>
        <p:blipFill>
          <a:blip r:embed="rId4"/>
          <a:stretch>
            <a:fillRect/>
          </a:stretch>
        </p:blipFill>
        <p:spPr>
          <a:xfrm>
            <a:off x="0" y="3386293"/>
            <a:ext cx="6288232" cy="3471707"/>
          </a:xfrm>
          <a:prstGeom prst="rect">
            <a:avLst/>
          </a:prstGeom>
        </p:spPr>
      </p:pic>
      <p:pic>
        <p:nvPicPr>
          <p:cNvPr id="8" name="Picture 7"/>
          <p:cNvPicPr>
            <a:picLocks noChangeAspect="1"/>
          </p:cNvPicPr>
          <p:nvPr/>
        </p:nvPicPr>
        <p:blipFill>
          <a:blip r:embed="rId5"/>
          <a:stretch>
            <a:fillRect/>
          </a:stretch>
        </p:blipFill>
        <p:spPr>
          <a:xfrm>
            <a:off x="6096000" y="4361649"/>
            <a:ext cx="2247900" cy="2513114"/>
          </a:xfrm>
          <a:prstGeom prst="rect">
            <a:avLst/>
          </a:prstGeom>
        </p:spPr>
      </p:pic>
      <p:pic>
        <p:nvPicPr>
          <p:cNvPr id="7" name="Picture 6"/>
          <p:cNvPicPr>
            <a:picLocks noChangeAspect="1"/>
          </p:cNvPicPr>
          <p:nvPr/>
        </p:nvPicPr>
        <p:blipFill>
          <a:blip r:embed="rId6"/>
          <a:stretch>
            <a:fillRect/>
          </a:stretch>
        </p:blipFill>
        <p:spPr>
          <a:xfrm>
            <a:off x="7899687" y="2531364"/>
            <a:ext cx="4098349" cy="4325150"/>
          </a:xfrm>
          <a:prstGeom prst="rect">
            <a:avLst/>
          </a:prstGeom>
        </p:spPr>
      </p:pic>
    </p:spTree>
    <p:extLst>
      <p:ext uri="{BB962C8B-B14F-4D97-AF65-F5344CB8AC3E}">
        <p14:creationId xmlns:p14="http://schemas.microsoft.com/office/powerpoint/2010/main" val="19285314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46377"/>
            <a:ext cx="12053455" cy="6011623"/>
          </a:xfrm>
          <a:prstGeom prst="rect">
            <a:avLst/>
          </a:prstGeom>
        </p:spPr>
      </p:pic>
    </p:spTree>
    <p:extLst>
      <p:ext uri="{BB962C8B-B14F-4D97-AF65-F5344CB8AC3E}">
        <p14:creationId xmlns:p14="http://schemas.microsoft.com/office/powerpoint/2010/main" val="25030397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91378"/>
            <a:ext cx="12192000" cy="5966622"/>
          </a:xfrm>
          <a:prstGeom prst="rect">
            <a:avLst/>
          </a:prstGeom>
        </p:spPr>
      </p:pic>
    </p:spTree>
    <p:extLst>
      <p:ext uri="{BB962C8B-B14F-4D97-AF65-F5344CB8AC3E}">
        <p14:creationId xmlns:p14="http://schemas.microsoft.com/office/powerpoint/2010/main" val="3135014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8308" y="422130"/>
            <a:ext cx="10130698" cy="4994997"/>
          </a:xfrm>
          <a:prstGeom prst="rect">
            <a:avLst/>
          </a:prstGeom>
        </p:spPr>
      </p:pic>
      <p:sp>
        <p:nvSpPr>
          <p:cNvPr id="4" name="TextBox 3"/>
          <p:cNvSpPr txBox="1"/>
          <p:nvPr/>
        </p:nvSpPr>
        <p:spPr>
          <a:xfrm>
            <a:off x="1472877" y="5417127"/>
            <a:ext cx="9888989" cy="1200329"/>
          </a:xfrm>
          <a:prstGeom prst="rect">
            <a:avLst/>
          </a:prstGeom>
          <a:noFill/>
        </p:spPr>
        <p:txBody>
          <a:bodyPr wrap="none" rtlCol="0">
            <a:spAutoFit/>
          </a:bodyPr>
          <a:lstStyle/>
          <a:p>
            <a:r>
              <a:rPr lang="es-PR" sz="3600" b="1" dirty="0" smtClean="0"/>
              <a:t>PRYSIG</a:t>
            </a:r>
            <a:r>
              <a:rPr lang="es-PR" sz="3600" dirty="0" smtClean="0"/>
              <a:t> </a:t>
            </a:r>
            <a:r>
              <a:rPr lang="es-PR" sz="3600" dirty="0" err="1" smtClean="0"/>
              <a:t>is</a:t>
            </a:r>
            <a:r>
              <a:rPr lang="es-PR" sz="3600" dirty="0" smtClean="0"/>
              <a:t> </a:t>
            </a:r>
            <a:r>
              <a:rPr lang="es-PR" sz="3600" dirty="0" err="1" smtClean="0"/>
              <a:t>an</a:t>
            </a:r>
            <a:r>
              <a:rPr lang="es-PR" sz="3600" dirty="0" smtClean="0"/>
              <a:t> </a:t>
            </a:r>
            <a:r>
              <a:rPr lang="es-PR" sz="3600" dirty="0" err="1" smtClean="0"/>
              <a:t>annual</a:t>
            </a:r>
            <a:r>
              <a:rPr lang="es-PR" sz="3600" dirty="0" smtClean="0"/>
              <a:t> meeting, </a:t>
            </a:r>
            <a:r>
              <a:rPr lang="es-PR" sz="3600" dirty="0" err="1" smtClean="0"/>
              <a:t>since</a:t>
            </a:r>
            <a:r>
              <a:rPr lang="es-PR" sz="3600" dirty="0" smtClean="0"/>
              <a:t> 2003 to </a:t>
            </a:r>
            <a:r>
              <a:rPr lang="es-PR" sz="3600" dirty="0" err="1" smtClean="0"/>
              <a:t>present</a:t>
            </a:r>
            <a:r>
              <a:rPr lang="es-PR" sz="3600" dirty="0" smtClean="0"/>
              <a:t> </a:t>
            </a:r>
          </a:p>
          <a:p>
            <a:r>
              <a:rPr lang="es-PR" sz="3600" dirty="0" err="1" smtClean="0"/>
              <a:t>Remote</a:t>
            </a:r>
            <a:r>
              <a:rPr lang="es-PR" sz="3600" dirty="0" smtClean="0"/>
              <a:t> </a:t>
            </a:r>
            <a:r>
              <a:rPr lang="es-PR" sz="3600" dirty="0" err="1" smtClean="0"/>
              <a:t>Sensing</a:t>
            </a:r>
            <a:r>
              <a:rPr lang="es-PR" sz="3600" dirty="0" smtClean="0"/>
              <a:t> and GIS </a:t>
            </a:r>
            <a:r>
              <a:rPr lang="es-PR" sz="3600" dirty="0" err="1" smtClean="0"/>
              <a:t>projects</a:t>
            </a:r>
            <a:endParaRPr lang="es-PR" sz="3600" dirty="0"/>
          </a:p>
        </p:txBody>
      </p:sp>
    </p:spTree>
    <p:extLst>
      <p:ext uri="{BB962C8B-B14F-4D97-AF65-F5344CB8AC3E}">
        <p14:creationId xmlns:p14="http://schemas.microsoft.com/office/powerpoint/2010/main" val="23553309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5655" y="4848225"/>
            <a:ext cx="3819525" cy="1438275"/>
          </a:xfrm>
          <a:prstGeom prst="rect">
            <a:avLst/>
          </a:prstGeom>
        </p:spPr>
      </p:pic>
      <p:pic>
        <p:nvPicPr>
          <p:cNvPr id="3" name="Picture 2"/>
          <p:cNvPicPr>
            <a:picLocks noChangeAspect="1"/>
          </p:cNvPicPr>
          <p:nvPr/>
        </p:nvPicPr>
        <p:blipFill>
          <a:blip r:embed="rId3"/>
          <a:stretch>
            <a:fillRect/>
          </a:stretch>
        </p:blipFill>
        <p:spPr>
          <a:xfrm>
            <a:off x="173035" y="0"/>
            <a:ext cx="5084763" cy="389302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6915150" y="0"/>
            <a:ext cx="5033963" cy="382581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5506435" y="3590925"/>
            <a:ext cx="4231893" cy="3267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44347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117" y="200722"/>
            <a:ext cx="5943600" cy="392536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6378614" y="2675364"/>
            <a:ext cx="5608452" cy="317902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56117" y="4264877"/>
            <a:ext cx="5857373" cy="2308324"/>
          </a:xfrm>
          <a:prstGeom prst="rect">
            <a:avLst/>
          </a:prstGeom>
          <a:noFill/>
        </p:spPr>
        <p:txBody>
          <a:bodyPr wrap="none" rtlCol="0">
            <a:spAutoFit/>
          </a:bodyPr>
          <a:lstStyle/>
          <a:p>
            <a:r>
              <a:rPr lang="es-PR" sz="3600" dirty="0" err="1" smtClean="0"/>
              <a:t>Visit</a:t>
            </a:r>
            <a:r>
              <a:rPr lang="es-PR" sz="3600" dirty="0" smtClean="0"/>
              <a:t> </a:t>
            </a:r>
            <a:r>
              <a:rPr lang="es-PR" sz="3600" dirty="0" err="1" smtClean="0"/>
              <a:t>this</a:t>
            </a:r>
            <a:r>
              <a:rPr lang="es-PR" sz="3600" dirty="0" smtClean="0"/>
              <a:t> web </a:t>
            </a:r>
            <a:r>
              <a:rPr lang="es-PR" sz="3600" dirty="0" err="1" smtClean="0"/>
              <a:t>site</a:t>
            </a:r>
            <a:r>
              <a:rPr lang="es-PR" sz="3600" dirty="0" smtClean="0"/>
              <a:t> </a:t>
            </a:r>
            <a:r>
              <a:rPr lang="es-PR" sz="3600" dirty="0" err="1" smtClean="0"/>
              <a:t>for</a:t>
            </a:r>
            <a:r>
              <a:rPr lang="es-PR" sz="3600" dirty="0" smtClean="0"/>
              <a:t> </a:t>
            </a:r>
            <a:r>
              <a:rPr lang="es-PR" sz="3600" dirty="0" err="1" smtClean="0"/>
              <a:t>the</a:t>
            </a:r>
            <a:r>
              <a:rPr lang="es-PR" sz="3600" dirty="0" smtClean="0"/>
              <a:t> </a:t>
            </a:r>
          </a:p>
          <a:p>
            <a:r>
              <a:rPr lang="es-PR" sz="3600" dirty="0" err="1" smtClean="0"/>
              <a:t>presentations</a:t>
            </a:r>
            <a:r>
              <a:rPr lang="es-PR" sz="3600" dirty="0" smtClean="0"/>
              <a:t> of </a:t>
            </a:r>
            <a:r>
              <a:rPr lang="es-PR" sz="3600" dirty="0" err="1" smtClean="0"/>
              <a:t>this</a:t>
            </a:r>
            <a:r>
              <a:rPr lang="es-PR" sz="3600" dirty="0" smtClean="0"/>
              <a:t> </a:t>
            </a:r>
            <a:r>
              <a:rPr lang="es-PR" sz="3600" dirty="0" err="1" smtClean="0"/>
              <a:t>year</a:t>
            </a:r>
            <a:r>
              <a:rPr lang="es-PR" sz="3600" dirty="0" smtClean="0"/>
              <a:t> and </a:t>
            </a:r>
          </a:p>
          <a:p>
            <a:r>
              <a:rPr lang="es-PR" sz="3600" dirty="0" smtClean="0"/>
              <a:t>a video </a:t>
            </a:r>
            <a:r>
              <a:rPr lang="es-PR" sz="3600" dirty="0" err="1" smtClean="0"/>
              <a:t>summary</a:t>
            </a:r>
            <a:r>
              <a:rPr lang="es-PR" sz="3600" dirty="0" smtClean="0"/>
              <a:t> of </a:t>
            </a:r>
            <a:r>
              <a:rPr lang="es-PR" sz="3600" dirty="0" err="1" smtClean="0"/>
              <a:t>last</a:t>
            </a:r>
            <a:r>
              <a:rPr lang="es-PR" sz="3600" dirty="0" smtClean="0"/>
              <a:t> </a:t>
            </a:r>
            <a:r>
              <a:rPr lang="es-PR" sz="3600" dirty="0" err="1" smtClean="0"/>
              <a:t>year</a:t>
            </a:r>
            <a:endParaRPr lang="es-PR" sz="3600" dirty="0" smtClean="0"/>
          </a:p>
          <a:p>
            <a:r>
              <a:rPr lang="es-PR" sz="3600" dirty="0" smtClean="0">
                <a:solidFill>
                  <a:srgbClr val="0070C0"/>
                </a:solidFill>
              </a:rPr>
              <a:t>http://megaviernes.com/</a:t>
            </a:r>
            <a:endParaRPr lang="es-PR" sz="3600" dirty="0">
              <a:solidFill>
                <a:srgbClr val="0070C0"/>
              </a:solidFill>
            </a:endParaRPr>
          </a:p>
        </p:txBody>
      </p:sp>
    </p:spTree>
    <p:extLst>
      <p:ext uri="{BB962C8B-B14F-4D97-AF65-F5344CB8AC3E}">
        <p14:creationId xmlns:p14="http://schemas.microsoft.com/office/powerpoint/2010/main" val="368212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a:xfrm>
            <a:off x="838200" y="0"/>
            <a:ext cx="10515600" cy="1325563"/>
          </a:xfrm>
        </p:spPr>
        <p:txBody>
          <a:bodyPr/>
          <a:lstStyle/>
          <a:p>
            <a:r>
              <a:rPr lang="en-US" altLang="en-US" sz="3600" dirty="0" smtClean="0"/>
              <a:t>Land Surveying Profession in Puerto </a:t>
            </a:r>
            <a:r>
              <a:rPr lang="en-US" altLang="en-US" sz="3600" dirty="0" smtClean="0"/>
              <a:t>Rico</a:t>
            </a:r>
            <a:endParaRPr lang="en-US" altLang="en-US" sz="3600" dirty="0" smtClean="0"/>
          </a:p>
        </p:txBody>
      </p:sp>
      <p:sp>
        <p:nvSpPr>
          <p:cNvPr id="3" name="Content Placeholder 2"/>
          <p:cNvSpPr>
            <a:spLocks noGrp="1"/>
          </p:cNvSpPr>
          <p:nvPr>
            <p:ph idx="1"/>
          </p:nvPr>
        </p:nvSpPr>
        <p:spPr>
          <a:xfrm>
            <a:off x="196562" y="1141774"/>
            <a:ext cx="7783659" cy="4880687"/>
          </a:xfrm>
        </p:spPr>
        <p:txBody>
          <a:bodyPr rtlCol="0">
            <a:normAutofit lnSpcReduction="10000"/>
          </a:bodyPr>
          <a:lstStyle/>
          <a:p>
            <a:pPr fontAlgn="auto">
              <a:spcAft>
                <a:spcPts val="0"/>
              </a:spcAft>
              <a:defRPr/>
            </a:pPr>
            <a:r>
              <a:rPr lang="en-US" sz="2400" dirty="0"/>
              <a:t>The </a:t>
            </a:r>
            <a:r>
              <a:rPr lang="en-US" sz="2400" dirty="0" smtClean="0"/>
              <a:t>“’</a:t>
            </a:r>
            <a:r>
              <a:rPr lang="en-US" sz="2400" dirty="0" err="1" smtClean="0"/>
              <a:t>Conde</a:t>
            </a:r>
            <a:r>
              <a:rPr lang="en-US" sz="2400" dirty="0" smtClean="0"/>
              <a:t> de </a:t>
            </a:r>
            <a:r>
              <a:rPr lang="en-US" sz="2400" dirty="0" err="1" smtClean="0"/>
              <a:t>Mirasol</a:t>
            </a:r>
            <a:r>
              <a:rPr lang="en-US" sz="2400" dirty="0" smtClean="0"/>
              <a:t>”’ Don Rafael </a:t>
            </a:r>
            <a:r>
              <a:rPr lang="en-US" sz="2400" dirty="0" err="1" smtClean="0"/>
              <a:t>Aristegui</a:t>
            </a:r>
            <a:r>
              <a:rPr lang="en-US" sz="2400" dirty="0" smtClean="0"/>
              <a:t> y </a:t>
            </a:r>
            <a:r>
              <a:rPr lang="en-US" sz="2400" dirty="0" err="1" smtClean="0"/>
              <a:t>Vélez</a:t>
            </a:r>
            <a:r>
              <a:rPr lang="en-US" sz="2400" dirty="0" smtClean="0"/>
              <a:t>, </a:t>
            </a:r>
            <a:r>
              <a:rPr lang="en-US" sz="2400" dirty="0"/>
              <a:t>Governor and General Caption of Puerto Rico approved regulations </a:t>
            </a:r>
            <a:r>
              <a:rPr lang="en-US" sz="2400" dirty="0" smtClean="0"/>
              <a:t>on 1846 for  </a:t>
            </a:r>
            <a:r>
              <a:rPr lang="en-US" sz="2400" dirty="0"/>
              <a:t>“the Corps of Land Surveyors”.</a:t>
            </a:r>
          </a:p>
          <a:p>
            <a:pPr fontAlgn="auto">
              <a:spcAft>
                <a:spcPts val="0"/>
              </a:spcAft>
              <a:defRPr/>
            </a:pPr>
            <a:r>
              <a:rPr lang="en-US" sz="2400" dirty="0"/>
              <a:t>1966: First Bachelor of Science in Surveying and </a:t>
            </a:r>
            <a:r>
              <a:rPr lang="en-US" sz="2400" dirty="0" smtClean="0"/>
              <a:t>Mapping in the island.</a:t>
            </a:r>
            <a:endParaRPr lang="en-US" sz="2400" dirty="0"/>
          </a:p>
          <a:p>
            <a:pPr fontAlgn="auto">
              <a:spcAft>
                <a:spcPts val="0"/>
              </a:spcAft>
              <a:defRPr/>
            </a:pPr>
            <a:r>
              <a:rPr lang="en-US" sz="2400" dirty="0"/>
              <a:t>1978: The University of Puerto Rico – </a:t>
            </a:r>
            <a:r>
              <a:rPr lang="en-US" sz="2400" dirty="0" err="1" smtClean="0"/>
              <a:t>Mayagüez</a:t>
            </a:r>
            <a:r>
              <a:rPr lang="en-US" sz="2400" dirty="0" smtClean="0"/>
              <a:t> (</a:t>
            </a:r>
            <a:r>
              <a:rPr lang="en-US" sz="2400" dirty="0"/>
              <a:t>UPRM) established the Land Surveying and </a:t>
            </a:r>
            <a:r>
              <a:rPr lang="en-US" sz="2400" dirty="0" smtClean="0"/>
              <a:t>Topography </a:t>
            </a:r>
            <a:r>
              <a:rPr lang="en-US" sz="2400" dirty="0"/>
              <a:t>Program (Bachelor of Science</a:t>
            </a:r>
            <a:r>
              <a:rPr lang="en-US" sz="2400" dirty="0" smtClean="0"/>
              <a:t>) at the School of Engineering.</a:t>
            </a:r>
            <a:endParaRPr lang="en-US" sz="2400" dirty="0"/>
          </a:p>
          <a:p>
            <a:pPr fontAlgn="auto">
              <a:spcAft>
                <a:spcPts val="0"/>
              </a:spcAft>
              <a:defRPr/>
            </a:pPr>
            <a:r>
              <a:rPr lang="en-US" sz="2400" dirty="0"/>
              <a:t>1988: Law 173, land surveying professionals must have a bachelor's degree in surveying from a recognized university and pass exams </a:t>
            </a:r>
            <a:r>
              <a:rPr lang="en-US" sz="2400" dirty="0" smtClean="0"/>
              <a:t>from </a:t>
            </a:r>
            <a:r>
              <a:rPr lang="en-US" sz="2400" dirty="0"/>
              <a:t>the board </a:t>
            </a:r>
            <a:r>
              <a:rPr lang="en-US" sz="2400" dirty="0" smtClean="0"/>
              <a:t>of </a:t>
            </a:r>
            <a:r>
              <a:rPr lang="en-US" sz="2400" dirty="0"/>
              <a:t>engineers and surveyors of Puerto Rico</a:t>
            </a:r>
            <a:r>
              <a:rPr lang="en-US" sz="2400" dirty="0" smtClean="0"/>
              <a:t>.</a:t>
            </a:r>
            <a:endParaRPr lang="en-US" sz="2400" dirty="0"/>
          </a:p>
          <a:p>
            <a:pPr fontAlgn="auto">
              <a:spcAft>
                <a:spcPts val="0"/>
              </a:spcAft>
              <a:defRPr/>
            </a:pPr>
            <a:r>
              <a:rPr lang="en-US" sz="2400" dirty="0" smtClean="0"/>
              <a:t>2018: </a:t>
            </a:r>
            <a:r>
              <a:rPr lang="en-US" sz="2400" dirty="0"/>
              <a:t>At the present UPRM has conferred </a:t>
            </a:r>
            <a:r>
              <a:rPr lang="en-US" sz="2400" dirty="0" smtClean="0"/>
              <a:t>over 350 </a:t>
            </a:r>
            <a:r>
              <a:rPr lang="en-US" sz="2400" dirty="0"/>
              <a:t>Bachelor of Science in Land Surveying and </a:t>
            </a:r>
            <a:r>
              <a:rPr lang="en-US" sz="2400" dirty="0" smtClean="0"/>
              <a:t>Mapping.</a:t>
            </a:r>
            <a:endParaRPr lang="en-US" sz="2400" dirty="0"/>
          </a:p>
          <a:p>
            <a:pPr marL="0" indent="0" fontAlgn="auto">
              <a:spcAft>
                <a:spcPts val="0"/>
              </a:spcAft>
              <a:buFont typeface="Arial" panose="020B0604020202020204" pitchFamily="34" charset="0"/>
              <a:buNone/>
              <a:defRPr/>
            </a:pPr>
            <a:endParaRPr lang="en-US" dirty="0"/>
          </a:p>
        </p:txBody>
      </p:sp>
      <p:pic>
        <p:nvPicPr>
          <p:cNvPr id="2" name="Picture 1"/>
          <p:cNvPicPr>
            <a:picLocks noChangeAspect="1"/>
          </p:cNvPicPr>
          <p:nvPr/>
        </p:nvPicPr>
        <p:blipFill>
          <a:blip r:embed="rId2"/>
          <a:stretch>
            <a:fillRect/>
          </a:stretch>
        </p:blipFill>
        <p:spPr>
          <a:xfrm>
            <a:off x="8159894" y="1141774"/>
            <a:ext cx="3477924" cy="4880687"/>
          </a:xfrm>
          <a:prstGeom prst="rect">
            <a:avLst/>
          </a:prstGeom>
        </p:spPr>
      </p:pic>
      <p:sp>
        <p:nvSpPr>
          <p:cNvPr id="4" name="TextBox 3"/>
          <p:cNvSpPr txBox="1"/>
          <p:nvPr/>
        </p:nvSpPr>
        <p:spPr>
          <a:xfrm>
            <a:off x="7980221" y="6022461"/>
            <a:ext cx="4193520" cy="923330"/>
          </a:xfrm>
          <a:prstGeom prst="rect">
            <a:avLst/>
          </a:prstGeom>
          <a:noFill/>
        </p:spPr>
        <p:txBody>
          <a:bodyPr wrap="none" rtlCol="0">
            <a:spAutoFit/>
          </a:bodyPr>
          <a:lstStyle/>
          <a:p>
            <a:r>
              <a:rPr lang="en-US" dirty="0" smtClean="0"/>
              <a:t>Don </a:t>
            </a:r>
            <a:r>
              <a:rPr lang="en-US" dirty="0"/>
              <a:t>Rafael </a:t>
            </a:r>
            <a:r>
              <a:rPr lang="en-US" dirty="0" err="1"/>
              <a:t>Aristegui</a:t>
            </a:r>
            <a:r>
              <a:rPr lang="en-US" dirty="0"/>
              <a:t> y </a:t>
            </a:r>
            <a:r>
              <a:rPr lang="en-US" dirty="0" err="1"/>
              <a:t>Vélez</a:t>
            </a:r>
            <a:r>
              <a:rPr lang="en-US" dirty="0"/>
              <a:t>, Governor </a:t>
            </a:r>
            <a:endParaRPr lang="en-US" dirty="0" smtClean="0"/>
          </a:p>
          <a:p>
            <a:r>
              <a:rPr lang="en-US" dirty="0" smtClean="0"/>
              <a:t>and </a:t>
            </a:r>
            <a:r>
              <a:rPr lang="en-US" dirty="0"/>
              <a:t>General Caption of Puerto </a:t>
            </a:r>
            <a:r>
              <a:rPr lang="en-US" dirty="0" smtClean="0"/>
              <a:t>Rico</a:t>
            </a:r>
          </a:p>
          <a:p>
            <a:r>
              <a:rPr lang="en-US" dirty="0"/>
              <a:t>f</a:t>
            </a:r>
            <a:r>
              <a:rPr lang="en-US" dirty="0" smtClean="0"/>
              <a:t>rom 1843 to 1847 aka “</a:t>
            </a:r>
            <a:r>
              <a:rPr lang="en-US" dirty="0" err="1" smtClean="0"/>
              <a:t>Conde</a:t>
            </a:r>
            <a:r>
              <a:rPr lang="en-US" dirty="0" smtClean="0"/>
              <a:t> de </a:t>
            </a:r>
            <a:r>
              <a:rPr lang="en-US" dirty="0" err="1" smtClean="0"/>
              <a:t>Mirasol</a:t>
            </a:r>
            <a:r>
              <a:rPr lang="en-US" dirty="0" smtClean="0"/>
              <a:t>”</a:t>
            </a:r>
            <a:endParaRPr lang="es-PR" dirty="0"/>
          </a:p>
        </p:txBody>
      </p:sp>
    </p:spTree>
    <p:extLst>
      <p:ext uri="{BB962C8B-B14F-4D97-AF65-F5344CB8AC3E}">
        <p14:creationId xmlns:p14="http://schemas.microsoft.com/office/powerpoint/2010/main" val="16971900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111" y="601431"/>
            <a:ext cx="11198831" cy="1325563"/>
          </a:xfrm>
        </p:spPr>
        <p:txBody>
          <a:bodyPr/>
          <a:lstStyle/>
          <a:p>
            <a:pPr algn="ctr"/>
            <a:r>
              <a:rPr lang="es-PR" dirty="0" err="1" smtClean="0"/>
              <a:t>CariCOOs</a:t>
            </a:r>
            <a:r>
              <a:rPr lang="es-PR" dirty="0" smtClean="0"/>
              <a:t>: </a:t>
            </a:r>
            <a:r>
              <a:rPr lang="es-PR" dirty="0" err="1" smtClean="0"/>
              <a:t>Caribbean</a:t>
            </a:r>
            <a:r>
              <a:rPr lang="es-PR" dirty="0" smtClean="0"/>
              <a:t> </a:t>
            </a:r>
            <a:r>
              <a:rPr lang="es-PR" dirty="0" err="1" smtClean="0"/>
              <a:t>Coastal</a:t>
            </a:r>
            <a:r>
              <a:rPr lang="es-PR" dirty="0" smtClean="0"/>
              <a:t> </a:t>
            </a:r>
            <a:r>
              <a:rPr lang="es-PR" dirty="0" err="1" smtClean="0"/>
              <a:t>Observing</a:t>
            </a:r>
            <a:r>
              <a:rPr lang="es-PR" dirty="0" smtClean="0"/>
              <a:t> </a:t>
            </a:r>
            <a:r>
              <a:rPr lang="es-PR" dirty="0" err="1" smtClean="0"/>
              <a:t>System</a:t>
            </a:r>
            <a:r>
              <a:rPr lang="es-PR" dirty="0" smtClean="0"/>
              <a:t/>
            </a:r>
            <a:br>
              <a:rPr lang="es-PR" dirty="0" smtClean="0"/>
            </a:br>
            <a:r>
              <a:rPr lang="es-PR" dirty="0" smtClean="0">
                <a:solidFill>
                  <a:srgbClr val="0070C0"/>
                </a:solidFill>
              </a:rPr>
              <a:t>http://www.caricoos.org/drupal/</a:t>
            </a:r>
            <a:endParaRPr lang="es-PR" dirty="0">
              <a:solidFill>
                <a:srgbClr val="0070C0"/>
              </a:solidFill>
            </a:endParaRPr>
          </a:p>
        </p:txBody>
      </p:sp>
      <p:pic>
        <p:nvPicPr>
          <p:cNvPr id="3" name="Picture 2"/>
          <p:cNvPicPr>
            <a:picLocks noChangeAspect="1"/>
          </p:cNvPicPr>
          <p:nvPr/>
        </p:nvPicPr>
        <p:blipFill>
          <a:blip r:embed="rId2"/>
          <a:stretch>
            <a:fillRect/>
          </a:stretch>
        </p:blipFill>
        <p:spPr>
          <a:xfrm>
            <a:off x="2772801" y="1926994"/>
            <a:ext cx="7235449" cy="4867219"/>
          </a:xfrm>
          <a:prstGeom prst="rect">
            <a:avLst/>
          </a:prstGeom>
        </p:spPr>
      </p:pic>
    </p:spTree>
    <p:extLst>
      <p:ext uri="{BB962C8B-B14F-4D97-AF65-F5344CB8AC3E}">
        <p14:creationId xmlns:p14="http://schemas.microsoft.com/office/powerpoint/2010/main" val="3649175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133" y="192195"/>
            <a:ext cx="11633200" cy="6665805"/>
          </a:xfrm>
          <a:prstGeom prst="rect">
            <a:avLst/>
          </a:prstGeom>
        </p:spPr>
      </p:pic>
    </p:spTree>
    <p:extLst>
      <p:ext uri="{BB962C8B-B14F-4D97-AF65-F5344CB8AC3E}">
        <p14:creationId xmlns:p14="http://schemas.microsoft.com/office/powerpoint/2010/main" val="9586574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27" y="102733"/>
            <a:ext cx="10810273" cy="549275"/>
          </a:xfrm>
        </p:spPr>
        <p:txBody>
          <a:bodyPr>
            <a:normAutofit fontScale="90000"/>
          </a:bodyPr>
          <a:lstStyle/>
          <a:p>
            <a:pPr algn="ctr"/>
            <a:r>
              <a:rPr lang="en-US" dirty="0" smtClean="0"/>
              <a:t>Education and </a:t>
            </a:r>
            <a:r>
              <a:rPr lang="en-US" smtClean="0"/>
              <a:t>Outreach activities of the PRSN</a:t>
            </a:r>
            <a:endParaRPr lang="es-PR" dirty="0"/>
          </a:p>
        </p:txBody>
      </p:sp>
      <p:pic>
        <p:nvPicPr>
          <p:cNvPr id="4" name="Content Placeholder 3"/>
          <p:cNvPicPr>
            <a:picLocks noGrp="1" noChangeAspect="1"/>
          </p:cNvPicPr>
          <p:nvPr>
            <p:ph idx="1"/>
          </p:nvPr>
        </p:nvPicPr>
        <p:blipFill>
          <a:blip r:embed="rId2"/>
          <a:stretch>
            <a:fillRect/>
          </a:stretch>
        </p:blipFill>
        <p:spPr>
          <a:xfrm>
            <a:off x="367115" y="847614"/>
            <a:ext cx="5764636" cy="4351338"/>
          </a:xfrm>
          <a:prstGeom prst="rect">
            <a:avLst/>
          </a:prstGeom>
        </p:spPr>
      </p:pic>
      <p:sp>
        <p:nvSpPr>
          <p:cNvPr id="5" name="TextBox 4"/>
          <p:cNvSpPr txBox="1"/>
          <p:nvPr/>
        </p:nvSpPr>
        <p:spPr>
          <a:xfrm>
            <a:off x="731520" y="5226380"/>
            <a:ext cx="4345357" cy="369332"/>
          </a:xfrm>
          <a:prstGeom prst="rect">
            <a:avLst/>
          </a:prstGeom>
          <a:noFill/>
        </p:spPr>
        <p:txBody>
          <a:bodyPr wrap="none" rtlCol="0">
            <a:spAutoFit/>
          </a:bodyPr>
          <a:lstStyle/>
          <a:p>
            <a:r>
              <a:rPr lang="en-US" dirty="0" smtClean="0"/>
              <a:t>Open House at University of PR in </a:t>
            </a:r>
            <a:r>
              <a:rPr lang="en-US" dirty="0" err="1" smtClean="0"/>
              <a:t>Mayagüez</a:t>
            </a:r>
            <a:endParaRPr lang="es-PR" dirty="0"/>
          </a:p>
        </p:txBody>
      </p:sp>
      <p:pic>
        <p:nvPicPr>
          <p:cNvPr id="8" name="Picture 7"/>
          <p:cNvPicPr>
            <a:picLocks noChangeAspect="1"/>
          </p:cNvPicPr>
          <p:nvPr/>
        </p:nvPicPr>
        <p:blipFill>
          <a:blip r:embed="rId3"/>
          <a:stretch>
            <a:fillRect/>
          </a:stretch>
        </p:blipFill>
        <p:spPr>
          <a:xfrm>
            <a:off x="6261328" y="847614"/>
            <a:ext cx="5795876" cy="4378766"/>
          </a:xfrm>
          <a:prstGeom prst="rect">
            <a:avLst/>
          </a:prstGeom>
        </p:spPr>
      </p:pic>
      <p:sp>
        <p:nvSpPr>
          <p:cNvPr id="9" name="TextBox 8"/>
          <p:cNvSpPr txBox="1"/>
          <p:nvPr/>
        </p:nvSpPr>
        <p:spPr>
          <a:xfrm>
            <a:off x="7323151" y="5272546"/>
            <a:ext cx="4027449" cy="646331"/>
          </a:xfrm>
          <a:prstGeom prst="rect">
            <a:avLst/>
          </a:prstGeom>
          <a:noFill/>
        </p:spPr>
        <p:txBody>
          <a:bodyPr wrap="none" rtlCol="0">
            <a:spAutoFit/>
          </a:bodyPr>
          <a:lstStyle/>
          <a:p>
            <a:r>
              <a:rPr lang="en-US" dirty="0" smtClean="0"/>
              <a:t>Informative Panel at the </a:t>
            </a:r>
            <a:r>
              <a:rPr lang="en-US" dirty="0" err="1" smtClean="0"/>
              <a:t>EcoExploratorio</a:t>
            </a:r>
            <a:r>
              <a:rPr lang="en-US" dirty="0" smtClean="0"/>
              <a:t> </a:t>
            </a:r>
          </a:p>
          <a:p>
            <a:r>
              <a:rPr lang="en-US" dirty="0" smtClean="0"/>
              <a:t>Science Museum</a:t>
            </a:r>
            <a:endParaRPr lang="es-PR" dirty="0"/>
          </a:p>
        </p:txBody>
      </p:sp>
    </p:spTree>
    <p:extLst>
      <p:ext uri="{BB962C8B-B14F-4D97-AF65-F5344CB8AC3E}">
        <p14:creationId xmlns:p14="http://schemas.microsoft.com/office/powerpoint/2010/main" val="31896998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784" y="95417"/>
            <a:ext cx="9975574" cy="990973"/>
          </a:xfrm>
        </p:spPr>
        <p:txBody>
          <a:bodyPr>
            <a:normAutofit fontScale="90000"/>
          </a:bodyPr>
          <a:lstStyle/>
          <a:p>
            <a:r>
              <a:rPr lang="en-US" dirty="0" smtClean="0"/>
              <a:t>Hurricane Hunters in Aguadilla, April 13</a:t>
            </a:r>
            <a:r>
              <a:rPr lang="en-US" baseline="30000" dirty="0" smtClean="0"/>
              <a:t>th</a:t>
            </a:r>
            <a:r>
              <a:rPr lang="en-US" dirty="0" smtClean="0"/>
              <a:t> , 2019 </a:t>
            </a:r>
            <a:endParaRPr lang="es-PR" dirty="0"/>
          </a:p>
        </p:txBody>
      </p:sp>
      <p:pic>
        <p:nvPicPr>
          <p:cNvPr id="4" name="Content Placeholder 3"/>
          <p:cNvPicPr>
            <a:picLocks noGrp="1" noChangeAspect="1"/>
          </p:cNvPicPr>
          <p:nvPr>
            <p:ph idx="1"/>
          </p:nvPr>
        </p:nvPicPr>
        <p:blipFill>
          <a:blip r:embed="rId2"/>
          <a:stretch>
            <a:fillRect/>
          </a:stretch>
        </p:blipFill>
        <p:spPr>
          <a:xfrm>
            <a:off x="136952" y="1086390"/>
            <a:ext cx="5913991" cy="35815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331887" y="835420"/>
            <a:ext cx="5110039" cy="3832529"/>
          </a:xfrm>
          <a:prstGeom prst="rect">
            <a:avLst/>
          </a:prstGeom>
        </p:spPr>
      </p:pic>
    </p:spTree>
    <p:extLst>
      <p:ext uri="{BB962C8B-B14F-4D97-AF65-F5344CB8AC3E}">
        <p14:creationId xmlns:p14="http://schemas.microsoft.com/office/powerpoint/2010/main" val="39006880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81076"/>
            <a:ext cx="78232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noChangeArrowheads="1"/>
          </p:cNvPicPr>
          <p:nvPr/>
        </p:nvPicPr>
        <p:blipFill rotWithShape="1">
          <a:blip r:embed="rId3" cstate="print">
            <a:extLst/>
          </a:blip>
          <a:srcRect l="12482" t="26306" r="9560" b="29583"/>
          <a:stretch/>
        </p:blipFill>
        <p:spPr bwMode="auto">
          <a:xfrm>
            <a:off x="2717800" y="0"/>
            <a:ext cx="7112000" cy="2262522"/>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4006426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293" y="528724"/>
            <a:ext cx="10642862" cy="1450757"/>
          </a:xfrm>
        </p:spPr>
        <p:txBody>
          <a:bodyPr>
            <a:normAutofit/>
          </a:bodyPr>
          <a:lstStyle/>
          <a:p>
            <a:r>
              <a:rPr lang="en-US" sz="4000" b="1" dirty="0" smtClean="0"/>
              <a:t>PR Component of NTHMP-TsunamiReady ® Program</a:t>
            </a:r>
            <a:endParaRPr lang="en-US" sz="4000" b="1" dirty="0"/>
          </a:p>
        </p:txBody>
      </p:sp>
      <p:sp>
        <p:nvSpPr>
          <p:cNvPr id="3" name="Content Placeholder 2"/>
          <p:cNvSpPr>
            <a:spLocks noGrp="1"/>
          </p:cNvSpPr>
          <p:nvPr>
            <p:ph idx="1"/>
          </p:nvPr>
        </p:nvSpPr>
        <p:spPr>
          <a:xfrm>
            <a:off x="668348" y="1901386"/>
            <a:ext cx="10947726" cy="3761295"/>
          </a:xfrm>
        </p:spPr>
        <p:txBody>
          <a:bodyPr>
            <a:noAutofit/>
          </a:bodyPr>
          <a:lstStyle/>
          <a:p>
            <a:pPr>
              <a:buFont typeface="Wingdings" panose="05000000000000000000" pitchFamily="2" charset="2"/>
              <a:buChar char="§"/>
            </a:pPr>
            <a:r>
              <a:rPr lang="en-US" sz="2400" dirty="0" smtClean="0"/>
              <a:t> The National Tsunami Hazard Mitigation Program (NTHMP) vision is </a:t>
            </a:r>
            <a:r>
              <a:rPr lang="en-US" sz="2400" b="1" dirty="0" smtClean="0"/>
              <a:t>reduced </a:t>
            </a:r>
            <a:r>
              <a:rPr lang="en-US" sz="2400" b="1" dirty="0"/>
              <a:t>loss of life and property </a:t>
            </a:r>
            <a:r>
              <a:rPr lang="en-US" sz="2400" dirty="0"/>
              <a:t>when a tsunami strikes any U.S. state or </a:t>
            </a:r>
            <a:r>
              <a:rPr lang="en-US" sz="2400" dirty="0" smtClean="0"/>
              <a:t>territory. The main goal is to prepare government agencies, emergency managers and coastal communities about the tsunami hazard. </a:t>
            </a:r>
          </a:p>
          <a:p>
            <a:pPr>
              <a:buFont typeface="Wingdings" panose="05000000000000000000" pitchFamily="2" charset="2"/>
              <a:buChar char="§"/>
            </a:pPr>
            <a:r>
              <a:rPr lang="en-US" sz="2400" dirty="0"/>
              <a:t> </a:t>
            </a:r>
            <a:r>
              <a:rPr lang="en-US" sz="2400" dirty="0" smtClean="0"/>
              <a:t>In PR the NTHMP funds for the TsunamiReady program are administrated by the Puerto Rico Seismic Network (PRSN) from UPRM </a:t>
            </a:r>
            <a:r>
              <a:rPr lang="en-US" sz="1800" dirty="0" smtClean="0"/>
              <a:t>(</a:t>
            </a:r>
            <a:r>
              <a:rPr lang="es-PR" sz="1800" dirty="0" smtClean="0">
                <a:solidFill>
                  <a:srgbClr val="000000"/>
                </a:solidFill>
                <a:latin typeface="Calibri" panose="020F0502020204030204" pitchFamily="34" charset="0"/>
              </a:rPr>
              <a:t>NA18NWS4670077)</a:t>
            </a:r>
            <a:r>
              <a:rPr lang="en-US" sz="2400" dirty="0" smtClean="0"/>
              <a:t>. </a:t>
            </a:r>
          </a:p>
          <a:p>
            <a:pPr>
              <a:buFont typeface="Wingdings" panose="05000000000000000000" pitchFamily="2" charset="2"/>
              <a:buChar char="§"/>
            </a:pPr>
            <a:r>
              <a:rPr lang="en-US" sz="2400" dirty="0" smtClean="0"/>
              <a:t> To accomplish this mission PRSN work in collaboration with federal, state and municipal agencies, as well as communitarian leaders.</a:t>
            </a:r>
          </a:p>
          <a:p>
            <a:pPr>
              <a:buFont typeface="Wingdings" panose="05000000000000000000" pitchFamily="2" charset="2"/>
              <a:buChar char="§"/>
            </a:pPr>
            <a:r>
              <a:rPr lang="en-US" sz="2400" dirty="0"/>
              <a:t> </a:t>
            </a:r>
            <a:r>
              <a:rPr lang="en-US" sz="2400" dirty="0" smtClean="0"/>
              <a:t>The Puerto Rico Emergency Management Agency (PREMA) has a sub award to help and support PRSN in the TsunamiReady program </a:t>
            </a:r>
            <a:r>
              <a:rPr lang="en-US" sz="1800" dirty="0" smtClean="0"/>
              <a:t>(</a:t>
            </a:r>
            <a:r>
              <a:rPr lang="es-PR" sz="1800" dirty="0" smtClean="0">
                <a:solidFill>
                  <a:srgbClr val="000000"/>
                </a:solidFill>
                <a:latin typeface="Calibri" panose="020F0502020204030204" pitchFamily="34" charset="0"/>
              </a:rPr>
              <a:t>NA17NWS4670014)</a:t>
            </a:r>
            <a:r>
              <a:rPr lang="en-US" sz="2400" dirty="0" smtClean="0"/>
              <a:t>. </a:t>
            </a:r>
            <a:endParaRPr lang="en-US" sz="2400" dirty="0"/>
          </a:p>
        </p:txBody>
      </p:sp>
      <p:pic>
        <p:nvPicPr>
          <p:cNvPr id="1026" name="Picture 2" descr="Resultado de imagen para tsunamiready"/>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245495" y="5775429"/>
            <a:ext cx="1538064" cy="49602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9723415" y="5627802"/>
            <a:ext cx="702629" cy="675660"/>
            <a:chOff x="3640931" y="5395913"/>
            <a:chExt cx="859631" cy="845343"/>
          </a:xfrm>
          <a:effectLst>
            <a:outerShdw blurRad="50800" dist="38100" dir="8100000" algn="tr" rotWithShape="0">
              <a:prstClr val="black">
                <a:alpha val="40000"/>
              </a:prstClr>
            </a:outerShdw>
          </a:effectLst>
        </p:grpSpPr>
        <p:sp>
          <p:nvSpPr>
            <p:cNvPr id="4" name="Oval 3"/>
            <p:cNvSpPr/>
            <p:nvPr/>
          </p:nvSpPr>
          <p:spPr>
            <a:xfrm>
              <a:off x="3640931" y="5395913"/>
              <a:ext cx="859631" cy="845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pic>
          <p:nvPicPr>
            <p:cNvPr id="1030" name="Picture 6" descr="Resultado de imagen para noa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5410200"/>
              <a:ext cx="812800" cy="812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21890" y="5622699"/>
            <a:ext cx="687265" cy="68726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305002" y="5662681"/>
            <a:ext cx="617616" cy="608604"/>
          </a:xfrm>
          <a:prstGeom prst="rect">
            <a:avLst/>
          </a:prstGeom>
          <a:effectLst>
            <a:outerShdw blurRad="50800" dist="38100" dir="8100000" algn="tr" rotWithShape="0">
              <a:prstClr val="black">
                <a:alpha val="40000"/>
              </a:prstClr>
            </a:outerShdw>
          </a:effectLst>
        </p:spPr>
      </p:pic>
      <p:pic>
        <p:nvPicPr>
          <p:cNvPr id="11" name="Picture 4" descr="Resultado de imagen para National weather service"/>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918138" y="5619139"/>
            <a:ext cx="684323" cy="68432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0576661" y="173855"/>
            <a:ext cx="255198" cy="276999"/>
          </a:xfrm>
          <a:prstGeom prst="rect">
            <a:avLst/>
          </a:prstGeom>
        </p:spPr>
        <p:txBody>
          <a:bodyPr wrap="none">
            <a:spAutoFit/>
          </a:bodyPr>
          <a:lstStyle/>
          <a:p>
            <a:r>
              <a:rPr lang="es-PR" sz="1200" dirty="0" smtClean="0">
                <a:solidFill>
                  <a:srgbClr val="000000"/>
                </a:solidFill>
                <a:latin typeface="Calibri" panose="020F0502020204030204" pitchFamily="34" charset="0"/>
              </a:rPr>
              <a:t>  </a:t>
            </a:r>
            <a:endParaRPr lang="en-US" sz="1200" dirty="0"/>
          </a:p>
        </p:txBody>
      </p:sp>
      <p:sp>
        <p:nvSpPr>
          <p:cNvPr id="10" name="TextBox 9"/>
          <p:cNvSpPr txBox="1"/>
          <p:nvPr/>
        </p:nvSpPr>
        <p:spPr>
          <a:xfrm>
            <a:off x="0" y="0"/>
            <a:ext cx="5891753" cy="830997"/>
          </a:xfrm>
          <a:prstGeom prst="rect">
            <a:avLst/>
          </a:prstGeom>
          <a:solidFill>
            <a:srgbClr val="1CADE4"/>
          </a:solidFill>
          <a:ln>
            <a:noFill/>
          </a:ln>
        </p:spPr>
        <p:txBody>
          <a:bodyPr wrap="square" rtlCol="0">
            <a:spAutoFit/>
          </a:bodyPr>
          <a:lstStyle/>
          <a:p>
            <a:r>
              <a:rPr lang="en-US" sz="1200" dirty="0"/>
              <a:t>In PR, 45 TsunamiReady communities have been recognized by the NWS under the TsunamiReady Program guidelines that include a 24/7 local tsunami focal points, evacuation and inundation maps, evacuation routs and signage installed, establish an educational program and to elaborate response plans. </a:t>
            </a:r>
            <a:endParaRPr lang="en-US" sz="1200" dirty="0" smtClean="0"/>
          </a:p>
        </p:txBody>
      </p:sp>
      <p:sp>
        <p:nvSpPr>
          <p:cNvPr id="13" name="TextBox 12"/>
          <p:cNvSpPr txBox="1"/>
          <p:nvPr/>
        </p:nvSpPr>
        <p:spPr>
          <a:xfrm>
            <a:off x="7847528" y="6422712"/>
            <a:ext cx="4174989" cy="369332"/>
          </a:xfrm>
          <a:prstGeom prst="rect">
            <a:avLst/>
          </a:prstGeom>
          <a:noFill/>
        </p:spPr>
        <p:txBody>
          <a:bodyPr wrap="none" rtlCol="0">
            <a:spAutoFit/>
          </a:bodyPr>
          <a:lstStyle/>
          <a:p>
            <a:r>
              <a:rPr lang="en-US" dirty="0" smtClean="0">
                <a:solidFill>
                  <a:schemeClr val="bg2"/>
                </a:solidFill>
              </a:rPr>
              <a:t>www.redsismica.uprm.edu/tsunamiready</a:t>
            </a:r>
            <a:endParaRPr lang="en-US" dirty="0">
              <a:solidFill>
                <a:schemeClr val="bg2"/>
              </a:solidFill>
            </a:endParaRPr>
          </a:p>
        </p:txBody>
      </p:sp>
    </p:spTree>
    <p:extLst>
      <p:ext uri="{BB962C8B-B14F-4D97-AF65-F5344CB8AC3E}">
        <p14:creationId xmlns:p14="http://schemas.microsoft.com/office/powerpoint/2010/main" val="7574487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6603" y="286603"/>
            <a:ext cx="7174448" cy="1450757"/>
          </a:xfrm>
        </p:spPr>
        <p:txBody>
          <a:bodyPr>
            <a:normAutofit/>
          </a:bodyPr>
          <a:lstStyle/>
          <a:p>
            <a:r>
              <a:rPr lang="en-US" sz="4000" b="1" dirty="0" smtClean="0"/>
              <a:t>PR Tsunami Evacuation Zones and </a:t>
            </a:r>
            <a:br>
              <a:rPr lang="en-US" sz="4000" b="1" dirty="0" smtClean="0"/>
            </a:br>
            <a:r>
              <a:rPr lang="en-US" sz="4000" b="1" dirty="0" smtClean="0"/>
              <a:t>Alert Messages</a:t>
            </a:r>
            <a:endParaRPr lang="en-US" sz="4000" b="1" dirty="0"/>
          </a:p>
        </p:txBody>
      </p:sp>
      <p:sp>
        <p:nvSpPr>
          <p:cNvPr id="8" name="TextBox 7"/>
          <p:cNvSpPr txBox="1"/>
          <p:nvPr/>
        </p:nvSpPr>
        <p:spPr>
          <a:xfrm>
            <a:off x="134204" y="5410200"/>
            <a:ext cx="6761895" cy="1384995"/>
          </a:xfrm>
          <a:prstGeom prst="rect">
            <a:avLst/>
          </a:prstGeom>
          <a:noFill/>
        </p:spPr>
        <p:txBody>
          <a:bodyPr wrap="square" rtlCol="0">
            <a:spAutoFit/>
          </a:bodyPr>
          <a:lstStyle/>
          <a:p>
            <a:pPr lvl="0"/>
            <a:r>
              <a:rPr lang="en-US" altLang="es-PR" sz="2800" i="1" dirty="0" smtClean="0">
                <a:solidFill>
                  <a:srgbClr val="212121"/>
                </a:solidFill>
              </a:rPr>
              <a:t>The yellow polygon are the exposed areas that need to be evacuated if a </a:t>
            </a:r>
            <a:r>
              <a:rPr lang="en-US" altLang="es-PR" sz="2800" b="1" i="1" dirty="0">
                <a:solidFill>
                  <a:srgbClr val="FF0000"/>
                </a:solidFill>
              </a:rPr>
              <a:t>T</a:t>
            </a:r>
            <a:r>
              <a:rPr lang="en-US" altLang="es-PR" sz="2800" b="1" i="1" dirty="0" smtClean="0">
                <a:solidFill>
                  <a:srgbClr val="FF0000"/>
                </a:solidFill>
              </a:rPr>
              <a:t>sunami Warning </a:t>
            </a:r>
            <a:r>
              <a:rPr lang="en-US" altLang="es-PR" sz="2800" i="1" dirty="0" smtClean="0">
                <a:solidFill>
                  <a:srgbClr val="212121"/>
                </a:solidFill>
              </a:rPr>
              <a:t>is issued.</a:t>
            </a:r>
            <a:endParaRPr lang="en-US" sz="2800" i="1" dirty="0"/>
          </a:p>
        </p:txBody>
      </p:sp>
      <p:sp>
        <p:nvSpPr>
          <p:cNvPr id="13" name="TextBox 12"/>
          <p:cNvSpPr txBox="1"/>
          <p:nvPr/>
        </p:nvSpPr>
        <p:spPr>
          <a:xfrm>
            <a:off x="7853501" y="5425856"/>
            <a:ext cx="570221" cy="307777"/>
          </a:xfrm>
          <a:prstGeom prst="rect">
            <a:avLst/>
          </a:prstGeom>
          <a:noFill/>
        </p:spPr>
        <p:txBody>
          <a:bodyPr wrap="none" rtlCol="0">
            <a:spAutoFit/>
          </a:bodyPr>
          <a:lstStyle/>
          <a:p>
            <a:r>
              <a:rPr lang="en-US" sz="1400" dirty="0" smtClean="0">
                <a:solidFill>
                  <a:srgbClr val="00B0F0"/>
                </a:solidFill>
              </a:rPr>
              <a:t>PRSN</a:t>
            </a:r>
            <a:endParaRPr lang="en-US" sz="1400" dirty="0">
              <a:solidFill>
                <a:srgbClr val="00B0F0"/>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855" r="1487"/>
          <a:stretch/>
        </p:blipFill>
        <p:spPr>
          <a:xfrm>
            <a:off x="1" y="1829961"/>
            <a:ext cx="8401050" cy="358023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3722" y="1160"/>
            <a:ext cx="3768279" cy="6820503"/>
          </a:xfrm>
          <a:prstGeom prst="rect">
            <a:avLst/>
          </a:prstGeom>
        </p:spPr>
      </p:pic>
    </p:spTree>
    <p:extLst>
      <p:ext uri="{BB962C8B-B14F-4D97-AF65-F5344CB8AC3E}">
        <p14:creationId xmlns:p14="http://schemas.microsoft.com/office/powerpoint/2010/main" val="36225734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0239" y="373384"/>
            <a:ext cx="2190161" cy="1138773"/>
          </a:xfrm>
          <a:prstGeom prst="rect">
            <a:avLst/>
          </a:prstGeom>
          <a:solidFill>
            <a:srgbClr val="1CADE4"/>
          </a:solidFill>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r"/>
            <a:r>
              <a:rPr lang="en-US" sz="2800" b="1" dirty="0" smtClean="0"/>
              <a:t>Tsunami</a:t>
            </a:r>
            <a:r>
              <a:rPr lang="en-US" sz="2800" dirty="0" smtClean="0"/>
              <a:t> </a:t>
            </a:r>
          </a:p>
          <a:p>
            <a:pPr algn="r"/>
            <a:r>
              <a:rPr lang="en-US" sz="2000" dirty="0" smtClean="0"/>
              <a:t>Evacuation Map</a:t>
            </a:r>
          </a:p>
          <a:p>
            <a:pPr algn="r"/>
            <a:r>
              <a:rPr lang="en-US" sz="2000" b="1" dirty="0" smtClean="0"/>
              <a:t>Example</a:t>
            </a:r>
            <a:endParaRPr lang="en-US" sz="2800"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790164" cy="6334812"/>
          </a:xfrm>
          <a:prstGeom prst="rect">
            <a:avLst/>
          </a:prstGeom>
        </p:spPr>
      </p:pic>
    </p:spTree>
    <p:extLst>
      <p:ext uri="{BB962C8B-B14F-4D97-AF65-F5344CB8AC3E}">
        <p14:creationId xmlns:p14="http://schemas.microsoft.com/office/powerpoint/2010/main" val="28333700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R" dirty="0" smtClean="0"/>
              <a:t>Puerto Rico TsunamiReady </a:t>
            </a:r>
            <a:r>
              <a:rPr lang="es-PR" dirty="0" err="1" smtClean="0"/>
              <a:t>Recognition</a:t>
            </a:r>
            <a:endParaRPr lang="es-PR"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65849" y="3663097"/>
            <a:ext cx="2426617" cy="2426617"/>
          </a:xfrm>
          <a:prstGeom prst="rect">
            <a:avLst/>
          </a:prstGeom>
          <a:ln>
            <a:solidFill>
              <a:schemeClr val="tx1"/>
            </a:solidFill>
          </a:ln>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22683"/>
          <a:stretch/>
        </p:blipFill>
        <p:spPr>
          <a:xfrm>
            <a:off x="0" y="2168166"/>
            <a:ext cx="9233798" cy="4015816"/>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10576874" y="195163"/>
            <a:ext cx="1615126" cy="461665"/>
          </a:xfrm>
          <a:prstGeom prst="rect">
            <a:avLst/>
          </a:prstGeom>
          <a:solidFill>
            <a:srgbClr val="2683C6"/>
          </a:solidFill>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r>
              <a:rPr lang="es-PR" sz="2400" dirty="0" smtClean="0"/>
              <a:t>June 2016</a:t>
            </a:r>
            <a:endParaRPr lang="en-US" sz="4000" dirty="0"/>
          </a:p>
        </p:txBody>
      </p:sp>
    </p:spTree>
    <p:extLst>
      <p:ext uri="{BB962C8B-B14F-4D97-AF65-F5344CB8AC3E}">
        <p14:creationId xmlns:p14="http://schemas.microsoft.com/office/powerpoint/2010/main" val="20200297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1321" y="681037"/>
            <a:ext cx="11729357" cy="5736695"/>
          </a:xfrm>
          <a:prstGeom prst="rect">
            <a:avLst/>
          </a:prstGeom>
        </p:spPr>
      </p:pic>
    </p:spTree>
    <p:extLst>
      <p:ext uri="{BB962C8B-B14F-4D97-AF65-F5344CB8AC3E}">
        <p14:creationId xmlns:p14="http://schemas.microsoft.com/office/powerpoint/2010/main" val="3667307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3659" y="118079"/>
            <a:ext cx="3212583" cy="435133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5757311" y="190008"/>
            <a:ext cx="3295650" cy="45148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2811352" y="2211992"/>
            <a:ext cx="3324225" cy="446722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8703270" y="2259617"/>
            <a:ext cx="3295650" cy="44196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606085" y="237633"/>
            <a:ext cx="2322302" cy="1754326"/>
          </a:xfrm>
          <a:prstGeom prst="rect">
            <a:avLst/>
          </a:prstGeom>
          <a:noFill/>
        </p:spPr>
        <p:txBody>
          <a:bodyPr wrap="none" rtlCol="0">
            <a:spAutoFit/>
          </a:bodyPr>
          <a:lstStyle/>
          <a:p>
            <a:r>
              <a:rPr lang="es-PR" smtClean="0"/>
              <a:t>LET SEE IN SOME </a:t>
            </a:r>
          </a:p>
          <a:p>
            <a:r>
              <a:rPr lang="es-PR" smtClean="0"/>
              <a:t>DETAIL ARTICULES:</a:t>
            </a:r>
          </a:p>
          <a:p>
            <a:r>
              <a:rPr lang="es-PR" smtClean="0"/>
              <a:t>II. PURPOSE</a:t>
            </a:r>
          </a:p>
          <a:p>
            <a:r>
              <a:rPr lang="es-PR" smtClean="0"/>
              <a:t>III. AUTHORITIES</a:t>
            </a:r>
          </a:p>
          <a:p>
            <a:r>
              <a:rPr lang="es-PR" smtClean="0"/>
              <a:t>VII. EFFECTIVE DATE</a:t>
            </a:r>
          </a:p>
          <a:p>
            <a:r>
              <a:rPr lang="es-PR" smtClean="0"/>
              <a:t>VIII. IMPLEMENTATION</a:t>
            </a:r>
          </a:p>
        </p:txBody>
      </p:sp>
    </p:spTree>
    <p:extLst>
      <p:ext uri="{BB962C8B-B14F-4D97-AF65-F5344CB8AC3E}">
        <p14:creationId xmlns:p14="http://schemas.microsoft.com/office/powerpoint/2010/main" val="21544349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R" b="1"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40" y="0"/>
            <a:ext cx="10890160" cy="661122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0470524" y="2240924"/>
            <a:ext cx="45719" cy="3416320"/>
          </a:xfrm>
          <a:prstGeom prst="rect">
            <a:avLst/>
          </a:prstGeom>
          <a:noFill/>
        </p:spPr>
        <p:txBody>
          <a:bodyPr wrap="square" rtlCol="0">
            <a:spAutoFit/>
          </a:bodyPr>
          <a:lstStyle/>
          <a:p>
            <a:r>
              <a:rPr lang="es-PR" sz="3600" b="1" i="1" dirty="0" smtClean="0">
                <a:solidFill>
                  <a:srgbClr val="FFFF00"/>
                </a:solidFill>
                <a:effectLst>
                  <a:outerShdw blurRad="38100" dist="38100" dir="2700000" algn="tl">
                    <a:srgbClr val="000000">
                      <a:alpha val="43137"/>
                    </a:srgbClr>
                  </a:outerShdw>
                </a:effectLst>
              </a:rPr>
              <a:t>THANKS</a:t>
            </a:r>
            <a:endParaRPr lang="es-PR" sz="36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3867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07402" y="1884474"/>
            <a:ext cx="8010525" cy="424815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82270" y="219141"/>
            <a:ext cx="11045075" cy="2031325"/>
          </a:xfrm>
          <a:prstGeom prst="rect">
            <a:avLst/>
          </a:prstGeom>
        </p:spPr>
        <p:txBody>
          <a:bodyPr wrap="square">
            <a:spAutoFit/>
          </a:bodyPr>
          <a:lstStyle/>
          <a:p>
            <a:r>
              <a:rPr lang="es-PR" sz="3600" smtClean="0"/>
              <a:t>LET SEE IN SOME DETAIL ARTICULES:</a:t>
            </a:r>
          </a:p>
          <a:p>
            <a:r>
              <a:rPr lang="es-PR" smtClean="0"/>
              <a:t>			</a:t>
            </a:r>
            <a:r>
              <a:rPr lang="es-PR" sz="3600" smtClean="0"/>
              <a:t>	II. PURPOSE</a:t>
            </a:r>
          </a:p>
          <a:p>
            <a:r>
              <a:rPr lang="es-PR" sz="3600" smtClean="0"/>
              <a:t>				III. AUTHORITIES</a:t>
            </a:r>
          </a:p>
          <a:p>
            <a:endParaRPr lang="es-PR" smtClean="0"/>
          </a:p>
        </p:txBody>
      </p:sp>
    </p:spTree>
    <p:extLst>
      <p:ext uri="{BB962C8B-B14F-4D97-AF65-F5344CB8AC3E}">
        <p14:creationId xmlns:p14="http://schemas.microsoft.com/office/powerpoint/2010/main" val="2678392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71950" y="2187597"/>
            <a:ext cx="8020050" cy="4543425"/>
          </a:xfrm>
          <a:prstGeom prst="rect">
            <a:avLst/>
          </a:prstGeom>
        </p:spPr>
      </p:pic>
      <p:pic>
        <p:nvPicPr>
          <p:cNvPr id="3" name="Picture 2"/>
          <p:cNvPicPr>
            <a:picLocks noChangeAspect="1"/>
          </p:cNvPicPr>
          <p:nvPr/>
        </p:nvPicPr>
        <p:blipFill>
          <a:blip r:embed="rId3"/>
          <a:stretch>
            <a:fillRect/>
          </a:stretch>
        </p:blipFill>
        <p:spPr>
          <a:xfrm>
            <a:off x="4229100" y="377847"/>
            <a:ext cx="7962900" cy="1809750"/>
          </a:xfrm>
          <a:prstGeom prst="rect">
            <a:avLst/>
          </a:prstGeom>
        </p:spPr>
      </p:pic>
      <p:sp>
        <p:nvSpPr>
          <p:cNvPr id="4" name="Rectangle 3"/>
          <p:cNvSpPr/>
          <p:nvPr/>
        </p:nvSpPr>
        <p:spPr>
          <a:xfrm>
            <a:off x="0" y="152340"/>
            <a:ext cx="6096000" cy="2308324"/>
          </a:xfrm>
          <a:prstGeom prst="rect">
            <a:avLst/>
          </a:prstGeom>
        </p:spPr>
        <p:txBody>
          <a:bodyPr>
            <a:spAutoFit/>
          </a:bodyPr>
          <a:lstStyle/>
          <a:p>
            <a:r>
              <a:rPr lang="es-PR" sz="3600" smtClean="0"/>
              <a:t>VII. EFFECTIVE DATE</a:t>
            </a:r>
          </a:p>
          <a:p>
            <a:endParaRPr lang="es-PR" sz="3600" smtClean="0"/>
          </a:p>
          <a:p>
            <a:endParaRPr lang="es-PR" sz="3600" smtClean="0"/>
          </a:p>
          <a:p>
            <a:r>
              <a:rPr lang="es-PR" sz="3600" smtClean="0"/>
              <a:t>VIII. IMPLEMENTATION</a:t>
            </a:r>
          </a:p>
        </p:txBody>
      </p:sp>
    </p:spTree>
    <p:extLst>
      <p:ext uri="{BB962C8B-B14F-4D97-AF65-F5344CB8AC3E}">
        <p14:creationId xmlns:p14="http://schemas.microsoft.com/office/powerpoint/2010/main" val="1539606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874" y="319417"/>
            <a:ext cx="4640815" cy="6448425"/>
          </a:xfrm>
          <a:prstGeom prst="rect">
            <a:avLst/>
          </a:prstGeom>
        </p:spPr>
      </p:pic>
      <p:pic>
        <p:nvPicPr>
          <p:cNvPr id="5" name="Picture 4"/>
          <p:cNvPicPr>
            <a:picLocks noChangeAspect="1"/>
          </p:cNvPicPr>
          <p:nvPr/>
        </p:nvPicPr>
        <p:blipFill>
          <a:blip r:embed="rId3"/>
          <a:stretch>
            <a:fillRect/>
          </a:stretch>
        </p:blipFill>
        <p:spPr>
          <a:xfrm>
            <a:off x="7486650" y="394360"/>
            <a:ext cx="4603750" cy="6298537"/>
          </a:xfrm>
          <a:prstGeom prst="rect">
            <a:avLst/>
          </a:prstGeom>
        </p:spPr>
      </p:pic>
      <p:sp>
        <p:nvSpPr>
          <p:cNvPr id="8" name="TextBox 7"/>
          <p:cNvSpPr txBox="1"/>
          <p:nvPr/>
        </p:nvSpPr>
        <p:spPr>
          <a:xfrm>
            <a:off x="4783689" y="1639933"/>
            <a:ext cx="2720938" cy="2031325"/>
          </a:xfrm>
          <a:prstGeom prst="rect">
            <a:avLst/>
          </a:prstGeom>
          <a:noFill/>
        </p:spPr>
        <p:txBody>
          <a:bodyPr wrap="none" rtlCol="0">
            <a:spAutoFit/>
          </a:bodyPr>
          <a:lstStyle/>
          <a:p>
            <a:r>
              <a:rPr lang="es-PR" b="1" smtClean="0"/>
              <a:t>UPRM Faculty</a:t>
            </a:r>
          </a:p>
          <a:p>
            <a:r>
              <a:rPr lang="es-PR" smtClean="0"/>
              <a:t>Dr. Nilda Aponte</a:t>
            </a:r>
          </a:p>
          <a:p>
            <a:r>
              <a:rPr lang="es-PR" smtClean="0"/>
              <a:t>Prof. Aurelio Mercado</a:t>
            </a:r>
          </a:p>
          <a:p>
            <a:r>
              <a:rPr lang="es-PR" smtClean="0"/>
              <a:t>Dr. David L. Ballantine</a:t>
            </a:r>
          </a:p>
          <a:p>
            <a:r>
              <a:rPr lang="es-PR" smtClean="0"/>
              <a:t>Dr. Paul Yoshioka</a:t>
            </a:r>
          </a:p>
          <a:p>
            <a:r>
              <a:rPr lang="es-PR" smtClean="0"/>
              <a:t>Prof. Linda Velez-Rodriguez</a:t>
            </a:r>
          </a:p>
          <a:p>
            <a:r>
              <a:rPr lang="es-PR" smtClean="0"/>
              <a:t>Dr. Fernandez-Sein</a:t>
            </a:r>
            <a:endParaRPr lang="es-PR"/>
          </a:p>
        </p:txBody>
      </p:sp>
      <p:sp>
        <p:nvSpPr>
          <p:cNvPr id="9" name="TextBox 8"/>
          <p:cNvSpPr txBox="1"/>
          <p:nvPr/>
        </p:nvSpPr>
        <p:spPr>
          <a:xfrm>
            <a:off x="4868071" y="3975100"/>
            <a:ext cx="2636556" cy="2308324"/>
          </a:xfrm>
          <a:prstGeom prst="rect">
            <a:avLst/>
          </a:prstGeom>
          <a:noFill/>
        </p:spPr>
        <p:txBody>
          <a:bodyPr wrap="none" rtlCol="0">
            <a:spAutoFit/>
          </a:bodyPr>
          <a:lstStyle/>
          <a:p>
            <a:r>
              <a:rPr lang="es-PR" b="1" dirty="0" smtClean="0"/>
              <a:t>NOAA </a:t>
            </a:r>
            <a:r>
              <a:rPr lang="es-PR" b="1" dirty="0" err="1" smtClean="0"/>
              <a:t>Personnel</a:t>
            </a:r>
            <a:endParaRPr lang="es-PR" b="1" dirty="0" smtClean="0"/>
          </a:p>
          <a:p>
            <a:r>
              <a:rPr lang="es-PR" dirty="0" smtClean="0"/>
              <a:t>Dr. John </a:t>
            </a:r>
            <a:r>
              <a:rPr lang="es-PR" dirty="0" err="1" smtClean="0"/>
              <a:t>Proni</a:t>
            </a:r>
            <a:endParaRPr lang="es-PR" dirty="0" smtClean="0"/>
          </a:p>
          <a:p>
            <a:r>
              <a:rPr lang="es-PR" dirty="0" smtClean="0"/>
              <a:t>Dr. James Murray</a:t>
            </a:r>
          </a:p>
          <a:p>
            <a:r>
              <a:rPr lang="es-PR" dirty="0"/>
              <a:t>M</a:t>
            </a:r>
            <a:r>
              <a:rPr lang="es-PR" dirty="0" smtClean="0"/>
              <a:t>r. Pablo Clemente-Colon</a:t>
            </a:r>
          </a:p>
          <a:p>
            <a:r>
              <a:rPr lang="es-PR" dirty="0" smtClean="0"/>
              <a:t>Ms. </a:t>
            </a:r>
            <a:r>
              <a:rPr lang="es-PR" dirty="0" err="1" smtClean="0"/>
              <a:t>Robin</a:t>
            </a:r>
            <a:r>
              <a:rPr lang="es-PR" dirty="0" smtClean="0"/>
              <a:t> </a:t>
            </a:r>
            <a:r>
              <a:rPr lang="es-PR" dirty="0" err="1" smtClean="0"/>
              <a:t>Buckner</a:t>
            </a:r>
            <a:endParaRPr lang="es-PR" dirty="0" smtClean="0"/>
          </a:p>
          <a:p>
            <a:r>
              <a:rPr lang="es-PR" dirty="0" smtClean="0"/>
              <a:t>Dr. Adriana Cantillo</a:t>
            </a:r>
          </a:p>
          <a:p>
            <a:r>
              <a:rPr lang="es-PR" dirty="0" smtClean="0"/>
              <a:t>Dr. Edward J. </a:t>
            </a:r>
            <a:r>
              <a:rPr lang="es-PR" dirty="0" err="1" smtClean="0"/>
              <a:t>McKay</a:t>
            </a:r>
            <a:endParaRPr lang="es-PR" dirty="0" smtClean="0"/>
          </a:p>
          <a:p>
            <a:endParaRPr lang="es-PR" dirty="0"/>
          </a:p>
        </p:txBody>
      </p:sp>
    </p:spTree>
    <p:extLst>
      <p:ext uri="{BB962C8B-B14F-4D97-AF65-F5344CB8AC3E}">
        <p14:creationId xmlns:p14="http://schemas.microsoft.com/office/powerpoint/2010/main" val="2549882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2261</TotalTime>
  <Words>1634</Words>
  <Application>Microsoft Office PowerPoint</Application>
  <PresentationFormat>Widescreen</PresentationFormat>
  <Paragraphs>219</Paragraphs>
  <Slides>60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ＭＳ Ｐゴシック</vt:lpstr>
      <vt:lpstr>Arial</vt:lpstr>
      <vt:lpstr>Calibri</vt:lpstr>
      <vt:lpstr>Calibri Light</vt:lpstr>
      <vt:lpstr>Tahoma</vt:lpstr>
      <vt:lpstr>Times New Roman</vt:lpstr>
      <vt:lpstr>Wingdings</vt:lpstr>
      <vt:lpstr>Office Theme</vt:lpstr>
      <vt:lpstr>NOAA-University of Puerto Rico at Mayagüez Memorandum of Understanding: An Overview of 20 Years of Partnership</vt:lpstr>
      <vt:lpstr>Topics</vt:lpstr>
      <vt:lpstr>About Puerto Rico:</vt:lpstr>
      <vt:lpstr>Location of Puerto Rico :</vt:lpstr>
      <vt:lpstr>Land Surveying Profession in Puerto Rico</vt:lpstr>
      <vt:lpstr>PowerPoint Presentation</vt:lpstr>
      <vt:lpstr>PowerPoint Presentation</vt:lpstr>
      <vt:lpstr>PowerPoint Presentation</vt:lpstr>
      <vt:lpstr>PowerPoint Presentation</vt:lpstr>
      <vt:lpstr>NOAA MAGUEYES ISLAND CORS REQUEST LETTERS March 9, 2005 </vt:lpstr>
      <vt:lpstr>PowerPoint Presentation</vt:lpstr>
      <vt:lpstr>PowerPoint Presentation</vt:lpstr>
      <vt:lpstr>PowerPoint Presentation</vt:lpstr>
      <vt:lpstr>Vélez 2002 PID - DE5545 </vt:lpstr>
      <vt:lpstr>PowerPoint Presentation</vt:lpstr>
      <vt:lpstr>Gravity Observation on 2008 by Daniel Winester, Geodesist at NGS for 48 hours with an Absolute Gravimeter FG-5, with Juan A. Rodriguez, student</vt:lpstr>
      <vt:lpstr>What is GRAV-D?   A Plan (released Dec 2007)</vt:lpstr>
      <vt:lpstr>PowerPoint Presentation</vt:lpstr>
      <vt:lpstr>PowerPoint Presentation</vt:lpstr>
      <vt:lpstr>CoMmemorantive Mark of the 160 years of the regulation of land surveying  iN PUERTO RICO (1846 al 2006) at the entrance of “Colegio de Ingenieros y Agrimensores de Puerto Rico” at SAN JUAN, PUERTO RICO</vt:lpstr>
      <vt:lpstr>PowerPoint Presentation</vt:lpstr>
      <vt:lpstr>CENTENNIAL MARK OF THE UNIV. OF PUETO RICO aka “Colegio de Agricultura y Artes Mecanicas 1911-2011</vt:lpstr>
      <vt:lpstr>News at the National Geodetic Survey Web Page www.ngs.noaa.gov</vt:lpstr>
      <vt:lpstr>PowerPoint Presentation</vt:lpstr>
      <vt:lpstr>PowerPoint Presentation</vt:lpstr>
      <vt:lpstr>PowerPoint Presentation</vt:lpstr>
      <vt:lpstr>About the Research, Education and Outreach Projects  </vt:lpstr>
      <vt:lpstr>NOAA’s Electronic Navigational Charts  </vt:lpstr>
      <vt:lpstr>NOAA Electronic Navigational Charts  Validation Initiative</vt:lpstr>
      <vt:lpstr>NOAA Electronic Navigational Charts  Validation Initiative</vt:lpstr>
      <vt:lpstr>NOAA Electronic Navigational Charts  Validation Initiative</vt:lpstr>
      <vt:lpstr>NOAA Electronic Navigational Charts  Validation Initiative</vt:lpstr>
      <vt:lpstr>NOAA Electronic Navigational Charts  Validation Initiative</vt:lpstr>
      <vt:lpstr>NOAA Electronic Navigational Charts  Validation Initiative</vt:lpstr>
      <vt:lpstr>NOAA Electronic Navigational Charts  Validation Initiative</vt:lpstr>
      <vt:lpstr>NOAA Electronic Navigational Charts  Validation Initiative</vt:lpstr>
      <vt:lpstr>NOAA Electronic Navigational Charts  Validation Initiative</vt:lpstr>
      <vt:lpstr>Tidal Stations and Bench Marks:  Tools for spatial information managements</vt:lpstr>
      <vt:lpstr>     NOAA and PRSN - Puerto Rico Tide Gauge Network at 2006 :</vt:lpstr>
      <vt:lpstr>Puerto Rico Tide Gauge Network at 2014:</vt:lpstr>
      <vt:lpstr>Puerto Rico Tide Gauge Network after Hurricane Maria - September 20, 2017:</vt:lpstr>
      <vt:lpstr>PowerPoint Presentation</vt:lpstr>
      <vt:lpstr>2018 Leveling at Isabel II, Vieques</vt:lpstr>
      <vt:lpstr>PowerPoint Presentation</vt:lpstr>
      <vt:lpstr>PowerPoint Presentation</vt:lpstr>
      <vt:lpstr>PowerPoint Presentation</vt:lpstr>
      <vt:lpstr>PowerPoint Presentation</vt:lpstr>
      <vt:lpstr>PowerPoint Presentation</vt:lpstr>
      <vt:lpstr>PowerPoint Presentation</vt:lpstr>
      <vt:lpstr>CariCOOs: Caribbean Coastal Observing System http://www.caricoos.org/drupal/</vt:lpstr>
      <vt:lpstr>PowerPoint Presentation</vt:lpstr>
      <vt:lpstr>Education and Outreach activities of the PRSN</vt:lpstr>
      <vt:lpstr>Hurricane Hunters in Aguadilla, April 13th , 2019 </vt:lpstr>
      <vt:lpstr>PowerPoint Presentation</vt:lpstr>
      <vt:lpstr>PR Component of NTHMP-TsunamiReady ® Program</vt:lpstr>
      <vt:lpstr>PR Tsunami Evacuation Zones and  Alert Messages</vt:lpstr>
      <vt:lpstr>PowerPoint Presentation</vt:lpstr>
      <vt:lpstr>Puerto Rico TsunamiReady Recognition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NOAA-University of Puerto Rico at Mayaguez Memorandum of Understanding: An Overview of 20 Years of Partnership</dc:title>
  <dc:creator>Linda Velez</dc:creator>
  <cp:lastModifiedBy>Linda Velez</cp:lastModifiedBy>
  <cp:revision>63</cp:revision>
  <dcterms:created xsi:type="dcterms:W3CDTF">2019-04-29T21:09:12Z</dcterms:created>
  <dcterms:modified xsi:type="dcterms:W3CDTF">2019-05-01T23:06:32Z</dcterms:modified>
</cp:coreProperties>
</file>