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9"/>
  </p:notesMasterIdLst>
  <p:sldIdLst>
    <p:sldId id="256" r:id="rId2"/>
    <p:sldId id="257" r:id="rId3"/>
    <p:sldId id="260" r:id="rId4"/>
    <p:sldId id="274" r:id="rId5"/>
    <p:sldId id="264" r:id="rId6"/>
    <p:sldId id="263" r:id="rId7"/>
    <p:sldId id="262" r:id="rId8"/>
    <p:sldId id="258" r:id="rId9"/>
    <p:sldId id="259" r:id="rId10"/>
    <p:sldId id="266" r:id="rId11"/>
    <p:sldId id="273" r:id="rId12"/>
    <p:sldId id="267" r:id="rId13"/>
    <p:sldId id="272" r:id="rId14"/>
    <p:sldId id="265" r:id="rId15"/>
    <p:sldId id="268" r:id="rId16"/>
    <p:sldId id="269" r:id="rId17"/>
    <p:sldId id="271"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261" autoAdjust="0"/>
  </p:normalViewPr>
  <p:slideViewPr>
    <p:cSldViewPr snapToGrid="0">
      <p:cViewPr varScale="1">
        <p:scale>
          <a:sx n="85" d="100"/>
          <a:sy n="85" d="100"/>
        </p:scale>
        <p:origin x="1363"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10.145.77.14\NRM\Electronic_Library\10_Geologic_Resources\07_Geomorphological_Monitoring\Topographic_Profiles\Profile_Data\ASIS_TopographicProfiles_SurveyP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Topographic Profile Comparison</a:t>
            </a:r>
          </a:p>
          <a:p>
            <a:pPr>
              <a:defRPr/>
            </a:pPr>
            <a:endParaRPr lang="en-US"/>
          </a:p>
        </c:rich>
      </c:tx>
      <c:layout/>
      <c:overlay val="0"/>
    </c:title>
    <c:autoTitleDeleted val="0"/>
    <c:plotArea>
      <c:layout>
        <c:manualLayout>
          <c:layoutTarget val="inner"/>
          <c:xMode val="edge"/>
          <c:yMode val="edge"/>
          <c:x val="0.11361515241319382"/>
          <c:y val="0.18368622817345059"/>
          <c:w val="0.81841363372982567"/>
          <c:h val="0.74002714611933451"/>
        </c:manualLayout>
      </c:layout>
      <c:scatterChart>
        <c:scatterStyle val="smoothMarker"/>
        <c:varyColors val="0"/>
        <c:ser>
          <c:idx val="0"/>
          <c:order val="0"/>
          <c:tx>
            <c:strRef>
              <c:f>[ASIS_TopographicProfiles_SurveyPts.xlsx]Charts!$B$1:$B$3</c:f>
              <c:strCache>
                <c:ptCount val="1"/>
                <c:pt idx="0">
                  <c:v>GPS 8.0 1996 Spring</c:v>
                </c:pt>
              </c:strCache>
            </c:strRef>
          </c:tx>
          <c:spPr>
            <a:ln w="19050">
              <a:solidFill>
                <a:srgbClr val="FF0000"/>
              </a:solidFill>
            </a:ln>
          </c:spPr>
          <c:marker>
            <c:symbol val="none"/>
          </c:marker>
          <c:dLbls>
            <c:dLbl>
              <c:idx val="194"/>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00-4937-B6A5-D5B7BC97F0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[ASIS_TopographicProfiles_SurveyPts.xlsx]Charts!$A$6:$A$200</c:f>
              <c:numCache>
                <c:formatCode>General</c:formatCode>
                <c:ptCount val="195"/>
                <c:pt idx="0">
                  <c:v>537.21149112095748</c:v>
                </c:pt>
                <c:pt idx="1">
                  <c:v>540.26826585859703</c:v>
                </c:pt>
                <c:pt idx="2">
                  <c:v>546.28267950239831</c:v>
                </c:pt>
                <c:pt idx="3">
                  <c:v>552.3062764299948</c:v>
                </c:pt>
                <c:pt idx="4">
                  <c:v>558.74585750809285</c:v>
                </c:pt>
                <c:pt idx="5">
                  <c:v>561.55300847355727</c:v>
                </c:pt>
                <c:pt idx="6">
                  <c:v>570.46343860808861</c:v>
                </c:pt>
                <c:pt idx="7">
                  <c:v>579.89209663684233</c:v>
                </c:pt>
                <c:pt idx="8">
                  <c:v>585.91024488169307</c:v>
                </c:pt>
                <c:pt idx="9">
                  <c:v>595.78461114235677</c:v>
                </c:pt>
                <c:pt idx="10">
                  <c:v>601.87590614680937</c:v>
                </c:pt>
                <c:pt idx="11">
                  <c:v>633.35686341266182</c:v>
                </c:pt>
                <c:pt idx="12">
                  <c:v>633.54760311381062</c:v>
                </c:pt>
                <c:pt idx="13">
                  <c:v>649.06442137593615</c:v>
                </c:pt>
                <c:pt idx="14">
                  <c:v>654.42800083732629</c:v>
                </c:pt>
                <c:pt idx="15">
                  <c:v>665.37728885089882</c:v>
                </c:pt>
                <c:pt idx="16">
                  <c:v>676.14651470501417</c:v>
                </c:pt>
                <c:pt idx="17">
                  <c:v>687.18777496477378</c:v>
                </c:pt>
                <c:pt idx="18">
                  <c:v>699.6154857400935</c:v>
                </c:pt>
                <c:pt idx="19">
                  <c:v>705.76716636072342</c:v>
                </c:pt>
                <c:pt idx="20">
                  <c:v>716.88216509191284</c:v>
                </c:pt>
                <c:pt idx="21">
                  <c:v>729.36573445091813</c:v>
                </c:pt>
                <c:pt idx="22">
                  <c:v>740.23468930640888</c:v>
                </c:pt>
                <c:pt idx="23">
                  <c:v>753.54836155588418</c:v>
                </c:pt>
                <c:pt idx="24">
                  <c:v>765.16384907377267</c:v>
                </c:pt>
                <c:pt idx="25">
                  <c:v>776.01320265661752</c:v>
                </c:pt>
                <c:pt idx="26">
                  <c:v>785.93488199879175</c:v>
                </c:pt>
                <c:pt idx="27">
                  <c:v>794.79908267123619</c:v>
                </c:pt>
                <c:pt idx="28">
                  <c:v>806.17304801009868</c:v>
                </c:pt>
                <c:pt idx="29">
                  <c:v>813.81140512231025</c:v>
                </c:pt>
                <c:pt idx="30">
                  <c:v>821.83336880155559</c:v>
                </c:pt>
                <c:pt idx="31">
                  <c:v>828.1374009159199</c:v>
                </c:pt>
                <c:pt idx="32">
                  <c:v>834.73852342386613</c:v>
                </c:pt>
                <c:pt idx="33">
                  <c:v>842.54868827539531</c:v>
                </c:pt>
                <c:pt idx="34">
                  <c:v>854.27653670281916</c:v>
                </c:pt>
                <c:pt idx="35">
                  <c:v>864.48238431765071</c:v>
                </c:pt>
                <c:pt idx="36">
                  <c:v>874.97146679838579</c:v>
                </c:pt>
                <c:pt idx="37">
                  <c:v>884.3388108823832</c:v>
                </c:pt>
                <c:pt idx="38">
                  <c:v>890.00120376896257</c:v>
                </c:pt>
                <c:pt idx="39">
                  <c:v>902.34470169799772</c:v>
                </c:pt>
                <c:pt idx="40">
                  <c:v>910.40161336876122</c:v>
                </c:pt>
              </c:numCache>
            </c:numRef>
          </c:xVal>
          <c:yVal>
            <c:numRef>
              <c:f>[ASIS_TopographicProfiles_SurveyPts.xlsx]Charts!$B$6:$B$200</c:f>
              <c:numCache>
                <c:formatCode>General</c:formatCode>
                <c:ptCount val="195"/>
                <c:pt idx="0">
                  <c:v>1.1829999999999998</c:v>
                </c:pt>
                <c:pt idx="1">
                  <c:v>1.1039999999999992</c:v>
                </c:pt>
                <c:pt idx="2">
                  <c:v>1.3999999999999986</c:v>
                </c:pt>
                <c:pt idx="3">
                  <c:v>1.2899999999999991</c:v>
                </c:pt>
                <c:pt idx="4">
                  <c:v>1.6750000000000043</c:v>
                </c:pt>
                <c:pt idx="5">
                  <c:v>1.3489999999999966</c:v>
                </c:pt>
                <c:pt idx="6">
                  <c:v>1.1340000000000003</c:v>
                </c:pt>
                <c:pt idx="7">
                  <c:v>1.4450000000000003</c:v>
                </c:pt>
                <c:pt idx="8">
                  <c:v>2.1490000000000009</c:v>
                </c:pt>
                <c:pt idx="9">
                  <c:v>0.96900000000000119</c:v>
                </c:pt>
                <c:pt idx="10">
                  <c:v>0.95199999999999818</c:v>
                </c:pt>
                <c:pt idx="11">
                  <c:v>1.2190000000000012</c:v>
                </c:pt>
                <c:pt idx="12">
                  <c:v>1.2089999999999961</c:v>
                </c:pt>
                <c:pt idx="13">
                  <c:v>1.1229999999999976</c:v>
                </c:pt>
                <c:pt idx="14">
                  <c:v>-0.24000000000000199</c:v>
                </c:pt>
                <c:pt idx="15">
                  <c:v>0.73100000000000165</c:v>
                </c:pt>
                <c:pt idx="16">
                  <c:v>0.94399999999999551</c:v>
                </c:pt>
                <c:pt idx="17">
                  <c:v>0.97999999999999687</c:v>
                </c:pt>
                <c:pt idx="18">
                  <c:v>1.1139999999999972</c:v>
                </c:pt>
                <c:pt idx="19">
                  <c:v>1.1400000000000006</c:v>
                </c:pt>
                <c:pt idx="20">
                  <c:v>1.365000000000002</c:v>
                </c:pt>
                <c:pt idx="21">
                  <c:v>1.222999999999999</c:v>
                </c:pt>
                <c:pt idx="22">
                  <c:v>1.2119999999999962</c:v>
                </c:pt>
                <c:pt idx="23">
                  <c:v>1.330999999999996</c:v>
                </c:pt>
                <c:pt idx="24">
                  <c:v>1.4170000000000016</c:v>
                </c:pt>
                <c:pt idx="25">
                  <c:v>1.8149999999999977</c:v>
                </c:pt>
                <c:pt idx="26">
                  <c:v>1.8780000000000001</c:v>
                </c:pt>
                <c:pt idx="27">
                  <c:v>1.6389999999999958</c:v>
                </c:pt>
                <c:pt idx="28">
                  <c:v>2.2089999999999961</c:v>
                </c:pt>
                <c:pt idx="29">
                  <c:v>4.4109999999999978</c:v>
                </c:pt>
                <c:pt idx="30">
                  <c:v>7.1280000000000001</c:v>
                </c:pt>
                <c:pt idx="31">
                  <c:v>6.1219999999999999</c:v>
                </c:pt>
                <c:pt idx="32">
                  <c:v>4.9489999999999981</c:v>
                </c:pt>
                <c:pt idx="33">
                  <c:v>3.3590000000000018</c:v>
                </c:pt>
                <c:pt idx="34">
                  <c:v>2.2740000000000009</c:v>
                </c:pt>
                <c:pt idx="35">
                  <c:v>1.8320000000000007</c:v>
                </c:pt>
                <c:pt idx="36">
                  <c:v>1.7789999999999964</c:v>
                </c:pt>
                <c:pt idx="37">
                  <c:v>1.6989999999999981</c:v>
                </c:pt>
                <c:pt idx="38">
                  <c:v>1.2710000000000008</c:v>
                </c:pt>
                <c:pt idx="39">
                  <c:v>0.76800000000000068</c:v>
                </c:pt>
                <c:pt idx="40">
                  <c:v>-0.14200000000000301</c:v>
                </c:pt>
              </c:numCache>
            </c:numRef>
          </c:yVal>
          <c:smooth val="1"/>
          <c:extLst>
            <c:ext xmlns:c16="http://schemas.microsoft.com/office/drawing/2014/chart" uri="{C3380CC4-5D6E-409C-BE32-E72D297353CC}">
              <c16:uniqueId val="{00000001-BB00-4937-B6A5-D5B7BC97F0C7}"/>
            </c:ext>
          </c:extLst>
        </c:ser>
        <c:ser>
          <c:idx val="1"/>
          <c:order val="1"/>
          <c:tx>
            <c:strRef>
              <c:f>[ASIS_TopographicProfiles_SurveyPts.xlsx]Charts!$E$1:$E$3</c:f>
              <c:strCache>
                <c:ptCount val="1"/>
                <c:pt idx="0">
                  <c:v>GPS 8.0 2016 Spring</c:v>
                </c:pt>
              </c:strCache>
            </c:strRef>
          </c:tx>
          <c:spPr>
            <a:ln w="19050">
              <a:solidFill>
                <a:srgbClr val="0070C0"/>
              </a:solidFill>
            </a:ln>
          </c:spPr>
          <c:marker>
            <c:symbol val="none"/>
          </c:marker>
          <c:dLbls>
            <c:dLbl>
              <c:idx val="194"/>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00-4937-B6A5-D5B7BC97F0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[ASIS_TopographicProfiles_SurveyPts.xlsx]Charts!$D$6:$D$200</c:f>
              <c:numCache>
                <c:formatCode>General</c:formatCode>
                <c:ptCount val="195"/>
                <c:pt idx="0">
                  <c:v>644.99943194295759</c:v>
                </c:pt>
                <c:pt idx="1">
                  <c:v>658.12780784557879</c:v>
                </c:pt>
                <c:pt idx="2">
                  <c:v>670.25107287819139</c:v>
                </c:pt>
                <c:pt idx="3">
                  <c:v>680.19809946810153</c:v>
                </c:pt>
                <c:pt idx="4">
                  <c:v>692.1534727646773</c:v>
                </c:pt>
                <c:pt idx="5">
                  <c:v>700.1059401355227</c:v>
                </c:pt>
                <c:pt idx="6">
                  <c:v>747.88429535981413</c:v>
                </c:pt>
                <c:pt idx="7">
                  <c:v>753.26437261027786</c:v>
                </c:pt>
                <c:pt idx="8">
                  <c:v>759.73842265605833</c:v>
                </c:pt>
                <c:pt idx="9">
                  <c:v>769.63731092133708</c:v>
                </c:pt>
                <c:pt idx="10">
                  <c:v>780.37615342849688</c:v>
                </c:pt>
                <c:pt idx="11">
                  <c:v>783.51616961787022</c:v>
                </c:pt>
                <c:pt idx="12">
                  <c:v>786.05024486018294</c:v>
                </c:pt>
                <c:pt idx="13">
                  <c:v>790.52511149990391</c:v>
                </c:pt>
                <c:pt idx="14">
                  <c:v>798.26790614718891</c:v>
                </c:pt>
                <c:pt idx="15">
                  <c:v>803.09546787895056</c:v>
                </c:pt>
                <c:pt idx="16">
                  <c:v>807.16507920802189</c:v>
                </c:pt>
                <c:pt idx="17">
                  <c:v>817.01571666112284</c:v>
                </c:pt>
                <c:pt idx="18">
                  <c:v>823.98343763541743</c:v>
                </c:pt>
                <c:pt idx="19">
                  <c:v>828.58199035704547</c:v>
                </c:pt>
                <c:pt idx="20">
                  <c:v>835.32066995355274</c:v>
                </c:pt>
                <c:pt idx="21">
                  <c:v>840.96977647322399</c:v>
                </c:pt>
                <c:pt idx="22">
                  <c:v>851.97525253193896</c:v>
                </c:pt>
                <c:pt idx="23">
                  <c:v>861.85618011571876</c:v>
                </c:pt>
                <c:pt idx="24">
                  <c:v>871.78005720254316</c:v>
                </c:pt>
                <c:pt idx="25">
                  <c:v>876.23311305294283</c:v>
                </c:pt>
                <c:pt idx="26">
                  <c:v>883.31437625005094</c:v>
                </c:pt>
              </c:numCache>
            </c:numRef>
          </c:xVal>
          <c:yVal>
            <c:numRef>
              <c:f>[ASIS_TopographicProfiles_SurveyPts.xlsx]Charts!$E$6:$E$200</c:f>
              <c:numCache>
                <c:formatCode>General</c:formatCode>
                <c:ptCount val="195"/>
                <c:pt idx="0">
                  <c:v>0.83199999999999996</c:v>
                </c:pt>
                <c:pt idx="1">
                  <c:v>0.82799999999999996</c:v>
                </c:pt>
                <c:pt idx="2">
                  <c:v>0.81</c:v>
                </c:pt>
                <c:pt idx="3">
                  <c:v>0.93500000000000005</c:v>
                </c:pt>
                <c:pt idx="4">
                  <c:v>1.0880000000000001</c:v>
                </c:pt>
                <c:pt idx="5">
                  <c:v>1.1379999999999999</c:v>
                </c:pt>
                <c:pt idx="6">
                  <c:v>1.76</c:v>
                </c:pt>
                <c:pt idx="7">
                  <c:v>2.2799999999999998</c:v>
                </c:pt>
                <c:pt idx="8">
                  <c:v>3.7189999999999999</c:v>
                </c:pt>
                <c:pt idx="9">
                  <c:v>3.9249999999999998</c:v>
                </c:pt>
                <c:pt idx="10">
                  <c:v>3.742</c:v>
                </c:pt>
                <c:pt idx="11">
                  <c:v>3.9260000000000002</c:v>
                </c:pt>
                <c:pt idx="12">
                  <c:v>3.7679999999999998</c:v>
                </c:pt>
                <c:pt idx="13">
                  <c:v>3.18</c:v>
                </c:pt>
                <c:pt idx="14">
                  <c:v>3.3079999999999998</c:v>
                </c:pt>
                <c:pt idx="15">
                  <c:v>3.9409999999999998</c:v>
                </c:pt>
                <c:pt idx="16">
                  <c:v>3.827</c:v>
                </c:pt>
                <c:pt idx="17">
                  <c:v>4.2910000000000004</c:v>
                </c:pt>
                <c:pt idx="18">
                  <c:v>4.766</c:v>
                </c:pt>
                <c:pt idx="19">
                  <c:v>4.2329999999999997</c:v>
                </c:pt>
                <c:pt idx="20">
                  <c:v>2.7770000000000001</c:v>
                </c:pt>
                <c:pt idx="21">
                  <c:v>2.2799999999999998</c:v>
                </c:pt>
                <c:pt idx="22">
                  <c:v>2.032</c:v>
                </c:pt>
                <c:pt idx="23">
                  <c:v>1.8160000000000001</c:v>
                </c:pt>
                <c:pt idx="24">
                  <c:v>1.077</c:v>
                </c:pt>
                <c:pt idx="25">
                  <c:v>0.432</c:v>
                </c:pt>
                <c:pt idx="26">
                  <c:v>-9.8000000000000004E-2</c:v>
                </c:pt>
              </c:numCache>
            </c:numRef>
          </c:yVal>
          <c:smooth val="1"/>
          <c:extLst>
            <c:ext xmlns:c16="http://schemas.microsoft.com/office/drawing/2014/chart" uri="{C3380CC4-5D6E-409C-BE32-E72D297353CC}">
              <c16:uniqueId val="{00000003-BB00-4937-B6A5-D5B7BC97F0C7}"/>
            </c:ext>
          </c:extLst>
        </c:ser>
        <c:dLbls>
          <c:showLegendKey val="0"/>
          <c:showVal val="0"/>
          <c:showCatName val="0"/>
          <c:showSerName val="0"/>
          <c:showPercent val="0"/>
          <c:showBubbleSize val="0"/>
        </c:dLbls>
        <c:axId val="84174336"/>
        <c:axId val="84176256"/>
      </c:scatterChart>
      <c:valAx>
        <c:axId val="84174336"/>
        <c:scaling>
          <c:orientation val="minMax"/>
          <c:max val="920"/>
          <c:min val="530"/>
        </c:scaling>
        <c:delete val="0"/>
        <c:axPos val="b"/>
        <c:title>
          <c:tx>
            <c:rich>
              <a:bodyPr/>
              <a:lstStyle/>
              <a:p>
                <a:pPr>
                  <a:defRPr/>
                </a:pPr>
                <a:r>
                  <a:rPr lang="en-US"/>
                  <a:t>Distance</a:t>
                </a:r>
                <a:r>
                  <a:rPr lang="en-US" baseline="0"/>
                  <a:t> From Start</a:t>
                </a:r>
                <a:endParaRPr lang="en-US"/>
              </a:p>
            </c:rich>
          </c:tx>
          <c:layout/>
          <c:overlay val="0"/>
        </c:title>
        <c:numFmt formatCode="General" sourceLinked="1"/>
        <c:majorTickMark val="none"/>
        <c:minorTickMark val="none"/>
        <c:tickLblPos val="nextTo"/>
        <c:spPr>
          <a:noFill/>
          <a:ln w="28575" cmpd="sng">
            <a:solidFill>
              <a:sysClr val="windowText" lastClr="000000"/>
            </a:solidFill>
          </a:ln>
        </c:spPr>
        <c:crossAx val="84176256"/>
        <c:crosses val="autoZero"/>
        <c:crossBetween val="midCat"/>
      </c:valAx>
      <c:valAx>
        <c:axId val="84176256"/>
        <c:scaling>
          <c:orientation val="minMax"/>
        </c:scaling>
        <c:delete val="0"/>
        <c:axPos val="l"/>
        <c:majorGridlines/>
        <c:title>
          <c:tx>
            <c:rich>
              <a:bodyPr/>
              <a:lstStyle/>
              <a:p>
                <a:pPr>
                  <a:defRPr/>
                </a:pPr>
                <a:r>
                  <a:rPr lang="en-US"/>
                  <a:t>Elevation (NAVD88 meters)</a:t>
                </a:r>
              </a:p>
            </c:rich>
          </c:tx>
          <c:layout/>
          <c:overlay val="0"/>
        </c:title>
        <c:numFmt formatCode="General" sourceLinked="1"/>
        <c:majorTickMark val="none"/>
        <c:minorTickMark val="none"/>
        <c:tickLblPos val="nextTo"/>
        <c:crossAx val="84174336"/>
        <c:crosses val="autoZero"/>
        <c:crossBetween val="midCat"/>
      </c:valAx>
    </c:plotArea>
    <c:legend>
      <c:legendPos val="r"/>
      <c:layout>
        <c:manualLayout>
          <c:xMode val="edge"/>
          <c:yMode val="edge"/>
          <c:x val="0.18674561932951622"/>
          <c:y val="0.21919572672404006"/>
          <c:w val="0.31789692431232408"/>
          <c:h val="0.10209381288022587"/>
        </c:manualLayout>
      </c:layout>
      <c:overlay val="0"/>
    </c:legend>
    <c:plotVisOnly val="1"/>
    <c:dispBlanksAs val="gap"/>
    <c:showDLblsOverMax val="0"/>
  </c:chart>
  <c:spPr>
    <a:solidFill>
      <a:schemeClr val="lt1">
        <a:alpha val="52000"/>
      </a:schemeClr>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F8498-F383-497B-8D49-032F10EFDB35}" type="datetimeFigureOut">
              <a:rPr lang="en-US" smtClean="0"/>
              <a:t>5/4/2019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74E4B-8D99-4F25-8ECE-F1DDD1CA054C}" type="slidenum">
              <a:rPr lang="en-US" smtClean="0"/>
              <a:t>‹#›</a:t>
            </a:fld>
            <a:endParaRPr lang="en-US"/>
          </a:p>
        </p:txBody>
      </p:sp>
    </p:spTree>
    <p:extLst>
      <p:ext uri="{BB962C8B-B14F-4D97-AF65-F5344CB8AC3E}">
        <p14:creationId xmlns:p14="http://schemas.microsoft.com/office/powerpoint/2010/main" val="359254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Nationa</a:t>
            </a:r>
            <a:r>
              <a:rPr lang="en-US" baseline="0" dirty="0" smtClean="0"/>
              <a:t>l Park Service presentation seems to need pretty photos.  Here are some examples of field staff doing things that require some level of positioning accuracy.</a:t>
            </a:r>
            <a:endParaRPr lang="en-US" dirty="0"/>
          </a:p>
        </p:txBody>
      </p:sp>
      <p:sp>
        <p:nvSpPr>
          <p:cNvPr id="4" name="Slide Number Placeholder 3"/>
          <p:cNvSpPr>
            <a:spLocks noGrp="1"/>
          </p:cNvSpPr>
          <p:nvPr>
            <p:ph type="sldNum" sz="quarter" idx="10"/>
          </p:nvPr>
        </p:nvSpPr>
        <p:spPr/>
        <p:txBody>
          <a:bodyPr/>
          <a:lstStyle/>
          <a:p>
            <a:fld id="{19574E4B-8D99-4F25-8ECE-F1DDD1CA054C}" type="slidenum">
              <a:rPr lang="en-US" smtClean="0"/>
              <a:t>3</a:t>
            </a:fld>
            <a:endParaRPr lang="en-US"/>
          </a:p>
        </p:txBody>
      </p:sp>
    </p:spTree>
    <p:extLst>
      <p:ext uri="{BB962C8B-B14F-4D97-AF65-F5344CB8AC3E}">
        <p14:creationId xmlns:p14="http://schemas.microsoft.com/office/powerpoint/2010/main" val="55091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streaming services are starting to make this complicated:</a:t>
            </a:r>
          </a:p>
          <a:p>
            <a:r>
              <a:rPr lang="en-US" dirty="0" smtClean="0"/>
              <a:t>With the improved wide availability</a:t>
            </a:r>
            <a:r>
              <a:rPr lang="en-US" baseline="0" dirty="0" smtClean="0"/>
              <a:t> of high-precision data the control of accuracy has become a more difficult task.  There are a lot of options for spatial datum reference from positioning sources.  For this i</a:t>
            </a:r>
            <a:r>
              <a:rPr lang="en-US" dirty="0" smtClean="0"/>
              <a:t>ndividual point (2010ASISHQ1)</a:t>
            </a:r>
            <a:r>
              <a:rPr lang="en-US" baseline="0" dirty="0" smtClean="0"/>
              <a:t> datum differences between a variety of reference frames are displayed on the ground.  At Assateague Island National Seashore in Maryland this spread of potential datum references is generally around 1m horizontally.  The image represents the real-world display of these points alongside a 2.0 meter survey rod.  It’s critical to understand the datum differences and more so what a correction service might be offering.  For example, a streaming RTK connection might broadcast 2cm precision data in NAD83 2011 (2010.0) but a satellite-based augmentation system might broadcast 4cm precision data in ITRF2008 (2018.72).  Both very precise but not different by around 1 meter (in Maryland).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157C2A-CE42-4C35-BD85-07A30349FBF3}"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384499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Park Service</a:t>
            </a:r>
            <a:r>
              <a:rPr lang="en-US" baseline="0" dirty="0" smtClean="0"/>
              <a:t> relies on software to do geography.  We need our software to solve these problems for us.  The recent history with our vendors is not great but field staff understand the workarounds to ensure accuracy to NAD83 2011 in many cases.  The real truth is that a lot of our people are just lucky that their data collection has been consistent.  We will check our work on OPUS Shared solutions.  </a:t>
            </a:r>
            <a:r>
              <a:rPr lang="en-US" baseline="0" dirty="0" smtClean="0"/>
              <a:t>We will also, where possible, update OPUS solutions over time to gain confidence in the mark and improve velocity models.  We </a:t>
            </a:r>
            <a:r>
              <a:rPr lang="en-US" baseline="0" dirty="0" smtClean="0"/>
              <a:t>have no other known way to prepare for NATRF2022.  I hope that’s okay.</a:t>
            </a:r>
            <a:endParaRPr lang="en-US" dirty="0"/>
          </a:p>
        </p:txBody>
      </p:sp>
      <p:sp>
        <p:nvSpPr>
          <p:cNvPr id="4" name="Slide Number Placeholder 3"/>
          <p:cNvSpPr>
            <a:spLocks noGrp="1"/>
          </p:cNvSpPr>
          <p:nvPr>
            <p:ph type="sldNum" sz="quarter" idx="10"/>
          </p:nvPr>
        </p:nvSpPr>
        <p:spPr/>
        <p:txBody>
          <a:bodyPr/>
          <a:lstStyle/>
          <a:p>
            <a:fld id="{19574E4B-8D99-4F25-8ECE-F1DDD1CA054C}" type="slidenum">
              <a:rPr lang="en-US" smtClean="0"/>
              <a:t>15</a:t>
            </a:fld>
            <a:endParaRPr lang="en-US"/>
          </a:p>
        </p:txBody>
      </p:sp>
    </p:spTree>
    <p:extLst>
      <p:ext uri="{BB962C8B-B14F-4D97-AF65-F5344CB8AC3E}">
        <p14:creationId xmlns:p14="http://schemas.microsoft.com/office/powerpoint/2010/main" val="4057482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a NATRF2022 Roadmap from the National Geodetic Survey.  This needs to include how GIS users can use the NSRS.  GIS users regularly adhere to the National Spatial Reference Frame even though they do not use </a:t>
            </a:r>
            <a:r>
              <a:rPr lang="en-US" baseline="0" dirty="0" err="1" smtClean="0"/>
              <a:t>Rinex</a:t>
            </a:r>
            <a:r>
              <a:rPr lang="en-US" baseline="0" dirty="0" smtClean="0"/>
              <a:t> files, OPUS, or </a:t>
            </a:r>
            <a:r>
              <a:rPr lang="en-US" baseline="0" dirty="0" err="1" smtClean="0"/>
              <a:t>fourtran</a:t>
            </a:r>
            <a:r>
              <a:rPr lang="en-US" baseline="0" dirty="0" smtClean="0"/>
              <a:t>.  We also need the NGS to ensure our vendors are able to accurately reference the NSRS and adjust accordingly.  Though the NGS may not be able to restrict software use there should be a way to approve if software is capable or, from an outside approach, prove that a particular transformation works.  The NGS should consider streaming services for passive control (i.e. IDB or OPUS-shared).  This will be difficult, but if the NGS can’t apply accuracy to GIS it’s likely that no one else will be able to either.</a:t>
            </a:r>
            <a:endParaRPr lang="en-US" dirty="0"/>
          </a:p>
        </p:txBody>
      </p:sp>
      <p:sp>
        <p:nvSpPr>
          <p:cNvPr id="4" name="Slide Number Placeholder 3"/>
          <p:cNvSpPr>
            <a:spLocks noGrp="1"/>
          </p:cNvSpPr>
          <p:nvPr>
            <p:ph type="sldNum" sz="quarter" idx="10"/>
          </p:nvPr>
        </p:nvSpPr>
        <p:spPr/>
        <p:txBody>
          <a:bodyPr/>
          <a:lstStyle/>
          <a:p>
            <a:fld id="{19574E4B-8D99-4F25-8ECE-F1DDD1CA054C}" type="slidenum">
              <a:rPr lang="en-US" smtClean="0"/>
              <a:t>16</a:t>
            </a:fld>
            <a:endParaRPr lang="en-US"/>
          </a:p>
        </p:txBody>
      </p:sp>
    </p:spTree>
    <p:extLst>
      <p:ext uri="{BB962C8B-B14F-4D97-AF65-F5344CB8AC3E}">
        <p14:creationId xmlns:p14="http://schemas.microsoft.com/office/powerpoint/2010/main" val="254406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reminder that while focusing on the single dataset of the Assateague</a:t>
            </a:r>
            <a:r>
              <a:rPr lang="en-US" baseline="0" dirty="0" smtClean="0"/>
              <a:t> Island shoreline monitoring program there is a huge variety of other applications throughout the National Park Service.  With the increasing ease to collect precise positions proving accuracy to a particular reference frame is even more critical.  Examples:  Devil’s Tower National Monument 3D model uses OPUS to refer to NAD83 2011 (2010.0) and NAVD88 (Geoid12B).  The second photo comes from setting up high accuracy snow plowing at Lassen Volcanic National Park.  </a:t>
            </a:r>
            <a:r>
              <a:rPr lang="en-US" baseline="0" smtClean="0"/>
              <a:t>Just on the other side of that window is a very, very large drop.</a:t>
            </a:r>
            <a:endParaRPr lang="en-US" dirty="0"/>
          </a:p>
        </p:txBody>
      </p:sp>
      <p:sp>
        <p:nvSpPr>
          <p:cNvPr id="4" name="Slide Number Placeholder 3"/>
          <p:cNvSpPr>
            <a:spLocks noGrp="1"/>
          </p:cNvSpPr>
          <p:nvPr>
            <p:ph type="sldNum" sz="quarter" idx="10"/>
          </p:nvPr>
        </p:nvSpPr>
        <p:spPr/>
        <p:txBody>
          <a:bodyPr/>
          <a:lstStyle/>
          <a:p>
            <a:fld id="{19574E4B-8D99-4F25-8ECE-F1DDD1CA054C}" type="slidenum">
              <a:rPr lang="en-US" smtClean="0"/>
              <a:t>4</a:t>
            </a:fld>
            <a:endParaRPr lang="en-US"/>
          </a:p>
        </p:txBody>
      </p:sp>
    </p:spTree>
    <p:extLst>
      <p:ext uri="{BB962C8B-B14F-4D97-AF65-F5344CB8AC3E}">
        <p14:creationId xmlns:p14="http://schemas.microsoft.com/office/powerpoint/2010/main" val="283145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the Delmarva peninsula indicating </a:t>
            </a:r>
            <a:r>
              <a:rPr lang="en-US" dirty="0" err="1" smtClean="0"/>
              <a:t>Assateauge</a:t>
            </a:r>
            <a:r>
              <a:rPr lang="en-US" dirty="0" smtClean="0"/>
              <a:t> Island</a:t>
            </a:r>
            <a:r>
              <a:rPr lang="en-US" baseline="0" dirty="0" smtClean="0"/>
              <a:t> outlined in red.  Assateague Island is a barrier island that continuously changes.  This presentation highlights the shoreline monitoring aspect of that program.</a:t>
            </a:r>
            <a:endParaRPr lang="en-US" dirty="0"/>
          </a:p>
        </p:txBody>
      </p:sp>
      <p:sp>
        <p:nvSpPr>
          <p:cNvPr id="4" name="Slide Number Placeholder 3"/>
          <p:cNvSpPr>
            <a:spLocks noGrp="1"/>
          </p:cNvSpPr>
          <p:nvPr>
            <p:ph type="sldNum" sz="quarter" idx="10"/>
          </p:nvPr>
        </p:nvSpPr>
        <p:spPr/>
        <p:txBody>
          <a:bodyPr/>
          <a:lstStyle/>
          <a:p>
            <a:fld id="{19574E4B-8D99-4F25-8ECE-F1DDD1CA054C}" type="slidenum">
              <a:rPr lang="en-US" smtClean="0"/>
              <a:t>5</a:t>
            </a:fld>
            <a:endParaRPr lang="en-US"/>
          </a:p>
        </p:txBody>
      </p:sp>
    </p:spTree>
    <p:extLst>
      <p:ext uri="{BB962C8B-B14F-4D97-AF65-F5344CB8AC3E}">
        <p14:creationId xmlns:p14="http://schemas.microsoft.com/office/powerpoint/2010/main" val="155509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Cross-island topographic profiles are collected Spring and Fall annually.  These datasets help determine three dimensional changes to the barrier island.  </a:t>
            </a:r>
            <a:endParaRPr lang="en-US" dirty="0"/>
          </a:p>
        </p:txBody>
      </p:sp>
      <p:sp>
        <p:nvSpPr>
          <p:cNvPr id="4" name="Slide Number Placeholder 3"/>
          <p:cNvSpPr>
            <a:spLocks noGrp="1"/>
          </p:cNvSpPr>
          <p:nvPr>
            <p:ph type="sldNum" sz="quarter" idx="10"/>
          </p:nvPr>
        </p:nvSpPr>
        <p:spPr/>
        <p:txBody>
          <a:bodyPr/>
          <a:lstStyle/>
          <a:p>
            <a:fld id="{D0969F90-52A9-4896-AD56-80F6AE2E0D6D}" type="slidenum">
              <a:rPr lang="en-US" smtClean="0"/>
              <a:t>6</a:t>
            </a:fld>
            <a:endParaRPr lang="en-US"/>
          </a:p>
        </p:txBody>
      </p:sp>
    </p:spTree>
    <p:extLst>
      <p:ext uri="{BB962C8B-B14F-4D97-AF65-F5344CB8AC3E}">
        <p14:creationId xmlns:p14="http://schemas.microsoft.com/office/powerpoint/2010/main" val="393979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focus of this presentation is the oceanic shoreline monitoring aspect of the program.  Every Spring and Fall park the approximate MHT shoreline is mapped using an ATV with sub-meter GNSS.  This program has been in place since 1996 and has provided invaluable information that aids park management in managing park assets.  For a recent example, Assateague Island National Seashore is currently going through the process of moving campsites to a sustainable location that will hopefully remain for 25 years.  </a:t>
            </a:r>
          </a:p>
        </p:txBody>
      </p:sp>
      <p:sp>
        <p:nvSpPr>
          <p:cNvPr id="4" name="Slide Number Placeholder 3"/>
          <p:cNvSpPr>
            <a:spLocks noGrp="1"/>
          </p:cNvSpPr>
          <p:nvPr>
            <p:ph type="sldNum" sz="quarter" idx="10"/>
          </p:nvPr>
        </p:nvSpPr>
        <p:spPr/>
        <p:txBody>
          <a:bodyPr/>
          <a:lstStyle/>
          <a:p>
            <a:fld id="{D0969F90-52A9-4896-AD56-80F6AE2E0D6D}" type="slidenum">
              <a:rPr lang="en-US" smtClean="0"/>
              <a:t>7</a:t>
            </a:fld>
            <a:endParaRPr lang="en-US"/>
          </a:p>
        </p:txBody>
      </p:sp>
    </p:spTree>
    <p:extLst>
      <p:ext uri="{BB962C8B-B14F-4D97-AF65-F5344CB8AC3E}">
        <p14:creationId xmlns:p14="http://schemas.microsoft.com/office/powerpoint/2010/main" val="18338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GNSS-derived</a:t>
            </a:r>
            <a:r>
              <a:rPr lang="en-US" baseline="0" dirty="0" smtClean="0"/>
              <a:t> shoreline datasets are used to determine trends like this one showing rate of shoreline change per year.  The island varies in stability and predictability.  </a:t>
            </a:r>
            <a:endParaRPr lang="en-US" dirty="0"/>
          </a:p>
        </p:txBody>
      </p:sp>
      <p:sp>
        <p:nvSpPr>
          <p:cNvPr id="4" name="Slide Number Placeholder 3"/>
          <p:cNvSpPr>
            <a:spLocks noGrp="1"/>
          </p:cNvSpPr>
          <p:nvPr>
            <p:ph type="sldNum" sz="quarter" idx="10"/>
          </p:nvPr>
        </p:nvSpPr>
        <p:spPr/>
        <p:txBody>
          <a:bodyPr/>
          <a:lstStyle/>
          <a:p>
            <a:fld id="{19574E4B-8D99-4F25-8ECE-F1DDD1CA054C}" type="slidenum">
              <a:rPr lang="en-US" smtClean="0"/>
              <a:t>8</a:t>
            </a:fld>
            <a:endParaRPr lang="en-US"/>
          </a:p>
        </p:txBody>
      </p:sp>
    </p:spTree>
    <p:extLst>
      <p:ext uri="{BB962C8B-B14F-4D97-AF65-F5344CB8AC3E}">
        <p14:creationId xmlns:p14="http://schemas.microsoft.com/office/powerpoint/2010/main" val="225853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a:t>
            </a:r>
            <a:r>
              <a:rPr lang="en-US" baseline="0" dirty="0" smtClean="0"/>
              <a:t> into a single site like the one above shows a good example of what the shoreline positions look like over time.  This specific transect is a good example because it has a strong trend.  Since the beginning of surveying in 1996 this particular site has eroded approximately 30 meters.  The purpose of this slide is to show that in order to compare shorelines and develop a trend all positions need a common reference.  The declared sub-meter accuracy is critical for a shorter-term dataset and even more critical where the shoreline wouldn’t have such a strong trend.  </a:t>
            </a:r>
            <a:endParaRPr lang="en-US" dirty="0"/>
          </a:p>
        </p:txBody>
      </p:sp>
      <p:sp>
        <p:nvSpPr>
          <p:cNvPr id="4" name="Slide Number Placeholder 3"/>
          <p:cNvSpPr>
            <a:spLocks noGrp="1"/>
          </p:cNvSpPr>
          <p:nvPr>
            <p:ph type="sldNum" sz="quarter" idx="10"/>
          </p:nvPr>
        </p:nvSpPr>
        <p:spPr/>
        <p:txBody>
          <a:bodyPr/>
          <a:lstStyle/>
          <a:p>
            <a:fld id="{19574E4B-8D99-4F25-8ECE-F1DDD1CA054C}" type="slidenum">
              <a:rPr lang="en-US" smtClean="0"/>
              <a:t>9</a:t>
            </a:fld>
            <a:endParaRPr lang="en-US"/>
          </a:p>
        </p:txBody>
      </p:sp>
    </p:spTree>
    <p:extLst>
      <p:ext uri="{BB962C8B-B14F-4D97-AF65-F5344CB8AC3E}">
        <p14:creationId xmlns:p14="http://schemas.microsoft.com/office/powerpoint/2010/main" val="2072862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method for keeping these shoreline datasets has varied.  From 1996-2016 all data were collected using Trimble Pathfinder Office Software.  During this time the post-processed datum changed.  In 2014, all shoreline datasets were reprocessed to be consistently referencing NAD1983 2011 (2010.0).</a:t>
            </a:r>
            <a:endParaRPr lang="en-US" dirty="0"/>
          </a:p>
        </p:txBody>
      </p:sp>
      <p:sp>
        <p:nvSpPr>
          <p:cNvPr id="4" name="Slide Number Placeholder 3"/>
          <p:cNvSpPr>
            <a:spLocks noGrp="1"/>
          </p:cNvSpPr>
          <p:nvPr>
            <p:ph type="sldNum" sz="quarter" idx="10"/>
          </p:nvPr>
        </p:nvSpPr>
        <p:spPr/>
        <p:txBody>
          <a:bodyPr/>
          <a:lstStyle/>
          <a:p>
            <a:fld id="{9D157C2A-CE42-4C35-BD85-07A30349FBF3}" type="slidenum">
              <a:rPr lang="en-US" smtClean="0"/>
              <a:t>10</a:t>
            </a:fld>
            <a:endParaRPr lang="en-US"/>
          </a:p>
        </p:txBody>
      </p:sp>
    </p:spTree>
    <p:extLst>
      <p:ext uri="{BB962C8B-B14F-4D97-AF65-F5344CB8AC3E}">
        <p14:creationId xmlns:p14="http://schemas.microsoft.com/office/powerpoint/2010/main" val="83891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a:t>
            </a:r>
            <a:r>
              <a:rPr lang="en-US" baseline="0" dirty="0" smtClean="0"/>
              <a:t> in 2016, the geomorphological program implemented NTRIP streaming to maintain accuracy.  The streaming source (CORS MDAI) references NAD83 2011 (2010.0).   Every survey is not required to occupy an OPUS-shared control mark to prove its accuracy.</a:t>
            </a:r>
            <a:endParaRPr lang="en-US" dirty="0"/>
          </a:p>
        </p:txBody>
      </p:sp>
      <p:sp>
        <p:nvSpPr>
          <p:cNvPr id="4" name="Slide Number Placeholder 3"/>
          <p:cNvSpPr>
            <a:spLocks noGrp="1"/>
          </p:cNvSpPr>
          <p:nvPr>
            <p:ph type="sldNum" sz="quarter" idx="10"/>
          </p:nvPr>
        </p:nvSpPr>
        <p:spPr/>
        <p:txBody>
          <a:bodyPr/>
          <a:lstStyle/>
          <a:p>
            <a:fld id="{9D157C2A-CE42-4C35-BD85-07A30349FBF3}" type="slidenum">
              <a:rPr lang="en-US" smtClean="0"/>
              <a:t>12</a:t>
            </a:fld>
            <a:endParaRPr lang="en-US"/>
          </a:p>
        </p:txBody>
      </p:sp>
    </p:spTree>
    <p:extLst>
      <p:ext uri="{BB962C8B-B14F-4D97-AF65-F5344CB8AC3E}">
        <p14:creationId xmlns:p14="http://schemas.microsoft.com/office/powerpoint/2010/main" val="1364410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54" name="Freeform 22"/>
          <p:cNvSpPr>
            <a:spLocks/>
          </p:cNvSpPr>
          <p:nvPr userDrawn="1"/>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63502B"/>
              </a:gs>
              <a:gs pos="100000">
                <a:srgbClr val="A89265"/>
              </a:gs>
            </a:gsLst>
            <a:lin ang="5400000" scaled="1"/>
          </a:gradFill>
          <a:ln w="9525">
            <a:noFill/>
            <a:round/>
            <a:headEnd/>
            <a:tailEnd/>
          </a:ln>
        </p:spPr>
        <p:txBody>
          <a:bodyPr/>
          <a:lstStyle/>
          <a:p>
            <a:endParaRPr lang="en-US"/>
          </a:p>
        </p:txBody>
      </p:sp>
      <p:pic>
        <p:nvPicPr>
          <p:cNvPr id="18458" name="Picture 26" descr="ah_background_layered2"/>
          <p:cNvPicPr>
            <a:picLocks noChangeAspect="1" noChangeArrowheads="1"/>
          </p:cNvPicPr>
          <p:nvPr userDrawn="1"/>
        </p:nvPicPr>
        <p:blipFill>
          <a:blip r:embed="rId2" cstate="print"/>
          <a:srcRect/>
          <a:stretch>
            <a:fillRect/>
          </a:stretch>
        </p:blipFill>
        <p:spPr bwMode="auto">
          <a:xfrm>
            <a:off x="0" y="685800"/>
            <a:ext cx="4768850" cy="6172200"/>
          </a:xfrm>
          <a:prstGeom prst="rect">
            <a:avLst/>
          </a:prstGeom>
          <a:noFill/>
        </p:spPr>
      </p:pic>
      <p:sp>
        <p:nvSpPr>
          <p:cNvPr id="18443" name="Rectangle 11"/>
          <p:cNvSpPr>
            <a:spLocks noGrp="1" noChangeArrowheads="1"/>
          </p:cNvSpPr>
          <p:nvPr>
            <p:ph type="ctrTitle" sz="quarter"/>
          </p:nvPr>
        </p:nvSpPr>
        <p:spPr>
          <a:xfrm>
            <a:off x="609600" y="2057400"/>
            <a:ext cx="7162800" cy="1447800"/>
          </a:xfrm>
        </p:spPr>
        <p:txBody>
          <a:bodyPr/>
          <a:lstStyle>
            <a:lvl1pPr>
              <a:defRPr sz="4400"/>
            </a:lvl1pPr>
          </a:lstStyle>
          <a:p>
            <a:r>
              <a:rPr lang="en-US" smtClean="0"/>
              <a:t>Click to edit Master title style</a:t>
            </a:r>
            <a:endParaRPr lang="en-US"/>
          </a:p>
        </p:txBody>
      </p:sp>
      <p:sp>
        <p:nvSpPr>
          <p:cNvPr id="18444" name="Rectangle 12"/>
          <p:cNvSpPr>
            <a:spLocks noGrp="1" noChangeArrowheads="1"/>
          </p:cNvSpPr>
          <p:nvPr>
            <p:ph type="subTitle" sz="quarter" idx="1"/>
          </p:nvPr>
        </p:nvSpPr>
        <p:spPr>
          <a:xfrm>
            <a:off x="609600" y="3733800"/>
            <a:ext cx="7848600" cy="2362200"/>
          </a:xfrm>
        </p:spPr>
        <p:txBody>
          <a:bodyPr/>
          <a:lstStyle>
            <a:lvl1pPr marL="0" indent="0">
              <a:buFont typeface="Wingdings" pitchFamily="2" charset="2"/>
              <a:buNone/>
              <a:defRPr sz="2800"/>
            </a:lvl1pPr>
          </a:lstStyle>
          <a:p>
            <a:r>
              <a:rPr lang="en-US" smtClean="0"/>
              <a:t>Click to edit Master subtitle style</a:t>
            </a:r>
            <a:endParaRPr lang="en-US"/>
          </a:p>
        </p:txBody>
      </p:sp>
      <p:sp>
        <p:nvSpPr>
          <p:cNvPr id="18445" name="Rectangle 13"/>
          <p:cNvSpPr>
            <a:spLocks noGrp="1" noChangeArrowheads="1"/>
          </p:cNvSpPr>
          <p:nvPr>
            <p:ph type="dt" sz="quarter" idx="2"/>
          </p:nvPr>
        </p:nvSpPr>
        <p:spPr>
          <a:xfrm>
            <a:off x="609600" y="6172200"/>
            <a:ext cx="2133600" cy="476250"/>
          </a:xfrm>
        </p:spPr>
        <p:txBody>
          <a:bodyPr/>
          <a:lstStyle>
            <a:lvl1pPr>
              <a:defRPr>
                <a:latin typeface="+mn-lt"/>
              </a:defRPr>
            </a:lvl1pPr>
          </a:lstStyle>
          <a:p>
            <a:endParaRPr lang="en-US"/>
          </a:p>
        </p:txBody>
      </p:sp>
      <p:sp>
        <p:nvSpPr>
          <p:cNvPr id="18452" name="Line 20"/>
          <p:cNvSpPr>
            <a:spLocks noChangeShapeType="1"/>
          </p:cNvSpPr>
          <p:nvPr userDrawn="1"/>
        </p:nvSpPr>
        <p:spPr bwMode="auto">
          <a:xfrm>
            <a:off x="685800" y="457200"/>
            <a:ext cx="7772400" cy="0"/>
          </a:xfrm>
          <a:prstGeom prst="line">
            <a:avLst/>
          </a:prstGeom>
          <a:noFill/>
          <a:ln w="152400">
            <a:solidFill>
              <a:srgbClr val="000000"/>
            </a:solidFill>
            <a:round/>
            <a:headEnd/>
            <a:tailEnd/>
          </a:ln>
          <a:effectLst/>
        </p:spPr>
        <p:txBody>
          <a:bodyPr/>
          <a:lstStyle/>
          <a:p>
            <a:endParaRPr lang="en-US"/>
          </a:p>
        </p:txBody>
      </p:sp>
      <p:sp>
        <p:nvSpPr>
          <p:cNvPr id="18453" name="Rectangle 21"/>
          <p:cNvSpPr>
            <a:spLocks noGrp="1" noChangeArrowheads="1"/>
          </p:cNvSpPr>
          <p:nvPr>
            <p:ph type="ftr" sz="quarter" idx="3"/>
          </p:nvPr>
        </p:nvSpPr>
        <p:spPr/>
        <p:txBody>
          <a:bodyPr/>
          <a:lstStyle>
            <a:lvl1pPr>
              <a:defRPr/>
            </a:lvl1pPr>
          </a:lstStyle>
          <a:p>
            <a:r>
              <a:rPr lang="en-US"/>
              <a:t>E X P E R I E N C E    Y O U R    A M E R I C A</a:t>
            </a: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734050" cy="5562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 X P E R I E N C E    Y O U R    A M E R I C A</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89265"/>
        </a:solidFill>
        <a:effectLst/>
      </p:bgPr>
    </p:bg>
    <p:spTree>
      <p:nvGrpSpPr>
        <p:cNvPr id="1" name=""/>
        <p:cNvGrpSpPr/>
        <p:nvPr/>
      </p:nvGrpSpPr>
      <p:grpSpPr>
        <a:xfrm>
          <a:off x="0" y="0"/>
          <a:ext cx="0" cy="0"/>
          <a:chOff x="0" y="0"/>
          <a:chExt cx="0" cy="0"/>
        </a:xfrm>
      </p:grpSpPr>
      <p:sp>
        <p:nvSpPr>
          <p:cNvPr id="17420" name="Freeform 1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63502B"/>
              </a:gs>
              <a:gs pos="100000">
                <a:srgbClr val="A89265"/>
              </a:gs>
            </a:gsLst>
            <a:lin ang="5400000" scaled="1"/>
          </a:gradFill>
          <a:ln w="9525">
            <a:noFill/>
            <a:round/>
            <a:headEnd/>
            <a:tailEnd/>
          </a:ln>
        </p:spPr>
        <p:txBody>
          <a:bodyPr/>
          <a:lstStyle/>
          <a:p>
            <a:endParaRPr lang="en-US"/>
          </a:p>
        </p:txBody>
      </p:sp>
      <p:pic>
        <p:nvPicPr>
          <p:cNvPr id="17426" name="Picture 18" descr="ah_background_layered2"/>
          <p:cNvPicPr>
            <a:picLocks noChangeAspect="1" noChangeArrowheads="1"/>
          </p:cNvPicPr>
          <p:nvPr userDrawn="1"/>
        </p:nvPicPr>
        <p:blipFill>
          <a:blip r:embed="rId13" cstate="print"/>
          <a:srcRect/>
          <a:stretch>
            <a:fillRect/>
          </a:stretch>
        </p:blipFill>
        <p:spPr bwMode="auto">
          <a:xfrm>
            <a:off x="0" y="685800"/>
            <a:ext cx="4768850" cy="6172200"/>
          </a:xfrm>
          <a:prstGeom prst="rect">
            <a:avLst/>
          </a:prstGeom>
          <a:noFill/>
        </p:spPr>
      </p:pic>
      <p:sp>
        <p:nvSpPr>
          <p:cNvPr id="17410" name="Rectangle 2"/>
          <p:cNvSpPr>
            <a:spLocks noGrp="1" noChangeArrowheads="1"/>
          </p:cNvSpPr>
          <p:nvPr>
            <p:ph type="dt" sz="half" idx="2"/>
          </p:nvPr>
        </p:nvSpPr>
        <p:spPr bwMode="auto">
          <a:xfrm>
            <a:off x="685800" y="61722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7421" name="Rectangle 13"/>
          <p:cNvSpPr>
            <a:spLocks noGrp="1" noRot="1" noChangeArrowheads="1"/>
          </p:cNvSpPr>
          <p:nvPr>
            <p:ph type="title"/>
          </p:nvPr>
        </p:nvSpPr>
        <p:spPr bwMode="auto">
          <a:xfrm>
            <a:off x="609600" y="609600"/>
            <a:ext cx="7848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22" name="Rectangle 14"/>
          <p:cNvSpPr>
            <a:spLocks noGrp="1" noChangeArrowheads="1"/>
          </p:cNvSpPr>
          <p:nvPr>
            <p:ph type="ftr" sz="quarter" idx="3"/>
          </p:nvPr>
        </p:nvSpPr>
        <p:spPr bwMode="auto">
          <a:xfrm>
            <a:off x="3124200" y="6172200"/>
            <a:ext cx="5334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r>
              <a:rPr lang="en-US"/>
              <a:t>E X P E R I E N C E    Y O U R    A M E R I C A</a:t>
            </a:r>
          </a:p>
        </p:txBody>
      </p:sp>
      <p:sp>
        <p:nvSpPr>
          <p:cNvPr id="17423" name="Rectangle 15"/>
          <p:cNvSpPr>
            <a:spLocks noGrp="1" noChangeArrowheads="1"/>
          </p:cNvSpPr>
          <p:nvPr>
            <p:ph type="body" idx="1"/>
          </p:nvPr>
        </p:nvSpPr>
        <p:spPr bwMode="auto">
          <a:xfrm>
            <a:off x="609600" y="1600200"/>
            <a:ext cx="7848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25" name="Line 17"/>
          <p:cNvSpPr>
            <a:spLocks noChangeShapeType="1"/>
          </p:cNvSpPr>
          <p:nvPr userDrawn="1"/>
        </p:nvSpPr>
        <p:spPr bwMode="auto">
          <a:xfrm>
            <a:off x="685800" y="457200"/>
            <a:ext cx="7772400" cy="0"/>
          </a:xfrm>
          <a:prstGeom prst="line">
            <a:avLst/>
          </a:prstGeom>
          <a:noFill/>
          <a:ln w="152400">
            <a:solidFill>
              <a:srgbClr val="000000"/>
            </a:solidFill>
            <a:round/>
            <a:headEnd/>
            <a:tailEnd/>
          </a:ln>
          <a:effec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fade/>
  </p:transition>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2pPr>
      <a:lvl3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3pPr>
      <a:lvl4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4pPr>
      <a:lvl5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ngs.noaa.gov/TOOLS/Htdp/Htdp.shtml"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skfb.ly/6HITD"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7625" y="1737360"/>
            <a:ext cx="8972550" cy="1447800"/>
          </a:xfrm>
        </p:spPr>
        <p:txBody>
          <a:bodyPr/>
          <a:lstStyle/>
          <a:p>
            <a:pPr algn="ctr"/>
            <a:r>
              <a:rPr lang="en-US" sz="3600" dirty="0" smtClean="0"/>
              <a:t>Case Study and User Perspective</a:t>
            </a:r>
            <a:br>
              <a:rPr lang="en-US" sz="3600" dirty="0" smtClean="0"/>
            </a:br>
            <a:r>
              <a:rPr lang="en-US" sz="3600" dirty="0" smtClean="0"/>
              <a:t>National Park Service</a:t>
            </a:r>
            <a:br>
              <a:rPr lang="en-US" sz="3600" dirty="0" smtClean="0"/>
            </a:br>
            <a:r>
              <a:rPr lang="en-US" sz="3600" dirty="0" smtClean="0"/>
              <a:t>Assateague Island</a:t>
            </a:r>
            <a:endParaRPr lang="en-US" sz="3600" dirty="0"/>
          </a:p>
        </p:txBody>
      </p:sp>
      <p:sp>
        <p:nvSpPr>
          <p:cNvPr id="3" name="Subtitle 2"/>
          <p:cNvSpPr>
            <a:spLocks noGrp="1"/>
          </p:cNvSpPr>
          <p:nvPr>
            <p:ph type="subTitle" sz="quarter" idx="1"/>
          </p:nvPr>
        </p:nvSpPr>
        <p:spPr/>
        <p:txBody>
          <a:bodyPr/>
          <a:lstStyle/>
          <a:p>
            <a:r>
              <a:rPr lang="en-US" dirty="0" smtClean="0"/>
              <a:t>Neil Winn</a:t>
            </a:r>
          </a:p>
          <a:p>
            <a:r>
              <a:rPr lang="en-US" dirty="0" smtClean="0"/>
              <a:t>GIS Specialist</a:t>
            </a:r>
          </a:p>
          <a:p>
            <a:r>
              <a:rPr lang="en-US" dirty="0" smtClean="0"/>
              <a:t>Assateague Island National Seashore</a:t>
            </a:r>
          </a:p>
        </p:txBody>
      </p:sp>
      <p:sp>
        <p:nvSpPr>
          <p:cNvPr id="4" name="Footer Placeholder 3"/>
          <p:cNvSpPr>
            <a:spLocks noGrp="1"/>
          </p:cNvSpPr>
          <p:nvPr>
            <p:ph type="ftr" sz="quarter" idx="3"/>
          </p:nvPr>
        </p:nvSpPr>
        <p:spPr/>
        <p:txBody>
          <a:bodyPr/>
          <a:lstStyle/>
          <a:p>
            <a:r>
              <a:rPr lang="en-US" smtClean="0"/>
              <a:t>E X P E R I E N C E    Y O U R    A M E R I C A</a:t>
            </a:r>
            <a:endParaRPr lang="en-US"/>
          </a:p>
        </p:txBody>
      </p:sp>
    </p:spTree>
    <p:extLst>
      <p:ext uri="{BB962C8B-B14F-4D97-AF65-F5344CB8AC3E}">
        <p14:creationId xmlns:p14="http://schemas.microsoft.com/office/powerpoint/2010/main" val="357494305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03" y="715398"/>
            <a:ext cx="7393289" cy="990600"/>
          </a:xfrm>
        </p:spPr>
        <p:txBody>
          <a:bodyPr/>
          <a:lstStyle/>
          <a:p>
            <a:pPr algn="ctr"/>
            <a:r>
              <a:rPr lang="en-US" dirty="0" smtClean="0"/>
              <a:t>Maintaining Data Accuracy: 1996-2016</a:t>
            </a:r>
            <a:endParaRPr lang="en-US" dirty="0"/>
          </a:p>
        </p:txBody>
      </p:sp>
      <p:sp>
        <p:nvSpPr>
          <p:cNvPr id="4" name="Footer Placeholder 3"/>
          <p:cNvSpPr>
            <a:spLocks noGrp="1"/>
          </p:cNvSpPr>
          <p:nvPr>
            <p:ph type="ftr" sz="quarter" idx="11"/>
          </p:nvPr>
        </p:nvSpPr>
        <p:spPr/>
        <p:txBody>
          <a:bodyPr/>
          <a:lstStyle/>
          <a:p>
            <a:r>
              <a:rPr lang="en-US" dirty="0" smtClean="0"/>
              <a:t>E X P E R I E N C E    Y O U R    A M E R I C A</a:t>
            </a:r>
            <a:endParaRPr lang="en-US" dirty="0"/>
          </a:p>
        </p:txBody>
      </p:sp>
      <p:sp>
        <p:nvSpPr>
          <p:cNvPr id="5" name="Content Placeholder 4"/>
          <p:cNvSpPr>
            <a:spLocks noGrp="1"/>
          </p:cNvSpPr>
          <p:nvPr>
            <p:ph sz="half" idx="1"/>
          </p:nvPr>
        </p:nvSpPr>
        <p:spPr>
          <a:xfrm>
            <a:off x="60456" y="1600200"/>
            <a:ext cx="5153891" cy="4572000"/>
          </a:xfrm>
        </p:spPr>
        <p:txBody>
          <a:bodyPr/>
          <a:lstStyle/>
          <a:p>
            <a:r>
              <a:rPr lang="en-US" dirty="0" smtClean="0"/>
              <a:t>Trimble Pathfinder Office</a:t>
            </a:r>
          </a:p>
          <a:p>
            <a:pPr lvl="1"/>
            <a:r>
              <a:rPr lang="en-US" dirty="0" smtClean="0"/>
              <a:t>Post-processed Differential Correction</a:t>
            </a:r>
          </a:p>
          <a:p>
            <a:pPr lvl="1"/>
            <a:r>
              <a:rPr lang="en-US" dirty="0" smtClean="0"/>
              <a:t>Sub-meter Accuracy</a:t>
            </a:r>
          </a:p>
          <a:p>
            <a:pPr lvl="1"/>
            <a:r>
              <a:rPr lang="en-US" dirty="0" smtClean="0"/>
              <a:t>Relative to CORS Datum </a:t>
            </a:r>
          </a:p>
          <a:p>
            <a:pPr lvl="2"/>
            <a:r>
              <a:rPr lang="en-US" dirty="0" smtClean="0"/>
              <a:t>NAD1983 (Whatever)</a:t>
            </a:r>
          </a:p>
          <a:p>
            <a:r>
              <a:rPr lang="en-US" dirty="0" smtClean="0"/>
              <a:t>2014 Update</a:t>
            </a:r>
          </a:p>
          <a:p>
            <a:pPr lvl="1"/>
            <a:r>
              <a:rPr lang="en-US" dirty="0" smtClean="0"/>
              <a:t>Reprocess all data</a:t>
            </a:r>
          </a:p>
          <a:p>
            <a:pPr lvl="1"/>
            <a:r>
              <a:rPr lang="en-US" dirty="0" smtClean="0"/>
              <a:t>NAD1983 2011 (2010.0)</a:t>
            </a:r>
          </a:p>
          <a:p>
            <a:pPr lvl="1"/>
            <a:r>
              <a:rPr lang="en-US" dirty="0" smtClean="0"/>
              <a:t>Begin occupying passive control as a requirement</a:t>
            </a:r>
          </a:p>
        </p:txBody>
      </p:sp>
      <p:grpSp>
        <p:nvGrpSpPr>
          <p:cNvPr id="9" name="Group 8"/>
          <p:cNvGrpSpPr/>
          <p:nvPr/>
        </p:nvGrpSpPr>
        <p:grpSpPr>
          <a:xfrm>
            <a:off x="4942295" y="2542630"/>
            <a:ext cx="3963764" cy="2792937"/>
            <a:chOff x="3797300" y="1707271"/>
            <a:chExt cx="5207000" cy="4357858"/>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7300" y="1707271"/>
              <a:ext cx="5207000" cy="4357858"/>
            </a:xfrm>
            <a:prstGeom prst="rect">
              <a:avLst/>
            </a:prstGeom>
          </p:spPr>
        </p:pic>
        <p:sp>
          <p:nvSpPr>
            <p:cNvPr id="12" name="Rectangle 11"/>
            <p:cNvSpPr/>
            <p:nvPr/>
          </p:nvSpPr>
          <p:spPr bwMode="auto">
            <a:xfrm>
              <a:off x="4932096" y="2941455"/>
              <a:ext cx="2767476" cy="19825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Rectangle 12"/>
            <p:cNvSpPr/>
            <p:nvPr/>
          </p:nvSpPr>
          <p:spPr bwMode="auto">
            <a:xfrm>
              <a:off x="4932096" y="3640068"/>
              <a:ext cx="2767476" cy="19825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grpSp>
    </p:spTree>
    <p:extLst>
      <p:ext uri="{BB962C8B-B14F-4D97-AF65-F5344CB8AC3E}">
        <p14:creationId xmlns:p14="http://schemas.microsoft.com/office/powerpoint/2010/main" val="30569840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E X P E R I E N C E    Y O U R    A M E R I C A</a:t>
            </a:r>
            <a:endParaRPr lang="en-US"/>
          </a:p>
        </p:txBody>
      </p:sp>
      <p:pic>
        <p:nvPicPr>
          <p:cNvPr id="1026" name="Picture 2" descr="lumba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1200" y="2313542"/>
            <a:ext cx="3293033" cy="39957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GeoXT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440" y="322663"/>
            <a:ext cx="5597270" cy="4199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09669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930" y="602673"/>
            <a:ext cx="7393289" cy="990600"/>
          </a:xfrm>
        </p:spPr>
        <p:txBody>
          <a:bodyPr/>
          <a:lstStyle/>
          <a:p>
            <a:pPr algn="ctr"/>
            <a:r>
              <a:rPr lang="en-US" dirty="0" smtClean="0"/>
              <a:t>Maintaining Data Accuracy: 2016-Present (2019)</a:t>
            </a:r>
            <a:endParaRPr lang="en-US" dirty="0"/>
          </a:p>
        </p:txBody>
      </p:sp>
      <p:sp>
        <p:nvSpPr>
          <p:cNvPr id="4" name="Footer Placeholder 3"/>
          <p:cNvSpPr>
            <a:spLocks noGrp="1"/>
          </p:cNvSpPr>
          <p:nvPr>
            <p:ph type="ftr" sz="quarter" idx="11"/>
          </p:nvPr>
        </p:nvSpPr>
        <p:spPr/>
        <p:txBody>
          <a:bodyPr/>
          <a:lstStyle/>
          <a:p>
            <a:r>
              <a:rPr lang="en-US" dirty="0" smtClean="0"/>
              <a:t>E X P E R I E N C E    Y O U R    A M E R I C A</a:t>
            </a:r>
            <a:endParaRPr lang="en-US" dirty="0"/>
          </a:p>
        </p:txBody>
      </p:sp>
      <p:sp>
        <p:nvSpPr>
          <p:cNvPr id="5" name="Content Placeholder 4"/>
          <p:cNvSpPr>
            <a:spLocks noGrp="1"/>
          </p:cNvSpPr>
          <p:nvPr>
            <p:ph sz="half" idx="1"/>
          </p:nvPr>
        </p:nvSpPr>
        <p:spPr>
          <a:xfrm>
            <a:off x="60455" y="1600200"/>
            <a:ext cx="5876217" cy="4572000"/>
          </a:xfrm>
        </p:spPr>
        <p:txBody>
          <a:bodyPr/>
          <a:lstStyle/>
          <a:p>
            <a:r>
              <a:rPr lang="en-US" dirty="0" smtClean="0"/>
              <a:t>Trimble Access or ESRI Collector</a:t>
            </a:r>
          </a:p>
          <a:p>
            <a:pPr lvl="1"/>
            <a:r>
              <a:rPr lang="en-US" dirty="0" smtClean="0"/>
              <a:t>RTK Streaming via NTRIP</a:t>
            </a:r>
          </a:p>
          <a:p>
            <a:pPr lvl="2"/>
            <a:r>
              <a:rPr lang="en-US" dirty="0" smtClean="0"/>
              <a:t>NAD1983 2011 (2010.0)</a:t>
            </a:r>
          </a:p>
          <a:p>
            <a:pPr lvl="1"/>
            <a:r>
              <a:rPr lang="en-US" b="1" u="sng" dirty="0" smtClean="0"/>
              <a:t>ALWAYS</a:t>
            </a:r>
            <a:r>
              <a:rPr lang="en-US" dirty="0" smtClean="0"/>
              <a:t> check-in on a </a:t>
            </a:r>
            <a:r>
              <a:rPr lang="en-US" dirty="0" smtClean="0"/>
              <a:t>control </a:t>
            </a:r>
            <a:r>
              <a:rPr lang="en-US" dirty="0" smtClean="0"/>
              <a:t>mark</a:t>
            </a:r>
            <a:endParaRPr lang="en-US" dirty="0" smtClean="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2185" y="3345328"/>
            <a:ext cx="4071815" cy="3512672"/>
          </a:xfrm>
          <a:prstGeom prst="rect">
            <a:avLst/>
          </a:prstGeom>
        </p:spPr>
      </p:pic>
      <p:pic>
        <p:nvPicPr>
          <p:cNvPr id="1026" name="Picture 2" descr="https://alt.ngs.noaa.gov/CORS/SitePhotos/Required/mdai/mdai_ant_27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778" y="4262716"/>
            <a:ext cx="3383785" cy="1902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0614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E X P E R I E N C E    Y O U R    A M E R I C A</a:t>
            </a: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791200" cy="4343400"/>
          </a:xfrm>
          <a:prstGeom prst="rect">
            <a:avLst/>
          </a:prstGeom>
          <a:ln>
            <a:noFill/>
          </a:ln>
          <a:effectLst>
            <a:outerShdw blurRad="292100" dist="139700" dir="2700000" algn="tl" rotWithShape="0">
              <a:srgbClr val="333333">
                <a:alpha val="65000"/>
              </a:srgbClr>
            </a:outerShdw>
          </a:effectLst>
        </p:spPr>
      </p:pic>
      <p:pic>
        <p:nvPicPr>
          <p:cNvPr id="6" name="Content Placeholder 5"/>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791878" y="3602516"/>
            <a:ext cx="4340645" cy="3255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156478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974" y="538095"/>
            <a:ext cx="7848600" cy="685800"/>
          </a:xfrm>
        </p:spPr>
        <p:txBody>
          <a:bodyPr/>
          <a:lstStyle/>
          <a:p>
            <a:pPr algn="ctr"/>
            <a:r>
              <a:rPr lang="en-US" dirty="0" smtClean="0"/>
              <a:t>Reference Frame Comparison</a:t>
            </a:r>
            <a:endParaRPr lang="en-US" sz="1200" dirty="0"/>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Frutiger LT Std 55 Roman"/>
                <a:ea typeface="+mn-ea"/>
                <a:cs typeface="+mn-cs"/>
              </a:rPr>
              <a:t>E X P E R I E N C E    Y O U R    A M E R I C A</a:t>
            </a: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Frutiger LT Std 55 Roman"/>
              <a:ea typeface="+mn-ea"/>
              <a:cs typeface="+mn-cs"/>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824" y="1312215"/>
            <a:ext cx="4075526" cy="5434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1577" y="1534943"/>
            <a:ext cx="4581699" cy="4637257"/>
          </a:xfrm>
          <a:prstGeom prst="rect">
            <a:avLst/>
          </a:prstGeom>
        </p:spPr>
      </p:pic>
      <p:cxnSp>
        <p:nvCxnSpPr>
          <p:cNvPr id="34" name="Straight Arrow Connector 33"/>
          <p:cNvCxnSpPr/>
          <p:nvPr/>
        </p:nvCxnSpPr>
        <p:spPr bwMode="auto">
          <a:xfrm flipH="1">
            <a:off x="6985843" y="2396508"/>
            <a:ext cx="598043" cy="61537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flipH="1">
            <a:off x="7046515" y="2396508"/>
            <a:ext cx="537371" cy="73238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flipH="1">
            <a:off x="7167857" y="2396508"/>
            <a:ext cx="416029" cy="79739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flipH="1">
            <a:off x="7358537" y="2396508"/>
            <a:ext cx="225349" cy="83639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46" name="Straight Arrow Connector 45"/>
          <p:cNvCxnSpPr/>
          <p:nvPr/>
        </p:nvCxnSpPr>
        <p:spPr bwMode="auto">
          <a:xfrm flipH="1" flipV="1">
            <a:off x="6522143" y="3055224"/>
            <a:ext cx="359692" cy="100973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48" name="Straight Arrow Connector 47"/>
          <p:cNvCxnSpPr/>
          <p:nvPr/>
        </p:nvCxnSpPr>
        <p:spPr bwMode="auto">
          <a:xfrm flipV="1">
            <a:off x="6881835" y="3475588"/>
            <a:ext cx="845062" cy="58937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V="1">
            <a:off x="6881835" y="3666268"/>
            <a:ext cx="784391" cy="39869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54" name="TextBox 53"/>
          <p:cNvSpPr txBox="1"/>
          <p:nvPr/>
        </p:nvSpPr>
        <p:spPr>
          <a:xfrm>
            <a:off x="6968845" y="2097841"/>
            <a:ext cx="1157689" cy="276999"/>
          </a:xfrm>
          <a:prstGeom prst="rect">
            <a:avLst/>
          </a:prstGeom>
          <a:solidFill>
            <a:schemeClr val="tx1">
              <a:lumMod val="65000"/>
            </a:schemeClr>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Frutiger LT Std 55 Roman"/>
                <a:ea typeface="+mn-ea"/>
                <a:cs typeface="+mn-cs"/>
              </a:rPr>
              <a:t>WGS84 </a:t>
            </a:r>
            <a:r>
              <a:rPr kumimoji="0" lang="en-US" sz="1200" b="0" i="0" u="none" strike="noStrike" kern="1200" cap="none" spc="0" normalizeH="0" baseline="0" noProof="0" dirty="0" err="1" smtClean="0">
                <a:ln>
                  <a:noFill/>
                </a:ln>
                <a:solidFill>
                  <a:srgbClr val="FFFFFF"/>
                </a:solidFill>
                <a:effectLst/>
                <a:uLnTx/>
                <a:uFillTx/>
                <a:latin typeface="Frutiger LT Std 55 Roman"/>
                <a:ea typeface="+mn-ea"/>
                <a:cs typeface="+mn-cs"/>
              </a:rPr>
              <a:t>Gxxxx</a:t>
            </a:r>
            <a:endParaRPr kumimoji="0" lang="en-US" sz="1200" b="0" i="0" u="none" strike="noStrike" kern="1200" cap="none" spc="0" normalizeH="0" baseline="0" noProof="0" dirty="0">
              <a:ln>
                <a:noFill/>
              </a:ln>
              <a:solidFill>
                <a:srgbClr val="FFFFFF"/>
              </a:solidFill>
              <a:effectLst/>
              <a:uLnTx/>
              <a:uFillTx/>
              <a:latin typeface="Frutiger LT Std 55 Roman"/>
              <a:ea typeface="+mn-ea"/>
              <a:cs typeface="+mn-cs"/>
            </a:endParaRPr>
          </a:p>
        </p:txBody>
      </p:sp>
      <p:sp>
        <p:nvSpPr>
          <p:cNvPr id="55" name="TextBox 54"/>
          <p:cNvSpPr txBox="1"/>
          <p:nvPr/>
        </p:nvSpPr>
        <p:spPr>
          <a:xfrm>
            <a:off x="6592793" y="4067536"/>
            <a:ext cx="1423147" cy="276999"/>
          </a:xfrm>
          <a:prstGeom prst="rect">
            <a:avLst/>
          </a:prstGeom>
          <a:solidFill>
            <a:schemeClr val="tx1">
              <a:lumMod val="65000"/>
            </a:schemeClr>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srgbClr val="FFFFFF"/>
                </a:solidFill>
                <a:effectLst/>
                <a:uLnTx/>
                <a:uFillTx/>
                <a:latin typeface="Frutiger LT Std 55 Roman"/>
                <a:ea typeface="+mn-ea"/>
                <a:cs typeface="+mn-cs"/>
              </a:rPr>
              <a:t>ITRFxx</a:t>
            </a:r>
            <a:r>
              <a:rPr kumimoji="0" lang="en-US" sz="1200" b="0" i="0" u="none" strike="noStrike" kern="1200" cap="none" spc="0" normalizeH="0" baseline="0" noProof="0" dirty="0" smtClean="0">
                <a:ln>
                  <a:noFill/>
                </a:ln>
                <a:solidFill>
                  <a:srgbClr val="FFFFFF"/>
                </a:solidFill>
                <a:effectLst/>
                <a:uLnTx/>
                <a:uFillTx/>
                <a:latin typeface="Frutiger LT Std 55 Roman"/>
                <a:ea typeface="+mn-ea"/>
                <a:cs typeface="+mn-cs"/>
              </a:rPr>
              <a:t> </a:t>
            </a:r>
            <a:r>
              <a:rPr kumimoji="0" lang="en-US" sz="1200" b="0" i="0" u="none" strike="noStrike" kern="1200" cap="none" spc="0" normalizeH="0" baseline="0" noProof="0" dirty="0" err="1" smtClean="0">
                <a:ln>
                  <a:noFill/>
                </a:ln>
                <a:solidFill>
                  <a:srgbClr val="FFFFFF"/>
                </a:solidFill>
                <a:effectLst/>
                <a:uLnTx/>
                <a:uFillTx/>
                <a:latin typeface="Frutiger LT Std 55 Roman"/>
                <a:ea typeface="+mn-ea"/>
                <a:cs typeface="+mn-cs"/>
              </a:rPr>
              <a:t>YYYY.yyyy</a:t>
            </a:r>
            <a:endParaRPr kumimoji="0" lang="en-US" sz="1200" b="0" i="0" u="none" strike="noStrike" kern="1200" cap="none" spc="0" normalizeH="0" baseline="0" noProof="0" dirty="0">
              <a:ln>
                <a:noFill/>
              </a:ln>
              <a:solidFill>
                <a:srgbClr val="FFFFFF"/>
              </a:solidFill>
              <a:effectLst/>
              <a:uLnTx/>
              <a:uFillTx/>
              <a:latin typeface="Frutiger LT Std 55 Roman"/>
              <a:ea typeface="+mn-ea"/>
              <a:cs typeface="+mn-cs"/>
            </a:endParaRPr>
          </a:p>
        </p:txBody>
      </p:sp>
      <p:sp>
        <p:nvSpPr>
          <p:cNvPr id="59" name="TextBox 58"/>
          <p:cNvSpPr txBox="1"/>
          <p:nvPr/>
        </p:nvSpPr>
        <p:spPr>
          <a:xfrm>
            <a:off x="5085699" y="3332479"/>
            <a:ext cx="138644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Frutiger LT Std 55 Roman"/>
                <a:ea typeface="+mn-ea"/>
                <a:cs typeface="+mn-cs"/>
              </a:rPr>
              <a:t>2.0 Meters</a:t>
            </a:r>
            <a:endParaRPr kumimoji="0" lang="en-US" sz="1800" b="0" i="0" u="none" strike="noStrike" kern="1200" cap="none" spc="0" normalizeH="0" baseline="0" noProof="0" dirty="0">
              <a:ln>
                <a:noFill/>
              </a:ln>
              <a:solidFill>
                <a:srgbClr val="FFFFFF"/>
              </a:solidFill>
              <a:effectLst/>
              <a:uLnTx/>
              <a:uFillTx/>
              <a:latin typeface="Frutiger LT Std 55 Roman"/>
              <a:ea typeface="+mn-ea"/>
              <a:cs typeface="+mn-cs"/>
            </a:endParaRPr>
          </a:p>
        </p:txBody>
      </p:sp>
      <p:sp>
        <p:nvSpPr>
          <p:cNvPr id="60" name="TextBox 59"/>
          <p:cNvSpPr txBox="1"/>
          <p:nvPr/>
        </p:nvSpPr>
        <p:spPr>
          <a:xfrm>
            <a:off x="969546" y="6306412"/>
            <a:ext cx="3342582" cy="338554"/>
          </a:xfrm>
          <a:prstGeom prst="rect">
            <a:avLst/>
          </a:prstGeom>
          <a:solidFill>
            <a:schemeClr val="accent3">
              <a:lumMod val="90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00">
                    <a:lumMod val="60000"/>
                    <a:lumOff val="40000"/>
                  </a:srgbClr>
                </a:solidFill>
                <a:effectLst/>
                <a:uLnTx/>
                <a:uFillTx/>
                <a:latin typeface="Frutiger LT Std 55 Roman"/>
                <a:ea typeface="+mn-ea"/>
                <a:cs typeface="+mn-cs"/>
                <a:hlinkClick r:id="rId5"/>
              </a:rPr>
              <a:t>Datum Conversion Source:  HTDP</a:t>
            </a:r>
            <a:endParaRPr kumimoji="0" lang="en-US" sz="1600" b="0" i="0" u="none" strike="noStrike" kern="1200" cap="none" spc="0" normalizeH="0" baseline="0" noProof="0" dirty="0" smtClean="0">
              <a:ln>
                <a:noFill/>
              </a:ln>
              <a:solidFill>
                <a:srgbClr val="808000">
                  <a:lumMod val="60000"/>
                  <a:lumOff val="40000"/>
                </a:srgbClr>
              </a:solidFill>
              <a:effectLst/>
              <a:uLnTx/>
              <a:uFillTx/>
              <a:latin typeface="Frutiger LT Std 55 Roman"/>
              <a:ea typeface="+mn-ea"/>
              <a:cs typeface="+mn-cs"/>
            </a:endParaRPr>
          </a:p>
        </p:txBody>
      </p:sp>
      <p:sp>
        <p:nvSpPr>
          <p:cNvPr id="4" name="Oval 3"/>
          <p:cNvSpPr/>
          <p:nvPr/>
        </p:nvSpPr>
        <p:spPr bwMode="auto">
          <a:xfrm>
            <a:off x="7668626" y="3607997"/>
            <a:ext cx="116542" cy="11654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0" name="Oval 19"/>
          <p:cNvSpPr/>
          <p:nvPr/>
        </p:nvSpPr>
        <p:spPr bwMode="auto">
          <a:xfrm>
            <a:off x="7721734" y="3359046"/>
            <a:ext cx="116542" cy="11654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1" name="Oval 20"/>
          <p:cNvSpPr/>
          <p:nvPr/>
        </p:nvSpPr>
        <p:spPr bwMode="auto">
          <a:xfrm>
            <a:off x="6476251" y="2940446"/>
            <a:ext cx="116542" cy="11654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2" name="Oval 21"/>
          <p:cNvSpPr/>
          <p:nvPr/>
        </p:nvSpPr>
        <p:spPr bwMode="auto">
          <a:xfrm>
            <a:off x="7302656" y="3222219"/>
            <a:ext cx="116542" cy="116542"/>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3" name="Oval 22"/>
          <p:cNvSpPr/>
          <p:nvPr/>
        </p:nvSpPr>
        <p:spPr bwMode="auto">
          <a:xfrm>
            <a:off x="7109586" y="3193900"/>
            <a:ext cx="116542" cy="116542"/>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4" name="Oval 23"/>
          <p:cNvSpPr/>
          <p:nvPr/>
        </p:nvSpPr>
        <p:spPr bwMode="auto">
          <a:xfrm>
            <a:off x="6960617" y="3123297"/>
            <a:ext cx="116542" cy="116542"/>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5" name="Oval 24"/>
          <p:cNvSpPr/>
          <p:nvPr/>
        </p:nvSpPr>
        <p:spPr bwMode="auto">
          <a:xfrm>
            <a:off x="6881835" y="2988232"/>
            <a:ext cx="116542" cy="116542"/>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6" name="Oval 25"/>
          <p:cNvSpPr/>
          <p:nvPr/>
        </p:nvSpPr>
        <p:spPr bwMode="auto">
          <a:xfrm>
            <a:off x="7254213" y="5557223"/>
            <a:ext cx="45719" cy="45719"/>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Garamond" pitchFamily="18" charset="0"/>
              <a:ea typeface="+mn-ea"/>
              <a:cs typeface="+mn-cs"/>
            </a:endParaRPr>
          </a:p>
        </p:txBody>
      </p:sp>
      <p:sp>
        <p:nvSpPr>
          <p:cNvPr id="27" name="TextBox 26"/>
          <p:cNvSpPr txBox="1"/>
          <p:nvPr/>
        </p:nvSpPr>
        <p:spPr>
          <a:xfrm>
            <a:off x="6254717" y="6212827"/>
            <a:ext cx="678391" cy="276999"/>
          </a:xfrm>
          <a:prstGeom prst="rect">
            <a:avLst/>
          </a:prstGeom>
          <a:solidFill>
            <a:schemeClr val="tx1">
              <a:lumMod val="65000"/>
            </a:schemeClr>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Frutiger LT Std 55 Roman"/>
                <a:ea typeface="+mn-ea"/>
                <a:cs typeface="+mn-cs"/>
              </a:rPr>
              <a:t>NAD83</a:t>
            </a:r>
            <a:endParaRPr kumimoji="0" lang="en-US" sz="1200" b="0" i="0" u="none" strike="noStrike" kern="1200" cap="none" spc="0" normalizeH="0" baseline="0" noProof="0" dirty="0">
              <a:ln>
                <a:noFill/>
              </a:ln>
              <a:solidFill>
                <a:srgbClr val="FFFFFF"/>
              </a:solidFill>
              <a:effectLst/>
              <a:uLnTx/>
              <a:uFillTx/>
              <a:latin typeface="Frutiger LT Std 55 Roman"/>
              <a:ea typeface="+mn-ea"/>
              <a:cs typeface="+mn-cs"/>
            </a:endParaRPr>
          </a:p>
        </p:txBody>
      </p:sp>
      <p:cxnSp>
        <p:nvCxnSpPr>
          <p:cNvPr id="28" name="Straight Arrow Connector 27"/>
          <p:cNvCxnSpPr>
            <a:stCxn id="27" idx="0"/>
          </p:cNvCxnSpPr>
          <p:nvPr/>
        </p:nvCxnSpPr>
        <p:spPr bwMode="auto">
          <a:xfrm flipV="1">
            <a:off x="6593913" y="5496429"/>
            <a:ext cx="619495" cy="71639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9" name="Straight Arrow Connector 28"/>
          <p:cNvCxnSpPr>
            <a:stCxn id="27" idx="0"/>
            <a:endCxn id="26" idx="5"/>
          </p:cNvCxnSpPr>
          <p:nvPr/>
        </p:nvCxnSpPr>
        <p:spPr bwMode="auto">
          <a:xfrm flipV="1">
            <a:off x="6593913" y="5596247"/>
            <a:ext cx="699324" cy="61658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2" name="TextBox 31"/>
          <p:cNvSpPr txBox="1"/>
          <p:nvPr/>
        </p:nvSpPr>
        <p:spPr>
          <a:xfrm>
            <a:off x="344577" y="1252241"/>
            <a:ext cx="4255697" cy="307777"/>
          </a:xfrm>
          <a:prstGeom prst="rect">
            <a:avLst/>
          </a:prstGeom>
          <a:noFill/>
        </p:spPr>
        <p:txBody>
          <a:bodyPr wrap="square" rtlCol="0">
            <a:spAutoFit/>
          </a:bodyPr>
          <a:lstStyle/>
          <a:p>
            <a:pPr algn="ctr"/>
            <a:r>
              <a:rPr lang="en-US" i="1" dirty="0" smtClean="0"/>
              <a:t>Assateague Island National Seashore - Maryland</a:t>
            </a:r>
            <a:endParaRPr lang="en-US" i="1" dirty="0"/>
          </a:p>
        </p:txBody>
      </p:sp>
    </p:spTree>
    <p:extLst>
      <p:ext uri="{BB962C8B-B14F-4D97-AF65-F5344CB8AC3E}">
        <p14:creationId xmlns:p14="http://schemas.microsoft.com/office/powerpoint/2010/main" val="251527832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1050"/>
            <a:ext cx="7848600" cy="685800"/>
          </a:xfrm>
        </p:spPr>
        <p:txBody>
          <a:bodyPr/>
          <a:lstStyle/>
          <a:p>
            <a:pPr algn="ctr"/>
            <a:r>
              <a:rPr lang="en-US" dirty="0" smtClean="0"/>
              <a:t>How is the National Park Service preparing for NATRF2022</a:t>
            </a:r>
            <a:r>
              <a:rPr lang="en-US" dirty="0"/>
              <a:t>?</a:t>
            </a:r>
          </a:p>
        </p:txBody>
      </p:sp>
      <p:sp>
        <p:nvSpPr>
          <p:cNvPr id="4" name="Content Placeholder 3"/>
          <p:cNvSpPr>
            <a:spLocks noGrp="1"/>
          </p:cNvSpPr>
          <p:nvPr>
            <p:ph sz="half" idx="2"/>
          </p:nvPr>
        </p:nvSpPr>
        <p:spPr>
          <a:xfrm>
            <a:off x="609600" y="1783080"/>
            <a:ext cx="8046720" cy="4572000"/>
          </a:xfrm>
        </p:spPr>
        <p:txBody>
          <a:bodyPr/>
          <a:lstStyle/>
          <a:p>
            <a:r>
              <a:rPr lang="en-US" dirty="0" smtClean="0"/>
              <a:t>Ask software manufacturers how they are preparing</a:t>
            </a:r>
          </a:p>
          <a:p>
            <a:r>
              <a:rPr lang="en-US" dirty="0" smtClean="0"/>
              <a:t>Complete NGS OPUS Shared Solutions</a:t>
            </a:r>
          </a:p>
          <a:p>
            <a:pPr lvl="1"/>
            <a:r>
              <a:rPr lang="en-US" dirty="0" smtClean="0"/>
              <a:t>Updating solutions post-NATRF2022 release</a:t>
            </a:r>
          </a:p>
          <a:p>
            <a:pPr lvl="1"/>
            <a:r>
              <a:rPr lang="en-US" sz="2000" dirty="0" smtClean="0"/>
              <a:t>Bonus:  Improves transformation NAD83 -&gt;NATRF2022</a:t>
            </a:r>
          </a:p>
          <a:p>
            <a:r>
              <a:rPr lang="en-US" sz="2400" dirty="0" smtClean="0"/>
              <a:t>Training in accurate geodetic mapping.</a:t>
            </a:r>
          </a:p>
          <a:p>
            <a:pPr lvl="1"/>
            <a:r>
              <a:rPr lang="en-US" sz="2000" dirty="0" smtClean="0"/>
              <a:t>In need of “How to Prepare for NATRF2022” training</a:t>
            </a:r>
          </a:p>
          <a:p>
            <a:r>
              <a:rPr lang="en-US" dirty="0" smtClean="0"/>
              <a:t>That’s it!</a:t>
            </a:r>
          </a:p>
          <a:p>
            <a:pPr lvl="1"/>
            <a:endParaRPr lang="en-US" dirty="0"/>
          </a:p>
        </p:txBody>
      </p:sp>
      <p:sp>
        <p:nvSpPr>
          <p:cNvPr id="5" name="Footer Placeholder 4"/>
          <p:cNvSpPr>
            <a:spLocks noGrp="1"/>
          </p:cNvSpPr>
          <p:nvPr>
            <p:ph type="ftr" sz="quarter" idx="11"/>
          </p:nvPr>
        </p:nvSpPr>
        <p:spPr/>
        <p:txBody>
          <a:bodyPr/>
          <a:lstStyle/>
          <a:p>
            <a:r>
              <a:rPr lang="en-US" smtClean="0"/>
              <a:t>E X P E R I E N C E    Y O U R    A M E R I C A</a:t>
            </a:r>
            <a:endParaRPr lang="en-US"/>
          </a:p>
        </p:txBody>
      </p:sp>
    </p:spTree>
    <p:extLst>
      <p:ext uri="{BB962C8B-B14F-4D97-AF65-F5344CB8AC3E}">
        <p14:creationId xmlns:p14="http://schemas.microsoft.com/office/powerpoint/2010/main" val="35525982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we need from the NGS</a:t>
            </a:r>
            <a:endParaRPr lang="en-US" dirty="0"/>
          </a:p>
        </p:txBody>
      </p:sp>
      <p:sp>
        <p:nvSpPr>
          <p:cNvPr id="3" name="Content Placeholder 2"/>
          <p:cNvSpPr>
            <a:spLocks noGrp="1"/>
          </p:cNvSpPr>
          <p:nvPr>
            <p:ph sz="half" idx="1"/>
          </p:nvPr>
        </p:nvSpPr>
        <p:spPr>
          <a:xfrm>
            <a:off x="121920" y="1178805"/>
            <a:ext cx="8846820" cy="4993395"/>
          </a:xfrm>
        </p:spPr>
        <p:txBody>
          <a:bodyPr/>
          <a:lstStyle/>
          <a:p>
            <a:r>
              <a:rPr lang="en-US" dirty="0" smtClean="0"/>
              <a:t>Reference </a:t>
            </a:r>
            <a:r>
              <a:rPr lang="en-US" dirty="0" smtClean="0"/>
              <a:t>Epochs</a:t>
            </a:r>
          </a:p>
          <a:p>
            <a:pPr lvl="1"/>
            <a:r>
              <a:rPr lang="en-US" dirty="0" smtClean="0"/>
              <a:t>See Blueprint for 2022, Part 3 (Thank you NGS)</a:t>
            </a:r>
          </a:p>
          <a:p>
            <a:r>
              <a:rPr lang="en-US" dirty="0" smtClean="0"/>
              <a:t>Remember </a:t>
            </a:r>
            <a:r>
              <a:rPr lang="en-US" dirty="0" smtClean="0"/>
              <a:t>that GIS users </a:t>
            </a:r>
            <a:r>
              <a:rPr lang="en-US" dirty="0" smtClean="0"/>
              <a:t>are a very large user group and are </a:t>
            </a:r>
            <a:r>
              <a:rPr lang="en-US" u="sng" dirty="0" smtClean="0"/>
              <a:t>accurately</a:t>
            </a:r>
            <a:r>
              <a:rPr lang="en-US" dirty="0" smtClean="0"/>
              <a:t> </a:t>
            </a:r>
            <a:r>
              <a:rPr lang="en-US" dirty="0" smtClean="0"/>
              <a:t>accessing </a:t>
            </a:r>
            <a:r>
              <a:rPr lang="en-US" dirty="0" smtClean="0"/>
              <a:t>the </a:t>
            </a:r>
            <a:r>
              <a:rPr lang="en-US" dirty="0" smtClean="0"/>
              <a:t>NSRS</a:t>
            </a:r>
            <a:endParaRPr lang="en-US" dirty="0" smtClean="0"/>
          </a:p>
          <a:p>
            <a:r>
              <a:rPr lang="en-US" dirty="0" smtClean="0"/>
              <a:t>Ensure vendor software can accurately reference/transform to NATRF2022</a:t>
            </a:r>
          </a:p>
          <a:p>
            <a:pPr lvl="1"/>
            <a:r>
              <a:rPr lang="en-US" dirty="0" smtClean="0"/>
              <a:t>Help us prove those transformations work</a:t>
            </a:r>
          </a:p>
          <a:p>
            <a:pPr lvl="2"/>
            <a:r>
              <a:rPr lang="en-US" dirty="0" smtClean="0"/>
              <a:t>Example:  Streaming GIS services for passive control</a:t>
            </a:r>
          </a:p>
          <a:p>
            <a:r>
              <a:rPr lang="en-US" dirty="0" smtClean="0"/>
              <a:t>Improved access to the NOAA CORS Network</a:t>
            </a:r>
            <a:endParaRPr lang="en-US" dirty="0" smtClean="0"/>
          </a:p>
          <a:p>
            <a:pPr lvl="1"/>
            <a:r>
              <a:rPr lang="en-US" dirty="0" smtClean="0"/>
              <a:t>OPUS for RTK</a:t>
            </a:r>
            <a:endParaRPr lang="en-US" dirty="0" smtClean="0"/>
          </a:p>
          <a:p>
            <a:pPr lvl="1"/>
            <a:r>
              <a:rPr lang="en-US" dirty="0" smtClean="0"/>
              <a:t>Streaming CORS</a:t>
            </a:r>
            <a:endParaRPr lang="en-US" dirty="0" smtClean="0"/>
          </a:p>
          <a:p>
            <a:pPr lvl="2"/>
            <a:r>
              <a:rPr lang="en-US" dirty="0" smtClean="0"/>
              <a:t>Maybe </a:t>
            </a:r>
            <a:r>
              <a:rPr lang="en-US" dirty="0" smtClean="0"/>
              <a:t>limited to </a:t>
            </a:r>
            <a:r>
              <a:rPr lang="en-US" dirty="0" smtClean="0"/>
              <a:t>Foundation CORS?</a:t>
            </a:r>
            <a:endParaRPr lang="en-US" dirty="0"/>
          </a:p>
        </p:txBody>
      </p:sp>
    </p:spTree>
    <p:extLst>
      <p:ext uri="{BB962C8B-B14F-4D97-AF65-F5344CB8AC3E}">
        <p14:creationId xmlns:p14="http://schemas.microsoft.com/office/powerpoint/2010/main" val="434199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E X P E R I E N C E    Y O U R    A M E R I C A</a:t>
            </a:r>
            <a:endParaRPr lang="en-US"/>
          </a:p>
        </p:txBody>
      </p:sp>
      <p:sp>
        <p:nvSpPr>
          <p:cNvPr id="6" name="TextBox 5"/>
          <p:cNvSpPr txBox="1"/>
          <p:nvPr/>
        </p:nvSpPr>
        <p:spPr>
          <a:xfrm>
            <a:off x="3124200" y="2217420"/>
            <a:ext cx="3360599" cy="1569660"/>
          </a:xfrm>
          <a:prstGeom prst="rect">
            <a:avLst/>
          </a:prstGeom>
          <a:solidFill>
            <a:schemeClr val="bg1">
              <a:lumMod val="75000"/>
            </a:schemeClr>
          </a:solidFill>
        </p:spPr>
        <p:txBody>
          <a:bodyPr wrap="none" rtlCol="0">
            <a:spAutoFit/>
          </a:bodyPr>
          <a:lstStyle/>
          <a:p>
            <a:pPr algn="ctr"/>
            <a:r>
              <a:rPr lang="en-US" sz="3200" dirty="0" smtClean="0"/>
              <a:t>Contact Info:</a:t>
            </a:r>
          </a:p>
          <a:p>
            <a:pPr algn="ctr"/>
            <a:r>
              <a:rPr lang="en-US" sz="3200" dirty="0" smtClean="0"/>
              <a:t>Neil Winn</a:t>
            </a:r>
          </a:p>
          <a:p>
            <a:pPr algn="ctr"/>
            <a:r>
              <a:rPr lang="en-US" sz="3200" dirty="0" smtClean="0"/>
              <a:t>neil_winn@nps.gov</a:t>
            </a:r>
          </a:p>
        </p:txBody>
      </p:sp>
    </p:spTree>
    <p:extLst>
      <p:ext uri="{BB962C8B-B14F-4D97-AF65-F5344CB8AC3E}">
        <p14:creationId xmlns:p14="http://schemas.microsoft.com/office/powerpoint/2010/main" val="11040730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09600" y="1600200"/>
            <a:ext cx="7559544" cy="4572000"/>
          </a:xfrm>
        </p:spPr>
        <p:txBody>
          <a:bodyPr/>
          <a:lstStyle/>
          <a:p>
            <a:r>
              <a:rPr lang="en-US" dirty="0" smtClean="0"/>
              <a:t>Show spatial </a:t>
            </a:r>
            <a:r>
              <a:rPr lang="en-US" dirty="0"/>
              <a:t>d</a:t>
            </a:r>
            <a:r>
              <a:rPr lang="en-US" dirty="0" smtClean="0"/>
              <a:t>ata collection/analysis </a:t>
            </a:r>
            <a:r>
              <a:rPr lang="en-US" dirty="0"/>
              <a:t>e</a:t>
            </a:r>
            <a:r>
              <a:rPr lang="en-US" dirty="0" smtClean="0"/>
              <a:t>xamples</a:t>
            </a:r>
          </a:p>
          <a:p>
            <a:pPr lvl="1"/>
            <a:r>
              <a:rPr lang="en-US" dirty="0" smtClean="0"/>
              <a:t>Case Study: Assateague </a:t>
            </a:r>
            <a:r>
              <a:rPr lang="en-US" dirty="0" smtClean="0"/>
              <a:t>Island National Seashore</a:t>
            </a:r>
          </a:p>
          <a:p>
            <a:r>
              <a:rPr lang="en-US" dirty="0" smtClean="0"/>
              <a:t>Demonstrate how the NPS has applied NAD83 2011 (2010.0) </a:t>
            </a:r>
          </a:p>
          <a:p>
            <a:r>
              <a:rPr lang="en-US" dirty="0" smtClean="0"/>
              <a:t>Demonstrate how the NPS is preparing NATRF2022</a:t>
            </a:r>
          </a:p>
          <a:p>
            <a:r>
              <a:rPr lang="en-US" dirty="0" smtClean="0"/>
              <a:t>Identify what we need from the NGS to succeed</a:t>
            </a:r>
          </a:p>
        </p:txBody>
      </p:sp>
      <p:sp>
        <p:nvSpPr>
          <p:cNvPr id="4" name="Footer Placeholder 3"/>
          <p:cNvSpPr>
            <a:spLocks noGrp="1"/>
          </p:cNvSpPr>
          <p:nvPr>
            <p:ph type="ftr" sz="quarter" idx="11"/>
          </p:nvPr>
        </p:nvSpPr>
        <p:spPr/>
        <p:txBody>
          <a:bodyPr/>
          <a:lstStyle/>
          <a:p>
            <a:r>
              <a:rPr lang="en-US" smtClean="0"/>
              <a:t>E X P E R I E N C E    Y O U R    A M E R I C A</a:t>
            </a:r>
            <a:endParaRPr lang="en-US"/>
          </a:p>
        </p:txBody>
      </p:sp>
    </p:spTree>
    <p:extLst>
      <p:ext uri="{BB962C8B-B14F-4D97-AF65-F5344CB8AC3E}">
        <p14:creationId xmlns:p14="http://schemas.microsoft.com/office/powerpoint/2010/main" val="266274503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25;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0108" y="320412"/>
            <a:ext cx="3216940" cy="2559914"/>
          </a:xfrm>
          <a:prstGeom prst="rect">
            <a:avLst/>
          </a:prstGeom>
          <a:noFill/>
          <a:ln>
            <a:noFill/>
          </a:ln>
          <a:effectLst>
            <a:outerShdw blurRad="292100" dist="139700" dir="2700000" algn="tl" rotWithShape="0">
              <a:srgbClr val="333333">
                <a:alpha val="64705"/>
              </a:srgbClr>
            </a:outerShdw>
          </a:effectLst>
        </p:spPr>
      </p:pic>
      <p:sp>
        <p:nvSpPr>
          <p:cNvPr id="6" name="TextBox 5"/>
          <p:cNvSpPr txBox="1"/>
          <p:nvPr/>
        </p:nvSpPr>
        <p:spPr>
          <a:xfrm>
            <a:off x="0" y="0"/>
            <a:ext cx="4440328" cy="369332"/>
          </a:xfrm>
          <a:prstGeom prst="rect">
            <a:avLst/>
          </a:prstGeom>
          <a:noFill/>
        </p:spPr>
        <p:txBody>
          <a:bodyPr wrap="square" rtlCol="0">
            <a:spAutoFit/>
          </a:bodyPr>
          <a:lstStyle/>
          <a:p>
            <a:pPr algn="ctr"/>
            <a:r>
              <a:rPr lang="en-US" i="1" dirty="0" smtClean="0"/>
              <a:t>Death Valley National Park (Devil’s Hole) - Nevada</a:t>
            </a:r>
            <a:endParaRPr lang="en-US" i="1"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0449" y="3457517"/>
            <a:ext cx="3897759" cy="292331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578865" y="6443665"/>
            <a:ext cx="5020926" cy="307777"/>
          </a:xfrm>
          <a:prstGeom prst="rect">
            <a:avLst/>
          </a:prstGeom>
          <a:noFill/>
        </p:spPr>
        <p:txBody>
          <a:bodyPr wrap="none" rtlCol="0">
            <a:spAutoFit/>
          </a:bodyPr>
          <a:lstStyle/>
          <a:p>
            <a:pPr algn="r"/>
            <a:r>
              <a:rPr lang="en-US" i="1" dirty="0" smtClean="0"/>
              <a:t>Jean Lafitte National Historical Park and Preserve - Louisiana</a:t>
            </a:r>
            <a:endParaRPr lang="en-US" i="1"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2220" y="320412"/>
            <a:ext cx="4099035" cy="307427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673888" y="-50194"/>
            <a:ext cx="4255697" cy="307777"/>
          </a:xfrm>
          <a:prstGeom prst="rect">
            <a:avLst/>
          </a:prstGeom>
          <a:noFill/>
        </p:spPr>
        <p:txBody>
          <a:bodyPr wrap="square" rtlCol="0">
            <a:spAutoFit/>
          </a:bodyPr>
          <a:lstStyle/>
          <a:p>
            <a:pPr algn="ctr"/>
            <a:r>
              <a:rPr lang="en-US" i="1" dirty="0" smtClean="0"/>
              <a:t>New River Gorge National River – West Virginia</a:t>
            </a:r>
            <a:endParaRPr lang="en-US" i="1" dirty="0"/>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207" y="3394688"/>
            <a:ext cx="3456841" cy="2592631"/>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58789" y="5951222"/>
            <a:ext cx="2759676" cy="646331"/>
          </a:xfrm>
          <a:prstGeom prst="rect">
            <a:avLst/>
          </a:prstGeom>
          <a:noFill/>
        </p:spPr>
        <p:txBody>
          <a:bodyPr wrap="square" rtlCol="0">
            <a:spAutoFit/>
          </a:bodyPr>
          <a:lstStyle/>
          <a:p>
            <a:pPr algn="ctr"/>
            <a:r>
              <a:rPr lang="en-US" i="1" dirty="0" smtClean="0"/>
              <a:t>Washita Battlefield National Historic Site - Oklahoma</a:t>
            </a:r>
            <a:endParaRPr lang="en-US" i="1" dirty="0"/>
          </a:p>
        </p:txBody>
      </p:sp>
    </p:spTree>
    <p:extLst>
      <p:ext uri="{BB962C8B-B14F-4D97-AF65-F5344CB8AC3E}">
        <p14:creationId xmlns:p14="http://schemas.microsoft.com/office/powerpoint/2010/main" val="10999407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E X P E R I E N C E    Y O U R    A M E R I C A</a:t>
            </a:r>
            <a:endParaRPr lang="en-US"/>
          </a:p>
        </p:txBody>
      </p:sp>
      <p:sp>
        <p:nvSpPr>
          <p:cNvPr id="6" name="Rectangle 5"/>
          <p:cNvSpPr/>
          <p:nvPr/>
        </p:nvSpPr>
        <p:spPr>
          <a:xfrm>
            <a:off x="1326587" y="3977622"/>
            <a:ext cx="2296911" cy="369332"/>
          </a:xfrm>
          <a:prstGeom prst="rect">
            <a:avLst/>
          </a:prstGeom>
        </p:spPr>
        <p:txBody>
          <a:bodyPr wrap="none">
            <a:spAutoFit/>
          </a:bodyPr>
          <a:lstStyle/>
          <a:p>
            <a:r>
              <a:rPr lang="en-US" dirty="0">
                <a:hlinkClick r:id="rId3"/>
              </a:rPr>
              <a:t>https://skfb.ly/6HITD</a:t>
            </a:r>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433" y="648546"/>
            <a:ext cx="4695221" cy="3346549"/>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3351" y="3581399"/>
            <a:ext cx="4260649" cy="3195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839587" y="648546"/>
            <a:ext cx="3763659" cy="369332"/>
          </a:xfrm>
          <a:prstGeom prst="rect">
            <a:avLst/>
          </a:prstGeom>
          <a:noFill/>
        </p:spPr>
        <p:txBody>
          <a:bodyPr wrap="none" rtlCol="0">
            <a:spAutoFit/>
          </a:bodyPr>
          <a:lstStyle/>
          <a:p>
            <a:r>
              <a:rPr lang="en-US" dirty="0" smtClean="0"/>
              <a:t>Devil’s Tower National Monument, WY</a:t>
            </a:r>
            <a:endParaRPr lang="en-US" dirty="0"/>
          </a:p>
        </p:txBody>
      </p:sp>
      <p:sp>
        <p:nvSpPr>
          <p:cNvPr id="10" name="TextBox 9"/>
          <p:cNvSpPr txBox="1"/>
          <p:nvPr/>
        </p:nvSpPr>
        <p:spPr>
          <a:xfrm>
            <a:off x="1639853" y="6279118"/>
            <a:ext cx="3324372" cy="369332"/>
          </a:xfrm>
          <a:prstGeom prst="rect">
            <a:avLst/>
          </a:prstGeom>
          <a:noFill/>
        </p:spPr>
        <p:txBody>
          <a:bodyPr wrap="none" rtlCol="0">
            <a:spAutoFit/>
          </a:bodyPr>
          <a:lstStyle/>
          <a:p>
            <a:r>
              <a:rPr lang="en-US" dirty="0" smtClean="0"/>
              <a:t>Lassen Volcanic National Park, CA</a:t>
            </a:r>
            <a:endParaRPr lang="en-US" dirty="0"/>
          </a:p>
        </p:txBody>
      </p:sp>
    </p:spTree>
    <p:extLst>
      <p:ext uri="{BB962C8B-B14F-4D97-AF65-F5344CB8AC3E}">
        <p14:creationId xmlns:p14="http://schemas.microsoft.com/office/powerpoint/2010/main" val="97109502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19" y="632271"/>
            <a:ext cx="8148362" cy="685800"/>
          </a:xfrm>
        </p:spPr>
        <p:txBody>
          <a:bodyPr/>
          <a:lstStyle/>
          <a:p>
            <a:r>
              <a:rPr lang="en-US" dirty="0" smtClean="0"/>
              <a:t>Assateague Island National Seashore</a:t>
            </a:r>
            <a:endParaRPr lang="en-US" dirty="0"/>
          </a:p>
        </p:txBody>
      </p:sp>
      <p:sp>
        <p:nvSpPr>
          <p:cNvPr id="4" name="Footer Placeholder 3"/>
          <p:cNvSpPr>
            <a:spLocks noGrp="1"/>
          </p:cNvSpPr>
          <p:nvPr>
            <p:ph type="ftr" sz="quarter" idx="11"/>
          </p:nvPr>
        </p:nvSpPr>
        <p:spPr/>
        <p:txBody>
          <a:bodyPr/>
          <a:lstStyle/>
          <a:p>
            <a:r>
              <a:rPr lang="en-US" smtClean="0"/>
              <a:t>E X P E R I E N C E    Y O U R    A M E R I C A</a:t>
            </a: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33753"/>
            <a:ext cx="9144000" cy="5127067"/>
          </a:xfrm>
          <a:prstGeom prst="rect">
            <a:avLst/>
          </a:prstGeom>
        </p:spPr>
      </p:pic>
      <p:sp>
        <p:nvSpPr>
          <p:cNvPr id="6" name="Freeform 5"/>
          <p:cNvSpPr/>
          <p:nvPr/>
        </p:nvSpPr>
        <p:spPr bwMode="auto">
          <a:xfrm>
            <a:off x="7360920" y="3672840"/>
            <a:ext cx="922020" cy="2567940"/>
          </a:xfrm>
          <a:custGeom>
            <a:avLst/>
            <a:gdLst>
              <a:gd name="connsiteX0" fmla="*/ 922020 w 922020"/>
              <a:gd name="connsiteY0" fmla="*/ 45720 h 2567940"/>
              <a:gd name="connsiteX1" fmla="*/ 457200 w 922020"/>
              <a:gd name="connsiteY1" fmla="*/ 0 h 2567940"/>
              <a:gd name="connsiteX2" fmla="*/ 259080 w 922020"/>
              <a:gd name="connsiteY2" fmla="*/ 1318260 h 2567940"/>
              <a:gd name="connsiteX3" fmla="*/ 0 w 922020"/>
              <a:gd name="connsiteY3" fmla="*/ 2400300 h 2567940"/>
              <a:gd name="connsiteX4" fmla="*/ 457200 w 922020"/>
              <a:gd name="connsiteY4" fmla="*/ 2567940 h 2567940"/>
              <a:gd name="connsiteX5" fmla="*/ 868680 w 922020"/>
              <a:gd name="connsiteY5" fmla="*/ 1424940 h 2567940"/>
              <a:gd name="connsiteX6" fmla="*/ 922020 w 922020"/>
              <a:gd name="connsiteY6" fmla="*/ 45720 h 25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20" h="2567940">
                <a:moveTo>
                  <a:pt x="922020" y="45720"/>
                </a:moveTo>
                <a:lnTo>
                  <a:pt x="457200" y="0"/>
                </a:lnTo>
                <a:lnTo>
                  <a:pt x="259080" y="1318260"/>
                </a:lnTo>
                <a:lnTo>
                  <a:pt x="0" y="2400300"/>
                </a:lnTo>
                <a:lnTo>
                  <a:pt x="457200" y="2567940"/>
                </a:lnTo>
                <a:lnTo>
                  <a:pt x="868680" y="1424940"/>
                </a:lnTo>
                <a:lnTo>
                  <a:pt x="922020" y="45720"/>
                </a:lnTo>
                <a:close/>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53011455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67200" y="0"/>
            <a:ext cx="4876800" cy="1066800"/>
          </a:xfrm>
        </p:spPr>
        <p:txBody>
          <a:bodyPr/>
          <a:lstStyle/>
          <a:p>
            <a:pPr algn="r"/>
            <a:r>
              <a:rPr lang="en-US" dirty="0" smtClean="0"/>
              <a:t>Topographic Profiles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144574622"/>
              </p:ext>
            </p:extLst>
          </p:nvPr>
        </p:nvGraphicFramePr>
        <p:xfrm>
          <a:off x="206396" y="1066800"/>
          <a:ext cx="4973782" cy="4245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392026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RM_Personal_Folders\Group_Geo\Danna_Muise\Pictures\2015\P401018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962399" y="0"/>
            <a:ext cx="5186901" cy="944562"/>
          </a:xfrm>
        </p:spPr>
        <p:txBody>
          <a:bodyPr/>
          <a:lstStyle/>
          <a:p>
            <a:pPr algn="r"/>
            <a:r>
              <a:rPr lang="en-US" dirty="0" smtClean="0"/>
              <a:t>Shoreline Monitoring</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430" y="246796"/>
            <a:ext cx="4118146" cy="6364408"/>
          </a:xfrm>
          <a:prstGeom prst="rect">
            <a:avLst/>
          </a:prstGeom>
        </p:spPr>
      </p:pic>
    </p:spTree>
    <p:extLst>
      <p:ext uri="{BB962C8B-B14F-4D97-AF65-F5344CB8AC3E}">
        <p14:creationId xmlns:p14="http://schemas.microsoft.com/office/powerpoint/2010/main" val="123873687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 X P E R I E N C E    Y O U R    A M E R I C A</a:t>
            </a: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93619"/>
            <a:ext cx="9144000" cy="5916706"/>
          </a:xfrm>
          <a:prstGeom prst="rect">
            <a:avLst/>
          </a:prstGeom>
        </p:spPr>
      </p:pic>
    </p:spTree>
    <p:extLst>
      <p:ext uri="{BB962C8B-B14F-4D97-AF65-F5344CB8AC3E}">
        <p14:creationId xmlns:p14="http://schemas.microsoft.com/office/powerpoint/2010/main" val="55815505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601547"/>
            <a:ext cx="9144000" cy="6009516"/>
          </a:xfrm>
        </p:spPr>
      </p:pic>
      <p:sp>
        <p:nvSpPr>
          <p:cNvPr id="4" name="Footer Placeholder 3"/>
          <p:cNvSpPr>
            <a:spLocks noGrp="1"/>
          </p:cNvSpPr>
          <p:nvPr>
            <p:ph type="ftr" sz="quarter" idx="11"/>
          </p:nvPr>
        </p:nvSpPr>
        <p:spPr/>
        <p:txBody>
          <a:bodyPr/>
          <a:lstStyle/>
          <a:p>
            <a:r>
              <a:rPr lang="en-US" smtClean="0"/>
              <a:t>E X P E R I E N C E    Y O U R    A M E R I C A</a:t>
            </a:r>
            <a:endParaRPr lang="en-US"/>
          </a:p>
        </p:txBody>
      </p:sp>
    </p:spTree>
    <p:extLst>
      <p:ext uri="{BB962C8B-B14F-4D97-AF65-F5344CB8AC3E}">
        <p14:creationId xmlns:p14="http://schemas.microsoft.com/office/powerpoint/2010/main" val="391144064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NPS">
  <a:themeElements>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fontScheme name="Stream">
      <a:majorFont>
        <a:latin typeface="NPSRawlinsonOT"/>
        <a:ea typeface=""/>
        <a:cs typeface=""/>
      </a:majorFont>
      <a:minorFont>
        <a:latin typeface="Frutige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NPS</Template>
  <TotalTime>1127</TotalTime>
  <Words>1550</Words>
  <Application>Microsoft Office PowerPoint</Application>
  <PresentationFormat>On-screen Show (4:3)</PresentationFormat>
  <Paragraphs>105</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Frutiger LT Std 55 Roman</vt:lpstr>
      <vt:lpstr>Garamond</vt:lpstr>
      <vt:lpstr>NPSRawlinsonOT</vt:lpstr>
      <vt:lpstr>Wingdings</vt:lpstr>
      <vt:lpstr>NPS</vt:lpstr>
      <vt:lpstr>Case Study and User Perspective National Park Service Assateague Island</vt:lpstr>
      <vt:lpstr>Overview</vt:lpstr>
      <vt:lpstr>PowerPoint Presentation</vt:lpstr>
      <vt:lpstr>PowerPoint Presentation</vt:lpstr>
      <vt:lpstr>Assateague Island National Seashore</vt:lpstr>
      <vt:lpstr>Topographic Profiles</vt:lpstr>
      <vt:lpstr>Shoreline Monitoring</vt:lpstr>
      <vt:lpstr>PowerPoint Presentation</vt:lpstr>
      <vt:lpstr>PowerPoint Presentation</vt:lpstr>
      <vt:lpstr>Maintaining Data Accuracy: 1996-2016</vt:lpstr>
      <vt:lpstr>PowerPoint Presentation</vt:lpstr>
      <vt:lpstr>Maintaining Data Accuracy: 2016-Present (2019)</vt:lpstr>
      <vt:lpstr>PowerPoint Presentation</vt:lpstr>
      <vt:lpstr>Reference Frame Comparison</vt:lpstr>
      <vt:lpstr>How is the National Park Service preparing for NATRF2022?</vt:lpstr>
      <vt:lpstr>What we need from the 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Winn, Neil T</dc:creator>
  <cp:lastModifiedBy>Winn, Neil T</cp:lastModifiedBy>
  <cp:revision>55</cp:revision>
  <dcterms:created xsi:type="dcterms:W3CDTF">2019-04-18T13:20:53Z</dcterms:created>
  <dcterms:modified xsi:type="dcterms:W3CDTF">2019-05-04T18:20:33Z</dcterms:modified>
</cp:coreProperties>
</file>