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7" r:id="rId2"/>
    <p:sldId id="260" r:id="rId3"/>
    <p:sldId id="258" r:id="rId4"/>
    <p:sldId id="298" r:id="rId5"/>
    <p:sldId id="299" r:id="rId6"/>
    <p:sldId id="309" r:id="rId7"/>
    <p:sldId id="310" r:id="rId8"/>
    <p:sldId id="300" r:id="rId9"/>
    <p:sldId id="301" r:id="rId10"/>
    <p:sldId id="302" r:id="rId11"/>
    <p:sldId id="303" r:id="rId12"/>
    <p:sldId id="304" r:id="rId13"/>
    <p:sldId id="305" r:id="rId14"/>
    <p:sldId id="306" r:id="rId15"/>
    <p:sldId id="307" r:id="rId16"/>
    <p:sldId id="308" r:id="rId17"/>
    <p:sldId id="311" r:id="rId18"/>
    <p:sldId id="295" r:id="rId19"/>
    <p:sldId id="296" r:id="rId20"/>
    <p:sldId id="273" r:id="rId21"/>
    <p:sldId id="294" r:id="rId22"/>
    <p:sldId id="264" r:id="rId23"/>
    <p:sldId id="286" r:id="rId24"/>
    <p:sldId id="287" r:id="rId25"/>
    <p:sldId id="283" r:id="rId26"/>
    <p:sldId id="291" r:id="rId27"/>
    <p:sldId id="293" r:id="rId28"/>
    <p:sldId id="292" r:id="rId29"/>
    <p:sldId id="289" r:id="rId30"/>
    <p:sldId id="288" r:id="rId31"/>
    <p:sldId id="290" r:id="rId32"/>
    <p:sldId id="277" r:id="rId33"/>
    <p:sldId id="285" r:id="rId34"/>
    <p:sldId id="279"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66" autoAdjust="0"/>
    <p:restoredTop sz="94643" autoAdjust="0"/>
  </p:normalViewPr>
  <p:slideViewPr>
    <p:cSldViewPr>
      <p:cViewPr>
        <p:scale>
          <a:sx n="60" d="100"/>
          <a:sy n="60" d="100"/>
        </p:scale>
        <p:origin x="-1434" y="-624"/>
      </p:cViewPr>
      <p:guideLst>
        <p:guide orient="horz" pos="2160"/>
        <p:guide pos="2880"/>
      </p:guideLst>
    </p:cSldViewPr>
  </p:slideViewPr>
  <p:outlineViewPr>
    <p:cViewPr>
      <p:scale>
        <a:sx n="33" d="100"/>
        <a:sy n="33" d="100"/>
      </p:scale>
      <p:origin x="42" y="3984"/>
    </p:cViewPr>
  </p:outlineViewPr>
  <p:notesTextViewPr>
    <p:cViewPr>
      <p:scale>
        <a:sx n="100" d="100"/>
        <a:sy n="100" d="100"/>
      </p:scale>
      <p:origin x="0" y="0"/>
    </p:cViewPr>
  </p:notesTextViewPr>
  <p:sorterViewPr>
    <p:cViewPr>
      <p:scale>
        <a:sx n="100" d="100"/>
        <a:sy n="100" d="100"/>
      </p:scale>
      <p:origin x="0" y="2604"/>
    </p:cViewPr>
  </p:sorterViewPr>
  <p:notesViewPr>
    <p:cSldViewPr>
      <p:cViewPr varScale="1">
        <p:scale>
          <a:sx n="66" d="100"/>
          <a:sy n="66" d="100"/>
        </p:scale>
        <p:origin x="-280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CB69264-F771-42DF-B655-EC7F8C768C5C}" type="datetimeFigureOut">
              <a:rPr lang="en-US" smtClean="0"/>
              <a:t>4/30/2013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32E7A6F-0B7C-4697-8AD7-BFF8D0D26144}" type="slidenum">
              <a:rPr lang="en-US" smtClean="0"/>
              <a:t>‹#›</a:t>
            </a:fld>
            <a:endParaRPr lang="en-US"/>
          </a:p>
        </p:txBody>
      </p:sp>
    </p:spTree>
    <p:extLst>
      <p:ext uri="{BB962C8B-B14F-4D97-AF65-F5344CB8AC3E}">
        <p14:creationId xmlns:p14="http://schemas.microsoft.com/office/powerpoint/2010/main" val="3401064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A4F20BD3-596E-4209-BBEB-8AEFF9E3246D}" type="datetimeFigureOut">
              <a:rPr lang="en-US" smtClean="0"/>
              <a:t>4/30/2013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F40F4B59-A61D-4DB4-BD06-F8ECB0508A27}" type="slidenum">
              <a:rPr lang="en-US" smtClean="0"/>
              <a:t>‹#›</a:t>
            </a:fld>
            <a:endParaRPr lang="en-US"/>
          </a:p>
        </p:txBody>
      </p:sp>
    </p:spTree>
    <p:extLst>
      <p:ext uri="{BB962C8B-B14F-4D97-AF65-F5344CB8AC3E}">
        <p14:creationId xmlns:p14="http://schemas.microsoft.com/office/powerpoint/2010/main" val="58685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62025"/>
            <a:fld id="{C34FA6B5-FC7F-460A-BA1B-24C0BD56B9AF}" type="slidenum">
              <a:rPr lang="en-US" smtClean="0"/>
              <a:pPr defTabSz="962025"/>
              <a:t>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62025"/>
            <a:fld id="{51C6078A-ECED-40AD-94A0-FAD2E61614F8}" type="slidenum">
              <a:rPr lang="en-US" smtClean="0"/>
              <a:pPr defTabSz="962025"/>
              <a:t>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62025"/>
            <a:fld id="{138F9E30-13A1-4978-9D29-DC52BA1FC89C}" type="slidenum">
              <a:rPr lang="en-US" smtClean="0"/>
              <a:pPr defTabSz="962025"/>
              <a:t>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62025"/>
            <a:fld id="{B79E2BF6-60DF-4A93-8A0C-B9DA9DA15EDD}" type="slidenum">
              <a:rPr lang="en-US" smtClean="0"/>
              <a:pPr defTabSz="962025"/>
              <a:t>10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62025"/>
            <a:fld id="{EEB676E7-19C1-46C8-A86D-962B17A964A1}" type="slidenum">
              <a:rPr lang="en-US" smtClean="0"/>
              <a:pPr defTabSz="962025"/>
              <a:t>11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84D379C-192A-46BF-B414-506FA04D8822}" type="datetimeFigureOut">
              <a:rPr lang="en-US" smtClean="0"/>
              <a:pPr/>
              <a:t>4/30/2013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DAB8D45-C1BB-47A9-9F8F-5B696D3F5DA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4D379C-192A-46BF-B414-506FA04D8822}" type="datetimeFigureOut">
              <a:rPr lang="en-US" smtClean="0"/>
              <a:pPr/>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8D45-C1BB-47A9-9F8F-5B696D3F5DA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4D379C-192A-46BF-B414-506FA04D8822}" type="datetimeFigureOut">
              <a:rPr lang="en-US" smtClean="0"/>
              <a:pPr/>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8D45-C1BB-47A9-9F8F-5B696D3F5DA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4D379C-192A-46BF-B414-506FA04D8822}" type="datetimeFigureOut">
              <a:rPr lang="en-US" smtClean="0"/>
              <a:pPr/>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8D45-C1BB-47A9-9F8F-5B696D3F5DA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4D379C-192A-46BF-B414-506FA04D8822}" type="datetimeFigureOut">
              <a:rPr lang="en-US" smtClean="0"/>
              <a:pPr/>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8D45-C1BB-47A9-9F8F-5B696D3F5DA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4D379C-192A-46BF-B414-506FA04D8822}" type="datetimeFigureOut">
              <a:rPr lang="en-US" smtClean="0"/>
              <a:pPr/>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8D45-C1BB-47A9-9F8F-5B696D3F5DA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4D379C-192A-46BF-B414-506FA04D8822}" type="datetimeFigureOut">
              <a:rPr lang="en-US" smtClean="0"/>
              <a:pPr/>
              <a:t>4/30/2013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8D45-C1BB-47A9-9F8F-5B696D3F5DA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4D379C-192A-46BF-B414-506FA04D8822}" type="datetimeFigureOut">
              <a:rPr lang="en-US" smtClean="0"/>
              <a:pPr/>
              <a:t>4/30/2013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8D45-C1BB-47A9-9F8F-5B696D3F5DA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D379C-192A-46BF-B414-506FA04D8822}" type="datetimeFigureOut">
              <a:rPr lang="en-US" smtClean="0"/>
              <a:pPr/>
              <a:t>4/30/2013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8D45-C1BB-47A9-9F8F-5B696D3F5DA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4D379C-192A-46BF-B414-506FA04D8822}" type="datetimeFigureOut">
              <a:rPr lang="en-US" smtClean="0"/>
              <a:pPr/>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8D45-C1BB-47A9-9F8F-5B696D3F5DA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4D379C-192A-46BF-B414-506FA04D8822}" type="datetimeFigureOut">
              <a:rPr lang="en-US" smtClean="0"/>
              <a:pPr/>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DAB8D45-C1BB-47A9-9F8F-5B696D3F5DAE}"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4D379C-192A-46BF-B414-506FA04D8822}" type="datetimeFigureOut">
              <a:rPr lang="en-US" smtClean="0"/>
              <a:pPr/>
              <a:t>4/30/2013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AB8D45-C1BB-47A9-9F8F-5B696D3F5DAE}"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tiff"/><Relationship Id="rId7" Type="http://schemas.openxmlformats.org/officeDocument/2006/relationships/image" Target="../media/image7.jpe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kygeonet.ky.gov/kyfromabove/pdfs/Specs_OrthoPhoto_Production.pdf" TargetMode="External"/><Relationship Id="rId2" Type="http://schemas.openxmlformats.org/officeDocument/2006/relationships/hyperlink" Target="http://kygeonet.ky.gov/kyfromabove/pdfs/Specs_LiDAR_Production.pdf"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kygeonet.ky.gov/kyfromabov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kygeonet.ky.gov/kyfromabove/" TargetMode="External"/><Relationship Id="rId2" Type="http://schemas.openxmlformats.org/officeDocument/2006/relationships/hyperlink" Target="mailto:Thomas.Rossman@ky.g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kygeonet.ky.gov/kyfromabove/" TargetMode="External"/><Relationship Id="rId2" Type="http://schemas.openxmlformats.org/officeDocument/2006/relationships/hyperlink" Target="http://technology.ky.gov/gis/Pages/default.aspx" TargetMode="External"/><Relationship Id="rId1" Type="http://schemas.openxmlformats.org/officeDocument/2006/relationships/slideLayout" Target="../slideLayouts/slideLayout6.xml"/><Relationship Id="rId5" Type="http://schemas.openxmlformats.org/officeDocument/2006/relationships/hyperlink" Target="http://www.fema.gov/national-flood-insurance-program-flood-hazard-mapping/map-modernization" TargetMode="External"/><Relationship Id="rId4" Type="http://schemas.openxmlformats.org/officeDocument/2006/relationships/hyperlink" Target="http://liaisons.usgs.gov/geospatia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Autofit/>
          </a:bodyPr>
          <a:lstStyle/>
          <a:p>
            <a:r>
              <a:rPr lang="en-US" sz="4000" b="1" dirty="0" smtClean="0">
                <a:effectLst>
                  <a:innerShdw blurRad="63500" dist="50800">
                    <a:prstClr val="black">
                      <a:alpha val="50000"/>
                    </a:prstClr>
                  </a:innerShdw>
                </a:effectLst>
              </a:rPr>
              <a:t>Kentucky Aerial Photography and Elevation Data Program - KYAPED</a:t>
            </a:r>
            <a:endParaRPr lang="en-US" sz="4000" dirty="0"/>
          </a:p>
        </p:txBody>
      </p:sp>
      <p:pic>
        <p:nvPicPr>
          <p:cNvPr id="5" name="Picture 4" descr="KTC_logo.tif"/>
          <p:cNvPicPr>
            <a:picLocks noChangeAspect="1"/>
          </p:cNvPicPr>
          <p:nvPr/>
        </p:nvPicPr>
        <p:blipFill>
          <a:blip r:embed="rId2" cstate="print"/>
          <a:stretch>
            <a:fillRect/>
          </a:stretch>
        </p:blipFill>
        <p:spPr>
          <a:xfrm>
            <a:off x="609600" y="5410200"/>
            <a:ext cx="1248653" cy="1342856"/>
          </a:xfrm>
          <a:prstGeom prst="rect">
            <a:avLst/>
          </a:prstGeom>
        </p:spPr>
      </p:pic>
      <p:pic>
        <p:nvPicPr>
          <p:cNvPr id="6" name="Picture 5" descr="dgilogo.tif"/>
          <p:cNvPicPr>
            <a:picLocks noChangeAspect="1"/>
          </p:cNvPicPr>
          <p:nvPr/>
        </p:nvPicPr>
        <p:blipFill>
          <a:blip r:embed="rId3" cstate="print"/>
          <a:stretch>
            <a:fillRect/>
          </a:stretch>
        </p:blipFill>
        <p:spPr>
          <a:xfrm>
            <a:off x="6553200" y="5638800"/>
            <a:ext cx="2209800" cy="1098270"/>
          </a:xfrm>
          <a:prstGeom prst="rect">
            <a:avLst/>
          </a:prstGeom>
        </p:spPr>
      </p:pic>
      <p:sp>
        <p:nvSpPr>
          <p:cNvPr id="7" name="Rectangle 6"/>
          <p:cNvSpPr/>
          <p:nvPr/>
        </p:nvSpPr>
        <p:spPr>
          <a:xfrm>
            <a:off x="2362200" y="6096000"/>
            <a:ext cx="4038600" cy="738664"/>
          </a:xfrm>
          <a:prstGeom prst="rect">
            <a:avLst/>
          </a:prstGeom>
        </p:spPr>
        <p:txBody>
          <a:bodyPr wrap="square">
            <a:spAutoFit/>
          </a:bodyPr>
          <a:lstStyle/>
          <a:p>
            <a:pPr lvl="0" algn="ctr" fontAlgn="base">
              <a:spcBef>
                <a:spcPct val="0"/>
              </a:spcBef>
              <a:spcAft>
                <a:spcPct val="0"/>
              </a:spcAft>
            </a:pPr>
            <a:r>
              <a:rPr lang="en-GB" sz="1400" b="1" dirty="0" smtClean="0">
                <a:solidFill>
                  <a:srgbClr val="362B36"/>
                </a:solidFill>
                <a:latin typeface="Arial" pitchFamily="34" charset="0"/>
                <a:ea typeface="Calibri" pitchFamily="34" charset="0"/>
                <a:cs typeface="Arial" pitchFamily="34" charset="0"/>
              </a:rPr>
              <a:t>National Height Mod Partner Meeting</a:t>
            </a:r>
          </a:p>
          <a:p>
            <a:pPr lvl="0" algn="ctr" fontAlgn="base">
              <a:spcBef>
                <a:spcPct val="0"/>
              </a:spcBef>
              <a:spcAft>
                <a:spcPct val="0"/>
              </a:spcAft>
            </a:pPr>
            <a:r>
              <a:rPr lang="en-GB" sz="1400" b="1" dirty="0">
                <a:solidFill>
                  <a:srgbClr val="362B36"/>
                </a:solidFill>
                <a:latin typeface="Arial" pitchFamily="34" charset="0"/>
                <a:ea typeface="Calibri" pitchFamily="34" charset="0"/>
                <a:cs typeface="Arial" pitchFamily="34" charset="0"/>
              </a:rPr>
              <a:t>M</a:t>
            </a:r>
            <a:r>
              <a:rPr lang="en-GB" sz="1400" b="1" dirty="0" smtClean="0">
                <a:solidFill>
                  <a:srgbClr val="362B36"/>
                </a:solidFill>
                <a:latin typeface="Arial" pitchFamily="34" charset="0"/>
                <a:ea typeface="Calibri" pitchFamily="34" charset="0"/>
                <a:cs typeface="Arial" pitchFamily="34" charset="0"/>
              </a:rPr>
              <a:t>ay 1, 2013</a:t>
            </a:r>
          </a:p>
          <a:p>
            <a:pPr lvl="0" algn="ctr" eaLnBrk="0" fontAlgn="base" hangingPunct="0">
              <a:spcBef>
                <a:spcPct val="0"/>
              </a:spcBef>
              <a:spcAft>
                <a:spcPct val="0"/>
              </a:spcAft>
            </a:pPr>
            <a:r>
              <a:rPr lang="en-GB" sz="1400" b="1" dirty="0" smtClean="0">
                <a:solidFill>
                  <a:srgbClr val="362B36"/>
                </a:solidFill>
                <a:latin typeface="Arial" pitchFamily="34" charset="0"/>
                <a:ea typeface="Calibri" pitchFamily="34" charset="0"/>
                <a:cs typeface="Arial" pitchFamily="34" charset="0"/>
              </a:rPr>
              <a:t>Danielle </a:t>
            </a:r>
            <a:r>
              <a:rPr lang="en-GB" sz="1400" b="1" dirty="0" smtClean="0">
                <a:solidFill>
                  <a:srgbClr val="362B36"/>
                </a:solidFill>
                <a:latin typeface="Arial" pitchFamily="34" charset="0"/>
                <a:ea typeface="Calibri" pitchFamily="34" charset="0"/>
                <a:cs typeface="Arial" pitchFamily="34" charset="0"/>
              </a:rPr>
              <a:t>Kelly and Dan Farrell</a:t>
            </a:r>
            <a:endParaRPr lang="en-US" sz="1400" b="1" dirty="0" smtClean="0">
              <a:latin typeface="Arial" pitchFamily="34" charset="0"/>
              <a:cs typeface="Arial" pitchFamily="34" charset="0"/>
            </a:endParaRPr>
          </a:p>
        </p:txBody>
      </p:sp>
      <p:pic>
        <p:nvPicPr>
          <p:cNvPr id="10" name="Picture 9" descr="Mapper 2.jpg"/>
          <p:cNvPicPr>
            <a:picLocks noChangeAspect="1"/>
          </p:cNvPicPr>
          <p:nvPr/>
        </p:nvPicPr>
        <p:blipFill>
          <a:blip r:embed="rId4" cstate="print"/>
          <a:stretch>
            <a:fillRect/>
          </a:stretch>
        </p:blipFill>
        <p:spPr>
          <a:xfrm>
            <a:off x="2133600" y="4038600"/>
            <a:ext cx="1981200" cy="1719192"/>
          </a:xfrm>
          <a:prstGeom prst="rect">
            <a:avLst/>
          </a:prstGeom>
        </p:spPr>
      </p:pic>
      <p:pic>
        <p:nvPicPr>
          <p:cNvPr id="11" name="Picture 10" descr="Mapper 3.jpg"/>
          <p:cNvPicPr>
            <a:picLocks noChangeAspect="1"/>
          </p:cNvPicPr>
          <p:nvPr/>
        </p:nvPicPr>
        <p:blipFill>
          <a:blip r:embed="rId5" cstate="print"/>
          <a:stretch>
            <a:fillRect/>
          </a:stretch>
        </p:blipFill>
        <p:spPr>
          <a:xfrm>
            <a:off x="457200" y="2514600"/>
            <a:ext cx="2286000" cy="1524000"/>
          </a:xfrm>
          <a:prstGeom prst="rect">
            <a:avLst/>
          </a:prstGeom>
        </p:spPr>
      </p:pic>
      <p:pic>
        <p:nvPicPr>
          <p:cNvPr id="13" name="Picture 12" descr="Trad Surv 3.jpg"/>
          <p:cNvPicPr>
            <a:picLocks noChangeAspect="1"/>
          </p:cNvPicPr>
          <p:nvPr/>
        </p:nvPicPr>
        <p:blipFill>
          <a:blip r:embed="rId6" cstate="print"/>
          <a:stretch>
            <a:fillRect/>
          </a:stretch>
        </p:blipFill>
        <p:spPr>
          <a:xfrm>
            <a:off x="5181600" y="3962400"/>
            <a:ext cx="3543300" cy="1609725"/>
          </a:xfrm>
          <a:prstGeom prst="rect">
            <a:avLst/>
          </a:prstGeom>
        </p:spPr>
      </p:pic>
      <p:pic>
        <p:nvPicPr>
          <p:cNvPr id="14" name="Picture 13" descr="Airborne 1.jpg"/>
          <p:cNvPicPr>
            <a:picLocks noChangeAspect="1"/>
          </p:cNvPicPr>
          <p:nvPr/>
        </p:nvPicPr>
        <p:blipFill>
          <a:blip r:embed="rId7" cstate="print"/>
          <a:stretch>
            <a:fillRect/>
          </a:stretch>
        </p:blipFill>
        <p:spPr>
          <a:xfrm>
            <a:off x="4419600" y="1981200"/>
            <a:ext cx="3048000" cy="1609725"/>
          </a:xfrm>
          <a:prstGeom prst="rect">
            <a:avLst/>
          </a:prstGeom>
        </p:spPr>
      </p:pic>
      <p:pic>
        <p:nvPicPr>
          <p:cNvPr id="1026" name="Picture 2" descr="C:\Users\dan.farrell\Desktop\Desktop Folders\GIS Presentation\Trimble Scanner.jpg"/>
          <p:cNvPicPr>
            <a:picLocks noChangeAspect="1" noChangeArrowheads="1"/>
          </p:cNvPicPr>
          <p:nvPr/>
        </p:nvPicPr>
        <p:blipFill>
          <a:blip r:embed="rId8" cstate="print"/>
          <a:srcRect/>
          <a:stretch>
            <a:fillRect/>
          </a:stretch>
        </p:blipFill>
        <p:spPr bwMode="auto">
          <a:xfrm>
            <a:off x="2743200" y="2514600"/>
            <a:ext cx="1524001" cy="152635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p:cNvPicPr>
            <a:picLocks noChangeAspect="1" noChangeArrowheads="1"/>
          </p:cNvPicPr>
          <p:nvPr/>
        </p:nvPicPr>
        <p:blipFill>
          <a:blip r:embed="rId3" cstate="print"/>
          <a:srcRect/>
          <a:stretch>
            <a:fillRect/>
          </a:stretch>
        </p:blipFill>
        <p:spPr bwMode="auto">
          <a:xfrm>
            <a:off x="1881188" y="1066800"/>
            <a:ext cx="5381625" cy="4829175"/>
          </a:xfrm>
          <a:prstGeom prst="rect">
            <a:avLst/>
          </a:prstGeom>
          <a:noFill/>
          <a:ln w="9525">
            <a:solidFill>
              <a:schemeClr val="bg2"/>
            </a:solidFill>
            <a:miter lim="800000"/>
            <a:headEnd/>
            <a:tailEnd/>
          </a:ln>
        </p:spPr>
      </p:pic>
      <p:sp>
        <p:nvSpPr>
          <p:cNvPr id="2" name="Rectangle 1"/>
          <p:cNvSpPr/>
          <p:nvPr/>
        </p:nvSpPr>
        <p:spPr>
          <a:xfrm>
            <a:off x="4800600" y="304800"/>
            <a:ext cx="389722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2">
                    <a:lumMod val="25000"/>
                  </a:schemeClr>
                </a:solidFill>
                <a:effectLst/>
                <a:uLnTx/>
                <a:uFillTx/>
                <a:latin typeface="Arial"/>
                <a:ea typeface="+mj-ea"/>
                <a:cs typeface="+mj-cs"/>
              </a:rPr>
              <a:t>Elevation Data – 10 Meter</a:t>
            </a:r>
            <a:endParaRPr kumimoji="0" lang="en-US" sz="1800" b="0" i="0" u="none" strike="noStrike" kern="0" cap="none" spc="0" normalizeH="0" baseline="0" noProof="0" dirty="0" smtClean="0">
              <a:ln>
                <a:noFill/>
              </a:ln>
              <a:solidFill>
                <a:schemeClr val="bg2">
                  <a:lumMod val="25000"/>
                </a:schemeClr>
              </a:solidFill>
              <a:effectLst/>
              <a:uLnTx/>
              <a:uFillTx/>
            </a:endParaRPr>
          </a:p>
        </p:txBody>
      </p:sp>
    </p:spTree>
    <p:extLst>
      <p:ext uri="{BB962C8B-B14F-4D97-AF65-F5344CB8AC3E}">
        <p14:creationId xmlns:p14="http://schemas.microsoft.com/office/powerpoint/2010/main" val="103427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cstate="print"/>
          <a:srcRect/>
          <a:stretch>
            <a:fillRect/>
          </a:stretch>
        </p:blipFill>
        <p:spPr bwMode="auto">
          <a:xfrm>
            <a:off x="1885950" y="1066800"/>
            <a:ext cx="5372100" cy="4829175"/>
          </a:xfrm>
          <a:prstGeom prst="rect">
            <a:avLst/>
          </a:prstGeom>
          <a:noFill/>
          <a:ln w="9525">
            <a:solidFill>
              <a:schemeClr val="bg2"/>
            </a:solidFill>
            <a:miter lim="800000"/>
            <a:headEnd/>
            <a:tailEnd/>
          </a:ln>
        </p:spPr>
      </p:pic>
      <p:sp>
        <p:nvSpPr>
          <p:cNvPr id="2" name="Rectangle 1"/>
          <p:cNvSpPr/>
          <p:nvPr/>
        </p:nvSpPr>
        <p:spPr>
          <a:xfrm>
            <a:off x="5181600" y="381000"/>
            <a:ext cx="356860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2">
                    <a:lumMod val="25000"/>
                  </a:schemeClr>
                </a:solidFill>
                <a:effectLst/>
                <a:uLnTx/>
                <a:uFillTx/>
                <a:latin typeface="Arial"/>
                <a:ea typeface="+mj-ea"/>
                <a:cs typeface="+mj-cs"/>
              </a:rPr>
              <a:t>Elevation Data – 5 Foot</a:t>
            </a:r>
            <a:endParaRPr kumimoji="0" lang="en-US" sz="1800" b="0" i="0" u="none" strike="noStrike" kern="0" cap="none" spc="0" normalizeH="0" baseline="0" noProof="0" dirty="0" smtClean="0">
              <a:ln>
                <a:noFill/>
              </a:ln>
              <a:solidFill>
                <a:schemeClr val="bg2">
                  <a:lumMod val="25000"/>
                </a:schemeClr>
              </a:solidFill>
              <a:effectLst/>
              <a:uLnTx/>
              <a:uFillTx/>
            </a:endParaRPr>
          </a:p>
        </p:txBody>
      </p:sp>
    </p:spTree>
    <p:extLst>
      <p:ext uri="{BB962C8B-B14F-4D97-AF65-F5344CB8AC3E}">
        <p14:creationId xmlns:p14="http://schemas.microsoft.com/office/powerpoint/2010/main" val="3979118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19600" y="228600"/>
            <a:ext cx="4724400" cy="584200"/>
          </a:xfrm>
          <a:prstGeom prst="rect">
            <a:avLst/>
          </a:prstGeom>
          <a:noFill/>
        </p:spPr>
        <p:txBody>
          <a:bodyPr/>
          <a:lstStyle/>
          <a:p>
            <a:pPr algn="ctr">
              <a:defRPr/>
            </a:pPr>
            <a:r>
              <a:rPr lang="en-US" sz="2400" b="1" kern="0" dirty="0" smtClean="0">
                <a:solidFill>
                  <a:schemeClr val="bg2">
                    <a:lumMod val="25000"/>
                  </a:schemeClr>
                </a:solidFill>
                <a:latin typeface="Arial" pitchFamily="34" charset="0"/>
                <a:ea typeface="+mj-ea"/>
                <a:cs typeface="Arial" pitchFamily="34" charset="0"/>
              </a:rPr>
              <a:t>Elevation Data (KYAPED </a:t>
            </a:r>
            <a:r>
              <a:rPr lang="en-US" sz="2400" b="1" kern="0" dirty="0">
                <a:solidFill>
                  <a:schemeClr val="bg2">
                    <a:lumMod val="25000"/>
                  </a:schemeClr>
                </a:solidFill>
                <a:latin typeface="Arial" pitchFamily="34" charset="0"/>
                <a:ea typeface="+mj-ea"/>
                <a:cs typeface="Arial" pitchFamily="34" charset="0"/>
              </a:rPr>
              <a:t>2012)</a:t>
            </a:r>
          </a:p>
        </p:txBody>
      </p:sp>
      <p:pic>
        <p:nvPicPr>
          <p:cNvPr id="1026" name="Picture 2" descr="C:\Users\kent.anness\Desktop\DEM_2.png"/>
          <p:cNvPicPr>
            <a:picLocks noChangeAspect="1" noChangeArrowheads="1"/>
          </p:cNvPicPr>
          <p:nvPr/>
        </p:nvPicPr>
        <p:blipFill>
          <a:blip r:embed="rId2" cstate="print"/>
          <a:srcRect/>
          <a:stretch>
            <a:fillRect/>
          </a:stretch>
        </p:blipFill>
        <p:spPr bwMode="auto">
          <a:xfrm>
            <a:off x="1042494" y="1137917"/>
            <a:ext cx="7059011" cy="4582165"/>
          </a:xfrm>
          <a:prstGeom prst="rect">
            <a:avLst/>
          </a:prstGeom>
          <a:noFill/>
          <a:ln>
            <a:solidFill>
              <a:schemeClr val="bg2"/>
            </a:solidFill>
          </a:ln>
        </p:spPr>
      </p:pic>
    </p:spTree>
    <p:extLst>
      <p:ext uri="{BB962C8B-B14F-4D97-AF65-F5344CB8AC3E}">
        <p14:creationId xmlns:p14="http://schemas.microsoft.com/office/powerpoint/2010/main" val="3110678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19600" y="228600"/>
            <a:ext cx="4724400" cy="584200"/>
          </a:xfrm>
          <a:prstGeom prst="rect">
            <a:avLst/>
          </a:prstGeom>
          <a:noFill/>
        </p:spPr>
        <p:txBody>
          <a:bodyPr/>
          <a:lstStyle/>
          <a:p>
            <a:pPr algn="ctr">
              <a:defRPr/>
            </a:pPr>
            <a:r>
              <a:rPr lang="en-US" sz="2400" b="1" kern="0" dirty="0" smtClean="0">
                <a:solidFill>
                  <a:schemeClr val="bg2">
                    <a:lumMod val="25000"/>
                  </a:schemeClr>
                </a:solidFill>
                <a:latin typeface="Arial" pitchFamily="34" charset="0"/>
                <a:ea typeface="+mj-ea"/>
                <a:cs typeface="Arial" pitchFamily="34" charset="0"/>
              </a:rPr>
              <a:t>Elevation Data (KYAPED </a:t>
            </a:r>
            <a:r>
              <a:rPr lang="en-US" sz="2400" b="1" kern="0" dirty="0">
                <a:solidFill>
                  <a:schemeClr val="bg2">
                    <a:lumMod val="25000"/>
                  </a:schemeClr>
                </a:solidFill>
                <a:latin typeface="Arial" pitchFamily="34" charset="0"/>
                <a:ea typeface="+mj-ea"/>
                <a:cs typeface="Arial" pitchFamily="34" charset="0"/>
              </a:rPr>
              <a:t>2012)</a:t>
            </a:r>
          </a:p>
        </p:txBody>
      </p:sp>
      <p:pic>
        <p:nvPicPr>
          <p:cNvPr id="3077" name="Picture 5"/>
          <p:cNvPicPr>
            <a:picLocks noChangeAspect="1" noChangeArrowheads="1"/>
          </p:cNvPicPr>
          <p:nvPr/>
        </p:nvPicPr>
        <p:blipFill>
          <a:blip r:embed="rId2" cstate="print"/>
          <a:srcRect/>
          <a:stretch>
            <a:fillRect/>
          </a:stretch>
        </p:blipFill>
        <p:spPr bwMode="auto">
          <a:xfrm>
            <a:off x="528638" y="1328738"/>
            <a:ext cx="8086725" cy="4200525"/>
          </a:xfrm>
          <a:prstGeom prst="rect">
            <a:avLst/>
          </a:prstGeom>
          <a:noFill/>
          <a:ln w="9525">
            <a:solidFill>
              <a:schemeClr val="bg2"/>
            </a:solidFill>
            <a:miter lim="800000"/>
            <a:headEnd/>
            <a:tailEnd/>
          </a:ln>
          <a:effectLst/>
        </p:spPr>
      </p:pic>
    </p:spTree>
    <p:extLst>
      <p:ext uri="{BB962C8B-B14F-4D97-AF65-F5344CB8AC3E}">
        <p14:creationId xmlns:p14="http://schemas.microsoft.com/office/powerpoint/2010/main" val="4268572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19600" y="228600"/>
            <a:ext cx="4724400" cy="584200"/>
          </a:xfrm>
          <a:prstGeom prst="rect">
            <a:avLst/>
          </a:prstGeom>
          <a:noFill/>
        </p:spPr>
        <p:txBody>
          <a:bodyPr/>
          <a:lstStyle/>
          <a:p>
            <a:pPr algn="ctr">
              <a:defRPr/>
            </a:pPr>
            <a:r>
              <a:rPr lang="en-US" sz="2400" b="1" kern="0" dirty="0" smtClean="0">
                <a:solidFill>
                  <a:schemeClr val="bg2">
                    <a:lumMod val="25000"/>
                  </a:schemeClr>
                </a:solidFill>
                <a:latin typeface="Arial" pitchFamily="34" charset="0"/>
                <a:ea typeface="+mj-ea"/>
                <a:cs typeface="Arial" pitchFamily="34" charset="0"/>
              </a:rPr>
              <a:t>Elevation Data (KYAPED </a:t>
            </a:r>
            <a:r>
              <a:rPr lang="en-US" sz="2400" b="1" kern="0" dirty="0">
                <a:solidFill>
                  <a:schemeClr val="bg2">
                    <a:lumMod val="25000"/>
                  </a:schemeClr>
                </a:solidFill>
                <a:latin typeface="Arial" pitchFamily="34" charset="0"/>
                <a:ea typeface="+mj-ea"/>
                <a:cs typeface="Arial" pitchFamily="34" charset="0"/>
              </a:rPr>
              <a:t>2012)</a:t>
            </a:r>
          </a:p>
        </p:txBody>
      </p:sp>
      <p:pic>
        <p:nvPicPr>
          <p:cNvPr id="3075" name="Picture 3"/>
          <p:cNvPicPr>
            <a:picLocks noChangeAspect="1" noChangeArrowheads="1"/>
          </p:cNvPicPr>
          <p:nvPr/>
        </p:nvPicPr>
        <p:blipFill>
          <a:blip r:embed="rId2" cstate="print"/>
          <a:srcRect/>
          <a:stretch>
            <a:fillRect/>
          </a:stretch>
        </p:blipFill>
        <p:spPr bwMode="auto">
          <a:xfrm>
            <a:off x="690563" y="1462088"/>
            <a:ext cx="7762875" cy="3933825"/>
          </a:xfrm>
          <a:prstGeom prst="rect">
            <a:avLst/>
          </a:prstGeom>
          <a:noFill/>
          <a:ln w="9525">
            <a:solidFill>
              <a:schemeClr val="bg2"/>
            </a:solidFill>
            <a:miter lim="800000"/>
            <a:headEnd/>
            <a:tailEnd/>
          </a:ln>
          <a:effectLst/>
        </p:spPr>
      </p:pic>
    </p:spTree>
    <p:extLst>
      <p:ext uri="{BB962C8B-B14F-4D97-AF65-F5344CB8AC3E}">
        <p14:creationId xmlns:p14="http://schemas.microsoft.com/office/powerpoint/2010/main" val="323530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19600" y="228600"/>
            <a:ext cx="4724400" cy="584200"/>
          </a:xfrm>
          <a:prstGeom prst="rect">
            <a:avLst/>
          </a:prstGeom>
          <a:noFill/>
        </p:spPr>
        <p:txBody>
          <a:bodyPr/>
          <a:lstStyle/>
          <a:p>
            <a:pPr algn="ctr">
              <a:defRPr/>
            </a:pPr>
            <a:r>
              <a:rPr lang="en-US" sz="2400" b="1" kern="0" dirty="0" smtClean="0">
                <a:solidFill>
                  <a:schemeClr val="bg2">
                    <a:lumMod val="25000"/>
                  </a:schemeClr>
                </a:solidFill>
                <a:latin typeface="Arial" pitchFamily="34" charset="0"/>
                <a:ea typeface="+mj-ea"/>
                <a:cs typeface="Arial" pitchFamily="34" charset="0"/>
              </a:rPr>
              <a:t>Elevation Data (KYAPED </a:t>
            </a:r>
            <a:r>
              <a:rPr lang="en-US" sz="2400" b="1" kern="0" dirty="0">
                <a:solidFill>
                  <a:schemeClr val="bg2">
                    <a:lumMod val="25000"/>
                  </a:schemeClr>
                </a:solidFill>
                <a:latin typeface="Arial" pitchFamily="34" charset="0"/>
                <a:ea typeface="+mj-ea"/>
                <a:cs typeface="Arial" pitchFamily="34" charset="0"/>
              </a:rPr>
              <a:t>2012)</a:t>
            </a:r>
          </a:p>
        </p:txBody>
      </p:sp>
      <p:pic>
        <p:nvPicPr>
          <p:cNvPr id="4098" name="Picture 2"/>
          <p:cNvPicPr>
            <a:picLocks noChangeAspect="1" noChangeArrowheads="1"/>
          </p:cNvPicPr>
          <p:nvPr/>
        </p:nvPicPr>
        <p:blipFill>
          <a:blip r:embed="rId2" cstate="print"/>
          <a:srcRect/>
          <a:stretch>
            <a:fillRect/>
          </a:stretch>
        </p:blipFill>
        <p:spPr bwMode="auto">
          <a:xfrm>
            <a:off x="566738" y="1300163"/>
            <a:ext cx="8010525" cy="4257675"/>
          </a:xfrm>
          <a:prstGeom prst="rect">
            <a:avLst/>
          </a:prstGeom>
          <a:noFill/>
          <a:ln w="9525">
            <a:solidFill>
              <a:schemeClr val="bg2"/>
            </a:solidFill>
            <a:miter lim="800000"/>
            <a:headEnd/>
            <a:tailEnd/>
          </a:ln>
          <a:effectLst/>
        </p:spPr>
      </p:pic>
    </p:spTree>
    <p:extLst>
      <p:ext uri="{BB962C8B-B14F-4D97-AF65-F5344CB8AC3E}">
        <p14:creationId xmlns:p14="http://schemas.microsoft.com/office/powerpoint/2010/main" val="1005182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19600" y="228600"/>
            <a:ext cx="4724400" cy="584200"/>
          </a:xfrm>
          <a:prstGeom prst="rect">
            <a:avLst/>
          </a:prstGeom>
          <a:noFill/>
        </p:spPr>
        <p:txBody>
          <a:bodyPr/>
          <a:lstStyle/>
          <a:p>
            <a:pPr algn="ctr">
              <a:defRPr/>
            </a:pPr>
            <a:r>
              <a:rPr lang="en-US" sz="2400" b="1" kern="0" dirty="0" smtClean="0">
                <a:solidFill>
                  <a:schemeClr val="bg2">
                    <a:lumMod val="25000"/>
                  </a:schemeClr>
                </a:solidFill>
                <a:latin typeface="Arial" pitchFamily="34" charset="0"/>
                <a:ea typeface="+mj-ea"/>
                <a:cs typeface="Arial" pitchFamily="34" charset="0"/>
              </a:rPr>
              <a:t>Point Cloud (KYAPED </a:t>
            </a:r>
            <a:r>
              <a:rPr lang="en-US" sz="2400" b="1" kern="0" dirty="0">
                <a:solidFill>
                  <a:schemeClr val="bg2">
                    <a:lumMod val="25000"/>
                  </a:schemeClr>
                </a:solidFill>
                <a:latin typeface="Arial" pitchFamily="34" charset="0"/>
                <a:ea typeface="+mj-ea"/>
                <a:cs typeface="Arial" pitchFamily="34" charset="0"/>
              </a:rPr>
              <a:t>2012)</a:t>
            </a:r>
          </a:p>
        </p:txBody>
      </p:sp>
      <p:pic>
        <p:nvPicPr>
          <p:cNvPr id="2050" name="Picture 2" descr="C:\Users\kent.anness\AppData\Local\Microsoft\Windows\Temporary Internet Files\Content.Outlook\LNQQNJBM\GISFushion.png"/>
          <p:cNvPicPr>
            <a:picLocks noChangeAspect="1" noChangeArrowheads="1"/>
          </p:cNvPicPr>
          <p:nvPr/>
        </p:nvPicPr>
        <p:blipFill>
          <a:blip r:embed="rId2" cstate="print"/>
          <a:srcRect/>
          <a:stretch>
            <a:fillRect/>
          </a:stretch>
        </p:blipFill>
        <p:spPr bwMode="auto">
          <a:xfrm>
            <a:off x="723900" y="1143000"/>
            <a:ext cx="7696200" cy="4768730"/>
          </a:xfrm>
          <a:prstGeom prst="rect">
            <a:avLst/>
          </a:prstGeom>
          <a:noFill/>
          <a:ln>
            <a:solidFill>
              <a:schemeClr val="bg2"/>
            </a:solidFill>
          </a:ln>
        </p:spPr>
      </p:pic>
    </p:spTree>
    <p:extLst>
      <p:ext uri="{BB962C8B-B14F-4D97-AF65-F5344CB8AC3E}">
        <p14:creationId xmlns:p14="http://schemas.microsoft.com/office/powerpoint/2010/main" val="2951908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19600" y="228600"/>
            <a:ext cx="4724400" cy="584200"/>
          </a:xfrm>
          <a:prstGeom prst="rect">
            <a:avLst/>
          </a:prstGeom>
          <a:noFill/>
        </p:spPr>
        <p:txBody>
          <a:bodyPr/>
          <a:lstStyle/>
          <a:p>
            <a:pPr algn="ctr">
              <a:defRPr/>
            </a:pPr>
            <a:r>
              <a:rPr lang="en-US" sz="2400" b="1" kern="0" dirty="0" smtClean="0">
                <a:solidFill>
                  <a:schemeClr val="bg2">
                    <a:lumMod val="25000"/>
                  </a:schemeClr>
                </a:solidFill>
                <a:latin typeface="+mj-lt"/>
                <a:ea typeface="+mj-ea"/>
                <a:cs typeface="+mj-cs"/>
              </a:rPr>
              <a:t>Elevation Project Planning Map</a:t>
            </a:r>
            <a:endParaRPr lang="en-US" sz="2400" b="1" kern="0" dirty="0">
              <a:solidFill>
                <a:schemeClr val="bg2">
                  <a:lumMod val="25000"/>
                </a:schemeClr>
              </a:solidFill>
              <a:latin typeface="+mj-lt"/>
              <a:ea typeface="+mj-ea"/>
              <a:cs typeface="+mj-cs"/>
            </a:endParaRPr>
          </a:p>
        </p:txBody>
      </p:sp>
      <p:pic>
        <p:nvPicPr>
          <p:cNvPr id="5" name="Picture 4" descr="ElevationDataStatus.png"/>
          <p:cNvPicPr>
            <a:picLocks noChangeAspect="1"/>
          </p:cNvPicPr>
          <p:nvPr/>
        </p:nvPicPr>
        <p:blipFill>
          <a:blip r:embed="rId2" cstate="print"/>
          <a:srcRect l="2778" t="4640" r="3636" b="18889"/>
          <a:stretch>
            <a:fillRect/>
          </a:stretch>
        </p:blipFill>
        <p:spPr>
          <a:xfrm>
            <a:off x="1042172" y="1219200"/>
            <a:ext cx="7059656" cy="4457531"/>
          </a:xfrm>
          <a:prstGeom prst="rect">
            <a:avLst/>
          </a:prstGeom>
        </p:spPr>
      </p:pic>
    </p:spTree>
    <p:extLst>
      <p:ext uri="{BB962C8B-B14F-4D97-AF65-F5344CB8AC3E}">
        <p14:creationId xmlns:p14="http://schemas.microsoft.com/office/powerpoint/2010/main" val="1293803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001000" cy="7078861"/>
          </a:xfrm>
          <a:prstGeom prst="rect">
            <a:avLst/>
          </a:prstGeom>
        </p:spPr>
        <p:txBody>
          <a:bodyPr wrap="square">
            <a:spAutoFit/>
          </a:bodyPr>
          <a:lstStyle/>
          <a:p>
            <a:endParaRPr lang="en-US" sz="2000" b="1" dirty="0" smtClean="0"/>
          </a:p>
          <a:p>
            <a:endParaRPr lang="en-US" sz="2000" b="1" dirty="0" smtClean="0"/>
          </a:p>
          <a:p>
            <a:endParaRPr lang="en-US" sz="2000" b="1" dirty="0" smtClean="0"/>
          </a:p>
          <a:p>
            <a:endParaRPr lang="en-US" sz="2000" b="1" dirty="0" smtClean="0"/>
          </a:p>
          <a:p>
            <a:r>
              <a:rPr lang="en-US" sz="2400" b="1" dirty="0" smtClean="0"/>
              <a:t>Specifications </a:t>
            </a:r>
          </a:p>
          <a:p>
            <a:r>
              <a:rPr lang="en-US" sz="2000" b="1" dirty="0" smtClean="0"/>
              <a:t>LiDAR</a:t>
            </a:r>
          </a:p>
          <a:p>
            <a:r>
              <a:rPr lang="en-US" sz="2000" b="1" dirty="0">
                <a:hlinkClick r:id="rId2"/>
              </a:rPr>
              <a:t>http://</a:t>
            </a:r>
            <a:r>
              <a:rPr lang="en-US" sz="2000" b="1" dirty="0" smtClean="0">
                <a:hlinkClick r:id="rId2"/>
              </a:rPr>
              <a:t>kygeonet.ky.gov/kyfromabove/pdfs/Specs_LiDAR_Production.pdf</a:t>
            </a:r>
            <a:endParaRPr lang="en-US" sz="2000" b="1" dirty="0" smtClean="0"/>
          </a:p>
          <a:p>
            <a:endParaRPr lang="en-US" sz="2000" b="1" dirty="0" smtClean="0"/>
          </a:p>
          <a:p>
            <a:r>
              <a:rPr lang="en-US" sz="2000" b="1" dirty="0" err="1" smtClean="0"/>
              <a:t>Orthophotography</a:t>
            </a:r>
            <a:endParaRPr lang="en-US" sz="2000" b="1" dirty="0" smtClean="0"/>
          </a:p>
          <a:p>
            <a:r>
              <a:rPr lang="en-US" sz="2000" b="1" dirty="0">
                <a:hlinkClick r:id="rId3"/>
              </a:rPr>
              <a:t>http://</a:t>
            </a:r>
            <a:r>
              <a:rPr lang="en-US" sz="2000" b="1" dirty="0" smtClean="0">
                <a:hlinkClick r:id="rId3"/>
              </a:rPr>
              <a:t>kygeonet.ky.gov/kyfromabove/pdfs/Specs_OrthoPhoto_Production.pdf</a:t>
            </a:r>
            <a:endParaRPr lang="en-US" sz="2000" b="1" dirty="0" smtClean="0"/>
          </a:p>
          <a:p>
            <a:endParaRPr lang="en-US" sz="2000" b="1" dirty="0" smtClean="0"/>
          </a:p>
          <a:p>
            <a:endParaRPr lang="en-US" sz="2000" dirty="0"/>
          </a:p>
          <a:p>
            <a:r>
              <a:rPr lang="en-US" sz="2000" dirty="0" smtClean="0"/>
              <a:t>Collection: NAD83(CORS96), NAVD88,  Geoid 09</a:t>
            </a:r>
          </a:p>
          <a:p>
            <a:r>
              <a:rPr lang="en-US" sz="2000" dirty="0" smtClean="0"/>
              <a:t>Project Deliverables: Kentucky Single Zone</a:t>
            </a:r>
          </a:p>
          <a:p>
            <a:r>
              <a:rPr lang="en-US" sz="2000" dirty="0"/>
              <a:t>	</a:t>
            </a:r>
            <a:endParaRPr lang="en-US" sz="2000" dirty="0" smtClean="0"/>
          </a:p>
          <a:p>
            <a:endParaRPr lang="en-US" sz="2000" dirty="0"/>
          </a:p>
          <a:p>
            <a:endParaRPr lang="en-US" sz="2000" dirty="0" smtClean="0"/>
          </a:p>
          <a:p>
            <a:endParaRPr lang="en-US" sz="2000" b="1" dirty="0" smtClean="0"/>
          </a:p>
          <a:p>
            <a:endParaRPr lang="en-US" dirty="0" smtClean="0"/>
          </a:p>
          <a:p>
            <a:endParaRPr lang="en-US" sz="1400" dirty="0" smtClean="0"/>
          </a:p>
          <a:p>
            <a:endParaRPr lang="en-US" b="1" dirty="0" smtClean="0"/>
          </a:p>
        </p:txBody>
      </p:sp>
      <p:sp>
        <p:nvSpPr>
          <p:cNvPr id="4" name="Rectangle 3"/>
          <p:cNvSpPr/>
          <p:nvPr/>
        </p:nvSpPr>
        <p:spPr>
          <a:xfrm>
            <a:off x="381000" y="4343400"/>
            <a:ext cx="830580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1968188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25000"/>
                  </a:schemeClr>
                </a:solidFill>
              </a:rPr>
              <a:t>Additional Considerations</a:t>
            </a:r>
            <a:endParaRPr lang="en-US" b="1" dirty="0">
              <a:solidFill>
                <a:schemeClr val="bg2">
                  <a:lumMod val="25000"/>
                </a:schemeClr>
              </a:solidFill>
            </a:endParaRPr>
          </a:p>
        </p:txBody>
      </p:sp>
      <p:sp>
        <p:nvSpPr>
          <p:cNvPr id="3" name="Content Placeholder 2"/>
          <p:cNvSpPr>
            <a:spLocks noGrp="1"/>
          </p:cNvSpPr>
          <p:nvPr>
            <p:ph idx="1"/>
          </p:nvPr>
        </p:nvSpPr>
        <p:spPr/>
        <p:txBody>
          <a:bodyPr/>
          <a:lstStyle/>
          <a:p>
            <a:r>
              <a:rPr lang="en-US" dirty="0" smtClean="0"/>
              <a:t>Staff </a:t>
            </a:r>
            <a:r>
              <a:rPr lang="en-US" dirty="0" smtClean="0"/>
              <a:t>– DGI</a:t>
            </a:r>
          </a:p>
          <a:p>
            <a:pPr lvl="1"/>
            <a:r>
              <a:rPr lang="en-US" dirty="0"/>
              <a:t>The main thing this project has consumed is time. Lots of time. Everything from Project Management to Imagery Review to creating ArcGIS Server Services and everything in between. </a:t>
            </a:r>
            <a:r>
              <a:rPr lang="en-US" dirty="0" smtClean="0"/>
              <a:t>DGI estimates that it takes 1.5 staff </a:t>
            </a:r>
            <a:r>
              <a:rPr lang="en-US" dirty="0" smtClean="0"/>
              <a:t>members to manage the data.</a:t>
            </a:r>
            <a:endParaRPr lang="en-US" dirty="0" smtClean="0"/>
          </a:p>
          <a:p>
            <a:r>
              <a:rPr lang="en-US" dirty="0" smtClean="0"/>
              <a:t>Storage Requirements</a:t>
            </a:r>
          </a:p>
          <a:p>
            <a:pPr lvl="1"/>
            <a:r>
              <a:rPr lang="en-US" dirty="0"/>
              <a:t>DGI has increased its SAN storage from 10TB to over 26TB and </a:t>
            </a:r>
            <a:r>
              <a:rPr lang="en-US" dirty="0" smtClean="0"/>
              <a:t>have </a:t>
            </a:r>
            <a:r>
              <a:rPr lang="en-US" dirty="0"/>
              <a:t>invested in 20TB of portable storage as well.</a:t>
            </a:r>
          </a:p>
          <a:p>
            <a:pPr lvl="1"/>
            <a:endParaRPr lang="en-US" dirty="0" smtClean="0"/>
          </a:p>
          <a:p>
            <a:endParaRPr lang="en-US" dirty="0"/>
          </a:p>
        </p:txBody>
      </p:sp>
    </p:spTree>
    <p:extLst>
      <p:ext uri="{BB962C8B-B14F-4D97-AF65-F5344CB8AC3E}">
        <p14:creationId xmlns:p14="http://schemas.microsoft.com/office/powerpoint/2010/main" val="1720449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8610600" cy="1046440"/>
          </a:xfrm>
          <a:prstGeom prst="rect">
            <a:avLst/>
          </a:prstGeom>
        </p:spPr>
        <p:txBody>
          <a:bodyPr wrap="square">
            <a:spAutoFit/>
          </a:bodyPr>
          <a:lstStyle/>
          <a:p>
            <a:r>
              <a:rPr lang="en-US" sz="2400" b="1" dirty="0" smtClean="0"/>
              <a:t>KYAPED Program Information</a:t>
            </a:r>
          </a:p>
          <a:p>
            <a:endParaRPr lang="en-US" sz="2000" b="1" dirty="0" smtClean="0"/>
          </a:p>
          <a:p>
            <a:endParaRPr lang="en-US" dirty="0"/>
          </a:p>
        </p:txBody>
      </p:sp>
      <p:sp>
        <p:nvSpPr>
          <p:cNvPr id="3" name="Rectangle 2"/>
          <p:cNvSpPr/>
          <p:nvPr/>
        </p:nvSpPr>
        <p:spPr>
          <a:xfrm>
            <a:off x="228600" y="1752600"/>
            <a:ext cx="8534400" cy="3416320"/>
          </a:xfrm>
          <a:prstGeom prst="rect">
            <a:avLst/>
          </a:prstGeom>
        </p:spPr>
        <p:txBody>
          <a:bodyPr wrap="square">
            <a:spAutoFit/>
          </a:bodyPr>
          <a:lstStyle/>
          <a:p>
            <a:r>
              <a:rPr lang="en-US" dirty="0" smtClean="0"/>
              <a:t>This initiative will provide statewide elevation data (LiDAR) and color leaf-off aerial photography.</a:t>
            </a:r>
          </a:p>
          <a:p>
            <a:endParaRPr lang="en-US" dirty="0"/>
          </a:p>
          <a:p>
            <a:r>
              <a:rPr lang="en-US" dirty="0" smtClean="0"/>
              <a:t>The multi-million dollar project is expected to span a three to four year period which began in January 2012. </a:t>
            </a:r>
          </a:p>
          <a:p>
            <a:endParaRPr lang="en-US" dirty="0"/>
          </a:p>
          <a:p>
            <a:r>
              <a:rPr lang="en-US" dirty="0" smtClean="0"/>
              <a:t>Funding partners for this effort  have include federal agencies such as the Federal Emergency Management Agency (FEMA), the Department of the Interior (DOI) U.S. Geological Survey (USGS), the USDA Farm Services Administration (FSA), and the USDA Natural Resources Conservation Service (NRCS), as well as local governments and several state agencies. The Kentucky Transportation Cabinet  (KYTC) is a </a:t>
            </a:r>
            <a:r>
              <a:rPr lang="en-US" u="sng" dirty="0" smtClean="0"/>
              <a:t>major partner </a:t>
            </a:r>
            <a:r>
              <a:rPr lang="en-US" dirty="0" smtClean="0"/>
              <a:t>in this effort.</a:t>
            </a:r>
            <a:endParaRPr lang="en-US" dirty="0"/>
          </a:p>
        </p:txBody>
      </p:sp>
      <p:sp>
        <p:nvSpPr>
          <p:cNvPr id="5" name="Rectangle 4"/>
          <p:cNvSpPr/>
          <p:nvPr/>
        </p:nvSpPr>
        <p:spPr>
          <a:xfrm>
            <a:off x="190500" y="5334000"/>
            <a:ext cx="8534400" cy="1200329"/>
          </a:xfrm>
          <a:prstGeom prst="rect">
            <a:avLst/>
          </a:prstGeom>
        </p:spPr>
        <p:txBody>
          <a:bodyPr wrap="square">
            <a:spAutoFit/>
          </a:bodyPr>
          <a:lstStyle/>
          <a:p>
            <a:r>
              <a:rPr lang="en-US" dirty="0" smtClean="0"/>
              <a:t>More information regarding the Digital Aerial Photography and Elevation Data Program including agency uses, partner listings, wiki definitions, specifications, and data examples can be found on the program website @: </a:t>
            </a:r>
            <a:r>
              <a:rPr lang="en-US" dirty="0" smtClean="0">
                <a:hlinkClick r:id="rId2"/>
              </a:rPr>
              <a:t>http://kygeonet.ky.gov/kyfromabove/</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a:noAutofit/>
          </a:bodyPr>
          <a:lstStyle/>
          <a:p>
            <a:r>
              <a:rPr lang="en-US" sz="3200" b="1" dirty="0" smtClean="0">
                <a:solidFill>
                  <a:schemeClr val="bg2">
                    <a:lumMod val="25000"/>
                  </a:schemeClr>
                </a:solidFill>
              </a:rPr>
              <a:t>TYPICAL QUESTIONS WHEN USING LIDAR DATA</a:t>
            </a:r>
            <a:endParaRPr lang="en-US" sz="3200" b="1" dirty="0">
              <a:solidFill>
                <a:schemeClr val="bg2">
                  <a:lumMod val="25000"/>
                </a:schemeClr>
              </a:solidFill>
            </a:endParaRPr>
          </a:p>
        </p:txBody>
      </p:sp>
      <p:sp>
        <p:nvSpPr>
          <p:cNvPr id="1025" name="Rectangle 1"/>
          <p:cNvSpPr>
            <a:spLocks noChangeArrowheads="1"/>
          </p:cNvSpPr>
          <p:nvPr/>
        </p:nvSpPr>
        <p:spPr bwMode="auto">
          <a:xfrm>
            <a:off x="381000" y="2133600"/>
            <a:ext cx="8458200" cy="4124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u="sng"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What’s the Accuracy?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In open, flat areas, ground contours can be recorded from an aircraft flying overhead providing accuracy within 6 inches of actual elevation. In steep, forested areas accuracy is typically in the range of 1 to 2 feet and depends on many factors, including density of canopy cover and the spacing of laser shots.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What’s the difference between "raw" LIDAR data and "classified" LIDAR data?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Constantia" pitchFamily="18" charset="0"/>
                <a:ea typeface="Calibri" pitchFamily="34" charset="0"/>
                <a:cs typeface="Arial" pitchFamily="34" charset="0"/>
              </a:rPr>
              <a:t>The points of the "raw" LIDAR data include elevations for the ground, buildings, highway overpasses, forest canopy, and anything else that the laser beam encountered. In data processing, each of these points is classified into one of the LAS classification values.</a:t>
            </a:r>
            <a:endParaRPr kumimoji="0" lang="en-US" b="0" i="0" u="none" strike="noStrike" cap="none" normalizeH="0" baseline="0" dirty="0" smtClean="0">
              <a:ln>
                <a:noFill/>
              </a:ln>
              <a:solidFill>
                <a:schemeClr val="tx1"/>
              </a:solidFill>
              <a:effectLst/>
              <a:latin typeface="Constantia" pitchFamily="18" charset="0"/>
              <a:cs typeface="Arial" pitchFamily="34" charset="0"/>
            </a:endParaRPr>
          </a:p>
        </p:txBody>
      </p:sp>
      <p:sp>
        <p:nvSpPr>
          <p:cNvPr id="4" name="Rectangle 3"/>
          <p:cNvSpPr/>
          <p:nvPr/>
        </p:nvSpPr>
        <p:spPr>
          <a:xfrm>
            <a:off x="457200" y="1752600"/>
            <a:ext cx="8077200" cy="923330"/>
          </a:xfrm>
          <a:prstGeom prst="rect">
            <a:avLst/>
          </a:prstGeom>
        </p:spPr>
        <p:txBody>
          <a:bodyPr wrap="square">
            <a:spAutoFit/>
          </a:bodyPr>
          <a:lstStyle/>
          <a:p>
            <a:endParaRPr lang="en-US" dirty="0" smtClean="0">
              <a:latin typeface="Constantia" pitchFamily="18" charset="0"/>
              <a:cs typeface="Arial" pitchFamily="34" charset="0"/>
            </a:endParaRPr>
          </a:p>
          <a:p>
            <a:r>
              <a:rPr lang="en-US" dirty="0" smtClean="0">
                <a:latin typeface="Constantia" pitchFamily="18" charset="0"/>
                <a:cs typeface="Arial" pitchFamily="34" charset="0"/>
              </a:rPr>
              <a:t>LiDAR generates an accurate 3D model of the earth’s surface.  GPS provides  the 3D position.</a:t>
            </a:r>
            <a:endParaRPr lang="en-US" dirty="0">
              <a:latin typeface="Constantia" pitchFamily="18" charset="0"/>
              <a:cs typeface="Arial" pitchFamily="34" charset="0"/>
            </a:endParaRPr>
          </a:p>
        </p:txBody>
      </p:sp>
      <p:sp>
        <p:nvSpPr>
          <p:cNvPr id="5" name="Rectangle 4"/>
          <p:cNvSpPr/>
          <p:nvPr/>
        </p:nvSpPr>
        <p:spPr>
          <a:xfrm>
            <a:off x="457200" y="1676400"/>
            <a:ext cx="2819400" cy="400110"/>
          </a:xfrm>
          <a:prstGeom prst="rect">
            <a:avLst/>
          </a:prstGeom>
        </p:spPr>
        <p:txBody>
          <a:bodyPr wrap="square">
            <a:spAutoFit/>
          </a:bodyPr>
          <a:lstStyle/>
          <a:p>
            <a:pPr lvl="0" fontAlgn="base">
              <a:spcBef>
                <a:spcPct val="0"/>
              </a:spcBef>
              <a:spcAft>
                <a:spcPct val="0"/>
              </a:spcAft>
            </a:pPr>
            <a:r>
              <a:rPr lang="en-US" sz="2000" b="1" u="sng" dirty="0" smtClean="0">
                <a:latin typeface="Arial" pitchFamily="34" charset="0"/>
                <a:ea typeface="Calibri" pitchFamily="34" charset="0"/>
                <a:cs typeface="Arial" pitchFamily="34" charset="0"/>
              </a:rPr>
              <a:t>Why LiDAR?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5400" dirty="0" smtClean="0"/>
              <a:t> </a:t>
            </a:r>
            <a:r>
              <a:rPr lang="en-US" sz="3600" b="1" dirty="0" smtClean="0"/>
              <a:t>What Classification are we using for modeling a surface?  Model Key-Point!</a:t>
            </a:r>
            <a:endParaRPr lang="en-US" sz="3600" b="1" dirty="0"/>
          </a:p>
        </p:txBody>
      </p:sp>
      <p:pic>
        <p:nvPicPr>
          <p:cNvPr id="2050" name="Picture 2" descr="F:\KYTC GIS Conference\LiDAR Classification Table.jpg"/>
          <p:cNvPicPr>
            <a:picLocks noChangeAspect="1" noChangeArrowheads="1"/>
          </p:cNvPicPr>
          <p:nvPr/>
        </p:nvPicPr>
        <p:blipFill>
          <a:blip r:embed="rId2" cstate="print"/>
          <a:srcRect/>
          <a:stretch>
            <a:fillRect/>
          </a:stretch>
        </p:blipFill>
        <p:spPr bwMode="auto">
          <a:xfrm>
            <a:off x="685800" y="2362200"/>
            <a:ext cx="8124826" cy="41433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914400"/>
          </a:xfrm>
        </p:spPr>
        <p:txBody>
          <a:bodyPr>
            <a:normAutofit/>
          </a:bodyPr>
          <a:lstStyle/>
          <a:p>
            <a:r>
              <a:rPr lang="en-US" sz="2800" b="1" dirty="0" smtClean="0">
                <a:solidFill>
                  <a:schemeClr val="bg2">
                    <a:lumMod val="25000"/>
                  </a:schemeClr>
                </a:solidFill>
              </a:rPr>
              <a:t>ADVANTAGES OF LIDAR OVER TRADITIONAL PHOTOGRAMMETRY AND CONVENTIONAL SURVEYING</a:t>
            </a:r>
            <a:endParaRPr lang="en-US" sz="2800" b="1" dirty="0">
              <a:solidFill>
                <a:schemeClr val="bg2">
                  <a:lumMod val="25000"/>
                </a:schemeClr>
              </a:solidFill>
            </a:endParaRPr>
          </a:p>
        </p:txBody>
      </p:sp>
      <p:sp>
        <p:nvSpPr>
          <p:cNvPr id="3" name="Content Placeholder 2"/>
          <p:cNvSpPr>
            <a:spLocks noGrp="1"/>
          </p:cNvSpPr>
          <p:nvPr>
            <p:ph idx="1"/>
          </p:nvPr>
        </p:nvSpPr>
        <p:spPr>
          <a:xfrm>
            <a:off x="457200" y="1752600"/>
            <a:ext cx="8229600" cy="2895600"/>
          </a:xfrm>
        </p:spPr>
        <p:txBody>
          <a:bodyPr>
            <a:normAutofit fontScale="92500" lnSpcReduction="20000"/>
          </a:bodyPr>
          <a:lstStyle/>
          <a:p>
            <a:r>
              <a:rPr lang="en-US" sz="2400" dirty="0" smtClean="0"/>
              <a:t>Ease of data acquisition</a:t>
            </a:r>
          </a:p>
          <a:p>
            <a:r>
              <a:rPr lang="en-US" sz="2400" dirty="0" smtClean="0"/>
              <a:t>Increased ability to determine surface elevations in difficult areas and less time for creation of elevation data</a:t>
            </a:r>
          </a:p>
          <a:p>
            <a:r>
              <a:rPr lang="en-US" sz="2400" dirty="0" smtClean="0"/>
              <a:t>Less dependent of weather, time of year, time of day</a:t>
            </a:r>
          </a:p>
          <a:p>
            <a:r>
              <a:rPr lang="en-US" sz="2400" dirty="0" smtClean="0"/>
              <a:t>The speed and accuracy of LiDAR make it feasible to map large areas with the kind of detail that before had only been possible with ground survey crews.</a:t>
            </a:r>
          </a:p>
          <a:p>
            <a:r>
              <a:rPr lang="en-US" sz="2400" dirty="0" smtClean="0"/>
              <a:t>LiDAR data (point cloud) is easily used with GIS software and can be used with </a:t>
            </a:r>
            <a:r>
              <a:rPr lang="en-US" sz="2400" dirty="0" err="1" smtClean="0"/>
              <a:t>Microstation</a:t>
            </a:r>
            <a:endParaRPr lang="en-US" sz="2400" dirty="0" smtClean="0"/>
          </a:p>
          <a:p>
            <a:endParaRPr lang="en-US" sz="2400" dirty="0"/>
          </a:p>
        </p:txBody>
      </p:sp>
      <p:pic>
        <p:nvPicPr>
          <p:cNvPr id="4" name="Picture 2"/>
          <p:cNvPicPr>
            <a:picLocks noChangeAspect="1"/>
          </p:cNvPicPr>
          <p:nvPr/>
        </p:nvPicPr>
        <p:blipFill>
          <a:blip r:embed="rId2" cstate="print"/>
          <a:srcRect/>
          <a:stretch>
            <a:fillRect/>
          </a:stretch>
        </p:blipFill>
        <p:spPr bwMode="auto">
          <a:xfrm>
            <a:off x="5486400" y="4191000"/>
            <a:ext cx="3429000" cy="2438400"/>
          </a:xfrm>
          <a:prstGeom prst="rect">
            <a:avLst/>
          </a:prstGeom>
          <a:noFill/>
          <a:ln w="12700">
            <a:noFill/>
            <a:miter lim="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026" descr="Multiple LIDAR Returns"/>
          <p:cNvPicPr>
            <a:picLocks noChangeAspect="1" noChangeArrowheads="1"/>
          </p:cNvPicPr>
          <p:nvPr/>
        </p:nvPicPr>
        <p:blipFill>
          <a:blip r:embed="rId2" cstate="print">
            <a:lum contrast="6000"/>
          </a:blip>
          <a:srcRect l="17999" r="18842"/>
          <a:stretch>
            <a:fillRect/>
          </a:stretch>
        </p:blipFill>
        <p:spPr bwMode="auto">
          <a:xfrm>
            <a:off x="0" y="0"/>
            <a:ext cx="9144000" cy="6019800"/>
          </a:xfrm>
          <a:prstGeom prst="rect">
            <a:avLst/>
          </a:prstGeom>
          <a:noFill/>
          <a:ln w="9525">
            <a:noFill/>
            <a:miter lim="800000"/>
            <a:headEnd/>
            <a:tailEnd/>
          </a:ln>
        </p:spPr>
      </p:pic>
      <p:sp>
        <p:nvSpPr>
          <p:cNvPr id="71683" name="Text Box 1027"/>
          <p:cNvSpPr txBox="1">
            <a:spLocks noChangeArrowheads="1"/>
          </p:cNvSpPr>
          <p:nvPr/>
        </p:nvSpPr>
        <p:spPr bwMode="auto">
          <a:xfrm>
            <a:off x="4343400" y="1828800"/>
            <a:ext cx="4335463" cy="485775"/>
          </a:xfrm>
          <a:prstGeom prst="rect">
            <a:avLst/>
          </a:prstGeom>
          <a:noFill/>
          <a:ln w="9525">
            <a:noFill/>
            <a:miter lim="800000"/>
            <a:headEnd/>
            <a:tailEnd/>
          </a:ln>
        </p:spPr>
        <p:txBody>
          <a:bodyPr wrap="none">
            <a:spAutoFit/>
          </a:bodyPr>
          <a:lstStyle/>
          <a:p>
            <a:pPr algn="ctr">
              <a:lnSpc>
                <a:spcPct val="80000"/>
              </a:lnSpc>
              <a:spcBef>
                <a:spcPct val="20000"/>
              </a:spcBef>
            </a:pPr>
            <a:r>
              <a:rPr lang="en-US" sz="3200" dirty="0">
                <a:solidFill>
                  <a:schemeClr val="bg1"/>
                </a:solidFill>
              </a:rPr>
              <a:t>Multiple LIDAR Returns</a:t>
            </a:r>
          </a:p>
        </p:txBody>
      </p:sp>
      <p:sp>
        <p:nvSpPr>
          <p:cNvPr id="4" name="TextBox 3"/>
          <p:cNvSpPr txBox="1"/>
          <p:nvPr/>
        </p:nvSpPr>
        <p:spPr>
          <a:xfrm>
            <a:off x="4953000" y="1524000"/>
            <a:ext cx="3124200" cy="584775"/>
          </a:xfrm>
          <a:prstGeom prst="rect">
            <a:avLst/>
          </a:prstGeom>
          <a:noFill/>
        </p:spPr>
        <p:txBody>
          <a:bodyPr wrap="square" rtlCol="0">
            <a:spAutoFit/>
          </a:bodyPr>
          <a:lstStyle/>
          <a:p>
            <a:r>
              <a:rPr lang="en-US" sz="3200" u="sng" dirty="0" smtClean="0"/>
              <a:t>Returns</a:t>
            </a:r>
            <a:endParaRPr lang="en-US" sz="3200" u="sng" dirty="0"/>
          </a:p>
        </p:txBody>
      </p:sp>
      <p:sp>
        <p:nvSpPr>
          <p:cNvPr id="5" name="TextBox 4"/>
          <p:cNvSpPr txBox="1"/>
          <p:nvPr/>
        </p:nvSpPr>
        <p:spPr>
          <a:xfrm>
            <a:off x="4953000" y="2514600"/>
            <a:ext cx="381000" cy="523220"/>
          </a:xfrm>
          <a:prstGeom prst="rect">
            <a:avLst/>
          </a:prstGeom>
          <a:noFill/>
        </p:spPr>
        <p:txBody>
          <a:bodyPr wrap="square" rtlCol="0">
            <a:spAutoFit/>
          </a:bodyPr>
          <a:lstStyle/>
          <a:p>
            <a:r>
              <a:rPr lang="en-US" sz="2800" dirty="0" smtClean="0"/>
              <a:t>1</a:t>
            </a:r>
            <a:endParaRPr lang="en-US" sz="2800" dirty="0"/>
          </a:p>
        </p:txBody>
      </p:sp>
      <p:sp>
        <p:nvSpPr>
          <p:cNvPr id="6" name="TextBox 5"/>
          <p:cNvSpPr txBox="1"/>
          <p:nvPr/>
        </p:nvSpPr>
        <p:spPr>
          <a:xfrm>
            <a:off x="5257800" y="2895600"/>
            <a:ext cx="533400" cy="523220"/>
          </a:xfrm>
          <a:prstGeom prst="rect">
            <a:avLst/>
          </a:prstGeom>
          <a:noFill/>
        </p:spPr>
        <p:txBody>
          <a:bodyPr wrap="square" rtlCol="0">
            <a:spAutoFit/>
          </a:bodyPr>
          <a:lstStyle/>
          <a:p>
            <a:r>
              <a:rPr lang="en-US" sz="2800" dirty="0" smtClean="0"/>
              <a:t>2</a:t>
            </a:r>
            <a:endParaRPr lang="en-US" sz="2800" dirty="0"/>
          </a:p>
        </p:txBody>
      </p:sp>
      <p:sp>
        <p:nvSpPr>
          <p:cNvPr id="7" name="TextBox 6"/>
          <p:cNvSpPr txBox="1"/>
          <p:nvPr/>
        </p:nvSpPr>
        <p:spPr>
          <a:xfrm>
            <a:off x="5715000" y="3352800"/>
            <a:ext cx="533400" cy="523220"/>
          </a:xfrm>
          <a:prstGeom prst="rect">
            <a:avLst/>
          </a:prstGeom>
          <a:noFill/>
        </p:spPr>
        <p:txBody>
          <a:bodyPr wrap="square" rtlCol="0">
            <a:spAutoFit/>
          </a:bodyPr>
          <a:lstStyle/>
          <a:p>
            <a:r>
              <a:rPr lang="en-US" sz="2800" dirty="0" smtClean="0"/>
              <a:t>3</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echo_sample2"/>
          <p:cNvPicPr>
            <a:picLocks noChangeAspect="1" noChangeArrowheads="1"/>
          </p:cNvPicPr>
          <p:nvPr/>
        </p:nvPicPr>
        <p:blipFill>
          <a:blip r:embed="rId2" cstate="print"/>
          <a:srcRect/>
          <a:stretch>
            <a:fillRect/>
          </a:stretch>
        </p:blipFill>
        <p:spPr bwMode="auto">
          <a:xfrm>
            <a:off x="0" y="0"/>
            <a:ext cx="9372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04800" y="1371600"/>
            <a:ext cx="86106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chemeClr val="bg2">
                    <a:lumMod val="25000"/>
                  </a:schemeClr>
                </a:solidFill>
                <a:effectLst/>
                <a:latin typeface="Arial" pitchFamily="34" charset="0"/>
                <a:ea typeface="Calibri" pitchFamily="34" charset="0"/>
                <a:cs typeface="Arial" pitchFamily="34" charset="0"/>
              </a:rPr>
              <a:t>What</a:t>
            </a:r>
            <a:r>
              <a:rPr kumimoji="0" lang="en-US" sz="3200" b="1" i="0" u="sng" strike="noStrike" cap="none" normalizeH="0" dirty="0" smtClean="0">
                <a:ln>
                  <a:noFill/>
                </a:ln>
                <a:solidFill>
                  <a:schemeClr val="bg2">
                    <a:lumMod val="25000"/>
                  </a:schemeClr>
                </a:solidFill>
                <a:effectLst/>
                <a:latin typeface="Arial" pitchFamily="34" charset="0"/>
                <a:ea typeface="Calibri" pitchFamily="34" charset="0"/>
                <a:cs typeface="Arial" pitchFamily="34" charset="0"/>
              </a:rPr>
              <a:t> about the Breaklines?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dirty="0" smtClean="0">
              <a:ln>
                <a:noFill/>
              </a:ln>
              <a:solidFill>
                <a:srgbClr val="000000"/>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LiDAR technology, however, does not inherently collect the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breaklines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necessary to produce traditional DTMs. Breaklines have to be developed separately through a variety of techniques, and either used with the LiDAR points in the generation of the  DTM, or applied as a correction to DTMs generated without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breaklines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solidFill>
                <a:srgbClr val="000000"/>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Mobile Mapping and</a:t>
            </a:r>
            <a:r>
              <a:rPr kumimoji="0" lang="en-US" b="0" i="0" u="none" strike="noStrike" cap="none" normalizeH="0" dirty="0" smtClean="0">
                <a:ln>
                  <a:noFill/>
                </a:ln>
                <a:solidFill>
                  <a:srgbClr val="000000"/>
                </a:solidFill>
                <a:effectLst/>
                <a:latin typeface="Arial" pitchFamily="34" charset="0"/>
                <a:ea typeface="Calibri" pitchFamily="34" charset="0"/>
                <a:cs typeface="Arial" pitchFamily="34" charset="0"/>
              </a:rPr>
              <a:t> Stationary Scans datasets are highly accurate.  However</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breaklines</a:t>
            </a: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 from</a:t>
            </a:r>
            <a:r>
              <a:rPr kumimoji="0" lang="en-US" b="0" i="0" u="none" strike="noStrike" cap="none" normalizeH="0" dirty="0" smtClean="0">
                <a:ln>
                  <a:noFill/>
                </a:ln>
                <a:solidFill>
                  <a:srgbClr val="000000"/>
                </a:solidFill>
                <a:effectLst/>
                <a:latin typeface="Arial" pitchFamily="34" charset="0"/>
                <a:ea typeface="Calibri" pitchFamily="34" charset="0"/>
                <a:cs typeface="Arial" pitchFamily="34" charset="0"/>
              </a:rPr>
              <a:t> Traditional Survey methods are ready for use, while Breaklines from Mobile Mapping and Stationary Scanning  are extracted in post processing.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solidFill>
                <a:srgbClr val="000000"/>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dirty="0" smtClean="0">
                <a:ln>
                  <a:noFill/>
                </a:ln>
                <a:solidFill>
                  <a:srgbClr val="000000"/>
                </a:solidFill>
                <a:effectLst/>
                <a:latin typeface="Arial" pitchFamily="34" charset="0"/>
                <a:ea typeface="Calibri" pitchFamily="34" charset="0"/>
                <a:cs typeface="Arial" pitchFamily="34" charset="0"/>
              </a:rPr>
              <a:t>Note: Manual editing is necessary to produce a Quality LiDAR project.</a:t>
            </a:r>
          </a:p>
          <a:p>
            <a:pPr marL="0" marR="0" lvl="0" indent="0" algn="l" defTabSz="914400" rtl="0" eaLnBrk="1" fontAlgn="base" latinLnBrk="0" hangingPunct="1">
              <a:lnSpc>
                <a:spcPct val="100000"/>
              </a:lnSpc>
              <a:spcBef>
                <a:spcPct val="0"/>
              </a:spcBef>
              <a:spcAft>
                <a:spcPct val="0"/>
              </a:spcAft>
              <a:buClrTx/>
              <a:buSzTx/>
              <a:buFontTx/>
              <a:buNone/>
              <a:tabLst/>
            </a:pPr>
            <a:endParaRPr lang="en-US" baseline="0" dirty="0" smtClean="0">
              <a:solidFill>
                <a:srgbClr val="000000"/>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u="sng" dirty="0" smtClean="0"/>
              <a:t>Merging Datasets</a:t>
            </a:r>
            <a:r>
              <a:rPr lang="en-US" dirty="0" smtClean="0"/>
              <a:t/>
            </a:r>
            <a:br>
              <a:rPr lang="en-US" dirty="0" smtClean="0"/>
            </a:br>
            <a:r>
              <a:rPr lang="en-US" sz="4400" dirty="0" smtClean="0"/>
              <a:t>Example 1</a:t>
            </a:r>
            <a:endParaRPr lang="en-US" sz="4400" dirty="0"/>
          </a:p>
        </p:txBody>
      </p:sp>
      <p:pic>
        <p:nvPicPr>
          <p:cNvPr id="3" name="Picture 2" descr="Panel 2.jpg"/>
          <p:cNvPicPr>
            <a:picLocks noChangeAspect="1"/>
          </p:cNvPicPr>
          <p:nvPr/>
        </p:nvPicPr>
        <p:blipFill>
          <a:blip r:embed="rId2" cstate="print"/>
          <a:stretch>
            <a:fillRect/>
          </a:stretch>
        </p:blipFill>
        <p:spPr>
          <a:xfrm>
            <a:off x="457200" y="1981200"/>
            <a:ext cx="7772400" cy="392286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t>Breaklines collected</a:t>
            </a:r>
            <a:r>
              <a:rPr lang="en-US" dirty="0" smtClean="0"/>
              <a:t/>
            </a:r>
            <a:br>
              <a:rPr lang="en-US" dirty="0" smtClean="0"/>
            </a:br>
            <a:r>
              <a:rPr lang="en-US" sz="2200" dirty="0" smtClean="0"/>
              <a:t>Edge of Pavement, Crown, Edge of shoulder, Curb, Median, Ditches, etc</a:t>
            </a:r>
            <a:endParaRPr lang="en-US" sz="2200" dirty="0"/>
          </a:p>
        </p:txBody>
      </p:sp>
      <p:pic>
        <p:nvPicPr>
          <p:cNvPr id="3" name="Picture 2" descr="Panel 5.jpg"/>
          <p:cNvPicPr>
            <a:picLocks noChangeAspect="1"/>
          </p:cNvPicPr>
          <p:nvPr/>
        </p:nvPicPr>
        <p:blipFill>
          <a:blip r:embed="rId2" cstate="print"/>
          <a:stretch>
            <a:fillRect/>
          </a:stretch>
        </p:blipFill>
        <p:spPr>
          <a:xfrm>
            <a:off x="304800" y="1905000"/>
            <a:ext cx="8534400" cy="473137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Merged Airborne LiDAR surface with collected  field data to make 1 surface </a:t>
            </a:r>
            <a:endParaRPr lang="en-US" sz="3200" dirty="0"/>
          </a:p>
        </p:txBody>
      </p:sp>
      <p:pic>
        <p:nvPicPr>
          <p:cNvPr id="3" name="Picture 2" descr="Panel 4.jpg"/>
          <p:cNvPicPr>
            <a:picLocks noChangeAspect="1"/>
          </p:cNvPicPr>
          <p:nvPr/>
        </p:nvPicPr>
        <p:blipFill>
          <a:blip r:embed="rId2" cstate="print"/>
          <a:stretch>
            <a:fillRect/>
          </a:stretch>
        </p:blipFill>
        <p:spPr>
          <a:xfrm>
            <a:off x="304800" y="1905000"/>
            <a:ext cx="8417926" cy="469877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1143000"/>
          </a:xfrm>
        </p:spPr>
        <p:txBody>
          <a:bodyPr>
            <a:normAutofit fontScale="90000"/>
          </a:bodyPr>
          <a:lstStyle/>
          <a:p>
            <a:r>
              <a:rPr lang="en-US" sz="4000" dirty="0" smtClean="0"/>
              <a:t>Example 2</a:t>
            </a:r>
            <a:r>
              <a:rPr lang="en-US" sz="4400" dirty="0" smtClean="0"/>
              <a:t/>
            </a:r>
            <a:br>
              <a:rPr lang="en-US" sz="4400" dirty="0" smtClean="0"/>
            </a:br>
            <a:r>
              <a:rPr lang="en-US" sz="3600" dirty="0" smtClean="0"/>
              <a:t>Airborne LiDAR Data        (notice stream)</a:t>
            </a:r>
            <a:endParaRPr lang="en-US" sz="3600" dirty="0"/>
          </a:p>
        </p:txBody>
      </p:sp>
      <p:pic>
        <p:nvPicPr>
          <p:cNvPr id="3" name="Picture 2" descr="LiDAR.jpg"/>
          <p:cNvPicPr>
            <a:picLocks noChangeAspect="1"/>
          </p:cNvPicPr>
          <p:nvPr/>
        </p:nvPicPr>
        <p:blipFill>
          <a:blip r:embed="rId2" cstate="print"/>
          <a:stretch>
            <a:fillRect/>
          </a:stretch>
        </p:blipFill>
        <p:spPr>
          <a:xfrm>
            <a:off x="228600" y="1905000"/>
            <a:ext cx="8631063" cy="4495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001000" cy="4678204"/>
          </a:xfrm>
          <a:prstGeom prst="rect">
            <a:avLst/>
          </a:prstGeom>
        </p:spPr>
        <p:txBody>
          <a:bodyPr wrap="square">
            <a:spAutoFit/>
          </a:bodyPr>
          <a:lstStyle/>
          <a:p>
            <a:endParaRPr lang="en-US" sz="2000" b="1" dirty="0" smtClean="0"/>
          </a:p>
          <a:p>
            <a:endParaRPr lang="en-US" sz="2000" b="1" dirty="0" smtClean="0"/>
          </a:p>
          <a:p>
            <a:endParaRPr lang="en-US" sz="2000" b="1" dirty="0" smtClean="0"/>
          </a:p>
          <a:p>
            <a:endParaRPr lang="en-US" sz="2000" b="1" dirty="0" smtClean="0"/>
          </a:p>
          <a:p>
            <a:r>
              <a:rPr lang="en-US" sz="2800" b="1" dirty="0" smtClean="0"/>
              <a:t>Why </a:t>
            </a:r>
            <a:r>
              <a:rPr lang="en-US" sz="2800" b="1" dirty="0" smtClean="0"/>
              <a:t>KYAPED</a:t>
            </a:r>
            <a:r>
              <a:rPr lang="en-US" sz="2800" b="1" dirty="0" smtClean="0"/>
              <a:t>?</a:t>
            </a:r>
            <a:r>
              <a:rPr lang="en-US" sz="2000" b="1" dirty="0" smtClean="0"/>
              <a:t> </a:t>
            </a:r>
          </a:p>
          <a:p>
            <a:endParaRPr lang="en-US" sz="2000" dirty="0" smtClean="0"/>
          </a:p>
          <a:p>
            <a:r>
              <a:rPr lang="en-US" sz="2000" dirty="0" smtClean="0"/>
              <a:t>This </a:t>
            </a:r>
            <a:r>
              <a:rPr lang="en-US" sz="2000" dirty="0"/>
              <a:t>program will provide significant savings to government and the private sector by using a common basemap, avoiding duplication, and encouraging the standardization of Geographic Information Systems (GIS) assets throughout the Commonwealth.</a:t>
            </a:r>
          </a:p>
          <a:p>
            <a:endParaRPr lang="en-US" sz="2000" b="1" dirty="0" smtClean="0"/>
          </a:p>
          <a:p>
            <a:endParaRPr lang="en-US" sz="2000" b="1" dirty="0" smtClean="0"/>
          </a:p>
          <a:p>
            <a:endParaRPr lang="en-US" dirty="0" smtClean="0"/>
          </a:p>
          <a:p>
            <a:endParaRPr lang="en-US" sz="1400" dirty="0" smtClean="0"/>
          </a:p>
          <a:p>
            <a:endParaRPr lang="en-US" b="1" dirty="0" smtClean="0"/>
          </a:p>
        </p:txBody>
      </p:sp>
      <p:sp>
        <p:nvSpPr>
          <p:cNvPr id="4" name="Rectangle 3"/>
          <p:cNvSpPr/>
          <p:nvPr/>
        </p:nvSpPr>
        <p:spPr>
          <a:xfrm>
            <a:off x="381000" y="4343400"/>
            <a:ext cx="8305800" cy="369332"/>
          </a:xfrm>
          <a:prstGeom prst="rect">
            <a:avLst/>
          </a:prstGeom>
        </p:spPr>
        <p:txBody>
          <a:bodyPr wrap="square">
            <a:spAutoFit/>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305800" cy="1066800"/>
          </a:xfrm>
        </p:spPr>
        <p:txBody>
          <a:bodyPr>
            <a:noAutofit/>
          </a:bodyPr>
          <a:lstStyle/>
          <a:p>
            <a:r>
              <a:rPr lang="en-US" sz="3600" dirty="0" smtClean="0"/>
              <a:t>Field data collected by District Survey Staff and Modeled</a:t>
            </a:r>
            <a:r>
              <a:rPr lang="en-US" sz="4000" dirty="0" smtClean="0"/>
              <a:t> </a:t>
            </a:r>
            <a:endParaRPr lang="en-US" sz="4000" dirty="0"/>
          </a:p>
        </p:txBody>
      </p:sp>
      <p:pic>
        <p:nvPicPr>
          <p:cNvPr id="3" name="Picture 2" descr="Field.jpg"/>
          <p:cNvPicPr>
            <a:picLocks noChangeAspect="1"/>
          </p:cNvPicPr>
          <p:nvPr/>
        </p:nvPicPr>
        <p:blipFill>
          <a:blip r:embed="rId2" cstate="print"/>
          <a:stretch>
            <a:fillRect/>
          </a:stretch>
        </p:blipFill>
        <p:spPr>
          <a:xfrm>
            <a:off x="304800" y="1981200"/>
            <a:ext cx="8534400" cy="4572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1143000"/>
          </a:xfrm>
        </p:spPr>
        <p:txBody>
          <a:bodyPr>
            <a:normAutofit/>
          </a:bodyPr>
          <a:lstStyle/>
          <a:p>
            <a:r>
              <a:rPr lang="en-US" sz="3600" dirty="0" smtClean="0"/>
              <a:t>Merged Datasets Airborne + Field Data Combined</a:t>
            </a:r>
            <a:endParaRPr lang="en-US" sz="3600" dirty="0"/>
          </a:p>
        </p:txBody>
      </p:sp>
      <p:pic>
        <p:nvPicPr>
          <p:cNvPr id="3" name="Picture 2" descr="Combined.jpg"/>
          <p:cNvPicPr>
            <a:picLocks noChangeAspect="1"/>
          </p:cNvPicPr>
          <p:nvPr/>
        </p:nvPicPr>
        <p:blipFill>
          <a:blip r:embed="rId2" cstate="print"/>
          <a:stretch>
            <a:fillRect/>
          </a:stretch>
        </p:blipFill>
        <p:spPr>
          <a:xfrm>
            <a:off x="304800" y="1981200"/>
            <a:ext cx="8534400" cy="4648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780288"/>
          </a:xfrm>
        </p:spPr>
        <p:txBody>
          <a:bodyPr>
            <a:normAutofit/>
          </a:bodyPr>
          <a:lstStyle/>
          <a:p>
            <a:r>
              <a:rPr lang="en-US" sz="4000" b="1" dirty="0" smtClean="0">
                <a:solidFill>
                  <a:schemeClr val="bg2">
                    <a:lumMod val="25000"/>
                  </a:schemeClr>
                </a:solidFill>
              </a:rPr>
              <a:t>Highway Design Comments</a:t>
            </a:r>
            <a:endParaRPr lang="en-US" sz="4000" b="1" dirty="0">
              <a:solidFill>
                <a:schemeClr val="bg2">
                  <a:lumMod val="25000"/>
                </a:schemeClr>
              </a:solidFill>
            </a:endParaRPr>
          </a:p>
        </p:txBody>
      </p:sp>
      <p:sp>
        <p:nvSpPr>
          <p:cNvPr id="3" name="Rectangle 2"/>
          <p:cNvSpPr/>
          <p:nvPr/>
        </p:nvSpPr>
        <p:spPr>
          <a:xfrm>
            <a:off x="228600" y="1600200"/>
            <a:ext cx="8305800" cy="3693319"/>
          </a:xfrm>
          <a:prstGeom prst="rect">
            <a:avLst/>
          </a:prstGeom>
        </p:spPr>
        <p:txBody>
          <a:bodyPr wrap="square">
            <a:spAutoFit/>
          </a:bodyPr>
          <a:lstStyle/>
          <a:p>
            <a:pPr marL="400050" indent="-400050">
              <a:buFont typeface="Arial" pitchFamily="34" charset="0"/>
              <a:buChar char="•"/>
              <a:defRPr/>
            </a:pPr>
            <a:r>
              <a:rPr lang="en-US" dirty="0" smtClean="0">
                <a:latin typeface="Verdana" pitchFamily="34" charset="0"/>
                <a:ea typeface="Verdana" pitchFamily="34" charset="0"/>
                <a:cs typeface="Verdana" pitchFamily="34" charset="0"/>
              </a:rPr>
              <a:t>As with traditional photogrammetry, specific features can         added to the DTM from field surveys such as utilities, UST, retaining walls, drainage structures TG/IE, etc. </a:t>
            </a:r>
          </a:p>
          <a:p>
            <a:pPr marL="285750" indent="-285750">
              <a:buFont typeface="Arial" pitchFamily="34" charset="0"/>
              <a:buChar char="•"/>
              <a:defRPr/>
            </a:pPr>
            <a:endParaRPr lang="en-US" dirty="0" smtClean="0">
              <a:latin typeface="Verdana" pitchFamily="34" charset="0"/>
              <a:ea typeface="Verdana" pitchFamily="34" charset="0"/>
              <a:cs typeface="Verdana" pitchFamily="34" charset="0"/>
            </a:endParaRPr>
          </a:p>
          <a:p>
            <a:pPr marL="400050" indent="-400050">
              <a:buFont typeface="Arial" pitchFamily="34" charset="0"/>
              <a:buChar char="•"/>
              <a:defRPr/>
            </a:pPr>
            <a:r>
              <a:rPr lang="en-US" dirty="0" smtClean="0">
                <a:latin typeface="Verdana" pitchFamily="34" charset="0"/>
                <a:ea typeface="Verdana" pitchFamily="34" charset="0"/>
                <a:cs typeface="Verdana" pitchFamily="34" charset="0"/>
              </a:rPr>
              <a:t>These features are added as-normal by using "survey edit" on the existing DTM. The “point cloud” </a:t>
            </a:r>
            <a:r>
              <a:rPr lang="en-US" u="sng" dirty="0" smtClean="0">
                <a:latin typeface="Verdana" pitchFamily="34" charset="0"/>
                <a:ea typeface="Verdana" pitchFamily="34" charset="0"/>
                <a:cs typeface="Verdana" pitchFamily="34" charset="0"/>
              </a:rPr>
              <a:t>inside</a:t>
            </a:r>
            <a:r>
              <a:rPr lang="en-US" dirty="0" smtClean="0">
                <a:latin typeface="Verdana" pitchFamily="34" charset="0"/>
                <a:ea typeface="Verdana" pitchFamily="34" charset="0"/>
                <a:cs typeface="Verdana" pitchFamily="34" charset="0"/>
              </a:rPr>
              <a:t> the perimeter of the ground survey is re-triangulated to include the ground survey features.  Control points utilized from original LIDAR (KY Single Zone) should be the control points for the ground survey. </a:t>
            </a:r>
          </a:p>
          <a:p>
            <a:pPr marL="285750" indent="-285750">
              <a:buFont typeface="Arial" pitchFamily="34" charset="0"/>
              <a:buChar char="•"/>
              <a:defRPr/>
            </a:pPr>
            <a:endParaRPr lang="en-US" dirty="0" smtClean="0">
              <a:latin typeface="Verdana" pitchFamily="34" charset="0"/>
              <a:ea typeface="Verdana" pitchFamily="34" charset="0"/>
              <a:cs typeface="Verdana" pitchFamily="34" charset="0"/>
            </a:endParaRPr>
          </a:p>
          <a:p>
            <a:pPr marL="457200" indent="-457200">
              <a:buFont typeface="Arial" pitchFamily="34" charset="0"/>
              <a:buChar char="•"/>
              <a:defRPr/>
            </a:pPr>
            <a:r>
              <a:rPr lang="en-US" dirty="0" smtClean="0">
                <a:latin typeface="Verdana" pitchFamily="34" charset="0"/>
                <a:ea typeface="Verdana" pitchFamily="34" charset="0"/>
                <a:cs typeface="Verdana" pitchFamily="34" charset="0"/>
              </a:rPr>
              <a:t>Depending on the accuracy of the LIDAR data, the DTM could be more accurate by reducing the contour interval. File sizes and RAM may become an issue on workstations.</a:t>
            </a:r>
            <a:endParaRPr lang="en-US" dirty="0">
              <a:latin typeface="Verdana" pitchFamily="34" charset="0"/>
              <a:ea typeface="Verdana" pitchFamily="34" charset="0"/>
              <a:cs typeface="Verdana" pitchFamily="34" charset="0"/>
            </a:endParaRPr>
          </a:p>
        </p:txBody>
      </p:sp>
      <p:pic>
        <p:nvPicPr>
          <p:cNvPr id="4" name="Picture 7" descr="O:\BD\Marketing Information\Presentations\Water\ASFPM Conference 2011-05-18 - LIDAR\Mapping Images\Willisburg_Bathymetric_Volume.jpg"/>
          <p:cNvPicPr>
            <a:picLocks noChangeAspect="1" noChangeArrowheads="1"/>
          </p:cNvPicPr>
          <p:nvPr/>
        </p:nvPicPr>
        <p:blipFill>
          <a:blip r:embed="rId2" cstate="print"/>
          <a:srcRect/>
          <a:stretch>
            <a:fillRect/>
          </a:stretch>
        </p:blipFill>
        <p:spPr bwMode="auto">
          <a:xfrm>
            <a:off x="2590800" y="5370263"/>
            <a:ext cx="3486150" cy="148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600" b="1" dirty="0" smtClean="0">
                <a:solidFill>
                  <a:schemeClr val="bg2">
                    <a:lumMod val="25000"/>
                  </a:schemeClr>
                </a:solidFill>
              </a:rPr>
              <a:t>CONTACT INFORMATION AND LINK</a:t>
            </a:r>
            <a:endParaRPr lang="en-US" sz="3600" b="1" dirty="0">
              <a:solidFill>
                <a:schemeClr val="bg2">
                  <a:lumMod val="25000"/>
                </a:schemeClr>
              </a:solidFill>
            </a:endParaRPr>
          </a:p>
        </p:txBody>
      </p:sp>
      <p:sp>
        <p:nvSpPr>
          <p:cNvPr id="3" name="Content Placeholder 2"/>
          <p:cNvSpPr>
            <a:spLocks noGrp="1"/>
          </p:cNvSpPr>
          <p:nvPr>
            <p:ph idx="1"/>
          </p:nvPr>
        </p:nvSpPr>
        <p:spPr>
          <a:xfrm>
            <a:off x="457200" y="1600201"/>
            <a:ext cx="8229600" cy="411480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US" b="1" dirty="0" smtClean="0"/>
              <a:t>Contact Information</a:t>
            </a:r>
          </a:p>
          <a:p>
            <a:r>
              <a:rPr lang="en-US" dirty="0" smtClean="0"/>
              <a:t>Inquiries regarding the Commonwealth's</a:t>
            </a:r>
          </a:p>
          <a:p>
            <a:r>
              <a:rPr lang="en-US" dirty="0" smtClean="0"/>
              <a:t>Aerial Photography &amp; Elevation Data</a:t>
            </a:r>
          </a:p>
          <a:p>
            <a:r>
              <a:rPr lang="en-US" dirty="0" smtClean="0"/>
              <a:t>Program can be directed to:</a:t>
            </a:r>
          </a:p>
          <a:p>
            <a:r>
              <a:rPr lang="en-US" i="1" dirty="0" smtClean="0"/>
              <a:t>Thomas Rossman, Director</a:t>
            </a:r>
          </a:p>
          <a:p>
            <a:r>
              <a:rPr lang="en-US" dirty="0" smtClean="0"/>
              <a:t>Commonwealth Office of Technology,</a:t>
            </a:r>
          </a:p>
          <a:p>
            <a:r>
              <a:rPr lang="en-US" dirty="0" smtClean="0"/>
              <a:t>Office of Application Development,</a:t>
            </a:r>
          </a:p>
          <a:p>
            <a:r>
              <a:rPr lang="en-US" dirty="0" smtClean="0"/>
              <a:t>Division of Geographic Information</a:t>
            </a:r>
          </a:p>
          <a:p>
            <a:r>
              <a:rPr lang="en-US" dirty="0" smtClean="0"/>
              <a:t>100 Fair Oaks Lane</a:t>
            </a:r>
          </a:p>
          <a:p>
            <a:r>
              <a:rPr lang="en-US" dirty="0" smtClean="0"/>
              <a:t>Frankfort, KY 40601</a:t>
            </a:r>
          </a:p>
          <a:p>
            <a:r>
              <a:rPr lang="en-US" dirty="0" smtClean="0"/>
              <a:t>(502) 564-6412</a:t>
            </a:r>
          </a:p>
          <a:p>
            <a:r>
              <a:rPr lang="en-US" dirty="0" smtClean="0">
                <a:hlinkClick r:id="rId2"/>
              </a:rPr>
              <a:t>Thomas.Rossman@ky.gov</a:t>
            </a:r>
            <a:endParaRPr lang="en-US" dirty="0" smtClean="0"/>
          </a:p>
          <a:p>
            <a:r>
              <a:rPr lang="en-US" dirty="0" smtClean="0">
                <a:hlinkClick r:id="rId3"/>
              </a:rPr>
              <a:t>http://kygeonet.ky.gov/kyfromabove/</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762000"/>
            <a:ext cx="5257800" cy="762000"/>
          </a:xfrm>
        </p:spPr>
        <p:txBody>
          <a:bodyPr>
            <a:normAutofit/>
          </a:bodyPr>
          <a:lstStyle/>
          <a:p>
            <a:r>
              <a:rPr lang="en-US" sz="4000" b="1" dirty="0" smtClean="0">
                <a:solidFill>
                  <a:schemeClr val="bg2">
                    <a:lumMod val="25000"/>
                  </a:schemeClr>
                </a:solidFill>
              </a:rPr>
              <a:t>QUESTIONS?</a:t>
            </a:r>
            <a:endParaRPr lang="en-US" sz="4000" b="1" dirty="0">
              <a:solidFill>
                <a:schemeClr val="bg2">
                  <a:lumMod val="25000"/>
                </a:schemeClr>
              </a:solidFill>
            </a:endParaRPr>
          </a:p>
        </p:txBody>
      </p:sp>
      <p:sp>
        <p:nvSpPr>
          <p:cNvPr id="2049" name="Rectangle 1"/>
          <p:cNvSpPr>
            <a:spLocks noChangeArrowheads="1"/>
          </p:cNvSpPr>
          <p:nvPr/>
        </p:nvSpPr>
        <p:spPr bwMode="auto">
          <a:xfrm>
            <a:off x="304800" y="2635701"/>
            <a:ext cx="8458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000000"/>
                </a:solidFill>
                <a:effectLst/>
                <a:latin typeface="Arial" pitchFamily="34" charset="0"/>
                <a:ea typeface="Calibri" pitchFamily="34" charset="0"/>
                <a:cs typeface="Arial" pitchFamily="34" charset="0"/>
              </a:rPr>
              <a:t>REFERENCE LINKS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hlinkClick r:id="rId2"/>
              </a:rPr>
              <a:t>http://technology.ky.gov/gis/Pages/default.aspx</a:t>
            </a:r>
            <a:endPar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lvl="0" eaLnBrk="0" fontAlgn="base" hangingPunct="0">
              <a:spcBef>
                <a:spcPct val="0"/>
              </a:spcBef>
              <a:spcAft>
                <a:spcPct val="0"/>
              </a:spcAft>
            </a:pPr>
            <a:r>
              <a:rPr lang="en-US" sz="2000" dirty="0">
                <a:latin typeface="Arial" pitchFamily="34" charset="0"/>
                <a:cs typeface="Arial" pitchFamily="34" charset="0"/>
                <a:hlinkClick r:id="rId3"/>
              </a:rPr>
              <a:t>http://kygeonet.ky.gov/kyfromabove</a:t>
            </a:r>
            <a:r>
              <a:rPr lang="en-US" sz="2000" dirty="0" smtClean="0">
                <a:latin typeface="Arial" pitchFamily="34" charset="0"/>
                <a:cs typeface="Arial" pitchFamily="34" charset="0"/>
                <a:hlinkClick r:id="rId3"/>
              </a:rPr>
              <a:t>/</a:t>
            </a:r>
            <a:endParaRPr lang="en-US" sz="2000" dirty="0" smtClean="0">
              <a:latin typeface="Arial" pitchFamily="34" charset="0"/>
              <a:cs typeface="Arial" pitchFamily="34" charset="0"/>
            </a:endParaRPr>
          </a:p>
          <a:p>
            <a:pPr lvl="0" eaLnBrk="0" fontAlgn="base" hangingPunct="0">
              <a:spcBef>
                <a:spcPct val="0"/>
              </a:spcBef>
              <a:spcAft>
                <a:spcPct val="0"/>
              </a:spcAft>
            </a:pPr>
            <a:r>
              <a:rPr lang="en-US" sz="2000" dirty="0">
                <a:latin typeface="Arial" pitchFamily="34" charset="0"/>
                <a:cs typeface="Arial" pitchFamily="34" charset="0"/>
                <a:hlinkClick r:id="rId4"/>
              </a:rPr>
              <a:t>http://liaisons.usgs.gov/geospatial</a:t>
            </a:r>
            <a:r>
              <a:rPr lang="en-US" sz="2000" dirty="0" smtClean="0">
                <a:latin typeface="Arial" pitchFamily="34" charset="0"/>
                <a:cs typeface="Arial" pitchFamily="34" charset="0"/>
                <a:hlinkClick r:id="rId4"/>
              </a:rPr>
              <a:t>/</a:t>
            </a:r>
            <a:endParaRPr lang="en-US" sz="2000" dirty="0" smtClean="0">
              <a:latin typeface="Arial" pitchFamily="34" charset="0"/>
              <a:cs typeface="Arial" pitchFamily="34" charset="0"/>
            </a:endParaRPr>
          </a:p>
          <a:p>
            <a:pPr lvl="0" eaLnBrk="0" fontAlgn="base" hangingPunct="0">
              <a:spcBef>
                <a:spcPct val="0"/>
              </a:spcBef>
              <a:spcAft>
                <a:spcPct val="0"/>
              </a:spcAft>
            </a:pPr>
            <a:r>
              <a:rPr lang="en-US" sz="2000" dirty="0">
                <a:latin typeface="Arial" pitchFamily="34" charset="0"/>
                <a:cs typeface="Arial" pitchFamily="34" charset="0"/>
                <a:hlinkClick r:id="rId5"/>
              </a:rPr>
              <a:t>http://</a:t>
            </a:r>
            <a:r>
              <a:rPr lang="en-US" sz="2000" dirty="0" smtClean="0">
                <a:latin typeface="Arial" pitchFamily="34" charset="0"/>
                <a:cs typeface="Arial" pitchFamily="34" charset="0"/>
                <a:hlinkClick r:id="rId5"/>
              </a:rPr>
              <a:t>www.fema.gov/national-flood-insurance-program-flood-hazard-mapping/map-modernization#1</a:t>
            </a:r>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99059" y="2362200"/>
            <a:ext cx="7089228" cy="3007891"/>
            <a:chOff x="799059" y="1676400"/>
            <a:chExt cx="7089228" cy="3007891"/>
          </a:xfrm>
        </p:grpSpPr>
        <p:sp>
          <p:nvSpPr>
            <p:cNvPr id="4098" name="Text Box 2"/>
            <p:cNvSpPr txBox="1">
              <a:spLocks noChangeArrowheads="1"/>
            </p:cNvSpPr>
            <p:nvPr/>
          </p:nvSpPr>
          <p:spPr bwMode="auto">
            <a:xfrm>
              <a:off x="799059" y="2145134"/>
              <a:ext cx="7045325" cy="2539157"/>
            </a:xfrm>
            <a:prstGeom prst="rect">
              <a:avLst/>
            </a:prstGeom>
            <a:noFill/>
            <a:ln w="9525">
              <a:noFill/>
              <a:miter lim="800000"/>
              <a:headEnd/>
              <a:tailEnd/>
            </a:ln>
          </p:spPr>
          <p:txBody>
            <a:bodyPr wrap="square" anchor="ctr">
              <a:spAutoFit/>
            </a:bodyPr>
            <a:lstStyle/>
            <a:p>
              <a:pPr lvl="1" indent="-342900">
                <a:lnSpc>
                  <a:spcPct val="120000"/>
                </a:lnSpc>
                <a:spcAft>
                  <a:spcPts val="900"/>
                </a:spcAft>
                <a:tabLst>
                  <a:tab pos="457200" algn="l"/>
                </a:tabLst>
              </a:pPr>
              <a:r>
                <a:rPr lang="en-US" sz="2000" b="0" noProof="1" smtClean="0">
                  <a:solidFill>
                    <a:schemeClr val="bg2">
                      <a:lumMod val="25000"/>
                    </a:schemeClr>
                  </a:solidFill>
                  <a:latin typeface="Arial" charset="0"/>
                </a:rPr>
                <a:t>•	</a:t>
              </a:r>
              <a:r>
                <a:rPr lang="en-US" sz="2000" b="0" dirty="0" smtClean="0">
                  <a:solidFill>
                    <a:schemeClr val="bg2">
                      <a:lumMod val="25000"/>
                    </a:schemeClr>
                  </a:solidFill>
                  <a:latin typeface="Arial" charset="0"/>
                </a:rPr>
                <a:t>To acquire </a:t>
              </a:r>
              <a:r>
                <a:rPr lang="en-US" sz="2000" b="0" dirty="0">
                  <a:solidFill>
                    <a:schemeClr val="bg2">
                      <a:lumMod val="25000"/>
                    </a:schemeClr>
                  </a:solidFill>
                  <a:latin typeface="Arial" charset="0"/>
                </a:rPr>
                <a:t>statewide leaf-off color aerial photography </a:t>
              </a:r>
              <a:r>
                <a:rPr lang="en-US" sz="2000" b="0" dirty="0" smtClean="0">
                  <a:solidFill>
                    <a:schemeClr val="bg2">
                      <a:lumMod val="25000"/>
                    </a:schemeClr>
                  </a:solidFill>
                  <a:latin typeface="Arial" charset="0"/>
                </a:rPr>
                <a:t>for </a:t>
              </a:r>
              <a:r>
                <a:rPr lang="en-US" sz="2000" b="0" dirty="0">
                  <a:solidFill>
                    <a:schemeClr val="bg2">
                      <a:lumMod val="25000"/>
                    </a:schemeClr>
                  </a:solidFill>
                  <a:latin typeface="Arial" charset="0"/>
                </a:rPr>
                <a:t>the entire Commonwealth</a:t>
              </a:r>
              <a:endParaRPr lang="en-US" sz="2000" b="0" noProof="1">
                <a:solidFill>
                  <a:schemeClr val="bg2">
                    <a:lumMod val="25000"/>
                  </a:schemeClr>
                </a:solidFill>
                <a:latin typeface="Arial" charset="0"/>
              </a:endParaRPr>
            </a:p>
            <a:p>
              <a:pPr lvl="1" indent="-342900">
                <a:lnSpc>
                  <a:spcPct val="120000"/>
                </a:lnSpc>
                <a:spcAft>
                  <a:spcPts val="900"/>
                </a:spcAft>
                <a:tabLst>
                  <a:tab pos="457200" algn="l"/>
                </a:tabLst>
              </a:pPr>
              <a:r>
                <a:rPr lang="en-US" sz="2000" b="0" noProof="1">
                  <a:solidFill>
                    <a:schemeClr val="bg2">
                      <a:lumMod val="25000"/>
                    </a:schemeClr>
                  </a:solidFill>
                  <a:latin typeface="Arial" charset="0"/>
                </a:rPr>
                <a:t>•	</a:t>
              </a:r>
              <a:r>
                <a:rPr lang="en-US" sz="2000" b="0" dirty="0" smtClean="0">
                  <a:solidFill>
                    <a:schemeClr val="bg2">
                      <a:lumMod val="25000"/>
                    </a:schemeClr>
                  </a:solidFill>
                  <a:latin typeface="Arial" charset="0"/>
                </a:rPr>
                <a:t>To acquire high-resolution elevation data for the entire Commonwealth</a:t>
              </a:r>
              <a:endParaRPr lang="en-US" sz="2000" b="0" dirty="0">
                <a:solidFill>
                  <a:schemeClr val="bg2">
                    <a:lumMod val="25000"/>
                  </a:schemeClr>
                </a:solidFill>
                <a:latin typeface="Arial" charset="0"/>
              </a:endParaRPr>
            </a:p>
            <a:p>
              <a:pPr lvl="1" indent="-342900">
                <a:lnSpc>
                  <a:spcPct val="120000"/>
                </a:lnSpc>
                <a:spcAft>
                  <a:spcPts val="900"/>
                </a:spcAft>
                <a:tabLst>
                  <a:tab pos="457200" algn="l"/>
                </a:tabLst>
              </a:pPr>
              <a:r>
                <a:rPr lang="en-US" sz="2000" b="0" noProof="1">
                  <a:solidFill>
                    <a:schemeClr val="bg2">
                      <a:lumMod val="25000"/>
                    </a:schemeClr>
                  </a:solidFill>
                  <a:latin typeface="Arial" charset="0"/>
                </a:rPr>
                <a:t>•	</a:t>
              </a:r>
              <a:r>
                <a:rPr lang="en-US" sz="2000" b="0" noProof="1" smtClean="0">
                  <a:solidFill>
                    <a:schemeClr val="bg2">
                      <a:lumMod val="25000"/>
                    </a:schemeClr>
                  </a:solidFill>
                  <a:latin typeface="Arial" charset="0"/>
                </a:rPr>
                <a:t>Pool funding resources from </a:t>
              </a:r>
              <a:r>
                <a:rPr lang="en-US" sz="2000" b="0" dirty="0" smtClean="0">
                  <a:solidFill>
                    <a:schemeClr val="bg2">
                      <a:lumMod val="25000"/>
                    </a:schemeClr>
                  </a:solidFill>
                  <a:latin typeface="Arial" charset="0"/>
                </a:rPr>
                <a:t>Local</a:t>
              </a:r>
              <a:r>
                <a:rPr lang="en-US" sz="2000" b="0" dirty="0">
                  <a:solidFill>
                    <a:schemeClr val="bg2">
                      <a:lumMod val="25000"/>
                    </a:schemeClr>
                  </a:solidFill>
                  <a:latin typeface="Arial" charset="0"/>
                </a:rPr>
                <a:t>, Regional, State, and Federal </a:t>
              </a:r>
              <a:r>
                <a:rPr lang="en-US" sz="2000" b="0" dirty="0" smtClean="0">
                  <a:solidFill>
                    <a:schemeClr val="bg2">
                      <a:lumMod val="25000"/>
                    </a:schemeClr>
                  </a:solidFill>
                  <a:latin typeface="Arial" charset="0"/>
                </a:rPr>
                <a:t>Agencies</a:t>
              </a:r>
              <a:endParaRPr lang="en-US" sz="2000" b="0" dirty="0">
                <a:solidFill>
                  <a:schemeClr val="bg2">
                    <a:lumMod val="25000"/>
                  </a:schemeClr>
                </a:solidFill>
                <a:latin typeface="Arial" charset="0"/>
              </a:endParaRPr>
            </a:p>
          </p:txBody>
        </p:sp>
        <p:sp>
          <p:nvSpPr>
            <p:cNvPr id="4" name="Rectangle 3"/>
            <p:cNvSpPr/>
            <p:nvPr/>
          </p:nvSpPr>
          <p:spPr>
            <a:xfrm>
              <a:off x="801687" y="1676400"/>
              <a:ext cx="7086600" cy="369332"/>
            </a:xfrm>
            <a:prstGeom prst="rect">
              <a:avLst/>
            </a:prstGeom>
          </p:spPr>
          <p:txBody>
            <a:bodyPr wrap="square">
              <a:spAutoFit/>
            </a:bodyPr>
            <a:lstStyle/>
            <a:p>
              <a:pPr algn="ctr"/>
              <a:r>
                <a:rPr lang="en-US" i="1" dirty="0" smtClean="0">
                  <a:solidFill>
                    <a:schemeClr val="bg2">
                      <a:lumMod val="25000"/>
                    </a:schemeClr>
                  </a:solidFill>
                  <a:latin typeface="Arial" charset="0"/>
                </a:rPr>
                <a:t>Program Goals</a:t>
              </a:r>
              <a:endParaRPr lang="en-US" i="1" dirty="0">
                <a:solidFill>
                  <a:schemeClr val="bg2">
                    <a:lumMod val="25000"/>
                  </a:schemeClr>
                </a:solidFill>
              </a:endParaRPr>
            </a:p>
          </p:txBody>
        </p:sp>
      </p:grpSp>
      <p:sp>
        <p:nvSpPr>
          <p:cNvPr id="6" name="Rectangle 5"/>
          <p:cNvSpPr/>
          <p:nvPr/>
        </p:nvSpPr>
        <p:spPr>
          <a:xfrm>
            <a:off x="838200" y="1219200"/>
            <a:ext cx="7086600" cy="830997"/>
          </a:xfrm>
          <a:prstGeom prst="rect">
            <a:avLst/>
          </a:prstGeom>
        </p:spPr>
        <p:txBody>
          <a:bodyPr wrap="square">
            <a:spAutoFit/>
          </a:bodyPr>
          <a:lstStyle/>
          <a:p>
            <a:pPr algn="ctr"/>
            <a:r>
              <a:rPr lang="en-US" sz="2400" b="1" dirty="0" smtClean="0">
                <a:solidFill>
                  <a:schemeClr val="bg2">
                    <a:lumMod val="25000"/>
                  </a:schemeClr>
                </a:solidFill>
                <a:latin typeface="Arial" charset="0"/>
              </a:rPr>
              <a:t>Kentucky Aerial Photography &amp; Elevation Data (KYAPED) Program</a:t>
            </a:r>
            <a:endParaRPr lang="en-US" sz="2400" b="1" dirty="0">
              <a:solidFill>
                <a:schemeClr val="bg2">
                  <a:lumMod val="25000"/>
                </a:schemeClr>
              </a:solidFill>
            </a:endParaRPr>
          </a:p>
        </p:txBody>
      </p:sp>
    </p:spTree>
    <p:extLst>
      <p:ext uri="{BB962C8B-B14F-4D97-AF65-F5344CB8AC3E}">
        <p14:creationId xmlns:p14="http://schemas.microsoft.com/office/powerpoint/2010/main" val="3259219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19600" y="228600"/>
            <a:ext cx="4724400" cy="584200"/>
          </a:xfrm>
          <a:prstGeom prst="rect">
            <a:avLst/>
          </a:prstGeom>
          <a:noFill/>
        </p:spPr>
        <p:txBody>
          <a:bodyPr/>
          <a:lstStyle/>
          <a:p>
            <a:pPr algn="ctr">
              <a:defRPr/>
            </a:pPr>
            <a:r>
              <a:rPr lang="en-US" sz="2400" b="1" kern="0" dirty="0">
                <a:solidFill>
                  <a:schemeClr val="bg2">
                    <a:lumMod val="25000"/>
                  </a:schemeClr>
                </a:solidFill>
                <a:latin typeface="+mj-lt"/>
                <a:ea typeface="+mj-ea"/>
                <a:cs typeface="+mj-cs"/>
              </a:rPr>
              <a:t>2012 </a:t>
            </a:r>
            <a:r>
              <a:rPr lang="en-US" sz="2400" b="1" kern="0" dirty="0" smtClean="0">
                <a:solidFill>
                  <a:schemeClr val="bg2">
                    <a:lumMod val="25000"/>
                  </a:schemeClr>
                </a:solidFill>
                <a:latin typeface="+mj-lt"/>
                <a:ea typeface="+mj-ea"/>
                <a:cs typeface="+mj-cs"/>
              </a:rPr>
              <a:t>Program </a:t>
            </a:r>
            <a:r>
              <a:rPr lang="en-US" sz="2400" b="1" kern="0" dirty="0">
                <a:solidFill>
                  <a:schemeClr val="bg2">
                    <a:lumMod val="25000"/>
                  </a:schemeClr>
                </a:solidFill>
                <a:latin typeface="+mj-lt"/>
                <a:ea typeface="+mj-ea"/>
                <a:cs typeface="+mj-cs"/>
              </a:rPr>
              <a:t>Partners</a:t>
            </a:r>
          </a:p>
        </p:txBody>
      </p:sp>
      <p:sp>
        <p:nvSpPr>
          <p:cNvPr id="5" name="Text Box 3"/>
          <p:cNvSpPr txBox="1">
            <a:spLocks noChangeArrowheads="1"/>
          </p:cNvSpPr>
          <p:nvPr/>
        </p:nvSpPr>
        <p:spPr bwMode="auto">
          <a:xfrm>
            <a:off x="1543050" y="1096732"/>
            <a:ext cx="6057900" cy="5229124"/>
          </a:xfrm>
          <a:prstGeom prst="rect">
            <a:avLst/>
          </a:prstGeom>
          <a:noFill/>
          <a:ln w="9525">
            <a:noFill/>
            <a:miter lim="800000"/>
            <a:headEnd/>
            <a:tailEnd/>
          </a:ln>
        </p:spPr>
        <p:txBody>
          <a:bodyPr wrap="square" anchor="ctr">
            <a:spAutoFit/>
          </a:bodyPr>
          <a:lstStyle/>
          <a:p>
            <a:pPr marL="347472" lvl="1" indent="-233363">
              <a:lnSpc>
                <a:spcPct val="120000"/>
              </a:lnSpc>
              <a:spcAft>
                <a:spcPts val="600"/>
              </a:spcAft>
              <a:tabLst>
                <a:tab pos="347663" algn="l"/>
              </a:tabLst>
              <a:defRPr/>
            </a:pPr>
            <a:r>
              <a:rPr lang="en-US" sz="1600" b="0" noProof="1">
                <a:solidFill>
                  <a:srgbClr val="003399"/>
                </a:solidFill>
                <a:latin typeface="Arial" charset="0"/>
              </a:rPr>
              <a:t>•</a:t>
            </a:r>
            <a:r>
              <a:rPr lang="en-US" sz="1600" b="0" noProof="1">
                <a:solidFill>
                  <a:schemeClr val="bg2">
                    <a:lumMod val="25000"/>
                  </a:schemeClr>
                </a:solidFill>
                <a:latin typeface="Arial" charset="0"/>
              </a:rPr>
              <a:t>	</a:t>
            </a:r>
            <a:r>
              <a:rPr lang="en-US" sz="1600" b="0" dirty="0">
                <a:solidFill>
                  <a:schemeClr val="bg2">
                    <a:lumMod val="25000"/>
                  </a:schemeClr>
                </a:solidFill>
                <a:latin typeface="Arial" charset="0"/>
              </a:rPr>
              <a:t>Kentucky Transportation Cabinet (KYTC)</a:t>
            </a:r>
          </a:p>
          <a:p>
            <a:pPr marL="347472" lvl="1" indent="-233363">
              <a:lnSpc>
                <a:spcPct val="120000"/>
              </a:lnSpc>
              <a:spcAft>
                <a:spcPts val="600"/>
              </a:spcAft>
              <a:tabLst>
                <a:tab pos="347663" algn="l"/>
              </a:tabLst>
              <a:defRPr/>
            </a:pPr>
            <a:r>
              <a:rPr lang="en-US" sz="1600" b="0" noProof="1">
                <a:solidFill>
                  <a:schemeClr val="bg2">
                    <a:lumMod val="25000"/>
                  </a:schemeClr>
                </a:solidFill>
                <a:latin typeface="Arial" charset="0"/>
              </a:rPr>
              <a:t>•	</a:t>
            </a:r>
            <a:r>
              <a:rPr lang="en-US" sz="1600" b="0" dirty="0">
                <a:solidFill>
                  <a:schemeClr val="bg2">
                    <a:lumMod val="25000"/>
                  </a:schemeClr>
                </a:solidFill>
                <a:latin typeface="Arial" charset="0"/>
              </a:rPr>
              <a:t>Kentucky Division of Abandoned Mine Lands (AML)</a:t>
            </a:r>
          </a:p>
          <a:p>
            <a:pPr marL="347472" lvl="1" indent="-233363">
              <a:lnSpc>
                <a:spcPct val="120000"/>
              </a:lnSpc>
              <a:spcAft>
                <a:spcPts val="600"/>
              </a:spcAft>
              <a:tabLst>
                <a:tab pos="347663" algn="l"/>
              </a:tabLst>
              <a:defRPr/>
            </a:pPr>
            <a:r>
              <a:rPr lang="en-US" sz="1600" b="0" noProof="1">
                <a:solidFill>
                  <a:schemeClr val="bg2">
                    <a:lumMod val="25000"/>
                  </a:schemeClr>
                </a:solidFill>
                <a:latin typeface="Arial" charset="0"/>
              </a:rPr>
              <a:t>•	</a:t>
            </a:r>
            <a:r>
              <a:rPr lang="en-US" sz="1600" b="0" dirty="0">
                <a:solidFill>
                  <a:schemeClr val="bg2">
                    <a:lumMod val="25000"/>
                  </a:schemeClr>
                </a:solidFill>
                <a:latin typeface="Arial" charset="0"/>
              </a:rPr>
              <a:t>Kentucky Division of Geographic Information (DGI</a:t>
            </a:r>
            <a:r>
              <a:rPr lang="en-US" sz="1600" b="0" dirty="0" smtClean="0">
                <a:solidFill>
                  <a:schemeClr val="bg2">
                    <a:lumMod val="25000"/>
                  </a:schemeClr>
                </a:solidFill>
                <a:latin typeface="Arial" charset="0"/>
              </a:rPr>
              <a:t>)</a:t>
            </a:r>
          </a:p>
          <a:p>
            <a:pPr marL="347472" lvl="1" indent="-233363">
              <a:lnSpc>
                <a:spcPct val="120000"/>
              </a:lnSpc>
              <a:spcAft>
                <a:spcPts val="600"/>
              </a:spcAft>
              <a:tabLst>
                <a:tab pos="347663" algn="l"/>
              </a:tabLst>
              <a:defRPr/>
            </a:pPr>
            <a:r>
              <a:rPr lang="en-US" sz="1600" b="0" noProof="1">
                <a:solidFill>
                  <a:schemeClr val="bg2">
                    <a:lumMod val="25000"/>
                  </a:schemeClr>
                </a:solidFill>
                <a:latin typeface="Arial" charset="0"/>
              </a:rPr>
              <a:t>•	</a:t>
            </a:r>
            <a:r>
              <a:rPr lang="en-US" sz="1600" b="0" dirty="0">
                <a:solidFill>
                  <a:schemeClr val="bg2">
                    <a:lumMod val="25000"/>
                  </a:schemeClr>
                </a:solidFill>
                <a:latin typeface="Arial" charset="0"/>
              </a:rPr>
              <a:t>Kentucky Division of </a:t>
            </a:r>
            <a:r>
              <a:rPr lang="en-US" sz="1600" b="0" dirty="0" smtClean="0">
                <a:solidFill>
                  <a:schemeClr val="bg2">
                    <a:lumMod val="25000"/>
                  </a:schemeClr>
                </a:solidFill>
                <a:latin typeface="Arial" charset="0"/>
              </a:rPr>
              <a:t>Water (DOW)</a:t>
            </a:r>
            <a:endParaRPr lang="en-US" sz="1600" b="0" dirty="0">
              <a:solidFill>
                <a:schemeClr val="bg2">
                  <a:lumMod val="25000"/>
                </a:schemeClr>
              </a:solidFill>
              <a:latin typeface="Arial" charset="0"/>
            </a:endParaRPr>
          </a:p>
          <a:p>
            <a:pPr marL="347472" lvl="1" indent="-233363">
              <a:lnSpc>
                <a:spcPct val="120000"/>
              </a:lnSpc>
              <a:spcAft>
                <a:spcPts val="600"/>
              </a:spcAft>
              <a:tabLst>
                <a:tab pos="347663" algn="l"/>
              </a:tabLst>
              <a:defRPr/>
            </a:pPr>
            <a:r>
              <a:rPr lang="en-US" sz="1600" b="0" noProof="1">
                <a:solidFill>
                  <a:schemeClr val="bg2">
                    <a:lumMod val="25000"/>
                  </a:schemeClr>
                </a:solidFill>
                <a:latin typeface="Arial" charset="0"/>
              </a:rPr>
              <a:t>•	</a:t>
            </a:r>
            <a:r>
              <a:rPr lang="en-US" sz="1600" b="0" dirty="0">
                <a:solidFill>
                  <a:schemeClr val="bg2">
                    <a:lumMod val="25000"/>
                  </a:schemeClr>
                </a:solidFill>
                <a:latin typeface="Arial" charset="0"/>
              </a:rPr>
              <a:t>United States Geological Survey (USGS)</a:t>
            </a:r>
          </a:p>
          <a:p>
            <a:pPr marL="347472" lvl="1" indent="-233363">
              <a:lnSpc>
                <a:spcPct val="120000"/>
              </a:lnSpc>
              <a:spcAft>
                <a:spcPts val="600"/>
              </a:spcAft>
              <a:tabLst>
                <a:tab pos="347663" algn="l"/>
              </a:tabLst>
              <a:defRPr/>
            </a:pPr>
            <a:r>
              <a:rPr lang="en-US" sz="1600" b="0" noProof="1">
                <a:solidFill>
                  <a:schemeClr val="bg2">
                    <a:lumMod val="25000"/>
                  </a:schemeClr>
                </a:solidFill>
                <a:latin typeface="Arial" charset="0"/>
              </a:rPr>
              <a:t>•	</a:t>
            </a:r>
            <a:r>
              <a:rPr lang="en-US" sz="1600" b="0" dirty="0">
                <a:solidFill>
                  <a:schemeClr val="bg2">
                    <a:lumMod val="25000"/>
                  </a:schemeClr>
                </a:solidFill>
                <a:latin typeface="Arial" charset="0"/>
              </a:rPr>
              <a:t>National Geospatial Intelligence (NGA)</a:t>
            </a:r>
          </a:p>
          <a:p>
            <a:pPr marL="347472" lvl="1" indent="-233363">
              <a:lnSpc>
                <a:spcPct val="120000"/>
              </a:lnSpc>
              <a:spcAft>
                <a:spcPts val="600"/>
              </a:spcAft>
              <a:tabLst>
                <a:tab pos="347663" algn="l"/>
              </a:tabLst>
              <a:defRPr/>
            </a:pPr>
            <a:r>
              <a:rPr lang="en-US" sz="1600" b="0" noProof="1">
                <a:solidFill>
                  <a:schemeClr val="bg2">
                    <a:lumMod val="25000"/>
                  </a:schemeClr>
                </a:solidFill>
                <a:latin typeface="Arial" charset="0"/>
              </a:rPr>
              <a:t>•	Boone County Planning Commission (BCPC)</a:t>
            </a:r>
          </a:p>
          <a:p>
            <a:pPr marL="347472" lvl="1" indent="-233363">
              <a:lnSpc>
                <a:spcPct val="120000"/>
              </a:lnSpc>
              <a:spcAft>
                <a:spcPts val="600"/>
              </a:spcAft>
              <a:tabLst>
                <a:tab pos="347663" algn="l"/>
              </a:tabLst>
              <a:defRPr/>
            </a:pPr>
            <a:r>
              <a:rPr lang="en-US" sz="1600" b="0" noProof="1">
                <a:solidFill>
                  <a:schemeClr val="bg2">
                    <a:lumMod val="25000"/>
                  </a:schemeClr>
                </a:solidFill>
                <a:latin typeface="Arial" charset="0"/>
              </a:rPr>
              <a:t>•	</a:t>
            </a:r>
            <a:r>
              <a:rPr lang="en-US" sz="1600" b="0" dirty="0">
                <a:solidFill>
                  <a:schemeClr val="bg2">
                    <a:lumMod val="25000"/>
                  </a:schemeClr>
                </a:solidFill>
                <a:latin typeface="Arial" charset="0"/>
              </a:rPr>
              <a:t>Frankfort Plant Board (FPB</a:t>
            </a:r>
            <a:r>
              <a:rPr lang="en-US" sz="1600" b="0" dirty="0" smtClean="0">
                <a:solidFill>
                  <a:schemeClr val="bg2">
                    <a:lumMod val="25000"/>
                  </a:schemeClr>
                </a:solidFill>
                <a:latin typeface="Arial" charset="0"/>
              </a:rPr>
              <a:t>)</a:t>
            </a:r>
          </a:p>
          <a:p>
            <a:pPr marL="347472" lvl="1" indent="-233363">
              <a:lnSpc>
                <a:spcPct val="120000"/>
              </a:lnSpc>
              <a:spcAft>
                <a:spcPts val="600"/>
              </a:spcAft>
              <a:tabLst>
                <a:tab pos="347663" algn="l"/>
              </a:tabLst>
              <a:defRPr/>
            </a:pPr>
            <a:r>
              <a:rPr lang="en-US" sz="1600" b="0" noProof="1">
                <a:solidFill>
                  <a:schemeClr val="bg2">
                    <a:lumMod val="25000"/>
                  </a:schemeClr>
                </a:solidFill>
                <a:latin typeface="Arial" charset="0"/>
              </a:rPr>
              <a:t>•	Louisville-Jefferson County Information Consortium (LOJIC)</a:t>
            </a:r>
          </a:p>
          <a:p>
            <a:pPr marL="347472" lvl="1" indent="-233363">
              <a:lnSpc>
                <a:spcPct val="120000"/>
              </a:lnSpc>
              <a:spcAft>
                <a:spcPts val="600"/>
              </a:spcAft>
              <a:tabLst>
                <a:tab pos="347663" algn="l"/>
              </a:tabLst>
              <a:defRPr/>
            </a:pPr>
            <a:r>
              <a:rPr lang="en-US" sz="1600" b="0" noProof="1">
                <a:solidFill>
                  <a:schemeClr val="bg2">
                    <a:lumMod val="25000"/>
                  </a:schemeClr>
                </a:solidFill>
                <a:latin typeface="Arial" charset="0"/>
              </a:rPr>
              <a:t>•	</a:t>
            </a:r>
            <a:r>
              <a:rPr lang="en-US" sz="1600" b="0" dirty="0">
                <a:solidFill>
                  <a:schemeClr val="bg2">
                    <a:lumMod val="25000"/>
                  </a:schemeClr>
                </a:solidFill>
                <a:latin typeface="Arial" charset="0"/>
              </a:rPr>
              <a:t>Northern Kentucky Area Planning Commission – LINK </a:t>
            </a:r>
            <a:r>
              <a:rPr lang="en-US" sz="1600" b="0" dirty="0" smtClean="0">
                <a:solidFill>
                  <a:schemeClr val="bg2">
                    <a:lumMod val="25000"/>
                  </a:schemeClr>
                </a:solidFill>
                <a:latin typeface="Arial" charset="0"/>
              </a:rPr>
              <a:t>GIS</a:t>
            </a:r>
            <a:endParaRPr lang="en-US" sz="1600" b="0" dirty="0">
              <a:solidFill>
                <a:schemeClr val="bg2">
                  <a:lumMod val="25000"/>
                </a:schemeClr>
              </a:solidFill>
              <a:latin typeface="Arial" charset="0"/>
            </a:endParaRPr>
          </a:p>
          <a:p>
            <a:pPr marL="347472" lvl="1" indent="-233363">
              <a:lnSpc>
                <a:spcPct val="120000"/>
              </a:lnSpc>
              <a:spcAft>
                <a:spcPts val="600"/>
              </a:spcAft>
              <a:tabLst>
                <a:tab pos="347663" algn="l"/>
              </a:tabLst>
              <a:defRPr/>
            </a:pPr>
            <a:r>
              <a:rPr lang="en-US" sz="1600" b="0" noProof="1">
                <a:solidFill>
                  <a:schemeClr val="bg2">
                    <a:lumMod val="25000"/>
                  </a:schemeClr>
                </a:solidFill>
                <a:latin typeface="Arial" charset="0"/>
              </a:rPr>
              <a:t>•	</a:t>
            </a:r>
            <a:r>
              <a:rPr lang="en-US" sz="1600" b="0" dirty="0">
                <a:solidFill>
                  <a:schemeClr val="bg2">
                    <a:lumMod val="25000"/>
                  </a:schemeClr>
                </a:solidFill>
                <a:latin typeface="Arial" charset="0"/>
              </a:rPr>
              <a:t>Fort Knox</a:t>
            </a:r>
            <a:endParaRPr lang="en-US" sz="1600" b="0" noProof="1">
              <a:solidFill>
                <a:schemeClr val="bg2">
                  <a:lumMod val="25000"/>
                </a:schemeClr>
              </a:solidFill>
              <a:latin typeface="Arial" charset="0"/>
            </a:endParaRPr>
          </a:p>
          <a:p>
            <a:pPr marL="347472" lvl="1" indent="-233363">
              <a:lnSpc>
                <a:spcPct val="120000"/>
              </a:lnSpc>
              <a:spcAft>
                <a:spcPts val="600"/>
              </a:spcAft>
              <a:tabLst>
                <a:tab pos="347663" algn="l"/>
              </a:tabLst>
              <a:defRPr/>
            </a:pPr>
            <a:r>
              <a:rPr lang="en-US" sz="1600" b="0" noProof="1">
                <a:solidFill>
                  <a:schemeClr val="bg2">
                    <a:lumMod val="25000"/>
                  </a:schemeClr>
                </a:solidFill>
                <a:latin typeface="Arial" charset="0"/>
              </a:rPr>
              <a:t>•	</a:t>
            </a:r>
            <a:r>
              <a:rPr lang="en-US" sz="1600" b="0" dirty="0">
                <a:solidFill>
                  <a:schemeClr val="bg2">
                    <a:lumMod val="25000"/>
                  </a:schemeClr>
                </a:solidFill>
                <a:latin typeface="Arial" charset="0"/>
              </a:rPr>
              <a:t>Hardin County</a:t>
            </a:r>
          </a:p>
          <a:p>
            <a:pPr marL="347472" lvl="1" indent="-233363">
              <a:lnSpc>
                <a:spcPct val="120000"/>
              </a:lnSpc>
              <a:spcAft>
                <a:spcPts val="600"/>
              </a:spcAft>
              <a:tabLst>
                <a:tab pos="347663" algn="l"/>
              </a:tabLst>
              <a:defRPr/>
            </a:pPr>
            <a:r>
              <a:rPr lang="en-US" sz="1600" b="0" noProof="1">
                <a:solidFill>
                  <a:schemeClr val="bg2">
                    <a:lumMod val="25000"/>
                  </a:schemeClr>
                </a:solidFill>
                <a:latin typeface="Arial" charset="0"/>
              </a:rPr>
              <a:t>•	</a:t>
            </a:r>
            <a:r>
              <a:rPr lang="en-US" sz="1600" b="0" dirty="0">
                <a:solidFill>
                  <a:schemeClr val="bg2">
                    <a:lumMod val="25000"/>
                  </a:schemeClr>
                </a:solidFill>
                <a:latin typeface="Arial" charset="0"/>
              </a:rPr>
              <a:t>Kentucky State University (KSU)</a:t>
            </a:r>
          </a:p>
          <a:p>
            <a:pPr marL="228600" lvl="1" indent="-233363">
              <a:lnSpc>
                <a:spcPct val="120000"/>
              </a:lnSpc>
              <a:spcAft>
                <a:spcPts val="900"/>
              </a:spcAft>
              <a:tabLst>
                <a:tab pos="347663" algn="l"/>
              </a:tabLst>
              <a:defRPr/>
            </a:pPr>
            <a:endParaRPr lang="en-US" sz="1600" b="0" dirty="0">
              <a:solidFill>
                <a:srgbClr val="003399"/>
              </a:solidFill>
              <a:latin typeface="Arial" charset="0"/>
            </a:endParaRPr>
          </a:p>
        </p:txBody>
      </p:sp>
    </p:spTree>
    <p:extLst>
      <p:ext uri="{BB962C8B-B14F-4D97-AF65-F5344CB8AC3E}">
        <p14:creationId xmlns:p14="http://schemas.microsoft.com/office/powerpoint/2010/main" val="1170674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19600" y="228600"/>
            <a:ext cx="4724400" cy="584200"/>
          </a:xfrm>
          <a:prstGeom prst="rect">
            <a:avLst/>
          </a:prstGeom>
          <a:noFill/>
        </p:spPr>
        <p:txBody>
          <a:bodyPr/>
          <a:lstStyle/>
          <a:p>
            <a:pPr algn="ctr">
              <a:defRPr/>
            </a:pPr>
            <a:r>
              <a:rPr lang="en-US" sz="2400" b="1" kern="0" dirty="0">
                <a:solidFill>
                  <a:schemeClr val="bg2">
                    <a:lumMod val="25000"/>
                  </a:schemeClr>
                </a:solidFill>
                <a:latin typeface="+mj-lt"/>
                <a:ea typeface="+mj-ea"/>
                <a:cs typeface="+mj-cs"/>
              </a:rPr>
              <a:t>2012 </a:t>
            </a:r>
            <a:r>
              <a:rPr lang="en-US" sz="2400" b="1" kern="0" dirty="0" smtClean="0">
                <a:solidFill>
                  <a:schemeClr val="bg2">
                    <a:lumMod val="25000"/>
                  </a:schemeClr>
                </a:solidFill>
                <a:latin typeface="+mj-lt"/>
                <a:ea typeface="+mj-ea"/>
                <a:cs typeface="+mj-cs"/>
              </a:rPr>
              <a:t>Program Status</a:t>
            </a:r>
            <a:endParaRPr lang="en-US" sz="2400" b="1" kern="0" dirty="0">
              <a:solidFill>
                <a:schemeClr val="bg2">
                  <a:lumMod val="25000"/>
                </a:schemeClr>
              </a:solidFill>
              <a:latin typeface="+mj-lt"/>
              <a:ea typeface="+mj-ea"/>
              <a:cs typeface="+mj-cs"/>
            </a:endParaRPr>
          </a:p>
        </p:txBody>
      </p:sp>
      <p:sp>
        <p:nvSpPr>
          <p:cNvPr id="5" name="Text Box 3"/>
          <p:cNvSpPr txBox="1">
            <a:spLocks noChangeArrowheads="1"/>
          </p:cNvSpPr>
          <p:nvPr/>
        </p:nvSpPr>
        <p:spPr bwMode="auto">
          <a:xfrm>
            <a:off x="457200" y="1386327"/>
            <a:ext cx="8229600" cy="3567067"/>
          </a:xfrm>
          <a:prstGeom prst="rect">
            <a:avLst/>
          </a:prstGeom>
          <a:noFill/>
          <a:ln w="9525">
            <a:noFill/>
            <a:miter lim="800000"/>
            <a:headEnd/>
            <a:tailEnd/>
          </a:ln>
        </p:spPr>
        <p:txBody>
          <a:bodyPr wrap="square" anchor="ctr">
            <a:spAutoFit/>
          </a:bodyPr>
          <a:lstStyle/>
          <a:p>
            <a:pPr marL="347472" lvl="1" indent="-233363">
              <a:lnSpc>
                <a:spcPct val="120000"/>
              </a:lnSpc>
              <a:spcAft>
                <a:spcPts val="1200"/>
              </a:spcAft>
              <a:tabLst>
                <a:tab pos="347663" algn="l"/>
              </a:tabLst>
              <a:defRPr/>
            </a:pPr>
            <a:r>
              <a:rPr lang="en-US" sz="2000" b="0" noProof="1">
                <a:solidFill>
                  <a:schemeClr val="bg2">
                    <a:lumMod val="25000"/>
                  </a:schemeClr>
                </a:solidFill>
                <a:latin typeface="Arial" charset="0"/>
              </a:rPr>
              <a:t>•	</a:t>
            </a:r>
            <a:r>
              <a:rPr lang="en-US" sz="2000" b="0" dirty="0" smtClean="0">
                <a:solidFill>
                  <a:schemeClr val="bg2">
                    <a:lumMod val="25000"/>
                  </a:schemeClr>
                </a:solidFill>
                <a:latin typeface="Arial" charset="0"/>
              </a:rPr>
              <a:t>All priority areas have been delivered on schedule</a:t>
            </a:r>
            <a:endParaRPr lang="en-US" sz="2000" b="0" dirty="0">
              <a:solidFill>
                <a:schemeClr val="bg2">
                  <a:lumMod val="25000"/>
                </a:schemeClr>
              </a:solidFill>
              <a:latin typeface="Arial" charset="0"/>
            </a:endParaRPr>
          </a:p>
          <a:p>
            <a:pPr marL="347472" lvl="1" indent="-233363">
              <a:lnSpc>
                <a:spcPct val="120000"/>
              </a:lnSpc>
              <a:spcAft>
                <a:spcPts val="1200"/>
              </a:spcAft>
              <a:tabLst>
                <a:tab pos="347663" algn="l"/>
              </a:tabLst>
              <a:defRPr/>
            </a:pPr>
            <a:r>
              <a:rPr lang="en-US" sz="2000" b="0" noProof="1">
                <a:solidFill>
                  <a:schemeClr val="bg2">
                    <a:lumMod val="25000"/>
                  </a:schemeClr>
                </a:solidFill>
                <a:latin typeface="Arial" charset="0"/>
              </a:rPr>
              <a:t>•	</a:t>
            </a:r>
            <a:r>
              <a:rPr lang="en-US" sz="2000" b="0" dirty="0" smtClean="0">
                <a:solidFill>
                  <a:schemeClr val="bg2">
                    <a:lumMod val="25000"/>
                  </a:schemeClr>
                </a:solidFill>
                <a:latin typeface="Arial" charset="0"/>
              </a:rPr>
              <a:t>Review has been completed on 11 of the 12 Priority Areas</a:t>
            </a:r>
            <a:endParaRPr lang="en-US" sz="2000" b="0" dirty="0">
              <a:solidFill>
                <a:schemeClr val="bg2">
                  <a:lumMod val="25000"/>
                </a:schemeClr>
              </a:solidFill>
              <a:latin typeface="Arial" charset="0"/>
            </a:endParaRPr>
          </a:p>
          <a:p>
            <a:pPr marL="347472" lvl="1" indent="-233363">
              <a:lnSpc>
                <a:spcPct val="120000"/>
              </a:lnSpc>
              <a:spcAft>
                <a:spcPts val="1200"/>
              </a:spcAft>
              <a:tabLst>
                <a:tab pos="347663" algn="l"/>
              </a:tabLst>
              <a:defRPr/>
            </a:pPr>
            <a:r>
              <a:rPr lang="en-US" sz="2000" b="0" noProof="1">
                <a:solidFill>
                  <a:schemeClr val="bg2">
                    <a:lumMod val="25000"/>
                  </a:schemeClr>
                </a:solidFill>
                <a:latin typeface="Arial" charset="0"/>
              </a:rPr>
              <a:t>•	</a:t>
            </a:r>
            <a:r>
              <a:rPr lang="en-US" sz="2000" b="0" noProof="1" smtClean="0">
                <a:solidFill>
                  <a:schemeClr val="bg2">
                    <a:lumMod val="25000"/>
                  </a:schemeClr>
                </a:solidFill>
                <a:latin typeface="Arial" charset="0"/>
              </a:rPr>
              <a:t>100% of the LiDAR data collected has been delivered</a:t>
            </a:r>
            <a:endParaRPr lang="en-US" sz="2000" b="0" dirty="0" smtClean="0">
              <a:solidFill>
                <a:schemeClr val="bg2">
                  <a:lumMod val="25000"/>
                </a:schemeClr>
              </a:solidFill>
              <a:latin typeface="Arial" charset="0"/>
            </a:endParaRPr>
          </a:p>
          <a:p>
            <a:pPr marL="347472" lvl="1" indent="-233363">
              <a:lnSpc>
                <a:spcPct val="120000"/>
              </a:lnSpc>
              <a:spcAft>
                <a:spcPts val="1200"/>
              </a:spcAft>
              <a:tabLst>
                <a:tab pos="347663" algn="l"/>
              </a:tabLst>
              <a:defRPr/>
            </a:pPr>
            <a:r>
              <a:rPr lang="en-US" sz="2000" b="0" noProof="1">
                <a:solidFill>
                  <a:schemeClr val="bg2">
                    <a:lumMod val="25000"/>
                  </a:schemeClr>
                </a:solidFill>
                <a:latin typeface="Arial" charset="0"/>
              </a:rPr>
              <a:t>•	</a:t>
            </a:r>
            <a:r>
              <a:rPr lang="en-US" sz="2000" b="0" noProof="1" smtClean="0">
                <a:solidFill>
                  <a:schemeClr val="bg2">
                    <a:lumMod val="25000"/>
                  </a:schemeClr>
                </a:solidFill>
                <a:latin typeface="Arial" charset="0"/>
              </a:rPr>
              <a:t>All Program Partner data has been distributed</a:t>
            </a:r>
            <a:endParaRPr lang="en-US" sz="2000" b="0" dirty="0">
              <a:solidFill>
                <a:schemeClr val="bg2">
                  <a:lumMod val="25000"/>
                </a:schemeClr>
              </a:solidFill>
              <a:latin typeface="Arial" charset="0"/>
            </a:endParaRPr>
          </a:p>
          <a:p>
            <a:pPr marL="347472" lvl="1" indent="-233363">
              <a:lnSpc>
                <a:spcPct val="120000"/>
              </a:lnSpc>
              <a:spcAft>
                <a:spcPts val="1200"/>
              </a:spcAft>
              <a:tabLst>
                <a:tab pos="347663" algn="l"/>
              </a:tabLst>
              <a:defRPr/>
            </a:pPr>
            <a:r>
              <a:rPr lang="en-US" sz="2000" b="0" noProof="1">
                <a:solidFill>
                  <a:schemeClr val="bg2">
                    <a:lumMod val="25000"/>
                  </a:schemeClr>
                </a:solidFill>
                <a:latin typeface="Arial" charset="0"/>
              </a:rPr>
              <a:t>•	</a:t>
            </a:r>
            <a:r>
              <a:rPr lang="en-US" sz="2000" b="0" noProof="1" smtClean="0">
                <a:solidFill>
                  <a:schemeClr val="bg2">
                    <a:lumMod val="25000"/>
                  </a:schemeClr>
                </a:solidFill>
                <a:latin typeface="Arial" charset="0"/>
              </a:rPr>
              <a:t>Image Server </a:t>
            </a:r>
            <a:r>
              <a:rPr lang="en-US" sz="2000" b="0" dirty="0" smtClean="0">
                <a:solidFill>
                  <a:schemeClr val="bg2">
                    <a:lumMod val="25000"/>
                  </a:schemeClr>
                </a:solidFill>
                <a:latin typeface="Arial" charset="0"/>
              </a:rPr>
              <a:t>Services are being created as final data is received</a:t>
            </a:r>
            <a:endParaRPr lang="en-US" sz="2000" b="0" dirty="0">
              <a:solidFill>
                <a:schemeClr val="bg2">
                  <a:lumMod val="25000"/>
                </a:schemeClr>
              </a:solidFill>
              <a:latin typeface="Arial" charset="0"/>
            </a:endParaRPr>
          </a:p>
          <a:p>
            <a:pPr marL="347472" lvl="1" indent="-233363">
              <a:lnSpc>
                <a:spcPct val="120000"/>
              </a:lnSpc>
              <a:spcAft>
                <a:spcPts val="1200"/>
              </a:spcAft>
              <a:tabLst>
                <a:tab pos="347663" algn="l"/>
              </a:tabLst>
              <a:defRPr/>
            </a:pPr>
            <a:r>
              <a:rPr lang="en-US" sz="2000" b="0" noProof="1">
                <a:solidFill>
                  <a:schemeClr val="bg2">
                    <a:lumMod val="25000"/>
                  </a:schemeClr>
                </a:solidFill>
                <a:latin typeface="Arial" charset="0"/>
              </a:rPr>
              <a:t>•	</a:t>
            </a:r>
            <a:r>
              <a:rPr lang="en-US" sz="2000" b="0" noProof="1" smtClean="0">
                <a:solidFill>
                  <a:schemeClr val="bg2">
                    <a:lumMod val="25000"/>
                  </a:schemeClr>
                </a:solidFill>
                <a:latin typeface="Arial" charset="0"/>
              </a:rPr>
              <a:t>The remaining data </a:t>
            </a:r>
            <a:r>
              <a:rPr lang="en-US" sz="2000" b="0" dirty="0" smtClean="0">
                <a:solidFill>
                  <a:schemeClr val="bg2">
                    <a:lumMod val="25000"/>
                  </a:schemeClr>
                </a:solidFill>
                <a:latin typeface="Arial" charset="0"/>
              </a:rPr>
              <a:t>is being staged for distribution processing</a:t>
            </a:r>
            <a:endParaRPr lang="en-US" sz="2000" b="0" dirty="0">
              <a:solidFill>
                <a:schemeClr val="bg2">
                  <a:lumMod val="25000"/>
                </a:schemeClr>
              </a:solidFill>
              <a:latin typeface="Arial" charset="0"/>
            </a:endParaRPr>
          </a:p>
          <a:p>
            <a:pPr marL="228600" lvl="1" indent="-233363">
              <a:lnSpc>
                <a:spcPct val="120000"/>
              </a:lnSpc>
              <a:spcAft>
                <a:spcPts val="1200"/>
              </a:spcAft>
              <a:tabLst>
                <a:tab pos="347663" algn="l"/>
              </a:tabLst>
              <a:defRPr/>
            </a:pPr>
            <a:endParaRPr lang="en-US" sz="2000" b="0" dirty="0">
              <a:solidFill>
                <a:srgbClr val="003399"/>
              </a:solidFill>
              <a:latin typeface="Arial" charset="0"/>
            </a:endParaRPr>
          </a:p>
        </p:txBody>
      </p:sp>
    </p:spTree>
    <p:extLst>
      <p:ext uri="{BB962C8B-B14F-4D97-AF65-F5344CB8AC3E}">
        <p14:creationId xmlns:p14="http://schemas.microsoft.com/office/powerpoint/2010/main" val="3818923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19600" y="228600"/>
            <a:ext cx="4724400" cy="584200"/>
          </a:xfrm>
          <a:prstGeom prst="rect">
            <a:avLst/>
          </a:prstGeom>
          <a:noFill/>
        </p:spPr>
        <p:txBody>
          <a:bodyPr/>
          <a:lstStyle/>
          <a:p>
            <a:pPr algn="ctr">
              <a:defRPr/>
            </a:pPr>
            <a:r>
              <a:rPr lang="en-US" sz="2400" b="1" kern="0" dirty="0" smtClean="0">
                <a:solidFill>
                  <a:schemeClr val="bg2">
                    <a:lumMod val="25000"/>
                  </a:schemeClr>
                </a:solidFill>
                <a:latin typeface="+mj-lt"/>
                <a:ea typeface="+mj-ea"/>
                <a:cs typeface="+mj-cs"/>
              </a:rPr>
              <a:t>2013 Program Plans</a:t>
            </a:r>
            <a:endParaRPr lang="en-US" sz="2400" b="1" kern="0" dirty="0">
              <a:solidFill>
                <a:schemeClr val="bg2">
                  <a:lumMod val="25000"/>
                </a:schemeClr>
              </a:solidFill>
              <a:latin typeface="+mj-lt"/>
              <a:ea typeface="+mj-ea"/>
              <a:cs typeface="+mj-cs"/>
            </a:endParaRPr>
          </a:p>
        </p:txBody>
      </p:sp>
      <p:sp>
        <p:nvSpPr>
          <p:cNvPr id="5" name="Text Box 3"/>
          <p:cNvSpPr txBox="1">
            <a:spLocks noChangeArrowheads="1"/>
          </p:cNvSpPr>
          <p:nvPr/>
        </p:nvSpPr>
        <p:spPr bwMode="auto">
          <a:xfrm>
            <a:off x="1085850" y="1264637"/>
            <a:ext cx="6972300" cy="2246769"/>
          </a:xfrm>
          <a:prstGeom prst="rect">
            <a:avLst/>
          </a:prstGeom>
          <a:noFill/>
          <a:ln w="9525">
            <a:noFill/>
            <a:miter lim="800000"/>
            <a:headEnd/>
            <a:tailEnd/>
          </a:ln>
        </p:spPr>
        <p:txBody>
          <a:bodyPr wrap="square" anchor="ctr">
            <a:spAutoFit/>
          </a:bodyPr>
          <a:lstStyle/>
          <a:p>
            <a:pPr marL="347472" lvl="1" indent="-233363">
              <a:lnSpc>
                <a:spcPct val="120000"/>
              </a:lnSpc>
              <a:spcAft>
                <a:spcPts val="600"/>
              </a:spcAft>
              <a:tabLst>
                <a:tab pos="347663" algn="l"/>
              </a:tabLst>
              <a:defRPr/>
            </a:pPr>
            <a:r>
              <a:rPr lang="en-US" sz="2000" b="0" noProof="1">
                <a:solidFill>
                  <a:schemeClr val="bg2">
                    <a:lumMod val="25000"/>
                  </a:schemeClr>
                </a:solidFill>
                <a:latin typeface="Arial" charset="0"/>
              </a:rPr>
              <a:t>•	</a:t>
            </a:r>
            <a:r>
              <a:rPr lang="en-US" sz="2000" b="0" dirty="0" smtClean="0">
                <a:solidFill>
                  <a:schemeClr val="bg2">
                    <a:lumMod val="25000"/>
                  </a:schemeClr>
                </a:solidFill>
                <a:latin typeface="Arial" charset="0"/>
              </a:rPr>
              <a:t>Program will focus on extreme Western Kentucky</a:t>
            </a:r>
            <a:endParaRPr lang="en-US" sz="2000" b="0" dirty="0">
              <a:solidFill>
                <a:schemeClr val="bg2">
                  <a:lumMod val="25000"/>
                </a:schemeClr>
              </a:solidFill>
              <a:latin typeface="Arial" charset="0"/>
            </a:endParaRPr>
          </a:p>
          <a:p>
            <a:pPr marL="347472" lvl="1" indent="-233363">
              <a:lnSpc>
                <a:spcPct val="120000"/>
              </a:lnSpc>
              <a:spcAft>
                <a:spcPts val="600"/>
              </a:spcAft>
              <a:tabLst>
                <a:tab pos="347663" algn="l"/>
              </a:tabLst>
              <a:defRPr/>
            </a:pPr>
            <a:r>
              <a:rPr lang="en-US" sz="2000" b="0" noProof="1" smtClean="0">
                <a:solidFill>
                  <a:schemeClr val="bg2">
                    <a:lumMod val="25000"/>
                  </a:schemeClr>
                </a:solidFill>
                <a:latin typeface="Arial" charset="0"/>
              </a:rPr>
              <a:t>•</a:t>
            </a:r>
            <a:r>
              <a:rPr lang="en-US" sz="2000" b="0" noProof="1">
                <a:solidFill>
                  <a:schemeClr val="bg2">
                    <a:lumMod val="25000"/>
                  </a:schemeClr>
                </a:solidFill>
                <a:latin typeface="Arial" charset="0"/>
              </a:rPr>
              <a:t>	</a:t>
            </a:r>
            <a:r>
              <a:rPr lang="en-US" sz="2000" b="0" noProof="1" smtClean="0">
                <a:solidFill>
                  <a:schemeClr val="bg2">
                    <a:lumMod val="25000"/>
                  </a:schemeClr>
                </a:solidFill>
                <a:latin typeface="Arial" charset="0"/>
              </a:rPr>
              <a:t>There will be </a:t>
            </a:r>
            <a:r>
              <a:rPr lang="en-US" sz="2000" noProof="1" smtClean="0">
                <a:solidFill>
                  <a:schemeClr val="bg2">
                    <a:lumMod val="25000"/>
                  </a:schemeClr>
                </a:solidFill>
                <a:latin typeface="Arial" charset="0"/>
              </a:rPr>
              <a:t>NO Federal Funding </a:t>
            </a:r>
            <a:r>
              <a:rPr lang="en-US" sz="2000" b="0" noProof="1" smtClean="0">
                <a:solidFill>
                  <a:schemeClr val="bg2">
                    <a:lumMod val="25000"/>
                  </a:schemeClr>
                </a:solidFill>
                <a:latin typeface="Arial" charset="0"/>
              </a:rPr>
              <a:t>in 2013</a:t>
            </a:r>
            <a:endParaRPr lang="en-US" sz="2000" b="0" dirty="0" smtClean="0">
              <a:solidFill>
                <a:schemeClr val="bg2">
                  <a:lumMod val="25000"/>
                </a:schemeClr>
              </a:solidFill>
              <a:latin typeface="Arial" charset="0"/>
            </a:endParaRPr>
          </a:p>
          <a:p>
            <a:pPr marL="347472" lvl="1" indent="-233363">
              <a:lnSpc>
                <a:spcPct val="120000"/>
              </a:lnSpc>
              <a:spcAft>
                <a:spcPts val="600"/>
              </a:spcAft>
              <a:tabLst>
                <a:tab pos="347663" algn="l"/>
              </a:tabLst>
              <a:defRPr/>
            </a:pPr>
            <a:r>
              <a:rPr lang="en-US" sz="2000" b="0" noProof="1">
                <a:solidFill>
                  <a:schemeClr val="bg2">
                    <a:lumMod val="25000"/>
                  </a:schemeClr>
                </a:solidFill>
                <a:latin typeface="Arial" charset="0"/>
              </a:rPr>
              <a:t>•	</a:t>
            </a:r>
            <a:r>
              <a:rPr lang="en-US" sz="2000" b="0" noProof="1" smtClean="0">
                <a:solidFill>
                  <a:schemeClr val="bg2">
                    <a:lumMod val="25000"/>
                  </a:schemeClr>
                </a:solidFill>
                <a:latin typeface="Arial" charset="0"/>
              </a:rPr>
              <a:t>City of Florence will acquire 6 inch imagery</a:t>
            </a:r>
            <a:endParaRPr lang="en-US" sz="2000" b="0" dirty="0">
              <a:solidFill>
                <a:schemeClr val="bg2">
                  <a:lumMod val="25000"/>
                </a:schemeClr>
              </a:solidFill>
              <a:latin typeface="Arial" charset="0"/>
            </a:endParaRPr>
          </a:p>
          <a:p>
            <a:pPr marL="347472" lvl="1" indent="-233363">
              <a:lnSpc>
                <a:spcPct val="120000"/>
              </a:lnSpc>
              <a:spcAft>
                <a:spcPts val="600"/>
              </a:spcAft>
              <a:tabLst>
                <a:tab pos="347663" algn="l"/>
              </a:tabLst>
              <a:defRPr/>
            </a:pPr>
            <a:r>
              <a:rPr lang="en-US" sz="2000" b="0" noProof="1">
                <a:solidFill>
                  <a:schemeClr val="bg2">
                    <a:lumMod val="25000"/>
                  </a:schemeClr>
                </a:solidFill>
                <a:latin typeface="Arial" charset="0"/>
              </a:rPr>
              <a:t>•	</a:t>
            </a:r>
            <a:r>
              <a:rPr lang="en-US" sz="2000" b="0" noProof="1" smtClean="0">
                <a:solidFill>
                  <a:schemeClr val="bg2">
                    <a:lumMod val="25000"/>
                  </a:schemeClr>
                </a:solidFill>
                <a:latin typeface="Arial" charset="0"/>
              </a:rPr>
              <a:t>Paducah/McCracken County is doing a full </a:t>
            </a:r>
            <a:r>
              <a:rPr lang="en-US" sz="2000" b="0" noProof="1" smtClean="0">
                <a:solidFill>
                  <a:schemeClr val="bg2">
                    <a:lumMod val="25000"/>
                  </a:schemeClr>
                </a:solidFill>
                <a:latin typeface="Arial" charset="0"/>
              </a:rPr>
              <a:t>buy-up </a:t>
            </a:r>
            <a:r>
              <a:rPr lang="en-US" sz="2000" noProof="1" smtClean="0">
                <a:solidFill>
                  <a:schemeClr val="bg2">
                    <a:lumMod val="25000"/>
                  </a:schemeClr>
                </a:solidFill>
                <a:latin typeface="Arial" charset="0"/>
              </a:rPr>
              <a:t>(</a:t>
            </a:r>
            <a:r>
              <a:rPr lang="en-US" sz="1400" b="0" noProof="1" smtClean="0">
                <a:solidFill>
                  <a:schemeClr val="bg2">
                    <a:lumMod val="25000"/>
                  </a:schemeClr>
                </a:solidFill>
                <a:latin typeface="Arial" charset="0"/>
              </a:rPr>
              <a:t>Elevation </a:t>
            </a:r>
            <a:r>
              <a:rPr lang="en-US" sz="1400" b="0" noProof="1" smtClean="0">
                <a:solidFill>
                  <a:schemeClr val="bg2">
                    <a:lumMod val="25000"/>
                  </a:schemeClr>
                </a:solidFill>
                <a:latin typeface="Arial" charset="0"/>
              </a:rPr>
              <a:t>&amp; Imagery)</a:t>
            </a:r>
            <a:endParaRPr lang="en-US" sz="1400" b="0" dirty="0" smtClean="0">
              <a:solidFill>
                <a:schemeClr val="bg2">
                  <a:lumMod val="25000"/>
                </a:schemeClr>
              </a:solidFill>
              <a:latin typeface="Arial" charset="0"/>
            </a:endParaRPr>
          </a:p>
        </p:txBody>
      </p:sp>
      <p:sp>
        <p:nvSpPr>
          <p:cNvPr id="4" name="Rectangle 3"/>
          <p:cNvSpPr/>
          <p:nvPr/>
        </p:nvSpPr>
        <p:spPr>
          <a:xfrm>
            <a:off x="2286000" y="3809927"/>
            <a:ext cx="4572000" cy="1938992"/>
          </a:xfrm>
          <a:prstGeom prst="rect">
            <a:avLst/>
          </a:prstGeom>
        </p:spPr>
        <p:txBody>
          <a:bodyPr wrap="square">
            <a:spAutoFit/>
          </a:bodyPr>
          <a:lstStyle/>
          <a:p>
            <a:pPr marL="0" lvl="1" algn="ctr">
              <a:lnSpc>
                <a:spcPct val="120000"/>
              </a:lnSpc>
              <a:spcAft>
                <a:spcPts val="600"/>
              </a:spcAft>
              <a:tabLst>
                <a:tab pos="347663" algn="l"/>
              </a:tabLst>
              <a:defRPr/>
            </a:pPr>
            <a:r>
              <a:rPr lang="en-US" sz="2000" u="sng" dirty="0" smtClean="0">
                <a:solidFill>
                  <a:schemeClr val="bg2">
                    <a:lumMod val="25000"/>
                  </a:schemeClr>
                </a:solidFill>
                <a:latin typeface="Arial" charset="0"/>
              </a:rPr>
              <a:t>Program Partners for 2013</a:t>
            </a:r>
            <a:br>
              <a:rPr lang="en-US" sz="2000" u="sng" dirty="0" smtClean="0">
                <a:solidFill>
                  <a:schemeClr val="bg2">
                    <a:lumMod val="25000"/>
                  </a:schemeClr>
                </a:solidFill>
                <a:latin typeface="Arial" charset="0"/>
              </a:rPr>
            </a:br>
            <a:r>
              <a:rPr lang="en-US" sz="2000" b="0" i="1" dirty="0" smtClean="0">
                <a:latin typeface="Arial" charset="0"/>
              </a:rPr>
              <a:t>Kentucky Transportation Cabinet</a:t>
            </a:r>
            <a:br>
              <a:rPr lang="en-US" sz="2000" b="0" i="1" dirty="0" smtClean="0">
                <a:latin typeface="Arial" charset="0"/>
              </a:rPr>
            </a:br>
            <a:r>
              <a:rPr lang="en-US" sz="2000" b="0" i="1" dirty="0" smtClean="0">
                <a:latin typeface="Arial" charset="0"/>
              </a:rPr>
              <a:t>Division of Geographic Information</a:t>
            </a:r>
            <a:br>
              <a:rPr lang="en-US" sz="2000" b="0" i="1" dirty="0" smtClean="0">
                <a:latin typeface="Arial" charset="0"/>
              </a:rPr>
            </a:br>
            <a:r>
              <a:rPr lang="en-US" sz="2000" b="0" i="1" dirty="0" smtClean="0">
                <a:latin typeface="Arial" charset="0"/>
              </a:rPr>
              <a:t>Paducah/McCracken County</a:t>
            </a:r>
            <a:br>
              <a:rPr lang="en-US" sz="2000" b="0" i="1" dirty="0" smtClean="0">
                <a:latin typeface="Arial" charset="0"/>
              </a:rPr>
            </a:br>
            <a:r>
              <a:rPr lang="en-US" sz="2000" b="0" i="1" dirty="0" smtClean="0">
                <a:latin typeface="Arial" charset="0"/>
              </a:rPr>
              <a:t>City of Florence</a:t>
            </a:r>
          </a:p>
        </p:txBody>
      </p:sp>
    </p:spTree>
    <p:extLst>
      <p:ext uri="{BB962C8B-B14F-4D97-AF65-F5344CB8AC3E}">
        <p14:creationId xmlns:p14="http://schemas.microsoft.com/office/powerpoint/2010/main" val="2105879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5"/>
          <p:cNvPicPr>
            <a:picLocks noChangeAspect="1" noChangeArrowheads="1"/>
          </p:cNvPicPr>
          <p:nvPr/>
        </p:nvPicPr>
        <p:blipFill>
          <a:blip r:embed="rId3" cstate="print"/>
          <a:srcRect/>
          <a:stretch>
            <a:fillRect/>
          </a:stretch>
        </p:blipFill>
        <p:spPr bwMode="auto">
          <a:xfrm>
            <a:off x="1881188" y="1066800"/>
            <a:ext cx="5381625" cy="4829175"/>
          </a:xfrm>
          <a:prstGeom prst="rect">
            <a:avLst/>
          </a:prstGeom>
          <a:noFill/>
          <a:ln w="9525">
            <a:solidFill>
              <a:schemeClr val="bg2"/>
            </a:solidFill>
            <a:miter lim="800000"/>
            <a:headEnd/>
            <a:tailEnd/>
          </a:ln>
        </p:spPr>
      </p:pic>
      <p:sp>
        <p:nvSpPr>
          <p:cNvPr id="3" name="Rectangle 2"/>
          <p:cNvSpPr/>
          <p:nvPr/>
        </p:nvSpPr>
        <p:spPr>
          <a:xfrm>
            <a:off x="4572000" y="381000"/>
            <a:ext cx="389722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2">
                    <a:lumMod val="25000"/>
                  </a:schemeClr>
                </a:solidFill>
                <a:effectLst/>
                <a:uLnTx/>
                <a:uFillTx/>
                <a:latin typeface="Arial"/>
                <a:ea typeface="+mj-ea"/>
                <a:cs typeface="+mj-cs"/>
              </a:rPr>
              <a:t>Elevation Data – 10 Meter</a:t>
            </a:r>
            <a:endParaRPr kumimoji="0" lang="en-US" sz="1800" b="0" i="0" u="none" strike="noStrike" kern="0" cap="none" spc="0" normalizeH="0" baseline="0" noProof="0" dirty="0" smtClean="0">
              <a:ln>
                <a:noFill/>
              </a:ln>
              <a:solidFill>
                <a:schemeClr val="bg2">
                  <a:lumMod val="25000"/>
                </a:schemeClr>
              </a:solidFill>
              <a:effectLst/>
              <a:uLnTx/>
              <a:uFillTx/>
            </a:endParaRPr>
          </a:p>
        </p:txBody>
      </p:sp>
    </p:spTree>
    <p:extLst>
      <p:ext uri="{BB962C8B-B14F-4D97-AF65-F5344CB8AC3E}">
        <p14:creationId xmlns:p14="http://schemas.microsoft.com/office/powerpoint/2010/main" val="3306897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p:cNvPicPr>
            <a:picLocks noChangeAspect="1" noChangeArrowheads="1"/>
          </p:cNvPicPr>
          <p:nvPr/>
        </p:nvPicPr>
        <p:blipFill>
          <a:blip r:embed="rId3" cstate="print"/>
          <a:srcRect/>
          <a:stretch>
            <a:fillRect/>
          </a:stretch>
        </p:blipFill>
        <p:spPr bwMode="auto">
          <a:xfrm>
            <a:off x="1881188" y="1066800"/>
            <a:ext cx="5381625" cy="4829175"/>
          </a:xfrm>
          <a:prstGeom prst="rect">
            <a:avLst/>
          </a:prstGeom>
          <a:noFill/>
          <a:ln w="9525">
            <a:solidFill>
              <a:schemeClr val="bg2"/>
            </a:solidFill>
            <a:miter lim="800000"/>
            <a:headEnd/>
            <a:tailEnd/>
          </a:ln>
        </p:spPr>
      </p:pic>
      <p:sp>
        <p:nvSpPr>
          <p:cNvPr id="2" name="Rectangle 1"/>
          <p:cNvSpPr/>
          <p:nvPr/>
        </p:nvSpPr>
        <p:spPr>
          <a:xfrm>
            <a:off x="5105400" y="304800"/>
            <a:ext cx="356860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2">
                    <a:lumMod val="25000"/>
                  </a:schemeClr>
                </a:solidFill>
                <a:effectLst/>
                <a:uLnTx/>
                <a:uFillTx/>
                <a:latin typeface="Arial"/>
                <a:ea typeface="+mj-ea"/>
                <a:cs typeface="+mj-cs"/>
              </a:rPr>
              <a:t>Elevation Data – 5 Foot</a:t>
            </a:r>
            <a:endParaRPr kumimoji="0" lang="en-US" sz="1800" b="0" i="0" u="none" strike="noStrike" kern="0" cap="none" spc="0" normalizeH="0" baseline="0" noProof="0" dirty="0" smtClean="0">
              <a:ln>
                <a:noFill/>
              </a:ln>
              <a:solidFill>
                <a:schemeClr val="bg2">
                  <a:lumMod val="25000"/>
                </a:schemeClr>
              </a:solidFill>
              <a:effectLst/>
              <a:uLnTx/>
              <a:uFillTx/>
            </a:endParaRPr>
          </a:p>
        </p:txBody>
      </p:sp>
    </p:spTree>
    <p:extLst>
      <p:ext uri="{BB962C8B-B14F-4D97-AF65-F5344CB8AC3E}">
        <p14:creationId xmlns:p14="http://schemas.microsoft.com/office/powerpoint/2010/main" val="35509184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70C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3849</TotalTime>
  <Words>938</Words>
  <Application>Microsoft Office PowerPoint</Application>
  <PresentationFormat>On-screen Show (4:3)</PresentationFormat>
  <Paragraphs>157</Paragraphs>
  <Slides>34</Slides>
  <Notes>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Kentucky Aerial Photography and Elevation Data Program - KYAPED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Considerations</vt:lpstr>
      <vt:lpstr>TYPICAL QUESTIONS WHEN USING LIDAR DATA</vt:lpstr>
      <vt:lpstr>  What Classification are we using for modeling a surface?  Model Key-Point!</vt:lpstr>
      <vt:lpstr>ADVANTAGES OF LIDAR OVER TRADITIONAL PHOTOGRAMMETRY AND CONVENTIONAL SURVEYING</vt:lpstr>
      <vt:lpstr>PowerPoint Presentation</vt:lpstr>
      <vt:lpstr>PowerPoint Presentation</vt:lpstr>
      <vt:lpstr>PowerPoint Presentation</vt:lpstr>
      <vt:lpstr>Merging Datasets Example 1</vt:lpstr>
      <vt:lpstr>Breaklines collected Edge of Pavement, Crown, Edge of shoulder, Curb, Median, Ditches, etc</vt:lpstr>
      <vt:lpstr>Merged Airborne LiDAR surface with collected  field data to make 1 surface </vt:lpstr>
      <vt:lpstr>Example 2 Airborne LiDAR Data        (notice stream)</vt:lpstr>
      <vt:lpstr>Field data collected by District Survey Staff and Modeled </vt:lpstr>
      <vt:lpstr>Merged Datasets Airborne + Field Data Combined</vt:lpstr>
      <vt:lpstr>Highway Design Comments</vt:lpstr>
      <vt:lpstr>CONTACT INFORMATION AND LINK</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Aerial Photography and  Elevation Data Program</dc:title>
  <dc:creator>Dan</dc:creator>
  <cp:lastModifiedBy>DellTest</cp:lastModifiedBy>
  <cp:revision>191</cp:revision>
  <dcterms:created xsi:type="dcterms:W3CDTF">2012-02-13T01:15:37Z</dcterms:created>
  <dcterms:modified xsi:type="dcterms:W3CDTF">2013-05-01T01:31:37Z</dcterms:modified>
</cp:coreProperties>
</file>