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  <p:sldMasterId id="2147483708" r:id="rId2"/>
    <p:sldMasterId id="2147483720" r:id="rId3"/>
    <p:sldMasterId id="2147483732" r:id="rId4"/>
    <p:sldMasterId id="2147483751" r:id="rId5"/>
  </p:sldMasterIdLst>
  <p:notesMasterIdLst>
    <p:notesMasterId r:id="rId38"/>
  </p:notesMasterIdLst>
  <p:sldIdLst>
    <p:sldId id="731" r:id="rId6"/>
    <p:sldId id="815" r:id="rId7"/>
    <p:sldId id="789" r:id="rId8"/>
    <p:sldId id="725" r:id="rId9"/>
    <p:sldId id="821" r:id="rId10"/>
    <p:sldId id="788" r:id="rId11"/>
    <p:sldId id="791" r:id="rId12"/>
    <p:sldId id="802" r:id="rId13"/>
    <p:sldId id="746" r:id="rId14"/>
    <p:sldId id="786" r:id="rId15"/>
    <p:sldId id="793" r:id="rId16"/>
    <p:sldId id="850" r:id="rId17"/>
    <p:sldId id="852" r:id="rId18"/>
    <p:sldId id="808" r:id="rId19"/>
    <p:sldId id="769" r:id="rId20"/>
    <p:sldId id="809" r:id="rId21"/>
    <p:sldId id="845" r:id="rId22"/>
    <p:sldId id="846" r:id="rId23"/>
    <p:sldId id="847" r:id="rId24"/>
    <p:sldId id="848" r:id="rId25"/>
    <p:sldId id="849" r:id="rId26"/>
    <p:sldId id="810" r:id="rId27"/>
    <p:sldId id="807" r:id="rId28"/>
    <p:sldId id="853" r:id="rId29"/>
    <p:sldId id="828" r:id="rId30"/>
    <p:sldId id="832" r:id="rId31"/>
    <p:sldId id="812" r:id="rId32"/>
    <p:sldId id="854" r:id="rId33"/>
    <p:sldId id="855" r:id="rId34"/>
    <p:sldId id="813" r:id="rId35"/>
    <p:sldId id="800" r:id="rId36"/>
    <p:sldId id="625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8" autoAdjust="0"/>
    <p:restoredTop sz="94620" autoAdjust="0"/>
  </p:normalViewPr>
  <p:slideViewPr>
    <p:cSldViewPr snapToObjects="1">
      <p:cViewPr varScale="1">
        <p:scale>
          <a:sx n="93" d="100"/>
          <a:sy n="93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6816963" cy="468169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B22FC-AE2A-4DB5-B96C-A7BF6D8E99CC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10A8C-0C8B-4E2B-867B-42B9A9965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10A8C-0C8B-4E2B-867B-42B9A99652E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07DBC7-DD68-4742-90F0-E950567A637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B4A21B-83EF-49BB-9DA0-96EF7B97E6F0}" type="slidenum">
              <a:rPr lang="en-US" sz="1200" b="0">
                <a:latin typeface="Arial" charset="0"/>
              </a:rPr>
              <a:pPr algn="r"/>
              <a:t>24</a:t>
            </a:fld>
            <a:endParaRPr lang="en-US" sz="1200" b="0">
              <a:latin typeface="Arial" charset="0"/>
            </a:endParaRPr>
          </a:p>
        </p:txBody>
      </p:sp>
      <p:sp>
        <p:nvSpPr>
          <p:cNvPr id="344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10A8C-0C8B-4E2B-867B-42B9A99652E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AB1FA-35B8-4C01-B1A8-B4631755228F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467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67D37-E537-4D23-8DB7-13EEEFB3A92A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577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5FFA1-C72E-4555-B520-11F8F778BC1E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208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0470-482D-43A5-B1F3-C66D80D700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71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82056-6E05-414E-8E85-52F13B63E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55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8736B-76B1-474E-90B8-301C1E6E7C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58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1EC7D-B2E6-40E1-A671-ACC3B06337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83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DFD0E-AD67-4661-AF5A-F9524C768C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9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8542C-9677-48E5-A6A5-B849BA09BA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75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484A0-9DC2-473D-80CD-D606C71F3D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226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22B24-2B39-4B00-98DC-40693F28F8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5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435E8-3798-41E2-AF37-DB53DC3A1BE7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3655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69E8C-4BB1-4FE5-AF88-54BA35CAC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043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B05F-0C7D-42F9-991C-C3C43C440F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776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1FC01-A4DB-49EA-AD6F-4DF483B02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3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02056-7A26-407C-A858-CA03614764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671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ECA5B-244C-40D9-B1EA-1E61400D25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655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D9CCB-93F3-4DC3-A528-82A0880F2A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858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1754-7DB3-471F-B9D0-C50749AB80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783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F7206-AA89-40AD-AFD4-E918264A1B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9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C5C3B-CA6E-4D51-AF9E-1649E5E23A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75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FE027-0CF7-4018-BDBC-7E2AF7B6B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22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09100-4BEA-442A-B16C-CEABECF6BF82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858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BDD35-F65A-4CD3-B263-A4FDFD6D7A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856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B22E-69F4-4159-AA99-9E53BBFFC7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043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CA37D-AF0B-4A8F-B39F-8A32E69470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776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A718B-ABFB-4F60-9014-350A686137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083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69357-CA79-4793-80B0-E99F2612CB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31064-334C-4A7C-BDA8-36B1F4425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1216D-364A-44F9-A9AF-BA09ACBB63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CA5BF-8D0D-43AA-A25A-657A7367558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1E4A-499D-4D3D-BDF6-A2A7988460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71CE-1E99-4763-895B-4F7EA4C59A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88C9C-2962-4AFF-8C82-2CFEB6365662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4783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69ED7-BC94-4CE1-8A1C-E2D3C4400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8CA3D-B63B-466B-B32D-D491B13726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8D8F8-5029-463F-A312-F31E0E0A59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F3344-3A9A-49FE-906D-0FC0F1088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A3635-BDD9-42FF-A9F2-3C72EFBFD9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918DA-D5EC-499D-A572-D298ECD948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5685B-4F58-4152-8503-90712FB90A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DBBB-C4C0-444A-8DBD-5F51AB103F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A1C26-F9BC-4D45-919C-F971EF891D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801AA-DCF4-45F6-B006-4B8BCB3265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BEE1E-418E-4550-BB71-D1B2660BA592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19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61B52-C0F4-44B1-9A2C-E483335271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3C68C-9489-45E0-8ECB-6CA4BF6D09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69357-CA79-4793-80B0-E99F2612CB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31064-334C-4A7C-BDA8-36B1F4425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1216D-364A-44F9-A9AF-BA09ACBB63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CA5BF-8D0D-43AA-A25A-657A7367558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1E4A-499D-4D3D-BDF6-A2A7988460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71CE-1E99-4763-895B-4F7EA4C59A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69ED7-BC94-4CE1-8A1C-E2D3C4400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8CA3D-B63B-466B-B32D-D491B13726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5D22-D143-4011-A675-D5A6E92086B9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7750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8D8F8-5029-463F-A312-F31E0E0A59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F3344-3A9A-49FE-906D-0FC0F1088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A3635-BDD9-42FF-A9F2-3C72EFBFD9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918DA-D5EC-499D-A572-D298ECD948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5685B-4F58-4152-8503-90712FB90A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DBBB-C4C0-444A-8DBD-5F51AB103F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A1C26-F9BC-4D45-919C-F971EF891D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801AA-DCF4-45F6-B006-4B8BCB3265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61B52-C0F4-44B1-9A2C-E483335271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3C68C-9489-45E0-8ECB-6CA4BF6D09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8E884-2CF7-4894-B606-63C2A3AEA55A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222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B59F0-62AF-4051-A8F6-5340D31822F1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985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A4003-4F0F-4ADA-BD28-B0F804B58B2C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404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737B06-1B47-48E2-866D-1232B9BACF5F}" type="datetime1">
              <a:rPr lang="en-US" smtClean="0"/>
              <a:pPr>
                <a:defRPr/>
              </a:pPr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914760-12DF-4DAE-97C0-4DAF3512C6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966736C-045F-48AE-AAA8-898E32B800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993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4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4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994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3995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5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5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5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996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6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7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7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7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3997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7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99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7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3997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3997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pPr defTabSz="914400">
              <a:defRPr/>
            </a:pPr>
            <a:fld id="{33367013-ACA6-4956-A676-6FE159891B5C}" type="slidenum">
              <a:rPr lang="en-US">
                <a:solidFill>
                  <a:srgbClr val="FFFFFF"/>
                </a:solidFill>
                <a:latin typeface="Verdana" pitchFamily="34" charset="0"/>
                <a:ea typeface="+mn-ea"/>
              </a:rPr>
              <a:pPr defTabSz="914400">
                <a:defRPr/>
              </a:pPr>
              <a:t>‹#›</a:t>
            </a:fld>
            <a:endParaRPr lang="en-US">
              <a:solidFill>
                <a:srgbClr val="FFFFFF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399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993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4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4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994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4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5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3995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5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5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5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6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996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6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7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7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7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3997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97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99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7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3997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3997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pPr defTabSz="914400">
              <a:defRPr/>
            </a:pPr>
            <a:fld id="{33367013-ACA6-4956-A676-6FE159891B5C}" type="slidenum">
              <a:rPr lang="en-US">
                <a:solidFill>
                  <a:srgbClr val="FFFFFF"/>
                </a:solidFill>
                <a:latin typeface="Verdana" pitchFamily="34" charset="0"/>
                <a:ea typeface="+mn-ea"/>
              </a:rPr>
              <a:pPr defTabSz="914400">
                <a:defRPr/>
              </a:pPr>
              <a:t>‹#›</a:t>
            </a:fld>
            <a:endParaRPr lang="en-US">
              <a:solidFill>
                <a:srgbClr val="FFFFFF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399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ftp://ftp.ngs.noaa.gov/dist/BETA_PRODUCTS/DS_ARCHIVE/Shapefiles/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5866" y="2834640"/>
            <a:ext cx="6309360" cy="283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itle 1"/>
          <p:cNvSpPr txBox="1">
            <a:spLocks/>
          </p:cNvSpPr>
          <p:nvPr/>
        </p:nvSpPr>
        <p:spPr bwMode="auto">
          <a:xfrm>
            <a:off x="1280160" y="822960"/>
            <a:ext cx="7726680" cy="17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New Geodesy GIS Tools at NOAA’s </a:t>
            </a:r>
            <a:r>
              <a:rPr lang="en-US" sz="4800" b="1" i="1" dirty="0" smtClean="0">
                <a:solidFill>
                  <a:schemeClr val="tx2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National Geodetic Survey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6466" y="5906572"/>
            <a:ext cx="3107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prstClr val="black"/>
                </a:solidFill>
              </a:rPr>
              <a:t>Michael Dennis, RLS, PE</a:t>
            </a:r>
          </a:p>
          <a:p>
            <a:pPr algn="r"/>
            <a:r>
              <a:rPr lang="en-US" b="1" dirty="0" smtClean="0">
                <a:solidFill>
                  <a:srgbClr val="0000FF"/>
                </a:solidFill>
              </a:rPr>
              <a:t>michael.dennis@noaa.gov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" y="5760720"/>
            <a:ext cx="608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</a:rPr>
              <a:t>National Height Modernization Partner Meeting</a:t>
            </a:r>
          </a:p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April 30-May 1, 2013  ●  Frankfort, KY</a:t>
            </a:r>
          </a:p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Kentucky Transportation Cabinet Conference Center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21" name="Picture 5" descr="D:\GIS\General\US\Export\GEOID09_CONUS_slope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45920"/>
            <a:ext cx="5120640" cy="38404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020495" y="2606040"/>
            <a:ext cx="2986345" cy="3017520"/>
            <a:chOff x="5806466" y="2103120"/>
            <a:chExt cx="3257830" cy="3291840"/>
          </a:xfr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5864012" y="2165774"/>
              <a:ext cx="3154680" cy="31547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219" name="Picture 3" descr="D:\GIS\NGS\Datum_trans\Export\Horiz_NAD83_to_IGS08_2022_NA.png"/>
            <p:cNvPicPr>
              <a:picLocks noChangeAspect="1" noChangeArrowheads="1"/>
            </p:cNvPicPr>
            <p:nvPr/>
          </p:nvPicPr>
          <p:blipFill>
            <a:blip r:embed="rId5"/>
            <a:srcRect l="19000" t="3001" r="19000" b="3001"/>
            <a:stretch>
              <a:fillRect/>
            </a:stretch>
          </p:blipFill>
          <p:spPr bwMode="auto">
            <a:xfrm>
              <a:off x="5806466" y="2103120"/>
              <a:ext cx="3257830" cy="32918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D:\GIS\NGS\Projects\NA2011\Export\NAD83_NA_vert_accuracy_sl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69080" y="269420"/>
            <a:ext cx="3703320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NAD 83(2011) epoch 2010.00</a:t>
            </a:r>
          </a:p>
          <a:p>
            <a:pPr algn="ctr"/>
            <a:r>
              <a:rPr lang="en-US" sz="1600" b="1" dirty="0" smtClean="0"/>
              <a:t>Vertical accuracy, cm (95% confidence)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7938"/>
            <a:ext cx="9144000" cy="6858000"/>
            <a:chOff x="0" y="7938"/>
            <a:chExt cx="9144000" cy="6858000"/>
          </a:xfrm>
        </p:grpSpPr>
        <p:pic>
          <p:nvPicPr>
            <p:cNvPr id="243714" name="Picture 2" descr="D:\GIS\NGS\NA2011\CONUS\CONUS_2012-01-24\Export\Vectors_1983-1989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938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657598" y="182880"/>
              <a:ext cx="5303520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1983-1989 (7 years) 12,803 vectors (3.0%)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" name="Picture 2" descr="D:\GIS\NGS\NA2011\CONUS\CONUS_2012-01-24\Export\Vectors_1983-1993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3657598" y="182880"/>
              <a:ext cx="5303520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1983-1993 (11 years) 82,316 vectors (19.3%)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0" y="7938"/>
            <a:ext cx="9144000" cy="6858000"/>
            <a:chOff x="0" y="0"/>
            <a:chExt cx="9144000" cy="6858000"/>
          </a:xfrm>
        </p:grpSpPr>
        <p:pic>
          <p:nvPicPr>
            <p:cNvPr id="24" name="Picture 2" descr="D:\GIS\NGS\NA2011\CONUS\CONUS_2012-01-24\Export\Vectors_1983-199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3657598" y="182880"/>
              <a:ext cx="5303520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1983-1997 (15 years) 154,500 vectors (36.2%)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25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pic>
          <p:nvPicPr>
            <p:cNvPr id="27" name="Picture 2" descr="D:\GIS\NGS\NA2011\CONUS\CONUS_2012-01-24\Export\Vectors_1983-2001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9144001" cy="6858000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3657598" y="182880"/>
              <a:ext cx="5303520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1983-2001 (19 years) 227,940 vectors (53.4%)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28"/>
          <p:cNvGrpSpPr/>
          <p:nvPr/>
        </p:nvGrpSpPr>
        <p:grpSpPr>
          <a:xfrm>
            <a:off x="1" y="0"/>
            <a:ext cx="9144000" cy="6858000"/>
            <a:chOff x="0" y="0"/>
            <a:chExt cx="9144000" cy="6858000"/>
          </a:xfrm>
        </p:grpSpPr>
        <p:pic>
          <p:nvPicPr>
            <p:cNvPr id="30" name="Picture 2" descr="D:\GIS\NGS\NA2011\CONUS\CONUS_2012-01-24\Export\Vectors_1983-2005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3657598" y="182880"/>
              <a:ext cx="5303520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1983-2005 (23 years) 327,154 vectors (76.6%)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1"/>
          <p:cNvGrpSpPr/>
          <p:nvPr/>
        </p:nvGrpSpPr>
        <p:grpSpPr>
          <a:xfrm>
            <a:off x="1" y="0"/>
            <a:ext cx="9144000" cy="6858000"/>
            <a:chOff x="0" y="0"/>
            <a:chExt cx="9144000" cy="6858000"/>
          </a:xfrm>
        </p:grpSpPr>
        <p:pic>
          <p:nvPicPr>
            <p:cNvPr id="33" name="Picture 2" descr="D:\GIS\NGS\NA2011\CONUS\CONUS_2012-01-24\Export\Vectors_all_new_on_top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34" name="TextBox 33"/>
            <p:cNvSpPr txBox="1"/>
            <p:nvPr/>
          </p:nvSpPr>
          <p:spPr>
            <a:xfrm>
              <a:off x="3657598" y="182880"/>
              <a:ext cx="5303520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1983-2011 (29 years) 426,977 vectors (100.0%)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S\NGS\NA2011\All_NA2011\Export\NAD83_2011_Fayette_250k_vecto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IS\NGS\Bluebooking\New_projects\GPS2829_WI\Export\GPS2829_W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dirty="0" smtClean="0"/>
              <a:t>NGS GIS Toolbox (ArcGIS)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2277" y="1405467"/>
            <a:ext cx="8573478" cy="5269653"/>
          </a:xfrm>
        </p:spPr>
        <p:txBody>
          <a:bodyPr>
            <a:normAutofit lnSpcReduction="10000"/>
          </a:bodyPr>
          <a:lstStyle/>
          <a:p>
            <a:pPr>
              <a:lnSpc>
                <a:spcPct val="105000"/>
              </a:lnSpc>
            </a:pPr>
            <a:r>
              <a:rPr lang="en-US" b="1" dirty="0" smtClean="0"/>
              <a:t>Leveling Tools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Adjusted elevations, loop misclosures, residuals </a:t>
            </a:r>
            <a:r>
              <a:rPr lang="en-US" b="1" dirty="0" smtClean="0"/>
              <a:t>HTDP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Leveling Tools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NGS Grids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Velocity Vectors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  <a:buNone/>
            </a:pPr>
            <a:endParaRPr lang="en-US" dirty="0" smtClean="0"/>
          </a:p>
          <a:p>
            <a:pPr lvl="1">
              <a:lnSpc>
                <a:spcPct val="105000"/>
              </a:lnSpc>
            </a:pPr>
            <a:endParaRPr lang="en-US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" y="2425210"/>
            <a:ext cx="8869680" cy="42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" y="1168400"/>
            <a:ext cx="7119976" cy="291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Left Arrow 6"/>
          <p:cNvSpPr>
            <a:spLocks noChangeArrowheads="1"/>
          </p:cNvSpPr>
          <p:nvPr/>
        </p:nvSpPr>
        <p:spPr bwMode="auto">
          <a:xfrm rot="10800000">
            <a:off x="2377440" y="5233308"/>
            <a:ext cx="731520" cy="2743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938" y="6127262"/>
            <a:ext cx="30011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GIS\NGS\FY2011\Wisconsin\Export\WI_leveling_residua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GIS\NGS\FY2011\Wisconsin\Export\WI_leveling_spu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29" name="Picture 5" descr="D:\GIS\NGS\FY2011\Wisconsin\Export\WI_leveling_loop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dirty="0" smtClean="0"/>
              <a:t>NGS GIS Toolbox (ArcGIS)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2277" y="1405467"/>
            <a:ext cx="8573478" cy="5269653"/>
          </a:xfrm>
        </p:spPr>
        <p:txBody>
          <a:bodyPr>
            <a:normAutofit lnSpcReduction="10000"/>
          </a:bodyPr>
          <a:lstStyle/>
          <a:p>
            <a:pPr>
              <a:lnSpc>
                <a:spcPct val="105000"/>
              </a:lnSpc>
            </a:pPr>
            <a:r>
              <a:rPr lang="en-US" b="1" dirty="0" smtClean="0"/>
              <a:t>NGS Grids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Convert NGS ASCII grids to Esri raster format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HTDP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Leveling Tools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NGS Grids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Velocity Vectors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  <a:buNone/>
            </a:pPr>
            <a:endParaRPr lang="en-US" dirty="0" smtClean="0"/>
          </a:p>
          <a:p>
            <a:pPr lvl="1">
              <a:lnSpc>
                <a:spcPct val="105000"/>
              </a:lnSpc>
            </a:pPr>
            <a:endParaRPr lang="en-US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" y="2425210"/>
            <a:ext cx="8869680" cy="42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" y="1168400"/>
            <a:ext cx="7119976" cy="291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Left Arrow 6"/>
          <p:cNvSpPr>
            <a:spLocks noChangeArrowheads="1"/>
          </p:cNvSpPr>
          <p:nvPr/>
        </p:nvSpPr>
        <p:spPr bwMode="auto">
          <a:xfrm rot="10800000">
            <a:off x="2377440" y="5669280"/>
            <a:ext cx="731520" cy="2743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GIS\NGS\Geoid\Export\GEOID03-GEOID99_m_sl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GIS\NGS\Geoid\Export\GEOID09-GEOID03_m_sl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GIS\NGS\Geoid\Export\GEOID12A-GEOID09_m_sl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405467"/>
            <a:ext cx="8901723" cy="5452533"/>
          </a:xfrm>
        </p:spPr>
        <p:txBody>
          <a:bodyPr>
            <a:normAutofit/>
          </a:bodyPr>
          <a:lstStyle/>
          <a:p>
            <a:pPr>
              <a:lnSpc>
                <a:spcPct val="105000"/>
              </a:lnSpc>
            </a:pPr>
            <a:r>
              <a:rPr lang="en-US" dirty="0" smtClean="0"/>
              <a:t>Background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New GIS stuff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New Datasheet shapefile (</a:t>
            </a:r>
            <a:r>
              <a:rPr lang="en-US" i="1" dirty="0" smtClean="0"/>
              <a:t>beta</a:t>
            </a:r>
            <a:r>
              <a:rPr lang="en-US" dirty="0" smtClean="0"/>
              <a:t>)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NGS </a:t>
            </a:r>
            <a:r>
              <a:rPr lang="en-US" dirty="0" smtClean="0"/>
              <a:t>GIS Toolbox (</a:t>
            </a:r>
            <a:r>
              <a:rPr lang="en-US" i="1" dirty="0" smtClean="0"/>
              <a:t>not yet released to beta</a:t>
            </a:r>
            <a:r>
              <a:rPr lang="en-US" dirty="0" smtClean="0"/>
              <a:t>)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NGS Data Explorer (</a:t>
            </a:r>
            <a:r>
              <a:rPr lang="en-US" i="1" dirty="0" smtClean="0"/>
              <a:t>released to production</a:t>
            </a:r>
            <a:r>
              <a:rPr lang="en-US" dirty="0" smtClean="0"/>
              <a:t>)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Future plans (</a:t>
            </a:r>
            <a:r>
              <a:rPr lang="en-US" i="1" dirty="0" smtClean="0"/>
              <a:t>hopes and dreams</a:t>
            </a:r>
            <a:r>
              <a:rPr lang="en-US" dirty="0" smtClean="0"/>
              <a:t>)</a:t>
            </a:r>
          </a:p>
          <a:p>
            <a:pPr lvl="1">
              <a:lnSpc>
                <a:spcPct val="105000"/>
              </a:lnSpc>
            </a:pP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dirty="0" smtClean="0"/>
              <a:t>The Plan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S\General\US\Export\GEOID09_CONUS_slo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GIS\General\US\Export\GEOID09_minus_GEOID03_slo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dirty="0" smtClean="0"/>
              <a:t>NGS GIS Toolbox (ArcGIS)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2277" y="1405467"/>
            <a:ext cx="8573478" cy="526965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5000"/>
              </a:lnSpc>
            </a:pPr>
            <a:r>
              <a:rPr lang="en-US" b="1" dirty="0" smtClean="0"/>
              <a:t>HTDP </a:t>
            </a:r>
            <a:r>
              <a:rPr lang="en-US" dirty="0" smtClean="0"/>
              <a:t>and</a:t>
            </a:r>
            <a:r>
              <a:rPr lang="en-US" b="1" dirty="0" smtClean="0"/>
              <a:t> Velocity Vectors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Convert output to point features, create velocity vectors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HTDP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Leveling Tools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NGS Grids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Velocity Vectors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  <a:buNone/>
            </a:pPr>
            <a:endParaRPr lang="en-US" dirty="0" smtClean="0"/>
          </a:p>
          <a:p>
            <a:pPr lvl="1">
              <a:lnSpc>
                <a:spcPct val="105000"/>
              </a:lnSpc>
            </a:pPr>
            <a:endParaRPr lang="en-US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" y="2377440"/>
            <a:ext cx="8869680" cy="42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" y="1168400"/>
            <a:ext cx="7119976" cy="291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Left Arrow 6"/>
          <p:cNvSpPr>
            <a:spLocks noChangeArrowheads="1"/>
          </p:cNvSpPr>
          <p:nvPr/>
        </p:nvSpPr>
        <p:spPr bwMode="auto">
          <a:xfrm rot="10800000">
            <a:off x="2377440" y="4754880"/>
            <a:ext cx="731520" cy="2743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 rot="10800000">
            <a:off x="2377441" y="6064432"/>
            <a:ext cx="731520" cy="2743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5779" y="2834640"/>
            <a:ext cx="7119976" cy="291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NGS\Presentations\2013\Esri_2013\Images\HTDP_ECONUS_NAD83-2011_legend_sm.png"/>
          <p:cNvPicPr>
            <a:picLocks noChangeAspect="1" noChangeArrowheads="1"/>
          </p:cNvPicPr>
          <p:nvPr/>
        </p:nvPicPr>
        <p:blipFill>
          <a:blip r:embed="rId2"/>
          <a:srcRect t="1176" b="1765"/>
          <a:stretch>
            <a:fillRect/>
          </a:stretch>
        </p:blipFill>
        <p:spPr bwMode="auto">
          <a:xfrm>
            <a:off x="0" y="110"/>
            <a:ext cx="9144000" cy="68578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NAD 83(2011) coordinate shifts</a:t>
            </a:r>
            <a:endParaRPr lang="en-US" sz="4000" i="1" dirty="0" smtClean="0">
              <a:solidFill>
                <a:schemeClr val="tx1"/>
              </a:solidFill>
            </a:endParaRPr>
          </a:p>
        </p:txBody>
      </p:sp>
      <p:pic>
        <p:nvPicPr>
          <p:cNvPr id="1155074" name="Picture 2" descr="D:\GIS\General\Oregon\Export\Oregon_2011_deltas_v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NGS\Presentations\2013\PSLS_2013\Images\Horiz change_North Amer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1" cy="6851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63640" y="6150114"/>
            <a:ext cx="289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NAD 83(2011) to IGS08 at epoch 2022.0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C:\NGS\Presentations\2013\PSLS_2013\Images\Ortho ht chan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1" cy="68707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86200" y="5577840"/>
            <a:ext cx="508762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NAVD 88 to new vertical datum</a:t>
            </a:r>
          </a:p>
          <a:p>
            <a:pPr algn="ctr" defTabSz="914400"/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Estimated as NAVD 88 "zero" (datum) surface minus NGS gravimetric geoid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" y="4474277"/>
            <a:ext cx="1783080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Arial" charset="0"/>
              </a:rPr>
              <a:t>Orthometric height change (meters)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D:\GIS\NGS\Projects\Gulf_Coast_GPS_vert_adjust\Export\Gulf_Coast_GPS_vert_adjust_shifts_sl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325880"/>
            <a:ext cx="8901724" cy="5394960"/>
          </a:xfrm>
        </p:spPr>
        <p:txBody>
          <a:bodyPr>
            <a:normAutofit/>
          </a:bodyPr>
          <a:lstStyle/>
          <a:p>
            <a:r>
              <a:rPr lang="en-US" dirty="0" smtClean="0"/>
              <a:t>New online interactive Datasheet retrieval</a:t>
            </a:r>
          </a:p>
          <a:p>
            <a:pPr lvl="1"/>
            <a:r>
              <a:rPr lang="en-US" dirty="0" smtClean="0"/>
              <a:t>Uses Google Map interface</a:t>
            </a:r>
          </a:p>
          <a:p>
            <a:pPr lvl="1"/>
            <a:r>
              <a:rPr lang="en-US" dirty="0" smtClean="0"/>
              <a:t>Allows searches geographically and by control type</a:t>
            </a:r>
          </a:p>
          <a:p>
            <a:pPr lvl="2"/>
            <a:r>
              <a:rPr lang="en-US" dirty="0" smtClean="0"/>
              <a:t>CORS, GPS, Classical horizontal, Vertical (control and approx)</a:t>
            </a:r>
          </a:p>
          <a:p>
            <a:pPr lvl="1"/>
            <a:r>
              <a:rPr lang="en-US" dirty="0" smtClean="0"/>
              <a:t>Will add enhancements </a:t>
            </a:r>
          </a:p>
          <a:p>
            <a:pPr lvl="2"/>
            <a:r>
              <a:rPr lang="en-US" dirty="0" smtClean="0"/>
              <a:t>E.g., Multiple station selection, new </a:t>
            </a:r>
            <a:r>
              <a:rPr lang="en-US" dirty="0" err="1" smtClean="0"/>
              <a:t>symbology</a:t>
            </a:r>
            <a:endParaRPr lang="en-US" dirty="0" smtClean="0"/>
          </a:p>
          <a:p>
            <a:r>
              <a:rPr lang="en-US" dirty="0" smtClean="0"/>
              <a:t>Created from monthly Datasheet shapefiles</a:t>
            </a:r>
          </a:p>
          <a:p>
            <a:pPr lvl="1"/>
            <a:r>
              <a:rPr lang="en-US" dirty="0" smtClean="0"/>
              <a:t>Will update selection options based on new fields</a:t>
            </a:r>
          </a:p>
          <a:p>
            <a:pPr lvl="2"/>
            <a:r>
              <a:rPr lang="en-US" dirty="0" smtClean="0"/>
              <a:t>E.g., Height Mod stations, network accuracies, setting</a:t>
            </a:r>
          </a:p>
          <a:p>
            <a:pPr lvl="1"/>
            <a:r>
              <a:rPr lang="en-US" dirty="0" smtClean="0"/>
              <a:t>Not directly connected to NGS database (yet)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NGS Data Explorer</a:t>
            </a:r>
            <a:endParaRPr lang="en-US" sz="4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NGS Data Explorer</a:t>
            </a:r>
            <a:endParaRPr 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42" t="9375" r="1684" b="10417"/>
          <a:stretch>
            <a:fillRect/>
          </a:stretch>
        </p:blipFill>
        <p:spPr bwMode="auto">
          <a:xfrm>
            <a:off x="320040" y="1133879"/>
            <a:ext cx="8467371" cy="5632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516255" y="5209223"/>
            <a:ext cx="3554413" cy="1557337"/>
            <a:chOff x="960" y="2112"/>
            <a:chExt cx="2479" cy="9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16483" name="AutoShape 3"/>
            <p:cNvSpPr>
              <a:spLocks noChangeAspect="1" noChangeArrowheads="1"/>
            </p:cNvSpPr>
            <p:nvPr/>
          </p:nvSpPr>
          <p:spPr bwMode="auto">
            <a:xfrm>
              <a:off x="960" y="2112"/>
              <a:ext cx="2479" cy="912"/>
            </a:xfrm>
            <a:prstGeom prst="diamond">
              <a:avLst/>
            </a:prstGeom>
            <a:solidFill>
              <a:srgbClr val="FFFFCC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/>
              <a:endParaRPr lang="en-US" b="1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16484" name="AutoShape 4"/>
            <p:cNvSpPr>
              <a:spLocks noChangeAspect="1" noChangeArrowheads="1"/>
            </p:cNvSpPr>
            <p:nvPr/>
          </p:nvSpPr>
          <p:spPr bwMode="auto">
            <a:xfrm>
              <a:off x="1428" y="2480"/>
              <a:ext cx="203" cy="141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4400"/>
              <a:endParaRPr lang="en-US" b="1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16485" name="AutoShape 5"/>
            <p:cNvSpPr>
              <a:spLocks noChangeAspect="1" noChangeArrowheads="1"/>
            </p:cNvSpPr>
            <p:nvPr/>
          </p:nvSpPr>
          <p:spPr bwMode="auto">
            <a:xfrm>
              <a:off x="1991" y="2691"/>
              <a:ext cx="203" cy="14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4400"/>
              <a:endParaRPr lang="en-US" b="1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16486" name="AutoShape 6"/>
            <p:cNvSpPr>
              <a:spLocks noChangeAspect="1" noChangeArrowheads="1"/>
            </p:cNvSpPr>
            <p:nvPr/>
          </p:nvSpPr>
          <p:spPr bwMode="auto">
            <a:xfrm>
              <a:off x="2834" y="2480"/>
              <a:ext cx="202" cy="141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4400"/>
              <a:endParaRPr lang="en-US" b="1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16487" name="AutoShape 7"/>
            <p:cNvSpPr>
              <a:spLocks noChangeAspect="1" noChangeArrowheads="1"/>
            </p:cNvSpPr>
            <p:nvPr/>
          </p:nvSpPr>
          <p:spPr bwMode="auto">
            <a:xfrm>
              <a:off x="2365" y="2638"/>
              <a:ext cx="202" cy="14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4400"/>
              <a:endParaRPr lang="en-US" b="1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91648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200" b="1" i="1" dirty="0" smtClean="0"/>
              <a:t>NGS:</a:t>
            </a:r>
            <a:r>
              <a:rPr lang="en-US" sz="4200" dirty="0" smtClean="0"/>
              <a:t>  Not quite up to speed on GIS</a:t>
            </a:r>
            <a:r>
              <a:rPr lang="en-US" dirty="0" smtClean="0"/>
              <a:t> </a:t>
            </a:r>
            <a:r>
              <a:rPr lang="en-US" sz="3200" dirty="0" smtClean="0"/>
              <a:t>(yet)</a:t>
            </a:r>
            <a:endParaRPr lang="en-US" sz="3200" dirty="0"/>
          </a:p>
        </p:txBody>
      </p:sp>
      <p:sp>
        <p:nvSpPr>
          <p:cNvPr id="916489" name="AutoShape 9" descr="DOQQ"/>
          <p:cNvSpPr>
            <a:spLocks noChangeAspect="1" noChangeArrowheads="1"/>
          </p:cNvSpPr>
          <p:nvPr/>
        </p:nvSpPr>
        <p:spPr bwMode="auto">
          <a:xfrm>
            <a:off x="430530" y="4813935"/>
            <a:ext cx="3641725" cy="1419225"/>
          </a:xfrm>
          <a:prstGeom prst="diamond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dirty="0" smtClean="0">
              <a:solidFill>
                <a:srgbClr val="FFFFFF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6490" name="Text Box 10"/>
          <p:cNvSpPr txBox="1">
            <a:spLocks noChangeAspect="1" noChangeArrowheads="1"/>
          </p:cNvSpPr>
          <p:nvPr/>
        </p:nvSpPr>
        <p:spPr bwMode="auto">
          <a:xfrm>
            <a:off x="4277043" y="5320348"/>
            <a:ext cx="1931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Aerial Imagery</a:t>
            </a:r>
          </a:p>
        </p:txBody>
      </p:sp>
      <p:sp>
        <p:nvSpPr>
          <p:cNvPr id="916491" name="AutoShape 11" descr="HILSHD"/>
          <p:cNvSpPr>
            <a:spLocks noChangeAspect="1" noChangeArrowheads="1"/>
          </p:cNvSpPr>
          <p:nvPr/>
        </p:nvSpPr>
        <p:spPr bwMode="auto">
          <a:xfrm>
            <a:off x="430530" y="4311015"/>
            <a:ext cx="3641725" cy="1419225"/>
          </a:xfrm>
          <a:prstGeom prst="diamond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dirty="0" smtClean="0">
              <a:solidFill>
                <a:srgbClr val="FFFFFF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6493" name="Text Box 13"/>
          <p:cNvSpPr txBox="1">
            <a:spLocks noChangeAspect="1" noChangeArrowheads="1"/>
          </p:cNvSpPr>
          <p:nvPr/>
        </p:nvSpPr>
        <p:spPr bwMode="auto">
          <a:xfrm>
            <a:off x="4246880" y="5718810"/>
            <a:ext cx="370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 eaLnBrk="0" hangingPunct="0"/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Geodetic Control</a:t>
            </a:r>
          </a:p>
        </p:txBody>
      </p:sp>
      <p:sp>
        <p:nvSpPr>
          <p:cNvPr id="916494" name="Text Box 14"/>
          <p:cNvSpPr txBox="1">
            <a:spLocks noChangeAspect="1" noChangeArrowheads="1"/>
          </p:cNvSpPr>
          <p:nvPr/>
        </p:nvSpPr>
        <p:spPr bwMode="auto">
          <a:xfrm>
            <a:off x="4246880" y="4308158"/>
            <a:ext cx="1652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Boundaries </a:t>
            </a:r>
          </a:p>
        </p:txBody>
      </p:sp>
      <p:sp>
        <p:nvSpPr>
          <p:cNvPr id="916495" name="AutoShape 15" descr="ADM"/>
          <p:cNvSpPr>
            <a:spLocks noChangeAspect="1" noChangeArrowheads="1"/>
          </p:cNvSpPr>
          <p:nvPr/>
        </p:nvSpPr>
        <p:spPr bwMode="auto">
          <a:xfrm>
            <a:off x="424180" y="3809683"/>
            <a:ext cx="3640138" cy="1417637"/>
          </a:xfrm>
          <a:prstGeom prst="diamond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dirty="0" smtClean="0">
              <a:solidFill>
                <a:srgbClr val="FFFFFF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6496" name="Text Box 16"/>
          <p:cNvSpPr txBox="1">
            <a:spLocks noChangeAspect="1" noChangeArrowheads="1"/>
          </p:cNvSpPr>
          <p:nvPr/>
        </p:nvSpPr>
        <p:spPr bwMode="auto">
          <a:xfrm>
            <a:off x="4253230" y="3794125"/>
            <a:ext cx="210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Surface Waters </a:t>
            </a:r>
          </a:p>
        </p:txBody>
      </p:sp>
      <p:sp>
        <p:nvSpPr>
          <p:cNvPr id="916497" name="AutoShape 17" descr="STM"/>
          <p:cNvSpPr>
            <a:spLocks noChangeAspect="1" noChangeArrowheads="1"/>
          </p:cNvSpPr>
          <p:nvPr/>
        </p:nvSpPr>
        <p:spPr bwMode="auto">
          <a:xfrm>
            <a:off x="424180" y="3306763"/>
            <a:ext cx="3640138" cy="1417637"/>
          </a:xfrm>
          <a:prstGeom prst="diamond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dirty="0" smtClean="0">
              <a:solidFill>
                <a:srgbClr val="FFFFFF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6498" name="Text Box 18"/>
          <p:cNvSpPr txBox="1">
            <a:spLocks noChangeAspect="1" noChangeArrowheads="1"/>
          </p:cNvSpPr>
          <p:nvPr/>
        </p:nvSpPr>
        <p:spPr bwMode="auto">
          <a:xfrm>
            <a:off x="4212908" y="3275965"/>
            <a:ext cx="2919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Transportation </a:t>
            </a:r>
          </a:p>
        </p:txBody>
      </p:sp>
      <p:sp>
        <p:nvSpPr>
          <p:cNvPr id="916499" name="AutoShape 19" descr="STREETS"/>
          <p:cNvSpPr>
            <a:spLocks noChangeAspect="1" noChangeArrowheads="1"/>
          </p:cNvSpPr>
          <p:nvPr/>
        </p:nvSpPr>
        <p:spPr bwMode="auto">
          <a:xfrm>
            <a:off x="424180" y="2758122"/>
            <a:ext cx="3641725" cy="1417638"/>
          </a:xfrm>
          <a:prstGeom prst="diamond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dirty="0" smtClean="0">
              <a:solidFill>
                <a:srgbClr val="FFFFFF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6500" name="AutoShape 20" descr="cadastral"/>
          <p:cNvSpPr>
            <a:spLocks noChangeAspect="1" noChangeArrowheads="1"/>
          </p:cNvSpPr>
          <p:nvPr/>
        </p:nvSpPr>
        <p:spPr bwMode="auto">
          <a:xfrm>
            <a:off x="424180" y="2207895"/>
            <a:ext cx="3640138" cy="1419225"/>
          </a:xfrm>
          <a:prstGeom prst="diamond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dirty="0" smtClean="0">
              <a:solidFill>
                <a:srgbClr val="FFFFFF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6501" name="Text Box 21"/>
          <p:cNvSpPr txBox="1">
            <a:spLocks noChangeAspect="1" noChangeArrowheads="1"/>
          </p:cNvSpPr>
          <p:nvPr/>
        </p:nvSpPr>
        <p:spPr bwMode="auto">
          <a:xfrm>
            <a:off x="4191953" y="2711133"/>
            <a:ext cx="2300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1600" b="1" dirty="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Land Ownership </a:t>
            </a:r>
          </a:p>
        </p:txBody>
      </p:sp>
      <p:sp>
        <p:nvSpPr>
          <p:cNvPr id="916503" name="Text Box 23"/>
          <p:cNvSpPr txBox="1">
            <a:spLocks noChangeAspect="1" noChangeArrowheads="1"/>
          </p:cNvSpPr>
          <p:nvPr/>
        </p:nvSpPr>
        <p:spPr bwMode="auto">
          <a:xfrm>
            <a:off x="4246880" y="5625148"/>
            <a:ext cx="3708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 eaLnBrk="0" hangingPunct="0"/>
            <a:r>
              <a:rPr lang="en-US" sz="4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NSRS</a:t>
            </a:r>
          </a:p>
        </p:txBody>
      </p:sp>
      <p:sp>
        <p:nvSpPr>
          <p:cNvPr id="25" name="Text Box 14"/>
          <p:cNvSpPr txBox="1">
            <a:spLocks noChangeAspect="1" noChangeArrowheads="1"/>
          </p:cNvSpPr>
          <p:nvPr/>
        </p:nvSpPr>
        <p:spPr bwMode="auto">
          <a:xfrm>
            <a:off x="4274346" y="4814192"/>
            <a:ext cx="1394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Elevation 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42277" y="1143001"/>
            <a:ext cx="8573478" cy="5715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The NSRS is the foundation for GIS</a:t>
            </a:r>
          </a:p>
          <a:p>
            <a:pPr marL="742950" marR="0" lvl="1" indent="-285750" algn="l" defTabSz="4572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But we at NGS don’t use GIS much ourselves…</a:t>
            </a:r>
          </a:p>
          <a:p>
            <a:pPr marL="342900" marR="0" lvl="0" indent="-342900" algn="l" defTabSz="4572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020" y="5473006"/>
            <a:ext cx="8801100" cy="1384995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FF"/>
                </a:solidFill>
                <a:latin typeface="Courier New"/>
                <a:ea typeface="Calibri"/>
              </a:rPr>
              <a:t>0        1         2         3         4         5         6         7         8</a:t>
            </a:r>
            <a:endParaRPr lang="en-US" sz="1400" b="1" dirty="0" smtClean="0">
              <a:latin typeface="Times New Roman"/>
              <a:ea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FF"/>
                </a:solidFill>
                <a:latin typeface="Courier New"/>
                <a:ea typeface="Calibri"/>
              </a:rPr>
              <a:t>12345678901234567890123456789012345678901234567890123456789012345678901234567890</a:t>
            </a:r>
            <a:endParaRPr lang="en-US" sz="1400" b="1" dirty="0" smtClean="0">
              <a:latin typeface="Times New Roman"/>
              <a:ea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Courier New"/>
                <a:ea typeface="Calibri"/>
              </a:rPr>
              <a:t>000770*80*0002JOYNER                        36274043492N077361617205W       NCBA</a:t>
            </a:r>
            <a:endParaRPr lang="en-US" sz="1400" b="1" dirty="0" smtClean="0">
              <a:latin typeface="Times New Roman"/>
              <a:ea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Courier New"/>
                <a:ea typeface="Calibri"/>
              </a:rPr>
              <a:t>000780*86*0002    38281A22Y88NGS    -340492     4232A41A                        </a:t>
            </a:r>
            <a:endParaRPr lang="en-US" sz="1400" b="1" dirty="0" smtClean="0">
              <a:latin typeface="Times New Roman"/>
              <a:ea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Courier New"/>
                <a:ea typeface="Calibri"/>
              </a:rPr>
              <a:t>000790*80*0003ROANPORT                      36263621510N077422648864W       NCBA</a:t>
            </a:r>
            <a:endParaRPr lang="en-US" sz="1400" b="1" dirty="0" smtClean="0">
              <a:latin typeface="Times New Roman"/>
              <a:ea typeface="Calibri"/>
            </a:endParaRPr>
          </a:p>
          <a:p>
            <a:r>
              <a:rPr lang="en-US" sz="1400" b="1" dirty="0" smtClean="0">
                <a:latin typeface="Courier New"/>
                <a:ea typeface="Calibri"/>
              </a:rPr>
              <a:t>000800*86*0003    77378A21Y88NGS    -339422    43436A41A                     </a:t>
            </a:r>
            <a:endParaRPr lang="en-US" sz="1400" b="1" dirty="0" smtClean="0">
              <a:latin typeface="Times New Roman"/>
              <a:ea typeface="Calibri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7043" y="2342857"/>
            <a:ext cx="4572000" cy="297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6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6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6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6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1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916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1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90" grpId="0"/>
      <p:bldP spid="916491" grpId="0" animBg="1"/>
      <p:bldP spid="916493" grpId="0"/>
      <p:bldP spid="916494" grpId="0"/>
      <p:bldP spid="916495" grpId="0" animBg="1"/>
      <p:bldP spid="916496" grpId="0"/>
      <p:bldP spid="916497" grpId="0" animBg="1"/>
      <p:bldP spid="916498" grpId="0"/>
      <p:bldP spid="916499" grpId="0" animBg="1"/>
      <p:bldP spid="916500" grpId="0" animBg="1"/>
      <p:bldP spid="916501" grpId="0"/>
      <p:bldP spid="916503" grpId="0"/>
      <p:bldP spid="25" grpId="0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571" t="9896" r="2854" b="23958"/>
          <a:stretch>
            <a:fillRect/>
          </a:stretch>
        </p:blipFill>
        <p:spPr bwMode="auto">
          <a:xfrm>
            <a:off x="0" y="0"/>
            <a:ext cx="9144000" cy="686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04006" y="1"/>
            <a:ext cx="585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/>
              <a:t>More information…</a:t>
            </a:r>
            <a:endParaRPr lang="en-US" sz="36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4432" y="785404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geodesy.noaa.gov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280160"/>
            <a:ext cx="8764563" cy="531537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5000"/>
              </a:lnSpc>
            </a:pPr>
            <a:r>
              <a:rPr lang="en-US" b="1" dirty="0" smtClean="0"/>
              <a:t>NGS GIS toolbox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Release soon as ArcGIS Toolbox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Also plan to provide access through web interface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Integrate with adjustment of GNSS and leveling networks</a:t>
            </a:r>
          </a:p>
          <a:p>
            <a:pPr lvl="1">
              <a:lnSpc>
                <a:spcPct val="105000"/>
              </a:lnSpc>
            </a:pPr>
            <a:r>
              <a:rPr lang="en-US" i="1" dirty="0" smtClean="0"/>
              <a:t>Future enhancements</a:t>
            </a:r>
          </a:p>
          <a:p>
            <a:pPr lvl="2">
              <a:lnSpc>
                <a:spcPct val="105000"/>
              </a:lnSpc>
            </a:pPr>
            <a:r>
              <a:rPr lang="en-US" sz="2600" dirty="0" smtClean="0"/>
              <a:t>Topology, survey “intelligence”</a:t>
            </a:r>
          </a:p>
          <a:p>
            <a:pPr lvl="2">
              <a:lnSpc>
                <a:spcPct val="105000"/>
              </a:lnSpc>
            </a:pPr>
            <a:r>
              <a:rPr lang="en-US" sz="2600" dirty="0" smtClean="0"/>
              <a:t>Error ellipses, loop closures, occupations, independent observations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Other NGS products and services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2011 national adjustment results in GIS format (release as beta soon)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Provide other NGS products in GIS format (geoid models, transformations)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Creation of spatially-enabled database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Education and outreach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Increase internal use of GIS by NGS employees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Provide internal and external training in using the tools and data</a:t>
            </a:r>
          </a:p>
          <a:p>
            <a:pPr>
              <a:lnSpc>
                <a:spcPct val="105000"/>
              </a:lnSpc>
            </a:pPr>
            <a:r>
              <a:rPr lang="en-US" b="1" i="1" dirty="0" smtClean="0"/>
              <a:t>Objective:</a:t>
            </a:r>
            <a:r>
              <a:rPr lang="en-US" i="1" dirty="0" smtClean="0"/>
              <a:t>  Fully leverage the power of GIS in geodesy</a:t>
            </a:r>
          </a:p>
          <a:p>
            <a:pPr>
              <a:lnSpc>
                <a:spcPct val="105000"/>
              </a:lnSpc>
              <a:buNone/>
            </a:pPr>
            <a:endParaRPr lang="en-US" dirty="0" smtClean="0"/>
          </a:p>
          <a:p>
            <a:pPr lvl="1">
              <a:lnSpc>
                <a:spcPct val="105000"/>
              </a:lnSpc>
            </a:pP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dirty="0" smtClean="0"/>
              <a:t>Where to next…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984" y="399678"/>
            <a:ext cx="7373815" cy="616320"/>
          </a:xfrm>
        </p:spPr>
        <p:txBody>
          <a:bodyPr/>
          <a:lstStyle/>
          <a:p>
            <a:pPr algn="l"/>
            <a:r>
              <a:rPr lang="en-US" sz="3600" b="1" dirty="0" smtClean="0"/>
              <a:t>Questions?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78037" y="860261"/>
            <a:ext cx="6945923" cy="115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SzPct val="100000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New Geodesy GIS Tools at NOAA’s </a:t>
            </a:r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National Geodetic Survey</a:t>
            </a:r>
          </a:p>
          <a:p>
            <a:pPr eaLnBrk="1" hangingPunct="1">
              <a:spcBef>
                <a:spcPct val="20000"/>
              </a:spcBef>
              <a:buSzPct val="100000"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							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6" descr="ques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74910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" y="3794760"/>
            <a:ext cx="6309360" cy="283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D:\GIS\General\US\Export\GEOID09_CONUS_slope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606" y="1463040"/>
            <a:ext cx="5120640" cy="38404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020495" y="2606040"/>
            <a:ext cx="2986345" cy="3017520"/>
            <a:chOff x="5806466" y="2103120"/>
            <a:chExt cx="3257830" cy="3291840"/>
          </a:xfr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5864012" y="2165774"/>
              <a:ext cx="3154680" cy="31547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3" descr="D:\GIS\NGS\Datum_trans\Export\Horiz_NAD83_to_IGS08_2022_NA.png"/>
            <p:cNvPicPr>
              <a:picLocks noChangeAspect="1" noChangeArrowheads="1"/>
            </p:cNvPicPr>
            <p:nvPr/>
          </p:nvPicPr>
          <p:blipFill>
            <a:blip r:embed="rId5"/>
            <a:srcRect l="19000" t="3001" r="19000" b="3001"/>
            <a:stretch>
              <a:fillRect/>
            </a:stretch>
          </p:blipFill>
          <p:spPr bwMode="auto">
            <a:xfrm>
              <a:off x="5806466" y="2103120"/>
              <a:ext cx="3257830" cy="32918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3" descr="D:\GIS\NGS\NA2011\All_NA2011\Export\All_NA2011_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 rot="3066877">
            <a:off x="4834232" y="894660"/>
            <a:ext cx="4463333" cy="337510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1073751">
            <a:off x="2809875" y="290513"/>
            <a:ext cx="2381250" cy="139541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18365453">
            <a:off x="30956" y="3126582"/>
            <a:ext cx="1443037" cy="69215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 rot="20257565">
            <a:off x="979488" y="2408238"/>
            <a:ext cx="3797300" cy="29591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5240" y="2025134"/>
            <a:ext cx="92519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CONUS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1880" y="1234440"/>
            <a:ext cx="80701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Alaska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4385" y="2209800"/>
            <a:ext cx="90441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Pacific </a:t>
            </a:r>
            <a:b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(MA11)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7000" y="3962400"/>
            <a:ext cx="14741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Pacific (PA11)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7" y="1325880"/>
            <a:ext cx="8573478" cy="534923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Shapefiles created monthly</a:t>
            </a:r>
          </a:p>
          <a:p>
            <a:pPr lvl="1"/>
            <a:r>
              <a:rPr lang="en-US" dirty="0" smtClean="0"/>
              <a:t>All publishable stations (~800,000)</a:t>
            </a:r>
          </a:p>
          <a:p>
            <a:pPr lvl="1"/>
            <a:r>
              <a:rPr lang="en-US" dirty="0" smtClean="0"/>
              <a:t>Available via anonymous FTP by state at:</a:t>
            </a:r>
          </a:p>
          <a:p>
            <a:pPr marL="914400" lvl="2" indent="0">
              <a:buNone/>
              <a:tabLst>
                <a:tab pos="914400" algn="l"/>
              </a:tabLst>
            </a:pPr>
            <a:r>
              <a:rPr lang="en-US" b="1" dirty="0" smtClean="0">
                <a:hlinkClick r:id="rId2"/>
              </a:rPr>
              <a:t>ftp://ftp.ngs.noaa.gov/dist/BETA_PRODUCTS/DS_ARCHIVE/Shapefiles/</a:t>
            </a:r>
            <a:endParaRPr lang="en-US" b="1" dirty="0" smtClean="0"/>
          </a:p>
          <a:p>
            <a:r>
              <a:rPr lang="en-US" dirty="0" smtClean="0"/>
              <a:t>New attributes added to datasheet shapefile</a:t>
            </a:r>
          </a:p>
          <a:p>
            <a:pPr lvl="1"/>
            <a:r>
              <a:rPr lang="en-US" dirty="0" smtClean="0"/>
              <a:t>Added 17 fields</a:t>
            </a:r>
          </a:p>
          <a:p>
            <a:pPr lvl="1"/>
            <a:r>
              <a:rPr lang="en-US" dirty="0" smtClean="0"/>
              <a:t>Removed 6 fields</a:t>
            </a:r>
          </a:p>
          <a:p>
            <a:pPr lvl="1"/>
            <a:r>
              <a:rPr lang="en-US" dirty="0" smtClean="0"/>
              <a:t>Renamed 6 fields</a:t>
            </a:r>
          </a:p>
          <a:p>
            <a:pPr lvl="1"/>
            <a:r>
              <a:rPr lang="en-US" dirty="0" smtClean="0"/>
              <a:t>Increased numerical precision of </a:t>
            </a:r>
            <a:r>
              <a:rPr lang="en-US" dirty="0" err="1" smtClean="0"/>
              <a:t>dec</a:t>
            </a:r>
            <a:r>
              <a:rPr lang="en-US" dirty="0" smtClean="0"/>
              <a:t> deg lat/</a:t>
            </a:r>
            <a:r>
              <a:rPr lang="en-US" dirty="0" err="1" smtClean="0"/>
              <a:t>lon</a:t>
            </a:r>
            <a:endParaRPr lang="en-US" dirty="0" smtClean="0"/>
          </a:p>
          <a:p>
            <a:pPr lvl="1"/>
            <a:r>
              <a:rPr lang="en-US" dirty="0" smtClean="0"/>
              <a:t>Updated georeferencing to NAD 83(2011)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4000" b="1" dirty="0" smtClean="0"/>
              <a:t>New NGS Datasheet shapefile (</a:t>
            </a:r>
            <a:r>
              <a:rPr lang="en-US" sz="4000" b="1" i="1" dirty="0" smtClean="0"/>
              <a:t>beta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405467"/>
            <a:ext cx="8901723" cy="513249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5000"/>
              </a:lnSpc>
            </a:pPr>
            <a:r>
              <a:rPr lang="en-US" b="1" dirty="0" smtClean="0"/>
              <a:t>New Geodetic GIS tools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Standard NGS ASCII output files used as input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Python used to convert to point, line, polygon, and raster features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Creates attribute-rich vector features in standard GIS format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Used for display and analysis of results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Includes 5 Toolsets</a:t>
            </a:r>
          </a:p>
          <a:p>
            <a:pPr lvl="1">
              <a:lnSpc>
                <a:spcPct val="105000"/>
              </a:lnSpc>
            </a:pPr>
            <a:r>
              <a:rPr lang="en-US" b="1" dirty="0" smtClean="0"/>
              <a:t>GPS Tools:  </a:t>
            </a:r>
            <a:r>
              <a:rPr lang="en-US" dirty="0" smtClean="0"/>
              <a:t>Positions, GNSS vectors, error estimates, residuals</a:t>
            </a:r>
          </a:p>
          <a:p>
            <a:pPr lvl="2">
              <a:lnSpc>
                <a:spcPct val="105000"/>
              </a:lnSpc>
            </a:pPr>
            <a:r>
              <a:rPr lang="en-US" dirty="0" smtClean="0"/>
              <a:t> Created to help perform 2011 national adjustment</a:t>
            </a:r>
          </a:p>
          <a:p>
            <a:pPr lvl="1">
              <a:lnSpc>
                <a:spcPct val="105000"/>
              </a:lnSpc>
            </a:pPr>
            <a:r>
              <a:rPr lang="en-US" b="1" dirty="0" smtClean="0"/>
              <a:t>HTDP:</a:t>
            </a:r>
            <a:r>
              <a:rPr lang="en-US" dirty="0" smtClean="0"/>
              <a:t>  Convert output into point features</a:t>
            </a:r>
          </a:p>
          <a:p>
            <a:pPr lvl="1">
              <a:lnSpc>
                <a:spcPct val="105000"/>
              </a:lnSpc>
            </a:pPr>
            <a:r>
              <a:rPr lang="en-US" b="1" dirty="0" smtClean="0"/>
              <a:t>Leveling Tools:</a:t>
            </a:r>
            <a:r>
              <a:rPr lang="en-US" dirty="0" smtClean="0"/>
              <a:t> Adjusted elevations, loop misclosures, residuals</a:t>
            </a:r>
          </a:p>
          <a:p>
            <a:pPr lvl="2">
              <a:lnSpc>
                <a:spcPct val="105000"/>
              </a:lnSpc>
            </a:pPr>
            <a:r>
              <a:rPr lang="en-US" dirty="0" smtClean="0"/>
              <a:t>Created to help adjust large statewide leveling networks</a:t>
            </a:r>
          </a:p>
          <a:p>
            <a:pPr lvl="1">
              <a:lnSpc>
                <a:spcPct val="105000"/>
              </a:lnSpc>
            </a:pPr>
            <a:r>
              <a:rPr lang="en-US" b="1" dirty="0" smtClean="0"/>
              <a:t>NGS Grids:</a:t>
            </a:r>
            <a:r>
              <a:rPr lang="en-US" dirty="0" smtClean="0"/>
              <a:t>  Convert NGS ASCII grids to Esri raster format</a:t>
            </a:r>
          </a:p>
          <a:p>
            <a:pPr lvl="2">
              <a:lnSpc>
                <a:spcPct val="105000"/>
              </a:lnSpc>
            </a:pPr>
            <a:r>
              <a:rPr lang="en-US" dirty="0" smtClean="0"/>
              <a:t>Used to create rasters of geoid models, geoid errors, deflection of vertical</a:t>
            </a:r>
          </a:p>
          <a:p>
            <a:pPr lvl="1">
              <a:lnSpc>
                <a:spcPct val="105000"/>
              </a:lnSpc>
            </a:pPr>
            <a:r>
              <a:rPr lang="en-US" b="1" dirty="0" smtClean="0"/>
              <a:t>Velocity Vectors:</a:t>
            </a:r>
            <a:r>
              <a:rPr lang="en-US" dirty="0" smtClean="0"/>
              <a:t>  Create velocity and displacement vectors</a:t>
            </a:r>
          </a:p>
          <a:p>
            <a:pPr>
              <a:lnSpc>
                <a:spcPct val="105000"/>
              </a:lnSpc>
              <a:buNone/>
            </a:pPr>
            <a:endParaRPr lang="en-US" dirty="0" smtClean="0"/>
          </a:p>
          <a:p>
            <a:pPr lvl="1">
              <a:lnSpc>
                <a:spcPct val="105000"/>
              </a:lnSpc>
            </a:pP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dirty="0" smtClean="0"/>
              <a:t>Introducing the </a:t>
            </a:r>
            <a:r>
              <a:rPr lang="en-US" i="1" dirty="0" smtClean="0"/>
              <a:t>NGS GIS Toolbox</a:t>
            </a:r>
            <a:endParaRPr lang="en-US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dirty="0" smtClean="0"/>
              <a:t>NGS GIS Toolbox (ArcGIS)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2277" y="1405467"/>
            <a:ext cx="8573478" cy="5269653"/>
          </a:xfrm>
        </p:spPr>
        <p:txBody>
          <a:bodyPr>
            <a:normAutofit lnSpcReduction="10000"/>
          </a:bodyPr>
          <a:lstStyle/>
          <a:p>
            <a:pPr>
              <a:lnSpc>
                <a:spcPct val="105000"/>
              </a:lnSpc>
            </a:pPr>
            <a:r>
              <a:rPr lang="en-US" b="1" dirty="0" smtClean="0"/>
              <a:t>GPS Tools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Positions, GNSS vectors, error estimates, residuals </a:t>
            </a:r>
            <a:r>
              <a:rPr lang="en-US" b="1" dirty="0" smtClean="0"/>
              <a:t>HTDP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Leveling Tools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NGS Grids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</a:pPr>
            <a:r>
              <a:rPr lang="en-US" b="1" dirty="0" smtClean="0"/>
              <a:t>Velocity Vectors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x</a:t>
            </a:r>
          </a:p>
          <a:p>
            <a:pPr>
              <a:lnSpc>
                <a:spcPct val="105000"/>
              </a:lnSpc>
              <a:buNone/>
            </a:pPr>
            <a:endParaRPr lang="en-US" dirty="0" smtClean="0"/>
          </a:p>
          <a:p>
            <a:pPr lvl="1">
              <a:lnSpc>
                <a:spcPct val="105000"/>
              </a:lnSpc>
            </a:pPr>
            <a:endParaRPr lang="en-US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" y="2425210"/>
            <a:ext cx="8869680" cy="42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" y="1168400"/>
            <a:ext cx="7119976" cy="291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8864" y="274320"/>
            <a:ext cx="5296891" cy="584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Left Arrow 6"/>
          <p:cNvSpPr>
            <a:spLocks noChangeArrowheads="1"/>
          </p:cNvSpPr>
          <p:nvPr/>
        </p:nvSpPr>
        <p:spPr bwMode="auto">
          <a:xfrm rot="10800000">
            <a:off x="2377440" y="4359728"/>
            <a:ext cx="731520" cy="2743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 smtClean="0"/>
              <a:t>GNSS network adjustment results as GIS features provides powerful visualization and analysis capabilities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2400" b="4000"/>
          <a:stretch>
            <a:fillRect/>
          </a:stretch>
        </p:blipFill>
        <p:spPr bwMode="auto">
          <a:xfrm>
            <a:off x="0" y="1508760"/>
            <a:ext cx="9144000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GIS\NGS\Projects\NA2011\Export\NAD83_NA_horz_accuracy_sl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69080" y="269420"/>
            <a:ext cx="3703320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NAD 83(2011) epoch 2010.00</a:t>
            </a:r>
          </a:p>
          <a:p>
            <a:pPr algn="ctr"/>
            <a:r>
              <a:rPr lang="en-US" sz="1600" b="1" dirty="0" smtClean="0"/>
              <a:t>Horizontal accuracy, cm (95% confidence)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 PowerPoint Template-geodesy.noaa.gov</Template>
  <TotalTime>17316</TotalTime>
  <Words>768</Words>
  <Application>Microsoft Office PowerPoint</Application>
  <PresentationFormat>On-screen Show (4:3)</PresentationFormat>
  <Paragraphs>157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NGS PowerPoint Template-geodesy.noaa.gov</vt:lpstr>
      <vt:lpstr>2_NGS PowerPoint Template-geodesy.noaa.gov</vt:lpstr>
      <vt:lpstr>1_NGS PowerPoint Template-geodesy.noaa.gov</vt:lpstr>
      <vt:lpstr>Globe</vt:lpstr>
      <vt:lpstr>1_Globe</vt:lpstr>
      <vt:lpstr>Slide 1</vt:lpstr>
      <vt:lpstr>The Plan</vt:lpstr>
      <vt:lpstr>NGS:  Not quite up to speed on GIS (yet)</vt:lpstr>
      <vt:lpstr>Slide 4</vt:lpstr>
      <vt:lpstr>New NGS Datasheet shapefile (beta)</vt:lpstr>
      <vt:lpstr>Introducing the NGS GIS Toolbox</vt:lpstr>
      <vt:lpstr>NGS GIS Toolbox (ArcGIS)</vt:lpstr>
      <vt:lpstr>GNSS network adjustment results as GIS features provides powerful visualization and analysis capabilities</vt:lpstr>
      <vt:lpstr>Slide 9</vt:lpstr>
      <vt:lpstr>Slide 10</vt:lpstr>
      <vt:lpstr>Slide 11</vt:lpstr>
      <vt:lpstr>Slide 12</vt:lpstr>
      <vt:lpstr>Slide 13</vt:lpstr>
      <vt:lpstr>NGS GIS Toolbox (ArcGIS)</vt:lpstr>
      <vt:lpstr>Slide 15</vt:lpstr>
      <vt:lpstr>NGS GIS Toolbox (ArcGIS)</vt:lpstr>
      <vt:lpstr>Slide 17</vt:lpstr>
      <vt:lpstr>Slide 18</vt:lpstr>
      <vt:lpstr>Slide 19</vt:lpstr>
      <vt:lpstr>Slide 20</vt:lpstr>
      <vt:lpstr>Slide 21</vt:lpstr>
      <vt:lpstr>NGS GIS Toolbox (ArcGIS)</vt:lpstr>
      <vt:lpstr>Slide 23</vt:lpstr>
      <vt:lpstr>NAD 83(2011) coordinate shifts</vt:lpstr>
      <vt:lpstr>Slide 25</vt:lpstr>
      <vt:lpstr>Slide 26</vt:lpstr>
      <vt:lpstr>Slide 27</vt:lpstr>
      <vt:lpstr>NGS Data Explorer</vt:lpstr>
      <vt:lpstr>NGS Data Explorer</vt:lpstr>
      <vt:lpstr>Slide 30</vt:lpstr>
      <vt:lpstr>Where to next…</vt:lpstr>
      <vt:lpstr>Questions?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Bobbi.Simmons</dc:creator>
  <cp:lastModifiedBy>Michael L. Dennis</cp:lastModifiedBy>
  <cp:revision>921</cp:revision>
  <dcterms:created xsi:type="dcterms:W3CDTF">2011-05-12T16:21:08Z</dcterms:created>
  <dcterms:modified xsi:type="dcterms:W3CDTF">2013-05-01T14:14:36Z</dcterms:modified>
</cp:coreProperties>
</file>