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2277A-C6ED-4BC9-BC2C-D104EB0A2CEA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EC94F-D082-4549-A11E-897E6F1F2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2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0D39EE1-E176-4A5C-9B0D-3B00D5B8EA43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Takes you to the welcome page</a:t>
            </a:r>
          </a:p>
          <a:p>
            <a:pPr eaLnBrk="1" hangingPunct="1"/>
            <a:r>
              <a:rPr lang="en-US" smtClean="0"/>
              <a:t>	Brief description of the network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	Provides links to the …</a:t>
            </a:r>
          </a:p>
          <a:p>
            <a:pPr eaLnBrk="1" hangingPunct="1"/>
            <a:r>
              <a:rPr lang="en-US" smtClean="0"/>
              <a:t>		</a:t>
            </a:r>
          </a:p>
          <a:p>
            <a:pPr eaLnBrk="1" hangingPunct="1"/>
            <a:r>
              <a:rPr lang="en-US" smtClean="0"/>
              <a:t>		</a:t>
            </a:r>
          </a:p>
          <a:p>
            <a:pPr eaLnBrk="1" hangingPunct="1"/>
            <a:r>
              <a:rPr lang="en-US" smtClean="0"/>
              <a:t>	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2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4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9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17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38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933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94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51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8845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54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02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919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49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00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" name="Picture 5" descr="indot-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459DDEF-EE13-43CC-986A-ED75CD8C5259}" type="slidenum">
              <a:rPr lang="en-US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77302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2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4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8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1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8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06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6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6C540-CCCA-4D06-9B14-4D08D3BDA07F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615A-AFC4-4A5A-B849-EAADDF5CA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" r="2757"/>
          <a:stretch>
            <a:fillRect/>
          </a:stretch>
        </p:blipFill>
        <p:spPr bwMode="auto">
          <a:xfrm>
            <a:off x="0" y="5756275"/>
            <a:ext cx="914400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t="22694" r="2365"/>
          <a:stretch>
            <a:fillRect/>
          </a:stretch>
        </p:blipFill>
        <p:spPr bwMode="auto">
          <a:xfrm>
            <a:off x="0" y="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48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939" y="1066800"/>
            <a:ext cx="4999701" cy="4979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15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6400" y="657255"/>
            <a:ext cx="478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Indiana Height Modernization Update</a:t>
            </a:r>
            <a:endParaRPr lang="en-US" sz="2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723900" y="1371600"/>
            <a:ext cx="7619999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u="sng" dirty="0">
                <a:ea typeface="Calibri"/>
                <a:cs typeface="Times New Roman"/>
              </a:rPr>
              <a:t>Definition </a:t>
            </a:r>
            <a:r>
              <a:rPr lang="en-US" sz="1600" u="sng" dirty="0">
                <a:ea typeface="Calibri"/>
                <a:cs typeface="Times New Roman"/>
              </a:rPr>
              <a:t>(programs goals for each):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Improve geodetic infrastructure 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-HARN </a:t>
            </a:r>
            <a:r>
              <a:rPr lang="en-US" sz="1600" b="1" dirty="0" smtClean="0">
                <a:ea typeface="Calibri"/>
                <a:cs typeface="Times New Roman"/>
              </a:rPr>
              <a:t>Project</a:t>
            </a:r>
          </a:p>
          <a:p>
            <a:pPr>
              <a:lnSpc>
                <a:spcPct val="115000"/>
              </a:lnSpc>
            </a:pPr>
            <a:r>
              <a:rPr lang="en-US" sz="1600" dirty="0" smtClean="0">
                <a:ea typeface="Calibri"/>
                <a:cs typeface="Times New Roman"/>
              </a:rPr>
              <a:t>          Benefit of following 47 other states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High Accuracy Reference Network (HARN) project completed in phases beginning in 1997, then 1998 and 2003 (Prof. B.H.W. van </a:t>
            </a:r>
            <a:r>
              <a:rPr lang="en-US" sz="1600" dirty="0" err="1">
                <a:ea typeface="Calibri"/>
                <a:cs typeface="Times New Roman"/>
              </a:rPr>
              <a:t>Gelder</a:t>
            </a:r>
            <a:r>
              <a:rPr lang="en-US" sz="1600" dirty="0">
                <a:ea typeface="Calibri"/>
                <a:cs typeface="Times New Roman"/>
              </a:rPr>
              <a:t>) A total of 169 HARN points (26 new) across the state. Each county has at least one HARN station.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-2005 Statewide Orthophotography Project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79 counties obtained digital photography with a resolution of 1 foot; the remaining 13 counties in Indiana invested into photography that had a resolution of 6 inches.</a:t>
            </a: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-2010 </a:t>
            </a:r>
            <a:r>
              <a:rPr lang="en-US" sz="1600" b="1" dirty="0" smtClean="0">
                <a:ea typeface="Calibri"/>
                <a:cs typeface="Times New Roman"/>
              </a:rPr>
              <a:t>Ortho-Imagery </a:t>
            </a:r>
            <a:r>
              <a:rPr lang="en-US" sz="1600" b="1" dirty="0">
                <a:ea typeface="Calibri"/>
                <a:cs typeface="Times New Roman"/>
              </a:rPr>
              <a:t>(Aerial photography and </a:t>
            </a:r>
            <a:r>
              <a:rPr lang="en-US" sz="1600" b="1" dirty="0" smtClean="0">
                <a:ea typeface="Calibri"/>
                <a:cs typeface="Times New Roman"/>
              </a:rPr>
              <a:t>LiDAR) </a:t>
            </a:r>
            <a:r>
              <a:rPr lang="en-US" sz="1600" b="1" dirty="0">
                <a:ea typeface="Calibri"/>
                <a:cs typeface="Times New Roman"/>
              </a:rPr>
              <a:t>Project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 </a:t>
            </a:r>
            <a:r>
              <a:rPr lang="en-US" sz="1600" b="1" dirty="0" smtClean="0">
                <a:ea typeface="Calibri"/>
                <a:cs typeface="Times New Roman"/>
              </a:rPr>
              <a:t>         </a:t>
            </a:r>
            <a:r>
              <a:rPr lang="en-US" sz="1600" dirty="0" smtClean="0">
                <a:ea typeface="Calibri"/>
                <a:cs typeface="Times New Roman"/>
              </a:rPr>
              <a:t>Indiana </a:t>
            </a:r>
            <a:r>
              <a:rPr lang="en-US" sz="1600" dirty="0">
                <a:ea typeface="Calibri"/>
                <a:cs typeface="Times New Roman"/>
              </a:rPr>
              <a:t>Geographic Information </a:t>
            </a:r>
            <a:r>
              <a:rPr lang="en-US" sz="1600" dirty="0" smtClean="0">
                <a:ea typeface="Calibri"/>
                <a:cs typeface="Times New Roman"/>
              </a:rPr>
              <a:t>Office-IOT-Managing, multiple partners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12”-can buy up to 6 or 3”. LiDAR 1 or 1.5 meter spacing, 3 year cycle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LASO providing QA/QC on imagery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Started acquiring 2011, finishing </a:t>
            </a:r>
            <a:r>
              <a:rPr lang="en-US" sz="1600" dirty="0" smtClean="0">
                <a:ea typeface="Calibri"/>
                <a:cs typeface="Times New Roman"/>
              </a:rPr>
              <a:t>now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ea typeface="Calibri"/>
                <a:cs typeface="Times New Roman"/>
              </a:rPr>
              <a:t>IndianaMap</a:t>
            </a:r>
            <a:r>
              <a:rPr lang="en-US" sz="1600" dirty="0" smtClean="0">
                <a:ea typeface="Calibri"/>
                <a:cs typeface="Times New Roman"/>
              </a:rPr>
              <a:t>-public access</a:t>
            </a:r>
            <a:endParaRPr lang="en-US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53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838200"/>
            <a:ext cx="8465127" cy="49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ea typeface="Calibri"/>
                <a:cs typeface="Times New Roman"/>
              </a:rPr>
              <a:t>-</a:t>
            </a:r>
            <a:r>
              <a:rPr lang="en-US" sz="1600" b="1" dirty="0">
                <a:ea typeface="Calibri"/>
                <a:cs typeface="Times New Roman"/>
              </a:rPr>
              <a:t>Statewide CORS Network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Launched in 2010, 45 CORS, Leica </a:t>
            </a:r>
            <a:r>
              <a:rPr lang="en-US" sz="1600" b="1" dirty="0">
                <a:ea typeface="Calibri"/>
                <a:cs typeface="Times New Roman"/>
              </a:rPr>
              <a:t>GNSS</a:t>
            </a:r>
            <a:r>
              <a:rPr lang="en-US" sz="1600" dirty="0">
                <a:ea typeface="Calibri"/>
                <a:cs typeface="Times New Roman"/>
              </a:rPr>
              <a:t>, no fee, 37 in </a:t>
            </a:r>
            <a:r>
              <a:rPr lang="en-US" sz="1600" dirty="0" err="1">
                <a:ea typeface="Calibri"/>
                <a:cs typeface="Times New Roman"/>
              </a:rPr>
              <a:t>Natl</a:t>
            </a:r>
            <a:r>
              <a:rPr lang="en-US" sz="1600" dirty="0">
                <a:ea typeface="Calibri"/>
                <a:cs typeface="Times New Roman"/>
              </a:rPr>
              <a:t> CORS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Sharing with OH, MI, KY, (IL in process</a:t>
            </a:r>
            <a:r>
              <a:rPr lang="en-US" sz="1600" dirty="0" smtClean="0">
                <a:ea typeface="Calibri"/>
                <a:cs typeface="Times New Roman"/>
              </a:rPr>
              <a:t>), proposed  total of 62 in network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Switched from </a:t>
            </a:r>
            <a:r>
              <a:rPr lang="en-US" sz="1600" b="1" dirty="0">
                <a:ea typeface="Calibri"/>
                <a:cs typeface="Times New Roman"/>
              </a:rPr>
              <a:t>(CORS96)</a:t>
            </a:r>
            <a:r>
              <a:rPr lang="en-US" sz="1600" dirty="0">
                <a:ea typeface="Calibri"/>
                <a:cs typeface="Times New Roman"/>
              </a:rPr>
              <a:t> Epoch 2002 to NAD83(</a:t>
            </a:r>
            <a:r>
              <a:rPr lang="en-US" sz="1600" b="1" u="sng" dirty="0">
                <a:ea typeface="Calibri"/>
                <a:cs typeface="Times New Roman"/>
              </a:rPr>
              <a:t>2011</a:t>
            </a:r>
            <a:r>
              <a:rPr lang="en-US" sz="1600" dirty="0">
                <a:ea typeface="Calibri"/>
                <a:cs typeface="Times New Roman"/>
              </a:rPr>
              <a:t>)2010.0000 Reference Frame April 5 (tore-off the </a:t>
            </a:r>
            <a:r>
              <a:rPr lang="en-US" sz="1600" dirty="0" err="1">
                <a:ea typeface="Calibri"/>
                <a:cs typeface="Times New Roman"/>
              </a:rPr>
              <a:t>band-aid</a:t>
            </a:r>
            <a:r>
              <a:rPr lang="en-US" sz="1600" dirty="0">
                <a:ea typeface="Calibri"/>
                <a:cs typeface="Times New Roman"/>
              </a:rPr>
              <a:t>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Funded, constructed, operated, maintained by INDOT-LASO (most on INDOT facilities, some on ISP)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42 building mount, 3 concrete monuments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Network Administrator (Dee Baxter,) assisted by office and field staff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-Hamilton Co Pilot Project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Joe Mullins-developed plan for GPS observations (using Tech Memo NGS-58 &amp; 59) of existing bench’s in county, had good inventory/database of existing monuments, surrounded by 7 </a:t>
            </a:r>
            <a:r>
              <a:rPr lang="en-US" sz="1600" dirty="0" err="1">
                <a:ea typeface="Calibri"/>
                <a:cs typeface="Times New Roman"/>
              </a:rPr>
              <a:t>natl</a:t>
            </a:r>
            <a:r>
              <a:rPr lang="en-US" sz="1600" dirty="0">
                <a:ea typeface="Calibri"/>
                <a:cs typeface="Times New Roman"/>
              </a:rPr>
              <a:t> CORS stations (from InCORS)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Volunteer effort for Hamilton County Pilot-offered CE credit for licensure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35 monuments - two 45 minute observations over 2 days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Stalled at post-processing </a:t>
            </a:r>
          </a:p>
        </p:txBody>
      </p:sp>
    </p:spTree>
    <p:extLst>
      <p:ext uri="{BB962C8B-B14F-4D97-AF65-F5344CB8AC3E}">
        <p14:creationId xmlns:p14="http://schemas.microsoft.com/office/powerpoint/2010/main" val="38533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762000"/>
            <a:ext cx="6768007" cy="4924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ea typeface="Calibri"/>
                <a:cs typeface="Times New Roman"/>
              </a:rPr>
              <a:t>-</a:t>
            </a:r>
            <a:r>
              <a:rPr lang="en-US" sz="1600" b="1" dirty="0">
                <a:ea typeface="Calibri"/>
                <a:cs typeface="Times New Roman"/>
              </a:rPr>
              <a:t>SPR funded </a:t>
            </a:r>
            <a:r>
              <a:rPr lang="en-US" sz="1600" b="1" dirty="0" err="1">
                <a:ea typeface="Calibri"/>
                <a:cs typeface="Times New Roman"/>
              </a:rPr>
              <a:t>Ht</a:t>
            </a:r>
            <a:r>
              <a:rPr lang="en-US" sz="1600" b="1" dirty="0">
                <a:ea typeface="Calibri"/>
                <a:cs typeface="Times New Roman"/>
              </a:rPr>
              <a:t> Mod Projects </a:t>
            </a:r>
            <a:r>
              <a:rPr lang="en-US" sz="1600" dirty="0">
                <a:ea typeface="Calibri"/>
                <a:cs typeface="Times New Roman"/>
              </a:rPr>
              <a:t>(year by year)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FY13-Contract Consultant as Project Director (delays in procurement-Dec)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Examine Hamilton Co Pilot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Coordinate with NGS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Research statewide coverage of existing bench’s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Identify voids and develop a plan to densify to 20 km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libri"/>
                <a:cs typeface="Times New Roman"/>
              </a:rPr>
              <a:t>FY14-Statewide Activities</a:t>
            </a:r>
            <a:endParaRPr lang="en-US" sz="1600" dirty="0">
              <a:ea typeface="Calibri"/>
              <a:cs typeface="Times New Roman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NGS Bluebook training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Implement plan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field recon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Develop baseline network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Observations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Process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Assemble data for bluebook submittal</a:t>
            </a:r>
          </a:p>
          <a:p>
            <a:pPr marL="1371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b="1" dirty="0">
                <a:ea typeface="Calibri"/>
                <a:cs typeface="Times New Roman"/>
              </a:rPr>
              <a:t>-INDOT Benchmark Network database  Project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Recon using summer </a:t>
            </a:r>
            <a:r>
              <a:rPr lang="en-US" sz="1600" dirty="0" smtClean="0">
                <a:ea typeface="Calibri"/>
                <a:cs typeface="Times New Roman"/>
              </a:rPr>
              <a:t>interns, locate/document all monuments</a:t>
            </a:r>
            <a:endParaRPr lang="en-US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625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273" y="838200"/>
            <a:ext cx="8490857" cy="4889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u="sng" dirty="0">
                <a:ea typeface="Calibri"/>
                <a:cs typeface="Times New Roman"/>
              </a:rPr>
              <a:t>Funding </a:t>
            </a:r>
            <a:r>
              <a:rPr lang="en-US" sz="1600" u="sng" dirty="0">
                <a:ea typeface="Calibri"/>
                <a:cs typeface="Times New Roman"/>
              </a:rPr>
              <a:t>(details):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Struggled - </a:t>
            </a:r>
            <a:r>
              <a:rPr lang="en-US" sz="1600" dirty="0" err="1">
                <a:ea typeface="Calibri"/>
                <a:cs typeface="Times New Roman"/>
              </a:rPr>
              <a:t>Ht</a:t>
            </a:r>
            <a:r>
              <a:rPr lang="en-US" sz="1600" dirty="0">
                <a:ea typeface="Calibri"/>
                <a:cs typeface="Times New Roman"/>
              </a:rPr>
              <a:t> Mod Committee (Joint ISPLS-IGIC Geodetic Control Workgroup)-Tom Mahon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2008, Worked on putting reports together, try to get backing from other interested groups, No progress with Federal funding</a:t>
            </a:r>
          </a:p>
          <a:p>
            <a:pPr>
              <a:lnSpc>
                <a:spcPct val="115000"/>
              </a:lnSpc>
              <a:tabLst>
                <a:tab pos="931545" algn="l"/>
              </a:tabLst>
            </a:pPr>
            <a:r>
              <a:rPr lang="en-US" sz="1600" dirty="0">
                <a:ea typeface="Calibri"/>
                <a:cs typeface="Times New Roman"/>
              </a:rPr>
              <a:t>	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SPR Option - Joe Mullin/Myself attended Columbus meeting (2011?)-IL mentioned SPR funding option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Amy Eller (IL) provided examples of what they’ve done.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State Planning &amp; Research (SPR) Funds (80/20)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FY2013-$350K  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FY2014-submitted for $378K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LASO budget-InCORS, staff hours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b="1" u="sng" dirty="0">
                <a:ea typeface="Calibri"/>
                <a:cs typeface="Times New Roman"/>
              </a:rPr>
              <a:t>Activities funded directly by state</a:t>
            </a:r>
            <a:r>
              <a:rPr lang="en-US" sz="1600" u="sng" dirty="0">
                <a:ea typeface="Calibri"/>
                <a:cs typeface="Times New Roman"/>
              </a:rPr>
              <a:t>: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InCORS Network</a:t>
            </a:r>
          </a:p>
        </p:txBody>
      </p:sp>
    </p:spTree>
    <p:extLst>
      <p:ext uri="{BB962C8B-B14F-4D97-AF65-F5344CB8AC3E}">
        <p14:creationId xmlns:p14="http://schemas.microsoft.com/office/powerpoint/2010/main" val="26575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599" y="359299"/>
            <a:ext cx="7848601" cy="5738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600" b="1" u="sng" dirty="0">
                <a:ea typeface="Calibri"/>
                <a:cs typeface="Times New Roman"/>
              </a:rPr>
              <a:t>Recent Accomplishments</a:t>
            </a:r>
            <a:r>
              <a:rPr lang="en-US" sz="1600" u="sng" dirty="0">
                <a:ea typeface="Calibri"/>
                <a:cs typeface="Times New Roman"/>
              </a:rPr>
              <a:t>:</a:t>
            </a:r>
            <a:endParaRPr lang="en-US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-FY 2013 SPR Project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Contracted local consultant to do some critical leg-work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	Look at data from pilot project-finish processing-“lessons learned document”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	What did we do right, What do we need to improve?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	Coordinating with NGS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	Develop a plan to implement plan-densify to 20 km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Switched to 2011 reference frame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Submitted for continuation of project for FY14 (4/15)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-Expanding InCORS network coverage-looking at holes-reconfigure, state sharing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a typeface="Calibri"/>
                <a:cs typeface="Times New Roman"/>
              </a:rPr>
              <a:t>-ICRS-Indiana Coordinate Reference System, low distortion projections for coordinate system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Feasibility study, JTRP (</a:t>
            </a:r>
            <a:r>
              <a:rPr lang="en-US" sz="1600" dirty="0" smtClean="0">
                <a:ea typeface="Calibri"/>
                <a:cs typeface="Times New Roman"/>
              </a:rPr>
              <a:t>Purdue-BVG)</a:t>
            </a:r>
            <a:endParaRPr lang="en-US" sz="1600" dirty="0">
              <a:ea typeface="Calibri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Implementation phase-submitted for SPR funding, RFP for consultant to work with </a:t>
            </a:r>
            <a:r>
              <a:rPr lang="en-US" sz="1600" dirty="0" err="1" smtClean="0">
                <a:ea typeface="Calibri"/>
                <a:cs typeface="Times New Roman"/>
              </a:rPr>
              <a:t>Techn</a:t>
            </a:r>
            <a:r>
              <a:rPr lang="en-US" sz="1600" dirty="0" smtClean="0">
                <a:ea typeface="Calibri"/>
                <a:cs typeface="Times New Roman"/>
              </a:rPr>
              <a:t>. Development </a:t>
            </a:r>
            <a:r>
              <a:rPr lang="en-US" sz="1600" dirty="0">
                <a:ea typeface="Calibri"/>
                <a:cs typeface="Times New Roman"/>
              </a:rPr>
              <a:t>Team- Geodetic Workgroup, Geodetic Advisor, INDOT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Definitions and supporting document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Handbook-User guide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INDOT Survey Manuals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/>
                <a:cs typeface="Times New Roman"/>
              </a:rPr>
              <a:t>Dissemination</a:t>
            </a:r>
          </a:p>
        </p:txBody>
      </p:sp>
    </p:spTree>
    <p:extLst>
      <p:ext uri="{BB962C8B-B14F-4D97-AF65-F5344CB8AC3E}">
        <p14:creationId xmlns:p14="http://schemas.microsoft.com/office/powerpoint/2010/main" val="9164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593273"/>
            <a:ext cx="7467600" cy="3313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000" b="1" u="sng" dirty="0">
                <a:ea typeface="Calibri"/>
                <a:cs typeface="Times New Roman"/>
              </a:rPr>
              <a:t>Biggest Challenges</a:t>
            </a:r>
            <a:r>
              <a:rPr lang="en-US" sz="2000" u="sng" dirty="0">
                <a:ea typeface="Calibri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>
                <a:ea typeface="Calibri"/>
                <a:cs typeface="Times New Roman"/>
              </a:rPr>
              <a:t>Funding, learning curve for procurements/services contracting thru </a:t>
            </a:r>
            <a:r>
              <a:rPr lang="en-US" dirty="0" smtClean="0">
                <a:ea typeface="Calibri"/>
                <a:cs typeface="Times New Roman"/>
              </a:rPr>
              <a:t>SPR</a:t>
            </a:r>
          </a:p>
          <a:p>
            <a:pPr>
              <a:lnSpc>
                <a:spcPct val="115000"/>
              </a:lnSpc>
            </a:pPr>
            <a:endParaRPr lang="en-US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 smtClean="0">
                <a:ea typeface="Calibri"/>
                <a:cs typeface="Times New Roman"/>
              </a:rPr>
              <a:t>Budget for InCORS </a:t>
            </a:r>
            <a:endParaRPr lang="en-US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 smtClean="0">
                <a:ea typeface="Calibri"/>
                <a:cs typeface="Times New Roman"/>
              </a:rPr>
              <a:t>Staying </a:t>
            </a:r>
            <a:r>
              <a:rPr lang="en-US" dirty="0">
                <a:ea typeface="Calibri"/>
                <a:cs typeface="Times New Roman"/>
              </a:rPr>
              <a:t>motivated-</a:t>
            </a:r>
            <a:r>
              <a:rPr lang="en-US" dirty="0" err="1">
                <a:ea typeface="Calibri"/>
                <a:cs typeface="Times New Roman"/>
              </a:rPr>
              <a:t>Ht</a:t>
            </a:r>
            <a:r>
              <a:rPr lang="en-US" dirty="0">
                <a:ea typeface="Calibri"/>
                <a:cs typeface="Times New Roman"/>
              </a:rPr>
              <a:t> Mod Committee (Joint ISPLS-IGIC Geodetic Control </a:t>
            </a:r>
            <a:r>
              <a:rPr lang="en-US" dirty="0" smtClean="0">
                <a:ea typeface="Calibri"/>
                <a:cs typeface="Times New Roman"/>
              </a:rPr>
              <a:t>Workgroup)</a:t>
            </a:r>
            <a:endParaRPr lang="en-US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en-US" dirty="0" smtClean="0">
                <a:ea typeface="Calibri"/>
                <a:cs typeface="Times New Roman"/>
              </a:rPr>
              <a:t>A </a:t>
            </a:r>
            <a:r>
              <a:rPr lang="en-US" dirty="0">
                <a:ea typeface="Calibri"/>
                <a:cs typeface="Times New Roman"/>
              </a:rPr>
              <a:t>number of members-but small percentage actually participates.</a:t>
            </a:r>
          </a:p>
          <a:p>
            <a:pPr>
              <a:lnSpc>
                <a:spcPct val="115000"/>
              </a:lnSpc>
            </a:pPr>
            <a:endParaRPr lang="en-US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dirty="0" smtClean="0">
                <a:ea typeface="Calibri"/>
                <a:cs typeface="Times New Roman"/>
              </a:rPr>
              <a:t>Marketing </a:t>
            </a:r>
            <a:r>
              <a:rPr lang="en-US" dirty="0">
                <a:ea typeface="Calibri"/>
                <a:cs typeface="Times New Roman"/>
              </a:rPr>
              <a:t>HT Mod program to gain support</a:t>
            </a:r>
          </a:p>
        </p:txBody>
      </p:sp>
    </p:spTree>
    <p:extLst>
      <p:ext uri="{BB962C8B-B14F-4D97-AF65-F5344CB8AC3E}">
        <p14:creationId xmlns:p14="http://schemas.microsoft.com/office/powerpoint/2010/main" val="15144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1905000" y="838200"/>
            <a:ext cx="5210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(http://www.aerialengineering.indot.in.gov)</a:t>
            </a:r>
          </a:p>
        </p:txBody>
      </p:sp>
      <p:sp>
        <p:nvSpPr>
          <p:cNvPr id="34819" name="Rectangle 7"/>
          <p:cNvSpPr>
            <a:spLocks noChangeArrowheads="1"/>
          </p:cNvSpPr>
          <p:nvPr/>
        </p:nvSpPr>
        <p:spPr bwMode="auto">
          <a:xfrm>
            <a:off x="1981200" y="1295400"/>
            <a:ext cx="5029200" cy="48768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4953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>
                <a:solidFill>
                  <a:srgbClr val="FFFFFF"/>
                </a:solidFill>
              </a:rPr>
              <a:t>Land and Aerial Survey Office Web Site</a:t>
            </a:r>
          </a:p>
        </p:txBody>
      </p:sp>
    </p:spTree>
    <p:extLst>
      <p:ext uri="{BB962C8B-B14F-4D97-AF65-F5344CB8AC3E}">
        <p14:creationId xmlns:p14="http://schemas.microsoft.com/office/powerpoint/2010/main" val="27451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Blends">
  <a:themeElements>
    <a:clrScheme name="3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291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3_Blends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11</cp:revision>
  <dcterms:created xsi:type="dcterms:W3CDTF">2013-04-30T13:33:55Z</dcterms:created>
  <dcterms:modified xsi:type="dcterms:W3CDTF">2013-04-30T14:21:04Z</dcterms:modified>
</cp:coreProperties>
</file>