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6" saveSubsetFonts="1">
  <p:sldMasterIdLst>
    <p:sldMasterId id="2147483888" r:id="rId1"/>
  </p:sldMasterIdLst>
  <p:notesMasterIdLst>
    <p:notesMasterId r:id="rId15"/>
  </p:notesMasterIdLst>
  <p:handoutMasterIdLst>
    <p:handoutMasterId r:id="rId16"/>
  </p:handoutMasterIdLst>
  <p:sldIdLst>
    <p:sldId id="337" r:id="rId2"/>
    <p:sldId id="429" r:id="rId3"/>
    <p:sldId id="383" r:id="rId4"/>
    <p:sldId id="434" r:id="rId5"/>
    <p:sldId id="427" r:id="rId6"/>
    <p:sldId id="426" r:id="rId7"/>
    <p:sldId id="415" r:id="rId8"/>
    <p:sldId id="428" r:id="rId9"/>
    <p:sldId id="430" r:id="rId10"/>
    <p:sldId id="432" r:id="rId11"/>
    <p:sldId id="431" r:id="rId12"/>
    <p:sldId id="433" r:id="rId13"/>
    <p:sldId id="355" r:id="rId14"/>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2F3"/>
    <a:srgbClr val="33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06" autoAdjust="0"/>
    <p:restoredTop sz="88235" autoAdjust="0"/>
  </p:normalViewPr>
  <p:slideViewPr>
    <p:cSldViewPr>
      <p:cViewPr varScale="1">
        <p:scale>
          <a:sx n="80" d="100"/>
          <a:sy n="80" d="100"/>
        </p:scale>
        <p:origin x="-1080" y="-96"/>
      </p:cViewPr>
      <p:guideLst>
        <p:guide orient="horz" pos="2160"/>
        <p:guide pos="2880"/>
      </p:guideLst>
    </p:cSldViewPr>
  </p:slideViewPr>
  <p:outlineViewPr>
    <p:cViewPr>
      <p:scale>
        <a:sx n="33" d="100"/>
        <a:sy n="33" d="100"/>
      </p:scale>
      <p:origin x="66" y="31260"/>
    </p:cViewPr>
  </p:outlineViewPr>
  <p:notesTextViewPr>
    <p:cViewPr>
      <p:scale>
        <a:sx n="100" d="100"/>
        <a:sy n="100" d="100"/>
      </p:scale>
      <p:origin x="0" y="0"/>
    </p:cViewPr>
  </p:notesTextViewPr>
  <p:sorterViewPr>
    <p:cViewPr>
      <p:scale>
        <a:sx n="100" d="100"/>
        <a:sy n="100" d="100"/>
      </p:scale>
      <p:origin x="0" y="3192"/>
    </p:cViewPr>
  </p:sorterViewPr>
  <p:notesViewPr>
    <p:cSldViewPr>
      <p:cViewPr varScale="1">
        <p:scale>
          <a:sx n="59" d="100"/>
          <a:sy n="59" d="100"/>
        </p:scale>
        <p:origin x="-247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p:cNvSpPr>
            <a:spLocks noGrp="1" noChangeArrowheads="1"/>
          </p:cNvSpPr>
          <p:nvPr>
            <p:ph type="sldNum" sz="quarter" idx="3"/>
          </p:nvPr>
        </p:nvSpPr>
        <p:spPr bwMode="auto">
          <a:xfrm>
            <a:off x="4143312" y="9120409"/>
            <a:ext cx="3170248" cy="479166"/>
          </a:xfrm>
          <a:prstGeom prst="rect">
            <a:avLst/>
          </a:prstGeom>
          <a:noFill/>
          <a:ln w="9525">
            <a:noFill/>
            <a:miter lim="800000"/>
            <a:headEnd/>
            <a:tailEnd/>
          </a:ln>
          <a:effectLst/>
        </p:spPr>
        <p:txBody>
          <a:bodyPr vert="horz" wrap="square" lIns="93554" tIns="46778" rIns="93554" bIns="46778" numCol="1" anchor="b" anchorCtr="0" compatLnSpc="1">
            <a:prstTxWarp prst="textNoShape">
              <a:avLst/>
            </a:prstTxWarp>
          </a:bodyPr>
          <a:lstStyle>
            <a:lvl1pPr algn="r">
              <a:defRPr sz="1200">
                <a:latin typeface="Arial" charset="0"/>
              </a:defRPr>
            </a:lvl1pPr>
          </a:lstStyle>
          <a:p>
            <a:pPr>
              <a:defRPr/>
            </a:pPr>
            <a:fld id="{938BB111-7FDD-456E-AA0C-D0FFFEC36615}" type="slidenum">
              <a:rPr lang="en-US"/>
              <a:pPr>
                <a:defRPr/>
              </a:pPr>
              <a:t>‹#›</a:t>
            </a:fld>
            <a:endParaRPr lang="en-US"/>
          </a:p>
        </p:txBody>
      </p:sp>
    </p:spTree>
    <p:extLst>
      <p:ext uri="{BB962C8B-B14F-4D97-AF65-F5344CB8AC3E}">
        <p14:creationId xmlns:p14="http://schemas.microsoft.com/office/powerpoint/2010/main" val="124235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170248" cy="480791"/>
          </a:xfrm>
          <a:prstGeom prst="rect">
            <a:avLst/>
          </a:prstGeom>
          <a:noFill/>
          <a:ln w="9525">
            <a:noFill/>
            <a:miter lim="800000"/>
            <a:headEnd/>
            <a:tailEnd/>
          </a:ln>
          <a:effectLst/>
        </p:spPr>
        <p:txBody>
          <a:bodyPr vert="horz" wrap="square" lIns="96763" tIns="48381" rIns="96763" bIns="48381" numCol="1" anchor="t" anchorCtr="0" compatLnSpc="1">
            <a:prstTxWarp prst="textNoShape">
              <a:avLst/>
            </a:prstTxWarp>
          </a:bodyPr>
          <a:lstStyle>
            <a:lvl1pPr defTabSz="968027">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312" y="2"/>
            <a:ext cx="3170248" cy="480791"/>
          </a:xfrm>
          <a:prstGeom prst="rect">
            <a:avLst/>
          </a:prstGeom>
          <a:noFill/>
          <a:ln w="9525">
            <a:noFill/>
            <a:miter lim="800000"/>
            <a:headEnd/>
            <a:tailEnd/>
          </a:ln>
          <a:effectLst/>
        </p:spPr>
        <p:txBody>
          <a:bodyPr vert="horz" wrap="square" lIns="96763" tIns="48381" rIns="96763" bIns="48381" numCol="1" anchor="t" anchorCtr="0" compatLnSpc="1">
            <a:prstTxWarp prst="textNoShape">
              <a:avLst/>
            </a:prstTxWarp>
          </a:bodyPr>
          <a:lstStyle>
            <a:lvl1pPr algn="r" defTabSz="968027">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51" y="4559394"/>
            <a:ext cx="5851504" cy="4322245"/>
          </a:xfrm>
          <a:prstGeom prst="rect">
            <a:avLst/>
          </a:prstGeom>
          <a:noFill/>
          <a:ln w="9525">
            <a:noFill/>
            <a:miter lim="800000"/>
            <a:headEnd/>
            <a:tailEnd/>
          </a:ln>
          <a:effectLst/>
        </p:spPr>
        <p:txBody>
          <a:bodyPr vert="horz" wrap="square" lIns="96763" tIns="48381" rIns="96763" bIns="483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8786"/>
            <a:ext cx="3170248" cy="480791"/>
          </a:xfrm>
          <a:prstGeom prst="rect">
            <a:avLst/>
          </a:prstGeom>
          <a:noFill/>
          <a:ln w="9525">
            <a:noFill/>
            <a:miter lim="800000"/>
            <a:headEnd/>
            <a:tailEnd/>
          </a:ln>
          <a:effectLst/>
        </p:spPr>
        <p:txBody>
          <a:bodyPr vert="horz" wrap="square" lIns="96763" tIns="48381" rIns="96763" bIns="48381" numCol="1" anchor="b" anchorCtr="0" compatLnSpc="1">
            <a:prstTxWarp prst="textNoShape">
              <a:avLst/>
            </a:prstTxWarp>
          </a:bodyPr>
          <a:lstStyle>
            <a:lvl1pPr defTabSz="968027">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12" y="9118786"/>
            <a:ext cx="3170248" cy="480791"/>
          </a:xfrm>
          <a:prstGeom prst="rect">
            <a:avLst/>
          </a:prstGeom>
          <a:noFill/>
          <a:ln w="9525">
            <a:noFill/>
            <a:miter lim="800000"/>
            <a:headEnd/>
            <a:tailEnd/>
          </a:ln>
          <a:effectLst/>
        </p:spPr>
        <p:txBody>
          <a:bodyPr vert="horz" wrap="square" lIns="96763" tIns="48381" rIns="96763" bIns="48381" numCol="1" anchor="b" anchorCtr="0" compatLnSpc="1">
            <a:prstTxWarp prst="textNoShape">
              <a:avLst/>
            </a:prstTxWarp>
          </a:bodyPr>
          <a:lstStyle>
            <a:lvl1pPr algn="r" defTabSz="968027">
              <a:defRPr sz="1200">
                <a:latin typeface="Arial" charset="0"/>
              </a:defRPr>
            </a:lvl1pPr>
          </a:lstStyle>
          <a:p>
            <a:pPr>
              <a:defRPr/>
            </a:pPr>
            <a:fld id="{226C74F0-0030-4337-928C-7AE17C703E77}" type="slidenum">
              <a:rPr lang="en-US"/>
              <a:pPr>
                <a:defRPr/>
              </a:pPr>
              <a:t>‹#›</a:t>
            </a:fld>
            <a:endParaRPr lang="en-US"/>
          </a:p>
        </p:txBody>
      </p:sp>
    </p:spTree>
    <p:extLst>
      <p:ext uri="{BB962C8B-B14F-4D97-AF65-F5344CB8AC3E}">
        <p14:creationId xmlns:p14="http://schemas.microsoft.com/office/powerpoint/2010/main" val="2886391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6868" name="Slide Number Placeholder 3"/>
          <p:cNvSpPr>
            <a:spLocks noGrp="1"/>
          </p:cNvSpPr>
          <p:nvPr>
            <p:ph type="sldNum" sz="quarter" idx="5"/>
          </p:nvPr>
        </p:nvSpPr>
        <p:spPr>
          <a:noFill/>
        </p:spPr>
        <p:txBody>
          <a:bodyPr/>
          <a:lstStyle/>
          <a:p>
            <a:pPr defTabSz="966849"/>
            <a:fld id="{4BC4F91B-5BC8-4AF6-8139-A4E6D1F5C959}" type="slidenum">
              <a:rPr lang="en-US" smtClean="0">
                <a:latin typeface="Arial" pitchFamily="34" charset="0"/>
              </a:rPr>
              <a:pPr defTabSz="966849"/>
              <a:t>6</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6C74F0-0030-4337-928C-7AE17C703E77}" type="slidenum">
              <a:rPr lang="en-US" smtClean="0"/>
              <a:pPr>
                <a:defRPr/>
              </a:pPr>
              <a:t>7</a:t>
            </a:fld>
            <a:endParaRPr lang="en-US"/>
          </a:p>
        </p:txBody>
      </p:sp>
    </p:spTree>
    <p:extLst>
      <p:ext uri="{BB962C8B-B14F-4D97-AF65-F5344CB8AC3E}">
        <p14:creationId xmlns:p14="http://schemas.microsoft.com/office/powerpoint/2010/main" val="175869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Arial" pitchFamily="34" charset="0"/>
              </a:rPr>
              <a:t>The KYCORS network is owned</a:t>
            </a:r>
            <a:r>
              <a:rPr lang="en-US" baseline="0" dirty="0" smtClean="0">
                <a:latin typeface="Arial" pitchFamily="34" charset="0"/>
              </a:rPr>
              <a:t> and operated by the KY Transportation Cabinet.  The network is composed of 38 stations. Data from 13 of those stations is contributed by TN, IN and WV.  The Cumberland Gap (KYCG) station will be coming on line next month.  KYTA was initially declined due to metal roof but the roof was recently replaced and the antenna mount had to be removed.  The antenna was mounted in a different spot to accommodate the design of the new roof and will be renamed and submitted (along with 6 other stations) for consideration as a national CORS.</a:t>
            </a:r>
          </a:p>
          <a:p>
            <a:r>
              <a:rPr lang="en-US" baseline="0" dirty="0" smtClean="0">
                <a:latin typeface="Arial" pitchFamily="34" charset="0"/>
              </a:rPr>
              <a:t>We also have new hardware for 6 new stations that will be installed before the end of the year.</a:t>
            </a:r>
            <a:endParaRPr lang="en-US" dirty="0" smtClean="0">
              <a:latin typeface="Arial" pitchFamily="34" charset="0"/>
            </a:endParaRPr>
          </a:p>
        </p:txBody>
      </p:sp>
      <p:sp>
        <p:nvSpPr>
          <p:cNvPr id="40964" name="Slide Number Placeholder 3"/>
          <p:cNvSpPr>
            <a:spLocks noGrp="1"/>
          </p:cNvSpPr>
          <p:nvPr>
            <p:ph type="sldNum" sz="quarter" idx="5"/>
          </p:nvPr>
        </p:nvSpPr>
        <p:spPr>
          <a:noFill/>
        </p:spPr>
        <p:txBody>
          <a:bodyPr/>
          <a:lstStyle/>
          <a:p>
            <a:pPr defTabSz="966849"/>
            <a:fld id="{634A233D-466B-4261-8B2C-DEBEAB16BD08}" type="slidenum">
              <a:rPr lang="en-US" smtClean="0">
                <a:latin typeface="Arial" pitchFamily="34" charset="0"/>
              </a:rPr>
              <a:pPr defTabSz="966849"/>
              <a:t>8</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54">
              <a:defRPr/>
            </a:pPr>
            <a:r>
              <a:rPr lang="en-US" dirty="0" smtClean="0">
                <a:latin typeface="Arial" pitchFamily="34" charset="0"/>
              </a:rPr>
              <a:t>KYCORS web site (http://kycors.ky.gov) operated by KYTC; this site allows</a:t>
            </a:r>
            <a:r>
              <a:rPr lang="en-US" baseline="0" dirty="0" smtClean="0">
                <a:latin typeface="Arial" pitchFamily="34" charset="0"/>
              </a:rPr>
              <a:t> user to register and provides various information about the network.  Registered users can also download RINEX files from any KYCORS (NGS &amp; non-NGS) for post processing.  There was some confusion last year about which site to register at because </a:t>
            </a:r>
            <a:r>
              <a:rPr lang="en-US" dirty="0" smtClean="0">
                <a:latin typeface="Arial" pitchFamily="34" charset="0"/>
              </a:rPr>
              <a:t>KY Transportation Research Center at UK (www.kycors.com) had a beta site up;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84A45D1-CA13-40CF-BA8B-46F77F383D5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Approximate baseline lengths as well as </a:t>
            </a:r>
            <a:r>
              <a:rPr lang="en-US" dirty="0" smtClean="0"/>
              <a:t>CORS locations and horizontal</a:t>
            </a:r>
            <a:r>
              <a:rPr lang="en-US" baseline="0" dirty="0" smtClean="0"/>
              <a:t> &amp; vertical</a:t>
            </a:r>
            <a:r>
              <a:rPr lang="en-US" dirty="0" smtClean="0"/>
              <a:t> control</a:t>
            </a:r>
            <a:r>
              <a:rPr lang="en-US" baseline="0" dirty="0" smtClean="0"/>
              <a:t> and can be found on the Geodetic Control site.  </a:t>
            </a:r>
          </a:p>
          <a:p>
            <a:endParaRPr lang="en-US" dirty="0"/>
          </a:p>
        </p:txBody>
      </p:sp>
      <p:sp>
        <p:nvSpPr>
          <p:cNvPr id="4" name="Slide Number Placeholder 3"/>
          <p:cNvSpPr>
            <a:spLocks noGrp="1"/>
          </p:cNvSpPr>
          <p:nvPr>
            <p:ph type="sldNum" sz="quarter" idx="10"/>
          </p:nvPr>
        </p:nvSpPr>
        <p:spPr/>
        <p:txBody>
          <a:bodyPr/>
          <a:lstStyle/>
          <a:p>
            <a:fld id="{984A45D1-CA13-40CF-BA8B-46F77F383D5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84A45D1-CA13-40CF-BA8B-46F77F383D5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The UK site is now clearly distinguished as the data archive site for KYCORS. </a:t>
            </a:r>
            <a:r>
              <a:rPr lang="en-US" dirty="0" smtClean="0"/>
              <a:t>The</a:t>
            </a:r>
            <a:r>
              <a:rPr lang="en-US" baseline="0" dirty="0" smtClean="0"/>
              <a:t> Kentucky Transportation Center stores data from all KYCORS (NGS and non-NGS).  Their plan is to keep at least a year or more of data.  </a:t>
            </a:r>
            <a:endParaRPr lang="en-US" dirty="0"/>
          </a:p>
        </p:txBody>
      </p:sp>
      <p:sp>
        <p:nvSpPr>
          <p:cNvPr id="4" name="Slide Number Placeholder 3"/>
          <p:cNvSpPr>
            <a:spLocks noGrp="1"/>
          </p:cNvSpPr>
          <p:nvPr>
            <p:ph type="sldNum" sz="quarter" idx="10"/>
          </p:nvPr>
        </p:nvSpPr>
        <p:spPr/>
        <p:txBody>
          <a:bodyPr/>
          <a:lstStyle/>
          <a:p>
            <a:fld id="{984A45D1-CA13-40CF-BA8B-46F77F383D5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Commonwealth of Kentucky</a:t>
            </a:r>
            <a:r>
              <a:rPr lang="en-US" baseline="0" dirty="0" smtClean="0"/>
              <a:t> received $1,541,118.00  in Height Mod funds.  KYTC received $1,072,235.00 of those funds which was used to for CORS hardware &amp; software and geodetic leveling.  Over the past 6 years, an additional $2,046,007.00 of state funds have been invested in expanding and administering the CORS network.  </a:t>
            </a:r>
          </a:p>
          <a:p>
            <a:r>
              <a:rPr lang="en-US" baseline="0" dirty="0" smtClean="0"/>
              <a:t>In addition, KY began the KYAPED project FY2012 – KYTC has committed $2.75 million over FY 2012-2014. </a:t>
            </a:r>
            <a:endParaRPr lang="en-US" dirty="0"/>
          </a:p>
        </p:txBody>
      </p:sp>
      <p:sp>
        <p:nvSpPr>
          <p:cNvPr id="4" name="Slide Number Placeholder 3"/>
          <p:cNvSpPr>
            <a:spLocks noGrp="1"/>
          </p:cNvSpPr>
          <p:nvPr>
            <p:ph type="sldNum" sz="quarter" idx="10"/>
          </p:nvPr>
        </p:nvSpPr>
        <p:spPr/>
        <p:txBody>
          <a:bodyPr/>
          <a:lstStyle/>
          <a:p>
            <a:pPr>
              <a:defRPr/>
            </a:pPr>
            <a:fld id="{226C74F0-0030-4337-928C-7AE17C703E77}" type="slidenum">
              <a:rPr lang="en-US" smtClean="0"/>
              <a:pPr>
                <a:defRPr/>
              </a:pPr>
              <a:t>14</a:t>
            </a:fld>
            <a:endParaRPr lang="en-US"/>
          </a:p>
        </p:txBody>
      </p:sp>
    </p:spTree>
    <p:extLst>
      <p:ext uri="{BB962C8B-B14F-4D97-AF65-F5344CB8AC3E}">
        <p14:creationId xmlns:p14="http://schemas.microsoft.com/office/powerpoint/2010/main" val="206585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6C74F0-0030-4337-928C-7AE17C703E77}"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8B99872-096C-4186-A3B7-541053E3B402}"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C8180B-0B6A-4315-98EB-EAC4F1A3E9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EEBB77-CC3A-4B4E-96CD-9D1FA647D6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B8C7AE0A-EFCE-44B9-A920-57E01F846D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A44C5A8-B131-4951-9D95-13C84A5583C4}"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32EC7626-7D24-417D-AE17-7D65F58EE1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F7A79F5C-F4DD-4DCC-86FC-807B0116D6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46DEEFC-844F-4BE6-A47F-F92994509F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1E58CB9-D66F-49DD-B31C-0E81138E41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F9B7FF4-2484-4C75-9F6D-365E7AE69967}"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AD76076-FB66-4E20-BFE0-864F1D12A005}"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charset="0"/>
              </a:defRPr>
            </a:lvl1pPr>
            <a:extLst/>
          </a:lstStyle>
          <a:p>
            <a:pPr>
              <a:defRPr/>
            </a:pPr>
            <a:fld id="{F9D2D577-E90D-4A82-BA58-69F1B25CA825}"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65" r:id="rId7"/>
    <p:sldLayoutId id="2147483974" r:id="rId8"/>
    <p:sldLayoutId id="2147483975" r:id="rId9"/>
    <p:sldLayoutId id="2147483966" r:id="rId10"/>
    <p:sldLayoutId id="2147483967" r:id="rId11"/>
  </p:sldLayoutIdLst>
  <p:txStyles>
    <p:titleStyle>
      <a:lvl1pPr marL="53975" algn="r" rtl="0" eaLnBrk="0" fontAlgn="base" hangingPunct="0">
        <a:spcBef>
          <a:spcPct val="0"/>
        </a:spcBef>
        <a:spcAft>
          <a:spcPct val="0"/>
        </a:spcAft>
        <a:defRPr sz="4600" kern="1200">
          <a:solidFill>
            <a:srgbClr val="008CCA"/>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008CCA"/>
          </a:solidFill>
          <a:latin typeface="Rockwell"/>
        </a:defRPr>
      </a:lvl2pPr>
      <a:lvl3pPr marL="53975" algn="r" rtl="0" eaLnBrk="0" fontAlgn="base" hangingPunct="0">
        <a:spcBef>
          <a:spcPct val="0"/>
        </a:spcBef>
        <a:spcAft>
          <a:spcPct val="0"/>
        </a:spcAft>
        <a:defRPr sz="4600">
          <a:solidFill>
            <a:srgbClr val="008CCA"/>
          </a:solidFill>
          <a:latin typeface="Rockwell"/>
        </a:defRPr>
      </a:lvl3pPr>
      <a:lvl4pPr marL="53975" algn="r" rtl="0" eaLnBrk="0" fontAlgn="base" hangingPunct="0">
        <a:spcBef>
          <a:spcPct val="0"/>
        </a:spcBef>
        <a:spcAft>
          <a:spcPct val="0"/>
        </a:spcAft>
        <a:defRPr sz="4600">
          <a:solidFill>
            <a:srgbClr val="008CCA"/>
          </a:solidFill>
          <a:latin typeface="Rockwell"/>
        </a:defRPr>
      </a:lvl4pPr>
      <a:lvl5pPr marL="53975" algn="r" rtl="0" eaLnBrk="0" fontAlgn="base" hangingPunct="0">
        <a:spcBef>
          <a:spcPct val="0"/>
        </a:spcBef>
        <a:spcAft>
          <a:spcPct val="0"/>
        </a:spcAft>
        <a:defRPr sz="4600">
          <a:solidFill>
            <a:srgbClr val="008CCA"/>
          </a:solidFill>
          <a:latin typeface="Rockwell"/>
        </a:defRPr>
      </a:lvl5pPr>
      <a:lvl6pPr marL="511175" algn="r" rtl="0" fontAlgn="base">
        <a:spcBef>
          <a:spcPct val="0"/>
        </a:spcBef>
        <a:spcAft>
          <a:spcPct val="0"/>
        </a:spcAft>
        <a:defRPr sz="4600">
          <a:solidFill>
            <a:srgbClr val="008CCA"/>
          </a:solidFill>
          <a:latin typeface="Rockwell"/>
        </a:defRPr>
      </a:lvl6pPr>
      <a:lvl7pPr marL="968375" algn="r" rtl="0" fontAlgn="base">
        <a:spcBef>
          <a:spcPct val="0"/>
        </a:spcBef>
        <a:spcAft>
          <a:spcPct val="0"/>
        </a:spcAft>
        <a:defRPr sz="4600">
          <a:solidFill>
            <a:srgbClr val="008CCA"/>
          </a:solidFill>
          <a:latin typeface="Rockwell"/>
        </a:defRPr>
      </a:lvl7pPr>
      <a:lvl8pPr marL="1425575" algn="r" rtl="0" fontAlgn="base">
        <a:spcBef>
          <a:spcPct val="0"/>
        </a:spcBef>
        <a:spcAft>
          <a:spcPct val="0"/>
        </a:spcAft>
        <a:defRPr sz="4600">
          <a:solidFill>
            <a:srgbClr val="008CCA"/>
          </a:solidFill>
          <a:latin typeface="Rockwell"/>
        </a:defRPr>
      </a:lvl8pPr>
      <a:lvl9pPr marL="1882775" algn="r" rtl="0" fontAlgn="base">
        <a:spcBef>
          <a:spcPct val="0"/>
        </a:spcBef>
        <a:spcAft>
          <a:spcPct val="0"/>
        </a:spcAft>
        <a:defRPr sz="4600">
          <a:solidFill>
            <a:srgbClr val="008CCA"/>
          </a:solidFill>
          <a:latin typeface="Rockwell"/>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0BD0D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0BD0D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0BD0D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tiff"/><Relationship Id="rId7" Type="http://schemas.openxmlformats.org/officeDocument/2006/relationships/image" Target="../media/image18.jpeg"/><Relationship Id="rId2"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64234" y="228600"/>
            <a:ext cx="8229600" cy="3048000"/>
          </a:xfrm>
        </p:spPr>
        <p:txBody>
          <a:bodyPr/>
          <a:lstStyle/>
          <a:p>
            <a:pPr eaLnBrk="1" fontAlgn="auto" hangingPunct="1">
              <a:spcAft>
                <a:spcPts val="0"/>
              </a:spcAft>
              <a:defRPr/>
            </a:pPr>
            <a:r>
              <a:rPr lang="en-US" dirty="0" smtClean="0">
                <a:solidFill>
                  <a:schemeClr val="accent2">
                    <a:lumMod val="50000"/>
                  </a:schemeClr>
                </a:solidFill>
              </a:rPr>
              <a:t>KYCORS</a:t>
            </a:r>
            <a:r>
              <a:rPr lang="en-US" dirty="0" smtClean="0">
                <a:solidFill>
                  <a:schemeClr val="accent5">
                    <a:lumMod val="50000"/>
                  </a:schemeClr>
                </a:solidFill>
              </a:rPr>
              <a:t/>
            </a:r>
            <a:br>
              <a:rPr lang="en-US" dirty="0" smtClean="0">
                <a:solidFill>
                  <a:schemeClr val="accent5">
                    <a:lumMod val="50000"/>
                  </a:schemeClr>
                </a:solidFill>
              </a:rPr>
            </a:br>
            <a:r>
              <a:rPr lang="en-US" dirty="0" smtClean="0"/>
              <a:t/>
            </a:r>
            <a:br>
              <a:rPr lang="en-US" dirty="0" smtClean="0"/>
            </a:br>
            <a:r>
              <a:rPr lang="en-US" sz="3200" dirty="0" smtClean="0">
                <a:solidFill>
                  <a:schemeClr val="accent2">
                    <a:lumMod val="50000"/>
                  </a:schemeClr>
                </a:solidFill>
              </a:rPr>
              <a:t>2013 State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1"/>
            <a:ext cx="3666968"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29001"/>
            <a:ext cx="4420797" cy="32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9964" y="228600"/>
            <a:ext cx="224643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Autofit/>
          </a:bodyPr>
          <a:lstStyle/>
          <a:p>
            <a:r>
              <a:rPr lang="en-US" sz="4000" b="1" dirty="0" smtClean="0">
                <a:solidFill>
                  <a:schemeClr val="accent2">
                    <a:lumMod val="50000"/>
                  </a:schemeClr>
                </a:solidFill>
                <a:effectLst>
                  <a:innerShdw blurRad="63500" dist="50800">
                    <a:prstClr val="black">
                      <a:alpha val="50000"/>
                    </a:prstClr>
                  </a:innerShdw>
                </a:effectLst>
              </a:rPr>
              <a:t>Kentucky Aerial Photography and Elevation Data Program</a:t>
            </a:r>
            <a:endParaRPr lang="en-US" sz="4000" dirty="0">
              <a:solidFill>
                <a:schemeClr val="accent2">
                  <a:lumMod val="50000"/>
                </a:schemeClr>
              </a:solidFill>
            </a:endParaRPr>
          </a:p>
        </p:txBody>
      </p:sp>
      <p:pic>
        <p:nvPicPr>
          <p:cNvPr id="5" name="Picture 4" descr="KTC_logo.tif"/>
          <p:cNvPicPr>
            <a:picLocks noChangeAspect="1"/>
          </p:cNvPicPr>
          <p:nvPr/>
        </p:nvPicPr>
        <p:blipFill>
          <a:blip r:embed="rId2" cstate="print"/>
          <a:stretch>
            <a:fillRect/>
          </a:stretch>
        </p:blipFill>
        <p:spPr>
          <a:xfrm>
            <a:off x="609600" y="5410200"/>
            <a:ext cx="1248653" cy="1342856"/>
          </a:xfrm>
          <a:prstGeom prst="rect">
            <a:avLst/>
          </a:prstGeom>
        </p:spPr>
      </p:pic>
      <p:pic>
        <p:nvPicPr>
          <p:cNvPr id="6" name="Picture 5" descr="dgilogo.tif"/>
          <p:cNvPicPr>
            <a:picLocks noChangeAspect="1"/>
          </p:cNvPicPr>
          <p:nvPr/>
        </p:nvPicPr>
        <p:blipFill>
          <a:blip r:embed="rId3" cstate="print"/>
          <a:stretch>
            <a:fillRect/>
          </a:stretch>
        </p:blipFill>
        <p:spPr>
          <a:xfrm>
            <a:off x="6553200" y="5638800"/>
            <a:ext cx="2209800" cy="1098270"/>
          </a:xfrm>
          <a:prstGeom prst="rect">
            <a:avLst/>
          </a:prstGeom>
        </p:spPr>
      </p:pic>
      <p:pic>
        <p:nvPicPr>
          <p:cNvPr id="10" name="Picture 9" descr="Mapper 2.jpg"/>
          <p:cNvPicPr>
            <a:picLocks noChangeAspect="1"/>
          </p:cNvPicPr>
          <p:nvPr/>
        </p:nvPicPr>
        <p:blipFill>
          <a:blip r:embed="rId4" cstate="print"/>
          <a:stretch>
            <a:fillRect/>
          </a:stretch>
        </p:blipFill>
        <p:spPr>
          <a:xfrm>
            <a:off x="2133600" y="4038600"/>
            <a:ext cx="1981200" cy="1719192"/>
          </a:xfrm>
          <a:prstGeom prst="rect">
            <a:avLst/>
          </a:prstGeom>
        </p:spPr>
      </p:pic>
      <p:pic>
        <p:nvPicPr>
          <p:cNvPr id="11" name="Picture 10" descr="Mapper 3.jpg"/>
          <p:cNvPicPr>
            <a:picLocks noChangeAspect="1"/>
          </p:cNvPicPr>
          <p:nvPr/>
        </p:nvPicPr>
        <p:blipFill>
          <a:blip r:embed="rId5" cstate="print"/>
          <a:stretch>
            <a:fillRect/>
          </a:stretch>
        </p:blipFill>
        <p:spPr>
          <a:xfrm>
            <a:off x="457200" y="2514600"/>
            <a:ext cx="2286000" cy="1524000"/>
          </a:xfrm>
          <a:prstGeom prst="rect">
            <a:avLst/>
          </a:prstGeom>
        </p:spPr>
      </p:pic>
      <p:pic>
        <p:nvPicPr>
          <p:cNvPr id="13" name="Picture 12" descr="Trad Surv 3.jpg"/>
          <p:cNvPicPr>
            <a:picLocks noChangeAspect="1"/>
          </p:cNvPicPr>
          <p:nvPr/>
        </p:nvPicPr>
        <p:blipFill>
          <a:blip r:embed="rId6" cstate="print"/>
          <a:stretch>
            <a:fillRect/>
          </a:stretch>
        </p:blipFill>
        <p:spPr>
          <a:xfrm>
            <a:off x="5181600" y="3962400"/>
            <a:ext cx="3543300" cy="1609725"/>
          </a:xfrm>
          <a:prstGeom prst="rect">
            <a:avLst/>
          </a:prstGeom>
        </p:spPr>
      </p:pic>
      <p:pic>
        <p:nvPicPr>
          <p:cNvPr id="14" name="Picture 13" descr="Airborne 1.jpg"/>
          <p:cNvPicPr>
            <a:picLocks noChangeAspect="1"/>
          </p:cNvPicPr>
          <p:nvPr/>
        </p:nvPicPr>
        <p:blipFill>
          <a:blip r:embed="rId7" cstate="print"/>
          <a:stretch>
            <a:fillRect/>
          </a:stretch>
        </p:blipFill>
        <p:spPr>
          <a:xfrm>
            <a:off x="4419600" y="1981200"/>
            <a:ext cx="3048000" cy="1609725"/>
          </a:xfrm>
          <a:prstGeom prst="rect">
            <a:avLst/>
          </a:prstGeom>
        </p:spPr>
      </p:pic>
      <p:pic>
        <p:nvPicPr>
          <p:cNvPr id="1026" name="Picture 2" descr="C:\Users\dan.farrell\Desktop\Desktop Folders\GIS Presentation\Trimble Scanner.jpg"/>
          <p:cNvPicPr>
            <a:picLocks noChangeAspect="1" noChangeArrowheads="1"/>
          </p:cNvPicPr>
          <p:nvPr/>
        </p:nvPicPr>
        <p:blipFill>
          <a:blip r:embed="rId8" cstate="print"/>
          <a:srcRect/>
          <a:stretch>
            <a:fillRect/>
          </a:stretch>
        </p:blipFill>
        <p:spPr bwMode="auto">
          <a:xfrm>
            <a:off x="2743200" y="2514600"/>
            <a:ext cx="1524001" cy="1526358"/>
          </a:xfrm>
          <a:prstGeom prst="rect">
            <a:avLst/>
          </a:prstGeom>
          <a:noFill/>
        </p:spPr>
      </p:pic>
    </p:spTree>
    <p:extLst>
      <p:ext uri="{BB962C8B-B14F-4D97-AF65-F5344CB8AC3E}">
        <p14:creationId xmlns:p14="http://schemas.microsoft.com/office/powerpoint/2010/main" val="185292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rPr>
              <a:t>Educational Outreach</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r>
              <a:rPr lang="en-US" dirty="0" smtClean="0"/>
              <a:t>Workshops &amp; Presentations</a:t>
            </a:r>
          </a:p>
          <a:p>
            <a:pPr lvl="1"/>
            <a:r>
              <a:rPr lang="en-US" dirty="0" smtClean="0"/>
              <a:t>2012 KAPS Conference</a:t>
            </a:r>
          </a:p>
          <a:p>
            <a:pPr lvl="1"/>
            <a:r>
              <a:rPr lang="en-US" dirty="0" smtClean="0"/>
              <a:t>2012 KY GIS Conference</a:t>
            </a:r>
          </a:p>
          <a:p>
            <a:pPr lvl="1"/>
            <a:r>
              <a:rPr lang="en-US" dirty="0" smtClean="0"/>
              <a:t>2012 ESRI Poster</a:t>
            </a:r>
          </a:p>
          <a:p>
            <a:pPr lvl="1"/>
            <a:r>
              <a:rPr lang="en-US" dirty="0" smtClean="0"/>
              <a:t>2012 KYTC/FHWA/ACEC Partnering Conference</a:t>
            </a:r>
          </a:p>
          <a:p>
            <a:pPr lvl="1"/>
            <a:r>
              <a:rPr lang="en-US" dirty="0" smtClean="0"/>
              <a:t>2012 Trimble Dimensions Conference</a:t>
            </a:r>
          </a:p>
          <a:p>
            <a:pPr lvl="1"/>
            <a:r>
              <a:rPr lang="en-US" dirty="0" smtClean="0"/>
              <a:t>EEC GIS Lunch &amp; Learn 2013</a:t>
            </a:r>
          </a:p>
          <a:p>
            <a:pPr lvl="1"/>
            <a:r>
              <a:rPr lang="en-US" dirty="0" smtClean="0"/>
              <a:t>GIAC March 2013</a:t>
            </a:r>
          </a:p>
          <a:p>
            <a:pPr lvl="1"/>
            <a:r>
              <a:rPr lang="en-US" dirty="0" smtClean="0"/>
              <a:t>KAMM Conference 2013</a:t>
            </a:r>
          </a:p>
        </p:txBody>
      </p:sp>
    </p:spTree>
    <p:extLst>
      <p:ext uri="{BB962C8B-B14F-4D97-AF65-F5344CB8AC3E}">
        <p14:creationId xmlns:p14="http://schemas.microsoft.com/office/powerpoint/2010/main" val="1694085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Future Height Mod Activities</a:t>
            </a:r>
            <a:endParaRPr lang="en-US" dirty="0">
              <a:solidFill>
                <a:schemeClr val="accent2">
                  <a:lumMod val="50000"/>
                </a:schemeClr>
              </a:solidFill>
            </a:endParaRPr>
          </a:p>
        </p:txBody>
      </p:sp>
      <p:sp>
        <p:nvSpPr>
          <p:cNvPr id="3" name="Content Placeholder 2"/>
          <p:cNvSpPr>
            <a:spLocks noGrp="1"/>
          </p:cNvSpPr>
          <p:nvPr>
            <p:ph idx="1"/>
          </p:nvPr>
        </p:nvSpPr>
        <p:spPr>
          <a:xfrm>
            <a:off x="457200" y="1646238"/>
            <a:ext cx="8229600" cy="4906962"/>
          </a:xfrm>
        </p:spPr>
        <p:txBody>
          <a:bodyPr/>
          <a:lstStyle/>
          <a:p>
            <a:r>
              <a:rPr lang="en-US" dirty="0"/>
              <a:t>A</a:t>
            </a:r>
            <a:r>
              <a:rPr lang="en-US" dirty="0" smtClean="0"/>
              <a:t>dvance GRAV-D in KY</a:t>
            </a:r>
          </a:p>
          <a:p>
            <a:pPr lvl="1"/>
            <a:r>
              <a:rPr lang="en-US" dirty="0" smtClean="0"/>
              <a:t>Identify areas lacking vertical control</a:t>
            </a:r>
          </a:p>
          <a:p>
            <a:pPr lvl="1"/>
            <a:r>
              <a:rPr lang="en-US" dirty="0" smtClean="0"/>
              <a:t>Consult with NGS to determine best course of action to compliment GRAV-D</a:t>
            </a:r>
          </a:p>
          <a:p>
            <a:pPr lvl="1"/>
            <a:r>
              <a:rPr lang="en-US" dirty="0" smtClean="0"/>
              <a:t>Develop Scope of Work</a:t>
            </a:r>
          </a:p>
          <a:p>
            <a:pPr lvl="1"/>
            <a:r>
              <a:rPr lang="en-US" dirty="0" smtClean="0"/>
              <a:t>Cost Estimate and Funding Source</a:t>
            </a:r>
          </a:p>
          <a:p>
            <a:r>
              <a:rPr lang="en-US" dirty="0" smtClean="0"/>
              <a:t>Expansion of KYCORS Network</a:t>
            </a:r>
          </a:p>
          <a:p>
            <a:pPr lvl="1"/>
            <a:r>
              <a:rPr lang="en-US" dirty="0" smtClean="0"/>
              <a:t>Funded by Highway Design Survey Budget</a:t>
            </a:r>
          </a:p>
          <a:p>
            <a:r>
              <a:rPr lang="en-US" dirty="0" smtClean="0"/>
              <a:t>Completion of KYAPED</a:t>
            </a:r>
          </a:p>
          <a:p>
            <a:pPr marL="411163" lvl="1" indent="0">
              <a:buNone/>
            </a:pPr>
            <a:endParaRPr lang="en-US" dirty="0"/>
          </a:p>
        </p:txBody>
      </p:sp>
    </p:spTree>
    <p:extLst>
      <p:ext uri="{BB962C8B-B14F-4D97-AF65-F5344CB8AC3E}">
        <p14:creationId xmlns:p14="http://schemas.microsoft.com/office/powerpoint/2010/main" val="338114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228600"/>
            <a:ext cx="8229600" cy="1143000"/>
          </a:xfrm>
        </p:spPr>
        <p:txBody>
          <a:bodyPr/>
          <a:lstStyle/>
          <a:p>
            <a:pPr marL="54864" eaLnBrk="1" fontAlgn="auto" hangingPunct="1">
              <a:spcAft>
                <a:spcPts val="0"/>
              </a:spcAft>
              <a:defRPr/>
            </a:pPr>
            <a:r>
              <a:rPr lang="en-US" dirty="0" smtClean="0">
                <a:solidFill>
                  <a:schemeClr val="accent2">
                    <a:lumMod val="50000"/>
                  </a:schemeClr>
                </a:solidFill>
              </a:rPr>
              <a:t>Questions?</a:t>
            </a:r>
          </a:p>
        </p:txBody>
      </p:sp>
      <p:sp>
        <p:nvSpPr>
          <p:cNvPr id="3" name="Content Placeholder 2"/>
          <p:cNvSpPr>
            <a:spLocks noGrp="1"/>
          </p:cNvSpPr>
          <p:nvPr>
            <p:ph idx="1"/>
          </p:nvPr>
        </p:nvSpPr>
        <p:spPr>
          <a:xfrm>
            <a:off x="457200" y="3429000"/>
            <a:ext cx="8229600" cy="2971800"/>
          </a:xfrm>
        </p:spPr>
        <p:txBody>
          <a:bodyPr>
            <a:normAutofit/>
          </a:bodyPr>
          <a:lstStyle/>
          <a:p>
            <a:pPr algn="ctr" eaLnBrk="1" fontAlgn="auto" hangingPunct="1">
              <a:spcBef>
                <a:spcPts val="0"/>
              </a:spcBef>
              <a:spcAft>
                <a:spcPts val="0"/>
              </a:spcAft>
              <a:buNone/>
              <a:defRPr/>
            </a:pPr>
            <a:r>
              <a:rPr lang="en-US" sz="2000" b="1" dirty="0" smtClean="0">
                <a:solidFill>
                  <a:schemeClr val="accent2">
                    <a:lumMod val="50000"/>
                  </a:schemeClr>
                </a:solidFill>
              </a:rPr>
              <a:t>Danielle.Kelly@ky.gov</a:t>
            </a:r>
          </a:p>
          <a:p>
            <a:pPr algn="ctr" eaLnBrk="1" fontAlgn="auto" hangingPunct="1">
              <a:spcBef>
                <a:spcPts val="0"/>
              </a:spcBef>
              <a:spcAft>
                <a:spcPts val="0"/>
              </a:spcAft>
              <a:buFontTx/>
              <a:buNone/>
              <a:defRPr/>
            </a:pPr>
            <a:r>
              <a:rPr lang="en-US" sz="2000" dirty="0" smtClean="0"/>
              <a:t>Kentucky Transportation Cabinet</a:t>
            </a:r>
          </a:p>
          <a:p>
            <a:pPr algn="ctr" eaLnBrk="1" fontAlgn="auto" hangingPunct="1">
              <a:spcBef>
                <a:spcPts val="0"/>
              </a:spcBef>
              <a:spcAft>
                <a:spcPts val="0"/>
              </a:spcAft>
              <a:buFontTx/>
              <a:buNone/>
              <a:defRPr/>
            </a:pPr>
            <a:r>
              <a:rPr lang="en-US" sz="2000" dirty="0" smtClean="0"/>
              <a:t>Division of Highway Design</a:t>
            </a:r>
          </a:p>
          <a:p>
            <a:pPr algn="ctr" eaLnBrk="1" fontAlgn="auto" hangingPunct="1">
              <a:spcBef>
                <a:spcPts val="0"/>
              </a:spcBef>
              <a:spcAft>
                <a:spcPts val="0"/>
              </a:spcAft>
              <a:buFontTx/>
              <a:buNone/>
              <a:defRPr/>
            </a:pPr>
            <a:r>
              <a:rPr lang="en-US" sz="2000" dirty="0" smtClean="0"/>
              <a:t>200 Mero St, Frankfort, KY</a:t>
            </a:r>
          </a:p>
          <a:p>
            <a:pPr algn="ctr" eaLnBrk="1" fontAlgn="auto" hangingPunct="1">
              <a:spcBef>
                <a:spcPts val="0"/>
              </a:spcBef>
              <a:spcAft>
                <a:spcPts val="0"/>
              </a:spcAft>
              <a:buFontTx/>
              <a:buNone/>
              <a:defRPr/>
            </a:pPr>
            <a:r>
              <a:rPr lang="en-US" sz="2000" dirty="0" smtClean="0"/>
              <a:t>502-564-9900 ext 3413</a:t>
            </a:r>
          </a:p>
          <a:p>
            <a:pPr algn="ctr" eaLnBrk="1" fontAlgn="auto" hangingPunct="1">
              <a:spcBef>
                <a:spcPts val="0"/>
              </a:spcBef>
              <a:spcAft>
                <a:spcPts val="0"/>
              </a:spcAft>
              <a:buFontTx/>
              <a:buNone/>
              <a:defRPr/>
            </a:pPr>
            <a:r>
              <a:rPr lang="en-US" sz="2000" dirty="0" smtClean="0"/>
              <a:t>859-421-6698</a:t>
            </a:r>
          </a:p>
          <a:p>
            <a:pPr algn="ctr" eaLnBrk="1" fontAlgn="auto" hangingPunct="1">
              <a:spcBef>
                <a:spcPts val="0"/>
              </a:spcBef>
              <a:spcAft>
                <a:spcPts val="0"/>
              </a:spcAft>
              <a:buFontTx/>
              <a:buNone/>
              <a:defRPr/>
            </a:pPr>
            <a:endParaRPr lang="en-US" sz="2000" dirty="0" smtClean="0"/>
          </a:p>
          <a:p>
            <a:pPr algn="ctr" eaLnBrk="1" fontAlgn="auto" hangingPunct="1">
              <a:spcBef>
                <a:spcPts val="0"/>
              </a:spcBef>
              <a:spcAft>
                <a:spcPts val="0"/>
              </a:spcAft>
              <a:buNone/>
              <a:defRPr/>
            </a:pPr>
            <a:r>
              <a:rPr lang="en-US" b="1" dirty="0" smtClean="0">
                <a:solidFill>
                  <a:schemeClr val="accent2">
                    <a:lumMod val="50000"/>
                  </a:schemeClr>
                </a:solidFill>
              </a:rPr>
              <a:t>HTTP://KYCORS.KY.GOV</a:t>
            </a:r>
          </a:p>
          <a:p>
            <a:pPr algn="ctr" eaLnBrk="1" fontAlgn="auto" hangingPunct="1">
              <a:spcBef>
                <a:spcPts val="0"/>
              </a:spcBef>
              <a:spcAft>
                <a:spcPts val="0"/>
              </a:spcAft>
              <a:buFontTx/>
              <a:buNone/>
              <a:defRPr/>
            </a:pPr>
            <a:endParaRPr lang="en-US" sz="2000" dirty="0" smtClean="0">
              <a:solidFill>
                <a:schemeClr val="accent2">
                  <a:lumMod val="50000"/>
                </a:schemeClr>
              </a:solidFill>
            </a:endParaRPr>
          </a:p>
          <a:p>
            <a:pPr eaLnBrk="1" fontAlgn="auto" hangingPunct="1">
              <a:spcBef>
                <a:spcPts val="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Outline</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r>
              <a:rPr lang="en-US" dirty="0" smtClean="0"/>
              <a:t>Current Network</a:t>
            </a:r>
          </a:p>
          <a:p>
            <a:r>
              <a:rPr lang="en-US" dirty="0" smtClean="0"/>
              <a:t>Web Sites</a:t>
            </a:r>
          </a:p>
          <a:p>
            <a:pPr lvl="1"/>
            <a:r>
              <a:rPr lang="en-US" dirty="0" smtClean="0"/>
              <a:t>State Geodetic Control </a:t>
            </a:r>
          </a:p>
          <a:p>
            <a:pPr lvl="1"/>
            <a:r>
              <a:rPr lang="en-US" dirty="0" smtClean="0"/>
              <a:t>Archive Server</a:t>
            </a:r>
          </a:p>
          <a:p>
            <a:r>
              <a:rPr lang="en-US" dirty="0" smtClean="0"/>
              <a:t>Funding</a:t>
            </a:r>
          </a:p>
          <a:p>
            <a:r>
              <a:rPr lang="en-US" dirty="0" smtClean="0"/>
              <a:t>Current Height Mod Activities</a:t>
            </a:r>
          </a:p>
          <a:p>
            <a:pPr lvl="1"/>
            <a:r>
              <a:rPr lang="en-US" dirty="0" smtClean="0"/>
              <a:t>KYAPED</a:t>
            </a:r>
          </a:p>
          <a:p>
            <a:pPr lvl="1"/>
            <a:r>
              <a:rPr lang="en-US" dirty="0" smtClean="0"/>
              <a:t>Workshops</a:t>
            </a:r>
          </a:p>
          <a:p>
            <a:r>
              <a:rPr lang="en-US" dirty="0" smtClean="0"/>
              <a:t>Future Height Mod Plans</a:t>
            </a:r>
            <a:endParaRPr lang="en-US" dirty="0"/>
          </a:p>
        </p:txBody>
      </p:sp>
    </p:spTree>
    <p:extLst>
      <p:ext uri="{BB962C8B-B14F-4D97-AF65-F5344CB8AC3E}">
        <p14:creationId xmlns:p14="http://schemas.microsoft.com/office/powerpoint/2010/main" val="20232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597932"/>
            <a:ext cx="7924800" cy="800219"/>
          </a:xfrm>
        </p:spPr>
        <p:txBody>
          <a:bodyPr wrap="square" anchor="ctr" anchorCtr="0">
            <a:spAutoFit/>
          </a:bodyPr>
          <a:lstStyle/>
          <a:p>
            <a:pPr marL="54864" eaLnBrk="1" fontAlgn="auto" hangingPunct="1">
              <a:spcAft>
                <a:spcPts val="0"/>
              </a:spcAft>
              <a:defRPr/>
            </a:pPr>
            <a:r>
              <a:rPr lang="en-US" dirty="0" smtClean="0">
                <a:solidFill>
                  <a:schemeClr val="accent2">
                    <a:lumMod val="50000"/>
                  </a:schemeClr>
                </a:solidFill>
              </a:rPr>
              <a:t>KYCORS</a:t>
            </a:r>
            <a:endParaRPr lang="en-US" sz="4800" dirty="0" smtClean="0">
              <a:solidFill>
                <a:schemeClr val="accent2">
                  <a:lumMod val="50000"/>
                </a:schemeClr>
              </a:solidFill>
            </a:endParaRPr>
          </a:p>
        </p:txBody>
      </p:sp>
      <p:pic>
        <p:nvPicPr>
          <p:cNvPr id="5" name="Content Placeholder 4" descr="kycors network.jpg"/>
          <p:cNvPicPr>
            <a:picLocks noGrp="1" noChangeAspect="1"/>
          </p:cNvPicPr>
          <p:nvPr>
            <p:ph idx="1"/>
          </p:nvPr>
        </p:nvPicPr>
        <p:blipFill>
          <a:blip r:embed="rId3" cstate="print"/>
          <a:stretch>
            <a:fillRect/>
          </a:stretch>
        </p:blipFill>
        <p:spPr>
          <a:xfrm>
            <a:off x="457200" y="1752600"/>
            <a:ext cx="8153399" cy="457734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KYCORS</a:t>
            </a:r>
            <a:br>
              <a:rPr lang="en-US" dirty="0" smtClean="0"/>
            </a:br>
            <a:r>
              <a:rPr lang="en-US" dirty="0" smtClean="0"/>
              <a:t>Pivot Platform – NAD83(2011)</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8601566" cy="4648200"/>
          </a:xfrm>
          <a:prstGeom prst="rect">
            <a:avLst/>
          </a:prstGeom>
        </p:spPr>
      </p:pic>
    </p:spTree>
    <p:extLst>
      <p:ext uri="{BB962C8B-B14F-4D97-AF65-F5344CB8AC3E}">
        <p14:creationId xmlns:p14="http://schemas.microsoft.com/office/powerpoint/2010/main" val="250461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KYCORS</a:t>
            </a:r>
            <a:br>
              <a:rPr lang="en-US" dirty="0" smtClean="0">
                <a:solidFill>
                  <a:schemeClr val="accent2">
                    <a:lumMod val="50000"/>
                  </a:schemeClr>
                </a:solidFill>
              </a:rPr>
            </a:br>
            <a:r>
              <a:rPr lang="en-US" sz="3600" dirty="0" smtClean="0">
                <a:solidFill>
                  <a:schemeClr val="accent2">
                    <a:lumMod val="50000"/>
                  </a:schemeClr>
                </a:solidFill>
              </a:rPr>
              <a:t>http://kycors.ky.gov</a:t>
            </a:r>
            <a:endParaRPr lang="en-US" sz="3600" dirty="0">
              <a:solidFill>
                <a:schemeClr val="accent2">
                  <a:lumMod val="50000"/>
                </a:schemeClr>
              </a:solidFill>
            </a:endParaRPr>
          </a:p>
        </p:txBody>
      </p:sp>
      <p:pic>
        <p:nvPicPr>
          <p:cNvPr id="6" name="Content Placeholder 5" descr="kycors rinex shop.JPG"/>
          <p:cNvPicPr>
            <a:picLocks noGrp="1" noChangeAspect="1"/>
          </p:cNvPicPr>
          <p:nvPr>
            <p:ph idx="1"/>
          </p:nvPr>
        </p:nvPicPr>
        <p:blipFill>
          <a:blip r:embed="rId3" cstate="print"/>
          <a:stretch>
            <a:fillRect/>
          </a:stretch>
        </p:blipFill>
        <p:spPr>
          <a:xfrm>
            <a:off x="381000" y="1592668"/>
            <a:ext cx="8382000" cy="5112932"/>
          </a:xfrm>
        </p:spPr>
      </p:pic>
    </p:spTree>
    <p:extLst>
      <p:ext uri="{BB962C8B-B14F-4D97-AF65-F5344CB8AC3E}">
        <p14:creationId xmlns:p14="http://schemas.microsoft.com/office/powerpoint/2010/main" val="166531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KY Geodetic Control</a:t>
            </a:r>
            <a:br>
              <a:rPr lang="en-US" dirty="0" smtClean="0">
                <a:solidFill>
                  <a:schemeClr val="accent2">
                    <a:lumMod val="50000"/>
                  </a:schemeClr>
                </a:solidFill>
              </a:rPr>
            </a:br>
            <a:r>
              <a:rPr lang="en-US" sz="3600" dirty="0" smtClean="0">
                <a:solidFill>
                  <a:schemeClr val="accent2">
                    <a:lumMod val="50000"/>
                  </a:schemeClr>
                </a:solidFill>
              </a:rPr>
              <a:t>http://kygeonet.ky.gov/ngs/</a:t>
            </a:r>
            <a:endParaRPr lang="en-US" sz="3600" dirty="0">
              <a:solidFill>
                <a:schemeClr val="accent2">
                  <a:lumMod val="50000"/>
                </a:schemeClr>
              </a:solidFill>
            </a:endParaRPr>
          </a:p>
        </p:txBody>
      </p:sp>
      <p:pic>
        <p:nvPicPr>
          <p:cNvPr id="6" name="Content Placeholder 5" descr="Geodetic Control KY.jpg"/>
          <p:cNvPicPr>
            <a:picLocks noGrp="1" noChangeAspect="1"/>
          </p:cNvPicPr>
          <p:nvPr>
            <p:ph idx="1"/>
          </p:nvPr>
        </p:nvPicPr>
        <p:blipFill>
          <a:blip r:embed="rId3" cstate="print"/>
          <a:stretch>
            <a:fillRect/>
          </a:stretch>
        </p:blipFill>
        <p:spPr>
          <a:xfrm>
            <a:off x="304800" y="1752600"/>
            <a:ext cx="8525638" cy="4612908"/>
          </a:xfrm>
        </p:spPr>
      </p:pic>
    </p:spTree>
    <p:extLst>
      <p:ext uri="{BB962C8B-B14F-4D97-AF65-F5344CB8AC3E}">
        <p14:creationId xmlns:p14="http://schemas.microsoft.com/office/powerpoint/2010/main" val="386582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KY Geodetic Control</a:t>
            </a:r>
            <a:r>
              <a:rPr lang="en-US" dirty="0" smtClean="0">
                <a:solidFill>
                  <a:schemeClr val="accent2">
                    <a:lumMod val="50000"/>
                  </a:schemeClr>
                </a:solidFill>
              </a:rPr>
              <a:t/>
            </a:r>
            <a:br>
              <a:rPr lang="en-US" dirty="0" smtClean="0">
                <a:solidFill>
                  <a:schemeClr val="accent2">
                    <a:lumMod val="50000"/>
                  </a:schemeClr>
                </a:solidFill>
              </a:rPr>
            </a:br>
            <a:r>
              <a:rPr lang="en-US" sz="3600" dirty="0" smtClean="0">
                <a:solidFill>
                  <a:schemeClr val="accent2">
                    <a:lumMod val="50000"/>
                  </a:schemeClr>
                </a:solidFill>
              </a:rPr>
              <a:t>http://kygeonet.ky.gov/ngs/</a:t>
            </a:r>
            <a:endParaRPr lang="en-US" sz="3600" dirty="0">
              <a:solidFill>
                <a:schemeClr val="accent2">
                  <a:lumMod val="50000"/>
                </a:schemeClr>
              </a:solidFill>
            </a:endParaRPr>
          </a:p>
        </p:txBody>
      </p:sp>
      <p:pic>
        <p:nvPicPr>
          <p:cNvPr id="6" name="Content Placeholder 5" descr="Geodetic Control KY.jpg"/>
          <p:cNvPicPr>
            <a:picLocks noGrp="1" noChangeAspect="1"/>
          </p:cNvPicPr>
          <p:nvPr>
            <p:ph idx="1"/>
          </p:nvPr>
        </p:nvPicPr>
        <p:blipFill>
          <a:blip r:embed="rId3" cstate="print"/>
          <a:stretch>
            <a:fillRect/>
          </a:stretch>
        </p:blipFill>
        <p:spPr>
          <a:xfrm>
            <a:off x="304800" y="1752600"/>
            <a:ext cx="8525638" cy="4612908"/>
          </a:xfrm>
        </p:spPr>
      </p:pic>
      <p:pic>
        <p:nvPicPr>
          <p:cNvPr id="4" name="Picture 3" descr="GeodeticControlLegend.jpg"/>
          <p:cNvPicPr>
            <a:picLocks noChangeAspect="1"/>
          </p:cNvPicPr>
          <p:nvPr/>
        </p:nvPicPr>
        <p:blipFill>
          <a:blip r:embed="rId4" cstate="print"/>
          <a:stretch>
            <a:fillRect/>
          </a:stretch>
        </p:blipFill>
        <p:spPr>
          <a:xfrm>
            <a:off x="228600" y="1450489"/>
            <a:ext cx="8915400" cy="5272323"/>
          </a:xfrm>
          <a:prstGeom prst="rect">
            <a:avLst/>
          </a:prstGeom>
        </p:spPr>
      </p:pic>
      <p:pic>
        <p:nvPicPr>
          <p:cNvPr id="5" name="Picture 4" descr="DatasheetLinks.jpg"/>
          <p:cNvPicPr>
            <a:picLocks noChangeAspect="1"/>
          </p:cNvPicPr>
          <p:nvPr/>
        </p:nvPicPr>
        <p:blipFill>
          <a:blip r:embed="rId5" cstate="print"/>
          <a:stretch>
            <a:fillRect/>
          </a:stretch>
        </p:blipFill>
        <p:spPr>
          <a:xfrm>
            <a:off x="0" y="1524000"/>
            <a:ext cx="9144000" cy="462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651464"/>
          </a:xfrm>
        </p:spPr>
        <p:txBody>
          <a:bodyPr>
            <a:normAutofit/>
          </a:bodyPr>
          <a:lstStyle/>
          <a:p>
            <a:r>
              <a:rPr lang="en-US" sz="4100" dirty="0" smtClean="0">
                <a:solidFill>
                  <a:schemeClr val="accent2">
                    <a:lumMod val="50000"/>
                  </a:schemeClr>
                </a:solidFill>
              </a:rPr>
              <a:t>KYCORS Archive Site</a:t>
            </a:r>
            <a:r>
              <a:rPr lang="en-US" sz="3200" dirty="0" smtClean="0">
                <a:solidFill>
                  <a:schemeClr val="accent2">
                    <a:lumMod val="50000"/>
                  </a:schemeClr>
                </a:solidFill>
              </a:rPr>
              <a:t/>
            </a:r>
            <a:br>
              <a:rPr lang="en-US" sz="3200" dirty="0" smtClean="0">
                <a:solidFill>
                  <a:schemeClr val="accent2">
                    <a:lumMod val="50000"/>
                  </a:schemeClr>
                </a:solidFill>
              </a:rPr>
            </a:br>
            <a:r>
              <a:rPr lang="en-US" sz="3200" dirty="0" smtClean="0">
                <a:solidFill>
                  <a:schemeClr val="accent2">
                    <a:lumMod val="50000"/>
                  </a:schemeClr>
                </a:solidFill>
              </a:rPr>
              <a:t>www.kycors.com</a:t>
            </a:r>
            <a:endParaRPr lang="en-US" sz="3200" dirty="0">
              <a:solidFill>
                <a:schemeClr val="accent2">
                  <a:lumMod val="50000"/>
                </a:schemeClr>
              </a:solidFill>
            </a:endParaRPr>
          </a:p>
        </p:txBody>
      </p:sp>
      <p:pic>
        <p:nvPicPr>
          <p:cNvPr id="4" name="Content Placeholder 3" descr="archive page.jpg"/>
          <p:cNvPicPr>
            <a:picLocks noGrp="1" noChangeAspect="1"/>
          </p:cNvPicPr>
          <p:nvPr>
            <p:ph idx="1"/>
          </p:nvPr>
        </p:nvPicPr>
        <p:blipFill>
          <a:blip r:embed="rId3" cstate="print"/>
          <a:stretch>
            <a:fillRect/>
          </a:stretch>
        </p:blipFill>
        <p:spPr>
          <a:xfrm>
            <a:off x="304800" y="1949480"/>
            <a:ext cx="8538726" cy="4679920"/>
          </a:xfrm>
        </p:spPr>
      </p:pic>
    </p:spTree>
    <p:extLst>
      <p:ext uri="{BB962C8B-B14F-4D97-AF65-F5344CB8AC3E}">
        <p14:creationId xmlns:p14="http://schemas.microsoft.com/office/powerpoint/2010/main" val="36529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2">
                    <a:lumMod val="50000"/>
                  </a:schemeClr>
                </a:solidFill>
              </a:rPr>
              <a:t>Height Mod Funding</a:t>
            </a:r>
            <a:endParaRPr lang="en-US" dirty="0">
              <a:solidFill>
                <a:schemeClr val="accent2">
                  <a:lumMod val="50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405" y="1981200"/>
            <a:ext cx="8628995" cy="4038600"/>
          </a:xfrm>
        </p:spPr>
      </p:pic>
      <p:sp>
        <p:nvSpPr>
          <p:cNvPr id="8" name="Rectangle 7"/>
          <p:cNvSpPr/>
          <p:nvPr/>
        </p:nvSpPr>
        <p:spPr>
          <a:xfrm>
            <a:off x="304800" y="1396425"/>
            <a:ext cx="4572000" cy="584775"/>
          </a:xfrm>
          <a:prstGeom prst="rect">
            <a:avLst/>
          </a:prstGeom>
        </p:spPr>
        <p:txBody>
          <a:bodyPr>
            <a:spAutoFit/>
          </a:bodyPr>
          <a:lstStyle/>
          <a:p>
            <a:pPr lvl="0" eaLnBrk="0" hangingPunct="0">
              <a:buClr>
                <a:srgbClr val="72A376"/>
              </a:buClr>
              <a:buSzPct val="70000"/>
            </a:pPr>
            <a:r>
              <a:rPr lang="en-US" sz="3200" dirty="0" smtClean="0">
                <a:solidFill>
                  <a:prstClr val="black"/>
                </a:solidFill>
                <a:latin typeface="Rockwell"/>
              </a:rPr>
              <a:t>2006-2012 Funding</a:t>
            </a:r>
            <a:endParaRPr lang="en-US" dirty="0"/>
          </a:p>
        </p:txBody>
      </p:sp>
    </p:spTree>
    <p:extLst>
      <p:ext uri="{BB962C8B-B14F-4D97-AF65-F5344CB8AC3E}">
        <p14:creationId xmlns:p14="http://schemas.microsoft.com/office/powerpoint/2010/main" val="1221759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3C7483"/>
      </a:hlink>
      <a:folHlink>
        <a:srgbClr val="66A7B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10328</TotalTime>
  <Words>506</Words>
  <Application>Microsoft Office PowerPoint</Application>
  <PresentationFormat>Letter Paper (8.5x11 in)</PresentationFormat>
  <Paragraphs>64</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Foundry</vt:lpstr>
      <vt:lpstr>KYCORS  2013 State Update </vt:lpstr>
      <vt:lpstr>Outline</vt:lpstr>
      <vt:lpstr>KYCORS</vt:lpstr>
      <vt:lpstr>KYCORS Pivot Platform – NAD83(2011)</vt:lpstr>
      <vt:lpstr>KYCORS http://kycors.ky.gov</vt:lpstr>
      <vt:lpstr>KY Geodetic Control http://kygeonet.ky.gov/ngs/</vt:lpstr>
      <vt:lpstr>KY Geodetic Control http://kygeonet.ky.gov/ngs/</vt:lpstr>
      <vt:lpstr>KYCORS Archive Site www.kycors.com</vt:lpstr>
      <vt:lpstr>Height Mod Funding</vt:lpstr>
      <vt:lpstr>Kentucky Aerial Photography and Elevation Data Program</vt:lpstr>
      <vt:lpstr>Educational Outreach</vt:lpstr>
      <vt:lpstr>Future Height Mod Activities</vt:lpstr>
      <vt:lpstr>Questions?</vt:lpstr>
    </vt:vector>
  </TitlesOfParts>
  <Company>KYTC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COT</dc:creator>
  <cp:lastModifiedBy>DellTest</cp:lastModifiedBy>
  <cp:revision>660</cp:revision>
  <dcterms:created xsi:type="dcterms:W3CDTF">2008-07-03T13:02:46Z</dcterms:created>
  <dcterms:modified xsi:type="dcterms:W3CDTF">2013-04-30T11:12:54Z</dcterms:modified>
</cp:coreProperties>
</file>