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77" r:id="rId2"/>
    <p:sldMasterId id="2147483690" r:id="rId3"/>
    <p:sldMasterId id="2147483703" r:id="rId4"/>
  </p:sldMasterIdLst>
  <p:notesMasterIdLst>
    <p:notesMasterId r:id="rId38"/>
  </p:notesMasterIdLst>
  <p:handoutMasterIdLst>
    <p:handoutMasterId r:id="rId39"/>
  </p:handoutMasterIdLst>
  <p:sldIdLst>
    <p:sldId id="1047" r:id="rId5"/>
    <p:sldId id="1043" r:id="rId6"/>
    <p:sldId id="1034" r:id="rId7"/>
    <p:sldId id="857" r:id="rId8"/>
    <p:sldId id="931" r:id="rId9"/>
    <p:sldId id="969" r:id="rId10"/>
    <p:sldId id="932" r:id="rId11"/>
    <p:sldId id="1028" r:id="rId12"/>
    <p:sldId id="1029" r:id="rId13"/>
    <p:sldId id="948" r:id="rId14"/>
    <p:sldId id="941" r:id="rId15"/>
    <p:sldId id="952" r:id="rId16"/>
    <p:sldId id="919" r:id="rId17"/>
    <p:sldId id="920" r:id="rId18"/>
    <p:sldId id="1042" r:id="rId19"/>
    <p:sldId id="1036" r:id="rId20"/>
    <p:sldId id="1037" r:id="rId21"/>
    <p:sldId id="1038" r:id="rId22"/>
    <p:sldId id="1039" r:id="rId23"/>
    <p:sldId id="1040" r:id="rId24"/>
    <p:sldId id="1041" r:id="rId25"/>
    <p:sldId id="938" r:id="rId26"/>
    <p:sldId id="1044" r:id="rId27"/>
    <p:sldId id="1045" r:id="rId28"/>
    <p:sldId id="1019" r:id="rId29"/>
    <p:sldId id="1026" r:id="rId30"/>
    <p:sldId id="1027" r:id="rId31"/>
    <p:sldId id="928" r:id="rId32"/>
    <p:sldId id="965" r:id="rId33"/>
    <p:sldId id="959" r:id="rId34"/>
    <p:sldId id="929" r:id="rId35"/>
    <p:sldId id="982" r:id="rId36"/>
    <p:sldId id="942" r:id="rId37"/>
  </p:sldIdLst>
  <p:sldSz cx="9144000" cy="6858000" type="screen4x3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CC0066"/>
    <a:srgbClr val="FF33CC"/>
    <a:srgbClr val="000000"/>
    <a:srgbClr val="0099FF"/>
    <a:srgbClr val="3366FF"/>
    <a:srgbClr val="FF63C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60"/>
  </p:normalViewPr>
  <p:slideViewPr>
    <p:cSldViewPr snapToObjects="1">
      <p:cViewPr>
        <p:scale>
          <a:sx n="50" d="100"/>
          <a:sy n="50" d="100"/>
        </p:scale>
        <p:origin x="-1734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0" d="100"/>
          <a:sy n="60" d="100"/>
        </p:scale>
        <p:origin x="-1728" y="-84"/>
      </p:cViewPr>
      <p:guideLst>
        <p:guide orient="horz" pos="2925"/>
        <p:guide pos="220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26674" cy="45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dirty="0"/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328" y="1"/>
            <a:ext cx="3026673" cy="45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dirty="0"/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8771"/>
            <a:ext cx="3026674" cy="45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dirty="0"/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328" y="8808771"/>
            <a:ext cx="3026673" cy="45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D46CB284-AD13-4E6B-ABB5-EF83705077B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8842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26674" cy="46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328" y="2"/>
            <a:ext cx="3026673" cy="46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dirty="0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3738"/>
            <a:ext cx="4625975" cy="3468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656" y="4394717"/>
            <a:ext cx="5121693" cy="416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91579"/>
            <a:ext cx="3026674" cy="46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dirty="0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328" y="8791579"/>
            <a:ext cx="3026673" cy="46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30" tIns="46215" rIns="92430" bIns="46215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105D1B2D-9772-49F3-A700-95EC0031CEB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6314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7264" y="8818000"/>
            <a:ext cx="3026142" cy="464105"/>
          </a:xfrm>
          <a:prstGeom prst="rect">
            <a:avLst/>
          </a:prstGeom>
          <a:ln/>
        </p:spPr>
        <p:txBody>
          <a:bodyPr/>
          <a:lstStyle/>
          <a:p>
            <a:fld id="{4E914C3C-23EA-4D6E-A5CC-344F485D0C68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817" y="692171"/>
            <a:ext cx="4623716" cy="3470423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51" y="4392954"/>
            <a:ext cx="5121701" cy="416625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47EC0-39F6-478C-A7B9-CD33D2EBBF7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69100-96C7-4477-B7D0-FE0E5F20393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69100-96C7-4477-B7D0-FE0E5F20393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45A29-4AA1-4011-81AE-8CD76BBD52C8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6CE0-36C2-43A2-9749-9995A2B63BCF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BD2F-BAC2-4C32-8C2B-921F02D2EE2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92150"/>
            <a:ext cx="4645025" cy="3482975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528" y="4409798"/>
            <a:ext cx="5125946" cy="4178542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45A29-4AA1-4011-81AE-8CD76BBD52C8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7271" y="8818001"/>
            <a:ext cx="3026142" cy="464105"/>
          </a:xfrm>
          <a:prstGeom prst="rect">
            <a:avLst/>
          </a:prstGeom>
          <a:ln/>
        </p:spPr>
        <p:txBody>
          <a:bodyPr/>
          <a:lstStyle/>
          <a:p>
            <a:fld id="{721E1149-C854-4727-B4BF-383B1D996BE3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2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2150"/>
            <a:ext cx="4627563" cy="3470275"/>
          </a:xfrm>
          <a:ln/>
        </p:spPr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125" y="4392257"/>
            <a:ext cx="5122759" cy="416737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8BD2F-BAC2-4C32-8C2B-921F02D2EE2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56555" y="8817763"/>
            <a:ext cx="3026833" cy="464345"/>
          </a:xfrm>
          <a:prstGeom prst="rect">
            <a:avLst/>
          </a:prstGeom>
          <a:ln/>
        </p:spPr>
        <p:txBody>
          <a:bodyPr/>
          <a:lstStyle/>
          <a:p>
            <a:fld id="{808FAFCB-EF0A-433C-AD42-FD90129B2BB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66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24387" cy="3468688"/>
          </a:xfrm>
          <a:ln/>
        </p:spPr>
      </p:sp>
      <p:sp>
        <p:nvSpPr>
          <p:cNvPr id="166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127" y="4392261"/>
            <a:ext cx="5122760" cy="416737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7C86D-C339-48F1-8888-15C763E24F1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C4D040-40FC-41DE-B710-C1BE6A0D302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84E098-F98D-48D8-8502-3DD733B0A54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6355D-4C6E-465E-BFD0-07D69753BE3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EA135F9-E6C3-4C0C-88A3-D94E830CD8D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C701F7-44C0-40B7-9FF6-3DD9263A62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048F615-5C0B-4754-ACCF-318DE32E320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DC3C75-5B00-40D8-A012-41985F0BFCE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0422D-5A3D-4792-BA36-5FADFBDE1F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D8C8A-3A98-452B-B9CE-0148722BBF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2435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CEFF1-BDCE-4DD8-97A1-7CA22ADA7A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14A5-356E-4906-801F-B09ECEC94A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234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E2AB-81BC-497B-A3C9-43B7C61B20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1EB85-238A-4C4A-A3CB-666E099C66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311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ADA0A-3869-4782-80F5-0FA2DB4E81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73E6-8682-4B94-B9E6-1B8161828A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96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EAD4B-CA1F-4D62-B475-2DAB3CCC347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45" indent="0">
              <a:buNone/>
              <a:defRPr sz="1800" b="1"/>
            </a:lvl3pPr>
            <a:lvl4pPr marL="1371066" indent="0">
              <a:buNone/>
              <a:defRPr sz="1600" b="1"/>
            </a:lvl4pPr>
            <a:lvl5pPr marL="1828088" indent="0">
              <a:buNone/>
              <a:defRPr sz="1600" b="1"/>
            </a:lvl5pPr>
            <a:lvl6pPr marL="2285111" indent="0">
              <a:buNone/>
              <a:defRPr sz="1600" b="1"/>
            </a:lvl6pPr>
            <a:lvl7pPr marL="2742133" indent="0">
              <a:buNone/>
              <a:defRPr sz="1600" b="1"/>
            </a:lvl7pPr>
            <a:lvl8pPr marL="3199155" indent="0">
              <a:buNone/>
              <a:defRPr sz="1600" b="1"/>
            </a:lvl8pPr>
            <a:lvl9pPr marL="36561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45" indent="0">
              <a:buNone/>
              <a:defRPr sz="1800" b="1"/>
            </a:lvl3pPr>
            <a:lvl4pPr marL="1371066" indent="0">
              <a:buNone/>
              <a:defRPr sz="1600" b="1"/>
            </a:lvl4pPr>
            <a:lvl5pPr marL="1828088" indent="0">
              <a:buNone/>
              <a:defRPr sz="1600" b="1"/>
            </a:lvl5pPr>
            <a:lvl6pPr marL="2285111" indent="0">
              <a:buNone/>
              <a:defRPr sz="1600" b="1"/>
            </a:lvl6pPr>
            <a:lvl7pPr marL="2742133" indent="0">
              <a:buNone/>
              <a:defRPr sz="1600" b="1"/>
            </a:lvl7pPr>
            <a:lvl8pPr marL="3199155" indent="0">
              <a:buNone/>
              <a:defRPr sz="1600" b="1"/>
            </a:lvl8pPr>
            <a:lvl9pPr marL="36561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6285A-6F28-419E-8BE4-F7F5451993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F7D48-F5BA-48F7-8E65-79053369BD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98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639B3-011B-4339-A924-EA6BE19539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4CD8-2BDF-455A-B6DE-D265945EE5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181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A749-2740-4B88-9E8F-F35B68F14E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5E3E0-D71A-4EDB-8D47-0E695EAD84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297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45" indent="0">
              <a:buNone/>
              <a:defRPr sz="1000"/>
            </a:lvl3pPr>
            <a:lvl4pPr marL="1371066" indent="0">
              <a:buNone/>
              <a:defRPr sz="900"/>
            </a:lvl4pPr>
            <a:lvl5pPr marL="1828088" indent="0">
              <a:buNone/>
              <a:defRPr sz="900"/>
            </a:lvl5pPr>
            <a:lvl6pPr marL="2285111" indent="0">
              <a:buNone/>
              <a:defRPr sz="900"/>
            </a:lvl6pPr>
            <a:lvl7pPr marL="2742133" indent="0">
              <a:buNone/>
              <a:defRPr sz="900"/>
            </a:lvl7pPr>
            <a:lvl8pPr marL="3199155" indent="0">
              <a:buNone/>
              <a:defRPr sz="900"/>
            </a:lvl8pPr>
            <a:lvl9pPr marL="36561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9C6F4-17F3-4212-B1F4-EC5F3F76F8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DAAB5-822C-4880-A5CB-3D24DB6560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706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45" indent="0">
              <a:buNone/>
              <a:defRPr sz="2400"/>
            </a:lvl3pPr>
            <a:lvl4pPr marL="1371066" indent="0">
              <a:buNone/>
              <a:defRPr sz="2000"/>
            </a:lvl4pPr>
            <a:lvl5pPr marL="1828088" indent="0">
              <a:buNone/>
              <a:defRPr sz="2000"/>
            </a:lvl5pPr>
            <a:lvl6pPr marL="2285111" indent="0">
              <a:buNone/>
              <a:defRPr sz="2000"/>
            </a:lvl6pPr>
            <a:lvl7pPr marL="2742133" indent="0">
              <a:buNone/>
              <a:defRPr sz="2000"/>
            </a:lvl7pPr>
            <a:lvl8pPr marL="3199155" indent="0">
              <a:buNone/>
              <a:defRPr sz="2000"/>
            </a:lvl8pPr>
            <a:lvl9pPr marL="3656177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45" indent="0">
              <a:buNone/>
              <a:defRPr sz="1000"/>
            </a:lvl3pPr>
            <a:lvl4pPr marL="1371066" indent="0">
              <a:buNone/>
              <a:defRPr sz="900"/>
            </a:lvl4pPr>
            <a:lvl5pPr marL="1828088" indent="0">
              <a:buNone/>
              <a:defRPr sz="900"/>
            </a:lvl5pPr>
            <a:lvl6pPr marL="2285111" indent="0">
              <a:buNone/>
              <a:defRPr sz="900"/>
            </a:lvl6pPr>
            <a:lvl7pPr marL="2742133" indent="0">
              <a:buNone/>
              <a:defRPr sz="900"/>
            </a:lvl7pPr>
            <a:lvl8pPr marL="3199155" indent="0">
              <a:buNone/>
              <a:defRPr sz="900"/>
            </a:lvl8pPr>
            <a:lvl9pPr marL="36561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5FC54-AFAE-43B5-BFF2-ABC4632451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E0512-B840-4E73-8CBB-315CA7C31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4395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CD5B5-4120-44A3-9052-F0C5BEE611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2EF30-6783-4D0D-BD10-505203B20A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870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44B32-B6F0-4F6C-850D-9B41719E87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4E383-3C1F-4248-8EC6-967D908EFE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2689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B7968D-0EE6-4DA4-8A79-4C99B08B9F4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289088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0422D-5A3D-4792-BA36-5FADFBDE1F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D8C8A-3A98-452B-B9CE-0148722BBF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5112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CEFF1-BDCE-4DD8-97A1-7CA22ADA7A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214A5-356E-4906-801F-B09ECEC94A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65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3F12C9-A1D8-4D3C-8469-E7DD96A8827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E2AB-81BC-497B-A3C9-43B7C61B20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1EB85-238A-4C4A-A3CB-666E099C66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257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ADA0A-3869-4782-80F5-0FA2DB4E81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773E6-8682-4B94-B9E6-1B8161828A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872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45" indent="0">
              <a:buNone/>
              <a:defRPr sz="1800" b="1"/>
            </a:lvl3pPr>
            <a:lvl4pPr marL="1371066" indent="0">
              <a:buNone/>
              <a:defRPr sz="1600" b="1"/>
            </a:lvl4pPr>
            <a:lvl5pPr marL="1828088" indent="0">
              <a:buNone/>
              <a:defRPr sz="1600" b="1"/>
            </a:lvl5pPr>
            <a:lvl6pPr marL="2285111" indent="0">
              <a:buNone/>
              <a:defRPr sz="1600" b="1"/>
            </a:lvl6pPr>
            <a:lvl7pPr marL="2742133" indent="0">
              <a:buNone/>
              <a:defRPr sz="1600" b="1"/>
            </a:lvl7pPr>
            <a:lvl8pPr marL="3199155" indent="0">
              <a:buNone/>
              <a:defRPr sz="1600" b="1"/>
            </a:lvl8pPr>
            <a:lvl9pPr marL="36561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2" indent="0">
              <a:buNone/>
              <a:defRPr sz="2000" b="1"/>
            </a:lvl2pPr>
            <a:lvl3pPr marL="914045" indent="0">
              <a:buNone/>
              <a:defRPr sz="1800" b="1"/>
            </a:lvl3pPr>
            <a:lvl4pPr marL="1371066" indent="0">
              <a:buNone/>
              <a:defRPr sz="1600" b="1"/>
            </a:lvl4pPr>
            <a:lvl5pPr marL="1828088" indent="0">
              <a:buNone/>
              <a:defRPr sz="1600" b="1"/>
            </a:lvl5pPr>
            <a:lvl6pPr marL="2285111" indent="0">
              <a:buNone/>
              <a:defRPr sz="1600" b="1"/>
            </a:lvl6pPr>
            <a:lvl7pPr marL="2742133" indent="0">
              <a:buNone/>
              <a:defRPr sz="1600" b="1"/>
            </a:lvl7pPr>
            <a:lvl8pPr marL="3199155" indent="0">
              <a:buNone/>
              <a:defRPr sz="1600" b="1"/>
            </a:lvl8pPr>
            <a:lvl9pPr marL="36561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6285A-6F28-419E-8BE4-F7F5451993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F7D48-F5BA-48F7-8E65-79053369BD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2326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639B3-011B-4339-A924-EA6BE19539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34CD8-2BDF-455A-B6DE-D265945EE5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197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A749-2740-4B88-9E8F-F35B68F14E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5E3E0-D71A-4EDB-8D47-0E695EAD84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6548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0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45" indent="0">
              <a:buNone/>
              <a:defRPr sz="1000"/>
            </a:lvl3pPr>
            <a:lvl4pPr marL="1371066" indent="0">
              <a:buNone/>
              <a:defRPr sz="900"/>
            </a:lvl4pPr>
            <a:lvl5pPr marL="1828088" indent="0">
              <a:buNone/>
              <a:defRPr sz="900"/>
            </a:lvl5pPr>
            <a:lvl6pPr marL="2285111" indent="0">
              <a:buNone/>
              <a:defRPr sz="900"/>
            </a:lvl6pPr>
            <a:lvl7pPr marL="2742133" indent="0">
              <a:buNone/>
              <a:defRPr sz="900"/>
            </a:lvl7pPr>
            <a:lvl8pPr marL="3199155" indent="0">
              <a:buNone/>
              <a:defRPr sz="900"/>
            </a:lvl8pPr>
            <a:lvl9pPr marL="36561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9C6F4-17F3-4212-B1F4-EC5F3F76F8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DAAB5-822C-4880-A5CB-3D24DB6560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353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22" indent="0">
              <a:buNone/>
              <a:defRPr sz="2800"/>
            </a:lvl2pPr>
            <a:lvl3pPr marL="914045" indent="0">
              <a:buNone/>
              <a:defRPr sz="2400"/>
            </a:lvl3pPr>
            <a:lvl4pPr marL="1371066" indent="0">
              <a:buNone/>
              <a:defRPr sz="2000"/>
            </a:lvl4pPr>
            <a:lvl5pPr marL="1828088" indent="0">
              <a:buNone/>
              <a:defRPr sz="2000"/>
            </a:lvl5pPr>
            <a:lvl6pPr marL="2285111" indent="0">
              <a:buNone/>
              <a:defRPr sz="2000"/>
            </a:lvl6pPr>
            <a:lvl7pPr marL="2742133" indent="0">
              <a:buNone/>
              <a:defRPr sz="2000"/>
            </a:lvl7pPr>
            <a:lvl8pPr marL="3199155" indent="0">
              <a:buNone/>
              <a:defRPr sz="2000"/>
            </a:lvl8pPr>
            <a:lvl9pPr marL="3656177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2" indent="0">
              <a:buNone/>
              <a:defRPr sz="1200"/>
            </a:lvl2pPr>
            <a:lvl3pPr marL="914045" indent="0">
              <a:buNone/>
              <a:defRPr sz="1000"/>
            </a:lvl3pPr>
            <a:lvl4pPr marL="1371066" indent="0">
              <a:buNone/>
              <a:defRPr sz="900"/>
            </a:lvl4pPr>
            <a:lvl5pPr marL="1828088" indent="0">
              <a:buNone/>
              <a:defRPr sz="900"/>
            </a:lvl5pPr>
            <a:lvl6pPr marL="2285111" indent="0">
              <a:buNone/>
              <a:defRPr sz="900"/>
            </a:lvl6pPr>
            <a:lvl7pPr marL="2742133" indent="0">
              <a:buNone/>
              <a:defRPr sz="900"/>
            </a:lvl7pPr>
            <a:lvl8pPr marL="3199155" indent="0">
              <a:buNone/>
              <a:defRPr sz="900"/>
            </a:lvl8pPr>
            <a:lvl9pPr marL="36561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5FC54-AFAE-43B5-BFF2-ABC4632451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E0512-B840-4E73-8CBB-315CA7C31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165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CD5B5-4120-44A3-9052-F0C5BEE611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2EF30-6783-4D0D-BD10-505203B20A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0401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44B32-B6F0-4F6C-850D-9B41719E87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4/30/2013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4E383-3C1F-4248-8EC6-967D908EFE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6842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B7968D-0EE6-4DA4-8A79-4C99B08B9F4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55578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0CF47-DF11-421E-ADEB-10F4611237B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3939800"/>
      </p:ext>
    </p:extLst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buFont typeface="Arial" pitchFamily="34" charset="0"/>
              <a:buChar char="•"/>
              <a:defRPr>
                <a:solidFill>
                  <a:schemeClr val="tx2"/>
                </a:solidFill>
              </a:defRPr>
            </a:lvl1pPr>
            <a:lvl2pPr>
              <a:buClrTx/>
              <a:buFont typeface="Courier New" pitchFamily="49" charset="0"/>
              <a:buChar char="o"/>
              <a:defRPr>
                <a:solidFill>
                  <a:schemeClr val="tx2"/>
                </a:solidFill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tx2"/>
                </a:solidFill>
              </a:defRPr>
            </a:lvl3pPr>
            <a:lvl4pPr>
              <a:buClrTx/>
              <a:buFont typeface="Wingdings" pitchFamily="2" charset="2"/>
              <a:buChar char="Ø"/>
              <a:defRPr>
                <a:solidFill>
                  <a:schemeClr val="tx2"/>
                </a:solidFill>
              </a:defRPr>
            </a:lvl4pPr>
            <a:lvl5pPr>
              <a:buClrTx/>
              <a:buFont typeface="Tahoma" pitchFamily="34" charset="0"/>
              <a:buChar char="–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1767210"/>
      </p:ext>
    </p:extLst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3562255"/>
      </p:ext>
    </p:extLst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6313" y="17160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8713" y="17160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4961432"/>
      </p:ext>
    </p:extLst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7587155"/>
      </p:ext>
    </p:extLst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090"/>
      </p:ext>
    </p:extLst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43339968"/>
      </p:ext>
    </p:extLst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59316454"/>
      </p:ext>
    </p:extLst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92227707"/>
      </p:ext>
    </p:extLst>
  </p:cSld>
  <p:clrMapOvr>
    <a:masterClrMapping/>
  </p:clrMapOvr>
  <p:transition spd="med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2537112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E2DAE-7258-42DC-B286-72D314A31CA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238125"/>
            <a:ext cx="19431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6313" y="238125"/>
            <a:ext cx="5676900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031818"/>
      </p:ext>
    </p:extLst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63" y="238125"/>
            <a:ext cx="65563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76313" y="1716088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8713" y="17160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3475256"/>
      </p:ext>
    </p:extLst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63" y="238125"/>
            <a:ext cx="65563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6313" y="1716088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8713" y="1716088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265379293"/>
      </p:ext>
    </p:extLst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63" y="238125"/>
            <a:ext cx="65563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76313" y="1716088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930838848"/>
      </p:ext>
    </p:extLst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hangingPunct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hangingPunct="1"/>
            <a:fld id="{7D53F52B-66AE-4946-8F5E-028D87F3FC0E}" type="slidenum">
              <a:rPr lang="en-US">
                <a:solidFill>
                  <a:srgbClr val="000000"/>
                </a:solidFill>
              </a:rPr>
              <a:pPr algn="l" eaLnBrk="1" hangingPunct="1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 eaLnBrk="1" hangingPunct="1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86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0A04E-CE0E-4A9D-A6CC-249877F52AD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DA879-5ADA-48E1-93F5-A8C83FB0F14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20817-595E-4371-9DA0-AFE888429A1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5EAB3-817A-4E0B-BDA7-F92A2D3A3B5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EFD2FB4-426B-49EC-A3EC-A9A51D84664F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3" rIns="91404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l" defTabSz="91404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7E49690-1EA7-45F5-8DD1-7C610018A29E}" type="datetimeFigureOut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4/30/2013</a:t>
            </a:fld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ctr" defTabSz="914045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r" defTabSz="91404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AE900C24-6F81-4FFA-86B1-DF5F032073DA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95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343171" algn="ctr" defTabSz="913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686342" algn="ctr" defTabSz="913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029513" algn="ctr" defTabSz="913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372684" algn="ctr" defTabSz="913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21" indent="-228512" algn="l" defTabSz="9140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45" indent="-228512" algn="l" defTabSz="9140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7" indent="-228512" algn="l" defTabSz="9140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9" indent="-228512" algn="l" defTabSz="9140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5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6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8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11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3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55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77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3" rIns="91404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4" tIns="45703" rIns="91404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l" defTabSz="91404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7E49690-1EA7-45F5-8DD1-7C610018A29E}" type="datetimeFigureOut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4/30/2013</a:t>
            </a:fld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ctr" defTabSz="914045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04" tIns="45703" rIns="91404" bIns="45703" rtlCol="0" anchor="ctr"/>
          <a:lstStyle>
            <a:lvl1pPr algn="r" defTabSz="91404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AE900C24-6F81-4FFA-86B1-DF5F032073DA}" type="slidenum">
              <a:rPr lang="en-US" b="0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829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343171" algn="ctr" defTabSz="913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686342" algn="ctr" defTabSz="913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029513" algn="ctr" defTabSz="913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372684" algn="ctr" defTabSz="91393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defTabSz="912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21" indent="-228512" algn="l" defTabSz="9140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45" indent="-228512" algn="l" defTabSz="9140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67" indent="-228512" algn="l" defTabSz="9140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89" indent="-228512" algn="l" defTabSz="9140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2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5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66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88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11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33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55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77" algn="l" defTabSz="9140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238125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1716088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175" y="5832475"/>
            <a:ext cx="9207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21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  <a:ea typeface="+mj-ea"/>
          <a:cs typeface="Tahom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 FranklinGothic Condense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 FranklinGothic Condense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 FranklinGothic Condense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 FranklinGothic Condensed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 FranklinGothic Condensed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 FranklinGothic Condensed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 FranklinGothic Condensed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 FranklinGothic Condensed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300"/>
        </a:spcAft>
        <a:buClr>
          <a:schemeClr val="tx2"/>
        </a:buClr>
        <a:buFont typeface="Wingdings" pitchFamily="2" charset="2"/>
        <a:buChar char="§"/>
        <a:defRPr sz="2800" b="1">
          <a:solidFill>
            <a:schemeClr val="tx2"/>
          </a:solidFill>
          <a:latin typeface="Tahoma" pitchFamily="34" charset="0"/>
          <a:ea typeface="+mn-ea"/>
          <a:cs typeface="Tahoma" pitchFamily="34" charset="0"/>
        </a:defRPr>
      </a:lvl1pPr>
      <a:lvl2pPr marL="692150" indent="-346075" algn="l" rtl="0" eaLnBrk="0" fontAlgn="base" hangingPunct="0">
        <a:spcBef>
          <a:spcPct val="20000"/>
        </a:spcBef>
        <a:spcAft>
          <a:spcPts val="300"/>
        </a:spcAft>
        <a:buClr>
          <a:srgbClr val="02091C"/>
        </a:buClr>
        <a:buFont typeface="Monotype Sorts"/>
        <a:buChar char="l"/>
        <a:defRPr sz="2400" b="1">
          <a:solidFill>
            <a:schemeClr val="tx2"/>
          </a:solidFill>
          <a:latin typeface="Tahoma" pitchFamily="34" charset="0"/>
          <a:cs typeface="Tahoma" pitchFamily="34" charset="0"/>
        </a:defRPr>
      </a:lvl2pPr>
      <a:lvl3pPr marL="1025525" indent="-346075" algn="l" rtl="0" eaLnBrk="0" fontAlgn="base" hangingPunct="0">
        <a:spcBef>
          <a:spcPct val="20000"/>
        </a:spcBef>
        <a:spcAft>
          <a:spcPts val="300"/>
        </a:spcAft>
        <a:buClr>
          <a:schemeClr val="tx2"/>
        </a:buClr>
        <a:buFont typeface="Monotype Sorts"/>
        <a:buChar char="l"/>
        <a:defRPr sz="2000" b="0">
          <a:solidFill>
            <a:schemeClr val="tx2"/>
          </a:solidFill>
          <a:latin typeface="Tahoma" pitchFamily="34" charset="0"/>
          <a:cs typeface="Tahoma" pitchFamily="34" charset="0"/>
        </a:defRPr>
      </a:lvl3pPr>
      <a:lvl4pPr marL="1371600" indent="-346075" algn="l" rtl="0" eaLnBrk="0" fontAlgn="base" hangingPunct="0">
        <a:spcBef>
          <a:spcPct val="20000"/>
        </a:spcBef>
        <a:spcAft>
          <a:spcPts val="300"/>
        </a:spcAft>
        <a:buClr>
          <a:schemeClr val="tx2"/>
        </a:buClr>
        <a:buFont typeface="Monotype Sorts"/>
        <a:buChar char="l"/>
        <a:defRPr b="0">
          <a:solidFill>
            <a:schemeClr val="tx2"/>
          </a:solidFill>
          <a:latin typeface="Tahoma" pitchFamily="34" charset="0"/>
          <a:cs typeface="Tahoma" pitchFamily="34" charset="0"/>
        </a:defRPr>
      </a:lvl4pPr>
      <a:lvl5pPr marL="1717675" indent="-346075" algn="l" rtl="0" eaLnBrk="0" fontAlgn="base" hangingPunct="0">
        <a:spcBef>
          <a:spcPct val="20000"/>
        </a:spcBef>
        <a:spcAft>
          <a:spcPts val="300"/>
        </a:spcAft>
        <a:buClr>
          <a:schemeClr val="tx2"/>
        </a:buClr>
        <a:buFont typeface="Monotype Sorts"/>
        <a:buChar char="l"/>
        <a:defRPr sz="1600" b="0">
          <a:solidFill>
            <a:schemeClr val="tx2"/>
          </a:solidFill>
          <a:latin typeface="Tahoma" pitchFamily="34" charset="0"/>
          <a:cs typeface="Tahoma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Monotype Sorts" pitchFamily="2" charset="2"/>
        <a:buChar char="l"/>
        <a:defRPr sz="2000" b="1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Monotype Sorts" pitchFamily="2" charset="2"/>
        <a:buChar char="l"/>
        <a:defRPr sz="2000" b="1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Monotype Sorts" pitchFamily="2" charset="2"/>
        <a:buChar char="l"/>
        <a:defRPr sz="2000" b="1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Monotype Sorts" pitchFamily="2" charset="2"/>
        <a:buChar char="l"/>
        <a:defRPr sz="2000" b="1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CDD2F3.570120B0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HMS_activities_in_N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52400" y="703780"/>
            <a:ext cx="9144000" cy="6001820"/>
          </a:xfrm>
          <a:prstGeom prst="rect">
            <a:avLst/>
          </a:prstGeom>
        </p:spPr>
      </p:pic>
      <p:pic>
        <p:nvPicPr>
          <p:cNvPr id="6" name="Picture 5" descr="NC_CORS_09-15-2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52" y="987552"/>
            <a:ext cx="8900160" cy="3689858"/>
          </a:xfrm>
          <a:prstGeom prst="rect">
            <a:avLst/>
          </a:prstGeom>
          <a:ln w="3175">
            <a:noFill/>
          </a:ln>
        </p:spPr>
      </p:pic>
      <p:sp>
        <p:nvSpPr>
          <p:cNvPr id="9" name="Title 4"/>
          <p:cNvSpPr>
            <a:spLocks noGrp="1"/>
          </p:cNvSpPr>
          <p:nvPr>
            <p:ph type="ctrTitle"/>
          </p:nvPr>
        </p:nvSpPr>
        <p:spPr>
          <a:xfrm>
            <a:off x="0" y="76200"/>
            <a:ext cx="9144000" cy="685800"/>
          </a:xfrm>
        </p:spPr>
        <p:txBody>
          <a:bodyPr>
            <a:normAutofit/>
          </a:bodyPr>
          <a:lstStyle/>
          <a:p>
            <a:r>
              <a:rPr lang="en-US" sz="35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NCGS: Positioning NC for the future </a:t>
            </a:r>
            <a:r>
              <a:rPr lang="en-US" sz="3500" b="1" i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now</a:t>
            </a:r>
            <a:r>
              <a:rPr lang="en-US" sz="35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5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1295400"/>
            <a:ext cx="9219610" cy="6174024"/>
            <a:chOff x="0" y="1295400"/>
            <a:chExt cx="9219610" cy="6174024"/>
          </a:xfrm>
        </p:grpSpPr>
        <p:sp>
          <p:nvSpPr>
            <p:cNvPr id="25" name="Rectangle 24"/>
            <p:cNvSpPr/>
            <p:nvPr/>
          </p:nvSpPr>
          <p:spPr>
            <a:xfrm>
              <a:off x="0" y="1295400"/>
              <a:ext cx="9144000" cy="5867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75610" y="3468329"/>
              <a:ext cx="9144000" cy="400109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North Carolina </a:t>
              </a:r>
              <a:br>
                <a:rPr lang="en-US" sz="32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</a:br>
              <a:r>
                <a:rPr lang="en-US" sz="32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Geodetic Survey</a:t>
              </a:r>
            </a:p>
            <a:p>
              <a:endParaRPr lang="en-US" sz="3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r>
                <a:rPr lang="en-US" sz="3200" b="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Establishing and </a:t>
              </a:r>
              <a:r>
                <a:rPr lang="en-US" sz="3200" b="0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Maintaining</a:t>
              </a:r>
            </a:p>
            <a:p>
              <a:r>
                <a:rPr lang="en-US" sz="3200" b="0" dirty="0" smtClea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3200" b="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the Official Survey Base</a:t>
              </a:r>
            </a:p>
            <a:p>
              <a:r>
                <a:rPr lang="en-US" sz="3200" b="0" dirty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 in North Carolina</a:t>
              </a:r>
            </a:p>
            <a:p>
              <a:endParaRPr lang="en-US" sz="32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  <a:p>
              <a:endParaRPr lang="en-US" sz="3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5133" y="1568073"/>
            <a:ext cx="1624954" cy="162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129460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"/>
            <a:ext cx="9144000" cy="1143000"/>
          </a:xfrm>
        </p:spPr>
        <p:txBody>
          <a:bodyPr/>
          <a:lstStyle/>
          <a:p>
            <a:r>
              <a:rPr lang="en-US" sz="3600" dirty="0" smtClean="0">
                <a:latin typeface="Tahoma" pitchFamily="34" charset="0"/>
                <a:cs typeface="Tahoma" pitchFamily="34" charset="0"/>
              </a:rPr>
              <a:t>GNSS Real Time Network (RTN)</a:t>
            </a:r>
            <a:endParaRPr lang="en-US" sz="36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NCGS_RTN_Sensor_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5648"/>
            <a:ext cx="9144000" cy="47464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0" name="Picture 6" descr="geo_transparent_4in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8" name="Picture 7" descr="NCEMlogoColor1in_cmyk_U-150dpi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903680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>
                <a:latin typeface="Tahoma" pitchFamily="34" charset="0"/>
                <a:cs typeface="Tahoma" pitchFamily="34" charset="0"/>
              </a:rPr>
              <a:t>Financial benefit of NC CORS</a:t>
            </a:r>
            <a:endParaRPr lang="en-US" sz="3600" dirty="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34017322"/>
              </p:ext>
            </p:extLst>
          </p:nvPr>
        </p:nvGraphicFramePr>
        <p:xfrm>
          <a:off x="127001" y="1737360"/>
          <a:ext cx="8889999" cy="506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326"/>
                <a:gridCol w="1441073"/>
                <a:gridCol w="1713592"/>
                <a:gridCol w="1180968"/>
                <a:gridCol w="1093240"/>
                <a:gridCol w="1104740"/>
                <a:gridCol w="13590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Product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*User  benefit in </a:t>
                      </a: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2008</a:t>
                      </a:r>
                      <a:r>
                        <a:rPr lang="en-US" sz="1400" dirty="0" smtClean="0"/>
                        <a:t>/ quantifiable</a:t>
                      </a:r>
                      <a:r>
                        <a:rPr lang="en-US" sz="1400" baseline="0" dirty="0" smtClean="0"/>
                        <a:t> unit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Quantity in 2012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benefits in 2012 (using the </a:t>
                      </a:r>
                      <a:r>
                        <a:rPr lang="en-US" sz="1400" dirty="0" smtClean="0">
                          <a:solidFill>
                            <a:srgbClr val="FFFF00"/>
                          </a:solidFill>
                        </a:rPr>
                        <a:t>2008 user benefits </a:t>
                      </a:r>
                      <a:r>
                        <a:rPr lang="en-US" sz="1400" dirty="0" smtClean="0"/>
                        <a:t>&amp; the 2012 quantities)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30% for broader societal benefits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15% annual growth for 4 yrs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benefits + 30% broader + 15% annual growth for 4 yrs</a:t>
                      </a:r>
                      <a:endParaRPr lang="en-US" sz="1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UFCORS downloads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$133/download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38,058 downloads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tabLst/>
                      </a:pPr>
                      <a:r>
                        <a:rPr lang="en-US" sz="1400" dirty="0" smtClean="0"/>
                        <a:t>$5,061,714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863600" rtl="0" eaLnBrk="1" fontAlgn="b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$1,518,514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$2,655,891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$9,236,119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NGS FTP downloads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$30/download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1,480,009 downloads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$44,400,270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$13,320,081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$23,296,905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$81,017,256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OPUS-S</a:t>
                      </a:r>
                      <a:r>
                        <a:rPr lang="en-US" sz="1400" baseline="0" dirty="0" smtClean="0"/>
                        <a:t> solutions</a:t>
                      </a:r>
                      <a:endParaRPr 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$500/solution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5,500 solutions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$2,750,000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$825,000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$1,442,930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$5,017,930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OPUS-RS solutions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$500/solution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5,200 solutions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$2,600,000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$780,000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$1,364,225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$4,744,225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OPUS-DB solutions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$400/submission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23 solutions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$9,200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$2,760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$4,827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$16,787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NC RTN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$100/hour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195,128 hours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$19,512,800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$5,853,840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$10,238,403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$35,605,043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Total benefits</a:t>
                      </a:r>
                      <a:r>
                        <a:rPr lang="en-US" sz="1400" b="1" baseline="0" dirty="0" smtClean="0"/>
                        <a:t> in 2012</a:t>
                      </a:r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latinLnBrk="0" hangingPunct="1">
                        <a:tabLst/>
                      </a:pPr>
                      <a:r>
                        <a:rPr lang="en-US" sz="140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$74,333,984</a:t>
                      </a:r>
                      <a:endParaRPr lang="en-US" sz="140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>
                        <a:tabLst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$22,300,195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$39,003,181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045" rtl="0" eaLnBrk="1" fontAlgn="b" latinLnBrk="0" hangingPunct="1"/>
                      <a:r>
                        <a:rPr lang="en-US" sz="1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$135,637,360</a:t>
                      </a: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geo_transparent_4inc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" name="Picture 8" descr="NCEMlogoColor1in_cmyk_U-150dpi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4866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050" name="Rectangle 2"/>
          <p:cNvSpPr>
            <a:spLocks noChangeArrowheads="1"/>
          </p:cNvSpPr>
          <p:nvPr/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SzPct val="75000"/>
              <a:buFont typeface="Monotype Sorts" pitchFamily="2" charset="2"/>
              <a:buNone/>
            </a:pPr>
            <a:endParaRPr lang="en-US" sz="2400" dirty="0">
              <a:latin typeface="Tahoma" pitchFamily="34" charset="0"/>
            </a:endParaRPr>
          </a:p>
        </p:txBody>
      </p:sp>
      <p:sp>
        <p:nvSpPr>
          <p:cNvPr id="1666052" name="Rectangle 4"/>
          <p:cNvSpPr>
            <a:spLocks noChangeArrowheads="1"/>
          </p:cNvSpPr>
          <p:nvPr/>
        </p:nvSpPr>
        <p:spPr bwMode="auto">
          <a:xfrm>
            <a:off x="0" y="274320"/>
            <a:ext cx="91439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ahoma" pitchFamily="34" charset="0"/>
              </a:rPr>
              <a:t> </a:t>
            </a:r>
            <a:r>
              <a:rPr lang="en-US" sz="4400" b="0" dirty="0">
                <a:latin typeface="Calibri" pitchFamily="34" charset="0"/>
              </a:rPr>
              <a:t>NC Geodetic Survey </a:t>
            </a:r>
            <a:endParaRPr lang="en-US" sz="4400" b="0" dirty="0" smtClean="0">
              <a:latin typeface="Calibri" pitchFamily="34" charset="0"/>
            </a:endParaRPr>
          </a:p>
          <a:p>
            <a:pPr algn="ctr"/>
            <a:r>
              <a:rPr lang="en-US" sz="4400" b="0" dirty="0" smtClean="0">
                <a:latin typeface="Calibri" pitchFamily="34" charset="0"/>
              </a:rPr>
              <a:t>on </a:t>
            </a:r>
            <a:r>
              <a:rPr lang="en-US" sz="4400" b="0" dirty="0">
                <a:latin typeface="Calibri" pitchFamily="34" charset="0"/>
              </a:rPr>
              <a:t>Twitter</a:t>
            </a:r>
          </a:p>
        </p:txBody>
      </p:sp>
      <p:sp>
        <p:nvSpPr>
          <p:cNvPr id="1666053" name="Rectangle 5"/>
          <p:cNvSpPr>
            <a:spLocks noGrp="1" noChangeArrowheads="1"/>
          </p:cNvSpPr>
          <p:nvPr>
            <p:ph type="title"/>
          </p:nvPr>
        </p:nvSpPr>
        <p:spPr>
          <a:xfrm>
            <a:off x="990600" y="1676400"/>
            <a:ext cx="6556375" cy="114300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660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6200" y="1755648"/>
            <a:ext cx="4114800" cy="4379913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cs typeface="Tahoma" pitchFamily="34" charset="0"/>
              </a:rPr>
              <a:t>NCGS has developed a Twitter web </a:t>
            </a:r>
            <a:r>
              <a:rPr lang="en-US" sz="2800" dirty="0" smtClean="0">
                <a:solidFill>
                  <a:schemeClr val="tx1"/>
                </a:solidFill>
                <a:cs typeface="Tahoma" pitchFamily="34" charset="0"/>
              </a:rPr>
              <a:t>page </a:t>
            </a:r>
            <a:r>
              <a:rPr lang="en-US" sz="2600" dirty="0" smtClean="0">
                <a:solidFill>
                  <a:schemeClr val="tx1"/>
                </a:solidFill>
                <a:cs typeface="Tahoma" pitchFamily="34" charset="0"/>
              </a:rPr>
              <a:t>(</a:t>
            </a:r>
            <a:r>
              <a:rPr lang="en-US" sz="2600" dirty="0" smtClean="0">
                <a:solidFill>
                  <a:srgbClr val="0000FF"/>
                </a:solidFill>
                <a:cs typeface="Tahoma" pitchFamily="34" charset="0"/>
              </a:rPr>
              <a:t>http://</a:t>
            </a:r>
            <a:r>
              <a:rPr lang="en-US" sz="2600" dirty="0" smtClean="0">
                <a:solidFill>
                  <a:srgbClr val="0000FF"/>
                </a:solidFill>
              </a:rPr>
              <a:t>twitter.com/ncrtn</a:t>
            </a:r>
            <a:r>
              <a:rPr lang="en-US" sz="2600" dirty="0" smtClean="0">
                <a:solidFill>
                  <a:schemeClr val="tx1"/>
                </a:solidFill>
              </a:rPr>
              <a:t>)</a:t>
            </a:r>
            <a:r>
              <a:rPr lang="en-US" sz="2800" dirty="0" smtClean="0">
                <a:solidFill>
                  <a:schemeClr val="tx1"/>
                </a:solidFill>
              </a:rPr>
              <a:t>, which is </a:t>
            </a:r>
            <a:r>
              <a:rPr lang="en-US" sz="2800" dirty="0" smtClean="0">
                <a:solidFill>
                  <a:schemeClr val="tx1"/>
                </a:solidFill>
                <a:cs typeface="Tahoma" pitchFamily="34" charset="0"/>
              </a:rPr>
              <a:t>similar </a:t>
            </a:r>
            <a:r>
              <a:rPr lang="en-US" sz="2800" dirty="0">
                <a:solidFill>
                  <a:schemeClr val="tx1"/>
                </a:solidFill>
                <a:cs typeface="Tahoma" pitchFamily="34" charset="0"/>
              </a:rPr>
              <a:t>to the </a:t>
            </a:r>
            <a:r>
              <a:rPr lang="en-US" sz="2800" dirty="0" smtClean="0">
                <a:solidFill>
                  <a:schemeClr val="tx1"/>
                </a:solidFill>
                <a:cs typeface="Tahoma" pitchFamily="34" charset="0"/>
              </a:rPr>
              <a:t>NCDOT  </a:t>
            </a:r>
            <a:r>
              <a:rPr lang="en-US" sz="2800" dirty="0">
                <a:solidFill>
                  <a:schemeClr val="tx1"/>
                </a:solidFill>
                <a:cs typeface="Tahoma" pitchFamily="34" charset="0"/>
              </a:rPr>
              <a:t>Twitter page </a:t>
            </a:r>
            <a:r>
              <a:rPr lang="en-US" sz="2600" dirty="0" smtClean="0">
                <a:solidFill>
                  <a:schemeClr val="tx1"/>
                </a:solidFill>
                <a:cs typeface="Tahoma" pitchFamily="34" charset="0"/>
              </a:rPr>
              <a:t>(</a:t>
            </a:r>
            <a:r>
              <a:rPr lang="en-US" sz="2600" dirty="0" smtClean="0">
                <a:solidFill>
                  <a:srgbClr val="0000FF"/>
                </a:solidFill>
                <a:cs typeface="Tahoma" pitchFamily="34" charset="0"/>
              </a:rPr>
              <a:t>http://twitter.com/ncdot</a:t>
            </a:r>
            <a:r>
              <a:rPr lang="en-US" sz="2600" dirty="0" smtClean="0">
                <a:solidFill>
                  <a:schemeClr val="tx1"/>
                </a:solidFill>
              </a:rPr>
              <a:t>)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Provides </a:t>
            </a:r>
            <a:r>
              <a:rPr lang="en-US" sz="2800" dirty="0">
                <a:solidFill>
                  <a:schemeClr val="tx1"/>
                </a:solidFill>
              </a:rPr>
              <a:t>information on the status of </a:t>
            </a:r>
            <a:r>
              <a:rPr lang="en-US" sz="2800" dirty="0" smtClean="0">
                <a:solidFill>
                  <a:schemeClr val="tx1"/>
                </a:solidFill>
              </a:rPr>
              <a:t>NC </a:t>
            </a:r>
            <a:r>
              <a:rPr lang="en-US" sz="2800" dirty="0">
                <a:solidFill>
                  <a:schemeClr val="tx1"/>
                </a:solidFill>
              </a:rPr>
              <a:t>CORS, </a:t>
            </a:r>
            <a:r>
              <a:rPr lang="en-US" sz="2800" dirty="0" smtClean="0">
                <a:solidFill>
                  <a:schemeClr val="tx1"/>
                </a:solidFill>
              </a:rPr>
              <a:t>RTN, </a:t>
            </a:r>
            <a:r>
              <a:rPr lang="en-US" sz="2800" dirty="0">
                <a:solidFill>
                  <a:schemeClr val="tx1"/>
                </a:solidFill>
              </a:rPr>
              <a:t>and other web features.</a:t>
            </a:r>
          </a:p>
          <a:p>
            <a:pPr algn="just">
              <a:buNone/>
            </a:pPr>
            <a:endParaRPr lang="en-US" sz="1800" dirty="0">
              <a:cs typeface="Tahoma" pitchFamily="34" charset="0"/>
            </a:endParaRPr>
          </a:p>
        </p:txBody>
      </p:sp>
      <p:pic>
        <p:nvPicPr>
          <p:cNvPr id="1666055" name="Picture 7" descr="twit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</p:spPr>
      </p:pic>
      <p:pic>
        <p:nvPicPr>
          <p:cNvPr id="11" name="Picture 10" descr="NCGS_Twit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1752600"/>
            <a:ext cx="4724399" cy="50305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6" descr="geo_transparent_4inch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1666056" name="Picture 8" descr="twitter_logo_head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9770" y="3569970"/>
            <a:ext cx="1676400" cy="388938"/>
          </a:xfrm>
          <a:prstGeom prst="rect">
            <a:avLst/>
          </a:prstGeom>
          <a:noFill/>
        </p:spPr>
      </p:pic>
      <p:pic>
        <p:nvPicPr>
          <p:cNvPr id="1666057" name="Picture 9" descr="profile_bir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3124" y="898208"/>
            <a:ext cx="676275" cy="606425"/>
          </a:xfrm>
          <a:prstGeom prst="rect">
            <a:avLst/>
          </a:prstGeom>
          <a:noFill/>
        </p:spPr>
      </p:pic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5" name="Picture 14" descr="NCEMlogoColor1in_cmyk_U-150dpi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2527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Tahoma" pitchFamily="34" charset="0"/>
                <a:cs typeface="Tahoma" pitchFamily="34" charset="0"/>
              </a:rPr>
              <a:t>Statewide Imagery Project</a:t>
            </a:r>
            <a:endParaRPr lang="en-US" sz="36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6" descr="geo_transparent_4inch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Content Placeholder 3" descr="NC_ortho_plan2112flights2011011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8" t="15051" r="3064" b="34366"/>
          <a:stretch>
            <a:fillRect/>
          </a:stretch>
        </p:blipFill>
        <p:spPr bwMode="auto">
          <a:xfrm>
            <a:off x="63674" y="2038350"/>
            <a:ext cx="8930666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 descr="NC_ortho_plan2112flights20110112.jpg"/>
          <p:cNvPicPr>
            <a:picLocks noChangeAspect="1"/>
          </p:cNvPicPr>
          <p:nvPr/>
        </p:nvPicPr>
        <p:blipFill>
          <a:blip r:embed="rId4" cstate="print"/>
          <a:srcRect l="5511" t="58371" r="68175" b="16987"/>
          <a:stretch>
            <a:fillRect/>
          </a:stretch>
        </p:blipFill>
        <p:spPr bwMode="auto">
          <a:xfrm>
            <a:off x="304800" y="4483003"/>
            <a:ext cx="2438400" cy="176830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Content Placeholder 3" descr="NC_ortho_plan2112flights20110112.jpg"/>
          <p:cNvPicPr>
            <a:picLocks noChangeAspect="1"/>
          </p:cNvPicPr>
          <p:nvPr/>
        </p:nvPicPr>
        <p:blipFill>
          <a:blip r:embed="rId4" cstate="print"/>
          <a:srcRect l="5511" t="50054" r="74137" b="41185"/>
          <a:stretch>
            <a:fillRect/>
          </a:stretch>
        </p:blipFill>
        <p:spPr bwMode="auto">
          <a:xfrm>
            <a:off x="2914650" y="4718050"/>
            <a:ext cx="1790700" cy="5969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Content Placeholder 3" descr="NC_ortho_plan2112flights20110112.jpg"/>
          <p:cNvPicPr>
            <a:picLocks noChangeAspect="1"/>
          </p:cNvPicPr>
          <p:nvPr/>
        </p:nvPicPr>
        <p:blipFill>
          <a:blip r:embed="rId4" cstate="print"/>
          <a:srcRect l="4483" t="84034" r="50084" b="7471"/>
          <a:stretch>
            <a:fillRect/>
          </a:stretch>
        </p:blipFill>
        <p:spPr bwMode="auto">
          <a:xfrm>
            <a:off x="5886450" y="6038850"/>
            <a:ext cx="3157538" cy="457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Content Placeholder 3" descr="NC_ortho_plan2112flights2011011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560" t="71557" r="20853" b="19683"/>
          <a:stretch>
            <a:fillRect/>
          </a:stretch>
        </p:blipFill>
        <p:spPr bwMode="auto">
          <a:xfrm>
            <a:off x="2852057" y="5429250"/>
            <a:ext cx="2329543" cy="64271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3" name="Content Placeholder 3" descr="NC_ortho_plan2112flights2011011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076" t="73037" r="3506" b="8116"/>
          <a:stretch>
            <a:fillRect/>
          </a:stretch>
        </p:blipFill>
        <p:spPr bwMode="auto">
          <a:xfrm>
            <a:off x="7124700" y="5094986"/>
            <a:ext cx="876300" cy="82956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" name="Content Placeholder 3" descr="NC_ortho_plan2112flights20110112.jpg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39" t="3933" r="9503" b="85295"/>
          <a:stretch>
            <a:fillRect/>
          </a:stretch>
        </p:blipFill>
        <p:spPr>
          <a:xfrm>
            <a:off x="1020198" y="1560382"/>
            <a:ext cx="7095102" cy="725617"/>
          </a:xfrm>
        </p:spPr>
      </p:pic>
      <p:pic>
        <p:nvPicPr>
          <p:cNvPr id="14" name="Picture 13" descr="NCEMlogoColor1in_cmyk_U-150dpi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74022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id:image001.png@01CDD2F3.570120B0"/>
          <p:cNvPicPr preferRelativeResize="0">
            <a:picLocks noGrp="1" noChangeAspect="1"/>
          </p:cNvPicPr>
          <p:nvPr>
            <p:ph/>
          </p:nvPr>
        </p:nvPicPr>
        <p:blipFill>
          <a:blip r:embed="rId2" r:link="rId3" cstate="print"/>
          <a:stretch>
            <a:fillRect/>
          </a:stretch>
        </p:blipFill>
        <p:spPr bwMode="auto">
          <a:xfrm>
            <a:off x="0" y="0"/>
            <a:ext cx="9144000" cy="708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68840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651448" cy="1143000"/>
          </a:xfrm>
          <a:noFill/>
          <a:ln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effectLst/>
                <a:latin typeface="Calibri" pitchFamily="34" charset="0"/>
              </a:rPr>
              <a:t>NC Floodplain Mapping Program</a:t>
            </a:r>
            <a:br>
              <a:rPr lang="en-US" dirty="0" smtClean="0">
                <a:effectLst/>
                <a:latin typeface="Calibri" pitchFamily="34" charset="0"/>
              </a:rPr>
            </a:br>
            <a:r>
              <a:rPr lang="en-US" sz="3200" dirty="0" smtClean="0">
                <a:effectLst/>
              </a:rPr>
              <a:t/>
            </a:r>
            <a:br>
              <a:rPr lang="en-US" sz="3200" dirty="0" smtClean="0">
                <a:effectLst/>
              </a:rPr>
            </a:br>
            <a:r>
              <a:rPr lang="en-US" sz="2800" dirty="0" smtClean="0">
                <a:effectLst/>
              </a:rPr>
              <a:t>Components </a:t>
            </a:r>
            <a:r>
              <a:rPr lang="en-US" sz="2800" dirty="0">
                <a:effectLst/>
              </a:rPr>
              <a:t>of a DFIRM</a:t>
            </a:r>
          </a:p>
        </p:txBody>
      </p:sp>
      <p:grpSp>
        <p:nvGrpSpPr>
          <p:cNvPr id="276483" name="Group 3"/>
          <p:cNvGrpSpPr>
            <a:grpSpLocks/>
          </p:cNvGrpSpPr>
          <p:nvPr/>
        </p:nvGrpSpPr>
        <p:grpSpPr bwMode="auto">
          <a:xfrm>
            <a:off x="430213" y="1620838"/>
            <a:ext cx="2324100" cy="2051050"/>
            <a:chOff x="382" y="1457"/>
            <a:chExt cx="1537" cy="1465"/>
          </a:xfrm>
        </p:grpSpPr>
        <p:graphicFrame>
          <p:nvGraphicFramePr>
            <p:cNvPr id="276484" name="Object 4"/>
            <p:cNvGraphicFramePr>
              <a:graphicFrameLocks noChangeAspect="1"/>
            </p:cNvGraphicFramePr>
            <p:nvPr/>
          </p:nvGraphicFramePr>
          <p:xfrm>
            <a:off x="382" y="1457"/>
            <a:ext cx="1537" cy="1146"/>
          </p:xfrm>
          <a:graphic>
            <a:graphicData uri="http://schemas.openxmlformats.org/presentationml/2006/ole">
              <p:oleObj spid="_x0000_s2056" name="Corel PHOTO-PAINT 7.0 Image" r:id="rId3" imgW="7037403" imgH="5246295" progId="">
                <p:embed/>
              </p:oleObj>
            </a:graphicData>
          </a:graphic>
        </p:graphicFrame>
        <p:sp>
          <p:nvSpPr>
            <p:cNvPr id="276485" name="Rectangle 5"/>
            <p:cNvSpPr>
              <a:spLocks noChangeArrowheads="1"/>
            </p:cNvSpPr>
            <p:nvPr/>
          </p:nvSpPr>
          <p:spPr bwMode="auto">
            <a:xfrm>
              <a:off x="791" y="2730"/>
              <a:ext cx="7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4216" tIns="42108" rIns="84216" bIns="42108" anchor="b"/>
            <a:lstStyle/>
            <a:p>
              <a:pPr algn="ctr" defTabSz="841375"/>
              <a:r>
                <a:rPr lang="en-US" sz="20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Base</a:t>
              </a:r>
              <a:endParaRPr lang="en-US" sz="19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</p:grpSp>
      <p:pic>
        <p:nvPicPr>
          <p:cNvPr id="276486" name="Picture 6" descr="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445" b="48006"/>
          <a:stretch>
            <a:fillRect/>
          </a:stretch>
        </p:blipFill>
        <p:spPr bwMode="auto">
          <a:xfrm>
            <a:off x="3055938" y="3962400"/>
            <a:ext cx="3194050" cy="1843088"/>
          </a:xfrm>
          <a:prstGeom prst="rect">
            <a:avLst/>
          </a:prstGeom>
          <a:noFill/>
          <a:ln w="19050">
            <a:solidFill>
              <a:srgbClr val="FF9966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487" name="Rectangle 7"/>
          <p:cNvSpPr>
            <a:spLocks noChangeArrowheads="1"/>
          </p:cNvSpPr>
          <p:nvPr/>
        </p:nvSpPr>
        <p:spPr bwMode="auto">
          <a:xfrm>
            <a:off x="3962400" y="60198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7563" tIns="38781" rIns="77563" bIns="38781" anchor="b"/>
          <a:lstStyle/>
          <a:p>
            <a:pPr algn="ctr" defTabSz="841375"/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DFIRM</a:t>
            </a:r>
            <a:endParaRPr lang="en-US" sz="19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sp>
        <p:nvSpPr>
          <p:cNvPr id="276488" name="Rectangle 8"/>
          <p:cNvSpPr>
            <a:spLocks noChangeArrowheads="1"/>
          </p:cNvSpPr>
          <p:nvPr/>
        </p:nvSpPr>
        <p:spPr bwMode="auto">
          <a:xfrm>
            <a:off x="2349500" y="4648200"/>
            <a:ext cx="4079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7563" tIns="38781" rIns="77563" bIns="38781" anchor="b"/>
          <a:lstStyle/>
          <a:p>
            <a:pPr algn="ctr" defTabSz="841375"/>
            <a:r>
              <a:rPr lang="en-US" sz="27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=</a:t>
            </a:r>
            <a:endParaRPr lang="en-US" sz="19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itchFamily="34" charset="0"/>
            </a:endParaRPr>
          </a:p>
        </p:txBody>
      </p:sp>
      <p:grpSp>
        <p:nvGrpSpPr>
          <p:cNvPr id="276489" name="Group 9"/>
          <p:cNvGrpSpPr>
            <a:grpSpLocks/>
          </p:cNvGrpSpPr>
          <p:nvPr/>
        </p:nvGrpSpPr>
        <p:grpSpPr bwMode="auto">
          <a:xfrm>
            <a:off x="6591300" y="1658938"/>
            <a:ext cx="2349500" cy="2066925"/>
            <a:chOff x="4155" y="1457"/>
            <a:chExt cx="1554" cy="1476"/>
          </a:xfrm>
        </p:grpSpPr>
        <p:pic>
          <p:nvPicPr>
            <p:cNvPr id="276490" name="Picture 10" descr="noimag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127" t="3360" r="18962" b="26723"/>
            <a:stretch>
              <a:fillRect/>
            </a:stretch>
          </p:blipFill>
          <p:spPr bwMode="auto">
            <a:xfrm>
              <a:off x="4155" y="1457"/>
              <a:ext cx="1554" cy="1150"/>
            </a:xfrm>
            <a:prstGeom prst="rect">
              <a:avLst/>
            </a:prstGeom>
            <a:noFill/>
            <a:ln w="19050">
              <a:solidFill>
                <a:srgbClr val="FF9966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491" name="Text Box 11"/>
            <p:cNvSpPr txBox="1">
              <a:spLocks noChangeArrowheads="1"/>
            </p:cNvSpPr>
            <p:nvPr/>
          </p:nvSpPr>
          <p:spPr bwMode="auto">
            <a:xfrm>
              <a:off x="4441" y="2654"/>
              <a:ext cx="1020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0688" defTabSz="8413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41375" defTabSz="8413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3650" defTabSz="8413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84338" defTabSz="84137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41538" defTabSz="8413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98738" defTabSz="8413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55938" defTabSz="8413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13138" defTabSz="8413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Flood Data</a:t>
              </a:r>
              <a:endParaRPr lang="en-US" sz="1800" b="1" dirty="0">
                <a:solidFill>
                  <a:srgbClr val="E1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  <p:grpSp>
        <p:nvGrpSpPr>
          <p:cNvPr id="276492" name="Group 12"/>
          <p:cNvGrpSpPr>
            <a:grpSpLocks/>
          </p:cNvGrpSpPr>
          <p:nvPr/>
        </p:nvGrpSpPr>
        <p:grpSpPr bwMode="auto">
          <a:xfrm>
            <a:off x="3457575" y="1646238"/>
            <a:ext cx="2378075" cy="2051050"/>
            <a:chOff x="2262" y="1457"/>
            <a:chExt cx="1572" cy="1465"/>
          </a:xfrm>
        </p:grpSpPr>
        <p:graphicFrame>
          <p:nvGraphicFramePr>
            <p:cNvPr id="276493" name="Object 13"/>
            <p:cNvGraphicFramePr>
              <a:graphicFrameLocks noChangeAspect="1"/>
            </p:cNvGraphicFramePr>
            <p:nvPr/>
          </p:nvGraphicFramePr>
          <p:xfrm>
            <a:off x="2262" y="1457"/>
            <a:ext cx="1572" cy="1150"/>
          </p:xfrm>
          <a:graphic>
            <a:graphicData uri="http://schemas.openxmlformats.org/presentationml/2006/ole">
              <p:oleObj spid="_x0000_s2057" name="Corel PHOTO-PAINT 7.0 Image" r:id="rId6" imgW="7164432" imgH="5246295" progId="">
                <p:embed/>
              </p:oleObj>
            </a:graphicData>
          </a:graphic>
        </p:graphicFrame>
        <p:sp>
          <p:nvSpPr>
            <p:cNvPr id="276494" name="Rectangle 14"/>
            <p:cNvSpPr>
              <a:spLocks noChangeArrowheads="1"/>
            </p:cNvSpPr>
            <p:nvPr/>
          </p:nvSpPr>
          <p:spPr bwMode="auto">
            <a:xfrm>
              <a:off x="2424" y="2624"/>
              <a:ext cx="124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4216" tIns="42108" rIns="84216" bIns="42108" anchor="b"/>
            <a:lstStyle/>
            <a:p>
              <a:pPr algn="ctr" defTabSz="841375"/>
              <a:r>
                <a:rPr lang="en-US" sz="20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Topography</a:t>
              </a:r>
              <a:endParaRPr lang="en-US" sz="19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276495" name="Line 15"/>
          <p:cNvSpPr>
            <a:spLocks noChangeShapeType="1"/>
          </p:cNvSpPr>
          <p:nvPr/>
        </p:nvSpPr>
        <p:spPr bwMode="auto">
          <a:xfrm flipH="1">
            <a:off x="3124200" y="2286000"/>
            <a:ext cx="4763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276496" name="Line 16"/>
          <p:cNvSpPr>
            <a:spLocks noChangeShapeType="1"/>
          </p:cNvSpPr>
          <p:nvPr/>
        </p:nvSpPr>
        <p:spPr bwMode="auto">
          <a:xfrm>
            <a:off x="2971800" y="2438400"/>
            <a:ext cx="311150" cy="15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276497" name="Line 17"/>
          <p:cNvSpPr>
            <a:spLocks noChangeShapeType="1"/>
          </p:cNvSpPr>
          <p:nvPr/>
        </p:nvSpPr>
        <p:spPr bwMode="auto">
          <a:xfrm>
            <a:off x="6213475" y="2330450"/>
            <a:ext cx="0" cy="2968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276498" name="Line 18"/>
          <p:cNvSpPr>
            <a:spLocks noChangeShapeType="1"/>
          </p:cNvSpPr>
          <p:nvPr/>
        </p:nvSpPr>
        <p:spPr bwMode="auto">
          <a:xfrm>
            <a:off x="6056313" y="2481263"/>
            <a:ext cx="311150" cy="158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067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48792"/>
            <a:ext cx="9144000" cy="6872925"/>
            <a:chOff x="0" y="-48792"/>
            <a:chExt cx="9144000" cy="687292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8792"/>
              <a:ext cx="9144000" cy="687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733" y="2480732"/>
              <a:ext cx="1437561" cy="2921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15669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:\NCFMP\SpecialAssignments\JD_Slides\2013_Atlanta\1-28-2013 9-05-52 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16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942"/>
            <a:ext cx="9144000" cy="687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218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C:\Users\dkey.ESP\Downloads\Desktop\ha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81200"/>
            <a:ext cx="228600" cy="2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21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b="0" dirty="0">
                <a:latin typeface="Calibri" pitchFamily="34" charset="0"/>
                <a:cs typeface="Tahoma" pitchFamily="34" charset="0"/>
              </a:rPr>
              <a:t>North </a:t>
            </a:r>
            <a:r>
              <a:rPr lang="en-US" sz="3600" b="0" dirty="0" smtClean="0">
                <a:latin typeface="Calibri" pitchFamily="34" charset="0"/>
                <a:cs typeface="Tahoma" pitchFamily="34" charset="0"/>
              </a:rPr>
              <a:t>Carolina Geodetic </a:t>
            </a:r>
            <a:r>
              <a:rPr lang="en-US" sz="3600" b="0" dirty="0">
                <a:latin typeface="Calibri" pitchFamily="34" charset="0"/>
                <a:cs typeface="Tahoma" pitchFamily="34" charset="0"/>
              </a:rPr>
              <a:t>Survey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71638"/>
            <a:ext cx="8307387" cy="4114800"/>
          </a:xfrm>
          <a:noFill/>
        </p:spPr>
        <p:txBody>
          <a:bodyPr/>
          <a:lstStyle/>
          <a:p>
            <a:r>
              <a:rPr lang="en-US" dirty="0"/>
              <a:t>North Carolina General Statute 102</a:t>
            </a:r>
          </a:p>
          <a:p>
            <a:pPr lvl="1"/>
            <a:r>
              <a:rPr lang="en-US" dirty="0"/>
              <a:t>Official survey base</a:t>
            </a:r>
          </a:p>
          <a:p>
            <a:pPr lvl="1"/>
            <a:r>
              <a:rPr lang="en-US" dirty="0"/>
              <a:t>Establish and maintain the NC State Plane Coordinate System (NCSPCS)</a:t>
            </a:r>
          </a:p>
          <a:p>
            <a:pPr lvl="1"/>
            <a:r>
              <a:rPr lang="en-US" dirty="0"/>
              <a:t>Protect and provide access to geodetic monuments</a:t>
            </a:r>
          </a:p>
          <a:p>
            <a:pPr lvl="1"/>
            <a:endParaRPr lang="en-US" dirty="0"/>
          </a:p>
          <a:p>
            <a:pPr lvl="1">
              <a:buFont typeface="Monotype Sorts" pitchFamily="2" charset="2"/>
              <a:buNone/>
            </a:pPr>
            <a:endParaRPr lang="en-US" sz="2400" dirty="0"/>
          </a:p>
        </p:txBody>
      </p:sp>
      <p:pic>
        <p:nvPicPr>
          <p:cNvPr id="268292" name="Picture 4" descr="Survey Disk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267200"/>
            <a:ext cx="3886200" cy="2235200"/>
          </a:xfrm>
          <a:prstGeom prst="rect">
            <a:avLst/>
          </a:prstGeom>
          <a:noFill/>
        </p:spPr>
      </p:pic>
      <p:pic>
        <p:nvPicPr>
          <p:cNvPr id="5" name="Picture 6" descr="geo_transparent_4in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sp>
        <p:nvSpPr>
          <p:cNvPr id="8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" name="Picture 8" descr="NCEMlogoColor1in_cmyk_U-150dpi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22496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3087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 descr="C:\Users\dkey.ESP\AppData\Local\Temp\SNAGHTMLc74cf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640906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key.ESP\Downloads\Desktop\han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43643"/>
            <a:ext cx="228600" cy="2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6201" y="965200"/>
            <a:ext cx="6251145" cy="5359400"/>
            <a:chOff x="76201" y="965200"/>
            <a:chExt cx="6251145" cy="5359400"/>
          </a:xfrm>
        </p:grpSpPr>
        <p:pic>
          <p:nvPicPr>
            <p:cNvPr id="3277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1" y="965200"/>
              <a:ext cx="6251145" cy="535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 descr="C:\Users\dkey.ESP\Downloads\Desktop\han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5715000"/>
              <a:ext cx="228600" cy="289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962" y="2757487"/>
            <a:ext cx="30384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8" name="Picture 10" descr="C:\Users\dkey.ESP\AppData\Local\Temp\SNAGHTMLcf95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"/>
            <a:ext cx="690206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64" y="1007534"/>
            <a:ext cx="6582406" cy="577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3274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  <a:cs typeface="Tahoma" pitchFamily="34" charset="0"/>
              </a:rPr>
              <a:t>GRAV-D</a:t>
            </a:r>
            <a:endParaRPr lang="en-US" dirty="0">
              <a:latin typeface="Calibri" pitchFamily="34" charset="0"/>
              <a:cs typeface="Tahoma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6" descr="geo_transparent_4inc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13" name="Picture 12" descr="NCEMlogoColor1in_cmyk_U-150dpi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904999"/>
            <a:ext cx="3810000" cy="404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2137" y="1905000"/>
            <a:ext cx="3690938" cy="404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4142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"/>
            <a:ext cx="9144000" cy="1143000"/>
          </a:xfrm>
        </p:spPr>
        <p:txBody>
          <a:bodyPr/>
          <a:lstStyle/>
          <a:p>
            <a:pPr algn="ctr"/>
            <a:r>
              <a:rPr lang="en-US" sz="3600" dirty="0" smtClean="0">
                <a:latin typeface="Tahoma" pitchFamily="34" charset="0"/>
                <a:cs typeface="Tahoma" pitchFamily="34" charset="0"/>
              </a:rPr>
              <a:t>HM supports </a:t>
            </a:r>
            <a:br>
              <a:rPr lang="en-US" sz="3600" dirty="0" smtClean="0">
                <a:latin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Tahoma" pitchFamily="34" charset="0"/>
                <a:cs typeface="Tahoma" pitchFamily="34" charset="0"/>
              </a:rPr>
              <a:t>mobile scanning applications</a:t>
            </a:r>
            <a:endParaRPr lang="en-US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752600"/>
            <a:ext cx="4876800" cy="381000"/>
          </a:xfrm>
        </p:spPr>
        <p:txBody>
          <a:bodyPr/>
          <a:lstStyle/>
          <a:p>
            <a:r>
              <a:rPr lang="en-US" sz="1800" dirty="0" smtClean="0"/>
              <a:t>NC Railroad Company’s  Hy-Rail vehicle </a:t>
            </a:r>
            <a:endParaRPr lang="en-US" sz="1800" dirty="0"/>
          </a:p>
        </p:txBody>
      </p:sp>
      <p:pic>
        <p:nvPicPr>
          <p:cNvPr id="4" name="Content Placeholder 3" descr="IMG_0100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047" t="24649"/>
          <a:stretch>
            <a:fillRect/>
          </a:stretch>
        </p:blipFill>
        <p:spPr>
          <a:xfrm>
            <a:off x="152400" y="2209800"/>
            <a:ext cx="3276600" cy="4027488"/>
          </a:xfrm>
          <a:ln w="3175"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505200" y="2174875"/>
            <a:ext cx="5562599" cy="1711325"/>
          </a:xfrm>
        </p:spPr>
        <p:txBody>
          <a:bodyPr/>
          <a:lstStyle/>
          <a:p>
            <a:pPr>
              <a:spcBef>
                <a:spcPts val="576"/>
              </a:spcBef>
            </a:pPr>
            <a:r>
              <a:rPr lang="en-US" sz="1800" dirty="0" smtClean="0"/>
              <a:t>Mobile scanners and positioning equipment installed on vehicle</a:t>
            </a:r>
          </a:p>
          <a:p>
            <a:pPr>
              <a:spcBef>
                <a:spcPts val="576"/>
              </a:spcBef>
            </a:pPr>
            <a:r>
              <a:rPr lang="en-US" sz="1800" dirty="0" smtClean="0"/>
              <a:t>NC CORS provides real-time positioning info to support the Hy-Rail vehicle’s GNSS equipment</a:t>
            </a:r>
            <a:endParaRPr lang="en-US" sz="1800" dirty="0" smtClean="0">
              <a:solidFill>
                <a:schemeClr val="bg2"/>
              </a:solidFill>
            </a:endParaRPr>
          </a:p>
        </p:txBody>
      </p:sp>
      <p:pic>
        <p:nvPicPr>
          <p:cNvPr id="12" name="Picture 6" descr="geo_transparent_4in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5" name="Picture 14" descr="NCEMlogoColor1in_cmyk_U-150dpi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5754" y="3553684"/>
            <a:ext cx="4551046" cy="300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9022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ChangeArrowheads="1"/>
          </p:cNvSpPr>
          <p:nvPr/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SzPct val="75000"/>
              <a:buFont typeface="Monotype Sorts" pitchFamily="2" charset="2"/>
              <a:buNone/>
            </a:pPr>
            <a:endParaRPr lang="en-US" dirty="0">
              <a:latin typeface="Tahoma" pitchFamily="34" charset="0"/>
            </a:endParaRP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0" y="27432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b="0" dirty="0" smtClean="0">
                <a:latin typeface="Calibri" pitchFamily="34" charset="0"/>
                <a:cs typeface="Tahoma" pitchFamily="34" charset="0"/>
              </a:rPr>
              <a:t>HM supports </a:t>
            </a:r>
          </a:p>
          <a:p>
            <a:pPr algn="ctr"/>
            <a:r>
              <a:rPr lang="en-US" sz="4400" b="0" dirty="0" smtClean="0">
                <a:latin typeface="Calibri" pitchFamily="34" charset="0"/>
                <a:cs typeface="Tahoma" pitchFamily="34" charset="0"/>
              </a:rPr>
              <a:t>subsidence monitoring</a:t>
            </a:r>
            <a:endParaRPr lang="en-US" sz="4400" b="0" dirty="0">
              <a:latin typeface="Calibri" pitchFamily="34" charset="0"/>
              <a:cs typeface="Tahoma" pitchFamily="34" charset="0"/>
            </a:endParaRPr>
          </a:p>
        </p:txBody>
      </p:sp>
      <p:pic>
        <p:nvPicPr>
          <p:cNvPr id="372745" name="Picture 9" descr="subside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596" y="1482437"/>
            <a:ext cx="6962404" cy="5315444"/>
          </a:xfrm>
          <a:prstGeom prst="rect">
            <a:avLst/>
          </a:prstGeom>
          <a:noFill/>
        </p:spPr>
      </p:pic>
      <p:pic>
        <p:nvPicPr>
          <p:cNvPr id="6" name="Picture 6" descr="geo_transparent_4in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8" name="Picture 7" descr="NCEMlogoColor1in_cmyk_U-150dpi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5038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10000" y="2667000"/>
            <a:ext cx="685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813" eaLnBrk="1" hangingPunct="1"/>
            <a:endParaRPr lang="en-US" sz="1800" b="0" dirty="0">
              <a:solidFill>
                <a:prstClr val="white"/>
              </a:solidFill>
            </a:endParaRPr>
          </a:p>
        </p:txBody>
      </p:sp>
      <p:pic>
        <p:nvPicPr>
          <p:cNvPr id="5" name="Content Placeholder 5" descr="SC State Line 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600200"/>
            <a:ext cx="7848600" cy="5075429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000" dirty="0" smtClean="0">
                <a:latin typeface="Calibri" pitchFamily="34" charset="0"/>
                <a:cs typeface="Tahoma" pitchFamily="34" charset="0"/>
              </a:rPr>
              <a:t>How did North Carolina </a:t>
            </a:r>
            <a:br>
              <a:rPr lang="en-US" sz="4000" dirty="0" smtClean="0">
                <a:latin typeface="Calibri" pitchFamily="34" charset="0"/>
                <a:cs typeface="Tahoma" pitchFamily="34" charset="0"/>
              </a:rPr>
            </a:br>
            <a:r>
              <a:rPr lang="en-US" sz="4000" dirty="0" smtClean="0">
                <a:latin typeface="Calibri" pitchFamily="34" charset="0"/>
                <a:cs typeface="Tahoma" pitchFamily="34" charset="0"/>
              </a:rPr>
              <a:t>get its shape?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81600" y="5105400"/>
            <a:ext cx="39624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 eaLnBrk="1" hangingPunct="1"/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The 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line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shall:</a:t>
            </a:r>
          </a:p>
          <a:p>
            <a:pPr marL="228600" indent="-228600" algn="l" defTabSz="912813" eaLnBrk="1" hangingPunct="1">
              <a:spcAft>
                <a:spcPts val="300"/>
              </a:spcAft>
              <a:buFont typeface="+mj-lt"/>
              <a:buAutoNum type="arabicPeriod"/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Begin 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at the sea,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30 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miles from the west side of the mouth of the Cape Fear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River  </a:t>
            </a:r>
          </a:p>
          <a:p>
            <a:pPr marL="228600" indent="-228600" algn="l" defTabSz="912813" eaLnBrk="1" hangingPunct="1">
              <a:spcAft>
                <a:spcPts val="300"/>
              </a:spcAft>
              <a:buFont typeface="+mj-lt"/>
              <a:buAutoNum type="arabicPeriod"/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thence, it shall run on a northwest course to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35⁰ N latitude </a:t>
            </a:r>
          </a:p>
          <a:p>
            <a:pPr marL="228600" indent="-228600" algn="l" defTabSz="912813" eaLnBrk="1" hangingPunct="1">
              <a:buFont typeface="+mj-lt"/>
              <a:buAutoNum type="arabicPeriod"/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From 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thence due west to the South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</a:rPr>
              <a:t>Seas</a:t>
            </a:r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7086600" y="4267200"/>
            <a:ext cx="182880" cy="228600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813" eaLnBrk="1" hangingPunct="1"/>
            <a:endParaRPr lang="en-US" sz="1800" b="0" dirty="0">
              <a:solidFill>
                <a:prstClr val="white"/>
              </a:solidFill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Picture 6" descr="geo_transparent_4inch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11" name="Picture 10" descr="NCEMlogoColor1in_cmyk_U-150dpi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2204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 pitchFamily="34" charset="0"/>
                <a:cs typeface="Tahoma" pitchFamily="34" charset="0"/>
              </a:rPr>
              <a:t>County and state boundaries</a:t>
            </a:r>
            <a:endParaRPr lang="en-US" sz="4000" dirty="0">
              <a:latin typeface="Calibri" pitchFamily="34" charset="0"/>
              <a:cs typeface="Tahoma" pitchFamily="34" charset="0"/>
            </a:endParaRPr>
          </a:p>
        </p:txBody>
      </p:sp>
      <p:pic>
        <p:nvPicPr>
          <p:cNvPr id="5" name="Picture 6" descr="geo_transparent_4inch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7" name="Picture 6" descr="NCEMlogoColor1in_cmyk_U-150dpi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Picture 9" descr="NCGS_County_Boundary_status ma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514" y="1755648"/>
            <a:ext cx="7292972" cy="516680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494485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 pitchFamily="34" charset="0"/>
                <a:cs typeface="Tahoma" pitchFamily="34" charset="0"/>
              </a:rPr>
              <a:t>County and state boundaries</a:t>
            </a:r>
            <a:endParaRPr lang="en-US" sz="4000" dirty="0">
              <a:latin typeface="Calibri" pitchFamily="34" charset="0"/>
              <a:cs typeface="Tahoma" pitchFamily="34" charset="0"/>
            </a:endParaRPr>
          </a:p>
        </p:txBody>
      </p:sp>
      <p:pic>
        <p:nvPicPr>
          <p:cNvPr id="5" name="Picture 6" descr="geo_transparent_4inch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7" name="Picture 6" descr="NCEMlogoColor1in_cmyk_U-150dpi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Picture 9" descr="NCGS_County_Boundary_status map_stations_CM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8784" y="1755648"/>
            <a:ext cx="7209145" cy="504487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1478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  <a:latin typeface="Calibri" pitchFamily="34" charset="0"/>
                <a:cs typeface="Tahoma" pitchFamily="34" charset="0"/>
              </a:rPr>
              <a:t>Educational outreach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701675"/>
          </a:xfrm>
          <a:noFill/>
        </p:spPr>
        <p:txBody>
          <a:bodyPr/>
          <a:lstStyle/>
          <a:p>
            <a:r>
              <a:rPr lang="en-US" b="1" dirty="0"/>
              <a:t>Height Modernization Workshop: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533400" y="4335194"/>
            <a:ext cx="8732838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08038" lvl="1" indent="-350838" algn="l" defTabSz="912813">
              <a:spcBef>
                <a:spcPct val="20000"/>
              </a:spcBef>
              <a:buSzPct val="100000"/>
              <a:buFont typeface="Arial" charset="0"/>
              <a:buChar char="–"/>
            </a:pPr>
            <a:r>
              <a:rPr lang="en-US" sz="2800" b="0" dirty="0">
                <a:solidFill>
                  <a:prstClr val="black"/>
                </a:solidFill>
                <a:latin typeface="Calibri"/>
              </a:rPr>
              <a:t>Workshops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>tailored </a:t>
            </a:r>
            <a:r>
              <a:rPr lang="en-US" sz="2800" b="0" dirty="0">
                <a:solidFill>
                  <a:prstClr val="black"/>
                </a:solidFill>
                <a:latin typeface="Calibri"/>
              </a:rPr>
              <a:t>to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>each </a:t>
            </a:r>
            <a:r>
              <a:rPr lang="en-US" sz="2800" b="0" dirty="0">
                <a:solidFill>
                  <a:prstClr val="black"/>
                </a:solidFill>
                <a:latin typeface="Calibri"/>
              </a:rPr>
              <a:t>group’s respective needs</a:t>
            </a:r>
          </a:p>
          <a:p>
            <a:pPr marL="808038" lvl="1" indent="-350838" algn="l" defTabSz="912813">
              <a:spcBef>
                <a:spcPct val="20000"/>
              </a:spcBef>
              <a:buSzPct val="100000"/>
              <a:buFont typeface="Arial" charset="0"/>
              <a:buChar char="–"/>
            </a:pP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>Professional Development Hour (PDH) credit</a:t>
            </a:r>
          </a:p>
          <a:p>
            <a:pPr marL="808038" lvl="1" indent="-350838" algn="l" defTabSz="912813">
              <a:spcBef>
                <a:spcPct val="20000"/>
              </a:spcBef>
              <a:buSzPct val="100000"/>
              <a:buFont typeface="Arial" charset="0"/>
              <a:buChar char="–"/>
            </a:pP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>Developed with NC A&amp;T State University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2057400" y="2193925"/>
            <a:ext cx="73612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08038" lvl="1" indent="-350838" algn="l" defTabSz="912813">
              <a:spcBef>
                <a:spcPct val="20000"/>
              </a:spcBef>
              <a:buSzPct val="100000"/>
              <a:buFont typeface="Arial" charset="0"/>
              <a:buChar char="–"/>
            </a:pPr>
            <a:r>
              <a:rPr lang="en-US" sz="2800" b="0" dirty="0">
                <a:solidFill>
                  <a:prstClr val="black"/>
                </a:solidFill>
                <a:latin typeface="Calibri"/>
              </a:rPr>
              <a:t>Traveling workshop designed for government agencies, professional surveyors, academic departments, school groups, and other interested parties in North Carolina. </a:t>
            </a:r>
          </a:p>
        </p:txBody>
      </p:sp>
      <p:pic>
        <p:nvPicPr>
          <p:cNvPr id="323590" name="Picture 6" descr="AG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3" y="2360613"/>
            <a:ext cx="2560637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1" name="Picture 7" descr="NCAT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345" y="4572792"/>
            <a:ext cx="895535" cy="959328"/>
          </a:xfrm>
          <a:prstGeom prst="rect">
            <a:avLst/>
          </a:prstGeom>
          <a:noFill/>
        </p:spPr>
      </p:pic>
      <p:pic>
        <p:nvPicPr>
          <p:cNvPr id="10" name="Picture 9" descr="ncss_logo.gif"/>
          <p:cNvPicPr>
            <a:picLocks noChangeAspect="1"/>
          </p:cNvPicPr>
          <p:nvPr/>
        </p:nvPicPr>
        <p:blipFill>
          <a:blip r:embed="rId5" cstate="print"/>
          <a:srcRect r="77580"/>
          <a:stretch>
            <a:fillRect/>
          </a:stretch>
        </p:blipFill>
        <p:spPr>
          <a:xfrm>
            <a:off x="76200" y="5644516"/>
            <a:ext cx="896112" cy="902559"/>
          </a:xfrm>
          <a:prstGeom prst="rect">
            <a:avLst/>
          </a:prstGeom>
        </p:spPr>
      </p:pic>
      <p:pic>
        <p:nvPicPr>
          <p:cNvPr id="11" name="Picture 6" descr="geo_transparent_4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14" name="Picture 13" descr="NCEMlogoColor1in_cmyk_U-150dpi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2078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49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Presentations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2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5" y="1083052"/>
            <a:ext cx="8604839" cy="5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272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46908" y="232136"/>
            <a:ext cx="7772400" cy="1143000"/>
          </a:xfrm>
        </p:spPr>
        <p:txBody>
          <a:bodyPr/>
          <a:lstStyle/>
          <a:p>
            <a:r>
              <a:rPr lang="en-US" b="0" dirty="0">
                <a:latin typeface="Calibri" pitchFamily="34" charset="0"/>
              </a:rPr>
              <a:t>Benefits to North Carolina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Geodetic control </a:t>
            </a:r>
            <a:r>
              <a:rPr lang="en-US" sz="2800" dirty="0" smtClean="0"/>
              <a:t>network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CORS/RTN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North Carolina Floodplain Mapping Program </a:t>
            </a:r>
            <a:r>
              <a:rPr lang="en-US" sz="2800" dirty="0" smtClean="0"/>
              <a:t>(FMP)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Highway </a:t>
            </a:r>
            <a:r>
              <a:rPr lang="en-US" sz="2800" dirty="0" smtClean="0"/>
              <a:t>construction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Statewide aerial imagery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North Carolina Land Records Management Program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Environment and natural resources programs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Emergency </a:t>
            </a:r>
            <a:r>
              <a:rPr lang="en-US" sz="2800" dirty="0" smtClean="0"/>
              <a:t>management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Precision agriculture</a:t>
            </a:r>
            <a:endParaRPr lang="en-US" sz="2800" dirty="0"/>
          </a:p>
          <a:p>
            <a:pPr lvl="3">
              <a:lnSpc>
                <a:spcPct val="80000"/>
              </a:lnSpc>
              <a:buFontTx/>
              <a:buChar char="•"/>
            </a:pPr>
            <a:endParaRPr lang="en-US" sz="2800" dirty="0"/>
          </a:p>
        </p:txBody>
      </p:sp>
      <p:pic>
        <p:nvPicPr>
          <p:cNvPr id="4" name="Picture 6" descr="geo_transparent_4inc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5" name="Picture 4" descr="NCEMlogoColor1in_cmyk_U-150dpi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583330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Instructional Videos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299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56" y="1587480"/>
            <a:ext cx="8267926" cy="499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3181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Tahoma" pitchFamily="34" charset="0"/>
              </a:rPr>
              <a:t>Future projects</a:t>
            </a:r>
            <a:endParaRPr lang="en-US" dirty="0">
              <a:latin typeface="Calibri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3352"/>
            <a:ext cx="8229600" cy="4525963"/>
          </a:xfrm>
        </p:spPr>
        <p:txBody>
          <a:bodyPr/>
          <a:lstStyle/>
          <a:p>
            <a:r>
              <a:rPr lang="en-US" dirty="0" smtClean="0"/>
              <a:t>Statewide collection of gravity data to support GRAV-D</a:t>
            </a:r>
          </a:p>
          <a:p>
            <a:r>
              <a:rPr lang="en-US" dirty="0" smtClean="0"/>
              <a:t>Statewide collection of elevation data (LiDAR)</a:t>
            </a:r>
          </a:p>
          <a:p>
            <a:r>
              <a:rPr lang="en-US" dirty="0" smtClean="0"/>
              <a:t>NC drone test range</a:t>
            </a:r>
          </a:p>
          <a:p>
            <a:r>
              <a:rPr lang="en-US" dirty="0" smtClean="0"/>
              <a:t>Web page and database upgrade</a:t>
            </a:r>
            <a:endParaRPr lang="en-US" dirty="0"/>
          </a:p>
        </p:txBody>
      </p:sp>
      <p:sp>
        <p:nvSpPr>
          <p:cNvPr id="4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6" descr="geo_transparent_4inch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7" name="Picture 6" descr="NCEMlogoColor1in_cmyk_U-150dpi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08708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The Eastern Oblique Arc</a:t>
            </a:r>
            <a:br>
              <a:rPr lang="en-US" dirty="0" smtClean="0">
                <a:latin typeface="Calibri" pitchFamily="34" charset="0"/>
              </a:rPr>
            </a:br>
            <a:r>
              <a:rPr lang="en-US" dirty="0" smtClean="0">
                <a:latin typeface="Calibri" pitchFamily="34" charset="0"/>
              </a:rPr>
              <a:t>1876-1895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15562"/>
            <a:ext cx="3508272" cy="440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87718"/>
            <a:ext cx="4500563" cy="305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46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58813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Calibri" pitchFamily="34" charset="0"/>
                <a:ea typeface="Tahoma" pitchFamily="34" charset="0"/>
                <a:cs typeface="Tahoma" pitchFamily="34" charset="0"/>
              </a:rPr>
              <a:t>Questions?</a:t>
            </a:r>
          </a:p>
        </p:txBody>
      </p:sp>
      <p:pic>
        <p:nvPicPr>
          <p:cNvPr id="8195" name="Picture 5" descr="NCEMlogoColor1in_cmyk_U-150dpi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5700" y="5195888"/>
            <a:ext cx="179070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95400" y="2628900"/>
          <a:ext cx="7162801" cy="2476885"/>
        </p:xfrm>
        <a:graphic>
          <a:graphicData uri="http://schemas.openxmlformats.org/drawingml/2006/table">
            <a:tbl>
              <a:tblPr/>
              <a:tblGrid>
                <a:gridCol w="3276600"/>
                <a:gridCol w="3886201"/>
              </a:tblGrid>
              <a:tr h="4572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Mailing address: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+mn-lt"/>
                          <a:ea typeface="Times New Roman"/>
                          <a:cs typeface="Times New Roman"/>
                        </a:rPr>
                        <a:t>Building (shipping) address: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9685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Gary W. Thompson, PLS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NC Geodetic Survey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4298 Mail Service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Center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Raleigh,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NC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27699-4298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Gary W. Thompson, PLS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NC Geodetic Survey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Bowers Building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NC National Guard complex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4105 Reedy Creek Rd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Raleigh, NC 27607</a:t>
                      </a:r>
                      <a:endParaRPr lang="en-US" sz="20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295400" y="762000"/>
          <a:ext cx="7162800" cy="1828800"/>
        </p:xfrm>
        <a:graphic>
          <a:graphicData uri="http://schemas.openxmlformats.org/drawingml/2006/table">
            <a:tbl>
              <a:tblPr/>
              <a:tblGrid>
                <a:gridCol w="7162800"/>
              </a:tblGrid>
              <a:tr h="1828800">
                <a:tc>
                  <a:txBody>
                    <a:bodyPr/>
                    <a:lstStyle/>
                    <a:p>
                      <a:pPr marL="228600" marR="0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685800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Gary</a:t>
                      </a: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W. Thompson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, PLS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1087438" algn="l"/>
                        </a:tabLst>
                      </a:pPr>
                      <a:r>
                        <a:rPr lang="en-US" sz="2000" baseline="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Office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:</a:t>
                      </a:r>
                      <a:r>
                        <a:rPr lang="en-US" sz="2000" kern="1200" dirty="0" smtClean="0">
                          <a:latin typeface="Arial" charset="0"/>
                        </a:rPr>
                        <a:t>	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919-733-3836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1087438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Direct:</a:t>
                      </a:r>
                      <a:r>
                        <a:rPr lang="en-US" sz="2000" kern="1200" dirty="0" smtClean="0">
                          <a:latin typeface="Arial" charset="0"/>
                        </a:rPr>
                        <a:t>	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919-948-7844</a:t>
                      </a:r>
                    </a:p>
                    <a:p>
                      <a:pPr marL="228600" marR="0"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1087438" algn="l"/>
                        </a:tabLst>
                      </a:pP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Email:</a:t>
                      </a:r>
                      <a:r>
                        <a:rPr lang="en-US" sz="2000" kern="1200" dirty="0" smtClean="0">
                          <a:latin typeface="Arial" charset="0"/>
                        </a:rPr>
                        <a:t>	</a:t>
                      </a:r>
                      <a:r>
                        <a:rPr lang="en-US" sz="2000" kern="1200" baseline="0" dirty="0" smtClean="0">
                          <a:solidFill>
                            <a:srgbClr val="0000FF"/>
                          </a:solidFill>
                          <a:latin typeface="+mn-lt"/>
                          <a:cs typeface="Times New Roman"/>
                        </a:rPr>
                        <a:t>gary.thompson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@ncdps.gov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15000" y="609600"/>
            <a:ext cx="1619012" cy="1981200"/>
          </a:xfrm>
          <a:noFill/>
        </p:spPr>
      </p:pic>
      <p:pic>
        <p:nvPicPr>
          <p:cNvPr id="9" name="Picture 8" descr="and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5486400"/>
            <a:ext cx="1683160" cy="1185863"/>
          </a:xfrm>
          <a:prstGeom prst="rect">
            <a:avLst/>
          </a:prstGeom>
        </p:spPr>
      </p:pic>
      <p:pic>
        <p:nvPicPr>
          <p:cNvPr id="10" name="Picture 2" descr="Picture of Mt. Mitchell observation deck at Mt. Mitchell State Park (highest point east of the Mississippi River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599" y="5439391"/>
            <a:ext cx="1712321" cy="12328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274320"/>
            <a:ext cx="9144000" cy="11430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kern="0" dirty="0" smtClean="0">
                <a:solidFill>
                  <a:schemeClr val="tx2"/>
                </a:solidFill>
                <a:latin typeface="Calibri" pitchFamily="34" charset="0"/>
                <a:ea typeface="+mj-ea"/>
                <a:cs typeface="Tahoma" pitchFamily="34" charset="0"/>
              </a:rPr>
              <a:t>NC NHMS projects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4" name="Picture 6" descr="geo_transparent_4inch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5" descr="NCEMlogoColor1in_cmyk_U-150dpi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15478"/>
            <a:ext cx="9144000" cy="455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320"/>
            <a:ext cx="9143999" cy="1143000"/>
          </a:xfrm>
        </p:spPr>
        <p:txBody>
          <a:bodyPr anchor="ctr" anchorCtr="1"/>
          <a:lstStyle/>
          <a:p>
            <a:pPr algn="ctr"/>
            <a:r>
              <a:rPr lang="en-US" sz="3600" dirty="0" smtClean="0">
                <a:latin typeface="Tahoma" pitchFamily="34" charset="0"/>
                <a:cs typeface="Tahoma" pitchFamily="34" charset="0"/>
              </a:rPr>
              <a:t>NC CORS Network</a:t>
            </a:r>
            <a:endParaRPr lang="en-US" sz="3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6261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752600"/>
            <a:ext cx="8686800" cy="457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Continuously Operating Reference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Station (CORS)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6309" y="2209800"/>
            <a:ext cx="6902138" cy="399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6925" lvl="1" indent="-339725" algn="l" defTabSz="912813" eaLnBrk="1" hangingPunct="1">
              <a:lnSpc>
                <a:spcPct val="90000"/>
              </a:lnSpc>
              <a:spcBef>
                <a:spcPts val="576"/>
              </a:spcBef>
              <a:spcAft>
                <a:spcPts val="300"/>
              </a:spcAft>
              <a:buFont typeface="Tahoma" pitchFamily="34" charset="0"/>
              <a:buChar char="–"/>
            </a:pPr>
            <a:r>
              <a:rPr lang="en-US" b="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A permanent and continuously recording Global Navigation Satellite System (GNSS) receiver, antenna (with a surveyed reference position), &amp; support equipment</a:t>
            </a:r>
          </a:p>
          <a:p>
            <a:pPr marL="796925" lvl="1" indent="-339725" algn="l" defTabSz="912813" eaLnBrk="1" hangingPunct="1">
              <a:lnSpc>
                <a:spcPct val="90000"/>
              </a:lnSpc>
              <a:spcBef>
                <a:spcPts val="576"/>
              </a:spcBef>
              <a:spcAft>
                <a:spcPts val="300"/>
              </a:spcAft>
              <a:buFont typeface="Tahoma" pitchFamily="34" charset="0"/>
              <a:buChar char="–"/>
            </a:pPr>
            <a:r>
              <a:rPr lang="en-US" b="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NC CORS Network</a:t>
            </a:r>
          </a:p>
          <a:p>
            <a:pPr marL="1149350" lvl="3" indent="-339725" algn="l" defTabSz="912813" eaLnBrk="1" hangingPunct="1">
              <a:lnSpc>
                <a:spcPct val="90000"/>
              </a:lnSpc>
              <a:spcBef>
                <a:spcPts val="576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Composed of 88 CORS</a:t>
            </a:r>
          </a:p>
          <a:p>
            <a:pPr marL="1606550" lvl="4" indent="-339725" algn="l" defTabSz="912813" eaLnBrk="1" hangingPunct="1">
              <a:lnSpc>
                <a:spcPct val="90000"/>
              </a:lnSpc>
              <a:spcBef>
                <a:spcPts val="576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b="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3 new CORS have been installed</a:t>
            </a:r>
          </a:p>
          <a:p>
            <a:pPr marL="2063750" lvl="5" indent="-339725" defTabSz="912813">
              <a:lnSpc>
                <a:spcPct val="90000"/>
              </a:lnSpc>
              <a:spcBef>
                <a:spcPts val="576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b="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Bodie Island (NCBI)</a:t>
            </a:r>
          </a:p>
          <a:p>
            <a:pPr marL="2063750" lvl="5" indent="-339725" defTabSz="912813">
              <a:lnSpc>
                <a:spcPct val="90000"/>
              </a:lnSpc>
              <a:spcBef>
                <a:spcPts val="576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b="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Bethel (NCBT)</a:t>
            </a:r>
          </a:p>
          <a:p>
            <a:pPr marL="2063750" lvl="5" indent="-339725" defTabSz="912813">
              <a:lnSpc>
                <a:spcPct val="90000"/>
              </a:lnSpc>
              <a:spcBef>
                <a:spcPts val="576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b="0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UNCC (NC49)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6" name="Picture 6" descr="geo_transparent_4inch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18" name="Picture 17" descr="NCEMlogoColor1in_cmyk_U-150dpi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10" descr="ncjl_monu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l="26801" t="33413" r="27163" b="6493"/>
          <a:stretch>
            <a:fillRect/>
          </a:stretch>
        </p:blipFill>
        <p:spPr>
          <a:xfrm>
            <a:off x="7158447" y="2927170"/>
            <a:ext cx="2214153" cy="3854630"/>
          </a:xfrm>
        </p:spPr>
      </p:pic>
      <p:pic>
        <p:nvPicPr>
          <p:cNvPr id="13" name="Content Placeholder 10" descr="ncjl_monu.jpg"/>
          <p:cNvPicPr>
            <a:picLocks noChangeAspect="1"/>
          </p:cNvPicPr>
          <p:nvPr/>
        </p:nvPicPr>
        <p:blipFill>
          <a:blip r:embed="rId5" cstate="print"/>
          <a:srcRect l="-133" t="2404" r="74784" b="83650"/>
          <a:stretch>
            <a:fillRect/>
          </a:stretch>
        </p:blipFill>
        <p:spPr bwMode="auto">
          <a:xfrm>
            <a:off x="7772400" y="2229707"/>
            <a:ext cx="1219200" cy="89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79588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3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UNCC CORS (NC49)</a:t>
            </a:r>
            <a:endParaRPr lang="en-US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305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ChangeArrowheads="1"/>
          </p:cNvSpPr>
          <p:nvPr/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defTabSz="912813" eaLnBrk="1" hangingPunct="1">
              <a:spcBef>
                <a:spcPct val="20000"/>
              </a:spcBef>
              <a:buSzPct val="75000"/>
              <a:buFont typeface="Monotype Sorts" pitchFamily="2" charset="2"/>
              <a:buNone/>
            </a:pPr>
            <a:endParaRPr lang="en-US" sz="1800" b="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441349" name="Rectangle 5"/>
          <p:cNvSpPr>
            <a:spLocks noChangeArrowheads="1"/>
          </p:cNvSpPr>
          <p:nvPr/>
        </p:nvSpPr>
        <p:spPr bwMode="auto">
          <a:xfrm>
            <a:off x="0" y="27432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912813" eaLnBrk="1" hangingPunct="1"/>
            <a:r>
              <a:rPr lang="en-US" sz="3600" b="0" dirty="0" smtClean="0">
                <a:solidFill>
                  <a:srgbClr val="000000"/>
                </a:solidFill>
                <a:latin typeface="Tahoma" pitchFamily="34" charset="0"/>
              </a:rPr>
              <a:t>NC CORS Network</a:t>
            </a:r>
            <a:endParaRPr lang="en-US" sz="3600" b="0" dirty="0">
              <a:solidFill>
                <a:srgbClr val="EEECE1"/>
              </a:solidFill>
              <a:latin typeface="Tahoma" pitchFamily="34" charset="0"/>
            </a:endParaRPr>
          </a:p>
        </p:txBody>
      </p:sp>
      <p:pic>
        <p:nvPicPr>
          <p:cNvPr id="6" name="Picture 6" descr="geo_transparent_4inch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706438" y="1504633"/>
            <a:ext cx="7751762" cy="0"/>
          </a:xfrm>
          <a:prstGeom prst="line">
            <a:avLst/>
          </a:prstGeom>
          <a:noFill/>
          <a:ln w="38100">
            <a:solidFill>
              <a:srgbClr val="02091C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12813" eaLnBrk="1" hangingPunct="1"/>
            <a:endParaRPr lang="en-US" sz="1800" b="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Picture 9" descr="NCEMlogoColor1in_cmyk_U-150dpi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194" y="2152650"/>
            <a:ext cx="88582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o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0999" y="5857008"/>
            <a:ext cx="962891" cy="962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8505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CORS/RTN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Added </a:t>
            </a:r>
            <a:r>
              <a:rPr lang="en-US" dirty="0" smtClean="0"/>
              <a:t>three (3) TDOT CORS to the RTN</a:t>
            </a:r>
          </a:p>
          <a:p>
            <a:pPr lvl="1"/>
            <a:r>
              <a:rPr lang="en-US" dirty="0" smtClean="0"/>
              <a:t>Funding provided by NCDOT</a:t>
            </a:r>
          </a:p>
          <a:p>
            <a:r>
              <a:rPr lang="en-US" dirty="0" smtClean="0"/>
              <a:t>Upgraded four (4) CORS to GNSS</a:t>
            </a:r>
          </a:p>
          <a:p>
            <a:pPr lvl="1"/>
            <a:r>
              <a:rPr lang="en-US" dirty="0" smtClean="0"/>
              <a:t>Durham (DURH)</a:t>
            </a:r>
          </a:p>
          <a:p>
            <a:pPr lvl="1"/>
            <a:r>
              <a:rPr lang="en-US" dirty="0" smtClean="0"/>
              <a:t>Sanford (SNFD)</a:t>
            </a:r>
          </a:p>
          <a:p>
            <a:pPr lvl="1"/>
            <a:r>
              <a:rPr lang="en-US" dirty="0" smtClean="0"/>
              <a:t>Troy (NCTR)</a:t>
            </a:r>
          </a:p>
          <a:p>
            <a:pPr lvl="1"/>
            <a:r>
              <a:rPr lang="en-US" dirty="0" smtClean="0"/>
              <a:t>Winston Salem (NCWS)</a:t>
            </a:r>
          </a:p>
        </p:txBody>
      </p:sp>
      <p:pic>
        <p:nvPicPr>
          <p:cNvPr id="4" name="Picture 6" descr="geo_transparent_4inch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  <p:pic>
        <p:nvPicPr>
          <p:cNvPr id="5" name="Picture 4" descr="NCEMlogoColor1in_cmyk_U-150dpi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193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CORS/RTN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Moved FTP servers from DENR to DEM</a:t>
            </a:r>
          </a:p>
          <a:p>
            <a:r>
              <a:rPr lang="en-US" dirty="0" smtClean="0"/>
              <a:t>Added 4</a:t>
            </a:r>
            <a:r>
              <a:rPr lang="en-US" baseline="30000" dirty="0" smtClean="0"/>
              <a:t>th</a:t>
            </a:r>
            <a:r>
              <a:rPr lang="en-US" dirty="0" smtClean="0"/>
              <a:t> RTN server at WDC</a:t>
            </a:r>
          </a:p>
          <a:p>
            <a:r>
              <a:rPr lang="en-US" dirty="0" smtClean="0"/>
              <a:t>Submitted budget for 2014 aerial imagery project, which includes the following items</a:t>
            </a:r>
          </a:p>
          <a:p>
            <a:pPr lvl="1"/>
            <a:r>
              <a:rPr lang="en-US" dirty="0" smtClean="0"/>
              <a:t>Upgrade three (3) CORS to GNSS</a:t>
            </a:r>
          </a:p>
          <a:p>
            <a:pPr lvl="2"/>
            <a:r>
              <a:rPr lang="en-US" dirty="0" smtClean="0"/>
              <a:t>Burnsville</a:t>
            </a:r>
          </a:p>
          <a:p>
            <a:pPr lvl="2"/>
            <a:r>
              <a:rPr lang="en-US" dirty="0" smtClean="0"/>
              <a:t>Morganton</a:t>
            </a:r>
          </a:p>
          <a:p>
            <a:pPr lvl="2"/>
            <a:r>
              <a:rPr lang="en-US" dirty="0" smtClean="0"/>
              <a:t>Salisbury</a:t>
            </a:r>
          </a:p>
          <a:p>
            <a:pPr lvl="1"/>
            <a:r>
              <a:rPr lang="en-US" dirty="0" smtClean="0"/>
              <a:t>Add two (2) TDOT CORS to the RTN</a:t>
            </a:r>
          </a:p>
          <a:p>
            <a:pPr lvl="1"/>
            <a:r>
              <a:rPr lang="en-US" dirty="0" smtClean="0"/>
              <a:t>Software/CORS maintenance</a:t>
            </a:r>
            <a:endParaRPr lang="en-US" dirty="0"/>
          </a:p>
        </p:txBody>
      </p:sp>
      <p:pic>
        <p:nvPicPr>
          <p:cNvPr id="4" name="Picture 3" descr="NCEMlogoColor1in_cmyk_U-150dpi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9555" y="329184"/>
            <a:ext cx="1063202" cy="94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geo_transparent_4inch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309" y="332087"/>
            <a:ext cx="943099" cy="943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83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66CC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B8E2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pmod5">
  <a:themeElements>
    <a:clrScheme name="mapmod5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mapmod5">
      <a:majorFont>
        <a:latin typeface="C FranklinGothic Condensed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mod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mod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mod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mod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mod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mod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mod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10611</TotalTime>
  <Words>710</Words>
  <Application>Microsoft Office PowerPoint</Application>
  <PresentationFormat>On-screen Show (4:3)</PresentationFormat>
  <Paragraphs>177</Paragraphs>
  <Slides>33</Slides>
  <Notes>17</Notes>
  <HiddenSlides>3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Blank Presentation</vt:lpstr>
      <vt:lpstr>1_Office Theme</vt:lpstr>
      <vt:lpstr>2_Office Theme</vt:lpstr>
      <vt:lpstr>mapmod5</vt:lpstr>
      <vt:lpstr>Corel PHOTO-PAINT 7.0 Image</vt:lpstr>
      <vt:lpstr>NCGS: Positioning NC for the future now!</vt:lpstr>
      <vt:lpstr>North Carolina Geodetic Survey</vt:lpstr>
      <vt:lpstr>Benefits to North Carolina</vt:lpstr>
      <vt:lpstr>Slide 4</vt:lpstr>
      <vt:lpstr>NC CORS Network</vt:lpstr>
      <vt:lpstr>UNCC CORS (NC49)</vt:lpstr>
      <vt:lpstr>Slide 7</vt:lpstr>
      <vt:lpstr>CORS/RTN</vt:lpstr>
      <vt:lpstr>CORS/RTN</vt:lpstr>
      <vt:lpstr>GNSS Real Time Network (RTN)</vt:lpstr>
      <vt:lpstr>Financial benefit of NC CORS</vt:lpstr>
      <vt:lpstr> </vt:lpstr>
      <vt:lpstr>Statewide Imagery Project</vt:lpstr>
      <vt:lpstr>Slide 14</vt:lpstr>
      <vt:lpstr>NC Floodplain Mapping Program  Components of a DFIRM</vt:lpstr>
      <vt:lpstr>Slide 16</vt:lpstr>
      <vt:lpstr>Slide 17</vt:lpstr>
      <vt:lpstr>Slide 18</vt:lpstr>
      <vt:lpstr>Slide 19</vt:lpstr>
      <vt:lpstr>Slide 20</vt:lpstr>
      <vt:lpstr>Slide 21</vt:lpstr>
      <vt:lpstr>GRAV-D</vt:lpstr>
      <vt:lpstr>HM supports  mobile scanning applications</vt:lpstr>
      <vt:lpstr>Slide 24</vt:lpstr>
      <vt:lpstr>How did North Carolina  get its shape?</vt:lpstr>
      <vt:lpstr>County and state boundaries</vt:lpstr>
      <vt:lpstr>County and state boundaries</vt:lpstr>
      <vt:lpstr>Educational outreach</vt:lpstr>
      <vt:lpstr>Presentations</vt:lpstr>
      <vt:lpstr>Instructional Videos</vt:lpstr>
      <vt:lpstr>Future projects</vt:lpstr>
      <vt:lpstr>The Eastern Oblique Arc 1876-1895</vt:lpstr>
      <vt:lpstr>Questions?</vt:lpstr>
    </vt:vector>
  </TitlesOfParts>
  <Company>Dell Computer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SPATIAL REFERENCE SYSTEM</dc:title>
  <dc:creator>DAVE DOYLE</dc:creator>
  <cp:lastModifiedBy>gwthompson</cp:lastModifiedBy>
  <cp:revision>468</cp:revision>
  <cp:lastPrinted>2013-04-23T14:16:34Z</cp:lastPrinted>
  <dcterms:created xsi:type="dcterms:W3CDTF">1997-11-10T21:52:36Z</dcterms:created>
  <dcterms:modified xsi:type="dcterms:W3CDTF">2013-04-30T11:10:18Z</dcterms:modified>
</cp:coreProperties>
</file>