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4" r:id="rId2"/>
    <p:sldId id="260" r:id="rId3"/>
    <p:sldId id="261" r:id="rId4"/>
    <p:sldId id="295" r:id="rId5"/>
    <p:sldId id="296" r:id="rId6"/>
    <p:sldId id="264" r:id="rId7"/>
    <p:sldId id="285" r:id="rId8"/>
    <p:sldId id="293" r:id="rId9"/>
    <p:sldId id="297" r:id="rId10"/>
    <p:sldId id="27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77" autoAdjust="0"/>
  </p:normalViewPr>
  <p:slideViewPr>
    <p:cSldViewPr>
      <p:cViewPr>
        <p:scale>
          <a:sx n="90" d="100"/>
          <a:sy n="90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5C1AB-51E2-4B01-9D93-81B0EE30ED4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068A2-3AC6-48DC-9CC8-8F33DE3BC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68A2-3AC6-48DC-9CC8-8F33DE3BC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8770-2A84-4149-9034-F00AC14FB453}" type="datetime1">
              <a:rPr lang="en-US" smtClean="0"/>
              <a:t>4/28/2014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B61-E380-4A47-B4E0-BDD772F253FE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EC76-114C-445D-AE90-EE5903DC17A5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BEB-3843-408E-8190-264BEF8D34B4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D1E4-5015-4358-B474-BCFBF921AE31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351-69F6-449B-A5C5-622FA17EE45C}" type="datetime1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500-67BE-497E-B346-40C9476A288F}" type="datetime1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ECB-A6CD-4286-8953-30F40D05F583}" type="datetime1">
              <a:rPr lang="en-US" smtClean="0"/>
              <a:t>4/28/2014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6D62-EBF2-4167-AB0F-E8139852F0CC}" type="datetime1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2525-9C8F-4FBF-8A0D-19D22F4D10F1}" type="datetime1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5D8551-011A-4138-9B1C-C0CC6EE3501B}" type="datetime1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0F0E32-3BC7-4333-B588-23E64963B22D}" type="datetime1">
              <a:rPr lang="en-US" smtClean="0"/>
              <a:t>4/28/2014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9EEA48-412E-4F8D-A209-ADD1D3CAA7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gs.udel.edu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ws.gov/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2301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Delaware </a:t>
            </a:r>
            <a:br>
              <a:rPr lang="en-US" dirty="0" smtClean="0"/>
            </a:br>
            <a:r>
              <a:rPr lang="en-US" dirty="0" smtClean="0"/>
              <a:t>Height modernization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0"/>
            <a:ext cx="5715000" cy="17526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Drexel </a:t>
            </a:r>
            <a:r>
              <a:rPr lang="en-US" sz="2500" dirty="0" err="1" smtClean="0"/>
              <a:t>Siok</a:t>
            </a:r>
            <a:endParaRPr lang="en-US" sz="2500" dirty="0" smtClean="0"/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Delaware Department of Natural Resources and Environmental Control</a:t>
            </a:r>
          </a:p>
          <a:p>
            <a:pPr algn="ctr"/>
            <a:r>
              <a:rPr lang="en-US" sz="1600" dirty="0" smtClean="0"/>
              <a:t>Delaware Coastal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767389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Project of special merit  NA12NOS4190029 "Improving the Benchmark of Coastal Hazards Policy Implementation"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Only be Accomplished with Partners and Support!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USFWS</a:t>
            </a:r>
          </a:p>
          <a:p>
            <a:pPr lvl="1"/>
            <a:r>
              <a:rPr lang="en-US" dirty="0" smtClean="0"/>
              <a:t>Susan </a:t>
            </a:r>
            <a:r>
              <a:rPr lang="en-US" dirty="0" err="1" smtClean="0"/>
              <a:t>Guiteras</a:t>
            </a:r>
            <a:r>
              <a:rPr lang="en-US" dirty="0" smtClean="0"/>
              <a:t>, Laura Mitchell</a:t>
            </a:r>
          </a:p>
          <a:p>
            <a:r>
              <a:rPr lang="en-US" dirty="0" smtClean="0"/>
              <a:t>Delaware Geologic Survey</a:t>
            </a:r>
          </a:p>
          <a:p>
            <a:pPr lvl="1"/>
            <a:r>
              <a:rPr lang="en-US" dirty="0" smtClean="0"/>
              <a:t>Tom </a:t>
            </a:r>
            <a:r>
              <a:rPr lang="en-US" dirty="0" err="1" smtClean="0"/>
              <a:t>Mckenna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Delaware Coastal Program</a:t>
            </a:r>
          </a:p>
          <a:p>
            <a:pPr lvl="1"/>
            <a:r>
              <a:rPr lang="en-US" dirty="0" smtClean="0"/>
              <a:t>Kenny Smith, Christina Pinkerton, Carl Yetter</a:t>
            </a:r>
          </a:p>
          <a:p>
            <a:r>
              <a:rPr lang="en-US" dirty="0" smtClean="0"/>
              <a:t>Shoreline </a:t>
            </a:r>
            <a:r>
              <a:rPr lang="en-US" dirty="0" smtClean="0"/>
              <a:t>and Waterway Section</a:t>
            </a:r>
          </a:p>
          <a:p>
            <a:pPr lvl="1"/>
            <a:r>
              <a:rPr lang="en-US" dirty="0" smtClean="0"/>
              <a:t>Allen Macdonald</a:t>
            </a:r>
          </a:p>
        </p:txBody>
      </p:sp>
      <p:pic>
        <p:nvPicPr>
          <p:cNvPr id="4" name="Picture 4" descr="DNREC_Ov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1447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OAA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CMPLOGC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64250"/>
            <a:ext cx="1066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Bartholomew.Wilson\My Documents\fwcol1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6512" y="5883456"/>
            <a:ext cx="1190625" cy="904875"/>
          </a:xfrm>
          <a:prstGeom prst="rect">
            <a:avLst/>
          </a:prstGeom>
          <a:noFill/>
        </p:spPr>
      </p:pic>
      <p:pic>
        <p:nvPicPr>
          <p:cNvPr id="1026" name="Picture 2" descr="Official Web page of the U S Fish and Wildlife Servi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06860"/>
            <a:ext cx="7524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gs.udel.edu/sites/dgs.udel.edu/themes/dgspublic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86424"/>
            <a:ext cx="11525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Questions or Comments?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Drexel </a:t>
            </a:r>
            <a:r>
              <a:rPr lang="en-US" dirty="0" err="1" smtClean="0"/>
              <a:t>Siok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Delaware Coastal Program; DNREC</a:t>
            </a:r>
          </a:p>
          <a:p>
            <a:pPr marL="0" indent="0" algn="ctr">
              <a:buNone/>
            </a:pPr>
            <a:r>
              <a:rPr lang="en-US" dirty="0" smtClean="0"/>
              <a:t>5 East Reed Street, Suite 201</a:t>
            </a:r>
          </a:p>
          <a:p>
            <a:pPr marL="0" indent="0" algn="ctr">
              <a:buNone/>
            </a:pPr>
            <a:r>
              <a:rPr lang="en-US" dirty="0" smtClean="0"/>
              <a:t>Dover, De 19901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302-739-9283</a:t>
            </a:r>
          </a:p>
          <a:p>
            <a:pPr marL="0" indent="0" algn="ctr">
              <a:buNone/>
            </a:pPr>
            <a:r>
              <a:rPr lang="en-US" dirty="0" smtClean="0"/>
              <a:t>Drexel.Siok@state.de.us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of special merit  NA12NOS4190029 "Improving the Benchmark of Coastal Hazards Policy Implementation"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Work Plan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1600200"/>
            <a:ext cx="84582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smtClean="0"/>
              <a:t>Task 1.</a:t>
            </a:r>
            <a:r>
              <a:rPr lang="en-US" sz="1900" dirty="0" smtClean="0"/>
              <a:t>  Inventory and Compile Existing Vertical Control Infrastructure</a:t>
            </a:r>
            <a:endParaRPr lang="en-US" sz="1900" dirty="0"/>
          </a:p>
          <a:p>
            <a:pPr lvl="1"/>
            <a:r>
              <a:rPr lang="en-US" sz="1900" b="1" dirty="0" smtClean="0"/>
              <a:t>Phase 1.</a:t>
            </a:r>
            <a:r>
              <a:rPr lang="en-US" sz="1900" dirty="0" smtClean="0"/>
              <a:t> Detailed assessment of existing Benchmark infrastructure </a:t>
            </a:r>
          </a:p>
          <a:p>
            <a:pPr lvl="1"/>
            <a:r>
              <a:rPr lang="en-US" sz="1900" b="1" dirty="0" smtClean="0"/>
              <a:t>Phase 2</a:t>
            </a:r>
            <a:r>
              <a:rPr lang="en-US" sz="1900" dirty="0" smtClean="0"/>
              <a:t>. Gap analysis in Coverage </a:t>
            </a:r>
          </a:p>
          <a:p>
            <a:pPr marL="0" indent="0">
              <a:buFont typeface="Wingdings 2"/>
              <a:buNone/>
            </a:pPr>
            <a:r>
              <a:rPr lang="en-US" sz="1900" dirty="0" smtClean="0"/>
              <a:t> </a:t>
            </a:r>
          </a:p>
          <a:p>
            <a:r>
              <a:rPr lang="en-US" sz="1900" b="1" dirty="0" smtClean="0"/>
              <a:t>Task 2.</a:t>
            </a:r>
            <a:r>
              <a:rPr lang="en-US" sz="1900" dirty="0" smtClean="0"/>
              <a:t>  Conduct Height Modernization to establish backbone network and sentinel network  </a:t>
            </a:r>
          </a:p>
          <a:p>
            <a:pPr lvl="1"/>
            <a:r>
              <a:rPr lang="en-US" sz="1900" b="1" dirty="0" smtClean="0"/>
              <a:t>Phase 1</a:t>
            </a:r>
            <a:r>
              <a:rPr lang="en-US" sz="1900" dirty="0" smtClean="0"/>
              <a:t>. Installation of Benchmarks in Key Areas or Data Gaps</a:t>
            </a:r>
          </a:p>
          <a:p>
            <a:pPr lvl="1"/>
            <a:r>
              <a:rPr lang="en-US" sz="1900" b="1" dirty="0" smtClean="0"/>
              <a:t>Phase 2</a:t>
            </a:r>
            <a:r>
              <a:rPr lang="en-US" sz="1900" dirty="0" smtClean="0"/>
              <a:t>. Conduct Height Modernization of Benchmark Network</a:t>
            </a:r>
          </a:p>
          <a:p>
            <a:pPr lvl="1"/>
            <a:r>
              <a:rPr lang="en-US" sz="1900" b="1" dirty="0" smtClean="0"/>
              <a:t>Phase 3</a:t>
            </a:r>
            <a:r>
              <a:rPr lang="en-US" sz="1900" dirty="0" smtClean="0"/>
              <a:t>. Perform </a:t>
            </a:r>
            <a:r>
              <a:rPr lang="en-US" sz="1900" dirty="0" err="1" smtClean="0"/>
              <a:t>Orthometric</a:t>
            </a:r>
            <a:r>
              <a:rPr lang="en-US" sz="1900" dirty="0" smtClean="0"/>
              <a:t> Height Analysis</a:t>
            </a:r>
          </a:p>
          <a:p>
            <a:pPr lvl="1"/>
            <a:r>
              <a:rPr lang="en-US" sz="1900" b="1" dirty="0" smtClean="0"/>
              <a:t>Phase 4</a:t>
            </a:r>
            <a:r>
              <a:rPr lang="en-US" sz="1900" dirty="0" smtClean="0"/>
              <a:t>. Publish Result of Height Modernization to NGS Database </a:t>
            </a:r>
          </a:p>
          <a:p>
            <a:pPr marL="0" indent="0">
              <a:buFont typeface="Wingdings 2"/>
              <a:buNone/>
            </a:pPr>
            <a:r>
              <a:rPr lang="en-US" sz="1900" dirty="0" smtClean="0"/>
              <a:t> </a:t>
            </a:r>
          </a:p>
          <a:p>
            <a:r>
              <a:rPr lang="en-US" sz="1900" b="1" dirty="0" smtClean="0"/>
              <a:t>Task 3.  </a:t>
            </a:r>
            <a:r>
              <a:rPr lang="en-US" sz="1900" dirty="0" smtClean="0"/>
              <a:t>Development of Guidance Document and Distribution to the Community of Users in Delaware.</a:t>
            </a:r>
            <a:endParaRPr lang="en-US" sz="19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Existing </a:t>
            </a:r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3152" y="1676400"/>
            <a:ext cx="41148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NGS</a:t>
            </a:r>
            <a:endParaRPr lang="en-US" dirty="0" smtClean="0"/>
          </a:p>
          <a:p>
            <a:pPr lvl="1"/>
            <a:r>
              <a:rPr lang="en-US" dirty="0" smtClean="0"/>
              <a:t>DCP</a:t>
            </a:r>
          </a:p>
          <a:p>
            <a:pPr lvl="1"/>
            <a:r>
              <a:rPr lang="en-US" dirty="0" smtClean="0"/>
              <a:t>Shoreline and Waterway Section</a:t>
            </a:r>
          </a:p>
          <a:p>
            <a:pPr lvl="1"/>
            <a:r>
              <a:rPr lang="en-US" dirty="0" smtClean="0"/>
              <a:t>USFWS</a:t>
            </a:r>
            <a:endParaRPr lang="en-US" dirty="0"/>
          </a:p>
        </p:txBody>
      </p:sp>
      <p:pic>
        <p:nvPicPr>
          <p:cNvPr id="7" name="Picture 3" descr="C:\Users\Bartholomew.Wilson\Pictures\2011-09-07\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9331" r="10246" b="18326"/>
          <a:stretch/>
        </p:blipFill>
        <p:spPr bwMode="auto">
          <a:xfrm>
            <a:off x="5715000" y="4800600"/>
            <a:ext cx="2828809" cy="18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DCP Projects\Height Modernization (2012-Current)\Photos\Benchmark Recon\SUSSEX\HU2819\HU2819-REF_STA_USCG-3N-20120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7163"/>
            <a:ext cx="3200400" cy="24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DCP Projects\Height Modernization (2012-Current)\Photos\Benchmark Recon\SUSSEX\DI0956\DI0956-GPS_S_11-3W-20120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80663"/>
            <a:ext cx="1959722" cy="26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:\DCP Projects\Height Modernization (2012-Current)\Photos\Benchmark Recon\SUSSEX\DI0956\DI0956-GPS_S_11-1-20120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35" y="4272755"/>
            <a:ext cx="2171338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MP\Users\Drexel\Presentation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354"/>
            <a:ext cx="4191000" cy="54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Problem</a:t>
            </a:r>
            <a:endParaRPr lang="en-US" dirty="0"/>
          </a:p>
        </p:txBody>
      </p:sp>
      <p:pic>
        <p:nvPicPr>
          <p:cNvPr id="1026" name="Picture 2" descr="F:\DCMP\Users\Drexel\Presentation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20" y="1434354"/>
            <a:ext cx="4174067" cy="54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990600" y="1809750"/>
            <a:ext cx="3810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24000" y="1809750"/>
            <a:ext cx="3048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52600" y="1962150"/>
            <a:ext cx="45720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752600" y="2266950"/>
            <a:ext cx="9144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05000" y="2800350"/>
            <a:ext cx="10668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72733" y="3257550"/>
            <a:ext cx="10668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981200" y="3505200"/>
            <a:ext cx="10668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76400" y="3790950"/>
            <a:ext cx="1752600" cy="4191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37267" y="4362450"/>
            <a:ext cx="1439333" cy="4191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89668" y="4991100"/>
            <a:ext cx="1439332" cy="209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28334" y="5095875"/>
            <a:ext cx="1329266" cy="6572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ot Equal 2"/>
          <p:cNvSpPr/>
          <p:nvPr/>
        </p:nvSpPr>
        <p:spPr>
          <a:xfrm>
            <a:off x="4191000" y="3600450"/>
            <a:ext cx="774620" cy="762000"/>
          </a:xfrm>
          <a:prstGeom prst="mathNot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the Problem</a:t>
            </a:r>
            <a:endParaRPr lang="en-US" dirty="0"/>
          </a:p>
        </p:txBody>
      </p:sp>
      <p:pic>
        <p:nvPicPr>
          <p:cNvPr id="2050" name="Picture 2" descr="F:\DCMP\Users\Drexel\Presentation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45" y="1542264"/>
            <a:ext cx="4090555" cy="52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r="64907"/>
          <a:stretch/>
        </p:blipFill>
        <p:spPr bwMode="auto">
          <a:xfrm>
            <a:off x="46290" y="1274404"/>
            <a:ext cx="4191000" cy="556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73687" y="3640508"/>
            <a:ext cx="3519995" cy="23354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533400"/>
            <a:ext cx="3429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Task 1. </a:t>
            </a:r>
            <a:r>
              <a:rPr lang="en-US" sz="2800" dirty="0"/>
              <a:t>Inventory and Compile Existing Vertical Control Infrastructure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0" y="2438400"/>
            <a:ext cx="3810000" cy="3352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800" dirty="0" smtClean="0"/>
              <a:t>Delaware Reconnaissance</a:t>
            </a:r>
            <a:endParaRPr lang="en-US" sz="1800" dirty="0" smtClean="0"/>
          </a:p>
          <a:p>
            <a:pPr lvl="1"/>
            <a:r>
              <a:rPr lang="en-US" sz="1800" dirty="0" smtClean="0"/>
              <a:t>1,465 </a:t>
            </a:r>
            <a:r>
              <a:rPr lang="en-US" sz="1800" dirty="0" smtClean="0"/>
              <a:t>Total benchmarks</a:t>
            </a:r>
          </a:p>
          <a:p>
            <a:pPr lvl="1"/>
            <a:r>
              <a:rPr lang="en-US" sz="1800" dirty="0" smtClean="0"/>
              <a:t>413 Recovered</a:t>
            </a:r>
          </a:p>
          <a:p>
            <a:pPr lvl="2"/>
            <a:r>
              <a:rPr lang="en-US" sz="1600" dirty="0" smtClean="0"/>
              <a:t>238 Suitable for Height Mod</a:t>
            </a:r>
          </a:p>
          <a:p>
            <a:pPr lvl="2"/>
            <a:r>
              <a:rPr lang="en-US" sz="1600" dirty="0" smtClean="0"/>
              <a:t>36 Not Suitable for Height Mod</a:t>
            </a:r>
          </a:p>
          <a:p>
            <a:pPr lvl="2"/>
            <a:r>
              <a:rPr lang="en-US" sz="1600" dirty="0" smtClean="0"/>
              <a:t>139 Not </a:t>
            </a:r>
            <a:r>
              <a:rPr lang="en-US" sz="1600" dirty="0"/>
              <a:t>S</a:t>
            </a:r>
            <a:r>
              <a:rPr lang="en-US" sz="1600" dirty="0" smtClean="0"/>
              <a:t>uitable for GPS</a:t>
            </a:r>
          </a:p>
          <a:p>
            <a:pPr lvl="1"/>
            <a:r>
              <a:rPr lang="en-US" sz="1800" dirty="0" smtClean="0"/>
              <a:t>327 </a:t>
            </a:r>
            <a:r>
              <a:rPr lang="en-US" sz="1800" dirty="0" smtClean="0"/>
              <a:t>Not recovered</a:t>
            </a:r>
          </a:p>
          <a:p>
            <a:pPr lvl="1"/>
            <a:r>
              <a:rPr lang="en-US" sz="1800" dirty="0" smtClean="0"/>
              <a:t>692 </a:t>
            </a:r>
            <a:r>
              <a:rPr lang="en-US" sz="1800" dirty="0" smtClean="0"/>
              <a:t>Not </a:t>
            </a:r>
            <a:r>
              <a:rPr lang="en-US" sz="1800" dirty="0" smtClean="0"/>
              <a:t>Validated</a:t>
            </a:r>
          </a:p>
          <a:p>
            <a:pPr lvl="2"/>
            <a:r>
              <a:rPr lang="en-US" sz="1600" dirty="0" smtClean="0"/>
              <a:t>Access issues</a:t>
            </a:r>
          </a:p>
          <a:p>
            <a:pPr lvl="2"/>
            <a:r>
              <a:rPr lang="en-US" sz="1600" dirty="0" smtClean="0"/>
              <a:t>Thought to be destroyed</a:t>
            </a:r>
          </a:p>
          <a:p>
            <a:pPr lvl="2"/>
            <a:r>
              <a:rPr lang="en-US" sz="1600" dirty="0" smtClean="0"/>
              <a:t>Water tower/Spire</a:t>
            </a:r>
          </a:p>
        </p:txBody>
      </p:sp>
      <p:pic>
        <p:nvPicPr>
          <p:cNvPr id="9" name="Picture 3" descr="K:\DCP Projects\Height Modernization (2012-Current)\Photos\Presentation Photos\Delaware_recov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9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Task 2. Conduct </a:t>
            </a:r>
            <a:r>
              <a:rPr lang="en-US" sz="3200" dirty="0"/>
              <a:t>Height Modernization to establish backbone network and sentinel network</a:t>
            </a:r>
            <a:endParaRPr lang="en-US" sz="32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2057400"/>
            <a:ext cx="52578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New Castle County</a:t>
            </a:r>
          </a:p>
          <a:p>
            <a:pPr lvl="1"/>
            <a:r>
              <a:rPr lang="en-US" sz="2100" dirty="0" smtClean="0"/>
              <a:t>No additional benchmarks needed</a:t>
            </a:r>
            <a:endParaRPr lang="en-US" sz="2100" dirty="0"/>
          </a:p>
          <a:p>
            <a:pPr marL="36576" indent="0">
              <a:buNone/>
            </a:pPr>
            <a:endParaRPr lang="en-US" sz="2500" dirty="0" smtClean="0"/>
          </a:p>
          <a:p>
            <a:pPr marL="36576" indent="0">
              <a:buNone/>
            </a:pPr>
            <a:r>
              <a:rPr lang="en-US" sz="2500" dirty="0" smtClean="0"/>
              <a:t>Kent County</a:t>
            </a:r>
          </a:p>
          <a:p>
            <a:pPr lvl="1"/>
            <a:r>
              <a:rPr lang="en-US" sz="2100" dirty="0" smtClean="0"/>
              <a:t>22 New benchmarks installed</a:t>
            </a:r>
          </a:p>
          <a:p>
            <a:endParaRPr lang="en-US" sz="2500" dirty="0" smtClean="0"/>
          </a:p>
          <a:p>
            <a:r>
              <a:rPr lang="en-US" sz="2500" dirty="0" smtClean="0"/>
              <a:t>Sussex County</a:t>
            </a:r>
          </a:p>
          <a:p>
            <a:pPr lvl="1"/>
            <a:r>
              <a:rPr lang="en-US" sz="2100" dirty="0" smtClean="0"/>
              <a:t>11 new benchmarks installed</a:t>
            </a:r>
            <a:endParaRPr lang="en-US" sz="2100" dirty="0" smtClean="0"/>
          </a:p>
        </p:txBody>
      </p:sp>
      <p:pic>
        <p:nvPicPr>
          <p:cNvPr id="3074" name="Picture 2" descr="K:\DCP Projects\Height Modernization (2012-Current)\Photos\Presentation Photos\NewCastle_Recov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77"/>
            <a:ext cx="518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DCP Projects\Height Modernization (2012-Current)\Photos\Presentation Photos\NewCastle_HM_with3mi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"/>
            <a:ext cx="518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:\DCP Projects\Height Modernization (2012-Current)\Photos\Presentation Photos\Kent_Recove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76200"/>
            <a:ext cx="506383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:\DCP Projects\Height Modernization (2012-Current)\Photos\Presentation Photos\Kent_HM_with3mi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76199"/>
            <a:ext cx="5092412" cy="65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K:\DCP Projects\Height Modernization (2012-Current)\Photos\Presentation Photos\Sussex_Recove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14015"/>
            <a:ext cx="8856921" cy="68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:\DCP Projects\Height Modernization (2012-Current)\Photos\Presentation Photos\Sussex_HM_with3mil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10112"/>
            <a:ext cx="8861972" cy="68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1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Delaware Coastal Programs Current Needs for Accurate Elevation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Water Level Monitoring</a:t>
            </a:r>
          </a:p>
          <a:p>
            <a:pPr lvl="1"/>
            <a:r>
              <a:rPr lang="en-US" dirty="0" smtClean="0"/>
              <a:t>Kitts Hummock</a:t>
            </a:r>
          </a:p>
          <a:p>
            <a:r>
              <a:rPr lang="en-US" dirty="0" smtClean="0"/>
              <a:t>New Castle County Dikes</a:t>
            </a:r>
          </a:p>
          <a:p>
            <a:pPr lvl="1"/>
            <a:r>
              <a:rPr lang="en-US" dirty="0" smtClean="0"/>
              <a:t>5 historic dikes which serve for flood protection </a:t>
            </a:r>
          </a:p>
          <a:p>
            <a:r>
              <a:rPr lang="en-US" dirty="0" smtClean="0"/>
              <a:t>Water Control Structures</a:t>
            </a:r>
          </a:p>
          <a:p>
            <a:pPr lvl="1"/>
            <a:r>
              <a:rPr lang="en-US" dirty="0" smtClean="0"/>
              <a:t>In all three counties</a:t>
            </a:r>
          </a:p>
          <a:p>
            <a:r>
              <a:rPr lang="en-US" dirty="0" smtClean="0"/>
              <a:t>Road Elevation Profiles</a:t>
            </a:r>
          </a:p>
          <a:p>
            <a:pPr lvl="1"/>
            <a:r>
              <a:rPr lang="en-US" dirty="0" smtClean="0"/>
              <a:t>Access roads to coastal communities</a:t>
            </a:r>
          </a:p>
          <a:p>
            <a:pPr lvl="1"/>
            <a:r>
              <a:rPr lang="en-US" dirty="0" smtClean="0"/>
              <a:t>Emergency Evacuation routes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4038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Challenges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of special merit  NA12NOS4190029 "Improving the Benchmark of Coastal Hazards Policy Implementation"</a:t>
            </a:r>
            <a:endParaRPr lang="en-US"/>
          </a:p>
        </p:txBody>
      </p:sp>
      <p:pic>
        <p:nvPicPr>
          <p:cNvPr id="5" name="Picture 2" descr="K:\DCP Projects\Height Modernization (2012-Current)\Photos\Presentation Photos\project 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66" y="1143000"/>
            <a:ext cx="3698263" cy="5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48699" y="381000"/>
            <a:ext cx="3067796" cy="533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Advice</a:t>
            </a:r>
          </a:p>
          <a:p>
            <a:endParaRPr lang="en-US" dirty="0"/>
          </a:p>
        </p:txBody>
      </p:sp>
      <p:pic>
        <p:nvPicPr>
          <p:cNvPr id="7" name="Picture 3" descr="K:\DCP Projects\Height Modernization (2012-Current)\Photos\Benchmark Install\Kenny and Drexel digging the h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71352"/>
            <a:ext cx="3352801" cy="25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:\DCP Projects\Height Modernization (2012-Current)\Photos\Need a Home\SUSSEXINSTALLS\DSCF0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8735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11388</TotalTime>
  <Words>382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Delaware  Height modernization </vt:lpstr>
      <vt:lpstr>PowerPoint Presentation</vt:lpstr>
      <vt:lpstr>PowerPoint Presentation</vt:lpstr>
      <vt:lpstr>Identifying the Problem</vt:lpstr>
      <vt:lpstr>Solution to the Problem</vt:lpstr>
      <vt:lpstr>Task 1. Inventory and Compile Existing Vertical Control Infrastructure </vt:lpstr>
      <vt:lpstr>Task 2. Conduct Height Modernization to establish backbone network and sentinel network</vt:lpstr>
      <vt:lpstr>Delaware Coastal Programs Current Needs for Accurate Elevation Data</vt:lpstr>
      <vt:lpstr>PowerPoint Presentation</vt:lpstr>
      <vt:lpstr>Can Only be Accomplished with Partners and Support!</vt:lpstr>
      <vt:lpstr>Questions or Comments?</vt:lpstr>
    </vt:vector>
  </TitlesOfParts>
  <Company>DNREC, State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Siok Drexel (DNREC)</dc:creator>
  <cp:lastModifiedBy>Siok Drexel (DNREC)</cp:lastModifiedBy>
  <cp:revision>70</cp:revision>
  <dcterms:created xsi:type="dcterms:W3CDTF">2012-04-18T18:57:42Z</dcterms:created>
  <dcterms:modified xsi:type="dcterms:W3CDTF">2014-04-28T18:58:03Z</dcterms:modified>
</cp:coreProperties>
</file>