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957" r:id="rId2"/>
    <p:sldId id="905" r:id="rId3"/>
    <p:sldId id="907" r:id="rId4"/>
    <p:sldId id="956" r:id="rId5"/>
    <p:sldId id="910" r:id="rId6"/>
    <p:sldId id="911" r:id="rId7"/>
    <p:sldId id="915" r:id="rId8"/>
    <p:sldId id="916" r:id="rId9"/>
    <p:sldId id="917" r:id="rId10"/>
    <p:sldId id="918" r:id="rId11"/>
    <p:sldId id="919" r:id="rId12"/>
    <p:sldId id="920" r:id="rId13"/>
    <p:sldId id="921" r:id="rId14"/>
    <p:sldId id="922" r:id="rId15"/>
    <p:sldId id="923" r:id="rId16"/>
    <p:sldId id="924" r:id="rId17"/>
    <p:sldId id="928" r:id="rId18"/>
    <p:sldId id="934" r:id="rId19"/>
    <p:sldId id="958" r:id="rId20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008000"/>
    <a:srgbClr val="FF9900"/>
    <a:srgbClr val="3399FF"/>
    <a:srgbClr val="33CCFF"/>
    <a:srgbClr val="CC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0" autoAdjust="0"/>
    <p:restoredTop sz="94612" autoAdjust="0"/>
  </p:normalViewPr>
  <p:slideViewPr>
    <p:cSldViewPr snapToGrid="0">
      <p:cViewPr>
        <p:scale>
          <a:sx n="75" d="100"/>
          <a:sy n="75" d="100"/>
        </p:scale>
        <p:origin x="-1620" y="-726"/>
      </p:cViewPr>
      <p:guideLst>
        <p:guide orient="horz" pos="2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04" y="996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587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none" lIns="92354" tIns="46177" rIns="92354" bIns="46177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GPS-Derived Heights Part 1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587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none" lIns="92354" tIns="46177" rIns="92354" bIns="46177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March 2005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6338"/>
            <a:ext cx="3027363" cy="4587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none" lIns="92354" tIns="46177" rIns="92354" bIns="46177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NOAA, NOS, National Geodetic Survey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796338"/>
            <a:ext cx="3027362" cy="4587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none" lIns="92354" tIns="46177" rIns="92354" bIns="46177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809A78F-D4A8-496C-8E6C-520087A62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9" tIns="46815" rIns="93629" bIns="4681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9" tIns="46815" rIns="93629" bIns="4681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2138"/>
            <a:ext cx="5121275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9" tIns="46815" rIns="93629" bIns="46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9" tIns="46815" rIns="93629" bIns="4681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9" tIns="46815" rIns="93629" bIns="4681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246AB5-14D1-4743-839C-9112E481D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39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711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11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B0C3-8CCA-45D0-9515-942222B9A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1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8C25-8DAA-44CE-8849-0F0E7B681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D04D0-9876-4754-8A28-90EBE755D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9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FCFF4-7549-4B94-86D7-2E55271D6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3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6C65F-1686-4563-A149-90C9803CD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C43AF-7E30-4262-A20E-2134A8A49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D2A15-49EB-4B75-B434-213038BD7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1385A-7C6D-4B41-B751-B2019FAA7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3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5E4F2-BC02-45CA-B0A4-F0DACDCE7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8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FE12-8795-474C-9108-F06A20D09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462A-2860-4D6E-A250-8D8ED47A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7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6F9D-A267-4F9C-8579-3A9336C1A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7CA54-EBD0-42F0-BC36-688A9E28C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D577-B544-4D2D-9D6B-A1796D3AB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5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B2CF0-5BDF-4481-AC3D-491FAD5B1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CB56A-D8E5-4240-8C45-0F7016023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5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63C45-6F6F-4C26-9C31-F2D8CF4E9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1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9B643F3-19E5-4053-9D16-7397C9732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2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700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00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00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008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00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700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009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700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00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00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Thomas.meyer@ucon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5000" y="835025"/>
            <a:ext cx="7772400" cy="1920875"/>
          </a:xfrm>
        </p:spPr>
        <p:txBody>
          <a:bodyPr/>
          <a:lstStyle/>
          <a:p>
            <a:r>
              <a:rPr lang="en-US" dirty="0" smtClean="0"/>
              <a:t>Connecticut Height Modernization</a:t>
            </a:r>
            <a:br>
              <a:rPr lang="en-US" dirty="0" smtClean="0"/>
            </a:b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1422400" y="3340100"/>
            <a:ext cx="6400800" cy="1752600"/>
          </a:xfrm>
        </p:spPr>
        <p:txBody>
          <a:bodyPr/>
          <a:lstStyle/>
          <a:p>
            <a:r>
              <a:rPr lang="en-US" dirty="0" smtClean="0"/>
              <a:t>Thomas H Meyer (UConn)</a:t>
            </a:r>
          </a:p>
          <a:p>
            <a:r>
              <a:rPr lang="en-US" dirty="0" smtClean="0"/>
              <a:t>Robert Baron (CT DOT)</a:t>
            </a:r>
          </a:p>
          <a:p>
            <a:r>
              <a:rPr lang="en-US" dirty="0" smtClean="0"/>
              <a:t>Darek Massalski (CT DOT)</a:t>
            </a:r>
            <a:endParaRPr lang="en-US" dirty="0"/>
          </a:p>
          <a:p>
            <a:r>
              <a:rPr lang="en-US" dirty="0" smtClean="0"/>
              <a:t>Kazi Arifuzzaman (UConn)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4FE12-8795-474C-9108-F06A20D09CE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6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Pinnacle – OPUS no outliers</a:t>
            </a:r>
          </a:p>
        </p:txBody>
      </p:sp>
      <p:sp>
        <p:nvSpPr>
          <p:cNvPr id="19459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Error-bar plot</a:t>
            </a:r>
          </a:p>
        </p:txBody>
      </p:sp>
      <p:sp>
        <p:nvSpPr>
          <p:cNvPr id="19460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Frequency histogram</a:t>
            </a:r>
          </a:p>
        </p:txBody>
      </p:sp>
      <p:pic>
        <p:nvPicPr>
          <p:cNvPr id="109573" name="Picture 2" descr="C:\Users\thm02004\Documents\Journal Articles\Geoid Assessment\figures\OPUSErrorB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297113"/>
            <a:ext cx="4011612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3" descr="C:\Users\thm02004\Documents\Journal Articles\Geoid Assessment\figures\OPUSHisto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297113"/>
            <a:ext cx="404018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C8BC0A4-DD55-4958-957A-34BFBF943040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Conclusion</a:t>
            </a:r>
          </a:p>
        </p:txBody>
      </p:sp>
      <p:sp>
        <p:nvSpPr>
          <p:cNvPr id="2048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Pinnacle seems to be producing ellipsoid heights that are consistent with PAGES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853256D-0AD4-40C4-A077-1CAD0D838322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specifications</a:t>
            </a:r>
          </a:p>
          <a:p>
            <a:pPr lvl="1">
              <a:defRPr/>
            </a:pPr>
            <a:r>
              <a:rPr lang="en-US" smtClean="0"/>
              <a:t>No “bad” vectors</a:t>
            </a:r>
          </a:p>
          <a:p>
            <a:pPr>
              <a:defRPr/>
            </a:pPr>
            <a:r>
              <a:rPr lang="en-US" smtClean="0"/>
              <a:t>All vectors, including substandard</a:t>
            </a:r>
          </a:p>
          <a:p>
            <a:pPr>
              <a:defRPr/>
            </a:pPr>
            <a:r>
              <a:rPr lang="en-US" smtClean="0"/>
              <a:t>No phase-center variation correction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EF007CE-777D-414A-9938-C93681F84EAD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thm02004\Documents\Journal Articles\Geoid Assessment\figures\CT03Mr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128713"/>
            <a:ext cx="3979862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" descr="C:\Users\thm02004\Documents\Journal Articles\Geoid Assessment\figures\CT09Mr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128713"/>
            <a:ext cx="395922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Marker Locations</a:t>
            </a:r>
          </a:p>
        </p:txBody>
      </p:sp>
      <p:sp>
        <p:nvSpPr>
          <p:cNvPr id="22533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Letter indicates stability class. Circles indicate stdev (1-s) of </a:t>
            </a:r>
            <a:r>
              <a:rPr lang="en-US" i="1" smtClean="0"/>
              <a:t>H</a:t>
            </a:r>
            <a:r>
              <a:rPr lang="en-US" i="1" baseline="-25000" smtClean="0"/>
              <a:t>G03</a:t>
            </a:r>
            <a:r>
              <a:rPr lang="en-US" smtClean="0"/>
              <a:t> and </a:t>
            </a:r>
            <a:r>
              <a:rPr lang="en-US" i="1" smtClean="0"/>
              <a:t>H</a:t>
            </a:r>
            <a:r>
              <a:rPr lang="en-US" i="1" baseline="-25000" smtClean="0"/>
              <a:t>G09</a:t>
            </a:r>
            <a:r>
              <a:rPr lang="en-US" smtClean="0"/>
              <a:t>. Black: too low; red: too high.</a:t>
            </a:r>
          </a:p>
        </p:txBody>
      </p:sp>
      <p:sp>
        <p:nvSpPr>
          <p:cNvPr id="1126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58908EB-3128-43DF-98C6-79A7017D5229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General Results</a:t>
            </a:r>
          </a:p>
        </p:txBody>
      </p:sp>
      <p:sp>
        <p:nvSpPr>
          <p:cNvPr id="23555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i="1" smtClean="0"/>
              <a:t>H</a:t>
            </a:r>
            <a:r>
              <a:rPr lang="en-US" i="1" baseline="-25000" smtClean="0"/>
              <a:t>G03</a:t>
            </a:r>
            <a:r>
              <a:rPr lang="en-US" smtClean="0"/>
              <a:t> – </a:t>
            </a:r>
            <a:r>
              <a:rPr lang="en-US" i="1" smtClean="0"/>
              <a:t>H</a:t>
            </a:r>
            <a:r>
              <a:rPr lang="en-US" i="1" baseline="-25000" smtClean="0"/>
              <a:t>88</a:t>
            </a:r>
            <a:r>
              <a:rPr lang="en-US" i="1" smtClean="0"/>
              <a:t> </a:t>
            </a:r>
            <a:r>
              <a:rPr lang="en-US" smtClean="0"/>
              <a:t>and </a:t>
            </a:r>
            <a:r>
              <a:rPr lang="en-US" i="1" smtClean="0"/>
              <a:t>H</a:t>
            </a:r>
            <a:r>
              <a:rPr lang="en-US" i="1" baseline="-25000" smtClean="0"/>
              <a:t>G09</a:t>
            </a:r>
            <a:r>
              <a:rPr lang="en-US" smtClean="0"/>
              <a:t> – </a:t>
            </a:r>
            <a:r>
              <a:rPr lang="en-US" i="1" smtClean="0"/>
              <a:t>H</a:t>
            </a:r>
            <a:r>
              <a:rPr lang="en-US" i="1" baseline="-25000" smtClean="0"/>
              <a:t>88</a:t>
            </a:r>
            <a:endParaRPr lang="en-US" baseline="-25000" smtClean="0"/>
          </a:p>
        </p:txBody>
      </p:sp>
      <p:sp>
        <p:nvSpPr>
          <p:cNvPr id="2355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Box-whisker plots</a:t>
            </a:r>
          </a:p>
        </p:txBody>
      </p:sp>
      <p:pic>
        <p:nvPicPr>
          <p:cNvPr id="113669" name="Picture 2" descr="C:\Users\thm02004\Documents\Journal Articles\Geoid Assessment\figures\Pinnacle0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333625"/>
            <a:ext cx="38433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3" descr="C:\Users\thm02004\Documents\Journal Articles\Geoid Assessment\figures\GeoidWhis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33625"/>
            <a:ext cx="4049713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22887D4-1EC4-4E5C-B4F5-B2D921ABB915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Frequency Histogram</a:t>
            </a:r>
          </a:p>
        </p:txBody>
      </p:sp>
      <p:pic>
        <p:nvPicPr>
          <p:cNvPr id="114691" name="Picture 2" descr="C:\Users\thm02004\Documents\Journal Articles\Geoid Assessment\figures\GeoidHist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862263"/>
            <a:ext cx="61341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EF775E9-5760-4984-AB09-252AB2A5F73A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By Stability Class</a:t>
            </a:r>
          </a:p>
        </p:txBody>
      </p:sp>
      <p:pic>
        <p:nvPicPr>
          <p:cNvPr id="115715" name="Picture 3" descr="C:\Users\thm02004\Documents\Journal Articles\Geoid Assessment\figures\GEOIDClass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662238"/>
            <a:ext cx="4162425" cy="272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2" descr="C:\Users\thm02004\Documents\Journal Articles\Geoid Assessment\figures\GEOIDClass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" y="2662238"/>
            <a:ext cx="4162425" cy="272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7" name="TextBox 8"/>
          <p:cNvSpPr txBox="1">
            <a:spLocks noChangeArrowheads="1"/>
          </p:cNvSpPr>
          <p:nvPr/>
        </p:nvSpPr>
        <p:spPr bwMode="auto">
          <a:xfrm>
            <a:off x="920750" y="5875338"/>
            <a:ext cx="4011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Class A and transfers the same.</a:t>
            </a:r>
          </a:p>
          <a:p>
            <a:r>
              <a:rPr lang="en-US" altLang="en-US">
                <a:solidFill>
                  <a:schemeClr val="bg1"/>
                </a:solidFill>
              </a:rPr>
              <a:t>Others indicate settling.</a:t>
            </a:r>
          </a:p>
        </p:txBody>
      </p:sp>
      <p:sp>
        <p:nvSpPr>
          <p:cNvPr id="11571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45B1E6C-EE20-4A3A-B354-30FFB0A64213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Residual Trend Analysis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Normalize eastings and northings</a:t>
            </a:r>
          </a:p>
          <a:p>
            <a:pPr lvl="1">
              <a:defRPr/>
            </a:pPr>
            <a:r>
              <a:rPr lang="en-US" sz="2000" smtClean="0"/>
              <a:t>(-1, 1), unit variance</a:t>
            </a:r>
          </a:p>
          <a:p>
            <a:pPr>
              <a:defRPr/>
            </a:pPr>
            <a:r>
              <a:rPr lang="en-US" sz="2400" smtClean="0"/>
              <a:t>Fit a plane through differences</a:t>
            </a:r>
          </a:p>
          <a:p>
            <a:pPr>
              <a:defRPr/>
            </a:pPr>
            <a:r>
              <a:rPr lang="en-US" sz="2400" smtClean="0"/>
              <a:t>Constant terms (These are consistent with </a:t>
            </a:r>
            <a:r>
              <a:rPr lang="en-US" sz="2400" i="1" smtClean="0"/>
              <a:t>Tranes et al.</a:t>
            </a:r>
            <a:r>
              <a:rPr lang="en-US" sz="2400" smtClean="0"/>
              <a:t> [2007])</a:t>
            </a:r>
          </a:p>
          <a:p>
            <a:pPr lvl="1">
              <a:defRPr/>
            </a:pPr>
            <a:r>
              <a:rPr lang="en-US" sz="2000" smtClean="0"/>
              <a:t>GEOID03: -0.012 m (significant (99%) )</a:t>
            </a:r>
          </a:p>
          <a:p>
            <a:pPr lvl="1">
              <a:defRPr/>
            </a:pPr>
            <a:r>
              <a:rPr lang="en-US" sz="2000" smtClean="0"/>
              <a:t>GEOID09: -0.017 m (significant (99%) )</a:t>
            </a:r>
          </a:p>
          <a:p>
            <a:pPr>
              <a:defRPr/>
            </a:pPr>
            <a:r>
              <a:rPr lang="en-US" sz="2400" smtClean="0"/>
              <a:t>Slope terms</a:t>
            </a:r>
          </a:p>
          <a:p>
            <a:pPr lvl="1">
              <a:defRPr/>
            </a:pPr>
            <a:r>
              <a:rPr lang="en-US" sz="1800" smtClean="0"/>
              <a:t>GEOID03: significant (99%)</a:t>
            </a:r>
            <a:endParaRPr lang="en-US" sz="2000" smtClean="0"/>
          </a:p>
          <a:p>
            <a:pPr lvl="1">
              <a:defRPr/>
            </a:pPr>
            <a:r>
              <a:rPr lang="en-US" sz="1800" smtClean="0">
                <a:solidFill>
                  <a:srgbClr val="FF0000"/>
                </a:solidFill>
              </a:rPr>
              <a:t>GEOID09: not significant (99%)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30F4C94-331B-47CE-A3AC-7A0E93C00031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Conclusions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mtClean="0"/>
              <a:t>GEOID03 and GEOID09 are accurate at their stated levels in CT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mtClean="0"/>
              <a:t>GEOID09 out-performed GEOID03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i="1" smtClean="0"/>
              <a:t>H</a:t>
            </a:r>
            <a:r>
              <a:rPr lang="en-US" i="1" baseline="-25000" smtClean="0"/>
              <a:t>G03</a:t>
            </a:r>
            <a:r>
              <a:rPr lang="en-US" smtClean="0"/>
              <a:t> and </a:t>
            </a:r>
            <a:r>
              <a:rPr lang="en-US" i="1" smtClean="0"/>
              <a:t>H</a:t>
            </a:r>
            <a:r>
              <a:rPr lang="en-US" i="1" baseline="-25000" smtClean="0"/>
              <a:t>G09</a:t>
            </a:r>
            <a:r>
              <a:rPr lang="en-US" smtClean="0"/>
              <a:t> too low by about 1 cm</a:t>
            </a:r>
          </a:p>
          <a:p>
            <a:pPr marL="914400" lvl="1" indent="-514350">
              <a:buFontTx/>
              <a:buAutoNum type="arabicPeriod"/>
              <a:defRPr/>
            </a:pPr>
            <a:r>
              <a:rPr lang="en-US" smtClean="0"/>
              <a:t>Subsidence</a:t>
            </a:r>
          </a:p>
          <a:p>
            <a:pPr marL="914400" lvl="1" indent="-514350">
              <a:buFontTx/>
              <a:buAutoNum type="arabicPeriod"/>
              <a:defRPr/>
            </a:pPr>
            <a:r>
              <a:rPr lang="en-US" smtClean="0"/>
              <a:t>Re-observe the bench marks</a:t>
            </a:r>
          </a:p>
          <a:p>
            <a:pPr marL="914400" lvl="1" indent="-514350">
              <a:buFontTx/>
              <a:buAutoNum type="arabicPeriod"/>
              <a:defRPr/>
            </a:pPr>
            <a:r>
              <a:rPr lang="en-US" smtClean="0"/>
              <a:t>No “correction surface” warranted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534CF68-1C8F-4FE5-ABE8-8768B89BE110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Thomas.meyer@uconn.edu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/>
              <a:t>http://www.nre.uconn.edu/Faculty_and_Staff/Meyer.php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54FE12-8795-474C-9108-F06A20D09C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9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Goal: to assess the accuracy of GEOID03 and GEOID09 in Connecticut</a:t>
            </a:r>
          </a:p>
          <a:p>
            <a:pPr>
              <a:defRPr/>
            </a:pPr>
            <a:r>
              <a:rPr lang="en-US" smtClean="0"/>
              <a:t>Means: how well do GPS-determined orthometric heights compare with NAVD 88 published heights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B97AE43-99C0-4B83-B585-B5CF255330E6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Markers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70 markers</a:t>
            </a:r>
          </a:p>
          <a:p>
            <a:pPr lvl="1">
              <a:defRPr/>
            </a:pPr>
            <a:r>
              <a:rPr lang="en-US" smtClean="0"/>
              <a:t>22 class A</a:t>
            </a:r>
          </a:p>
          <a:p>
            <a:pPr lvl="1">
              <a:defRPr/>
            </a:pPr>
            <a:r>
              <a:rPr lang="en-US" smtClean="0"/>
              <a:t>10 class B</a:t>
            </a:r>
          </a:p>
          <a:p>
            <a:pPr lvl="1">
              <a:defRPr/>
            </a:pPr>
            <a:r>
              <a:rPr lang="en-US" smtClean="0"/>
              <a:t>11 class C</a:t>
            </a:r>
          </a:p>
          <a:p>
            <a:pPr lvl="1">
              <a:defRPr/>
            </a:pPr>
            <a:r>
              <a:rPr lang="en-US" smtClean="0"/>
              <a:t>2 class D</a:t>
            </a:r>
          </a:p>
          <a:p>
            <a:pPr lvl="1">
              <a:defRPr/>
            </a:pPr>
            <a:r>
              <a:rPr lang="en-US" smtClean="0"/>
              <a:t>25 transfers</a:t>
            </a:r>
          </a:p>
          <a:p>
            <a:pPr>
              <a:defRPr/>
            </a:pPr>
            <a:endParaRPr lang="en-US" smtClean="0"/>
          </a:p>
        </p:txBody>
      </p:sp>
      <p:pic>
        <p:nvPicPr>
          <p:cNvPr id="97284" name="Picture 3" descr="C:\Users\thm02004\Documents\Projects\Connecticut Transportation Institute\CTI Connecticut Geoid Study 06-10\Recon\New London\LX308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2297113"/>
            <a:ext cx="3679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93C820A-15A8-40DC-A098-D230BB4BD2CB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8308" name="Picture 2" descr="C:\Users\thm02004\Documents\presentations\Workshop and Continuing Ed\Orthometric Heighting with GNSS\supporting images\Example 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28625"/>
            <a:ext cx="83724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FD18A57-F73C-4E3F-AEA9-8119611E023F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3995738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Occupations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2007-2008</a:t>
            </a:r>
          </a:p>
          <a:p>
            <a:pPr>
              <a:defRPr/>
            </a:pPr>
            <a:r>
              <a:rPr lang="en-US" sz="2400" smtClean="0"/>
              <a:t>Summer, Fall</a:t>
            </a:r>
          </a:p>
          <a:p>
            <a:pPr>
              <a:defRPr/>
            </a:pPr>
            <a:r>
              <a:rPr lang="en-US" sz="2400" smtClean="0"/>
              <a:t>Only First-Order bench marks</a:t>
            </a:r>
          </a:p>
          <a:p>
            <a:pPr>
              <a:defRPr/>
            </a:pPr>
            <a:r>
              <a:rPr lang="en-US" sz="2400" smtClean="0"/>
              <a:t>At least three occupations per mark</a:t>
            </a:r>
          </a:p>
          <a:p>
            <a:pPr>
              <a:defRPr/>
            </a:pPr>
            <a:r>
              <a:rPr lang="en-US" sz="2400" smtClean="0"/>
              <a:t>4 hour duration</a:t>
            </a:r>
          </a:p>
          <a:p>
            <a:pPr>
              <a:defRPr/>
            </a:pPr>
            <a:r>
              <a:rPr lang="en-US" sz="2400" smtClean="0"/>
              <a:t>Re-level range pole each hour</a:t>
            </a:r>
          </a:p>
          <a:p>
            <a:pPr>
              <a:defRPr/>
            </a:pPr>
            <a:endParaRPr lang="en-US" smtClean="0"/>
          </a:p>
        </p:txBody>
      </p:sp>
      <p:pic>
        <p:nvPicPr>
          <p:cNvPr id="101380" name="Picture 2" descr="C:\Users\thm02004\Documents\Projects\Connecticut Transportation Institute\CTI Connecticut Geoid Study 06-10\Summer 08\6.17.08 GPS\LW1818_o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398463"/>
            <a:ext cx="36814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3" descr="C:\Users\thm02004\Documents\Projects\Connecticut Transportation Institute\CTI Connecticut Geoid Study 06-10\Summer 08\6.17.08 GPS\LW1808_o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3460750"/>
            <a:ext cx="36814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E416AAA-B465-4B30-8FB4-C6E7000585CA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GPS Equipment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Receivers</a:t>
            </a:r>
          </a:p>
          <a:p>
            <a:pPr lvl="1">
              <a:defRPr/>
            </a:pPr>
            <a:r>
              <a:rPr lang="en-US" smtClean="0"/>
              <a:t>UConn</a:t>
            </a:r>
          </a:p>
          <a:p>
            <a:pPr lvl="2">
              <a:defRPr/>
            </a:pPr>
            <a:r>
              <a:rPr lang="en-US" smtClean="0"/>
              <a:t>TOPCON HipPer Lite+ (internal)</a:t>
            </a:r>
          </a:p>
          <a:p>
            <a:pPr lvl="2">
              <a:defRPr/>
            </a:pPr>
            <a:r>
              <a:rPr lang="en-US" smtClean="0"/>
              <a:t>Javad Legacy (LegAnt)</a:t>
            </a:r>
          </a:p>
          <a:p>
            <a:pPr lvl="2">
              <a:defRPr/>
            </a:pPr>
            <a:r>
              <a:rPr lang="en-US" smtClean="0"/>
              <a:t>Odyssey (internal)</a:t>
            </a:r>
          </a:p>
          <a:p>
            <a:pPr lvl="1">
              <a:defRPr/>
            </a:pPr>
            <a:r>
              <a:rPr lang="en-US" smtClean="0"/>
              <a:t>CTDOT</a:t>
            </a:r>
          </a:p>
          <a:p>
            <a:pPr lvl="2">
              <a:defRPr/>
            </a:pPr>
            <a:r>
              <a:rPr lang="en-US" smtClean="0"/>
              <a:t>Trimble 5700 (Zephyr)</a:t>
            </a:r>
          </a:p>
          <a:p>
            <a:pPr>
              <a:defRPr/>
            </a:pPr>
            <a:r>
              <a:rPr lang="en-US" smtClean="0"/>
              <a:t>2-m, fixed-height tripods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AD947A7-3658-4E30-98D1-2C104B7A8141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GPS Processing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Pinnacle and OPUS</a:t>
            </a:r>
          </a:p>
          <a:p>
            <a:pPr>
              <a:defRPr/>
            </a:pPr>
            <a:r>
              <a:rPr lang="en-US" smtClean="0"/>
              <a:t>RINEX v.2</a:t>
            </a:r>
          </a:p>
          <a:p>
            <a:pPr>
              <a:defRPr/>
            </a:pPr>
            <a:r>
              <a:rPr lang="en-US" smtClean="0"/>
              <a:t>IGS precise ephemerides</a:t>
            </a:r>
          </a:p>
          <a:p>
            <a:pPr>
              <a:defRPr/>
            </a:pPr>
            <a:r>
              <a:rPr lang="en-US" smtClean="0"/>
              <a:t>NGS guidelines</a:t>
            </a:r>
          </a:p>
          <a:p>
            <a:pPr>
              <a:defRPr/>
            </a:pPr>
            <a:r>
              <a:rPr lang="en-US" smtClean="0"/>
              <a:t>CORS for control (no benchmarks)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4C02E27-2420-4E33-8B4C-0B6EB02BE4BB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Checks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Pinnacle vectors against CORS inversed vectors</a:t>
            </a:r>
          </a:p>
          <a:p>
            <a:pPr lvl="1">
              <a:defRPr/>
            </a:pPr>
            <a:r>
              <a:rPr lang="en-US" smtClean="0"/>
              <a:t>None statistically different (95%)</a:t>
            </a:r>
          </a:p>
          <a:p>
            <a:pPr>
              <a:defRPr/>
            </a:pPr>
            <a:r>
              <a:rPr lang="en-US" smtClean="0"/>
              <a:t>Pinnacle and OPUS</a:t>
            </a:r>
          </a:p>
          <a:p>
            <a:pPr lvl="1">
              <a:defRPr/>
            </a:pPr>
            <a:r>
              <a:rPr lang="en-US" smtClean="0"/>
              <a:t>Compare ellipsoid heights</a:t>
            </a:r>
          </a:p>
          <a:p>
            <a:pPr lvl="1">
              <a:defRPr/>
            </a:pPr>
            <a:r>
              <a:rPr lang="en-US" smtClean="0"/>
              <a:t>Different differencing kernels</a:t>
            </a:r>
          </a:p>
          <a:p>
            <a:pPr lvl="1">
              <a:defRPr/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B7D8CD5-0258-48A0-ADA5-B7ECB2C3B3EE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7"/>
          <p:cNvSpPr>
            <a:spLocks noGrp="1"/>
          </p:cNvSpPr>
          <p:nvPr>
            <p:ph type="title"/>
          </p:nvPr>
        </p:nvSpPr>
        <p:spPr>
          <a:xfrm>
            <a:off x="592138" y="4779963"/>
            <a:ext cx="3432175" cy="566737"/>
          </a:xfrm>
        </p:spPr>
        <p:txBody>
          <a:bodyPr/>
          <a:lstStyle/>
          <a:p>
            <a:pPr>
              <a:defRPr/>
            </a:pPr>
            <a:r>
              <a:rPr lang="en-US" smtClean="0"/>
              <a:t>Pinnacle </a:t>
            </a:r>
            <a:r>
              <a:rPr lang="en-US" i="1" smtClean="0"/>
              <a:t>h</a:t>
            </a:r>
            <a:r>
              <a:rPr lang="en-US" smtClean="0"/>
              <a:t> – OPUS </a:t>
            </a:r>
            <a:r>
              <a:rPr lang="en-US" i="1" smtClean="0"/>
              <a:t>h</a:t>
            </a:r>
            <a:endParaRPr lang="en-US" smtClean="0"/>
          </a:p>
        </p:txBody>
      </p:sp>
      <p:sp>
        <p:nvSpPr>
          <p:cNvPr id="18435" name="Text Placeholder 9"/>
          <p:cNvSpPr>
            <a:spLocks noGrp="1"/>
          </p:cNvSpPr>
          <p:nvPr>
            <p:ph type="body" sz="half" idx="2"/>
          </p:nvPr>
        </p:nvSpPr>
        <p:spPr>
          <a:xfrm>
            <a:off x="592138" y="5346700"/>
            <a:ext cx="3432175" cy="804863"/>
          </a:xfrm>
        </p:spPr>
        <p:txBody>
          <a:bodyPr/>
          <a:lstStyle/>
          <a:p>
            <a:pPr>
              <a:defRPr/>
            </a:pPr>
            <a:r>
              <a:rPr lang="en-US" smtClean="0"/>
              <a:t>Letters/colors indicate stability classes</a:t>
            </a:r>
          </a:p>
        </p:txBody>
      </p:sp>
      <p:pic>
        <p:nvPicPr>
          <p:cNvPr id="108548" name="Picture 2" descr="C:\Users\thm02004\Documents\Journal Articles\Geoid Assessment\figures\PinnacleOP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749425"/>
            <a:ext cx="342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3" descr="C:\Users\thm02004\Documents\Journal Articles\Geoid Assessment\figures\OPUSWhiskerPl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201738"/>
            <a:ext cx="3429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5119688" y="4906963"/>
            <a:ext cx="34321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000" b="1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Box-whisker plot</a:t>
            </a:r>
          </a:p>
        </p:txBody>
      </p: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5119688" y="5473700"/>
            <a:ext cx="34321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Dots indicate outliers.</a:t>
            </a:r>
          </a:p>
        </p:txBody>
      </p:sp>
      <p:sp>
        <p:nvSpPr>
          <p:cNvPr id="108552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0B150B2-31AF-4914-9CCE-FE71284D9E9F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13673</TotalTime>
  <Words>401</Words>
  <Application>Microsoft Office PowerPoint</Application>
  <PresentationFormat>On-screen Show (4:3)</PresentationFormat>
  <Paragraphs>104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Stream</vt:lpstr>
      <vt:lpstr>Connecticut Height Modernization 2010</vt:lpstr>
      <vt:lpstr>Overview</vt:lpstr>
      <vt:lpstr>Markers</vt:lpstr>
      <vt:lpstr>PowerPoint Presentation</vt:lpstr>
      <vt:lpstr>Occupations</vt:lpstr>
      <vt:lpstr>GPS Equipment</vt:lpstr>
      <vt:lpstr>GPS Processing</vt:lpstr>
      <vt:lpstr>Checks</vt:lpstr>
      <vt:lpstr>Pinnacle h – OPUS h</vt:lpstr>
      <vt:lpstr>Pinnacle – OPUS no outliers</vt:lpstr>
      <vt:lpstr>Conclusion</vt:lpstr>
      <vt:lpstr>Networks</vt:lpstr>
      <vt:lpstr>Marker Locations</vt:lpstr>
      <vt:lpstr>General Results</vt:lpstr>
      <vt:lpstr>Frequency Histogram</vt:lpstr>
      <vt:lpstr>By Stability Class</vt:lpstr>
      <vt:lpstr>Residual Trend Analysis</vt:lpstr>
      <vt:lpstr>Conclusions</vt:lpstr>
      <vt:lpstr>PowerPoint Presentation</vt:lpstr>
    </vt:vector>
  </TitlesOfParts>
  <Company>Dept Nat. Res. &amp; Env; University of Connecticut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GPS-Derived  Orthometric  Heights Part III</dc:title>
  <dc:subject>Error budget, protocols, examples</dc:subject>
  <dc:creator>Thomas H Meyer</dc:creator>
  <cp:keywords>GPS, heights, orthometric, gravity, geoid</cp:keywords>
  <cp:lastModifiedBy>Thomas Meyer</cp:lastModifiedBy>
  <cp:revision>466</cp:revision>
  <cp:lastPrinted>2004-04-15T14:35:09Z</cp:lastPrinted>
  <dcterms:created xsi:type="dcterms:W3CDTF">1998-12-22T21:11:46Z</dcterms:created>
  <dcterms:modified xsi:type="dcterms:W3CDTF">2014-04-28T17:54:48Z</dcterms:modified>
</cp:coreProperties>
</file>