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69A58F-2ED1-4D78-9505-A9688CFC44DD}" type="datetimeFigureOut">
              <a:rPr lang="en-US" smtClean="0"/>
              <a:t>4/28/2014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C6A10-BC69-4545-BE83-5B77304493D4}" type="slidenum">
              <a:rPr lang="en-US" smtClean="0"/>
              <a:t>‹#›</a:t>
            </a:fld>
            <a:endParaRPr lang="en-US" dirty="0"/>
          </a:p>
        </p:txBody>
      </p:sp>
    </p:spTree>
    <p:extLst>
      <p:ext uri="{BB962C8B-B14F-4D97-AF65-F5344CB8AC3E}">
        <p14:creationId xmlns:p14="http://schemas.microsoft.com/office/powerpoint/2010/main" val="64051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69A58F-2ED1-4D78-9505-A9688CFC44DD}" type="datetimeFigureOut">
              <a:rPr lang="en-US" smtClean="0"/>
              <a:t>4/28/2014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C6A10-BC69-4545-BE83-5B77304493D4}" type="slidenum">
              <a:rPr lang="en-US" smtClean="0"/>
              <a:t>‹#›</a:t>
            </a:fld>
            <a:endParaRPr lang="en-US" dirty="0"/>
          </a:p>
        </p:txBody>
      </p:sp>
    </p:spTree>
    <p:extLst>
      <p:ext uri="{BB962C8B-B14F-4D97-AF65-F5344CB8AC3E}">
        <p14:creationId xmlns:p14="http://schemas.microsoft.com/office/powerpoint/2010/main" val="1674141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69A58F-2ED1-4D78-9505-A9688CFC44DD}" type="datetimeFigureOut">
              <a:rPr lang="en-US" smtClean="0"/>
              <a:t>4/28/2014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C6A10-BC69-4545-BE83-5B77304493D4}" type="slidenum">
              <a:rPr lang="en-US" smtClean="0"/>
              <a:t>‹#›</a:t>
            </a:fld>
            <a:endParaRPr lang="en-US" dirty="0"/>
          </a:p>
        </p:txBody>
      </p:sp>
    </p:spTree>
    <p:extLst>
      <p:ext uri="{BB962C8B-B14F-4D97-AF65-F5344CB8AC3E}">
        <p14:creationId xmlns:p14="http://schemas.microsoft.com/office/powerpoint/2010/main" val="270911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69A58F-2ED1-4D78-9505-A9688CFC44DD}" type="datetimeFigureOut">
              <a:rPr lang="en-US" smtClean="0"/>
              <a:t>4/28/2014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C6A10-BC69-4545-BE83-5B77304493D4}" type="slidenum">
              <a:rPr lang="en-US" smtClean="0"/>
              <a:t>‹#›</a:t>
            </a:fld>
            <a:endParaRPr lang="en-US" dirty="0"/>
          </a:p>
        </p:txBody>
      </p:sp>
    </p:spTree>
    <p:extLst>
      <p:ext uri="{BB962C8B-B14F-4D97-AF65-F5344CB8AC3E}">
        <p14:creationId xmlns:p14="http://schemas.microsoft.com/office/powerpoint/2010/main" val="197891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69A58F-2ED1-4D78-9505-A9688CFC44DD}" type="datetimeFigureOut">
              <a:rPr lang="en-US" smtClean="0"/>
              <a:t>4/28/2014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C6A10-BC69-4545-BE83-5B77304493D4}" type="slidenum">
              <a:rPr lang="en-US" smtClean="0"/>
              <a:t>‹#›</a:t>
            </a:fld>
            <a:endParaRPr lang="en-US" dirty="0"/>
          </a:p>
        </p:txBody>
      </p:sp>
    </p:spTree>
    <p:extLst>
      <p:ext uri="{BB962C8B-B14F-4D97-AF65-F5344CB8AC3E}">
        <p14:creationId xmlns:p14="http://schemas.microsoft.com/office/powerpoint/2010/main" val="423805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69A58F-2ED1-4D78-9505-A9688CFC44DD}" type="datetimeFigureOut">
              <a:rPr lang="en-US" smtClean="0"/>
              <a:t>4/28/2014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9C6A10-BC69-4545-BE83-5B77304493D4}" type="slidenum">
              <a:rPr lang="en-US" smtClean="0"/>
              <a:t>‹#›</a:t>
            </a:fld>
            <a:endParaRPr lang="en-US" dirty="0"/>
          </a:p>
        </p:txBody>
      </p:sp>
    </p:spTree>
    <p:extLst>
      <p:ext uri="{BB962C8B-B14F-4D97-AF65-F5344CB8AC3E}">
        <p14:creationId xmlns:p14="http://schemas.microsoft.com/office/powerpoint/2010/main" val="4009092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69A58F-2ED1-4D78-9505-A9688CFC44DD}" type="datetimeFigureOut">
              <a:rPr lang="en-US" smtClean="0"/>
              <a:t>4/28/2014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99C6A10-BC69-4545-BE83-5B77304493D4}" type="slidenum">
              <a:rPr lang="en-US" smtClean="0"/>
              <a:t>‹#›</a:t>
            </a:fld>
            <a:endParaRPr lang="en-US" dirty="0"/>
          </a:p>
        </p:txBody>
      </p:sp>
    </p:spTree>
    <p:extLst>
      <p:ext uri="{BB962C8B-B14F-4D97-AF65-F5344CB8AC3E}">
        <p14:creationId xmlns:p14="http://schemas.microsoft.com/office/powerpoint/2010/main" val="1139248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69A58F-2ED1-4D78-9505-A9688CFC44DD}" type="datetimeFigureOut">
              <a:rPr lang="en-US" smtClean="0"/>
              <a:t>4/28/2014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99C6A10-BC69-4545-BE83-5B77304493D4}" type="slidenum">
              <a:rPr lang="en-US" smtClean="0"/>
              <a:t>‹#›</a:t>
            </a:fld>
            <a:endParaRPr lang="en-US" dirty="0"/>
          </a:p>
        </p:txBody>
      </p:sp>
    </p:spTree>
    <p:extLst>
      <p:ext uri="{BB962C8B-B14F-4D97-AF65-F5344CB8AC3E}">
        <p14:creationId xmlns:p14="http://schemas.microsoft.com/office/powerpoint/2010/main" val="1490352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9A58F-2ED1-4D78-9505-A9688CFC44DD}" type="datetimeFigureOut">
              <a:rPr lang="en-US" smtClean="0"/>
              <a:t>4/28/2014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99C6A10-BC69-4545-BE83-5B77304493D4}" type="slidenum">
              <a:rPr lang="en-US" smtClean="0"/>
              <a:t>‹#›</a:t>
            </a:fld>
            <a:endParaRPr lang="en-US" dirty="0"/>
          </a:p>
        </p:txBody>
      </p:sp>
    </p:spTree>
    <p:extLst>
      <p:ext uri="{BB962C8B-B14F-4D97-AF65-F5344CB8AC3E}">
        <p14:creationId xmlns:p14="http://schemas.microsoft.com/office/powerpoint/2010/main" val="3008694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69A58F-2ED1-4D78-9505-A9688CFC44DD}" type="datetimeFigureOut">
              <a:rPr lang="en-US" smtClean="0"/>
              <a:t>4/28/2014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9C6A10-BC69-4545-BE83-5B77304493D4}" type="slidenum">
              <a:rPr lang="en-US" smtClean="0"/>
              <a:t>‹#›</a:t>
            </a:fld>
            <a:endParaRPr lang="en-US" dirty="0"/>
          </a:p>
        </p:txBody>
      </p:sp>
    </p:spTree>
    <p:extLst>
      <p:ext uri="{BB962C8B-B14F-4D97-AF65-F5344CB8AC3E}">
        <p14:creationId xmlns:p14="http://schemas.microsoft.com/office/powerpoint/2010/main" val="260358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69A58F-2ED1-4D78-9505-A9688CFC44DD}" type="datetimeFigureOut">
              <a:rPr lang="en-US" smtClean="0"/>
              <a:t>4/28/2014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9C6A10-BC69-4545-BE83-5B77304493D4}" type="slidenum">
              <a:rPr lang="en-US" smtClean="0"/>
              <a:t>‹#›</a:t>
            </a:fld>
            <a:endParaRPr lang="en-US" dirty="0"/>
          </a:p>
        </p:txBody>
      </p:sp>
    </p:spTree>
    <p:extLst>
      <p:ext uri="{BB962C8B-B14F-4D97-AF65-F5344CB8AC3E}">
        <p14:creationId xmlns:p14="http://schemas.microsoft.com/office/powerpoint/2010/main" val="1179152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69A58F-2ED1-4D78-9505-A9688CFC44DD}" type="datetimeFigureOut">
              <a:rPr lang="en-US" smtClean="0"/>
              <a:t>4/28/2014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C6A10-BC69-4545-BE83-5B77304493D4}" type="slidenum">
              <a:rPr lang="en-US" smtClean="0"/>
              <a:t>‹#›</a:t>
            </a:fld>
            <a:endParaRPr lang="en-US" dirty="0"/>
          </a:p>
        </p:txBody>
      </p:sp>
    </p:spTree>
    <p:extLst>
      <p:ext uri="{BB962C8B-B14F-4D97-AF65-F5344CB8AC3E}">
        <p14:creationId xmlns:p14="http://schemas.microsoft.com/office/powerpoint/2010/main" val="4165917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04799"/>
            <a:ext cx="2971800" cy="2971801"/>
          </a:xfrm>
          <a:prstGeom prst="rect">
            <a:avLst/>
          </a:prstGeom>
        </p:spPr>
      </p:pic>
      <p:sp>
        <p:nvSpPr>
          <p:cNvPr id="2" name="Title 1"/>
          <p:cNvSpPr>
            <a:spLocks noGrp="1"/>
          </p:cNvSpPr>
          <p:nvPr>
            <p:ph type="ctrTitle"/>
          </p:nvPr>
        </p:nvSpPr>
        <p:spPr>
          <a:xfrm>
            <a:off x="3200400" y="533400"/>
            <a:ext cx="5257800" cy="2286000"/>
          </a:xfrm>
        </p:spPr>
        <p:txBody>
          <a:bodyPr>
            <a:normAutofit fontScale="90000"/>
          </a:bodyPr>
          <a:lstStyle/>
          <a:p>
            <a:r>
              <a:rPr lang="en-US" dirty="0" smtClean="0">
                <a:latin typeface="Rockwell" panose="02060603020205020403" pitchFamily="18" charset="0"/>
              </a:rPr>
              <a:t>Western Region Height Modernization</a:t>
            </a:r>
            <a:br>
              <a:rPr lang="en-US" dirty="0" smtClean="0">
                <a:latin typeface="Rockwell" panose="02060603020205020403" pitchFamily="18" charset="0"/>
              </a:rPr>
            </a:br>
            <a:r>
              <a:rPr lang="en-US" dirty="0" smtClean="0">
                <a:latin typeface="Rockwell" panose="02060603020205020403" pitchFamily="18" charset="0"/>
              </a:rPr>
              <a:t>Consortium</a:t>
            </a:r>
            <a:endParaRPr lang="en-US" dirty="0">
              <a:latin typeface="Rockwell" panose="02060603020205020403" pitchFamily="18" charset="0"/>
            </a:endParaRPr>
          </a:p>
        </p:txBody>
      </p:sp>
      <p:sp>
        <p:nvSpPr>
          <p:cNvPr id="3" name="Subtitle 2"/>
          <p:cNvSpPr>
            <a:spLocks noGrp="1"/>
          </p:cNvSpPr>
          <p:nvPr>
            <p:ph type="subTitle" idx="1"/>
          </p:nvPr>
        </p:nvSpPr>
        <p:spPr>
          <a:xfrm>
            <a:off x="304800" y="3048000"/>
            <a:ext cx="8305800" cy="3657600"/>
          </a:xfrm>
        </p:spPr>
        <p:txBody>
          <a:bodyPr>
            <a:noAutofit/>
          </a:bodyPr>
          <a:lstStyle/>
          <a:p>
            <a:r>
              <a:rPr lang="en-US" sz="2400" dirty="0" smtClean="0">
                <a:solidFill>
                  <a:schemeClr val="tx1"/>
                </a:solidFill>
                <a:latin typeface="+mj-lt"/>
              </a:rPr>
              <a:t>Val Schultz PLS</a:t>
            </a:r>
          </a:p>
          <a:p>
            <a:r>
              <a:rPr lang="en-US" sz="2400" dirty="0" smtClean="0">
                <a:solidFill>
                  <a:schemeClr val="tx1"/>
                </a:solidFill>
                <a:latin typeface="+mj-lt"/>
              </a:rPr>
              <a:t>Surveyor / Reviewer</a:t>
            </a:r>
          </a:p>
          <a:p>
            <a:r>
              <a:rPr lang="en-US" sz="2400" dirty="0" smtClean="0">
                <a:solidFill>
                  <a:schemeClr val="tx1"/>
                </a:solidFill>
                <a:latin typeface="+mj-lt"/>
              </a:rPr>
              <a:t>Weber County Surveyors Office Ogden, Utah</a:t>
            </a:r>
          </a:p>
          <a:p>
            <a:r>
              <a:rPr lang="en-US" sz="2400" dirty="0" smtClean="0">
                <a:solidFill>
                  <a:schemeClr val="tx1"/>
                </a:solidFill>
                <a:latin typeface="+mj-lt"/>
              </a:rPr>
              <a:t>Co-Organizer along with </a:t>
            </a:r>
          </a:p>
          <a:p>
            <a:r>
              <a:rPr lang="en-US" sz="2400" dirty="0" smtClean="0">
                <a:solidFill>
                  <a:schemeClr val="tx1"/>
                </a:solidFill>
                <a:latin typeface="+mj-lt"/>
              </a:rPr>
              <a:t>Scott Martin PLS</a:t>
            </a:r>
          </a:p>
          <a:p>
            <a:r>
              <a:rPr lang="en-US" sz="2400" dirty="0" smtClean="0">
                <a:solidFill>
                  <a:schemeClr val="tx1"/>
                </a:solidFill>
                <a:latin typeface="+mj-lt"/>
              </a:rPr>
              <a:t>Senior Transportation Surveyor </a:t>
            </a:r>
          </a:p>
          <a:p>
            <a:r>
              <a:rPr lang="en-US" sz="2400" dirty="0" smtClean="0">
                <a:solidFill>
                  <a:schemeClr val="tx1"/>
                </a:solidFill>
                <a:latin typeface="+mj-lt"/>
              </a:rPr>
              <a:t>Geodetic Control &amp; GPS Surveys</a:t>
            </a:r>
          </a:p>
          <a:p>
            <a:r>
              <a:rPr lang="en-US" sz="2400" dirty="0" smtClean="0">
                <a:solidFill>
                  <a:schemeClr val="tx1"/>
                </a:solidFill>
                <a:latin typeface="+mj-lt"/>
              </a:rPr>
              <a:t>California Department of Transportation Sacramento, California </a:t>
            </a:r>
            <a:endParaRPr lang="en-US" sz="2400" b="1" dirty="0">
              <a:solidFill>
                <a:schemeClr val="tx1"/>
              </a:solidFill>
              <a:latin typeface="+mj-l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48225"/>
            <a:ext cx="2971800" cy="2971801"/>
          </a:xfrm>
          <a:prstGeom prst="rect">
            <a:avLst/>
          </a:prstGeom>
        </p:spPr>
      </p:pic>
    </p:spTree>
    <p:extLst>
      <p:ext uri="{BB962C8B-B14F-4D97-AF65-F5344CB8AC3E}">
        <p14:creationId xmlns:p14="http://schemas.microsoft.com/office/powerpoint/2010/main" val="1692941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304801"/>
            <a:ext cx="3048000" cy="3200399"/>
          </a:xfrm>
          <a:prstGeom prst="rect">
            <a:avLst/>
          </a:prstGeom>
        </p:spPr>
      </p:pic>
      <p:sp>
        <p:nvSpPr>
          <p:cNvPr id="2" name="Title 1"/>
          <p:cNvSpPr>
            <a:spLocks noGrp="1"/>
          </p:cNvSpPr>
          <p:nvPr>
            <p:ph type="title"/>
          </p:nvPr>
        </p:nvSpPr>
        <p:spPr>
          <a:xfrm>
            <a:off x="457200" y="274638"/>
            <a:ext cx="8229600" cy="792162"/>
          </a:xfrm>
        </p:spPr>
        <p:txBody>
          <a:bodyPr>
            <a:normAutofit fontScale="90000"/>
          </a:bodyPr>
          <a:lstStyle/>
          <a:p>
            <a:r>
              <a:rPr lang="en-US" sz="2800" b="1" dirty="0" smtClean="0">
                <a:latin typeface="Rockwell" panose="02060603020205020403" pitchFamily="18" charset="0"/>
              </a:rPr>
              <a:t>Western Region Height Modernization Consortium</a:t>
            </a:r>
            <a:r>
              <a:rPr lang="en-US" sz="2800" b="1" dirty="0" smtClean="0"/>
              <a:t/>
            </a:r>
            <a:br>
              <a:rPr lang="en-US" sz="2800" b="1" dirty="0" smtClean="0"/>
            </a:br>
            <a:endParaRPr lang="en-US" sz="2800" b="1" dirty="0"/>
          </a:p>
        </p:txBody>
      </p:sp>
      <p:sp>
        <p:nvSpPr>
          <p:cNvPr id="3" name="Content Placeholder 2"/>
          <p:cNvSpPr>
            <a:spLocks noGrp="1"/>
          </p:cNvSpPr>
          <p:nvPr>
            <p:ph idx="1"/>
          </p:nvPr>
        </p:nvSpPr>
        <p:spPr>
          <a:xfrm>
            <a:off x="3200400" y="914400"/>
            <a:ext cx="5486400" cy="4800600"/>
          </a:xfrm>
        </p:spPr>
        <p:txBody>
          <a:bodyPr>
            <a:noAutofit/>
          </a:bodyPr>
          <a:lstStyle/>
          <a:p>
            <a:pPr>
              <a:buFont typeface="Wingdings" panose="05000000000000000000" pitchFamily="2" charset="2"/>
              <a:buChar char="§"/>
            </a:pPr>
            <a:r>
              <a:rPr lang="en-US" sz="2400" dirty="0" smtClean="0"/>
              <a:t>We presently have 36 individuals that have indicated their interest in attending our monthly meeting.</a:t>
            </a:r>
          </a:p>
          <a:p>
            <a:pPr>
              <a:buFont typeface="Wingdings" panose="05000000000000000000" pitchFamily="2" charset="2"/>
              <a:buChar char="§"/>
            </a:pPr>
            <a:r>
              <a:rPr lang="en-US" sz="2400" dirty="0" smtClean="0"/>
              <a:t>5 NGS Representatives include:</a:t>
            </a:r>
          </a:p>
          <a:p>
            <a:pPr lvl="1">
              <a:buFont typeface="Wingdings" panose="05000000000000000000" pitchFamily="2" charset="2"/>
              <a:buChar char="§"/>
            </a:pPr>
            <a:r>
              <a:rPr lang="en-US" sz="2400" dirty="0" smtClean="0"/>
              <a:t>Christine Gallagher-National Height Modernization Manager</a:t>
            </a:r>
          </a:p>
          <a:p>
            <a:pPr lvl="1">
              <a:buFont typeface="Wingdings" panose="05000000000000000000" pitchFamily="2" charset="2"/>
              <a:buChar char="§"/>
            </a:pPr>
            <a:r>
              <a:rPr lang="en-US" sz="2400" dirty="0" smtClean="0"/>
              <a:t>Bill Stone-SW Region Advisor</a:t>
            </a:r>
          </a:p>
          <a:p>
            <a:pPr lvl="1">
              <a:buFont typeface="Wingdings" panose="05000000000000000000" pitchFamily="2" charset="2"/>
              <a:buChar char="§"/>
            </a:pPr>
            <a:r>
              <a:rPr lang="en-US" sz="2400" dirty="0" smtClean="0"/>
              <a:t>Mark Armstrong-Oregon Advisor</a:t>
            </a:r>
          </a:p>
          <a:p>
            <a:pPr lvl="1">
              <a:buFont typeface="Wingdings" panose="05000000000000000000" pitchFamily="2" charset="2"/>
              <a:buChar char="§"/>
            </a:pPr>
            <a:r>
              <a:rPr lang="en-US" sz="2400" dirty="0" smtClean="0"/>
              <a:t>Pam Fromhertz-Colorado Advisor</a:t>
            </a:r>
          </a:p>
          <a:p>
            <a:pPr lvl="1">
              <a:buFont typeface="Wingdings" panose="05000000000000000000" pitchFamily="2" charset="2"/>
              <a:buChar char="§"/>
            </a:pPr>
            <a:r>
              <a:rPr lang="en-US" sz="2400" dirty="0" smtClean="0"/>
              <a:t>Mike Londe (BLM)-Wyoming Coordinator</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4978" y="5407428"/>
            <a:ext cx="126469" cy="45719"/>
          </a:xfrm>
          <a:prstGeom prst="rect">
            <a:avLst/>
          </a:prstGeom>
        </p:spPr>
      </p:pic>
    </p:spTree>
    <p:extLst>
      <p:ext uri="{BB962C8B-B14F-4D97-AF65-F5344CB8AC3E}">
        <p14:creationId xmlns:p14="http://schemas.microsoft.com/office/powerpoint/2010/main" val="106699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r>
              <a:rPr lang="en-US" sz="2800" dirty="0" smtClean="0">
                <a:latin typeface="Rockwell" panose="02060603020205020403" pitchFamily="18" charset="0"/>
              </a:rPr>
              <a:t>Western Region Height Modernization Consortium</a:t>
            </a:r>
            <a:endParaRPr lang="en-US" sz="2800" dirty="0">
              <a:latin typeface="Rockwell" panose="02060603020205020403" pitchFamily="18" charset="0"/>
            </a:endParaRPr>
          </a:p>
        </p:txBody>
      </p:sp>
      <p:sp>
        <p:nvSpPr>
          <p:cNvPr id="3" name="Content Placeholder 2"/>
          <p:cNvSpPr>
            <a:spLocks noGrp="1"/>
          </p:cNvSpPr>
          <p:nvPr>
            <p:ph idx="1"/>
          </p:nvPr>
        </p:nvSpPr>
        <p:spPr>
          <a:xfrm>
            <a:off x="457200" y="1524001"/>
            <a:ext cx="8229600" cy="4114799"/>
          </a:xfrm>
        </p:spPr>
        <p:txBody>
          <a:bodyPr/>
          <a:lstStyle/>
          <a:p>
            <a:pPr>
              <a:buFont typeface="Wingdings" panose="05000000000000000000" pitchFamily="2" charset="2"/>
              <a:buChar char="§"/>
            </a:pPr>
            <a:r>
              <a:rPr lang="en-US" dirty="0" smtClean="0"/>
              <a:t>4 Unavco/PBO Representatives include:</a:t>
            </a:r>
          </a:p>
          <a:p>
            <a:pPr lvl="1">
              <a:buFont typeface="Wingdings" panose="05000000000000000000" pitchFamily="2" charset="2"/>
              <a:buChar char="§"/>
            </a:pPr>
            <a:r>
              <a:rPr lang="en-US" dirty="0" smtClean="0"/>
              <a:t>Glen Mattioli – Director of Geodetic infrastructure</a:t>
            </a:r>
          </a:p>
          <a:p>
            <a:pPr lvl="1">
              <a:buFont typeface="Wingdings" panose="05000000000000000000" pitchFamily="2" charset="2"/>
              <a:buChar char="§"/>
            </a:pPr>
            <a:r>
              <a:rPr lang="en-US" dirty="0" smtClean="0"/>
              <a:t>Chris Walls - Manager SW Region</a:t>
            </a:r>
          </a:p>
          <a:p>
            <a:pPr lvl="1">
              <a:buFont typeface="Wingdings" panose="05000000000000000000" pitchFamily="2" charset="2"/>
              <a:buChar char="§"/>
            </a:pPr>
            <a:r>
              <a:rPr lang="en-US" dirty="0" smtClean="0"/>
              <a:t>Ken Austin – Manager Pacific NW Region</a:t>
            </a:r>
          </a:p>
          <a:p>
            <a:pPr lvl="1">
              <a:buFont typeface="Wingdings" panose="05000000000000000000" pitchFamily="2" charset="2"/>
              <a:buChar char="§"/>
            </a:pPr>
            <a:r>
              <a:rPr lang="en-US" dirty="0" smtClean="0"/>
              <a:t>Tim Dittman – Manager Intermountain </a:t>
            </a:r>
            <a:r>
              <a:rPr lang="en-US" dirty="0" smtClean="0"/>
              <a:t>Region</a:t>
            </a:r>
            <a:endParaRPr lang="en-US" dirty="0" smtClean="0"/>
          </a:p>
        </p:txBody>
      </p:sp>
    </p:spTree>
    <p:extLst>
      <p:ext uri="{BB962C8B-B14F-4D97-AF65-F5344CB8AC3E}">
        <p14:creationId xmlns:p14="http://schemas.microsoft.com/office/powerpoint/2010/main" val="3154190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Rockwell" panose="02060603020205020403" pitchFamily="18" charset="0"/>
              </a:rPr>
              <a:t>Western Region Height Modernization Consortium </a:t>
            </a:r>
            <a:endParaRPr lang="en-US" sz="3200" dirty="0">
              <a:latin typeface="Rockwell" panose="02060603020205020403" pitchFamily="18" charset="0"/>
            </a:endParaRPr>
          </a:p>
        </p:txBody>
      </p:sp>
      <p:sp>
        <p:nvSpPr>
          <p:cNvPr id="3" name="Content Placeholder 2"/>
          <p:cNvSpPr>
            <a:spLocks noGrp="1"/>
          </p:cNvSpPr>
          <p:nvPr>
            <p:ph idx="1"/>
          </p:nvPr>
        </p:nvSpPr>
        <p:spPr>
          <a:xfrm>
            <a:off x="457200" y="1524000"/>
            <a:ext cx="8229600" cy="5029200"/>
          </a:xfrm>
        </p:spPr>
        <p:txBody>
          <a:bodyPr>
            <a:normAutofit fontScale="92500" lnSpcReduction="10000"/>
          </a:bodyPr>
          <a:lstStyle/>
          <a:p>
            <a:pPr>
              <a:buFont typeface="Wingdings" panose="05000000000000000000" pitchFamily="2" charset="2"/>
              <a:buChar char="§"/>
            </a:pPr>
            <a:r>
              <a:rPr lang="en-US" sz="2800" dirty="0" smtClean="0"/>
              <a:t>Arizona           4</a:t>
            </a:r>
          </a:p>
          <a:p>
            <a:pPr>
              <a:buFont typeface="Wingdings" panose="05000000000000000000" pitchFamily="2" charset="2"/>
              <a:buChar char="§"/>
            </a:pPr>
            <a:r>
              <a:rPr lang="en-US" sz="2800" dirty="0" smtClean="0"/>
              <a:t>California       8</a:t>
            </a:r>
          </a:p>
          <a:p>
            <a:pPr>
              <a:buFont typeface="Wingdings" panose="05000000000000000000" pitchFamily="2" charset="2"/>
              <a:buChar char="§"/>
            </a:pPr>
            <a:r>
              <a:rPr lang="en-US" sz="2800" dirty="0" smtClean="0"/>
              <a:t>Idaho	    1</a:t>
            </a:r>
          </a:p>
          <a:p>
            <a:pPr>
              <a:buFont typeface="Wingdings" panose="05000000000000000000" pitchFamily="2" charset="2"/>
              <a:buChar char="§"/>
            </a:pPr>
            <a:r>
              <a:rPr lang="en-US" sz="2800" dirty="0" smtClean="0"/>
              <a:t>Nevada	    2</a:t>
            </a:r>
          </a:p>
          <a:p>
            <a:pPr>
              <a:buFont typeface="Wingdings" panose="05000000000000000000" pitchFamily="2" charset="2"/>
              <a:buChar char="§"/>
            </a:pPr>
            <a:r>
              <a:rPr lang="en-US" sz="2800" dirty="0" smtClean="0"/>
              <a:t>Oregon	    3</a:t>
            </a:r>
          </a:p>
          <a:p>
            <a:pPr>
              <a:buFont typeface="Wingdings" panose="05000000000000000000" pitchFamily="2" charset="2"/>
              <a:buChar char="§"/>
            </a:pPr>
            <a:r>
              <a:rPr lang="en-US" sz="2800" dirty="0" smtClean="0"/>
              <a:t>Utah	    4</a:t>
            </a:r>
          </a:p>
          <a:p>
            <a:pPr>
              <a:buFont typeface="Wingdings" panose="05000000000000000000" pitchFamily="2" charset="2"/>
              <a:buChar char="§"/>
            </a:pPr>
            <a:r>
              <a:rPr lang="en-US" sz="2800" dirty="0" smtClean="0"/>
              <a:t>Washington   3</a:t>
            </a:r>
          </a:p>
          <a:p>
            <a:pPr>
              <a:buFont typeface="Wingdings" panose="05000000000000000000" pitchFamily="2" charset="2"/>
              <a:buChar char="§"/>
            </a:pPr>
            <a:r>
              <a:rPr lang="en-US" sz="2800" dirty="0" smtClean="0"/>
              <a:t>Colorado	    1</a:t>
            </a:r>
          </a:p>
          <a:p>
            <a:pPr>
              <a:buFont typeface="Wingdings" panose="05000000000000000000" pitchFamily="2" charset="2"/>
              <a:buChar char="§"/>
            </a:pPr>
            <a:r>
              <a:rPr lang="en-US" sz="2800" dirty="0" smtClean="0"/>
              <a:t>Montana	    1</a:t>
            </a:r>
          </a:p>
          <a:p>
            <a:pPr>
              <a:buFont typeface="Wingdings" panose="05000000000000000000" pitchFamily="2" charset="2"/>
              <a:buChar char="§"/>
            </a:pPr>
            <a:r>
              <a:rPr lang="en-US" sz="2800" dirty="0" smtClean="0"/>
              <a:t>New Mexico  0</a:t>
            </a:r>
          </a:p>
          <a:p>
            <a:pPr>
              <a:buFont typeface="Wingdings" panose="05000000000000000000" pitchFamily="2" charset="2"/>
              <a:buChar char="§"/>
            </a:pPr>
            <a:r>
              <a:rPr lang="en-US" sz="2800" dirty="0" smtClean="0"/>
              <a:t>Wyoming	    1</a:t>
            </a:r>
          </a:p>
          <a:p>
            <a:pPr>
              <a:buFont typeface="Wingdings" panose="05000000000000000000" pitchFamily="2" charset="2"/>
              <a:buChar char="§"/>
            </a:pPr>
            <a:endParaRPr lang="en-US" sz="2800" dirty="0" smtClean="0"/>
          </a:p>
          <a:p>
            <a:pPr marL="0" indent="0">
              <a:buNone/>
            </a:pPr>
            <a:endParaRPr lang="en-US" sz="2800" dirty="0" smtClean="0"/>
          </a:p>
        </p:txBody>
      </p:sp>
    </p:spTree>
    <p:extLst>
      <p:ext uri="{BB962C8B-B14F-4D97-AF65-F5344CB8AC3E}">
        <p14:creationId xmlns:p14="http://schemas.microsoft.com/office/powerpoint/2010/main" val="125267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Rockwell" panose="02060603020205020403" pitchFamily="18" charset="0"/>
              </a:rPr>
              <a:t>Western Region Height Modernization Consortium</a:t>
            </a:r>
            <a:endParaRPr lang="en-US" sz="3200" dirty="0">
              <a:latin typeface="Rockwell" panose="02060603020205020403" pitchFamily="18" charset="0"/>
            </a:endParaRPr>
          </a:p>
        </p:txBody>
      </p:sp>
      <p:sp>
        <p:nvSpPr>
          <p:cNvPr id="3" name="Content Placeholder 2"/>
          <p:cNvSpPr>
            <a:spLocks noGrp="1"/>
          </p:cNvSpPr>
          <p:nvPr>
            <p:ph idx="1"/>
          </p:nvPr>
        </p:nvSpPr>
        <p:spPr/>
        <p:txBody>
          <a:bodyPr>
            <a:normAutofit fontScale="92500" lnSpcReduction="10000"/>
          </a:bodyPr>
          <a:lstStyle/>
          <a:p>
            <a:r>
              <a:rPr lang="en-US" sz="2400" dirty="0" smtClean="0"/>
              <a:t>Experience varied from being </a:t>
            </a:r>
            <a:r>
              <a:rPr lang="en-US" sz="2400" u="sng" dirty="0" smtClean="0"/>
              <a:t>very</a:t>
            </a:r>
            <a:r>
              <a:rPr lang="en-US" sz="2400" dirty="0" smtClean="0"/>
              <a:t> experienced in height mod projects to </a:t>
            </a:r>
            <a:r>
              <a:rPr lang="en-US" sz="2400" u="sng" dirty="0" smtClean="0"/>
              <a:t>some</a:t>
            </a:r>
            <a:r>
              <a:rPr lang="en-US" sz="2400" dirty="0" smtClean="0"/>
              <a:t> experience to </a:t>
            </a:r>
            <a:r>
              <a:rPr lang="en-US" sz="2400" u="sng" dirty="0" smtClean="0"/>
              <a:t>no</a:t>
            </a:r>
            <a:r>
              <a:rPr lang="en-US" sz="2400" dirty="0" smtClean="0"/>
              <a:t> experience.</a:t>
            </a:r>
          </a:p>
          <a:p>
            <a:r>
              <a:rPr lang="en-US" sz="2400" dirty="0" smtClean="0"/>
              <a:t>Several members had experience with OPUS, OPUS-Projects, RTNs, first order levels, large GPS control projects and low distortion projections.</a:t>
            </a:r>
          </a:p>
          <a:p>
            <a:r>
              <a:rPr lang="en-US" sz="2400" dirty="0" smtClean="0"/>
              <a:t>We have people from the private sector, government sector, and the academic sector. </a:t>
            </a:r>
          </a:p>
          <a:p>
            <a:r>
              <a:rPr lang="en-US" sz="2400" dirty="0" smtClean="0"/>
              <a:t> OPUS-Projects training 2 in California - Mark &amp; Bill in June, 1 in New Mexico in June - Bill, 1 in Utah in June - Bill, and 1 in Oregon - Mark</a:t>
            </a:r>
          </a:p>
          <a:p>
            <a:r>
              <a:rPr lang="en-US" sz="2400" dirty="0" smtClean="0"/>
              <a:t>Reasons for involvement – general interest, networking, information to help with projects, RTN needs, wanting to improve future geoid models, help with Future New Datum, &amp; funding.</a:t>
            </a:r>
            <a:endParaRPr lang="en-US" sz="2400" dirty="0"/>
          </a:p>
        </p:txBody>
      </p:sp>
    </p:spTree>
    <p:extLst>
      <p:ext uri="{BB962C8B-B14F-4D97-AF65-F5344CB8AC3E}">
        <p14:creationId xmlns:p14="http://schemas.microsoft.com/office/powerpoint/2010/main" val="3344569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Rockwell" panose="02060603020205020403" pitchFamily="18" charset="0"/>
              </a:rPr>
              <a:t>Western Region Height Modernization Consortium</a:t>
            </a:r>
            <a:endParaRPr lang="en-US" sz="3200" dirty="0">
              <a:latin typeface="Rockwell" panose="02060603020205020403" pitchFamily="18" charset="0"/>
            </a:endParaRPr>
          </a:p>
        </p:txBody>
      </p:sp>
      <p:sp>
        <p:nvSpPr>
          <p:cNvPr id="3" name="Content Placeholder 2"/>
          <p:cNvSpPr>
            <a:spLocks noGrp="1"/>
          </p:cNvSpPr>
          <p:nvPr>
            <p:ph idx="1"/>
          </p:nvPr>
        </p:nvSpPr>
        <p:spPr/>
        <p:txBody>
          <a:bodyPr>
            <a:normAutofit/>
          </a:bodyPr>
          <a:lstStyle/>
          <a:p>
            <a:r>
              <a:rPr lang="en-US" sz="2400" dirty="0" smtClean="0"/>
              <a:t>Had good participation in National Survey Week Activities in Colorado, Washington, Oregon, with a few being observed in Utah but not yet finished in OPUS.</a:t>
            </a:r>
          </a:p>
          <a:p>
            <a:r>
              <a:rPr lang="en-US" sz="2400" dirty="0" smtClean="0"/>
              <a:t>Briefing with Diane Arendt of Great Lakes Height Mod Consortium went very well, coming up with two documents that may well help us move ahead forming structure, mission statement, goals and issues. </a:t>
            </a:r>
          </a:p>
          <a:p>
            <a:r>
              <a:rPr lang="en-US" sz="2400" dirty="0" smtClean="0"/>
              <a:t>We’ve taken on the task of doing a poster for the ESRI conference in July in Illinois. The word is out for help and Scott has received some but would like more.</a:t>
            </a:r>
          </a:p>
          <a:p>
            <a:pPr marL="0" indent="0">
              <a:buNone/>
            </a:pPr>
            <a:endParaRPr lang="en-US" sz="2400" dirty="0"/>
          </a:p>
        </p:txBody>
      </p:sp>
    </p:spTree>
    <p:extLst>
      <p:ext uri="{BB962C8B-B14F-4D97-AF65-F5344CB8AC3E}">
        <p14:creationId xmlns:p14="http://schemas.microsoft.com/office/powerpoint/2010/main" val="507921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820</TotalTime>
  <Words>368</Words>
  <Application>Microsoft Office PowerPoint</Application>
  <PresentationFormat>On-screen Show (4:3)</PresentationFormat>
  <Paragraphs>45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Western Region Height Modernization Consortium</vt:lpstr>
      <vt:lpstr>Western Region Height Modernization Consortium </vt:lpstr>
      <vt:lpstr>Western Region Height Modernization Consortium</vt:lpstr>
      <vt:lpstr>Western Region Height Modernization Consortium </vt:lpstr>
      <vt:lpstr>Western Region Height Modernization Consortium</vt:lpstr>
      <vt:lpstr>Western Region Height Modernization Consortium</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Schultz, Val</dc:creator>
  <cp:lastModifiedBy>VALSCHULTZ'S</cp:lastModifiedBy>
  <cp:revision>29</cp:revision>
  <dcterms:created xsi:type="dcterms:W3CDTF">2014-04-25T15:38:46Z</dcterms:created>
  <dcterms:modified xsi:type="dcterms:W3CDTF">2014-04-28T16:13:59Z</dcterms:modified>
</cp:coreProperties>
</file>