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33"/>
  </p:notesMasterIdLst>
  <p:handoutMasterIdLst>
    <p:handoutMasterId r:id="rId34"/>
  </p:handoutMasterIdLst>
  <p:sldIdLst>
    <p:sldId id="296" r:id="rId2"/>
    <p:sldId id="297" r:id="rId3"/>
    <p:sldId id="330" r:id="rId4"/>
    <p:sldId id="331" r:id="rId5"/>
    <p:sldId id="332" r:id="rId6"/>
    <p:sldId id="333" r:id="rId7"/>
    <p:sldId id="334" r:id="rId8"/>
    <p:sldId id="314" r:id="rId9"/>
    <p:sldId id="315" r:id="rId10"/>
    <p:sldId id="317" r:id="rId11"/>
    <p:sldId id="313" r:id="rId12"/>
    <p:sldId id="321" r:id="rId13"/>
    <p:sldId id="323" r:id="rId14"/>
    <p:sldId id="324" r:id="rId15"/>
    <p:sldId id="316" r:id="rId16"/>
    <p:sldId id="308" r:id="rId17"/>
    <p:sldId id="309" r:id="rId18"/>
    <p:sldId id="310" r:id="rId19"/>
    <p:sldId id="311" r:id="rId20"/>
    <p:sldId id="335" r:id="rId21"/>
    <p:sldId id="336" r:id="rId22"/>
    <p:sldId id="306" r:id="rId23"/>
    <p:sldId id="327" r:id="rId24"/>
    <p:sldId id="328" r:id="rId25"/>
    <p:sldId id="338" r:id="rId26"/>
    <p:sldId id="339" r:id="rId27"/>
    <p:sldId id="337" r:id="rId28"/>
    <p:sldId id="340" r:id="rId29"/>
    <p:sldId id="298" r:id="rId30"/>
    <p:sldId id="307" r:id="rId31"/>
    <p:sldId id="31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202"/>
    <a:srgbClr val="B60202"/>
    <a:srgbClr val="970101"/>
    <a:srgbClr val="3776B0"/>
    <a:srgbClr val="45759D"/>
    <a:srgbClr val="278BCB"/>
    <a:srgbClr val="72004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BE4778-AB14-F442-B75F-402215C73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5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603E56-E58E-F146-A788-8679AAACF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30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82000" cy="1752600"/>
          </a:xfrm>
          <a:solidFill>
            <a:srgbClr val="3776B0"/>
          </a:solidFill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974850"/>
          </a:xfrm>
        </p:spPr>
        <p:txBody>
          <a:bodyPr/>
          <a:lstStyle>
            <a:lvl1pPr marL="0" indent="0" algn="ctr">
              <a:buFont typeface="Wingdings" charset="2"/>
              <a:buNone/>
              <a:defRPr sz="2800">
                <a:solidFill>
                  <a:srgbClr val="BC43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7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40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40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52400" y="1752600"/>
            <a:ext cx="4391025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5825" y="1752600"/>
            <a:ext cx="439102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351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18763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CEB1-9B33-E648-8693-FC65293BC4FF}" type="datetimeFigureOut">
              <a:rPr lang="en-US"/>
              <a:pPr>
                <a:defRPr/>
              </a:pPr>
              <a:t>4/29/14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4BA3-7672-9741-A3A9-4B25FFD8E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1371600" y="6353175"/>
            <a:ext cx="7772400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776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pic>
        <p:nvPicPr>
          <p:cNvPr id="7" name="Picture 10" descr="USGS_GRN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374265"/>
            <a:ext cx="1066800" cy="40753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F0202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F0202"/>
          </a:solidFill>
          <a:latin typeface="Verdana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F0202"/>
          </a:solidFill>
          <a:latin typeface="Verdana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F0202"/>
          </a:solidFill>
          <a:latin typeface="Verdana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F0202"/>
          </a:solidFill>
          <a:latin typeface="Verdana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5759D"/>
          </a:solidFill>
          <a:latin typeface="Verdana" charset="0"/>
          <a:ea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5759D"/>
          </a:solidFill>
          <a:latin typeface="Verdana" charset="0"/>
          <a:ea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5759D"/>
          </a:solidFill>
          <a:latin typeface="Verdana" charset="0"/>
          <a:ea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5759D"/>
          </a:solidFill>
          <a:latin typeface="Verdana" charset="0"/>
          <a:ea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776B0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5759D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5334000" cy="533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Advances in </a:t>
            </a:r>
            <a:r>
              <a:rPr lang="en-US" sz="3600" dirty="0" smtClean="0">
                <a:solidFill>
                  <a:schemeClr val="tx1"/>
                </a:solidFill>
              </a:rPr>
              <a:t>GPS and Imagery Differencing for Observing Vertical </a:t>
            </a:r>
            <a:r>
              <a:rPr lang="en-US" sz="3600" dirty="0">
                <a:solidFill>
                  <a:schemeClr val="tx1"/>
                </a:solidFill>
              </a:rPr>
              <a:t>C</a:t>
            </a:r>
            <a:r>
              <a:rPr lang="en-US" sz="3600" dirty="0" smtClean="0">
                <a:solidFill>
                  <a:schemeClr val="tx1"/>
                </a:solidFill>
              </a:rPr>
              <a:t>hanges and for Restoration of Geodetic </a:t>
            </a:r>
            <a:r>
              <a:rPr lang="en-US" sz="3600" dirty="0">
                <a:solidFill>
                  <a:schemeClr val="tx1"/>
                </a:solidFill>
              </a:rPr>
              <a:t>I</a:t>
            </a:r>
            <a:r>
              <a:rPr lang="en-US" sz="3600" dirty="0" smtClean="0">
                <a:solidFill>
                  <a:schemeClr val="tx1"/>
                </a:solidFill>
              </a:rPr>
              <a:t>nfrastructure After Major </a:t>
            </a:r>
            <a:r>
              <a:rPr lang="en-US" sz="3600" dirty="0">
                <a:solidFill>
                  <a:schemeClr val="tx1"/>
                </a:solidFill>
              </a:rPr>
              <a:t>E</a:t>
            </a:r>
            <a:r>
              <a:rPr lang="en-US" sz="3600" dirty="0" smtClean="0">
                <a:solidFill>
                  <a:schemeClr val="tx1"/>
                </a:solidFill>
              </a:rPr>
              <a:t>arthquakes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43" y="62484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April 29, 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NOAA/NGS Height Modernization Partners Workshop; Mobile, Alabama</a:t>
            </a:r>
            <a:endParaRPr lang="en-US" sz="1400" b="1" i="1" dirty="0"/>
          </a:p>
        </p:txBody>
      </p:sp>
      <p:pic>
        <p:nvPicPr>
          <p:cNvPr id="6" name="Picture 10" descr="USGS_GR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346" y="1219200"/>
            <a:ext cx="2017463" cy="7707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6" descr="tilt_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81200"/>
            <a:ext cx="3241354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3101" y="304800"/>
            <a:ext cx="2787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Ken Hudnut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USGS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  <a:cs typeface="Arial" charset="0"/>
              </a:rPr>
              <a:t>Survey-mode GPS</a:t>
            </a:r>
            <a:endParaRPr lang="en-US" dirty="0">
              <a:latin typeface="Verdana" charset="0"/>
              <a:cs typeface="Arial" charset="0"/>
            </a:endParaRPr>
          </a:p>
        </p:txBody>
      </p:sp>
      <p:pic>
        <p:nvPicPr>
          <p:cNvPr id="3" name="Picture 2" descr="HVO_PR_06Jan2012__Image-67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5791200" cy="4343400"/>
          </a:xfrm>
          <a:prstGeom prst="rect">
            <a:avLst/>
          </a:prstGeom>
        </p:spPr>
      </p:pic>
      <p:pic>
        <p:nvPicPr>
          <p:cNvPr id="2" name="Content Placeholder 1" descr="32611461-013_large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r="-1560"/>
          <a:stretch>
            <a:fillRect/>
          </a:stretch>
        </p:blipFill>
        <p:spPr>
          <a:xfrm>
            <a:off x="4724400" y="1066800"/>
            <a:ext cx="4229318" cy="2563372"/>
          </a:xfrm>
        </p:spPr>
      </p:pic>
      <p:sp>
        <p:nvSpPr>
          <p:cNvPr id="4" name="TextBox 3"/>
          <p:cNvSpPr txBox="1"/>
          <p:nvPr/>
        </p:nvSpPr>
        <p:spPr>
          <a:xfrm>
            <a:off x="6477000" y="3733800"/>
            <a:ext cx="20400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Drive to site</a:t>
            </a:r>
          </a:p>
          <a:p>
            <a:r>
              <a:rPr lang="en-US" sz="1400" dirty="0" smtClean="0"/>
              <a:t>Set up GPS</a:t>
            </a:r>
          </a:p>
          <a:p>
            <a:r>
              <a:rPr lang="en-US" sz="1400" dirty="0" smtClean="0"/>
              <a:t>Record data &amp; wait</a:t>
            </a:r>
          </a:p>
          <a:p>
            <a:r>
              <a:rPr lang="en-US" sz="1400" dirty="0" smtClean="0"/>
              <a:t>Break down GPS</a:t>
            </a:r>
          </a:p>
          <a:p>
            <a:r>
              <a:rPr lang="en-US" sz="1400" dirty="0" smtClean="0"/>
              <a:t>Drive back to office</a:t>
            </a:r>
          </a:p>
          <a:p>
            <a:r>
              <a:rPr lang="en-US" sz="1400" dirty="0" smtClean="0"/>
              <a:t>Download GPS</a:t>
            </a:r>
          </a:p>
          <a:p>
            <a:r>
              <a:rPr lang="en-US" sz="1400" dirty="0" smtClean="0"/>
              <a:t>Process GPS data</a:t>
            </a:r>
          </a:p>
          <a:p>
            <a:r>
              <a:rPr lang="en-US" sz="1400" dirty="0" smtClean="0"/>
              <a:t>Repeat several days</a:t>
            </a:r>
          </a:p>
          <a:p>
            <a:r>
              <a:rPr lang="en-US" sz="1400" dirty="0" smtClean="0"/>
              <a:t>Modeling (hands 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832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  <a:cs typeface="Arial" charset="0"/>
              </a:rPr>
              <a:t>Northridge Earthquake GPS</a:t>
            </a:r>
            <a:endParaRPr lang="en-US" dirty="0">
              <a:latin typeface="Verdana" charset="0"/>
              <a:cs typeface="Arial" charset="0"/>
            </a:endParaRPr>
          </a:p>
        </p:txBody>
      </p:sp>
      <p:sp>
        <p:nvSpPr>
          <p:cNvPr id="819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419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Verdana" charset="0"/>
                <a:cs typeface="Arial" charset="0"/>
              </a:rPr>
              <a:t>Initial focal mechanism – but fault rupture could have been on either plane; no surface rupture</a:t>
            </a:r>
          </a:p>
          <a:p>
            <a:pPr lvl="1"/>
            <a:r>
              <a:rPr lang="en-US" sz="2000" dirty="0" smtClean="0">
                <a:latin typeface="Verdana" charset="0"/>
                <a:cs typeface="Arial" charset="0"/>
              </a:rPr>
              <a:t>1971 dipped north, what about 1994?</a:t>
            </a:r>
          </a:p>
          <a:p>
            <a:pPr lvl="1"/>
            <a:r>
              <a:rPr lang="en-US" sz="2000" dirty="0" smtClean="0">
                <a:latin typeface="Verdana" charset="0"/>
                <a:cs typeface="Arial" charset="0"/>
              </a:rPr>
              <a:t>Aftershocks of Northridge in first several days did not clearly delineate one plane or the other</a:t>
            </a:r>
          </a:p>
          <a:p>
            <a:pPr marL="457200" lvl="1" indent="0">
              <a:buNone/>
            </a:pPr>
            <a:endParaRPr lang="en-US" sz="2000" dirty="0" smtClean="0">
              <a:latin typeface="Verdana" charset="0"/>
              <a:cs typeface="Arial" charset="0"/>
            </a:endParaRPr>
          </a:p>
          <a:p>
            <a:r>
              <a:rPr lang="en-US" sz="2400" dirty="0" smtClean="0">
                <a:latin typeface="Verdana" charset="0"/>
                <a:cs typeface="Arial" charset="0"/>
              </a:rPr>
              <a:t>GPS displacements showed a strong preference for a deeper hypocenter and a south-dipping fault plane; NORT moved SE and up – anomalous?</a:t>
            </a:r>
          </a:p>
          <a:p>
            <a:pPr lvl="1"/>
            <a:r>
              <a:rPr lang="en-US" sz="2000" dirty="0" smtClean="0">
                <a:latin typeface="Verdana" charset="0"/>
                <a:cs typeface="Arial" charset="0"/>
              </a:rPr>
              <a:t>Displacement of station NORT proved not to be the only influential station in the solutions</a:t>
            </a:r>
          </a:p>
          <a:p>
            <a:pPr lvl="1"/>
            <a:r>
              <a:rPr lang="en-US" sz="2000" dirty="0" smtClean="0">
                <a:latin typeface="Verdana" charset="0"/>
                <a:cs typeface="Arial" charset="0"/>
              </a:rPr>
              <a:t>Confidence in a south-dipping plane came from geodesy</a:t>
            </a:r>
            <a:endParaRPr lang="en-US" sz="2000" dirty="0"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9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Northridge Co-Seismic Displacements</a:t>
            </a:r>
            <a:endParaRPr lang="en-US" sz="3200" dirty="0">
              <a:latin typeface="Verdana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5181600"/>
            <a:ext cx="1538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Hudnut et al.</a:t>
            </a:r>
          </a:p>
          <a:p>
            <a:r>
              <a:rPr lang="en-US" sz="1600" dirty="0" smtClean="0"/>
              <a:t>BSSA, 1996</a:t>
            </a:r>
            <a:endParaRPr lang="en-US" sz="1600" dirty="0"/>
          </a:p>
        </p:txBody>
      </p:sp>
      <p:pic>
        <p:nvPicPr>
          <p:cNvPr id="4" name="Picture 3" descr="Hudnut-etal_BSSA-NR94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3862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9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Northridge Co-Seismic Displacements</a:t>
            </a:r>
            <a:endParaRPr lang="en-US" sz="3200" dirty="0">
              <a:latin typeface="Verdana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5181600"/>
            <a:ext cx="1538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Hudnut et al.</a:t>
            </a:r>
          </a:p>
          <a:p>
            <a:r>
              <a:rPr lang="en-US" sz="1600" dirty="0" smtClean="0"/>
              <a:t>BSSA, 1996</a:t>
            </a:r>
            <a:endParaRPr lang="en-US" sz="1600" dirty="0"/>
          </a:p>
        </p:txBody>
      </p:sp>
      <p:pic>
        <p:nvPicPr>
          <p:cNvPr id="5" name="Picture 4" descr="slip-distri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2946708" cy="3505200"/>
          </a:xfrm>
          <a:prstGeom prst="rect">
            <a:avLst/>
          </a:prstGeom>
        </p:spPr>
      </p:pic>
      <p:pic>
        <p:nvPicPr>
          <p:cNvPr id="2" name="Picture 1" descr="mod_topo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t="17965" r="15067" b="38896"/>
          <a:stretch/>
        </p:blipFill>
        <p:spPr>
          <a:xfrm>
            <a:off x="4038600" y="1828800"/>
            <a:ext cx="4111131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5334000"/>
            <a:ext cx="4704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ault plane dips south</a:t>
            </a:r>
          </a:p>
          <a:p>
            <a:pPr algn="ctr"/>
            <a:r>
              <a:rPr lang="en-US" dirty="0"/>
              <a:t>b</a:t>
            </a:r>
            <a:r>
              <a:rPr lang="en-US" dirty="0" smtClean="0"/>
              <a:t>eneath San Fernando Valley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1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Northridge Co-Seismic Displacements</a:t>
            </a:r>
            <a:endParaRPr lang="en-US" sz="3200" dirty="0">
              <a:latin typeface="Verdana" charset="0"/>
              <a:cs typeface="Arial" charset="0"/>
            </a:endParaRPr>
          </a:p>
        </p:txBody>
      </p:sp>
      <p:pic>
        <p:nvPicPr>
          <p:cNvPr id="4" name="Picture 3" descr="lev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71600"/>
            <a:ext cx="2382591" cy="3622355"/>
          </a:xfrm>
          <a:prstGeom prst="rect">
            <a:avLst/>
          </a:prstGeom>
        </p:spPr>
      </p:pic>
      <p:pic>
        <p:nvPicPr>
          <p:cNvPr id="5" name="Picture 4" descr="tilt_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8800"/>
            <a:ext cx="3359221" cy="434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114800"/>
            <a:ext cx="1944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Caltrans</a:t>
            </a:r>
          </a:p>
          <a:p>
            <a:pPr algn="ctr"/>
            <a:r>
              <a:rPr lang="en-US" sz="1800" dirty="0" smtClean="0"/>
              <a:t>MWD &amp; LADWP</a:t>
            </a:r>
          </a:p>
          <a:p>
            <a:pPr algn="ctr"/>
            <a:r>
              <a:rPr lang="en-US" sz="1800" dirty="0"/>
              <a:t>n</a:t>
            </a:r>
            <a:r>
              <a:rPr lang="en-US" sz="1800" dirty="0" smtClean="0"/>
              <a:t>eeded</a:t>
            </a:r>
          </a:p>
          <a:p>
            <a:pPr algn="ctr"/>
            <a:r>
              <a:rPr lang="en-US" sz="1800" dirty="0"/>
              <a:t>v</a:t>
            </a:r>
            <a:r>
              <a:rPr lang="en-US" sz="1800" dirty="0" smtClean="0"/>
              <a:t>ertical</a:t>
            </a:r>
          </a:p>
          <a:p>
            <a:pPr algn="ctr"/>
            <a:r>
              <a:rPr lang="en-US" sz="1800" dirty="0" smtClean="0"/>
              <a:t>deformations</a:t>
            </a:r>
            <a:endParaRPr lang="en-US" sz="1800" dirty="0"/>
          </a:p>
        </p:txBody>
      </p:sp>
      <p:pic>
        <p:nvPicPr>
          <p:cNvPr id="6" name="Picture 5" descr="iso_co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2717402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181600"/>
            <a:ext cx="2066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ilt of 40 cm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10 km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219200"/>
            <a:ext cx="297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Impacts – Water!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5731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Evolution of GPS Earthquake </a:t>
            </a:r>
            <a:r>
              <a:rPr lang="en-US" sz="3200" dirty="0">
                <a:latin typeface="Verdana" charset="0"/>
                <a:cs typeface="Arial" charset="0"/>
              </a:rPr>
              <a:t>G</a:t>
            </a:r>
            <a:r>
              <a:rPr lang="en-US" sz="3200" dirty="0" smtClean="0">
                <a:latin typeface="Verdana" charset="0"/>
                <a:cs typeface="Arial" charset="0"/>
              </a:rPr>
              <a:t>eodesy</a:t>
            </a:r>
            <a:endParaRPr lang="en-US" sz="2800" dirty="0">
              <a:latin typeface="Verdana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987925"/>
          </a:xfrm>
        </p:spPr>
        <p:txBody>
          <a:bodyPr/>
          <a:lstStyle/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  <a:ea typeface="+mn-ea"/>
              </a:rPr>
              <a:t>The pre-GPS era; </a:t>
            </a:r>
            <a:r>
              <a:rPr lang="en-US" dirty="0" smtClean="0">
                <a:solidFill>
                  <a:srgbClr val="A6A6A6"/>
                </a:solidFill>
                <a:ea typeface="+mn-ea"/>
              </a:rPr>
              <a:t>leveling, EDM</a:t>
            </a:r>
            <a:endParaRPr lang="en-US" dirty="0" smtClean="0">
              <a:solidFill>
                <a:srgbClr val="A6A6A6"/>
              </a:solidFill>
              <a:ea typeface="+mn-ea"/>
            </a:endParaRPr>
          </a:p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  <a:ea typeface="+mn-ea"/>
              </a:rPr>
              <a:t>GPS survey-mode (set up a tripod)</a:t>
            </a:r>
          </a:p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ea typeface="+mn-ea"/>
              </a:rPr>
              <a:t>GPS continuous-mode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/>
              <a:t>PGGA &amp; DGGA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/>
              <a:t>SCIGN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/>
              <a:t>PBO</a:t>
            </a:r>
          </a:p>
          <a:p>
            <a:pPr marL="571500" indent="-457200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ea typeface="+mn-ea"/>
              </a:rPr>
              <a:t>From one week (in 1994) to a few seconds (in 2014)</a:t>
            </a:r>
          </a:p>
          <a:p>
            <a:pPr marL="571500" indent="-457200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ea typeface="+mn-ea"/>
              </a:rPr>
              <a:t>GPS is now ready for inclusion in EEW</a:t>
            </a:r>
            <a:endParaRPr lang="en-US" dirty="0"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2667000"/>
            <a:ext cx="2454067" cy="120032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How can these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teps be done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uch faster?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8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1600200" y="4800600"/>
            <a:ext cx="6324600" cy="15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8550" name="Picture 6" descr="C:\Ken's Documents\Talks\unveiling_event\IsometricB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80060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2" name="Picture 8" descr="C:\Ken's Documents\Talks\unveiling_event\SCIGN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895600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3" name="Picture 9" descr="C:\Ken's Documents\Talks\unveiling_event\KECK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53000"/>
            <a:ext cx="990600" cy="12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4" name="Picture 10" descr="C:\Ken's Documents\Talks\unveiling_event\NSF4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530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5" name="Picture 11" descr="C:\Ken's Documents\Talks\unveiling_event\USGS_GR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10175"/>
            <a:ext cx="213360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6" name="Picture 12" descr="C:\Ken's Documents\Talks\unveiling_event\NASA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29200"/>
            <a:ext cx="12954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 descr="E:\PK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133600"/>
            <a:ext cx="6553200" cy="1143000"/>
          </a:xfrm>
        </p:spPr>
        <p:txBody>
          <a:bodyPr/>
          <a:lstStyle/>
          <a:p>
            <a:r>
              <a:rPr lang="en-US" sz="2400" b="1" dirty="0"/>
              <a:t>The major objectives of the</a:t>
            </a:r>
            <a:br>
              <a:rPr lang="en-US" sz="2400" b="1" dirty="0"/>
            </a:br>
            <a:r>
              <a:rPr lang="en-US" sz="2400" b="1" dirty="0"/>
              <a:t>SCIGN array are: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3429000"/>
            <a:ext cx="6400800" cy="2895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125000"/>
            </a:pPr>
            <a:r>
              <a:rPr lang="en-US" sz="1600" b="1" dirty="0"/>
              <a:t>T</a:t>
            </a:r>
            <a:r>
              <a:rPr lang="en-US" sz="1400" b="1" dirty="0"/>
              <a:t>o provide regional coverage for estimating earthquake potential throughout Southern California 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125000"/>
            </a:pPr>
            <a:r>
              <a:rPr lang="en-US" sz="1600" b="1" dirty="0"/>
              <a:t>T</a:t>
            </a:r>
            <a:r>
              <a:rPr lang="en-US" sz="1400" b="1" dirty="0"/>
              <a:t>o identify active blind thrust faults and test models of compressional tectonics in the Los Angeles region 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125000"/>
            </a:pPr>
            <a:r>
              <a:rPr lang="en-US" sz="1600" b="1" dirty="0"/>
              <a:t>T</a:t>
            </a:r>
            <a:r>
              <a:rPr lang="en-US" sz="1400" b="1" dirty="0"/>
              <a:t>o measure local variations in strain rate that might reveal the mechanical properties of earthquake faults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125000"/>
            </a:pPr>
            <a:r>
              <a:rPr lang="en-US" sz="1600" b="1" dirty="0"/>
              <a:t>I</a:t>
            </a:r>
            <a:r>
              <a:rPr lang="en-US" sz="1400" b="1" dirty="0"/>
              <a:t>n the event of an earthquake, to measure permanent crustal deformation not detectable by seismographs, as well as the response of major faults to the regional change in strain</a:t>
            </a:r>
            <a:endParaRPr lang="en-US" sz="2000" dirty="0">
              <a:solidFill>
                <a:srgbClr val="66FF33"/>
              </a:solidFill>
            </a:endParaRPr>
          </a:p>
        </p:txBody>
      </p:sp>
      <p:pic>
        <p:nvPicPr>
          <p:cNvPr id="164869" name="Picture 5" descr="E:\LectureStuff\overpassNarr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28600"/>
            <a:ext cx="154516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1" name="Picture 7" descr="C:\Ken's Documents\Talks\unveiling_event\SCIGN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2514600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28683"/>
      </p:ext>
    </p:extLst>
  </p:cSld>
  <p:clrMapOvr>
    <a:masterClrMapping/>
  </p:clrMapOvr>
  <p:transition xmlns:p14="http://schemas.microsoft.com/office/powerpoint/2010/main" spd="med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 descr="C:\Ken's Documents\Talks\unveiling_event\velocity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674275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Ken's Documents\Talks\unveiling_event\SCIGN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295400" cy="7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84095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Ken's Documents\Talks\unveiling_event\H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534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Ken's Documents\Talks\unveiling_event\SCIGN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295400" cy="7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85355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Evolution of GPS Earthquake </a:t>
            </a:r>
            <a:r>
              <a:rPr lang="en-US" sz="3200" dirty="0">
                <a:latin typeface="Verdana" charset="0"/>
                <a:cs typeface="Arial" charset="0"/>
              </a:rPr>
              <a:t>G</a:t>
            </a:r>
            <a:r>
              <a:rPr lang="en-US" sz="3200" dirty="0" smtClean="0">
                <a:latin typeface="Verdana" charset="0"/>
                <a:cs typeface="Arial" charset="0"/>
              </a:rPr>
              <a:t>eodesy</a:t>
            </a:r>
            <a:endParaRPr lang="en-US" sz="2800" dirty="0">
              <a:latin typeface="Verdana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987925"/>
          </a:xfrm>
        </p:spPr>
        <p:txBody>
          <a:bodyPr/>
          <a:lstStyle/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ea typeface="+mn-ea"/>
              </a:rPr>
              <a:t>The pre-GPS era; </a:t>
            </a:r>
            <a:r>
              <a:rPr lang="en-US" dirty="0" smtClean="0">
                <a:ea typeface="+mn-ea"/>
              </a:rPr>
              <a:t>leveling, EDM</a:t>
            </a:r>
            <a:endParaRPr lang="en-US" dirty="0" smtClean="0">
              <a:ea typeface="+mn-ea"/>
            </a:endParaRPr>
          </a:p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GPS survey-mode (set up a tripod)</a:t>
            </a:r>
          </a:p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GPS continuous-mode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PGGA &amp; DGGA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SCIGN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PBO</a:t>
            </a:r>
          </a:p>
          <a:p>
            <a:pPr marL="571500" indent="-457200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From one week (in 1994) to a few seconds (in 2014)</a:t>
            </a:r>
          </a:p>
          <a:p>
            <a:pPr marL="571500" indent="-457200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GPS is ready for inclusion in EEW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-etal_LA-def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886"/>
            <a:ext cx="7086600" cy="6058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4267200"/>
            <a:ext cx="2321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 of</a:t>
            </a:r>
          </a:p>
          <a:p>
            <a:r>
              <a:rPr lang="en-US" sz="1800" dirty="0" smtClean="0"/>
              <a:t>Nancy King, USGS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1903041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-vs-def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8882872" cy="4972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5638800"/>
            <a:ext cx="2321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 of</a:t>
            </a:r>
          </a:p>
          <a:p>
            <a:r>
              <a:rPr lang="en-US" sz="1800" dirty="0" smtClean="0"/>
              <a:t>Nancy King, USGS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2911712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t-2nd-invar-st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83990"/>
            <a:ext cx="6096000" cy="4037781"/>
          </a:xfrm>
          <a:prstGeom prst="rect">
            <a:avLst/>
          </a:prstGeom>
        </p:spPr>
      </p:pic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  <a:cs typeface="Arial" charset="0"/>
              </a:rPr>
              <a:t>Plate Boundary Observatory</a:t>
            </a:r>
            <a:endParaRPr lang="en-US" dirty="0">
              <a:latin typeface="Verdana" charset="0"/>
              <a:cs typeface="Arial" charset="0"/>
            </a:endParaRPr>
          </a:p>
        </p:txBody>
      </p:sp>
      <p:pic>
        <p:nvPicPr>
          <p:cNvPr id="4" name="Content Placeholder 3" descr="PBONetwork.jpg                                                 000B3AD2Macintosh HD                   BA576373: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8" r="-2618"/>
          <a:stretch>
            <a:fillRect/>
          </a:stretch>
        </p:blipFill>
        <p:spPr bwMode="auto">
          <a:xfrm>
            <a:off x="304800" y="1066800"/>
            <a:ext cx="402308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5562600"/>
            <a:ext cx="12510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Bill Holt</a:t>
            </a:r>
            <a:endParaRPr lang="en-US" sz="1600" dirty="0"/>
          </a:p>
        </p:txBody>
      </p:sp>
      <p:pic>
        <p:nvPicPr>
          <p:cNvPr id="8" name="Picture 14" descr="EarthScope-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510088" cy="5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SF4C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999355" cy="103564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7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LJRN-FZHS_map-view-anno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4"/>
          <a:stretch/>
        </p:blipFill>
        <p:spPr bwMode="auto">
          <a:xfrm>
            <a:off x="2287661" y="152400"/>
            <a:ext cx="6856339" cy="52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Box 2"/>
          <p:cNvSpPr txBox="1">
            <a:spLocks noChangeArrowheads="1"/>
          </p:cNvSpPr>
          <p:nvPr/>
        </p:nvSpPr>
        <p:spPr bwMode="auto">
          <a:xfrm rot="1365457">
            <a:off x="4650363" y="2633987"/>
            <a:ext cx="14668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San Andreas fault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105400" y="2895601"/>
            <a:ext cx="1890713" cy="665643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395963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95600" y="4495800"/>
            <a:ext cx="3048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1828800" y="4648200"/>
            <a:ext cx="2286000" cy="76200"/>
          </a:xfrm>
          <a:custGeom>
            <a:avLst/>
            <a:gdLst>
              <a:gd name="T0" fmla="*/ 0 w 2304"/>
              <a:gd name="T1" fmla="*/ 0 h 96"/>
              <a:gd name="T2" fmla="*/ 2304 w 2304"/>
              <a:gd name="T3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04" h="96">
                <a:moveTo>
                  <a:pt x="0" y="0"/>
                </a:moveTo>
                <a:cubicBezTo>
                  <a:pt x="0" y="0"/>
                  <a:pt x="1152" y="48"/>
                  <a:pt x="2304" y="96"/>
                </a:cubicBezTo>
              </a:path>
            </a:pathLst>
          </a:custGeom>
          <a:noFill/>
          <a:ln w="381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304800" y="4572000"/>
            <a:ext cx="685800" cy="45719"/>
          </a:xfrm>
          <a:custGeom>
            <a:avLst/>
            <a:gdLst>
              <a:gd name="T0" fmla="*/ 0 w 960"/>
              <a:gd name="T1" fmla="*/ 0 h 48"/>
              <a:gd name="T2" fmla="*/ 960 w 960"/>
              <a:gd name="T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0" h="48">
                <a:moveTo>
                  <a:pt x="0" y="0"/>
                </a:moveTo>
                <a:cubicBezTo>
                  <a:pt x="0" y="0"/>
                  <a:pt x="480" y="24"/>
                  <a:pt x="960" y="48"/>
                </a:cubicBezTo>
              </a:path>
            </a:pathLst>
          </a:custGeom>
          <a:noFill/>
          <a:ln w="381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03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8600" y="533400"/>
            <a:ext cx="87630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TextBox 8"/>
          <p:cNvSpPr txBox="1">
            <a:spLocks noChangeArrowheads="1"/>
          </p:cNvSpPr>
          <p:nvPr/>
        </p:nvSpPr>
        <p:spPr bwMode="auto">
          <a:xfrm>
            <a:off x="201612" y="0"/>
            <a:ext cx="6580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2"/>
                </a:solidFill>
                <a:latin typeface="Arial" charset="0"/>
                <a:cs typeface="Arial" charset="0"/>
              </a:rPr>
              <a:t>CISN </a:t>
            </a:r>
            <a:r>
              <a:rPr lang="en-US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ShakeAlert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; Earthquake Early Warning</a:t>
            </a:r>
            <a:endParaRPr lang="en-US" sz="200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6172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 dirty="0">
                <a:latin typeface="Calibri" charset="0"/>
              </a:rPr>
              <a:t>Fault Slip Detector (‘</a:t>
            </a:r>
            <a:r>
              <a:rPr lang="en-US" altLang="ja-JP" sz="2800" dirty="0" err="1">
                <a:latin typeface="Calibri" charset="0"/>
              </a:rPr>
              <a:t>GPSlip</a:t>
            </a:r>
            <a:r>
              <a:rPr lang="en-US" sz="2800" dirty="0">
                <a:latin typeface="Calibri" charset="0"/>
              </a:rPr>
              <a:t>’</a:t>
            </a:r>
            <a:r>
              <a:rPr lang="en-US" altLang="ja-JP" sz="2800" dirty="0">
                <a:latin typeface="Calibri" charset="0"/>
              </a:rPr>
              <a:t>)</a:t>
            </a:r>
          </a:p>
          <a:p>
            <a:pPr marL="0" indent="0">
              <a:buFont typeface="Arial" charset="0"/>
              <a:buNone/>
            </a:pPr>
            <a:r>
              <a:rPr lang="en-US" sz="2400" dirty="0">
                <a:latin typeface="Calibri" charset="0"/>
              </a:rPr>
              <a:t>Future Processing:</a:t>
            </a:r>
          </a:p>
          <a:p>
            <a:pPr marL="0" indent="0">
              <a:buFont typeface="Arial" charset="0"/>
              <a:buNone/>
            </a:pPr>
            <a:endParaRPr lang="en-US" sz="2800" dirty="0">
              <a:latin typeface="Calibri" charset="0"/>
            </a:endParaRPr>
          </a:p>
          <a:p>
            <a:pPr marL="0" indent="0">
              <a:buFont typeface="Arial" charset="0"/>
              <a:buNone/>
            </a:pPr>
            <a:r>
              <a:rPr lang="en-US" sz="2400" b="1" dirty="0">
                <a:latin typeface="Calibri" charset="0"/>
              </a:rPr>
              <a:t>								</a:t>
            </a:r>
            <a:endParaRPr lang="en-US" sz="2400" dirty="0">
              <a:latin typeface="Calibri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4800" y="1709738"/>
            <a:ext cx="1219200" cy="847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GPS sensor</a:t>
            </a: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2514600" y="1862138"/>
            <a:ext cx="152400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RTK/PPP(AR) using RTNet software</a:t>
            </a:r>
          </a:p>
        </p:txBody>
      </p:sp>
      <p:sp>
        <p:nvSpPr>
          <p:cNvPr id="11271" name="TextBox 27"/>
          <p:cNvSpPr txBox="1">
            <a:spLocks noChangeArrowheads="1"/>
          </p:cNvSpPr>
          <p:nvPr/>
        </p:nvSpPr>
        <p:spPr bwMode="auto">
          <a:xfrm>
            <a:off x="3898900" y="1938338"/>
            <a:ext cx="18923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position</a:t>
            </a:r>
          </a:p>
          <a:p>
            <a:pPr algn="ctr" eaLnBrk="1" hangingPunct="1"/>
            <a:r>
              <a:rPr lang="en-US" sz="1600"/>
              <a:t>time series </a:t>
            </a:r>
          </a:p>
          <a:p>
            <a:pPr algn="ctr" eaLnBrk="1" hangingPunct="1"/>
            <a:r>
              <a:rPr lang="en-US" sz="1600"/>
              <a:t>for each sensor location</a:t>
            </a:r>
          </a:p>
          <a:p>
            <a:pPr algn="ctr" eaLnBrk="1" hangingPunct="1"/>
            <a:r>
              <a:rPr lang="en-US" sz="1600"/>
              <a:t>(JSON format)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76400" y="224313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14"/>
          <p:cNvSpPr txBox="1">
            <a:spLocks noChangeArrowheads="1"/>
          </p:cNvSpPr>
          <p:nvPr/>
        </p:nvSpPr>
        <p:spPr bwMode="auto">
          <a:xfrm>
            <a:off x="1512888" y="1916113"/>
            <a:ext cx="920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raw data</a:t>
            </a:r>
          </a:p>
        </p:txBody>
      </p:sp>
      <p:sp>
        <p:nvSpPr>
          <p:cNvPr id="19" name="Oval 18"/>
          <p:cNvSpPr/>
          <p:nvPr/>
        </p:nvSpPr>
        <p:spPr>
          <a:xfrm>
            <a:off x="304800" y="2624138"/>
            <a:ext cx="1219200" cy="847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GPS sensor</a:t>
            </a:r>
          </a:p>
        </p:txBody>
      </p:sp>
      <p:sp>
        <p:nvSpPr>
          <p:cNvPr id="20" name="Oval 19"/>
          <p:cNvSpPr/>
          <p:nvPr/>
        </p:nvSpPr>
        <p:spPr>
          <a:xfrm>
            <a:off x="304800" y="3530600"/>
            <a:ext cx="1219200" cy="846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GPS sensor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76400" y="2557463"/>
            <a:ext cx="762000" cy="447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76400" y="2786063"/>
            <a:ext cx="762000" cy="1049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8" name="TextBox 23"/>
          <p:cNvSpPr txBox="1">
            <a:spLocks noChangeArrowheads="1"/>
          </p:cNvSpPr>
          <p:nvPr/>
        </p:nvSpPr>
        <p:spPr bwMode="auto">
          <a:xfrm>
            <a:off x="582613" y="4191000"/>
            <a:ext cx="712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...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38600" y="2271713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0" name="TextBox 29"/>
          <p:cNvSpPr txBox="1">
            <a:spLocks noChangeArrowheads="1"/>
          </p:cNvSpPr>
          <p:nvPr/>
        </p:nvSpPr>
        <p:spPr bwMode="auto">
          <a:xfrm>
            <a:off x="5715000" y="1804988"/>
            <a:ext cx="1524000" cy="1323439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Real-time estimation of fault slip</a:t>
            </a:r>
          </a:p>
          <a:p>
            <a:pPr algn="ctr" eaLnBrk="1" hangingPunct="1"/>
            <a:r>
              <a:rPr lang="en-US" sz="1600"/>
              <a:t>(using back-projection)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51113" y="1557338"/>
            <a:ext cx="135213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i="1" dirty="0">
                <a:solidFill>
                  <a:schemeClr val="tx1">
                    <a:lumMod val="75000"/>
                  </a:schemeClr>
                </a:solidFill>
              </a:rPr>
              <a:t>USGS Pasadena</a:t>
            </a:r>
            <a:endParaRPr lang="en-US" sz="160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34100" y="1524000"/>
            <a:ext cx="74744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i="1" dirty="0">
                <a:solidFill>
                  <a:schemeClr val="tx1">
                    <a:lumMod val="75000"/>
                  </a:schemeClr>
                </a:solidFill>
              </a:rPr>
              <a:t>Caltech</a:t>
            </a:r>
            <a:endParaRPr lang="en-US" sz="1600" i="1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239000" y="2319338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Rounded Rectangle 2051"/>
          <p:cNvSpPr/>
          <p:nvPr/>
        </p:nvSpPr>
        <p:spPr>
          <a:xfrm>
            <a:off x="7570788" y="2014538"/>
            <a:ext cx="1420812" cy="6302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</a:rPr>
              <a:t>UserDisplay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285" name="TextBox 2055"/>
          <p:cNvSpPr txBox="1">
            <a:spLocks noChangeArrowheads="1"/>
          </p:cNvSpPr>
          <p:nvPr/>
        </p:nvSpPr>
        <p:spPr bwMode="auto">
          <a:xfrm>
            <a:off x="7570788" y="2624138"/>
            <a:ext cx="14208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i="1"/>
              <a:t>internal testing</a:t>
            </a:r>
            <a:endParaRPr lang="en-US" sz="1800" i="1"/>
          </a:p>
        </p:txBody>
      </p:sp>
      <p:sp>
        <p:nvSpPr>
          <p:cNvPr id="43" name="TextBox 42"/>
          <p:cNvSpPr txBox="1"/>
          <p:nvPr/>
        </p:nvSpPr>
        <p:spPr>
          <a:xfrm>
            <a:off x="6858000" y="652463"/>
            <a:ext cx="2133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(Böse, Heaton, Hudnut, Felizardo et al.)</a:t>
            </a:r>
          </a:p>
        </p:txBody>
      </p:sp>
      <p:sp>
        <p:nvSpPr>
          <p:cNvPr id="27" name="Oval 26"/>
          <p:cNvSpPr/>
          <p:nvPr/>
        </p:nvSpPr>
        <p:spPr>
          <a:xfrm>
            <a:off x="533400" y="4572000"/>
            <a:ext cx="1219200" cy="847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GPS sensor</a:t>
            </a:r>
          </a:p>
        </p:txBody>
      </p:sp>
      <p:sp>
        <p:nvSpPr>
          <p:cNvPr id="11288" name="TextBox 31"/>
          <p:cNvSpPr txBox="1">
            <a:spLocks noChangeArrowheads="1"/>
          </p:cNvSpPr>
          <p:nvPr/>
        </p:nvSpPr>
        <p:spPr bwMode="auto">
          <a:xfrm>
            <a:off x="533400" y="5430838"/>
            <a:ext cx="1676400" cy="338554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NetR9 with RTX</a:t>
            </a:r>
          </a:p>
        </p:txBody>
      </p:sp>
      <p:sp>
        <p:nvSpPr>
          <p:cNvPr id="11289" name="TextBox 33"/>
          <p:cNvSpPr txBox="1">
            <a:spLocks noChangeArrowheads="1"/>
          </p:cNvSpPr>
          <p:nvPr/>
        </p:nvSpPr>
        <p:spPr bwMode="auto">
          <a:xfrm>
            <a:off x="2895600" y="4495800"/>
            <a:ext cx="1524000" cy="830997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Real-time conversion to EW tracebuf2</a:t>
            </a:r>
          </a:p>
        </p:txBody>
      </p:sp>
      <p:sp>
        <p:nvSpPr>
          <p:cNvPr id="11290" name="TextBox 37"/>
          <p:cNvSpPr txBox="1">
            <a:spLocks noChangeArrowheads="1"/>
          </p:cNvSpPr>
          <p:nvPr/>
        </p:nvSpPr>
        <p:spPr bwMode="auto">
          <a:xfrm>
            <a:off x="582613" y="5740400"/>
            <a:ext cx="712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...</a:t>
            </a:r>
          </a:p>
        </p:txBody>
      </p:sp>
      <p:sp>
        <p:nvSpPr>
          <p:cNvPr id="11291" name="TextBox 1"/>
          <p:cNvSpPr txBox="1">
            <a:spLocks noChangeArrowheads="1"/>
          </p:cNvSpPr>
          <p:nvPr/>
        </p:nvSpPr>
        <p:spPr bwMode="auto">
          <a:xfrm rot="-5400000">
            <a:off x="-211723" y="4936123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~40 sites</a:t>
            </a:r>
          </a:p>
        </p:txBody>
      </p:sp>
      <p:sp>
        <p:nvSpPr>
          <p:cNvPr id="11292" name="TextBox 38"/>
          <p:cNvSpPr txBox="1">
            <a:spLocks noChangeArrowheads="1"/>
          </p:cNvSpPr>
          <p:nvPr/>
        </p:nvSpPr>
        <p:spPr bwMode="auto">
          <a:xfrm rot="-5400000">
            <a:off x="-1431925" y="2928730"/>
            <a:ext cx="3081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TOPCON and other receivers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057400" y="4972050"/>
            <a:ext cx="762000" cy="4476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046288" y="5303838"/>
            <a:ext cx="762000" cy="909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5" name="TextBox 41"/>
          <p:cNvSpPr txBox="1">
            <a:spLocks noChangeArrowheads="1"/>
          </p:cNvSpPr>
          <p:nvPr/>
        </p:nvSpPr>
        <p:spPr bwMode="auto">
          <a:xfrm>
            <a:off x="2046288" y="4668838"/>
            <a:ext cx="6385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GSOF</a:t>
            </a:r>
          </a:p>
        </p:txBody>
      </p:sp>
      <p:cxnSp>
        <p:nvCxnSpPr>
          <p:cNvPr id="44" name="Straight Arrow Connector 43"/>
          <p:cNvCxnSpPr>
            <a:stCxn id="11289" idx="3"/>
          </p:cNvCxnSpPr>
          <p:nvPr/>
        </p:nvCxnSpPr>
        <p:spPr>
          <a:xfrm flipV="1">
            <a:off x="4419600" y="3167063"/>
            <a:ext cx="1676400" cy="17442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10400" y="152400"/>
            <a:ext cx="195262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Courtesy of M. Böse</a:t>
            </a:r>
          </a:p>
        </p:txBody>
      </p:sp>
      <p:pic>
        <p:nvPicPr>
          <p:cNvPr id="42" name="Picture 41" descr="DSC0175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3168" r="3700" b="7645"/>
          <a:stretch/>
        </p:blipFill>
        <p:spPr>
          <a:xfrm>
            <a:off x="5638800" y="3733800"/>
            <a:ext cx="3407220" cy="2535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7580" y="5638800"/>
            <a:ext cx="2599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/>
              <a:t>SoSAFz</a:t>
            </a:r>
            <a:r>
              <a:rPr lang="en-US" sz="1800" dirty="0" smtClean="0"/>
              <a:t> zipper</a:t>
            </a:r>
          </a:p>
          <a:p>
            <a:pPr algn="ctr"/>
            <a:r>
              <a:rPr lang="en-US" sz="1800" dirty="0"/>
              <a:t>a</a:t>
            </a:r>
            <a:r>
              <a:rPr lang="en-US" sz="1800" dirty="0" smtClean="0"/>
              <a:t>rray UASI upgrades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6394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AVSAR-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998538"/>
            <a:ext cx="6196549" cy="4645755"/>
          </a:xfrm>
          <a:prstGeom prst="rect">
            <a:avLst/>
          </a:prstGeom>
        </p:spPr>
      </p:pic>
      <p:pic>
        <p:nvPicPr>
          <p:cNvPr id="4" name="Picture 3" descr="nas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998538"/>
            <a:ext cx="1131451" cy="935541"/>
          </a:xfrm>
          <a:prstGeom prst="rect">
            <a:avLst/>
          </a:prstGeom>
        </p:spPr>
      </p:pic>
      <p:pic>
        <p:nvPicPr>
          <p:cNvPr id="5" name="Picture 4" descr="JPL_Logo-cl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07" y="998538"/>
            <a:ext cx="3182342" cy="9355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600" y="5791200"/>
            <a:ext cx="4267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http://</a:t>
            </a:r>
            <a:r>
              <a:rPr lang="en-US" sz="2000" dirty="0" err="1"/>
              <a:t>uavsar.jpl.nasa.gov</a:t>
            </a:r>
            <a:r>
              <a:rPr lang="en-US" sz="2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5574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avsar-Slide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 b="22071"/>
          <a:stretch/>
        </p:blipFill>
        <p:spPr>
          <a:xfrm>
            <a:off x="228600" y="990600"/>
            <a:ext cx="8672959" cy="4279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66067"/>
            <a:ext cx="529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UAVSAR example </a:t>
            </a:r>
            <a:r>
              <a:rPr lang="en-US" dirty="0" err="1" smtClean="0"/>
              <a:t>interferogram</a:t>
            </a:r>
            <a:r>
              <a:rPr lang="en-US" dirty="0" smtClean="0"/>
              <a:t> (L-band)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410200"/>
            <a:ext cx="8637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Similar to satellite </a:t>
            </a:r>
            <a:r>
              <a:rPr lang="en-US" sz="2000" dirty="0" err="1" smtClean="0"/>
              <a:t>InSAR</a:t>
            </a:r>
            <a:r>
              <a:rPr lang="en-US" sz="2000" dirty="0" smtClean="0"/>
              <a:t>, but airborne so it has higher resolution</a:t>
            </a:r>
          </a:p>
          <a:p>
            <a:pPr algn="ctr"/>
            <a:r>
              <a:rPr lang="en-US" sz="2000" dirty="0"/>
              <a:t>a</a:t>
            </a:r>
            <a:r>
              <a:rPr lang="en-US" sz="2000" dirty="0" smtClean="0"/>
              <a:t>nd more control over flight planning for rapid response uses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1701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5576"/>
            <a:ext cx="8229600" cy="45576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Aug. 2012 Brawley, CA Swarm – UAVSAR (NASA/JPL)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 descr="overview-UAVSAR-rup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2000"/>
            <a:ext cx="6259147" cy="526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80091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otated_draft-v1_Borrego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82296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6324600"/>
            <a:ext cx="40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 of Mike </a:t>
            </a:r>
            <a:r>
              <a:rPr lang="en-US" sz="1800" dirty="0" err="1" smtClean="0"/>
              <a:t>Oskin</a:t>
            </a:r>
            <a:r>
              <a:rPr lang="en-US" sz="1800" dirty="0" smtClean="0"/>
              <a:t>, UC Davis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52400"/>
            <a:ext cx="789951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Airborne </a:t>
            </a:r>
            <a:r>
              <a:rPr lang="en-US" dirty="0" err="1" smtClean="0"/>
              <a:t>LiDAR</a:t>
            </a:r>
            <a:r>
              <a:rPr lang="en-US" dirty="0" smtClean="0"/>
              <a:t> pre- &amp; post-earthquake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87820"/>
      </p:ext>
    </p:extLst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Summary</a:t>
            </a:r>
            <a:endParaRPr lang="en-US" sz="3200" dirty="0">
              <a:latin typeface="Verdana" charset="0"/>
              <a:cs typeface="Arial" charset="0"/>
            </a:endParaRPr>
          </a:p>
        </p:txBody>
      </p:sp>
      <p:sp>
        <p:nvSpPr>
          <p:cNvPr id="7170" name="Content Placeholder 2"/>
          <p:cNvSpPr>
            <a:spLocks noGrp="1"/>
          </p:cNvSpPr>
          <p:nvPr>
            <p:ph idx="4294967295"/>
          </p:nvPr>
        </p:nvSpPr>
        <p:spPr>
          <a:xfrm>
            <a:off x="533400" y="838200"/>
            <a:ext cx="8229600" cy="47244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Verdana" charset="0"/>
                <a:cs typeface="Arial" charset="0"/>
              </a:rPr>
              <a:t>Before Northridge 1994 M 6.7 we had only 3 continuously operating GPS stations in SoCal</a:t>
            </a:r>
          </a:p>
          <a:p>
            <a:pPr lvl="1"/>
            <a:r>
              <a:rPr lang="en-US" sz="1800" dirty="0" smtClean="0">
                <a:latin typeface="Verdana" charset="0"/>
                <a:cs typeface="Arial" charset="0"/>
              </a:rPr>
              <a:t>We measured the GPS displacements within one week</a:t>
            </a:r>
          </a:p>
          <a:p>
            <a:pPr marL="457200" lvl="1" indent="0">
              <a:buNone/>
            </a:pPr>
            <a:endParaRPr lang="en-US" sz="1800" dirty="0" smtClean="0">
              <a:latin typeface="Verdana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latin typeface="Verdana" charset="0"/>
                <a:cs typeface="Arial" charset="0"/>
              </a:rPr>
              <a:t>After Northridge, we built the SCIGN array (1994-2001)</a:t>
            </a:r>
          </a:p>
          <a:p>
            <a:pPr eaLnBrk="1" hangingPunct="1"/>
            <a:endParaRPr lang="en-US" sz="2000" dirty="0">
              <a:latin typeface="Verdana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latin typeface="Verdana" charset="0"/>
                <a:cs typeface="Arial" charset="0"/>
              </a:rPr>
              <a:t>The Hector Mine 1999 M 7.1 earthquake occurred</a:t>
            </a:r>
            <a:endParaRPr lang="en-US" sz="2000" dirty="0">
              <a:latin typeface="Verdana" charset="0"/>
              <a:cs typeface="Arial" charset="0"/>
            </a:endParaRPr>
          </a:p>
          <a:p>
            <a:pPr lvl="1"/>
            <a:r>
              <a:rPr lang="en-US" sz="1800" dirty="0" smtClean="0">
                <a:latin typeface="Verdana" charset="0"/>
                <a:cs typeface="Arial" charset="0"/>
              </a:rPr>
              <a:t>We measured the displacements within one day</a:t>
            </a:r>
          </a:p>
          <a:p>
            <a:pPr lvl="1"/>
            <a:r>
              <a:rPr lang="en-US" sz="1800" dirty="0" smtClean="0">
                <a:latin typeface="Verdana" charset="0"/>
                <a:cs typeface="Arial" charset="0"/>
              </a:rPr>
              <a:t>Technical achievements led to real-time, automatic, high-rate</a:t>
            </a:r>
          </a:p>
          <a:p>
            <a:pPr lvl="1"/>
            <a:endParaRPr lang="en-US" sz="1800" dirty="0" smtClean="0">
              <a:latin typeface="Verdana" charset="0"/>
              <a:cs typeface="Arial" charset="0"/>
            </a:endParaRPr>
          </a:p>
          <a:p>
            <a:r>
              <a:rPr lang="en-US" sz="2000" dirty="0" smtClean="0">
                <a:latin typeface="Verdana" charset="0"/>
                <a:cs typeface="Arial" charset="0"/>
              </a:rPr>
              <a:t>PBO was built based on SCIGN innovations</a:t>
            </a:r>
          </a:p>
          <a:p>
            <a:pPr lvl="1"/>
            <a:r>
              <a:rPr lang="en-US" sz="1800" dirty="0" smtClean="0">
                <a:latin typeface="Verdana" charset="0"/>
                <a:cs typeface="Arial" charset="0"/>
              </a:rPr>
              <a:t>We now measure displacements continuously in real-time with GPS and have built it into the prototype West Coast Earthquake Early Warning System</a:t>
            </a:r>
          </a:p>
          <a:p>
            <a:pPr lvl="1"/>
            <a:r>
              <a:rPr lang="en-US" sz="1800" dirty="0" smtClean="0">
                <a:latin typeface="Verdana" charset="0"/>
                <a:cs typeface="Arial" charset="0"/>
              </a:rPr>
              <a:t>Instantaneous observation of displacements is now ~routine</a:t>
            </a:r>
            <a:endParaRPr lang="en-US" sz="1800" dirty="0">
              <a:latin typeface="Verdan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76201"/>
            <a:ext cx="8686800" cy="762000"/>
          </a:xfrm>
          <a:prstGeom prst="rect">
            <a:avLst/>
          </a:prstGeom>
          <a:solidFill>
            <a:srgbClr val="3776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F0202"/>
                </a:solidFill>
                <a:latin typeface="Verdana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45759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1964 Alaska (50</a:t>
            </a:r>
            <a:r>
              <a:rPr lang="en-US" baseline="30000" dirty="0" smtClean="0"/>
              <a:t>th</a:t>
            </a:r>
            <a:r>
              <a:rPr lang="en-US" dirty="0" smtClean="0"/>
              <a:t> anniversary)</a:t>
            </a:r>
            <a:endParaRPr lang="en-US" dirty="0"/>
          </a:p>
        </p:txBody>
      </p:sp>
      <p:pic>
        <p:nvPicPr>
          <p:cNvPr id="7" name="Picture 6" descr="Plafker_cross-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1066800"/>
            <a:ext cx="8046720" cy="5029200"/>
          </a:xfrm>
          <a:prstGeom prst="rect">
            <a:avLst/>
          </a:prstGeom>
        </p:spPr>
      </p:pic>
      <p:pic>
        <p:nvPicPr>
          <p:cNvPr id="8" name="Picture 7" descr="Plafker-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t="2357" r="4686" b="2886"/>
          <a:stretch/>
        </p:blipFill>
        <p:spPr>
          <a:xfrm>
            <a:off x="35076" y="2057400"/>
            <a:ext cx="2975429" cy="2382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6324600"/>
            <a:ext cx="1990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George </a:t>
            </a:r>
            <a:r>
              <a:rPr lang="en-US" sz="1400" dirty="0" err="1" smtClean="0"/>
              <a:t>Plafker</a:t>
            </a:r>
            <a:r>
              <a:rPr lang="en-US" sz="1400" dirty="0" smtClean="0"/>
              <a:t>, USGS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56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  <a:cs typeface="Arial" charset="0"/>
              </a:rPr>
              <a:t>Recommendations </a:t>
            </a:r>
            <a:endParaRPr lang="en-US" dirty="0">
              <a:latin typeface="Verdana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990600"/>
            <a:ext cx="8305800" cy="4953000"/>
          </a:xfrm>
        </p:spPr>
        <p:txBody>
          <a:bodyPr/>
          <a:lstStyle/>
          <a:p>
            <a:pPr eaLnBrk="1" hangingPunct="1">
              <a:buFont typeface="Wingdings" pitchFamily="-84" charset="2"/>
              <a:buChar char="n"/>
              <a:defRPr/>
            </a:pPr>
            <a:r>
              <a:rPr lang="en-US" sz="2400" dirty="0" smtClean="0">
                <a:ea typeface="+mn-ea"/>
              </a:rPr>
              <a:t>Continue to fully integrate GPS into earthquake monitoring </a:t>
            </a:r>
            <a:r>
              <a:rPr lang="en-US" sz="2400" dirty="0" smtClean="0">
                <a:ea typeface="+mn-ea"/>
              </a:rPr>
              <a:t>system &amp; earthquake response op’s</a:t>
            </a:r>
            <a:endParaRPr lang="en-US" sz="2400" dirty="0" smtClean="0">
              <a:ea typeface="+mn-ea"/>
            </a:endParaRPr>
          </a:p>
          <a:p>
            <a:pPr eaLnBrk="1" hangingPunct="1">
              <a:buFont typeface="Wingdings" pitchFamily="-84" charset="2"/>
              <a:buChar char="n"/>
              <a:defRPr/>
            </a:pPr>
            <a:r>
              <a:rPr lang="en-US" sz="2400" dirty="0" smtClean="0">
                <a:ea typeface="+mn-ea"/>
              </a:rPr>
              <a:t>Continue </a:t>
            </a:r>
            <a:r>
              <a:rPr lang="en-US" sz="2400" dirty="0" smtClean="0">
                <a:ea typeface="+mn-ea"/>
              </a:rPr>
              <a:t>to build GPS into EEW operations</a:t>
            </a:r>
            <a:endParaRPr lang="en-US" sz="2400" dirty="0"/>
          </a:p>
          <a:p>
            <a:pPr>
              <a:buFont typeface="Wingdings" pitchFamily="-84" charset="2"/>
              <a:buChar char="n"/>
              <a:defRPr/>
            </a:pPr>
            <a:r>
              <a:rPr lang="en-US" sz="2400" dirty="0" smtClean="0">
                <a:ea typeface="+mn-ea"/>
              </a:rPr>
              <a:t>Ensure </a:t>
            </a:r>
            <a:r>
              <a:rPr lang="en-US" sz="2400" dirty="0" smtClean="0">
                <a:ea typeface="+mn-ea"/>
              </a:rPr>
              <a:t>budget for sustainable out-year O&amp;</a:t>
            </a:r>
            <a:r>
              <a:rPr lang="en-US" sz="2400" dirty="0" smtClean="0">
                <a:ea typeface="+mn-ea"/>
              </a:rPr>
              <a:t>M for earthquake monitoring networks (GPS &amp; seismic)</a:t>
            </a:r>
          </a:p>
          <a:p>
            <a:pPr>
              <a:buFont typeface="Wingdings" pitchFamily="-84" charset="2"/>
              <a:buChar char="n"/>
              <a:defRPr/>
            </a:pPr>
            <a:r>
              <a:rPr lang="en-US" sz="2400" dirty="0" smtClean="0">
                <a:ea typeface="+mn-ea"/>
              </a:rPr>
              <a:t>New methods of pre- and post-earthquake imagery differencing have transformed deformation mapping, providing spatial details</a:t>
            </a:r>
            <a:endParaRPr lang="en-US" sz="2400" dirty="0" smtClean="0">
              <a:ea typeface="+mn-ea"/>
            </a:endParaRPr>
          </a:p>
          <a:p>
            <a:pPr>
              <a:buFont typeface="Wingdings" pitchFamily="-84" charset="2"/>
              <a:buChar char="n"/>
              <a:defRPr/>
            </a:pPr>
            <a:r>
              <a:rPr lang="en-US" sz="2400" dirty="0" smtClean="0">
                <a:ea typeface="+mn-ea"/>
              </a:rPr>
              <a:t>Anticipate all-new approach to </a:t>
            </a:r>
            <a:r>
              <a:rPr lang="en-US" sz="2400" dirty="0" err="1" smtClean="0">
                <a:ea typeface="+mn-ea"/>
              </a:rPr>
              <a:t>restorating</a:t>
            </a:r>
            <a:r>
              <a:rPr lang="en-US" sz="2400" dirty="0" smtClean="0">
                <a:ea typeface="+mn-ea"/>
              </a:rPr>
              <a:t> geodetic infrastructure after future earthquakes</a:t>
            </a:r>
            <a:endParaRPr lang="en-US" sz="2400" dirty="0" smtClean="0">
              <a:ea typeface="+mn-ea"/>
            </a:endParaRPr>
          </a:p>
          <a:p>
            <a:pPr>
              <a:buFont typeface="Wingdings" pitchFamily="-84" charset="2"/>
              <a:buChar char="n"/>
              <a:defRPr/>
            </a:pPr>
            <a:r>
              <a:rPr lang="en-US" sz="2400" dirty="0" smtClean="0">
                <a:ea typeface="+mn-ea"/>
              </a:rPr>
              <a:t>Continue </a:t>
            </a:r>
            <a:r>
              <a:rPr lang="en-US" sz="2400" dirty="0">
                <a:ea typeface="+mn-ea"/>
              </a:rPr>
              <a:t>c</a:t>
            </a:r>
            <a:r>
              <a:rPr lang="en-US" sz="2400" dirty="0" smtClean="0">
                <a:ea typeface="+mn-ea"/>
              </a:rPr>
              <a:t>ooperative </a:t>
            </a:r>
            <a:r>
              <a:rPr lang="en-US" sz="2400" dirty="0">
                <a:ea typeface="+mn-ea"/>
              </a:rPr>
              <a:t>g</a:t>
            </a:r>
            <a:r>
              <a:rPr lang="en-US" sz="2400" dirty="0" smtClean="0">
                <a:ea typeface="+mn-ea"/>
              </a:rPr>
              <a:t>eospatial </a:t>
            </a:r>
            <a:r>
              <a:rPr lang="en-US" sz="2400" dirty="0">
                <a:ea typeface="+mn-ea"/>
              </a:rPr>
              <a:t>c</a:t>
            </a:r>
            <a:r>
              <a:rPr lang="en-US" sz="2400" dirty="0" smtClean="0">
                <a:ea typeface="+mn-ea"/>
              </a:rPr>
              <a:t>ommunity efforts between earthquakes (and after them!)</a:t>
            </a:r>
            <a:endParaRPr lang="en-US" sz="2400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682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Ken's Documents\Talks\Keys_View\kyvw_northwest_c_3jul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"/>
            <a:ext cx="83058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0540" y="5410200"/>
            <a:ext cx="2103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Ken </a:t>
            </a:r>
            <a:r>
              <a:rPr lang="en-US" sz="1600" dirty="0" smtClean="0">
                <a:solidFill>
                  <a:schemeClr val="bg1"/>
                </a:solidFill>
              </a:rPr>
              <a:t>Hudnut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(626)583-7232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r"/>
            <a:r>
              <a:rPr lang="en-US" sz="1600" dirty="0" err="1" smtClean="0">
                <a:solidFill>
                  <a:schemeClr val="bg1"/>
                </a:solidFill>
              </a:rPr>
              <a:t>hudnut@usgs.gov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93662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fker-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t="2357" r="4686" b="2886"/>
          <a:stretch/>
        </p:blipFill>
        <p:spPr>
          <a:xfrm>
            <a:off x="838200" y="152400"/>
            <a:ext cx="7620000" cy="6102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6324601"/>
            <a:ext cx="3276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George </a:t>
            </a:r>
            <a:r>
              <a:rPr lang="en-US" sz="1400" dirty="0" err="1" smtClean="0"/>
              <a:t>Plafker</a:t>
            </a:r>
            <a:r>
              <a:rPr lang="en-US" sz="1400" dirty="0" smtClean="0"/>
              <a:t>, USGS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3141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fker-uplif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8" y="76200"/>
            <a:ext cx="860538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75886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ton-Bay-f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" y="76200"/>
            <a:ext cx="8955512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74670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Northridge Co-Seismic Displacements</a:t>
            </a:r>
            <a:endParaRPr lang="en-US" sz="3200" dirty="0">
              <a:latin typeface="Verdana" charset="0"/>
              <a:cs typeface="Arial" charset="0"/>
            </a:endParaRPr>
          </a:p>
        </p:txBody>
      </p:sp>
      <p:pic>
        <p:nvPicPr>
          <p:cNvPr id="2" name="Content Placeholder 1" descr="Hudnut-etal_BSSA-NR94-fig1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03" r="-26603"/>
          <a:stretch>
            <a:fillRect/>
          </a:stretch>
        </p:blipFill>
        <p:spPr>
          <a:xfrm>
            <a:off x="304800" y="1143000"/>
            <a:ext cx="8229600" cy="4987925"/>
          </a:xfrm>
        </p:spPr>
      </p:pic>
      <p:sp>
        <p:nvSpPr>
          <p:cNvPr id="3" name="TextBox 2"/>
          <p:cNvSpPr txBox="1"/>
          <p:nvPr/>
        </p:nvSpPr>
        <p:spPr>
          <a:xfrm>
            <a:off x="7315200" y="5181600"/>
            <a:ext cx="1538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Hudnut et al.</a:t>
            </a:r>
          </a:p>
          <a:p>
            <a:r>
              <a:rPr lang="en-US" sz="1600" dirty="0" smtClean="0"/>
              <a:t>BSSA, 1996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609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raphFigure6.EPSF                                              0000F4A9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82" y="685800"/>
            <a:ext cx="630981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7000" y="5562600"/>
            <a:ext cx="685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609600"/>
            <a:ext cx="229962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Alaska 1964</a:t>
            </a:r>
          </a:p>
          <a:p>
            <a:r>
              <a:rPr lang="en-US" sz="2000" dirty="0" smtClean="0"/>
              <a:t>Northridge 1994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In </a:t>
            </a:r>
            <a:r>
              <a:rPr lang="en-US" sz="2000" dirty="0" smtClean="0"/>
              <a:t>1994,</a:t>
            </a:r>
          </a:p>
          <a:p>
            <a:r>
              <a:rPr lang="en-US" sz="2000" dirty="0" smtClean="0"/>
              <a:t>GPS was</a:t>
            </a:r>
          </a:p>
          <a:p>
            <a:r>
              <a:rPr lang="en-US" sz="2000" dirty="0" smtClean="0"/>
              <a:t>still being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ested vs.</a:t>
            </a:r>
          </a:p>
          <a:p>
            <a:r>
              <a:rPr lang="en-US" sz="2000" dirty="0"/>
              <a:t>p</a:t>
            </a:r>
            <a:r>
              <a:rPr lang="en-US" sz="2000" dirty="0" smtClean="0"/>
              <a:t>revious</a:t>
            </a:r>
          </a:p>
          <a:p>
            <a:r>
              <a:rPr lang="en-US" sz="2000" dirty="0" smtClean="0"/>
              <a:t>methods</a:t>
            </a:r>
          </a:p>
          <a:p>
            <a:endParaRPr lang="en-US" sz="2000" dirty="0"/>
          </a:p>
          <a:p>
            <a:r>
              <a:rPr lang="en-US" sz="2000" dirty="0" smtClean="0"/>
              <a:t>The GPS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onstellation</a:t>
            </a:r>
          </a:p>
          <a:p>
            <a:r>
              <a:rPr lang="en-US" sz="2000" dirty="0"/>
              <a:t>h</a:t>
            </a:r>
            <a:r>
              <a:rPr lang="en-US" sz="2000" dirty="0" smtClean="0"/>
              <a:t>ad just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chieved</a:t>
            </a:r>
          </a:p>
          <a:p>
            <a:r>
              <a:rPr lang="en-US" sz="2000" dirty="0" smtClean="0"/>
              <a:t>Initial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perational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apability </a:t>
            </a:r>
            <a:endParaRPr lang="en-US" sz="2000" dirty="0"/>
          </a:p>
        </p:txBody>
      </p:sp>
      <p:pic>
        <p:nvPicPr>
          <p:cNvPr id="9" name="Picture 15" descr="blk2r-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82699">
            <a:off x="4267527" y="1179697"/>
            <a:ext cx="1359603" cy="14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SGS_leveling_FF005-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71800"/>
            <a:ext cx="2224531" cy="18641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9800" y="2590800"/>
            <a:ext cx="262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Leveling was GOOD!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19459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  <a:cs typeface="Arial" charset="0"/>
              </a:rPr>
              <a:t>Evolution of GPS Earthquake </a:t>
            </a:r>
            <a:r>
              <a:rPr lang="en-US" sz="3200" dirty="0">
                <a:latin typeface="Verdana" charset="0"/>
                <a:cs typeface="Arial" charset="0"/>
              </a:rPr>
              <a:t>G</a:t>
            </a:r>
            <a:r>
              <a:rPr lang="en-US" sz="3200" dirty="0" smtClean="0">
                <a:latin typeface="Verdana" charset="0"/>
                <a:cs typeface="Arial" charset="0"/>
              </a:rPr>
              <a:t>eodesy</a:t>
            </a:r>
            <a:endParaRPr lang="en-US" sz="2800" dirty="0">
              <a:latin typeface="Verdana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987925"/>
          </a:xfrm>
        </p:spPr>
        <p:txBody>
          <a:bodyPr/>
          <a:lstStyle/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  <a:ea typeface="+mn-ea"/>
              </a:rPr>
              <a:t>The pre-GPS era; </a:t>
            </a:r>
            <a:r>
              <a:rPr lang="en-US" dirty="0" err="1" smtClean="0">
                <a:solidFill>
                  <a:srgbClr val="A6A6A6"/>
                </a:solidFill>
                <a:ea typeface="+mn-ea"/>
              </a:rPr>
              <a:t>geodolite</a:t>
            </a:r>
            <a:r>
              <a:rPr lang="en-US" dirty="0" smtClean="0">
                <a:solidFill>
                  <a:srgbClr val="A6A6A6"/>
                </a:solidFill>
                <a:ea typeface="+mn-ea"/>
              </a:rPr>
              <a:t>, 2-color EDM</a:t>
            </a:r>
          </a:p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ea typeface="+mn-ea"/>
              </a:rPr>
              <a:t>GPS survey-mode (set up a tripod)</a:t>
            </a:r>
          </a:p>
          <a:p>
            <a:pPr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  <a:ea typeface="+mn-ea"/>
              </a:rPr>
              <a:t>GPS continuous-mode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</a:rPr>
              <a:t>PGGA &amp; DGGA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</a:rPr>
              <a:t>SCIGN</a:t>
            </a:r>
          </a:p>
          <a:p>
            <a:pPr lvl="1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</a:rPr>
              <a:t>PBO</a:t>
            </a:r>
          </a:p>
          <a:p>
            <a:pPr marL="571500" indent="-457200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  <a:ea typeface="+mn-ea"/>
              </a:rPr>
              <a:t>From one week (in 1994) to a few seconds (in 2014)</a:t>
            </a:r>
          </a:p>
          <a:p>
            <a:pPr marL="571500" indent="-457200" eaLnBrk="1" hangingPunct="1">
              <a:buFont typeface="Wingdings" pitchFamily="-84" charset="2"/>
              <a:buChar char="n"/>
              <a:defRPr/>
            </a:pPr>
            <a:r>
              <a:rPr lang="en-US" dirty="0" smtClean="0">
                <a:solidFill>
                  <a:srgbClr val="A6A6A6"/>
                </a:solidFill>
                <a:ea typeface="+mn-ea"/>
              </a:rPr>
              <a:t>GPS is ready for inclusion in EEW</a:t>
            </a:r>
            <a:endParaRPr lang="en-US" dirty="0">
              <a:solidFill>
                <a:srgbClr val="A6A6A6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308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rthridge20_Template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Northridge20_Template.potx</Template>
  <TotalTime>14194</TotalTime>
  <Words>936</Words>
  <Application>Microsoft Macintosh PowerPoint</Application>
  <PresentationFormat>On-screen Show (4:3)</PresentationFormat>
  <Paragraphs>169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Northridge20_Template</vt:lpstr>
      <vt:lpstr>PowerPoint Presentation</vt:lpstr>
      <vt:lpstr>Evolution of GPS Earthquake Geodesy</vt:lpstr>
      <vt:lpstr>PowerPoint Presentation</vt:lpstr>
      <vt:lpstr>PowerPoint Presentation</vt:lpstr>
      <vt:lpstr>PowerPoint Presentation</vt:lpstr>
      <vt:lpstr>PowerPoint Presentation</vt:lpstr>
      <vt:lpstr>Northridge Co-Seismic Displacements</vt:lpstr>
      <vt:lpstr>PowerPoint Presentation</vt:lpstr>
      <vt:lpstr>Evolution of GPS Earthquake Geodesy</vt:lpstr>
      <vt:lpstr>Survey-mode GPS</vt:lpstr>
      <vt:lpstr>Northridge Earthquake GPS</vt:lpstr>
      <vt:lpstr>Northridge Co-Seismic Displacements</vt:lpstr>
      <vt:lpstr>Northridge Co-Seismic Displacements</vt:lpstr>
      <vt:lpstr>Northridge Co-Seismic Displacements</vt:lpstr>
      <vt:lpstr>Evolution of GPS Earthquake Geodesy</vt:lpstr>
      <vt:lpstr>PowerPoint Presentation</vt:lpstr>
      <vt:lpstr>The major objectives of the SCIGN array are:</vt:lpstr>
      <vt:lpstr>PowerPoint Presentation</vt:lpstr>
      <vt:lpstr>PowerPoint Presentation</vt:lpstr>
      <vt:lpstr>PowerPoint Presentation</vt:lpstr>
      <vt:lpstr>PowerPoint Presentation</vt:lpstr>
      <vt:lpstr>Plate Boundary Observatory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Recommendations </vt:lpstr>
      <vt:lpstr>PowerPoint Presentation</vt:lpstr>
    </vt:vector>
  </TitlesOfParts>
  <Company>PEER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Heidi Faison</dc:creator>
  <cp:lastModifiedBy>Ken Hudnut</cp:lastModifiedBy>
  <cp:revision>298</cp:revision>
  <dcterms:created xsi:type="dcterms:W3CDTF">2012-09-20T01:59:23Z</dcterms:created>
  <dcterms:modified xsi:type="dcterms:W3CDTF">2014-04-29T18:32:04Z</dcterms:modified>
</cp:coreProperties>
</file>