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2" r:id="rId5"/>
    <p:sldId id="273" r:id="rId6"/>
    <p:sldId id="274" r:id="rId7"/>
    <p:sldId id="275" r:id="rId8"/>
    <p:sldId id="276" r:id="rId9"/>
    <p:sldId id="277" r:id="rId10"/>
    <p:sldId id="258" r:id="rId11"/>
    <p:sldId id="259" r:id="rId12"/>
    <p:sldId id="260" r:id="rId13"/>
    <p:sldId id="278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9" r:id="rId23"/>
    <p:sldId id="271" r:id="rId24"/>
    <p:sldId id="27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2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7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2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4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4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3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4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8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4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3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125ED-94CE-0D42-B456-E6D2472769C5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37EA-ADF9-6F4B-8643-3A2B058634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47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278" y="1617032"/>
            <a:ext cx="7772400" cy="1470025"/>
          </a:xfrm>
        </p:spPr>
        <p:txBody>
          <a:bodyPr/>
          <a:lstStyle/>
          <a:p>
            <a:r>
              <a:rPr lang="en-US" dirty="0" smtClean="0"/>
              <a:t>Texas Height Modernization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3742"/>
            <a:ext cx="6400800" cy="2371510"/>
          </a:xfrm>
        </p:spPr>
        <p:txBody>
          <a:bodyPr>
            <a:normAutofit/>
          </a:bodyPr>
          <a:lstStyle/>
          <a:p>
            <a:r>
              <a:rPr lang="en-US" dirty="0" smtClean="0"/>
              <a:t>Dr. Gary Jeffress, RPLS</a:t>
            </a:r>
          </a:p>
          <a:p>
            <a:r>
              <a:rPr lang="en-US" dirty="0" smtClean="0"/>
              <a:t>Texas Spatial Reference Center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4119" y="292188"/>
            <a:ext cx="5179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National Height Modernization Partner Meeting</a:t>
            </a:r>
          </a:p>
          <a:p>
            <a:pPr algn="ctr"/>
            <a:r>
              <a:rPr lang="en-US" sz="2000" dirty="0" smtClean="0"/>
              <a:t>NOAA Gulf of Mexico Disaster Response Center</a:t>
            </a:r>
          </a:p>
          <a:p>
            <a:pPr algn="ctr"/>
            <a:r>
              <a:rPr lang="en-US" sz="2000" dirty="0" smtClean="0"/>
              <a:t>Mobile, Alabama – April 2014</a:t>
            </a:r>
            <a:endParaRPr lang="en-US" sz="2000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329484"/>
              </p:ext>
            </p:extLst>
          </p:nvPr>
        </p:nvGraphicFramePr>
        <p:xfrm>
          <a:off x="5500890" y="-228821"/>
          <a:ext cx="3643110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lip" r:id="rId3" imgW="4673097" imgH="2584764" progId="MS_ClipArt_Gallery.5">
                  <p:embed/>
                </p:oleObj>
              </mc:Choice>
              <mc:Fallback>
                <p:oleObj name="Clip" r:id="rId3" imgW="4673097" imgH="2584764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890" y="-228821"/>
                        <a:ext cx="3643110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NOAA-Transparent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2796" cy="18627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87086" y="5000919"/>
            <a:ext cx="9394372" cy="1857082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:\Users\rellis\Desktop\CBI CO-Branding\conrad_blucher_Institute_for_survey__sci_horizontal_colorBIG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89" y="5339050"/>
            <a:ext cx="5032340" cy="1208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3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6" y="122234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need for accurate Elevation in Texas</a:t>
            </a:r>
            <a:endParaRPr lang="en-US" dirty="0"/>
          </a:p>
        </p:txBody>
      </p:sp>
      <p:pic>
        <p:nvPicPr>
          <p:cNvPr id="4" name="Picture 3" descr="&#10;flood1991.jpg                                                  001142C5Macintosh HD                   BA80D50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1" y="2024751"/>
            <a:ext cx="3693136" cy="271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igpictureAlison.jpg                                           001142C5Macintosh HD                   BA80D50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45" y="1648545"/>
            <a:ext cx="5081588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01394" y="4735293"/>
            <a:ext cx="16494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kern="1200" dirty="0">
                <a:latin typeface="Verdana" charset="0"/>
                <a:cs typeface="+mn-cs"/>
              </a:rPr>
              <a:t>Austin, 1991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54720" y="4950441"/>
            <a:ext cx="18780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kern="1200" dirty="0">
                <a:latin typeface="Verdana" charset="0"/>
                <a:cs typeface="+mn-cs"/>
              </a:rPr>
              <a:t>Houston, 2001</a:t>
            </a: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0" y="5525869"/>
            <a:ext cx="95903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cs typeface="+mn-cs"/>
              </a:rPr>
              <a:t>Lives are lost and 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$Billions of property are lost.</a:t>
            </a:r>
          </a:p>
        </p:txBody>
      </p:sp>
    </p:spTree>
    <p:extLst>
      <p:ext uri="{BB962C8B-B14F-4D97-AF65-F5344CB8AC3E}">
        <p14:creationId xmlns:p14="http://schemas.microsoft.com/office/powerpoint/2010/main" val="34767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Statistics (2001)</a:t>
            </a:r>
            <a:endParaRPr lang="en-US" dirty="0"/>
          </a:p>
        </p:txBody>
      </p:sp>
      <p:pic>
        <p:nvPicPr>
          <p:cNvPr id="4" name="Picture 3" descr="Flood Statistic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393"/>
            <a:ext cx="9144000" cy="5034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292" y="1340997"/>
            <a:ext cx="545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http://floodsafety.com/national/life/statistics.htm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9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9283"/>
            <a:ext cx="8229600" cy="1143000"/>
          </a:xfrm>
        </p:spPr>
        <p:txBody>
          <a:bodyPr/>
          <a:lstStyle/>
          <a:p>
            <a:r>
              <a:rPr lang="en-US" dirty="0" smtClean="0"/>
              <a:t>Licensed Surveyor’s Role</a:t>
            </a:r>
            <a:endParaRPr lang="en-US" dirty="0"/>
          </a:p>
        </p:txBody>
      </p:sp>
      <p:pic>
        <p:nvPicPr>
          <p:cNvPr id="4" name="Picture 3" descr="Elevation Certifica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717"/>
            <a:ext cx="9144000" cy="5794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18869"/>
            <a:ext cx="9144000" cy="240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248153"/>
            <a:ext cx="2605534" cy="163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462838" y="6261046"/>
            <a:ext cx="312737" cy="30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fld id="{7449D867-B4A2-EC48-A3A4-33D6B59F3DFE}" type="slidenum">
              <a:rPr lang="en-US" sz="1400">
                <a:solidFill>
                  <a:schemeClr val="tx1"/>
                </a:solidFill>
              </a:rPr>
              <a:pPr eaLnBrk="1" hangingPunct="1"/>
              <a:t>13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2" descr="TX_level_pro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904"/>
          <a:stretch>
            <a:fillRect/>
          </a:stretch>
        </p:blipFill>
        <p:spPr bwMode="auto">
          <a:xfrm>
            <a:off x="914400" y="2149421"/>
            <a:ext cx="7797800" cy="410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47800" y="6340421"/>
            <a:ext cx="66563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Verdana" charset="0"/>
              </a:rPr>
              <a:t>Up to 80% of these benchmarks have disappeared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600" y="1464414"/>
            <a:ext cx="7750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Verdana" charset="0"/>
              </a:rPr>
              <a:t>Answer: The data </a:t>
            </a:r>
            <a:r>
              <a:rPr lang="en-US" sz="1800" dirty="0" smtClean="0">
                <a:solidFill>
                  <a:schemeClr val="tx1"/>
                </a:solidFill>
                <a:latin typeface="Verdana" charset="0"/>
              </a:rPr>
              <a:t>are </a:t>
            </a:r>
            <a:r>
              <a:rPr lang="en-US" sz="1800" dirty="0">
                <a:solidFill>
                  <a:schemeClr val="tx1"/>
                </a:solidFill>
                <a:latin typeface="Verdana" charset="0"/>
              </a:rPr>
              <a:t>old and subject to change and destruction.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90600" y="396821"/>
            <a:ext cx="7313613" cy="7588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marL="65088" indent="-39688" algn="ctr">
              <a:defRPr/>
            </a:pPr>
            <a:r>
              <a:rPr lang="en-US" sz="4400" dirty="0">
                <a:solidFill>
                  <a:schemeClr val="tx1"/>
                </a:solidFill>
                <a:sym typeface="Arial" pitchFamily="-110" charset="0"/>
              </a:rPr>
              <a:t>Why are Elevations so bad?</a:t>
            </a:r>
          </a:p>
        </p:txBody>
      </p:sp>
    </p:spTree>
    <p:extLst>
      <p:ext uri="{BB962C8B-B14F-4D97-AF65-F5344CB8AC3E}">
        <p14:creationId xmlns:p14="http://schemas.microsoft.com/office/powerpoint/2010/main" val="118017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2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are Elevations Important?</a:t>
            </a:r>
            <a:br>
              <a:rPr lang="en-US" dirty="0" smtClean="0"/>
            </a:br>
            <a:r>
              <a:rPr lang="en-US" dirty="0" smtClean="0"/>
              <a:t>An Example from Galveston Bay, Texas</a:t>
            </a:r>
            <a:endParaRPr lang="en-US" dirty="0"/>
          </a:p>
        </p:txBody>
      </p:sp>
      <p:pic>
        <p:nvPicPr>
          <p:cNvPr id="5" name="Picture 4" descr="Signature Cove Home phot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465"/>
            <a:ext cx="9144000" cy="55895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627691"/>
            <a:ext cx="3984934" cy="251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657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 Example from Galveston Bay, Texas</a:t>
            </a:r>
            <a:endParaRPr lang="en-US" dirty="0"/>
          </a:p>
        </p:txBody>
      </p:sp>
      <p:pic>
        <p:nvPicPr>
          <p:cNvPr id="5" name="Picture 4" descr="Signature Cove Gated Commun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4795"/>
            <a:ext cx="9156969" cy="5533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8818" y="937937"/>
            <a:ext cx="260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Google Street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523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Example from Galveston Bay, Texas</a:t>
            </a:r>
            <a:endParaRPr lang="en-US" dirty="0"/>
          </a:p>
        </p:txBody>
      </p:sp>
      <p:pic>
        <p:nvPicPr>
          <p:cNvPr id="5" name="Picture 4" descr="Signature Cove Google Map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7" y="1229861"/>
            <a:ext cx="8243558" cy="5617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1043" y="3515457"/>
            <a:ext cx="424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2763" y="82844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Google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523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Example from Galveston Bay, Texas</a:t>
            </a:r>
            <a:endParaRPr lang="en-US" dirty="0"/>
          </a:p>
        </p:txBody>
      </p:sp>
      <p:pic>
        <p:nvPicPr>
          <p:cNvPr id="7" name="Picture 6" descr="FIRM Sep 199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7" y="1119364"/>
            <a:ext cx="8827448" cy="522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98063" y="2508176"/>
            <a:ext cx="424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82317" y="5890157"/>
            <a:ext cx="1384737" cy="284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5421" y="2321127"/>
            <a:ext cx="1587569" cy="12153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523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Example from Galveston Bay, Texas</a:t>
            </a:r>
            <a:endParaRPr lang="en-US" dirty="0"/>
          </a:p>
        </p:txBody>
      </p:sp>
      <p:pic>
        <p:nvPicPr>
          <p:cNvPr id="5" name="Picture 4" descr="FIRM Sep 20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1291054"/>
            <a:ext cx="8868378" cy="527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4681" y="3630239"/>
            <a:ext cx="424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 descr="Zone AE1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2" y="1500570"/>
            <a:ext cx="2171700" cy="186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8971" y="2490691"/>
            <a:ext cx="424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252" y="1500570"/>
            <a:ext cx="2171700" cy="1636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07125" y="5901356"/>
            <a:ext cx="1155521" cy="569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7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523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Example from Galveston Bay, Texas</a:t>
            </a:r>
            <a:endParaRPr lang="en-US" dirty="0"/>
          </a:p>
        </p:txBody>
      </p:sp>
      <p:pic>
        <p:nvPicPr>
          <p:cNvPr id="5" name="Picture 4" descr="Survey Pla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7937" y="734916"/>
            <a:ext cx="5912949" cy="607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722191" y="3098486"/>
            <a:ext cx="1817305" cy="16532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15834" y="5113049"/>
            <a:ext cx="1423190" cy="645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4" y="1600200"/>
            <a:ext cx="8610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2012-2013 GPS Precise Network Observations Along the Texas Gulf Coast</a:t>
            </a:r>
          </a:p>
          <a:p>
            <a:pPr lvl="1"/>
            <a:r>
              <a:rPr lang="en-US" dirty="0" smtClean="0"/>
              <a:t>TCOON Tide gauge Benchmarks</a:t>
            </a:r>
          </a:p>
          <a:p>
            <a:pPr lvl="1"/>
            <a:r>
              <a:rPr lang="en-US" dirty="0" smtClean="0"/>
              <a:t>Historic USACE tidal benchmarks</a:t>
            </a:r>
          </a:p>
          <a:p>
            <a:pPr lvl="1"/>
            <a:r>
              <a:rPr lang="en-US" dirty="0" smtClean="0"/>
              <a:t>Texas CORS</a:t>
            </a:r>
          </a:p>
          <a:p>
            <a:pPr lvl="1"/>
            <a:r>
              <a:rPr lang="en-US" dirty="0" smtClean="0"/>
              <a:t>GPS-able NGS first &amp; second order Benchmarks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 total of 72 network sessions and 153 stations observed (Adjust and Pages)</a:t>
            </a:r>
          </a:p>
          <a:p>
            <a:r>
              <a:rPr lang="en-US" dirty="0" smtClean="0"/>
              <a:t>All stations Bluebooked</a:t>
            </a:r>
          </a:p>
          <a:p>
            <a:r>
              <a:rPr lang="en-US" dirty="0" smtClean="0"/>
              <a:t>Funded by US Army Corps of Engineers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523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Example from Galveston Bay, Texas</a:t>
            </a:r>
            <a:endParaRPr lang="en-US" dirty="0"/>
          </a:p>
        </p:txBody>
      </p:sp>
      <p:pic>
        <p:nvPicPr>
          <p:cNvPr id="5" name="Picture 4" descr="Finished Floor leve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9301" y="1507504"/>
            <a:ext cx="4397250" cy="462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594586" y="3766357"/>
            <a:ext cx="985286" cy="1970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83286" y="3142324"/>
            <a:ext cx="267252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 = Finished Floor Level</a:t>
            </a:r>
          </a:p>
          <a:p>
            <a:r>
              <a:rPr lang="en-US" dirty="0" smtClean="0"/>
              <a:t>FF = 13.86 feet </a:t>
            </a:r>
          </a:p>
          <a:p>
            <a:endParaRPr lang="en-US" dirty="0"/>
          </a:p>
          <a:p>
            <a:r>
              <a:rPr lang="en-US" dirty="0" smtClean="0"/>
              <a:t>FIRM September 1999</a:t>
            </a:r>
          </a:p>
          <a:p>
            <a:r>
              <a:rPr lang="en-US" dirty="0" smtClean="0"/>
              <a:t>Zone AE EL 12 = 12.00 feet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FIRM September 2012</a:t>
            </a:r>
          </a:p>
          <a:p>
            <a:r>
              <a:rPr lang="en-US" dirty="0" smtClean="0"/>
              <a:t>Zone AE EL 15 = 15.00 feet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523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Example from Galveston Bay, Texas</a:t>
            </a:r>
            <a:endParaRPr lang="en-US" dirty="0"/>
          </a:p>
        </p:txBody>
      </p:sp>
      <p:pic>
        <p:nvPicPr>
          <p:cNvPr id="5" name="Picture 4" descr="Vert Datu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0799" y="1767517"/>
            <a:ext cx="2070100" cy="4711700"/>
          </a:xfrm>
          <a:prstGeom prst="rect">
            <a:avLst/>
          </a:prstGeom>
        </p:spPr>
      </p:pic>
      <p:pic>
        <p:nvPicPr>
          <p:cNvPr id="6" name="Picture 5" descr="Survey Se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6710" y="1800710"/>
            <a:ext cx="5779760" cy="4334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196" y="2299230"/>
            <a:ext cx="4211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Surveyor’s Elevation Datum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94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45617"/>
            <a:ext cx="8229600" cy="1143000"/>
          </a:xfrm>
        </p:spPr>
        <p:txBody>
          <a:bodyPr/>
          <a:lstStyle/>
          <a:p>
            <a:r>
              <a:rPr lang="en-US" dirty="0" smtClean="0"/>
              <a:t>Flood Insurance Quote</a:t>
            </a:r>
            <a:endParaRPr lang="en-US" dirty="0"/>
          </a:p>
        </p:txBody>
      </p:sp>
      <p:pic>
        <p:nvPicPr>
          <p:cNvPr id="5" name="Picture 4" descr="Flood Insurance Height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4768"/>
            <a:ext cx="9144000" cy="1085464"/>
          </a:xfrm>
          <a:prstGeom prst="rect">
            <a:avLst/>
          </a:prstGeom>
        </p:spPr>
      </p:pic>
      <p:pic>
        <p:nvPicPr>
          <p:cNvPr id="6" name="Picture 5" descr="Flood Insurance Quo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18" y="744430"/>
            <a:ext cx="4750585" cy="4371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1926" y="5274768"/>
            <a:ext cx="3520335" cy="627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37623" y="4622584"/>
            <a:ext cx="597616" cy="289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6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gnature Cove home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47" y="1022250"/>
            <a:ext cx="7004217" cy="5716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472490" y="205021"/>
            <a:ext cx="4199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For Sale $1,028,697 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355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801009" y="5479981"/>
            <a:ext cx="6400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  <a:cs typeface="+mn-cs"/>
              </a:rPr>
              <a:t>Thank you for listening.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cs typeface="+mn-cs"/>
              </a:rPr>
              <a:t>g</a:t>
            </a:r>
            <a:r>
              <a:rPr lang="en-US" dirty="0" smtClean="0">
                <a:solidFill>
                  <a:srgbClr val="FFFFFF"/>
                </a:solidFill>
                <a:cs typeface="+mn-cs"/>
              </a:rPr>
              <a:t>ary.jeffress@tamucc.edu</a:t>
            </a:r>
          </a:p>
        </p:txBody>
      </p:sp>
    </p:spTree>
    <p:extLst>
      <p:ext uri="{BB962C8B-B14F-4D97-AF65-F5344CB8AC3E}">
        <p14:creationId xmlns:p14="http://schemas.microsoft.com/office/powerpoint/2010/main" val="6712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1" y="1401435"/>
            <a:ext cx="7488171" cy="521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427000"/>
            <a:ext cx="933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2012-2013 GPS Precise Network Observations Along the Texas Gulf Coast</a:t>
            </a:r>
          </a:p>
        </p:txBody>
      </p:sp>
    </p:spTree>
    <p:extLst>
      <p:ext uri="{BB962C8B-B14F-4D97-AF65-F5344CB8AC3E}">
        <p14:creationId xmlns:p14="http://schemas.microsoft.com/office/powerpoint/2010/main" val="9574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3403" y="157288"/>
            <a:ext cx="5926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2013-2014 GPS Precise Network Observations</a:t>
            </a:r>
          </a:p>
          <a:p>
            <a:pPr algn="ctr"/>
            <a:r>
              <a:rPr lang="en-US" sz="2400" dirty="0" smtClean="0"/>
              <a:t>Along the Florida Gulf Coast</a:t>
            </a:r>
          </a:p>
        </p:txBody>
      </p:sp>
      <p:pic>
        <p:nvPicPr>
          <p:cNvPr id="5" name="Picture 4" descr="Florida GPS Campaig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5" y="1041204"/>
            <a:ext cx="7454666" cy="567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03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930"/>
            <a:ext cx="8229600" cy="1143000"/>
          </a:xfrm>
        </p:spPr>
        <p:txBody>
          <a:bodyPr/>
          <a:lstStyle/>
          <a:p>
            <a:r>
              <a:rPr lang="en-US" dirty="0" smtClean="0"/>
              <a:t>CORS on Tide Gauges Florida</a:t>
            </a:r>
            <a:endParaRPr lang="en-US" dirty="0"/>
          </a:p>
        </p:txBody>
      </p:sp>
      <p:pic>
        <p:nvPicPr>
          <p:cNvPr id="4" name="Picture 3" descr="[Pensacola]_ant_000_[20140329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52" y="801776"/>
            <a:ext cx="4473896" cy="571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733564" y="6143637"/>
            <a:ext cx="24104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Pensacola, FL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15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29930"/>
            <a:ext cx="8229600" cy="1143000"/>
          </a:xfrm>
        </p:spPr>
        <p:txBody>
          <a:bodyPr/>
          <a:lstStyle/>
          <a:p>
            <a:r>
              <a:rPr lang="en-US" dirty="0" smtClean="0"/>
              <a:t>CORS on Tide Gauges Florida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17560" y="6271213"/>
            <a:ext cx="26264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Fernandina, FL</a:t>
            </a:r>
            <a:endParaRPr lang="en-US" sz="3200" dirty="0"/>
          </a:p>
        </p:txBody>
      </p:sp>
      <p:pic>
        <p:nvPicPr>
          <p:cNvPr id="6" name="Picture 5" descr="[Fernandina]_ant_000_[2014033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29" y="775421"/>
            <a:ext cx="4350131" cy="589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3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29930"/>
            <a:ext cx="8229600" cy="1143000"/>
          </a:xfrm>
        </p:spPr>
        <p:txBody>
          <a:bodyPr/>
          <a:lstStyle/>
          <a:p>
            <a:r>
              <a:rPr lang="en-US" dirty="0" smtClean="0"/>
              <a:t>CORS on Tide Gauges Florida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51888" y="6136290"/>
            <a:ext cx="30921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St. Petersburg, FL</a:t>
            </a:r>
            <a:endParaRPr lang="en-US" sz="3200" dirty="0"/>
          </a:p>
        </p:txBody>
      </p:sp>
      <p:pic>
        <p:nvPicPr>
          <p:cNvPr id="6" name="Picture 5" descr="[St Petersburg]_ant_000_[20140325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78" y="872690"/>
            <a:ext cx="3994410" cy="581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75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29930"/>
            <a:ext cx="8229600" cy="1143000"/>
          </a:xfrm>
        </p:spPr>
        <p:txBody>
          <a:bodyPr/>
          <a:lstStyle/>
          <a:p>
            <a:r>
              <a:rPr lang="en-US" dirty="0" smtClean="0"/>
              <a:t>CORS on Tide Gauges Florida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28956" y="6271213"/>
            <a:ext cx="24150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Cedar Key, FL</a:t>
            </a:r>
            <a:endParaRPr lang="en-US" sz="3200" dirty="0"/>
          </a:p>
        </p:txBody>
      </p:sp>
      <p:pic>
        <p:nvPicPr>
          <p:cNvPr id="6" name="Picture 5" descr="[Cedar Key]_ant_monu_[20140327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24" y="1013070"/>
            <a:ext cx="6518051" cy="488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92338" y="-169192"/>
            <a:ext cx="8229600" cy="1143000"/>
          </a:xfrm>
        </p:spPr>
        <p:txBody>
          <a:bodyPr/>
          <a:lstStyle/>
          <a:p>
            <a:r>
              <a:rPr lang="en-US" dirty="0" smtClean="0"/>
              <a:t>CORS on Tide Gauges Texas</a:t>
            </a:r>
            <a:endParaRPr lang="en-US" dirty="0"/>
          </a:p>
        </p:txBody>
      </p:sp>
      <p:pic>
        <p:nvPicPr>
          <p:cNvPr id="6" name="Picture 5" descr="Texas CORS Tide Gau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7" y="728068"/>
            <a:ext cx="6967816" cy="598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296589" y="510910"/>
            <a:ext cx="167324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Existing CORS 4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(USACE 2,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NERRS 1,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USFW 1)</a:t>
            </a:r>
            <a:endParaRPr lang="en-US" dirty="0"/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Proposed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Sentinel CORS 4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(USFW)</a:t>
            </a:r>
            <a:endParaRPr lang="en-US" dirty="0"/>
          </a:p>
          <a:p>
            <a:pPr algn="ctr"/>
            <a:r>
              <a:rPr lang="en-US" dirty="0" smtClean="0"/>
              <a:t>Proposed </a:t>
            </a:r>
          </a:p>
          <a:p>
            <a:pPr algn="ctr"/>
            <a:r>
              <a:rPr lang="en-US" dirty="0" smtClean="0"/>
              <a:t>Height Mod.</a:t>
            </a:r>
          </a:p>
          <a:p>
            <a:pPr algn="ctr"/>
            <a:r>
              <a:rPr lang="en-US" dirty="0" smtClean="0"/>
              <a:t>CORS 5</a:t>
            </a:r>
            <a:endParaRPr lang="en-US" dirty="0"/>
          </a:p>
          <a:p>
            <a:pPr algn="ctr"/>
            <a:r>
              <a:rPr lang="en-US" dirty="0" smtClean="0"/>
              <a:t>TOTAL 13</a:t>
            </a:r>
            <a:endParaRPr lang="en-US" dirty="0"/>
          </a:p>
        </p:txBody>
      </p:sp>
      <p:pic>
        <p:nvPicPr>
          <p:cNvPr id="8" name="Picture 7" descr="Sentin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511" y="3569335"/>
            <a:ext cx="1671320" cy="3145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765778" y="6399650"/>
            <a:ext cx="94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Sentinel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2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351</Words>
  <Application>Microsoft Office PowerPoint</Application>
  <PresentationFormat>On-screen Show (4:3)</PresentationFormat>
  <Paragraphs>80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Clip</vt:lpstr>
      <vt:lpstr>Texas Height Modernization</vt:lpstr>
      <vt:lpstr>Recent Projects</vt:lpstr>
      <vt:lpstr>PowerPoint Presentation</vt:lpstr>
      <vt:lpstr>PowerPoint Presentation</vt:lpstr>
      <vt:lpstr>CORS on Tide Gauges Florida</vt:lpstr>
      <vt:lpstr>CORS on Tide Gauges Florida</vt:lpstr>
      <vt:lpstr>CORS on Tide Gauges Florida</vt:lpstr>
      <vt:lpstr>CORS on Tide Gauges Florida</vt:lpstr>
      <vt:lpstr>CORS on Tide Gauges Texas</vt:lpstr>
      <vt:lpstr>The need for accurate Elevation in Texas</vt:lpstr>
      <vt:lpstr>National Flood Statistics (2001)</vt:lpstr>
      <vt:lpstr>Licensed Surveyor’s Role</vt:lpstr>
      <vt:lpstr>PowerPoint Presentation</vt:lpstr>
      <vt:lpstr>Why are Elevations Important? An Example from Galveston Bay, Texas</vt:lpstr>
      <vt:lpstr>PowerPoint Presentation</vt:lpstr>
      <vt:lpstr>An Example from Galveston Bay, Texas</vt:lpstr>
      <vt:lpstr>An Example from Galveston Bay, Texas</vt:lpstr>
      <vt:lpstr>An Example from Galveston Bay, Texas</vt:lpstr>
      <vt:lpstr>An Example from Galveston Bay, Texas</vt:lpstr>
      <vt:lpstr>An Example from Galveston Bay, Texas</vt:lpstr>
      <vt:lpstr>An Example from Galveston Bay, Texas</vt:lpstr>
      <vt:lpstr>Flood Insurance Quote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Height Modernization</dc:title>
  <dc:creator>Gary Jeffress</dc:creator>
  <cp:lastModifiedBy>Rizzo, James</cp:lastModifiedBy>
  <cp:revision>32</cp:revision>
  <dcterms:created xsi:type="dcterms:W3CDTF">2014-04-27T19:25:27Z</dcterms:created>
  <dcterms:modified xsi:type="dcterms:W3CDTF">2014-04-29T15:41:07Z</dcterms:modified>
</cp:coreProperties>
</file>